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drawings/drawing4.xml" ContentType="application/vnd.openxmlformats-officedocument.drawingml.chartshapes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2" r:id="rId6"/>
    <p:sldId id="288" r:id="rId7"/>
    <p:sldId id="311" r:id="rId8"/>
    <p:sldId id="261" r:id="rId9"/>
    <p:sldId id="263" r:id="rId10"/>
    <p:sldId id="289" r:id="rId11"/>
    <p:sldId id="312" r:id="rId12"/>
    <p:sldId id="274" r:id="rId13"/>
    <p:sldId id="313" r:id="rId14"/>
    <p:sldId id="314" r:id="rId15"/>
    <p:sldId id="280" r:id="rId16"/>
    <p:sldId id="279" r:id="rId17"/>
    <p:sldId id="327" r:id="rId18"/>
    <p:sldId id="315" r:id="rId19"/>
    <p:sldId id="316" r:id="rId20"/>
    <p:sldId id="275" r:id="rId21"/>
    <p:sldId id="276" r:id="rId22"/>
    <p:sldId id="328" r:id="rId23"/>
    <p:sldId id="317" r:id="rId24"/>
    <p:sldId id="318" r:id="rId25"/>
    <p:sldId id="277" r:id="rId26"/>
    <p:sldId id="278" r:id="rId27"/>
    <p:sldId id="329" r:id="rId28"/>
    <p:sldId id="273" r:id="rId29"/>
    <p:sldId id="282" r:id="rId30"/>
    <p:sldId id="319" r:id="rId31"/>
    <p:sldId id="320" r:id="rId32"/>
    <p:sldId id="290" r:id="rId33"/>
    <p:sldId id="287" r:id="rId34"/>
    <p:sldId id="321" r:id="rId35"/>
    <p:sldId id="325" r:id="rId36"/>
    <p:sldId id="326" r:id="rId37"/>
    <p:sldId id="305" r:id="rId38"/>
    <p:sldId id="295" r:id="rId39"/>
    <p:sldId id="310" r:id="rId40"/>
    <p:sldId id="334" r:id="rId41"/>
    <p:sldId id="335" r:id="rId42"/>
    <p:sldId id="336" r:id="rId43"/>
    <p:sldId id="333" r:id="rId44"/>
    <p:sldId id="304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6078" autoAdjust="0"/>
  </p:normalViewPr>
  <p:slideViewPr>
    <p:cSldViewPr>
      <p:cViewPr varScale="1">
        <p:scale>
          <a:sx n="84" d="100"/>
          <a:sy n="84" d="100"/>
        </p:scale>
        <p:origin x="-91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28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Work\2013.12-2009.10%20-%20BPAN\2013.12-06%20-%20Report%20for%20the%20Ministerial%20meeting\!BPAN_general_calculation_2013%20(7)%20-%20DA.xlsx" TargetMode="External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D:\Work\2013.12-2009.10%20-%20BPAN\2013.12-06%20-%20Report%20for%20the%20Ministerial%20meeting\!BPAN_general_calculation_2013%20(7)%20-%20D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ECONET\BPAN\Ministerial%20Report\!BPAN_detail_calculation_2013%20(2)%20w_i1208_j_ice-DA%20_dec!-DA_NS_i-DA_3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ECONET\BPAN\Ministerial%20Report\!BPAN_detail_calculation_2013%20(2)%20w_i1208_j_ice-DA%20_dec_&#1048;&#1044;_NS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Work\2013.12-2009.10%20-%20BPAN\2013.12-06%20-%20Report%20for%20the%20Ministerial%20meeting\!BPAN_detail_calculation_2013%20(2)%20w_i1208_j_ice-DA%20_dec!-DA_NS_i-DA_3%20(2)%20-%20DA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D:\Work\2013.12-2009.10%20-%20BPAN\2013.12-06%20-%20Report%20for%20the%20Ministerial%20meeting\!BPAN_detail_calculation_2013%20(2)%20w_i1208_j_ice-DA%20_dec!-DA_NS_i-DA_3%20(2)%20-%20D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2013.12-2009.10%20-%20BPAN\2013.12-06%20-%20Report%20for%20the%20Ministerial%20meeting\!BPAN_general_calculation_2013%20(7)%20-%20D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nilova\!!!2012BPAN\Statistics\!BPAN_general_calculation_2013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Work\2013.12-2009.10%20-%20BPAN\2013.12-06%20-%20Report%20for%20the%20Ministerial%20meeting\!BPAN_detail_calculation_2013%20(2)%20w_i1208_j_ice-DA%20_dec!-DA_NS_i-DA_3%20(2)%20-%20DA.xlsx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ork\2013.10-2009.10%20-%20BPAN\2013.09-06%20-%20Report%20for%20the%20Ministerial%20meeting\!BPAN_detail_calculation_2013%20(2)%20w_i1208_j_ice-DA%20_dec!-DA_NS_i-DA.xlsx" TargetMode="External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D:\Work\2013.10-2009.10%20-%20BPAN\2013.09-06%20-%20Report%20for%20the%20Ministerial%20meeting\!BPAN_detail_calculation_2013%20(2)%20w_i1208_j_ice-DA%20_dec!-DA_NS_i-DA.xlsx" TargetMode="External"/><Relationship Id="rId1" Type="http://schemas.openxmlformats.org/officeDocument/2006/relationships/themeOverride" Target="../theme/themeOverride2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Danilova\!!!2012BPAN\Statistics\!BPAN_detail_calculation_2013%20(2)%20w_i1208_j_ice-DA%20_dec!-DA_NS_i-DA_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 b="0"/>
            </a:pPr>
            <a:r>
              <a:rPr lang="ru-RU" sz="1200" b="0" dirty="0" smtClean="0"/>
              <a:t>Распределение площадей существующих ООПТ по странам в пределах Баренцевоморского региона</a:t>
            </a:r>
            <a:r>
              <a:rPr lang="en-US" sz="1200" b="0" dirty="0" smtClean="0"/>
              <a:t>, </a:t>
            </a:r>
            <a:r>
              <a:rPr lang="ru-RU" sz="1200" b="0" dirty="0" smtClean="0"/>
              <a:t>км</a:t>
            </a:r>
            <a:r>
              <a:rPr lang="en-US" sz="1200" b="0" baseline="30000" dirty="0" smtClean="0"/>
              <a:t>2</a:t>
            </a:r>
            <a:endParaRPr lang="en-US" sz="1200" b="0" dirty="0"/>
          </a:p>
        </c:rich>
      </c:tx>
      <c:layout>
        <c:manualLayout>
          <c:xMode val="edge"/>
          <c:yMode val="edge"/>
          <c:x val="0.10558234908136482"/>
          <c:y val="0.94427666513401931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6.6601268591426066E-2"/>
          <c:y val="3.9106678331875172E-2"/>
          <c:w val="0.89943372703412072"/>
          <c:h val="0.79326063713551653"/>
        </c:manualLayout>
      </c:layout>
      <c:barChart>
        <c:barDir val="col"/>
        <c:grouping val="stacked"/>
        <c:varyColors val="0"/>
        <c:ser>
          <c:idx val="1"/>
          <c:order val="0"/>
          <c:tx>
            <c:strRef>
              <c:f>'General by countries'!$A$8</c:f>
              <c:strCache>
                <c:ptCount val="1"/>
                <c:pt idx="0">
                  <c:v>Total area of existing PAs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'General by countries'!$B$3:$G$3</c:f>
              <c:strCache>
                <c:ptCount val="6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 excluding Novaya Zemlya and Franz Josef Land</c:v>
                </c:pt>
                <c:pt idx="5">
                  <c:v>BEAR </c:v>
                </c:pt>
              </c:strCache>
            </c:strRef>
          </c:cat>
          <c:val>
            <c:numRef>
              <c:f>'General by countries'!$B$8:$G$8</c:f>
              <c:numCache>
                <c:formatCode>0.00</c:formatCode>
                <c:ptCount val="6"/>
                <c:pt idx="0">
                  <c:v>16493.649999999998</c:v>
                </c:pt>
                <c:pt idx="1">
                  <c:v>37588.19</c:v>
                </c:pt>
                <c:pt idx="2">
                  <c:v>37776.720000000001</c:v>
                </c:pt>
                <c:pt idx="3">
                  <c:v>139703.63</c:v>
                </c:pt>
                <c:pt idx="4">
                  <c:v>205684.86</c:v>
                </c:pt>
                <c:pt idx="5">
                  <c:v>231562.19000000003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566400"/>
        <c:axId val="38417472"/>
      </c:barChart>
      <c:catAx>
        <c:axId val="134566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ru-RU"/>
          </a:p>
        </c:txPr>
        <c:crossAx val="38417472"/>
        <c:crosses val="autoZero"/>
        <c:auto val="1"/>
        <c:lblAlgn val="ctr"/>
        <c:lblOffset val="100"/>
        <c:noMultiLvlLbl val="0"/>
      </c:catAx>
      <c:valAx>
        <c:axId val="38417472"/>
        <c:scaling>
          <c:orientation val="minMax"/>
          <c:max val="25000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crossAx val="134566400"/>
        <c:crosses val="autoZero"/>
        <c:crossBetween val="between"/>
        <c:majorUnit val="50000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881113918248264E-2"/>
          <c:y val="4.2415137838218903E-2"/>
          <c:w val="0.6231643113014782"/>
          <c:h val="0.812726327990727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'Landcover by countries'!$A$280</c:f>
              <c:strCache>
                <c:ptCount val="1"/>
                <c:pt idx="0">
                  <c:v>Coniferous forest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countries'!$B$280:$F$280</c:f>
              <c:numCache>
                <c:formatCode>0.00</c:formatCode>
                <c:ptCount val="5"/>
                <c:pt idx="0">
                  <c:v>9.7340325800438947</c:v>
                </c:pt>
                <c:pt idx="1">
                  <c:v>13.006651430372763</c:v>
                </c:pt>
                <c:pt idx="2">
                  <c:v>16.33711076193104</c:v>
                </c:pt>
                <c:pt idx="3">
                  <c:v>12.428526490264753</c:v>
                </c:pt>
                <c:pt idx="4">
                  <c:v>13.015714951193994</c:v>
                </c:pt>
              </c:numCache>
            </c:numRef>
          </c:val>
        </c:ser>
        <c:ser>
          <c:idx val="1"/>
          <c:order val="1"/>
          <c:tx>
            <c:strRef>
              <c:f>'Landcover by countries'!$A$281</c:f>
              <c:strCache>
                <c:ptCount val="1"/>
                <c:pt idx="0">
                  <c:v>Mixed forest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countries'!$B$281:$F$281</c:f>
              <c:numCache>
                <c:formatCode>0.00</c:formatCode>
                <c:ptCount val="5"/>
                <c:pt idx="0">
                  <c:v>5.9356104290841687</c:v>
                </c:pt>
                <c:pt idx="1">
                  <c:v>18.888979604599172</c:v>
                </c:pt>
                <c:pt idx="2">
                  <c:v>11.279599615655572</c:v>
                </c:pt>
                <c:pt idx="3">
                  <c:v>9.0166998500088003</c:v>
                </c:pt>
                <c:pt idx="4">
                  <c:v>9.4028722263168607</c:v>
                </c:pt>
              </c:numCache>
            </c:numRef>
          </c:val>
        </c:ser>
        <c:ser>
          <c:idx val="2"/>
          <c:order val="2"/>
          <c:tx>
            <c:strRef>
              <c:f>'Landcover by countries'!$A$282</c:f>
              <c:strCache>
                <c:ptCount val="1"/>
                <c:pt idx="0">
                  <c:v>Decidious forest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countries'!$B$282:$F$282</c:f>
              <c:numCache>
                <c:formatCode>0.00</c:formatCode>
                <c:ptCount val="5"/>
                <c:pt idx="0">
                  <c:v>8.0740215136418971</c:v>
                </c:pt>
                <c:pt idx="1">
                  <c:v>22.607578814327425</c:v>
                </c:pt>
                <c:pt idx="2" formatCode="0.0000">
                  <c:v>23.71469940928192</c:v>
                </c:pt>
                <c:pt idx="3">
                  <c:v>6.137975269006029</c:v>
                </c:pt>
                <c:pt idx="4">
                  <c:v>10.41671612539292</c:v>
                </c:pt>
              </c:numCache>
            </c:numRef>
          </c:val>
        </c:ser>
        <c:ser>
          <c:idx val="3"/>
          <c:order val="3"/>
          <c:tx>
            <c:strRef>
              <c:f>'Landcover by countries'!$A$283</c:f>
              <c:strCache>
                <c:ptCount val="1"/>
                <c:pt idx="0">
                  <c:v>Open wetland</c:v>
                </c:pt>
              </c:strCache>
            </c:strRef>
          </c:tx>
          <c:spPr>
            <a:solidFill>
              <a:srgbClr val="FFCC99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countries'!$B$283:$F$283</c:f>
              <c:numCache>
                <c:formatCode>0.00</c:formatCode>
                <c:ptCount val="5"/>
                <c:pt idx="0">
                  <c:v>13.072748705169552</c:v>
                </c:pt>
                <c:pt idx="1">
                  <c:v>24.370659605665274</c:v>
                </c:pt>
                <c:pt idx="2">
                  <c:v>35.226122291365783</c:v>
                </c:pt>
                <c:pt idx="3">
                  <c:v>8.8684623335562716</c:v>
                </c:pt>
                <c:pt idx="4">
                  <c:v>12.558588701585094</c:v>
                </c:pt>
              </c:numCache>
            </c:numRef>
          </c:val>
        </c:ser>
        <c:ser>
          <c:idx val="4"/>
          <c:order val="4"/>
          <c:tx>
            <c:strRef>
              <c:f>'Landcover by countries'!$A$284</c:f>
              <c:strCache>
                <c:ptCount val="1"/>
                <c:pt idx="0">
                  <c:v>Natural grassland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countries'!$B$284:$F$284</c:f>
              <c:numCache>
                <c:formatCode>0.00</c:formatCode>
                <c:ptCount val="5"/>
                <c:pt idx="0">
                  <c:v>0</c:v>
                </c:pt>
                <c:pt idx="1">
                  <c:v>44.547659284946114</c:v>
                </c:pt>
                <c:pt idx="2">
                  <c:v>25.487336098576346</c:v>
                </c:pt>
                <c:pt idx="3">
                  <c:v>7.5494083627685837</c:v>
                </c:pt>
                <c:pt idx="4">
                  <c:v>24.406015805533208</c:v>
                </c:pt>
              </c:numCache>
            </c:numRef>
          </c:val>
        </c:ser>
        <c:ser>
          <c:idx val="5"/>
          <c:order val="5"/>
          <c:tx>
            <c:strRef>
              <c:f>'Landcover by countries'!$A$285</c:f>
              <c:strCache>
                <c:ptCount val="1"/>
                <c:pt idx="0">
                  <c:v>Sparse vegetation of tundra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countries'!$B$285:$F$285</c:f>
              <c:numCache>
                <c:formatCode>0.00</c:formatCode>
                <c:ptCount val="5"/>
                <c:pt idx="0">
                  <c:v>16.535502883706641</c:v>
                </c:pt>
                <c:pt idx="1">
                  <c:v>46.72048088578034</c:v>
                </c:pt>
                <c:pt idx="2">
                  <c:v>92.82743890355114</c:v>
                </c:pt>
                <c:pt idx="3">
                  <c:v>9.5203257372877399</c:v>
                </c:pt>
                <c:pt idx="4">
                  <c:v>16.008382965888966</c:v>
                </c:pt>
              </c:numCache>
            </c:numRef>
          </c:val>
        </c:ser>
        <c:ser>
          <c:idx val="6"/>
          <c:order val="6"/>
          <c:tx>
            <c:strRef>
              <c:f>'Landcover by countries'!$A$286</c:f>
              <c:strCache>
                <c:ptCount val="1"/>
                <c:pt idx="0">
                  <c:v>Natural lack of vegetation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countries'!$B$286:$F$286</c:f>
              <c:numCache>
                <c:formatCode>0.00</c:formatCode>
                <c:ptCount val="5"/>
                <c:pt idx="0">
                  <c:v>23.738568029347185</c:v>
                </c:pt>
                <c:pt idx="1">
                  <c:v>43.656227326607329</c:v>
                </c:pt>
                <c:pt idx="2">
                  <c:v>74.355753953242029</c:v>
                </c:pt>
                <c:pt idx="3">
                  <c:v>7.4652770929402354</c:v>
                </c:pt>
                <c:pt idx="4">
                  <c:v>13.99489681384475</c:v>
                </c:pt>
              </c:numCache>
            </c:numRef>
          </c:val>
        </c:ser>
        <c:ser>
          <c:idx val="7"/>
          <c:order val="7"/>
          <c:tx>
            <c:strRef>
              <c:f>'Landcover by countries'!$A$287</c:f>
              <c:strCache>
                <c:ptCount val="1"/>
                <c:pt idx="0">
                  <c:v>Glacier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countries'!$B$287:$F$287</c:f>
              <c:numCache>
                <c:formatCode>0.00</c:formatCode>
                <c:ptCount val="5"/>
                <c:pt idx="0">
                  <c:v>44.538105009906587</c:v>
                </c:pt>
                <c:pt idx="1">
                  <c:v>73.92534147158436</c:v>
                </c:pt>
                <c:pt idx="2">
                  <c:v>0</c:v>
                </c:pt>
                <c:pt idx="3">
                  <c:v>48.23350289415157</c:v>
                </c:pt>
                <c:pt idx="4">
                  <c:v>48.305967164852177</c:v>
                </c:pt>
              </c:numCache>
            </c:numRef>
          </c:val>
        </c:ser>
        <c:ser>
          <c:idx val="8"/>
          <c:order val="8"/>
          <c:tx>
            <c:strRef>
              <c:f>'Landcover by countries'!$A$288</c:f>
              <c:strCache>
                <c:ptCount val="1"/>
                <c:pt idx="0">
                  <c:v>Agricultural lands</c:v>
                </c:pt>
              </c:strCache>
            </c:strRef>
          </c:tx>
          <c:spPr>
            <a:solidFill>
              <a:srgbClr val="666699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countries'!$B$288:$F$288</c:f>
              <c:numCache>
                <c:formatCode>0.00</c:formatCode>
                <c:ptCount val="5"/>
                <c:pt idx="0">
                  <c:v>0.61387269394785071</c:v>
                </c:pt>
                <c:pt idx="1">
                  <c:v>0.51774865308929729</c:v>
                </c:pt>
                <c:pt idx="2">
                  <c:v>0.1744954174179664</c:v>
                </c:pt>
                <c:pt idx="3">
                  <c:v>3.9476136783790308</c:v>
                </c:pt>
                <c:pt idx="4">
                  <c:v>2.418933998681418</c:v>
                </c:pt>
              </c:numCache>
            </c:numRef>
          </c:val>
        </c:ser>
        <c:ser>
          <c:idx val="9"/>
          <c:order val="9"/>
          <c:tx>
            <c:strRef>
              <c:f>'Landcover by countries'!$A$289</c:f>
              <c:strCache>
                <c:ptCount val="1"/>
                <c:pt idx="0">
                  <c:v>Developed area</c:v>
                </c:pt>
              </c:strCache>
            </c:strRef>
          </c:tx>
          <c:spPr>
            <a:solidFill>
              <a:srgbClr val="333333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countries'!$B$289:$F$289</c:f>
              <c:numCache>
                <c:formatCode>0.00</c:formatCode>
                <c:ptCount val="5"/>
                <c:pt idx="0">
                  <c:v>3.378831164250697</c:v>
                </c:pt>
                <c:pt idx="1">
                  <c:v>0.35850779585348536</c:v>
                </c:pt>
                <c:pt idx="2">
                  <c:v>1.3304249296593516</c:v>
                </c:pt>
                <c:pt idx="3">
                  <c:v>7.4621199047388949</c:v>
                </c:pt>
                <c:pt idx="4">
                  <c:v>5.3358939154685849</c:v>
                </c:pt>
              </c:numCache>
            </c:numRef>
          </c:val>
        </c:ser>
        <c:ser>
          <c:idx val="10"/>
          <c:order val="10"/>
          <c:tx>
            <c:strRef>
              <c:f>'Landcover by countries'!$A$290</c:f>
              <c:strCache>
                <c:ptCount val="1"/>
                <c:pt idx="0">
                  <c:v>Water 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cat>
            <c:strRef>
              <c:f>'Landcover by countries'!$B$279:$F$279</c:f>
              <c:strCache>
                <c:ptCount val="5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'Landcover by countries'!$B$290:$F$290</c:f>
              <c:numCache>
                <c:formatCode>0.00</c:formatCode>
                <c:ptCount val="5"/>
                <c:pt idx="0">
                  <c:v>8.4897619790042622</c:v>
                </c:pt>
                <c:pt idx="1">
                  <c:v>15.33847472150814</c:v>
                </c:pt>
                <c:pt idx="2">
                  <c:v>25.540120925602917</c:v>
                </c:pt>
                <c:pt idx="3">
                  <c:v>10.540828095825095</c:v>
                </c:pt>
                <c:pt idx="4">
                  <c:v>12.650914375487421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930880"/>
        <c:axId val="135026880"/>
      </c:barChart>
      <c:catAx>
        <c:axId val="13593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35026880"/>
        <c:crosses val="autoZero"/>
        <c:auto val="1"/>
        <c:lblAlgn val="ctr"/>
        <c:lblOffset val="100"/>
        <c:noMultiLvlLbl val="0"/>
      </c:catAx>
      <c:valAx>
        <c:axId val="135026880"/>
        <c:scaling>
          <c:orientation val="minMax"/>
          <c:max val="100"/>
        </c:scaling>
        <c:delete val="0"/>
        <c:axPos val="l"/>
        <c:majorGridlines/>
        <c:numFmt formatCode="#,##0&quot;%&quot;" sourceLinked="0"/>
        <c:majorTickMark val="out"/>
        <c:minorTickMark val="none"/>
        <c:tickLblPos val="nextTo"/>
        <c:crossAx val="1359308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833962629610381"/>
          <c:y val="3.2612566975861609E-2"/>
          <c:w val="0.28363268113845691"/>
          <c:h val="0.91237112351247351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1"/>
          <c:order val="0"/>
          <c:tx>
            <c:strRef>
              <c:f>'Elevation by countries'!$A$189</c:f>
              <c:strCache>
                <c:ptCount val="1"/>
                <c:pt idx="0">
                  <c:v>0-50m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countries'!$B$189:$F$189</c:f>
              <c:numCache>
                <c:formatCode>0.00</c:formatCode>
                <c:ptCount val="5"/>
                <c:pt idx="0">
                  <c:v>0.94525950031064965</c:v>
                </c:pt>
                <c:pt idx="1">
                  <c:v>0.64826212701383645</c:v>
                </c:pt>
                <c:pt idx="2">
                  <c:v>1.9653017979646694</c:v>
                </c:pt>
                <c:pt idx="3">
                  <c:v>15.850883171793953</c:v>
                </c:pt>
                <c:pt idx="4">
                  <c:v>9.3179660417973071</c:v>
                </c:pt>
              </c:numCache>
            </c:numRef>
          </c:val>
        </c:ser>
        <c:ser>
          <c:idx val="2"/>
          <c:order val="1"/>
          <c:tx>
            <c:strRef>
              <c:f>'Elevation by countries'!$A$190</c:f>
              <c:strCache>
                <c:ptCount val="1"/>
                <c:pt idx="0">
                  <c:v>50-100m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countries'!$B$190:$F$190</c:f>
              <c:numCache>
                <c:formatCode>0.00</c:formatCode>
                <c:ptCount val="5"/>
                <c:pt idx="0">
                  <c:v>1.7692511118870329</c:v>
                </c:pt>
                <c:pt idx="1">
                  <c:v>8.8804488856739291E-2</c:v>
                </c:pt>
                <c:pt idx="2">
                  <c:v>2.7025552257990193</c:v>
                </c:pt>
                <c:pt idx="3">
                  <c:v>12.40987831170704</c:v>
                </c:pt>
                <c:pt idx="4">
                  <c:v>7.498005919572921</c:v>
                </c:pt>
              </c:numCache>
            </c:numRef>
          </c:val>
        </c:ser>
        <c:ser>
          <c:idx val="3"/>
          <c:order val="2"/>
          <c:tx>
            <c:strRef>
              <c:f>'Elevation by countries'!$A$191</c:f>
              <c:strCache>
                <c:ptCount val="1"/>
                <c:pt idx="0">
                  <c:v>100-150m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countries'!$B$191:$F$191</c:f>
              <c:numCache>
                <c:formatCode>0.00</c:formatCode>
                <c:ptCount val="5"/>
                <c:pt idx="0">
                  <c:v>10.59634099757332</c:v>
                </c:pt>
                <c:pt idx="1">
                  <c:v>0.15504870013693131</c:v>
                </c:pt>
                <c:pt idx="2">
                  <c:v>3.0208595429150003</c:v>
                </c:pt>
                <c:pt idx="3">
                  <c:v>18.779574371224385</c:v>
                </c:pt>
                <c:pt idx="4">
                  <c:v>12.699067870410262</c:v>
                </c:pt>
              </c:numCache>
            </c:numRef>
          </c:val>
        </c:ser>
        <c:ser>
          <c:idx val="4"/>
          <c:order val="3"/>
          <c:tx>
            <c:strRef>
              <c:f>'Elevation by countries'!$A$192</c:f>
              <c:strCache>
                <c:ptCount val="1"/>
                <c:pt idx="0">
                  <c:v>150-200m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countries'!$B$192:$F$192</c:f>
              <c:numCache>
                <c:formatCode>0.00</c:formatCode>
                <c:ptCount val="5"/>
                <c:pt idx="0">
                  <c:v>8.8700273481457863</c:v>
                </c:pt>
                <c:pt idx="1">
                  <c:v>0.37000983553610856</c:v>
                </c:pt>
                <c:pt idx="2">
                  <c:v>3.6665625862074189</c:v>
                </c:pt>
                <c:pt idx="3">
                  <c:v>16.893882896678551</c:v>
                </c:pt>
                <c:pt idx="4">
                  <c:v>11.420571014177233</c:v>
                </c:pt>
              </c:numCache>
            </c:numRef>
          </c:val>
        </c:ser>
        <c:ser>
          <c:idx val="5"/>
          <c:order val="4"/>
          <c:tx>
            <c:strRef>
              <c:f>'Elevation by countries'!$A$193</c:f>
              <c:strCache>
                <c:ptCount val="1"/>
                <c:pt idx="0">
                  <c:v>200-300m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countries'!$B$193:$F$193</c:f>
              <c:numCache>
                <c:formatCode>0.00</c:formatCode>
                <c:ptCount val="5"/>
                <c:pt idx="0">
                  <c:v>33.568148132657171</c:v>
                </c:pt>
                <c:pt idx="1">
                  <c:v>1.0897305776096162</c:v>
                </c:pt>
                <c:pt idx="2">
                  <c:v>8.0303632003831762</c:v>
                </c:pt>
                <c:pt idx="3">
                  <c:v>17.814959004381738</c:v>
                </c:pt>
                <c:pt idx="4">
                  <c:v>16.880853838216737</c:v>
                </c:pt>
              </c:numCache>
            </c:numRef>
          </c:val>
        </c:ser>
        <c:ser>
          <c:idx val="0"/>
          <c:order val="5"/>
          <c:tx>
            <c:strRef>
              <c:f>'Elevation by countries'!$A$194</c:f>
              <c:strCache>
                <c:ptCount val="1"/>
                <c:pt idx="0">
                  <c:v>300-500m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countries'!$B$194:$F$194</c:f>
              <c:numCache>
                <c:formatCode>0.00</c:formatCode>
                <c:ptCount val="5"/>
                <c:pt idx="0">
                  <c:v>36.892783673810818</c:v>
                </c:pt>
                <c:pt idx="1">
                  <c:v>24.576575780850316</c:v>
                </c:pt>
                <c:pt idx="2">
                  <c:v>25.767492337960363</c:v>
                </c:pt>
                <c:pt idx="3">
                  <c:v>9.8669134575930784</c:v>
                </c:pt>
                <c:pt idx="4">
                  <c:v>18.663931617510652</c:v>
                </c:pt>
              </c:numCache>
            </c:numRef>
          </c:val>
        </c:ser>
        <c:ser>
          <c:idx val="6"/>
          <c:order val="6"/>
          <c:tx>
            <c:strRef>
              <c:f>'Elevation by countries'!$A$195</c:f>
              <c:strCache>
                <c:ptCount val="1"/>
                <c:pt idx="0">
                  <c:v>500-750</c:v>
                </c:pt>
              </c:strCache>
            </c:strRef>
          </c:tx>
          <c:spPr>
            <a:solidFill>
              <a:srgbClr val="CC6600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countries'!$B$195:$F$195</c:f>
              <c:numCache>
                <c:formatCode>0.00</c:formatCode>
                <c:ptCount val="5"/>
                <c:pt idx="0">
                  <c:v>5.5655104700434439</c:v>
                </c:pt>
                <c:pt idx="1">
                  <c:v>45.924956748382932</c:v>
                </c:pt>
                <c:pt idx="2">
                  <c:v>23.653042231404203</c:v>
                </c:pt>
                <c:pt idx="3">
                  <c:v>5.0217075895483534</c:v>
                </c:pt>
                <c:pt idx="4">
                  <c:v>13.958754635925569</c:v>
                </c:pt>
              </c:numCache>
            </c:numRef>
          </c:val>
        </c:ser>
        <c:ser>
          <c:idx val="7"/>
          <c:order val="7"/>
          <c:tx>
            <c:strRef>
              <c:f>'Elevation by countries'!$A$196</c:f>
              <c:strCache>
                <c:ptCount val="1"/>
                <c:pt idx="0">
                  <c:v>750-1000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countries'!$B$196:$F$196</c:f>
              <c:numCache>
                <c:formatCode>0.00</c:formatCode>
                <c:ptCount val="5"/>
                <c:pt idx="0">
                  <c:v>1.5610494212310666</c:v>
                </c:pt>
                <c:pt idx="1">
                  <c:v>17.779786682998036</c:v>
                </c:pt>
                <c:pt idx="2">
                  <c:v>19.293788821758675</c:v>
                </c:pt>
                <c:pt idx="3">
                  <c:v>2.3695865267899512</c:v>
                </c:pt>
                <c:pt idx="4">
                  <c:v>6.3359006919200365</c:v>
                </c:pt>
              </c:numCache>
            </c:numRef>
          </c:val>
        </c:ser>
        <c:ser>
          <c:idx val="8"/>
          <c:order val="8"/>
          <c:tx>
            <c:strRef>
              <c:f>'Elevation by countries'!$A$197</c:f>
              <c:strCache>
                <c:ptCount val="1"/>
                <c:pt idx="0">
                  <c:v>&gt;1000m</c:v>
                </c:pt>
              </c:strCache>
            </c:strRef>
          </c:tx>
          <c:spPr>
            <a:solidFill>
              <a:srgbClr val="C0C0C0"/>
            </a:solidFill>
          </c:spPr>
          <c:invertIfNegative val="0"/>
          <c:cat>
            <c:multiLvlStrRef>
              <c:f>'Elevation by countries'!$B$187:$F$188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(Mainand)</c:v>
                  </c:pt>
                  <c:pt idx="4">
                    <c:v>BEAR (Mainland)</c:v>
                  </c:pt>
                </c:lvl>
                <c:lvl>
                  <c:pt idx="0">
                    <c:v>Elevation in existing PAs of BPAN, %</c:v>
                  </c:pt>
                </c:lvl>
              </c:multiLvlStrCache>
            </c:multiLvlStrRef>
          </c:cat>
          <c:val>
            <c:numRef>
              <c:f>'Elevation by countries'!$B$197:$F$197</c:f>
              <c:numCache>
                <c:formatCode>0.00</c:formatCode>
                <c:ptCount val="5"/>
                <c:pt idx="0">
                  <c:v>0.23162934434071275</c:v>
                </c:pt>
                <c:pt idx="1">
                  <c:v>9.3668250586154844</c:v>
                </c:pt>
                <c:pt idx="2">
                  <c:v>11.90003425560746</c:v>
                </c:pt>
                <c:pt idx="3">
                  <c:v>0.99261467028295813</c:v>
                </c:pt>
                <c:pt idx="4">
                  <c:v>3.2249483704692881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35735808"/>
        <c:axId val="135799360"/>
      </c:barChart>
      <c:catAx>
        <c:axId val="1357358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crossAx val="135799360"/>
        <c:crosses val="autoZero"/>
        <c:auto val="1"/>
        <c:lblAlgn val="ctr"/>
        <c:lblOffset val="100"/>
        <c:noMultiLvlLbl val="0"/>
      </c:catAx>
      <c:valAx>
        <c:axId val="135799360"/>
        <c:scaling>
          <c:orientation val="minMax"/>
        </c:scaling>
        <c:delete val="0"/>
        <c:axPos val="t"/>
        <c:majorGridlines/>
        <c:numFmt formatCode="0%" sourceLinked="1"/>
        <c:majorTickMark val="none"/>
        <c:minorTickMark val="none"/>
        <c:tickLblPos val="nextTo"/>
        <c:crossAx val="135735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483779951759365"/>
          <c:y val="0.10284465483932617"/>
          <c:w val="0.12353562402641792"/>
          <c:h val="0.83834684370819434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'Elevation by countries'!$A$350</c:f>
              <c:strCache>
                <c:ptCount val="1"/>
                <c:pt idx="0">
                  <c:v>0-50 m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countries'!$B$350:$F$350</c:f>
              <c:numCache>
                <c:formatCode>0.00</c:formatCode>
                <c:ptCount val="5"/>
                <c:pt idx="0">
                  <c:v>4.755646549184493</c:v>
                </c:pt>
                <c:pt idx="1">
                  <c:v>2.978129988095819</c:v>
                </c:pt>
                <c:pt idx="2">
                  <c:v>5.6926146162248745</c:v>
                </c:pt>
                <c:pt idx="3">
                  <c:v>7.6888790392366131</c:v>
                </c:pt>
                <c:pt idx="4">
                  <c:v>7.4144472885798534</c:v>
                </c:pt>
              </c:numCache>
            </c:numRef>
          </c:val>
        </c:ser>
        <c:ser>
          <c:idx val="2"/>
          <c:order val="1"/>
          <c:tx>
            <c:strRef>
              <c:f>'Elevation by countries'!$A$351</c:f>
              <c:strCache>
                <c:ptCount val="1"/>
                <c:pt idx="0">
                  <c:v>50-100 m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countries'!$B$351:$F$351</c:f>
              <c:numCache>
                <c:formatCode>0.00</c:formatCode>
                <c:ptCount val="5"/>
                <c:pt idx="0">
                  <c:v>5.1969773785492785</c:v>
                </c:pt>
                <c:pt idx="1">
                  <c:v>0.5274143267725182</c:v>
                </c:pt>
                <c:pt idx="2">
                  <c:v>6.5832225668291242</c:v>
                </c:pt>
                <c:pt idx="3">
                  <c:v>5.6283320515610873</c:v>
                </c:pt>
                <c:pt idx="4">
                  <c:v>5.5177440109795901</c:v>
                </c:pt>
              </c:numCache>
            </c:numRef>
          </c:val>
        </c:ser>
        <c:ser>
          <c:idx val="3"/>
          <c:order val="2"/>
          <c:tx>
            <c:strRef>
              <c:f>'Elevation by countries'!$A$352</c:f>
              <c:strCache>
                <c:ptCount val="1"/>
                <c:pt idx="0">
                  <c:v>100-150 m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countries'!$B$352:$F$352</c:f>
              <c:numCache>
                <c:formatCode>0.00</c:formatCode>
                <c:ptCount val="5"/>
                <c:pt idx="0">
                  <c:v>15.49841157988272</c:v>
                </c:pt>
                <c:pt idx="1">
                  <c:v>0.90119623439761498</c:v>
                </c:pt>
                <c:pt idx="2">
                  <c:v>7.2851555360602402</c:v>
                </c:pt>
                <c:pt idx="3">
                  <c:v>6.6997791399355879</c:v>
                </c:pt>
                <c:pt idx="4">
                  <c:v>7.2281526419936224</c:v>
                </c:pt>
              </c:numCache>
            </c:numRef>
          </c:val>
        </c:ser>
        <c:ser>
          <c:idx val="4"/>
          <c:order val="3"/>
          <c:tx>
            <c:strRef>
              <c:f>'Elevation by countries'!$A$353</c:f>
              <c:strCache>
                <c:ptCount val="1"/>
                <c:pt idx="0">
                  <c:v>150-200 m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countries'!$B$353:$F$353</c:f>
              <c:numCache>
                <c:formatCode>0.00</c:formatCode>
                <c:ptCount val="5"/>
                <c:pt idx="0">
                  <c:v>10.633248095476553</c:v>
                </c:pt>
                <c:pt idx="1">
                  <c:v>1.5737233016959282</c:v>
                </c:pt>
                <c:pt idx="2">
                  <c:v>8.5116115411681914</c:v>
                </c:pt>
                <c:pt idx="3">
                  <c:v>8.1752156821757485</c:v>
                </c:pt>
                <c:pt idx="4">
                  <c:v>8.2496440732630596</c:v>
                </c:pt>
              </c:numCache>
            </c:numRef>
          </c:val>
        </c:ser>
        <c:ser>
          <c:idx val="5"/>
          <c:order val="4"/>
          <c:tx>
            <c:strRef>
              <c:f>'Elevation by countries'!$A$354</c:f>
              <c:strCache>
                <c:ptCount val="1"/>
                <c:pt idx="0">
                  <c:v>200-300 m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countries'!$B$354:$F$354</c:f>
              <c:numCache>
                <c:formatCode>0.00</c:formatCode>
                <c:ptCount val="5"/>
                <c:pt idx="0">
                  <c:v>21.157812716384939</c:v>
                </c:pt>
                <c:pt idx="1">
                  <c:v>1.7794693522559524</c:v>
                </c:pt>
                <c:pt idx="2">
                  <c:v>8.535524407926534</c:v>
                </c:pt>
                <c:pt idx="3">
                  <c:v>18.780893737855745</c:v>
                </c:pt>
                <c:pt idx="4">
                  <c:v>16.832318465748951</c:v>
                </c:pt>
              </c:numCache>
            </c:numRef>
          </c:val>
        </c:ser>
        <c:ser>
          <c:idx val="0"/>
          <c:order val="5"/>
          <c:tx>
            <c:strRef>
              <c:f>'Elevation by countries'!$A$355</c:f>
              <c:strCache>
                <c:ptCount val="1"/>
                <c:pt idx="0">
                  <c:v>300-500 m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countries'!$B$355:$F$355</c:f>
              <c:numCache>
                <c:formatCode>0.00</c:formatCode>
                <c:ptCount val="5"/>
                <c:pt idx="0">
                  <c:v>68.491576018313467</c:v>
                </c:pt>
                <c:pt idx="1">
                  <c:v>15.867060685617021</c:v>
                </c:pt>
                <c:pt idx="2">
                  <c:v>12.528003773139959</c:v>
                </c:pt>
                <c:pt idx="3">
                  <c:v>45.028343635139549</c:v>
                </c:pt>
                <c:pt idx="4">
                  <c:v>28.207864803634074</c:v>
                </c:pt>
              </c:numCache>
            </c:numRef>
          </c:val>
        </c:ser>
        <c:ser>
          <c:idx val="6"/>
          <c:order val="6"/>
          <c:tx>
            <c:strRef>
              <c:f>'Elevation by countries'!$A$356</c:f>
              <c:strCache>
                <c:ptCount val="1"/>
                <c:pt idx="0">
                  <c:v>500-750 m</c:v>
                </c:pt>
              </c:strCache>
            </c:strRef>
          </c:tx>
          <c:spPr>
            <a:solidFill>
              <a:srgbClr val="CC6600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countries'!$B$356:$F$356</c:f>
              <c:numCache>
                <c:formatCode>0.00</c:formatCode>
                <c:ptCount val="5"/>
                <c:pt idx="0">
                  <c:v>98.096780063549531</c:v>
                </c:pt>
                <c:pt idx="1">
                  <c:v>53.222594496500143</c:v>
                </c:pt>
                <c:pt idx="2">
                  <c:v>18.374604071732193</c:v>
                </c:pt>
                <c:pt idx="3">
                  <c:v>69.21537267556927</c:v>
                </c:pt>
                <c:pt idx="4">
                  <c:v>45.318813177958752</c:v>
                </c:pt>
              </c:numCache>
            </c:numRef>
          </c:val>
        </c:ser>
        <c:ser>
          <c:idx val="7"/>
          <c:order val="7"/>
          <c:tx>
            <c:strRef>
              <c:f>'Elevation by countries'!$A$357</c:f>
              <c:strCache>
                <c:ptCount val="1"/>
                <c:pt idx="0">
                  <c:v>750-1000 m</c:v>
                </c:pt>
              </c:strCache>
            </c:strRef>
          </c:tx>
          <c:spPr>
            <a:solidFill>
              <a:srgbClr val="993366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countries'!$B$357:$F$357</c:f>
              <c:numCache>
                <c:formatCode>0.00</c:formatCode>
                <c:ptCount val="5"/>
                <c:pt idx="0">
                  <c:v>99.461957530064609</c:v>
                </c:pt>
                <c:pt idx="1">
                  <c:v>47.201534044559331</c:v>
                </c:pt>
                <c:pt idx="2">
                  <c:v>29.079569597697212</c:v>
                </c:pt>
                <c:pt idx="3">
                  <c:v>77.07895505977649</c:v>
                </c:pt>
                <c:pt idx="4">
                  <c:v>45.153127597111926</c:v>
                </c:pt>
              </c:numCache>
            </c:numRef>
          </c:val>
        </c:ser>
        <c:ser>
          <c:idx val="8"/>
          <c:order val="8"/>
          <c:tx>
            <c:strRef>
              <c:f>'Elevation by countries'!$A$358</c:f>
              <c:strCache>
                <c:ptCount val="1"/>
                <c:pt idx="0">
                  <c:v>&gt;1000 m</c:v>
                </c:pt>
              </c:strCache>
            </c:strRef>
          </c:tx>
          <c:spPr>
            <a:solidFill>
              <a:srgbClr val="C0C0C0"/>
            </a:solidFill>
          </c:spPr>
          <c:invertIfNegative val="0"/>
          <c:cat>
            <c:multiLvlStrRef>
              <c:f>'Elevation by countries'!$B$348:$F$349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 (Mainland)</c:v>
                  </c:pt>
                  <c:pt idx="4">
                    <c:v>BEAR (Mainland)</c:v>
                  </c:pt>
                </c:lvl>
                <c:lvl>
                  <c:pt idx="0">
                    <c:v>Elevation in existing PAs% of a total area of each class of each country</c:v>
                  </c:pt>
                </c:lvl>
              </c:multiLvlStrCache>
            </c:multiLvlStrRef>
          </c:cat>
          <c:val>
            <c:numRef>
              <c:f>'Elevation by countries'!$B$358:$F$358</c:f>
              <c:numCache>
                <c:formatCode>0.00</c:formatCode>
                <c:ptCount val="5"/>
                <c:pt idx="0">
                  <c:v>99.760574620909821</c:v>
                </c:pt>
                <c:pt idx="1">
                  <c:v>45.585455411753131</c:v>
                </c:pt>
                <c:pt idx="2">
                  <c:v>40.533842738396409</c:v>
                </c:pt>
                <c:pt idx="3">
                  <c:v>88.363855201413841</c:v>
                </c:pt>
                <c:pt idx="4">
                  <c:v>48.195076126430585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135908864"/>
        <c:axId val="135801664"/>
      </c:barChart>
      <c:catAx>
        <c:axId val="13590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35801664"/>
        <c:crosses val="autoZero"/>
        <c:auto val="1"/>
        <c:lblAlgn val="ctr"/>
        <c:lblOffset val="100"/>
        <c:noMultiLvlLbl val="0"/>
      </c:catAx>
      <c:valAx>
        <c:axId val="135801664"/>
        <c:scaling>
          <c:orientation val="minMax"/>
          <c:max val="100"/>
        </c:scaling>
        <c:delete val="0"/>
        <c:axPos val="l"/>
        <c:majorGridlines/>
        <c:numFmt formatCode="#,##0&quot;%&quot;" sourceLinked="0"/>
        <c:majorTickMark val="none"/>
        <c:minorTickMark val="none"/>
        <c:tickLblPos val="nextTo"/>
        <c:crossAx val="13590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996500437445322"/>
          <c:y val="0.17431360867788176"/>
          <c:w val="0.13516961942257216"/>
          <c:h val="0.67029710627864458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4"/>
          <c:order val="0"/>
          <c:tx>
            <c:strRef>
              <c:f>'Detail statistics PA by countri'!$A$29</c:f>
              <c:strCache>
                <c:ptCount val="1"/>
                <c:pt idx="0">
                  <c:v>Existing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'Detail statistics PA by countri'!$B$21:$G$22</c:f>
              <c:multiLvlStrCache>
                <c:ptCount val="6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 excluding Novaya Zemlya and Franz Josef Land</c:v>
                  </c:pt>
                  <c:pt idx="5">
                    <c:v>BEAR</c:v>
                  </c:pt>
                </c:lvl>
                <c:lvl>
                  <c:pt idx="0">
                    <c:v>Coverage of PAs, % of total area of each country</c:v>
                  </c:pt>
                </c:lvl>
              </c:multiLvlStrCache>
            </c:multiLvlStrRef>
          </c:cat>
          <c:val>
            <c:numRef>
              <c:f>'Detail statistics PA by countri'!$B$29:$G$29</c:f>
              <c:numCache>
                <c:formatCode>0.00</c:formatCode>
                <c:ptCount val="6"/>
                <c:pt idx="0">
                  <c:v>14.613192269710639</c:v>
                </c:pt>
                <c:pt idx="1">
                  <c:v>22.729578283433288</c:v>
                </c:pt>
                <c:pt idx="2">
                  <c:v>23.48838067881147</c:v>
                </c:pt>
                <c:pt idx="3">
                  <c:v>10.63109429052397</c:v>
                </c:pt>
                <c:pt idx="4">
                  <c:v>12.599706809913016</c:v>
                </c:pt>
                <c:pt idx="5">
                  <c:v>13.208162129737049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475968"/>
        <c:axId val="38419776"/>
      </c:barChart>
      <c:catAx>
        <c:axId val="3547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8419776"/>
        <c:crosses val="autoZero"/>
        <c:auto val="1"/>
        <c:lblAlgn val="ctr"/>
        <c:lblOffset val="100"/>
        <c:noMultiLvlLbl val="0"/>
      </c:catAx>
      <c:valAx>
        <c:axId val="38419776"/>
        <c:scaling>
          <c:orientation val="minMax"/>
        </c:scaling>
        <c:delete val="0"/>
        <c:axPos val="l"/>
        <c:majorGridlines/>
        <c:numFmt formatCode="#,##0&quot;%&quot;" sourceLinked="0"/>
        <c:majorTickMark val="out"/>
        <c:minorTickMark val="none"/>
        <c:tickLblPos val="nextTo"/>
        <c:crossAx val="35475968"/>
        <c:crosses val="autoZero"/>
        <c:crossBetween val="between"/>
        <c:majorUnit val="5"/>
        <c:minorUnit val="1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194225721784795E-2"/>
          <c:y val="2.5532813364662798E-2"/>
          <c:w val="0.81606977252843405"/>
          <c:h val="0.80552658099286167"/>
        </c:manualLayout>
      </c:layout>
      <c:barChart>
        <c:barDir val="col"/>
        <c:grouping val="stacked"/>
        <c:varyColors val="0"/>
        <c:ser>
          <c:idx val="6"/>
          <c:order val="0"/>
          <c:tx>
            <c:strRef>
              <c:f>'Detail statistics PA by countri'!$A$29</c:f>
              <c:strCache>
                <c:ptCount val="1"/>
                <c:pt idx="0">
                  <c:v>Existing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multiLvlStrRef>
              <c:f>'Detail statistics PA by countri'!$B$21:$G$22</c:f>
              <c:multiLvlStrCache>
                <c:ptCount val="6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 excluding Novaya Zemlya and Franz Josef Land</c:v>
                  </c:pt>
                  <c:pt idx="5">
                    <c:v>BEAR</c:v>
                  </c:pt>
                </c:lvl>
                <c:lvl>
                  <c:pt idx="0">
                    <c:v>Coverage of PAs, % of total area of each country</c:v>
                  </c:pt>
                </c:lvl>
              </c:multiLvlStrCache>
            </c:multiLvlStrRef>
          </c:cat>
          <c:val>
            <c:numRef>
              <c:f>'Detail statistics PA by countri'!$B$29:$G$29</c:f>
              <c:numCache>
                <c:formatCode>0.00</c:formatCode>
                <c:ptCount val="6"/>
                <c:pt idx="0">
                  <c:v>14.613192269710639</c:v>
                </c:pt>
                <c:pt idx="1">
                  <c:v>22.729578283433288</c:v>
                </c:pt>
                <c:pt idx="2">
                  <c:v>23.48838067881147</c:v>
                </c:pt>
                <c:pt idx="3">
                  <c:v>10.63109429052397</c:v>
                </c:pt>
                <c:pt idx="4">
                  <c:v>12.599706809913016</c:v>
                </c:pt>
                <c:pt idx="5">
                  <c:v>13.208162129737049</c:v>
                </c:pt>
              </c:numCache>
            </c:numRef>
          </c:val>
        </c:ser>
        <c:ser>
          <c:idx val="5"/>
          <c:order val="1"/>
          <c:tx>
            <c:strRef>
              <c:f>'Detail statistics PA by countri'!$A$28</c:f>
              <c:strCache>
                <c:ptCount val="1"/>
                <c:pt idx="0">
                  <c:v>Planned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cat>
            <c:multiLvlStrRef>
              <c:f>'Detail statistics PA by countri'!$B$21:$G$22</c:f>
              <c:multiLvlStrCache>
                <c:ptCount val="6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 excluding Novaya Zemlya and Franz Josef Land</c:v>
                  </c:pt>
                  <c:pt idx="5">
                    <c:v>BEAR</c:v>
                  </c:pt>
                </c:lvl>
                <c:lvl>
                  <c:pt idx="0">
                    <c:v>Coverage of PAs, % of total area of each country</c:v>
                  </c:pt>
                </c:lvl>
              </c:multiLvlStrCache>
            </c:multiLvlStrRef>
          </c:cat>
          <c:val>
            <c:numRef>
              <c:f>'Detail statistics PA by countri'!$B$28:$G$28</c:f>
              <c:numCache>
                <c:formatCode>0.00</c:formatCode>
                <c:ptCount val="6"/>
                <c:pt idx="0">
                  <c:v>2.6028673084416503</c:v>
                </c:pt>
                <c:pt idx="1">
                  <c:v>2.1284290873758835</c:v>
                </c:pt>
                <c:pt idx="2">
                  <c:v>1.2646774601051264E-2</c:v>
                </c:pt>
                <c:pt idx="3">
                  <c:v>4.0296500136081317</c:v>
                </c:pt>
                <c:pt idx="4">
                  <c:v>3.5877139133745044</c:v>
                </c:pt>
                <c:pt idx="5">
                  <c:v>3.3899497567111445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903296"/>
        <c:axId val="91158720"/>
      </c:barChart>
      <c:catAx>
        <c:axId val="1349032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91158720"/>
        <c:crosses val="autoZero"/>
        <c:auto val="1"/>
        <c:lblAlgn val="ctr"/>
        <c:lblOffset val="100"/>
        <c:noMultiLvlLbl val="0"/>
      </c:catAx>
      <c:valAx>
        <c:axId val="91158720"/>
        <c:scaling>
          <c:orientation val="minMax"/>
          <c:max val="30"/>
        </c:scaling>
        <c:delete val="0"/>
        <c:axPos val="l"/>
        <c:majorGridlines/>
        <c:numFmt formatCode="#,##0&quot;%&quot;" sourceLinked="0"/>
        <c:majorTickMark val="out"/>
        <c:minorTickMark val="none"/>
        <c:tickLblPos val="nextTo"/>
        <c:crossAx val="134903296"/>
        <c:crosses val="autoZero"/>
        <c:crossBetween val="between"/>
        <c:majorUnit val="5"/>
        <c:minorUnit val="1"/>
      </c:valAx>
    </c:plotArea>
    <c:legend>
      <c:legendPos val="r"/>
      <c:layout>
        <c:manualLayout>
          <c:xMode val="edge"/>
          <c:yMode val="edge"/>
          <c:x val="0.88718314649566132"/>
          <c:y val="0.41387381298367754"/>
          <c:w val="9.9793193855977472E-2"/>
          <c:h val="0.13805541241327363"/>
        </c:manualLayout>
      </c:layout>
      <c:overlay val="0"/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582812487906456E-2"/>
          <c:y val="4.0348770484050112E-2"/>
          <c:w val="0.78858891076115489"/>
          <c:h val="0.80326050843729402"/>
        </c:manualLayout>
      </c:layout>
      <c:barChart>
        <c:barDir val="col"/>
        <c:grouping val="percentStacked"/>
        <c:varyColors val="0"/>
        <c:ser>
          <c:idx val="2"/>
          <c:order val="0"/>
          <c:tx>
            <c:strRef>
              <c:f>'General by countries'!$A$15</c:f>
              <c:strCache>
                <c:ptCount val="1"/>
                <c:pt idx="0">
                  <c:v>1 - Strong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'General by countries'!$B$14:$G$14</c:f>
              <c:strCache>
                <c:ptCount val="6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 excluding Novaya Zemlya and Franz Josef Land</c:v>
                </c:pt>
                <c:pt idx="5">
                  <c:v>BEAR </c:v>
                </c:pt>
              </c:strCache>
            </c:strRef>
          </c:cat>
          <c:val>
            <c:numRef>
              <c:f>'General by countries'!$B$15:$G$15</c:f>
              <c:numCache>
                <c:formatCode>General</c:formatCode>
                <c:ptCount val="6"/>
                <c:pt idx="0">
                  <c:v>81.007114859354971</c:v>
                </c:pt>
                <c:pt idx="1">
                  <c:v>99.921358277693074</c:v>
                </c:pt>
                <c:pt idx="2">
                  <c:v>93.487986986587586</c:v>
                </c:pt>
                <c:pt idx="3">
                  <c:v>41.250956792962619</c:v>
                </c:pt>
                <c:pt idx="4">
                  <c:v>64.415865740617022</c:v>
                </c:pt>
                <c:pt idx="5">
                  <c:v>60.861248909803528</c:v>
                </c:pt>
              </c:numCache>
            </c:numRef>
          </c:val>
        </c:ser>
        <c:ser>
          <c:idx val="1"/>
          <c:order val="1"/>
          <c:tx>
            <c:strRef>
              <c:f>'General by countries'!$A$16</c:f>
              <c:strCache>
                <c:ptCount val="1"/>
                <c:pt idx="0">
                  <c:v>2 - Medium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'General by countries'!$B$14:$G$14</c:f>
              <c:strCache>
                <c:ptCount val="6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 excluding Novaya Zemlya and Franz Josef Land</c:v>
                </c:pt>
                <c:pt idx="5">
                  <c:v>BEAR </c:v>
                </c:pt>
              </c:strCache>
            </c:strRef>
          </c:cat>
          <c:val>
            <c:numRef>
              <c:f>'General by countries'!$B$16:$G$16</c:f>
              <c:numCache>
                <c:formatCode>General</c:formatCode>
                <c:ptCount val="6"/>
                <c:pt idx="0">
                  <c:v>18.60813100799399</c:v>
                </c:pt>
                <c:pt idx="1">
                  <c:v>0</c:v>
                </c:pt>
                <c:pt idx="2">
                  <c:v>6.5097641891506681</c:v>
                </c:pt>
                <c:pt idx="3">
                  <c:v>49.23420195230689</c:v>
                </c:pt>
                <c:pt idx="4">
                  <c:v>30.212370392407319</c:v>
                </c:pt>
                <c:pt idx="5">
                  <c:v>34.296817919195107</c:v>
                </c:pt>
              </c:numCache>
            </c:numRef>
          </c:val>
        </c:ser>
        <c:ser>
          <c:idx val="0"/>
          <c:order val="2"/>
          <c:tx>
            <c:strRef>
              <c:f>'General by countries'!$A$17</c:f>
              <c:strCache>
                <c:ptCount val="1"/>
                <c:pt idx="0">
                  <c:v>3 - Weak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strRef>
              <c:f>'General by countries'!$B$14:$G$14</c:f>
              <c:strCache>
                <c:ptCount val="6"/>
                <c:pt idx="0">
                  <c:v>Norway</c:v>
                </c:pt>
                <c:pt idx="1">
                  <c:v>Sweden</c:v>
                </c:pt>
                <c:pt idx="2">
                  <c:v>Finland</c:v>
                </c:pt>
                <c:pt idx="3">
                  <c:v>Russia</c:v>
                </c:pt>
                <c:pt idx="4">
                  <c:v>BEAR excluding Novaya Zemlya and Franz Josef Land</c:v>
                </c:pt>
                <c:pt idx="5">
                  <c:v>BEAR </c:v>
                </c:pt>
              </c:strCache>
            </c:strRef>
          </c:cat>
          <c:val>
            <c:numRef>
              <c:f>'General by countries'!$B$17:$G$17</c:f>
              <c:numCache>
                <c:formatCode>General</c:formatCode>
                <c:ptCount val="6"/>
                <c:pt idx="0">
                  <c:v>0.38475413265105057</c:v>
                </c:pt>
                <c:pt idx="1">
                  <c:v>7.8641722306926717E-2</c:v>
                </c:pt>
                <c:pt idx="2">
                  <c:v>2.2488242617558279E-3</c:v>
                </c:pt>
                <c:pt idx="3">
                  <c:v>9.5148412547304808</c:v>
                </c:pt>
                <c:pt idx="4">
                  <c:v>5.3717638669756571</c:v>
                </c:pt>
                <c:pt idx="5">
                  <c:v>4.841933171001358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4675968"/>
        <c:axId val="9077312"/>
      </c:barChart>
      <c:catAx>
        <c:axId val="13467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/>
            </a:pPr>
            <a:endParaRPr lang="ru-RU"/>
          </a:p>
        </c:txPr>
        <c:crossAx val="9077312"/>
        <c:crosses val="autoZero"/>
        <c:auto val="1"/>
        <c:lblAlgn val="ctr"/>
        <c:lblOffset val="0"/>
        <c:noMultiLvlLbl val="0"/>
      </c:catAx>
      <c:valAx>
        <c:axId val="907731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crossAx val="1346759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5324267279090105"/>
          <c:y val="0.24774073009744421"/>
          <c:w val="0.14325262467191602"/>
          <c:h val="0.27931309971934803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051520122484694"/>
          <c:y val="9.0217352649086674E-2"/>
          <c:w val="0.55482972440944878"/>
          <c:h val="0.8674557017052642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'[!BPAN_general_calculation_2013.xlsx]General'!$A$16</c:f>
              <c:strCache>
                <c:ptCount val="1"/>
                <c:pt idx="0">
                  <c:v>1 - Strong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multiLvlStrRef>
              <c:f>'[!BPAN_general_calculation_2013.xlsx]General'!$B$13:$O$15</c:f>
              <c:multiLvlStrCache>
                <c:ptCount val="14"/>
                <c:lvl>
                  <c:pt idx="0">
                    <c:v>Northern Ostrobothnia</c:v>
                  </c:pt>
                  <c:pt idx="1">
                    <c:v>Lapland</c:v>
                  </c:pt>
                  <c:pt idx="2">
                    <c:v>Kainuu</c:v>
                  </c:pt>
                  <c:pt idx="3">
                    <c:v>Västerbotten</c:v>
                  </c:pt>
                  <c:pt idx="4">
                    <c:v>Norrbotten</c:v>
                  </c:pt>
                  <c:pt idx="5">
                    <c:v>Nordland</c:v>
                  </c:pt>
                  <c:pt idx="6">
                    <c:v>Troms</c:v>
                  </c:pt>
                  <c:pt idx="7">
                    <c:v>Finnmark</c:v>
                  </c:pt>
                  <c:pt idx="8">
                    <c:v>Arkhangelsk region</c:v>
                  </c:pt>
                  <c:pt idx="9">
                    <c:v>Republic of Karelia</c:v>
                  </c:pt>
                  <c:pt idx="10">
                    <c:v>Republic of Komi</c:v>
                  </c:pt>
                  <c:pt idx="11">
                    <c:v>Murmansk region</c:v>
                  </c:pt>
                  <c:pt idx="12">
                    <c:v>Nenets Autonomous District</c:v>
                  </c:pt>
                  <c:pt idx="13">
                    <c:v>Novaya Zemlya and Franz Josef Land</c:v>
                  </c:pt>
                </c:lvl>
                <c:lvl>
                  <c:pt idx="0">
                    <c:v>Finland</c:v>
                  </c:pt>
                  <c:pt idx="3">
                    <c:v>Sweden</c:v>
                  </c:pt>
                  <c:pt idx="5">
                    <c:v>Norway</c:v>
                  </c:pt>
                  <c:pt idx="8">
                    <c:v>Russia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'[!BPAN_general_calculation_2013.xlsx]General'!$B$16:$O$16</c:f>
              <c:numCache>
                <c:formatCode>General</c:formatCode>
                <c:ptCount val="14"/>
                <c:pt idx="0">
                  <c:v>87.710219069531405</c:v>
                </c:pt>
                <c:pt idx="1">
                  <c:v>94.579652333039448</c:v>
                </c:pt>
                <c:pt idx="2">
                  <c:v>84.250554557938102</c:v>
                </c:pt>
                <c:pt idx="3">
                  <c:v>99.765534935294639</c:v>
                </c:pt>
                <c:pt idx="4">
                  <c:v>99.977851645901822</c:v>
                </c:pt>
                <c:pt idx="5">
                  <c:v>87.569189112156138</c:v>
                </c:pt>
                <c:pt idx="6">
                  <c:v>60.193309035740576</c:v>
                </c:pt>
                <c:pt idx="7">
                  <c:v>87.706761581378146</c:v>
                </c:pt>
                <c:pt idx="8">
                  <c:v>46.128742905603787</c:v>
                </c:pt>
                <c:pt idx="9">
                  <c:v>20.990504848125966</c:v>
                </c:pt>
                <c:pt idx="10">
                  <c:v>47.386816667576845</c:v>
                </c:pt>
                <c:pt idx="11">
                  <c:v>31.165846315308983</c:v>
                </c:pt>
                <c:pt idx="12">
                  <c:v>21.01802919634693</c:v>
                </c:pt>
                <c:pt idx="13">
                  <c:v>28.383148182925698</c:v>
                </c:pt>
              </c:numCache>
            </c:numRef>
          </c:val>
        </c:ser>
        <c:ser>
          <c:idx val="1"/>
          <c:order val="1"/>
          <c:tx>
            <c:strRef>
              <c:f>'[!BPAN_general_calculation_2013.xlsx]General'!$A$17</c:f>
              <c:strCache>
                <c:ptCount val="1"/>
                <c:pt idx="0">
                  <c:v>2 - Medium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'[!BPAN_general_calculation_2013.xlsx]General'!$B$13:$O$15</c:f>
              <c:multiLvlStrCache>
                <c:ptCount val="14"/>
                <c:lvl>
                  <c:pt idx="0">
                    <c:v>Northern Ostrobothnia</c:v>
                  </c:pt>
                  <c:pt idx="1">
                    <c:v>Lapland</c:v>
                  </c:pt>
                  <c:pt idx="2">
                    <c:v>Kainuu</c:v>
                  </c:pt>
                  <c:pt idx="3">
                    <c:v>Västerbotten</c:v>
                  </c:pt>
                  <c:pt idx="4">
                    <c:v>Norrbotten</c:v>
                  </c:pt>
                  <c:pt idx="5">
                    <c:v>Nordland</c:v>
                  </c:pt>
                  <c:pt idx="6">
                    <c:v>Troms</c:v>
                  </c:pt>
                  <c:pt idx="7">
                    <c:v>Finnmark</c:v>
                  </c:pt>
                  <c:pt idx="8">
                    <c:v>Arkhangelsk region</c:v>
                  </c:pt>
                  <c:pt idx="9">
                    <c:v>Republic of Karelia</c:v>
                  </c:pt>
                  <c:pt idx="10">
                    <c:v>Republic of Komi</c:v>
                  </c:pt>
                  <c:pt idx="11">
                    <c:v>Murmansk region</c:v>
                  </c:pt>
                  <c:pt idx="12">
                    <c:v>Nenets Autonomous District</c:v>
                  </c:pt>
                  <c:pt idx="13">
                    <c:v>Novaya Zemlya and Franz Josef Land</c:v>
                  </c:pt>
                </c:lvl>
                <c:lvl>
                  <c:pt idx="0">
                    <c:v>Finland</c:v>
                  </c:pt>
                  <c:pt idx="3">
                    <c:v>Sweden</c:v>
                  </c:pt>
                  <c:pt idx="5">
                    <c:v>Norway</c:v>
                  </c:pt>
                  <c:pt idx="8">
                    <c:v>Russia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'[!BPAN_general_calculation_2013.xlsx]General'!$B$17:$O$17</c:f>
              <c:numCache>
                <c:formatCode>General</c:formatCode>
                <c:ptCount val="14"/>
                <c:pt idx="0">
                  <c:v>12.28450691226012</c:v>
                </c:pt>
                <c:pt idx="1">
                  <c:v>5.4203476669604642</c:v>
                </c:pt>
                <c:pt idx="2">
                  <c:v>15.714738414643346</c:v>
                </c:pt>
                <c:pt idx="3">
                  <c:v>0</c:v>
                </c:pt>
                <c:pt idx="4">
                  <c:v>0</c:v>
                </c:pt>
                <c:pt idx="5">
                  <c:v>12.366965939860352</c:v>
                </c:pt>
                <c:pt idx="6">
                  <c:v>39.806690964259424</c:v>
                </c:pt>
                <c:pt idx="7">
                  <c:v>11.219988863534621</c:v>
                </c:pt>
                <c:pt idx="8">
                  <c:v>51.889025702916044</c:v>
                </c:pt>
                <c:pt idx="9">
                  <c:v>67.030757141846308</c:v>
                </c:pt>
                <c:pt idx="10">
                  <c:v>41.772938031384591</c:v>
                </c:pt>
                <c:pt idx="11">
                  <c:v>49.677426895835985</c:v>
                </c:pt>
                <c:pt idx="12">
                  <c:v>78.436423095857705</c:v>
                </c:pt>
                <c:pt idx="13">
                  <c:v>71.616851817074206</c:v>
                </c:pt>
              </c:numCache>
            </c:numRef>
          </c:val>
        </c:ser>
        <c:ser>
          <c:idx val="2"/>
          <c:order val="2"/>
          <c:tx>
            <c:strRef>
              <c:f>'[!BPAN_general_calculation_2013.xlsx]General'!$A$18</c:f>
              <c:strCache>
                <c:ptCount val="1"/>
                <c:pt idx="0">
                  <c:v>3 - Weak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'[!BPAN_general_calculation_2013.xlsx]General'!$B$13:$O$15</c:f>
              <c:multiLvlStrCache>
                <c:ptCount val="14"/>
                <c:lvl>
                  <c:pt idx="0">
                    <c:v>Northern Ostrobothnia</c:v>
                  </c:pt>
                  <c:pt idx="1">
                    <c:v>Lapland</c:v>
                  </c:pt>
                  <c:pt idx="2">
                    <c:v>Kainuu</c:v>
                  </c:pt>
                  <c:pt idx="3">
                    <c:v>Västerbotten</c:v>
                  </c:pt>
                  <c:pt idx="4">
                    <c:v>Norrbotten</c:v>
                  </c:pt>
                  <c:pt idx="5">
                    <c:v>Nordland</c:v>
                  </c:pt>
                  <c:pt idx="6">
                    <c:v>Troms</c:v>
                  </c:pt>
                  <c:pt idx="7">
                    <c:v>Finnmark</c:v>
                  </c:pt>
                  <c:pt idx="8">
                    <c:v>Arkhangelsk region</c:v>
                  </c:pt>
                  <c:pt idx="9">
                    <c:v>Republic of Karelia</c:v>
                  </c:pt>
                  <c:pt idx="10">
                    <c:v>Republic of Komi</c:v>
                  </c:pt>
                  <c:pt idx="11">
                    <c:v>Murmansk region</c:v>
                  </c:pt>
                  <c:pt idx="12">
                    <c:v>Nenets Autonomous District</c:v>
                  </c:pt>
                  <c:pt idx="13">
                    <c:v>Novaya Zemlya and Franz Josef Land</c:v>
                  </c:pt>
                </c:lvl>
                <c:lvl>
                  <c:pt idx="0">
                    <c:v>Finland</c:v>
                  </c:pt>
                  <c:pt idx="3">
                    <c:v>Sweden</c:v>
                  </c:pt>
                  <c:pt idx="5">
                    <c:v>Norway</c:v>
                  </c:pt>
                  <c:pt idx="8">
                    <c:v>Russia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'[!BPAN_general_calculation_2013.xlsx]General'!$B$18:$O$18</c:f>
              <c:numCache>
                <c:formatCode>General</c:formatCode>
                <c:ptCount val="14"/>
                <c:pt idx="0">
                  <c:v>5.2740182085478683E-3</c:v>
                </c:pt>
                <c:pt idx="1">
                  <c:v>0</c:v>
                </c:pt>
                <c:pt idx="2">
                  <c:v>3.4707027418551681E-2</c:v>
                </c:pt>
                <c:pt idx="3">
                  <c:v>0.23446506470535891</c:v>
                </c:pt>
                <c:pt idx="4">
                  <c:v>2.2148354098170495E-2</c:v>
                </c:pt>
                <c:pt idx="5">
                  <c:v>6.3844947983468736E-2</c:v>
                </c:pt>
                <c:pt idx="6">
                  <c:v>0</c:v>
                </c:pt>
                <c:pt idx="7">
                  <c:v>1.0732495550872898</c:v>
                </c:pt>
                <c:pt idx="8">
                  <c:v>1.9822313914802017</c:v>
                </c:pt>
                <c:pt idx="9">
                  <c:v>11.978738010027701</c:v>
                </c:pt>
                <c:pt idx="10">
                  <c:v>10.840245301038554</c:v>
                </c:pt>
                <c:pt idx="11">
                  <c:v>19.156726788855032</c:v>
                </c:pt>
                <c:pt idx="12">
                  <c:v>0.54554770779540451</c:v>
                </c:pt>
                <c:pt idx="1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34538240"/>
        <c:axId val="9079616"/>
      </c:barChart>
      <c:catAx>
        <c:axId val="13453824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crossAx val="9079616"/>
        <c:crosses val="autoZero"/>
        <c:auto val="1"/>
        <c:lblAlgn val="ctr"/>
        <c:lblOffset val="100"/>
        <c:noMultiLvlLbl val="0"/>
      </c:catAx>
      <c:valAx>
        <c:axId val="9079616"/>
        <c:scaling>
          <c:orientation val="minMax"/>
        </c:scaling>
        <c:delete val="0"/>
        <c:axPos val="t"/>
        <c:majorGridlines/>
        <c:numFmt formatCode="0%" sourceLinked="1"/>
        <c:majorTickMark val="none"/>
        <c:minorTickMark val="none"/>
        <c:tickLblPos val="nextTo"/>
        <c:crossAx val="1345382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6340622930978261"/>
          <c:y val="0.37843214583524676"/>
          <c:w val="0.13477355768147126"/>
          <c:h val="0.2299059133748324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 baseline="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453040244969379"/>
          <c:y val="5.8428450326377758E-2"/>
          <c:w val="0.75750481189851271"/>
          <c:h val="0.9159160394503513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'Detail statistics PA by countri'!$A$15</c:f>
              <c:strCache>
                <c:ptCount val="1"/>
                <c:pt idx="0">
                  <c:v>1a - Full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cat>
            <c:multiLvlStrRef>
              <c:f>('Detail statistics PA by countri'!$B$13:$E$14,'Detail statistics PA by countri'!$G$13:$G$14)</c:f>
              <c:multiLvlStrCache>
                <c:ptCount val="5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('Detail statistics PA by countri'!$B$15:$E$15,'Detail statistics PA by countri'!$G$15)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0.14808061684550697</c:v>
                </c:pt>
                <c:pt idx="3">
                  <c:v>23.964373724576806</c:v>
                </c:pt>
                <c:pt idx="4">
                  <c:v>14.482087943631901</c:v>
                </c:pt>
              </c:numCache>
            </c:numRef>
          </c:val>
        </c:ser>
        <c:ser>
          <c:idx val="1"/>
          <c:order val="1"/>
          <c:tx>
            <c:strRef>
              <c:f>'Detail statistics PA by countri'!$A$16</c:f>
              <c:strCache>
                <c:ptCount val="1"/>
                <c:pt idx="0">
                  <c:v>1b - Strict</c:v>
                </c:pt>
              </c:strCache>
            </c:strRef>
          </c:tx>
          <c:spPr>
            <a:solidFill>
              <a:srgbClr val="24B33B"/>
            </a:solidFill>
          </c:spPr>
          <c:invertIfNegative val="0"/>
          <c:cat>
            <c:multiLvlStrRef>
              <c:f>('Detail statistics PA by countri'!$B$13:$E$14,'Detail statistics PA by countri'!$G$13:$G$14)</c:f>
              <c:multiLvlStrCache>
                <c:ptCount val="5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('Detail statistics PA by countri'!$B$16:$E$16,'Detail statistics PA by countri'!$G$16)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3.6715998636197105</c:v>
                </c:pt>
                <c:pt idx="3">
                  <c:v>1.399276454019126</c:v>
                </c:pt>
                <c:pt idx="4">
                  <c:v>1.4431760210939444</c:v>
                </c:pt>
              </c:numCache>
            </c:numRef>
          </c:val>
        </c:ser>
        <c:ser>
          <c:idx val="2"/>
          <c:order val="2"/>
          <c:tx>
            <c:strRef>
              <c:f>'Detail statistics PA by countri'!$A$17</c:f>
              <c:strCache>
                <c:ptCount val="1"/>
                <c:pt idx="0">
                  <c:v>1c - Strong</c:v>
                </c:pt>
              </c:strCache>
            </c:strRef>
          </c:tx>
          <c:spPr>
            <a:solidFill>
              <a:srgbClr val="66FF33"/>
            </a:solidFill>
          </c:spPr>
          <c:invertIfNegative val="0"/>
          <c:cat>
            <c:multiLvlStrRef>
              <c:f>('Detail statistics PA by countri'!$B$13:$E$14,'Detail statistics PA by countri'!$G$13:$G$14)</c:f>
              <c:multiLvlStrCache>
                <c:ptCount val="5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('Detail statistics PA by countri'!$B$17:$E$17,'Detail statistics PA by countri'!$G$17)</c:f>
              <c:numCache>
                <c:formatCode>0.00</c:formatCode>
                <c:ptCount val="5"/>
                <c:pt idx="0">
                  <c:v>81.007114859354971</c:v>
                </c:pt>
                <c:pt idx="1">
                  <c:v>99.921358277693074</c:v>
                </c:pt>
                <c:pt idx="2">
                  <c:v>89.664719435673604</c:v>
                </c:pt>
                <c:pt idx="3">
                  <c:v>13.782512308377383</c:v>
                </c:pt>
                <c:pt idx="4">
                  <c:v>44.932516832735082</c:v>
                </c:pt>
              </c:numCache>
            </c:numRef>
          </c:val>
        </c:ser>
        <c:ser>
          <c:idx val="3"/>
          <c:order val="3"/>
          <c:tx>
            <c:strRef>
              <c:f>'Detail statistics PA by countri'!$A$18</c:f>
              <c:strCache>
                <c:ptCount val="1"/>
                <c:pt idx="0">
                  <c:v>2 - Medium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multiLvlStrRef>
              <c:f>('Detail statistics PA by countri'!$B$13:$E$14,'Detail statistics PA by countri'!$G$13:$G$14)</c:f>
              <c:multiLvlStrCache>
                <c:ptCount val="5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('Detail statistics PA by countri'!$B$18:$E$18,'Detail statistics PA by countri'!$G$18)</c:f>
              <c:numCache>
                <c:formatCode>0.00</c:formatCode>
                <c:ptCount val="5"/>
                <c:pt idx="0">
                  <c:v>18.60813100799399</c:v>
                </c:pt>
                <c:pt idx="1">
                  <c:v>0</c:v>
                </c:pt>
                <c:pt idx="2">
                  <c:v>6.5133500208594084</c:v>
                </c:pt>
                <c:pt idx="3">
                  <c:v>52.8946957212207</c:v>
                </c:pt>
                <c:pt idx="4">
                  <c:v>34.299856984423919</c:v>
                </c:pt>
              </c:numCache>
            </c:numRef>
          </c:val>
        </c:ser>
        <c:ser>
          <c:idx val="4"/>
          <c:order val="4"/>
          <c:tx>
            <c:strRef>
              <c:f>'Detail statistics PA by countri'!$A$19</c:f>
              <c:strCache>
                <c:ptCount val="1"/>
                <c:pt idx="0">
                  <c:v>3 - Weak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cat>
            <c:multiLvlStrRef>
              <c:f>('Detail statistics PA by countri'!$B$13:$E$14,'Detail statistics PA by countri'!$G$13:$G$14)</c:f>
              <c:multiLvlStrCache>
                <c:ptCount val="5"/>
                <c:lvl>
                  <c:pt idx="0">
                    <c:v>Norway</c:v>
                  </c:pt>
                  <c:pt idx="1">
                    <c:v>Sweden</c:v>
                  </c:pt>
                  <c:pt idx="2">
                    <c:v>Finland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Share of different PA classes, % of total area of PAs</c:v>
                  </c:pt>
                </c:lvl>
              </c:multiLvlStrCache>
            </c:multiLvlStrRef>
          </c:cat>
          <c:val>
            <c:numRef>
              <c:f>('Detail statistics PA by countri'!$B$19:$E$19,'Detail statistics PA by countri'!$G$19)</c:f>
              <c:numCache>
                <c:formatCode>0.00</c:formatCode>
                <c:ptCount val="5"/>
                <c:pt idx="0">
                  <c:v>0.38475413265105057</c:v>
                </c:pt>
                <c:pt idx="1">
                  <c:v>7.8641722306926717E-2</c:v>
                </c:pt>
                <c:pt idx="2">
                  <c:v>2.2500630017640495E-3</c:v>
                </c:pt>
                <c:pt idx="3">
                  <c:v>7.9591417918059824</c:v>
                </c:pt>
                <c:pt idx="4">
                  <c:v>4.8423622181151416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206400"/>
        <c:axId val="9081920"/>
      </c:barChart>
      <c:catAx>
        <c:axId val="135206400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9081920"/>
        <c:crosses val="autoZero"/>
        <c:auto val="1"/>
        <c:lblAlgn val="ctr"/>
        <c:lblOffset val="100"/>
        <c:noMultiLvlLbl val="0"/>
      </c:catAx>
      <c:valAx>
        <c:axId val="9081920"/>
        <c:scaling>
          <c:orientation val="minMax"/>
        </c:scaling>
        <c:delete val="0"/>
        <c:axPos val="t"/>
        <c:majorGridlines/>
        <c:numFmt formatCode="0%" sourceLinked="1"/>
        <c:majorTickMark val="out"/>
        <c:minorTickMark val="none"/>
        <c:tickLblPos val="nextTo"/>
        <c:crossAx val="13520640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bar"/>
        <c:grouping val="percentStacked"/>
        <c:varyColors val="0"/>
        <c:ser>
          <c:idx val="10"/>
          <c:order val="0"/>
          <c:tx>
            <c:strRef>
              <c:f>'Bioclimatic zones by countries'!$A$225</c:f>
              <c:strCache>
                <c:ptCount val="1"/>
                <c:pt idx="0">
                  <c:v>High arctic</c:v>
                </c:pt>
              </c:strCache>
            </c:strRef>
          </c:tx>
          <c:spPr>
            <a:solidFill>
              <a:srgbClr val="333399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countries'!$B$225:$F$225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15.550132221796472</c:v>
                </c:pt>
                <c:pt idx="4">
                  <c:v>9.3814914664659064</c:v>
                </c:pt>
              </c:numCache>
            </c:numRef>
          </c:val>
        </c:ser>
        <c:ser>
          <c:idx val="9"/>
          <c:order val="1"/>
          <c:tx>
            <c:strRef>
              <c:f>'Bioclimatic zones by countries'!$A$226</c:f>
              <c:strCache>
                <c:ptCount val="1"/>
                <c:pt idx="0">
                  <c:v>Northern arctic</c:v>
                </c:pt>
              </c:strCache>
            </c:strRef>
          </c:tx>
          <c:spPr>
            <a:solidFill>
              <a:srgbClr val="33CCCC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countries'!$B$226:$F$226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1.5161251322200069</c:v>
                </c:pt>
                <c:pt idx="4">
                  <c:v>0.91468772015195621</c:v>
                </c:pt>
              </c:numCache>
            </c:numRef>
          </c:val>
        </c:ser>
        <c:ser>
          <c:idx val="8"/>
          <c:order val="2"/>
          <c:tx>
            <c:strRef>
              <c:f>'Bioclimatic zones by countries'!$A$227</c:f>
              <c:strCache>
                <c:ptCount val="1"/>
                <c:pt idx="0">
                  <c:v>Southern arctic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countries'!$B$227:$F$227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0.93497628182272596</c:v>
                </c:pt>
                <c:pt idx="4">
                  <c:v>0.56407700488700907</c:v>
                </c:pt>
              </c:numCache>
            </c:numRef>
          </c:val>
        </c:ser>
        <c:ser>
          <c:idx val="7"/>
          <c:order val="3"/>
          <c:tx>
            <c:strRef>
              <c:f>'Bioclimatic zones by countries'!$A$228</c:f>
              <c:strCache>
                <c:ptCount val="1"/>
                <c:pt idx="0">
                  <c:v>Northern hypoarctic</c:v>
                </c:pt>
              </c:strCache>
            </c:strRef>
          </c:tx>
          <c:spPr>
            <a:solidFill>
              <a:srgbClr val="666699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countries'!$B$228:$F$228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1.9654566217089415</c:v>
                </c:pt>
                <c:pt idx="4">
                  <c:v>1.1857722018868555</c:v>
                </c:pt>
              </c:numCache>
            </c:numRef>
          </c:val>
        </c:ser>
        <c:ser>
          <c:idx val="6"/>
          <c:order val="4"/>
          <c:tx>
            <c:strRef>
              <c:f>'Bioclimatic zones by countries'!$A$229</c:f>
              <c:strCache>
                <c:ptCount val="1"/>
                <c:pt idx="0">
                  <c:v>Southern hypoarctic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countries'!$B$229:$F$229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3.8978712158342321</c:v>
                </c:pt>
                <c:pt idx="4">
                  <c:v>2.3516099430637083</c:v>
                </c:pt>
              </c:numCache>
            </c:numRef>
          </c:val>
        </c:ser>
        <c:ser>
          <c:idx val="0"/>
          <c:order val="5"/>
          <c:tx>
            <c:strRef>
              <c:f>'Bioclimatic zones by countries'!$A$230</c:f>
              <c:strCache>
                <c:ptCount val="1"/>
                <c:pt idx="0">
                  <c:v>Oroarctic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countries'!$B$230:$F$230</c:f>
              <c:numCache>
                <c:formatCode>0.00</c:formatCode>
                <c:ptCount val="5"/>
                <c:pt idx="0">
                  <c:v>21.116685721758248</c:v>
                </c:pt>
                <c:pt idx="1">
                  <c:v>42.219455385421703</c:v>
                </c:pt>
                <c:pt idx="2">
                  <c:v>68.122455809757327</c:v>
                </c:pt>
                <c:pt idx="3">
                  <c:v>11.175198837344391</c:v>
                </c:pt>
                <c:pt idx="4">
                  <c:v>21.892580981911248</c:v>
                </c:pt>
              </c:numCache>
            </c:numRef>
          </c:val>
        </c:ser>
        <c:ser>
          <c:idx val="5"/>
          <c:order val="6"/>
          <c:tx>
            <c:strRef>
              <c:f>'Bioclimatic zones by countries'!$A$231</c:f>
              <c:strCache>
                <c:ptCount val="1"/>
                <c:pt idx="0">
                  <c:v>Hemiarctic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countries'!$B$231:$F$231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5.1542127117748091</c:v>
                </c:pt>
                <c:pt idx="4">
                  <c:v>3.1095685800078177</c:v>
                </c:pt>
              </c:numCache>
            </c:numRef>
          </c:val>
        </c:ser>
        <c:ser>
          <c:idx val="3"/>
          <c:order val="7"/>
          <c:tx>
            <c:strRef>
              <c:f>'Bioclimatic zones by countries'!$A$232</c:f>
              <c:strCache>
                <c:ptCount val="1"/>
                <c:pt idx="0">
                  <c:v>Northern boreal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countries'!$B$232:$F$232</c:f>
              <c:numCache>
                <c:formatCode>0.00</c:formatCode>
                <c:ptCount val="5"/>
                <c:pt idx="0">
                  <c:v>70.259841917301344</c:v>
                </c:pt>
                <c:pt idx="1">
                  <c:v>56.664764466366314</c:v>
                </c:pt>
                <c:pt idx="2">
                  <c:v>27.538794164474893</c:v>
                </c:pt>
                <c:pt idx="3">
                  <c:v>27.829597625268907</c:v>
                </c:pt>
                <c:pt idx="4">
                  <c:v>39.411642338289788</c:v>
                </c:pt>
              </c:numCache>
            </c:numRef>
          </c:val>
        </c:ser>
        <c:ser>
          <c:idx val="2"/>
          <c:order val="8"/>
          <c:tx>
            <c:strRef>
              <c:f>'Bioclimatic zones by countries'!$A$233</c:f>
              <c:strCache>
                <c:ptCount val="1"/>
                <c:pt idx="0">
                  <c:v>Middle boreal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countries'!$B$233:$F$233</c:f>
              <c:numCache>
                <c:formatCode>0.00</c:formatCode>
                <c:ptCount val="5"/>
                <c:pt idx="0">
                  <c:v>8.6234723609404078</c:v>
                </c:pt>
                <c:pt idx="1">
                  <c:v>0.85266461016200634</c:v>
                </c:pt>
                <c:pt idx="2">
                  <c:v>4.2391954144248691</c:v>
                </c:pt>
                <c:pt idx="3">
                  <c:v>24.959171693061037</c:v>
                </c:pt>
                <c:pt idx="4">
                  <c:v>16.905212978076715</c:v>
                </c:pt>
              </c:numCache>
            </c:numRef>
          </c:val>
        </c:ser>
        <c:ser>
          <c:idx val="1"/>
          <c:order val="9"/>
          <c:tx>
            <c:strRef>
              <c:f>'Bioclimatic zones by countries'!$A$234</c:f>
              <c:strCache>
                <c:ptCount val="1"/>
                <c:pt idx="0">
                  <c:v>Southern boreal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multiLvlStrRef>
              <c:f>'Bioclimatic zones by countries'!$B$223:$F$224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Bioclimatic zones in existing PAs, %</c:v>
                  </c:pt>
                </c:lvl>
              </c:multiLvlStrCache>
            </c:multiLvlStrRef>
          </c:cat>
          <c:val>
            <c:numRef>
              <c:f>'Bioclimatic zones by countries'!$B$234:$F$234</c:f>
              <c:numCache>
                <c:formatCode>0.00</c:formatCode>
                <c:ptCount val="5"/>
                <c:pt idx="0">
                  <c:v>0</c:v>
                </c:pt>
                <c:pt idx="1">
                  <c:v>0.26311553804999199</c:v>
                </c:pt>
                <c:pt idx="2">
                  <c:v>9.9554611342920152E-2</c:v>
                </c:pt>
                <c:pt idx="3">
                  <c:v>7.0172576591684797</c:v>
                </c:pt>
                <c:pt idx="4">
                  <c:v>4.2833567852590022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33634048"/>
        <c:axId val="135021120"/>
      </c:barChart>
      <c:catAx>
        <c:axId val="13363404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crossAx val="135021120"/>
        <c:crosses val="autoZero"/>
        <c:auto val="1"/>
        <c:lblAlgn val="ctr"/>
        <c:lblOffset val="100"/>
        <c:noMultiLvlLbl val="0"/>
      </c:catAx>
      <c:valAx>
        <c:axId val="135021120"/>
        <c:scaling>
          <c:orientation val="minMax"/>
        </c:scaling>
        <c:delete val="0"/>
        <c:axPos val="t"/>
        <c:majorGridlines/>
        <c:numFmt formatCode="0%" sourceLinked="1"/>
        <c:majorTickMark val="none"/>
        <c:minorTickMark val="none"/>
        <c:tickLblPos val="nextTo"/>
        <c:crossAx val="13363404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737636106710664"/>
          <c:y val="2.1927316777710534E-2"/>
          <c:w val="0.19262363893289342"/>
          <c:h val="0.96385584494245913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 baseline="0"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8.0504122332917274E-2"/>
          <c:y val="3.8095295780335214E-2"/>
          <c:w val="0.65592897378528847"/>
          <c:h val="0.87078718910510333"/>
        </c:manualLayout>
      </c:layout>
      <c:barChart>
        <c:barDir val="col"/>
        <c:grouping val="clustered"/>
        <c:varyColors val="0"/>
        <c:ser>
          <c:idx val="10"/>
          <c:order val="0"/>
          <c:tx>
            <c:strRef>
              <c:f>'Bioclimatic zones by countries'!$A$402</c:f>
              <c:strCache>
                <c:ptCount val="1"/>
                <c:pt idx="0">
                  <c:v>High arctic</c:v>
                </c:pt>
              </c:strCache>
            </c:strRef>
          </c:tx>
          <c:spPr>
            <a:solidFill>
              <a:srgbClr val="333399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countries'!$B$402:$F$402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41.68159109285174</c:v>
                </c:pt>
                <c:pt idx="4">
                  <c:v>41.68159109285174</c:v>
                </c:pt>
              </c:numCache>
            </c:numRef>
          </c:val>
        </c:ser>
        <c:ser>
          <c:idx val="9"/>
          <c:order val="1"/>
          <c:tx>
            <c:strRef>
              <c:f>'Bioclimatic zones by countries'!$A$403</c:f>
              <c:strCache>
                <c:ptCount val="1"/>
                <c:pt idx="0">
                  <c:v>Northern arctic</c:v>
                </c:pt>
              </c:strCache>
            </c:strRef>
          </c:tx>
          <c:spPr>
            <a:solidFill>
              <a:srgbClr val="33CCCC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countries'!$B$403:$F$403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5.6198977771044172</c:v>
                </c:pt>
                <c:pt idx="4">
                  <c:v>5.6198977771044172</c:v>
                </c:pt>
              </c:numCache>
            </c:numRef>
          </c:val>
        </c:ser>
        <c:ser>
          <c:idx val="8"/>
          <c:order val="2"/>
          <c:tx>
            <c:strRef>
              <c:f>'Bioclimatic zones by countries'!$A$404</c:f>
              <c:strCache>
                <c:ptCount val="1"/>
                <c:pt idx="0">
                  <c:v>Southern arctic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countries'!$B$404:$F$404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12.932056137224325</c:v>
                </c:pt>
                <c:pt idx="4">
                  <c:v>12.932056137224325</c:v>
                </c:pt>
              </c:numCache>
            </c:numRef>
          </c:val>
        </c:ser>
        <c:ser>
          <c:idx val="7"/>
          <c:order val="3"/>
          <c:tx>
            <c:strRef>
              <c:f>'Bioclimatic zones by countries'!$A$405</c:f>
              <c:strCache>
                <c:ptCount val="1"/>
                <c:pt idx="0">
                  <c:v>Northern hypoarctic</c:v>
                </c:pt>
              </c:strCache>
            </c:strRef>
          </c:tx>
          <c:spPr>
            <a:solidFill>
              <a:srgbClr val="666699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countries'!$B$405:$F$405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6.9308250270593366</c:v>
                </c:pt>
                <c:pt idx="4">
                  <c:v>6.9308250270593366</c:v>
                </c:pt>
              </c:numCache>
            </c:numRef>
          </c:val>
        </c:ser>
        <c:ser>
          <c:idx val="6"/>
          <c:order val="4"/>
          <c:tx>
            <c:strRef>
              <c:f>'Bioclimatic zones by countries'!$A$406</c:f>
              <c:strCache>
                <c:ptCount val="1"/>
                <c:pt idx="0">
                  <c:v>Southern hypoarctic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countries'!$B$406:$F$406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3.2385751425547942</c:v>
                </c:pt>
                <c:pt idx="4">
                  <c:v>3.2385751425547942</c:v>
                </c:pt>
              </c:numCache>
            </c:numRef>
          </c:val>
        </c:ser>
        <c:ser>
          <c:idx val="0"/>
          <c:order val="5"/>
          <c:tx>
            <c:strRef>
              <c:f>'Bioclimatic zones by countries'!$A$407</c:f>
              <c:strCache>
                <c:ptCount val="1"/>
                <c:pt idx="0">
                  <c:v>Oroarctic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countries'!$B$407:$F$407</c:f>
              <c:numCache>
                <c:formatCode>0.00</c:formatCode>
                <c:ptCount val="5"/>
                <c:pt idx="0">
                  <c:v>94.869382794159264</c:v>
                </c:pt>
                <c:pt idx="1">
                  <c:v>46.414159745500349</c:v>
                </c:pt>
                <c:pt idx="2">
                  <c:v>20.974734552443788</c:v>
                </c:pt>
                <c:pt idx="3">
                  <c:v>66.926668038479335</c:v>
                </c:pt>
                <c:pt idx="4">
                  <c:v>42.42392340325322</c:v>
                </c:pt>
              </c:numCache>
            </c:numRef>
          </c:val>
        </c:ser>
        <c:ser>
          <c:idx val="5"/>
          <c:order val="6"/>
          <c:tx>
            <c:strRef>
              <c:f>'Bioclimatic zones by countries'!$A$408</c:f>
              <c:strCache>
                <c:ptCount val="1"/>
                <c:pt idx="0">
                  <c:v>Hemiarctic</c:v>
                </c:pt>
              </c:strCache>
            </c:strRef>
          </c:tx>
          <c:spPr>
            <a:solidFill>
              <a:srgbClr val="FF9999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countries'!$B$408:$F$408</c:f>
              <c:numCache>
                <c:formatCode>0.00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7.9780865436158397</c:v>
                </c:pt>
                <c:pt idx="4">
                  <c:v>7.9517967709243385</c:v>
                </c:pt>
              </c:numCache>
            </c:numRef>
          </c:val>
        </c:ser>
        <c:ser>
          <c:idx val="3"/>
          <c:order val="7"/>
          <c:tx>
            <c:strRef>
              <c:f>'Bioclimatic zones by countries'!$A$409</c:f>
              <c:strCache>
                <c:ptCount val="1"/>
                <c:pt idx="0">
                  <c:v>Northern boreal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countries'!$B$409:$F$409</c:f>
              <c:numCache>
                <c:formatCode>0.00</c:formatCode>
                <c:ptCount val="5"/>
                <c:pt idx="0">
                  <c:v>25.901408269273482</c:v>
                </c:pt>
                <c:pt idx="1">
                  <c:v>21.851402077891862</c:v>
                </c:pt>
                <c:pt idx="2">
                  <c:v>10.62843758153379</c:v>
                </c:pt>
                <c:pt idx="3">
                  <c:v>14.561935754902223</c:v>
                </c:pt>
                <c:pt idx="4">
                  <c:v>17.906097553079466</c:v>
                </c:pt>
              </c:numCache>
            </c:numRef>
          </c:val>
        </c:ser>
        <c:ser>
          <c:idx val="2"/>
          <c:order val="8"/>
          <c:tx>
            <c:strRef>
              <c:f>'Bioclimatic zones by countries'!$A$410</c:f>
              <c:strCache>
                <c:ptCount val="1"/>
                <c:pt idx="0">
                  <c:v>Middle boreal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countries'!$B$410:$F$410</c:f>
              <c:numCache>
                <c:formatCode>0.00</c:formatCode>
                <c:ptCount val="5"/>
                <c:pt idx="0">
                  <c:v>6.5222052775637183</c:v>
                </c:pt>
                <c:pt idx="1">
                  <c:v>0.97784248589832157</c:v>
                </c:pt>
                <c:pt idx="2">
                  <c:v>4.5802871891622772</c:v>
                </c:pt>
                <c:pt idx="3">
                  <c:v>9.5138802807622493</c:v>
                </c:pt>
                <c:pt idx="4">
                  <c:v>8.4276988640828492</c:v>
                </c:pt>
              </c:numCache>
            </c:numRef>
          </c:val>
        </c:ser>
        <c:ser>
          <c:idx val="1"/>
          <c:order val="9"/>
          <c:tx>
            <c:strRef>
              <c:f>'Bioclimatic zones by countries'!$A$411</c:f>
              <c:strCache>
                <c:ptCount val="1"/>
                <c:pt idx="0">
                  <c:v>Southern boreal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'Bioclimatic zones by countries'!$B$401:$F$401</c:f>
              <c:strCache>
                <c:ptCount val="5"/>
                <c:pt idx="0">
                  <c:v>Finland</c:v>
                </c:pt>
                <c:pt idx="1">
                  <c:v>Sweden</c:v>
                </c:pt>
                <c:pt idx="2">
                  <c:v>Norway</c:v>
                </c:pt>
                <c:pt idx="3">
                  <c:v>Russia</c:v>
                </c:pt>
                <c:pt idx="4">
                  <c:v>BEAR</c:v>
                </c:pt>
              </c:strCache>
            </c:strRef>
          </c:cat>
          <c:val>
            <c:numRef>
              <c:f>'Bioclimatic zones by countries'!$B$411:$F$411</c:f>
              <c:numCache>
                <c:formatCode>0.00</c:formatCode>
                <c:ptCount val="5"/>
                <c:pt idx="0">
                  <c:v>0</c:v>
                </c:pt>
                <c:pt idx="1">
                  <c:v>10.625268586162441</c:v>
                </c:pt>
                <c:pt idx="2">
                  <c:v>1.6402613229976224</c:v>
                </c:pt>
                <c:pt idx="3">
                  <c:v>3.7796212509654681</c:v>
                </c:pt>
                <c:pt idx="4">
                  <c:v>3.7958106317018268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axId val="135089664"/>
        <c:axId val="135023424"/>
      </c:barChart>
      <c:catAx>
        <c:axId val="13508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35023424"/>
        <c:crosses val="autoZero"/>
        <c:auto val="1"/>
        <c:lblAlgn val="ctr"/>
        <c:lblOffset val="100"/>
        <c:noMultiLvlLbl val="0"/>
      </c:catAx>
      <c:valAx>
        <c:axId val="135023424"/>
        <c:scaling>
          <c:orientation val="minMax"/>
        </c:scaling>
        <c:delete val="0"/>
        <c:axPos val="l"/>
        <c:majorGridlines/>
        <c:numFmt formatCode="#,##0&quot;%&quot;" sourceLinked="0"/>
        <c:majorTickMark val="none"/>
        <c:minorTickMark val="none"/>
        <c:tickLblPos val="nextTo"/>
        <c:crossAx val="1350896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7591780493259"/>
          <c:y val="8.6732935134491845E-2"/>
          <c:w val="0.23613885828857412"/>
          <c:h val="0.8293022159282347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 baseline="0"/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'[!BPAN_detail_calculation_2013 (2) w_i1208_j_ice-DA _dec!-DA_NS_i-DA_3.xlsx]Landcover by countries'!$A$223</c:f>
              <c:strCache>
                <c:ptCount val="1"/>
                <c:pt idx="0">
                  <c:v>Coniferous forest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countries'!$B$223:$F$223</c:f>
              <c:numCache>
                <c:formatCode>0.00</c:formatCode>
                <c:ptCount val="5"/>
                <c:pt idx="0">
                  <c:v>27.572968491756878</c:v>
                </c:pt>
                <c:pt idx="1">
                  <c:v>21.957874340397918</c:v>
                </c:pt>
                <c:pt idx="2">
                  <c:v>2.1403709378090174</c:v>
                </c:pt>
                <c:pt idx="3">
                  <c:v>30.191216577785998</c:v>
                </c:pt>
                <c:pt idx="4">
                  <c:v>26.43007449238679</c:v>
                </c:pt>
              </c:numCache>
            </c:numRef>
          </c:val>
        </c:ser>
        <c:ser>
          <c:idx val="1"/>
          <c:order val="1"/>
          <c:tx>
            <c:strRef>
              <c:f>'[!BPAN_detail_calculation_2013 (2) w_i1208_j_ice-DA _dec!-DA_NS_i-DA_3.xlsx]Landcover by countries'!$A$224</c:f>
              <c:strCache>
                <c:ptCount val="1"/>
                <c:pt idx="0">
                  <c:v>Mixed forest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countries'!$B$224:$F$224</c:f>
              <c:numCache>
                <c:formatCode>0.00</c:formatCode>
                <c:ptCount val="5"/>
                <c:pt idx="0">
                  <c:v>5.4501510350106894</c:v>
                </c:pt>
                <c:pt idx="1">
                  <c:v>2.8934017040890208</c:v>
                </c:pt>
                <c:pt idx="2">
                  <c:v>0.33388161783741527</c:v>
                </c:pt>
                <c:pt idx="3">
                  <c:v>14.312712252033124</c:v>
                </c:pt>
                <c:pt idx="4">
                  <c:v>10.018116035120054</c:v>
                </c:pt>
              </c:numCache>
            </c:numRef>
          </c:val>
        </c:ser>
        <c:ser>
          <c:idx val="2"/>
          <c:order val="2"/>
          <c:tx>
            <c:strRef>
              <c:f>'[!BPAN_detail_calculation_2013 (2) w_i1208_j_ice-DA _dec!-DA_NS_i-DA_3.xlsx]Landcover by countries'!$A$225</c:f>
              <c:strCache>
                <c:ptCount val="1"/>
                <c:pt idx="0">
                  <c:v>Deciduous forest</c:v>
                </c:pt>
              </c:strCache>
            </c:strRef>
          </c:tx>
          <c:spPr>
            <a:solidFill>
              <a:srgbClr val="99CC00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countries'!$B$225:$F$225</c:f>
              <c:numCache>
                <c:formatCode>0.00</c:formatCode>
                <c:ptCount val="5"/>
                <c:pt idx="0">
                  <c:v>18.975434179334076</c:v>
                </c:pt>
                <c:pt idx="1">
                  <c:v>19.68579112469823</c:v>
                </c:pt>
                <c:pt idx="2">
                  <c:v>11.921156162865355</c:v>
                </c:pt>
                <c:pt idx="3">
                  <c:v>7.7000927752200914</c:v>
                </c:pt>
                <c:pt idx="4">
                  <c:v>11.785238037395127</c:v>
                </c:pt>
              </c:numCache>
            </c:numRef>
          </c:val>
        </c:ser>
        <c:ser>
          <c:idx val="3"/>
          <c:order val="3"/>
          <c:tx>
            <c:strRef>
              <c:f>'[!BPAN_detail_calculation_2013 (2) w_i1208_j_ice-DA _dec!-DA_NS_i-DA_3.xlsx]Landcover by countries'!$A$228</c:f>
              <c:strCache>
                <c:ptCount val="1"/>
                <c:pt idx="0">
                  <c:v>Open wetland</c:v>
                </c:pt>
              </c:strCache>
            </c:strRef>
          </c:tx>
          <c:spPr>
            <a:solidFill>
              <a:srgbClr val="FECC99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countries'!$B$228:$F$228</c:f>
              <c:numCache>
                <c:formatCode>0.00</c:formatCode>
                <c:ptCount val="5"/>
                <c:pt idx="0">
                  <c:v>22.021412772913834</c:v>
                </c:pt>
                <c:pt idx="1">
                  <c:v>12.073801460670532</c:v>
                </c:pt>
                <c:pt idx="2">
                  <c:v>5.1907163085437169</c:v>
                </c:pt>
                <c:pt idx="3">
                  <c:v>13.048827906797648</c:v>
                </c:pt>
                <c:pt idx="4">
                  <c:v>13.794683006521694</c:v>
                </c:pt>
              </c:numCache>
            </c:numRef>
          </c:val>
        </c:ser>
        <c:ser>
          <c:idx val="4"/>
          <c:order val="4"/>
          <c:tx>
            <c:strRef>
              <c:f>'[!BPAN_detail_calculation_2013 (2) w_i1208_j_ice-DA _dec!-DA_NS_i-DA_3.xlsx]Landcover by countries'!$A$229</c:f>
              <c:strCache>
                <c:ptCount val="1"/>
                <c:pt idx="0">
                  <c:v>Grassland</c:v>
                </c:pt>
              </c:strCache>
            </c:strRef>
          </c:tx>
          <c:spPr>
            <a:solidFill>
              <a:srgbClr val="FEFF00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countries'!$B$229:$F$229</c:f>
              <c:numCache>
                <c:formatCode>0.00</c:formatCode>
                <c:ptCount val="5"/>
                <c:pt idx="0">
                  <c:v>0.44402599093895834</c:v>
                </c:pt>
                <c:pt idx="1">
                  <c:v>2.1603523235049709</c:v>
                </c:pt>
                <c:pt idx="2">
                  <c:v>0</c:v>
                </c:pt>
                <c:pt idx="3">
                  <c:v>0.11977114157464244</c:v>
                </c:pt>
                <c:pt idx="4">
                  <c:v>0.49529023245896214</c:v>
                </c:pt>
              </c:numCache>
            </c:numRef>
          </c:val>
        </c:ser>
        <c:ser>
          <c:idx val="5"/>
          <c:order val="5"/>
          <c:tx>
            <c:strRef>
              <c:f>'[!BPAN_detail_calculation_2013 (2) w_i1208_j_ice-DA _dec!-DA_NS_i-DA_3.xlsx]Landcover by countries'!$A$230</c:f>
              <c:strCache>
                <c:ptCount val="1"/>
                <c:pt idx="0">
                  <c:v>Sparse vegetation of tundra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countries'!$B$230:$F$230</c:f>
              <c:numCache>
                <c:formatCode>0.00</c:formatCode>
                <c:ptCount val="5"/>
                <c:pt idx="0">
                  <c:v>15.622171071369204</c:v>
                </c:pt>
                <c:pt idx="1">
                  <c:v>32.143240121368628</c:v>
                </c:pt>
                <c:pt idx="2">
                  <c:v>57.440673413819795</c:v>
                </c:pt>
                <c:pt idx="3">
                  <c:v>13.785669130628987</c:v>
                </c:pt>
                <c:pt idx="4">
                  <c:v>20.173649319453624</c:v>
                </c:pt>
              </c:numCache>
            </c:numRef>
          </c:val>
        </c:ser>
        <c:ser>
          <c:idx val="6"/>
          <c:order val="6"/>
          <c:tx>
            <c:strRef>
              <c:f>'[!BPAN_detail_calculation_2013 (2) w_i1208_j_ice-DA _dec!-DA_NS_i-DA_3.xlsx]Landcover by countries'!$A$231</c:f>
              <c:strCache>
                <c:ptCount val="1"/>
                <c:pt idx="0">
                  <c:v>Natural lack of vegetation</c:v>
                </c:pt>
              </c:strCache>
            </c:strRef>
          </c:tx>
          <c:spPr>
            <a:solidFill>
              <a:srgbClr val="FEFF99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countries'!$B$231:$F$231</c:f>
              <c:numCache>
                <c:formatCode>0.00</c:formatCode>
                <c:ptCount val="5"/>
                <c:pt idx="0">
                  <c:v>2.601317334457053</c:v>
                </c:pt>
                <c:pt idx="1">
                  <c:v>3.8905713123284231</c:v>
                </c:pt>
                <c:pt idx="2">
                  <c:v>17.553006056189346</c:v>
                </c:pt>
                <c:pt idx="3">
                  <c:v>2.4380065358471401</c:v>
                </c:pt>
                <c:pt idx="4">
                  <c:v>3.7769167434905802</c:v>
                </c:pt>
              </c:numCache>
            </c:numRef>
          </c:val>
        </c:ser>
        <c:ser>
          <c:idx val="7"/>
          <c:order val="7"/>
          <c:tx>
            <c:strRef>
              <c:f>'[!BPAN_detail_calculation_2013 (2) w_i1208_j_ice-DA _dec!-DA_NS_i-DA_3.xlsx]Landcover by countries'!$A$232</c:f>
              <c:strCache>
                <c:ptCount val="1"/>
                <c:pt idx="0">
                  <c:v>Glacier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countries'!$B$232:$F$232</c:f>
              <c:numCache>
                <c:formatCode>0.00</c:formatCode>
                <c:ptCount val="5"/>
                <c:pt idx="0">
                  <c:v>0</c:v>
                </c:pt>
                <c:pt idx="1">
                  <c:v>0.52853315352793118</c:v>
                </c:pt>
                <c:pt idx="2" formatCode="0.000">
                  <c:v>3.0528311427215082</c:v>
                </c:pt>
                <c:pt idx="3">
                  <c:v>12.499555376028074</c:v>
                </c:pt>
                <c:pt idx="4">
                  <c:v>7.8448870467174983</c:v>
                </c:pt>
              </c:numCache>
            </c:numRef>
          </c:val>
        </c:ser>
        <c:ser>
          <c:idx val="8"/>
          <c:order val="8"/>
          <c:tx>
            <c:strRef>
              <c:f>'[!BPAN_detail_calculation_2013 (2) w_i1208_j_ice-DA _dec!-DA_NS_i-DA_3.xlsx]Landcover by countries'!$A$233</c:f>
              <c:strCache>
                <c:ptCount val="1"/>
                <c:pt idx="0">
                  <c:v>Agricultural lands</c:v>
                </c:pt>
              </c:strCache>
            </c:strRef>
          </c:tx>
          <c:spPr>
            <a:solidFill>
              <a:srgbClr val="666699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countries'!$B$233:$F$233</c:f>
              <c:numCache>
                <c:formatCode>0.00</c:formatCode>
                <c:ptCount val="5"/>
                <c:pt idx="0">
                  <c:v>1.6675789823638969E-2</c:v>
                </c:pt>
                <c:pt idx="1">
                  <c:v>2.1633059146060955E-2</c:v>
                </c:pt>
                <c:pt idx="2">
                  <c:v>8.0817903863677848E-2</c:v>
                </c:pt>
                <c:pt idx="3">
                  <c:v>0.27738094616124392</c:v>
                </c:pt>
                <c:pt idx="4">
                  <c:v>0.17934671814678491</c:v>
                </c:pt>
              </c:numCache>
            </c:numRef>
          </c:val>
        </c:ser>
        <c:ser>
          <c:idx val="9"/>
          <c:order val="9"/>
          <c:tx>
            <c:strRef>
              <c:f>'[!BPAN_detail_calculation_2013 (2) w_i1208_j_ice-DA _dec!-DA_NS_i-DA_3.xlsx]Landcover by countries'!$A$234</c:f>
              <c:strCache>
                <c:ptCount val="1"/>
                <c:pt idx="0">
                  <c:v>Developed area</c:v>
                </c:pt>
              </c:strCache>
            </c:strRef>
          </c:tx>
          <c:spPr>
            <a:solidFill>
              <a:srgbClr val="333333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countries'!$B$234:$F$234</c:f>
              <c:numCache>
                <c:formatCode>0.00</c:formatCode>
                <c:ptCount val="5"/>
                <c:pt idx="0">
                  <c:v>8.298190650334622E-2</c:v>
                </c:pt>
                <c:pt idx="1">
                  <c:v>5.6410929138559903E-3</c:v>
                </c:pt>
                <c:pt idx="2">
                  <c:v>5.8082184472170582E-2</c:v>
                </c:pt>
                <c:pt idx="3">
                  <c:v>0.32493871346112418</c:v>
                </c:pt>
                <c:pt idx="4">
                  <c:v>0.21464347191202751</c:v>
                </c:pt>
              </c:numCache>
            </c:numRef>
          </c:val>
        </c:ser>
        <c:ser>
          <c:idx val="10"/>
          <c:order val="10"/>
          <c:tx>
            <c:strRef>
              <c:f>'[!BPAN_detail_calculation_2013 (2) w_i1208_j_ice-DA _dec!-DA_NS_i-DA_3.xlsx]Landcover by countries'!$A$235</c:f>
              <c:strCache>
                <c:ptCount val="1"/>
                <c:pt idx="0">
                  <c:v>Water</c:v>
                </c:pt>
              </c:strCache>
            </c:strRef>
          </c:tx>
          <c:spPr>
            <a:solidFill>
              <a:srgbClr val="CCECFF"/>
            </a:solidFill>
          </c:spPr>
          <c:invertIfNegative val="0"/>
          <c:cat>
            <c:multiLvlStrRef>
              <c:f>'[!BPAN_detail_calculation_2013 (2) w_i1208_j_ice-DA _dec!-DA_NS_i-DA_3.xlsx]Landcover by countries'!$B$221:$F$222</c:f>
              <c:multiLvlStrCache>
                <c:ptCount val="5"/>
                <c:lvl>
                  <c:pt idx="0">
                    <c:v>Finland</c:v>
                  </c:pt>
                  <c:pt idx="1">
                    <c:v>Sweden</c:v>
                  </c:pt>
                  <c:pt idx="2">
                    <c:v>Norway</c:v>
                  </c:pt>
                  <c:pt idx="3">
                    <c:v>Russia</c:v>
                  </c:pt>
                  <c:pt idx="4">
                    <c:v>BEAR</c:v>
                  </c:pt>
                </c:lvl>
                <c:lvl>
                  <c:pt idx="0">
                    <c:v>Landcover in existing PAs, %</c:v>
                  </c:pt>
                </c:lvl>
              </c:multiLvlStrCache>
            </c:multiLvlStrRef>
          </c:cat>
          <c:val>
            <c:numRef>
              <c:f>'[!BPAN_detail_calculation_2013 (2) w_i1208_j_ice-DA _dec!-DA_NS_i-DA_3.xlsx]Landcover by countries'!$B$235:$F$235</c:f>
              <c:numCache>
                <c:formatCode>0.00</c:formatCode>
                <c:ptCount val="5"/>
                <c:pt idx="0">
                  <c:v>7.2128614278922969</c:v>
                </c:pt>
                <c:pt idx="1">
                  <c:v>4.6391603073544161</c:v>
                </c:pt>
                <c:pt idx="2">
                  <c:v>2.228464271877979</c:v>
                </c:pt>
                <c:pt idx="3">
                  <c:v>5.3018286444619269</c:v>
                </c:pt>
                <c:pt idx="4">
                  <c:v>5.2871548963968555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5179776"/>
        <c:axId val="135025152"/>
      </c:barChart>
      <c:catAx>
        <c:axId val="135179776"/>
        <c:scaling>
          <c:orientation val="maxMin"/>
        </c:scaling>
        <c:delete val="0"/>
        <c:axPos val="l"/>
        <c:numFmt formatCode="General" sourceLinked="0"/>
        <c:majorTickMark val="out"/>
        <c:minorTickMark val="none"/>
        <c:tickLblPos val="nextTo"/>
        <c:crossAx val="135025152"/>
        <c:crosses val="autoZero"/>
        <c:auto val="1"/>
        <c:lblAlgn val="ctr"/>
        <c:lblOffset val="100"/>
        <c:noMultiLvlLbl val="0"/>
      </c:catAx>
      <c:valAx>
        <c:axId val="135025152"/>
        <c:scaling>
          <c:orientation val="minMax"/>
        </c:scaling>
        <c:delete val="0"/>
        <c:axPos val="t"/>
        <c:majorGridlines/>
        <c:numFmt formatCode="0%" sourceLinked="1"/>
        <c:majorTickMark val="out"/>
        <c:minorTickMark val="none"/>
        <c:tickLblPos val="nextTo"/>
        <c:crossAx val="135179776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0.09051</cdr:x>
      <cdr:y>0.84385</cdr:y>
    </cdr:from>
    <cdr:to>
      <cdr:x>0.19838</cdr:x>
      <cdr:y>0.90734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27584" y="4896544"/>
          <a:ext cx="986408" cy="3683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/>
            <a:t>Норвегия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0.248</cdr:x>
      <cdr:y>0.84385</cdr:y>
    </cdr:from>
    <cdr:to>
      <cdr:x>0.33463</cdr:x>
      <cdr:y>0.90734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267744" y="4896544"/>
          <a:ext cx="792088" cy="3683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/>
            <a:t>Швеция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0.39763</cdr:x>
      <cdr:y>0.84385</cdr:y>
    </cdr:from>
    <cdr:to>
      <cdr:x>0.49121</cdr:x>
      <cdr:y>0.90734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635896" y="4896544"/>
          <a:ext cx="855712" cy="3683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/>
            <a:t>Финляндия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0.55512</cdr:x>
      <cdr:y>0.84385</cdr:y>
    </cdr:from>
    <cdr:to>
      <cdr:x>0.63387</cdr:x>
      <cdr:y>0.90734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076056" y="4896544"/>
          <a:ext cx="720080" cy="3683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ru-RU" sz="1100" dirty="0" smtClean="0"/>
            <a:t>Россия</a:t>
          </a:r>
          <a:endParaRPr lang="ru-RU" sz="1100" dirty="0"/>
        </a:p>
      </cdr:txBody>
    </cdr:sp>
  </cdr:relSizeAnchor>
  <cdr:relSizeAnchor xmlns:cdr="http://schemas.openxmlformats.org/drawingml/2006/chartDrawing">
    <cdr:from>
      <cdr:x>0.66537</cdr:x>
      <cdr:y>0.84385</cdr:y>
    </cdr:from>
    <cdr:to>
      <cdr:x>0.82287</cdr:x>
      <cdr:y>0.9541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6084168" y="4896544"/>
          <a:ext cx="1440160" cy="63968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ctr"/>
          <a:r>
            <a:rPr lang="en-US" sz="1100" dirty="0" smtClean="0"/>
            <a:t>BEAR</a:t>
          </a:r>
          <a:r>
            <a:rPr lang="ru-RU" sz="1100" dirty="0" smtClean="0"/>
            <a:t/>
          </a:r>
          <a:br>
            <a:rPr lang="ru-RU" sz="1100" dirty="0" smtClean="0"/>
          </a:br>
          <a:r>
            <a:rPr lang="ru-RU" sz="1100" dirty="0" smtClean="0"/>
            <a:t>без </a:t>
          </a:r>
          <a:r>
            <a:rPr lang="ru-RU" dirty="0"/>
            <a:t>Н</a:t>
          </a:r>
          <a:r>
            <a:rPr lang="ru-RU" sz="1100" dirty="0" smtClean="0"/>
            <a:t>овой Земли и</a:t>
          </a:r>
          <a:br>
            <a:rPr lang="ru-RU" sz="1100" dirty="0" smtClean="0"/>
          </a:br>
          <a:r>
            <a:rPr lang="ru-RU" sz="1100" dirty="0" smtClean="0"/>
            <a:t>Земли Франца Иосифа</a:t>
          </a:r>
          <a:endParaRPr lang="ru-RU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0.04326</cdr:x>
      <cdr:y>0.28529</cdr:y>
    </cdr:from>
    <cdr:to>
      <cdr:x>0.9886</cdr:x>
      <cdr:y>0.28744</cdr:y>
    </cdr:to>
    <cdr:sp macro="" textlink="">
      <cdr:nvSpPr>
        <cdr:cNvPr id="2" name="Straight Connector 1"/>
        <cdr:cNvSpPr/>
      </cdr:nvSpPr>
      <cdr:spPr>
        <a:xfrm xmlns:a="http://schemas.openxmlformats.org/drawingml/2006/main">
          <a:off x="395536" y="1656184"/>
          <a:ext cx="8644223" cy="1246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504D">
              <a:lumMod val="75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</cdr:x>
      <cdr:y>0.26048</cdr:y>
    </cdr:from>
    <cdr:to>
      <cdr:x>0.09051</cdr:x>
      <cdr:y>0.33289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0" y="1512168"/>
          <a:ext cx="827584" cy="42033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504D">
                  <a:lumMod val="75000"/>
                </a:srgbClr>
              </a:solidFill>
            </a:rPr>
            <a:t>17%</a:t>
          </a:r>
          <a:endParaRPr lang="ru-RU" sz="1100" b="1" dirty="0">
            <a:solidFill>
              <a:srgbClr val="C0504D">
                <a:lumMod val="75000"/>
              </a:srgb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0.06688</cdr:x>
      <cdr:y>0.36504</cdr:y>
    </cdr:from>
    <cdr:to>
      <cdr:x>0.88305</cdr:x>
      <cdr:y>0.36504</cdr:y>
    </cdr:to>
    <cdr:sp macro="" textlink="">
      <cdr:nvSpPr>
        <cdr:cNvPr id="2" name="Straight Connector 1"/>
        <cdr:cNvSpPr/>
      </cdr:nvSpPr>
      <cdr:spPr>
        <a:xfrm xmlns:a="http://schemas.openxmlformats.org/drawingml/2006/main" flipV="1">
          <a:off x="611560" y="2088224"/>
          <a:ext cx="7463049" cy="8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C0504D">
              <a:lumMod val="75000"/>
            </a:srgbClr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endParaRPr lang="ru-RU" dirty="0"/>
        </a:p>
      </cdr:txBody>
    </cdr:sp>
  </cdr:relSizeAnchor>
  <cdr:relSizeAnchor xmlns:cdr="http://schemas.openxmlformats.org/drawingml/2006/chartDrawing">
    <cdr:from>
      <cdr:x>0.01963</cdr:x>
      <cdr:y>0.33987</cdr:y>
    </cdr:from>
    <cdr:to>
      <cdr:x>0.09931</cdr:x>
      <cdr:y>0.41539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79512" y="1944216"/>
          <a:ext cx="728579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en-US" sz="1100" b="1" dirty="0">
              <a:solidFill>
                <a:srgbClr val="C0504D">
                  <a:lumMod val="75000"/>
                </a:srgbClr>
              </a:solidFill>
            </a:rPr>
            <a:t>17%</a:t>
          </a:r>
          <a:endParaRPr lang="ru-RU" sz="1100" b="1" dirty="0">
            <a:solidFill>
              <a:srgbClr val="C0504D">
                <a:lumMod val="75000"/>
              </a:srgbClr>
            </a:solidFill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0.04723</cdr:x>
      <cdr:y>0.92665</cdr:y>
    </cdr:from>
    <cdr:to>
      <cdr:x>0.74104</cdr:x>
      <cdr:y>0.97886</cdr:y>
    </cdr:to>
    <cdr:sp macro="" textlink="">
      <cdr:nvSpPr>
        <cdr:cNvPr id="2" name="Text Box 1"/>
        <cdr:cNvSpPr txBox="1"/>
      </cdr:nvSpPr>
      <cdr:spPr>
        <a:xfrm xmlns:a="http://schemas.openxmlformats.org/drawingml/2006/main">
          <a:off x="431871" y="5112550"/>
          <a:ext cx="6344199" cy="2880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000" dirty="0" smtClean="0"/>
            <a:t>Доля площади  каждого класса, % от общей площади данного класса в пределах </a:t>
          </a:r>
          <a:r>
            <a:rPr lang="en-US" sz="1000" dirty="0" smtClean="0"/>
            <a:t>BEAR </a:t>
          </a:r>
          <a:r>
            <a:rPr lang="ru-RU" sz="1000" dirty="0" smtClean="0"/>
            <a:t>в каждой стране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0.08263</cdr:x>
      <cdr:y>0.96381</cdr:y>
    </cdr:from>
    <cdr:to>
      <cdr:x>0.86763</cdr:x>
      <cdr:y>1</cdr:y>
    </cdr:to>
    <cdr:sp macro="" textlink="">
      <cdr:nvSpPr>
        <cdr:cNvPr id="3" name="Text Box 1"/>
        <cdr:cNvSpPr txBox="1"/>
      </cdr:nvSpPr>
      <cdr:spPr>
        <a:xfrm xmlns:a="http://schemas.openxmlformats.org/drawingml/2006/main">
          <a:off x="755577" y="5503829"/>
          <a:ext cx="7178064" cy="206689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Доля площади  каждой зоны, % от общей площади данной зоны в пределах </a:t>
          </a:r>
          <a:r>
            <a:rPr lang="en-US" sz="1000" dirty="0" smtClean="0"/>
            <a:t>BEAR </a:t>
          </a:r>
          <a:r>
            <a:rPr lang="ru-RU" sz="1000" dirty="0" smtClean="0"/>
            <a:t>в каждой стране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574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7952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665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37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201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160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065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81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962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84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1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0DF377-3DC8-4229-B0A4-E4775CE46D0E}" type="datetimeFigureOut">
              <a:rPr lang="ru-RU" smtClean="0"/>
              <a:t>03.10.2014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43135-C24A-4B95-B264-2B948D4E90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886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403699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</a:rPr>
              <a:t>ГИС-анализ репрезентативности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сети ООПТ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Баренцевоморского региона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sz="3100" b="1" dirty="0" smtClean="0">
                <a:solidFill>
                  <a:srgbClr val="002060"/>
                </a:solidFill>
              </a:rPr>
              <a:t>(</a:t>
            </a:r>
            <a:r>
              <a:rPr lang="en-US" sz="3100" b="1" dirty="0" smtClean="0">
                <a:solidFill>
                  <a:srgbClr val="002060"/>
                </a:solidFill>
              </a:rPr>
              <a:t>Barents Euro-Arctic Region, BEAR)</a:t>
            </a:r>
            <a:endParaRPr lang="ru-RU" sz="3100" b="1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Дмитрий Аксёнов</a:t>
            </a:r>
            <a:endParaRPr lang="en-US" dirty="0" smtClean="0"/>
          </a:p>
          <a:p>
            <a:r>
              <a:rPr lang="ru-RU" dirty="0"/>
              <a:t>НП </a:t>
            </a:r>
            <a:r>
              <a:rPr lang="ru-RU" dirty="0" smtClean="0"/>
              <a:t>«Прозрачный мир»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2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Д</a:t>
            </a:r>
            <a:r>
              <a:rPr lang="ru-RU" sz="3200" b="1" dirty="0" smtClean="0"/>
              <a:t>етальная классификация ООПТ по режиму охраны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92696"/>
            <a:ext cx="8856984" cy="604867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Класс </a:t>
            </a:r>
            <a:r>
              <a:rPr lang="en-GB" b="1" u="sng" dirty="0" smtClean="0"/>
              <a:t>1 (</a:t>
            </a:r>
            <a:r>
              <a:rPr lang="ru-RU" b="1" u="sng" dirty="0" smtClean="0"/>
              <a:t>строгая охрана</a:t>
            </a:r>
            <a:r>
              <a:rPr lang="en-GB" b="1" u="sng" dirty="0" smtClean="0"/>
              <a:t>)</a:t>
            </a:r>
            <a:r>
              <a:rPr lang="en-GB" dirty="0" smtClean="0"/>
              <a:t> </a:t>
            </a:r>
            <a:r>
              <a:rPr lang="ru-RU" dirty="0" smtClean="0"/>
              <a:t>дополнительно делится на три подкласса</a:t>
            </a:r>
            <a:r>
              <a:rPr lang="en-GB" dirty="0" smtClean="0"/>
              <a:t>: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u="sng" dirty="0" smtClean="0"/>
              <a:t>Подкласс </a:t>
            </a:r>
            <a:r>
              <a:rPr lang="en-GB" b="1" u="sng" dirty="0" smtClean="0"/>
              <a:t>1a </a:t>
            </a:r>
            <a:r>
              <a:rPr lang="en-GB" b="1" u="sng" dirty="0"/>
              <a:t>– </a:t>
            </a:r>
            <a:r>
              <a:rPr lang="ru-RU" b="1" u="sng" dirty="0" smtClean="0"/>
              <a:t>Полная охрана (заповедный режим)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Установленный режим охраны для данных ООПТ должен не только защищать из от всех трёх вышеперечисленных типов антропогенного воздействия (рубки, добыча полезных ископаемых, строительство), но также и от воздействий, которые могут оказать негативное влияние на экосистемы в долгосрочной перспективе (особенно если они превышают устойчивые уровни), – таких как </a:t>
            </a:r>
            <a:r>
              <a:rPr lang="ru-RU" u="sng" dirty="0" smtClean="0"/>
              <a:t>выпас северных оленей, добыча биоресурсов и рекреация</a:t>
            </a:r>
            <a:r>
              <a:rPr lang="ru-RU" dirty="0" smtClean="0"/>
              <a:t>. Посещение людьми ограничено специально оговоренным набором случаев, например, посещение только специальных визит-центров, специально выделенных троп, по специальным разрешениям для научной работы.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u="sng" dirty="0" smtClean="0"/>
              <a:t>Подкласс </a:t>
            </a:r>
            <a:r>
              <a:rPr lang="en-GB" b="1" u="sng" dirty="0" smtClean="0"/>
              <a:t>1b </a:t>
            </a:r>
            <a:r>
              <a:rPr lang="en-GB" b="1" u="sng" dirty="0"/>
              <a:t>– </a:t>
            </a:r>
            <a:r>
              <a:rPr lang="ru-RU" b="1" u="sng" dirty="0" smtClean="0"/>
              <a:t>Строгая охрана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Установленный режим охраны для данных </a:t>
            </a:r>
            <a:r>
              <a:rPr lang="ru-RU" dirty="0" smtClean="0"/>
              <a:t>ООПТ сходен с таковым для класса 1а, однако, он допускает некоторые формы </a:t>
            </a:r>
            <a:r>
              <a:rPr lang="ru-RU" u="sng" dirty="0" smtClean="0"/>
              <a:t>существенного использования биологических ресурсов территории </a:t>
            </a:r>
            <a:r>
              <a:rPr lang="ru-RU" dirty="0" smtClean="0"/>
              <a:t>(такие как охота и рыбная ловля, сбор грибов и ягод, выпас северных оленей) и связанный с ними доступ людей на территорию </a:t>
            </a:r>
            <a:r>
              <a:rPr lang="ru-RU" u="sng" dirty="0" smtClean="0"/>
              <a:t>для местных жителей и коренных малочисленных народов</a:t>
            </a:r>
            <a:r>
              <a:rPr lang="ru-RU" dirty="0" smtClean="0"/>
              <a:t>. Однако, </a:t>
            </a:r>
            <a:r>
              <a:rPr lang="ru-RU" u="sng" dirty="0" smtClean="0"/>
              <a:t>доступ для остальных категорий населения по-прежнему ограничен </a:t>
            </a:r>
            <a:r>
              <a:rPr lang="ru-RU" dirty="0" smtClean="0"/>
              <a:t>набором специальных случаев (посещение специальных визит-центров и выделенных троп, доступ в зимнее время без моторных транспортных средств, научные исследования и пр.)</a:t>
            </a:r>
          </a:p>
          <a:p>
            <a:pPr marL="0" indent="0">
              <a:buNone/>
            </a:pPr>
            <a:endParaRPr lang="ru-RU" dirty="0"/>
          </a:p>
          <a:p>
            <a:r>
              <a:rPr lang="ru-RU" b="1" u="sng" dirty="0" smtClean="0"/>
              <a:t>Подкласс </a:t>
            </a:r>
            <a:r>
              <a:rPr lang="en-GB" b="1" u="sng" dirty="0" smtClean="0"/>
              <a:t>1c </a:t>
            </a:r>
            <a:r>
              <a:rPr lang="en-GB" b="1" u="sng" dirty="0"/>
              <a:t>– </a:t>
            </a:r>
            <a:r>
              <a:rPr lang="ru-RU" b="1" u="sng" dirty="0" smtClean="0"/>
              <a:t>Сильная степень охраны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Установленный режим охраны для данных </a:t>
            </a:r>
            <a:r>
              <a:rPr lang="ru-RU" dirty="0" smtClean="0"/>
              <a:t>ООПТ от наиболее разрушительных </a:t>
            </a:r>
            <a:r>
              <a:rPr lang="ru-RU" dirty="0"/>
              <a:t>типов </a:t>
            </a:r>
            <a:r>
              <a:rPr lang="ru-RU" dirty="0" smtClean="0"/>
              <a:t>антропогенных воздействий такой же, как и для классов 1</a:t>
            </a:r>
            <a:r>
              <a:rPr lang="en-US" dirty="0" smtClean="0"/>
              <a:t>a</a:t>
            </a:r>
            <a:r>
              <a:rPr lang="ru-RU" dirty="0" smtClean="0"/>
              <a:t> и</a:t>
            </a:r>
            <a:r>
              <a:rPr lang="en-US" dirty="0" smtClean="0"/>
              <a:t> 1b</a:t>
            </a:r>
            <a:r>
              <a:rPr lang="ru-RU" dirty="0" smtClean="0"/>
              <a:t>. </a:t>
            </a:r>
            <a:r>
              <a:rPr lang="ru-RU" u="sng" dirty="0" smtClean="0"/>
              <a:t>Рекреация и другие виды деятельности могут регулироваться</a:t>
            </a:r>
            <a:r>
              <a:rPr lang="ru-RU" dirty="0" smtClean="0"/>
              <a:t>, но не так строго, как для других подклассов. </a:t>
            </a:r>
            <a:r>
              <a:rPr lang="ru-RU" u="sng" dirty="0" smtClean="0"/>
              <a:t>Доступ людей на территории не ограничен</a:t>
            </a:r>
            <a:r>
              <a:rPr lang="ru-RU" dirty="0" smtClean="0"/>
              <a:t>, если не связан с запрещёнными видами деятельности. Этот подкласс удовлетворяет минимальным требованиям класса 1 (строгая охрана).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313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775" y="0"/>
            <a:ext cx="9691311" cy="6858000"/>
          </a:xfrm>
        </p:spPr>
      </p:pic>
    </p:spTree>
    <p:extLst>
      <p:ext uri="{BB962C8B-B14F-4D97-AF65-F5344CB8AC3E}">
        <p14:creationId xmlns:p14="http://schemas.microsoft.com/office/powerpoint/2010/main" val="303350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r>
              <a:rPr lang="ru-RU" sz="2800" b="1" dirty="0"/>
              <a:t>Соотношение площадей существующих ООПТ различных классов по режиму </a:t>
            </a:r>
            <a:r>
              <a:rPr lang="ru-RU" sz="2800" b="1" dirty="0" smtClean="0"/>
              <a:t>охраны (детальная классификация)</a:t>
            </a: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2800" b="1" dirty="0"/>
              <a:t>в пределах Баренцевоморского региона, по странам</a:t>
            </a:r>
            <a:endParaRPr lang="ru-RU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417192556"/>
              </p:ext>
            </p:extLst>
          </p:nvPr>
        </p:nvGraphicFramePr>
        <p:xfrm>
          <a:off x="0" y="1433809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137230" y="2121822"/>
            <a:ext cx="899592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497270" y="3110382"/>
            <a:ext cx="478874" cy="462634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10" name="TextBox 4"/>
          <p:cNvSpPr txBox="1"/>
          <p:nvPr/>
        </p:nvSpPr>
        <p:spPr>
          <a:xfrm>
            <a:off x="18900" y="2420888"/>
            <a:ext cx="376636" cy="4032448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Доля площади  каждого класса, % от общей площади ООПТ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353254" y="4077072"/>
            <a:ext cx="68356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497270" y="5085184"/>
            <a:ext cx="54633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  <p:sp>
        <p:nvSpPr>
          <p:cNvPr id="11" name="TextBox 2"/>
          <p:cNvSpPr txBox="1"/>
          <p:nvPr/>
        </p:nvSpPr>
        <p:spPr>
          <a:xfrm>
            <a:off x="8397210" y="3545559"/>
            <a:ext cx="495270" cy="315489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1а</a:t>
            </a:r>
            <a:endParaRPr lang="ru-RU" sz="1000" dirty="0"/>
          </a:p>
        </p:txBody>
      </p:sp>
      <p:sp>
        <p:nvSpPr>
          <p:cNvPr id="12" name="TextBox 2"/>
          <p:cNvSpPr txBox="1"/>
          <p:nvPr/>
        </p:nvSpPr>
        <p:spPr>
          <a:xfrm>
            <a:off x="8424665" y="4261266"/>
            <a:ext cx="628870" cy="23852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2</a:t>
            </a:r>
            <a:endParaRPr lang="ru-RU" sz="1000" dirty="0"/>
          </a:p>
        </p:txBody>
      </p:sp>
      <p:sp>
        <p:nvSpPr>
          <p:cNvPr id="13" name="TextBox 2"/>
          <p:cNvSpPr txBox="1"/>
          <p:nvPr/>
        </p:nvSpPr>
        <p:spPr>
          <a:xfrm>
            <a:off x="8424936" y="4499794"/>
            <a:ext cx="628599" cy="22019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 smtClean="0"/>
              <a:t>3</a:t>
            </a:r>
            <a:endParaRPr lang="ru-RU" sz="1000" dirty="0"/>
          </a:p>
        </p:txBody>
      </p:sp>
      <p:sp>
        <p:nvSpPr>
          <p:cNvPr id="14" name="TextBox 2"/>
          <p:cNvSpPr txBox="1"/>
          <p:nvPr/>
        </p:nvSpPr>
        <p:spPr>
          <a:xfrm>
            <a:off x="8388424" y="3789041"/>
            <a:ext cx="628599" cy="288032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1</a:t>
            </a:r>
            <a:r>
              <a:rPr lang="en-US" sz="1000" dirty="0" smtClean="0"/>
              <a:t>b</a:t>
            </a:r>
            <a:endParaRPr lang="ru-RU" sz="1000" dirty="0"/>
          </a:p>
        </p:txBody>
      </p:sp>
      <p:sp>
        <p:nvSpPr>
          <p:cNvPr id="15" name="TextBox 2"/>
          <p:cNvSpPr txBox="1"/>
          <p:nvPr/>
        </p:nvSpPr>
        <p:spPr>
          <a:xfrm>
            <a:off x="8388424" y="4005064"/>
            <a:ext cx="658332" cy="298854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/>
              <a:t>1</a:t>
            </a:r>
            <a:r>
              <a:rPr lang="en-US" sz="1000" dirty="0" smtClean="0"/>
              <a:t>c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123076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0" y="895"/>
            <a:ext cx="9690047" cy="6857105"/>
          </a:xfrm>
        </p:spPr>
      </p:pic>
    </p:spTree>
    <p:extLst>
      <p:ext uri="{BB962C8B-B14F-4D97-AF65-F5344CB8AC3E}">
        <p14:creationId xmlns:p14="http://schemas.microsoft.com/office/powerpoint/2010/main" val="107080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3"/>
            <a:ext cx="9684568" cy="6853228"/>
          </a:xfrm>
        </p:spPr>
      </p:pic>
    </p:spTree>
    <p:extLst>
      <p:ext uri="{BB962C8B-B14F-4D97-AF65-F5344CB8AC3E}">
        <p14:creationId xmlns:p14="http://schemas.microsoft.com/office/powerpoint/2010/main" val="1802978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Распределение площади ООПТ по биоклиматическим зонам в пределах Баренцевоморского региона,</a:t>
            </a:r>
            <a:br>
              <a:rPr lang="ru-RU" sz="2400" b="1" dirty="0" smtClean="0"/>
            </a:br>
            <a:r>
              <a:rPr lang="ru-RU" sz="2400" b="1" dirty="0" smtClean="0"/>
              <a:t>% от общей сухопутной площади ООПТ</a:t>
            </a:r>
            <a:endParaRPr lang="ru-RU" sz="2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5351889"/>
              </p:ext>
            </p:extLst>
          </p:nvPr>
        </p:nvGraphicFramePr>
        <p:xfrm>
          <a:off x="1633" y="908721"/>
          <a:ext cx="9142367" cy="594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4"/>
          <p:cNvSpPr txBox="1"/>
          <p:nvPr/>
        </p:nvSpPr>
        <p:spPr>
          <a:xfrm>
            <a:off x="-53108" y="1931648"/>
            <a:ext cx="376636" cy="4737712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Доля площади  каждой биоклиматической зоны, % от общей площади ООПТ</a:t>
            </a:r>
            <a:endParaRPr lang="ru-RU" sz="1100" dirty="0"/>
          </a:p>
        </p:txBody>
      </p:sp>
      <p:sp>
        <p:nvSpPr>
          <p:cNvPr id="4" name="TextBox 1"/>
          <p:cNvSpPr txBox="1"/>
          <p:nvPr/>
        </p:nvSpPr>
        <p:spPr>
          <a:xfrm>
            <a:off x="244091" y="3852700"/>
            <a:ext cx="625775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5" name="TextBox 2"/>
          <p:cNvSpPr txBox="1"/>
          <p:nvPr/>
        </p:nvSpPr>
        <p:spPr>
          <a:xfrm>
            <a:off x="306533" y="2780928"/>
            <a:ext cx="478874" cy="231317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118834" y="1658433"/>
            <a:ext cx="683568" cy="258399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323528" y="4941168"/>
            <a:ext cx="54633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5992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Площадь каждой биоклиматической зоны в пределах ООПТ, % от общей площади данной зоны в пределах Баренцевоморского региона в каждой стране</a:t>
            </a:r>
            <a:endParaRPr lang="ru-RU" sz="2800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8863073"/>
              </p:ext>
            </p:extLst>
          </p:nvPr>
        </p:nvGraphicFramePr>
        <p:xfrm>
          <a:off x="0" y="1340768"/>
          <a:ext cx="9144000" cy="5528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921296" y="6372962"/>
            <a:ext cx="98640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2195736" y="6372962"/>
            <a:ext cx="79208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3338148" y="6372962"/>
            <a:ext cx="855712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4644008" y="6372962"/>
            <a:ext cx="720080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19005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Диспропорция в охране по биоклиматическим зонам</a:t>
            </a:r>
            <a:endParaRPr lang="ru-R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820472" cy="5877272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С</a:t>
            </a:r>
            <a:r>
              <a:rPr lang="ru-RU" dirty="0" smtClean="0"/>
              <a:t>реди </a:t>
            </a:r>
            <a:r>
              <a:rPr lang="ru-RU" dirty="0"/>
              <a:t>биоклиматических зон лучше всего охраняются крайняя арктическая зона (фактически, полярные пустыни) и </a:t>
            </a:r>
            <a:r>
              <a:rPr lang="ru-RU" dirty="0" err="1"/>
              <a:t>ороарктическая</a:t>
            </a:r>
            <a:r>
              <a:rPr lang="ru-RU" dirty="0"/>
              <a:t> зона (</a:t>
            </a:r>
            <a:r>
              <a:rPr lang="ru-RU" dirty="0" err="1"/>
              <a:t>безлесые</a:t>
            </a:r>
            <a:r>
              <a:rPr lang="ru-RU" dirty="0"/>
              <a:t> гольцы и горные тундры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dirty="0" smtClean="0"/>
              <a:t>Примерно </a:t>
            </a:r>
            <a:r>
              <a:rPr lang="ru-RU" dirty="0"/>
              <a:t>42% от общей территории этих зон в пределах Баренцева региона находятся в составе </a:t>
            </a:r>
            <a:r>
              <a:rPr lang="ru-RU" dirty="0" smtClean="0"/>
              <a:t>ООПТ</a:t>
            </a:r>
          </a:p>
          <a:p>
            <a:endParaRPr lang="ru-RU" dirty="0" smtClean="0"/>
          </a:p>
          <a:p>
            <a:r>
              <a:rPr lang="ru-RU" dirty="0" smtClean="0"/>
              <a:t>Все </a:t>
            </a:r>
            <a:r>
              <a:rPr lang="ru-RU" dirty="0"/>
              <a:t>прочие зоны охраняются в разы меньше. Порога в 17% достигает, кроме них, ещё только северная бореальная зона (самые северные и наименее продуктивные леса), которая представлена в ООПТ заметно лучше средней и южной бореальной</a:t>
            </a:r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В </a:t>
            </a:r>
            <a:r>
              <a:rPr lang="ru-RU" dirty="0"/>
              <a:t>Архангельской области, например, доля охраняемых территорий в пределах бореальной зоны также ниже 17% (14,35</a:t>
            </a:r>
            <a:r>
              <a:rPr lang="ru-RU" dirty="0" smtClean="0"/>
              <a:t>%)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237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7"/>
            <a:ext cx="9684568" cy="6853228"/>
          </a:xfrm>
        </p:spPr>
      </p:pic>
    </p:spTree>
    <p:extLst>
      <p:ext uri="{BB962C8B-B14F-4D97-AF65-F5344CB8AC3E}">
        <p14:creationId xmlns:p14="http://schemas.microsoft.com/office/powerpoint/2010/main" val="684567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73"/>
            <a:ext cx="9684568" cy="6853228"/>
          </a:xfrm>
        </p:spPr>
      </p:pic>
    </p:spTree>
    <p:extLst>
      <p:ext uri="{BB962C8B-B14F-4D97-AF65-F5344CB8AC3E}">
        <p14:creationId xmlns:p14="http://schemas.microsoft.com/office/powerpoint/2010/main" val="201938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53" y="1"/>
            <a:ext cx="9693497" cy="6859546"/>
          </a:xfrm>
        </p:spPr>
      </p:pic>
    </p:spTree>
    <p:extLst>
      <p:ext uri="{BB962C8B-B14F-4D97-AF65-F5344CB8AC3E}">
        <p14:creationId xmlns:p14="http://schemas.microsoft.com/office/powerpoint/2010/main" val="377419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ru-RU" sz="2400" b="1" dirty="0"/>
              <a:t>Распределение площади ООПТ по </a:t>
            </a:r>
            <a:r>
              <a:rPr lang="ru-RU" sz="2400" b="1" dirty="0" smtClean="0"/>
              <a:t>классам земного покрова в </a:t>
            </a:r>
            <a:r>
              <a:rPr lang="ru-RU" sz="2400" b="1" dirty="0"/>
              <a:t>пределах Баренцевоморского региона, % от </a:t>
            </a:r>
            <a:r>
              <a:rPr lang="ru-RU" sz="2400" b="1" dirty="0" smtClean="0"/>
              <a:t>общей </a:t>
            </a:r>
            <a:r>
              <a:rPr lang="ru-RU" sz="2400" b="1" dirty="0" err="1" smtClean="0"/>
              <a:t>сухопутой</a:t>
            </a:r>
            <a:r>
              <a:rPr lang="ru-RU" sz="2400" b="1" dirty="0" smtClean="0"/>
              <a:t> </a:t>
            </a:r>
            <a:r>
              <a:rPr lang="ru-RU" sz="2400" b="1" dirty="0"/>
              <a:t>площади </a:t>
            </a:r>
            <a:r>
              <a:rPr lang="ru-RU" sz="2400" b="1" dirty="0" smtClean="0"/>
              <a:t>ООПТ</a:t>
            </a:r>
            <a:endParaRPr lang="ru-RU" sz="24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553566924"/>
              </p:ext>
            </p:extLst>
          </p:nvPr>
        </p:nvGraphicFramePr>
        <p:xfrm>
          <a:off x="4900" y="980729"/>
          <a:ext cx="9139100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244091" y="3852700"/>
            <a:ext cx="625775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306533" y="2780928"/>
            <a:ext cx="478874" cy="231317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118834" y="1730441"/>
            <a:ext cx="683568" cy="258399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323528" y="4941168"/>
            <a:ext cx="54633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  <p:sp>
        <p:nvSpPr>
          <p:cNvPr id="9" name="TextBox 4"/>
          <p:cNvSpPr txBox="1"/>
          <p:nvPr/>
        </p:nvSpPr>
        <p:spPr>
          <a:xfrm>
            <a:off x="-108520" y="1931648"/>
            <a:ext cx="376636" cy="4737712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/>
              <a:t>Доля площади  каждого класса, % от общей площади ООПТ</a:t>
            </a:r>
            <a:endParaRPr lang="ru-RU" sz="1050" dirty="0"/>
          </a:p>
        </p:txBody>
      </p:sp>
      <p:sp>
        <p:nvSpPr>
          <p:cNvPr id="10" name="TextBox 2"/>
          <p:cNvSpPr txBox="1"/>
          <p:nvPr/>
        </p:nvSpPr>
        <p:spPr>
          <a:xfrm>
            <a:off x="7560000" y="2592000"/>
            <a:ext cx="1872208" cy="266400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ru-RU" sz="1050" dirty="0"/>
              <a:t>х</a:t>
            </a:r>
            <a:r>
              <a:rPr lang="ru-RU" sz="1050" dirty="0" smtClean="0"/>
              <a:t>войные леса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>смешанные леса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>лиственные леса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>открытые болота</a:t>
            </a:r>
          </a:p>
          <a:p>
            <a:pPr>
              <a:lnSpc>
                <a:spcPts val="1800"/>
              </a:lnSpc>
            </a:pPr>
            <a:r>
              <a:rPr lang="ru-RU" sz="1050" dirty="0"/>
              <a:t>т</a:t>
            </a:r>
            <a:r>
              <a:rPr lang="ru-RU" sz="1050" dirty="0" smtClean="0"/>
              <a:t>равяные сообщества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>тундры</a:t>
            </a:r>
            <a:br>
              <a:rPr lang="ru-RU" sz="1050" dirty="0" smtClean="0"/>
            </a:br>
            <a:r>
              <a:rPr lang="ru-RU" sz="1050" dirty="0" smtClean="0"/>
              <a:t>скалы, песок (</a:t>
            </a:r>
            <a:r>
              <a:rPr lang="ru-RU" sz="1050" dirty="0" err="1" smtClean="0"/>
              <a:t>прир</a:t>
            </a:r>
            <a:r>
              <a:rPr lang="ru-RU" sz="1050" dirty="0" smtClean="0"/>
              <a:t>.)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>снег и лёд</a:t>
            </a:r>
          </a:p>
          <a:p>
            <a:pPr>
              <a:lnSpc>
                <a:spcPts val="1800"/>
              </a:lnSpc>
            </a:pPr>
            <a:r>
              <a:rPr lang="ru-RU" sz="1050" dirty="0" err="1" smtClean="0"/>
              <a:t>сельхозугодья</a:t>
            </a: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smtClean="0"/>
              <a:t>застройка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>вода</a:t>
            </a:r>
          </a:p>
          <a:p>
            <a:pPr>
              <a:lnSpc>
                <a:spcPts val="1800"/>
              </a:lnSpc>
            </a:pP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198263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84784"/>
          </a:xfrm>
        </p:spPr>
        <p:txBody>
          <a:bodyPr>
            <a:noAutofit/>
          </a:bodyPr>
          <a:lstStyle/>
          <a:p>
            <a:r>
              <a:rPr lang="ru-RU" sz="2800" b="1" dirty="0"/>
              <a:t>Площадь </a:t>
            </a:r>
            <a:r>
              <a:rPr lang="ru-RU" sz="2800" b="1" dirty="0" smtClean="0"/>
              <a:t>каждого класса земного покрова в </a:t>
            </a:r>
            <a:r>
              <a:rPr lang="ru-RU" sz="2800" b="1" dirty="0"/>
              <a:t>пределах ООПТ</a:t>
            </a:r>
            <a:r>
              <a:rPr lang="ru-RU" sz="2800" b="1" dirty="0" smtClean="0"/>
              <a:t>, % </a:t>
            </a:r>
            <a:r>
              <a:rPr lang="ru-RU" sz="2800" b="1" dirty="0"/>
              <a:t>от общей площади </a:t>
            </a:r>
            <a:r>
              <a:rPr lang="ru-RU" sz="2800" b="1" dirty="0" smtClean="0"/>
              <a:t>данного класса в </a:t>
            </a:r>
            <a:r>
              <a:rPr lang="ru-RU" sz="2800" b="1" dirty="0"/>
              <a:t>пределах Баренцевоморского региона в каждой </a:t>
            </a:r>
            <a:r>
              <a:rPr lang="ru-RU" sz="2800" b="1" dirty="0" smtClean="0"/>
              <a:t>стране</a:t>
            </a:r>
            <a:endParaRPr lang="ru-RU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6026421"/>
              </p:ext>
            </p:extLst>
          </p:nvPr>
        </p:nvGraphicFramePr>
        <p:xfrm>
          <a:off x="0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849288" y="6084930"/>
            <a:ext cx="98640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2051720" y="6084930"/>
            <a:ext cx="79208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3203848" y="6084930"/>
            <a:ext cx="855712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4427984" y="6084930"/>
            <a:ext cx="720080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  <p:sp>
        <p:nvSpPr>
          <p:cNvPr id="10" name="TextBox 2"/>
          <p:cNvSpPr txBox="1"/>
          <p:nvPr/>
        </p:nvSpPr>
        <p:spPr>
          <a:xfrm>
            <a:off x="7128792" y="1556792"/>
            <a:ext cx="2051720" cy="4968552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ru-RU" sz="1050" dirty="0"/>
              <a:t>х</a:t>
            </a:r>
            <a:r>
              <a:rPr lang="ru-RU" sz="1050" dirty="0" smtClean="0"/>
              <a:t>войные леса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smtClean="0"/>
              <a:t>смешанные леса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smtClean="0"/>
              <a:t>лиственные леса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smtClean="0"/>
              <a:t>открытые болота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/>
              <a:t>т</a:t>
            </a:r>
            <a:r>
              <a:rPr lang="ru-RU" sz="1050" dirty="0" smtClean="0"/>
              <a:t>равяные сообщества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/>
              <a:t>т</a:t>
            </a:r>
            <a:r>
              <a:rPr lang="ru-RU" sz="1050" dirty="0" smtClean="0"/>
              <a:t>ундры</a:t>
            </a:r>
          </a:p>
          <a:p>
            <a:pPr>
              <a:lnSpc>
                <a:spcPts val="1800"/>
              </a:lnSpc>
            </a:pPr>
            <a:r>
              <a:rPr lang="ru-RU" sz="1050" dirty="0" smtClean="0"/>
              <a:t/>
            </a:r>
            <a:br>
              <a:rPr lang="ru-RU" sz="1050" dirty="0" smtClean="0"/>
            </a:br>
            <a:r>
              <a:rPr lang="ru-RU" sz="1050" dirty="0" smtClean="0"/>
              <a:t>скалы, песок (</a:t>
            </a:r>
            <a:r>
              <a:rPr lang="ru-RU" sz="1050" dirty="0" err="1" smtClean="0"/>
              <a:t>прир</a:t>
            </a:r>
            <a:r>
              <a:rPr lang="ru-RU" sz="1050" dirty="0" smtClean="0"/>
              <a:t>.)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smtClean="0"/>
              <a:t>снег и лёд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err="1"/>
              <a:t>с</a:t>
            </a:r>
            <a:r>
              <a:rPr lang="ru-RU" sz="1050" dirty="0" err="1" smtClean="0"/>
              <a:t>ельхозугодья</a:t>
            </a:r>
            <a:endParaRPr lang="ru-RU" sz="1050" dirty="0" smtClean="0"/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/>
              <a:t>з</a:t>
            </a:r>
            <a:r>
              <a:rPr lang="ru-RU" sz="1050" dirty="0" smtClean="0"/>
              <a:t>астройка</a:t>
            </a:r>
          </a:p>
          <a:p>
            <a:pPr>
              <a:lnSpc>
                <a:spcPts val="1800"/>
              </a:lnSpc>
            </a:pPr>
            <a:endParaRPr lang="ru-RU" sz="1050" dirty="0" smtClean="0"/>
          </a:p>
          <a:p>
            <a:pPr>
              <a:lnSpc>
                <a:spcPts val="1800"/>
              </a:lnSpc>
            </a:pPr>
            <a:r>
              <a:rPr lang="ru-RU" sz="1050" dirty="0" smtClean="0"/>
              <a:t>вода</a:t>
            </a:r>
          </a:p>
          <a:p>
            <a:pPr>
              <a:lnSpc>
                <a:spcPts val="1800"/>
              </a:lnSpc>
            </a:pP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6818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Диспропорция в охране лесных и нелесных территорий</a:t>
            </a:r>
            <a:endParaRPr lang="ru-R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08720"/>
            <a:ext cx="8820472" cy="5949280"/>
          </a:xfrm>
        </p:spPr>
        <p:txBody>
          <a:bodyPr>
            <a:normAutofit/>
          </a:bodyPr>
          <a:lstStyle/>
          <a:p>
            <a:r>
              <a:rPr lang="ru-RU" sz="2500" dirty="0"/>
              <a:t>В целом, в пределах Баренцевоморского региона в ООПТ охраняется заметно </a:t>
            </a:r>
            <a:r>
              <a:rPr lang="ru-RU" sz="2500" dirty="0" err="1"/>
              <a:t>бОльшая</a:t>
            </a:r>
            <a:r>
              <a:rPr lang="ru-RU" sz="2500" dirty="0"/>
              <a:t> доля нелесных территорий (болот, тундр, ледников, голых скал и водой поверхности) от их общей площади в регионе, чем доля лесных </a:t>
            </a:r>
            <a:r>
              <a:rPr lang="ru-RU" sz="2500" dirty="0" smtClean="0"/>
              <a:t>территорий</a:t>
            </a:r>
          </a:p>
          <a:p>
            <a:endParaRPr lang="ru-RU" sz="2500" dirty="0" smtClean="0"/>
          </a:p>
          <a:p>
            <a:r>
              <a:rPr lang="ru-RU" sz="2500" dirty="0" smtClean="0"/>
              <a:t>Эта </a:t>
            </a:r>
            <a:r>
              <a:rPr lang="ru-RU" sz="2500" dirty="0"/>
              <a:t>диспропорция особенно выражена в Финляндии, Швеции и Норвегии, в то время как подход при создании российских ООПТ выглядит более </a:t>
            </a:r>
            <a:r>
              <a:rPr lang="ru-RU" sz="2500" dirty="0" smtClean="0"/>
              <a:t>сбалансированным</a:t>
            </a:r>
          </a:p>
          <a:p>
            <a:endParaRPr lang="ru-RU" sz="2500" dirty="0"/>
          </a:p>
          <a:p>
            <a:r>
              <a:rPr lang="ru-RU" sz="2500" dirty="0" smtClean="0"/>
              <a:t>В </a:t>
            </a:r>
            <a:r>
              <a:rPr lang="ru-RU" sz="2500" dirty="0"/>
              <a:t>целом по региону порог в 17% охраняемых экосистем достигают лишь ледники и луга (последних в регионе просто исчезающе мало) – для всех прочих изученных экосистем доля охраняемых не достигает 17</a:t>
            </a:r>
            <a:r>
              <a:rPr lang="ru-RU" sz="2500" dirty="0" smtClean="0"/>
              <a:t>%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3640063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</p:spTree>
    <p:extLst>
      <p:ext uri="{BB962C8B-B14F-4D97-AF65-F5344CB8AC3E}">
        <p14:creationId xmlns:p14="http://schemas.microsoft.com/office/powerpoint/2010/main" val="58387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</p:spTree>
    <p:extLst>
      <p:ext uri="{BB962C8B-B14F-4D97-AF65-F5344CB8AC3E}">
        <p14:creationId xmlns:p14="http://schemas.microsoft.com/office/powerpoint/2010/main" val="2906512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Распределение площади ООПТ по </a:t>
            </a:r>
            <a:r>
              <a:rPr lang="ru-RU" sz="3200" b="1" dirty="0" smtClean="0"/>
              <a:t>высотным зонам </a:t>
            </a:r>
            <a:r>
              <a:rPr lang="ru-RU" sz="3200" b="1" dirty="0"/>
              <a:t>в пределах Баренцевоморского региона, % от </a:t>
            </a:r>
            <a:r>
              <a:rPr lang="ru-RU" sz="3200" b="1" dirty="0" smtClean="0"/>
              <a:t>общей сухопутной </a:t>
            </a:r>
            <a:r>
              <a:rPr lang="ru-RU" sz="3200" b="1" dirty="0"/>
              <a:t>площади </a:t>
            </a:r>
            <a:r>
              <a:rPr lang="ru-RU" sz="3200" b="1" dirty="0" smtClean="0"/>
              <a:t>ООПТ</a:t>
            </a:r>
            <a:endParaRPr lang="ru-RU" sz="3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919234508"/>
              </p:ext>
            </p:extLst>
          </p:nvPr>
        </p:nvGraphicFramePr>
        <p:xfrm>
          <a:off x="0" y="1124744"/>
          <a:ext cx="9144000" cy="5720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4"/>
          <p:cNvSpPr txBox="1"/>
          <p:nvPr/>
        </p:nvSpPr>
        <p:spPr>
          <a:xfrm>
            <a:off x="-108520" y="1268760"/>
            <a:ext cx="376636" cy="5112568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50" dirty="0" smtClean="0"/>
              <a:t>Доля площади  каждой  высотной зоны, % от общей площади ООПТ</a:t>
            </a:r>
            <a:endParaRPr lang="ru-RU" sz="1050" dirty="0"/>
          </a:p>
        </p:txBody>
      </p:sp>
      <p:sp>
        <p:nvSpPr>
          <p:cNvPr id="8" name="TextBox 4"/>
          <p:cNvSpPr txBox="1"/>
          <p:nvPr/>
        </p:nvSpPr>
        <p:spPr>
          <a:xfrm>
            <a:off x="268116" y="4941168"/>
            <a:ext cx="1003426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r>
              <a:rPr lang="en-US" dirty="0"/>
              <a:t>,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материковая часть</a:t>
            </a:r>
            <a:endParaRPr lang="ru-RU" sz="1100" dirty="0"/>
          </a:p>
        </p:txBody>
      </p:sp>
      <p:sp>
        <p:nvSpPr>
          <p:cNvPr id="9" name="TextBox 4"/>
          <p:cNvSpPr txBox="1"/>
          <p:nvPr/>
        </p:nvSpPr>
        <p:spPr>
          <a:xfrm>
            <a:off x="107504" y="6012940"/>
            <a:ext cx="116403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BEAR</a:t>
            </a:r>
            <a:r>
              <a:rPr lang="en-US" dirty="0" smtClean="0"/>
              <a:t>,</a:t>
            </a:r>
            <a:r>
              <a:rPr lang="en-US" sz="1100" dirty="0" smtClean="0"/>
              <a:t/>
            </a:r>
            <a:br>
              <a:rPr lang="en-US" sz="1100" dirty="0" smtClean="0"/>
            </a:br>
            <a:r>
              <a:rPr lang="ru-RU" sz="1100" dirty="0" smtClean="0"/>
              <a:t>материковая часть</a:t>
            </a:r>
            <a:endParaRPr lang="ru-RU" sz="1100" dirty="0"/>
          </a:p>
        </p:txBody>
      </p:sp>
      <p:sp>
        <p:nvSpPr>
          <p:cNvPr id="4" name="TextBox 1"/>
          <p:cNvSpPr txBox="1"/>
          <p:nvPr/>
        </p:nvSpPr>
        <p:spPr>
          <a:xfrm>
            <a:off x="645767" y="3933056"/>
            <a:ext cx="625775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780758" y="2909651"/>
            <a:ext cx="478874" cy="231317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587974" y="1844824"/>
            <a:ext cx="683568" cy="258399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11695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 fontScale="90000"/>
          </a:bodyPr>
          <a:lstStyle/>
          <a:p>
            <a:r>
              <a:rPr lang="ru-RU" sz="3200" b="1" dirty="0"/>
              <a:t>Площадь каждой </a:t>
            </a:r>
            <a:r>
              <a:rPr lang="ru-RU" sz="3200" b="1" dirty="0" smtClean="0"/>
              <a:t>высотной зоны </a:t>
            </a:r>
            <a:r>
              <a:rPr lang="ru-RU" sz="3200" b="1" dirty="0"/>
              <a:t>в пределах ООПТ</a:t>
            </a:r>
            <a:r>
              <a:rPr lang="ru-RU" sz="3200" b="1" dirty="0" smtClean="0"/>
              <a:t>,</a:t>
            </a:r>
            <a:br>
              <a:rPr lang="ru-RU" sz="3200" b="1" dirty="0" smtClean="0"/>
            </a:br>
            <a:r>
              <a:rPr lang="ru-RU" sz="3200" b="1" dirty="0" smtClean="0"/>
              <a:t>% </a:t>
            </a:r>
            <a:r>
              <a:rPr lang="ru-RU" sz="3200" b="1" dirty="0"/>
              <a:t>от общей площади данной зоны в пределах Баренцевоморского региона в каждой стране</a:t>
            </a:r>
            <a:endParaRPr lang="ru-RU" sz="3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856126097"/>
              </p:ext>
            </p:extLst>
          </p:nvPr>
        </p:nvGraphicFramePr>
        <p:xfrm>
          <a:off x="0" y="1124745"/>
          <a:ext cx="9144000" cy="571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3779912" y="6355258"/>
            <a:ext cx="986408" cy="244432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2339752" y="6372314"/>
            <a:ext cx="792088" cy="247912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912208" y="6372314"/>
            <a:ext cx="855712" cy="24724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5220072" y="6309320"/>
            <a:ext cx="1368152" cy="319254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br>
              <a:rPr lang="ru-RU" sz="1100" dirty="0" smtClean="0"/>
            </a:br>
            <a:r>
              <a:rPr lang="ru-RU" sz="1100" dirty="0" smtClean="0"/>
              <a:t>(материковая часть)</a:t>
            </a:r>
            <a:endParaRPr lang="ru-RU" sz="1100" dirty="0"/>
          </a:p>
        </p:txBody>
      </p:sp>
      <p:sp>
        <p:nvSpPr>
          <p:cNvPr id="10" name="TextBox 4"/>
          <p:cNvSpPr txBox="1"/>
          <p:nvPr/>
        </p:nvSpPr>
        <p:spPr>
          <a:xfrm>
            <a:off x="6588184" y="6292044"/>
            <a:ext cx="1368152" cy="319254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BEAR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(материковая часть)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367968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Диспропорция в охране разных высотных зон</a:t>
            </a:r>
            <a:endParaRPr lang="ru-R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0728"/>
            <a:ext cx="8820472" cy="5877272"/>
          </a:xfrm>
        </p:spPr>
        <p:txBody>
          <a:bodyPr>
            <a:noAutofit/>
          </a:bodyPr>
          <a:lstStyle/>
          <a:p>
            <a:r>
              <a:rPr lang="ru-RU" sz="2500" dirty="0"/>
              <a:t>В</a:t>
            </a:r>
            <a:r>
              <a:rPr lang="ru-RU" sz="2500" dirty="0" smtClean="0"/>
              <a:t>о </a:t>
            </a:r>
            <a:r>
              <a:rPr lang="ru-RU" sz="2500" dirty="0"/>
              <a:t>всех странах и по региону в целом местообитания, расположенные на рельефе на более низких высотах (обычно более продуктивные, богатые и разнообразные) охраняются лучше, чем расположенные на более высоких (обычно более </a:t>
            </a:r>
            <a:r>
              <a:rPr lang="ru-RU" sz="2500" dirty="0" err="1"/>
              <a:t>низкопродуктивные</a:t>
            </a:r>
            <a:r>
              <a:rPr lang="ru-RU" sz="2500" dirty="0" smtClean="0"/>
              <a:t>)</a:t>
            </a:r>
          </a:p>
          <a:p>
            <a:endParaRPr lang="ru-RU" sz="2500" dirty="0" smtClean="0"/>
          </a:p>
          <a:p>
            <a:r>
              <a:rPr lang="ru-RU" sz="2500" dirty="0" smtClean="0"/>
              <a:t>Все </a:t>
            </a:r>
            <a:r>
              <a:rPr lang="ru-RU" sz="2500" dirty="0"/>
              <a:t>территории, расположенные ниже 300 метров, охраняются меньше, чем на 17%, а расположенные выше – более, чем на 17</a:t>
            </a:r>
            <a:r>
              <a:rPr lang="ru-RU" sz="2500" dirty="0" smtClean="0"/>
              <a:t>%</a:t>
            </a:r>
          </a:p>
          <a:p>
            <a:endParaRPr lang="ru-RU" sz="2500" dirty="0"/>
          </a:p>
          <a:p>
            <a:r>
              <a:rPr lang="ru-RU" sz="2500" dirty="0" smtClean="0"/>
              <a:t>За </a:t>
            </a:r>
            <a:r>
              <a:rPr lang="ru-RU" sz="2500" dirty="0"/>
              <a:t>несколькими исключениями, для всех стран прослеживается тенденция, что чем выше зона, тем лучше она </a:t>
            </a:r>
            <a:r>
              <a:rPr lang="ru-RU" sz="2500" dirty="0" smtClean="0"/>
              <a:t>охраняется</a:t>
            </a:r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458214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762"/>
            <a:ext cx="9144000" cy="6470698"/>
          </a:xfrm>
        </p:spPr>
      </p:pic>
    </p:spTree>
    <p:extLst>
      <p:ext uri="{BB962C8B-B14F-4D97-AF65-F5344CB8AC3E}">
        <p14:creationId xmlns:p14="http://schemas.microsoft.com/office/powerpoint/2010/main" val="381744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908721"/>
            <a:ext cx="9144000" cy="5949280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395536" y="3861048"/>
            <a:ext cx="936103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Норвегия</a:t>
            </a:r>
            <a:endParaRPr lang="ru-RU" sz="1400" b="1" dirty="0"/>
          </a:p>
        </p:txBody>
      </p:sp>
      <p:sp>
        <p:nvSpPr>
          <p:cNvPr id="6" name="TextBox 2"/>
          <p:cNvSpPr txBox="1"/>
          <p:nvPr/>
        </p:nvSpPr>
        <p:spPr>
          <a:xfrm>
            <a:off x="561850" y="2852936"/>
            <a:ext cx="769790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Швеция</a:t>
            </a:r>
            <a:endParaRPr lang="ru-RU" sz="1400" b="1" dirty="0"/>
          </a:p>
        </p:txBody>
      </p:sp>
      <p:sp>
        <p:nvSpPr>
          <p:cNvPr id="7" name="TextBox 3"/>
          <p:cNvSpPr txBox="1"/>
          <p:nvPr/>
        </p:nvSpPr>
        <p:spPr>
          <a:xfrm>
            <a:off x="395536" y="1844824"/>
            <a:ext cx="936104" cy="338755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Финляндия</a:t>
            </a:r>
            <a:endParaRPr lang="ru-RU" sz="1400" b="1" dirty="0"/>
          </a:p>
        </p:txBody>
      </p:sp>
      <p:sp>
        <p:nvSpPr>
          <p:cNvPr id="8" name="TextBox 4"/>
          <p:cNvSpPr txBox="1"/>
          <p:nvPr/>
        </p:nvSpPr>
        <p:spPr>
          <a:xfrm>
            <a:off x="561849" y="4869160"/>
            <a:ext cx="769789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/>
              <a:t>Россия</a:t>
            </a:r>
            <a:endParaRPr lang="ru-RU" sz="1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Структура формы собственности на землю,</a:t>
            </a:r>
            <a:r>
              <a:rPr lang="en-GB" sz="2800" b="1" dirty="0" smtClean="0"/>
              <a:t/>
            </a:r>
            <a:br>
              <a:rPr lang="en-GB" sz="2800" b="1" dirty="0" smtClean="0"/>
            </a:br>
            <a:r>
              <a:rPr lang="ru-RU" sz="2800" b="1" dirty="0" smtClean="0"/>
              <a:t>% от общей площади земель </a:t>
            </a:r>
            <a:r>
              <a:rPr lang="en-GB" sz="2800" b="1" dirty="0" smtClean="0"/>
              <a:t>BEAR </a:t>
            </a:r>
            <a:r>
              <a:rPr lang="ru-RU" sz="2800" b="1" dirty="0" smtClean="0"/>
              <a:t>в каждой стране</a:t>
            </a:r>
            <a:endParaRPr lang="ru-RU" sz="2800" dirty="0"/>
          </a:p>
        </p:txBody>
      </p:sp>
      <p:sp>
        <p:nvSpPr>
          <p:cNvPr id="9" name="TextBox 2"/>
          <p:cNvSpPr txBox="1"/>
          <p:nvPr/>
        </p:nvSpPr>
        <p:spPr>
          <a:xfrm>
            <a:off x="7452320" y="3501008"/>
            <a:ext cx="1691680" cy="36004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/>
              <a:t>государственная</a:t>
            </a:r>
            <a:endParaRPr lang="ru-RU" sz="1400" b="1" dirty="0"/>
          </a:p>
        </p:txBody>
      </p:sp>
      <p:sp>
        <p:nvSpPr>
          <p:cNvPr id="11" name="TextBox 2"/>
          <p:cNvSpPr txBox="1"/>
          <p:nvPr/>
        </p:nvSpPr>
        <p:spPr>
          <a:xfrm>
            <a:off x="7452320" y="3933056"/>
            <a:ext cx="1691680" cy="360040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/>
              <a:t>и</a:t>
            </a:r>
            <a:r>
              <a:rPr lang="ru-RU" sz="1400" b="1" dirty="0" smtClean="0"/>
              <a:t>ная</a:t>
            </a:r>
            <a:endParaRPr lang="ru-RU" sz="1400" b="1" dirty="0"/>
          </a:p>
        </p:txBody>
      </p:sp>
      <p:sp>
        <p:nvSpPr>
          <p:cNvPr id="12" name="TextBox 4"/>
          <p:cNvSpPr txBox="1"/>
          <p:nvPr/>
        </p:nvSpPr>
        <p:spPr>
          <a:xfrm>
            <a:off x="26947" y="1488958"/>
            <a:ext cx="376636" cy="5112568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/>
              <a:t>Доля земель разной формы собственности, % от общей площади  земель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val="93119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Площади существующих ООПТ по странам</a:t>
            </a:r>
            <a:br>
              <a:rPr lang="ru-RU" sz="2800" b="1" dirty="0" smtClean="0"/>
            </a:br>
            <a:r>
              <a:rPr lang="ru-RU" sz="2800" b="1" dirty="0" smtClean="0"/>
              <a:t>в пределах сухопутной части</a:t>
            </a:r>
            <a:br>
              <a:rPr lang="ru-RU" sz="2800" b="1" dirty="0" smtClean="0"/>
            </a:br>
            <a:r>
              <a:rPr lang="ru-RU" sz="2800" b="1" dirty="0" smtClean="0"/>
              <a:t>Баренцевоморского региона (</a:t>
            </a:r>
            <a:r>
              <a:rPr lang="en-US" sz="2800" b="1" dirty="0" smtClean="0"/>
              <a:t>BEAR</a:t>
            </a:r>
            <a:r>
              <a:rPr lang="ru-RU" sz="2800" b="1" dirty="0" smtClean="0"/>
              <a:t>)</a:t>
            </a:r>
            <a:endParaRPr lang="ru-RU" sz="28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360898471"/>
              </p:ext>
            </p:extLst>
          </p:nvPr>
        </p:nvGraphicFramePr>
        <p:xfrm>
          <a:off x="0" y="1052736"/>
          <a:ext cx="9144000" cy="58025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2940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Дорожная сеть Баренцевоморского региона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498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6672"/>
          </a:xfrm>
        </p:spPr>
        <p:txBody>
          <a:bodyPr>
            <a:noAutofit/>
          </a:bodyPr>
          <a:lstStyle/>
          <a:p>
            <a:r>
              <a:rPr lang="ru-RU" sz="3200" b="1" dirty="0" err="1"/>
              <a:t>Нефрагментированные</a:t>
            </a:r>
            <a:r>
              <a:rPr lang="ru-RU" sz="3200" b="1" dirty="0"/>
              <a:t> территории, по размеру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58636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Анализ связанности</a:t>
            </a:r>
            <a:r>
              <a:rPr lang="en-US" sz="3200" b="1" dirty="0" smtClean="0"/>
              <a:t>, </a:t>
            </a:r>
            <a:r>
              <a:rPr lang="ru-RU" sz="3200" b="1" dirty="0" smtClean="0"/>
              <a:t>основные принципы</a:t>
            </a:r>
            <a:endParaRPr lang="ru-RU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856984" cy="5832648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Ранее выявленные </a:t>
            </a:r>
            <a:r>
              <a:rPr lang="ru-RU" dirty="0" err="1" smtClean="0"/>
              <a:t>малонарушенные</a:t>
            </a:r>
            <a:r>
              <a:rPr lang="ru-RU" dirty="0" smtClean="0"/>
              <a:t> территории рассматривались как «ядра» биоразнообразия</a:t>
            </a:r>
          </a:p>
          <a:p>
            <a:r>
              <a:rPr lang="ru-RU" dirty="0" smtClean="0"/>
              <a:t>Все сухопутные территории были разделены по типу земного покрова на три класса:</a:t>
            </a:r>
            <a:endParaRPr lang="en-US" dirty="0" smtClean="0"/>
          </a:p>
          <a:p>
            <a:pPr lvl="1"/>
            <a:r>
              <a:rPr lang="ru-RU" dirty="0" smtClean="0"/>
              <a:t>Прозрачные для миграции соответствующих видов</a:t>
            </a:r>
            <a:endParaRPr lang="en-US" dirty="0" smtClean="0"/>
          </a:p>
          <a:p>
            <a:pPr lvl="1"/>
            <a:r>
              <a:rPr lang="ru-RU" dirty="0" smtClean="0"/>
              <a:t>Полу-прозрачные</a:t>
            </a:r>
            <a:endParaRPr lang="en-US" dirty="0" smtClean="0"/>
          </a:p>
          <a:p>
            <a:pPr lvl="1"/>
            <a:r>
              <a:rPr lang="ru-RU" dirty="0" smtClean="0"/>
              <a:t>Непрозрачные</a:t>
            </a:r>
            <a:endParaRPr lang="en-US" dirty="0" smtClean="0"/>
          </a:p>
          <a:p>
            <a:r>
              <a:rPr lang="ru-RU" dirty="0" smtClean="0"/>
              <a:t>Были учтены дороги и другие препятствия для миграции видов</a:t>
            </a:r>
          </a:p>
          <a:p>
            <a:r>
              <a:rPr lang="ru-RU" dirty="0" smtClean="0"/>
              <a:t>Для разных типов экосистем и разных групп видов необходимы различные карты связанности</a:t>
            </a:r>
          </a:p>
        </p:txBody>
      </p:sp>
    </p:spTree>
    <p:extLst>
      <p:ext uri="{BB962C8B-B14F-4D97-AF65-F5344CB8AC3E}">
        <p14:creationId xmlns:p14="http://schemas.microsoft.com/office/powerpoint/2010/main" val="57022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Схема </a:t>
            </a:r>
            <a:r>
              <a:rPr lang="ru-RU" sz="3200" b="1" dirty="0" err="1" smtClean="0"/>
              <a:t>реклассификации</a:t>
            </a:r>
            <a:r>
              <a:rPr lang="ru-RU" sz="3200" b="1" dirty="0" smtClean="0"/>
              <a:t> классов земного покрова для карты связанности лесов</a:t>
            </a:r>
            <a:endParaRPr lang="ru-RU" sz="32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1881768"/>
              </p:ext>
            </p:extLst>
          </p:nvPr>
        </p:nvGraphicFramePr>
        <p:xfrm>
          <a:off x="0" y="1052735"/>
          <a:ext cx="9143999" cy="606799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8555"/>
                <a:gridCol w="4060886"/>
                <a:gridCol w="3784558"/>
              </a:tblGrid>
              <a:tr h="216025"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/>
                </a:tc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CORINE biotope types (Nordic countries)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/>
                </a:tc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TW classification (Russia)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/>
                </a:tc>
              </a:tr>
              <a:tr h="696632"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Прозрачные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23 (311). Broad-leaved forest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24 (312). Coniferous forest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25 (313). Mixed forest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01 spruce forest 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02 green-moss pine forest 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03 lichens pine forest 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04 sphagnum pine forest 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05 deciduous forest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06 mixed forest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92D050"/>
                    </a:solidFill>
                  </a:tcPr>
                </a:tc>
              </a:tr>
              <a:tr h="2438210"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Полу-прозрачные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29 (324). Transitional woodland/shrub</a:t>
                      </a:r>
                      <a:endParaRPr lang="ru-RU" sz="900" dirty="0">
                        <a:effectLst/>
                      </a:endParaRPr>
                    </a:p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12 (211). Non-irrigated arable land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18 (231). Pastures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19 (241). Annual crops associated with permanent crops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20 (242). Complex cultivation patterns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21 (243). Land principally occupied by agriculture, with significant areas of natural vegetation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22 (244). Agro-forestry areas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26 (321). Natural grassland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27 (322). Moors and heath land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28 (323). </a:t>
                      </a:r>
                      <a:r>
                        <a:rPr lang="en-GB" sz="800" dirty="0" err="1">
                          <a:effectLst/>
                        </a:rPr>
                        <a:t>Sclerophyllous</a:t>
                      </a:r>
                      <a:r>
                        <a:rPr lang="en-GB" sz="800" dirty="0">
                          <a:effectLst/>
                        </a:rPr>
                        <a:t> vegetation (n/a)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30 (331). Beaches, dunes and sand plains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31 (332). Bare rock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32 (333). Sparsely vegetated areas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35 (411). Inland marshes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36 (412). Peat bogs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37 (421). Salt marshes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38 (422). </a:t>
                      </a:r>
                      <a:r>
                        <a:rPr lang="en-GB" sz="800" dirty="0" err="1">
                          <a:effectLst/>
                        </a:rPr>
                        <a:t>Salines</a:t>
                      </a:r>
                      <a:r>
                        <a:rPr lang="en-GB" sz="800" dirty="0">
                          <a:effectLst/>
                        </a:rPr>
                        <a:t> (n/a)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39 (423). Inter-tidal flats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07 sphagnum bogs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08 grass / birch bogs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09 flooded bogs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12 windfall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14 tundra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16 arable fields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17 meadows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18 natural areas without vegetation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FFFF00"/>
                    </a:solidFill>
                  </a:tcPr>
                </a:tc>
              </a:tr>
              <a:tr h="1973790"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Непрозрачные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 (111). Continuous urban fabric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2 (112). Discontinuous urban fabric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 (121). Industrial or commercial units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5 (123). Port areas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6 (124). Airports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7 (131). Mineral extraction sites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8 (132). Dump sites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9 (133). Construction sites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10 (141). Green urban areas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11 (142). Sport and leisure facilities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13 (212). Permanently irrigated land (n/a)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14 (213). Rice fields (n/a)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15 (221). Vineyards (n/a)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16 (222). Fruit trees and berry plantations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17 (223). Olive groves (n/a)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33 (334). Burnt areas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34 (335). Glaciers and perpetual snow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10 cutting areas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11 burnt areas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15 developed areas without vegetation</a:t>
                      </a:r>
                      <a:endParaRPr lang="ru-RU" sz="900" dirty="0">
                        <a:effectLst/>
                      </a:endParaRPr>
                    </a:p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19 non-forested clear-cuts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FF0000"/>
                    </a:solidFill>
                  </a:tcPr>
                </a:tc>
              </a:tr>
              <a:tr h="580527"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Вода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40 (511). Water courses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41 (512). Water bodies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42 (521). Coastal lagoons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43 (522). Estuaries</a:t>
                      </a:r>
                      <a:br>
                        <a:rPr lang="en-GB" sz="800" dirty="0">
                          <a:effectLst/>
                        </a:rPr>
                      </a:br>
                      <a:r>
                        <a:rPr lang="en-GB" sz="800" dirty="0">
                          <a:effectLst/>
                        </a:rPr>
                        <a:t>44 (523). Sea and ocean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90170" algn="just"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13 waters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10561" marR="10561" marT="0" marB="0"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4660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Общая связанность лесов Баренцевоморского региона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05263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Прозрачность ландшафтов для видов </a:t>
            </a:r>
            <a:r>
              <a:rPr lang="ru-RU" sz="2000" b="1" dirty="0" err="1" smtClean="0"/>
              <a:t>старовозрасных</a:t>
            </a:r>
            <a:r>
              <a:rPr lang="ru-RU" sz="2000" b="1" dirty="0" smtClean="0"/>
              <a:t> хвойных и смешанных лесов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1750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03"/>
            <a:ext cx="9144000" cy="6470698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48680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Основные экологические коридоры для видов </a:t>
            </a:r>
            <a:r>
              <a:rPr lang="ru-RU" sz="2000" b="1" dirty="0" err="1" smtClean="0"/>
              <a:t>малонарушенных</a:t>
            </a:r>
            <a:r>
              <a:rPr lang="ru-RU" sz="2000" b="1" dirty="0" smtClean="0"/>
              <a:t> хвойных лесов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1522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Некоторые выводы об общей связанности природных экосистем региона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908720"/>
            <a:ext cx="8712968" cy="576064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Ключевые территории («ядра») образуют несколько компактных групп:</a:t>
            </a:r>
            <a:endParaRPr lang="en-GB" dirty="0" smtClean="0"/>
          </a:p>
          <a:p>
            <a:pPr lvl="1"/>
            <a:r>
              <a:rPr lang="ru-RU" dirty="0"/>
              <a:t>в</a:t>
            </a:r>
            <a:r>
              <a:rPr lang="ru-RU" dirty="0" smtClean="0"/>
              <a:t>доль границы Швеции и Норвегии</a:t>
            </a:r>
          </a:p>
          <a:p>
            <a:pPr lvl="1"/>
            <a:r>
              <a:rPr lang="ru-RU" dirty="0"/>
              <a:t>в</a:t>
            </a:r>
            <a:r>
              <a:rPr lang="ru-RU" dirty="0" smtClean="0"/>
              <a:t> северной Финляндии, в Республики Карелия и в Мурманской области</a:t>
            </a:r>
            <a:r>
              <a:rPr lang="en-GB" dirty="0" smtClean="0"/>
              <a:t>;</a:t>
            </a:r>
          </a:p>
          <a:p>
            <a:pPr lvl="1"/>
            <a:r>
              <a:rPr lang="ru-RU" dirty="0" smtClean="0"/>
              <a:t>в Архангельской области, в Респу</a:t>
            </a:r>
            <a:r>
              <a:rPr lang="ru-RU" dirty="0"/>
              <a:t>б</a:t>
            </a:r>
            <a:r>
              <a:rPr lang="ru-RU" dirty="0" smtClean="0"/>
              <a:t>лики Коми и в Ненецком АО</a:t>
            </a:r>
            <a:r>
              <a:rPr lang="en-GB" dirty="0" smtClean="0"/>
              <a:t>;</a:t>
            </a:r>
          </a:p>
          <a:p>
            <a:pPr lvl="1"/>
            <a:r>
              <a:rPr lang="ru-RU" dirty="0"/>
              <a:t>в</a:t>
            </a:r>
            <a:r>
              <a:rPr lang="ru-RU" dirty="0" smtClean="0"/>
              <a:t> восточной части Республики Коми</a:t>
            </a:r>
            <a:r>
              <a:rPr lang="en-GB" dirty="0" smtClean="0"/>
              <a:t>. </a:t>
            </a:r>
          </a:p>
          <a:p>
            <a:r>
              <a:rPr lang="ru-RU" dirty="0" smtClean="0"/>
              <a:t>Все ключевые территории связаны несколькими мега-коридорами, имеющими крайне важное значение для сохранения биологического разнообразия региона</a:t>
            </a:r>
          </a:p>
        </p:txBody>
      </p:sp>
    </p:spTree>
    <p:extLst>
      <p:ext uri="{BB962C8B-B14F-4D97-AF65-F5344CB8AC3E}">
        <p14:creationId xmlns:p14="http://schemas.microsoft.com/office/powerpoint/2010/main" val="340705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Могут быть выделены следующие основные коридоры</a:t>
            </a:r>
            <a:r>
              <a:rPr lang="en-GB" sz="2800" b="1" dirty="0" smtClean="0"/>
              <a:t>:</a:t>
            </a:r>
            <a:endParaRPr lang="ru-RU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620688"/>
            <a:ext cx="8784976" cy="5976664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/>
              <a:t>Широтный (с запада на восток) коридор </a:t>
            </a:r>
            <a:r>
              <a:rPr lang="ru-RU" b="1" dirty="0" err="1" smtClean="0"/>
              <a:t>малонарушенных</a:t>
            </a:r>
            <a:r>
              <a:rPr lang="ru-RU" b="1" dirty="0" smtClean="0"/>
              <a:t> лесов </a:t>
            </a:r>
            <a:r>
              <a:rPr lang="ru-RU" dirty="0" smtClean="0"/>
              <a:t>от северной части Архангельской области и южного побережья Белого моря до Республики Коми и Ненецкого АО</a:t>
            </a:r>
            <a:r>
              <a:rPr lang="en-GB" dirty="0" smtClean="0"/>
              <a:t> </a:t>
            </a:r>
            <a:endParaRPr lang="ru-RU" dirty="0" smtClean="0"/>
          </a:p>
          <a:p>
            <a:endParaRPr lang="ru-RU" dirty="0"/>
          </a:p>
          <a:p>
            <a:pPr lvl="0"/>
            <a:r>
              <a:rPr lang="ru-RU" dirty="0" smtClean="0"/>
              <a:t>Широкая полоса лесов по </a:t>
            </a:r>
            <a:r>
              <a:rPr lang="ru-RU" b="1" dirty="0" smtClean="0"/>
              <a:t>Уральскому хребту</a:t>
            </a:r>
            <a:r>
              <a:rPr lang="ru-RU" dirty="0" smtClean="0"/>
              <a:t>, непрерывная и относительно хорошо охраняемая</a:t>
            </a:r>
          </a:p>
          <a:p>
            <a:pPr lvl="0"/>
            <a:r>
              <a:rPr lang="ru-RU" b="1" dirty="0" smtClean="0"/>
              <a:t>Коридор на границе Архангельской области и Коми</a:t>
            </a:r>
            <a:r>
              <a:rPr lang="ru-RU" dirty="0" smtClean="0"/>
              <a:t>, сформированный несколькими основными </a:t>
            </a:r>
            <a:r>
              <a:rPr lang="ru-RU" dirty="0" err="1" smtClean="0"/>
              <a:t>малонарушенными</a:t>
            </a:r>
            <a:r>
              <a:rPr lang="ru-RU" dirty="0" smtClean="0"/>
              <a:t> территориями, которые находятся в настоящее время под большой угрозой рубок (всё ещё может рассматриваться как функционально связанный, если рассматривать сохранившиеся МЛТ как </a:t>
            </a:r>
            <a:r>
              <a:rPr lang="en-US" dirty="0" smtClean="0"/>
              <a:t>“stepping stones”)</a:t>
            </a:r>
            <a:endParaRPr lang="ru-RU" dirty="0" smtClean="0"/>
          </a:p>
          <a:p>
            <a:pPr lvl="0"/>
            <a:r>
              <a:rPr lang="ru-RU" b="1" dirty="0" smtClean="0"/>
              <a:t>Коридор по границе Архангельской области и Карелии</a:t>
            </a:r>
            <a:r>
              <a:rPr lang="ru-RU" dirty="0" smtClean="0"/>
              <a:t> (ключевые территории на Онежском полуострове могут рассматриваться как его часть), который, фактически, уже не является непрерывным</a:t>
            </a:r>
          </a:p>
          <a:p>
            <a:pPr lvl="0"/>
            <a:r>
              <a:rPr lang="ru-RU" b="1" dirty="0" smtClean="0"/>
              <a:t>Коридор вдоль западного побережья Белого моря, </a:t>
            </a:r>
            <a:r>
              <a:rPr lang="ru-RU" dirty="0" smtClean="0"/>
              <a:t>не очень хорошо выражен</a:t>
            </a:r>
            <a:endParaRPr lang="ru-RU" dirty="0"/>
          </a:p>
          <a:p>
            <a:pPr lvl="0"/>
            <a:r>
              <a:rPr lang="ru-RU" dirty="0" smtClean="0"/>
              <a:t>Коридор вдоль российско-финской границы и российско-норвежской границы, известный как </a:t>
            </a:r>
            <a:r>
              <a:rPr lang="ru-RU" b="1" dirty="0" smtClean="0"/>
              <a:t>«Зелёный пояс </a:t>
            </a:r>
            <a:r>
              <a:rPr lang="ru-RU" b="1" dirty="0" err="1" smtClean="0"/>
              <a:t>Фенноскандии</a:t>
            </a:r>
            <a:r>
              <a:rPr lang="ru-RU" b="1" dirty="0" smtClean="0"/>
              <a:t>»</a:t>
            </a:r>
            <a:r>
              <a:rPr lang="en-US" dirty="0" smtClean="0"/>
              <a:t> (</a:t>
            </a:r>
            <a:r>
              <a:rPr lang="ru-RU" dirty="0" smtClean="0"/>
              <a:t>по факту, скорее, «ожерелье», чем «пояс», особенно на юге)</a:t>
            </a:r>
            <a:endParaRPr lang="ru-RU" b="1" dirty="0" smtClean="0"/>
          </a:p>
          <a:p>
            <a:r>
              <a:rPr lang="ru-RU" dirty="0" smtClean="0"/>
              <a:t>Коридор вдоль скандинавских гор в Швеции и северной Лапландии (Финляндия), известный как </a:t>
            </a:r>
            <a:r>
              <a:rPr lang="ru-RU" b="1" dirty="0" smtClean="0"/>
              <a:t>«Зелёный пояс Скандинавии»</a:t>
            </a:r>
            <a:r>
              <a:rPr lang="ru-RU" dirty="0" smtClean="0"/>
              <a:t> (состоит из нескольких частей, которые имею свои собственные названия)</a:t>
            </a:r>
            <a:endParaRPr lang="ru-RU" b="1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Последние два коридора вместе образуют так называемую «Подкову </a:t>
            </a:r>
            <a:r>
              <a:rPr lang="ru-RU" dirty="0" err="1" smtClean="0"/>
              <a:t>Фенноскандии</a:t>
            </a:r>
            <a:r>
              <a:rPr lang="ru-RU" dirty="0" smtClean="0"/>
              <a:t>»</a:t>
            </a:r>
            <a:r>
              <a:rPr lang="en-GB" dirty="0" smtClean="0"/>
              <a:t> </a:t>
            </a:r>
            <a:r>
              <a:rPr lang="en-GB" dirty="0"/>
              <a:t>(Rein </a:t>
            </a:r>
            <a:r>
              <a:rPr lang="en-GB" dirty="0" err="1"/>
              <a:t>Midteng</a:t>
            </a:r>
            <a:r>
              <a:rPr lang="en-GB" dirty="0"/>
              <a:t>, </a:t>
            </a:r>
            <a:r>
              <a:rPr lang="en-GB" dirty="0" err="1"/>
              <a:t>Asplan</a:t>
            </a:r>
            <a:r>
              <a:rPr lang="en-GB" dirty="0"/>
              <a:t> </a:t>
            </a:r>
            <a:r>
              <a:rPr lang="en-GB" dirty="0" err="1"/>
              <a:t>Viak</a:t>
            </a:r>
            <a:r>
              <a:rPr lang="en-GB" dirty="0"/>
              <a:t>, 2013)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427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Основные выявленные препятствия / проблемы для экологических связей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836712"/>
            <a:ext cx="8640960" cy="576064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ru-RU" dirty="0" smtClean="0"/>
              <a:t>Разрыв в восточной части Скандинавских гор между ключевыми территориями в Норвегии и Швеции на западе и ключевыми территориями в Финляндии на востоке</a:t>
            </a:r>
            <a:endParaRPr lang="en-GB" dirty="0" smtClean="0"/>
          </a:p>
          <a:p>
            <a:pPr lvl="0"/>
            <a:r>
              <a:rPr lang="ru-RU" dirty="0" smtClean="0"/>
              <a:t>Большое расстояние между ключевыми территориями севернее Онежского озера</a:t>
            </a:r>
            <a:endParaRPr lang="ru-RU" dirty="0"/>
          </a:p>
          <a:p>
            <a:pPr lvl="0"/>
            <a:r>
              <a:rPr lang="ru-RU" dirty="0" smtClean="0"/>
              <a:t>Риск изоляции </a:t>
            </a:r>
            <a:r>
              <a:rPr lang="ru-RU" dirty="0" err="1" smtClean="0"/>
              <a:t>малонарушенных</a:t>
            </a:r>
            <a:r>
              <a:rPr lang="ru-RU" dirty="0" smtClean="0"/>
              <a:t> территорий на Онежском полуострове</a:t>
            </a:r>
            <a:endParaRPr lang="ru-RU" dirty="0"/>
          </a:p>
          <a:p>
            <a:pPr lvl="0"/>
            <a:r>
              <a:rPr lang="ru-RU" dirty="0" smtClean="0"/>
              <a:t>Множество нарушенных территорий, окружающих Двинской массив (ключевую территорию на восточном берегу Северной Двины)</a:t>
            </a:r>
            <a:endParaRPr lang="ru-RU" dirty="0"/>
          </a:p>
          <a:p>
            <a:pPr lvl="0"/>
            <a:r>
              <a:rPr lang="ru-RU" dirty="0" smtClean="0"/>
              <a:t>Множество нарушенных территорий вдоль железной дороги Санкт-Петербург – Воркута, угрожающих связям между ключевыми территориями в восточной и западной частях Республики Коми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64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Доля площади существующих ООПТ</a:t>
            </a:r>
            <a:br>
              <a:rPr lang="ru-RU" sz="3000" b="1" dirty="0" smtClean="0"/>
            </a:br>
            <a:r>
              <a:rPr lang="ru-RU" sz="3000" b="1" dirty="0" smtClean="0"/>
              <a:t>от сухопутной части каждой страны в пределах Баренцевоморского региона (</a:t>
            </a:r>
            <a:r>
              <a:rPr lang="en-GB" sz="3000" b="1" dirty="0" smtClean="0"/>
              <a:t>BEAR</a:t>
            </a:r>
            <a:r>
              <a:rPr lang="ru-RU" sz="3000" b="1" dirty="0" smtClean="0"/>
              <a:t>)</a:t>
            </a:r>
            <a:endParaRPr lang="ru-RU" sz="3000" dirty="0"/>
          </a:p>
        </p:txBody>
      </p:sp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452734821"/>
              </p:ext>
            </p:extLst>
          </p:nvPr>
        </p:nvGraphicFramePr>
        <p:xfrm>
          <a:off x="0" y="1052736"/>
          <a:ext cx="9144000" cy="5805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633264" y="6021288"/>
            <a:ext cx="98640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5" name="TextBox 2"/>
          <p:cNvSpPr txBox="1"/>
          <p:nvPr/>
        </p:nvSpPr>
        <p:spPr>
          <a:xfrm>
            <a:off x="2195736" y="6021288"/>
            <a:ext cx="79208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6" name="TextBox 3"/>
          <p:cNvSpPr txBox="1"/>
          <p:nvPr/>
        </p:nvSpPr>
        <p:spPr>
          <a:xfrm>
            <a:off x="3578188" y="6021288"/>
            <a:ext cx="855712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7" name="TextBox 4"/>
          <p:cNvSpPr txBox="1"/>
          <p:nvPr/>
        </p:nvSpPr>
        <p:spPr>
          <a:xfrm>
            <a:off x="5076056" y="6021288"/>
            <a:ext cx="720080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  <p:sp>
        <p:nvSpPr>
          <p:cNvPr id="9" name="TextBox 5"/>
          <p:cNvSpPr txBox="1"/>
          <p:nvPr/>
        </p:nvSpPr>
        <p:spPr>
          <a:xfrm>
            <a:off x="6156176" y="6021288"/>
            <a:ext cx="1368152" cy="6396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BEAR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без </a:t>
            </a:r>
            <a:r>
              <a:rPr lang="ru-RU" dirty="0"/>
              <a:t>Н</a:t>
            </a:r>
            <a:r>
              <a:rPr lang="ru-RU" sz="1100" dirty="0" smtClean="0"/>
              <a:t>овой Земли и</a:t>
            </a:r>
            <a:br>
              <a:rPr lang="ru-RU" sz="1100" dirty="0" smtClean="0"/>
            </a:br>
            <a:r>
              <a:rPr lang="ru-RU" sz="1100" dirty="0" smtClean="0"/>
              <a:t>Земли Франца Иосифа</a:t>
            </a:r>
            <a:endParaRPr lang="ru-RU" sz="1100" dirty="0"/>
          </a:p>
        </p:txBody>
      </p:sp>
      <p:sp>
        <p:nvSpPr>
          <p:cNvPr id="3" name="TextBox 2"/>
          <p:cNvSpPr txBox="1"/>
          <p:nvPr/>
        </p:nvSpPr>
        <p:spPr>
          <a:xfrm>
            <a:off x="2591780" y="6597352"/>
            <a:ext cx="39964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Площадь ООПТ, % от общей площади страны в пределах </a:t>
            </a:r>
            <a:r>
              <a:rPr lang="en-US" sz="1100" dirty="0" smtClean="0"/>
              <a:t>BEAR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416155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Некоторые выводы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процентном отношении Швеция и Финляндия сохраняют ВДВОЕ больше своих природных территорий в Баренцевоморском регионе, чем Россия и в 1,5 раза больше, чем </a:t>
            </a:r>
            <a:r>
              <a:rPr lang="ru-RU" dirty="0" smtClean="0"/>
              <a:t>Норвегия</a:t>
            </a:r>
          </a:p>
          <a:p>
            <a:endParaRPr lang="ru-RU" dirty="0" smtClean="0"/>
          </a:p>
          <a:p>
            <a:r>
              <a:rPr lang="ru-RU" dirty="0"/>
              <a:t>Даже планируемых сегодня ООПТ недостаточно, чтобы достигнуть порога в 17% – ни по Баренцевоморскому региону в пределах России в целом, ни по какому-либо конкретному российскому </a:t>
            </a:r>
            <a:r>
              <a:rPr lang="ru-RU" dirty="0" smtClean="0"/>
              <a:t>региону</a:t>
            </a:r>
            <a:br>
              <a:rPr lang="ru-RU" dirty="0" smtClean="0"/>
            </a:br>
            <a:r>
              <a:rPr lang="ru-RU" dirty="0" smtClean="0"/>
              <a:t>	</a:t>
            </a:r>
            <a:r>
              <a:rPr lang="ru-RU" sz="3100" dirty="0" smtClean="0"/>
              <a:t>В </a:t>
            </a:r>
            <a:r>
              <a:rPr lang="ru-RU" sz="3100" dirty="0"/>
              <a:t>материковой части Архангельской области сегодня – чуть меньше 8%, 11,7%, если считать с Новой Землёй и ЗФИ. Если все планируемые ООПТ будут созданы, то по материковой части будет 12,3%, если с НЗ и ЗФИ – 15,0%</a:t>
            </a:r>
          </a:p>
          <a:p>
            <a:endParaRPr lang="ru-RU" dirty="0" smtClean="0"/>
          </a:p>
          <a:p>
            <a:r>
              <a:rPr lang="ru-RU" dirty="0" smtClean="0"/>
              <a:t>Почти </a:t>
            </a:r>
            <a:r>
              <a:rPr lang="ru-RU" dirty="0"/>
              <a:t>40% ООПТ Баренцевоморского региона имеют режим охраны, не гарантирующий защиты от наиболее разрушительных типов антропогенного воздействия: рубок, строительства, добычи полезных ископаемых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 smtClean="0"/>
              <a:t>	В </a:t>
            </a:r>
            <a:r>
              <a:rPr lang="ru-RU" dirty="0"/>
              <a:t>России ситуация хуже среднего: у нас эта цифра составляет более 60% площади существующих ООПТ; во всех российских регионах она выше 50% и составляет почти 80% в Карелии и НАО (в Архангельской области – почти 54%, более 62%, если считать с НЗ и ЗФИ).</a:t>
            </a:r>
          </a:p>
        </p:txBody>
      </p:sp>
    </p:spTree>
    <p:extLst>
      <p:ext uri="{BB962C8B-B14F-4D97-AF65-F5344CB8AC3E}">
        <p14:creationId xmlns:p14="http://schemas.microsoft.com/office/powerpoint/2010/main" val="84594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Некоторые выводы (2)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ООПТ с наиболее строгим, заповедным, режимом охраны существуют практически только в </a:t>
            </a:r>
            <a:r>
              <a:rPr lang="ru-RU" dirty="0" smtClean="0"/>
              <a:t>России</a:t>
            </a:r>
          </a:p>
          <a:p>
            <a:endParaRPr lang="ru-RU" dirty="0" smtClean="0"/>
          </a:p>
          <a:p>
            <a:r>
              <a:rPr lang="ru-RU" dirty="0"/>
              <a:t>Концепция абсолютной </a:t>
            </a:r>
            <a:r>
              <a:rPr lang="ru-RU" dirty="0" err="1"/>
              <a:t>заповедности</a:t>
            </a:r>
            <a:r>
              <a:rPr lang="ru-RU" dirty="0"/>
              <a:t>, возникшая, развивавшаяся и реализованная в России, модель заповедников как «контрольной выборки» для мониторинга глобальных изменений природы под воздействием человека остается недооценённой и недостаточно известной на международном </a:t>
            </a:r>
            <a:r>
              <a:rPr lang="ru-RU" dirty="0" smtClean="0"/>
              <a:t>уровне</a:t>
            </a:r>
          </a:p>
          <a:p>
            <a:endParaRPr lang="ru-RU" dirty="0" smtClean="0"/>
          </a:p>
          <a:p>
            <a:r>
              <a:rPr lang="ru-RU" dirty="0"/>
              <a:t>Заповедный режим российских ООПТ находится сейчас под угрозой размывания и ослабления под давлением экономических интересов и недостатка общественной и политической поддержки</a:t>
            </a:r>
          </a:p>
        </p:txBody>
      </p:sp>
    </p:spTree>
    <p:extLst>
      <p:ext uri="{BB962C8B-B14F-4D97-AF65-F5344CB8AC3E}">
        <p14:creationId xmlns:p14="http://schemas.microsoft.com/office/powerpoint/2010/main" val="342997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Некоторые выводы (3)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Общая тенденция </a:t>
            </a:r>
            <a:r>
              <a:rPr lang="ru-RU" sz="2800" dirty="0"/>
              <a:t>«охранять то, что проще, а не то, что более ценно</a:t>
            </a:r>
            <a:r>
              <a:rPr lang="ru-RU" sz="2800" dirty="0" smtClean="0"/>
              <a:t>»</a:t>
            </a:r>
          </a:p>
          <a:p>
            <a:endParaRPr lang="ru-RU" sz="2800" dirty="0" smtClean="0"/>
          </a:p>
          <a:p>
            <a:r>
              <a:rPr lang="ru-RU" sz="2800" dirty="0" smtClean="0"/>
              <a:t>Нелесные </a:t>
            </a:r>
            <a:r>
              <a:rPr lang="ru-RU" sz="2800" dirty="0"/>
              <a:t>территории (болота, тундры, ледники, голые скалы и вода) охраняются лучше </a:t>
            </a:r>
            <a:r>
              <a:rPr lang="ru-RU" sz="2800" dirty="0" smtClean="0"/>
              <a:t>лесных</a:t>
            </a:r>
          </a:p>
          <a:p>
            <a:endParaRPr lang="ru-RU" sz="2800" dirty="0" smtClean="0"/>
          </a:p>
          <a:p>
            <a:r>
              <a:rPr lang="ru-RU" sz="2800" dirty="0" smtClean="0"/>
              <a:t>Северные </a:t>
            </a:r>
            <a:r>
              <a:rPr lang="ru-RU" sz="2800" dirty="0"/>
              <a:t>биоклиматические </a:t>
            </a:r>
            <a:r>
              <a:rPr lang="ru-RU" sz="2800" dirty="0" err="1"/>
              <a:t>подзоны</a:t>
            </a:r>
            <a:r>
              <a:rPr lang="ru-RU" sz="2800" dirty="0"/>
              <a:t> – лучше более </a:t>
            </a:r>
            <a:r>
              <a:rPr lang="ru-RU" sz="2800" dirty="0" smtClean="0"/>
              <a:t>южных</a:t>
            </a:r>
          </a:p>
          <a:p>
            <a:endParaRPr lang="ru-RU" sz="2800" dirty="0"/>
          </a:p>
          <a:p>
            <a:r>
              <a:rPr lang="ru-RU" sz="2800" dirty="0" smtClean="0"/>
              <a:t>Горные </a:t>
            </a:r>
            <a:r>
              <a:rPr lang="ru-RU" sz="2800" dirty="0"/>
              <a:t>территории – лучше расположенных ниже по рельефу</a:t>
            </a:r>
          </a:p>
        </p:txBody>
      </p:sp>
    </p:spTree>
    <p:extLst>
      <p:ext uri="{BB962C8B-B14F-4D97-AF65-F5344CB8AC3E}">
        <p14:creationId xmlns:p14="http://schemas.microsoft.com/office/powerpoint/2010/main" val="25633003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6712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Некоторые выводы (4)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764704"/>
            <a:ext cx="8892480" cy="6093296"/>
          </a:xfrm>
        </p:spPr>
        <p:txBody>
          <a:bodyPr>
            <a:normAutofit fontScale="92500" lnSpcReduction="20000"/>
          </a:bodyPr>
          <a:lstStyle/>
          <a:p>
            <a:r>
              <a:rPr lang="ru-RU" sz="2800" dirty="0"/>
              <a:t>Доминирование государственно собственности на землю в России, по сравнению с северными странами, делает создание ООПТ в нашей стране менее затратным и более </a:t>
            </a:r>
            <a:r>
              <a:rPr lang="ru-RU" sz="2800" dirty="0" smtClean="0"/>
              <a:t>реалистичным</a:t>
            </a:r>
          </a:p>
          <a:p>
            <a:endParaRPr lang="ru-RU" sz="2800" dirty="0" smtClean="0"/>
          </a:p>
          <a:p>
            <a:r>
              <a:rPr lang="ru-RU" sz="2800" dirty="0"/>
              <a:t>Среди всех стран именно Россия имеет самые амбициозные планы по увеличению площади </a:t>
            </a:r>
            <a:r>
              <a:rPr lang="ru-RU" sz="2800" dirty="0" smtClean="0"/>
              <a:t>ООПТ</a:t>
            </a:r>
          </a:p>
          <a:p>
            <a:endParaRPr lang="ru-RU" sz="2800" dirty="0" smtClean="0"/>
          </a:p>
          <a:p>
            <a:r>
              <a:rPr lang="ru-RU" sz="2800" dirty="0"/>
              <a:t>Но и эти планы пока не могут рассматриваться как достаточные, даже если будут полностью </a:t>
            </a:r>
            <a:r>
              <a:rPr lang="ru-RU" sz="2800" dirty="0" smtClean="0"/>
              <a:t>реализованы</a:t>
            </a:r>
          </a:p>
          <a:p>
            <a:endParaRPr lang="ru-RU" sz="2800" dirty="0" smtClean="0"/>
          </a:p>
          <a:p>
            <a:r>
              <a:rPr lang="ru-RU" sz="2800" dirty="0"/>
              <a:t>Сохранение </a:t>
            </a:r>
            <a:r>
              <a:rPr lang="ru-RU" sz="2800" dirty="0" smtClean="0"/>
              <a:t>ключевых экологических коридоров</a:t>
            </a:r>
            <a:r>
              <a:rPr lang="ru-RU" sz="2800" dirty="0"/>
              <a:t>, расположенных преимущественно вдоль межрегиональных и межгосударственных границ, особенно их южных частей, является важнейшим приоритетом в охране природы</a:t>
            </a:r>
          </a:p>
        </p:txBody>
      </p:sp>
    </p:spTree>
    <p:extLst>
      <p:ext uri="{BB962C8B-B14F-4D97-AF65-F5344CB8AC3E}">
        <p14:creationId xmlns:p14="http://schemas.microsoft.com/office/powerpoint/2010/main" val="20627704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bg1"/>
                </a:solidFill>
              </a:rPr>
              <a:t>Спасибо</a:t>
            </a:r>
            <a:r>
              <a:rPr lang="en-US" sz="6000" dirty="0" smtClean="0">
                <a:solidFill>
                  <a:schemeClr val="bg1"/>
                </a:solidFill>
              </a:rPr>
              <a:t>!</a:t>
            </a:r>
            <a:br>
              <a:rPr lang="en-US" sz="6000" dirty="0" smtClean="0">
                <a:solidFill>
                  <a:schemeClr val="bg1"/>
                </a:solidFill>
              </a:rPr>
            </a:br>
            <a:r>
              <a:rPr lang="en-US" dirty="0"/>
              <a:t/>
            </a:r>
            <a:br>
              <a:rPr lang="en-US" dirty="0"/>
            </a:br>
            <a:r>
              <a:rPr lang="ru-RU" sz="3600" dirty="0" smtClean="0">
                <a:solidFill>
                  <a:schemeClr val="bg1"/>
                </a:solidFill>
              </a:rPr>
              <a:t>Дмитрий Аксёнов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ru-RU" sz="3600" dirty="0" smtClean="0">
                <a:solidFill>
                  <a:schemeClr val="bg1"/>
                </a:solidFill>
              </a:rPr>
              <a:t>НП «Прозрачный мир»</a:t>
            </a:r>
            <a:r>
              <a:rPr lang="en-US" sz="3600" dirty="0" smtClean="0">
                <a:solidFill>
                  <a:schemeClr val="bg1"/>
                </a:solidFill>
              </a:rPr>
              <a:t/>
            </a:r>
            <a:br>
              <a:rPr lang="en-US" sz="3600" dirty="0" smtClean="0">
                <a:solidFill>
                  <a:schemeClr val="bg1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picea2k@gmail.com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56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ru-RU" sz="3000" b="1" dirty="0"/>
              <a:t>Доля площади </a:t>
            </a:r>
            <a:r>
              <a:rPr lang="ru-RU" sz="3000" b="1" dirty="0" smtClean="0"/>
              <a:t>существующих и планируемых </a:t>
            </a:r>
            <a:r>
              <a:rPr lang="ru-RU" sz="3000" b="1" dirty="0"/>
              <a:t>ООПТ</a:t>
            </a:r>
            <a:br>
              <a:rPr lang="ru-RU" sz="3000" b="1" dirty="0"/>
            </a:br>
            <a:r>
              <a:rPr lang="ru-RU" sz="3000" b="1" dirty="0"/>
              <a:t>от сухопутной части каждой страны в пределах Баренцевоморского региона (</a:t>
            </a:r>
            <a:r>
              <a:rPr lang="en-GB" sz="3000" b="1" dirty="0"/>
              <a:t>BEAR</a:t>
            </a:r>
            <a:r>
              <a:rPr lang="ru-RU" sz="3000" b="1" dirty="0"/>
              <a:t>)</a:t>
            </a:r>
            <a:endParaRPr lang="ru-RU" sz="3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187391304"/>
              </p:ext>
            </p:extLst>
          </p:nvPr>
        </p:nvGraphicFramePr>
        <p:xfrm>
          <a:off x="0" y="1124744"/>
          <a:ext cx="9144000" cy="57205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1"/>
          <p:cNvSpPr txBox="1"/>
          <p:nvPr/>
        </p:nvSpPr>
        <p:spPr>
          <a:xfrm>
            <a:off x="683568" y="5940914"/>
            <a:ext cx="98640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6" name="TextBox 2"/>
          <p:cNvSpPr txBox="1"/>
          <p:nvPr/>
        </p:nvSpPr>
        <p:spPr>
          <a:xfrm>
            <a:off x="2051720" y="5940914"/>
            <a:ext cx="79208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7" name="TextBox 3"/>
          <p:cNvSpPr txBox="1"/>
          <p:nvPr/>
        </p:nvSpPr>
        <p:spPr>
          <a:xfrm>
            <a:off x="3338148" y="5940914"/>
            <a:ext cx="855712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8" name="TextBox 4"/>
          <p:cNvSpPr txBox="1"/>
          <p:nvPr/>
        </p:nvSpPr>
        <p:spPr>
          <a:xfrm>
            <a:off x="4644008" y="5940914"/>
            <a:ext cx="720080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  <p:sp>
        <p:nvSpPr>
          <p:cNvPr id="9" name="TextBox 5"/>
          <p:cNvSpPr txBox="1"/>
          <p:nvPr/>
        </p:nvSpPr>
        <p:spPr>
          <a:xfrm>
            <a:off x="5508104" y="5877272"/>
            <a:ext cx="1368152" cy="86409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BEAR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без </a:t>
            </a:r>
            <a:r>
              <a:rPr lang="ru-RU" dirty="0"/>
              <a:t>Н</a:t>
            </a:r>
            <a:r>
              <a:rPr lang="ru-RU" sz="1100" dirty="0" smtClean="0"/>
              <a:t>овой Земли и</a:t>
            </a:r>
            <a:br>
              <a:rPr lang="ru-RU" sz="1100" dirty="0" smtClean="0"/>
            </a:br>
            <a:r>
              <a:rPr lang="ru-RU" sz="1100" dirty="0" smtClean="0"/>
              <a:t>Земли Франца Иосифа</a:t>
            </a:r>
            <a:endParaRPr lang="ru-RU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2303748" y="6525344"/>
            <a:ext cx="3996444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Площадь ООПТ, % от общей площади страны в пределах </a:t>
            </a:r>
            <a:r>
              <a:rPr lang="en-US" sz="1100" dirty="0" smtClean="0"/>
              <a:t>BEAR</a:t>
            </a:r>
            <a:endParaRPr lang="ru-RU" sz="1100" dirty="0"/>
          </a:p>
        </p:txBody>
      </p:sp>
    </p:spTree>
    <p:extLst>
      <p:ext uri="{BB962C8B-B14F-4D97-AF65-F5344CB8AC3E}">
        <p14:creationId xmlns:p14="http://schemas.microsoft.com/office/powerpoint/2010/main" val="23224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20688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Единая классификация ООПТ по режиму охраны</a:t>
            </a:r>
            <a:endParaRPr lang="ru-R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0688"/>
            <a:ext cx="9144000" cy="6237312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 smtClean="0">
                <a:solidFill>
                  <a:srgbClr val="00B050"/>
                </a:solidFill>
              </a:rPr>
              <a:t>Класс </a:t>
            </a:r>
            <a:r>
              <a:rPr lang="en-GB" b="1" dirty="0" smtClean="0">
                <a:solidFill>
                  <a:srgbClr val="00B050"/>
                </a:solidFill>
              </a:rPr>
              <a:t>1 </a:t>
            </a:r>
            <a:r>
              <a:rPr lang="en-GB" b="1" dirty="0">
                <a:solidFill>
                  <a:srgbClr val="00B050"/>
                </a:solidFill>
              </a:rPr>
              <a:t>– </a:t>
            </a:r>
            <a:r>
              <a:rPr lang="ru-RU" b="1" dirty="0" smtClean="0">
                <a:solidFill>
                  <a:srgbClr val="00B050"/>
                </a:solidFill>
              </a:rPr>
              <a:t>Строгая охрана</a:t>
            </a:r>
            <a:r>
              <a:rPr lang="en-GB" b="1" dirty="0" smtClean="0">
                <a:solidFill>
                  <a:srgbClr val="00B050"/>
                </a:solidFill>
              </a:rPr>
              <a:t>.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ru-RU" dirty="0" smtClean="0"/>
              <a:t>Законодательство и режим охраны ООПТ</a:t>
            </a:r>
            <a:r>
              <a:rPr lang="en-GB" dirty="0" smtClean="0"/>
              <a:t> </a:t>
            </a:r>
            <a:r>
              <a:rPr lang="ru-RU" dirty="0" smtClean="0"/>
              <a:t>класса</a:t>
            </a:r>
            <a:r>
              <a:rPr lang="en-GB" dirty="0" smtClean="0"/>
              <a:t> </a:t>
            </a:r>
            <a:r>
              <a:rPr lang="en-GB" dirty="0"/>
              <a:t>1 </a:t>
            </a:r>
            <a:r>
              <a:rPr lang="ru-RU" dirty="0" smtClean="0"/>
              <a:t>обеспечивают защиту от </a:t>
            </a:r>
            <a:r>
              <a:rPr lang="ru-RU" u="sng" dirty="0" smtClean="0"/>
              <a:t>всех основных типов</a:t>
            </a:r>
            <a:r>
              <a:rPr lang="ru-RU" dirty="0" smtClean="0"/>
              <a:t> антропогенного воздействия, которые ведут к прямому и непосредственному уничтожению экосистем на данной территории:</a:t>
            </a:r>
          </a:p>
          <a:p>
            <a:pPr lvl="1"/>
            <a:r>
              <a:rPr lang="ru-RU" sz="3200" dirty="0"/>
              <a:t>р</a:t>
            </a:r>
            <a:r>
              <a:rPr lang="ru-RU" sz="3200" dirty="0" smtClean="0"/>
              <a:t>убки леса</a:t>
            </a:r>
          </a:p>
          <a:p>
            <a:pPr lvl="1"/>
            <a:r>
              <a:rPr lang="ru-RU" sz="3200" dirty="0"/>
              <a:t>д</a:t>
            </a:r>
            <a:r>
              <a:rPr lang="ru-RU" sz="3200" dirty="0" smtClean="0"/>
              <a:t>обыча полезных ископаемых</a:t>
            </a:r>
            <a:endParaRPr lang="ru-RU" sz="3200" dirty="0"/>
          </a:p>
          <a:p>
            <a:pPr lvl="1"/>
            <a:r>
              <a:rPr lang="ru-RU" sz="3200" dirty="0"/>
              <a:t>с</a:t>
            </a:r>
            <a:r>
              <a:rPr lang="ru-RU" sz="3200" dirty="0" smtClean="0"/>
              <a:t>троительство, включая дорожное строительство, строительство мелиоративных систем и пр.</a:t>
            </a:r>
            <a:br>
              <a:rPr lang="ru-RU" sz="3200" dirty="0" smtClean="0"/>
            </a:br>
            <a:endParaRPr lang="en-GB" sz="2600" dirty="0" smtClean="0"/>
          </a:p>
          <a:p>
            <a:pPr marL="400050" lvl="1" indent="0">
              <a:buNone/>
            </a:pPr>
            <a:r>
              <a:rPr lang="ru-RU" sz="2600" dirty="0" smtClean="0"/>
              <a:t>Рекреационное использование может ограничиваться, но не обязательно запрещено. Допускается деятельность по восстановление природных экосистем и меры, необходимые для поддержания или увеличения природоохранной ценности территории.</a:t>
            </a:r>
          </a:p>
          <a:p>
            <a:pPr marL="400050" lvl="1" indent="0">
              <a:buNone/>
            </a:pPr>
            <a:endParaRPr lang="ru-RU" sz="3200" dirty="0"/>
          </a:p>
          <a:p>
            <a:r>
              <a:rPr lang="ru-RU" b="1" dirty="0" smtClean="0">
                <a:solidFill>
                  <a:srgbClr val="FFFF00"/>
                </a:solidFill>
              </a:rPr>
              <a:t>Класс </a:t>
            </a:r>
            <a:r>
              <a:rPr lang="en-GB" b="1" dirty="0" smtClean="0">
                <a:solidFill>
                  <a:srgbClr val="FFFF00"/>
                </a:solidFill>
              </a:rPr>
              <a:t>2 </a:t>
            </a:r>
            <a:r>
              <a:rPr lang="en-GB" b="1" dirty="0">
                <a:solidFill>
                  <a:srgbClr val="FFFF00"/>
                </a:solidFill>
              </a:rPr>
              <a:t>– </a:t>
            </a:r>
            <a:r>
              <a:rPr lang="ru-RU" b="1" dirty="0" smtClean="0">
                <a:solidFill>
                  <a:srgbClr val="FFFF00"/>
                </a:solidFill>
              </a:rPr>
              <a:t>Средний уровень охраны</a:t>
            </a:r>
            <a:r>
              <a:rPr lang="en-GB" b="1" dirty="0" smtClean="0">
                <a:solidFill>
                  <a:srgbClr val="FFFF00"/>
                </a:solidFill>
              </a:rPr>
              <a:t>.</a:t>
            </a:r>
            <a:r>
              <a:rPr lang="en-GB" dirty="0" smtClean="0"/>
              <a:t> </a:t>
            </a:r>
            <a:r>
              <a:rPr lang="ru-RU" dirty="0" smtClean="0"/>
              <a:t>Законодательство </a:t>
            </a:r>
            <a:r>
              <a:rPr lang="ru-RU" dirty="0"/>
              <a:t>и режим охраны </a:t>
            </a:r>
            <a:r>
              <a:rPr lang="ru-RU" dirty="0" smtClean="0"/>
              <a:t>ООПТ для этих территорий</a:t>
            </a:r>
            <a:r>
              <a:rPr lang="en-GB" dirty="0" smtClean="0"/>
              <a:t> </a:t>
            </a:r>
            <a:r>
              <a:rPr lang="ru-RU" dirty="0"/>
              <a:t>обеспечивают защиту от </a:t>
            </a:r>
            <a:r>
              <a:rPr lang="ru-RU" u="sng" dirty="0" smtClean="0"/>
              <a:t>одного или нескольких, но  не всех</a:t>
            </a:r>
            <a:r>
              <a:rPr lang="ru-RU" dirty="0" smtClean="0"/>
              <a:t> основных </a:t>
            </a:r>
            <a:r>
              <a:rPr lang="ru-RU" dirty="0"/>
              <a:t>типов антропогенного воздействия, которые ведут к прямому и непосредственному уничтожению экосистем на данной </a:t>
            </a:r>
            <a:r>
              <a:rPr lang="ru-RU" dirty="0" smtClean="0"/>
              <a:t>территории</a:t>
            </a:r>
            <a:r>
              <a:rPr lang="en-GB" dirty="0" smtClean="0"/>
              <a:t>. </a:t>
            </a:r>
          </a:p>
          <a:p>
            <a:endParaRPr lang="en-GB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Класс </a:t>
            </a:r>
            <a:r>
              <a:rPr lang="en-GB" b="1" dirty="0" smtClean="0">
                <a:solidFill>
                  <a:srgbClr val="FF0000"/>
                </a:solidFill>
              </a:rPr>
              <a:t>3 </a:t>
            </a:r>
            <a:r>
              <a:rPr lang="en-GB" b="1" dirty="0">
                <a:solidFill>
                  <a:srgbClr val="FF0000"/>
                </a:solidFill>
              </a:rPr>
              <a:t>– </a:t>
            </a:r>
            <a:r>
              <a:rPr lang="ru-RU" b="1" dirty="0" smtClean="0">
                <a:solidFill>
                  <a:srgbClr val="FF0000"/>
                </a:solidFill>
              </a:rPr>
              <a:t>Слабая охрана</a:t>
            </a:r>
            <a:r>
              <a:rPr lang="en-GB" b="1" dirty="0" smtClean="0">
                <a:solidFill>
                  <a:srgbClr val="FF0000"/>
                </a:solidFill>
              </a:rPr>
              <a:t>.</a:t>
            </a:r>
            <a:r>
              <a:rPr lang="en-GB" dirty="0" smtClean="0"/>
              <a:t> </a:t>
            </a:r>
            <a:r>
              <a:rPr lang="ru-RU" dirty="0" smtClean="0"/>
              <a:t>Существование таких ООПТ декларируется решениями органов власти, однако, </a:t>
            </a:r>
            <a:r>
              <a:rPr lang="ru-RU" u="sng" dirty="0" smtClean="0"/>
              <a:t>ни один</a:t>
            </a:r>
            <a:r>
              <a:rPr lang="ru-RU" dirty="0" smtClean="0"/>
              <a:t> из наиболее разрушительных </a:t>
            </a:r>
            <a:r>
              <a:rPr lang="ru-RU" dirty="0"/>
              <a:t>типов антропогенного </a:t>
            </a:r>
            <a:r>
              <a:rPr lang="ru-RU" dirty="0" smtClean="0"/>
              <a:t>воздействия не запрещен полностью и не ограничен в степени, достаточной для предотвращения уничтожения экосистем на данной территории.</a:t>
            </a:r>
            <a:r>
              <a:rPr lang="en-GB" dirty="0" smtClean="0"/>
              <a:t> </a:t>
            </a:r>
          </a:p>
          <a:p>
            <a:pPr marL="400050" lvl="1" indent="0">
              <a:buNone/>
            </a:pPr>
            <a:endParaRPr lang="en-GB" sz="2200" dirty="0" smtClean="0"/>
          </a:p>
          <a:p>
            <a:pPr marL="400050" lvl="1" indent="0">
              <a:buNone/>
            </a:pPr>
            <a:r>
              <a:rPr lang="ru-RU" sz="2600" dirty="0" smtClean="0"/>
              <a:t>Тем не менее, режим охраны таких ООПТ может запрещать или ограничивать охоту, рыбную ловлю, добычу других биологических ресурсов или рекреацию.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426698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767" y="0"/>
            <a:ext cx="9691311" cy="6858000"/>
          </a:xfrm>
        </p:spPr>
      </p:pic>
    </p:spTree>
    <p:extLst>
      <p:ext uri="{BB962C8B-B14F-4D97-AF65-F5344CB8AC3E}">
        <p14:creationId xmlns:p14="http://schemas.microsoft.com/office/powerpoint/2010/main" val="35168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Соотношение площадей существующих ООПТ различных классов по режиму охраны</a:t>
            </a:r>
            <a:br>
              <a:rPr lang="ru-RU" sz="3000" b="1" dirty="0" smtClean="0"/>
            </a:br>
            <a:r>
              <a:rPr lang="ru-RU" sz="3000" b="1" dirty="0" smtClean="0"/>
              <a:t>в пределах Баренцевоморского региона, по странам</a:t>
            </a:r>
            <a:endParaRPr lang="ru-RU" sz="30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3959638334"/>
              </p:ext>
            </p:extLst>
          </p:nvPr>
        </p:nvGraphicFramePr>
        <p:xfrm>
          <a:off x="0" y="1052736"/>
          <a:ext cx="9144000" cy="5824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648162" y="6046076"/>
            <a:ext cx="98640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Норвегия</a:t>
            </a:r>
            <a:endParaRPr lang="ru-RU" sz="1100" dirty="0"/>
          </a:p>
        </p:txBody>
      </p:sp>
      <p:sp>
        <p:nvSpPr>
          <p:cNvPr id="11" name="TextBox 2"/>
          <p:cNvSpPr txBox="1"/>
          <p:nvPr/>
        </p:nvSpPr>
        <p:spPr>
          <a:xfrm>
            <a:off x="2016314" y="6046076"/>
            <a:ext cx="792088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Швеция</a:t>
            </a:r>
            <a:endParaRPr lang="ru-RU" sz="1100" dirty="0"/>
          </a:p>
        </p:txBody>
      </p:sp>
      <p:sp>
        <p:nvSpPr>
          <p:cNvPr id="12" name="TextBox 3"/>
          <p:cNvSpPr txBox="1"/>
          <p:nvPr/>
        </p:nvSpPr>
        <p:spPr>
          <a:xfrm>
            <a:off x="3203848" y="6046076"/>
            <a:ext cx="855712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Финляндия</a:t>
            </a:r>
            <a:endParaRPr lang="ru-RU" sz="1100" dirty="0"/>
          </a:p>
        </p:txBody>
      </p:sp>
      <p:sp>
        <p:nvSpPr>
          <p:cNvPr id="13" name="TextBox 4"/>
          <p:cNvSpPr txBox="1"/>
          <p:nvPr/>
        </p:nvSpPr>
        <p:spPr>
          <a:xfrm>
            <a:off x="4427984" y="6046076"/>
            <a:ext cx="720080" cy="36838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Россия</a:t>
            </a:r>
            <a:endParaRPr lang="ru-RU" sz="1100" dirty="0"/>
          </a:p>
        </p:txBody>
      </p:sp>
      <p:sp>
        <p:nvSpPr>
          <p:cNvPr id="14" name="TextBox 5"/>
          <p:cNvSpPr txBox="1"/>
          <p:nvPr/>
        </p:nvSpPr>
        <p:spPr>
          <a:xfrm>
            <a:off x="5148064" y="5982434"/>
            <a:ext cx="1692786" cy="86409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dirty="0" smtClean="0"/>
              <a:t>BEAR</a:t>
            </a:r>
            <a:r>
              <a:rPr lang="ru-RU" sz="1100" dirty="0" smtClean="0"/>
              <a:t/>
            </a:r>
            <a:br>
              <a:rPr lang="ru-RU" sz="1100" dirty="0" smtClean="0"/>
            </a:br>
            <a:r>
              <a:rPr lang="ru-RU" sz="1100" dirty="0" smtClean="0"/>
              <a:t>без </a:t>
            </a:r>
            <a:r>
              <a:rPr lang="ru-RU" dirty="0"/>
              <a:t>Н</a:t>
            </a:r>
            <a:r>
              <a:rPr lang="ru-RU" sz="1100" dirty="0" smtClean="0"/>
              <a:t>овой Земли и</a:t>
            </a:r>
            <a:br>
              <a:rPr lang="ru-RU" sz="1100" dirty="0" smtClean="0"/>
            </a:br>
            <a:r>
              <a:rPr lang="ru-RU" sz="1100" dirty="0" smtClean="0"/>
              <a:t>Земли Франца Иосифа</a:t>
            </a:r>
            <a:endParaRPr lang="ru-RU" sz="1100" dirty="0"/>
          </a:p>
        </p:txBody>
      </p:sp>
      <p:sp>
        <p:nvSpPr>
          <p:cNvPr id="15" name="TextBox 2"/>
          <p:cNvSpPr txBox="1"/>
          <p:nvPr/>
        </p:nvSpPr>
        <p:spPr>
          <a:xfrm>
            <a:off x="8172400" y="2628564"/>
            <a:ext cx="971600" cy="44039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3 – слабая</a:t>
            </a:r>
            <a:br>
              <a:rPr lang="ru-RU" sz="1200" dirty="0" smtClean="0"/>
            </a:br>
            <a:r>
              <a:rPr lang="ru-RU" sz="1200" dirty="0" smtClean="0"/>
              <a:t>охрана</a:t>
            </a:r>
            <a:endParaRPr lang="ru-RU" sz="1200" dirty="0"/>
          </a:p>
        </p:txBody>
      </p:sp>
      <p:sp>
        <p:nvSpPr>
          <p:cNvPr id="16" name="TextBox 2"/>
          <p:cNvSpPr txBox="1"/>
          <p:nvPr/>
        </p:nvSpPr>
        <p:spPr>
          <a:xfrm>
            <a:off x="8172400" y="3140968"/>
            <a:ext cx="971600" cy="576064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2 – средний</a:t>
            </a:r>
            <a:br>
              <a:rPr lang="ru-RU" sz="1200" dirty="0" smtClean="0"/>
            </a:br>
            <a:r>
              <a:rPr lang="ru-RU" sz="1200" dirty="0" smtClean="0"/>
              <a:t>уровень</a:t>
            </a:r>
            <a:br>
              <a:rPr lang="ru-RU" sz="1200" dirty="0" smtClean="0"/>
            </a:br>
            <a:r>
              <a:rPr lang="ru-RU" sz="1200" dirty="0" smtClean="0"/>
              <a:t>охраны</a:t>
            </a:r>
            <a:endParaRPr lang="ru-RU" sz="1200" dirty="0"/>
          </a:p>
        </p:txBody>
      </p:sp>
      <p:sp>
        <p:nvSpPr>
          <p:cNvPr id="17" name="TextBox 2"/>
          <p:cNvSpPr txBox="1"/>
          <p:nvPr/>
        </p:nvSpPr>
        <p:spPr>
          <a:xfrm>
            <a:off x="8172400" y="3709770"/>
            <a:ext cx="971600" cy="44039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1</a:t>
            </a:r>
            <a:r>
              <a:rPr lang="ru-RU" sz="1200" dirty="0" smtClean="0"/>
              <a:t> – строгая</a:t>
            </a:r>
            <a:br>
              <a:rPr lang="ru-RU" sz="1200" dirty="0" smtClean="0"/>
            </a:br>
            <a:r>
              <a:rPr lang="ru-RU" sz="1200" dirty="0" smtClean="0"/>
              <a:t>охрана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652471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Autofit/>
          </a:bodyPr>
          <a:lstStyle/>
          <a:p>
            <a:r>
              <a:rPr lang="ru-RU" sz="3200" b="1" dirty="0"/>
              <a:t>Соотношение площадей существующих ООПТ различных классов по режиму </a:t>
            </a:r>
            <a:r>
              <a:rPr lang="ru-RU" sz="3200" b="1" dirty="0" smtClean="0"/>
              <a:t>охраны в </a:t>
            </a:r>
            <a:r>
              <a:rPr lang="ru-RU" sz="3200" b="1" dirty="0"/>
              <a:t>пределах Баренцевоморского региона, по </a:t>
            </a:r>
            <a:r>
              <a:rPr lang="ru-RU" sz="3200" b="1" dirty="0" smtClean="0"/>
              <a:t>адм. регионам</a:t>
            </a:r>
            <a:endParaRPr lang="ru-RU" sz="3200" dirty="0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2128799002"/>
              </p:ext>
            </p:extLst>
          </p:nvPr>
        </p:nvGraphicFramePr>
        <p:xfrm>
          <a:off x="0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2"/>
          <p:cNvSpPr txBox="1"/>
          <p:nvPr/>
        </p:nvSpPr>
        <p:spPr>
          <a:xfrm>
            <a:off x="8280920" y="4389006"/>
            <a:ext cx="971600" cy="44039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3 – слабая</a:t>
            </a:r>
            <a:br>
              <a:rPr lang="ru-RU" sz="1200" dirty="0" smtClean="0"/>
            </a:br>
            <a:r>
              <a:rPr lang="ru-RU" sz="1200" dirty="0" smtClean="0"/>
              <a:t>охрана</a:t>
            </a:r>
            <a:endParaRPr lang="ru-RU" sz="1200" dirty="0"/>
          </a:p>
        </p:txBody>
      </p:sp>
      <p:sp>
        <p:nvSpPr>
          <p:cNvPr id="6" name="TextBox 2"/>
          <p:cNvSpPr txBox="1"/>
          <p:nvPr/>
        </p:nvSpPr>
        <p:spPr>
          <a:xfrm>
            <a:off x="8280920" y="3789040"/>
            <a:ext cx="971600" cy="576064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/>
              <a:t>2 – средний</a:t>
            </a:r>
            <a:br>
              <a:rPr lang="ru-RU" sz="1200" dirty="0" smtClean="0"/>
            </a:br>
            <a:r>
              <a:rPr lang="ru-RU" sz="1200" dirty="0" smtClean="0"/>
              <a:t>уровень</a:t>
            </a:r>
            <a:br>
              <a:rPr lang="ru-RU" sz="1200" dirty="0" smtClean="0"/>
            </a:br>
            <a:r>
              <a:rPr lang="ru-RU" sz="1200" dirty="0" smtClean="0"/>
              <a:t>охраны</a:t>
            </a:r>
            <a:endParaRPr lang="ru-RU" sz="1200" dirty="0"/>
          </a:p>
        </p:txBody>
      </p:sp>
      <p:sp>
        <p:nvSpPr>
          <p:cNvPr id="7" name="TextBox 2"/>
          <p:cNvSpPr txBox="1"/>
          <p:nvPr/>
        </p:nvSpPr>
        <p:spPr>
          <a:xfrm>
            <a:off x="8280920" y="3356992"/>
            <a:ext cx="971600" cy="440396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/>
              <a:t>1</a:t>
            </a:r>
            <a:r>
              <a:rPr lang="ru-RU" sz="1200" dirty="0" smtClean="0"/>
              <a:t> – строгая</a:t>
            </a:r>
            <a:br>
              <a:rPr lang="ru-RU" sz="1200" dirty="0" smtClean="0"/>
            </a:br>
            <a:r>
              <a:rPr lang="ru-RU" sz="1200" dirty="0" smtClean="0"/>
              <a:t>охрана</a:t>
            </a:r>
            <a:endParaRPr lang="ru-RU" sz="1200" dirty="0"/>
          </a:p>
        </p:txBody>
      </p:sp>
      <p:sp>
        <p:nvSpPr>
          <p:cNvPr id="8" name="TextBox 1"/>
          <p:cNvSpPr txBox="1"/>
          <p:nvPr/>
        </p:nvSpPr>
        <p:spPr>
          <a:xfrm>
            <a:off x="515186" y="3705998"/>
            <a:ext cx="369956" cy="731114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b="1" dirty="0" smtClean="0"/>
              <a:t>Норвегия</a:t>
            </a:r>
            <a:endParaRPr lang="ru-RU" sz="1200" b="1" dirty="0"/>
          </a:p>
        </p:txBody>
      </p:sp>
      <p:sp>
        <p:nvSpPr>
          <p:cNvPr id="9" name="TextBox 2"/>
          <p:cNvSpPr txBox="1"/>
          <p:nvPr/>
        </p:nvSpPr>
        <p:spPr>
          <a:xfrm>
            <a:off x="522956" y="2924944"/>
            <a:ext cx="376636" cy="576064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/>
              <a:t>Швеция</a:t>
            </a:r>
            <a:endParaRPr lang="ru-RU" sz="1200" b="1" dirty="0"/>
          </a:p>
        </p:txBody>
      </p:sp>
      <p:sp>
        <p:nvSpPr>
          <p:cNvPr id="10" name="TextBox 3"/>
          <p:cNvSpPr txBox="1"/>
          <p:nvPr/>
        </p:nvSpPr>
        <p:spPr>
          <a:xfrm>
            <a:off x="515186" y="1988840"/>
            <a:ext cx="369956" cy="731114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/>
              <a:t>Финляндия</a:t>
            </a:r>
            <a:endParaRPr lang="ru-RU" sz="1200" b="1" dirty="0"/>
          </a:p>
        </p:txBody>
      </p:sp>
      <p:sp>
        <p:nvSpPr>
          <p:cNvPr id="11" name="TextBox 4"/>
          <p:cNvSpPr txBox="1"/>
          <p:nvPr/>
        </p:nvSpPr>
        <p:spPr>
          <a:xfrm>
            <a:off x="522956" y="5085184"/>
            <a:ext cx="376636" cy="792088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/>
              <a:t>Россия</a:t>
            </a:r>
            <a:endParaRPr lang="ru-RU" sz="1200" b="1" dirty="0"/>
          </a:p>
        </p:txBody>
      </p:sp>
      <p:sp>
        <p:nvSpPr>
          <p:cNvPr id="12" name="TextBox 4"/>
          <p:cNvSpPr txBox="1"/>
          <p:nvPr/>
        </p:nvSpPr>
        <p:spPr>
          <a:xfrm>
            <a:off x="90908" y="1988840"/>
            <a:ext cx="376636" cy="4464496"/>
          </a:xfrm>
          <a:prstGeom prst="rect">
            <a:avLst/>
          </a:prstGeom>
          <a:solidFill>
            <a:schemeClr val="bg1"/>
          </a:solidFill>
        </p:spPr>
        <p:txBody>
          <a:bodyPr vert="vert270"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/>
              <a:t>Доля площади  каждого класса, % от общей площади ООПТ</a:t>
            </a:r>
            <a:endParaRPr lang="ru-RU" sz="1100" dirty="0"/>
          </a:p>
        </p:txBody>
      </p:sp>
      <p:sp>
        <p:nvSpPr>
          <p:cNvPr id="13" name="TextBox 2"/>
          <p:cNvSpPr txBox="1"/>
          <p:nvPr/>
        </p:nvSpPr>
        <p:spPr>
          <a:xfrm>
            <a:off x="1043608" y="4581128"/>
            <a:ext cx="1728192" cy="28385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/>
              <a:t>Архангельская область</a:t>
            </a:r>
            <a:endParaRPr lang="ru-RU" dirty="0"/>
          </a:p>
        </p:txBody>
      </p:sp>
      <p:sp>
        <p:nvSpPr>
          <p:cNvPr id="14" name="TextBox 2"/>
          <p:cNvSpPr txBox="1"/>
          <p:nvPr/>
        </p:nvSpPr>
        <p:spPr>
          <a:xfrm>
            <a:off x="1043608" y="4941168"/>
            <a:ext cx="1728192" cy="28385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/>
              <a:t>Республика Карелия</a:t>
            </a:r>
            <a:endParaRPr lang="ru-RU" sz="1050" dirty="0"/>
          </a:p>
        </p:txBody>
      </p:sp>
      <p:sp>
        <p:nvSpPr>
          <p:cNvPr id="15" name="TextBox 2"/>
          <p:cNvSpPr txBox="1"/>
          <p:nvPr/>
        </p:nvSpPr>
        <p:spPr>
          <a:xfrm>
            <a:off x="1043608" y="5305382"/>
            <a:ext cx="1728192" cy="28385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b="1" dirty="0" smtClean="0"/>
              <a:t>Республика Коми</a:t>
            </a:r>
            <a:endParaRPr lang="ru-RU" sz="1200" b="1" dirty="0"/>
          </a:p>
        </p:txBody>
      </p:sp>
      <p:sp>
        <p:nvSpPr>
          <p:cNvPr id="16" name="TextBox 2"/>
          <p:cNvSpPr txBox="1"/>
          <p:nvPr/>
        </p:nvSpPr>
        <p:spPr>
          <a:xfrm>
            <a:off x="1043608" y="5665422"/>
            <a:ext cx="1728192" cy="28385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/>
              <a:t>Мурманская область</a:t>
            </a:r>
            <a:endParaRPr lang="ru-RU" sz="1050" dirty="0"/>
          </a:p>
        </p:txBody>
      </p:sp>
      <p:sp>
        <p:nvSpPr>
          <p:cNvPr id="17" name="TextBox 2"/>
          <p:cNvSpPr txBox="1"/>
          <p:nvPr/>
        </p:nvSpPr>
        <p:spPr>
          <a:xfrm>
            <a:off x="899592" y="6025462"/>
            <a:ext cx="1872208" cy="28385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/>
              <a:t>Ненецкий автономный округ</a:t>
            </a:r>
            <a:endParaRPr lang="ru-RU" sz="1050" dirty="0"/>
          </a:p>
        </p:txBody>
      </p:sp>
      <p:sp>
        <p:nvSpPr>
          <p:cNvPr id="18" name="TextBox 2"/>
          <p:cNvSpPr txBox="1"/>
          <p:nvPr/>
        </p:nvSpPr>
        <p:spPr>
          <a:xfrm>
            <a:off x="467544" y="6309320"/>
            <a:ext cx="2304256" cy="283858"/>
          </a:xfrm>
          <a:prstGeom prst="rect">
            <a:avLst/>
          </a:prstGeom>
          <a:solidFill>
            <a:schemeClr val="bg1"/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050" dirty="0" smtClean="0"/>
              <a:t>Новая Земля и Земля Франца Иосифа</a:t>
            </a:r>
            <a:endParaRPr lang="ru-RU" sz="1050" dirty="0"/>
          </a:p>
        </p:txBody>
      </p:sp>
    </p:spTree>
    <p:extLst>
      <p:ext uri="{BB962C8B-B14F-4D97-AF65-F5344CB8AC3E}">
        <p14:creationId xmlns:p14="http://schemas.microsoft.com/office/powerpoint/2010/main" val="233268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3120</TotalTime>
  <Words>1893</Words>
  <Application>Microsoft Office PowerPoint</Application>
  <PresentationFormat>On-screen Show (4:3)</PresentationFormat>
  <Paragraphs>277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ГИС-анализ репрезентативности сети ООПТ Баренцевоморского региона (Barents Euro-Arctic Region, BEAR)</vt:lpstr>
      <vt:lpstr>PowerPoint Presentation</vt:lpstr>
      <vt:lpstr>Площади существующих ООПТ по странам в пределах сухопутной части Баренцевоморского региона (BEAR)</vt:lpstr>
      <vt:lpstr>Доля площади существующих ООПТ от сухопутной части каждой страны в пределах Баренцевоморского региона (BEAR)</vt:lpstr>
      <vt:lpstr>Доля площади существующих и планируемых ООПТ от сухопутной части каждой страны в пределах Баренцевоморского региона (BEAR)</vt:lpstr>
      <vt:lpstr>Единая классификация ООПТ по режиму охраны</vt:lpstr>
      <vt:lpstr>PowerPoint Presentation</vt:lpstr>
      <vt:lpstr>Соотношение площадей существующих ООПТ различных классов по режиму охраны в пределах Баренцевоморского региона, по странам</vt:lpstr>
      <vt:lpstr>Соотношение площадей существующих ООПТ различных классов по режиму охраны в пределах Баренцевоморского региона, по адм. регионам</vt:lpstr>
      <vt:lpstr>Детальная классификация ООПТ по режиму охраны</vt:lpstr>
      <vt:lpstr>PowerPoint Presentation</vt:lpstr>
      <vt:lpstr>Соотношение площадей существующих ООПТ различных классов по режиму охраны (детальная классификация) в пределах Баренцевоморского региона, по странам</vt:lpstr>
      <vt:lpstr>PowerPoint Presentation</vt:lpstr>
      <vt:lpstr>PowerPoint Presentation</vt:lpstr>
      <vt:lpstr>Распределение площади ООПТ по биоклиматическим зонам в пределах Баренцевоморского региона, % от общей сухопутной площади ООПТ</vt:lpstr>
      <vt:lpstr>Площадь каждой биоклиматической зоны в пределах ООПТ, % от общей площади данной зоны в пределах Баренцевоморского региона в каждой стране</vt:lpstr>
      <vt:lpstr>Диспропорция в охране по биоклиматическим зонам</vt:lpstr>
      <vt:lpstr>PowerPoint Presentation</vt:lpstr>
      <vt:lpstr>PowerPoint Presentation</vt:lpstr>
      <vt:lpstr>Распределение площади ООПТ по классам земного покрова в пределах Баренцевоморского региона, % от общей сухопутой площади ООПТ</vt:lpstr>
      <vt:lpstr>Площадь каждого класса земного покрова в пределах ООПТ, % от общей площади данного класса в пределах Баренцевоморского региона в каждой стране</vt:lpstr>
      <vt:lpstr>Диспропорция в охране лесных и нелесных территорий</vt:lpstr>
      <vt:lpstr>PowerPoint Presentation</vt:lpstr>
      <vt:lpstr>PowerPoint Presentation</vt:lpstr>
      <vt:lpstr>Распределение площади ООПТ по высотным зонам в пределах Баренцевоморского региона, % от общей сухопутной площади ООПТ</vt:lpstr>
      <vt:lpstr>Площадь каждой высотной зоны в пределах ООПТ, % от общей площади данной зоны в пределах Баренцевоморского региона в каждой стране</vt:lpstr>
      <vt:lpstr>Диспропорция в охране разных высотных зон</vt:lpstr>
      <vt:lpstr>PowerPoint Presentation</vt:lpstr>
      <vt:lpstr>Структура формы собственности на землю, % от общей площади земель BEAR в каждой стране</vt:lpstr>
      <vt:lpstr>Дорожная сеть Баренцевоморского региона</vt:lpstr>
      <vt:lpstr>Нефрагментированные территории, по размеру</vt:lpstr>
      <vt:lpstr>Анализ связанности, основные принципы</vt:lpstr>
      <vt:lpstr>Схема реклассификации классов земного покрова для карты связанности лесов</vt:lpstr>
      <vt:lpstr>Общая связанность лесов Баренцевоморского региона</vt:lpstr>
      <vt:lpstr>Прозрачность ландшафтов для видов старовозрасных хвойных и смешанных лесов</vt:lpstr>
      <vt:lpstr>Основные экологические коридоры для видов малонарушенных хвойных лесов</vt:lpstr>
      <vt:lpstr>Некоторые выводы об общей связанности природных экосистем региона</vt:lpstr>
      <vt:lpstr>Могут быть выделены следующие основные коридоры:</vt:lpstr>
      <vt:lpstr>Основные выявленные препятствия / проблемы для экологических связей</vt:lpstr>
      <vt:lpstr>Некоторые выводы</vt:lpstr>
      <vt:lpstr>Некоторые выводы (2)</vt:lpstr>
      <vt:lpstr>Некоторые выводы (3)</vt:lpstr>
      <vt:lpstr>Некоторые выводы (4)</vt:lpstr>
      <vt:lpstr>Спасибо!  Дмитрий Аксёнов НП «Прозрачный мир» picea2k@gmail.com</vt:lpstr>
    </vt:vector>
  </TitlesOfParts>
  <Company>Aksenov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Dmitry E. Aksenov</dc:creator>
  <cp:lastModifiedBy>Dmitry E. Aksenov</cp:lastModifiedBy>
  <cp:revision>70</cp:revision>
  <dcterms:created xsi:type="dcterms:W3CDTF">2013-12-11T06:28:45Z</dcterms:created>
  <dcterms:modified xsi:type="dcterms:W3CDTF">2014-10-03T13:06:34Z</dcterms:modified>
</cp:coreProperties>
</file>