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3" r:id="rId3"/>
    <p:sldId id="277" r:id="rId4"/>
    <p:sldId id="258" r:id="rId5"/>
    <p:sldId id="260" r:id="rId6"/>
    <p:sldId id="261" r:id="rId7"/>
    <p:sldId id="270" r:id="rId8"/>
    <p:sldId id="275" r:id="rId9"/>
    <p:sldId id="279" r:id="rId10"/>
    <p:sldId id="271" r:id="rId11"/>
    <p:sldId id="268" r:id="rId12"/>
    <p:sldId id="269" r:id="rId13"/>
    <p:sldId id="266" r:id="rId14"/>
    <p:sldId id="265" r:id="rId15"/>
    <p:sldId id="264" r:id="rId16"/>
    <p:sldId id="278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99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BE7BC5-F801-4139-AD29-64C5AE241342}" type="datetimeFigureOut">
              <a:rPr lang="ru-RU" smtClean="0"/>
              <a:t>03.10.2014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CF00F1-9EDB-41A4-971E-D5917C006C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821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A03A7FA-2EDE-4082-A76A-25323EFEF594}" type="slidenum">
              <a:rPr lang="ru-RU"/>
              <a:pPr/>
              <a:t>14</a:t>
            </a:fld>
            <a:endParaRPr lang="ru-RU"/>
          </a:p>
        </p:txBody>
      </p:sp>
      <p:sp>
        <p:nvSpPr>
          <p:cNvPr id="245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9EDD558-DEB8-42DF-B86F-6055A76677D2}" type="slidenum">
              <a:rPr lang="ru-RU"/>
              <a:pPr/>
              <a:t>15</a:t>
            </a:fld>
            <a:endParaRPr lang="ru-RU"/>
          </a:p>
        </p:txBody>
      </p:sp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70B20-2F70-4FE5-9674-EA33B82BB014}" type="datetimeFigureOut">
              <a:rPr lang="ru-RU" smtClean="0"/>
              <a:t>03.10.2014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92C1B-9735-493C-B4B8-A93E1A283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845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70B20-2F70-4FE5-9674-EA33B82BB014}" type="datetimeFigureOut">
              <a:rPr lang="ru-RU" smtClean="0"/>
              <a:t>03.10.2014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92C1B-9735-493C-B4B8-A93E1A283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694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70B20-2F70-4FE5-9674-EA33B82BB014}" type="datetimeFigureOut">
              <a:rPr lang="ru-RU" smtClean="0"/>
              <a:t>03.10.2014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92C1B-9735-493C-B4B8-A93E1A283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767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без подзаголо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123728" y="0"/>
            <a:ext cx="7056784" cy="10527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100" b="1">
                <a:solidFill>
                  <a:srgbClr val="5082BE"/>
                </a:solidFill>
              </a:defRPr>
            </a:lvl1pPr>
          </a:lstStyle>
          <a:p>
            <a:r>
              <a:rPr lang="ru-RU" dirty="0" smtClean="0"/>
              <a:t>Заголовок. Шрифт </a:t>
            </a:r>
            <a:r>
              <a:rPr lang="en-US" dirty="0" smtClean="0"/>
              <a:t>Arial, </a:t>
            </a:r>
            <a:r>
              <a:rPr lang="ru-RU" dirty="0" smtClean="0"/>
              <a:t>жирное начертание,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размер шрифта: две строки 21, одна строка 21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5940152" y="6021288"/>
            <a:ext cx="2880320" cy="504056"/>
          </a:xfrm>
        </p:spPr>
        <p:txBody>
          <a:bodyPr>
            <a:normAutofit/>
          </a:bodyPr>
          <a:lstStyle>
            <a:lvl1pPr>
              <a:defRPr sz="1400" b="0" i="1"/>
            </a:lvl1pPr>
          </a:lstStyle>
          <a:p>
            <a:pPr lvl="0"/>
            <a:r>
              <a:rPr lang="ru-RU" dirty="0" smtClean="0"/>
              <a:t>Подписи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 hasCustomPrompt="1"/>
          </p:nvPr>
        </p:nvSpPr>
        <p:spPr>
          <a:xfrm>
            <a:off x="322659" y="1268760"/>
            <a:ext cx="8497813" cy="525658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Основной текст</a:t>
            </a:r>
          </a:p>
        </p:txBody>
      </p:sp>
    </p:spTree>
    <p:extLst>
      <p:ext uri="{BB962C8B-B14F-4D97-AF65-F5344CB8AC3E}">
        <p14:creationId xmlns:p14="http://schemas.microsoft.com/office/powerpoint/2010/main" val="221973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 под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123728" y="0"/>
            <a:ext cx="7056784" cy="105273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100" b="1">
                <a:solidFill>
                  <a:srgbClr val="5082BE"/>
                </a:solidFill>
              </a:defRPr>
            </a:lvl1pPr>
          </a:lstStyle>
          <a:p>
            <a:r>
              <a:rPr lang="ru-RU" dirty="0" smtClean="0"/>
              <a:t>Заголовок. Шрифт </a:t>
            </a:r>
            <a:r>
              <a:rPr lang="en-US" dirty="0" smtClean="0"/>
              <a:t>Arial, </a:t>
            </a:r>
            <a:r>
              <a:rPr lang="ru-RU" dirty="0" smtClean="0"/>
              <a:t>жирное начертание,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размер шрифта: две строки 21, одна строка 21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68760"/>
            <a:ext cx="8496944" cy="504056"/>
          </a:xfrm>
        </p:spPr>
        <p:txBody>
          <a:bodyPr>
            <a:normAutofit/>
          </a:bodyPr>
          <a:lstStyle>
            <a:lvl1pPr>
              <a:defRPr sz="18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Подзаголовок 1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5940152" y="6021288"/>
            <a:ext cx="2880320" cy="504056"/>
          </a:xfrm>
        </p:spPr>
        <p:txBody>
          <a:bodyPr>
            <a:noAutofit/>
          </a:bodyPr>
          <a:lstStyle>
            <a:lvl1pPr>
              <a:defRPr sz="1400" b="0" i="1"/>
            </a:lvl1pPr>
          </a:lstStyle>
          <a:p>
            <a:pPr lvl="0"/>
            <a:r>
              <a:rPr lang="ru-RU" dirty="0" smtClean="0"/>
              <a:t>Подписи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 hasCustomPrompt="1"/>
          </p:nvPr>
        </p:nvSpPr>
        <p:spPr>
          <a:xfrm>
            <a:off x="322659" y="1844824"/>
            <a:ext cx="8497813" cy="468052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Основной текст</a:t>
            </a:r>
          </a:p>
        </p:txBody>
      </p:sp>
    </p:spTree>
    <p:extLst>
      <p:ext uri="{BB962C8B-B14F-4D97-AF65-F5344CB8AC3E}">
        <p14:creationId xmlns:p14="http://schemas.microsoft.com/office/powerpoint/2010/main" val="1252223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70B20-2F70-4FE5-9674-EA33B82BB014}" type="datetimeFigureOut">
              <a:rPr lang="ru-RU" smtClean="0"/>
              <a:t>03.10.2014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92C1B-9735-493C-B4B8-A93E1A283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82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70B20-2F70-4FE5-9674-EA33B82BB014}" type="datetimeFigureOut">
              <a:rPr lang="ru-RU" smtClean="0"/>
              <a:t>03.10.2014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92C1B-9735-493C-B4B8-A93E1A283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764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70B20-2F70-4FE5-9674-EA33B82BB014}" type="datetimeFigureOut">
              <a:rPr lang="ru-RU" smtClean="0"/>
              <a:t>03.10.2014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92C1B-9735-493C-B4B8-A93E1A283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085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70B20-2F70-4FE5-9674-EA33B82BB014}" type="datetimeFigureOut">
              <a:rPr lang="ru-RU" smtClean="0"/>
              <a:t>03.10.2014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92C1B-9735-493C-B4B8-A93E1A283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100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70B20-2F70-4FE5-9674-EA33B82BB014}" type="datetimeFigureOut">
              <a:rPr lang="ru-RU" smtClean="0"/>
              <a:t>03.10.2014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92C1B-9735-493C-B4B8-A93E1A283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300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70B20-2F70-4FE5-9674-EA33B82BB014}" type="datetimeFigureOut">
              <a:rPr lang="ru-RU" smtClean="0"/>
              <a:t>03.10.2014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92C1B-9735-493C-B4B8-A93E1A283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486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70B20-2F70-4FE5-9674-EA33B82BB014}" type="datetimeFigureOut">
              <a:rPr lang="ru-RU" smtClean="0"/>
              <a:t>03.10.2014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92C1B-9735-493C-B4B8-A93E1A283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341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70B20-2F70-4FE5-9674-EA33B82BB014}" type="datetimeFigureOut">
              <a:rPr lang="ru-RU" smtClean="0"/>
              <a:t>03.10.2014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92C1B-9735-493C-B4B8-A93E1A283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25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70B20-2F70-4FE5-9674-EA33B82BB014}" type="datetimeFigureOut">
              <a:rPr lang="ru-RU" smtClean="0"/>
              <a:t>03.10.2014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92C1B-9735-493C-B4B8-A93E1A283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849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12777"/>
            <a:ext cx="9144000" cy="2187674"/>
          </a:xfrm>
        </p:spPr>
        <p:txBody>
          <a:bodyPr>
            <a:normAutofit/>
          </a:bodyPr>
          <a:lstStyle/>
          <a:p>
            <a:r>
              <a:rPr lang="ru-RU" dirty="0" smtClean="0"/>
              <a:t>Возможность ведения общей пространственной баз данных по «</a:t>
            </a:r>
            <a:r>
              <a:rPr lang="ru-RU" dirty="0" err="1" smtClean="0"/>
              <a:t>краснокнижным</a:t>
            </a:r>
            <a:r>
              <a:rPr lang="ru-RU" dirty="0" smtClean="0"/>
              <a:t>» видам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Дмитрий Аксёнов</a:t>
            </a:r>
          </a:p>
          <a:p>
            <a:r>
              <a:rPr lang="ru-RU" dirty="0" smtClean="0"/>
              <a:t>НП «Прозрачный мир»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367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 vert="horz" lIns="91440" tIns="45720" rIns="91440" bIns="45720" rtlCol="0" anchor="ctr"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ru-RU" sz="32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БД по редким видам – </a:t>
            </a:r>
            <a:br>
              <a:rPr lang="ru-RU" sz="32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32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задача не </a:t>
            </a:r>
            <a:r>
              <a:rPr lang="ru-RU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столько научная, сколько организационная.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568952" cy="511256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Стимулы для учёных работать по </a:t>
            </a:r>
            <a:r>
              <a:rPr lang="ru-RU" dirty="0" smtClean="0"/>
              <a:t>природоохранной тематике</a:t>
            </a:r>
            <a:r>
              <a:rPr lang="ru-RU" dirty="0" smtClean="0"/>
              <a:t>?</a:t>
            </a:r>
          </a:p>
          <a:p>
            <a:endParaRPr lang="ru-RU" dirty="0"/>
          </a:p>
          <a:p>
            <a:r>
              <a:rPr lang="ru-RU" dirty="0" smtClean="0"/>
              <a:t>Стимулы делиться данными </a:t>
            </a:r>
            <a:r>
              <a:rPr lang="ru-RU" dirty="0" smtClean="0"/>
              <a:t>(внесение данных по видам в общую базу </a:t>
            </a:r>
            <a:r>
              <a:rPr lang="ru-RU" dirty="0" smtClean="0"/>
              <a:t>данных)?</a:t>
            </a:r>
          </a:p>
          <a:p>
            <a:endParaRPr lang="ru-RU" dirty="0"/>
          </a:p>
          <a:p>
            <a:r>
              <a:rPr lang="ru-RU" dirty="0" smtClean="0"/>
              <a:t>Принципы использования научных данных (доступ к БД)?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Ограничение доступа к данным по чувствительным видам?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660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0110"/>
            <a:ext cx="9144000" cy="580307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Autofit/>
          </a:bodyPr>
          <a:lstStyle/>
          <a:p>
            <a:r>
              <a:rPr lang="en-US" sz="3200" dirty="0" smtClean="0"/>
              <a:t>Testing version of the on-line database for bird observations, Moscow region, </a:t>
            </a:r>
            <a:r>
              <a:rPr lang="ru-RU" sz="3200" dirty="0" smtClean="0"/>
              <a:t>(</a:t>
            </a:r>
            <a:r>
              <a:rPr lang="en-US" sz="3200" dirty="0" smtClean="0"/>
              <a:t>example </a:t>
            </a:r>
            <a:r>
              <a:rPr lang="en-US" sz="3200" dirty="0" err="1" smtClean="0"/>
              <a:t>Parus</a:t>
            </a:r>
            <a:r>
              <a:rPr lang="en-US" sz="3200" dirty="0" smtClean="0"/>
              <a:t> sp.)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37016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8" y="1032623"/>
            <a:ext cx="9129322" cy="582537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Autofit/>
          </a:bodyPr>
          <a:lstStyle/>
          <a:p>
            <a:r>
              <a:rPr lang="en-US" sz="3200" dirty="0" smtClean="0"/>
              <a:t>Testing version of the on-line database for bird observations, point information request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39233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Возможности </a:t>
            </a:r>
            <a:r>
              <a:rPr lang="ru-RU" dirty="0" smtClean="0"/>
              <a:t>интерактивных проектов</a:t>
            </a:r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Инвентаризация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322659" y="1628800"/>
            <a:ext cx="3385245" cy="4680520"/>
          </a:xfrm>
        </p:spPr>
        <p:txBody>
          <a:bodyPr>
            <a:normAutofit lnSpcReduction="10000"/>
          </a:bodyPr>
          <a:lstStyle/>
          <a:p>
            <a:r>
              <a:rPr lang="ru-RU" u="sng" dirty="0" smtClean="0">
                <a:solidFill>
                  <a:schemeClr val="accent1"/>
                </a:solidFill>
              </a:rPr>
              <a:t>Задачи: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Сбор данных о ранее найденных нарушениях;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преобразование </a:t>
            </a:r>
            <a:r>
              <a:rPr lang="ru-RU" dirty="0"/>
              <a:t>в наглядный, картографический </a:t>
            </a:r>
            <a:r>
              <a:rPr lang="ru-RU" dirty="0" smtClean="0"/>
              <a:t>материал;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публикация материалов о различных нарушениях</a:t>
            </a:r>
            <a:endParaRPr lang="ru-RU" dirty="0"/>
          </a:p>
          <a:p>
            <a:r>
              <a:rPr lang="ru-RU" u="sng" dirty="0" smtClean="0">
                <a:solidFill>
                  <a:schemeClr val="accent1"/>
                </a:solidFill>
              </a:rPr>
              <a:t>Результаты: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установление современного состояния </a:t>
            </a:r>
            <a:r>
              <a:rPr lang="ru-RU" dirty="0" smtClean="0"/>
              <a:t>объектов;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получение картографических материалов, необходимых для </a:t>
            </a:r>
            <a:r>
              <a:rPr lang="ru-RU" dirty="0" smtClean="0"/>
              <a:t>наглядного представления масштабов нарушений;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доступность информации всем желающим;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прозрачность хозяйственной деятельности.</a:t>
            </a:r>
          </a:p>
        </p:txBody>
      </p:sp>
      <p:pic>
        <p:nvPicPr>
          <p:cNvPr id="8" name="Picture 48" descr="Logo-TW-FINAL"/>
          <p:cNvPicPr>
            <a:picLocks noChangeAspect="1" noChangeArrowheads="1"/>
          </p:cNvPicPr>
          <p:nvPr/>
        </p:nvPicPr>
        <p:blipFill>
          <a:blip r:embed="rId2"/>
          <a:srcRect l="28641" b="42085"/>
          <a:stretch>
            <a:fillRect/>
          </a:stretch>
        </p:blipFill>
        <p:spPr bwMode="auto">
          <a:xfrm>
            <a:off x="179388" y="549275"/>
            <a:ext cx="1331912" cy="252413"/>
          </a:xfrm>
          <a:prstGeom prst="rect">
            <a:avLst/>
          </a:prstGeom>
          <a:noFill/>
        </p:spPr>
      </p:pic>
      <p:pic>
        <p:nvPicPr>
          <p:cNvPr id="5" name="Picture 2" descr="E:\!Sasha_Loshkareva\INFOCENTER\kosmopatrul\MO\презентация моск обл\карта нарушенийМО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628800"/>
            <a:ext cx="5056019" cy="465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6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7042" y="1340768"/>
            <a:ext cx="8069916" cy="486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357188" y="214313"/>
            <a:ext cx="8215312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600" b="1" dirty="0">
              <a:solidFill>
                <a:srgbClr val="396497"/>
              </a:solidFill>
              <a:latin typeface="Calibri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0"/>
            <a:ext cx="7344816" cy="105273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/>
                </a:solidFill>
                <a:latin typeface="Calibri" charset="0"/>
              </a:rPr>
              <a:t>Экспериментальный</a:t>
            </a:r>
            <a:r>
              <a:rPr lang="ru-RU" dirty="0" smtClean="0">
                <a:solidFill>
                  <a:schemeClr val="accent1"/>
                </a:solidFill>
                <a:latin typeface="Calibri" charset="0"/>
              </a:rPr>
              <a:t> интерфейс</a:t>
            </a:r>
            <a:br>
              <a:rPr lang="ru-RU" dirty="0" smtClean="0">
                <a:solidFill>
                  <a:schemeClr val="accent1"/>
                </a:solidFill>
                <a:latin typeface="Calibri" charset="0"/>
              </a:rPr>
            </a:br>
            <a:r>
              <a:rPr lang="ru-RU" dirty="0" smtClean="0">
                <a:solidFill>
                  <a:schemeClr val="accent1"/>
                </a:solidFill>
                <a:latin typeface="Calibri" charset="0"/>
              </a:rPr>
              <a:t>проекта «Космический патруль»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48" descr="Logo-TW-FINAL"/>
          <p:cNvPicPr>
            <a:picLocks noChangeAspect="1" noChangeArrowheads="1"/>
          </p:cNvPicPr>
          <p:nvPr/>
        </p:nvPicPr>
        <p:blipFill>
          <a:blip r:embed="rId4"/>
          <a:srcRect l="28641" b="42085"/>
          <a:stretch>
            <a:fillRect/>
          </a:stretch>
        </p:blipFill>
        <p:spPr bwMode="auto">
          <a:xfrm>
            <a:off x="179388" y="549275"/>
            <a:ext cx="1331912" cy="252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15836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428625" y="1052736"/>
            <a:ext cx="8258175" cy="518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1313" indent="-339725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endParaRPr lang="ru-RU" sz="2800" dirty="0">
              <a:latin typeface="Calibri" charset="0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endParaRPr lang="ru-RU" dirty="0">
              <a:latin typeface="Calibri" charset="0"/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2137" y="2052638"/>
            <a:ext cx="2676525" cy="39290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625" y="2436019"/>
            <a:ext cx="3686175" cy="3162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08520" y="0"/>
            <a:ext cx="9289032" cy="1052736"/>
          </a:xfrm>
        </p:spPr>
        <p:txBody>
          <a:bodyPr/>
          <a:lstStyle/>
          <a:p>
            <a:r>
              <a:rPr lang="ru-RU" sz="2000" dirty="0" smtClean="0"/>
              <a:t>Возможное мобильное приложение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Проект </a:t>
            </a:r>
            <a:r>
              <a:rPr lang="ru-RU" dirty="0" smtClean="0">
                <a:solidFill>
                  <a:schemeClr val="accent1"/>
                </a:solidFill>
              </a:rPr>
              <a:t>«Космический патруль»</a:t>
            </a:r>
            <a:endParaRPr lang="ru-RU" dirty="0">
              <a:latin typeface="Calibri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5097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Autofit/>
          </a:bodyPr>
          <a:lstStyle/>
          <a:p>
            <a:r>
              <a:rPr lang="ru-RU" sz="3200" dirty="0" smtClean="0"/>
              <a:t>База данных по видам – организационные вопросы</a:t>
            </a:r>
            <a:endParaRPr lang="ru-RU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620688"/>
            <a:ext cx="8496944" cy="623731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ru-RU" sz="2800" dirty="0" smtClean="0"/>
          </a:p>
          <a:p>
            <a:pPr>
              <a:lnSpc>
                <a:spcPct val="80000"/>
              </a:lnSpc>
            </a:pPr>
            <a:r>
              <a:rPr lang="ru-RU" sz="2800" dirty="0" smtClean="0"/>
              <a:t>Разработка </a:t>
            </a:r>
            <a:r>
              <a:rPr lang="ru-RU" sz="2800" dirty="0" smtClean="0"/>
              <a:t>гарантий авторских </a:t>
            </a:r>
            <a:r>
              <a:rPr lang="ru-RU" sz="2800" dirty="0" smtClean="0"/>
              <a:t>прав</a:t>
            </a:r>
          </a:p>
          <a:p>
            <a:pPr>
              <a:lnSpc>
                <a:spcPct val="80000"/>
              </a:lnSpc>
            </a:pPr>
            <a:endParaRPr lang="ru-RU" sz="2800" dirty="0" smtClean="0"/>
          </a:p>
          <a:p>
            <a:pPr>
              <a:lnSpc>
                <a:spcPct val="80000"/>
              </a:lnSpc>
            </a:pPr>
            <a:r>
              <a:rPr lang="ru-RU" sz="2800" dirty="0" smtClean="0"/>
              <a:t>Гарантия </a:t>
            </a:r>
            <a:r>
              <a:rPr lang="ru-RU" sz="2800" dirty="0" err="1" smtClean="0"/>
              <a:t>неутечки</a:t>
            </a:r>
            <a:r>
              <a:rPr lang="ru-RU" sz="2800" dirty="0" smtClean="0"/>
              <a:t> чувствительной </a:t>
            </a:r>
            <a:r>
              <a:rPr lang="ru-RU" sz="2800" dirty="0" smtClean="0"/>
              <a:t>информации</a:t>
            </a:r>
          </a:p>
          <a:p>
            <a:pPr>
              <a:lnSpc>
                <a:spcPct val="80000"/>
              </a:lnSpc>
            </a:pPr>
            <a:endParaRPr lang="ru-RU" sz="2800" dirty="0" smtClean="0"/>
          </a:p>
          <a:p>
            <a:pPr>
              <a:lnSpc>
                <a:spcPct val="80000"/>
              </a:lnSpc>
            </a:pPr>
            <a:r>
              <a:rPr lang="ru-RU" sz="2800" dirty="0" smtClean="0"/>
              <a:t>Права </a:t>
            </a:r>
            <a:r>
              <a:rPr lang="ru-RU" sz="2800" dirty="0" smtClean="0"/>
              <a:t>доступа к общей базе данных.</a:t>
            </a:r>
          </a:p>
          <a:p>
            <a:pPr>
              <a:lnSpc>
                <a:spcPct val="80000"/>
              </a:lnSpc>
            </a:pPr>
            <a:endParaRPr lang="ru-RU" sz="2800" dirty="0" smtClean="0"/>
          </a:p>
          <a:p>
            <a:pPr>
              <a:lnSpc>
                <a:spcPct val="80000"/>
              </a:lnSpc>
            </a:pPr>
            <a:endParaRPr lang="ru-RU" sz="2800" dirty="0"/>
          </a:p>
          <a:p>
            <a:pPr>
              <a:lnSpc>
                <a:spcPct val="80000"/>
              </a:lnSpc>
            </a:pPr>
            <a:r>
              <a:rPr lang="ru-RU" sz="2800" dirty="0" smtClean="0"/>
              <a:t>Регулярное </a:t>
            </a:r>
            <a:r>
              <a:rPr lang="ru-RU" sz="2800" dirty="0" smtClean="0"/>
              <a:t>событие, привлекательное для научных сообществ: ежегодная конференция по природоохранной </a:t>
            </a:r>
            <a:r>
              <a:rPr lang="ru-RU" sz="2800" dirty="0" smtClean="0"/>
              <a:t>биологии</a:t>
            </a:r>
          </a:p>
        </p:txBody>
      </p:sp>
    </p:spTree>
    <p:extLst>
      <p:ext uri="{BB962C8B-B14F-4D97-AF65-F5344CB8AC3E}">
        <p14:creationId xmlns:p14="http://schemas.microsoft.com/office/powerpoint/2010/main" val="264545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r>
              <a:rPr lang="ru-RU" altLang="ru-RU" sz="3200"/>
              <a:t>Онлайновая база данных по редким видам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765175"/>
            <a:ext cx="8713788" cy="59039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400" dirty="0"/>
              <a:t>Инициативная группа заинтересованных для разработки проекта. Встреча рабочей группы – обсуждение подходов. Выбор </a:t>
            </a:r>
            <a:r>
              <a:rPr lang="ru-RU" altLang="ru-RU" sz="2400" dirty="0" smtClean="0"/>
              <a:t>платформы. </a:t>
            </a:r>
            <a:r>
              <a:rPr lang="ru-RU" altLang="ru-RU" sz="2400" dirty="0"/>
              <a:t>Выработка договорённостей по обращению с данными.</a:t>
            </a:r>
          </a:p>
          <a:p>
            <a:pPr>
              <a:lnSpc>
                <a:spcPct val="90000"/>
              </a:lnSpc>
            </a:pPr>
            <a:r>
              <a:rPr lang="ru-RU" altLang="ru-RU" sz="2400" dirty="0"/>
              <a:t>Проработка юридической основы сотрудничества: механизм защиты авторских прав, условия использования данных, меры безопасности для чувствительных данных.</a:t>
            </a:r>
          </a:p>
          <a:p>
            <a:pPr>
              <a:lnSpc>
                <a:spcPct val="90000"/>
              </a:lnSpc>
            </a:pPr>
            <a:r>
              <a:rPr lang="ru-RU" altLang="ru-RU" sz="2400" dirty="0"/>
              <a:t>Запуск онлайновой картографической базы с начальным набором данных. Анонс проекта, приглашение к участию владельцев данных.</a:t>
            </a:r>
          </a:p>
          <a:p>
            <a:pPr>
              <a:lnSpc>
                <a:spcPct val="90000"/>
              </a:lnSpc>
            </a:pPr>
            <a:r>
              <a:rPr lang="ru-RU" altLang="ru-RU" sz="2400" dirty="0"/>
              <a:t>Развитие и пополнение проекта.</a:t>
            </a:r>
          </a:p>
          <a:p>
            <a:pPr>
              <a:lnSpc>
                <a:spcPct val="90000"/>
              </a:lnSpc>
            </a:pPr>
            <a:r>
              <a:rPr lang="ru-RU" altLang="ru-RU" sz="2400" dirty="0"/>
              <a:t>Возможное совмещение базы данных по видам с разрабатываемой картой растительности и базы данных ценных территорий</a:t>
            </a:r>
          </a:p>
          <a:p>
            <a:pPr>
              <a:lnSpc>
                <a:spcPct val="90000"/>
              </a:lnSpc>
            </a:pPr>
            <a:endParaRPr lang="ru-RU" altLang="ru-RU" sz="2400" dirty="0"/>
          </a:p>
        </p:txBody>
      </p:sp>
    </p:spTree>
    <p:extLst>
      <p:ext uri="{BB962C8B-B14F-4D97-AF65-F5344CB8AC3E}">
        <p14:creationId xmlns:p14="http://schemas.microsoft.com/office/powerpoint/2010/main" val="270425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450"/>
            <a:ext cx="9144000" cy="1008063"/>
          </a:xfrm>
        </p:spPr>
        <p:txBody>
          <a:bodyPr/>
          <a:lstStyle/>
          <a:p>
            <a:r>
              <a:rPr lang="ru-RU" altLang="ru-RU" sz="2800" dirty="0" smtClean="0"/>
              <a:t>«</a:t>
            </a:r>
            <a:r>
              <a:rPr lang="ru-RU" altLang="ru-RU" sz="2800" dirty="0" err="1" smtClean="0"/>
              <a:t>Краснокнижные</a:t>
            </a:r>
            <a:r>
              <a:rPr lang="ru-RU" altLang="ru-RU" sz="2800" dirty="0" smtClean="0"/>
              <a:t>» виды – </a:t>
            </a:r>
            <a:br>
              <a:rPr lang="ru-RU" altLang="ru-RU" sz="2800" dirty="0" smtClean="0"/>
            </a:br>
            <a:r>
              <a:rPr lang="ru-RU" altLang="ru-RU" sz="2800" dirty="0" smtClean="0"/>
              <a:t>важнейший инструмент охраны природы</a:t>
            </a:r>
            <a:endParaRPr lang="ru-RU" altLang="ru-RU" sz="28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25538"/>
            <a:ext cx="8640763" cy="554355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altLang="ru-RU" sz="2400" dirty="0" smtClean="0">
                <a:latin typeface="Times New Roman" pitchFamily="18" charset="0"/>
              </a:rPr>
              <a:t>Места обитания видов, занесённых в </a:t>
            </a:r>
            <a:r>
              <a:rPr lang="ru-RU" altLang="ru-RU" sz="2400" dirty="0">
                <a:latin typeface="Times New Roman" pitchFamily="18" charset="0"/>
              </a:rPr>
              <a:t>к</a:t>
            </a:r>
            <a:r>
              <a:rPr lang="ru-RU" altLang="ru-RU" sz="2400" dirty="0" smtClean="0">
                <a:latin typeface="Times New Roman" pitchFamily="18" charset="0"/>
              </a:rPr>
              <a:t>расные книги, защищены законодательно (один из немногих прямых запретов)</a:t>
            </a:r>
          </a:p>
          <a:p>
            <a:pPr>
              <a:lnSpc>
                <a:spcPct val="80000"/>
              </a:lnSpc>
            </a:pPr>
            <a:endParaRPr lang="ru-RU" altLang="ru-RU" sz="2400" dirty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altLang="ru-RU" sz="2400" dirty="0" smtClean="0">
                <a:latin typeface="Times New Roman" pitchFamily="18" charset="0"/>
              </a:rPr>
              <a:t>Практически везде являются важнейшим аргументом при создании ООПТ</a:t>
            </a:r>
          </a:p>
          <a:p>
            <a:pPr>
              <a:lnSpc>
                <a:spcPct val="80000"/>
              </a:lnSpc>
            </a:pPr>
            <a:endParaRPr lang="ru-RU" altLang="ru-RU" sz="2400" dirty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altLang="ru-RU" sz="2400" dirty="0" smtClean="0">
                <a:latin typeface="Times New Roman" pitchFamily="18" charset="0"/>
              </a:rPr>
              <a:t>Наработана определённая нормативная база.</a:t>
            </a:r>
          </a:p>
          <a:p>
            <a:pPr>
              <a:lnSpc>
                <a:spcPct val="80000"/>
              </a:lnSpc>
            </a:pPr>
            <a:endParaRPr lang="ru-RU" altLang="ru-RU" sz="2400" dirty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altLang="ru-RU" sz="2400" dirty="0" smtClean="0">
                <a:latin typeface="Times New Roman" pitchFamily="18" charset="0"/>
              </a:rPr>
              <a:t>Красные книги и официальные списки</a:t>
            </a:r>
          </a:p>
          <a:p>
            <a:pPr>
              <a:lnSpc>
                <a:spcPct val="80000"/>
              </a:lnSpc>
            </a:pPr>
            <a:endParaRPr lang="ru-RU" altLang="ru-RU" sz="2400" dirty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altLang="ru-RU" sz="2400" dirty="0" smtClean="0">
                <a:latin typeface="Times New Roman" pitchFamily="18" charset="0"/>
              </a:rPr>
              <a:t>Ревизия существующих списков необходима, но должна проводиться с особой осторожностью</a:t>
            </a:r>
          </a:p>
          <a:p>
            <a:pPr>
              <a:lnSpc>
                <a:spcPct val="80000"/>
              </a:lnSpc>
            </a:pPr>
            <a:endParaRPr lang="ru-RU" altLang="ru-RU" sz="2400" dirty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altLang="ru-RU" sz="2400" dirty="0" smtClean="0">
                <a:latin typeface="Times New Roman" pitchFamily="18" charset="0"/>
              </a:rPr>
              <a:t>Общие критерии нужны, но основная проблема – недостаток данных</a:t>
            </a:r>
            <a:endParaRPr lang="ru-RU" altLang="ru-RU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66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6613"/>
          </a:xfrm>
        </p:spPr>
        <p:txBody>
          <a:bodyPr/>
          <a:lstStyle/>
          <a:p>
            <a:r>
              <a:rPr lang="ru-RU" altLang="ru-RU" sz="4000" dirty="0" smtClean="0"/>
              <a:t>Недостаток научных данных</a:t>
            </a:r>
            <a:endParaRPr lang="ru-RU" altLang="ru-RU" sz="40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08050"/>
            <a:ext cx="8893175" cy="59499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400" dirty="0">
                <a:latin typeface="Times New Roman" pitchFamily="18" charset="0"/>
              </a:rPr>
              <a:t>Явно недостаточно изучено распространение отдельных видов, особенно плохо с картами конкретных местообитаний (карты мест исследований вместо карт местообитаний)</a:t>
            </a:r>
          </a:p>
          <a:p>
            <a:pPr>
              <a:lnSpc>
                <a:spcPct val="80000"/>
              </a:lnSpc>
            </a:pPr>
            <a:r>
              <a:rPr lang="ru-RU" altLang="ru-RU" sz="2400" dirty="0">
                <a:latin typeface="Times New Roman" pitchFamily="18" charset="0"/>
              </a:rPr>
              <a:t>Много ошибок при составлении Красных книг и списков.</a:t>
            </a:r>
          </a:p>
          <a:p>
            <a:pPr>
              <a:lnSpc>
                <a:spcPct val="80000"/>
              </a:lnSpc>
            </a:pPr>
            <a:r>
              <a:rPr lang="ru-RU" altLang="ru-RU" sz="2400" dirty="0">
                <a:latin typeface="Times New Roman" pitchFamily="18" charset="0"/>
              </a:rPr>
              <a:t>Мало информации о биологии многих видов: где их искать, какие экосистемы являются их потенциальными местообитаниями (нет карт потенциальных местообитаний)</a:t>
            </a:r>
          </a:p>
          <a:p>
            <a:pPr>
              <a:lnSpc>
                <a:spcPct val="80000"/>
              </a:lnSpc>
            </a:pPr>
            <a:r>
              <a:rPr lang="ru-RU" altLang="ru-RU" sz="2400" dirty="0">
                <a:latin typeface="Times New Roman" pitchFamily="18" charset="0"/>
              </a:rPr>
              <a:t>Мало данных о причинах сокращения численности и факторах угрозы (в Красных книгах записаны преимущественно «экспертные мнения», а нужны доказательства (работы, показывающие изменения численности в зависимости от тех или иных факторов)!</a:t>
            </a:r>
          </a:p>
          <a:p>
            <a:pPr>
              <a:lnSpc>
                <a:spcPct val="80000"/>
              </a:lnSpc>
            </a:pPr>
            <a:r>
              <a:rPr lang="ru-RU" altLang="ru-RU" sz="2400" dirty="0">
                <a:latin typeface="Times New Roman" pitchFamily="18" charset="0"/>
              </a:rPr>
              <a:t>Недостаточно хороших полевых определителей, доступных для использования неспециалистами, особенно региональных.</a:t>
            </a:r>
          </a:p>
          <a:p>
            <a:pPr>
              <a:lnSpc>
                <a:spcPct val="80000"/>
              </a:lnSpc>
            </a:pPr>
            <a:r>
              <a:rPr lang="ru-RU" altLang="ru-RU" sz="2400" dirty="0">
                <a:latin typeface="Times New Roman" pitchFamily="18" charset="0"/>
              </a:rPr>
              <a:t>Крайне вредное воздействие работ по систематике, «дробящих» виды и роды на новые, различить которые способны только специалисты, их описавшие (и то не всегда) – снижение интереса в обществе к живой природе и биологии как науке</a:t>
            </a:r>
          </a:p>
        </p:txBody>
      </p:sp>
    </p:spTree>
    <p:extLst>
      <p:ext uri="{BB962C8B-B14F-4D97-AF65-F5344CB8AC3E}">
        <p14:creationId xmlns:p14="http://schemas.microsoft.com/office/powerpoint/2010/main" val="34165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GAP_TEXT_09_Page_170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5888"/>
            <a:ext cx="4667250" cy="6553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7" name="Picture 7" descr="GAP_TEXT_09_Page_171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78338" y="115888"/>
            <a:ext cx="4665662" cy="6553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53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3" name="Picture 3" descr="GAP_TEXT_09_Page_171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93379" y="-315913"/>
            <a:ext cx="6715125" cy="943292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980728"/>
            <a:ext cx="29158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ru-RU" b="1" dirty="0" smtClean="0"/>
              <a:t>GAP-</a:t>
            </a:r>
            <a:r>
              <a:rPr lang="ru-RU" altLang="ru-RU" b="1" dirty="0" smtClean="0"/>
              <a:t>Анализ:</a:t>
            </a:r>
            <a:br>
              <a:rPr lang="ru-RU" altLang="ru-RU" b="1" dirty="0" smtClean="0"/>
            </a:br>
            <a:r>
              <a:rPr lang="ru-RU" altLang="ru-RU" b="1" dirty="0" smtClean="0"/>
              <a:t>база пространственных данных по известным местам обитания </a:t>
            </a:r>
            <a:r>
              <a:rPr lang="ru-RU" altLang="ru-RU" b="1" dirty="0" err="1" smtClean="0"/>
              <a:t>краснокнижных</a:t>
            </a:r>
            <a:r>
              <a:rPr lang="ru-RU" altLang="ru-RU" b="1" dirty="0" smtClean="0"/>
              <a:t> видов животных и растений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136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GAP_TEXT_09_Page_170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98513" y="403225"/>
            <a:ext cx="10617201" cy="14906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471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6613"/>
          </a:xfrm>
        </p:spPr>
        <p:txBody>
          <a:bodyPr/>
          <a:lstStyle/>
          <a:p>
            <a:r>
              <a:rPr lang="en-US" sz="4000" dirty="0" smtClean="0"/>
              <a:t>«</a:t>
            </a:r>
            <a:r>
              <a:rPr lang="ru-RU" sz="4000" dirty="0" smtClean="0"/>
              <a:t>Чего не хватает?</a:t>
            </a:r>
            <a:r>
              <a:rPr lang="en-US" sz="4000" dirty="0" smtClean="0"/>
              <a:t>»</a:t>
            </a:r>
            <a:r>
              <a:rPr lang="ru-RU" sz="4000" dirty="0" smtClean="0"/>
              <a:t> </a:t>
            </a:r>
            <a:r>
              <a:rPr lang="en-US" sz="4000" dirty="0"/>
              <a:t>–</a:t>
            </a:r>
            <a:r>
              <a:rPr lang="en-US" sz="4000" dirty="0" smtClean="0"/>
              <a:t> </a:t>
            </a:r>
            <a:r>
              <a:rPr lang="ru-RU" sz="4000" dirty="0"/>
              <a:t>Р</a:t>
            </a:r>
            <a:r>
              <a:rPr lang="ru-RU" sz="4000" dirty="0" smtClean="0"/>
              <a:t>едкие </a:t>
            </a:r>
            <a:r>
              <a:rPr lang="ru-RU" sz="4000" dirty="0"/>
              <a:t>виды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08050"/>
            <a:ext cx="8893175" cy="594995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</a:rPr>
              <a:t>Распространение </a:t>
            </a:r>
            <a:r>
              <a:rPr lang="ru-RU" sz="2400" dirty="0">
                <a:latin typeface="Times New Roman" pitchFamily="18" charset="0"/>
              </a:rPr>
              <a:t>отдельных видов, </a:t>
            </a:r>
            <a:r>
              <a:rPr lang="ru-RU" sz="2400" dirty="0" smtClean="0">
                <a:latin typeface="Times New Roman" pitchFamily="18" charset="0"/>
              </a:rPr>
              <a:t>карты </a:t>
            </a:r>
            <a:r>
              <a:rPr lang="ru-RU" sz="2400" dirty="0">
                <a:latin typeface="Times New Roman" pitchFamily="18" charset="0"/>
              </a:rPr>
              <a:t>конкретных </a:t>
            </a:r>
            <a:r>
              <a:rPr lang="ru-RU" sz="2400" dirty="0" smtClean="0">
                <a:latin typeface="Times New Roman" pitchFamily="18" charset="0"/>
              </a:rPr>
              <a:t>местообитаний, базы данных.</a:t>
            </a:r>
            <a:endParaRPr lang="ru-RU" sz="2400" dirty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</a:rPr>
              <a:t>Реальная оценка редкости видов - Красные книги </a:t>
            </a:r>
            <a:r>
              <a:rPr lang="ru-RU" sz="2400" dirty="0">
                <a:latin typeface="Times New Roman" pitchFamily="18" charset="0"/>
              </a:rPr>
              <a:t>и </a:t>
            </a:r>
            <a:r>
              <a:rPr lang="ru-RU" sz="2400" dirty="0" smtClean="0">
                <a:latin typeface="Times New Roman" pitchFamily="18" charset="0"/>
              </a:rPr>
              <a:t>списки.</a:t>
            </a:r>
            <a:endParaRPr lang="ru-RU" sz="2400" dirty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</a:rPr>
              <a:t>Изучение биологии видов</a:t>
            </a:r>
            <a:r>
              <a:rPr lang="ru-RU" sz="2400" dirty="0">
                <a:latin typeface="Times New Roman" pitchFamily="18" charset="0"/>
              </a:rPr>
              <a:t>: </a:t>
            </a:r>
            <a:r>
              <a:rPr lang="ru-RU" sz="2400" dirty="0" smtClean="0">
                <a:latin typeface="Times New Roman" pitchFamily="18" charset="0"/>
              </a:rPr>
              <a:t>привязка экосистем к потенциальным местообитаниям (картирование потенциальных </a:t>
            </a:r>
            <a:r>
              <a:rPr lang="ru-RU" sz="2400" dirty="0">
                <a:latin typeface="Times New Roman" pitchFamily="18" charset="0"/>
              </a:rPr>
              <a:t>местообитаний</a:t>
            </a:r>
            <a:r>
              <a:rPr lang="ru-RU" sz="2400" dirty="0" smtClean="0">
                <a:latin typeface="Times New Roman" pitchFamily="18" charset="0"/>
              </a:rPr>
              <a:t>).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</a:rPr>
              <a:t>Разработка систем индикаторных видов для ценных экосистем.</a:t>
            </a:r>
            <a:endParaRPr lang="ru-RU" sz="2400" dirty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</a:rPr>
              <a:t>Изучение причин </a:t>
            </a:r>
            <a:r>
              <a:rPr lang="ru-RU" sz="2400" dirty="0">
                <a:latin typeface="Times New Roman" pitchFamily="18" charset="0"/>
              </a:rPr>
              <a:t>сокращения численности и факторах </a:t>
            </a:r>
            <a:r>
              <a:rPr lang="ru-RU" sz="2400" dirty="0" smtClean="0">
                <a:latin typeface="Times New Roman" pitchFamily="18" charset="0"/>
              </a:rPr>
              <a:t>угрозы, доказательства </a:t>
            </a:r>
            <a:r>
              <a:rPr lang="ru-RU" sz="2400" dirty="0">
                <a:latin typeface="Times New Roman" pitchFamily="18" charset="0"/>
              </a:rPr>
              <a:t>(работы, показывающие изменения численности в зависимости от тех или иных факторов</a:t>
            </a:r>
            <a:r>
              <a:rPr lang="ru-RU" sz="2400" dirty="0" smtClean="0">
                <a:latin typeface="Times New Roman" pitchFamily="18" charset="0"/>
              </a:rPr>
              <a:t>).</a:t>
            </a:r>
          </a:p>
          <a:p>
            <a:pPr>
              <a:lnSpc>
                <a:spcPct val="80000"/>
              </a:lnSpc>
            </a:pPr>
            <a:endParaRPr lang="ru-RU" sz="2400" dirty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</a:rPr>
              <a:t>Хорошие полевые </a:t>
            </a:r>
            <a:r>
              <a:rPr lang="ru-RU" sz="2400" dirty="0">
                <a:latin typeface="Times New Roman" pitchFamily="18" charset="0"/>
              </a:rPr>
              <a:t>определителей, </a:t>
            </a:r>
            <a:r>
              <a:rPr lang="ru-RU" sz="2400" dirty="0" smtClean="0">
                <a:latin typeface="Times New Roman" pitchFamily="18" charset="0"/>
              </a:rPr>
              <a:t>доступные </a:t>
            </a:r>
            <a:r>
              <a:rPr lang="ru-RU" sz="2400" dirty="0">
                <a:latin typeface="Times New Roman" pitchFamily="18" charset="0"/>
              </a:rPr>
              <a:t>для использования неспециалистами, особенно </a:t>
            </a:r>
            <a:r>
              <a:rPr lang="ru-RU" sz="2400" dirty="0" smtClean="0">
                <a:latin typeface="Times New Roman" pitchFamily="18" charset="0"/>
              </a:rPr>
              <a:t>региональные.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</a:rPr>
              <a:t>Работы по систематике, объединяющие искусственно разделённые виды без особых на то оснований</a:t>
            </a:r>
            <a:endParaRPr lang="ru-RU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72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r>
              <a:rPr lang="ru-RU" altLang="ru-RU" sz="4000" dirty="0"/>
              <a:t>Приоритетные </a:t>
            </a:r>
            <a:r>
              <a:rPr lang="ru-RU" altLang="ru-RU" sz="4000" dirty="0" smtClean="0"/>
              <a:t>тематики</a:t>
            </a:r>
            <a:endParaRPr lang="ru-RU" altLang="ru-RU" sz="400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507413" cy="5256212"/>
          </a:xfrm>
        </p:spPr>
        <p:txBody>
          <a:bodyPr/>
          <a:lstStyle/>
          <a:p>
            <a:r>
              <a:rPr lang="ru-RU" altLang="ru-RU" sz="2400"/>
              <a:t>Поиск и картографирование мест обитания редких видов, создание межрегиональных баз данных</a:t>
            </a:r>
          </a:p>
          <a:p>
            <a:r>
              <a:rPr lang="ru-RU" altLang="ru-RU" sz="2400"/>
              <a:t>Биология редких видов и потенциальные местообитания, картографирование</a:t>
            </a:r>
          </a:p>
          <a:p>
            <a:r>
              <a:rPr lang="ru-RU" altLang="ru-RU" sz="2400"/>
              <a:t>Конкретные механизмы сокращения численности редких видов под воздействием антропогенных факторов</a:t>
            </a:r>
          </a:p>
          <a:p>
            <a:r>
              <a:rPr lang="ru-RU" altLang="ru-RU" sz="2400"/>
              <a:t>Исправление ошибок систематики, унификация, хорошие полевые определители</a:t>
            </a:r>
          </a:p>
          <a:p>
            <a:r>
              <a:rPr lang="ru-RU" altLang="ru-RU" sz="2400"/>
              <a:t>Моделирование популяций охотничьих и других видов, находящихся по антропогенным прессом</a:t>
            </a:r>
          </a:p>
          <a:p>
            <a:endParaRPr lang="ru-RU" altLang="ru-RU" sz="2400"/>
          </a:p>
        </p:txBody>
      </p:sp>
    </p:spTree>
    <p:extLst>
      <p:ext uri="{BB962C8B-B14F-4D97-AF65-F5344CB8AC3E}">
        <p14:creationId xmlns:p14="http://schemas.microsoft.com/office/powerpoint/2010/main" val="98688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Почему база данных по редким видам должна быть пространственной?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514116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Без пространственного распределения невозможно делать выводы о распространении видов</a:t>
            </a:r>
          </a:p>
          <a:p>
            <a:endParaRPr lang="ru-RU" dirty="0" smtClean="0"/>
          </a:p>
          <a:p>
            <a:r>
              <a:rPr lang="ru-RU" dirty="0" smtClean="0"/>
              <a:t>Невозможно делать выводы о состоянии и количестве популяций</a:t>
            </a:r>
          </a:p>
          <a:p>
            <a:endParaRPr lang="ru-RU" dirty="0" smtClean="0"/>
          </a:p>
          <a:p>
            <a:r>
              <a:rPr lang="ru-RU" dirty="0" smtClean="0"/>
              <a:t>Невозможно выявить территории приоритетные для сохранения конкретных видов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556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678</Words>
  <Application>Microsoft Office PowerPoint</Application>
  <PresentationFormat>On-screen Show (4:3)</PresentationFormat>
  <Paragraphs>86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Возможность ведения общей пространственной баз данных по «краснокнижным» видам</vt:lpstr>
      <vt:lpstr>«Краснокнижные» виды –  важнейший инструмент охраны природы</vt:lpstr>
      <vt:lpstr>Недостаток научных данных</vt:lpstr>
      <vt:lpstr>PowerPoint Presentation</vt:lpstr>
      <vt:lpstr>PowerPoint Presentation</vt:lpstr>
      <vt:lpstr>PowerPoint Presentation</vt:lpstr>
      <vt:lpstr>«Чего не хватает?» – Редкие виды</vt:lpstr>
      <vt:lpstr>Приоритетные тематики</vt:lpstr>
      <vt:lpstr>Почему база данных по редким видам должна быть пространственной?</vt:lpstr>
      <vt:lpstr>БД по редким видам –  задача не столько научная, сколько организационная.</vt:lpstr>
      <vt:lpstr>Testing version of the on-line database for bird observations, Moscow region, (example Parus sp.)</vt:lpstr>
      <vt:lpstr>Testing version of the on-line database for bird observations, point information request</vt:lpstr>
      <vt:lpstr>Возможности интерактивных проектов</vt:lpstr>
      <vt:lpstr>Экспериментальный интерфейс проекта «Космический патруль»</vt:lpstr>
      <vt:lpstr>Возможное мобильное приложение</vt:lpstr>
      <vt:lpstr>База данных по видам – организационные вопросы</vt:lpstr>
      <vt:lpstr>Онлайновая база данных по редким видам</vt:lpstr>
    </vt:vector>
  </TitlesOfParts>
  <Company>Aksenov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Dmitry E. Aksenov</dc:creator>
  <cp:lastModifiedBy>Dmitry E. Aksenov</cp:lastModifiedBy>
  <cp:revision>11</cp:revision>
  <dcterms:created xsi:type="dcterms:W3CDTF">2014-10-03T03:25:07Z</dcterms:created>
  <dcterms:modified xsi:type="dcterms:W3CDTF">2014-10-03T06:35:32Z</dcterms:modified>
</cp:coreProperties>
</file>