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0" r:id="rId4"/>
    <p:sldId id="271" r:id="rId5"/>
    <p:sldId id="280" r:id="rId6"/>
    <p:sldId id="263" r:id="rId7"/>
    <p:sldId id="279" r:id="rId8"/>
    <p:sldId id="282" r:id="rId9"/>
    <p:sldId id="269" r:id="rId10"/>
    <p:sldId id="257" r:id="rId11"/>
    <p:sldId id="266" r:id="rId12"/>
    <p:sldId id="258" r:id="rId13"/>
    <p:sldId id="284" r:id="rId14"/>
    <p:sldId id="286" r:id="rId15"/>
    <p:sldId id="285" r:id="rId16"/>
    <p:sldId id="260" r:id="rId17"/>
    <p:sldId id="276" r:id="rId18"/>
    <p:sldId id="277" r:id="rId19"/>
    <p:sldId id="278" r:id="rId20"/>
    <p:sldId id="267" r:id="rId21"/>
    <p:sldId id="28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7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4;\Desktop\&#1063;&#1045;&#1070;\&#1056;&#1072;&#1089;&#1090;&#1077;&#1085;&#1080;&#1103;%20&#1083;&#1077;&#1089;&#1086;&#1074;,%20&#1083;&#1091;&#1075;&#1086;&#1074;%20&#1080;%20&#1083;&#1077;&#1089;&#1085;&#1099;&#1093;%20&#1086;&#1087;&#1091;&#1096;&#1077;&#108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4;\Desktop\&#1063;&#1045;&#1070;\&#1051;&#1080;&#1089;&#1090;%20Microsoft%20Office%20Excel%20(3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4;\Desktop\&#1051;&#1080;&#1089;&#1090;%20Microsoft%20Office%20Excel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4;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Лист1!$D$5</c:f>
              <c:strCache>
                <c:ptCount val="1"/>
                <c:pt idx="0">
                  <c:v>Число видов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/>
          </c:spPr>
          <c:dPt>
            <c:idx val="0"/>
            <c:spPr>
              <a:solidFill>
                <a:srgbClr val="1FD141"/>
              </a:solidFill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1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2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 prstMaterial="dkEdge"/>
            </c:spPr>
          </c:dPt>
          <c:dPt>
            <c:idx val="3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dkEdge"/>
            </c:spPr>
          </c:dPt>
          <c:cat>
            <c:strRef>
              <c:f>Лист1!$C$6:$C$9</c:f>
              <c:strCache>
                <c:ptCount val="4"/>
                <c:pt idx="0">
                  <c:v>растения лесов, лугов, лесных опушек</c:v>
                </c:pt>
                <c:pt idx="1">
                  <c:v>растения болот</c:v>
                </c:pt>
                <c:pt idx="2">
                  <c:v>растения скал и глинистых осыпей</c:v>
                </c:pt>
                <c:pt idx="3">
                  <c:v>водные и прибрежно-водные растения</c:v>
                </c:pt>
              </c:strCache>
            </c:strRef>
          </c:cat>
          <c:val>
            <c:numRef>
              <c:f>Лист1!$D$6:$D$9</c:f>
              <c:numCache>
                <c:formatCode>General</c:formatCode>
                <c:ptCount val="4"/>
                <c:pt idx="0">
                  <c:v>56</c:v>
                </c:pt>
                <c:pt idx="1">
                  <c:v>4</c:v>
                </c:pt>
                <c:pt idx="2">
                  <c:v>28</c:v>
                </c:pt>
                <c:pt idx="3">
                  <c:v>6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Лист1!$C$4</c:f>
              <c:strCache>
                <c:ptCount val="1"/>
                <c:pt idx="0">
                  <c:v>Число видов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rgbClr val="92D050"/>
              </a:solidFill>
            </c:spPr>
          </c:dPt>
          <c:cat>
            <c:strRef>
              <c:f>Лист1!$B$5:$B$8</c:f>
              <c:strCache>
                <c:ptCount val="4"/>
                <c:pt idx="0">
                  <c:v>1 (E) – виды, находящиеся под угрозой исчезновения </c:v>
                </c:pt>
                <c:pt idx="1">
                  <c:v>2(V) - сокращающися в численности</c:v>
                </c:pt>
                <c:pt idx="2">
                  <c:v>3(R) - редкие виды</c:v>
                </c:pt>
                <c:pt idx="3">
                  <c:v>4(I) - неопределенные по современному состоянию и категории</c:v>
                </c:pt>
              </c:strCache>
            </c:strRef>
          </c:cat>
          <c:val>
            <c:numRef>
              <c:f>Лист1!$C$5:$C$8</c:f>
              <c:numCache>
                <c:formatCode>General</c:formatCode>
                <c:ptCount val="4"/>
                <c:pt idx="0">
                  <c:v>6</c:v>
                </c:pt>
                <c:pt idx="1">
                  <c:v>13</c:v>
                </c:pt>
                <c:pt idx="2">
                  <c:v>57</c:v>
                </c:pt>
                <c:pt idx="3">
                  <c:v>14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2206296316056087"/>
          <c:y val="6.4000198127693322E-2"/>
          <c:w val="0.36787421418863292"/>
          <c:h val="0.87473462733688434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Лист1!$C$2</c:f>
              <c:strCache>
                <c:ptCount val="1"/>
                <c:pt idx="0">
                  <c:v>Число видов</c:v>
                </c:pt>
              </c:strCache>
            </c:strRef>
          </c:tx>
          <c:dPt>
            <c:idx val="0"/>
            <c:spPr>
              <a:solidFill>
                <a:srgbClr val="3ED636"/>
              </a:solidFill>
            </c:spPr>
          </c:dPt>
          <c:dPt>
            <c:idx val="1"/>
            <c:spPr>
              <a:solidFill>
                <a:srgbClr val="00206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Лист1!$B$3:$B$6</c:f>
              <c:strCache>
                <c:ptCount val="4"/>
                <c:pt idx="0">
                  <c:v>лесные мхи</c:v>
                </c:pt>
                <c:pt idx="1">
                  <c:v>болотные мхи</c:v>
                </c:pt>
                <c:pt idx="2">
                  <c:v>водные мхи</c:v>
                </c:pt>
                <c:pt idx="3">
                  <c:v>мхи скальных местообитаний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15</c:v>
                </c:pt>
                <c:pt idx="1">
                  <c:v>14</c:v>
                </c:pt>
                <c:pt idx="2">
                  <c:v>2</c:v>
                </c:pt>
                <c:pt idx="3">
                  <c:v>15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Лист1!$E$6</c:f>
              <c:strCache>
                <c:ptCount val="1"/>
                <c:pt idx="0">
                  <c:v>Число видов</c:v>
                </c:pt>
              </c:strCache>
            </c:strRef>
          </c:tx>
          <c:dPt>
            <c:idx val="0"/>
            <c:spPr>
              <a:solidFill>
                <a:schemeClr val="tx1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rgbClr val="3BCD19"/>
              </a:solidFill>
            </c:spPr>
          </c:dPt>
          <c:cat>
            <c:strRef>
              <c:f>Лист1!$D$7:$D$10</c:f>
              <c:strCache>
                <c:ptCount val="4"/>
                <c:pt idx="0">
                  <c:v>0(Ех) - вероятно исчезнувшие</c:v>
                </c:pt>
                <c:pt idx="1">
                  <c:v>2(V) - сокращающися в численности</c:v>
                </c:pt>
                <c:pt idx="2">
                  <c:v>3(R) - редкие виды</c:v>
                </c:pt>
                <c:pt idx="3">
                  <c:v>4(I) - неопределенные по современному состоянию и категории</c:v>
                </c:pt>
              </c:strCache>
            </c:strRef>
          </c:cat>
          <c:val>
            <c:numRef>
              <c:f>Лист1!$E$7:$E$10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30</c:v>
                </c:pt>
                <c:pt idx="3">
                  <c:v>4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D844B6A-6D07-468A-B8BE-73C7BE67BD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принципы внесения редких видов растений во второе издание красной книги </a:t>
            </a:r>
            <a:br>
              <a:rPr lang="ru-RU" b="1" cap="sm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cap="small" dirty="0" smtClean="0">
                <a:latin typeface="Times New Roman" pitchFamily="18" charset="0"/>
                <a:cs typeface="Times New Roman" pitchFamily="18" charset="0"/>
              </a:rPr>
              <a:t>архангельской области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5500702"/>
            <a:ext cx="4829164" cy="714380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Е.Ю.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Чуракова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Л.В. </a:t>
            </a:r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Пучнина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Из более чем 280 видов листостебельных мхов в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второе издание Красной книги Архангельской области были включены </a:t>
            </a: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46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Представленность в Красной книге видов мхов различных местообитаний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00034" y="1857364"/>
          <a:ext cx="8072494" cy="437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</a:rPr>
              <a:t>Распределение видов листостебельных мхов по различным категориям статуса редкости</a:t>
            </a:r>
            <a:r>
              <a:rPr lang="ru-RU" dirty="0" smtClean="0">
                <a:latin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785786" y="1857364"/>
          <a:ext cx="764386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9" name="Picture 5" descr="P7290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5" y="214290"/>
            <a:ext cx="394160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P8010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1971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3143248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Pseudocalliergon trifarium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31" name="Picture 7" descr="P80809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8183" y="214290"/>
            <a:ext cx="229958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P80809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7469" y="3214686"/>
            <a:ext cx="3611233" cy="271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P72904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14818"/>
            <a:ext cx="3000364" cy="231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P729046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4000504"/>
            <a:ext cx="33147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6143636" y="6357958"/>
            <a:ext cx="2414635" cy="369332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</a:rPr>
              <a:t>Seligeria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campylopoda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00364" y="2857496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Hypnum recurvatum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9388" y="3286124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err="1" smtClean="0">
                <a:solidFill>
                  <a:schemeClr val="bg1"/>
                </a:solidFill>
              </a:rPr>
              <a:t>Meesia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longiseta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5857892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err="1" smtClean="0">
                <a:solidFill>
                  <a:schemeClr val="bg1"/>
                </a:solidFill>
              </a:rPr>
              <a:t>Catoscopium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nigritum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6286520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Plagyopus oederiana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5111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3" descr="P101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49" y="285728"/>
            <a:ext cx="257176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P80207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9"/>
            <a:ext cx="2562497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143248"/>
            <a:ext cx="2071702" cy="276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143248"/>
            <a:ext cx="209981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143248"/>
            <a:ext cx="1950592" cy="280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3071810"/>
            <a:ext cx="2214578" cy="349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Изображение 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5993" y="285728"/>
            <a:ext cx="3496121" cy="23574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2643182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  </a:t>
            </a:r>
            <a:r>
              <a:rPr lang="en-US" b="1" i="1" dirty="0" err="1" smtClean="0">
                <a:solidFill>
                  <a:schemeClr val="bg1"/>
                </a:solidFill>
              </a:rPr>
              <a:t>Tetraplodon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angustatum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4612" y="2214554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err="1" smtClean="0">
                <a:solidFill>
                  <a:schemeClr val="bg1"/>
                </a:solidFill>
              </a:rPr>
              <a:t>Tetraplodon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mnioides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9322" y="2643182"/>
            <a:ext cx="271461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Splachnum </a:t>
            </a:r>
            <a:r>
              <a:rPr lang="en-US" b="1" i="1" dirty="0" err="1" smtClean="0">
                <a:solidFill>
                  <a:schemeClr val="bg1"/>
                </a:solidFill>
              </a:rPr>
              <a:t>luteum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000768"/>
            <a:ext cx="2571736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Splachnum </a:t>
            </a:r>
            <a:r>
              <a:rPr lang="en-US" b="1" i="1" dirty="0" err="1" smtClean="0">
                <a:solidFill>
                  <a:schemeClr val="bg1"/>
                </a:solidFill>
              </a:rPr>
              <a:t>vasculosum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6000768"/>
            <a:ext cx="2143140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Splachnum </a:t>
            </a:r>
            <a:r>
              <a:rPr lang="en-US" b="1" i="1" dirty="0" err="1" smtClean="0">
                <a:solidFill>
                  <a:schemeClr val="bg1"/>
                </a:solidFill>
              </a:rPr>
              <a:t>sphaericum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00826" y="6286520"/>
            <a:ext cx="2643174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Splachnum </a:t>
            </a:r>
            <a:r>
              <a:rPr lang="en-US" b="1" i="1" dirty="0" err="1" smtClean="0">
                <a:solidFill>
                  <a:schemeClr val="bg1"/>
                </a:solidFill>
              </a:rPr>
              <a:t>rubrum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6248" y="6000768"/>
            <a:ext cx="2428892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Splachnum ampullaceum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72904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714752"/>
            <a:ext cx="33333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G_07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3526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изуч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285728"/>
            <a:ext cx="4012057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IMG_07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285728"/>
            <a:ext cx="24098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P101020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786" y="3643314"/>
            <a:ext cx="3786213" cy="279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3143248"/>
            <a:ext cx="2000232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  </a:t>
            </a:r>
            <a:r>
              <a:rPr lang="en-US" b="1" i="1" dirty="0" err="1" smtClean="0">
                <a:solidFill>
                  <a:schemeClr val="bg1"/>
                </a:solidFill>
              </a:rPr>
              <a:t>Neckera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pennata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29190" y="6143644"/>
            <a:ext cx="2214546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  </a:t>
            </a:r>
            <a:r>
              <a:rPr lang="en-US" b="1" i="1" dirty="0" err="1" smtClean="0">
                <a:solidFill>
                  <a:schemeClr val="bg1"/>
                </a:solidFill>
              </a:rPr>
              <a:t>Buxbaumia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</a:rPr>
              <a:t>aphylla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Критерии, которые использовались при оценке статуса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редкости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видов: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1785926"/>
            <a:ext cx="7515252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Частота встречаемости на территории региона;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численность выявленных популяций;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Приуроченность к уникальным, редким, или сокращающим свои площади местообитаниям;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Обитание вида на границе ареала;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Неспособность осваивать новые, имеющие антропогенное происхождение места обитания.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70202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857232"/>
            <a:ext cx="4125909" cy="550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3108" y="285728"/>
            <a:ext cx="5810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Выявлены некоторые новые виды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6215082"/>
            <a:ext cx="1857388" cy="369332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Ophris insectifera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785926"/>
            <a:ext cx="7772400" cy="121444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2008-2012 </a:t>
            </a: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годы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742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точки мест произрастания редких видов </a:t>
            </a: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сосудистых растений, мхов и лишайников </a:t>
            </a: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с координатной привязкой и данными о местообитаниях и общей численности популяций  </a:t>
            </a:r>
            <a:endParaRPr lang="ru-RU" sz="2800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Функции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базы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данных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2910" y="1785926"/>
            <a:ext cx="3971924" cy="4786346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Хранение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места произрастания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(точки находок)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местообитания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ландшафтная приуроченность, тип сообщества, субстрат)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состояние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популяций (численность и доля генеративных)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ru-RU" sz="1800" dirty="0">
              <a:solidFill>
                <a:srgbClr val="6699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800" dirty="0">
              <a:solidFill>
                <a:srgbClr val="669900"/>
              </a:solidFill>
            </a:endParaRPr>
          </a:p>
          <a:p>
            <a:pPr>
              <a:lnSpc>
                <a:spcPct val="80000"/>
              </a:lnSpc>
            </a:pPr>
            <a:endParaRPr lang="ru-RU" sz="1800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86314" y="1714488"/>
            <a:ext cx="3543296" cy="4714908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Специальный анализ 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справочных данных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тематических   ГИС-моделей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картосхем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143512"/>
            <a:ext cx="9144000" cy="107157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 из них виды Красной книги РФ (2008)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>Из более чем 1100 видов              сосудистых растений были включены 90</a:t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1428728" y="285728"/>
            <a:ext cx="6318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Буксбаумия безлистная </a:t>
            </a: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2800" b="1" i="1" dirty="0">
                <a:latin typeface="Times New Roman" pitchFamily="18" charset="0"/>
                <a:cs typeface="Times New Roman" pitchFamily="18" charset="0"/>
              </a:rPr>
              <a:t>Buxbaumia aphylla </a:t>
            </a:r>
            <a:r>
              <a:rPr lang="en-US" altLang="ru-RU" sz="2800" b="1" dirty="0">
                <a:latin typeface="Times New Roman" pitchFamily="18" charset="0"/>
                <a:cs typeface="Times New Roman" pitchFamily="18" charset="0"/>
              </a:rPr>
              <a:t>Hedw</a:t>
            </a:r>
            <a:r>
              <a:rPr lang="ru-RU" altLang="ru-RU" sz="2800" b="1" i="1" dirty="0"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357158" y="1428736"/>
            <a:ext cx="3857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Информация о находках вида в Красной книге Архангельской области (2008 г.)</a:t>
            </a: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4857752" y="1714488"/>
            <a:ext cx="38004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Данные 2013 г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71744"/>
            <a:ext cx="4314650" cy="371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4678363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тон\Desktop\09.07.13\PC07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2032000" cy="1524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81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1000"/>
            <a:ext cx="2590800" cy="153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293" y="381000"/>
            <a:ext cx="2307707" cy="151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28934"/>
            <a:ext cx="2209800" cy="154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2928934"/>
            <a:ext cx="21336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928934"/>
            <a:ext cx="2161603" cy="158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928934"/>
            <a:ext cx="2286000" cy="157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714884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78632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8860" y="4714884"/>
            <a:ext cx="252774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72066" y="4714884"/>
            <a:ext cx="14073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285852" y="2071678"/>
            <a:ext cx="7006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3609975" cy="863600"/>
          </a:xfrm>
        </p:spPr>
        <p:txBody>
          <a:bodyPr/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Cipripedium calceolus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9" name="Picture 9" descr="PA071187"/>
          <p:cNvPicPr>
            <a:picLocks noChangeAspect="1" noChangeArrowheads="1"/>
          </p:cNvPicPr>
          <p:nvPr/>
        </p:nvPicPr>
        <p:blipFill>
          <a:blip r:embed="rId2" cstate="print"/>
          <a:srcRect l="4337" t="11259" r="7681" b="21028"/>
          <a:stretch>
            <a:fillRect/>
          </a:stretch>
        </p:blipFill>
        <p:spPr bwMode="auto">
          <a:xfrm>
            <a:off x="323850" y="1268413"/>
            <a:ext cx="84963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1" name="Picture 11" descr="PA0711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404813"/>
            <a:ext cx="4318000" cy="6264275"/>
          </a:xfr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5895" t="14041" r="12363"/>
          <a:stretch>
            <a:fillRect/>
          </a:stretch>
        </p:blipFill>
        <p:spPr>
          <a:xfrm>
            <a:off x="4926013" y="142852"/>
            <a:ext cx="4000500" cy="6407150"/>
          </a:xfrm>
          <a:ln/>
        </p:spPr>
      </p:pic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857224" y="5429264"/>
            <a:ext cx="3571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Epipogium aphyllum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63" name="Picture 15" descr="P1010548"/>
          <p:cNvPicPr>
            <a:picLocks noChangeAspect="1" noChangeArrowheads="1"/>
          </p:cNvPicPr>
          <p:nvPr/>
        </p:nvPicPr>
        <p:blipFill>
          <a:blip r:embed="rId3" cstate="print"/>
          <a:srcRect l="22656" t="13678" r="30811" b="17819"/>
          <a:stretch>
            <a:fillRect/>
          </a:stretch>
        </p:blipFill>
        <p:spPr bwMode="auto">
          <a:xfrm>
            <a:off x="357158" y="206840"/>
            <a:ext cx="4500594" cy="4969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Представленность в Красной книге видов сосудистых растений различных местообитаний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857224" y="2000240"/>
          <a:ext cx="7358114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714348" y="1857364"/>
          <a:ext cx="778674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</a:rPr>
              <a:t>Распределение видов сосудистых растений по различным категориям статуса редкости</a:t>
            </a:r>
            <a:r>
              <a:rPr lang="ru-RU" dirty="0" smtClean="0">
                <a:latin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472518" cy="5697559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Категория статуса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редкости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Orchis militaris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L.,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Adonis apennina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L.,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Lobelia dortmanna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L.,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Arnica alpina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(L.) Olin.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Категория статуса редкости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 (V)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P103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786058"/>
            <a:ext cx="1822346" cy="2428892"/>
          </a:xfrm>
          <a:prstGeom prst="rect">
            <a:avLst/>
          </a:prstGeom>
          <a:noFill/>
        </p:spPr>
      </p:pic>
      <p:pic>
        <p:nvPicPr>
          <p:cNvPr id="5" name="Picture 6" descr="P72904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500438"/>
            <a:ext cx="1928826" cy="256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714620"/>
            <a:ext cx="2500330" cy="16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786322"/>
            <a:ext cx="2452705" cy="183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43174" y="5214950"/>
            <a:ext cx="232859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Cipripedium guttatum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6488668"/>
            <a:ext cx="164307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Gentiana verna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48" y="4286256"/>
            <a:ext cx="164307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  Rodiola rosea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562" y="5929330"/>
            <a:ext cx="2428892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Gypsophylla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uralensis subsp. pinegensis 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IMG_04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786058"/>
            <a:ext cx="2152841" cy="28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358082" y="5643578"/>
            <a:ext cx="1258486" cy="369332"/>
          </a:xfrm>
          <a:prstGeom prst="rect">
            <a:avLst/>
          </a:prstGeom>
          <a:solidFill>
            <a:srgbClr val="00487E"/>
          </a:solidFill>
        </p:spPr>
        <p:txBody>
          <a:bodyPr wrap="none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Iris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sibirica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472518" cy="621510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Категория статуса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редкости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(R)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Категория статуса редкости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 (I)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P62103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167654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P1011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928670"/>
            <a:ext cx="167198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857628"/>
            <a:ext cx="30003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 descr="дремлик широкол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928670"/>
            <a:ext cx="1627048" cy="2214578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928670"/>
            <a:ext cx="164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IMG_11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928670"/>
            <a:ext cx="1583962" cy="218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786189"/>
            <a:ext cx="1785950" cy="277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786190"/>
            <a:ext cx="20836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0" y="2928934"/>
            <a:ext cx="192882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  Paeonia anomala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8794" y="2928934"/>
            <a:ext cx="1928826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  Pulsatilla patens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306" y="2928934"/>
            <a:ext cx="200026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  Epipactis palustris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43570" y="2928934"/>
            <a:ext cx="164307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  Bartsia alpina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768" y="2928934"/>
            <a:ext cx="2000232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Gentianopsis doluchanovii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8926" y="6488668"/>
            <a:ext cx="314324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Saxifraga caespitosa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282" y="6488668"/>
            <a:ext cx="235745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Dactylorhyza cruenta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7950" y="6488668"/>
            <a:ext cx="257176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Leucorchis albida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Дополнительно 62 вида рекомендовано для биологического надзора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6" descr="P72106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428868"/>
            <a:ext cx="176449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PC1411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428868"/>
            <a:ext cx="2154023" cy="293584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428868"/>
            <a:ext cx="219671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5643578"/>
            <a:ext cx="2071670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</a:t>
            </a:r>
            <a:r>
              <a:rPr lang="en-US" i="1" dirty="0" smtClean="0">
                <a:solidFill>
                  <a:schemeClr val="bg1"/>
                </a:solidFill>
              </a:rPr>
              <a:t>Dracocephalum ruyschiana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1670" y="5643578"/>
            <a:ext cx="221457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</a:t>
            </a:r>
            <a:r>
              <a:rPr lang="en-US" i="1" dirty="0" smtClean="0">
                <a:solidFill>
                  <a:schemeClr val="bg1"/>
                </a:solidFill>
              </a:rPr>
              <a:t>Thelipteris palustris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3702" y="5643578"/>
            <a:ext cx="2500298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  </a:t>
            </a:r>
            <a:r>
              <a:rPr lang="en-US" i="1" dirty="0" smtClean="0">
                <a:solidFill>
                  <a:schemeClr val="bg1"/>
                </a:solidFill>
              </a:rPr>
              <a:t>Ulmus </a:t>
            </a:r>
            <a:r>
              <a:rPr lang="en-US" i="1" dirty="0" err="1" smtClean="0">
                <a:solidFill>
                  <a:schemeClr val="bg1"/>
                </a:solidFill>
              </a:rPr>
              <a:t>scabra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P10101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428868"/>
            <a:ext cx="2500298" cy="187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Рисунок 2" descr="D:\ДОГОВОРА\Мониторинг редких видов_Вилегодский заказник\Вилегодский заказник_2012\30 июля\P12206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4714884"/>
            <a:ext cx="2371719" cy="176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214810" y="4214818"/>
            <a:ext cx="2500330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Juncus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stygius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6248" y="6286520"/>
            <a:ext cx="2357454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solidFill>
                  <a:schemeClr val="bg1"/>
                </a:solidFill>
              </a:rPr>
              <a:t>Asarum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europaeum</a:t>
            </a:r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374</Words>
  <Application>Microsoft Office PowerPoint</Application>
  <PresentationFormat>Экран (4:3)</PresentationFormat>
  <Paragraphs>84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принципы внесения редких видов растений во второе издание красной книги  архангельской области </vt:lpstr>
      <vt:lpstr>Из более чем 1100 видов              сосудистых растений были включены 90   </vt:lpstr>
      <vt:lpstr>Cipripedium calceolus</vt:lpstr>
      <vt:lpstr>Слайд 4</vt:lpstr>
      <vt:lpstr>Представленность в Красной книге видов сосудистых растений различных местообитаний</vt:lpstr>
      <vt:lpstr>Распределение видов сосудистых растений по различным категориям статуса редкости </vt:lpstr>
      <vt:lpstr>Слайд 7</vt:lpstr>
      <vt:lpstr>Слайд 8</vt:lpstr>
      <vt:lpstr>Дополнительно 62 вида рекомендовано для биологического надзора </vt:lpstr>
      <vt:lpstr>Из более чем 280 видов листостебельных мхов во второе издание Красной книги Архангельской области были включены 46 </vt:lpstr>
      <vt:lpstr>Представленность в Красной книге видов мхов различных местообитаний</vt:lpstr>
      <vt:lpstr>Распределение видов листостебельных мхов по различным категориям статуса редкости </vt:lpstr>
      <vt:lpstr>Слайд 13</vt:lpstr>
      <vt:lpstr>Слайд 14</vt:lpstr>
      <vt:lpstr>Слайд 15</vt:lpstr>
      <vt:lpstr>Критерии, которые использовались при оценке статуса редкости видов:</vt:lpstr>
      <vt:lpstr>Слайд 17</vt:lpstr>
      <vt:lpstr>2008-2012 годы – 742 точки мест произрастания редких видов сосудистых растений, мхов и лишайников  с координатной привязкой и данными о местообитаниях и общей численности популяций  </vt:lpstr>
      <vt:lpstr>Функции базы данных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принципы внесения редких видов растений во второе издание  красной книги архангельской области</dc:title>
  <dc:creator>в</dc:creator>
  <cp:lastModifiedBy>Антон</cp:lastModifiedBy>
  <cp:revision>124</cp:revision>
  <dcterms:created xsi:type="dcterms:W3CDTF">2014-09-29T06:15:25Z</dcterms:created>
  <dcterms:modified xsi:type="dcterms:W3CDTF">2014-10-02T03:29:01Z</dcterms:modified>
</cp:coreProperties>
</file>