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2" r:id="rId2"/>
    <p:sldId id="286" r:id="rId3"/>
    <p:sldId id="277" r:id="rId4"/>
    <p:sldId id="279" r:id="rId5"/>
    <p:sldId id="281" r:id="rId6"/>
    <p:sldId id="287" r:id="rId7"/>
    <p:sldId id="288" r:id="rId8"/>
    <p:sldId id="270" r:id="rId9"/>
    <p:sldId id="263" r:id="rId10"/>
    <p:sldId id="274" r:id="rId11"/>
    <p:sldId id="285" r:id="rId12"/>
    <p:sldId id="271" r:id="rId13"/>
    <p:sldId id="275" r:id="rId14"/>
    <p:sldId id="268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280" r:id="rId26"/>
  </p:sldIdLst>
  <p:sldSz cx="9144000" cy="6858000" type="screen4x3"/>
  <p:notesSz cx="7099300" cy="10234613"/>
  <p:defaultTextStyle>
    <a:defPPr>
      <a:defRPr lang="fi-FI"/>
    </a:defPPr>
    <a:lvl1pPr algn="l" rtl="0" fontAlgn="base">
      <a:spcBef>
        <a:spcPct val="0"/>
      </a:spcBef>
      <a:spcAft>
        <a:spcPct val="0"/>
      </a:spcAft>
      <a:buClr>
        <a:schemeClr val="accent1"/>
      </a:buClr>
      <a:buChar char="•"/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Clr>
        <a:schemeClr val="accent1"/>
      </a:buClr>
      <a:buChar char="•"/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Clr>
        <a:schemeClr val="accent1"/>
      </a:buClr>
      <a:buChar char="•"/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Clr>
        <a:schemeClr val="accent1"/>
      </a:buClr>
      <a:buChar char="•"/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Clr>
        <a:schemeClr val="accent1"/>
      </a:buClr>
      <a:buChar char="•"/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kohy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FFFF"/>
    <a:srgbClr val="FFFF99"/>
    <a:srgbClr val="CCFFCC"/>
    <a:srgbClr val="1ED4E2"/>
    <a:srgbClr val="CC0000"/>
    <a:srgbClr val="6699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60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890"/>
        <p:guide orient="horz" pos="4065"/>
        <p:guide orient="horz" pos="1389"/>
        <p:guide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skohy\My%20Documents\LAUHA\Julkistamisseminaari\Esitelm&#228;\FI_SE_NO_vertailu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skohy\My%20Documents\LAUHA\PUNAINEN%20KIRJA%202010\Taitto\Kuvadatat\Alueelliset%20m&#228;&#228;r&#228;t_luku%203_kuva%208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auris.fmnh.helsinki.fi\public$\Juslen\_Private\Uhanalaisuusarviointi%202010\Aidot%20muutokset%20lajiryhmitt&#228;in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92971065012828"/>
          <c:y val="6.4197685661857781E-2"/>
          <c:w val="0.70774708728808622"/>
          <c:h val="0.80494021252944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Taul1!$A$19</c:f>
              <c:strCache>
                <c:ptCount val="1"/>
                <c:pt idx="0">
                  <c:v>Finland</c:v>
                </c:pt>
              </c:strCache>
            </c:strRef>
          </c:tx>
          <c:spPr>
            <a:solidFill>
              <a:srgbClr val="3366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Taul1!$B$18:$C$18</c:f>
              <c:strCache>
                <c:ptCount val="2"/>
                <c:pt idx="0">
                  <c:v>Threatened species</c:v>
                </c:pt>
                <c:pt idx="1">
                  <c:v>Redlisted species</c:v>
                </c:pt>
              </c:strCache>
            </c:strRef>
          </c:cat>
          <c:val>
            <c:numRef>
              <c:f>Taul1!$B$19:$C$19</c:f>
              <c:numCache>
                <c:formatCode>0.0\ %</c:formatCode>
                <c:ptCount val="2"/>
                <c:pt idx="0">
                  <c:v>0.10500000000000002</c:v>
                </c:pt>
                <c:pt idx="1">
                  <c:v>0.23200000000000001</c:v>
                </c:pt>
              </c:numCache>
            </c:numRef>
          </c:val>
        </c:ser>
        <c:ser>
          <c:idx val="1"/>
          <c:order val="1"/>
          <c:tx>
            <c:strRef>
              <c:f>Taul1!$A$20</c:f>
              <c:strCache>
                <c:ptCount val="1"/>
                <c:pt idx="0">
                  <c:v>Sweden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Taul1!$B$18:$C$18</c:f>
              <c:strCache>
                <c:ptCount val="2"/>
                <c:pt idx="0">
                  <c:v>Threatened species</c:v>
                </c:pt>
                <c:pt idx="1">
                  <c:v>Redlisted species</c:v>
                </c:pt>
              </c:strCache>
            </c:strRef>
          </c:cat>
          <c:val>
            <c:numRef>
              <c:f>Taul1!$B$20:$C$20</c:f>
              <c:numCache>
                <c:formatCode>0.0\ %</c:formatCode>
                <c:ptCount val="2"/>
                <c:pt idx="0">
                  <c:v>9.3000000000000055E-2</c:v>
                </c:pt>
                <c:pt idx="1">
                  <c:v>0.19800000000000001</c:v>
                </c:pt>
              </c:numCache>
            </c:numRef>
          </c:val>
        </c:ser>
        <c:ser>
          <c:idx val="2"/>
          <c:order val="2"/>
          <c:tx>
            <c:strRef>
              <c:f>Taul1!$A$21</c:f>
              <c:strCache>
                <c:ptCount val="1"/>
                <c:pt idx="0">
                  <c:v>Norway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Taul1!$B$18:$C$18</c:f>
              <c:strCache>
                <c:ptCount val="2"/>
                <c:pt idx="0">
                  <c:v>Threatened species</c:v>
                </c:pt>
                <c:pt idx="1">
                  <c:v>Redlisted species</c:v>
                </c:pt>
              </c:strCache>
            </c:strRef>
          </c:cat>
          <c:val>
            <c:numRef>
              <c:f>Taul1!$B$21:$C$21</c:f>
              <c:numCache>
                <c:formatCode>0.0\ %</c:formatCode>
                <c:ptCount val="2"/>
                <c:pt idx="0">
                  <c:v>0.114</c:v>
                </c:pt>
                <c:pt idx="1">
                  <c:v>0.21800000000000005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0"/>
        <c:overlap val="-10"/>
        <c:axId val="107354368"/>
        <c:axId val="107360256"/>
      </c:barChart>
      <c:catAx>
        <c:axId val="10735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736025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736025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i-FI"/>
                  <a:t>Proportion of assessed taxa</a:t>
                </a:r>
              </a:p>
            </c:rich>
          </c:tx>
          <c:layout>
            <c:manualLayout>
              <c:xMode val="edge"/>
              <c:yMode val="edge"/>
              <c:x val="1.5845070422535221E-2"/>
              <c:y val="0.18600874890638674"/>
            </c:manualLayout>
          </c:layout>
          <c:overlay val="0"/>
          <c:spPr>
            <a:noFill/>
            <a:ln w="25400">
              <a:noFill/>
            </a:ln>
          </c:spPr>
        </c:title>
        <c:numFmt formatCode="0.0\ 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73543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7957761916264853"/>
          <c:y val="8.6419961467885498E-2"/>
          <c:w val="9.8591634050081547E-2"/>
          <c:h val="0.1506176471297432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85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2511112712426777E-2"/>
          <c:y val="3.6496437082851212E-2"/>
          <c:w val="0.8127762045448933"/>
          <c:h val="0.8637490109608128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Taul1!$B$5</c:f>
              <c:strCache>
                <c:ptCount val="1"/>
                <c:pt idx="0">
                  <c:v>Threatened (CR, EN VU)</c:v>
                </c:pt>
              </c:strCache>
            </c:strRef>
          </c:tx>
          <c:spPr>
            <a:solidFill>
              <a:srgbClr val="FF0000"/>
            </a:solidFill>
            <a:ln w="25400">
              <a:noFill/>
            </a:ln>
          </c:spPr>
          <c:invertIfNegative val="0"/>
          <c:cat>
            <c:strRef>
              <c:f>Taul1!$C$4:$M$4</c:f>
              <c:strCache>
                <c:ptCount val="11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3a</c:v>
                </c:pt>
                <c:pt idx="5">
                  <c:v>3b</c:v>
                </c:pt>
                <c:pt idx="6">
                  <c:v>3c</c:v>
                </c:pt>
                <c:pt idx="7">
                  <c:v>4a</c:v>
                </c:pt>
                <c:pt idx="8">
                  <c:v>4b</c:v>
                </c:pt>
                <c:pt idx="9">
                  <c:v>4c</c:v>
                </c:pt>
                <c:pt idx="10">
                  <c:v>4d</c:v>
                </c:pt>
              </c:strCache>
            </c:strRef>
          </c:cat>
          <c:val>
            <c:numRef>
              <c:f>Taul1!$C$5:$M$5</c:f>
              <c:numCache>
                <c:formatCode>General</c:formatCode>
                <c:ptCount val="11"/>
                <c:pt idx="0">
                  <c:v>753</c:v>
                </c:pt>
                <c:pt idx="1">
                  <c:v>1297</c:v>
                </c:pt>
                <c:pt idx="2">
                  <c:v>1117</c:v>
                </c:pt>
                <c:pt idx="3">
                  <c:v>849</c:v>
                </c:pt>
                <c:pt idx="4">
                  <c:v>409</c:v>
                </c:pt>
                <c:pt idx="5">
                  <c:v>344</c:v>
                </c:pt>
                <c:pt idx="6">
                  <c:v>220</c:v>
                </c:pt>
                <c:pt idx="7">
                  <c:v>339</c:v>
                </c:pt>
                <c:pt idx="8">
                  <c:v>213</c:v>
                </c:pt>
                <c:pt idx="9">
                  <c:v>163</c:v>
                </c:pt>
                <c:pt idx="10">
                  <c:v>334</c:v>
                </c:pt>
              </c:numCache>
            </c:numRef>
          </c:val>
        </c:ser>
        <c:ser>
          <c:idx val="1"/>
          <c:order val="1"/>
          <c:tx>
            <c:strRef>
              <c:f>Taul1!$B$6</c:f>
              <c:strCache>
                <c:ptCount val="1"/>
                <c:pt idx="0">
                  <c:v>Near Threatened (NT)</c:v>
                </c:pt>
              </c:strCache>
            </c:strRef>
          </c:tx>
          <c:spPr>
            <a:solidFill>
              <a:srgbClr val="FFCC99"/>
            </a:solidFill>
            <a:ln w="25400">
              <a:noFill/>
            </a:ln>
          </c:spPr>
          <c:invertIfNegative val="0"/>
          <c:cat>
            <c:strRef>
              <c:f>Taul1!$C$4:$M$4</c:f>
              <c:strCache>
                <c:ptCount val="11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3a</c:v>
                </c:pt>
                <c:pt idx="5">
                  <c:v>3b</c:v>
                </c:pt>
                <c:pt idx="6">
                  <c:v>3c</c:v>
                </c:pt>
                <c:pt idx="7">
                  <c:v>4a</c:v>
                </c:pt>
                <c:pt idx="8">
                  <c:v>4b</c:v>
                </c:pt>
                <c:pt idx="9">
                  <c:v>4c</c:v>
                </c:pt>
                <c:pt idx="10">
                  <c:v>4d</c:v>
                </c:pt>
              </c:strCache>
            </c:strRef>
          </c:cat>
          <c:val>
            <c:numRef>
              <c:f>Taul1!$C$6:$M$6</c:f>
              <c:numCache>
                <c:formatCode>General</c:formatCode>
                <c:ptCount val="11"/>
                <c:pt idx="0">
                  <c:v>702</c:v>
                </c:pt>
                <c:pt idx="1">
                  <c:v>1145</c:v>
                </c:pt>
                <c:pt idx="2">
                  <c:v>1116</c:v>
                </c:pt>
                <c:pt idx="3">
                  <c:v>810</c:v>
                </c:pt>
                <c:pt idx="4">
                  <c:v>501</c:v>
                </c:pt>
                <c:pt idx="5">
                  <c:v>447</c:v>
                </c:pt>
                <c:pt idx="6">
                  <c:v>328</c:v>
                </c:pt>
                <c:pt idx="7">
                  <c:v>408</c:v>
                </c:pt>
                <c:pt idx="8">
                  <c:v>337</c:v>
                </c:pt>
                <c:pt idx="9">
                  <c:v>306</c:v>
                </c:pt>
                <c:pt idx="10">
                  <c:v>395</c:v>
                </c:pt>
              </c:numCache>
            </c:numRef>
          </c:val>
        </c:ser>
        <c:ser>
          <c:idx val="2"/>
          <c:order val="2"/>
          <c:tx>
            <c:strRef>
              <c:f>Taul1!$B$7</c:f>
              <c:strCache>
                <c:ptCount val="1"/>
                <c:pt idx="0">
                  <c:v>Data Deficient (DD)</c:v>
                </c:pt>
              </c:strCache>
            </c:strRef>
          </c:tx>
          <c:spPr>
            <a:solidFill>
              <a:srgbClr val="FF99CC"/>
            </a:solidFill>
            <a:ln w="25400">
              <a:noFill/>
            </a:ln>
          </c:spPr>
          <c:invertIfNegative val="0"/>
          <c:cat>
            <c:strRef>
              <c:f>Taul1!$C$4:$M$4</c:f>
              <c:strCache>
                <c:ptCount val="11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3a</c:v>
                </c:pt>
                <c:pt idx="5">
                  <c:v>3b</c:v>
                </c:pt>
                <c:pt idx="6">
                  <c:v>3c</c:v>
                </c:pt>
                <c:pt idx="7">
                  <c:v>4a</c:v>
                </c:pt>
                <c:pt idx="8">
                  <c:v>4b</c:v>
                </c:pt>
                <c:pt idx="9">
                  <c:v>4c</c:v>
                </c:pt>
                <c:pt idx="10">
                  <c:v>4d</c:v>
                </c:pt>
              </c:strCache>
            </c:strRef>
          </c:cat>
          <c:val>
            <c:numRef>
              <c:f>Taul1!$C$7:$M$7</c:f>
              <c:numCache>
                <c:formatCode>General</c:formatCode>
                <c:ptCount val="11"/>
                <c:pt idx="0">
                  <c:v>88</c:v>
                </c:pt>
                <c:pt idx="1">
                  <c:v>199</c:v>
                </c:pt>
                <c:pt idx="2">
                  <c:v>197</c:v>
                </c:pt>
                <c:pt idx="3">
                  <c:v>132</c:v>
                </c:pt>
                <c:pt idx="4">
                  <c:v>63</c:v>
                </c:pt>
                <c:pt idx="5">
                  <c:v>67</c:v>
                </c:pt>
                <c:pt idx="6">
                  <c:v>34</c:v>
                </c:pt>
                <c:pt idx="7">
                  <c:v>70</c:v>
                </c:pt>
                <c:pt idx="8">
                  <c:v>53</c:v>
                </c:pt>
                <c:pt idx="9">
                  <c:v>56</c:v>
                </c:pt>
                <c:pt idx="10">
                  <c:v>87</c:v>
                </c:pt>
              </c:numCache>
            </c:numRef>
          </c:val>
        </c:ser>
        <c:ser>
          <c:idx val="3"/>
          <c:order val="3"/>
          <c:tx>
            <c:strRef>
              <c:f>Taul1!$B$8</c:f>
              <c:strCache>
                <c:ptCount val="1"/>
                <c:pt idx="0">
                  <c:v>Regionally Extinct (RE)</c:v>
                </c:pt>
              </c:strCache>
            </c:strRef>
          </c:tx>
          <c:spPr>
            <a:solidFill>
              <a:srgbClr val="000000"/>
            </a:solidFill>
            <a:ln w="25400">
              <a:noFill/>
            </a:ln>
          </c:spPr>
          <c:invertIfNegative val="0"/>
          <c:cat>
            <c:strRef>
              <c:f>Taul1!$C$4:$M$4</c:f>
              <c:strCache>
                <c:ptCount val="11"/>
                <c:pt idx="0">
                  <c:v>1a</c:v>
                </c:pt>
                <c:pt idx="1">
                  <c:v>1b</c:v>
                </c:pt>
                <c:pt idx="2">
                  <c:v>2a</c:v>
                </c:pt>
                <c:pt idx="3">
                  <c:v>2b</c:v>
                </c:pt>
                <c:pt idx="4">
                  <c:v>3a</c:v>
                </c:pt>
                <c:pt idx="5">
                  <c:v>3b</c:v>
                </c:pt>
                <c:pt idx="6">
                  <c:v>3c</c:v>
                </c:pt>
                <c:pt idx="7">
                  <c:v>4a</c:v>
                </c:pt>
                <c:pt idx="8">
                  <c:v>4b</c:v>
                </c:pt>
                <c:pt idx="9">
                  <c:v>4c</c:v>
                </c:pt>
                <c:pt idx="10">
                  <c:v>4d</c:v>
                </c:pt>
              </c:strCache>
            </c:strRef>
          </c:cat>
          <c:val>
            <c:numRef>
              <c:f>Taul1!$C$8:$M$8</c:f>
              <c:numCache>
                <c:formatCode>General</c:formatCode>
                <c:ptCount val="11"/>
                <c:pt idx="0">
                  <c:v>99</c:v>
                </c:pt>
                <c:pt idx="1">
                  <c:v>167</c:v>
                </c:pt>
                <c:pt idx="2">
                  <c:v>135</c:v>
                </c:pt>
                <c:pt idx="3">
                  <c:v>99</c:v>
                </c:pt>
                <c:pt idx="4">
                  <c:v>34</c:v>
                </c:pt>
                <c:pt idx="5">
                  <c:v>22</c:v>
                </c:pt>
                <c:pt idx="6">
                  <c:v>5</c:v>
                </c:pt>
                <c:pt idx="7">
                  <c:v>7</c:v>
                </c:pt>
                <c:pt idx="8">
                  <c:v>6</c:v>
                </c:pt>
                <c:pt idx="9">
                  <c:v>13</c:v>
                </c:pt>
                <c:pt idx="10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158976"/>
        <c:axId val="108160512"/>
      </c:barChart>
      <c:catAx>
        <c:axId val="108158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81605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8160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815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0220310566905957"/>
          <c:y val="9.2457676367096578E-2"/>
          <c:w val="0.41409737879681341"/>
          <c:h val="0.1970808028558474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fi-FI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71956202397268"/>
          <c:y val="0.14259582347462746"/>
          <c:w val="0.79277640132671523"/>
          <c:h val="0.565032571204286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'aito muutos'!$C$4</c:f>
              <c:strCache>
                <c:ptCount val="1"/>
                <c:pt idx="0">
                  <c:v>pos</c:v>
                </c:pt>
              </c:strCache>
            </c:strRef>
          </c:tx>
          <c:spPr>
            <a:solidFill>
              <a:srgbClr val="99CC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'aito muutos'!$B$5:$B$14</c:f>
              <c:strCache>
                <c:ptCount val="10"/>
                <c:pt idx="0">
                  <c:v>Putkilokasvit, Tracheophyta</c:v>
                </c:pt>
                <c:pt idx="1">
                  <c:v>Sammalet, Bryophyta</c:v>
                </c:pt>
                <c:pt idx="2">
                  <c:v>Sienet, Fungi</c:v>
                </c:pt>
                <c:pt idx="3">
                  <c:v>Jäkälät, Lichenes</c:v>
                </c:pt>
                <c:pt idx="4">
                  <c:v>Nisäkkäät, Mammalia</c:v>
                </c:pt>
                <c:pt idx="5">
                  <c:v>Linnut, Aves</c:v>
                </c:pt>
                <c:pt idx="6">
                  <c:v>Kalat, Pisces</c:v>
                </c:pt>
                <c:pt idx="7">
                  <c:v>Luteet, Heteroptera</c:v>
                </c:pt>
                <c:pt idx="8">
                  <c:v>Perhoset, Lepidoptera</c:v>
                </c:pt>
                <c:pt idx="9">
                  <c:v>Kovakuoriaiset, Coleoptera</c:v>
                </c:pt>
              </c:strCache>
            </c:strRef>
          </c:cat>
          <c:val>
            <c:numRef>
              <c:f>'aito muutos'!$C$5:$C$14</c:f>
              <c:numCache>
                <c:formatCode>General</c:formatCode>
                <c:ptCount val="10"/>
                <c:pt idx="0">
                  <c:v>4</c:v>
                </c:pt>
                <c:pt idx="1">
                  <c:v>0</c:v>
                </c:pt>
                <c:pt idx="2">
                  <c:v>8</c:v>
                </c:pt>
                <c:pt idx="3">
                  <c:v>0</c:v>
                </c:pt>
                <c:pt idx="4">
                  <c:v>1</c:v>
                </c:pt>
                <c:pt idx="5">
                  <c:v>26</c:v>
                </c:pt>
                <c:pt idx="6">
                  <c:v>3</c:v>
                </c:pt>
                <c:pt idx="7">
                  <c:v>17</c:v>
                </c:pt>
                <c:pt idx="8">
                  <c:v>33</c:v>
                </c:pt>
                <c:pt idx="9">
                  <c:v>54</c:v>
                </c:pt>
              </c:numCache>
            </c:numRef>
          </c:val>
        </c:ser>
        <c:ser>
          <c:idx val="1"/>
          <c:order val="1"/>
          <c:tx>
            <c:strRef>
              <c:f>'aito muutos'!$D$4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'aito muutos'!$B$5:$B$14</c:f>
              <c:strCache>
                <c:ptCount val="10"/>
                <c:pt idx="0">
                  <c:v>Putkilokasvit, Tracheophyta</c:v>
                </c:pt>
                <c:pt idx="1">
                  <c:v>Sammalet, Bryophyta</c:v>
                </c:pt>
                <c:pt idx="2">
                  <c:v>Sienet, Fungi</c:v>
                </c:pt>
                <c:pt idx="3">
                  <c:v>Jäkälät, Lichenes</c:v>
                </c:pt>
                <c:pt idx="4">
                  <c:v>Nisäkkäät, Mammalia</c:v>
                </c:pt>
                <c:pt idx="5">
                  <c:v>Linnut, Aves</c:v>
                </c:pt>
                <c:pt idx="6">
                  <c:v>Kalat, Pisces</c:v>
                </c:pt>
                <c:pt idx="7">
                  <c:v>Luteet, Heteroptera</c:v>
                </c:pt>
                <c:pt idx="8">
                  <c:v>Perhoset, Lepidoptera</c:v>
                </c:pt>
                <c:pt idx="9">
                  <c:v>Kovakuoriaiset, Coleoptera</c:v>
                </c:pt>
              </c:strCache>
            </c:strRef>
          </c:cat>
          <c:val>
            <c:numRef>
              <c:f>'aito muutos'!$D$5:$D$14</c:f>
              <c:numCache>
                <c:formatCode>General</c:formatCode>
                <c:ptCount val="10"/>
                <c:pt idx="0">
                  <c:v>-67</c:v>
                </c:pt>
                <c:pt idx="1">
                  <c:v>-34</c:v>
                </c:pt>
                <c:pt idx="2">
                  <c:v>-8</c:v>
                </c:pt>
                <c:pt idx="3">
                  <c:v>-49</c:v>
                </c:pt>
                <c:pt idx="4">
                  <c:v>-3</c:v>
                </c:pt>
                <c:pt idx="5">
                  <c:v>-38</c:v>
                </c:pt>
                <c:pt idx="6">
                  <c:v>-3</c:v>
                </c:pt>
                <c:pt idx="7">
                  <c:v>-3</c:v>
                </c:pt>
                <c:pt idx="8">
                  <c:v>-57</c:v>
                </c:pt>
                <c:pt idx="9">
                  <c:v>-76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08204032"/>
        <c:axId val="108205568"/>
      </c:barChart>
      <c:catAx>
        <c:axId val="10820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82055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08205568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i-FI" sz="1100" b="1" dirty="0"/>
                  <a:t>Aidot</a:t>
                </a:r>
                <a:r>
                  <a:rPr lang="fi-FI" sz="1100" b="1" baseline="0" dirty="0"/>
                  <a:t> muutokset/ </a:t>
                </a:r>
                <a:r>
                  <a:rPr lang="fi-FI" sz="1100" b="1" baseline="0" dirty="0" err="1"/>
                  <a:t>genuine</a:t>
                </a:r>
                <a:r>
                  <a:rPr lang="fi-FI" sz="1100" b="1" baseline="0" dirty="0"/>
                  <a:t> </a:t>
                </a:r>
                <a:r>
                  <a:rPr lang="fi-FI" sz="1100" b="1" baseline="0" dirty="0" err="1"/>
                  <a:t>changes</a:t>
                </a:r>
                <a:endParaRPr lang="fi-FI" sz="1100" b="1" dirty="0"/>
              </a:p>
            </c:rich>
          </c:tx>
          <c:layout>
            <c:manualLayout>
              <c:xMode val="edge"/>
              <c:yMode val="edge"/>
              <c:x val="3.2377883938821614E-2"/>
              <c:y val="0.1882411203181110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i-FI"/>
          </a:p>
        </c:txPr>
        <c:crossAx val="10820403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i-FI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516" cy="5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t" anchorCtr="0" compatLnSpc="1">
            <a:prstTxWarp prst="textNoShape">
              <a:avLst/>
            </a:prstTxWarp>
          </a:bodyPr>
          <a:lstStyle>
            <a:lvl1pPr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84" y="0"/>
            <a:ext cx="3078516" cy="5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t" anchorCtr="0" compatLnSpc="1">
            <a:prstTxWarp prst="textNoShape">
              <a:avLst/>
            </a:prstTxWarp>
          </a:bodyPr>
          <a:lstStyle>
            <a:lvl1pPr algn="r"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6477"/>
            <a:ext cx="3078516" cy="5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b" anchorCtr="0" compatLnSpc="1">
            <a:prstTxWarp prst="textNoShape">
              <a:avLst/>
            </a:prstTxWarp>
          </a:bodyPr>
          <a:lstStyle>
            <a:lvl1pPr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84" y="9726477"/>
            <a:ext cx="3078516" cy="5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b" anchorCtr="0" compatLnSpc="1">
            <a:prstTxWarp prst="textNoShape">
              <a:avLst/>
            </a:prstTxWarp>
          </a:bodyPr>
          <a:lstStyle>
            <a:lvl1pPr algn="r"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C6BDABC1-4FA1-4A99-94A8-7B9E83B2997A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29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516" cy="5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t" anchorCtr="0" compatLnSpc="1">
            <a:prstTxWarp prst="textNoShape">
              <a:avLst/>
            </a:prstTxWarp>
          </a:bodyPr>
          <a:lstStyle>
            <a:lvl1pPr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84" y="0"/>
            <a:ext cx="3078516" cy="5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t" anchorCtr="0" compatLnSpc="1">
            <a:prstTxWarp prst="textNoShape">
              <a:avLst/>
            </a:prstTxWarp>
          </a:bodyPr>
          <a:lstStyle>
            <a:lvl1pPr algn="r"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9938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36" y="4860789"/>
            <a:ext cx="5204829" cy="460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6477"/>
            <a:ext cx="3078516" cy="5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b" anchorCtr="0" compatLnSpc="1">
            <a:prstTxWarp prst="textNoShape">
              <a:avLst/>
            </a:prstTxWarp>
          </a:bodyPr>
          <a:lstStyle>
            <a:lvl1pPr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fi-FI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84" y="9726477"/>
            <a:ext cx="3078516" cy="50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95" tIns="47647" rIns="95295" bIns="47647" numCol="1" anchor="b" anchorCtr="0" compatLnSpc="1">
            <a:prstTxWarp prst="textNoShape">
              <a:avLst/>
            </a:prstTxWarp>
          </a:bodyPr>
          <a:lstStyle>
            <a:lvl1pPr algn="r" defTabSz="954435">
              <a:buClrTx/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613442AD-5F91-42B8-A44C-B9901D78D248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81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K otsikko ja sisältö + pyöreä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isällön paikkamerkki 12"/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Otsikk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4" name="Alatunnisteen paikkamerkki 1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5" name="Päivämäärän paikkamerkki 1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46D3-C202-4CE1-83B2-1D6C1C725178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 otsikko suorakaide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10"/>
          <p:cNvSpPr>
            <a:spLocks noGrp="1"/>
          </p:cNvSpPr>
          <p:nvPr>
            <p:ph type="body" sz="quarter" idx="12"/>
          </p:nvPr>
        </p:nvSpPr>
        <p:spPr>
          <a:xfrm>
            <a:off x="1043608" y="2205038"/>
            <a:ext cx="2232248" cy="42482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0">
                <a:latin typeface="+mn-lt"/>
              </a:defRPr>
            </a:lvl2pPr>
            <a:lvl3pPr>
              <a:buFontTx/>
              <a:buNone/>
              <a:defRPr sz="1800">
                <a:latin typeface="+mn-lt"/>
              </a:defRPr>
            </a:lvl3pPr>
            <a:lvl4pPr>
              <a:buFontTx/>
              <a:buNone/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isällön paikkamerkki 12"/>
          <p:cNvSpPr>
            <a:spLocks noGrp="1"/>
          </p:cNvSpPr>
          <p:nvPr>
            <p:ph sz="quarter" idx="13"/>
          </p:nvPr>
        </p:nvSpPr>
        <p:spPr>
          <a:xfrm>
            <a:off x="3708400" y="2205038"/>
            <a:ext cx="5184080" cy="42481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5" name="Alatunnisteen paikkamerkki 1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6" name="Päivämäärän paikkamerkki 1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03CCC-255C-4B74-B2AD-22521AC3E45A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K Kiito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7" descr="PUNAINEN_ppt-yläpalkk_LUKKIi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in paikkamerkki 7"/>
          <p:cNvSpPr>
            <a:spLocks noGrp="1"/>
          </p:cNvSpPr>
          <p:nvPr>
            <p:ph type="body" sz="quarter" idx="10"/>
          </p:nvPr>
        </p:nvSpPr>
        <p:spPr>
          <a:xfrm>
            <a:off x="0" y="2133030"/>
            <a:ext cx="9144000" cy="10079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lang="fi-FI" sz="3600" b="1" kern="0" dirty="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1"/>
          </p:nvPr>
        </p:nvSpPr>
        <p:spPr>
          <a:xfrm>
            <a:off x="0" y="3140968"/>
            <a:ext cx="9144000" cy="50405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en-US" sz="2000" b="1" kern="0" dirty="0">
                <a:solidFill>
                  <a:schemeClr val="bg1"/>
                </a:solidFill>
                <a:latin typeface="Calibri" pitchFamily="34" charset="0"/>
              </a:defRPr>
            </a:lvl1pPr>
            <a:lvl2pPr>
              <a:defRPr sz="1200"/>
            </a:lvl2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0"/>
            <a:ext cx="7777162" cy="1417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2205038"/>
            <a:ext cx="7200900" cy="42481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Alatunnisteen paikkamerkki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5" name="Päivämäärän paikkamerkki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3E199-1615-4390-98B1-53AC7F5AB5B8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3" name="Päivämäärän paikkamerkki 1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94599-2FB6-4755-AE40-7AD096618C72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2988" y="0"/>
            <a:ext cx="7777162" cy="1417638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042988" y="2205038"/>
            <a:ext cx="35242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719638" y="2205038"/>
            <a:ext cx="3524250" cy="4248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>
          <a:xfrm>
            <a:off x="4284663" y="6597650"/>
            <a:ext cx="4103687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1"/>
          </p:nvPr>
        </p:nvSpPr>
        <p:spPr>
          <a:xfrm>
            <a:off x="8423275" y="6597650"/>
            <a:ext cx="720725" cy="2603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8336E08-D709-4ABD-99AC-A93F7CE7C0D4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 smtClean="0"/>
              <a:t>Muokkaa perustyyl. napsautt.</a:t>
            </a:r>
            <a:endParaRPr lang="fi-FI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noProof="1" smtClean="0"/>
              <a:t>Muokkaa tekstin perustyylejä napsauttamalla</a:t>
            </a:r>
          </a:p>
          <a:p>
            <a:pPr lvl="1"/>
            <a:r>
              <a:rPr lang="fi-FI" noProof="1" smtClean="0"/>
              <a:t>toinen taso</a:t>
            </a:r>
          </a:p>
          <a:p>
            <a:pPr lvl="2"/>
            <a:r>
              <a:rPr lang="fi-FI" noProof="1" smtClean="0"/>
              <a:t>kolmas taso</a:t>
            </a:r>
          </a:p>
          <a:p>
            <a:pPr lvl="3"/>
            <a:r>
              <a:rPr lang="fi-FI" noProof="1" smtClean="0"/>
              <a:t>neljäs taso</a:t>
            </a:r>
          </a:p>
          <a:p>
            <a:pPr lvl="4"/>
            <a:r>
              <a:rPr lang="fi-FI" noProof="1" smtClean="0"/>
              <a:t>viides taso</a:t>
            </a:r>
            <a:endParaRPr lang="fi-FI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616800"/>
            <a:ext cx="2232025" cy="180000"/>
          </a:xfrm>
          <a:prstGeom prst="rect">
            <a:avLst/>
          </a:prstGeom>
        </p:spPr>
        <p:txBody>
          <a:bodyPr/>
          <a:lstStyle/>
          <a:p>
            <a:fld id="{B63888E4-B065-43EF-8E16-5918655F770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39553" y="6381328"/>
            <a:ext cx="3024336" cy="180020"/>
          </a:xfrm>
        </p:spPr>
        <p:txBody>
          <a:bodyPr anchor="t" anchorCtr="0"/>
          <a:lstStyle>
            <a:lvl1pPr>
              <a:lnSpc>
                <a:spcPts val="1300"/>
              </a:lnSpc>
              <a:defRPr sz="1200"/>
            </a:lvl1pPr>
          </a:lstStyle>
          <a:p>
            <a:pPr lvl="0"/>
            <a:r>
              <a:rPr lang="fi-FI" noProof="1" smtClean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1724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kstin paikkamerkki 20"/>
          <p:cNvSpPr>
            <a:spLocks noGrp="1"/>
          </p:cNvSpPr>
          <p:nvPr>
            <p:ph type="body" idx="1"/>
          </p:nvPr>
        </p:nvSpPr>
        <p:spPr bwMode="auto">
          <a:xfrm>
            <a:off x="1042988" y="2205038"/>
            <a:ext cx="7200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Luettelotekstiä, 1-taso</a:t>
            </a:r>
          </a:p>
          <a:p>
            <a:pPr lvl="1"/>
            <a:r>
              <a:rPr lang="fi-FI" smtClean="0"/>
              <a:t>toinen taso</a:t>
            </a:r>
          </a:p>
        </p:txBody>
      </p:sp>
      <p:pic>
        <p:nvPicPr>
          <p:cNvPr id="1027" name="Kuva 6" descr="PUNAINEN_ppt-yläpalkki.jpg"/>
          <p:cNvPicPr>
            <a:picLocks noChangeAspect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latunnisteen paikkamerkki 16"/>
          <p:cNvSpPr>
            <a:spLocks noGrp="1"/>
          </p:cNvSpPr>
          <p:nvPr>
            <p:ph type="ftr" sz="quarter" idx="3"/>
          </p:nvPr>
        </p:nvSpPr>
        <p:spPr>
          <a:xfrm>
            <a:off x="4284663" y="6597650"/>
            <a:ext cx="4103687" cy="26035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buClrTx/>
              <a:buFontTx/>
              <a:buNone/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Suomen lajien uhanalaisuus 2010, Esityksen pitäjä, TAHO</a:t>
            </a:r>
            <a:endParaRPr lang="fi-FI" dirty="0"/>
          </a:p>
        </p:txBody>
      </p:sp>
      <p:sp>
        <p:nvSpPr>
          <p:cNvPr id="16" name="Päivämäärän paikkamerkki 15"/>
          <p:cNvSpPr>
            <a:spLocks noGrp="1"/>
          </p:cNvSpPr>
          <p:nvPr>
            <p:ph type="dt" sz="half" idx="2"/>
          </p:nvPr>
        </p:nvSpPr>
        <p:spPr>
          <a:xfrm>
            <a:off x="8423275" y="6597650"/>
            <a:ext cx="720725" cy="260350"/>
          </a:xfrm>
          <a:prstGeom prst="rect">
            <a:avLst/>
          </a:prstGeom>
        </p:spPr>
        <p:txBody>
          <a:bodyPr vert="horz" lIns="46800" tIns="0" rIns="0" bIns="0" rtlCol="0" anchor="ctr"/>
          <a:lstStyle>
            <a:lvl1pPr algn="l">
              <a:buClrTx/>
              <a:buFontTx/>
              <a:buNone/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77A65B1A-03D8-4C67-95C2-74F1AF05432A}" type="datetime1">
              <a:rPr lang="fi-FI"/>
              <a:pPr>
                <a:defRPr/>
              </a:pPr>
              <a:t>29.9.2014</a:t>
            </a:fld>
            <a:endParaRPr lang="fi-FI" dirty="0"/>
          </a:p>
        </p:txBody>
      </p:sp>
      <p:sp>
        <p:nvSpPr>
          <p:cNvPr id="1030" name="Otsikon paikkamerkki 11"/>
          <p:cNvSpPr>
            <a:spLocks noGrp="1"/>
          </p:cNvSpPr>
          <p:nvPr>
            <p:ph type="title"/>
          </p:nvPr>
        </p:nvSpPr>
        <p:spPr bwMode="auto">
          <a:xfrm>
            <a:off x="1042988" y="0"/>
            <a:ext cx="7777162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6" r:id="rId3"/>
    <p:sldLayoutId id="2147483653" r:id="rId4"/>
    <p:sldLayoutId id="2147483654" r:id="rId5"/>
    <p:sldLayoutId id="2147483655" r:id="rId6"/>
    <p:sldLayoutId id="2147483657" r:id="rId7"/>
  </p:sldLayoutIdLst>
  <p:hf sldNum="0" hdr="0"/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00"/>
          </a:solidFill>
          <a:latin typeface="Arial" pitchFamily="34" charset="0"/>
        </a:defRPr>
      </a:lvl9pPr>
    </p:titleStyle>
    <p:bodyStyle>
      <a:lvl1pPr marL="342900" indent="-703263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C00000"/>
        </a:buClr>
        <a:buSzPct val="150000"/>
        <a:buFont typeface="Arial" charset="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oleObject" Target="../embeddings/Microsoft_Excel_97-2003_Worksheet1.xls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oleObject" Target="../embeddings/Microsoft_Excel_97-2003_Worksheet3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Otsikko 1"/>
          <p:cNvSpPr>
            <a:spLocks noGrp="1"/>
          </p:cNvSpPr>
          <p:nvPr>
            <p:ph type="ctrTitle" idx="4294967295"/>
          </p:nvPr>
        </p:nvSpPr>
        <p:spPr>
          <a:xfrm>
            <a:off x="0" y="1954213"/>
            <a:ext cx="9144000" cy="1042987"/>
          </a:xfrm>
        </p:spPr>
        <p:txBody>
          <a:bodyPr anchor="t"/>
          <a:lstStyle/>
          <a:p>
            <a:pPr algn="ctr" eaLnBrk="1" hangingPunct="1">
              <a:lnSpc>
                <a:spcPts val="4000"/>
              </a:lnSpc>
              <a:spcBef>
                <a:spcPts val="1200"/>
              </a:spcBef>
            </a:pPr>
            <a:r>
              <a:rPr lang="fi-FI" sz="4000" dirty="0" err="1" smtClean="0"/>
              <a:t>Organization</a:t>
            </a:r>
            <a:r>
              <a:rPr lang="fi-FI" sz="4000" dirty="0" smtClean="0"/>
              <a:t> of the </a:t>
            </a:r>
            <a:r>
              <a:rPr lang="fi-FI" sz="4000" dirty="0" err="1" smtClean="0"/>
              <a:t>assessment</a:t>
            </a:r>
            <a:r>
              <a:rPr lang="fi-FI" sz="4000" dirty="0" smtClean="0"/>
              <a:t> and general </a:t>
            </a:r>
            <a:r>
              <a:rPr lang="fi-FI" sz="4000" dirty="0" err="1" smtClean="0"/>
              <a:t>results</a:t>
            </a:r>
            <a:endParaRPr lang="fi-FI" sz="4200" dirty="0" smtClean="0"/>
          </a:p>
        </p:txBody>
      </p:sp>
      <p:sp>
        <p:nvSpPr>
          <p:cNvPr id="10242" name="Tekstin paikkamerkki 3"/>
          <p:cNvSpPr>
            <a:spLocks noGrp="1"/>
          </p:cNvSpPr>
          <p:nvPr>
            <p:ph type="body" sz="quarter" idx="4294967295"/>
          </p:nvPr>
        </p:nvSpPr>
        <p:spPr>
          <a:xfrm>
            <a:off x="0" y="4725988"/>
            <a:ext cx="9144000" cy="1223962"/>
          </a:xfrm>
        </p:spPr>
        <p:txBody>
          <a:bodyPr lIns="91440" rIns="91440"/>
          <a:lstStyle/>
          <a:p>
            <a:pPr marL="0" indent="-360363" algn="ctr" eaLnBrk="1" hangingPunct="1">
              <a:buFont typeface="Arial" charset="0"/>
              <a:buNone/>
            </a:pPr>
            <a:r>
              <a:rPr lang="fi-FI" dirty="0" err="1" smtClean="0"/>
              <a:t>Dr</a:t>
            </a:r>
            <a:r>
              <a:rPr lang="fi-FI" dirty="0" smtClean="0"/>
              <a:t>. Esko Hyvärinen</a:t>
            </a:r>
          </a:p>
          <a:p>
            <a:pPr marL="0" indent="-360363" algn="ctr" eaLnBrk="1" hangingPunct="1">
              <a:buFont typeface="Arial" charset="0"/>
              <a:buNone/>
            </a:pPr>
            <a:r>
              <a:rPr lang="fi-FI" sz="2000" dirty="0" smtClean="0"/>
              <a:t>Senior </a:t>
            </a:r>
            <a:r>
              <a:rPr lang="fi-FI" sz="2000" dirty="0" err="1" smtClean="0"/>
              <a:t>Environmental</a:t>
            </a:r>
            <a:r>
              <a:rPr lang="fi-FI" sz="2000" dirty="0" smtClean="0"/>
              <a:t> </a:t>
            </a:r>
            <a:r>
              <a:rPr lang="fi-FI" sz="2000" dirty="0" err="1" smtClean="0"/>
              <a:t>Adviser</a:t>
            </a:r>
            <a:endParaRPr lang="fi-FI" sz="2000" dirty="0" smtClean="0"/>
          </a:p>
          <a:p>
            <a:pPr marL="0" indent="-360363" algn="ctr" eaLnBrk="1" hangingPunct="1">
              <a:buFont typeface="Arial" charset="0"/>
              <a:buNone/>
            </a:pPr>
            <a:r>
              <a:rPr lang="fi-FI" sz="2000" dirty="0" err="1" smtClean="0"/>
              <a:t>Ministry</a:t>
            </a:r>
            <a:r>
              <a:rPr lang="fi-FI" sz="2000" dirty="0" smtClean="0"/>
              <a:t> of the Environment, Finland</a:t>
            </a:r>
          </a:p>
          <a:p>
            <a:pPr marL="0" indent="-360363" algn="ctr" eaLnBrk="1" hangingPunct="1">
              <a:buFont typeface="Arial" charset="0"/>
              <a:buNone/>
            </a:pPr>
            <a:endParaRPr lang="fi-FI" dirty="0" smtClean="0"/>
          </a:p>
          <a:p>
            <a:pPr marL="0" indent="-360363" algn="ctr" eaLnBrk="1" hangingPunct="1">
              <a:buFont typeface="Arial" charset="0"/>
              <a:buNone/>
            </a:pPr>
            <a:r>
              <a:rPr lang="fi-FI" sz="1400" dirty="0" err="1" smtClean="0"/>
              <a:t>Syktyvkar</a:t>
            </a:r>
            <a:r>
              <a:rPr lang="fi-FI" sz="1400" dirty="0" smtClean="0"/>
              <a:t>, </a:t>
            </a:r>
            <a:r>
              <a:rPr lang="fi-FI" sz="1400" dirty="0" err="1" smtClean="0"/>
              <a:t>Republic</a:t>
            </a:r>
            <a:r>
              <a:rPr lang="fi-FI" sz="1400" dirty="0" smtClean="0"/>
              <a:t> of Komi, </a:t>
            </a:r>
            <a:r>
              <a:rPr lang="fi-FI" sz="1400" dirty="0" err="1" smtClean="0"/>
              <a:t>Russia</a:t>
            </a:r>
            <a:r>
              <a:rPr lang="fi-FI" sz="1400" dirty="0" smtClean="0"/>
              <a:t>, 30.9.2014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0" y="8842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fi-FI" sz="2800" b="1"/>
              <a:t>The 2010 Red List of Finnish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"/>
          <p:cNvGraphicFramePr>
            <a:graphicFrameLocks/>
          </p:cNvGraphicFramePr>
          <p:nvPr/>
        </p:nvGraphicFramePr>
        <p:xfrm>
          <a:off x="3563888" y="2852936"/>
          <a:ext cx="5410200" cy="385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698" name="Rectangle 2"/>
          <p:cNvSpPr>
            <a:spLocks noGrp="1"/>
          </p:cNvSpPr>
          <p:nvPr>
            <p:ph type="title"/>
          </p:nvPr>
        </p:nvSpPr>
        <p:spPr>
          <a:xfrm>
            <a:off x="683270" y="615280"/>
            <a:ext cx="7777162" cy="725488"/>
          </a:xfrm>
        </p:spPr>
        <p:txBody>
          <a:bodyPr/>
          <a:lstStyle/>
          <a:p>
            <a:r>
              <a:rPr lang="fi-FI" dirty="0" err="1" smtClean="0"/>
              <a:t>Nordic</a:t>
            </a:r>
            <a:r>
              <a:rPr lang="fi-FI" dirty="0" smtClean="0"/>
              <a:t> </a:t>
            </a:r>
            <a:r>
              <a:rPr lang="fi-FI" dirty="0" err="1" smtClean="0"/>
              <a:t>countries</a:t>
            </a:r>
            <a:endParaRPr lang="fi-FI" dirty="0" smtClean="0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1844675"/>
            <a:ext cx="17684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2924175"/>
            <a:ext cx="1800225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76700"/>
            <a:ext cx="1782763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3348038" y="1916113"/>
            <a:ext cx="561657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fi-FI" sz="2000"/>
              <a:t>Number of assessed species: 	Finland	21 398</a:t>
            </a:r>
          </a:p>
          <a:p>
            <a:pPr>
              <a:buFontTx/>
              <a:buNone/>
            </a:pPr>
            <a:r>
              <a:rPr lang="fi-FI" sz="2000"/>
              <a:t>				Sweden 	20 800</a:t>
            </a:r>
          </a:p>
          <a:p>
            <a:pPr>
              <a:buFontTx/>
              <a:buNone/>
            </a:pPr>
            <a:r>
              <a:rPr lang="fi-FI" sz="2000"/>
              <a:t>				Norway 	21 094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Sisällön paikkamerkki 6" descr="Punainen_kuva_12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71007" y="1772816"/>
            <a:ext cx="5681760" cy="4968552"/>
          </a:xfrm>
        </p:spPr>
      </p:pic>
      <p:sp>
        <p:nvSpPr>
          <p:cNvPr id="6148" name="Otsikko 3"/>
          <p:cNvSpPr>
            <a:spLocks noGrp="1"/>
          </p:cNvSpPr>
          <p:nvPr>
            <p:ph type="title"/>
          </p:nvPr>
        </p:nvSpPr>
        <p:spPr>
          <a:xfrm>
            <a:off x="971302" y="0"/>
            <a:ext cx="7777162" cy="1417638"/>
          </a:xfrm>
        </p:spPr>
        <p:txBody>
          <a:bodyPr/>
          <a:lstStyle/>
          <a:p>
            <a:r>
              <a:rPr lang="fi-FI" dirty="0" err="1" smtClean="0"/>
              <a:t>Primary</a:t>
            </a:r>
            <a:r>
              <a:rPr lang="fi-FI" dirty="0" smtClean="0"/>
              <a:t> </a:t>
            </a:r>
            <a:r>
              <a:rPr lang="fi-FI" dirty="0" err="1" smtClean="0"/>
              <a:t>habitats</a:t>
            </a:r>
            <a:r>
              <a:rPr lang="fi-FI" dirty="0" smtClean="0"/>
              <a:t> of </a:t>
            </a:r>
            <a:r>
              <a:rPr lang="fi-FI" dirty="0" err="1" smtClean="0"/>
              <a:t>threatened</a:t>
            </a:r>
            <a:r>
              <a:rPr lang="fi-FI" dirty="0" smtClean="0"/>
              <a:t> </a:t>
            </a:r>
            <a:r>
              <a:rPr lang="fi-FI" dirty="0" err="1" smtClean="0"/>
              <a:t>species</a:t>
            </a:r>
            <a:endParaRPr lang="fi-FI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683568" y="327497"/>
            <a:ext cx="7777162" cy="1157287"/>
          </a:xfrm>
        </p:spPr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most</a:t>
            </a:r>
            <a:r>
              <a:rPr lang="fi-FI" dirty="0" smtClean="0"/>
              <a:t> common </a:t>
            </a:r>
            <a:r>
              <a:rPr lang="fi-FI" dirty="0" err="1" smtClean="0"/>
              <a:t>causes</a:t>
            </a:r>
            <a:r>
              <a:rPr lang="fi-FI" dirty="0" smtClean="0"/>
              <a:t> of </a:t>
            </a:r>
            <a:r>
              <a:rPr lang="fi-FI" dirty="0" err="1" smtClean="0"/>
              <a:t>threat</a:t>
            </a:r>
            <a:r>
              <a:rPr lang="fi-FI" dirty="0" smtClean="0"/>
              <a:t> and </a:t>
            </a:r>
            <a:r>
              <a:rPr lang="fi-FI" dirty="0" err="1" smtClean="0"/>
              <a:t>threat</a:t>
            </a:r>
            <a:r>
              <a:rPr lang="fi-FI" dirty="0" smtClean="0"/>
              <a:t> </a:t>
            </a:r>
            <a:r>
              <a:rPr lang="fi-FI" dirty="0" err="1" smtClean="0"/>
              <a:t>factors</a:t>
            </a:r>
            <a:r>
              <a:rPr lang="fi-FI" dirty="0" smtClean="0"/>
              <a:t> of </a:t>
            </a:r>
            <a:r>
              <a:rPr lang="fi-FI" dirty="0" err="1" smtClean="0"/>
              <a:t>threatened</a:t>
            </a:r>
            <a:r>
              <a:rPr lang="fi-FI" dirty="0" smtClean="0"/>
              <a:t> </a:t>
            </a:r>
            <a:r>
              <a:rPr lang="fi-FI" dirty="0" err="1" smtClean="0"/>
              <a:t>species</a:t>
            </a:r>
            <a:endParaRPr lang="fi-FI" dirty="0" smtClean="0"/>
          </a:p>
        </p:txBody>
      </p:sp>
      <p:grpSp>
        <p:nvGrpSpPr>
          <p:cNvPr id="26671" name="Group 47"/>
          <p:cNvGrpSpPr>
            <a:grpSpLocks/>
          </p:cNvGrpSpPr>
          <p:nvPr/>
        </p:nvGrpSpPr>
        <p:grpSpPr bwMode="auto">
          <a:xfrm>
            <a:off x="673100" y="1700213"/>
            <a:ext cx="6491288" cy="2762250"/>
            <a:chOff x="430" y="1071"/>
            <a:chExt cx="4089" cy="1740"/>
          </a:xfrm>
        </p:grpSpPr>
        <p:graphicFrame>
          <p:nvGraphicFramePr>
            <p:cNvPr id="26651" name="Object 27"/>
            <p:cNvGraphicFramePr>
              <a:graphicFrameLocks noChangeAspect="1"/>
            </p:cNvGraphicFramePr>
            <p:nvPr/>
          </p:nvGraphicFramePr>
          <p:xfrm>
            <a:off x="703" y="1071"/>
            <a:ext cx="3816" cy="1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01" name="Chart" r:id="rId4" imgW="6057961" imgH="2609738" progId="Excel.Sheet.8">
                    <p:embed/>
                  </p:oleObj>
                </mc:Choice>
                <mc:Fallback>
                  <p:oleObj name="Chart" r:id="rId4" imgW="6057961" imgH="2609738" progId="Excel.Sheet.8">
                    <p:embed/>
                    <p:pic>
                      <p:nvPicPr>
                        <p:cNvPr id="0" name="Picture 27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1071"/>
                          <a:ext cx="3816" cy="1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5" name="Text Box 31"/>
            <p:cNvSpPr txBox="1">
              <a:spLocks noChangeArrowheads="1"/>
            </p:cNvSpPr>
            <p:nvPr/>
          </p:nvSpPr>
          <p:spPr bwMode="auto">
            <a:xfrm>
              <a:off x="3606" y="1298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30,8 %</a:t>
              </a:r>
            </a:p>
          </p:txBody>
        </p:sp>
        <p:sp>
          <p:nvSpPr>
            <p:cNvPr id="26656" name="Text Box 32"/>
            <p:cNvSpPr txBox="1">
              <a:spLocks noChangeArrowheads="1"/>
            </p:cNvSpPr>
            <p:nvPr/>
          </p:nvSpPr>
          <p:spPr bwMode="auto">
            <a:xfrm>
              <a:off x="3288" y="1570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25,7 %</a:t>
              </a:r>
            </a:p>
          </p:txBody>
        </p:sp>
        <p:sp>
          <p:nvSpPr>
            <p:cNvPr id="26657" name="Text Box 33"/>
            <p:cNvSpPr txBox="1">
              <a:spLocks noChangeArrowheads="1"/>
            </p:cNvSpPr>
            <p:nvPr/>
          </p:nvSpPr>
          <p:spPr bwMode="auto">
            <a:xfrm>
              <a:off x="2322" y="1842"/>
              <a:ext cx="33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8,7 %</a:t>
              </a:r>
            </a:p>
          </p:txBody>
        </p:sp>
        <p:sp>
          <p:nvSpPr>
            <p:cNvPr id="26658" name="Text Box 34"/>
            <p:cNvSpPr txBox="1">
              <a:spLocks noChangeArrowheads="1"/>
            </p:cNvSpPr>
            <p:nvPr/>
          </p:nvSpPr>
          <p:spPr bwMode="auto">
            <a:xfrm>
              <a:off x="2186" y="2123"/>
              <a:ext cx="33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6,1 %</a:t>
              </a:r>
            </a:p>
          </p:txBody>
        </p:sp>
        <p:sp>
          <p:nvSpPr>
            <p:cNvPr id="26659" name="Text Box 35"/>
            <p:cNvSpPr txBox="1">
              <a:spLocks noChangeArrowheads="1"/>
            </p:cNvSpPr>
            <p:nvPr/>
          </p:nvSpPr>
          <p:spPr bwMode="auto">
            <a:xfrm>
              <a:off x="430" y="2350"/>
              <a:ext cx="131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i-FI" sz="1200" b="1" dirty="0">
                  <a:solidFill>
                    <a:schemeClr val="accent1"/>
                  </a:solidFill>
                </a:rPr>
                <a:t>+ 17 </a:t>
              </a:r>
              <a:r>
                <a:rPr lang="fi-FI" sz="1200" b="1" dirty="0" err="1">
                  <a:solidFill>
                    <a:schemeClr val="accent1"/>
                  </a:solidFill>
                </a:rPr>
                <a:t>other</a:t>
              </a:r>
              <a:r>
                <a:rPr lang="fi-FI" sz="1200" b="1" dirty="0">
                  <a:solidFill>
                    <a:schemeClr val="accent1"/>
                  </a:solidFill>
                </a:rPr>
                <a:t> main </a:t>
              </a:r>
              <a:r>
                <a:rPr lang="fi-FI" sz="1200" b="1" dirty="0" err="1">
                  <a:solidFill>
                    <a:schemeClr val="accent1"/>
                  </a:solidFill>
                </a:rPr>
                <a:t>causes</a:t>
              </a:r>
              <a:endParaRPr lang="fi-FI" sz="12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6672" name="Group 48"/>
          <p:cNvGrpSpPr>
            <a:grpSpLocks/>
          </p:cNvGrpSpPr>
          <p:nvPr/>
        </p:nvGrpSpPr>
        <p:grpSpPr bwMode="auto">
          <a:xfrm>
            <a:off x="611188" y="3979863"/>
            <a:ext cx="6562725" cy="2762250"/>
            <a:chOff x="385" y="2507"/>
            <a:chExt cx="4134" cy="1740"/>
          </a:xfrm>
        </p:grpSpPr>
        <p:graphicFrame>
          <p:nvGraphicFramePr>
            <p:cNvPr id="26652" name="Object 28"/>
            <p:cNvGraphicFramePr>
              <a:graphicFrameLocks noChangeAspect="1"/>
            </p:cNvGraphicFramePr>
            <p:nvPr/>
          </p:nvGraphicFramePr>
          <p:xfrm>
            <a:off x="703" y="2507"/>
            <a:ext cx="3816" cy="1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02" name="Chart" r:id="rId7" imgW="6057961" imgH="2609738" progId="Excel.Sheet.8">
                    <p:embed/>
                  </p:oleObj>
                </mc:Choice>
                <mc:Fallback>
                  <p:oleObj name="Chart" r:id="rId7" imgW="6057961" imgH="2609738" progId="Excel.Sheet.8">
                    <p:embed/>
                    <p:pic>
                      <p:nvPicPr>
                        <p:cNvPr id="0" name="Picture 28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" y="2507"/>
                          <a:ext cx="3816" cy="1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60" name="Text Box 36"/>
            <p:cNvSpPr txBox="1">
              <a:spLocks noChangeArrowheads="1"/>
            </p:cNvSpPr>
            <p:nvPr/>
          </p:nvSpPr>
          <p:spPr bwMode="auto">
            <a:xfrm>
              <a:off x="3589" y="2713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30,1 %</a:t>
              </a:r>
            </a:p>
          </p:txBody>
        </p:sp>
        <p:sp>
          <p:nvSpPr>
            <p:cNvPr id="26661" name="Text Box 37"/>
            <p:cNvSpPr txBox="1">
              <a:spLocks noChangeArrowheads="1"/>
            </p:cNvSpPr>
            <p:nvPr/>
          </p:nvSpPr>
          <p:spPr bwMode="auto">
            <a:xfrm>
              <a:off x="3379" y="2992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26,6 %</a:t>
              </a:r>
            </a:p>
          </p:txBody>
        </p:sp>
        <p:sp>
          <p:nvSpPr>
            <p:cNvPr id="26662" name="Text Box 38"/>
            <p:cNvSpPr txBox="1">
              <a:spLocks noChangeArrowheads="1"/>
            </p:cNvSpPr>
            <p:nvPr/>
          </p:nvSpPr>
          <p:spPr bwMode="auto">
            <a:xfrm>
              <a:off x="2472" y="3294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11,1 %</a:t>
              </a:r>
            </a:p>
          </p:txBody>
        </p:sp>
        <p:sp>
          <p:nvSpPr>
            <p:cNvPr id="26663" name="Text Box 39"/>
            <p:cNvSpPr txBox="1">
              <a:spLocks noChangeArrowheads="1"/>
            </p:cNvSpPr>
            <p:nvPr/>
          </p:nvSpPr>
          <p:spPr bwMode="auto">
            <a:xfrm>
              <a:off x="2336" y="3566"/>
              <a:ext cx="33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8,6 %</a:t>
              </a:r>
            </a:p>
          </p:txBody>
        </p:sp>
        <p:sp>
          <p:nvSpPr>
            <p:cNvPr id="26665" name="Text Box 41"/>
            <p:cNvSpPr txBox="1">
              <a:spLocks noChangeArrowheads="1"/>
            </p:cNvSpPr>
            <p:nvPr/>
          </p:nvSpPr>
          <p:spPr bwMode="auto">
            <a:xfrm>
              <a:off x="385" y="3793"/>
              <a:ext cx="1316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+ 15 other main threat factors</a:t>
              </a:r>
            </a:p>
          </p:txBody>
        </p:sp>
      </p:grpSp>
      <p:grpSp>
        <p:nvGrpSpPr>
          <p:cNvPr id="26673" name="Group 49"/>
          <p:cNvGrpSpPr>
            <a:grpSpLocks/>
          </p:cNvGrpSpPr>
          <p:nvPr/>
        </p:nvGrpSpPr>
        <p:grpSpPr bwMode="auto">
          <a:xfrm>
            <a:off x="7162800" y="2060575"/>
            <a:ext cx="1071563" cy="1728788"/>
            <a:chOff x="4512" y="1298"/>
            <a:chExt cx="675" cy="1089"/>
          </a:xfrm>
        </p:grpSpPr>
        <p:sp>
          <p:nvSpPr>
            <p:cNvPr id="26653" name="Text Box 29"/>
            <p:cNvSpPr txBox="1">
              <a:spLocks noChangeArrowheads="1"/>
            </p:cNvSpPr>
            <p:nvPr/>
          </p:nvSpPr>
          <p:spPr bwMode="auto">
            <a:xfrm>
              <a:off x="4694" y="1691"/>
              <a:ext cx="4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b="1"/>
                <a:t>71 %</a:t>
              </a:r>
            </a:p>
          </p:txBody>
        </p:sp>
        <p:sp>
          <p:nvSpPr>
            <p:cNvPr id="26668" name="AutoShape 44"/>
            <p:cNvSpPr>
              <a:spLocks/>
            </p:cNvSpPr>
            <p:nvPr/>
          </p:nvSpPr>
          <p:spPr bwMode="auto">
            <a:xfrm>
              <a:off x="4512" y="1298"/>
              <a:ext cx="137" cy="1089"/>
            </a:xfrm>
            <a:prstGeom prst="rightBrace">
              <a:avLst>
                <a:gd name="adj1" fmla="val 6624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i-FI"/>
            </a:p>
          </p:txBody>
        </p:sp>
      </p:grpSp>
      <p:grpSp>
        <p:nvGrpSpPr>
          <p:cNvPr id="26674" name="Group 50"/>
          <p:cNvGrpSpPr>
            <a:grpSpLocks/>
          </p:cNvGrpSpPr>
          <p:nvPr/>
        </p:nvGrpSpPr>
        <p:grpSpPr bwMode="auto">
          <a:xfrm>
            <a:off x="7164388" y="4365625"/>
            <a:ext cx="1069975" cy="1728788"/>
            <a:chOff x="4513" y="2750"/>
            <a:chExt cx="674" cy="1089"/>
          </a:xfrm>
        </p:grpSpPr>
        <p:sp>
          <p:nvSpPr>
            <p:cNvPr id="26654" name="Text Box 30"/>
            <p:cNvSpPr txBox="1">
              <a:spLocks noChangeArrowheads="1"/>
            </p:cNvSpPr>
            <p:nvPr/>
          </p:nvSpPr>
          <p:spPr bwMode="auto">
            <a:xfrm>
              <a:off x="4694" y="3142"/>
              <a:ext cx="4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b="1"/>
                <a:t>76 %</a:t>
              </a:r>
            </a:p>
          </p:txBody>
        </p:sp>
        <p:sp>
          <p:nvSpPr>
            <p:cNvPr id="26670" name="AutoShape 46"/>
            <p:cNvSpPr>
              <a:spLocks/>
            </p:cNvSpPr>
            <p:nvPr/>
          </p:nvSpPr>
          <p:spPr bwMode="auto">
            <a:xfrm>
              <a:off x="4513" y="2750"/>
              <a:ext cx="136" cy="1089"/>
            </a:xfrm>
            <a:prstGeom prst="rightBrace">
              <a:avLst>
                <a:gd name="adj1" fmla="val 66728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i-FI"/>
            </a:p>
          </p:txBody>
        </p:sp>
      </p:grpSp>
      <p:sp>
        <p:nvSpPr>
          <p:cNvPr id="26685" name="Rectangle 61"/>
          <p:cNvSpPr>
            <a:spLocks noChangeArrowheads="1"/>
          </p:cNvSpPr>
          <p:nvPr/>
        </p:nvSpPr>
        <p:spPr bwMode="auto">
          <a:xfrm>
            <a:off x="1116013" y="4365625"/>
            <a:ext cx="1511300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26681" name="Text Box 57"/>
          <p:cNvSpPr txBox="1">
            <a:spLocks noChangeArrowheads="1"/>
          </p:cNvSpPr>
          <p:nvPr/>
        </p:nvSpPr>
        <p:spPr bwMode="auto">
          <a:xfrm>
            <a:off x="1187450" y="4437063"/>
            <a:ext cx="1487488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Forest use</a:t>
            </a:r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900113" y="4868863"/>
            <a:ext cx="1800225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Closure of open areas</a:t>
            </a:r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1187450" y="5300663"/>
            <a:ext cx="1487488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 dirty="0" err="1" smtClean="0"/>
              <a:t>Stochastic</a:t>
            </a:r>
            <a:r>
              <a:rPr lang="fi-FI" sz="1300" b="1" dirty="0" smtClean="0"/>
              <a:t> </a:t>
            </a:r>
            <a:r>
              <a:rPr lang="fi-FI" sz="1300" b="1" dirty="0" err="1"/>
              <a:t>factors</a:t>
            </a:r>
            <a:endParaRPr lang="fi-FI" sz="1300" b="1" dirty="0"/>
          </a:p>
        </p:txBody>
      </p:sp>
      <p:sp>
        <p:nvSpPr>
          <p:cNvPr id="26684" name="Text Box 60"/>
          <p:cNvSpPr txBox="1">
            <a:spLocks noChangeArrowheads="1"/>
          </p:cNvSpPr>
          <p:nvPr/>
        </p:nvSpPr>
        <p:spPr bwMode="auto">
          <a:xfrm>
            <a:off x="1187450" y="5734050"/>
            <a:ext cx="1487488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Construction</a:t>
            </a:r>
          </a:p>
        </p:txBody>
      </p:sp>
      <p:sp>
        <p:nvSpPr>
          <p:cNvPr id="26686" name="Rectangle 62"/>
          <p:cNvSpPr>
            <a:spLocks noChangeArrowheads="1"/>
          </p:cNvSpPr>
          <p:nvPr/>
        </p:nvSpPr>
        <p:spPr bwMode="auto">
          <a:xfrm>
            <a:off x="1116013" y="2060575"/>
            <a:ext cx="1511300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26687" name="Text Box 63"/>
          <p:cNvSpPr txBox="1">
            <a:spLocks noChangeArrowheads="1"/>
          </p:cNvSpPr>
          <p:nvPr/>
        </p:nvSpPr>
        <p:spPr bwMode="auto">
          <a:xfrm>
            <a:off x="1187450" y="2133600"/>
            <a:ext cx="1487488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Forest use</a:t>
            </a:r>
          </a:p>
        </p:txBody>
      </p:sp>
      <p:sp>
        <p:nvSpPr>
          <p:cNvPr id="26688" name="Text Box 64"/>
          <p:cNvSpPr txBox="1">
            <a:spLocks noChangeArrowheads="1"/>
          </p:cNvSpPr>
          <p:nvPr/>
        </p:nvSpPr>
        <p:spPr bwMode="auto">
          <a:xfrm>
            <a:off x="827088" y="2565400"/>
            <a:ext cx="1800225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Closure of open areas</a:t>
            </a:r>
          </a:p>
        </p:txBody>
      </p:sp>
      <p:sp>
        <p:nvSpPr>
          <p:cNvPr id="26689" name="Text Box 65"/>
          <p:cNvSpPr txBox="1">
            <a:spLocks noChangeArrowheads="1"/>
          </p:cNvSpPr>
          <p:nvPr/>
        </p:nvSpPr>
        <p:spPr bwMode="auto">
          <a:xfrm>
            <a:off x="1068288" y="2997200"/>
            <a:ext cx="1487488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 dirty="0" err="1" smtClean="0"/>
              <a:t>Stochastic</a:t>
            </a:r>
            <a:r>
              <a:rPr lang="fi-FI" sz="1300" b="1" dirty="0" smtClean="0"/>
              <a:t> </a:t>
            </a:r>
            <a:r>
              <a:rPr lang="fi-FI" sz="1300" b="1" dirty="0" err="1"/>
              <a:t>factors</a:t>
            </a:r>
            <a:endParaRPr lang="fi-FI" sz="1300" b="1" dirty="0"/>
          </a:p>
        </p:txBody>
      </p:sp>
      <p:sp>
        <p:nvSpPr>
          <p:cNvPr id="26690" name="Text Box 66"/>
          <p:cNvSpPr txBox="1">
            <a:spLocks noChangeArrowheads="1"/>
          </p:cNvSpPr>
          <p:nvPr/>
        </p:nvSpPr>
        <p:spPr bwMode="auto">
          <a:xfrm>
            <a:off x="1187450" y="3430588"/>
            <a:ext cx="1487488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Construction</a:t>
            </a:r>
          </a:p>
        </p:txBody>
      </p:sp>
      <p:sp>
        <p:nvSpPr>
          <p:cNvPr id="26691" name="Text Box 67"/>
          <p:cNvSpPr txBox="1">
            <a:spLocks noChangeArrowheads="1"/>
          </p:cNvSpPr>
          <p:nvPr/>
        </p:nvSpPr>
        <p:spPr bwMode="auto">
          <a:xfrm>
            <a:off x="4021138" y="6381750"/>
            <a:ext cx="1487487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Number of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7162" cy="1084262"/>
          </a:xfrm>
        </p:spPr>
        <p:txBody>
          <a:bodyPr/>
          <a:lstStyle/>
          <a:p>
            <a:r>
              <a:rPr lang="fi-FI" dirty="0" smtClean="0"/>
              <a:t>The </a:t>
            </a:r>
            <a:r>
              <a:rPr lang="fi-FI" dirty="0" err="1" smtClean="0"/>
              <a:t>most</a:t>
            </a:r>
            <a:r>
              <a:rPr lang="fi-FI" dirty="0" smtClean="0"/>
              <a:t> common </a:t>
            </a:r>
            <a:r>
              <a:rPr lang="fi-FI" dirty="0" err="1" smtClean="0"/>
              <a:t>causes</a:t>
            </a:r>
            <a:r>
              <a:rPr lang="fi-FI" dirty="0" smtClean="0"/>
              <a:t> of </a:t>
            </a:r>
            <a:r>
              <a:rPr lang="fi-FI" dirty="0" err="1" smtClean="0"/>
              <a:t>regional</a:t>
            </a:r>
            <a:r>
              <a:rPr lang="fi-FI" dirty="0" smtClean="0"/>
              <a:t> </a:t>
            </a:r>
            <a:r>
              <a:rPr lang="fi-FI" dirty="0" err="1" smtClean="0"/>
              <a:t>extinctions</a:t>
            </a:r>
            <a:endParaRPr lang="fi-FI" dirty="0" smtClean="0"/>
          </a:p>
        </p:txBody>
      </p:sp>
      <p:grpSp>
        <p:nvGrpSpPr>
          <p:cNvPr id="30741" name="Group 21"/>
          <p:cNvGrpSpPr>
            <a:grpSpLocks/>
          </p:cNvGrpSpPr>
          <p:nvPr/>
        </p:nvGrpSpPr>
        <p:grpSpPr bwMode="auto">
          <a:xfrm>
            <a:off x="7524750" y="2492375"/>
            <a:ext cx="1209675" cy="2808288"/>
            <a:chOff x="4785" y="1616"/>
            <a:chExt cx="762" cy="1769"/>
          </a:xfrm>
        </p:grpSpPr>
        <p:sp>
          <p:nvSpPr>
            <p:cNvPr id="30731" name="Text Box 11"/>
            <p:cNvSpPr txBox="1">
              <a:spLocks noChangeArrowheads="1"/>
            </p:cNvSpPr>
            <p:nvPr/>
          </p:nvSpPr>
          <p:spPr bwMode="auto">
            <a:xfrm>
              <a:off x="5057" y="2341"/>
              <a:ext cx="490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/>
                <a:t>90 %</a:t>
              </a:r>
            </a:p>
          </p:txBody>
        </p:sp>
        <p:sp>
          <p:nvSpPr>
            <p:cNvPr id="30732" name="AutoShape 12"/>
            <p:cNvSpPr>
              <a:spLocks/>
            </p:cNvSpPr>
            <p:nvPr/>
          </p:nvSpPr>
          <p:spPr bwMode="auto">
            <a:xfrm>
              <a:off x="4785" y="1616"/>
              <a:ext cx="182" cy="1769"/>
            </a:xfrm>
            <a:prstGeom prst="rightBrace">
              <a:avLst>
                <a:gd name="adj1" fmla="val 80998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fi-FI"/>
            </a:p>
          </p:txBody>
        </p:sp>
      </p:grpSp>
      <p:grpSp>
        <p:nvGrpSpPr>
          <p:cNvPr id="30740" name="Group 20"/>
          <p:cNvGrpSpPr>
            <a:grpSpLocks/>
          </p:cNvGrpSpPr>
          <p:nvPr/>
        </p:nvGrpSpPr>
        <p:grpSpPr bwMode="auto">
          <a:xfrm>
            <a:off x="323850" y="2276475"/>
            <a:ext cx="7272338" cy="3648075"/>
            <a:chOff x="249" y="1480"/>
            <a:chExt cx="4581" cy="2298"/>
          </a:xfrm>
        </p:grpSpPr>
        <p:graphicFrame>
          <p:nvGraphicFramePr>
            <p:cNvPr id="30729" name="Object 9"/>
            <p:cNvGraphicFramePr>
              <a:graphicFrameLocks noChangeAspect="1"/>
            </p:cNvGraphicFramePr>
            <p:nvPr/>
          </p:nvGraphicFramePr>
          <p:xfrm>
            <a:off x="612" y="1480"/>
            <a:ext cx="4152" cy="2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4" name="Chart" r:id="rId4" imgW="6591158" imgH="3648172" progId="Excel.Sheet.8">
                    <p:embed/>
                  </p:oleObj>
                </mc:Choice>
                <mc:Fallback>
                  <p:oleObj name="Chart" r:id="rId4" imgW="6591158" imgH="3648172" progId="Excel.Sheet.8">
                    <p:embed/>
                    <p:pic>
                      <p:nvPicPr>
                        <p:cNvPr id="0" name="Picture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2" y="1480"/>
                          <a:ext cx="4152" cy="2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33" name="Text Box 13"/>
            <p:cNvSpPr txBox="1">
              <a:spLocks noChangeArrowheads="1"/>
            </p:cNvSpPr>
            <p:nvPr/>
          </p:nvSpPr>
          <p:spPr bwMode="auto">
            <a:xfrm>
              <a:off x="249" y="3339"/>
              <a:ext cx="127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+ 10 other main causes</a:t>
              </a:r>
            </a:p>
          </p:txBody>
        </p:sp>
        <p:sp>
          <p:nvSpPr>
            <p:cNvPr id="30734" name="Text Box 14"/>
            <p:cNvSpPr txBox="1">
              <a:spLocks noChangeArrowheads="1"/>
            </p:cNvSpPr>
            <p:nvPr/>
          </p:nvSpPr>
          <p:spPr bwMode="auto">
            <a:xfrm>
              <a:off x="3180" y="1851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17,8 %</a:t>
              </a:r>
            </a:p>
          </p:txBody>
        </p:sp>
        <p:sp>
          <p:nvSpPr>
            <p:cNvPr id="30735" name="Text Box 15"/>
            <p:cNvSpPr txBox="1">
              <a:spLocks noChangeArrowheads="1"/>
            </p:cNvSpPr>
            <p:nvPr/>
          </p:nvSpPr>
          <p:spPr bwMode="auto">
            <a:xfrm>
              <a:off x="2954" y="2168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15,1 %</a:t>
              </a:r>
            </a:p>
          </p:txBody>
        </p:sp>
        <p:sp>
          <p:nvSpPr>
            <p:cNvPr id="30736" name="Text Box 16"/>
            <p:cNvSpPr txBox="1">
              <a:spLocks noChangeArrowheads="1"/>
            </p:cNvSpPr>
            <p:nvPr/>
          </p:nvSpPr>
          <p:spPr bwMode="auto">
            <a:xfrm>
              <a:off x="2562" y="2478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10,5 %</a:t>
              </a:r>
            </a:p>
          </p:txBody>
        </p:sp>
        <p:sp>
          <p:nvSpPr>
            <p:cNvPr id="30737" name="Text Box 17"/>
            <p:cNvSpPr txBox="1">
              <a:spLocks noChangeArrowheads="1"/>
            </p:cNvSpPr>
            <p:nvPr/>
          </p:nvSpPr>
          <p:spPr bwMode="auto">
            <a:xfrm>
              <a:off x="4450" y="1570"/>
              <a:ext cx="3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32,2 %</a:t>
              </a:r>
            </a:p>
          </p:txBody>
        </p:sp>
        <p:sp>
          <p:nvSpPr>
            <p:cNvPr id="30738" name="Text Box 18"/>
            <p:cNvSpPr txBox="1">
              <a:spLocks noChangeArrowheads="1"/>
            </p:cNvSpPr>
            <p:nvPr/>
          </p:nvSpPr>
          <p:spPr bwMode="auto">
            <a:xfrm>
              <a:off x="2364" y="2758"/>
              <a:ext cx="33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8,1 %</a:t>
              </a:r>
            </a:p>
          </p:txBody>
        </p:sp>
        <p:sp>
          <p:nvSpPr>
            <p:cNvPr id="30739" name="Text Box 19"/>
            <p:cNvSpPr txBox="1">
              <a:spLocks noChangeArrowheads="1"/>
            </p:cNvSpPr>
            <p:nvPr/>
          </p:nvSpPr>
          <p:spPr bwMode="auto">
            <a:xfrm>
              <a:off x="2231" y="3076"/>
              <a:ext cx="331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fi-FI" sz="1200" b="1">
                  <a:solidFill>
                    <a:schemeClr val="accent1"/>
                  </a:solidFill>
                </a:rPr>
                <a:t>6,6 %</a:t>
              </a:r>
            </a:p>
          </p:txBody>
        </p:sp>
      </p:grpSp>
      <p:sp>
        <p:nvSpPr>
          <p:cNvPr id="30750" name="Rectangle 30"/>
          <p:cNvSpPr>
            <a:spLocks noChangeArrowheads="1"/>
          </p:cNvSpPr>
          <p:nvPr/>
        </p:nvSpPr>
        <p:spPr bwMode="auto">
          <a:xfrm>
            <a:off x="755650" y="2349500"/>
            <a:ext cx="1584325" cy="28797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fi-FI"/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900113" y="2492375"/>
            <a:ext cx="1487487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Unknown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900113" y="2997200"/>
            <a:ext cx="1487487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Forest use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468313" y="3500438"/>
            <a:ext cx="1944687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Closure of open areas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827584" y="3933825"/>
            <a:ext cx="1487487" cy="2905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 dirty="0" err="1" smtClean="0"/>
              <a:t>Stochastic</a:t>
            </a:r>
            <a:r>
              <a:rPr lang="fi-FI" sz="1300" b="1" dirty="0" smtClean="0"/>
              <a:t> </a:t>
            </a:r>
            <a:r>
              <a:rPr lang="fi-FI" sz="1300" b="1" dirty="0" err="1"/>
              <a:t>factors</a:t>
            </a:r>
            <a:endParaRPr lang="fi-FI" sz="1300" b="1" dirty="0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68313" y="4437063"/>
            <a:ext cx="1873250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Changes in arable land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900113" y="4938713"/>
            <a:ext cx="1487487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Construction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4140200" y="5589588"/>
            <a:ext cx="1487488" cy="2905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300" b="1"/>
              <a:t>Number of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0" y="720626"/>
            <a:ext cx="9144000" cy="692150"/>
          </a:xfrm>
        </p:spPr>
        <p:txBody>
          <a:bodyPr/>
          <a:lstStyle/>
          <a:p>
            <a:pPr algn="ctr" eaLnBrk="1" hangingPunct="1"/>
            <a:r>
              <a:rPr lang="fi-FI" dirty="0" err="1" smtClean="0"/>
              <a:t>Distribution</a:t>
            </a:r>
            <a:r>
              <a:rPr lang="fi-FI" dirty="0" smtClean="0"/>
              <a:t> of </a:t>
            </a:r>
            <a:r>
              <a:rPr lang="fi-FI" dirty="0" err="1" smtClean="0"/>
              <a:t>redlisted</a:t>
            </a:r>
            <a:r>
              <a:rPr lang="fi-FI" dirty="0" smtClean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in Finland</a:t>
            </a:r>
          </a:p>
        </p:txBody>
      </p: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-2268538" y="1844675"/>
            <a:ext cx="5832476" cy="4681538"/>
            <a:chOff x="-1293" y="1162"/>
            <a:chExt cx="3674" cy="2949"/>
          </a:xfrm>
        </p:grpSpPr>
        <p:pic>
          <p:nvPicPr>
            <p:cNvPr id="20481" name="Picture 5" descr="Kuva2_aluejak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157" y="1162"/>
              <a:ext cx="3538" cy="2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3" name="Rectangle 6"/>
            <p:cNvSpPr>
              <a:spLocks noChangeArrowheads="1"/>
            </p:cNvSpPr>
            <p:nvPr/>
          </p:nvSpPr>
          <p:spPr bwMode="auto">
            <a:xfrm>
              <a:off x="-1293" y="1344"/>
              <a:ext cx="2132" cy="19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fi-FI">
                <a:latin typeface="Times New Roman" pitchFamily="18" charset="0"/>
              </a:endParaRPr>
            </a:p>
          </p:txBody>
        </p:sp>
        <p:sp>
          <p:nvSpPr>
            <p:cNvPr id="20484" name="Rectangle 7"/>
            <p:cNvSpPr>
              <a:spLocks noChangeArrowheads="1"/>
            </p:cNvSpPr>
            <p:nvPr/>
          </p:nvSpPr>
          <p:spPr bwMode="auto">
            <a:xfrm>
              <a:off x="703" y="1797"/>
              <a:ext cx="499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fi-FI">
                <a:latin typeface="Times New Roman" pitchFamily="18" charset="0"/>
              </a:endParaRPr>
            </a:p>
          </p:txBody>
        </p:sp>
      </p:grpSp>
      <p:graphicFrame>
        <p:nvGraphicFramePr>
          <p:cNvPr id="12" name="Chart 19"/>
          <p:cNvGraphicFramePr>
            <a:graphicFrameLocks/>
          </p:cNvGraphicFramePr>
          <p:nvPr/>
        </p:nvGraphicFramePr>
        <p:xfrm>
          <a:off x="4067944" y="2132856"/>
          <a:ext cx="4324350" cy="3914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kstikehys 12"/>
          <p:cNvSpPr txBox="1"/>
          <p:nvPr/>
        </p:nvSpPr>
        <p:spPr>
          <a:xfrm>
            <a:off x="5523000" y="5877272"/>
            <a:ext cx="1327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000" b="1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fi-FI" sz="1000" b="1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fi-FI" sz="1000" b="1" dirty="0" err="1" smtClean="0">
                <a:latin typeface="Arial" pitchFamily="34" charset="0"/>
                <a:cs typeface="Arial" pitchFamily="34" charset="0"/>
              </a:rPr>
              <a:t>species</a:t>
            </a:r>
            <a:endParaRPr lang="fi-FI" sz="1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5" descr="DSC_02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7625" y="0"/>
            <a:ext cx="10402194" cy="6909513"/>
          </a:xfrm>
          <a:prstGeom prst="rect">
            <a:avLst/>
          </a:prstGeom>
          <a:noFill/>
        </p:spPr>
      </p:pic>
      <p:pic>
        <p:nvPicPr>
          <p:cNvPr id="8" name="Sisällön paikkamerkki 5" descr="Kuva78_muutos_metsä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1628800"/>
            <a:ext cx="5218176" cy="3962400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6406512" y="2132856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81 +</a:t>
            </a:r>
            <a:endParaRPr lang="fi-FI" sz="2000" dirty="0"/>
          </a:p>
          <a:p>
            <a:pPr>
              <a:buFont typeface="Arial" pitchFamily="34" charset="0"/>
              <a:buChar char="•"/>
            </a:pPr>
            <a:r>
              <a:rPr lang="fi-FI" sz="2000" dirty="0"/>
              <a:t> 108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4354066" y="1691516"/>
            <a:ext cx="8660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err="1" smtClean="0"/>
              <a:t>Forests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80152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 descr="Cryptocephalus hypochoeridis_keltanopiilopää_EN_Es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0648" y="-27385"/>
            <a:ext cx="10404648" cy="6910550"/>
          </a:xfrm>
          <a:prstGeom prst="rect">
            <a:avLst/>
          </a:prstGeom>
        </p:spPr>
      </p:pic>
      <p:pic>
        <p:nvPicPr>
          <p:cNvPr id="8" name="Sisällön paikkamerkki 5" descr="Kuva79_muutos_perinneym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844824"/>
            <a:ext cx="4322064" cy="3236976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2300906" y="1988840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/>
              <a:t>70 +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/>
              <a:t> 83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107504" y="1484784"/>
            <a:ext cx="322351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600" b="1" dirty="0" err="1" smtClean="0"/>
              <a:t>Rural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biotopes</a:t>
            </a:r>
            <a:r>
              <a:rPr lang="fi-FI" sz="1600" b="1" dirty="0" smtClean="0"/>
              <a:t> and </a:t>
            </a:r>
            <a:r>
              <a:rPr lang="fi-FI" sz="1600" b="1" dirty="0" err="1" smtClean="0"/>
              <a:t>cultural</a:t>
            </a:r>
            <a:r>
              <a:rPr lang="fi-FI" sz="1600" b="1" dirty="0" smtClean="0"/>
              <a:t> </a:t>
            </a:r>
            <a:r>
              <a:rPr lang="fi-FI" sz="1600" b="1" dirty="0" err="1" smtClean="0"/>
              <a:t>habitats</a:t>
            </a:r>
            <a:endParaRPr lang="fi-FI" sz="1600" b="1" dirty="0"/>
          </a:p>
        </p:txBody>
      </p:sp>
    </p:spTree>
    <p:extLst>
      <p:ext uri="{BB962C8B-B14F-4D97-AF65-F5344CB8AC3E}">
        <p14:creationId xmlns:p14="http://schemas.microsoft.com/office/powerpoint/2010/main" val="3241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 descr="DSC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1527" y="0"/>
            <a:ext cx="10325528" cy="6858000"/>
          </a:xfrm>
          <a:prstGeom prst="rect">
            <a:avLst/>
          </a:prstGeom>
        </p:spPr>
      </p:pic>
      <p:pic>
        <p:nvPicPr>
          <p:cNvPr id="8" name="Sisällön paikkamerkki 5" descr="Kuva80_muutos_ved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740311"/>
            <a:ext cx="4283200" cy="3349601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7092280" y="4415111"/>
            <a:ext cx="1812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/>
              <a:t>12 +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/>
              <a:t> 27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5364088" y="2771636"/>
            <a:ext cx="17459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err="1" smtClean="0"/>
              <a:t>Aquatic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habitats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356361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888E4-B065-43EF-8E16-5918655F770D}" type="slidenum">
              <a:rPr lang="fi-FI" smtClean="0"/>
              <a:pPr/>
              <a:t>18</a:t>
            </a:fld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 descr="DSC_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76672" y="0"/>
            <a:ext cx="10620672" cy="7054029"/>
          </a:xfrm>
          <a:prstGeom prst="rect">
            <a:avLst/>
          </a:prstGeom>
        </p:spPr>
      </p:pic>
      <p:pic>
        <p:nvPicPr>
          <p:cNvPr id="8" name="Sisällön paikkamerkki 5" descr="Kuva81_muutos_su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60647"/>
            <a:ext cx="3923912" cy="3714077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7236296" y="2278613"/>
            <a:ext cx="1656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4 +</a:t>
            </a:r>
            <a:endParaRPr lang="fi-FI" sz="2000" dirty="0"/>
          </a:p>
          <a:p>
            <a:pPr>
              <a:buFont typeface="Arial" pitchFamily="34" charset="0"/>
              <a:buChar char="•"/>
            </a:pPr>
            <a:r>
              <a:rPr lang="fi-FI" sz="2000" dirty="0"/>
              <a:t> 30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5652120" y="323364"/>
            <a:ext cx="7287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err="1" smtClean="0"/>
              <a:t>Mires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15910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6" descr="Hiekkaranta_Eckerö_Esko_Hyvärin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9079"/>
            <a:ext cx="9144000" cy="6857325"/>
          </a:xfrm>
          <a:prstGeom prst="rect">
            <a:avLst/>
          </a:prstGeom>
        </p:spPr>
      </p:pic>
      <p:pic>
        <p:nvPicPr>
          <p:cNvPr id="8" name="Sisällön paikkamerkki 5" descr="Kuva82_muutos_rann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717032"/>
            <a:ext cx="4226322" cy="3068960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2220665" y="5445224"/>
            <a:ext cx="1796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/>
              <a:t>14 +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/>
              <a:t> 60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827584" y="3746003"/>
            <a:ext cx="8265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err="1" smtClean="0"/>
              <a:t>Shores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28940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79388" y="2128838"/>
            <a:ext cx="540067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i-FI" altLang="fi-FI" dirty="0"/>
              <a:t> The </a:t>
            </a:r>
            <a:r>
              <a:rPr lang="fi-FI" altLang="fi-FI" dirty="0" err="1"/>
              <a:t>assessment</a:t>
            </a:r>
            <a:r>
              <a:rPr lang="fi-FI" altLang="fi-FI" dirty="0"/>
              <a:t> </a:t>
            </a:r>
            <a:r>
              <a:rPr lang="fi-FI" altLang="fi-FI" dirty="0" err="1" smtClean="0"/>
              <a:t>followed</a:t>
            </a:r>
            <a:r>
              <a:rPr lang="fi-FI" altLang="fi-FI" dirty="0" smtClean="0"/>
              <a:t> </a:t>
            </a:r>
            <a:r>
              <a:rPr lang="fi-FI" altLang="fi-FI" dirty="0"/>
              <a:t>IUCN Red </a:t>
            </a:r>
            <a:r>
              <a:rPr lang="fi-FI" altLang="fi-FI" dirty="0" err="1"/>
              <a:t>List</a:t>
            </a:r>
            <a:r>
              <a:rPr lang="fi-FI" altLang="fi-FI" dirty="0"/>
              <a:t> </a:t>
            </a:r>
          </a:p>
          <a:p>
            <a:pPr>
              <a:buFontTx/>
              <a:buNone/>
            </a:pPr>
            <a:r>
              <a:rPr lang="fi-FI" altLang="fi-FI" dirty="0"/>
              <a:t>   </a:t>
            </a:r>
            <a:r>
              <a:rPr lang="fi-FI" altLang="fi-FI" dirty="0" err="1"/>
              <a:t>categories</a:t>
            </a:r>
            <a:r>
              <a:rPr lang="fi-FI" altLang="fi-FI" dirty="0"/>
              <a:t> and </a:t>
            </a:r>
            <a:r>
              <a:rPr lang="fi-FI" altLang="fi-FI" dirty="0" err="1"/>
              <a:t>criteria</a:t>
            </a:r>
            <a:endParaRPr lang="fi-FI" altLang="fi-FI" dirty="0"/>
          </a:p>
          <a:p>
            <a:r>
              <a:rPr lang="fi-FI" altLang="fi-FI" dirty="0" err="1" smtClean="0"/>
              <a:t>Guidelines</a:t>
            </a:r>
            <a:r>
              <a:rPr lang="fi-FI" altLang="fi-FI" dirty="0" smtClean="0"/>
              <a:t> </a:t>
            </a:r>
            <a:r>
              <a:rPr lang="fi-FI" altLang="fi-FI" dirty="0"/>
              <a:t>for </a:t>
            </a:r>
            <a:r>
              <a:rPr lang="fi-FI" altLang="fi-FI" dirty="0" err="1"/>
              <a:t>application</a:t>
            </a:r>
            <a:r>
              <a:rPr lang="fi-FI" altLang="fi-FI" dirty="0"/>
              <a:t> at </a:t>
            </a:r>
            <a:r>
              <a:rPr lang="fi-FI" altLang="fi-FI" dirty="0" err="1"/>
              <a:t>regional</a:t>
            </a:r>
            <a:r>
              <a:rPr lang="fi-FI" altLang="fi-FI" dirty="0"/>
              <a:t> </a:t>
            </a:r>
          </a:p>
          <a:p>
            <a:pPr>
              <a:buFontTx/>
              <a:buNone/>
            </a:pPr>
            <a:r>
              <a:rPr lang="fi-FI" altLang="fi-FI" dirty="0"/>
              <a:t>   </a:t>
            </a:r>
            <a:r>
              <a:rPr lang="fi-FI" altLang="fi-FI" dirty="0" err="1"/>
              <a:t>levels</a:t>
            </a:r>
            <a:r>
              <a:rPr lang="fi-FI" altLang="fi-FI" dirty="0"/>
              <a:t> in 2003</a:t>
            </a:r>
          </a:p>
          <a:p>
            <a:r>
              <a:rPr lang="fi-FI" altLang="fi-FI" dirty="0" smtClean="0"/>
              <a:t> Finnish </a:t>
            </a:r>
            <a:r>
              <a:rPr lang="fi-FI" altLang="fi-FI" dirty="0" err="1" smtClean="0"/>
              <a:t>translation</a:t>
            </a:r>
            <a:r>
              <a:rPr lang="fi-FI" altLang="fi-FI" dirty="0" smtClean="0"/>
              <a:t> of the </a:t>
            </a:r>
            <a:r>
              <a:rPr lang="fi-FI" altLang="fi-FI" dirty="0" err="1" smtClean="0"/>
              <a:t>guidelines</a:t>
            </a:r>
            <a:r>
              <a:rPr lang="fi-FI" altLang="fi-FI" dirty="0" smtClean="0"/>
              <a:t> </a:t>
            </a:r>
          </a:p>
          <a:p>
            <a:pPr>
              <a:buNone/>
            </a:pPr>
            <a:r>
              <a:rPr lang="fi-FI" altLang="fi-FI" dirty="0"/>
              <a:t> </a:t>
            </a:r>
            <a:r>
              <a:rPr lang="fi-FI" altLang="fi-FI" dirty="0" smtClean="0"/>
              <a:t>  with </a:t>
            </a:r>
            <a:r>
              <a:rPr lang="fi-FI" altLang="fi-FI" dirty="0" err="1" smtClean="0"/>
              <a:t>some</a:t>
            </a:r>
            <a:r>
              <a:rPr lang="fi-FI" altLang="fi-FI" dirty="0" smtClean="0"/>
              <a:t> national </a:t>
            </a:r>
            <a:r>
              <a:rPr lang="fi-FI" altLang="fi-FI" dirty="0" err="1" smtClean="0"/>
              <a:t>additions</a:t>
            </a:r>
            <a:r>
              <a:rPr lang="fi-FI" altLang="fi-FI" dirty="0"/>
              <a:t> </a:t>
            </a:r>
            <a:r>
              <a:rPr lang="fi-FI" altLang="fi-FI" dirty="0" smtClean="0"/>
              <a:t>in </a:t>
            </a:r>
            <a:r>
              <a:rPr lang="fi-FI" altLang="fi-FI" dirty="0" err="1" smtClean="0"/>
              <a:t>June</a:t>
            </a:r>
            <a:r>
              <a:rPr lang="fi-FI" altLang="fi-FI" dirty="0" smtClean="0"/>
              <a:t> </a:t>
            </a:r>
            <a:r>
              <a:rPr lang="fi-FI" altLang="fi-FI" dirty="0"/>
              <a:t> </a:t>
            </a:r>
            <a:r>
              <a:rPr lang="fi-FI" altLang="fi-FI" dirty="0" smtClean="0"/>
              <a:t> </a:t>
            </a:r>
          </a:p>
          <a:p>
            <a:pPr>
              <a:buNone/>
            </a:pPr>
            <a:r>
              <a:rPr lang="fi-FI" altLang="fi-FI" dirty="0"/>
              <a:t> </a:t>
            </a:r>
            <a:r>
              <a:rPr lang="fi-FI" altLang="fi-FI" dirty="0" smtClean="0"/>
              <a:t>  2007</a:t>
            </a:r>
          </a:p>
          <a:p>
            <a:endParaRPr lang="fi-FI" altLang="fi-FI" dirty="0"/>
          </a:p>
        </p:txBody>
      </p:sp>
      <p:pic>
        <p:nvPicPr>
          <p:cNvPr id="27653" name="Picture 9" descr="IUCNredli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847850"/>
            <a:ext cx="186531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Redlist_en_front_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187166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500438"/>
            <a:ext cx="1897063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076700"/>
            <a:ext cx="1754188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8" name="Rectangle 10"/>
          <p:cNvSpPr>
            <a:spLocks noGrp="1"/>
          </p:cNvSpPr>
          <p:nvPr>
            <p:ph type="title"/>
          </p:nvPr>
        </p:nvSpPr>
        <p:spPr>
          <a:xfrm>
            <a:off x="611188" y="400050"/>
            <a:ext cx="7777162" cy="652463"/>
          </a:xfrm>
        </p:spPr>
        <p:txBody>
          <a:bodyPr/>
          <a:lstStyle/>
          <a:p>
            <a:r>
              <a:rPr lang="fi-FI" altLang="fi-FI" smtClean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05157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Sisällön paikkamerkki 5" descr="Bötesberget_Parainen_Jukka_Hus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2940" y="0"/>
            <a:ext cx="9156939" cy="6867704"/>
          </a:xfrm>
          <a:prstGeom prst="rect">
            <a:avLst/>
          </a:prstGeom>
        </p:spPr>
      </p:pic>
      <p:pic>
        <p:nvPicPr>
          <p:cNvPr id="8" name="Sisällön paikkamerkki 5" descr="Kuva84_muutos_kalli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36" y="47632"/>
            <a:ext cx="3962400" cy="2877312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2012826" y="1268760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/>
              <a:t>4 +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/>
              <a:t> 21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683568" y="64727"/>
            <a:ext cx="15297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smtClean="0"/>
              <a:t>Rock </a:t>
            </a:r>
            <a:r>
              <a:rPr lang="fi-FI" sz="1800" b="1" dirty="0" err="1" smtClean="0"/>
              <a:t>outcrops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196507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Esittäjän nimi alatunnisteeseen</a:t>
            </a:r>
            <a:endParaRPr lang="fi-FI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Picture 2" descr="C:\Esko\Valokuvia\Kilpisjärvi2005\Maisema Iso-Mallalta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</p:spPr>
      </p:pic>
      <p:pic>
        <p:nvPicPr>
          <p:cNvPr id="8" name="Sisällön paikkamerkki 5" descr="Kuva83_muutos_tuntur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456384"/>
            <a:ext cx="3836562" cy="3356992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2025785" y="5013176"/>
            <a:ext cx="172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i-FI" sz="2000" dirty="0" smtClean="0"/>
              <a:t> </a:t>
            </a:r>
            <a:r>
              <a:rPr lang="fi-FI" sz="2000" dirty="0"/>
              <a:t>1 +</a:t>
            </a:r>
          </a:p>
          <a:p>
            <a:pPr>
              <a:buFont typeface="Arial" pitchFamily="34" charset="0"/>
              <a:buChar char="•"/>
            </a:pPr>
            <a:r>
              <a:rPr lang="fi-FI" sz="2000" dirty="0"/>
              <a:t> 28 </a:t>
            </a:r>
            <a:r>
              <a:rPr lang="fi-FI" sz="2000" dirty="0" smtClean="0"/>
              <a:t>–</a:t>
            </a:r>
            <a:endParaRPr lang="fi-FI" sz="2000" dirty="0"/>
          </a:p>
        </p:txBody>
      </p:sp>
      <p:sp>
        <p:nvSpPr>
          <p:cNvPr id="10" name="Tekstiruutu 9"/>
          <p:cNvSpPr txBox="1"/>
          <p:nvPr/>
        </p:nvSpPr>
        <p:spPr>
          <a:xfrm>
            <a:off x="107504" y="3419708"/>
            <a:ext cx="290951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800" b="1" dirty="0" smtClean="0"/>
              <a:t>Alpine </a:t>
            </a:r>
            <a:r>
              <a:rPr lang="fi-FI" sz="1800" b="1" dirty="0" err="1" smtClean="0"/>
              <a:t>heaths</a:t>
            </a:r>
            <a:r>
              <a:rPr lang="fi-FI" sz="1800" b="1" dirty="0" smtClean="0"/>
              <a:t> and </a:t>
            </a:r>
            <a:r>
              <a:rPr lang="fi-FI" sz="1800" b="1" dirty="0" err="1" smtClean="0"/>
              <a:t>meadows</a:t>
            </a:r>
            <a:endParaRPr lang="fi-FI" sz="1800" b="1" dirty="0"/>
          </a:p>
        </p:txBody>
      </p:sp>
    </p:spTree>
    <p:extLst>
      <p:ext uri="{BB962C8B-B14F-4D97-AF65-F5344CB8AC3E}">
        <p14:creationId xmlns:p14="http://schemas.microsoft.com/office/powerpoint/2010/main" val="152703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Genuine</a:t>
            </a:r>
            <a:r>
              <a:rPr lang="fi-FI" dirty="0" smtClean="0"/>
              <a:t> </a:t>
            </a:r>
            <a:r>
              <a:rPr lang="fi-FI" dirty="0" err="1" smtClean="0"/>
              <a:t>changes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</a:t>
            </a:r>
            <a:r>
              <a:rPr lang="fi-FI" dirty="0" err="1" smtClean="0"/>
              <a:t>group</a:t>
            </a:r>
            <a:endParaRPr lang="fi-FI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012641"/>
              </p:ext>
            </p:extLst>
          </p:nvPr>
        </p:nvGraphicFramePr>
        <p:xfrm>
          <a:off x="1187624" y="1817440"/>
          <a:ext cx="6480720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27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2988" y="-27384"/>
            <a:ext cx="7777162" cy="652934"/>
          </a:xfrm>
        </p:spPr>
        <p:txBody>
          <a:bodyPr/>
          <a:lstStyle/>
          <a:p>
            <a:r>
              <a:rPr lang="fi-FI" dirty="0" smtClean="0"/>
              <a:t>The Red </a:t>
            </a:r>
            <a:r>
              <a:rPr lang="fi-FI" dirty="0" err="1" smtClean="0"/>
              <a:t>List</a:t>
            </a:r>
            <a:r>
              <a:rPr lang="fi-FI" dirty="0" smtClean="0"/>
              <a:t> Index</a:t>
            </a:r>
            <a:endParaRPr lang="fi-FI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03" y="836712"/>
            <a:ext cx="646614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467545" y="630932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600" dirty="0" smtClean="0"/>
              <a:t>Juslén, A., Hyvärinen, E. &amp; Virtanen, L. K. 2013: Application of the </a:t>
            </a:r>
            <a:r>
              <a:rPr lang="fi-FI" sz="1600" dirty="0" err="1" smtClean="0"/>
              <a:t>Red-List</a:t>
            </a:r>
            <a:r>
              <a:rPr lang="fi-FI" sz="1600" dirty="0" smtClean="0"/>
              <a:t> Index at a National </a:t>
            </a:r>
            <a:r>
              <a:rPr lang="fi-FI" sz="1600" dirty="0"/>
              <a:t>L</a:t>
            </a:r>
            <a:r>
              <a:rPr lang="fi-FI" sz="1600" dirty="0" smtClean="0"/>
              <a:t>evel for </a:t>
            </a:r>
            <a:r>
              <a:rPr lang="fi-FI" sz="1600" dirty="0" err="1" smtClean="0"/>
              <a:t>Multiple</a:t>
            </a:r>
            <a:r>
              <a:rPr lang="fi-FI" sz="1600" dirty="0" smtClean="0"/>
              <a:t> </a:t>
            </a:r>
            <a:r>
              <a:rPr lang="fi-FI" sz="1600" dirty="0" err="1" smtClean="0"/>
              <a:t>Species</a:t>
            </a:r>
            <a:r>
              <a:rPr lang="fi-FI" sz="1600" dirty="0" smtClean="0"/>
              <a:t> </a:t>
            </a:r>
            <a:r>
              <a:rPr lang="fi-FI" sz="1600" dirty="0" err="1" smtClean="0"/>
              <a:t>Groups</a:t>
            </a:r>
            <a:r>
              <a:rPr lang="fi-FI" sz="1600" dirty="0" smtClean="0"/>
              <a:t>. </a:t>
            </a:r>
            <a:r>
              <a:rPr lang="fi-FI" sz="1600" i="1" dirty="0" err="1" smtClean="0"/>
              <a:t>Conservation</a:t>
            </a:r>
            <a:r>
              <a:rPr lang="fi-FI" sz="1600" i="1" dirty="0" smtClean="0"/>
              <a:t> </a:t>
            </a:r>
            <a:r>
              <a:rPr lang="fi-FI" sz="1600" i="1" dirty="0" err="1" smtClean="0"/>
              <a:t>Biology</a:t>
            </a:r>
            <a:r>
              <a:rPr lang="fi-FI" sz="1600" dirty="0" smtClean="0"/>
              <a:t> 27(2):398-406.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308443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Juridical</a:t>
            </a:r>
            <a:r>
              <a:rPr lang="fi-FI" dirty="0" smtClean="0"/>
              <a:t> </a:t>
            </a:r>
            <a:r>
              <a:rPr lang="fi-FI" dirty="0" err="1" smtClean="0"/>
              <a:t>Implications</a:t>
            </a:r>
            <a:r>
              <a:rPr lang="fi-FI" dirty="0" smtClean="0"/>
              <a:t> of the Red </a:t>
            </a:r>
            <a:r>
              <a:rPr lang="fi-FI" dirty="0" err="1" smtClean="0"/>
              <a:t>List</a:t>
            </a:r>
            <a:endParaRPr lang="fi-FI" dirty="0"/>
          </a:p>
        </p:txBody>
      </p:sp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539552" y="2060574"/>
            <a:ext cx="79928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 smtClean="0"/>
              <a:t> Red </a:t>
            </a:r>
            <a:r>
              <a:rPr lang="fi-FI" dirty="0" err="1" smtClean="0"/>
              <a:t>List</a:t>
            </a:r>
            <a:r>
              <a:rPr lang="fi-FI" dirty="0" smtClean="0"/>
              <a:t> is a </a:t>
            </a:r>
            <a:r>
              <a:rPr lang="fi-FI" dirty="0" err="1" smtClean="0"/>
              <a:t>scientific</a:t>
            </a:r>
            <a:r>
              <a:rPr lang="fi-FI" dirty="0" smtClean="0"/>
              <a:t> </a:t>
            </a:r>
            <a:r>
              <a:rPr lang="fi-FI" dirty="0" err="1" smtClean="0"/>
              <a:t>assessment</a:t>
            </a:r>
            <a:r>
              <a:rPr lang="fi-FI" dirty="0" smtClean="0"/>
              <a:t> – </a:t>
            </a:r>
            <a:r>
              <a:rPr lang="fi-FI" dirty="0" err="1" smtClean="0"/>
              <a:t>not</a:t>
            </a:r>
            <a:r>
              <a:rPr lang="fi-FI" dirty="0" smtClean="0"/>
              <a:t> a </a:t>
            </a:r>
            <a:r>
              <a:rPr lang="fi-FI" dirty="0" err="1" smtClean="0"/>
              <a:t>juridical</a:t>
            </a:r>
            <a:r>
              <a:rPr lang="fi-FI" dirty="0" smtClean="0"/>
              <a:t> </a:t>
            </a:r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document</a:t>
            </a:r>
            <a:endParaRPr lang="fi-FI" dirty="0" smtClean="0"/>
          </a:p>
          <a:p>
            <a:r>
              <a:rPr lang="fi-FI" dirty="0" smtClean="0"/>
              <a:t> </a:t>
            </a:r>
            <a:r>
              <a:rPr lang="fi-FI" dirty="0" err="1" smtClean="0"/>
              <a:t>Gives</a:t>
            </a:r>
            <a:r>
              <a:rPr lang="fi-FI" dirty="0" smtClean="0"/>
              <a:t> </a:t>
            </a:r>
            <a:r>
              <a:rPr lang="fi-FI" dirty="0" err="1" smtClean="0"/>
              <a:t>basis</a:t>
            </a:r>
            <a:r>
              <a:rPr lang="fi-FI" dirty="0" smtClean="0"/>
              <a:t> for </a:t>
            </a:r>
            <a:r>
              <a:rPr lang="fi-FI" dirty="0" err="1" smtClean="0"/>
              <a:t>annexes</a:t>
            </a:r>
            <a:r>
              <a:rPr lang="fi-FI" dirty="0" smtClean="0"/>
              <a:t> of </a:t>
            </a:r>
            <a:r>
              <a:rPr lang="fi-FI" dirty="0" smtClean="0"/>
              <a:t>the </a:t>
            </a:r>
            <a:r>
              <a:rPr lang="fi-FI" dirty="0" err="1" smtClean="0"/>
              <a:t>Nature</a:t>
            </a:r>
            <a:r>
              <a:rPr lang="fi-FI" dirty="0" smtClean="0"/>
              <a:t> </a:t>
            </a:r>
            <a:r>
              <a:rPr lang="fi-FI" dirty="0" err="1" smtClean="0"/>
              <a:t>Conservation</a:t>
            </a:r>
            <a:r>
              <a:rPr lang="fi-FI" dirty="0" smtClean="0"/>
              <a:t> </a:t>
            </a:r>
            <a:r>
              <a:rPr lang="fi-FI" dirty="0" err="1" smtClean="0"/>
              <a:t>Decree</a:t>
            </a:r>
            <a:endParaRPr lang="fi-FI" dirty="0" smtClean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</a:t>
            </a:r>
            <a:r>
              <a:rPr lang="fi-FI" dirty="0" err="1" smtClean="0"/>
              <a:t>protected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law</a:t>
            </a:r>
            <a:r>
              <a:rPr lang="fi-FI" dirty="0" smtClean="0"/>
              <a:t> (136 </a:t>
            </a:r>
            <a:r>
              <a:rPr lang="fi-FI" dirty="0" err="1" smtClean="0"/>
              <a:t>species</a:t>
            </a:r>
            <a:r>
              <a:rPr lang="fi-FI" dirty="0" smtClean="0"/>
              <a:t>)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Threatened</a:t>
            </a:r>
            <a:r>
              <a:rPr lang="fi-FI" dirty="0" smtClean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(2 124)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strict</a:t>
            </a:r>
            <a:r>
              <a:rPr lang="fi-FI" dirty="0" smtClean="0"/>
              <a:t> </a:t>
            </a:r>
            <a:r>
              <a:rPr lang="fi-FI" dirty="0" err="1" smtClean="0"/>
              <a:t>protection</a:t>
            </a:r>
            <a:r>
              <a:rPr lang="fi-FI" dirty="0" smtClean="0"/>
              <a:t> (680)</a:t>
            </a:r>
          </a:p>
          <a:p>
            <a:pPr lvl="2"/>
            <a:r>
              <a:rPr lang="fi-FI" dirty="0"/>
              <a:t> </a:t>
            </a:r>
            <a:r>
              <a:rPr lang="fi-FI" dirty="0" err="1" smtClean="0"/>
              <a:t>mostly</a:t>
            </a:r>
            <a:r>
              <a:rPr lang="fi-FI" dirty="0" smtClean="0"/>
              <a:t> CR and EN </a:t>
            </a:r>
            <a:r>
              <a:rPr lang="fi-FI" dirty="0" err="1" smtClean="0"/>
              <a:t>species</a:t>
            </a:r>
            <a:r>
              <a:rPr lang="fi-FI" dirty="0" smtClean="0"/>
              <a:t>, </a:t>
            </a:r>
            <a:r>
              <a:rPr lang="fi-FI" dirty="0" err="1" smtClean="0"/>
              <a:t>also</a:t>
            </a:r>
            <a:r>
              <a:rPr lang="fi-FI" dirty="0" smtClean="0"/>
              <a:t> </a:t>
            </a:r>
            <a:r>
              <a:rPr lang="fi-FI" dirty="0" err="1" smtClean="0"/>
              <a:t>some</a:t>
            </a:r>
            <a:r>
              <a:rPr lang="fi-FI" dirty="0" smtClean="0"/>
              <a:t> VU</a:t>
            </a:r>
          </a:p>
          <a:p>
            <a:pPr lvl="2"/>
            <a:r>
              <a:rPr lang="fi-FI" dirty="0"/>
              <a:t> </a:t>
            </a:r>
            <a:r>
              <a:rPr lang="fi-FI" dirty="0" err="1" smtClean="0"/>
              <a:t>tools</a:t>
            </a:r>
            <a:r>
              <a:rPr lang="fi-FI" dirty="0" smtClean="0"/>
              <a:t> for </a:t>
            </a:r>
            <a:r>
              <a:rPr lang="fi-FI" dirty="0" err="1" smtClean="0"/>
              <a:t>conservation</a:t>
            </a:r>
            <a:r>
              <a:rPr lang="fi-FI" dirty="0" smtClean="0"/>
              <a:t> in the </a:t>
            </a:r>
            <a:r>
              <a:rPr lang="fi-FI" dirty="0" err="1" smtClean="0"/>
              <a:t>Nature</a:t>
            </a:r>
            <a:r>
              <a:rPr lang="fi-FI" dirty="0" smtClean="0"/>
              <a:t> </a:t>
            </a:r>
            <a:r>
              <a:rPr lang="fi-FI" dirty="0" err="1" smtClean="0"/>
              <a:t>Conservation</a:t>
            </a:r>
            <a:r>
              <a:rPr lang="fi-FI" dirty="0" smtClean="0"/>
              <a:t> Act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Species</a:t>
            </a:r>
            <a:r>
              <a:rPr lang="fi-FI" dirty="0" smtClean="0"/>
              <a:t> </a:t>
            </a:r>
            <a:r>
              <a:rPr lang="fi-FI" dirty="0" err="1" smtClean="0"/>
              <a:t>falling</a:t>
            </a:r>
            <a:r>
              <a:rPr lang="fi-FI" dirty="0" smtClean="0"/>
              <a:t> </a:t>
            </a:r>
            <a:r>
              <a:rPr lang="fi-FI" dirty="0" err="1" smtClean="0"/>
              <a:t>within</a:t>
            </a:r>
            <a:r>
              <a:rPr lang="fi-FI" dirty="0" smtClean="0"/>
              <a:t> the </a:t>
            </a:r>
            <a:r>
              <a:rPr lang="fi-FI" dirty="0" err="1" smtClean="0"/>
              <a:t>scope</a:t>
            </a:r>
            <a:r>
              <a:rPr lang="fi-FI" dirty="0" smtClean="0"/>
              <a:t> of the </a:t>
            </a:r>
            <a:r>
              <a:rPr lang="fi-FI" dirty="0" err="1"/>
              <a:t>H</a:t>
            </a:r>
            <a:r>
              <a:rPr lang="fi-FI" dirty="0" err="1" smtClean="0"/>
              <a:t>unting</a:t>
            </a:r>
            <a:r>
              <a:rPr lang="fi-FI" dirty="0" smtClean="0"/>
              <a:t> Act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</a:p>
          <a:p>
            <a:pPr lvl="1">
              <a:buNone/>
            </a:pPr>
            <a:r>
              <a:rPr lang="fi-FI" dirty="0"/>
              <a:t> </a:t>
            </a:r>
            <a:r>
              <a:rPr lang="fi-FI" dirty="0" smtClean="0"/>
              <a:t>  the Fishing Act </a:t>
            </a:r>
            <a:r>
              <a:rPr lang="fi-FI" dirty="0" err="1" smtClean="0"/>
              <a:t>excluded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10791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Ichneumonidae_Esk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57725" y="1"/>
            <a:ext cx="10325527" cy="6858000"/>
          </a:xfr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611560" y="1340768"/>
            <a:ext cx="4473575" cy="719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r>
              <a:rPr kumimoji="0" lang="fi-FI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i-FI" sz="36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</a:t>
            </a:r>
            <a:r>
              <a:rPr kumimoji="0" lang="fi-FI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95536" y="1916832"/>
            <a:ext cx="51125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 smtClean="0"/>
              <a:t> </a:t>
            </a:r>
            <a:r>
              <a:rPr lang="fi-FI" dirty="0" err="1" smtClean="0"/>
              <a:t>Steering</a:t>
            </a:r>
            <a:r>
              <a:rPr lang="fi-FI" dirty="0" smtClean="0"/>
              <a:t> </a:t>
            </a:r>
            <a:r>
              <a:rPr lang="fi-FI" dirty="0" err="1" smtClean="0"/>
              <a:t>Committee</a:t>
            </a:r>
            <a:endParaRPr lang="fi-FI" dirty="0"/>
          </a:p>
          <a:p>
            <a:pPr lvl="1"/>
            <a:r>
              <a:rPr lang="fi-FI" dirty="0" err="1" smtClean="0"/>
              <a:t>Expert</a:t>
            </a:r>
            <a:r>
              <a:rPr lang="fi-FI" dirty="0" smtClean="0"/>
              <a:t> </a:t>
            </a:r>
            <a:r>
              <a:rPr lang="fi-FI" dirty="0" err="1" smtClean="0"/>
              <a:t>groups</a:t>
            </a:r>
            <a:r>
              <a:rPr lang="fi-FI" dirty="0" smtClean="0"/>
              <a:t> (15)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Editors</a:t>
            </a:r>
            <a:r>
              <a:rPr lang="fi-FI" dirty="0" smtClean="0"/>
              <a:t> of </a:t>
            </a:r>
            <a:r>
              <a:rPr lang="fi-FI" dirty="0" err="1" smtClean="0"/>
              <a:t>red</a:t>
            </a:r>
            <a:r>
              <a:rPr lang="fi-FI" dirty="0" smtClean="0"/>
              <a:t> data </a:t>
            </a:r>
            <a:r>
              <a:rPr lang="fi-FI" dirty="0" err="1" smtClean="0"/>
              <a:t>book</a:t>
            </a:r>
            <a:endParaRPr lang="fi-FI" dirty="0" smtClean="0"/>
          </a:p>
          <a:p>
            <a:pPr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7658" name="Rectangle 10"/>
          <p:cNvSpPr>
            <a:spLocks noGrp="1"/>
          </p:cNvSpPr>
          <p:nvPr>
            <p:ph type="title"/>
          </p:nvPr>
        </p:nvSpPr>
        <p:spPr>
          <a:xfrm>
            <a:off x="611188" y="760313"/>
            <a:ext cx="7777162" cy="652463"/>
          </a:xfrm>
        </p:spPr>
        <p:txBody>
          <a:bodyPr/>
          <a:lstStyle/>
          <a:p>
            <a:r>
              <a:rPr lang="fi-FI" dirty="0" err="1" smtClean="0"/>
              <a:t>Organisation</a:t>
            </a:r>
            <a:r>
              <a:rPr lang="fi-FI" dirty="0" smtClean="0"/>
              <a:t> of the </a:t>
            </a:r>
            <a:r>
              <a:rPr lang="fi-FI" dirty="0" err="1" smtClean="0"/>
              <a:t>assessment</a:t>
            </a:r>
            <a:endParaRPr lang="fi-FI" dirty="0" smtClean="0"/>
          </a:p>
        </p:txBody>
      </p:sp>
      <p:sp>
        <p:nvSpPr>
          <p:cNvPr id="10" name="Tekstikehys 9"/>
          <p:cNvSpPr txBox="1"/>
          <p:nvPr/>
        </p:nvSpPr>
        <p:spPr>
          <a:xfrm>
            <a:off x="5909734" y="1844824"/>
            <a:ext cx="2550698" cy="470898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2000" dirty="0" err="1" smtClean="0"/>
              <a:t>Vascular</a:t>
            </a:r>
            <a:r>
              <a:rPr lang="fi-FI" sz="2000" dirty="0" smtClean="0"/>
              <a:t> </a:t>
            </a:r>
            <a:r>
              <a:rPr lang="fi-FI" sz="2000" dirty="0" err="1" smtClean="0"/>
              <a:t>plants</a:t>
            </a:r>
            <a:r>
              <a:rPr lang="fi-FI" sz="2000" dirty="0" smtClean="0"/>
              <a:t> 	1990</a:t>
            </a:r>
          </a:p>
          <a:p>
            <a:pPr>
              <a:buNone/>
            </a:pPr>
            <a:r>
              <a:rPr lang="fi-FI" sz="2000" dirty="0" err="1" smtClean="0"/>
              <a:t>Lichens</a:t>
            </a:r>
            <a:r>
              <a:rPr lang="fi-FI" sz="2000" dirty="0" smtClean="0"/>
              <a:t>		1991</a:t>
            </a:r>
          </a:p>
          <a:p>
            <a:pPr>
              <a:buNone/>
            </a:pPr>
            <a:r>
              <a:rPr lang="fi-FI" sz="2000" dirty="0" err="1" smtClean="0"/>
              <a:t>Beetles</a:t>
            </a:r>
            <a:r>
              <a:rPr lang="fi-FI" sz="2000" dirty="0" smtClean="0"/>
              <a:t>		1991</a:t>
            </a:r>
          </a:p>
          <a:p>
            <a:pPr>
              <a:buNone/>
            </a:pPr>
            <a:r>
              <a:rPr lang="fi-FI" sz="2000" dirty="0" err="1" smtClean="0"/>
              <a:t>Bryophytes</a:t>
            </a:r>
            <a:r>
              <a:rPr lang="fi-FI" sz="2000" dirty="0" smtClean="0"/>
              <a:t>	1993</a:t>
            </a:r>
          </a:p>
          <a:p>
            <a:pPr>
              <a:buNone/>
            </a:pPr>
            <a:r>
              <a:rPr lang="fi-FI" sz="2000" dirty="0" err="1" smtClean="0"/>
              <a:t>Lepidoptera</a:t>
            </a:r>
            <a:r>
              <a:rPr lang="fi-FI" sz="2000" dirty="0" smtClean="0"/>
              <a:t>	1999</a:t>
            </a:r>
          </a:p>
          <a:p>
            <a:pPr>
              <a:buNone/>
            </a:pPr>
            <a:r>
              <a:rPr lang="fi-FI" sz="2000" dirty="0" err="1" smtClean="0"/>
              <a:t>Hemiptera</a:t>
            </a:r>
            <a:r>
              <a:rPr lang="fi-FI" sz="2000" dirty="0" smtClean="0"/>
              <a:t>	2001</a:t>
            </a:r>
          </a:p>
          <a:p>
            <a:pPr>
              <a:buNone/>
            </a:pPr>
            <a:r>
              <a:rPr lang="fi-FI" sz="2000" dirty="0" err="1" smtClean="0"/>
              <a:t>Hymenoptera</a:t>
            </a:r>
            <a:r>
              <a:rPr lang="fi-FI" sz="2000" dirty="0" smtClean="0"/>
              <a:t>	2001</a:t>
            </a:r>
          </a:p>
          <a:p>
            <a:pPr>
              <a:buNone/>
            </a:pPr>
            <a:r>
              <a:rPr lang="fi-FI" sz="2000" dirty="0" err="1" smtClean="0"/>
              <a:t>Diptera</a:t>
            </a:r>
            <a:r>
              <a:rPr lang="fi-FI" sz="2000" dirty="0" smtClean="0"/>
              <a:t>		2002</a:t>
            </a:r>
          </a:p>
          <a:p>
            <a:pPr>
              <a:buNone/>
            </a:pPr>
            <a:r>
              <a:rPr lang="fi-FI" sz="2000" dirty="0" err="1" smtClean="0"/>
              <a:t>Fungi</a:t>
            </a:r>
            <a:r>
              <a:rPr lang="fi-FI" sz="2000" dirty="0" smtClean="0"/>
              <a:t>		2002</a:t>
            </a:r>
          </a:p>
          <a:p>
            <a:pPr>
              <a:buNone/>
            </a:pPr>
            <a:r>
              <a:rPr lang="fi-FI" sz="2000" dirty="0" err="1" smtClean="0"/>
              <a:t>Aquatic</a:t>
            </a:r>
            <a:r>
              <a:rPr lang="fi-FI" sz="2000" dirty="0" smtClean="0"/>
              <a:t> </a:t>
            </a:r>
            <a:r>
              <a:rPr lang="fi-FI" sz="2000" dirty="0" err="1" smtClean="0"/>
              <a:t>insects</a:t>
            </a:r>
            <a:r>
              <a:rPr lang="fi-FI" sz="2000" dirty="0" smtClean="0"/>
              <a:t>	2002</a:t>
            </a:r>
          </a:p>
          <a:p>
            <a:pPr>
              <a:buNone/>
            </a:pPr>
            <a:r>
              <a:rPr lang="fi-FI" sz="2000" dirty="0" err="1" smtClean="0"/>
              <a:t>Molluscs</a:t>
            </a:r>
            <a:r>
              <a:rPr lang="fi-FI" sz="2000" dirty="0" smtClean="0"/>
              <a:t>		2003</a:t>
            </a:r>
          </a:p>
          <a:p>
            <a:pPr>
              <a:buNone/>
            </a:pPr>
            <a:r>
              <a:rPr lang="fi-FI" sz="2000" dirty="0" err="1" smtClean="0"/>
              <a:t>Arachnida</a:t>
            </a:r>
            <a:r>
              <a:rPr lang="fi-FI" sz="2000" dirty="0" smtClean="0"/>
              <a:t> 	2005</a:t>
            </a:r>
          </a:p>
          <a:p>
            <a:pPr>
              <a:buNone/>
            </a:pPr>
            <a:r>
              <a:rPr lang="fi-FI" sz="2000" dirty="0" err="1" smtClean="0"/>
              <a:t>Birds</a:t>
            </a:r>
            <a:r>
              <a:rPr lang="fi-FI" sz="2000" dirty="0" smtClean="0"/>
              <a:t>		2006</a:t>
            </a:r>
          </a:p>
          <a:p>
            <a:pPr>
              <a:buNone/>
            </a:pPr>
            <a:r>
              <a:rPr lang="fi-FI" sz="2000" dirty="0" err="1" smtClean="0"/>
              <a:t>Mammals</a:t>
            </a:r>
            <a:r>
              <a:rPr lang="fi-FI" sz="2000" dirty="0" smtClean="0"/>
              <a:t>	2007</a:t>
            </a:r>
          </a:p>
          <a:p>
            <a:pPr>
              <a:buNone/>
            </a:pPr>
            <a:r>
              <a:rPr lang="fi-FI" sz="2000" dirty="0" err="1" smtClean="0"/>
              <a:t>Fishes</a:t>
            </a:r>
            <a:r>
              <a:rPr lang="fi-FI" sz="2000" i="1" dirty="0" smtClean="0"/>
              <a:t>		</a:t>
            </a:r>
            <a:r>
              <a:rPr lang="fi-FI" sz="2000" dirty="0" smtClean="0"/>
              <a:t>2007</a:t>
            </a:r>
            <a:endParaRPr lang="fi-FI" sz="2000" dirty="0"/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24039"/>
            <a:ext cx="4873868" cy="232524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12" name="Suorakulmio 11"/>
          <p:cNvSpPr/>
          <p:nvPr/>
        </p:nvSpPr>
        <p:spPr>
          <a:xfrm>
            <a:off x="2339752" y="3645024"/>
            <a:ext cx="93610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12"/>
          <p:cNvSpPr/>
          <p:nvPr/>
        </p:nvSpPr>
        <p:spPr>
          <a:xfrm>
            <a:off x="3779912" y="4797152"/>
            <a:ext cx="129614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/>
          <p:cNvSpPr/>
          <p:nvPr/>
        </p:nvSpPr>
        <p:spPr>
          <a:xfrm>
            <a:off x="3779912" y="4437112"/>
            <a:ext cx="936104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 14"/>
          <p:cNvSpPr/>
          <p:nvPr/>
        </p:nvSpPr>
        <p:spPr>
          <a:xfrm>
            <a:off x="2195736" y="5589240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7162" cy="652462"/>
          </a:xfrm>
        </p:spPr>
        <p:txBody>
          <a:bodyPr/>
          <a:lstStyle/>
          <a:p>
            <a:pPr eaLnBrk="1" hangingPunct="1"/>
            <a:r>
              <a:rPr lang="fi-FI" dirty="0" err="1" smtClean="0"/>
              <a:t>Assessment</a:t>
            </a:r>
            <a:r>
              <a:rPr lang="fi-FI" dirty="0" smtClean="0"/>
              <a:t> </a:t>
            </a:r>
            <a:r>
              <a:rPr lang="fi-FI" dirty="0" err="1" smtClean="0"/>
              <a:t>process</a:t>
            </a:r>
            <a:endParaRPr lang="fi-FI" dirty="0" smtClean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2138" y="2081213"/>
            <a:ext cx="290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>
              <a:latin typeface="Times New Roman" pitchFamily="18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67544" y="2235636"/>
            <a:ext cx="583264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/>
              <a:t> </a:t>
            </a:r>
            <a:r>
              <a:rPr lang="fi-FI" dirty="0" smtClean="0"/>
              <a:t>The </a:t>
            </a:r>
            <a:r>
              <a:rPr lang="fi-FI" dirty="0" err="1" smtClean="0"/>
              <a:t>first</a:t>
            </a:r>
            <a:r>
              <a:rPr lang="fi-FI" dirty="0" smtClean="0"/>
              <a:t> </a:t>
            </a:r>
            <a:r>
              <a:rPr lang="fi-FI" dirty="0" err="1" smtClean="0"/>
              <a:t>meeting</a:t>
            </a:r>
            <a:r>
              <a:rPr lang="fi-FI" dirty="0" smtClean="0"/>
              <a:t> of the </a:t>
            </a:r>
            <a:r>
              <a:rPr lang="fi-FI" dirty="0" err="1" smtClean="0"/>
              <a:t>steering</a:t>
            </a:r>
            <a:r>
              <a:rPr lang="fi-FI" dirty="0"/>
              <a:t> </a:t>
            </a:r>
            <a:r>
              <a:rPr lang="fi-FI" dirty="0" err="1" smtClean="0"/>
              <a:t>committee</a:t>
            </a:r>
            <a:r>
              <a:rPr lang="fi-FI" dirty="0" smtClean="0"/>
              <a:t>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6.11.2006 (20 </a:t>
            </a:r>
            <a:r>
              <a:rPr lang="fi-FI" dirty="0" err="1" smtClean="0"/>
              <a:t>meetings</a:t>
            </a:r>
            <a:r>
              <a:rPr lang="fi-FI" dirty="0" smtClean="0"/>
              <a:t> in </a:t>
            </a:r>
            <a:r>
              <a:rPr lang="fi-FI" dirty="0" err="1" smtClean="0"/>
              <a:t>total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2010)</a:t>
            </a:r>
          </a:p>
          <a:p>
            <a:r>
              <a:rPr lang="fi-FI" dirty="0"/>
              <a:t>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publication</a:t>
            </a:r>
            <a:r>
              <a:rPr lang="fi-FI" dirty="0" smtClean="0"/>
              <a:t> of Finnish </a:t>
            </a:r>
            <a:r>
              <a:rPr lang="fi-FI" dirty="0" err="1" smtClean="0"/>
              <a:t>translation</a:t>
            </a:r>
            <a:r>
              <a:rPr lang="fi-FI" dirty="0" smtClean="0"/>
              <a:t> of 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guidelines</a:t>
            </a:r>
            <a:r>
              <a:rPr lang="fi-FI" dirty="0" smtClean="0"/>
              <a:t> in </a:t>
            </a:r>
            <a:r>
              <a:rPr lang="fi-FI" dirty="0" err="1" smtClean="0"/>
              <a:t>June</a:t>
            </a:r>
            <a:r>
              <a:rPr lang="fi-FI" dirty="0" smtClean="0"/>
              <a:t> 2007 the </a:t>
            </a:r>
            <a:r>
              <a:rPr lang="fi-FI" dirty="0" err="1" smtClean="0"/>
              <a:t>assessment</a:t>
            </a:r>
            <a:r>
              <a:rPr lang="fi-FI" dirty="0" smtClean="0"/>
              <a:t>  </a:t>
            </a:r>
          </a:p>
          <a:p>
            <a:pPr>
              <a:buNone/>
            </a:pP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smtClean="0">
                <a:sym typeface="Wingdings" panose="05000000000000000000" pitchFamily="2" charset="2"/>
              </a:rPr>
              <a:t>  </a:t>
            </a:r>
            <a:r>
              <a:rPr lang="fi-FI" dirty="0" err="1" smtClean="0">
                <a:sym typeface="Wingdings" panose="05000000000000000000" pitchFamily="2" charset="2"/>
              </a:rPr>
              <a:t>work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started</a:t>
            </a:r>
            <a:r>
              <a:rPr lang="fi-FI" dirty="0" smtClean="0">
                <a:sym typeface="Wingdings" panose="05000000000000000000" pitchFamily="2" charset="2"/>
              </a:rPr>
              <a:t> in </a:t>
            </a:r>
            <a:r>
              <a:rPr lang="fi-FI" dirty="0" err="1" smtClean="0">
                <a:sym typeface="Wingdings" panose="05000000000000000000" pitchFamily="2" charset="2"/>
              </a:rPr>
              <a:t>expert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groups</a:t>
            </a:r>
            <a:endParaRPr lang="fi-FI" dirty="0" smtClean="0"/>
          </a:p>
          <a:p>
            <a:r>
              <a:rPr lang="fi-FI" dirty="0"/>
              <a:t> </a:t>
            </a:r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further</a:t>
            </a:r>
            <a:r>
              <a:rPr lang="fi-FI" dirty="0" smtClean="0"/>
              <a:t> </a:t>
            </a:r>
            <a:r>
              <a:rPr lang="fi-FI" dirty="0" err="1" smtClean="0"/>
              <a:t>additions</a:t>
            </a:r>
            <a:r>
              <a:rPr lang="fi-FI" dirty="0" smtClean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the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assessment</a:t>
            </a:r>
            <a:r>
              <a:rPr lang="fi-FI" dirty="0" smtClean="0"/>
              <a:t> </a:t>
            </a:r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 err="1" smtClean="0"/>
              <a:t>based</a:t>
            </a:r>
            <a:r>
              <a:rPr lang="fi-FI" dirty="0" smtClean="0"/>
              <a:t> on </a:t>
            </a:r>
            <a:r>
              <a:rPr lang="fi-FI" dirty="0" err="1" smtClean="0"/>
              <a:t>updated</a:t>
            </a:r>
            <a:r>
              <a:rPr lang="fi-FI" dirty="0" smtClean="0"/>
              <a:t> IUCN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guidelines</a:t>
            </a:r>
            <a:r>
              <a:rPr lang="fi-FI" dirty="0" smtClean="0"/>
              <a:t> (August 2008)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Assessments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supposed</a:t>
            </a:r>
            <a:r>
              <a:rPr lang="fi-FI" dirty="0" smtClean="0"/>
              <a:t> to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ready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the </a:t>
            </a:r>
            <a:r>
              <a:rPr lang="fi-FI" dirty="0" err="1" smtClean="0"/>
              <a:t>end</a:t>
            </a:r>
            <a:r>
              <a:rPr lang="fi-FI" dirty="0" smtClean="0"/>
              <a:t> of 2009,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last</a:t>
            </a:r>
            <a:r>
              <a:rPr lang="fi-FI" dirty="0" smtClean="0"/>
              <a:t> </a:t>
            </a:r>
            <a:r>
              <a:rPr lang="fi-FI" dirty="0" err="1" smtClean="0"/>
              <a:t>ones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/>
              <a:t> </a:t>
            </a:r>
            <a:endParaRPr lang="fi-FI" dirty="0" smtClean="0"/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completed</a:t>
            </a:r>
            <a:r>
              <a:rPr lang="fi-FI" dirty="0" smtClean="0"/>
              <a:t> in </a:t>
            </a:r>
            <a:r>
              <a:rPr lang="fi-FI" dirty="0" err="1" smtClean="0"/>
              <a:t>May</a:t>
            </a:r>
            <a:r>
              <a:rPr lang="fi-FI" dirty="0" smtClean="0"/>
              <a:t> 2010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430076"/>
            <a:ext cx="2249808" cy="3231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7544" y="4221088"/>
            <a:ext cx="849706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 smtClean="0"/>
              <a:t> </a:t>
            </a:r>
            <a:r>
              <a:rPr lang="fi-FI" dirty="0" err="1" smtClean="0"/>
              <a:t>Publication</a:t>
            </a:r>
            <a:r>
              <a:rPr lang="fi-FI" dirty="0" smtClean="0"/>
              <a:t> </a:t>
            </a:r>
            <a:r>
              <a:rPr lang="fi-FI" dirty="0" err="1" smtClean="0"/>
              <a:t>seminar</a:t>
            </a:r>
            <a:r>
              <a:rPr lang="fi-FI" dirty="0" smtClean="0"/>
              <a:t> (1.12.2010) with </a:t>
            </a:r>
            <a:r>
              <a:rPr lang="fi-FI" dirty="0" err="1" smtClean="0"/>
              <a:t>press</a:t>
            </a:r>
            <a:r>
              <a:rPr lang="fi-FI" dirty="0" smtClean="0"/>
              <a:t> </a:t>
            </a:r>
            <a:r>
              <a:rPr lang="fi-FI" dirty="0" err="1" smtClean="0"/>
              <a:t>conference</a:t>
            </a:r>
            <a:r>
              <a:rPr lang="fi-FI" dirty="0" smtClean="0"/>
              <a:t> and </a:t>
            </a:r>
            <a:r>
              <a:rPr lang="fi-FI" dirty="0" err="1" smtClean="0"/>
              <a:t>press</a:t>
            </a:r>
            <a:r>
              <a:rPr lang="fi-FI" dirty="0" smtClean="0"/>
              <a:t> 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releases</a:t>
            </a:r>
            <a:r>
              <a:rPr lang="fi-FI" dirty="0" smtClean="0"/>
              <a:t> </a:t>
            </a:r>
            <a:r>
              <a:rPr lang="fi-FI" dirty="0" smtClean="0">
                <a:sym typeface="Wingdings" pitchFamily="2" charset="2"/>
              </a:rPr>
              <a:t> </a:t>
            </a:r>
            <a:r>
              <a:rPr lang="fi-FI" dirty="0" err="1" smtClean="0">
                <a:sym typeface="Wingdings" pitchFamily="2" charset="2"/>
              </a:rPr>
              <a:t>high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visibility</a:t>
            </a:r>
            <a:r>
              <a:rPr lang="fi-FI" dirty="0" smtClean="0">
                <a:sym typeface="Wingdings" pitchFamily="2" charset="2"/>
              </a:rPr>
              <a:t> in </a:t>
            </a:r>
            <a:r>
              <a:rPr lang="fi-FI" dirty="0" err="1" smtClean="0">
                <a:sym typeface="Wingdings" pitchFamily="2" charset="2"/>
              </a:rPr>
              <a:t>newspapers</a:t>
            </a:r>
            <a:r>
              <a:rPr lang="fi-FI" dirty="0" smtClean="0">
                <a:sym typeface="Wingdings" pitchFamily="2" charset="2"/>
              </a:rPr>
              <a:t> and  </a:t>
            </a:r>
          </a:p>
          <a:p>
            <a:pPr>
              <a:buNone/>
            </a:pPr>
            <a:r>
              <a:rPr lang="fi-FI" dirty="0">
                <a:sym typeface="Wingdings" pitchFamily="2" charset="2"/>
              </a:rPr>
              <a:t> </a:t>
            </a:r>
            <a:r>
              <a:rPr lang="fi-FI" dirty="0" smtClean="0">
                <a:sym typeface="Wingdings" pitchFamily="2" charset="2"/>
              </a:rPr>
              <a:t>  </a:t>
            </a:r>
            <a:r>
              <a:rPr lang="fi-FI" dirty="0" err="1" smtClean="0">
                <a:sym typeface="Wingdings" pitchFamily="2" charset="2"/>
              </a:rPr>
              <a:t>magazines</a:t>
            </a:r>
            <a:r>
              <a:rPr lang="fi-FI" dirty="0" smtClean="0">
                <a:sym typeface="Wingdings" pitchFamily="2" charset="2"/>
              </a:rPr>
              <a:t> and on the internet and </a:t>
            </a:r>
            <a:r>
              <a:rPr lang="fi-FI" dirty="0" err="1" smtClean="0">
                <a:sym typeface="Wingdings" pitchFamily="2" charset="2"/>
              </a:rPr>
              <a:t>tv-news</a:t>
            </a:r>
            <a:endParaRPr lang="fi-FI" dirty="0" smtClean="0">
              <a:sym typeface="Wingdings" pitchFamily="2" charset="2"/>
            </a:endParaRPr>
          </a:p>
          <a:p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Seminar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broadcasted</a:t>
            </a:r>
            <a:r>
              <a:rPr lang="fi-FI" dirty="0" smtClean="0">
                <a:sym typeface="Wingdings" pitchFamily="2" charset="2"/>
              </a:rPr>
              <a:t> live </a:t>
            </a:r>
            <a:r>
              <a:rPr lang="fi-FI" dirty="0" err="1" smtClean="0">
                <a:sym typeface="Wingdings" pitchFamily="2" charset="2"/>
              </a:rPr>
              <a:t>also</a:t>
            </a:r>
            <a:r>
              <a:rPr lang="fi-FI" dirty="0" smtClean="0">
                <a:sym typeface="Wingdings" pitchFamily="2" charset="2"/>
              </a:rPr>
              <a:t> on the internet </a:t>
            </a:r>
          </a:p>
          <a:p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Continuing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mediawork</a:t>
            </a:r>
            <a:r>
              <a:rPr lang="fi-FI" dirty="0" smtClean="0">
                <a:sym typeface="Wingdings" pitchFamily="2" charset="2"/>
              </a:rPr>
              <a:t> and </a:t>
            </a:r>
            <a:r>
              <a:rPr lang="fi-FI" dirty="0" err="1" smtClean="0">
                <a:sym typeface="Wingdings" pitchFamily="2" charset="2"/>
              </a:rPr>
              <a:t>press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releases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about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threat</a:t>
            </a:r>
            <a:r>
              <a:rPr lang="fi-FI" dirty="0" smtClean="0">
                <a:sym typeface="Wingdings" pitchFamily="2" charset="2"/>
              </a:rPr>
              <a:t> status of  </a:t>
            </a:r>
          </a:p>
          <a:p>
            <a:pPr>
              <a:buNone/>
            </a:pPr>
            <a:r>
              <a:rPr lang="fi-FI" dirty="0" smtClean="0">
                <a:sym typeface="Wingdings" pitchFamily="2" charset="2"/>
              </a:rPr>
              <a:t>   </a:t>
            </a:r>
            <a:r>
              <a:rPr lang="fi-FI" dirty="0" err="1" smtClean="0">
                <a:sym typeface="Wingdings" pitchFamily="2" charset="2"/>
              </a:rPr>
              <a:t>different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species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groups</a:t>
            </a:r>
            <a:r>
              <a:rPr lang="fi-FI" dirty="0" smtClean="0">
                <a:sym typeface="Wingdings" pitchFamily="2" charset="2"/>
              </a:rPr>
              <a:t> </a:t>
            </a:r>
            <a:r>
              <a:rPr lang="fi-FI" dirty="0" err="1" smtClean="0">
                <a:sym typeface="Wingdings" pitchFamily="2" charset="2"/>
              </a:rPr>
              <a:t>during</a:t>
            </a:r>
            <a:r>
              <a:rPr lang="fi-FI" dirty="0" smtClean="0">
                <a:sym typeface="Wingdings" pitchFamily="2" charset="2"/>
              </a:rPr>
              <a:t> 2011</a:t>
            </a:r>
          </a:p>
          <a:p>
            <a:pPr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8" y="0"/>
            <a:ext cx="7777162" cy="1417638"/>
          </a:xfrm>
        </p:spPr>
        <p:txBody>
          <a:bodyPr/>
          <a:lstStyle/>
          <a:p>
            <a:r>
              <a:rPr lang="fi-FI" dirty="0" err="1" smtClean="0"/>
              <a:t>Final</a:t>
            </a:r>
            <a:r>
              <a:rPr lang="fi-FI" dirty="0" smtClean="0"/>
              <a:t> </a:t>
            </a:r>
            <a:r>
              <a:rPr lang="fi-FI" dirty="0" err="1" smtClean="0"/>
              <a:t>steps</a:t>
            </a:r>
            <a:endParaRPr lang="fi-FI" dirty="0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467544" y="1772816"/>
            <a:ext cx="786898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 smtClean="0"/>
              <a:t> </a:t>
            </a:r>
            <a:r>
              <a:rPr lang="fi-FI" dirty="0" err="1" smtClean="0"/>
              <a:t>Checking</a:t>
            </a:r>
            <a:r>
              <a:rPr lang="fi-FI" dirty="0" smtClean="0"/>
              <a:t> and </a:t>
            </a:r>
            <a:r>
              <a:rPr lang="fi-FI" dirty="0" err="1" smtClean="0"/>
              <a:t>approval</a:t>
            </a:r>
            <a:r>
              <a:rPr lang="fi-FI" dirty="0" smtClean="0"/>
              <a:t> of </a:t>
            </a:r>
            <a:r>
              <a:rPr lang="fi-FI" dirty="0" err="1" smtClean="0"/>
              <a:t>assessments</a:t>
            </a:r>
            <a:r>
              <a:rPr lang="fi-FI" dirty="0" smtClean="0"/>
              <a:t> </a:t>
            </a:r>
            <a:r>
              <a:rPr lang="fi-FI" dirty="0" err="1" smtClean="0"/>
              <a:t>January</a:t>
            </a:r>
            <a:r>
              <a:rPr lang="fi-FI" dirty="0" smtClean="0"/>
              <a:t> 2009 – </a:t>
            </a:r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May</a:t>
            </a:r>
            <a:r>
              <a:rPr lang="fi-FI" dirty="0" smtClean="0"/>
              <a:t> 2010 (20 </a:t>
            </a:r>
            <a:r>
              <a:rPr lang="fi-FI" dirty="0" err="1" smtClean="0"/>
              <a:t>meetings</a:t>
            </a:r>
            <a:r>
              <a:rPr lang="fi-FI" dirty="0" smtClean="0"/>
              <a:t>)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Analyzing</a:t>
            </a:r>
            <a:r>
              <a:rPr lang="fi-FI" dirty="0" smtClean="0"/>
              <a:t>, </a:t>
            </a:r>
            <a:r>
              <a:rPr lang="fi-FI" dirty="0" err="1" smtClean="0"/>
              <a:t>writing</a:t>
            </a:r>
            <a:r>
              <a:rPr lang="fi-FI" dirty="0" smtClean="0"/>
              <a:t>, </a:t>
            </a:r>
            <a:r>
              <a:rPr lang="fi-FI" dirty="0" err="1" smtClean="0"/>
              <a:t>checking</a:t>
            </a:r>
            <a:r>
              <a:rPr lang="fi-FI" dirty="0" smtClean="0"/>
              <a:t>  and </a:t>
            </a:r>
            <a:r>
              <a:rPr lang="fi-FI" dirty="0" err="1" smtClean="0"/>
              <a:t>editing</a:t>
            </a:r>
            <a:r>
              <a:rPr lang="fi-FI" dirty="0" smtClean="0"/>
              <a:t>…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Last</a:t>
            </a:r>
            <a:r>
              <a:rPr lang="fi-FI" dirty="0" smtClean="0"/>
              <a:t> </a:t>
            </a:r>
            <a:r>
              <a:rPr lang="fi-FI" dirty="0" err="1" smtClean="0"/>
              <a:t>sections</a:t>
            </a:r>
            <a:r>
              <a:rPr lang="fi-FI" dirty="0" smtClean="0"/>
              <a:t> of the Red Data </a:t>
            </a:r>
            <a:r>
              <a:rPr lang="fi-FI" dirty="0" err="1" smtClean="0"/>
              <a:t>Book</a:t>
            </a:r>
            <a:r>
              <a:rPr lang="fi-FI" dirty="0" smtClean="0"/>
              <a:t> </a:t>
            </a:r>
            <a:r>
              <a:rPr lang="fi-FI" dirty="0" err="1" smtClean="0"/>
              <a:t>ready</a:t>
            </a:r>
            <a:r>
              <a:rPr lang="fi-FI" dirty="0" smtClean="0"/>
              <a:t> for layout in  </a:t>
            </a:r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November</a:t>
            </a:r>
            <a:r>
              <a:rPr lang="fi-FI" dirty="0" smtClean="0"/>
              <a:t> 2010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Publication</a:t>
            </a:r>
            <a:r>
              <a:rPr lang="fi-FI" dirty="0" smtClean="0"/>
              <a:t> 1.12.2010 – </a:t>
            </a:r>
            <a:r>
              <a:rPr lang="fi-FI" dirty="0" err="1" smtClean="0"/>
              <a:t>after</a:t>
            </a:r>
            <a:r>
              <a:rPr lang="fi-FI" dirty="0" smtClean="0"/>
              <a:t> </a:t>
            </a:r>
            <a:r>
              <a:rPr lang="fi-FI" dirty="0" err="1" smtClean="0"/>
              <a:t>four</a:t>
            </a:r>
            <a:r>
              <a:rPr lang="fi-FI" dirty="0" smtClean="0"/>
              <a:t> </a:t>
            </a:r>
            <a:r>
              <a:rPr lang="fi-FI" dirty="0" err="1" smtClean="0"/>
              <a:t>years</a:t>
            </a:r>
            <a:r>
              <a:rPr lang="fi-FI" dirty="0" smtClean="0"/>
              <a:t> of </a:t>
            </a:r>
            <a:r>
              <a:rPr lang="fi-FI" dirty="0" err="1" smtClean="0"/>
              <a:t>work</a:t>
            </a:r>
            <a:endParaRPr lang="fi-FI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3311524" y="1916832"/>
            <a:ext cx="5832476" cy="4681538"/>
            <a:chOff x="-1293" y="1162"/>
            <a:chExt cx="3674" cy="2949"/>
          </a:xfrm>
        </p:grpSpPr>
        <p:pic>
          <p:nvPicPr>
            <p:cNvPr id="6" name="Picture 5" descr="Kuva2_aluejak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157" y="1162"/>
              <a:ext cx="3538" cy="2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1293" y="1344"/>
              <a:ext cx="2132" cy="19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fi-FI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03" y="1797"/>
              <a:ext cx="499" cy="31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buClrTx/>
                <a:buFontTx/>
                <a:buNone/>
              </a:pPr>
              <a:endParaRPr lang="fi-FI">
                <a:latin typeface="Times New Roman" pitchFamily="18" charset="0"/>
              </a:endParaRPr>
            </a:p>
          </p:txBody>
        </p:sp>
      </p:grp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>
                <a:cs typeface="Times New Roman" pitchFamily="18" charset="0"/>
              </a:rPr>
              <a:t>Documentation</a:t>
            </a:r>
            <a:endParaRPr lang="fi-FI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67420" y="1916832"/>
            <a:ext cx="835305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 smtClean="0"/>
              <a:t> An </a:t>
            </a:r>
            <a:r>
              <a:rPr lang="fi-FI" dirty="0" err="1" smtClean="0"/>
              <a:t>important</a:t>
            </a:r>
            <a:r>
              <a:rPr lang="fi-FI" dirty="0" smtClean="0"/>
              <a:t> </a:t>
            </a:r>
            <a:r>
              <a:rPr lang="fi-FI" dirty="0" err="1" smtClean="0"/>
              <a:t>part</a:t>
            </a:r>
            <a:r>
              <a:rPr lang="fi-FI" dirty="0" smtClean="0"/>
              <a:t> of the </a:t>
            </a:r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 err="1" smtClean="0"/>
              <a:t>that</a:t>
            </a:r>
            <a:r>
              <a:rPr lang="fi-FI" dirty="0" smtClean="0"/>
              <a:t> </a:t>
            </a:r>
            <a:r>
              <a:rPr lang="fi-FI" dirty="0" err="1" smtClean="0"/>
              <a:t>should</a:t>
            </a:r>
            <a:r>
              <a:rPr lang="fi-FI" dirty="0" smtClean="0"/>
              <a:t> </a:t>
            </a:r>
            <a:r>
              <a:rPr lang="fi-FI" dirty="0" err="1" smtClean="0"/>
              <a:t>be</a:t>
            </a:r>
            <a:r>
              <a:rPr lang="fi-FI" dirty="0" smtClean="0"/>
              <a:t> </a:t>
            </a:r>
            <a:r>
              <a:rPr lang="fi-FI" dirty="0" err="1" smtClean="0"/>
              <a:t>well</a:t>
            </a:r>
            <a:endParaRPr lang="fi-FI" dirty="0"/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organized</a:t>
            </a:r>
            <a:r>
              <a:rPr lang="fi-FI" dirty="0" smtClean="0"/>
              <a:t> and </a:t>
            </a:r>
            <a:r>
              <a:rPr lang="fi-FI" dirty="0" err="1" smtClean="0"/>
              <a:t>instructed</a:t>
            </a:r>
            <a:r>
              <a:rPr lang="fi-FI" dirty="0" smtClean="0"/>
              <a:t> </a:t>
            </a:r>
          </a:p>
          <a:p>
            <a:r>
              <a:rPr lang="fi-FI" dirty="0" smtClean="0"/>
              <a:t> </a:t>
            </a:r>
            <a:r>
              <a:rPr lang="fi-FI" dirty="0" err="1" smtClean="0"/>
              <a:t>Requirements</a:t>
            </a:r>
            <a:r>
              <a:rPr lang="fi-FI" dirty="0" smtClean="0"/>
              <a:t> set </a:t>
            </a:r>
            <a:r>
              <a:rPr lang="fi-FI" dirty="0" err="1" smtClean="0"/>
              <a:t>by</a:t>
            </a:r>
            <a:r>
              <a:rPr lang="fi-FI" dirty="0" smtClean="0"/>
              <a:t> the IUCN</a:t>
            </a:r>
            <a:endParaRPr lang="fi-FI" dirty="0"/>
          </a:p>
          <a:p>
            <a:r>
              <a:rPr lang="fi-FI" dirty="0" smtClean="0"/>
              <a:t> </a:t>
            </a:r>
            <a:r>
              <a:rPr lang="fi-FI" dirty="0"/>
              <a:t>N</a:t>
            </a:r>
            <a:r>
              <a:rPr lang="fi-FI" dirty="0" smtClean="0"/>
              <a:t>ational </a:t>
            </a:r>
            <a:r>
              <a:rPr lang="fi-FI" dirty="0" err="1" smtClean="0"/>
              <a:t>additions</a:t>
            </a:r>
            <a:r>
              <a:rPr lang="fi-FI" dirty="0" smtClean="0"/>
              <a:t> in Finland: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Distribution</a:t>
            </a:r>
            <a:endParaRPr lang="fi-FI" dirty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Habitat</a:t>
            </a:r>
            <a:r>
              <a:rPr lang="fi-FI" dirty="0" smtClean="0"/>
              <a:t> (</a:t>
            </a:r>
            <a:r>
              <a:rPr lang="fi-FI" dirty="0" err="1" smtClean="0"/>
              <a:t>primary</a:t>
            </a:r>
            <a:r>
              <a:rPr lang="fi-FI" dirty="0" smtClean="0"/>
              <a:t> and </a:t>
            </a:r>
            <a:r>
              <a:rPr lang="fi-FI" dirty="0" err="1" smtClean="0"/>
              <a:t>other</a:t>
            </a:r>
            <a:r>
              <a:rPr lang="fi-FI" dirty="0" smtClean="0"/>
              <a:t> </a:t>
            </a:r>
            <a:r>
              <a:rPr lang="fi-FI" dirty="0" err="1" smtClean="0"/>
              <a:t>habitats</a:t>
            </a:r>
            <a:r>
              <a:rPr lang="fi-FI" dirty="0" smtClean="0"/>
              <a:t>)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Causes</a:t>
            </a:r>
            <a:r>
              <a:rPr lang="fi-FI" dirty="0" smtClean="0"/>
              <a:t> of </a:t>
            </a:r>
            <a:r>
              <a:rPr lang="fi-FI" dirty="0" err="1" smtClean="0"/>
              <a:t>threat</a:t>
            </a:r>
            <a:endParaRPr lang="fi-FI" dirty="0" smtClean="0"/>
          </a:p>
          <a:p>
            <a:pPr lvl="1"/>
            <a:r>
              <a:rPr lang="fi-FI" dirty="0"/>
              <a:t> </a:t>
            </a:r>
            <a:r>
              <a:rPr lang="fi-FI" dirty="0" err="1" smtClean="0"/>
              <a:t>Threat</a:t>
            </a:r>
            <a:r>
              <a:rPr lang="fi-FI" dirty="0" smtClean="0"/>
              <a:t> </a:t>
            </a:r>
            <a:r>
              <a:rPr lang="fi-FI" dirty="0" err="1" smtClean="0"/>
              <a:t>factors</a:t>
            </a:r>
            <a:endParaRPr lang="fi-FI" dirty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Comment</a:t>
            </a:r>
            <a:r>
              <a:rPr lang="fi-FI" dirty="0" smtClean="0"/>
              <a:t> </a:t>
            </a:r>
            <a:r>
              <a:rPr lang="fi-FI" dirty="0" err="1" smtClean="0"/>
              <a:t>fields</a:t>
            </a:r>
            <a:r>
              <a:rPr lang="fi-FI" dirty="0" smtClean="0"/>
              <a:t> on </a:t>
            </a:r>
            <a:r>
              <a:rPr lang="fi-FI" dirty="0" err="1" smtClean="0"/>
              <a:t>occurrence</a:t>
            </a:r>
            <a:r>
              <a:rPr lang="fi-FI" dirty="0" smtClean="0"/>
              <a:t>, </a:t>
            </a:r>
            <a:r>
              <a:rPr lang="fi-FI" dirty="0" err="1" smtClean="0"/>
              <a:t>habitats</a:t>
            </a:r>
            <a:r>
              <a:rPr lang="fi-FI" dirty="0" smtClean="0"/>
              <a:t>, </a:t>
            </a:r>
          </a:p>
          <a:p>
            <a:pPr lvl="1">
              <a:buNone/>
            </a:pPr>
            <a:r>
              <a:rPr lang="fi-FI" dirty="0"/>
              <a:t> </a:t>
            </a:r>
            <a:r>
              <a:rPr lang="fi-FI" dirty="0" smtClean="0"/>
              <a:t>  etc. </a:t>
            </a:r>
            <a:r>
              <a:rPr lang="fi-FI" dirty="0" err="1"/>
              <a:t>r</a:t>
            </a:r>
            <a:r>
              <a:rPr lang="fi-FI" dirty="0" err="1" smtClean="0"/>
              <a:t>elevant</a:t>
            </a:r>
            <a:r>
              <a:rPr lang="fi-FI" dirty="0" smtClean="0"/>
              <a:t> for the </a:t>
            </a:r>
            <a:r>
              <a:rPr lang="fi-FI" dirty="0" err="1" smtClean="0"/>
              <a:t>assessment</a:t>
            </a:r>
            <a:endParaRPr lang="fi-FI" dirty="0" smtClean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Regional</a:t>
            </a:r>
            <a:r>
              <a:rPr lang="fi-FI" dirty="0" smtClean="0"/>
              <a:t> </a:t>
            </a:r>
            <a:r>
              <a:rPr lang="fi-FI" dirty="0" err="1" smtClean="0"/>
              <a:t>threat</a:t>
            </a:r>
            <a:r>
              <a:rPr lang="fi-FI" dirty="0" smtClean="0"/>
              <a:t> status (RT) (for </a:t>
            </a:r>
            <a:r>
              <a:rPr lang="fi-FI" dirty="0" err="1" smtClean="0"/>
              <a:t>some</a:t>
            </a:r>
            <a:r>
              <a:rPr lang="fi-FI" dirty="0" smtClean="0"/>
              <a:t> </a:t>
            </a:r>
            <a:r>
              <a:rPr lang="fi-FI" dirty="0" err="1" smtClean="0"/>
              <a:t>groups</a:t>
            </a:r>
            <a:r>
              <a:rPr lang="fi-FI" dirty="0" smtClean="0"/>
              <a:t>)</a:t>
            </a:r>
          </a:p>
          <a:p>
            <a:pPr lvl="1"/>
            <a:r>
              <a:rPr lang="fi-FI" dirty="0"/>
              <a:t> </a:t>
            </a:r>
            <a:r>
              <a:rPr lang="fi-FI" dirty="0" err="1" smtClean="0"/>
              <a:t>Reasons</a:t>
            </a:r>
            <a:r>
              <a:rPr lang="fi-FI" dirty="0" smtClean="0"/>
              <a:t> for </a:t>
            </a:r>
            <a:r>
              <a:rPr lang="fi-FI" dirty="0" err="1" smtClean="0"/>
              <a:t>change</a:t>
            </a:r>
            <a:r>
              <a:rPr lang="fi-FI" dirty="0" smtClean="0"/>
              <a:t> of status 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79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539552" y="0"/>
            <a:ext cx="8280598" cy="1417638"/>
          </a:xfrm>
        </p:spPr>
        <p:txBody>
          <a:bodyPr/>
          <a:lstStyle/>
          <a:p>
            <a:r>
              <a:rPr lang="fi-FI" dirty="0" err="1" smtClean="0"/>
              <a:t>Examples</a:t>
            </a:r>
            <a:r>
              <a:rPr lang="fi-FI" dirty="0" smtClean="0"/>
              <a:t> of </a:t>
            </a:r>
            <a:r>
              <a:rPr lang="fi-FI" dirty="0" err="1" smtClean="0"/>
              <a:t>habitat</a:t>
            </a:r>
            <a:r>
              <a:rPr lang="fi-FI" dirty="0" smtClean="0"/>
              <a:t> </a:t>
            </a:r>
            <a:r>
              <a:rPr lang="fi-FI" dirty="0" err="1" smtClean="0"/>
              <a:t>classification</a:t>
            </a:r>
            <a:r>
              <a:rPr lang="fi-FI" dirty="0" smtClean="0"/>
              <a:t> and </a:t>
            </a:r>
            <a:r>
              <a:rPr lang="fi-FI" dirty="0" err="1" smtClean="0"/>
              <a:t>causes</a:t>
            </a:r>
            <a:r>
              <a:rPr lang="fi-FI" dirty="0" smtClean="0"/>
              <a:t> of </a:t>
            </a:r>
            <a:r>
              <a:rPr lang="fi-FI" dirty="0" err="1" smtClean="0"/>
              <a:t>threat</a:t>
            </a:r>
            <a:endParaRPr lang="fi-FI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13434"/>
            <a:ext cx="3882304" cy="31478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420888"/>
            <a:ext cx="4010990" cy="388843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/>
          </p:cNvSpPr>
          <p:nvPr>
            <p:ph type="title"/>
          </p:nvPr>
        </p:nvSpPr>
        <p:spPr>
          <a:xfrm>
            <a:off x="683270" y="760314"/>
            <a:ext cx="7777162" cy="652462"/>
          </a:xfrm>
        </p:spPr>
        <p:txBody>
          <a:bodyPr/>
          <a:lstStyle/>
          <a:p>
            <a:pPr eaLnBrk="1" hangingPunct="1"/>
            <a:r>
              <a:rPr lang="fi-FI" dirty="0" err="1" smtClean="0"/>
              <a:t>Scope</a:t>
            </a:r>
            <a:r>
              <a:rPr lang="fi-FI" dirty="0" smtClean="0"/>
              <a:t> of the </a:t>
            </a:r>
            <a:r>
              <a:rPr lang="fi-FI" dirty="0" err="1" smtClean="0"/>
              <a:t>assessment</a:t>
            </a:r>
            <a:endParaRPr lang="fi-FI" dirty="0" smtClean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2138" y="2081213"/>
            <a:ext cx="290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i-FI">
              <a:latin typeface="Times New Roman" pitchFamily="18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395537" y="2060574"/>
            <a:ext cx="547260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i-FI" dirty="0"/>
              <a:t> </a:t>
            </a:r>
            <a:r>
              <a:rPr lang="fi-FI" dirty="0" err="1"/>
              <a:t>N</a:t>
            </a:r>
            <a:r>
              <a:rPr lang="fi-FI" dirty="0" err="1" smtClean="0"/>
              <a:t>umber</a:t>
            </a:r>
            <a:r>
              <a:rPr lang="fi-FI" dirty="0" smtClean="0"/>
              <a:t> </a:t>
            </a:r>
            <a:r>
              <a:rPr lang="fi-FI" dirty="0"/>
              <a:t>of </a:t>
            </a:r>
            <a:r>
              <a:rPr lang="fi-FI" dirty="0" err="1"/>
              <a:t>muticellular</a:t>
            </a:r>
            <a:r>
              <a:rPr lang="fi-FI" dirty="0"/>
              <a:t> </a:t>
            </a:r>
            <a:r>
              <a:rPr lang="fi-FI" dirty="0" err="1"/>
              <a:t>species</a:t>
            </a:r>
            <a:r>
              <a:rPr lang="fi-FI" dirty="0"/>
              <a:t> </a:t>
            </a:r>
            <a:r>
              <a:rPr lang="fi-FI" dirty="0" smtClean="0"/>
              <a:t>in  </a:t>
            </a:r>
          </a:p>
          <a:p>
            <a:pPr>
              <a:buNone/>
            </a:pPr>
            <a:r>
              <a:rPr lang="fi-FI" dirty="0" smtClean="0"/>
              <a:t>   Finland </a:t>
            </a:r>
            <a:r>
              <a:rPr lang="fi-FI" dirty="0" err="1" smtClean="0"/>
              <a:t>ca</a:t>
            </a:r>
            <a:r>
              <a:rPr lang="fi-FI" dirty="0" smtClean="0"/>
              <a:t>. 45 000</a:t>
            </a:r>
            <a:endParaRPr lang="fi-FI" dirty="0"/>
          </a:p>
          <a:p>
            <a:r>
              <a:rPr lang="fi-FI" dirty="0"/>
              <a:t> </a:t>
            </a:r>
            <a:r>
              <a:rPr lang="fi-FI" dirty="0" err="1" smtClean="0"/>
              <a:t>During</a:t>
            </a:r>
            <a:r>
              <a:rPr lang="fi-FI" dirty="0" smtClean="0"/>
              <a:t> </a:t>
            </a:r>
            <a:r>
              <a:rPr lang="fi-FI" dirty="0"/>
              <a:t>the </a:t>
            </a:r>
            <a:r>
              <a:rPr lang="fi-FI" dirty="0" err="1"/>
              <a:t>assessment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smtClean="0"/>
              <a:t>32 218 </a:t>
            </a:r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species</a:t>
            </a:r>
            <a:r>
              <a:rPr lang="fi-FI" dirty="0" smtClean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 smtClean="0"/>
              <a:t>lower</a:t>
            </a:r>
            <a:r>
              <a:rPr lang="fi-FI" dirty="0" smtClean="0"/>
              <a:t> </a:t>
            </a:r>
            <a:r>
              <a:rPr lang="fi-FI" dirty="0" err="1"/>
              <a:t>taxa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listed</a:t>
            </a:r>
            <a:endParaRPr lang="fi-FI" dirty="0"/>
          </a:p>
          <a:p>
            <a:r>
              <a:rPr lang="fi-FI" dirty="0"/>
              <a:t> Of </a:t>
            </a:r>
            <a:r>
              <a:rPr lang="fi-FI" dirty="0" err="1"/>
              <a:t>these</a:t>
            </a:r>
            <a:r>
              <a:rPr lang="fi-FI" dirty="0"/>
              <a:t>, </a:t>
            </a:r>
            <a:r>
              <a:rPr lang="fi-FI" dirty="0" smtClean="0"/>
              <a:t>21 398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assessed</a:t>
            </a:r>
            <a:endParaRPr lang="fi-FI" dirty="0"/>
          </a:p>
          <a:p>
            <a:r>
              <a:rPr lang="fi-FI" dirty="0"/>
              <a:t> The </a:t>
            </a:r>
            <a:r>
              <a:rPr lang="fi-FI" dirty="0" err="1"/>
              <a:t>rest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categorized</a:t>
            </a:r>
            <a:r>
              <a:rPr lang="fi-FI" dirty="0"/>
              <a:t> as NE </a:t>
            </a:r>
            <a:r>
              <a:rPr lang="fi-FI" dirty="0" err="1"/>
              <a:t>or</a:t>
            </a:r>
            <a:r>
              <a:rPr lang="fi-FI" dirty="0"/>
              <a:t> NA </a:t>
            </a:r>
            <a:endParaRPr lang="fi-FI" dirty="0" smtClean="0"/>
          </a:p>
          <a:p>
            <a:pPr>
              <a:buNone/>
            </a:pPr>
            <a:r>
              <a:rPr lang="fi-FI" dirty="0" smtClean="0"/>
              <a:t>   </a:t>
            </a:r>
            <a:r>
              <a:rPr lang="fi-FI" dirty="0" err="1" smtClean="0"/>
              <a:t>due</a:t>
            </a:r>
            <a:r>
              <a:rPr lang="fi-FI" dirty="0" smtClean="0"/>
              <a:t> </a:t>
            </a:r>
            <a:r>
              <a:rPr lang="fi-FI" dirty="0"/>
              <a:t>to </a:t>
            </a:r>
            <a:r>
              <a:rPr lang="fi-FI" dirty="0" err="1" smtClean="0"/>
              <a:t>insufficient</a:t>
            </a:r>
            <a:r>
              <a:rPr lang="fi-FI" dirty="0" smtClean="0"/>
              <a:t> </a:t>
            </a:r>
            <a:r>
              <a:rPr lang="fi-FI" dirty="0" err="1"/>
              <a:t>information</a:t>
            </a:r>
            <a:r>
              <a:rPr lang="fi-FI" dirty="0"/>
              <a:t> </a:t>
            </a:r>
            <a:r>
              <a:rPr lang="fi-FI" dirty="0" smtClean="0"/>
              <a:t>for the 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</a:t>
            </a:r>
            <a:r>
              <a:rPr lang="fi-FI" dirty="0" err="1" smtClean="0"/>
              <a:t>assessment</a:t>
            </a:r>
            <a:r>
              <a:rPr lang="fi-FI" dirty="0" smtClean="0"/>
              <a:t> </a:t>
            </a:r>
            <a:r>
              <a:rPr lang="fi-FI" dirty="0" err="1" smtClean="0"/>
              <a:t>or</a:t>
            </a:r>
            <a:r>
              <a:rPr lang="fi-FI" dirty="0" smtClean="0"/>
              <a:t> </a:t>
            </a:r>
            <a:r>
              <a:rPr lang="fi-FI" dirty="0" err="1" smtClean="0"/>
              <a:t>unestablished</a:t>
            </a:r>
            <a:r>
              <a:rPr lang="fi-FI" dirty="0" smtClean="0"/>
              <a:t> </a:t>
            </a:r>
            <a:r>
              <a:rPr lang="fi-FI" dirty="0"/>
              <a:t>status </a:t>
            </a:r>
            <a:r>
              <a:rPr lang="fi-FI" dirty="0" smtClean="0"/>
              <a:t>in   </a:t>
            </a:r>
          </a:p>
          <a:p>
            <a:pPr>
              <a:buNone/>
            </a:pPr>
            <a:r>
              <a:rPr lang="fi-FI" dirty="0"/>
              <a:t> </a:t>
            </a:r>
            <a:r>
              <a:rPr lang="fi-FI" dirty="0" smtClean="0"/>
              <a:t>  Finland</a:t>
            </a:r>
            <a:endParaRPr lang="fi-FI" dirty="0"/>
          </a:p>
        </p:txBody>
      </p:sp>
      <p:pic>
        <p:nvPicPr>
          <p:cNvPr id="7" name="Picture 4" descr="Metsänemä_Esko Hyvärin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5175" y="1989138"/>
            <a:ext cx="2868613" cy="431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773988" y="6094413"/>
            <a:ext cx="901700" cy="214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i-FI" sz="800" dirty="0"/>
              <a:t>©Esko Hyvärinen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867400" y="6323013"/>
            <a:ext cx="28082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fi-FI" sz="1200" i="1"/>
              <a:t>Epipogium aphyllum</a:t>
            </a:r>
            <a:r>
              <a:rPr lang="fi-FI" sz="1200"/>
              <a:t> - Vulnerable (VU)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Kuva5_taksonit_luokitt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773238"/>
            <a:ext cx="4535488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547664" y="5229225"/>
            <a:ext cx="1903085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fi-FI" sz="1200" b="1" dirty="0">
                <a:solidFill>
                  <a:srgbClr val="FF6600"/>
                </a:solidFill>
              </a:rPr>
              <a:t>RE = </a:t>
            </a:r>
            <a:r>
              <a:rPr lang="fi-FI" sz="1200" b="1" dirty="0" err="1" smtClean="0">
                <a:solidFill>
                  <a:srgbClr val="FF6600"/>
                </a:solidFill>
              </a:rPr>
              <a:t>Regionally</a:t>
            </a:r>
            <a:r>
              <a:rPr lang="fi-FI" sz="1200" b="1" dirty="0" smtClean="0">
                <a:solidFill>
                  <a:srgbClr val="FF6600"/>
                </a:solidFill>
              </a:rPr>
              <a:t> </a:t>
            </a:r>
            <a:r>
              <a:rPr lang="fi-FI" sz="1200" b="1" dirty="0" err="1">
                <a:solidFill>
                  <a:srgbClr val="FF6600"/>
                </a:solidFill>
              </a:rPr>
              <a:t>E</a:t>
            </a:r>
            <a:r>
              <a:rPr lang="fi-FI" sz="1200" b="1" dirty="0" err="1" smtClean="0">
                <a:solidFill>
                  <a:srgbClr val="FF6600"/>
                </a:solidFill>
              </a:rPr>
              <a:t>xtinct</a:t>
            </a:r>
            <a:endParaRPr lang="fi-FI" sz="1200" b="1" dirty="0">
              <a:solidFill>
                <a:srgbClr val="FF6600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chemeClr val="accent1"/>
                </a:solidFill>
              </a:rPr>
              <a:t>CR = </a:t>
            </a:r>
            <a:r>
              <a:rPr lang="fi-FI" sz="1200" b="1" dirty="0" err="1" smtClean="0">
                <a:solidFill>
                  <a:schemeClr val="accent1"/>
                </a:solidFill>
              </a:rPr>
              <a:t>Critically</a:t>
            </a:r>
            <a:r>
              <a:rPr lang="fi-FI" sz="1200" b="1" dirty="0" smtClean="0">
                <a:solidFill>
                  <a:schemeClr val="accent1"/>
                </a:solidFill>
              </a:rPr>
              <a:t> </a:t>
            </a:r>
            <a:r>
              <a:rPr lang="fi-FI" sz="1200" b="1" dirty="0" err="1" smtClean="0">
                <a:solidFill>
                  <a:schemeClr val="accent1"/>
                </a:solidFill>
              </a:rPr>
              <a:t>Endangered</a:t>
            </a:r>
            <a:endParaRPr lang="fi-FI" sz="1200" b="1" dirty="0">
              <a:solidFill>
                <a:schemeClr val="accent1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chemeClr val="accent1"/>
                </a:solidFill>
              </a:rPr>
              <a:t>EN = </a:t>
            </a:r>
            <a:r>
              <a:rPr lang="fi-FI" sz="1200" b="1" dirty="0" err="1" smtClean="0">
                <a:solidFill>
                  <a:schemeClr val="accent1"/>
                </a:solidFill>
              </a:rPr>
              <a:t>Endangered</a:t>
            </a:r>
            <a:endParaRPr lang="fi-FI" sz="1200" b="1" dirty="0">
              <a:solidFill>
                <a:schemeClr val="accent1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chemeClr val="accent1"/>
                </a:solidFill>
              </a:rPr>
              <a:t>VU = </a:t>
            </a:r>
            <a:r>
              <a:rPr lang="fi-FI" sz="1200" b="1" dirty="0" err="1" smtClean="0">
                <a:solidFill>
                  <a:schemeClr val="accent1"/>
                </a:solidFill>
              </a:rPr>
              <a:t>Vulnerable</a:t>
            </a:r>
            <a:endParaRPr lang="fi-FI" sz="1200" b="1" dirty="0">
              <a:solidFill>
                <a:schemeClr val="accent1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rgbClr val="FF6600"/>
                </a:solidFill>
              </a:rPr>
              <a:t>NT = </a:t>
            </a:r>
            <a:r>
              <a:rPr lang="fi-FI" sz="1200" b="1" dirty="0" err="1" smtClean="0">
                <a:solidFill>
                  <a:srgbClr val="FF6600"/>
                </a:solidFill>
              </a:rPr>
              <a:t>Near</a:t>
            </a:r>
            <a:r>
              <a:rPr lang="fi-FI" sz="1200" b="1" dirty="0" smtClean="0">
                <a:solidFill>
                  <a:srgbClr val="FF6600"/>
                </a:solidFill>
              </a:rPr>
              <a:t> </a:t>
            </a:r>
            <a:r>
              <a:rPr lang="fi-FI" sz="1200" b="1" dirty="0" err="1" smtClean="0">
                <a:solidFill>
                  <a:srgbClr val="FF6600"/>
                </a:solidFill>
              </a:rPr>
              <a:t>Threatened</a:t>
            </a:r>
            <a:endParaRPr lang="fi-FI" sz="1200" b="1" dirty="0">
              <a:solidFill>
                <a:srgbClr val="FF6600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rgbClr val="FF6600"/>
                </a:solidFill>
              </a:rPr>
              <a:t>DD = </a:t>
            </a:r>
            <a:r>
              <a:rPr lang="fi-FI" sz="1200" b="1" dirty="0" smtClean="0">
                <a:solidFill>
                  <a:srgbClr val="FF6600"/>
                </a:solidFill>
              </a:rPr>
              <a:t>Data </a:t>
            </a:r>
            <a:r>
              <a:rPr lang="fi-FI" sz="1200" b="1" dirty="0" err="1" smtClean="0">
                <a:solidFill>
                  <a:srgbClr val="FF6600"/>
                </a:solidFill>
              </a:rPr>
              <a:t>Deficient</a:t>
            </a:r>
            <a:endParaRPr lang="fi-FI" sz="1200" b="1" dirty="0">
              <a:solidFill>
                <a:srgbClr val="FF6600"/>
              </a:solidFill>
            </a:endParaRPr>
          </a:p>
          <a:p>
            <a:pPr>
              <a:buClrTx/>
              <a:buFontTx/>
              <a:buNone/>
            </a:pPr>
            <a:r>
              <a:rPr lang="fi-FI" sz="1200" b="1" dirty="0">
                <a:solidFill>
                  <a:srgbClr val="669900"/>
                </a:solidFill>
              </a:rPr>
              <a:t>LC = </a:t>
            </a:r>
            <a:r>
              <a:rPr lang="fi-FI" sz="1200" b="1" dirty="0" err="1" smtClean="0">
                <a:solidFill>
                  <a:srgbClr val="669900"/>
                </a:solidFill>
              </a:rPr>
              <a:t>Least</a:t>
            </a:r>
            <a:r>
              <a:rPr lang="fi-FI" sz="1200" b="1" dirty="0" smtClean="0">
                <a:solidFill>
                  <a:srgbClr val="669900"/>
                </a:solidFill>
              </a:rPr>
              <a:t> </a:t>
            </a:r>
            <a:r>
              <a:rPr lang="fi-FI" sz="1200" b="1" dirty="0" err="1" smtClean="0">
                <a:solidFill>
                  <a:srgbClr val="669900"/>
                </a:solidFill>
              </a:rPr>
              <a:t>Concern</a:t>
            </a:r>
            <a:endParaRPr lang="fi-FI" sz="1200" b="1" dirty="0">
              <a:solidFill>
                <a:srgbClr val="669900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292725" y="2276475"/>
            <a:ext cx="3368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fi-FI"/>
              <a:t>2 247 threatened species </a:t>
            </a:r>
          </a:p>
          <a:p>
            <a:pPr>
              <a:buClrTx/>
              <a:buFontTx/>
              <a:buNone/>
            </a:pPr>
            <a:r>
              <a:rPr lang="fi-FI" b="1">
                <a:solidFill>
                  <a:schemeClr val="accent1"/>
                </a:solidFill>
              </a:rPr>
              <a:t>10,5 %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292725" y="3327400"/>
            <a:ext cx="29987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fi-FI"/>
              <a:t>4 460 redlisted species</a:t>
            </a:r>
          </a:p>
          <a:p>
            <a:pPr>
              <a:buClrTx/>
              <a:buFontTx/>
              <a:buNone/>
            </a:pPr>
            <a:r>
              <a:rPr lang="fi-FI" b="1">
                <a:solidFill>
                  <a:schemeClr val="accent1"/>
                </a:solidFill>
              </a:rPr>
              <a:t>23,2 %</a:t>
            </a:r>
          </a:p>
        </p:txBody>
      </p:sp>
      <p:sp>
        <p:nvSpPr>
          <p:cNvPr id="16391" name="Otsikko 2"/>
          <p:cNvSpPr>
            <a:spLocks/>
          </p:cNvSpPr>
          <p:nvPr/>
        </p:nvSpPr>
        <p:spPr bwMode="auto">
          <a:xfrm>
            <a:off x="683568" y="67146"/>
            <a:ext cx="7777163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ts val="3800"/>
              </a:lnSpc>
              <a:buClrTx/>
              <a:buFontTx/>
              <a:buNone/>
            </a:pPr>
            <a:r>
              <a:rPr lang="fi-FI" sz="3600" b="1" dirty="0" err="1">
                <a:solidFill>
                  <a:schemeClr val="bg1"/>
                </a:solidFill>
                <a:cs typeface="Times New Roman" pitchFamily="18" charset="0"/>
              </a:rPr>
              <a:t>Distribution</a:t>
            </a:r>
            <a:r>
              <a:rPr lang="fi-FI" sz="3600" b="1" dirty="0">
                <a:solidFill>
                  <a:schemeClr val="bg1"/>
                </a:solidFill>
                <a:cs typeface="Times New Roman" pitchFamily="18" charset="0"/>
              </a:rPr>
              <a:t> of </a:t>
            </a:r>
            <a:r>
              <a:rPr lang="fi-FI" sz="3600" b="1" dirty="0" err="1">
                <a:solidFill>
                  <a:schemeClr val="bg1"/>
                </a:solidFill>
                <a:cs typeface="Times New Roman" pitchFamily="18" charset="0"/>
              </a:rPr>
              <a:t>assessed</a:t>
            </a:r>
            <a:r>
              <a:rPr lang="fi-FI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cs typeface="Times New Roman" pitchFamily="18" charset="0"/>
              </a:rPr>
              <a:t>taxa</a:t>
            </a:r>
            <a:r>
              <a:rPr lang="fi-FI" sz="3600" b="1" dirty="0">
                <a:solidFill>
                  <a:schemeClr val="bg1"/>
                </a:solidFill>
                <a:cs typeface="Times New Roman" pitchFamily="18" charset="0"/>
              </a:rPr>
              <a:t> (21 398) </a:t>
            </a:r>
            <a:r>
              <a:rPr lang="fi-FI" sz="3600" b="1" dirty="0" err="1">
                <a:solidFill>
                  <a:schemeClr val="bg1"/>
                </a:solidFill>
                <a:cs typeface="Times New Roman" pitchFamily="18" charset="0"/>
              </a:rPr>
              <a:t>by</a:t>
            </a:r>
            <a:r>
              <a:rPr lang="fi-FI" sz="36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fi-FI" sz="3600" b="1" dirty="0" err="1">
                <a:solidFill>
                  <a:schemeClr val="bg1"/>
                </a:solidFill>
                <a:cs typeface="Times New Roman" pitchFamily="18" charset="0"/>
              </a:rPr>
              <a:t>category</a:t>
            </a:r>
            <a:endParaRPr lang="fi-FI" sz="3600" b="1" dirty="0">
              <a:solidFill>
                <a:schemeClr val="bg1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292725" y="4292600"/>
            <a:ext cx="35274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fi-FI"/>
              <a:t>In the 2000 Red List </a:t>
            </a:r>
          </a:p>
          <a:p>
            <a:pPr>
              <a:buClrTx/>
              <a:buFontTx/>
              <a:buNone/>
            </a:pPr>
            <a:r>
              <a:rPr lang="fi-FI"/>
              <a:t>1 505 species were threatened, i.e. 10,0 % of the assessed species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NAINEN_ppt-pohja_LUKKI">
  <a:themeElements>
    <a:clrScheme name="PUNAINEN KIRJA 20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10019"/>
      </a:accent1>
      <a:accent2>
        <a:srgbClr val="790E11"/>
      </a:accent2>
      <a:accent3>
        <a:srgbClr val="D9620D"/>
      </a:accent3>
      <a:accent4>
        <a:srgbClr val="F9BB05"/>
      </a:accent4>
      <a:accent5>
        <a:srgbClr val="F7E7A9"/>
      </a:accent5>
      <a:accent6>
        <a:srgbClr val="A2BD4C"/>
      </a:accent6>
      <a:hlink>
        <a:srgbClr val="CCCCFF"/>
      </a:hlink>
      <a:folHlink>
        <a:srgbClr val="B2B2B2"/>
      </a:folHlink>
    </a:clrScheme>
    <a:fontScheme name="PUNAINEN KIRJA 201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letusrakenn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2741</TotalTime>
  <Words>855</Words>
  <Application>Microsoft Office PowerPoint</Application>
  <PresentationFormat>Näytössä katseltava diaesitys (4:3)</PresentationFormat>
  <Paragraphs>191</Paragraphs>
  <Slides>25</Slides>
  <Notes>0</Notes>
  <HiddenSlides>0</HiddenSlides>
  <MMClips>0</MMClips>
  <ScaleCrop>false</ScaleCrop>
  <HeadingPairs>
    <vt:vector size="6" baseType="variant"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7" baseType="lpstr">
      <vt:lpstr>PUNAINEN_ppt-pohja_LUKKI</vt:lpstr>
      <vt:lpstr>Chart</vt:lpstr>
      <vt:lpstr>Organization of the assessment and general results</vt:lpstr>
      <vt:lpstr>Background</vt:lpstr>
      <vt:lpstr>Organisation of the assessment</vt:lpstr>
      <vt:lpstr>Assessment process</vt:lpstr>
      <vt:lpstr>Final steps</vt:lpstr>
      <vt:lpstr>Documentation</vt:lpstr>
      <vt:lpstr>Examples of habitat classification and causes of threat</vt:lpstr>
      <vt:lpstr>Scope of the assessment</vt:lpstr>
      <vt:lpstr>PowerPoint-esitys</vt:lpstr>
      <vt:lpstr>Nordic countries</vt:lpstr>
      <vt:lpstr>Primary habitats of threatened species</vt:lpstr>
      <vt:lpstr>The most common causes of threat and threat factors of threatened species</vt:lpstr>
      <vt:lpstr>The most common causes of regional extinctions</vt:lpstr>
      <vt:lpstr>Distribution of redlisted species in Finland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Genuine changes by species group</vt:lpstr>
      <vt:lpstr>The Red List Index</vt:lpstr>
      <vt:lpstr>Juridical Implications of the Red List</vt:lpstr>
      <vt:lpstr>PowerPoint-esitys</vt:lpstr>
    </vt:vector>
  </TitlesOfParts>
  <Company>Ympäristöhallinto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asennustunnus</dc:creator>
  <cp:lastModifiedBy>user</cp:lastModifiedBy>
  <cp:revision>149</cp:revision>
  <dcterms:created xsi:type="dcterms:W3CDTF">2010-11-23T12:03:10Z</dcterms:created>
  <dcterms:modified xsi:type="dcterms:W3CDTF">2014-09-29T14:30:53Z</dcterms:modified>
</cp:coreProperties>
</file>