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19" r:id="rId3"/>
    <p:sldId id="360" r:id="rId4"/>
    <p:sldId id="315" r:id="rId5"/>
    <p:sldId id="345" r:id="rId6"/>
    <p:sldId id="346" r:id="rId7"/>
    <p:sldId id="347" r:id="rId8"/>
    <p:sldId id="357" r:id="rId9"/>
    <p:sldId id="348" r:id="rId10"/>
    <p:sldId id="349" r:id="rId11"/>
    <p:sldId id="350" r:id="rId12"/>
    <p:sldId id="351" r:id="rId13"/>
    <p:sldId id="353" r:id="rId14"/>
    <p:sldId id="354" r:id="rId15"/>
    <p:sldId id="294" r:id="rId16"/>
    <p:sldId id="327" r:id="rId17"/>
    <p:sldId id="277" r:id="rId18"/>
    <p:sldId id="278" r:id="rId19"/>
    <p:sldId id="324" r:id="rId20"/>
    <p:sldId id="311" r:id="rId21"/>
    <p:sldId id="359" r:id="rId22"/>
    <p:sldId id="330" r:id="rId23"/>
    <p:sldId id="331" r:id="rId24"/>
    <p:sldId id="341" r:id="rId25"/>
    <p:sldId id="342" r:id="rId26"/>
    <p:sldId id="343" r:id="rId27"/>
    <p:sldId id="337" r:id="rId28"/>
    <p:sldId id="325" r:id="rId29"/>
    <p:sldId id="326" r:id="rId30"/>
    <p:sldId id="355" r:id="rId31"/>
    <p:sldId id="270" r:id="rId32"/>
    <p:sldId id="332" r:id="rId33"/>
    <p:sldId id="344" r:id="rId34"/>
    <p:sldId id="361" r:id="rId35"/>
    <p:sldId id="356" r:id="rId36"/>
    <p:sldId id="304" r:id="rId37"/>
    <p:sldId id="305" r:id="rId38"/>
    <p:sldId id="306" r:id="rId39"/>
    <p:sldId id="267" r:id="rId40"/>
    <p:sldId id="261" r:id="rId41"/>
    <p:sldId id="272" r:id="rId42"/>
    <p:sldId id="292" r:id="rId43"/>
    <p:sldId id="258" r:id="rId44"/>
    <p:sldId id="297" r:id="rId45"/>
    <p:sldId id="290" r:id="rId46"/>
    <p:sldId id="358" r:id="rId4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00" autoAdjust="0"/>
    <p:restoredTop sz="94660"/>
  </p:normalViewPr>
  <p:slideViewPr>
    <p:cSldViewPr>
      <p:cViewPr>
        <p:scale>
          <a:sx n="118" d="100"/>
          <a:sy n="118" d="100"/>
        </p:scale>
        <p:origin x="-1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p>
        </p:txBody>
      </p:sp>
      <p:sp>
        <p:nvSpPr>
          <p:cNvPr id="74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C0E2C64E-B642-405B-A6A9-41640C967807}" type="datetimeFigureOut">
              <a:rPr lang="ru-RU"/>
              <a:pPr>
                <a:defRPr/>
              </a:pPr>
              <a:t>30.09.2014</a:t>
            </a:fld>
            <a:endParaRPr lang="ru-RU"/>
          </a:p>
        </p:txBody>
      </p:sp>
      <p:sp>
        <p:nvSpPr>
          <p:cNvPr id="481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8DF51DB-B2D8-4DCD-BBF8-6E7FA21E0877}" type="slidenum">
              <a:rPr lang="ru-RU"/>
              <a:pPr>
                <a:defRPr/>
              </a:pPr>
              <a:t>‹#›</a:t>
            </a:fld>
            <a:endParaRPr lang="ru-RU"/>
          </a:p>
        </p:txBody>
      </p:sp>
    </p:spTree>
    <p:extLst>
      <p:ext uri="{BB962C8B-B14F-4D97-AF65-F5344CB8AC3E}">
        <p14:creationId xmlns:p14="http://schemas.microsoft.com/office/powerpoint/2010/main" val="464028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FD33D3E-5943-421A-91E5-63521C21776A}" type="slidenum">
              <a:rPr lang="en-US" altLang="fi-FI" smtClean="0">
                <a:latin typeface="Arial" charset="0"/>
              </a:rPr>
              <a:pPr>
                <a:spcBef>
                  <a:spcPct val="0"/>
                </a:spcBef>
              </a:pPr>
              <a:t>21</a:t>
            </a:fld>
            <a:endParaRPr lang="en-US" altLang="fi-FI" smtClean="0">
              <a:latin typeface="Arial"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i-FI"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585D969-B527-4088-BA79-ED1F58883E0A}" type="slidenum">
              <a:rPr lang="en-US" altLang="fi-FI" smtClean="0">
                <a:latin typeface="Arial" charset="0"/>
              </a:rPr>
              <a:pPr>
                <a:spcBef>
                  <a:spcPct val="0"/>
                </a:spcBef>
              </a:pPr>
              <a:t>32</a:t>
            </a:fld>
            <a:endParaRPr lang="en-US" altLang="fi-FI" smtClean="0">
              <a:latin typeface="Arial" charset="0"/>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i-FI"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78DF51DB-B2D8-4DCD-BBF8-6E7FA21E0877}" type="slidenum">
              <a:rPr lang="ru-RU" smtClean="0"/>
              <a:pPr>
                <a:defRPr/>
              </a:pPr>
              <a:t>33</a:t>
            </a:fld>
            <a:endParaRPr lang="ru-RU"/>
          </a:p>
        </p:txBody>
      </p:sp>
    </p:spTree>
    <p:extLst>
      <p:ext uri="{BB962C8B-B14F-4D97-AF65-F5344CB8AC3E}">
        <p14:creationId xmlns:p14="http://schemas.microsoft.com/office/powerpoint/2010/main" val="2642392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D043C92-40CD-4468-8599-6BC4DBDFAABB}" type="slidenum">
              <a:rPr lang="en-US" altLang="fi-FI" smtClean="0">
                <a:latin typeface="Arial" charset="0"/>
              </a:rPr>
              <a:pPr>
                <a:spcBef>
                  <a:spcPct val="0"/>
                </a:spcBef>
              </a:pPr>
              <a:t>22</a:t>
            </a:fld>
            <a:endParaRPr lang="en-US" altLang="fi-FI" smtClean="0">
              <a:latin typeface="Arial" charset="0"/>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i-F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E66AD43-04E6-4BD0-A5BF-428BA7913586}" type="slidenum">
              <a:rPr lang="en-US" altLang="fi-FI" smtClean="0">
                <a:latin typeface="Arial" charset="0"/>
              </a:rPr>
              <a:pPr>
                <a:spcBef>
                  <a:spcPct val="0"/>
                </a:spcBef>
              </a:pPr>
              <a:t>23</a:t>
            </a:fld>
            <a:endParaRPr lang="en-US" altLang="fi-FI" smtClean="0">
              <a:latin typeface="Arial" charset="0"/>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i-FI"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i-FI"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i-FI"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CD5F26B-3E1C-4C35-9413-C5A638580D01}" type="slidenum">
              <a:rPr lang="en-US" altLang="fi-FI" smtClean="0">
                <a:latin typeface="Arial" charset="0"/>
              </a:rPr>
              <a:pPr>
                <a:spcBef>
                  <a:spcPct val="0"/>
                </a:spcBef>
              </a:pPr>
              <a:t>27</a:t>
            </a:fld>
            <a:endParaRPr lang="en-US" altLang="fi-FI" smtClean="0">
              <a:latin typeface="Arial" charset="0"/>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i-FI"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i-F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xfrm>
            <a:off x="685800" y="4341813"/>
            <a:ext cx="54864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i-FI"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220D6B6-AD5B-42F5-80A5-483963A232CA}" type="slidenum">
              <a:rPr lang="en-US" altLang="fi-FI" smtClean="0">
                <a:latin typeface="Arial" charset="0"/>
              </a:rPr>
              <a:pPr>
                <a:spcBef>
                  <a:spcPct val="0"/>
                </a:spcBef>
              </a:pPr>
              <a:t>30</a:t>
            </a:fld>
            <a:endParaRPr lang="en-US" altLang="fi-FI" smtClean="0">
              <a:latin typeface="Arial" charset="0"/>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i-F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F467848-1CCB-44F9-B6DE-0891FE5F29D3}" type="slidenum">
              <a:rPr lang="ru-RU"/>
              <a:pPr>
                <a:defRPr/>
              </a:pPr>
              <a:t>‹#›</a:t>
            </a:fld>
            <a:endParaRPr lang="ru-RU"/>
          </a:p>
        </p:txBody>
      </p:sp>
    </p:spTree>
    <p:extLst>
      <p:ext uri="{BB962C8B-B14F-4D97-AF65-F5344CB8AC3E}">
        <p14:creationId xmlns:p14="http://schemas.microsoft.com/office/powerpoint/2010/main" val="343960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E15CD24-6E6D-4FDB-A8CB-A8C579AC9F4D}" type="slidenum">
              <a:rPr lang="ru-RU"/>
              <a:pPr>
                <a:defRPr/>
              </a:pPr>
              <a:t>‹#›</a:t>
            </a:fld>
            <a:endParaRPr lang="ru-RU"/>
          </a:p>
        </p:txBody>
      </p:sp>
    </p:spTree>
    <p:extLst>
      <p:ext uri="{BB962C8B-B14F-4D97-AF65-F5344CB8AC3E}">
        <p14:creationId xmlns:p14="http://schemas.microsoft.com/office/powerpoint/2010/main" val="3634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D209E9B-E49D-425D-B671-461B7CA15090}" type="slidenum">
              <a:rPr lang="ru-RU"/>
              <a:pPr>
                <a:defRPr/>
              </a:pPr>
              <a:t>‹#›</a:t>
            </a:fld>
            <a:endParaRPr lang="ru-RU"/>
          </a:p>
        </p:txBody>
      </p:sp>
    </p:spTree>
    <p:extLst>
      <p:ext uri="{BB962C8B-B14F-4D97-AF65-F5344CB8AC3E}">
        <p14:creationId xmlns:p14="http://schemas.microsoft.com/office/powerpoint/2010/main" val="240449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i-FI"/>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001D8FB8-69BA-4307-A567-122A910248D4}" type="slidenum">
              <a:rPr lang="ru-RU"/>
              <a:pPr>
                <a:defRPr/>
              </a:pPr>
              <a:t>‹#›</a:t>
            </a:fld>
            <a:endParaRPr lang="ru-RU"/>
          </a:p>
        </p:txBody>
      </p:sp>
    </p:spTree>
    <p:extLst>
      <p:ext uri="{BB962C8B-B14F-4D97-AF65-F5344CB8AC3E}">
        <p14:creationId xmlns:p14="http://schemas.microsoft.com/office/powerpoint/2010/main" val="1391921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i-FI"/>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2049757A-22BA-4381-B5CF-8DE749861598}" type="slidenum">
              <a:rPr lang="ru-RU"/>
              <a:pPr>
                <a:defRPr/>
              </a:pPr>
              <a:t>‹#›</a:t>
            </a:fld>
            <a:endParaRPr lang="ru-RU"/>
          </a:p>
        </p:txBody>
      </p:sp>
    </p:spTree>
    <p:extLst>
      <p:ext uri="{BB962C8B-B14F-4D97-AF65-F5344CB8AC3E}">
        <p14:creationId xmlns:p14="http://schemas.microsoft.com/office/powerpoint/2010/main" val="1696575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i-FI"/>
          </a:p>
        </p:txBody>
      </p:sp>
      <p:sp>
        <p:nvSpPr>
          <p:cNvPr id="3" name="Table Placeholder 2"/>
          <p:cNvSpPr>
            <a:spLocks noGrp="1"/>
          </p:cNvSpPr>
          <p:nvPr>
            <p:ph type="tbl" idx="1"/>
          </p:nvPr>
        </p:nvSpPr>
        <p:spPr>
          <a:xfrm>
            <a:off x="457200" y="1600200"/>
            <a:ext cx="8229600" cy="4525963"/>
          </a:xfrm>
        </p:spPr>
        <p:txBody>
          <a:bodyPr/>
          <a:lstStyle/>
          <a:p>
            <a:pPr lvl="0"/>
            <a:endParaRPr lang="fi-FI"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5CE510C-9A94-441B-B25F-F6B6500B9AB6}" type="slidenum">
              <a:rPr lang="ru-RU"/>
              <a:pPr>
                <a:defRPr/>
              </a:pPr>
              <a:t>‹#›</a:t>
            </a:fld>
            <a:endParaRPr lang="ru-RU"/>
          </a:p>
        </p:txBody>
      </p:sp>
    </p:spTree>
    <p:extLst>
      <p:ext uri="{BB962C8B-B14F-4D97-AF65-F5344CB8AC3E}">
        <p14:creationId xmlns:p14="http://schemas.microsoft.com/office/powerpoint/2010/main" val="2532306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21C30874-E4BA-4CF5-AAD4-C9DBDA15CC64}" type="slidenum">
              <a:rPr lang="ru-RU"/>
              <a:pPr>
                <a:defRPr/>
              </a:pPr>
              <a:t>‹#›</a:t>
            </a:fld>
            <a:endParaRPr lang="ru-RU"/>
          </a:p>
        </p:txBody>
      </p:sp>
    </p:spTree>
    <p:extLst>
      <p:ext uri="{BB962C8B-B14F-4D97-AF65-F5344CB8AC3E}">
        <p14:creationId xmlns:p14="http://schemas.microsoft.com/office/powerpoint/2010/main" val="3239411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fi-FI"/>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81A15CB-609A-49B3-9A15-1495650F16A7}" type="slidenum">
              <a:rPr lang="ru-RU"/>
              <a:pPr>
                <a:defRPr/>
              </a:pPr>
              <a:t>‹#›</a:t>
            </a:fld>
            <a:endParaRPr lang="ru-RU"/>
          </a:p>
        </p:txBody>
      </p:sp>
    </p:spTree>
    <p:extLst>
      <p:ext uri="{BB962C8B-B14F-4D97-AF65-F5344CB8AC3E}">
        <p14:creationId xmlns:p14="http://schemas.microsoft.com/office/powerpoint/2010/main" val="3452782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658368F-8708-4AE9-A1E1-B9EE4EEEBF7B}" type="slidenum">
              <a:rPr lang="ru-RU"/>
              <a:pPr>
                <a:defRPr/>
              </a:pPr>
              <a:t>‹#›</a:t>
            </a:fld>
            <a:endParaRPr lang="ru-RU"/>
          </a:p>
        </p:txBody>
      </p:sp>
    </p:spTree>
    <p:extLst>
      <p:ext uri="{BB962C8B-B14F-4D97-AF65-F5344CB8AC3E}">
        <p14:creationId xmlns:p14="http://schemas.microsoft.com/office/powerpoint/2010/main" val="423055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D0A1FDBC-7657-4A98-A8DA-B899D4F7CE40}" type="slidenum">
              <a:rPr lang="ru-RU"/>
              <a:pPr>
                <a:defRPr/>
              </a:pPr>
              <a:t>‹#›</a:t>
            </a:fld>
            <a:endParaRPr lang="ru-RU"/>
          </a:p>
        </p:txBody>
      </p:sp>
    </p:spTree>
    <p:extLst>
      <p:ext uri="{BB962C8B-B14F-4D97-AF65-F5344CB8AC3E}">
        <p14:creationId xmlns:p14="http://schemas.microsoft.com/office/powerpoint/2010/main" val="4084982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i-FI"/>
          </a:p>
        </p:txBody>
      </p:sp>
      <p:sp>
        <p:nvSpPr>
          <p:cNvPr id="3" name="SmartArt Placeholder 2"/>
          <p:cNvSpPr>
            <a:spLocks noGrp="1"/>
          </p:cNvSpPr>
          <p:nvPr>
            <p:ph type="dgm" idx="1"/>
          </p:nvPr>
        </p:nvSpPr>
        <p:spPr>
          <a:xfrm>
            <a:off x="457200" y="1600200"/>
            <a:ext cx="8229600" cy="4525963"/>
          </a:xfrm>
        </p:spPr>
        <p:txBody>
          <a:bodyPr/>
          <a:lstStyle/>
          <a:p>
            <a:pPr lvl="0"/>
            <a:endParaRPr lang="fi-FI"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F032D07-A4A0-497A-9A0E-54A0F00971B3}" type="slidenum">
              <a:rPr lang="ru-RU"/>
              <a:pPr>
                <a:defRPr/>
              </a:pPr>
              <a:t>‹#›</a:t>
            </a:fld>
            <a:endParaRPr lang="ru-RU"/>
          </a:p>
        </p:txBody>
      </p:sp>
    </p:spTree>
    <p:extLst>
      <p:ext uri="{BB962C8B-B14F-4D97-AF65-F5344CB8AC3E}">
        <p14:creationId xmlns:p14="http://schemas.microsoft.com/office/powerpoint/2010/main" val="183851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8A6C6AB-E3C9-4E01-B8B4-EC4AD4B8931B}" type="slidenum">
              <a:rPr lang="ru-RU"/>
              <a:pPr>
                <a:defRPr/>
              </a:pPr>
              <a:t>‹#›</a:t>
            </a:fld>
            <a:endParaRPr lang="ru-RU"/>
          </a:p>
        </p:txBody>
      </p:sp>
    </p:spTree>
    <p:extLst>
      <p:ext uri="{BB962C8B-B14F-4D97-AF65-F5344CB8AC3E}">
        <p14:creationId xmlns:p14="http://schemas.microsoft.com/office/powerpoint/2010/main" val="637844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B460043-5804-4AAA-8EB9-80FE0BB95708}" type="slidenum">
              <a:rPr lang="ru-RU"/>
              <a:pPr>
                <a:defRPr/>
              </a:pPr>
              <a:t>‹#›</a:t>
            </a:fld>
            <a:endParaRPr lang="ru-RU"/>
          </a:p>
        </p:txBody>
      </p:sp>
    </p:spTree>
    <p:extLst>
      <p:ext uri="{BB962C8B-B14F-4D97-AF65-F5344CB8AC3E}">
        <p14:creationId xmlns:p14="http://schemas.microsoft.com/office/powerpoint/2010/main" val="4104222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2D31039-B572-4F2F-A705-9741454C8194}" type="slidenum">
              <a:rPr lang="ru-RU"/>
              <a:pPr>
                <a:defRPr/>
              </a:pPr>
              <a:t>‹#›</a:t>
            </a:fld>
            <a:endParaRPr lang="ru-RU"/>
          </a:p>
        </p:txBody>
      </p:sp>
    </p:spTree>
    <p:extLst>
      <p:ext uri="{BB962C8B-B14F-4D97-AF65-F5344CB8AC3E}">
        <p14:creationId xmlns:p14="http://schemas.microsoft.com/office/powerpoint/2010/main" val="1883435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59E5848-CBF5-4774-92A6-571605230036}" type="slidenum">
              <a:rPr lang="ru-RU"/>
              <a:pPr>
                <a:defRPr/>
              </a:pPr>
              <a:t>‹#›</a:t>
            </a:fld>
            <a:endParaRPr lang="ru-RU"/>
          </a:p>
        </p:txBody>
      </p:sp>
    </p:spTree>
    <p:extLst>
      <p:ext uri="{BB962C8B-B14F-4D97-AF65-F5344CB8AC3E}">
        <p14:creationId xmlns:p14="http://schemas.microsoft.com/office/powerpoint/2010/main" val="353777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1E41BB9-B0FA-4078-8CEF-70E7267D738C}" type="slidenum">
              <a:rPr lang="ru-RU"/>
              <a:pPr>
                <a:defRPr/>
              </a:pPr>
              <a:t>‹#›</a:t>
            </a:fld>
            <a:endParaRPr lang="ru-RU"/>
          </a:p>
        </p:txBody>
      </p:sp>
    </p:spTree>
    <p:extLst>
      <p:ext uri="{BB962C8B-B14F-4D97-AF65-F5344CB8AC3E}">
        <p14:creationId xmlns:p14="http://schemas.microsoft.com/office/powerpoint/2010/main" val="1247857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A7DB6D3-9829-4094-B450-A4EA9D62BA35}" type="slidenum">
              <a:rPr lang="ru-RU"/>
              <a:pPr>
                <a:defRPr/>
              </a:pPr>
              <a:t>‹#›</a:t>
            </a:fld>
            <a:endParaRPr lang="ru-RU"/>
          </a:p>
        </p:txBody>
      </p:sp>
    </p:spTree>
    <p:extLst>
      <p:ext uri="{BB962C8B-B14F-4D97-AF65-F5344CB8AC3E}">
        <p14:creationId xmlns:p14="http://schemas.microsoft.com/office/powerpoint/2010/main" val="216863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E83EB72-429F-4459-977F-09DA8B00129E}" type="slidenum">
              <a:rPr lang="ru-RU"/>
              <a:pPr>
                <a:defRPr/>
              </a:pPr>
              <a:t>‹#›</a:t>
            </a:fld>
            <a:endParaRPr lang="ru-RU"/>
          </a:p>
        </p:txBody>
      </p:sp>
    </p:spTree>
    <p:extLst>
      <p:ext uri="{BB962C8B-B14F-4D97-AF65-F5344CB8AC3E}">
        <p14:creationId xmlns:p14="http://schemas.microsoft.com/office/powerpoint/2010/main" val="289286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F342CC7-97ED-4EB1-AA27-7AADDD8B2E72}" type="slidenum">
              <a:rPr lang="ru-RU"/>
              <a:pPr>
                <a:defRPr/>
              </a:pPr>
              <a:t>‹#›</a:t>
            </a:fld>
            <a:endParaRPr lang="ru-RU"/>
          </a:p>
        </p:txBody>
      </p:sp>
    </p:spTree>
    <p:extLst>
      <p:ext uri="{BB962C8B-B14F-4D97-AF65-F5344CB8AC3E}">
        <p14:creationId xmlns:p14="http://schemas.microsoft.com/office/powerpoint/2010/main" val="86975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BCFF5A3-37D2-478F-B1C5-141F841AA13F}" type="slidenum">
              <a:rPr lang="ru-RU"/>
              <a:pPr>
                <a:defRPr/>
              </a:pPr>
              <a:t>‹#›</a:t>
            </a:fld>
            <a:endParaRPr lang="ru-RU"/>
          </a:p>
        </p:txBody>
      </p:sp>
    </p:spTree>
    <p:extLst>
      <p:ext uri="{BB962C8B-B14F-4D97-AF65-F5344CB8AC3E}">
        <p14:creationId xmlns:p14="http://schemas.microsoft.com/office/powerpoint/2010/main" val="67953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A5DF912-8296-4DA2-9895-A9BE69164B9C}" type="slidenum">
              <a:rPr lang="ru-RU"/>
              <a:pPr>
                <a:defRPr/>
              </a:pPr>
              <a:t>‹#›</a:t>
            </a:fld>
            <a:endParaRPr lang="ru-RU"/>
          </a:p>
        </p:txBody>
      </p:sp>
    </p:spTree>
    <p:extLst>
      <p:ext uri="{BB962C8B-B14F-4D97-AF65-F5344CB8AC3E}">
        <p14:creationId xmlns:p14="http://schemas.microsoft.com/office/powerpoint/2010/main" val="1303656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E0C10DD-DBAE-4998-AB4B-0B3E875E9EDA}" type="slidenum">
              <a:rPr lang="ru-RU"/>
              <a:pPr>
                <a:defRPr/>
              </a:pPr>
              <a:t>‹#›</a:t>
            </a:fld>
            <a:endParaRPr lang="ru-RU"/>
          </a:p>
        </p:txBody>
      </p:sp>
    </p:spTree>
    <p:extLst>
      <p:ext uri="{BB962C8B-B14F-4D97-AF65-F5344CB8AC3E}">
        <p14:creationId xmlns:p14="http://schemas.microsoft.com/office/powerpoint/2010/main" val="374373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fi-FI" smtClean="0"/>
              <a:t>Muokkaa perustyyl. napsautt.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fi-FI" smtClean="0"/>
              <a:t>Muokkaa tekstin perustyylejд napsauttamalla</a:t>
            </a:r>
          </a:p>
          <a:p>
            <a:pPr lvl="1"/>
            <a:r>
              <a:rPr lang="ru-RU" altLang="fi-FI" smtClean="0"/>
              <a:t>toinen taso</a:t>
            </a:r>
          </a:p>
          <a:p>
            <a:pPr lvl="2"/>
            <a:r>
              <a:rPr lang="ru-RU" altLang="fi-FI" smtClean="0"/>
              <a:t>kolmas taso</a:t>
            </a:r>
          </a:p>
          <a:p>
            <a:pPr lvl="3"/>
            <a:r>
              <a:rPr lang="ru-RU" altLang="fi-FI" smtClean="0"/>
              <a:t>neljдs taso</a:t>
            </a:r>
          </a:p>
          <a:p>
            <a:pPr lvl="4"/>
            <a:r>
              <a:rPr lang="ru-RU" altLang="fi-FI" smtClean="0"/>
              <a:t>viides taso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3B5DC31-0CBB-4DA2-AEAE-941860259A5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7.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7.xml"/><Relationship Id="rId1" Type="http://schemas.openxmlformats.org/officeDocument/2006/relationships/vmlDrawing" Target="../drawings/vmlDrawing4.v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emf"/></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5.xml"/><Relationship Id="rId1" Type="http://schemas.openxmlformats.org/officeDocument/2006/relationships/vmlDrawing" Target="../drawings/vmlDrawing5.vml"/><Relationship Id="rId5" Type="http://schemas.openxmlformats.org/officeDocument/2006/relationships/image" Target="../media/image31.emf"/><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5.xml"/><Relationship Id="rId1" Type="http://schemas.openxmlformats.org/officeDocument/2006/relationships/vmlDrawing" Target="../drawings/vmlDrawing6.vml"/><Relationship Id="rId5" Type="http://schemas.openxmlformats.org/officeDocument/2006/relationships/image" Target="../media/image24.emf"/><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35.png"/><Relationship Id="rId7" Type="http://schemas.openxmlformats.org/officeDocument/2006/relationships/image" Target="../media/image24.emf"/><Relationship Id="rId2" Type="http://schemas.openxmlformats.org/officeDocument/2006/relationships/slideLayout" Target="../slideLayouts/slideLayout16.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37.png"/><Relationship Id="rId10" Type="http://schemas.openxmlformats.org/officeDocument/2006/relationships/image" Target="../media/image38.jpeg"/><Relationship Id="rId4" Type="http://schemas.openxmlformats.org/officeDocument/2006/relationships/image" Target="../media/image36.png"/><Relationship Id="rId9" Type="http://schemas.openxmlformats.org/officeDocument/2006/relationships/oleObject" Target="../embeddings/oleObject9.bin"/></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3.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50825" y="274638"/>
            <a:ext cx="8642350" cy="1143000"/>
          </a:xfrm>
        </p:spPr>
        <p:txBody>
          <a:bodyPr/>
          <a:lstStyle/>
          <a:p>
            <a:pPr algn="l" eaLnBrk="1" hangingPunct="1"/>
            <a:r>
              <a:rPr lang="fi-FI" altLang="fi-FI" sz="2400" dirty="0" smtClean="0"/>
              <a:t/>
            </a:r>
            <a:br>
              <a:rPr lang="fi-FI" altLang="fi-FI" sz="2400" dirty="0" smtClean="0"/>
            </a:br>
            <a:r>
              <a:rPr lang="en-US" altLang="fi-FI" sz="3200" dirty="0" smtClean="0"/>
              <a:t/>
            </a:r>
            <a:br>
              <a:rPr lang="en-US" altLang="fi-FI" sz="3200" dirty="0" smtClean="0"/>
            </a:br>
            <a:r>
              <a:rPr lang="ru-RU" altLang="fi-FI" sz="2800" dirty="0" err="1" smtClean="0"/>
              <a:t>Applying</a:t>
            </a:r>
            <a:r>
              <a:rPr lang="ru-RU" altLang="fi-FI" sz="2800" dirty="0" smtClean="0"/>
              <a:t> IUCN </a:t>
            </a:r>
            <a:r>
              <a:rPr lang="ru-RU" altLang="fi-FI" sz="2800" dirty="0" err="1" smtClean="0"/>
              <a:t>red-listing</a:t>
            </a:r>
            <a:r>
              <a:rPr lang="ru-RU" altLang="fi-FI" sz="2800" dirty="0" smtClean="0"/>
              <a:t> </a:t>
            </a:r>
            <a:r>
              <a:rPr lang="ru-RU" altLang="fi-FI" sz="2800" dirty="0" err="1" smtClean="0"/>
              <a:t>criteria</a:t>
            </a:r>
            <a:r>
              <a:rPr lang="ru-RU" altLang="fi-FI" sz="2800" dirty="0" smtClean="0"/>
              <a:t> </a:t>
            </a:r>
            <a:r>
              <a:rPr lang="ru-RU" altLang="fi-FI" sz="2800" dirty="0" err="1" smtClean="0"/>
              <a:t>for</a:t>
            </a:r>
            <a:r>
              <a:rPr lang="ru-RU" altLang="fi-FI" sz="2800" dirty="0" smtClean="0"/>
              <a:t> </a:t>
            </a:r>
            <a:r>
              <a:rPr lang="ru-RU" altLang="fi-FI" sz="2800" dirty="0" err="1" smtClean="0"/>
              <a:t>assessing</a:t>
            </a:r>
            <a:r>
              <a:rPr lang="ru-RU" altLang="fi-FI" sz="2800" dirty="0" smtClean="0"/>
              <a:t> </a:t>
            </a:r>
            <a:r>
              <a:rPr lang="ru-RU" altLang="fi-FI" sz="2800" dirty="0" err="1" smtClean="0"/>
              <a:t>the</a:t>
            </a:r>
            <a:r>
              <a:rPr lang="ru-RU" altLang="fi-FI" sz="2800" dirty="0" smtClean="0"/>
              <a:t> </a:t>
            </a:r>
            <a:r>
              <a:rPr lang="fi-FI" altLang="fi-FI" sz="2800" dirty="0" smtClean="0"/>
              <a:t>  </a:t>
            </a:r>
            <a:r>
              <a:rPr lang="ru-RU" altLang="fi-FI" sz="2800" dirty="0" err="1" smtClean="0"/>
              <a:t>conservation</a:t>
            </a:r>
            <a:r>
              <a:rPr lang="ru-RU" altLang="fi-FI" sz="2800" dirty="0" smtClean="0"/>
              <a:t> </a:t>
            </a:r>
            <a:r>
              <a:rPr lang="ru-RU" altLang="fi-FI" sz="2800" dirty="0" err="1" smtClean="0"/>
              <a:t>status</a:t>
            </a:r>
            <a:r>
              <a:rPr lang="ru-RU" altLang="fi-FI" sz="2800" dirty="0" smtClean="0"/>
              <a:t> </a:t>
            </a:r>
            <a:r>
              <a:rPr lang="ru-RU" altLang="fi-FI" sz="2800" dirty="0" err="1" smtClean="0"/>
              <a:t>of</a:t>
            </a:r>
            <a:r>
              <a:rPr lang="ru-RU" altLang="fi-FI" sz="2800" dirty="0" smtClean="0"/>
              <a:t> </a:t>
            </a:r>
            <a:r>
              <a:rPr lang="fi-FI" altLang="fi-FI" sz="2800" dirty="0" err="1" smtClean="0"/>
              <a:t>poorly</a:t>
            </a:r>
            <a:r>
              <a:rPr lang="fi-FI" altLang="fi-FI" sz="2800" dirty="0" smtClean="0"/>
              <a:t> </a:t>
            </a:r>
            <a:r>
              <a:rPr lang="fi-FI" altLang="fi-FI" sz="2800" dirty="0" err="1" smtClean="0"/>
              <a:t>studied</a:t>
            </a:r>
            <a:r>
              <a:rPr lang="fi-FI" altLang="fi-FI" sz="2800" dirty="0" smtClean="0"/>
              <a:t> </a:t>
            </a:r>
            <a:r>
              <a:rPr lang="ru-RU" altLang="fi-FI" sz="2800" dirty="0" err="1" smtClean="0"/>
              <a:t>insect</a:t>
            </a:r>
            <a:r>
              <a:rPr lang="ru-RU" altLang="fi-FI" sz="2800" dirty="0" smtClean="0"/>
              <a:t> </a:t>
            </a:r>
            <a:r>
              <a:rPr lang="fi-FI" altLang="fi-FI" sz="2800" dirty="0" err="1" smtClean="0"/>
              <a:t>group</a:t>
            </a:r>
            <a:r>
              <a:rPr lang="fi-FI" altLang="fi-FI" sz="2800" dirty="0" smtClean="0"/>
              <a:t> : and </a:t>
            </a:r>
            <a:r>
              <a:rPr lang="fi-FI" altLang="fi-FI" sz="2800" dirty="0" err="1" smtClean="0"/>
              <a:t>example</a:t>
            </a:r>
            <a:r>
              <a:rPr lang="fi-FI" altLang="fi-FI" sz="2800" dirty="0" smtClean="0"/>
              <a:t> of </a:t>
            </a:r>
            <a:r>
              <a:rPr lang="fi-FI" altLang="fi-FI" sz="2800" dirty="0" err="1" smtClean="0"/>
              <a:t>step</a:t>
            </a:r>
            <a:r>
              <a:rPr lang="fi-FI" altLang="fi-FI" sz="2800" dirty="0" smtClean="0"/>
              <a:t> </a:t>
            </a:r>
            <a:r>
              <a:rPr lang="fi-FI" altLang="fi-FI" sz="2800" dirty="0" err="1" smtClean="0"/>
              <a:t>by</a:t>
            </a:r>
            <a:r>
              <a:rPr lang="fi-FI" altLang="fi-FI" sz="2800" dirty="0" smtClean="0"/>
              <a:t> </a:t>
            </a:r>
            <a:r>
              <a:rPr lang="fi-FI" altLang="fi-FI" sz="2800" dirty="0" err="1" smtClean="0"/>
              <a:t>step</a:t>
            </a:r>
            <a:r>
              <a:rPr lang="fi-FI" altLang="fi-FI" sz="2800" dirty="0" smtClean="0"/>
              <a:t> </a:t>
            </a:r>
            <a:r>
              <a:rPr lang="fi-FI" altLang="fi-FI" sz="2800" dirty="0" err="1" smtClean="0"/>
              <a:t>threat</a:t>
            </a:r>
            <a:r>
              <a:rPr lang="fi-FI" altLang="fi-FI" sz="2800" dirty="0" smtClean="0"/>
              <a:t> status </a:t>
            </a:r>
            <a:r>
              <a:rPr lang="fi-FI" altLang="fi-FI" sz="2800" dirty="0" err="1" smtClean="0"/>
              <a:t>evaluation</a:t>
            </a:r>
            <a:r>
              <a:rPr lang="fi-FI" altLang="fi-FI" sz="2400" dirty="0" smtClean="0"/>
              <a:t> </a:t>
            </a:r>
            <a:r>
              <a:rPr lang="en-US" altLang="fi-FI" sz="3200" dirty="0" smtClean="0"/>
              <a:t/>
            </a:r>
            <a:br>
              <a:rPr lang="en-US" altLang="fi-FI" sz="3200" dirty="0" smtClean="0"/>
            </a:br>
            <a:r>
              <a:rPr lang="en-US" altLang="fi-FI" sz="3200" dirty="0" smtClean="0"/>
              <a:t> </a:t>
            </a:r>
            <a:r>
              <a:rPr lang="en-US" altLang="fi-FI" sz="3200" dirty="0" smtClean="0"/>
              <a:t/>
            </a:r>
            <a:br>
              <a:rPr lang="en-US" altLang="fi-FI" sz="3200" dirty="0" smtClean="0"/>
            </a:br>
            <a:r>
              <a:rPr lang="en-US" altLang="fi-FI" sz="3200" dirty="0" smtClean="0"/>
              <a:t>J</a:t>
            </a:r>
            <a:r>
              <a:rPr lang="en-US" altLang="fi-FI" sz="2800" dirty="0" smtClean="0"/>
              <a:t>evgeni </a:t>
            </a:r>
            <a:r>
              <a:rPr lang="en-US" altLang="fi-FI" sz="2800" dirty="0" smtClean="0"/>
              <a:t>Jakovlev, </a:t>
            </a:r>
            <a:r>
              <a:rPr lang="en-US" altLang="fi-FI" sz="2800" dirty="0" smtClean="0"/>
              <a:t>Finnish Environment Institute</a:t>
            </a:r>
            <a:r>
              <a:rPr lang="ru-RU" altLang="fi-FI" sz="2400" dirty="0" smtClean="0"/>
              <a:t> </a:t>
            </a:r>
            <a:r>
              <a:rPr lang="en-US" altLang="fi-FI" sz="3200" dirty="0" smtClean="0"/>
              <a:t/>
            </a:r>
            <a:br>
              <a:rPr lang="en-US" altLang="fi-FI" sz="3200" dirty="0" smtClean="0"/>
            </a:br>
            <a:endParaRPr lang="ru-RU" altLang="fi-FI" sz="3200" dirty="0" smtClean="0"/>
          </a:p>
        </p:txBody>
      </p:sp>
      <p:sp>
        <p:nvSpPr>
          <p:cNvPr id="11267" name="Rectangle 3"/>
          <p:cNvSpPr>
            <a:spLocks noGrp="1" noChangeArrowheads="1"/>
          </p:cNvSpPr>
          <p:nvPr>
            <p:ph type="body" sz="half" idx="1"/>
          </p:nvPr>
        </p:nvSpPr>
        <p:spPr>
          <a:xfrm>
            <a:off x="4500563" y="1484313"/>
            <a:ext cx="4464050" cy="4641850"/>
          </a:xfrm>
        </p:spPr>
        <p:txBody>
          <a:bodyPr/>
          <a:lstStyle/>
          <a:p>
            <a:pPr marL="609600" indent="-609600" algn="l" eaLnBrk="1" hangingPunct="1">
              <a:buFontTx/>
              <a:buChar char="•"/>
            </a:pPr>
            <a:endParaRPr lang="fi-FI" altLang="fi-FI" sz="2800" smtClean="0"/>
          </a:p>
          <a:p>
            <a:pPr marL="609600" indent="-609600" algn="l" eaLnBrk="1" hangingPunct="1">
              <a:buFontTx/>
              <a:buChar char="•"/>
            </a:pPr>
            <a:r>
              <a:rPr lang="fi-FI" altLang="fi-FI" sz="2800" b="1" smtClean="0">
                <a:solidFill>
                  <a:srgbClr val="FF0000"/>
                </a:solidFill>
              </a:rPr>
              <a:t>Red Lists</a:t>
            </a:r>
          </a:p>
          <a:p>
            <a:pPr marL="609600" indent="-609600" algn="l" eaLnBrk="1" hangingPunct="1">
              <a:buFontTx/>
              <a:buChar char="•"/>
            </a:pPr>
            <a:r>
              <a:rPr lang="fi-FI" altLang="fi-FI" sz="2400" smtClean="0"/>
              <a:t>aim to evaluate the risk of extinction of the species/ habitats </a:t>
            </a:r>
          </a:p>
          <a:p>
            <a:pPr marL="609600" indent="-609600" algn="l" eaLnBrk="1" hangingPunct="1">
              <a:buFontTx/>
              <a:buChar char="•"/>
            </a:pPr>
            <a:r>
              <a:rPr lang="fi-FI" altLang="fi-FI" sz="2400" smtClean="0"/>
              <a:t>tools for setting priorities in Nature conservation</a:t>
            </a:r>
          </a:p>
          <a:p>
            <a:pPr marL="609600" indent="-609600" algn="l" eaLnBrk="1" hangingPunct="1">
              <a:buFontTx/>
              <a:buChar char="•"/>
            </a:pPr>
            <a:r>
              <a:rPr lang="fi-FI" altLang="fi-FI" sz="2400" smtClean="0"/>
              <a:t>provide important information on biodiversity</a:t>
            </a:r>
            <a:endParaRPr lang="ru-RU" altLang="fi-FI" sz="2400" smtClean="0"/>
          </a:p>
        </p:txBody>
      </p:sp>
      <p:pic>
        <p:nvPicPr>
          <p:cNvPr id="11272" name="Picture 8" descr="RDB_2011 001 (3)"/>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68313" y="2852738"/>
            <a:ext cx="4038600" cy="3028950"/>
          </a:xfrm>
        </p:spPr>
      </p:pic>
      <p:sp>
        <p:nvSpPr>
          <p:cNvPr id="2053" name="Line 9"/>
          <p:cNvSpPr>
            <a:spLocks noChangeShapeType="1"/>
          </p:cNvSpPr>
          <p:nvPr/>
        </p:nvSpPr>
        <p:spPr bwMode="auto">
          <a:xfrm>
            <a:off x="2555875" y="4292600"/>
            <a:ext cx="431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11274" name="Oval 10"/>
          <p:cNvSpPr>
            <a:spLocks noChangeArrowheads="1"/>
          </p:cNvSpPr>
          <p:nvPr/>
        </p:nvSpPr>
        <p:spPr bwMode="auto">
          <a:xfrm>
            <a:off x="179388" y="2565400"/>
            <a:ext cx="2376487" cy="36734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i-FI" altLang="fi-FI" sz="1800">
              <a:solidFill>
                <a:schemeClr val="tx2"/>
              </a:solidFill>
            </a:endParaRPr>
          </a:p>
        </p:txBody>
      </p:sp>
      <p:sp>
        <p:nvSpPr>
          <p:cNvPr id="2055" name="Rectangle 11"/>
          <p:cNvSpPr>
            <a:spLocks noChangeArrowheads="1"/>
          </p:cNvSpPr>
          <p:nvPr/>
        </p:nvSpPr>
        <p:spPr bwMode="auto">
          <a:xfrm>
            <a:off x="3348038" y="4365625"/>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i-FI" sz="1800">
                <a:solidFill>
                  <a:schemeClr val="tx2"/>
                </a:solidFill>
              </a:rPr>
              <a:t>1998</a:t>
            </a:r>
            <a:endParaRPr lang="ru-RU" altLang="fi-FI" sz="1800">
              <a:solidFill>
                <a:schemeClr val="tx2"/>
              </a:solidFill>
            </a:endParaRPr>
          </a:p>
        </p:txBody>
      </p:sp>
      <p:sp>
        <p:nvSpPr>
          <p:cNvPr id="2056" name="Rectangle 12"/>
          <p:cNvSpPr>
            <a:spLocks noChangeArrowheads="1"/>
          </p:cNvSpPr>
          <p:nvPr/>
        </p:nvSpPr>
        <p:spPr bwMode="auto">
          <a:xfrm>
            <a:off x="1692275" y="386080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i-FI" sz="1800">
                <a:solidFill>
                  <a:schemeClr val="tx2"/>
                </a:solidFill>
              </a:rPr>
              <a:t>1990</a:t>
            </a:r>
            <a:endParaRPr lang="ru-RU" altLang="fi-FI" sz="1800">
              <a:solidFill>
                <a:schemeClr val="tx2"/>
              </a:solidFill>
            </a:endParaRPr>
          </a:p>
        </p:txBody>
      </p:sp>
      <p:sp>
        <p:nvSpPr>
          <p:cNvPr id="2057" name="Rectangle 13"/>
          <p:cNvSpPr>
            <a:spLocks noChangeArrowheads="1"/>
          </p:cNvSpPr>
          <p:nvPr/>
        </p:nvSpPr>
        <p:spPr bwMode="auto">
          <a:xfrm>
            <a:off x="900113" y="551656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i-FI" sz="1800">
                <a:solidFill>
                  <a:schemeClr val="tx2"/>
                </a:solidFill>
              </a:rPr>
              <a:t>1995</a:t>
            </a:r>
            <a:endParaRPr lang="ru-RU" altLang="fi-FI" sz="18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 calcmode="lin" valueType="num">
                                      <p:cBhvr additive="base">
                                        <p:cTn id="7" dur="500" fill="hold"/>
                                        <p:tgtEl>
                                          <p:spTgt spid="11272"/>
                                        </p:tgtEl>
                                        <p:attrNameLst>
                                          <p:attrName>ppt_x</p:attrName>
                                        </p:attrNameLst>
                                      </p:cBhvr>
                                      <p:tavLst>
                                        <p:tav tm="0">
                                          <p:val>
                                            <p:strVal val="#ppt_x"/>
                                          </p:val>
                                        </p:tav>
                                        <p:tav tm="100000">
                                          <p:val>
                                            <p:strVal val="#ppt_x"/>
                                          </p:val>
                                        </p:tav>
                                      </p:tavLst>
                                    </p:anim>
                                    <p:anim calcmode="lin" valueType="num">
                                      <p:cBhvr additive="base">
                                        <p:cTn id="8"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274"/>
                                        </p:tgtEl>
                                        <p:attrNameLst>
                                          <p:attrName>style.visibility</p:attrName>
                                        </p:attrNameLst>
                                      </p:cBhvr>
                                      <p:to>
                                        <p:strVal val="visible"/>
                                      </p:to>
                                    </p:set>
                                    <p:animEffect transition="in" filter="blinds(horizontal)">
                                      <p:cBhvr>
                                        <p:cTn id="13" dur="500"/>
                                        <p:tgtEl>
                                          <p:spTgt spid="112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8" dur="500"/>
                                        <p:tgtEl>
                                          <p:spTgt spid="11267">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21" dur="500"/>
                                        <p:tgtEl>
                                          <p:spTgt spid="1126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1267">
                                            <p:txEl>
                                              <p:pRg st="3" end="3"/>
                                            </p:txEl>
                                          </p:spTgt>
                                        </p:tgtEl>
                                        <p:attrNameLst>
                                          <p:attrName>style.visibility</p:attrName>
                                        </p:attrNameLst>
                                      </p:cBhvr>
                                      <p:to>
                                        <p:strVal val="visible"/>
                                      </p:to>
                                    </p:set>
                                    <p:anim calcmode="lin" valueType="num">
                                      <p:cBhvr additive="base">
                                        <p:cTn id="26"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1267">
                                            <p:txEl>
                                              <p:pRg st="4" end="4"/>
                                            </p:txEl>
                                          </p:spTgt>
                                        </p:tgtEl>
                                        <p:attrNameLst>
                                          <p:attrName>style.visibility</p:attrName>
                                        </p:attrNameLst>
                                      </p:cBhvr>
                                      <p:to>
                                        <p:strVal val="visible"/>
                                      </p:to>
                                    </p:set>
                                    <p:anim calcmode="lin" valueType="num">
                                      <p:cBhvr additive="base">
                                        <p:cTn id="32"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49338" y="333375"/>
            <a:ext cx="7777162" cy="798513"/>
          </a:xfrm>
        </p:spPr>
        <p:txBody>
          <a:bodyPr/>
          <a:lstStyle/>
          <a:p>
            <a:r>
              <a:rPr lang="fi-FI" altLang="fi-FI" sz="2800" b="1" smtClean="0"/>
              <a:t>Hankkeessa kerätyt ja käsitellyt aineistot, E</a:t>
            </a:r>
            <a:r>
              <a:rPr lang="fi-FI" altLang="fi-FI" sz="2800" b="1" smtClean="0">
                <a:cs typeface="Arial" charset="0"/>
              </a:rPr>
              <a:t>−S</a:t>
            </a:r>
          </a:p>
        </p:txBody>
      </p:sp>
      <p:pic>
        <p:nvPicPr>
          <p:cNvPr id="10243" name="Picture 6" descr="sienisaaskikoealatE-S_200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9063" y="1989138"/>
            <a:ext cx="7886700" cy="468153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3751" name="Text Box 7"/>
          <p:cNvSpPr txBox="1">
            <a:spLocks noChangeArrowheads="1"/>
          </p:cNvSpPr>
          <p:nvPr/>
        </p:nvSpPr>
        <p:spPr bwMode="auto">
          <a:xfrm>
            <a:off x="4438650" y="5300663"/>
            <a:ext cx="2525713" cy="366712"/>
          </a:xfrm>
          <a:prstGeom prst="rect">
            <a:avLst/>
          </a:prstGeom>
          <a:solidFill>
            <a:schemeClr val="bg1"/>
          </a:solidFill>
          <a:ln>
            <a:noFill/>
          </a:ln>
          <a:effectLst/>
          <a:extLs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U: Uusimaa 2003</a:t>
            </a:r>
            <a:r>
              <a:rPr lang="fi-FI" altLang="fi-FI" sz="1800">
                <a:cs typeface="Arial" charset="0"/>
              </a:rPr>
              <a:t>−07</a:t>
            </a:r>
          </a:p>
        </p:txBody>
      </p:sp>
      <p:sp>
        <p:nvSpPr>
          <p:cNvPr id="543752" name="Oval 8"/>
          <p:cNvSpPr>
            <a:spLocks noChangeArrowheads="1"/>
          </p:cNvSpPr>
          <p:nvPr/>
        </p:nvSpPr>
        <p:spPr bwMode="auto">
          <a:xfrm>
            <a:off x="3243263" y="5184775"/>
            <a:ext cx="258762" cy="520700"/>
          </a:xfrm>
          <a:prstGeom prst="ellipse">
            <a:avLst/>
          </a:prstGeom>
          <a:noFill/>
          <a:ln w="25400" algn="ctr">
            <a:solidFill>
              <a:schemeClr val="tx1"/>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
        <p:nvSpPr>
          <p:cNvPr id="543753" name="Oval 9"/>
          <p:cNvSpPr>
            <a:spLocks noChangeArrowheads="1"/>
          </p:cNvSpPr>
          <p:nvPr/>
        </p:nvSpPr>
        <p:spPr bwMode="auto">
          <a:xfrm>
            <a:off x="3575050" y="3889375"/>
            <a:ext cx="663575" cy="519113"/>
          </a:xfrm>
          <a:prstGeom prst="ellipse">
            <a:avLst/>
          </a:prstGeom>
          <a:noFill/>
          <a:ln w="25400" algn="ctr">
            <a:solidFill>
              <a:schemeClr val="tx1"/>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
        <p:nvSpPr>
          <p:cNvPr id="543754" name="Text Box 10"/>
          <p:cNvSpPr txBox="1">
            <a:spLocks noChangeArrowheads="1"/>
          </p:cNvSpPr>
          <p:nvPr/>
        </p:nvSpPr>
        <p:spPr bwMode="auto">
          <a:xfrm>
            <a:off x="5038725" y="2997200"/>
            <a:ext cx="2790825" cy="646113"/>
          </a:xfrm>
          <a:prstGeom prst="rect">
            <a:avLst/>
          </a:prstGeom>
          <a:solidFill>
            <a:schemeClr val="bg1"/>
          </a:solidFill>
          <a:ln>
            <a:noFill/>
          </a:ln>
          <a:effectLst/>
          <a:extLs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PH: Keski-Suomi 2005−07</a:t>
            </a:r>
            <a:endParaRPr lang="en-US" altLang="fi-FI" sz="1800"/>
          </a:p>
        </p:txBody>
      </p:sp>
      <p:sp>
        <p:nvSpPr>
          <p:cNvPr id="543755" name="Oval 11"/>
          <p:cNvSpPr>
            <a:spLocks noChangeArrowheads="1"/>
          </p:cNvSpPr>
          <p:nvPr/>
        </p:nvSpPr>
        <p:spPr bwMode="auto">
          <a:xfrm rot="1026163">
            <a:off x="3173413" y="2493963"/>
            <a:ext cx="1866900" cy="520700"/>
          </a:xfrm>
          <a:prstGeom prst="ellipse">
            <a:avLst/>
          </a:prstGeom>
          <a:noFill/>
          <a:ln w="25400" algn="ctr">
            <a:solidFill>
              <a:schemeClr val="tx1"/>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
        <p:nvSpPr>
          <p:cNvPr id="543756" name="Text Box 12"/>
          <p:cNvSpPr txBox="1">
            <a:spLocks noChangeArrowheads="1"/>
          </p:cNvSpPr>
          <p:nvPr/>
        </p:nvSpPr>
        <p:spPr bwMode="auto">
          <a:xfrm>
            <a:off x="4306888" y="4005263"/>
            <a:ext cx="3055937" cy="366712"/>
          </a:xfrm>
          <a:prstGeom prst="rect">
            <a:avLst/>
          </a:prstGeom>
          <a:solidFill>
            <a:schemeClr val="bg1"/>
          </a:solidFill>
          <a:ln>
            <a:noFill/>
          </a:ln>
          <a:effectLst/>
          <a:extLs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EH: Evon seutu 2003−07</a:t>
            </a:r>
            <a:endParaRPr lang="en-US" altLang="fi-FI" sz="1800"/>
          </a:p>
        </p:txBody>
      </p:sp>
      <p:sp>
        <p:nvSpPr>
          <p:cNvPr id="543757" name="Oval 13"/>
          <p:cNvSpPr>
            <a:spLocks noChangeArrowheads="1"/>
          </p:cNvSpPr>
          <p:nvPr/>
        </p:nvSpPr>
        <p:spPr bwMode="auto">
          <a:xfrm rot="1026163">
            <a:off x="2506663" y="2952750"/>
            <a:ext cx="1201737" cy="520700"/>
          </a:xfrm>
          <a:prstGeom prst="ellipse">
            <a:avLst/>
          </a:prstGeom>
          <a:noFill/>
          <a:ln w="25400" algn="ctr">
            <a:solidFill>
              <a:schemeClr val="tx1"/>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
        <p:nvSpPr>
          <p:cNvPr id="543758" name="Text Box 14"/>
          <p:cNvSpPr txBox="1">
            <a:spLocks noChangeArrowheads="1"/>
          </p:cNvSpPr>
          <p:nvPr/>
        </p:nvSpPr>
        <p:spPr bwMode="auto">
          <a:xfrm>
            <a:off x="384175" y="3068638"/>
            <a:ext cx="2127250" cy="641350"/>
          </a:xfrm>
          <a:prstGeom prst="rect">
            <a:avLst/>
          </a:prstGeom>
          <a:solidFill>
            <a:schemeClr val="bg1"/>
          </a:solidFill>
          <a:ln>
            <a:noFill/>
          </a:ln>
          <a:effectLst/>
          <a:extLs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St, EH: Pirkanmaa 1998</a:t>
            </a:r>
            <a:endParaRPr lang="en-US" altLang="fi-FI" sz="1800"/>
          </a:p>
        </p:txBody>
      </p:sp>
      <p:sp>
        <p:nvSpPr>
          <p:cNvPr id="543759" name="Text Box 15"/>
          <p:cNvSpPr txBox="1">
            <a:spLocks noChangeArrowheads="1"/>
          </p:cNvSpPr>
          <p:nvPr/>
        </p:nvSpPr>
        <p:spPr bwMode="auto">
          <a:xfrm>
            <a:off x="849313" y="5876925"/>
            <a:ext cx="2193925" cy="366713"/>
          </a:xfrm>
          <a:prstGeom prst="rect">
            <a:avLst/>
          </a:prstGeom>
          <a:solidFill>
            <a:schemeClr val="bg1"/>
          </a:solidFill>
          <a:ln>
            <a:noFill/>
          </a:ln>
          <a:effectLst/>
          <a:extLs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V: Karkali 2004</a:t>
            </a:r>
            <a:r>
              <a:rPr lang="fi-FI" altLang="fi-FI" sz="1800">
                <a:cs typeface="Arial" charset="0"/>
              </a:rPr>
              <a:t>−07</a:t>
            </a:r>
          </a:p>
        </p:txBody>
      </p:sp>
      <p:sp>
        <p:nvSpPr>
          <p:cNvPr id="543760" name="Line 16"/>
          <p:cNvSpPr>
            <a:spLocks noChangeShapeType="1"/>
          </p:cNvSpPr>
          <p:nvPr/>
        </p:nvSpPr>
        <p:spPr bwMode="auto">
          <a:xfrm flipV="1">
            <a:off x="2644775" y="5516563"/>
            <a:ext cx="398463" cy="3603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i-FI"/>
          </a:p>
        </p:txBody>
      </p:sp>
      <p:sp>
        <p:nvSpPr>
          <p:cNvPr id="543761" name="Text Box 17"/>
          <p:cNvSpPr txBox="1">
            <a:spLocks noChangeArrowheads="1"/>
          </p:cNvSpPr>
          <p:nvPr/>
        </p:nvSpPr>
        <p:spPr bwMode="auto">
          <a:xfrm>
            <a:off x="517525" y="4437063"/>
            <a:ext cx="2193925" cy="366712"/>
          </a:xfrm>
          <a:prstGeom prst="rect">
            <a:avLst/>
          </a:prstGeom>
          <a:solidFill>
            <a:schemeClr val="bg1"/>
          </a:solidFill>
          <a:ln>
            <a:noFill/>
          </a:ln>
          <a:effectLst/>
          <a:extLs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V: Ruissalo 2005</a:t>
            </a:r>
            <a:endParaRPr lang="fi-FI" altLang="fi-FI" sz="1800">
              <a:cs typeface="Arial" charset="0"/>
            </a:endParaRPr>
          </a:p>
        </p:txBody>
      </p:sp>
      <p:sp>
        <p:nvSpPr>
          <p:cNvPr id="543762" name="Line 18"/>
          <p:cNvSpPr>
            <a:spLocks noChangeShapeType="1"/>
          </p:cNvSpPr>
          <p:nvPr/>
        </p:nvSpPr>
        <p:spPr bwMode="auto">
          <a:xfrm>
            <a:off x="1781175" y="4797425"/>
            <a:ext cx="265113" cy="28733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i-FI"/>
          </a:p>
        </p:txBody>
      </p:sp>
      <p:sp>
        <p:nvSpPr>
          <p:cNvPr id="543763" name="Text Box 19"/>
          <p:cNvSpPr txBox="1">
            <a:spLocks noChangeArrowheads="1"/>
          </p:cNvSpPr>
          <p:nvPr/>
        </p:nvSpPr>
        <p:spPr bwMode="auto">
          <a:xfrm>
            <a:off x="5635625" y="2205038"/>
            <a:ext cx="2193925" cy="646112"/>
          </a:xfrm>
          <a:prstGeom prst="rect">
            <a:avLst/>
          </a:prstGeom>
          <a:solidFill>
            <a:schemeClr val="bg1"/>
          </a:solidFill>
          <a:ln>
            <a:noFill/>
          </a:ln>
          <a:effectLst/>
          <a:extLs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PS: Savonranta 20</a:t>
            </a:r>
            <a:r>
              <a:rPr lang="fi-FI" altLang="fi-FI" sz="1800">
                <a:cs typeface="Arial" charset="0"/>
              </a:rPr>
              <a:t>07</a:t>
            </a:r>
          </a:p>
        </p:txBody>
      </p:sp>
      <p:sp>
        <p:nvSpPr>
          <p:cNvPr id="543768" name="Line 24"/>
          <p:cNvSpPr>
            <a:spLocks noChangeShapeType="1"/>
          </p:cNvSpPr>
          <p:nvPr/>
        </p:nvSpPr>
        <p:spPr bwMode="auto">
          <a:xfrm flipH="1">
            <a:off x="6167438" y="2565400"/>
            <a:ext cx="331787" cy="1428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fi-FI"/>
          </a:p>
        </p:txBody>
      </p:sp>
      <p:sp>
        <p:nvSpPr>
          <p:cNvPr id="543769" name="Text Box 25"/>
          <p:cNvSpPr txBox="1">
            <a:spLocks noChangeArrowheads="1"/>
          </p:cNvSpPr>
          <p:nvPr/>
        </p:nvSpPr>
        <p:spPr bwMode="auto">
          <a:xfrm>
            <a:off x="1114425" y="5300663"/>
            <a:ext cx="1662113" cy="646112"/>
          </a:xfrm>
          <a:prstGeom prst="rect">
            <a:avLst/>
          </a:prstGeom>
          <a:solidFill>
            <a:schemeClr val="bg1"/>
          </a:solidFill>
          <a:ln>
            <a:noFill/>
          </a:ln>
          <a:effectLst/>
          <a:extLs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  2003, 2007</a:t>
            </a:r>
            <a:endParaRPr lang="fi-FI" altLang="fi-FI" sz="1800">
              <a:cs typeface="Arial" charset="0"/>
            </a:endParaRPr>
          </a:p>
        </p:txBody>
      </p:sp>
      <p:sp>
        <p:nvSpPr>
          <p:cNvPr id="10259" name="AutoShape 26"/>
          <p:cNvSpPr>
            <a:spLocks noChangeArrowheads="1"/>
          </p:cNvSpPr>
          <p:nvPr/>
        </p:nvSpPr>
        <p:spPr bwMode="auto">
          <a:xfrm>
            <a:off x="384175" y="938213"/>
            <a:ext cx="258763" cy="519112"/>
          </a:xfrm>
          <a:prstGeom prst="flowChartConnector">
            <a:avLst/>
          </a:prstGeom>
          <a:solidFill>
            <a:srgbClr val="00FF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
        <p:nvSpPr>
          <p:cNvPr id="10260" name="Text Box 27"/>
          <p:cNvSpPr txBox="1">
            <a:spLocks noChangeArrowheads="1"/>
          </p:cNvSpPr>
          <p:nvPr/>
        </p:nvSpPr>
        <p:spPr bwMode="auto">
          <a:xfrm>
            <a:off x="1049338" y="1052513"/>
            <a:ext cx="7378700" cy="11922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Malaise- tms. koko kesän pyynti, aineisto määritetty / määrittämättä</a:t>
            </a:r>
          </a:p>
          <a:p>
            <a:pPr eaLnBrk="1" hangingPunct="1">
              <a:spcBef>
                <a:spcPct val="0"/>
              </a:spcBef>
              <a:buFontTx/>
              <a:buNone/>
            </a:pPr>
            <a:r>
              <a:rPr lang="fi-FI" altLang="fi-FI" sz="1800"/>
              <a:t>haavinta, yleensä useampia käyntejä, aineisto määritetty / määrittämättä</a:t>
            </a:r>
          </a:p>
          <a:p>
            <a:pPr eaLnBrk="1" hangingPunct="1">
              <a:spcBef>
                <a:spcPct val="0"/>
              </a:spcBef>
              <a:buFontTx/>
              <a:buNone/>
            </a:pPr>
            <a:endParaRPr lang="en-US" altLang="fi-FI" sz="1800"/>
          </a:p>
        </p:txBody>
      </p:sp>
      <p:sp>
        <p:nvSpPr>
          <p:cNvPr id="10261" name="AutoShape 28"/>
          <p:cNvSpPr>
            <a:spLocks noChangeArrowheads="1"/>
          </p:cNvSpPr>
          <p:nvPr/>
        </p:nvSpPr>
        <p:spPr bwMode="auto">
          <a:xfrm>
            <a:off x="715963" y="938213"/>
            <a:ext cx="260350" cy="519112"/>
          </a:xfrm>
          <a:prstGeom prst="flowChartConnector">
            <a:avLst/>
          </a:prstGeom>
          <a:solidFill>
            <a:srgbClr val="FF0000"/>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
        <p:nvSpPr>
          <p:cNvPr id="10262" name="AutoShape 29"/>
          <p:cNvSpPr>
            <a:spLocks noChangeArrowheads="1"/>
          </p:cNvSpPr>
          <p:nvPr/>
        </p:nvSpPr>
        <p:spPr bwMode="auto">
          <a:xfrm flipV="1">
            <a:off x="384175" y="1262063"/>
            <a:ext cx="133350" cy="735012"/>
          </a:xfrm>
          <a:prstGeom prst="triangle">
            <a:avLst>
              <a:gd name="adj" fmla="val 54944"/>
            </a:avLst>
          </a:prstGeom>
          <a:solidFill>
            <a:srgbClr val="00FF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
        <p:nvSpPr>
          <p:cNvPr id="10263" name="AutoShape 30"/>
          <p:cNvSpPr>
            <a:spLocks noChangeArrowheads="1"/>
          </p:cNvSpPr>
          <p:nvPr/>
        </p:nvSpPr>
        <p:spPr bwMode="auto">
          <a:xfrm flipV="1">
            <a:off x="715963" y="1262063"/>
            <a:ext cx="133350" cy="735012"/>
          </a:xfrm>
          <a:prstGeom prst="triangle">
            <a:avLst>
              <a:gd name="adj" fmla="val 54944"/>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3757"/>
                                        </p:tgtEl>
                                        <p:attrNameLst>
                                          <p:attrName>style.visibility</p:attrName>
                                        </p:attrNameLst>
                                      </p:cBhvr>
                                      <p:to>
                                        <p:strVal val="visible"/>
                                      </p:to>
                                    </p:set>
                                    <p:animEffect transition="in" filter="blinds(horizontal)">
                                      <p:cBhvr>
                                        <p:cTn id="7" dur="500"/>
                                        <p:tgtEl>
                                          <p:spTgt spid="54375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43758"/>
                                        </p:tgtEl>
                                        <p:attrNameLst>
                                          <p:attrName>style.visibility</p:attrName>
                                        </p:attrNameLst>
                                      </p:cBhvr>
                                      <p:to>
                                        <p:strVal val="visible"/>
                                      </p:to>
                                    </p:set>
                                    <p:animEffect transition="in" filter="blinds(horizontal)">
                                      <p:cBhvr>
                                        <p:cTn id="10" dur="500"/>
                                        <p:tgtEl>
                                          <p:spTgt spid="5437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43752"/>
                                        </p:tgtEl>
                                        <p:attrNameLst>
                                          <p:attrName>style.visibility</p:attrName>
                                        </p:attrNameLst>
                                      </p:cBhvr>
                                      <p:to>
                                        <p:strVal val="visible"/>
                                      </p:to>
                                    </p:set>
                                    <p:animEffect transition="in" filter="blinds(horizontal)">
                                      <p:cBhvr>
                                        <p:cTn id="15" dur="500"/>
                                        <p:tgtEl>
                                          <p:spTgt spid="54375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43751"/>
                                        </p:tgtEl>
                                        <p:attrNameLst>
                                          <p:attrName>style.visibility</p:attrName>
                                        </p:attrNameLst>
                                      </p:cBhvr>
                                      <p:to>
                                        <p:strVal val="visible"/>
                                      </p:to>
                                    </p:set>
                                    <p:animEffect transition="in" filter="blinds(horizontal)">
                                      <p:cBhvr>
                                        <p:cTn id="18" dur="500"/>
                                        <p:tgtEl>
                                          <p:spTgt spid="5437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43753"/>
                                        </p:tgtEl>
                                        <p:attrNameLst>
                                          <p:attrName>style.visibility</p:attrName>
                                        </p:attrNameLst>
                                      </p:cBhvr>
                                      <p:to>
                                        <p:strVal val="visible"/>
                                      </p:to>
                                    </p:set>
                                    <p:animEffect transition="in" filter="blinds(horizontal)">
                                      <p:cBhvr>
                                        <p:cTn id="23" dur="500"/>
                                        <p:tgtEl>
                                          <p:spTgt spid="54375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43756"/>
                                        </p:tgtEl>
                                        <p:attrNameLst>
                                          <p:attrName>style.visibility</p:attrName>
                                        </p:attrNameLst>
                                      </p:cBhvr>
                                      <p:to>
                                        <p:strVal val="visible"/>
                                      </p:to>
                                    </p:set>
                                    <p:animEffect transition="in" filter="blinds(horizontal)">
                                      <p:cBhvr>
                                        <p:cTn id="26" dur="500"/>
                                        <p:tgtEl>
                                          <p:spTgt spid="54375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43755"/>
                                        </p:tgtEl>
                                        <p:attrNameLst>
                                          <p:attrName>style.visibility</p:attrName>
                                        </p:attrNameLst>
                                      </p:cBhvr>
                                      <p:to>
                                        <p:strVal val="visible"/>
                                      </p:to>
                                    </p:set>
                                    <p:animEffect transition="in" filter="blinds(horizontal)">
                                      <p:cBhvr>
                                        <p:cTn id="31" dur="500"/>
                                        <p:tgtEl>
                                          <p:spTgt spid="543755"/>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43754"/>
                                        </p:tgtEl>
                                        <p:attrNameLst>
                                          <p:attrName>style.visibility</p:attrName>
                                        </p:attrNameLst>
                                      </p:cBhvr>
                                      <p:to>
                                        <p:strVal val="visible"/>
                                      </p:to>
                                    </p:set>
                                    <p:animEffect transition="in" filter="blinds(horizontal)">
                                      <p:cBhvr>
                                        <p:cTn id="34" dur="500"/>
                                        <p:tgtEl>
                                          <p:spTgt spid="54375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43759"/>
                                        </p:tgtEl>
                                        <p:attrNameLst>
                                          <p:attrName>style.visibility</p:attrName>
                                        </p:attrNameLst>
                                      </p:cBhvr>
                                      <p:to>
                                        <p:strVal val="visible"/>
                                      </p:to>
                                    </p:set>
                                    <p:animEffect transition="in" filter="blinds(horizontal)">
                                      <p:cBhvr>
                                        <p:cTn id="39" dur="500"/>
                                        <p:tgtEl>
                                          <p:spTgt spid="54375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543760"/>
                                        </p:tgtEl>
                                        <p:attrNameLst>
                                          <p:attrName>style.visibility</p:attrName>
                                        </p:attrNameLst>
                                      </p:cBhvr>
                                      <p:to>
                                        <p:strVal val="visible"/>
                                      </p:to>
                                    </p:set>
                                    <p:animEffect transition="in" filter="blinds(horizontal)">
                                      <p:cBhvr>
                                        <p:cTn id="42" dur="500"/>
                                        <p:tgtEl>
                                          <p:spTgt spid="54376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43761"/>
                                        </p:tgtEl>
                                        <p:attrNameLst>
                                          <p:attrName>style.visibility</p:attrName>
                                        </p:attrNameLst>
                                      </p:cBhvr>
                                      <p:to>
                                        <p:strVal val="visible"/>
                                      </p:to>
                                    </p:set>
                                    <p:animEffect transition="in" filter="blinds(horizontal)">
                                      <p:cBhvr>
                                        <p:cTn id="47" dur="500"/>
                                        <p:tgtEl>
                                          <p:spTgt spid="543761"/>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543762"/>
                                        </p:tgtEl>
                                        <p:attrNameLst>
                                          <p:attrName>style.visibility</p:attrName>
                                        </p:attrNameLst>
                                      </p:cBhvr>
                                      <p:to>
                                        <p:strVal val="visible"/>
                                      </p:to>
                                    </p:set>
                                    <p:animEffect transition="in" filter="blinds(horizontal)">
                                      <p:cBhvr>
                                        <p:cTn id="50" dur="500"/>
                                        <p:tgtEl>
                                          <p:spTgt spid="54376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543769"/>
                                        </p:tgtEl>
                                        <p:attrNameLst>
                                          <p:attrName>style.visibility</p:attrName>
                                        </p:attrNameLst>
                                      </p:cBhvr>
                                      <p:to>
                                        <p:strVal val="visible"/>
                                      </p:to>
                                    </p:set>
                                    <p:animEffect transition="in" filter="blinds(horizontal)">
                                      <p:cBhvr>
                                        <p:cTn id="55" dur="500"/>
                                        <p:tgtEl>
                                          <p:spTgt spid="54376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543763"/>
                                        </p:tgtEl>
                                        <p:attrNameLst>
                                          <p:attrName>style.visibility</p:attrName>
                                        </p:attrNameLst>
                                      </p:cBhvr>
                                      <p:to>
                                        <p:strVal val="visible"/>
                                      </p:to>
                                    </p:set>
                                    <p:animEffect transition="in" filter="blinds(horizontal)">
                                      <p:cBhvr>
                                        <p:cTn id="60" dur="500"/>
                                        <p:tgtEl>
                                          <p:spTgt spid="543763"/>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43768"/>
                                        </p:tgtEl>
                                        <p:attrNameLst>
                                          <p:attrName>style.visibility</p:attrName>
                                        </p:attrNameLst>
                                      </p:cBhvr>
                                      <p:to>
                                        <p:strVal val="visible"/>
                                      </p:to>
                                    </p:set>
                                    <p:animEffect transition="in" filter="blinds(horizontal)">
                                      <p:cBhvr>
                                        <p:cTn id="63" dur="500"/>
                                        <p:tgtEl>
                                          <p:spTgt spid="543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51" grpId="0" animBg="1"/>
      <p:bldP spid="543752" grpId="0" animBg="1"/>
      <p:bldP spid="543753" grpId="0" animBg="1"/>
      <p:bldP spid="543754" grpId="0" animBg="1"/>
      <p:bldP spid="543755" grpId="0" animBg="1"/>
      <p:bldP spid="543756" grpId="0" animBg="1"/>
      <p:bldP spid="543757" grpId="0" animBg="1"/>
      <p:bldP spid="543758" grpId="0" animBg="1"/>
      <p:bldP spid="543759" grpId="0" animBg="1"/>
      <p:bldP spid="543760" grpId="0" animBg="1"/>
      <p:bldP spid="543761" grpId="0" animBg="1"/>
      <p:bldP spid="543762" grpId="0" animBg="1"/>
      <p:bldP spid="543763" grpId="0" animBg="1"/>
      <p:bldP spid="543768" grpId="0" animBg="1"/>
      <p:bldP spid="5437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9338" y="333375"/>
            <a:ext cx="7777162" cy="798513"/>
          </a:xfrm>
        </p:spPr>
        <p:txBody>
          <a:bodyPr/>
          <a:lstStyle/>
          <a:p>
            <a:r>
              <a:rPr lang="fi-FI" altLang="fi-FI" sz="2800" b="1" smtClean="0"/>
              <a:t>Hankkeessa kerätyt ja käsitellyt aineistot, P-S</a:t>
            </a:r>
            <a:endParaRPr lang="en-US" altLang="fi-FI" sz="2800" b="1" smtClean="0"/>
          </a:p>
        </p:txBody>
      </p:sp>
      <p:pic>
        <p:nvPicPr>
          <p:cNvPr id="11267" name="Picture 5" descr="sienisaaskikoealat_P-S_200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0850" y="1125538"/>
            <a:ext cx="4311650" cy="573246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4774" name="Oval 6"/>
          <p:cNvSpPr>
            <a:spLocks noChangeArrowheads="1"/>
          </p:cNvSpPr>
          <p:nvPr/>
        </p:nvSpPr>
        <p:spPr bwMode="auto">
          <a:xfrm>
            <a:off x="3441700" y="5329238"/>
            <a:ext cx="796925" cy="520700"/>
          </a:xfrm>
          <a:prstGeom prst="ellipse">
            <a:avLst/>
          </a:prstGeom>
          <a:noFill/>
          <a:ln w="25400" algn="ctr">
            <a:solidFill>
              <a:schemeClr val="tx1"/>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
        <p:nvSpPr>
          <p:cNvPr id="544775" name="Text Box 7"/>
          <p:cNvSpPr txBox="1">
            <a:spLocks noChangeArrowheads="1"/>
          </p:cNvSpPr>
          <p:nvPr/>
        </p:nvSpPr>
        <p:spPr bwMode="auto">
          <a:xfrm>
            <a:off x="4438650" y="5300663"/>
            <a:ext cx="2525713" cy="646112"/>
          </a:xfrm>
          <a:prstGeom prst="rect">
            <a:avLst/>
          </a:prstGeom>
          <a:solidFill>
            <a:schemeClr val="bg1"/>
          </a:solidFill>
          <a:ln>
            <a:noFill/>
          </a:ln>
          <a:effectLst/>
          <a:extLs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Kn: Kuhmo 1997 + 2007</a:t>
            </a:r>
            <a:endParaRPr lang="en-US" altLang="fi-FI" sz="1800"/>
          </a:p>
        </p:txBody>
      </p:sp>
      <p:sp>
        <p:nvSpPr>
          <p:cNvPr id="544776" name="Text Box 8"/>
          <p:cNvSpPr txBox="1">
            <a:spLocks noChangeArrowheads="1"/>
          </p:cNvSpPr>
          <p:nvPr/>
        </p:nvSpPr>
        <p:spPr bwMode="auto">
          <a:xfrm>
            <a:off x="4905375" y="6308725"/>
            <a:ext cx="2724150" cy="646113"/>
          </a:xfrm>
          <a:prstGeom prst="rect">
            <a:avLst/>
          </a:prstGeom>
          <a:solidFill>
            <a:schemeClr val="bg1"/>
          </a:solidFill>
          <a:ln>
            <a:noFill/>
          </a:ln>
          <a:effectLst/>
          <a:extLs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PK: Koitajoki ym. 1993</a:t>
            </a:r>
            <a:r>
              <a:rPr lang="fi-FI" altLang="fi-FI" sz="1800">
                <a:cs typeface="Arial" charset="0"/>
              </a:rPr>
              <a:t>−98</a:t>
            </a:r>
          </a:p>
        </p:txBody>
      </p:sp>
      <p:sp>
        <p:nvSpPr>
          <p:cNvPr id="544777" name="Oval 9"/>
          <p:cNvSpPr>
            <a:spLocks noChangeArrowheads="1"/>
          </p:cNvSpPr>
          <p:nvPr/>
        </p:nvSpPr>
        <p:spPr bwMode="auto">
          <a:xfrm>
            <a:off x="4238625" y="6265863"/>
            <a:ext cx="400050" cy="519112"/>
          </a:xfrm>
          <a:prstGeom prst="ellipse">
            <a:avLst/>
          </a:prstGeom>
          <a:noFill/>
          <a:ln w="25400" algn="ctr">
            <a:solidFill>
              <a:schemeClr val="tx1"/>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
        <p:nvSpPr>
          <p:cNvPr id="544778" name="Oval 10"/>
          <p:cNvSpPr>
            <a:spLocks noChangeArrowheads="1"/>
          </p:cNvSpPr>
          <p:nvPr/>
        </p:nvSpPr>
        <p:spPr bwMode="auto">
          <a:xfrm rot="-1550621">
            <a:off x="1643063" y="2592388"/>
            <a:ext cx="665162" cy="520700"/>
          </a:xfrm>
          <a:prstGeom prst="ellipse">
            <a:avLst/>
          </a:prstGeom>
          <a:noFill/>
          <a:ln w="25400" algn="ctr">
            <a:solidFill>
              <a:schemeClr val="tx1"/>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
        <p:nvSpPr>
          <p:cNvPr id="544779" name="Text Box 11"/>
          <p:cNvSpPr txBox="1">
            <a:spLocks noChangeArrowheads="1"/>
          </p:cNvSpPr>
          <p:nvPr/>
        </p:nvSpPr>
        <p:spPr bwMode="auto">
          <a:xfrm>
            <a:off x="2312988" y="2349500"/>
            <a:ext cx="2725737" cy="646113"/>
          </a:xfrm>
          <a:prstGeom prst="rect">
            <a:avLst/>
          </a:prstGeom>
          <a:solidFill>
            <a:schemeClr val="bg1"/>
          </a:solidFill>
          <a:ln>
            <a:noFill/>
          </a:ln>
          <a:effectLst/>
          <a:extLs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EnL, KiL: Länsi-Lappi 2006</a:t>
            </a:r>
            <a:endParaRPr lang="en-US" altLang="fi-FI" sz="1800"/>
          </a:p>
        </p:txBody>
      </p:sp>
      <p:sp>
        <p:nvSpPr>
          <p:cNvPr id="544780" name="Text Box 12"/>
          <p:cNvSpPr txBox="1">
            <a:spLocks noChangeArrowheads="1"/>
          </p:cNvSpPr>
          <p:nvPr/>
        </p:nvSpPr>
        <p:spPr bwMode="auto">
          <a:xfrm>
            <a:off x="3775075" y="3789363"/>
            <a:ext cx="1862138" cy="646112"/>
          </a:xfrm>
          <a:prstGeom prst="rect">
            <a:avLst/>
          </a:prstGeom>
          <a:solidFill>
            <a:schemeClr val="bg1"/>
          </a:solidFill>
          <a:ln>
            <a:noFill/>
          </a:ln>
          <a:effectLst/>
          <a:extLs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Ks: Oulanka 2007</a:t>
            </a:r>
            <a:endParaRPr lang="en-US" altLang="fi-FI"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4776"/>
                                        </p:tgtEl>
                                        <p:attrNameLst>
                                          <p:attrName>style.visibility</p:attrName>
                                        </p:attrNameLst>
                                      </p:cBhvr>
                                      <p:to>
                                        <p:strVal val="visible"/>
                                      </p:to>
                                    </p:set>
                                    <p:animEffect transition="in" filter="blinds(horizontal)">
                                      <p:cBhvr>
                                        <p:cTn id="7" dur="500"/>
                                        <p:tgtEl>
                                          <p:spTgt spid="54477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44777"/>
                                        </p:tgtEl>
                                        <p:attrNameLst>
                                          <p:attrName>style.visibility</p:attrName>
                                        </p:attrNameLst>
                                      </p:cBhvr>
                                      <p:to>
                                        <p:strVal val="visible"/>
                                      </p:to>
                                    </p:set>
                                    <p:animEffect transition="in" filter="blinds(horizontal)">
                                      <p:cBhvr>
                                        <p:cTn id="10" dur="500"/>
                                        <p:tgtEl>
                                          <p:spTgt spid="5447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44775"/>
                                        </p:tgtEl>
                                        <p:attrNameLst>
                                          <p:attrName>style.visibility</p:attrName>
                                        </p:attrNameLst>
                                      </p:cBhvr>
                                      <p:to>
                                        <p:strVal val="visible"/>
                                      </p:to>
                                    </p:set>
                                    <p:animEffect transition="in" filter="blinds(horizontal)">
                                      <p:cBhvr>
                                        <p:cTn id="15" dur="500"/>
                                        <p:tgtEl>
                                          <p:spTgt spid="54477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44774"/>
                                        </p:tgtEl>
                                        <p:attrNameLst>
                                          <p:attrName>style.visibility</p:attrName>
                                        </p:attrNameLst>
                                      </p:cBhvr>
                                      <p:to>
                                        <p:strVal val="visible"/>
                                      </p:to>
                                    </p:set>
                                    <p:animEffect transition="in" filter="blinds(horizontal)">
                                      <p:cBhvr>
                                        <p:cTn id="18" dur="500"/>
                                        <p:tgtEl>
                                          <p:spTgt spid="54477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44779"/>
                                        </p:tgtEl>
                                        <p:attrNameLst>
                                          <p:attrName>style.visibility</p:attrName>
                                        </p:attrNameLst>
                                      </p:cBhvr>
                                      <p:to>
                                        <p:strVal val="visible"/>
                                      </p:to>
                                    </p:set>
                                    <p:animEffect transition="in" filter="blinds(horizontal)">
                                      <p:cBhvr>
                                        <p:cTn id="23" dur="500"/>
                                        <p:tgtEl>
                                          <p:spTgt spid="54477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44778"/>
                                        </p:tgtEl>
                                        <p:attrNameLst>
                                          <p:attrName>style.visibility</p:attrName>
                                        </p:attrNameLst>
                                      </p:cBhvr>
                                      <p:to>
                                        <p:strVal val="visible"/>
                                      </p:to>
                                    </p:set>
                                    <p:animEffect transition="in" filter="blinds(horizontal)">
                                      <p:cBhvr>
                                        <p:cTn id="26" dur="500"/>
                                        <p:tgtEl>
                                          <p:spTgt spid="54477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544780"/>
                                        </p:tgtEl>
                                        <p:attrNameLst>
                                          <p:attrName>style.visibility</p:attrName>
                                        </p:attrNameLst>
                                      </p:cBhvr>
                                      <p:to>
                                        <p:strVal val="visible"/>
                                      </p:to>
                                    </p:set>
                                    <p:animEffect transition="in" filter="blinds(horizontal)">
                                      <p:cBhvr>
                                        <p:cTn id="31" dur="500"/>
                                        <p:tgtEl>
                                          <p:spTgt spid="544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4" grpId="0" animBg="1"/>
      <p:bldP spid="544775" grpId="0" animBg="1"/>
      <p:bldP spid="544776" grpId="0" animBg="1"/>
      <p:bldP spid="544777" grpId="0" animBg="1"/>
      <p:bldP spid="544778" grpId="0" animBg="1"/>
      <p:bldP spid="544779" grpId="0" animBg="1"/>
      <p:bldP spid="5447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7109" y="188640"/>
            <a:ext cx="8856984" cy="720080"/>
          </a:xfrm>
        </p:spPr>
        <p:txBody>
          <a:bodyPr/>
          <a:lstStyle/>
          <a:p>
            <a:r>
              <a:rPr lang="fi-FI" altLang="fi-FI" sz="2400" b="1" dirty="0" err="1" smtClean="0"/>
              <a:t>Samples</a:t>
            </a:r>
            <a:r>
              <a:rPr lang="fi-FI" altLang="fi-FI" sz="2400" b="1" dirty="0" smtClean="0"/>
              <a:t> </a:t>
            </a:r>
            <a:r>
              <a:rPr lang="fi-FI" altLang="fi-FI" sz="2400" b="1" dirty="0" err="1" smtClean="0"/>
              <a:t>needed</a:t>
            </a:r>
            <a:r>
              <a:rPr lang="fi-FI" altLang="fi-FI" sz="2400" b="1" dirty="0" smtClean="0"/>
              <a:t> for </a:t>
            </a:r>
            <a:r>
              <a:rPr lang="fi-FI" altLang="fi-FI" sz="2400" b="1" dirty="0" err="1" smtClean="0"/>
              <a:t>estimation</a:t>
            </a:r>
            <a:r>
              <a:rPr lang="fi-FI" altLang="fi-FI" sz="2400" b="1" dirty="0" smtClean="0"/>
              <a:t> of </a:t>
            </a:r>
            <a:r>
              <a:rPr lang="fi-FI" altLang="fi-FI" sz="2400" b="1" dirty="0" err="1" smtClean="0"/>
              <a:t>fungus</a:t>
            </a:r>
            <a:r>
              <a:rPr lang="fi-FI" altLang="fi-FI" sz="2400" b="1" dirty="0" smtClean="0"/>
              <a:t> </a:t>
            </a:r>
            <a:r>
              <a:rPr lang="fi-FI" altLang="fi-FI" sz="2400" b="1" dirty="0" err="1" smtClean="0"/>
              <a:t>gnats</a:t>
            </a:r>
            <a:r>
              <a:rPr lang="fi-FI" altLang="fi-FI" sz="2400" b="1" dirty="0" smtClean="0"/>
              <a:t>’ </a:t>
            </a:r>
            <a:r>
              <a:rPr lang="fi-FI" altLang="fi-FI" sz="2400" b="1" dirty="0" err="1" smtClean="0"/>
              <a:t>threat</a:t>
            </a:r>
            <a:r>
              <a:rPr lang="fi-FI" altLang="fi-FI" sz="2400" b="1" dirty="0" smtClean="0"/>
              <a:t> status </a:t>
            </a:r>
            <a:r>
              <a:rPr lang="fi-FI" altLang="fi-FI" sz="2400" b="1" dirty="0" err="1" smtClean="0"/>
              <a:t>collected</a:t>
            </a:r>
            <a:r>
              <a:rPr lang="fi-FI" altLang="fi-FI" sz="2400" b="1" dirty="0" smtClean="0"/>
              <a:t> </a:t>
            </a:r>
            <a:r>
              <a:rPr lang="fi-FI" altLang="fi-FI" sz="2400" b="1" dirty="0" err="1" smtClean="0"/>
              <a:t>during</a:t>
            </a:r>
            <a:r>
              <a:rPr lang="fi-FI" altLang="fi-FI" sz="2400" b="1" dirty="0" smtClean="0"/>
              <a:t> PUTTE </a:t>
            </a:r>
            <a:r>
              <a:rPr lang="fi-FI" altLang="fi-FI" sz="2400" b="1" dirty="0" err="1" smtClean="0"/>
              <a:t>project</a:t>
            </a:r>
            <a:r>
              <a:rPr lang="fi-FI" altLang="fi-FI" sz="2400" b="1" dirty="0" smtClean="0"/>
              <a:t> in 2003-2007</a:t>
            </a:r>
            <a:endParaRPr lang="en-US" altLang="fi-FI" sz="2400" b="1" dirty="0" smtClean="0"/>
          </a:p>
        </p:txBody>
      </p:sp>
      <p:pic>
        <p:nvPicPr>
          <p:cNvPr id="12291" name="Picture 12" descr="sienisaaskikoealat200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99593" y="1052513"/>
            <a:ext cx="3488258" cy="58054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9663" name="Rectangle 15"/>
          <p:cNvSpPr>
            <a:spLocks noChangeArrowheads="1"/>
          </p:cNvSpPr>
          <p:nvPr/>
        </p:nvSpPr>
        <p:spPr bwMode="auto">
          <a:xfrm>
            <a:off x="4427984" y="1124744"/>
            <a:ext cx="471601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562100" indent="-228600" eaLnBrk="0" hangingPunct="0">
              <a:spcBef>
                <a:spcPct val="20000"/>
              </a:spcBef>
              <a:buChar char="–"/>
              <a:defRPr sz="2000">
                <a:solidFill>
                  <a:schemeClr val="tx1"/>
                </a:solidFill>
                <a:latin typeface="Arial" charset="0"/>
              </a:defRPr>
            </a:lvl4pPr>
            <a:lvl5pPr marL="1981200" indent="-228600" eaLnBrk="0" hangingPunct="0">
              <a:spcBef>
                <a:spcPct val="20000"/>
              </a:spcBef>
              <a:buChar char="»"/>
              <a:defRPr sz="2000">
                <a:solidFill>
                  <a:schemeClr val="tx1"/>
                </a:solidFill>
                <a:latin typeface="Arial" charset="0"/>
              </a:defRPr>
            </a:lvl5pPr>
            <a:lvl6pPr marL="2438400" indent="-228600" eaLnBrk="0" fontAlgn="base" hangingPunct="0">
              <a:spcBef>
                <a:spcPct val="20000"/>
              </a:spcBef>
              <a:spcAft>
                <a:spcPct val="0"/>
              </a:spcAft>
              <a:buChar char="»"/>
              <a:defRPr sz="2000">
                <a:solidFill>
                  <a:schemeClr val="tx1"/>
                </a:solidFill>
                <a:latin typeface="Arial" charset="0"/>
              </a:defRPr>
            </a:lvl6pPr>
            <a:lvl7pPr marL="2895600" indent="-228600" eaLnBrk="0" fontAlgn="base" hangingPunct="0">
              <a:spcBef>
                <a:spcPct val="20000"/>
              </a:spcBef>
              <a:spcAft>
                <a:spcPct val="0"/>
              </a:spcAft>
              <a:buChar char="»"/>
              <a:defRPr sz="2000">
                <a:solidFill>
                  <a:schemeClr val="tx1"/>
                </a:solidFill>
                <a:latin typeface="Arial" charset="0"/>
              </a:defRPr>
            </a:lvl7pPr>
            <a:lvl8pPr marL="3352800" indent="-228600" eaLnBrk="0" fontAlgn="base" hangingPunct="0">
              <a:spcBef>
                <a:spcPct val="20000"/>
              </a:spcBef>
              <a:spcAft>
                <a:spcPct val="0"/>
              </a:spcAft>
              <a:buChar char="»"/>
              <a:defRPr sz="2000">
                <a:solidFill>
                  <a:schemeClr val="tx1"/>
                </a:solidFill>
                <a:latin typeface="Arial" charset="0"/>
              </a:defRPr>
            </a:lvl8pPr>
            <a:lvl9pPr marL="38100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fi-FI" altLang="fi-FI" sz="2000" dirty="0" smtClean="0"/>
              <a:t>Ca140 </a:t>
            </a:r>
            <a:r>
              <a:rPr lang="fi-FI" altLang="fi-FI" sz="2000" dirty="0" err="1" smtClean="0"/>
              <a:t>forest</a:t>
            </a:r>
            <a:r>
              <a:rPr lang="fi-FI" altLang="fi-FI" sz="2000" dirty="0" smtClean="0"/>
              <a:t> </a:t>
            </a:r>
            <a:r>
              <a:rPr lang="fi-FI" altLang="fi-FI" sz="2000" dirty="0" err="1" smtClean="0"/>
              <a:t>stands</a:t>
            </a:r>
            <a:r>
              <a:rPr lang="fi-FI" altLang="fi-FI" sz="2000" dirty="0" smtClean="0"/>
              <a:t> with </a:t>
            </a:r>
            <a:r>
              <a:rPr lang="fi-FI" altLang="fi-FI" sz="2000" dirty="0" err="1" smtClean="0"/>
              <a:t>exact</a:t>
            </a:r>
            <a:r>
              <a:rPr lang="fi-FI" altLang="fi-FI" sz="2000" dirty="0" smtClean="0"/>
              <a:t> </a:t>
            </a:r>
            <a:r>
              <a:rPr lang="fi-FI" altLang="fi-FI" sz="2000" dirty="0" err="1" smtClean="0"/>
              <a:t>taxation</a:t>
            </a:r>
            <a:r>
              <a:rPr lang="fi-FI" altLang="fi-FI" sz="2000" dirty="0" smtClean="0"/>
              <a:t> data</a:t>
            </a:r>
            <a:endParaRPr lang="fi-FI" altLang="fi-FI" sz="2000" dirty="0"/>
          </a:p>
          <a:p>
            <a:pPr eaLnBrk="1" hangingPunct="1"/>
            <a:r>
              <a:rPr lang="fi-FI" altLang="fi-FI" sz="2000" dirty="0" err="1" smtClean="0"/>
              <a:t>Forests</a:t>
            </a:r>
            <a:r>
              <a:rPr lang="fi-FI" altLang="fi-FI" sz="2000" dirty="0" smtClean="0"/>
              <a:t> of </a:t>
            </a:r>
            <a:r>
              <a:rPr lang="fi-FI" altLang="fi-FI" sz="2000" dirty="0" err="1" smtClean="0"/>
              <a:t>different</a:t>
            </a:r>
            <a:r>
              <a:rPr lang="fi-FI" altLang="fi-FI" sz="2000" dirty="0" smtClean="0"/>
              <a:t> </a:t>
            </a:r>
            <a:r>
              <a:rPr lang="fi-FI" altLang="fi-FI" sz="2000" dirty="0" err="1" smtClean="0"/>
              <a:t>types</a:t>
            </a:r>
            <a:r>
              <a:rPr lang="fi-FI" altLang="fi-FI" sz="2000" dirty="0" smtClean="0"/>
              <a:t> </a:t>
            </a:r>
          </a:p>
          <a:p>
            <a:pPr eaLnBrk="1" hangingPunct="1"/>
            <a:r>
              <a:rPr lang="fi-FI" altLang="fi-FI" sz="2000" dirty="0" err="1" smtClean="0"/>
              <a:t>Forests</a:t>
            </a:r>
            <a:r>
              <a:rPr lang="fi-FI" altLang="fi-FI" sz="2000" dirty="0" smtClean="0"/>
              <a:t> of </a:t>
            </a:r>
            <a:r>
              <a:rPr lang="fi-FI" altLang="fi-FI" sz="2000" dirty="0" err="1" smtClean="0"/>
              <a:t>different</a:t>
            </a:r>
            <a:r>
              <a:rPr lang="fi-FI" altLang="fi-FI" sz="2000" dirty="0" smtClean="0"/>
              <a:t> management </a:t>
            </a:r>
            <a:r>
              <a:rPr lang="fi-FI" altLang="fi-FI" sz="2000" dirty="0" err="1" smtClean="0"/>
              <a:t>history</a:t>
            </a:r>
            <a:r>
              <a:rPr lang="fi-FI" altLang="fi-FI" sz="2000" dirty="0" smtClean="0"/>
              <a:t> (</a:t>
            </a:r>
            <a:r>
              <a:rPr lang="fi-FI" altLang="fi-FI" sz="2000" dirty="0" err="1" smtClean="0"/>
              <a:t>ca.half</a:t>
            </a:r>
            <a:r>
              <a:rPr lang="fi-FI" altLang="fi-FI" sz="2000" dirty="0" smtClean="0"/>
              <a:t> of the </a:t>
            </a:r>
            <a:r>
              <a:rPr lang="fi-FI" altLang="fi-FI" sz="2000" dirty="0" err="1" smtClean="0"/>
              <a:t>sites</a:t>
            </a:r>
            <a:r>
              <a:rPr lang="fi-FI" altLang="fi-FI" sz="2000" dirty="0" smtClean="0"/>
              <a:t> – </a:t>
            </a:r>
            <a:r>
              <a:rPr lang="fi-FI" altLang="fi-FI" sz="2000" dirty="0" err="1" smtClean="0"/>
              <a:t>old-growth</a:t>
            </a:r>
            <a:r>
              <a:rPr lang="fi-FI" altLang="fi-FI" sz="2000" dirty="0" smtClean="0"/>
              <a:t> </a:t>
            </a:r>
            <a:r>
              <a:rPr lang="fi-FI" altLang="fi-FI" sz="2000" dirty="0" err="1" smtClean="0"/>
              <a:t>natural</a:t>
            </a:r>
            <a:r>
              <a:rPr lang="fi-FI" altLang="fi-FI" sz="2000" dirty="0" smtClean="0"/>
              <a:t> </a:t>
            </a:r>
            <a:r>
              <a:rPr lang="fi-FI" altLang="fi-FI" sz="2000" dirty="0" err="1" smtClean="0"/>
              <a:t>forests</a:t>
            </a:r>
            <a:r>
              <a:rPr lang="fi-FI" altLang="fi-FI" sz="2000" dirty="0" smtClean="0"/>
              <a:t>, </a:t>
            </a:r>
            <a:r>
              <a:rPr lang="fi-FI" altLang="fi-FI" sz="2000" dirty="0" err="1" smtClean="0"/>
              <a:t>another</a:t>
            </a:r>
            <a:r>
              <a:rPr lang="fi-FI" altLang="fi-FI" sz="2000" dirty="0" smtClean="0"/>
              <a:t> </a:t>
            </a:r>
            <a:r>
              <a:rPr lang="fi-FI" altLang="fi-FI" sz="2000" dirty="0" err="1" smtClean="0"/>
              <a:t>half</a:t>
            </a:r>
            <a:r>
              <a:rPr lang="fi-FI" altLang="fi-FI" sz="2000" dirty="0" smtClean="0"/>
              <a:t> – </a:t>
            </a:r>
            <a:r>
              <a:rPr lang="fi-FI" altLang="fi-FI" sz="2000" dirty="0" err="1" smtClean="0"/>
              <a:t>managed</a:t>
            </a:r>
            <a:r>
              <a:rPr lang="fi-FI" altLang="fi-FI" sz="2000" dirty="0" smtClean="0"/>
              <a:t> </a:t>
            </a:r>
            <a:r>
              <a:rPr lang="fi-FI" altLang="fi-FI" sz="2000" dirty="0" err="1" smtClean="0"/>
              <a:t>forests</a:t>
            </a:r>
            <a:r>
              <a:rPr lang="fi-FI" altLang="fi-FI" sz="2000" dirty="0"/>
              <a:t>)</a:t>
            </a:r>
            <a:r>
              <a:rPr lang="fi-FI" altLang="fi-FI" sz="2000" dirty="0" smtClean="0"/>
              <a:t> </a:t>
            </a:r>
          </a:p>
          <a:p>
            <a:pPr eaLnBrk="1" hangingPunct="1"/>
            <a:r>
              <a:rPr lang="fi-FI" altLang="fi-FI" sz="2000" dirty="0" err="1" smtClean="0"/>
              <a:t>Biogeographical</a:t>
            </a:r>
            <a:r>
              <a:rPr lang="fi-FI" altLang="fi-FI" sz="2000" dirty="0" smtClean="0"/>
              <a:t> </a:t>
            </a:r>
            <a:r>
              <a:rPr lang="fi-FI" altLang="fi-FI" sz="2000" dirty="0" err="1" smtClean="0"/>
              <a:t>provinces</a:t>
            </a:r>
            <a:r>
              <a:rPr lang="fi-FI" altLang="fi-FI" sz="2000" dirty="0" smtClean="0"/>
              <a:t> of Finland </a:t>
            </a:r>
            <a:r>
              <a:rPr lang="fi-FI" altLang="fi-FI" sz="2000" dirty="0"/>
              <a:t>A, St, U, EH, PH, PS, PK, </a:t>
            </a:r>
            <a:r>
              <a:rPr lang="fi-FI" altLang="fi-FI" sz="2000" dirty="0" err="1"/>
              <a:t>Kn</a:t>
            </a:r>
            <a:r>
              <a:rPr lang="fi-FI" altLang="fi-FI" sz="2000" dirty="0"/>
              <a:t>, </a:t>
            </a:r>
            <a:r>
              <a:rPr lang="fi-FI" altLang="fi-FI" sz="2000" dirty="0" err="1"/>
              <a:t>Ks</a:t>
            </a:r>
            <a:r>
              <a:rPr lang="fi-FI" altLang="fi-FI" sz="2000" dirty="0"/>
              <a:t>, PP, </a:t>
            </a:r>
            <a:r>
              <a:rPr lang="fi-FI" altLang="fi-FI" sz="2000" dirty="0" err="1"/>
              <a:t>KiL</a:t>
            </a:r>
            <a:r>
              <a:rPr lang="fi-FI" altLang="fi-FI" sz="2000" dirty="0"/>
              <a:t>, </a:t>
            </a:r>
            <a:r>
              <a:rPr lang="fi-FI" altLang="fi-FI" sz="2000" dirty="0" err="1"/>
              <a:t>EnL</a:t>
            </a:r>
            <a:endParaRPr lang="fi-FI" altLang="fi-FI" sz="2000" dirty="0"/>
          </a:p>
          <a:p>
            <a:pPr eaLnBrk="1" hangingPunct="1"/>
            <a:r>
              <a:rPr lang="fi-FI" altLang="fi-FI" sz="2000" dirty="0" err="1" smtClean="0"/>
              <a:t>Altogether</a:t>
            </a:r>
            <a:r>
              <a:rPr lang="fi-FI" altLang="fi-FI" sz="2000" dirty="0" smtClean="0"/>
              <a:t> </a:t>
            </a:r>
            <a:r>
              <a:rPr lang="fi-FI" altLang="fi-FI" sz="2000" dirty="0" err="1" smtClean="0"/>
              <a:t>collected</a:t>
            </a:r>
            <a:r>
              <a:rPr lang="fi-FI" altLang="fi-FI" sz="2000" dirty="0" smtClean="0"/>
              <a:t> </a:t>
            </a:r>
            <a:r>
              <a:rPr lang="fi-FI" altLang="fi-FI" sz="2000" dirty="0" err="1" smtClean="0"/>
              <a:t>ca</a:t>
            </a:r>
            <a:r>
              <a:rPr lang="fi-FI" altLang="fi-FI" sz="2000" dirty="0" smtClean="0"/>
              <a:t>. 375,000 </a:t>
            </a:r>
            <a:r>
              <a:rPr lang="fi-FI" altLang="fi-FI" sz="2000" dirty="0" err="1" smtClean="0"/>
              <a:t>inds</a:t>
            </a:r>
            <a:endParaRPr lang="fi-FI" altLang="fi-FI" sz="2000" dirty="0" smtClean="0"/>
          </a:p>
          <a:p>
            <a:pPr eaLnBrk="1" hangingPunct="1"/>
            <a:r>
              <a:rPr lang="fi-FI" altLang="fi-FI" sz="2000" dirty="0" err="1" smtClean="0"/>
              <a:t>Which</a:t>
            </a:r>
            <a:r>
              <a:rPr lang="fi-FI" altLang="fi-FI" sz="2000" dirty="0" smtClean="0"/>
              <a:t> </a:t>
            </a:r>
            <a:r>
              <a:rPr lang="fi-FI" altLang="fi-FI" sz="2000" dirty="0" err="1" smtClean="0"/>
              <a:t>belongs</a:t>
            </a:r>
            <a:r>
              <a:rPr lang="fi-FI" altLang="fi-FI" sz="2000" dirty="0" smtClean="0"/>
              <a:t> to &gt; </a:t>
            </a:r>
            <a:r>
              <a:rPr lang="fi-FI" altLang="fi-FI" sz="2000" dirty="0"/>
              <a:t>700 </a:t>
            </a:r>
            <a:r>
              <a:rPr lang="fi-FI" altLang="fi-FI" sz="2000" dirty="0" err="1" smtClean="0"/>
              <a:t>species</a:t>
            </a:r>
            <a:endParaRPr lang="fi-FI" altLang="fi-FI"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9663">
                                            <p:txEl>
                                              <p:pRg st="4" end="4"/>
                                            </p:txEl>
                                          </p:spTgt>
                                        </p:tgtEl>
                                        <p:attrNameLst>
                                          <p:attrName>style.visibility</p:attrName>
                                        </p:attrNameLst>
                                      </p:cBhvr>
                                      <p:to>
                                        <p:strVal val="visible"/>
                                      </p:to>
                                    </p:set>
                                    <p:animEffect transition="in" filter="blinds(horizontal)">
                                      <p:cBhvr>
                                        <p:cTn id="7" dur="500"/>
                                        <p:tgtEl>
                                          <p:spTgt spid="53966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39663">
                                            <p:txEl>
                                              <p:pRg st="5" end="5"/>
                                            </p:txEl>
                                          </p:spTgt>
                                        </p:tgtEl>
                                        <p:attrNameLst>
                                          <p:attrName>style.visibility</p:attrName>
                                        </p:attrNameLst>
                                      </p:cBhvr>
                                      <p:to>
                                        <p:strVal val="visible"/>
                                      </p:to>
                                    </p:set>
                                    <p:animEffect transition="in" filter="blinds(horizontal)">
                                      <p:cBhvr>
                                        <p:cTn id="12" dur="500"/>
                                        <p:tgtEl>
                                          <p:spTgt spid="5396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82663" y="620713"/>
            <a:ext cx="7777162" cy="1066800"/>
          </a:xfrm>
        </p:spPr>
        <p:txBody>
          <a:bodyPr/>
          <a:lstStyle/>
          <a:p>
            <a:r>
              <a:rPr lang="fi-FI" altLang="fi-FI" sz="2800" b="1" smtClean="0"/>
              <a:t>Eri heimojen tällä hetkellä tunnettujen, kuvattujen lajien määrät Suomessa</a:t>
            </a:r>
            <a:endParaRPr lang="en-US" altLang="fi-FI" sz="2800" b="1" smtClean="0"/>
          </a:p>
        </p:txBody>
      </p:sp>
      <p:graphicFrame>
        <p:nvGraphicFramePr>
          <p:cNvPr id="546845" name="Group 29"/>
          <p:cNvGraphicFramePr>
            <a:graphicFrameLocks noGrp="1"/>
          </p:cNvGraphicFramePr>
          <p:nvPr>
            <p:ph idx="1"/>
            <p:extLst>
              <p:ext uri="{D42A27DB-BD31-4B8C-83A1-F6EECF244321}">
                <p14:modId xmlns:p14="http://schemas.microsoft.com/office/powerpoint/2010/main" val="2309526776"/>
              </p:ext>
            </p:extLst>
          </p:nvPr>
        </p:nvGraphicFramePr>
        <p:xfrm>
          <a:off x="2179638" y="2107248"/>
          <a:ext cx="5344690" cy="4440987"/>
        </p:xfrm>
        <a:graphic>
          <a:graphicData uri="http://schemas.openxmlformats.org/drawingml/2006/table">
            <a:tbl>
              <a:tblPr/>
              <a:tblGrid>
                <a:gridCol w="3387736"/>
                <a:gridCol w="1956954"/>
              </a:tblGrid>
              <a:tr h="539547">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2800" b="0" i="0" u="none" strike="noStrike" cap="none" normalizeH="0" baseline="0" dirty="0" err="1" smtClean="0">
                          <a:ln>
                            <a:noFill/>
                          </a:ln>
                          <a:solidFill>
                            <a:schemeClr val="tx1"/>
                          </a:solidFill>
                          <a:effectLst/>
                          <a:latin typeface="Arial" charset="0"/>
                        </a:rPr>
                        <a:t>Family</a:t>
                      </a:r>
                      <a:endParaRPr kumimoji="0" lang="en-US" altLang="fi-FI" sz="2800" b="0" i="0" u="none" strike="noStrike" cap="none" normalizeH="0" baseline="0" dirty="0" smtClean="0">
                        <a:ln>
                          <a:noFill/>
                        </a:ln>
                        <a:solidFill>
                          <a:schemeClr val="tx1"/>
                        </a:solidFill>
                        <a:effectLst/>
                        <a:latin typeface="Arial" charset="0"/>
                      </a:endParaRPr>
                    </a:p>
                  </a:txBody>
                  <a:tcPr marL="84397" marR="84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2800" b="0" i="0" u="none" strike="noStrike" cap="none" normalizeH="0" baseline="0" dirty="0" err="1" smtClean="0">
                          <a:ln>
                            <a:noFill/>
                          </a:ln>
                          <a:solidFill>
                            <a:schemeClr val="tx1"/>
                          </a:solidFill>
                          <a:effectLst/>
                          <a:latin typeface="Arial" charset="0"/>
                        </a:rPr>
                        <a:t>Species</a:t>
                      </a:r>
                      <a:r>
                        <a:rPr kumimoji="0" lang="fi-FI" altLang="fi-FI" sz="2800" b="0" i="0" u="none" strike="noStrike" cap="none" normalizeH="0" baseline="0" dirty="0" smtClean="0">
                          <a:ln>
                            <a:noFill/>
                          </a:ln>
                          <a:solidFill>
                            <a:schemeClr val="tx1"/>
                          </a:solidFill>
                          <a:effectLst/>
                          <a:latin typeface="Arial" charset="0"/>
                        </a:rPr>
                        <a:t> no</a:t>
                      </a:r>
                      <a:endParaRPr kumimoji="0" lang="en-US" altLang="fi-FI" sz="2800" b="0" i="0" u="none" strike="noStrike" cap="none" normalizeH="0" baseline="0" dirty="0" smtClean="0">
                        <a:ln>
                          <a:noFill/>
                        </a:ln>
                        <a:solidFill>
                          <a:schemeClr val="tx1"/>
                        </a:solidFill>
                        <a:effectLst/>
                        <a:latin typeface="Arial" charset="0"/>
                      </a:endParaRPr>
                    </a:p>
                  </a:txBody>
                  <a:tcPr marL="84397" marR="84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309">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2000" b="0" i="0" u="none" strike="noStrike" cap="none" normalizeH="0" baseline="0" dirty="0" err="1" smtClean="0">
                          <a:ln>
                            <a:noFill/>
                          </a:ln>
                          <a:solidFill>
                            <a:schemeClr val="tx1"/>
                          </a:solidFill>
                          <a:effectLst/>
                          <a:latin typeface="Arial" charset="0"/>
                        </a:rPr>
                        <a:t>Mycetophilidae</a:t>
                      </a:r>
                      <a:r>
                        <a:rPr kumimoji="0" lang="fi-FI" altLang="fi-FI" sz="2000" b="0" i="0" u="none" strike="noStrike" cap="none" normalizeH="0" baseline="0" dirty="0" smtClean="0">
                          <a:ln>
                            <a:noFill/>
                          </a:ln>
                          <a:solidFill>
                            <a:schemeClr val="tx1"/>
                          </a:solidFill>
                          <a:effectLst/>
                          <a:latin typeface="Arial" charset="0"/>
                        </a:rPr>
                        <a:t>  (aitosienisääsket)</a:t>
                      </a:r>
                      <a:endParaRPr kumimoji="0" lang="en-US" altLang="fi-FI" sz="2000" b="0" i="0" u="none" strike="noStrike" cap="none" normalizeH="0" baseline="0" dirty="0" smtClean="0">
                        <a:ln>
                          <a:noFill/>
                        </a:ln>
                        <a:solidFill>
                          <a:schemeClr val="tx1"/>
                        </a:solidFill>
                        <a:effectLst/>
                        <a:latin typeface="Arial" charset="0"/>
                      </a:endParaRPr>
                    </a:p>
                  </a:txBody>
                  <a:tcPr marL="84397" marR="84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2000" b="0" i="0" u="none" strike="noStrike" cap="none" normalizeH="0" baseline="0" dirty="0" smtClean="0">
                          <a:ln>
                            <a:noFill/>
                          </a:ln>
                          <a:solidFill>
                            <a:schemeClr val="tx1"/>
                          </a:solidFill>
                          <a:effectLst/>
                          <a:latin typeface="Arial" charset="0"/>
                        </a:rPr>
                        <a:t>643</a:t>
                      </a:r>
                      <a:endParaRPr kumimoji="0" lang="en-US" altLang="fi-FI" sz="2000" b="0" i="0" u="none" strike="noStrike" cap="none" normalizeH="0" baseline="0" dirty="0" smtClean="0">
                        <a:ln>
                          <a:noFill/>
                        </a:ln>
                        <a:solidFill>
                          <a:schemeClr val="tx1"/>
                        </a:solidFill>
                        <a:effectLst/>
                        <a:latin typeface="Arial" charset="0"/>
                      </a:endParaRPr>
                    </a:p>
                  </a:txBody>
                  <a:tcPr marL="84397" marR="84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309">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2000" b="0" i="0" u="none" strike="noStrike" cap="none" normalizeH="0" baseline="0" smtClean="0">
                          <a:ln>
                            <a:noFill/>
                          </a:ln>
                          <a:solidFill>
                            <a:schemeClr val="tx1"/>
                          </a:solidFill>
                          <a:effectLst/>
                          <a:latin typeface="Arial" charset="0"/>
                        </a:rPr>
                        <a:t>Bolitophilidae (hoikkasienisääsket)</a:t>
                      </a:r>
                      <a:endParaRPr kumimoji="0" lang="en-US" altLang="fi-FI" sz="2000" b="0" i="0" u="none" strike="noStrike" cap="none" normalizeH="0" baseline="0" dirty="0" smtClean="0">
                        <a:ln>
                          <a:noFill/>
                        </a:ln>
                        <a:solidFill>
                          <a:schemeClr val="tx1"/>
                        </a:solidFill>
                        <a:effectLst/>
                        <a:latin typeface="Arial" charset="0"/>
                      </a:endParaRPr>
                    </a:p>
                  </a:txBody>
                  <a:tcPr marL="84397" marR="84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2000" b="0" i="0" u="none" strike="noStrike" cap="none" normalizeH="0" baseline="0" dirty="0" smtClean="0">
                          <a:ln>
                            <a:noFill/>
                          </a:ln>
                          <a:solidFill>
                            <a:schemeClr val="tx1"/>
                          </a:solidFill>
                          <a:effectLst/>
                          <a:latin typeface="Arial" charset="0"/>
                        </a:rPr>
                        <a:t>22</a:t>
                      </a:r>
                      <a:endParaRPr kumimoji="0" lang="en-US" altLang="fi-FI" sz="2000" b="0" i="0" u="none" strike="noStrike" cap="none" normalizeH="0" baseline="0" dirty="0" smtClean="0">
                        <a:ln>
                          <a:noFill/>
                        </a:ln>
                        <a:solidFill>
                          <a:schemeClr val="tx1"/>
                        </a:solidFill>
                        <a:effectLst/>
                        <a:latin typeface="Arial" charset="0"/>
                      </a:endParaRPr>
                    </a:p>
                  </a:txBody>
                  <a:tcPr marL="84397" marR="84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309">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2000" b="0" i="0" u="none" strike="noStrike" cap="none" normalizeH="0" baseline="0" dirty="0" err="1" smtClean="0">
                          <a:ln>
                            <a:noFill/>
                          </a:ln>
                          <a:solidFill>
                            <a:schemeClr val="tx1"/>
                          </a:solidFill>
                          <a:effectLst/>
                          <a:latin typeface="Arial" charset="0"/>
                        </a:rPr>
                        <a:t>Diadocidiidae</a:t>
                      </a:r>
                      <a:r>
                        <a:rPr kumimoji="0" lang="fi-FI" altLang="fi-FI" sz="2000" b="0" i="0" u="none" strike="noStrike" cap="none" normalizeH="0" baseline="0" dirty="0" smtClean="0">
                          <a:ln>
                            <a:noFill/>
                          </a:ln>
                          <a:solidFill>
                            <a:schemeClr val="tx1"/>
                          </a:solidFill>
                          <a:effectLst/>
                          <a:latin typeface="Arial" charset="0"/>
                        </a:rPr>
                        <a:t>  (taigasienisääsket)</a:t>
                      </a:r>
                      <a:endParaRPr kumimoji="0" lang="en-US" altLang="fi-FI" sz="2000" b="0" i="0" u="none" strike="noStrike" cap="none" normalizeH="0" baseline="0" dirty="0" smtClean="0">
                        <a:ln>
                          <a:noFill/>
                        </a:ln>
                        <a:solidFill>
                          <a:schemeClr val="tx1"/>
                        </a:solidFill>
                        <a:effectLst/>
                        <a:latin typeface="Arial" charset="0"/>
                      </a:endParaRPr>
                    </a:p>
                  </a:txBody>
                  <a:tcPr marL="84397" marR="84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2000" b="0" i="0" u="none" strike="noStrike" cap="none" normalizeH="0" baseline="0" dirty="0" smtClean="0">
                          <a:ln>
                            <a:noFill/>
                          </a:ln>
                          <a:solidFill>
                            <a:schemeClr val="tx1"/>
                          </a:solidFill>
                          <a:effectLst/>
                          <a:latin typeface="Arial" charset="0"/>
                        </a:rPr>
                        <a:t>6</a:t>
                      </a:r>
                      <a:endParaRPr kumimoji="0" lang="en-US" altLang="fi-FI" sz="2000" b="0" i="0" u="none" strike="noStrike" cap="none" normalizeH="0" baseline="0" dirty="0" smtClean="0">
                        <a:ln>
                          <a:noFill/>
                        </a:ln>
                        <a:solidFill>
                          <a:schemeClr val="tx1"/>
                        </a:solidFill>
                        <a:effectLst/>
                        <a:latin typeface="Arial" charset="0"/>
                      </a:endParaRPr>
                    </a:p>
                  </a:txBody>
                  <a:tcPr marL="84397" marR="84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309">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2000" b="0" i="0" u="none" strike="noStrike" cap="none" normalizeH="0" baseline="0" dirty="0" err="1" smtClean="0">
                          <a:ln>
                            <a:noFill/>
                          </a:ln>
                          <a:solidFill>
                            <a:schemeClr val="tx1"/>
                          </a:solidFill>
                          <a:effectLst/>
                          <a:latin typeface="Arial" charset="0"/>
                        </a:rPr>
                        <a:t>Ditomyiidae</a:t>
                      </a:r>
                      <a:r>
                        <a:rPr kumimoji="0" lang="fi-FI" altLang="fi-FI" sz="2000" b="0" i="0" u="none" strike="noStrike" cap="none" normalizeH="0" baseline="0" dirty="0" smtClean="0">
                          <a:ln>
                            <a:noFill/>
                          </a:ln>
                          <a:solidFill>
                            <a:schemeClr val="tx1"/>
                          </a:solidFill>
                          <a:effectLst/>
                          <a:latin typeface="Arial" charset="0"/>
                        </a:rPr>
                        <a:t>   (kääpäsienisääsket)</a:t>
                      </a:r>
                      <a:endParaRPr kumimoji="0" lang="en-US" altLang="fi-FI" sz="2000" b="0" i="0" u="none" strike="noStrike" cap="none" normalizeH="0" baseline="0" dirty="0" smtClean="0">
                        <a:ln>
                          <a:noFill/>
                        </a:ln>
                        <a:solidFill>
                          <a:schemeClr val="tx1"/>
                        </a:solidFill>
                        <a:effectLst/>
                        <a:latin typeface="Arial" charset="0"/>
                      </a:endParaRPr>
                    </a:p>
                  </a:txBody>
                  <a:tcPr marL="84397" marR="84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2000" b="0" i="0" u="none" strike="noStrike" cap="none" normalizeH="0" baseline="0" smtClean="0">
                          <a:ln>
                            <a:noFill/>
                          </a:ln>
                          <a:solidFill>
                            <a:schemeClr val="tx1"/>
                          </a:solidFill>
                          <a:effectLst/>
                          <a:latin typeface="Arial" charset="0"/>
                        </a:rPr>
                        <a:t>1</a:t>
                      </a:r>
                      <a:endParaRPr kumimoji="0" lang="en-US" altLang="fi-FI" sz="2000" b="0" i="0" u="none" strike="noStrike" cap="none" normalizeH="0" baseline="0" smtClean="0">
                        <a:ln>
                          <a:noFill/>
                        </a:ln>
                        <a:solidFill>
                          <a:schemeClr val="tx1"/>
                        </a:solidFill>
                        <a:effectLst/>
                        <a:latin typeface="Arial" charset="0"/>
                      </a:endParaRPr>
                    </a:p>
                  </a:txBody>
                  <a:tcPr marL="84397" marR="84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309">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2000" b="0" i="0" u="none" strike="noStrike" cap="none" normalizeH="0" baseline="0" smtClean="0">
                          <a:ln>
                            <a:noFill/>
                          </a:ln>
                          <a:solidFill>
                            <a:schemeClr val="tx1"/>
                          </a:solidFill>
                          <a:effectLst/>
                          <a:latin typeface="Arial" charset="0"/>
                        </a:rPr>
                        <a:t>Keroplatidae     (petosienisääsket)</a:t>
                      </a:r>
                      <a:endParaRPr kumimoji="0" lang="en-US" altLang="fi-FI" sz="2000" b="0" i="0" u="none" strike="noStrike" cap="none" normalizeH="0" baseline="0" dirty="0" smtClean="0">
                        <a:ln>
                          <a:noFill/>
                        </a:ln>
                        <a:solidFill>
                          <a:schemeClr val="tx1"/>
                        </a:solidFill>
                        <a:effectLst/>
                        <a:latin typeface="Arial" charset="0"/>
                      </a:endParaRPr>
                    </a:p>
                  </a:txBody>
                  <a:tcPr marL="84397" marR="84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2000" b="0" i="0" u="none" strike="noStrike" cap="none" normalizeH="0" baseline="0" dirty="0" smtClean="0">
                          <a:ln>
                            <a:noFill/>
                          </a:ln>
                          <a:solidFill>
                            <a:schemeClr val="tx1"/>
                          </a:solidFill>
                          <a:effectLst/>
                          <a:latin typeface="Arial" charset="0"/>
                        </a:rPr>
                        <a:t>44</a:t>
                      </a:r>
                      <a:endParaRPr kumimoji="0" lang="en-US" altLang="fi-FI" sz="2000" b="0" i="0" u="none" strike="noStrike" cap="none" normalizeH="0" baseline="0" dirty="0" smtClean="0">
                        <a:ln>
                          <a:noFill/>
                        </a:ln>
                        <a:solidFill>
                          <a:schemeClr val="tx1"/>
                        </a:solidFill>
                        <a:effectLst/>
                        <a:latin typeface="Arial" charset="0"/>
                      </a:endParaRPr>
                    </a:p>
                  </a:txBody>
                  <a:tcPr marL="84397" marR="84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404">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2000" b="0" i="0" u="none" strike="noStrike" cap="none" normalizeH="0" baseline="0" dirty="0" smtClean="0">
                          <a:ln>
                            <a:noFill/>
                          </a:ln>
                          <a:solidFill>
                            <a:schemeClr val="tx1"/>
                          </a:solidFill>
                          <a:effectLst/>
                          <a:latin typeface="Arial" charset="0"/>
                        </a:rPr>
                        <a:t>Total</a:t>
                      </a:r>
                      <a:endParaRPr kumimoji="0" lang="en-US" altLang="fi-FI" sz="2000" b="0" i="0" u="none" strike="noStrike" cap="none" normalizeH="0" baseline="0" dirty="0" smtClean="0">
                        <a:ln>
                          <a:noFill/>
                        </a:ln>
                        <a:solidFill>
                          <a:schemeClr val="tx1"/>
                        </a:solidFill>
                        <a:effectLst/>
                        <a:latin typeface="Arial" charset="0"/>
                      </a:endParaRPr>
                    </a:p>
                  </a:txBody>
                  <a:tcPr marL="84397" marR="84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2000" b="0" i="0" u="none" strike="noStrike" cap="none" normalizeH="0" baseline="0" dirty="0" smtClean="0">
                          <a:ln>
                            <a:noFill/>
                          </a:ln>
                          <a:solidFill>
                            <a:schemeClr val="tx1"/>
                          </a:solidFill>
                          <a:effectLst/>
                          <a:latin typeface="Arial" charset="0"/>
                        </a:rPr>
                        <a:t>716</a:t>
                      </a:r>
                      <a:endParaRPr kumimoji="0" lang="en-US" altLang="fi-FI" sz="2000" b="0" i="0" u="none" strike="noStrike" cap="none" normalizeH="0" baseline="0" dirty="0" smtClean="0">
                        <a:ln>
                          <a:noFill/>
                        </a:ln>
                        <a:solidFill>
                          <a:schemeClr val="tx1"/>
                        </a:solidFill>
                        <a:effectLst/>
                        <a:latin typeface="Arial" charset="0"/>
                      </a:endParaRPr>
                    </a:p>
                  </a:txBody>
                  <a:tcPr marL="84397" marR="843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188640"/>
            <a:ext cx="8358956" cy="798513"/>
          </a:xfrm>
        </p:spPr>
        <p:txBody>
          <a:bodyPr/>
          <a:lstStyle/>
          <a:p>
            <a:r>
              <a:rPr lang="fi-FI" altLang="fi-FI" sz="2800" b="1" dirty="0" err="1" smtClean="0"/>
              <a:t>Fungus</a:t>
            </a:r>
            <a:r>
              <a:rPr lang="fi-FI" altLang="fi-FI" sz="2800" b="1" dirty="0" smtClean="0"/>
              <a:t> </a:t>
            </a:r>
            <a:r>
              <a:rPr lang="fi-FI" altLang="fi-FI" sz="2800" b="1" dirty="0" err="1" smtClean="0"/>
              <a:t>gnats</a:t>
            </a:r>
            <a:r>
              <a:rPr lang="fi-FI" altLang="fi-FI" sz="2800" b="1" dirty="0" smtClean="0"/>
              <a:t> </a:t>
            </a:r>
            <a:r>
              <a:rPr lang="fi-FI" altLang="fi-FI" sz="2800" b="1" dirty="0" err="1" smtClean="0"/>
              <a:t>are</a:t>
            </a:r>
            <a:r>
              <a:rPr lang="fi-FI" altLang="fi-FI" sz="2800" b="1" dirty="0" smtClean="0"/>
              <a:t> </a:t>
            </a:r>
            <a:r>
              <a:rPr lang="fi-FI" altLang="fi-FI" sz="2800" b="1" dirty="0" err="1" smtClean="0"/>
              <a:t>studied</a:t>
            </a:r>
            <a:r>
              <a:rPr lang="fi-FI" altLang="fi-FI" sz="2800" b="1" dirty="0" smtClean="0"/>
              <a:t> </a:t>
            </a:r>
            <a:r>
              <a:rPr lang="fi-FI" altLang="fi-FI" sz="2800" b="1" dirty="0" err="1" smtClean="0"/>
              <a:t>unevenly</a:t>
            </a:r>
            <a:r>
              <a:rPr lang="fi-FI" altLang="fi-FI" sz="2800" b="1" dirty="0" smtClean="0"/>
              <a:t> in Finland</a:t>
            </a:r>
            <a:endParaRPr lang="en-US" altLang="fi-FI" sz="2800" b="1" dirty="0" smtClean="0"/>
          </a:p>
        </p:txBody>
      </p:sp>
      <p:sp>
        <p:nvSpPr>
          <p:cNvPr id="548868" name="Rectangle 4"/>
          <p:cNvSpPr>
            <a:spLocks noChangeArrowheads="1"/>
          </p:cNvSpPr>
          <p:nvPr/>
        </p:nvSpPr>
        <p:spPr bwMode="auto">
          <a:xfrm>
            <a:off x="3973513" y="1412874"/>
            <a:ext cx="4986337" cy="504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562100" indent="-228600" eaLnBrk="0" hangingPunct="0">
              <a:spcBef>
                <a:spcPct val="20000"/>
              </a:spcBef>
              <a:buChar char="–"/>
              <a:defRPr sz="2000">
                <a:solidFill>
                  <a:schemeClr val="tx1"/>
                </a:solidFill>
                <a:latin typeface="Arial" charset="0"/>
              </a:defRPr>
            </a:lvl4pPr>
            <a:lvl5pPr marL="1981200" indent="-228600" eaLnBrk="0" hangingPunct="0">
              <a:spcBef>
                <a:spcPct val="20000"/>
              </a:spcBef>
              <a:buChar char="»"/>
              <a:defRPr sz="2000">
                <a:solidFill>
                  <a:schemeClr val="tx1"/>
                </a:solidFill>
                <a:latin typeface="Arial" charset="0"/>
              </a:defRPr>
            </a:lvl5pPr>
            <a:lvl6pPr marL="2438400" indent="-228600" eaLnBrk="0" fontAlgn="base" hangingPunct="0">
              <a:spcBef>
                <a:spcPct val="20000"/>
              </a:spcBef>
              <a:spcAft>
                <a:spcPct val="0"/>
              </a:spcAft>
              <a:buChar char="»"/>
              <a:defRPr sz="2000">
                <a:solidFill>
                  <a:schemeClr val="tx1"/>
                </a:solidFill>
                <a:latin typeface="Arial" charset="0"/>
              </a:defRPr>
            </a:lvl6pPr>
            <a:lvl7pPr marL="2895600" indent="-228600" eaLnBrk="0" fontAlgn="base" hangingPunct="0">
              <a:spcBef>
                <a:spcPct val="20000"/>
              </a:spcBef>
              <a:spcAft>
                <a:spcPct val="0"/>
              </a:spcAft>
              <a:buChar char="»"/>
              <a:defRPr sz="2000">
                <a:solidFill>
                  <a:schemeClr val="tx1"/>
                </a:solidFill>
                <a:latin typeface="Arial" charset="0"/>
              </a:defRPr>
            </a:lvl7pPr>
            <a:lvl8pPr marL="3352800" indent="-228600" eaLnBrk="0" fontAlgn="base" hangingPunct="0">
              <a:spcBef>
                <a:spcPct val="20000"/>
              </a:spcBef>
              <a:spcAft>
                <a:spcPct val="0"/>
              </a:spcAft>
              <a:buChar char="»"/>
              <a:defRPr sz="2000">
                <a:solidFill>
                  <a:schemeClr val="tx1"/>
                </a:solidFill>
                <a:latin typeface="Arial" charset="0"/>
              </a:defRPr>
            </a:lvl8pPr>
            <a:lvl9pPr marL="38100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fi-FI" altLang="fi-FI" sz="2000" dirty="0" err="1" smtClean="0"/>
              <a:t>Yellow</a:t>
            </a:r>
            <a:r>
              <a:rPr lang="fi-FI" altLang="fi-FI" sz="2000" dirty="0" smtClean="0"/>
              <a:t> </a:t>
            </a:r>
            <a:r>
              <a:rPr lang="fi-FI" altLang="fi-FI" sz="2000" dirty="0" err="1" smtClean="0"/>
              <a:t>areas</a:t>
            </a:r>
            <a:r>
              <a:rPr lang="fi-FI" altLang="fi-FI" sz="2000" dirty="0" smtClean="0"/>
              <a:t>  - </a:t>
            </a:r>
            <a:r>
              <a:rPr lang="fi-FI" altLang="fi-FI" sz="2000" dirty="0" err="1" smtClean="0"/>
              <a:t>relatively</a:t>
            </a:r>
            <a:r>
              <a:rPr lang="fi-FI" altLang="fi-FI" sz="2000" dirty="0" smtClean="0"/>
              <a:t> </a:t>
            </a:r>
            <a:r>
              <a:rPr lang="fi-FI" altLang="fi-FI" sz="2000" dirty="0" err="1" smtClean="0"/>
              <a:t>well-studied</a:t>
            </a:r>
            <a:r>
              <a:rPr lang="fi-FI" altLang="fi-FI" sz="2000" dirty="0" smtClean="0"/>
              <a:t>, </a:t>
            </a:r>
            <a:r>
              <a:rPr lang="fi-FI" altLang="fi-FI" sz="2000" dirty="0" err="1" smtClean="0"/>
              <a:t>quantitative</a:t>
            </a:r>
            <a:r>
              <a:rPr lang="fi-FI" altLang="fi-FI" sz="2000" dirty="0" smtClean="0"/>
              <a:t> </a:t>
            </a:r>
            <a:r>
              <a:rPr lang="fi-FI" altLang="fi-FI" sz="2000" dirty="0" err="1" smtClean="0"/>
              <a:t>sampling</a:t>
            </a:r>
            <a:r>
              <a:rPr lang="fi-FI" altLang="fi-FI" sz="2000" dirty="0" smtClean="0"/>
              <a:t> </a:t>
            </a:r>
            <a:r>
              <a:rPr lang="fi-FI" altLang="fi-FI" sz="2000" dirty="0" err="1" smtClean="0"/>
              <a:t>during</a:t>
            </a:r>
            <a:r>
              <a:rPr lang="fi-FI" altLang="fi-FI" sz="2000" dirty="0" smtClean="0"/>
              <a:t> the </a:t>
            </a:r>
            <a:r>
              <a:rPr lang="fi-FI" altLang="fi-FI" sz="2000" dirty="0" err="1" smtClean="0"/>
              <a:t>whole</a:t>
            </a:r>
            <a:r>
              <a:rPr lang="fi-FI" altLang="fi-FI" sz="2000" dirty="0" smtClean="0"/>
              <a:t> </a:t>
            </a:r>
            <a:r>
              <a:rPr lang="fi-FI" altLang="fi-FI" sz="2000" dirty="0" err="1" smtClean="0"/>
              <a:t>season</a:t>
            </a:r>
            <a:r>
              <a:rPr lang="fi-FI" altLang="fi-FI" sz="2000" dirty="0" smtClean="0"/>
              <a:t> in 1990s(green </a:t>
            </a:r>
            <a:r>
              <a:rPr lang="fi-FI" altLang="fi-FI" sz="2000" dirty="0" err="1" smtClean="0"/>
              <a:t>spots</a:t>
            </a:r>
            <a:r>
              <a:rPr lang="fi-FI" altLang="fi-FI" sz="2000" dirty="0" smtClean="0"/>
              <a:t>) and 2000s (</a:t>
            </a:r>
            <a:r>
              <a:rPr lang="fi-FI" altLang="fi-FI" sz="2000" dirty="0" err="1" smtClean="0"/>
              <a:t>red</a:t>
            </a:r>
            <a:r>
              <a:rPr lang="fi-FI" altLang="fi-FI" sz="2000" dirty="0" smtClean="0"/>
              <a:t> </a:t>
            </a:r>
            <a:r>
              <a:rPr lang="fi-FI" altLang="fi-FI" sz="2000" dirty="0" err="1" smtClean="0"/>
              <a:t>spots</a:t>
            </a:r>
            <a:r>
              <a:rPr lang="fi-FI" altLang="fi-FI" sz="2000" dirty="0" smtClean="0"/>
              <a:t>) and </a:t>
            </a:r>
            <a:r>
              <a:rPr lang="fi-FI" altLang="fi-FI" sz="2000" dirty="0" err="1" smtClean="0"/>
              <a:t>old</a:t>
            </a:r>
            <a:r>
              <a:rPr lang="fi-FI" altLang="fi-FI" sz="2000" dirty="0" smtClean="0"/>
              <a:t> data </a:t>
            </a:r>
            <a:r>
              <a:rPr lang="fi-FI" altLang="fi-FI" sz="2000" dirty="0" err="1" smtClean="0"/>
              <a:t>collected</a:t>
            </a:r>
            <a:r>
              <a:rPr lang="fi-FI" altLang="fi-FI" sz="2000" dirty="0" smtClean="0"/>
              <a:t> in 1890-1915 and 1960s: </a:t>
            </a:r>
            <a:r>
              <a:rPr lang="fi-FI" altLang="fi-FI" sz="2000" dirty="0"/>
              <a:t>U, V, EH, PH, PK (Ilomantsi), </a:t>
            </a:r>
            <a:r>
              <a:rPr lang="fi-FI" altLang="fi-FI" sz="2000" dirty="0" err="1"/>
              <a:t>Kn</a:t>
            </a:r>
            <a:r>
              <a:rPr lang="fi-FI" altLang="fi-FI" sz="2000" dirty="0"/>
              <a:t> (Kuhmo</a:t>
            </a:r>
            <a:r>
              <a:rPr lang="fi-FI" altLang="fi-FI" sz="2000" dirty="0" smtClean="0"/>
              <a:t>).</a:t>
            </a:r>
          </a:p>
          <a:p>
            <a:pPr eaLnBrk="1" hangingPunct="1"/>
            <a:endParaRPr lang="fi-FI" altLang="fi-FI" sz="2000" dirty="0"/>
          </a:p>
          <a:p>
            <a:pPr eaLnBrk="1" hangingPunct="1"/>
            <a:r>
              <a:rPr lang="fi-FI" altLang="fi-FI" sz="2000" dirty="0" err="1" smtClean="0"/>
              <a:t>Rose</a:t>
            </a:r>
            <a:r>
              <a:rPr lang="fi-FI" altLang="fi-FI" sz="2000" dirty="0" smtClean="0"/>
              <a:t> </a:t>
            </a:r>
            <a:r>
              <a:rPr lang="fi-FI" altLang="fi-FI" sz="2000" dirty="0" err="1" smtClean="0"/>
              <a:t>areas</a:t>
            </a:r>
            <a:r>
              <a:rPr lang="fi-FI" altLang="fi-FI" sz="2000" dirty="0" smtClean="0"/>
              <a:t> - </a:t>
            </a:r>
            <a:r>
              <a:rPr lang="fi-FI" altLang="fi-FI" sz="2000" dirty="0" err="1" smtClean="0"/>
              <a:t>q</a:t>
            </a:r>
            <a:r>
              <a:rPr lang="fi-FI" altLang="fi-FI" sz="2000" dirty="0" err="1" smtClean="0"/>
              <a:t>uantitative</a:t>
            </a:r>
            <a:r>
              <a:rPr lang="fi-FI" altLang="fi-FI" sz="2000" dirty="0" smtClean="0"/>
              <a:t> </a:t>
            </a:r>
            <a:r>
              <a:rPr lang="fi-FI" altLang="fi-FI" sz="2000" dirty="0" err="1" smtClean="0"/>
              <a:t>sampling</a:t>
            </a:r>
            <a:r>
              <a:rPr lang="fi-FI" altLang="fi-FI" sz="2000" dirty="0" smtClean="0"/>
              <a:t> </a:t>
            </a:r>
            <a:r>
              <a:rPr lang="fi-FI" altLang="fi-FI" sz="2000" dirty="0" err="1" smtClean="0"/>
              <a:t>during</a:t>
            </a:r>
            <a:r>
              <a:rPr lang="fi-FI" altLang="fi-FI" sz="2000" dirty="0" smtClean="0"/>
              <a:t> </a:t>
            </a:r>
            <a:r>
              <a:rPr lang="fi-FI" altLang="fi-FI" sz="2000" dirty="0" err="1" smtClean="0"/>
              <a:t>only</a:t>
            </a:r>
            <a:r>
              <a:rPr lang="fi-FI" altLang="fi-FI" sz="2000" dirty="0" smtClean="0"/>
              <a:t> </a:t>
            </a:r>
            <a:r>
              <a:rPr lang="fi-FI" altLang="fi-FI" sz="2000" dirty="0" err="1" smtClean="0"/>
              <a:t>one</a:t>
            </a:r>
            <a:r>
              <a:rPr lang="fi-FI" altLang="fi-FI" sz="2000" dirty="0" smtClean="0"/>
              <a:t> </a:t>
            </a:r>
            <a:r>
              <a:rPr lang="fi-FI" altLang="fi-FI" sz="2000" dirty="0" err="1" smtClean="0"/>
              <a:t>season</a:t>
            </a:r>
            <a:r>
              <a:rPr lang="fi-FI" altLang="fi-FI" sz="2000" dirty="0" smtClean="0"/>
              <a:t> (</a:t>
            </a:r>
            <a:r>
              <a:rPr lang="fi-FI" altLang="fi-FI" sz="2000" dirty="0" err="1" smtClean="0"/>
              <a:t>red</a:t>
            </a:r>
            <a:r>
              <a:rPr lang="fi-FI" altLang="fi-FI" sz="2000" dirty="0" smtClean="0"/>
              <a:t> </a:t>
            </a:r>
            <a:r>
              <a:rPr lang="fi-FI" altLang="fi-FI" sz="2000" dirty="0" err="1" smtClean="0"/>
              <a:t>spots</a:t>
            </a:r>
            <a:r>
              <a:rPr lang="fi-FI" altLang="fi-FI" sz="2000" dirty="0" smtClean="0"/>
              <a:t>) </a:t>
            </a:r>
            <a:r>
              <a:rPr lang="fi-FI" altLang="fi-FI" sz="2000" dirty="0" err="1" smtClean="0"/>
              <a:t>or</a:t>
            </a:r>
            <a:r>
              <a:rPr lang="fi-FI" altLang="fi-FI" sz="2000" dirty="0" smtClean="0"/>
              <a:t> </a:t>
            </a:r>
            <a:r>
              <a:rPr lang="fi-FI" altLang="fi-FI" sz="2000" dirty="0" err="1" smtClean="0"/>
              <a:t>only</a:t>
            </a:r>
            <a:r>
              <a:rPr lang="fi-FI" altLang="fi-FI" sz="2000" dirty="0" smtClean="0"/>
              <a:t> </a:t>
            </a:r>
            <a:r>
              <a:rPr lang="fi-FI" altLang="fi-FI" sz="2000" dirty="0" err="1" smtClean="0"/>
              <a:t>sweep-netting</a:t>
            </a:r>
            <a:r>
              <a:rPr lang="fi-FI" altLang="fi-FI" sz="2000" dirty="0" smtClean="0"/>
              <a:t> (</a:t>
            </a:r>
            <a:r>
              <a:rPr lang="fi-FI" altLang="fi-FI" sz="2000" dirty="0" err="1" smtClean="0"/>
              <a:t>without</a:t>
            </a:r>
            <a:r>
              <a:rPr lang="fi-FI" altLang="fi-FI" sz="2000" dirty="0" smtClean="0"/>
              <a:t> </a:t>
            </a:r>
            <a:r>
              <a:rPr lang="fi-FI" altLang="fi-FI" sz="2000" dirty="0" err="1" smtClean="0"/>
              <a:t>spots</a:t>
            </a:r>
            <a:r>
              <a:rPr lang="fi-FI" altLang="fi-FI" sz="2000" dirty="0" smtClean="0"/>
              <a:t>).</a:t>
            </a:r>
          </a:p>
          <a:p>
            <a:pPr eaLnBrk="1" hangingPunct="1"/>
            <a:endParaRPr lang="fi-FI" altLang="fi-FI" sz="2000" dirty="0"/>
          </a:p>
          <a:p>
            <a:pPr eaLnBrk="1" hangingPunct="1"/>
            <a:r>
              <a:rPr lang="fi-FI" altLang="fi-FI" sz="2000" dirty="0" smtClean="0"/>
              <a:t>White </a:t>
            </a:r>
            <a:r>
              <a:rPr lang="fi-FI" altLang="fi-FI" sz="2000" dirty="0" err="1" smtClean="0"/>
              <a:t>areas</a:t>
            </a:r>
            <a:r>
              <a:rPr lang="fi-FI" altLang="fi-FI" sz="2000" dirty="0" smtClean="0"/>
              <a:t> - </a:t>
            </a:r>
            <a:r>
              <a:rPr lang="fi-FI" altLang="fi-FI" sz="2000" dirty="0" err="1" smtClean="0"/>
              <a:t>quantitative</a:t>
            </a:r>
            <a:r>
              <a:rPr lang="fi-FI" altLang="fi-FI" sz="2000" dirty="0" smtClean="0"/>
              <a:t> </a:t>
            </a:r>
            <a:r>
              <a:rPr lang="fi-FI" altLang="fi-FI" sz="2000" dirty="0" smtClean="0"/>
              <a:t>data </a:t>
            </a:r>
            <a:r>
              <a:rPr lang="fi-FI" altLang="fi-FI" sz="2000" dirty="0" err="1" smtClean="0"/>
              <a:t>absent</a:t>
            </a:r>
            <a:r>
              <a:rPr lang="fi-FI" altLang="fi-FI" sz="2000" dirty="0" smtClean="0"/>
              <a:t>, </a:t>
            </a:r>
            <a:r>
              <a:rPr lang="fi-FI" altLang="fi-FI" sz="2000" dirty="0" err="1" smtClean="0"/>
              <a:t>only</a:t>
            </a:r>
            <a:r>
              <a:rPr lang="fi-FI" altLang="fi-FI" sz="2000" dirty="0" smtClean="0"/>
              <a:t> </a:t>
            </a:r>
            <a:r>
              <a:rPr lang="fi-FI" altLang="fi-FI" sz="2000" dirty="0" err="1" smtClean="0"/>
              <a:t>sweep-netting</a:t>
            </a:r>
            <a:endParaRPr lang="fi-FI" altLang="fi-FI" sz="2000" dirty="0"/>
          </a:p>
          <a:p>
            <a:pPr eaLnBrk="1" hangingPunct="1"/>
            <a:endParaRPr lang="fi-FI" altLang="fi-FI" sz="2000" dirty="0"/>
          </a:p>
        </p:txBody>
      </p:sp>
      <p:pic>
        <p:nvPicPr>
          <p:cNvPr id="15364" name="Picture 10" descr="sienisaasket_maakunnat_2007"/>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7825" y="1052513"/>
            <a:ext cx="3136900" cy="58054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8868">
                                            <p:txEl>
                                              <p:pRg st="0" end="0"/>
                                            </p:txEl>
                                          </p:spTgt>
                                        </p:tgtEl>
                                        <p:attrNameLst>
                                          <p:attrName>style.visibility</p:attrName>
                                        </p:attrNameLst>
                                      </p:cBhvr>
                                      <p:to>
                                        <p:strVal val="visible"/>
                                      </p:to>
                                    </p:set>
                                    <p:animEffect transition="in" filter="blinds(horizontal)">
                                      <p:cBhvr>
                                        <p:cTn id="7" dur="500"/>
                                        <p:tgtEl>
                                          <p:spTgt spid="5488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8868">
                                            <p:txEl>
                                              <p:pRg st="2" end="2"/>
                                            </p:txEl>
                                          </p:spTgt>
                                        </p:tgtEl>
                                        <p:attrNameLst>
                                          <p:attrName>style.visibility</p:attrName>
                                        </p:attrNameLst>
                                      </p:cBhvr>
                                      <p:to>
                                        <p:strVal val="visible"/>
                                      </p:to>
                                    </p:set>
                                    <p:animEffect transition="in" filter="blinds(horizontal)">
                                      <p:cBhvr>
                                        <p:cTn id="12" dur="500"/>
                                        <p:tgtEl>
                                          <p:spTgt spid="54886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48868">
                                            <p:txEl>
                                              <p:pRg st="4" end="4"/>
                                            </p:txEl>
                                          </p:spTgt>
                                        </p:tgtEl>
                                        <p:attrNameLst>
                                          <p:attrName>style.visibility</p:attrName>
                                        </p:attrNameLst>
                                      </p:cBhvr>
                                      <p:to>
                                        <p:strVal val="visible"/>
                                      </p:to>
                                    </p:set>
                                    <p:animEffect transition="in" filter="blinds(horizontal)">
                                      <p:cBhvr>
                                        <p:cTn id="17" dur="500"/>
                                        <p:tgtEl>
                                          <p:spTgt spid="5488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0"/>
            <a:ext cx="8229600" cy="1143000"/>
          </a:xfrm>
        </p:spPr>
        <p:txBody>
          <a:bodyPr/>
          <a:lstStyle/>
          <a:p>
            <a:pPr algn="l" eaLnBrk="1" hangingPunct="1"/>
            <a:r>
              <a:rPr lang="en-US" altLang="fi-FI" sz="2400" smtClean="0"/>
              <a:t>Sites of faunistic studies of insects in Finland (concerning fungus gnats only) and Russian Karelia</a:t>
            </a:r>
          </a:p>
        </p:txBody>
      </p:sp>
      <p:pic>
        <p:nvPicPr>
          <p:cNvPr id="15366" name="Picture 6" descr="HumalaFig1"/>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435600" y="1844675"/>
            <a:ext cx="3406775" cy="4465638"/>
          </a:xfrm>
        </p:spPr>
      </p:pic>
      <p:pic>
        <p:nvPicPr>
          <p:cNvPr id="16388" name="Picture 9" descr="sienisaaskikartta2009muokattu"/>
          <p:cNvPicPr>
            <a:picLocks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1835150" y="2205038"/>
            <a:ext cx="1281113" cy="2187575"/>
          </a:xfrm>
          <a:noFill/>
        </p:spPr>
      </p:pic>
      <p:pic>
        <p:nvPicPr>
          <p:cNvPr id="16389" name="Picture 12" descr="sienisaaskikartta2009muokattu"/>
          <p:cNvPicPr>
            <a:picLocks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1619250" y="1052513"/>
            <a:ext cx="4032250" cy="5545137"/>
          </a:xfrm>
          <a:noFill/>
        </p:spPr>
      </p:pic>
      <p:sp>
        <p:nvSpPr>
          <p:cNvPr id="16390" name="Rectangle 13"/>
          <p:cNvSpPr>
            <a:spLocks noChangeArrowheads="1"/>
          </p:cNvSpPr>
          <p:nvPr/>
        </p:nvSpPr>
        <p:spPr bwMode="auto">
          <a:xfrm>
            <a:off x="323850" y="2060575"/>
            <a:ext cx="143986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fi-FI" altLang="fi-FI" sz="1800"/>
              <a:t>1865-1940 </a:t>
            </a:r>
          </a:p>
          <a:p>
            <a:pPr eaLnBrk="1" hangingPunct="1">
              <a:spcBef>
                <a:spcPct val="0"/>
              </a:spcBef>
              <a:buFontTx/>
              <a:buNone/>
            </a:pPr>
            <a:r>
              <a:rPr lang="fi-FI" altLang="fi-FI" sz="1800"/>
              <a:t>ca 70 localities;</a:t>
            </a:r>
          </a:p>
          <a:p>
            <a:pPr eaLnBrk="1" hangingPunct="1">
              <a:spcBef>
                <a:spcPct val="0"/>
              </a:spcBef>
            </a:pPr>
            <a:r>
              <a:rPr lang="fi-FI" altLang="fi-FI" sz="1800">
                <a:solidFill>
                  <a:srgbClr val="FF0000"/>
                </a:solidFill>
              </a:rPr>
              <a:t>1960-1970 </a:t>
            </a:r>
          </a:p>
          <a:p>
            <a:pPr eaLnBrk="1" hangingPunct="1">
              <a:spcBef>
                <a:spcPct val="0"/>
              </a:spcBef>
              <a:buFontTx/>
              <a:buNone/>
            </a:pPr>
            <a:r>
              <a:rPr lang="fi-FI" altLang="fi-FI" sz="1800">
                <a:solidFill>
                  <a:srgbClr val="FF0000"/>
                </a:solidFill>
              </a:rPr>
              <a:t>ca 65 localities</a:t>
            </a:r>
            <a:r>
              <a:rPr lang="fi-FI" altLang="fi-FI" sz="1800"/>
              <a:t>: </a:t>
            </a:r>
          </a:p>
          <a:p>
            <a:pPr eaLnBrk="1" hangingPunct="1">
              <a:spcBef>
                <a:spcPct val="0"/>
              </a:spcBef>
            </a:pPr>
            <a:r>
              <a:rPr lang="fi-FI" altLang="fi-FI" sz="1800">
                <a:solidFill>
                  <a:srgbClr val="008000"/>
                </a:solidFill>
              </a:rPr>
              <a:t>1990 -2011 </a:t>
            </a:r>
          </a:p>
          <a:p>
            <a:pPr eaLnBrk="1" hangingPunct="1">
              <a:spcBef>
                <a:spcPct val="0"/>
              </a:spcBef>
              <a:buFontTx/>
              <a:buNone/>
            </a:pPr>
            <a:r>
              <a:rPr lang="fi-FI" altLang="fi-FI" sz="1800">
                <a:solidFill>
                  <a:srgbClr val="008000"/>
                </a:solidFill>
              </a:rPr>
              <a:t>ca 170 loca-</a:t>
            </a:r>
          </a:p>
          <a:p>
            <a:pPr eaLnBrk="1" hangingPunct="1">
              <a:spcBef>
                <a:spcPct val="0"/>
              </a:spcBef>
              <a:buFontTx/>
              <a:buNone/>
            </a:pPr>
            <a:r>
              <a:rPr lang="fi-FI" altLang="fi-FI" sz="1800">
                <a:solidFill>
                  <a:srgbClr val="008000"/>
                </a:solidFill>
              </a:rPr>
              <a:t>lities</a:t>
            </a:r>
          </a:p>
        </p:txBody>
      </p:sp>
      <p:sp>
        <p:nvSpPr>
          <p:cNvPr id="15374" name="Rectangle 14"/>
          <p:cNvSpPr>
            <a:spLocks noChangeArrowheads="1"/>
          </p:cNvSpPr>
          <p:nvPr/>
        </p:nvSpPr>
        <p:spPr bwMode="auto">
          <a:xfrm>
            <a:off x="5657850" y="6308725"/>
            <a:ext cx="348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i-FI" sz="1800">
                <a:solidFill>
                  <a:schemeClr val="tx2"/>
                </a:solidFill>
              </a:rPr>
              <a:t>After. Humala&amp;Jakovlev in press</a:t>
            </a:r>
            <a:endParaRPr lang="ru-RU" altLang="fi-FI" sz="18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linds(horizontal)">
                                      <p:cBhvr>
                                        <p:cTn id="7" dur="500"/>
                                        <p:tgtEl>
                                          <p:spTgt spid="1536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5374"/>
                                        </p:tgtEl>
                                        <p:attrNameLst>
                                          <p:attrName>style.visibility</p:attrName>
                                        </p:attrNameLst>
                                      </p:cBhvr>
                                      <p:to>
                                        <p:strVal val="visible"/>
                                      </p:to>
                                    </p:set>
                                    <p:anim calcmode="lin" valueType="num">
                                      <p:cBhvr additive="base">
                                        <p:cTn id="10" dur="500" fill="hold"/>
                                        <p:tgtEl>
                                          <p:spTgt spid="15374"/>
                                        </p:tgtEl>
                                        <p:attrNameLst>
                                          <p:attrName>ppt_x</p:attrName>
                                        </p:attrNameLst>
                                      </p:cBhvr>
                                      <p:tavLst>
                                        <p:tav tm="0">
                                          <p:val>
                                            <p:strVal val="#ppt_x"/>
                                          </p:val>
                                        </p:tav>
                                        <p:tav tm="100000">
                                          <p:val>
                                            <p:strVal val="#ppt_x"/>
                                          </p:val>
                                        </p:tav>
                                      </p:tavLst>
                                    </p:anim>
                                    <p:anim calcmode="lin" valueType="num">
                                      <p:cBhvr additive="base">
                                        <p:cTn id="11"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900113" y="620713"/>
            <a:ext cx="7451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i-FI" altLang="fi-FI" sz="2400" b="1">
                <a:solidFill>
                  <a:srgbClr val="808000"/>
                </a:solidFill>
              </a:rPr>
              <a:t>Red list categories for species assessment</a:t>
            </a:r>
          </a:p>
          <a:p>
            <a:pPr algn="ctr" eaLnBrk="1" hangingPunct="1">
              <a:spcBef>
                <a:spcPct val="0"/>
              </a:spcBef>
              <a:buFontTx/>
              <a:buNone/>
            </a:pPr>
            <a:r>
              <a:rPr lang="ru-RU" altLang="fi-FI" sz="2400" b="1">
                <a:solidFill>
                  <a:srgbClr val="808000"/>
                </a:solidFill>
              </a:rPr>
              <a:t>Краснокнижные категории</a:t>
            </a:r>
            <a:r>
              <a:rPr lang="fi-FI" altLang="fi-FI" sz="2400" b="1">
                <a:solidFill>
                  <a:srgbClr val="808000"/>
                </a:solidFill>
                <a:latin typeface="Arial Black" pitchFamily="34" charset="0"/>
              </a:rPr>
              <a:t> </a:t>
            </a:r>
            <a:r>
              <a:rPr lang="ru-RU" altLang="fi-FI" sz="2400" b="1">
                <a:solidFill>
                  <a:srgbClr val="808000"/>
                </a:solidFill>
              </a:rPr>
              <a:t>для оценки видов</a:t>
            </a:r>
            <a:endParaRPr lang="fi-FI" altLang="fi-FI" sz="2400" b="1">
              <a:solidFill>
                <a:srgbClr val="808000"/>
              </a:solidFill>
            </a:endParaRPr>
          </a:p>
        </p:txBody>
      </p:sp>
      <p:graphicFrame>
        <p:nvGraphicFramePr>
          <p:cNvPr id="116769" name="Group 33"/>
          <p:cNvGraphicFramePr>
            <a:graphicFrameLocks noGrp="1"/>
          </p:cNvGraphicFramePr>
          <p:nvPr/>
        </p:nvGraphicFramePr>
        <p:xfrm>
          <a:off x="1619250" y="1700213"/>
          <a:ext cx="7524750" cy="3997325"/>
        </p:xfrm>
        <a:graphic>
          <a:graphicData uri="http://schemas.openxmlformats.org/drawingml/2006/table">
            <a:tbl>
              <a:tblPr/>
              <a:tblGrid>
                <a:gridCol w="1422400"/>
                <a:gridCol w="6102350"/>
              </a:tblGrid>
              <a:tr h="473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000" b="1" i="0" u="none" strike="noStrike" cap="none" normalizeH="0" baseline="0" smtClean="0">
                          <a:ln>
                            <a:noFill/>
                          </a:ln>
                          <a:solidFill>
                            <a:schemeClr val="bg1"/>
                          </a:solidFill>
                          <a:effectLst/>
                          <a:latin typeface="Arial" charset="0"/>
                        </a:rPr>
                        <a:t>RE</a:t>
                      </a:r>
                      <a:endParaRPr kumimoji="0" lang="en-US" sz="2000" b="1" i="0" u="none" strike="noStrike" cap="none" normalizeH="0" baseline="0" smtClean="0">
                        <a:ln>
                          <a:noFill/>
                        </a:ln>
                        <a:solidFill>
                          <a:schemeClr val="bg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Regionally extinct</a:t>
                      </a:r>
                      <a:r>
                        <a:rPr kumimoji="0" lang="ru-RU" sz="2000" b="0" i="0" u="none" strike="noStrike" cap="none" normalizeH="0" baseline="0" smtClean="0">
                          <a:ln>
                            <a:noFill/>
                          </a:ln>
                          <a:solidFill>
                            <a:schemeClr val="tx1"/>
                          </a:solidFill>
                          <a:effectLst/>
                          <a:latin typeface="Arial" charset="0"/>
                        </a:rPr>
                        <a:t> - Исчезнувшие в регионе</a:t>
                      </a: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000" b="1" i="0" u="none" strike="noStrike" cap="none" normalizeH="0" baseline="0" smtClean="0">
                          <a:ln>
                            <a:noFill/>
                          </a:ln>
                          <a:solidFill>
                            <a:schemeClr val="bg1"/>
                          </a:solidFill>
                          <a:effectLst/>
                          <a:latin typeface="Arial" charset="0"/>
                        </a:rPr>
                        <a:t>CR</a:t>
                      </a:r>
                      <a:endParaRPr kumimoji="0" lang="en-US" sz="2000" b="1" i="0" u="none" strike="noStrike" cap="none" normalizeH="0" baseline="0" smtClean="0">
                        <a:ln>
                          <a:noFill/>
                        </a:ln>
                        <a:solidFill>
                          <a:schemeClr val="bg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4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Critically endangered</a:t>
                      </a:r>
                      <a:r>
                        <a:rPr kumimoji="0" lang="ru-RU" sz="2000" b="0" i="0" u="none" strike="noStrike" cap="none" normalizeH="0" baseline="0" smtClean="0">
                          <a:ln>
                            <a:noFill/>
                          </a:ln>
                          <a:solidFill>
                            <a:schemeClr val="tx1"/>
                          </a:solidFill>
                          <a:effectLst/>
                          <a:latin typeface="Arial" charset="0"/>
                        </a:rPr>
                        <a:t> - Угроза исчезновения уже очень велика</a:t>
                      </a: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000" b="1" i="0" u="none" strike="noStrike" cap="none" normalizeH="0" baseline="0" smtClean="0">
                          <a:ln>
                            <a:noFill/>
                          </a:ln>
                          <a:solidFill>
                            <a:schemeClr val="tx1"/>
                          </a:solidFill>
                          <a:effectLst/>
                          <a:latin typeface="Arial" charset="0"/>
                        </a:rPr>
                        <a:t>EN</a:t>
                      </a:r>
                      <a:endParaRPr kumimoji="0" lang="en-US" sz="2000" b="1"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15E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Endangered</a:t>
                      </a:r>
                      <a:r>
                        <a:rPr kumimoji="0" lang="ru-RU" sz="2000" b="0" i="0" u="none" strike="noStrike" cap="none" normalizeH="0" baseline="0" smtClean="0">
                          <a:ln>
                            <a:noFill/>
                          </a:ln>
                          <a:solidFill>
                            <a:schemeClr val="tx1"/>
                          </a:solidFill>
                          <a:effectLst/>
                          <a:latin typeface="Arial" charset="0"/>
                        </a:rPr>
                        <a:t> – Есть большой риск оказаться под угрозой исчезновения</a:t>
                      </a: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7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000" b="1" i="0" u="none" strike="noStrike" cap="none" normalizeH="0" baseline="0" smtClean="0">
                          <a:ln>
                            <a:noFill/>
                          </a:ln>
                          <a:solidFill>
                            <a:schemeClr val="tx1"/>
                          </a:solidFill>
                          <a:effectLst/>
                          <a:latin typeface="Arial" charset="0"/>
                        </a:rPr>
                        <a:t>VU</a:t>
                      </a:r>
                      <a:endParaRPr kumimoji="0" lang="en-US" sz="2000" b="1"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B5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Vulnerable</a:t>
                      </a:r>
                      <a:r>
                        <a:rPr kumimoji="0" lang="ru-RU" sz="2000" b="0" i="0" u="none" strike="noStrike" cap="none" normalizeH="0" baseline="0" smtClean="0">
                          <a:ln>
                            <a:noFill/>
                          </a:ln>
                          <a:solidFill>
                            <a:schemeClr val="tx1"/>
                          </a:solidFill>
                          <a:effectLst/>
                          <a:latin typeface="Arial" charset="0"/>
                        </a:rPr>
                        <a:t> - Уязвимые</a:t>
                      </a: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000" b="1" i="0" u="none" strike="noStrike" cap="none" normalizeH="0" baseline="0" smtClean="0">
                          <a:ln>
                            <a:noFill/>
                          </a:ln>
                          <a:solidFill>
                            <a:schemeClr val="tx1"/>
                          </a:solidFill>
                          <a:effectLst/>
                          <a:latin typeface="Arial" charset="0"/>
                        </a:rPr>
                        <a:t>NT</a:t>
                      </a:r>
                      <a:endParaRPr kumimoji="0" lang="en-US" sz="2000" b="1"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E6A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Near threatened</a:t>
                      </a:r>
                      <a:r>
                        <a:rPr kumimoji="0" lang="ru-RU" sz="2000" b="0" i="0" u="none" strike="noStrike" cap="none" normalizeH="0" baseline="0" smtClean="0">
                          <a:ln>
                            <a:noFill/>
                          </a:ln>
                          <a:solidFill>
                            <a:schemeClr val="tx1"/>
                          </a:solidFill>
                          <a:effectLst/>
                          <a:latin typeface="Arial" charset="0"/>
                        </a:rPr>
                        <a:t> - Потенциально уязвимые</a:t>
                      </a: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000" b="1" i="0" u="none" strike="noStrike" cap="none" normalizeH="0" baseline="0" smtClean="0">
                          <a:ln>
                            <a:noFill/>
                          </a:ln>
                          <a:solidFill>
                            <a:schemeClr val="tx1"/>
                          </a:solidFill>
                          <a:effectLst/>
                          <a:latin typeface="Arial" charset="0"/>
                        </a:rPr>
                        <a:t>LC</a:t>
                      </a:r>
                      <a:endParaRPr kumimoji="0" lang="en-US" sz="2000" b="1"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ABD5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Least concern</a:t>
                      </a:r>
                      <a:r>
                        <a:rPr kumimoji="0" lang="ru-RU" sz="2000" b="0" i="0" u="none" strike="noStrike" cap="none" normalizeH="0" baseline="0" smtClean="0">
                          <a:ln>
                            <a:noFill/>
                          </a:ln>
                          <a:solidFill>
                            <a:schemeClr val="tx1"/>
                          </a:solidFill>
                          <a:effectLst/>
                          <a:latin typeface="Arial" charset="0"/>
                        </a:rPr>
                        <a:t>  - Не вызывающие опасений</a:t>
                      </a: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000" b="1" i="0" u="none" strike="noStrike" cap="none" normalizeH="0" baseline="0" smtClean="0">
                          <a:ln>
                            <a:noFill/>
                          </a:ln>
                          <a:solidFill>
                            <a:schemeClr val="tx1"/>
                          </a:solidFill>
                          <a:effectLst/>
                          <a:latin typeface="Arial" charset="0"/>
                        </a:rPr>
                        <a:t>DD</a:t>
                      </a:r>
                      <a:endParaRPr kumimoji="0" lang="en-US" sz="2000" b="1" i="0" u="none" strike="noStrike" cap="none" normalizeH="0" baseline="0" smtClean="0">
                        <a:ln>
                          <a:noFill/>
                        </a:ln>
                        <a:solidFill>
                          <a:schemeClr val="tx1"/>
                        </a:solidFill>
                        <a:effectLst/>
                        <a:latin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3E4E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Data deficient</a:t>
                      </a:r>
                      <a:r>
                        <a:rPr kumimoji="0" lang="ru-RU" sz="2000" b="0" i="0" u="none" strike="noStrike" cap="none" normalizeH="0" baseline="0" smtClean="0">
                          <a:ln>
                            <a:noFill/>
                          </a:ln>
                          <a:solidFill>
                            <a:schemeClr val="tx1"/>
                          </a:solidFill>
                          <a:effectLst/>
                          <a:latin typeface="Arial" charset="0"/>
                        </a:rPr>
                        <a:t> - Нехватает данных для оценки (недостаточно изученные)</a:t>
                      </a: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37" name="AutoShape 30"/>
          <p:cNvSpPr>
            <a:spLocks/>
          </p:cNvSpPr>
          <p:nvPr/>
        </p:nvSpPr>
        <p:spPr bwMode="auto">
          <a:xfrm>
            <a:off x="3348038" y="2708275"/>
            <a:ext cx="144462" cy="1368425"/>
          </a:xfrm>
          <a:prstGeom prst="leftBrace">
            <a:avLst>
              <a:gd name="adj1" fmla="val 7893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600"/>
          </a:p>
        </p:txBody>
      </p:sp>
      <p:sp>
        <p:nvSpPr>
          <p:cNvPr id="17438" name="Text Box 31"/>
          <p:cNvSpPr txBox="1">
            <a:spLocks noChangeArrowheads="1"/>
          </p:cNvSpPr>
          <p:nvPr/>
        </p:nvSpPr>
        <p:spPr bwMode="auto">
          <a:xfrm>
            <a:off x="179388" y="2997200"/>
            <a:ext cx="1482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t>Threatened</a:t>
            </a:r>
            <a:endParaRPr lang="ru-RU" altLang="fi-FI" sz="2000"/>
          </a:p>
          <a:p>
            <a:pPr eaLnBrk="1" hangingPunct="1">
              <a:spcBef>
                <a:spcPct val="0"/>
              </a:spcBef>
              <a:buFontTx/>
              <a:buNone/>
            </a:pPr>
            <a:r>
              <a:rPr lang="ru-RU" altLang="fi-FI" sz="2000"/>
              <a:t>Уязвимые</a:t>
            </a:r>
            <a:endParaRPr lang="en-US" altLang="fi-FI" sz="2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idx="4294967295"/>
          </p:nvPr>
        </p:nvSpPr>
        <p:spPr>
          <a:xfrm>
            <a:off x="179388" y="274638"/>
            <a:ext cx="8785225" cy="561975"/>
          </a:xfrm>
        </p:spPr>
        <p:txBody>
          <a:bodyPr/>
          <a:lstStyle/>
          <a:p>
            <a:pPr algn="l"/>
            <a:r>
              <a:rPr lang="en-US" altLang="fi-FI" sz="1800" smtClean="0"/>
              <a:t/>
            </a:r>
            <a:br>
              <a:rPr lang="en-US" altLang="fi-FI" sz="1800" smtClean="0"/>
            </a:br>
            <a:r>
              <a:rPr lang="en-US" altLang="fi-FI" sz="2000" smtClean="0"/>
              <a:t>The application of the criteria by organism group in the </a:t>
            </a:r>
            <a:r>
              <a:rPr lang="en-US" altLang="fi-FI" sz="2000" u="sng" smtClean="0"/>
              <a:t>Finnish 2010 Redlist</a:t>
            </a:r>
            <a:r>
              <a:rPr lang="en-US" altLang="fi-FI" sz="2000" smtClean="0"/>
              <a:t>. The figures refer to the number of threatened (CR, EN, VU) species.</a:t>
            </a:r>
            <a:r>
              <a:rPr lang="en-US" altLang="fi-FI" sz="1800" smtClean="0"/>
              <a:t> </a:t>
            </a:r>
            <a:br>
              <a:rPr lang="en-US" altLang="fi-FI" sz="1800" smtClean="0"/>
            </a:br>
            <a:endParaRPr lang="ru-RU" altLang="fi-FI" sz="1800" smtClean="0"/>
          </a:p>
        </p:txBody>
      </p:sp>
      <p:sp>
        <p:nvSpPr>
          <p:cNvPr id="18435" name="Rectangle 8"/>
          <p:cNvSpPr>
            <a:spLocks noGrp="1" noChangeArrowheads="1"/>
          </p:cNvSpPr>
          <p:nvPr>
            <p:ph idx="4294967295"/>
          </p:nvPr>
        </p:nvSpPr>
        <p:spPr>
          <a:xfrm>
            <a:off x="457200" y="1052513"/>
            <a:ext cx="8229600" cy="5472112"/>
          </a:xfrm>
          <a:ln>
            <a:solidFill>
              <a:srgbClr val="FF0000"/>
            </a:solidFill>
            <a:miter lim="800000"/>
            <a:headEnd/>
            <a:tailEnd/>
          </a:ln>
        </p:spPr>
        <p:txBody>
          <a:bodyPr/>
          <a:lstStyle/>
          <a:p>
            <a:r>
              <a:rPr lang="en-US" altLang="fi-FI" sz="2400" b="1" smtClean="0"/>
              <a:t>Organism group 	A 	B 	C 	D</a:t>
            </a:r>
            <a:endParaRPr lang="fi-FI" altLang="fi-FI" sz="2400" b="1" i="1" smtClean="0"/>
          </a:p>
          <a:p>
            <a:r>
              <a:rPr lang="fi-FI" altLang="fi-FI" sz="2400" i="1" smtClean="0"/>
              <a:t>Tracheophyta 		</a:t>
            </a:r>
            <a:r>
              <a:rPr lang="fi-FI" altLang="fi-FI" sz="2400" smtClean="0"/>
              <a:t>63 	113 	34 	51</a:t>
            </a:r>
            <a:endParaRPr lang="fi-FI" altLang="fi-FI" sz="2400" i="1" smtClean="0"/>
          </a:p>
          <a:p>
            <a:r>
              <a:rPr lang="fi-FI" altLang="fi-FI" sz="2400" i="1" smtClean="0"/>
              <a:t>Bryophyta 			</a:t>
            </a:r>
            <a:r>
              <a:rPr lang="fi-FI" altLang="fi-FI" sz="2400" smtClean="0"/>
              <a:t>29 	142	 37	 72</a:t>
            </a:r>
            <a:endParaRPr lang="fi-FI" altLang="fi-FI" sz="2400" i="1" smtClean="0"/>
          </a:p>
          <a:p>
            <a:r>
              <a:rPr lang="fi-FI" altLang="fi-FI" sz="2400" i="1" smtClean="0"/>
              <a:t>Fungi 			</a:t>
            </a:r>
            <a:r>
              <a:rPr lang="fi-FI" altLang="fi-FI" sz="2400" smtClean="0"/>
              <a:t>36 	187 	23 	115</a:t>
            </a:r>
            <a:endParaRPr lang="fi-FI" altLang="fi-FI" sz="2400" i="1" smtClean="0"/>
          </a:p>
          <a:p>
            <a:r>
              <a:rPr lang="fi-FI" altLang="fi-FI" sz="2400" i="1" smtClean="0"/>
              <a:t>Lichens 			</a:t>
            </a:r>
            <a:r>
              <a:rPr lang="fi-FI" altLang="fi-FI" sz="2400" smtClean="0"/>
              <a:t>122 	51 	178 	208</a:t>
            </a:r>
            <a:endParaRPr lang="en-US" altLang="fi-FI" sz="2400" i="1" smtClean="0"/>
          </a:p>
          <a:p>
            <a:r>
              <a:rPr lang="en-US" altLang="fi-FI" sz="2400" i="1" smtClean="0"/>
              <a:t>Mammalia 		</a:t>
            </a:r>
            <a:r>
              <a:rPr lang="en-US" altLang="fi-FI" sz="2400" smtClean="0"/>
              <a:t>2 	-	2 	8</a:t>
            </a:r>
            <a:endParaRPr lang="en-US" altLang="fi-FI" sz="2400" i="1" smtClean="0"/>
          </a:p>
          <a:p>
            <a:r>
              <a:rPr lang="en-US" altLang="fi-FI" sz="2400" i="1" smtClean="0"/>
              <a:t>Aves 			</a:t>
            </a:r>
            <a:r>
              <a:rPr lang="en-US" altLang="fi-FI" sz="2400" smtClean="0"/>
              <a:t>21 	-	12	 37</a:t>
            </a:r>
            <a:endParaRPr lang="fi-FI" altLang="fi-FI" sz="2400" i="1" smtClean="0"/>
          </a:p>
          <a:p>
            <a:r>
              <a:rPr lang="fi-FI" altLang="fi-FI" sz="2400" i="1" smtClean="0"/>
              <a:t>Lepidoptera 		</a:t>
            </a:r>
            <a:r>
              <a:rPr lang="fi-FI" altLang="fi-FI" sz="2400" smtClean="0"/>
              <a:t>30 	345 	1 	38</a:t>
            </a:r>
            <a:endParaRPr lang="en-US" altLang="fi-FI" sz="2400" i="1" smtClean="0"/>
          </a:p>
          <a:p>
            <a:r>
              <a:rPr lang="en-US" altLang="fi-FI" sz="2400" i="1" smtClean="0"/>
              <a:t>Coleoptera 		-	</a:t>
            </a:r>
            <a:r>
              <a:rPr lang="en-US" altLang="fi-FI" sz="2400" smtClean="0"/>
              <a:t>231	-	131</a:t>
            </a:r>
            <a:endParaRPr lang="en-US" altLang="fi-FI" sz="2400" i="1" smtClean="0"/>
          </a:p>
          <a:p>
            <a:r>
              <a:rPr lang="en-US" altLang="fi-FI" sz="2400" i="1" smtClean="0"/>
              <a:t>Diptera 			-	</a:t>
            </a:r>
            <a:r>
              <a:rPr lang="en-US" altLang="fi-FI" sz="2400" smtClean="0"/>
              <a:t>114 	-	46</a:t>
            </a:r>
            <a:endParaRPr lang="en-US" altLang="fi-FI" sz="2400" i="1" smtClean="0"/>
          </a:p>
          <a:p>
            <a:r>
              <a:rPr lang="en-US" altLang="fi-FI" sz="2400" i="1" smtClean="0"/>
              <a:t>Hymenoptera 		-	</a:t>
            </a:r>
            <a:r>
              <a:rPr lang="en-US" altLang="fi-FI" sz="2400" smtClean="0"/>
              <a:t>157 	-	46</a:t>
            </a:r>
          </a:p>
          <a:p>
            <a:r>
              <a:rPr lang="en-US" altLang="fi-FI" sz="2400" smtClean="0"/>
              <a:t>Total 			314 	</a:t>
            </a:r>
            <a:r>
              <a:rPr lang="fi-FI" altLang="fi-FI" sz="2400" smtClean="0"/>
              <a:t>1503 	290 	850</a:t>
            </a:r>
            <a:endParaRPr lang="ru-RU" altLang="fi-FI" sz="2400" smtClean="0"/>
          </a:p>
        </p:txBody>
      </p:sp>
      <p:sp>
        <p:nvSpPr>
          <p:cNvPr id="18436" name="Oval 13"/>
          <p:cNvSpPr>
            <a:spLocks noChangeArrowheads="1"/>
          </p:cNvSpPr>
          <p:nvPr/>
        </p:nvSpPr>
        <p:spPr bwMode="auto">
          <a:xfrm>
            <a:off x="4859338" y="3933825"/>
            <a:ext cx="1008062" cy="20161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fi-FI" altLang="fi-FI" sz="1800">
              <a:solidFill>
                <a:srgbClr val="FF0000"/>
              </a:solidFill>
            </a:endParaRPr>
          </a:p>
        </p:txBody>
      </p:sp>
      <p:sp>
        <p:nvSpPr>
          <p:cNvPr id="18437" name="Oval 14"/>
          <p:cNvSpPr>
            <a:spLocks noChangeArrowheads="1"/>
          </p:cNvSpPr>
          <p:nvPr/>
        </p:nvSpPr>
        <p:spPr bwMode="auto">
          <a:xfrm>
            <a:off x="6732588" y="4149725"/>
            <a:ext cx="792162" cy="17272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
        <p:nvSpPr>
          <p:cNvPr id="18438" name="Oval 32"/>
          <p:cNvSpPr>
            <a:spLocks noChangeArrowheads="1"/>
          </p:cNvSpPr>
          <p:nvPr/>
        </p:nvSpPr>
        <p:spPr bwMode="auto">
          <a:xfrm>
            <a:off x="3924300" y="2349500"/>
            <a:ext cx="3743325"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
        <p:nvSpPr>
          <p:cNvPr id="18439" name="Rectangle 33"/>
          <p:cNvSpPr>
            <a:spLocks noChangeArrowheads="1"/>
          </p:cNvSpPr>
          <p:nvPr/>
        </p:nvSpPr>
        <p:spPr bwMode="auto">
          <a:xfrm>
            <a:off x="827088" y="4221163"/>
            <a:ext cx="2089150" cy="1655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
        <p:nvSpPr>
          <p:cNvPr id="18440" name="Oval 34"/>
          <p:cNvSpPr>
            <a:spLocks noChangeArrowheads="1"/>
          </p:cNvSpPr>
          <p:nvPr/>
        </p:nvSpPr>
        <p:spPr bwMode="auto">
          <a:xfrm>
            <a:off x="5076825" y="2349500"/>
            <a:ext cx="574675"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
        <p:nvSpPr>
          <p:cNvPr id="18441" name="Oval 35"/>
          <p:cNvSpPr>
            <a:spLocks noChangeArrowheads="1"/>
          </p:cNvSpPr>
          <p:nvPr/>
        </p:nvSpPr>
        <p:spPr bwMode="auto">
          <a:xfrm>
            <a:off x="6877050" y="2349500"/>
            <a:ext cx="647700" cy="50323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
        <p:nvSpPr>
          <p:cNvPr id="18442" name="Rectangle 36"/>
          <p:cNvSpPr>
            <a:spLocks noChangeArrowheads="1"/>
          </p:cNvSpPr>
          <p:nvPr/>
        </p:nvSpPr>
        <p:spPr bwMode="auto">
          <a:xfrm>
            <a:off x="900113" y="2420938"/>
            <a:ext cx="1008062" cy="43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i-FI" altLang="fi-FI"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9"/>
          <p:cNvSpPr>
            <a:spLocks noGrp="1" noChangeArrowheads="1"/>
          </p:cNvSpPr>
          <p:nvPr>
            <p:ph type="title" idx="4294967295"/>
          </p:nvPr>
        </p:nvSpPr>
        <p:spPr>
          <a:xfrm>
            <a:off x="457200" y="274638"/>
            <a:ext cx="8229600" cy="922337"/>
          </a:xfrm>
        </p:spPr>
        <p:txBody>
          <a:bodyPr/>
          <a:lstStyle/>
          <a:p>
            <a:r>
              <a:rPr lang="en-US" altLang="fi-FI" smtClean="0"/>
              <a:t>Definitions of the criteria</a:t>
            </a:r>
            <a:endParaRPr lang="ru-RU" altLang="fi-FI" smtClean="0"/>
          </a:p>
        </p:txBody>
      </p:sp>
      <p:pic>
        <p:nvPicPr>
          <p:cNvPr id="19459" name="Picture 12" descr="RDB_2011 001 (8)"/>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250825" y="1341438"/>
            <a:ext cx="3394075" cy="5183187"/>
          </a:xfrm>
        </p:spPr>
      </p:pic>
      <p:sp>
        <p:nvSpPr>
          <p:cNvPr id="17428" name="Rectangle 20"/>
          <p:cNvSpPr>
            <a:spLocks noGrp="1" noChangeArrowheads="1"/>
          </p:cNvSpPr>
          <p:nvPr>
            <p:ph type="body" sz="half" idx="4294967295"/>
          </p:nvPr>
        </p:nvSpPr>
        <p:spPr>
          <a:xfrm>
            <a:off x="3635375" y="1412875"/>
            <a:ext cx="5508625" cy="5184775"/>
          </a:xfrm>
        </p:spPr>
        <p:txBody>
          <a:bodyPr/>
          <a:lstStyle/>
          <a:p>
            <a:pPr marL="533400" indent="-533400">
              <a:lnSpc>
                <a:spcPct val="90000"/>
              </a:lnSpc>
              <a:buFontTx/>
              <a:buNone/>
            </a:pPr>
            <a:r>
              <a:rPr lang="fi-FI" altLang="fi-FI" sz="2400" dirty="0" smtClean="0"/>
              <a:t>A - </a:t>
            </a:r>
            <a:r>
              <a:rPr lang="en-US" altLang="fi-FI" sz="2000" dirty="0" smtClean="0"/>
              <a:t>An observed, estimated, inferred or suspected </a:t>
            </a:r>
            <a:r>
              <a:rPr lang="en-US" altLang="fi-FI" sz="2000" u="sng" dirty="0" smtClean="0"/>
              <a:t>population size reduction</a:t>
            </a:r>
            <a:r>
              <a:rPr lang="en-US" altLang="fi-FI" sz="2400" dirty="0" smtClean="0"/>
              <a:t> </a:t>
            </a:r>
            <a:endParaRPr lang="fi-FI" altLang="fi-FI" sz="2400" dirty="0" smtClean="0"/>
          </a:p>
          <a:p>
            <a:pPr marL="533400" indent="-533400">
              <a:lnSpc>
                <a:spcPct val="90000"/>
              </a:lnSpc>
              <a:buFontTx/>
              <a:buNone/>
            </a:pPr>
            <a:r>
              <a:rPr lang="fi-FI" altLang="fi-FI" sz="2400" dirty="0" smtClean="0">
                <a:solidFill>
                  <a:srgbClr val="FF0000"/>
                </a:solidFill>
              </a:rPr>
              <a:t>B </a:t>
            </a:r>
            <a:r>
              <a:rPr lang="fi-FI" altLang="fi-FI" sz="1800" dirty="0" smtClean="0">
                <a:solidFill>
                  <a:srgbClr val="FF0000"/>
                </a:solidFill>
              </a:rPr>
              <a:t>- </a:t>
            </a:r>
            <a:r>
              <a:rPr lang="en-US" altLang="fi-FI" sz="2000" u="sng" dirty="0" smtClean="0">
                <a:solidFill>
                  <a:srgbClr val="FF0000"/>
                </a:solidFill>
              </a:rPr>
              <a:t>continuing decline</a:t>
            </a:r>
            <a:r>
              <a:rPr lang="ru-RU" altLang="fi-FI" sz="2000" dirty="0" smtClean="0">
                <a:solidFill>
                  <a:srgbClr val="FF0000"/>
                </a:solidFill>
              </a:rPr>
              <a:t> </a:t>
            </a:r>
            <a:r>
              <a:rPr lang="fi-FI" altLang="fi-FI" sz="2000" dirty="0" smtClean="0">
                <a:solidFill>
                  <a:srgbClr val="FF0000"/>
                </a:solidFill>
              </a:rPr>
              <a:t> of the </a:t>
            </a:r>
            <a:r>
              <a:rPr lang="fi-FI" altLang="fi-FI" sz="2000" b="1" dirty="0" err="1" smtClean="0">
                <a:solidFill>
                  <a:srgbClr val="FF0000"/>
                </a:solidFill>
              </a:rPr>
              <a:t>geographic</a:t>
            </a:r>
            <a:r>
              <a:rPr lang="fi-FI" altLang="fi-FI" sz="2000" b="1" dirty="0" smtClean="0">
                <a:solidFill>
                  <a:srgbClr val="FF0000"/>
                </a:solidFill>
              </a:rPr>
              <a:t> </a:t>
            </a:r>
            <a:r>
              <a:rPr lang="fi-FI" altLang="fi-FI" sz="2000" b="1" dirty="0" err="1" smtClean="0">
                <a:solidFill>
                  <a:srgbClr val="FF0000"/>
                </a:solidFill>
              </a:rPr>
              <a:t>range</a:t>
            </a:r>
            <a:r>
              <a:rPr lang="fi-FI" altLang="fi-FI" sz="2000" dirty="0" smtClean="0">
                <a:solidFill>
                  <a:srgbClr val="FF0000"/>
                </a:solidFill>
              </a:rPr>
              <a:t>, </a:t>
            </a:r>
            <a:r>
              <a:rPr lang="fi-FI" altLang="fi-FI" sz="2000" dirty="0" err="1" smtClean="0">
                <a:solidFill>
                  <a:srgbClr val="FF0000"/>
                </a:solidFill>
              </a:rPr>
              <a:t>either</a:t>
            </a:r>
            <a:r>
              <a:rPr lang="fi-FI" altLang="fi-FI" sz="2000" dirty="0" smtClean="0">
                <a:solidFill>
                  <a:srgbClr val="FF0000"/>
                </a:solidFill>
              </a:rPr>
              <a:t> </a:t>
            </a:r>
            <a:r>
              <a:rPr lang="en-US" altLang="fi-FI" sz="2000" dirty="0" smtClean="0">
                <a:solidFill>
                  <a:srgbClr val="FF0000"/>
                </a:solidFill>
              </a:rPr>
              <a:t>Extent of occurrence </a:t>
            </a:r>
            <a:r>
              <a:rPr lang="en-US" altLang="fi-FI" sz="2000" b="1" dirty="0" smtClean="0">
                <a:solidFill>
                  <a:srgbClr val="FF0000"/>
                </a:solidFill>
              </a:rPr>
              <a:t>(B1) </a:t>
            </a:r>
            <a:r>
              <a:rPr lang="en-US" altLang="fi-FI" sz="2000" dirty="0" smtClean="0">
                <a:solidFill>
                  <a:srgbClr val="FF0000"/>
                </a:solidFill>
              </a:rPr>
              <a:t>or Area of occupancy </a:t>
            </a:r>
            <a:r>
              <a:rPr lang="en-US" altLang="fi-FI" sz="2000" b="1" dirty="0" smtClean="0">
                <a:solidFill>
                  <a:srgbClr val="FF0000"/>
                </a:solidFill>
              </a:rPr>
              <a:t>(B2) </a:t>
            </a:r>
            <a:r>
              <a:rPr lang="en-US" altLang="fi-FI" sz="2000" dirty="0" smtClean="0">
                <a:solidFill>
                  <a:srgbClr val="FF0000"/>
                </a:solidFill>
              </a:rPr>
              <a:t>(km²</a:t>
            </a:r>
            <a:r>
              <a:rPr lang="ru-RU" altLang="fi-FI" sz="2000" dirty="0" smtClean="0">
                <a:solidFill>
                  <a:srgbClr val="FF0000"/>
                </a:solidFill>
              </a:rPr>
              <a:t> </a:t>
            </a:r>
            <a:r>
              <a:rPr lang="fi-FI" altLang="fi-FI" sz="2000" dirty="0" smtClean="0">
                <a:solidFill>
                  <a:srgbClr val="FF0000"/>
                </a:solidFill>
              </a:rPr>
              <a:t>) </a:t>
            </a:r>
          </a:p>
          <a:p>
            <a:pPr marL="533400" indent="-533400">
              <a:lnSpc>
                <a:spcPct val="90000"/>
              </a:lnSpc>
              <a:buFontTx/>
              <a:buNone/>
            </a:pPr>
            <a:r>
              <a:rPr lang="fi-FI" altLang="fi-FI" sz="2000" dirty="0" smtClean="0"/>
              <a:t>C - </a:t>
            </a:r>
            <a:r>
              <a:rPr lang="en-US" altLang="fi-FI" sz="2000" b="1" u="sng" dirty="0" smtClean="0"/>
              <a:t>continuing decline</a:t>
            </a:r>
            <a:r>
              <a:rPr lang="en-US" altLang="fi-FI" sz="2000" dirty="0" smtClean="0"/>
              <a:t>, including </a:t>
            </a:r>
            <a:r>
              <a:rPr lang="en-US" altLang="fi-FI" sz="2000" u="sng" dirty="0" smtClean="0"/>
              <a:t>extreme fluctuations.</a:t>
            </a:r>
            <a:r>
              <a:rPr lang="en-US" altLang="fi-FI" sz="2000" dirty="0" smtClean="0"/>
              <a:t> </a:t>
            </a:r>
            <a:r>
              <a:rPr lang="en-US" altLang="fi-FI" sz="2000" b="1" dirty="0" smtClean="0"/>
              <a:t>Small</a:t>
            </a:r>
            <a:r>
              <a:rPr lang="en-US" altLang="fi-FI" sz="2000" dirty="0" smtClean="0"/>
              <a:t> and continuously declining population (measured in the number of mature individuals)</a:t>
            </a:r>
            <a:r>
              <a:rPr lang="en-US" altLang="fi-FI" sz="2400" dirty="0" smtClean="0"/>
              <a:t> </a:t>
            </a:r>
            <a:r>
              <a:rPr lang="ru-RU" altLang="fi-FI" sz="2400" dirty="0" smtClean="0"/>
              <a:t> </a:t>
            </a:r>
            <a:endParaRPr lang="fi-FI" altLang="fi-FI" sz="1800" dirty="0" smtClean="0"/>
          </a:p>
          <a:p>
            <a:pPr marL="533400" indent="-533400">
              <a:lnSpc>
                <a:spcPct val="90000"/>
              </a:lnSpc>
              <a:buFontTx/>
              <a:buNone/>
            </a:pPr>
            <a:r>
              <a:rPr lang="fi-FI" altLang="fi-FI" sz="2400" dirty="0" smtClean="0">
                <a:solidFill>
                  <a:srgbClr val="FF0000"/>
                </a:solidFill>
              </a:rPr>
              <a:t>D </a:t>
            </a:r>
            <a:r>
              <a:rPr lang="fi-FI" altLang="fi-FI" sz="1800" dirty="0" smtClean="0">
                <a:solidFill>
                  <a:srgbClr val="FF0000"/>
                </a:solidFill>
              </a:rPr>
              <a:t>- </a:t>
            </a:r>
            <a:r>
              <a:rPr lang="en-US" altLang="fi-FI" sz="2000" dirty="0" smtClean="0">
                <a:solidFill>
                  <a:srgbClr val="FF0000"/>
                </a:solidFill>
              </a:rPr>
              <a:t>Very small or restricted population estimated either to number</a:t>
            </a:r>
            <a:r>
              <a:rPr lang="en-US" altLang="fi-FI" sz="2400" dirty="0" smtClean="0">
                <a:solidFill>
                  <a:srgbClr val="FF0000"/>
                </a:solidFill>
              </a:rPr>
              <a:t> </a:t>
            </a:r>
            <a:r>
              <a:rPr lang="en-US" altLang="fi-FI" sz="2000" dirty="0" smtClean="0">
                <a:solidFill>
                  <a:srgbClr val="FF0000"/>
                </a:solidFill>
              </a:rPr>
              <a:t>of mature individuals</a:t>
            </a:r>
            <a:r>
              <a:rPr lang="en-US" altLang="fi-FI" sz="2400" dirty="0" smtClean="0">
                <a:solidFill>
                  <a:srgbClr val="FF0000"/>
                </a:solidFill>
              </a:rPr>
              <a:t> </a:t>
            </a:r>
            <a:r>
              <a:rPr lang="en-US" altLang="fi-FI" sz="1800" dirty="0" smtClean="0">
                <a:solidFill>
                  <a:srgbClr val="FF0000"/>
                </a:solidFill>
              </a:rPr>
              <a:t>(D1) or </a:t>
            </a:r>
            <a:r>
              <a:rPr lang="en-US" altLang="fi-FI" sz="2000" b="1" dirty="0" smtClean="0">
                <a:solidFill>
                  <a:srgbClr val="FF0000"/>
                </a:solidFill>
              </a:rPr>
              <a:t>number</a:t>
            </a:r>
            <a:r>
              <a:rPr lang="en-US" altLang="fi-FI" sz="2400" b="1" dirty="0" smtClean="0">
                <a:solidFill>
                  <a:srgbClr val="FF0000"/>
                </a:solidFill>
              </a:rPr>
              <a:t> </a:t>
            </a:r>
            <a:r>
              <a:rPr lang="en-US" altLang="fi-FI" sz="2000" b="1" dirty="0" smtClean="0">
                <a:solidFill>
                  <a:srgbClr val="FF0000"/>
                </a:solidFill>
              </a:rPr>
              <a:t>of </a:t>
            </a:r>
            <a:r>
              <a:rPr lang="en-US" altLang="fi-FI" sz="2000" b="1" dirty="0" smtClean="0">
                <a:solidFill>
                  <a:srgbClr val="FF0000"/>
                </a:solidFill>
              </a:rPr>
              <a:t>loc</a:t>
            </a:r>
            <a:r>
              <a:rPr lang="en-US" altLang="fi-FI" sz="2000" dirty="0" smtClean="0">
                <a:solidFill>
                  <a:srgbClr val="FF0000"/>
                </a:solidFill>
              </a:rPr>
              <a:t>ations</a:t>
            </a:r>
            <a:r>
              <a:rPr lang="en-US" altLang="fi-FI" sz="1800" dirty="0" smtClean="0">
                <a:solidFill>
                  <a:srgbClr val="FF0000"/>
                </a:solidFill>
              </a:rPr>
              <a:t>(D2</a:t>
            </a:r>
            <a:r>
              <a:rPr lang="en-US" altLang="fi-FI" sz="1800" dirty="0" smtClean="0">
                <a:solidFill>
                  <a:srgbClr val="FF0000"/>
                </a:solidFill>
              </a:rPr>
              <a:t>)</a:t>
            </a:r>
            <a:endParaRPr lang="fi-FI" altLang="fi-FI" sz="1800" dirty="0" smtClean="0">
              <a:solidFill>
                <a:srgbClr val="FF0000"/>
              </a:solidFill>
            </a:endParaRPr>
          </a:p>
          <a:p>
            <a:pPr marL="533400" indent="-533400">
              <a:lnSpc>
                <a:spcPct val="90000"/>
              </a:lnSpc>
              <a:buFontTx/>
              <a:buNone/>
            </a:pPr>
            <a:r>
              <a:rPr lang="fi-FI" altLang="fi-FI" sz="2000" dirty="0" smtClean="0"/>
              <a:t>E - </a:t>
            </a:r>
            <a:r>
              <a:rPr lang="en-US" altLang="fi-FI" sz="2000" dirty="0" smtClean="0"/>
              <a:t>Quantitative analysis showing the probability of extinction in the wild within 10 to 100 years</a:t>
            </a:r>
            <a:endParaRPr lang="ru-RU" altLang="fi-FI" sz="2000" dirty="0" smtClean="0"/>
          </a:p>
          <a:p>
            <a:pPr marL="533400" indent="-533400">
              <a:lnSpc>
                <a:spcPct val="90000"/>
              </a:lnSpc>
              <a:buFontTx/>
              <a:buNone/>
            </a:pPr>
            <a:endParaRPr lang="ru-RU" altLang="fi-FI" sz="2000" dirty="0" smtClean="0"/>
          </a:p>
          <a:p>
            <a:pPr marL="533400" indent="-533400">
              <a:lnSpc>
                <a:spcPct val="90000"/>
              </a:lnSpc>
              <a:buFontTx/>
              <a:buNone/>
            </a:pPr>
            <a:endParaRPr lang="ru-RU" altLang="fi-FI" sz="1800" dirty="0" smtClean="0"/>
          </a:p>
        </p:txBody>
      </p:sp>
      <p:sp>
        <p:nvSpPr>
          <p:cNvPr id="19461" name="Rectangle 21"/>
          <p:cNvSpPr>
            <a:spLocks noChangeArrowheads="1"/>
          </p:cNvSpPr>
          <p:nvPr/>
        </p:nvSpPr>
        <p:spPr bwMode="auto">
          <a:xfrm>
            <a:off x="179388" y="6546850"/>
            <a:ext cx="34734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buFontTx/>
              <a:buNone/>
            </a:pPr>
            <a:r>
              <a:rPr lang="fi-FI" altLang="fi-FI" sz="1800"/>
              <a:t>After: Dahlberg &amp; Mueller (2011)</a:t>
            </a:r>
            <a:endParaRPr lang="ru-RU" altLang="fi-FI"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28">
                                            <p:txEl>
                                              <p:pRg st="0" end="0"/>
                                            </p:txEl>
                                          </p:spTgt>
                                        </p:tgtEl>
                                        <p:attrNameLst>
                                          <p:attrName>style.visibility</p:attrName>
                                        </p:attrNameLst>
                                      </p:cBhvr>
                                      <p:to>
                                        <p:strVal val="visible"/>
                                      </p:to>
                                    </p:set>
                                    <p:anim calcmode="lin" valueType="num">
                                      <p:cBhvr additive="base">
                                        <p:cTn id="7" dur="500" fill="hold"/>
                                        <p:tgtEl>
                                          <p:spTgt spid="174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28">
                                            <p:txEl>
                                              <p:pRg st="1" end="1"/>
                                            </p:txEl>
                                          </p:spTgt>
                                        </p:tgtEl>
                                        <p:attrNameLst>
                                          <p:attrName>style.visibility</p:attrName>
                                        </p:attrNameLst>
                                      </p:cBhvr>
                                      <p:to>
                                        <p:strVal val="visible"/>
                                      </p:to>
                                    </p:set>
                                    <p:anim calcmode="lin" valueType="num">
                                      <p:cBhvr additive="base">
                                        <p:cTn id="13" dur="500" fill="hold"/>
                                        <p:tgtEl>
                                          <p:spTgt spid="174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28">
                                            <p:txEl>
                                              <p:pRg st="2" end="2"/>
                                            </p:txEl>
                                          </p:spTgt>
                                        </p:tgtEl>
                                        <p:attrNameLst>
                                          <p:attrName>style.visibility</p:attrName>
                                        </p:attrNameLst>
                                      </p:cBhvr>
                                      <p:to>
                                        <p:strVal val="visible"/>
                                      </p:to>
                                    </p:set>
                                    <p:anim calcmode="lin" valueType="num">
                                      <p:cBhvr additive="base">
                                        <p:cTn id="19" dur="500" fill="hold"/>
                                        <p:tgtEl>
                                          <p:spTgt spid="174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428">
                                            <p:txEl>
                                              <p:pRg st="3" end="3"/>
                                            </p:txEl>
                                          </p:spTgt>
                                        </p:tgtEl>
                                        <p:attrNameLst>
                                          <p:attrName>style.visibility</p:attrName>
                                        </p:attrNameLst>
                                      </p:cBhvr>
                                      <p:to>
                                        <p:strVal val="visible"/>
                                      </p:to>
                                    </p:set>
                                    <p:anim calcmode="lin" valueType="num">
                                      <p:cBhvr additive="base">
                                        <p:cTn id="25" dur="500" fill="hold"/>
                                        <p:tgtEl>
                                          <p:spTgt spid="1742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7428">
                                            <p:txEl>
                                              <p:pRg st="4" end="4"/>
                                            </p:txEl>
                                          </p:spTgt>
                                        </p:tgtEl>
                                        <p:attrNameLst>
                                          <p:attrName>style.visibility</p:attrName>
                                        </p:attrNameLst>
                                      </p:cBhvr>
                                      <p:to>
                                        <p:strVal val="visible"/>
                                      </p:to>
                                    </p:set>
                                    <p:anim calcmode="lin" valueType="num">
                                      <p:cBhvr additive="base">
                                        <p:cTn id="31" dur="500" fill="hold"/>
                                        <p:tgtEl>
                                          <p:spTgt spid="1742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2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2"/>
          <p:cNvSpPr>
            <a:spLocks noGrp="1" noChangeArrowheads="1"/>
          </p:cNvSpPr>
          <p:nvPr>
            <p:ph type="title"/>
          </p:nvPr>
        </p:nvSpPr>
        <p:spPr>
          <a:xfrm>
            <a:off x="250825" y="274638"/>
            <a:ext cx="8642350" cy="490537"/>
          </a:xfrm>
        </p:spPr>
        <p:txBody>
          <a:bodyPr/>
          <a:lstStyle/>
          <a:p>
            <a:r>
              <a:rPr lang="en-US" altLang="fi-FI" sz="4000" smtClean="0"/>
              <a:t>Definitions of the criteria (continued)</a:t>
            </a:r>
            <a:endParaRPr lang="ru-RU" altLang="fi-FI" sz="4000" smtClean="0"/>
          </a:p>
        </p:txBody>
      </p:sp>
      <p:sp>
        <p:nvSpPr>
          <p:cNvPr id="105485" name="Rectangle 13"/>
          <p:cNvSpPr>
            <a:spLocks noGrp="1" noChangeArrowheads="1"/>
          </p:cNvSpPr>
          <p:nvPr>
            <p:ph type="body" idx="1"/>
          </p:nvPr>
        </p:nvSpPr>
        <p:spPr>
          <a:xfrm>
            <a:off x="250825" y="908050"/>
            <a:ext cx="8642350" cy="5218113"/>
          </a:xfrm>
        </p:spPr>
        <p:txBody>
          <a:bodyPr/>
          <a:lstStyle/>
          <a:p>
            <a:pPr>
              <a:lnSpc>
                <a:spcPct val="90000"/>
              </a:lnSpc>
              <a:buFontTx/>
              <a:buNone/>
            </a:pPr>
            <a:r>
              <a:rPr lang="fi-FI" altLang="fi-FI" sz="2800" dirty="0" smtClean="0"/>
              <a:t>C- </a:t>
            </a:r>
            <a:r>
              <a:rPr lang="fi-FI" altLang="fi-FI" sz="2800" dirty="0" err="1" smtClean="0"/>
              <a:t>covers</a:t>
            </a:r>
            <a:r>
              <a:rPr lang="fi-FI" altLang="fi-FI" sz="2800" dirty="0" smtClean="0"/>
              <a:t> </a:t>
            </a:r>
            <a:r>
              <a:rPr lang="fi-FI" altLang="fi-FI" sz="2800" dirty="0" err="1" smtClean="0"/>
              <a:t>populations</a:t>
            </a:r>
            <a:r>
              <a:rPr lang="fi-FI" altLang="fi-FI" sz="2800" dirty="0" smtClean="0"/>
              <a:t> </a:t>
            </a:r>
            <a:r>
              <a:rPr lang="fi-FI" altLang="fi-FI" sz="2800" dirty="0" err="1" smtClean="0"/>
              <a:t>that</a:t>
            </a:r>
            <a:r>
              <a:rPr lang="fi-FI" altLang="fi-FI" sz="2800" dirty="0" smtClean="0"/>
              <a:t> </a:t>
            </a:r>
            <a:r>
              <a:rPr lang="fi-FI" altLang="fi-FI" sz="2800" dirty="0" err="1" smtClean="0"/>
              <a:t>are</a:t>
            </a:r>
            <a:r>
              <a:rPr lang="fi-FI" altLang="fi-FI" sz="2800" dirty="0" smtClean="0"/>
              <a:t> </a:t>
            </a:r>
            <a:r>
              <a:rPr lang="fi-FI" altLang="fi-FI" sz="2800" dirty="0" err="1" smtClean="0"/>
              <a:t>numerically</a:t>
            </a:r>
            <a:r>
              <a:rPr lang="fi-FI" altLang="fi-FI" sz="2800" dirty="0" smtClean="0"/>
              <a:t> </a:t>
            </a:r>
            <a:r>
              <a:rPr lang="fi-FI" altLang="fi-FI" sz="2800" dirty="0" err="1" smtClean="0"/>
              <a:t>small</a:t>
            </a:r>
            <a:r>
              <a:rPr lang="fi-FI" altLang="fi-FI" sz="2800" dirty="0" smtClean="0"/>
              <a:t> and </a:t>
            </a:r>
            <a:r>
              <a:rPr lang="fi-FI" altLang="fi-FI" sz="2800" dirty="0" err="1" smtClean="0"/>
              <a:t>are</a:t>
            </a:r>
            <a:r>
              <a:rPr lang="fi-FI" altLang="fi-FI" sz="2800" dirty="0" smtClean="0"/>
              <a:t> </a:t>
            </a:r>
            <a:r>
              <a:rPr lang="fi-FI" altLang="fi-FI" sz="2800" dirty="0" err="1" smtClean="0"/>
              <a:t>experiencing</a:t>
            </a:r>
            <a:r>
              <a:rPr lang="fi-FI" altLang="fi-FI" sz="2800" dirty="0" smtClean="0"/>
              <a:t> a </a:t>
            </a:r>
            <a:r>
              <a:rPr lang="fi-FI" altLang="fi-FI" sz="2800" dirty="0" err="1" smtClean="0"/>
              <a:t>continuing</a:t>
            </a:r>
            <a:r>
              <a:rPr lang="fi-FI" altLang="fi-FI" sz="2800" dirty="0" smtClean="0"/>
              <a:t> </a:t>
            </a:r>
            <a:r>
              <a:rPr lang="fi-FI" altLang="fi-FI" sz="2800" dirty="0" err="1" smtClean="0"/>
              <a:t>decline</a:t>
            </a:r>
            <a:r>
              <a:rPr lang="fi-FI" altLang="fi-FI" sz="2800" dirty="0" smtClean="0"/>
              <a:t> of </a:t>
            </a:r>
            <a:r>
              <a:rPr lang="fi-FI" altLang="fi-FI" sz="2800" dirty="0" err="1" smtClean="0"/>
              <a:t>smaller</a:t>
            </a:r>
            <a:r>
              <a:rPr lang="fi-FI" altLang="fi-FI" sz="2800" dirty="0" smtClean="0"/>
              <a:t> </a:t>
            </a:r>
            <a:r>
              <a:rPr lang="fi-FI" altLang="fi-FI" sz="2800" dirty="0" err="1" smtClean="0"/>
              <a:t>magnitude</a:t>
            </a:r>
            <a:r>
              <a:rPr lang="fi-FI" altLang="fi-FI" sz="2800" dirty="0" smtClean="0"/>
              <a:t> </a:t>
            </a:r>
            <a:r>
              <a:rPr lang="fi-FI" altLang="fi-FI" sz="2800" dirty="0" err="1" smtClean="0"/>
              <a:t>that</a:t>
            </a:r>
            <a:r>
              <a:rPr lang="fi-FI" altLang="fi-FI" sz="2800" dirty="0" smtClean="0"/>
              <a:t> </a:t>
            </a:r>
            <a:r>
              <a:rPr lang="fi-FI" altLang="fi-FI" sz="2800" dirty="0" err="1" smtClean="0"/>
              <a:t>needed</a:t>
            </a:r>
            <a:r>
              <a:rPr lang="fi-FI" altLang="fi-FI" sz="2800" dirty="0" smtClean="0"/>
              <a:t> to </a:t>
            </a:r>
            <a:r>
              <a:rPr lang="fi-FI" altLang="fi-FI" sz="2800" dirty="0" err="1" smtClean="0"/>
              <a:t>qualify</a:t>
            </a:r>
            <a:r>
              <a:rPr lang="fi-FI" altLang="fi-FI" sz="2800" dirty="0" smtClean="0"/>
              <a:t> </a:t>
            </a:r>
            <a:r>
              <a:rPr lang="fi-FI" altLang="fi-FI" sz="2800" dirty="0" err="1" smtClean="0"/>
              <a:t>under</a:t>
            </a:r>
            <a:r>
              <a:rPr lang="fi-FI" altLang="fi-FI" sz="2800" dirty="0" smtClean="0"/>
              <a:t> </a:t>
            </a:r>
            <a:r>
              <a:rPr lang="fi-FI" altLang="fi-FI" sz="2800" dirty="0" err="1" smtClean="0"/>
              <a:t>criterion</a:t>
            </a:r>
            <a:r>
              <a:rPr lang="fi-FI" altLang="fi-FI" sz="2800" dirty="0" smtClean="0"/>
              <a:t> A </a:t>
            </a:r>
            <a:r>
              <a:rPr lang="fi-FI" altLang="fi-FI" sz="2800" dirty="0" err="1" smtClean="0"/>
              <a:t>extinction</a:t>
            </a:r>
            <a:r>
              <a:rPr lang="fi-FI" altLang="fi-FI" sz="2800" dirty="0" smtClean="0"/>
              <a:t> </a:t>
            </a:r>
            <a:r>
              <a:rPr lang="fi-FI" altLang="fi-FI" sz="2800" dirty="0" err="1" smtClean="0"/>
              <a:t>risks</a:t>
            </a:r>
            <a:r>
              <a:rPr lang="fi-FI" altLang="fi-FI" sz="2800" dirty="0" smtClean="0"/>
              <a:t> </a:t>
            </a:r>
            <a:r>
              <a:rPr lang="fi-FI" altLang="fi-FI" sz="2800" dirty="0" err="1" smtClean="0"/>
              <a:t>solely</a:t>
            </a:r>
            <a:r>
              <a:rPr lang="fi-FI" altLang="fi-FI" sz="2800" dirty="0" smtClean="0"/>
              <a:t> </a:t>
            </a:r>
            <a:r>
              <a:rPr lang="fi-FI" altLang="fi-FI" sz="2800" dirty="0" err="1" smtClean="0"/>
              <a:t>from</a:t>
            </a:r>
            <a:r>
              <a:rPr lang="fi-FI" altLang="fi-FI" sz="2800" dirty="0" smtClean="0"/>
              <a:t> </a:t>
            </a:r>
            <a:r>
              <a:rPr lang="fi-FI" altLang="fi-FI" sz="2800" dirty="0" err="1" smtClean="0"/>
              <a:t>stochastic</a:t>
            </a:r>
            <a:r>
              <a:rPr lang="fi-FI" altLang="fi-FI" sz="2800" dirty="0" smtClean="0"/>
              <a:t> </a:t>
            </a:r>
            <a:r>
              <a:rPr lang="fi-FI" altLang="fi-FI" sz="2800" dirty="0" err="1" smtClean="0"/>
              <a:t>processes</a:t>
            </a:r>
            <a:r>
              <a:rPr lang="fi-FI" altLang="fi-FI" sz="2800" dirty="0" smtClean="0"/>
              <a:t> (</a:t>
            </a:r>
            <a:r>
              <a:rPr lang="fi-FI" altLang="fi-FI" sz="2800" dirty="0" err="1" smtClean="0"/>
              <a:t>number</a:t>
            </a:r>
            <a:r>
              <a:rPr lang="fi-FI" altLang="fi-FI" sz="2800" dirty="0" smtClean="0"/>
              <a:t> of </a:t>
            </a:r>
            <a:r>
              <a:rPr lang="fi-FI" altLang="fi-FI" sz="2800" dirty="0" err="1" smtClean="0"/>
              <a:t>mature</a:t>
            </a:r>
            <a:r>
              <a:rPr lang="fi-FI" altLang="fi-FI" sz="2800" dirty="0" smtClean="0"/>
              <a:t> </a:t>
            </a:r>
            <a:r>
              <a:rPr lang="fi-FI" altLang="fi-FI" sz="2800" dirty="0" err="1" smtClean="0"/>
              <a:t>individuals</a:t>
            </a:r>
            <a:r>
              <a:rPr lang="fi-FI" altLang="fi-FI" sz="2800" dirty="0" smtClean="0"/>
              <a:t>)</a:t>
            </a:r>
            <a:endParaRPr lang="ru-RU" altLang="fi-FI" sz="2800" dirty="0" smtClean="0"/>
          </a:p>
          <a:p>
            <a:pPr>
              <a:lnSpc>
                <a:spcPct val="90000"/>
              </a:lnSpc>
              <a:buFontTx/>
              <a:buNone/>
            </a:pPr>
            <a:endParaRPr lang="fi-FI" altLang="fi-FI" sz="2800" dirty="0" smtClean="0"/>
          </a:p>
          <a:p>
            <a:pPr>
              <a:lnSpc>
                <a:spcPct val="90000"/>
              </a:lnSpc>
              <a:buFontTx/>
              <a:buNone/>
            </a:pPr>
            <a:r>
              <a:rPr lang="fi-FI" altLang="fi-FI" sz="2800" dirty="0" smtClean="0"/>
              <a:t>D- </a:t>
            </a:r>
            <a:r>
              <a:rPr lang="fi-FI" altLang="fi-FI" sz="2800" dirty="0" err="1" smtClean="0"/>
              <a:t>numerically</a:t>
            </a:r>
            <a:r>
              <a:rPr lang="fi-FI" altLang="fi-FI" sz="2800" dirty="0" smtClean="0"/>
              <a:t> </a:t>
            </a:r>
            <a:r>
              <a:rPr lang="fi-FI" altLang="fi-FI" sz="2800" dirty="0" err="1" smtClean="0"/>
              <a:t>small</a:t>
            </a:r>
            <a:r>
              <a:rPr lang="fi-FI" altLang="fi-FI" sz="2800" dirty="0" smtClean="0"/>
              <a:t> </a:t>
            </a:r>
            <a:r>
              <a:rPr lang="fi-FI" altLang="fi-FI" sz="2800" dirty="0" err="1" smtClean="0"/>
              <a:t>populations</a:t>
            </a:r>
            <a:r>
              <a:rPr lang="fi-FI" altLang="fi-FI" sz="2800" dirty="0" smtClean="0"/>
              <a:t> </a:t>
            </a:r>
            <a:r>
              <a:rPr lang="fi-FI" altLang="fi-FI" sz="2800" dirty="0" err="1" smtClean="0"/>
              <a:t>can</a:t>
            </a:r>
            <a:r>
              <a:rPr lang="fi-FI" altLang="fi-FI" sz="2800" dirty="0" smtClean="0"/>
              <a:t> </a:t>
            </a:r>
            <a:r>
              <a:rPr lang="fi-FI" altLang="fi-FI" sz="2800" dirty="0" err="1" smtClean="0"/>
              <a:t>have</a:t>
            </a:r>
            <a:r>
              <a:rPr lang="fi-FI" altLang="fi-FI" sz="2800" dirty="0" smtClean="0"/>
              <a:t> </a:t>
            </a:r>
            <a:r>
              <a:rPr lang="fi-FI" altLang="fi-FI" sz="2800" dirty="0" err="1" smtClean="0"/>
              <a:t>relatively</a:t>
            </a:r>
            <a:r>
              <a:rPr lang="fi-FI" altLang="fi-FI" sz="2800" dirty="0" smtClean="0"/>
              <a:t> </a:t>
            </a:r>
            <a:r>
              <a:rPr lang="fi-FI" altLang="fi-FI" sz="2800" dirty="0" err="1" smtClean="0"/>
              <a:t>high</a:t>
            </a:r>
            <a:r>
              <a:rPr lang="fi-FI" altLang="fi-FI" sz="2800" dirty="0" smtClean="0"/>
              <a:t> </a:t>
            </a:r>
            <a:r>
              <a:rPr lang="fi-FI" altLang="fi-FI" sz="2800" dirty="0" err="1" smtClean="0"/>
              <a:t>extinction</a:t>
            </a:r>
            <a:r>
              <a:rPr lang="fi-FI" altLang="fi-FI" sz="2800" dirty="0" smtClean="0"/>
              <a:t> </a:t>
            </a:r>
            <a:r>
              <a:rPr lang="fi-FI" altLang="fi-FI" sz="2800" dirty="0" err="1" smtClean="0"/>
              <a:t>risks</a:t>
            </a:r>
            <a:r>
              <a:rPr lang="fi-FI" altLang="fi-FI" sz="2800" dirty="0" smtClean="0"/>
              <a:t> </a:t>
            </a:r>
            <a:r>
              <a:rPr lang="fi-FI" altLang="fi-FI" sz="2800" dirty="0" err="1" smtClean="0"/>
              <a:t>solely</a:t>
            </a:r>
            <a:r>
              <a:rPr lang="fi-FI" altLang="fi-FI" sz="2800" dirty="0" smtClean="0"/>
              <a:t> </a:t>
            </a:r>
            <a:r>
              <a:rPr lang="fi-FI" altLang="fi-FI" sz="2800" dirty="0" err="1" smtClean="0"/>
              <a:t>from</a:t>
            </a:r>
            <a:r>
              <a:rPr lang="fi-FI" altLang="fi-FI" sz="2800" dirty="0" smtClean="0"/>
              <a:t> </a:t>
            </a:r>
            <a:r>
              <a:rPr lang="fi-FI" altLang="fi-FI" sz="2800" dirty="0" err="1" smtClean="0"/>
              <a:t>stochastic</a:t>
            </a:r>
            <a:r>
              <a:rPr lang="fi-FI" altLang="fi-FI" sz="2800" dirty="0" smtClean="0"/>
              <a:t> </a:t>
            </a:r>
            <a:r>
              <a:rPr lang="fi-FI" altLang="fi-FI" sz="2800" dirty="0" err="1" smtClean="0"/>
              <a:t>processes</a:t>
            </a:r>
            <a:r>
              <a:rPr lang="fi-FI" altLang="fi-FI" sz="2800" dirty="0" smtClean="0"/>
              <a:t> (</a:t>
            </a:r>
            <a:r>
              <a:rPr lang="fi-FI" altLang="fi-FI" sz="2800" dirty="0" err="1" smtClean="0"/>
              <a:t>number</a:t>
            </a:r>
            <a:r>
              <a:rPr lang="fi-FI" altLang="fi-FI" sz="2800" dirty="0" smtClean="0"/>
              <a:t> of </a:t>
            </a:r>
            <a:r>
              <a:rPr lang="fi-FI" altLang="fi-FI" sz="2800" dirty="0" err="1" smtClean="0"/>
              <a:t>known</a:t>
            </a:r>
            <a:r>
              <a:rPr lang="fi-FI" altLang="fi-FI" sz="2800" dirty="0" smtClean="0"/>
              <a:t> </a:t>
            </a:r>
            <a:r>
              <a:rPr lang="fi-FI" altLang="fi-FI" sz="2800" b="1" dirty="0" err="1" smtClean="0"/>
              <a:t>localities</a:t>
            </a:r>
            <a:r>
              <a:rPr lang="fi-FI" altLang="fi-FI" sz="2800" dirty="0" smtClean="0"/>
              <a:t> </a:t>
            </a:r>
            <a:r>
              <a:rPr lang="fi-FI" altLang="fi-FI" sz="2800" dirty="0" err="1" smtClean="0"/>
              <a:t>together</a:t>
            </a:r>
            <a:r>
              <a:rPr lang="fi-FI" altLang="fi-FI" sz="2800" dirty="0" smtClean="0"/>
              <a:t> with an </a:t>
            </a:r>
            <a:r>
              <a:rPr lang="fi-FI" altLang="fi-FI" sz="2800" dirty="0" err="1" smtClean="0"/>
              <a:t>estimate</a:t>
            </a:r>
            <a:r>
              <a:rPr lang="fi-FI" altLang="fi-FI" sz="2800" dirty="0" smtClean="0"/>
              <a:t> of </a:t>
            </a:r>
            <a:r>
              <a:rPr lang="fi-FI" altLang="fi-FI" sz="2800" dirty="0" err="1" smtClean="0"/>
              <a:t>yet</a:t>
            </a:r>
            <a:r>
              <a:rPr lang="fi-FI" altLang="fi-FI" sz="2800" dirty="0" smtClean="0"/>
              <a:t> </a:t>
            </a:r>
            <a:r>
              <a:rPr lang="fi-FI" altLang="fi-FI" sz="2800" dirty="0" err="1" smtClean="0"/>
              <a:t>undetected</a:t>
            </a:r>
            <a:r>
              <a:rPr lang="fi-FI" altLang="fi-FI" sz="2800" dirty="0" smtClean="0"/>
              <a:t> </a:t>
            </a:r>
            <a:r>
              <a:rPr lang="fi-FI" altLang="fi-FI" sz="2800" b="1" dirty="0" err="1" smtClean="0"/>
              <a:t>localities</a:t>
            </a:r>
            <a:r>
              <a:rPr lang="fi-FI" altLang="fi-FI" sz="2800" dirty="0" smtClean="0"/>
              <a:t>)</a:t>
            </a:r>
          </a:p>
          <a:p>
            <a:pPr>
              <a:lnSpc>
                <a:spcPct val="90000"/>
              </a:lnSpc>
              <a:buFontTx/>
              <a:buNone/>
            </a:pPr>
            <a:r>
              <a:rPr lang="en-US" altLang="fi-FI" sz="2000" dirty="0" smtClean="0"/>
              <a:t>the D2 criteria developed for the categories Critically Endangered (CR)</a:t>
            </a:r>
          </a:p>
          <a:p>
            <a:pPr>
              <a:lnSpc>
                <a:spcPct val="90000"/>
              </a:lnSpc>
              <a:buFontTx/>
              <a:buNone/>
            </a:pPr>
            <a:r>
              <a:rPr lang="en-US" altLang="fi-FI" sz="2000" dirty="0" smtClean="0"/>
              <a:t>and Endangered (EN) in Finland, and used in the 2000 evaluation, were not applied in the current (2010) evaluation.</a:t>
            </a:r>
            <a:r>
              <a:rPr lang="ru-RU" altLang="fi-FI" sz="20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5485">
                                            <p:txEl>
                                              <p:pRg st="3" end="3"/>
                                            </p:txEl>
                                          </p:spTgt>
                                        </p:tgtEl>
                                        <p:attrNameLst>
                                          <p:attrName>style.visibility</p:attrName>
                                        </p:attrNameLst>
                                      </p:cBhvr>
                                      <p:to>
                                        <p:strVal val="visible"/>
                                      </p:to>
                                    </p:set>
                                    <p:anim calcmode="lin" valueType="num">
                                      <p:cBhvr additive="base">
                                        <p:cTn id="7" dur="500" fill="hold"/>
                                        <p:tgtEl>
                                          <p:spTgt spid="10548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548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5485">
                                            <p:txEl>
                                              <p:pRg st="4" end="4"/>
                                            </p:txEl>
                                          </p:spTgt>
                                        </p:tgtEl>
                                        <p:attrNameLst>
                                          <p:attrName>style.visibility</p:attrName>
                                        </p:attrNameLst>
                                      </p:cBhvr>
                                      <p:to>
                                        <p:strVal val="visible"/>
                                      </p:to>
                                    </p:set>
                                    <p:anim calcmode="lin" valueType="num">
                                      <p:cBhvr additive="base">
                                        <p:cTn id="11" dur="500" fill="hold"/>
                                        <p:tgtEl>
                                          <p:spTgt spid="10548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548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fi-FI" altLang="fi-FI" sz="4000" smtClean="0"/>
              <a:t>Regional Red Lists in NW Russia</a:t>
            </a:r>
            <a:endParaRPr lang="ru-RU" altLang="fi-FI" sz="4000" smtClean="0"/>
          </a:p>
        </p:txBody>
      </p:sp>
      <p:sp>
        <p:nvSpPr>
          <p:cNvPr id="87046" name="Rectangle 6"/>
          <p:cNvSpPr>
            <a:spLocks noGrp="1" noChangeArrowheads="1"/>
          </p:cNvSpPr>
          <p:nvPr>
            <p:ph type="body" sz="half" idx="2"/>
          </p:nvPr>
        </p:nvSpPr>
        <p:spPr/>
        <p:txBody>
          <a:bodyPr/>
          <a:lstStyle/>
          <a:p>
            <a:pPr>
              <a:lnSpc>
                <a:spcPct val="90000"/>
              </a:lnSpc>
            </a:pPr>
            <a:r>
              <a:rPr lang="fi-FI" altLang="fi-FI" sz="2800" smtClean="0"/>
              <a:t>Red Lists presently exist for every region of NW Russia</a:t>
            </a:r>
          </a:p>
          <a:p>
            <a:pPr>
              <a:lnSpc>
                <a:spcPct val="90000"/>
              </a:lnSpc>
            </a:pPr>
            <a:r>
              <a:rPr lang="fi-FI" altLang="fi-FI" sz="2800" smtClean="0"/>
              <a:t>The current IUCN </a:t>
            </a:r>
            <a:r>
              <a:rPr lang="en-US" altLang="fi-FI" sz="2800" smtClean="0"/>
              <a:t>(2001)</a:t>
            </a:r>
            <a:r>
              <a:rPr lang="ru-RU" altLang="fi-FI" sz="2800" smtClean="0"/>
              <a:t> </a:t>
            </a:r>
            <a:r>
              <a:rPr lang="fi-FI" altLang="fi-FI" sz="2800" smtClean="0"/>
              <a:t>categories are declared but not used</a:t>
            </a:r>
          </a:p>
          <a:p>
            <a:pPr>
              <a:lnSpc>
                <a:spcPct val="90000"/>
              </a:lnSpc>
            </a:pPr>
            <a:r>
              <a:rPr lang="fi-FI" altLang="fi-FI" sz="2800" smtClean="0"/>
              <a:t>In fact the former IUCN (1993) categories accepted in RF Red List (2001) are used</a:t>
            </a:r>
            <a:endParaRPr lang="ru-RU" altLang="fi-FI" sz="2800" smtClean="0"/>
          </a:p>
        </p:txBody>
      </p:sp>
      <p:pic>
        <p:nvPicPr>
          <p:cNvPr id="3076" name="Picture 7" descr="RDB_2011 001 (1)"/>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347913"/>
            <a:ext cx="4038600" cy="3028950"/>
          </a:xfrm>
        </p:spPr>
      </p:pic>
      <p:sp>
        <p:nvSpPr>
          <p:cNvPr id="3077" name="Rectangle 8"/>
          <p:cNvSpPr>
            <a:spLocks noChangeArrowheads="1"/>
          </p:cNvSpPr>
          <p:nvPr/>
        </p:nvSpPr>
        <p:spPr bwMode="auto">
          <a:xfrm>
            <a:off x="2339975" y="400526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i-FI" sz="1800">
                <a:solidFill>
                  <a:schemeClr val="tx2"/>
                </a:solidFill>
              </a:rPr>
              <a:t>2007</a:t>
            </a:r>
            <a:endParaRPr lang="ru-RU" altLang="fi-FI" sz="1800">
              <a:solidFill>
                <a:schemeClr val="tx2"/>
              </a:solidFill>
            </a:endParaRPr>
          </a:p>
        </p:txBody>
      </p:sp>
      <p:sp>
        <p:nvSpPr>
          <p:cNvPr id="3078" name="Rectangle 9"/>
          <p:cNvSpPr>
            <a:spLocks noChangeArrowheads="1"/>
          </p:cNvSpPr>
          <p:nvPr/>
        </p:nvSpPr>
        <p:spPr bwMode="auto">
          <a:xfrm>
            <a:off x="3276600" y="38608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i-FI" sz="1800">
                <a:solidFill>
                  <a:schemeClr val="tx2"/>
                </a:solidFill>
              </a:rPr>
              <a:t>1999-2002</a:t>
            </a:r>
            <a:endParaRPr lang="ru-RU" altLang="fi-FI" sz="1800">
              <a:solidFill>
                <a:schemeClr val="tx2"/>
              </a:solidFill>
            </a:endParaRPr>
          </a:p>
        </p:txBody>
      </p:sp>
      <p:sp>
        <p:nvSpPr>
          <p:cNvPr id="3079" name="Rectangle 10"/>
          <p:cNvSpPr>
            <a:spLocks noChangeArrowheads="1"/>
          </p:cNvSpPr>
          <p:nvPr/>
        </p:nvSpPr>
        <p:spPr bwMode="auto">
          <a:xfrm>
            <a:off x="1258888" y="4149725"/>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i-FI" sz="1800">
                <a:solidFill>
                  <a:schemeClr val="tx2"/>
                </a:solidFill>
              </a:rPr>
              <a:t>2003</a:t>
            </a:r>
            <a:endParaRPr lang="ru-RU" altLang="fi-FI" sz="1800">
              <a:solidFill>
                <a:schemeClr val="tx2"/>
              </a:solidFill>
            </a:endParaRPr>
          </a:p>
        </p:txBody>
      </p:sp>
      <p:sp>
        <p:nvSpPr>
          <p:cNvPr id="3080" name="Rectangle 11"/>
          <p:cNvSpPr>
            <a:spLocks noChangeArrowheads="1"/>
          </p:cNvSpPr>
          <p:nvPr/>
        </p:nvSpPr>
        <p:spPr bwMode="auto">
          <a:xfrm>
            <a:off x="468313" y="4149725"/>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i-FI" sz="1800">
                <a:solidFill>
                  <a:schemeClr val="tx2"/>
                </a:solidFill>
              </a:rPr>
              <a:t>2004</a:t>
            </a:r>
            <a:endParaRPr lang="ru-RU" altLang="fi-FI" sz="1800">
              <a:solidFill>
                <a:schemeClr val="tx2"/>
              </a:solidFill>
            </a:endParaRPr>
          </a:p>
        </p:txBody>
      </p:sp>
      <p:sp>
        <p:nvSpPr>
          <p:cNvPr id="3081" name="Rectangle 12"/>
          <p:cNvSpPr>
            <a:spLocks noChangeArrowheads="1"/>
          </p:cNvSpPr>
          <p:nvPr/>
        </p:nvSpPr>
        <p:spPr bwMode="auto">
          <a:xfrm>
            <a:off x="395288" y="5373688"/>
            <a:ext cx="4108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then (2006-2009) - Komi, Archangelsk,</a:t>
            </a:r>
          </a:p>
          <a:p>
            <a:pPr eaLnBrk="1" hangingPunct="1">
              <a:spcBef>
                <a:spcPct val="0"/>
              </a:spcBef>
              <a:buFontTx/>
              <a:buNone/>
            </a:pPr>
            <a:r>
              <a:rPr lang="fi-FI" altLang="fi-FI" sz="1800"/>
              <a:t> Vologda</a:t>
            </a:r>
            <a:endParaRPr lang="ru-RU" altLang="fi-FI"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7046">
                                            <p:txEl>
                                              <p:pRg st="0" end="0"/>
                                            </p:txEl>
                                          </p:spTgt>
                                        </p:tgtEl>
                                        <p:attrNameLst>
                                          <p:attrName>style.visibility</p:attrName>
                                        </p:attrNameLst>
                                      </p:cBhvr>
                                      <p:to>
                                        <p:strVal val="visible"/>
                                      </p:to>
                                    </p:set>
                                    <p:anim calcmode="lin" valueType="num">
                                      <p:cBhvr additive="base">
                                        <p:cTn id="7" dur="500" fill="hold"/>
                                        <p:tgtEl>
                                          <p:spTgt spid="870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7046">
                                            <p:txEl>
                                              <p:pRg st="1" end="1"/>
                                            </p:txEl>
                                          </p:spTgt>
                                        </p:tgtEl>
                                        <p:attrNameLst>
                                          <p:attrName>style.visibility</p:attrName>
                                        </p:attrNameLst>
                                      </p:cBhvr>
                                      <p:to>
                                        <p:strVal val="visible"/>
                                      </p:to>
                                    </p:set>
                                    <p:anim calcmode="lin" valueType="num">
                                      <p:cBhvr additive="base">
                                        <p:cTn id="13" dur="500" fill="hold"/>
                                        <p:tgtEl>
                                          <p:spTgt spid="870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7046">
                                            <p:txEl>
                                              <p:pRg st="2" end="2"/>
                                            </p:txEl>
                                          </p:spTgt>
                                        </p:tgtEl>
                                        <p:attrNameLst>
                                          <p:attrName>style.visibility</p:attrName>
                                        </p:attrNameLst>
                                      </p:cBhvr>
                                      <p:to>
                                        <p:strVal val="visible"/>
                                      </p:to>
                                    </p:set>
                                    <p:anim calcmode="lin" valueType="num">
                                      <p:cBhvr additive="base">
                                        <p:cTn id="19" dur="500" fill="hold"/>
                                        <p:tgtEl>
                                          <p:spTgt spid="870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346075"/>
          </a:xfrm>
        </p:spPr>
        <p:txBody>
          <a:bodyPr/>
          <a:lstStyle/>
          <a:p>
            <a:r>
              <a:rPr lang="fi-FI" altLang="fi-FI" sz="4000" smtClean="0"/>
              <a:t>Step-by-step process to red-lising</a:t>
            </a:r>
            <a:endParaRPr lang="ru-RU" altLang="fi-FI" sz="4000" smtClean="0"/>
          </a:p>
        </p:txBody>
      </p:sp>
      <p:sp>
        <p:nvSpPr>
          <p:cNvPr id="71683" name="Rectangle 3"/>
          <p:cNvSpPr>
            <a:spLocks noGrp="1" noChangeArrowheads="1"/>
          </p:cNvSpPr>
          <p:nvPr>
            <p:ph type="body" idx="1"/>
          </p:nvPr>
        </p:nvSpPr>
        <p:spPr>
          <a:xfrm>
            <a:off x="179388" y="765175"/>
            <a:ext cx="8964612" cy="5360988"/>
          </a:xfrm>
        </p:spPr>
        <p:txBody>
          <a:bodyPr/>
          <a:lstStyle/>
          <a:p>
            <a:pPr marL="609600" indent="-609600">
              <a:lnSpc>
                <a:spcPct val="80000"/>
              </a:lnSpc>
              <a:buFontTx/>
              <a:buAutoNum type="arabicPeriod"/>
            </a:pPr>
            <a:r>
              <a:rPr lang="fi-FI" altLang="fi-FI" sz="1800" dirty="0" err="1" smtClean="0"/>
              <a:t>Exclude</a:t>
            </a:r>
            <a:r>
              <a:rPr lang="fi-FI" altLang="fi-FI" sz="1800" dirty="0" smtClean="0"/>
              <a:t> </a:t>
            </a:r>
            <a:r>
              <a:rPr lang="fi-FI" altLang="fi-FI" sz="1800" dirty="0" err="1" smtClean="0"/>
              <a:t>groups</a:t>
            </a:r>
            <a:r>
              <a:rPr lang="fi-FI" altLang="fi-FI" sz="1800" dirty="0" smtClean="0"/>
              <a:t> with </a:t>
            </a:r>
            <a:r>
              <a:rPr lang="fi-FI" altLang="fi-FI" sz="1800" dirty="0" err="1" smtClean="0"/>
              <a:t>too</a:t>
            </a:r>
            <a:r>
              <a:rPr lang="fi-FI" altLang="fi-FI" sz="1800" dirty="0" smtClean="0"/>
              <a:t> </a:t>
            </a:r>
            <a:r>
              <a:rPr lang="fi-FI" altLang="fi-FI" sz="1800" dirty="0" err="1" smtClean="0"/>
              <a:t>little</a:t>
            </a:r>
            <a:r>
              <a:rPr lang="fi-FI" altLang="fi-FI" sz="1800" dirty="0" smtClean="0"/>
              <a:t> </a:t>
            </a:r>
            <a:r>
              <a:rPr lang="fi-FI" altLang="fi-FI" sz="1800" dirty="0" err="1" smtClean="0"/>
              <a:t>information</a:t>
            </a:r>
            <a:r>
              <a:rPr lang="fi-FI" altLang="fi-FI" sz="1800" dirty="0" smtClean="0"/>
              <a:t> – </a:t>
            </a:r>
            <a:r>
              <a:rPr lang="fi-FI" altLang="fi-FI" sz="1800" b="1" dirty="0" smtClean="0"/>
              <a:t>NE </a:t>
            </a:r>
            <a:r>
              <a:rPr lang="fi-FI" altLang="fi-FI" sz="1800" dirty="0" smtClean="0"/>
              <a:t>(case </a:t>
            </a:r>
            <a:r>
              <a:rPr lang="fi-FI" altLang="fi-FI" sz="1800" dirty="0" err="1" smtClean="0"/>
              <a:t>by</a:t>
            </a:r>
            <a:r>
              <a:rPr lang="fi-FI" altLang="fi-FI" sz="1800" dirty="0" smtClean="0"/>
              <a:t> case)</a:t>
            </a:r>
          </a:p>
          <a:p>
            <a:pPr marL="609600" indent="-609600">
              <a:lnSpc>
                <a:spcPct val="80000"/>
              </a:lnSpc>
              <a:buFontTx/>
              <a:buAutoNum type="arabicPeriod"/>
            </a:pPr>
            <a:r>
              <a:rPr lang="fi-FI" altLang="fi-FI" sz="1800" dirty="0" err="1" smtClean="0"/>
              <a:t>Exclude</a:t>
            </a:r>
            <a:r>
              <a:rPr lang="fi-FI" altLang="fi-FI" sz="1800" dirty="0" smtClean="0"/>
              <a:t> </a:t>
            </a:r>
            <a:r>
              <a:rPr lang="fi-FI" altLang="fi-FI" sz="1800" dirty="0" err="1" smtClean="0"/>
              <a:t>taxonomically</a:t>
            </a:r>
            <a:r>
              <a:rPr lang="fi-FI" altLang="fi-FI" sz="1800" dirty="0" smtClean="0"/>
              <a:t> </a:t>
            </a:r>
            <a:r>
              <a:rPr lang="fi-FI" altLang="fi-FI" sz="1800" dirty="0" err="1" smtClean="0"/>
              <a:t>uncertain</a:t>
            </a:r>
            <a:r>
              <a:rPr lang="fi-FI" altLang="fi-FI" sz="1800" dirty="0" smtClean="0"/>
              <a:t> and </a:t>
            </a:r>
            <a:r>
              <a:rPr lang="fi-FI" altLang="fi-FI" sz="1800" dirty="0" err="1" smtClean="0"/>
              <a:t>not</a:t>
            </a:r>
            <a:r>
              <a:rPr lang="fi-FI" altLang="fi-FI" sz="1800" dirty="0" smtClean="0"/>
              <a:t> </a:t>
            </a:r>
            <a:r>
              <a:rPr lang="fi-FI" altLang="fi-FI" sz="1800" dirty="0" err="1" smtClean="0"/>
              <a:t>native</a:t>
            </a:r>
            <a:r>
              <a:rPr lang="fi-FI" altLang="fi-FI" sz="1800" dirty="0" smtClean="0"/>
              <a:t> </a:t>
            </a:r>
            <a:r>
              <a:rPr lang="fi-FI" altLang="fi-FI" sz="1800" dirty="0" err="1" smtClean="0"/>
              <a:t>groups</a:t>
            </a:r>
            <a:r>
              <a:rPr lang="fi-FI" altLang="fi-FI" sz="1800" dirty="0" smtClean="0"/>
              <a:t> – </a:t>
            </a:r>
            <a:r>
              <a:rPr lang="fi-FI" altLang="fi-FI" sz="1800" b="1" dirty="0" smtClean="0"/>
              <a:t>NA</a:t>
            </a:r>
          </a:p>
          <a:p>
            <a:pPr marL="609600" indent="-609600">
              <a:lnSpc>
                <a:spcPct val="80000"/>
              </a:lnSpc>
              <a:buFontTx/>
              <a:buAutoNum type="arabicPeriod"/>
            </a:pPr>
            <a:r>
              <a:rPr lang="fi-FI" altLang="fi-FI" sz="1800" dirty="0" err="1" smtClean="0"/>
              <a:t>Exclude</a:t>
            </a:r>
            <a:r>
              <a:rPr lang="fi-FI" altLang="fi-FI" sz="1800" dirty="0" smtClean="0"/>
              <a:t> common </a:t>
            </a:r>
            <a:r>
              <a:rPr lang="fi-FI" altLang="fi-FI" sz="1800" dirty="0" err="1" smtClean="0"/>
              <a:t>species</a:t>
            </a:r>
            <a:r>
              <a:rPr lang="fi-FI" altLang="fi-FI" sz="1800" dirty="0" smtClean="0"/>
              <a:t> </a:t>
            </a:r>
            <a:r>
              <a:rPr lang="fi-FI" altLang="fi-FI" sz="1800" dirty="0" err="1" smtClean="0"/>
              <a:t>not</a:t>
            </a:r>
            <a:r>
              <a:rPr lang="fi-FI" altLang="fi-FI" sz="1800" dirty="0" smtClean="0"/>
              <a:t> </a:t>
            </a:r>
            <a:r>
              <a:rPr lang="fi-FI" altLang="fi-FI" sz="1800" dirty="0" err="1" smtClean="0"/>
              <a:t>declining</a:t>
            </a:r>
            <a:r>
              <a:rPr lang="fi-FI" altLang="fi-FI" sz="1800" dirty="0" smtClean="0"/>
              <a:t> – </a:t>
            </a:r>
            <a:r>
              <a:rPr lang="fi-FI" altLang="fi-FI" sz="1800" b="1" dirty="0" smtClean="0"/>
              <a:t>LC </a:t>
            </a:r>
            <a:r>
              <a:rPr lang="fi-FI" altLang="fi-FI" sz="1800" dirty="0" smtClean="0"/>
              <a:t>(</a:t>
            </a:r>
            <a:r>
              <a:rPr lang="fi-FI" altLang="fi-FI" sz="1800" dirty="0" err="1" smtClean="0"/>
              <a:t>numbers</a:t>
            </a:r>
            <a:r>
              <a:rPr lang="fi-FI" altLang="fi-FI" sz="1800" dirty="0" smtClean="0"/>
              <a:t> of </a:t>
            </a:r>
            <a:r>
              <a:rPr lang="fi-FI" altLang="fi-FI" sz="1800" dirty="0" err="1" smtClean="0"/>
              <a:t>records</a:t>
            </a:r>
            <a:r>
              <a:rPr lang="fi-FI" altLang="fi-FI" sz="1800" dirty="0" smtClean="0"/>
              <a:t> and </a:t>
            </a:r>
            <a:r>
              <a:rPr lang="fi-FI" altLang="fi-FI" sz="1800" dirty="0" err="1" smtClean="0"/>
              <a:t>locations</a:t>
            </a:r>
            <a:r>
              <a:rPr lang="fi-FI" altLang="fi-FI" sz="1800" dirty="0" smtClean="0"/>
              <a:t>).</a:t>
            </a:r>
          </a:p>
          <a:p>
            <a:pPr marL="609600" indent="-609600">
              <a:lnSpc>
                <a:spcPct val="80000"/>
              </a:lnSpc>
              <a:buFontTx/>
              <a:buAutoNum type="arabicPeriod"/>
            </a:pPr>
            <a:r>
              <a:rPr lang="fi-FI" altLang="fi-FI" sz="1800" b="1" dirty="0" err="1" smtClean="0"/>
              <a:t>Classify</a:t>
            </a:r>
            <a:r>
              <a:rPr lang="fi-FI" altLang="fi-FI" sz="1800" b="1" dirty="0" smtClean="0"/>
              <a:t> </a:t>
            </a:r>
            <a:r>
              <a:rPr lang="fi-FI" altLang="fi-FI" sz="1800" b="1" dirty="0" err="1" smtClean="0"/>
              <a:t>species</a:t>
            </a:r>
            <a:r>
              <a:rPr lang="fi-FI" altLang="fi-FI" sz="1800" b="1" dirty="0" smtClean="0"/>
              <a:t> with </a:t>
            </a:r>
            <a:r>
              <a:rPr lang="fi-FI" altLang="fi-FI" sz="1800" b="1" dirty="0" err="1" smtClean="0"/>
              <a:t>insufficient</a:t>
            </a:r>
            <a:r>
              <a:rPr lang="fi-FI" altLang="fi-FI" sz="1800" b="1" dirty="0" smtClean="0"/>
              <a:t> </a:t>
            </a:r>
            <a:r>
              <a:rPr lang="fi-FI" altLang="fi-FI" sz="1800" b="1" dirty="0" err="1" smtClean="0"/>
              <a:t>information</a:t>
            </a:r>
            <a:r>
              <a:rPr lang="fi-FI" altLang="fi-FI" sz="1800" b="1" dirty="0" smtClean="0"/>
              <a:t> </a:t>
            </a:r>
            <a:r>
              <a:rPr lang="fi-FI" altLang="fi-FI" sz="1800" b="1" dirty="0" err="1" smtClean="0"/>
              <a:t>available</a:t>
            </a:r>
            <a:r>
              <a:rPr lang="fi-FI" altLang="fi-FI" sz="1800" b="1" dirty="0" smtClean="0"/>
              <a:t> to </a:t>
            </a:r>
            <a:r>
              <a:rPr lang="fi-FI" altLang="fi-FI" sz="1800" b="1" dirty="0" err="1" smtClean="0"/>
              <a:t>access</a:t>
            </a:r>
            <a:r>
              <a:rPr lang="fi-FI" altLang="fi-FI" sz="1800" b="1" dirty="0" smtClean="0"/>
              <a:t> </a:t>
            </a:r>
            <a:r>
              <a:rPr lang="fi-FI" altLang="fi-FI" sz="1800" b="1" dirty="0" err="1" smtClean="0"/>
              <a:t>their</a:t>
            </a:r>
            <a:r>
              <a:rPr lang="fi-FI" altLang="fi-FI" sz="1800" b="1" dirty="0" smtClean="0"/>
              <a:t> </a:t>
            </a:r>
            <a:r>
              <a:rPr lang="fi-FI" altLang="fi-FI" sz="1800" b="1" dirty="0" err="1" smtClean="0"/>
              <a:t>conservation</a:t>
            </a:r>
            <a:r>
              <a:rPr lang="fi-FI" altLang="fi-FI" sz="1800" b="1" dirty="0" smtClean="0"/>
              <a:t> status </a:t>
            </a:r>
            <a:r>
              <a:rPr lang="fi-FI" altLang="fi-FI" sz="1800" dirty="0" smtClean="0"/>
              <a:t>– </a:t>
            </a:r>
            <a:r>
              <a:rPr lang="fi-FI" altLang="fi-FI" sz="1800" b="1" dirty="0" smtClean="0"/>
              <a:t>DD (</a:t>
            </a:r>
            <a:r>
              <a:rPr lang="fi-FI" altLang="fi-FI" sz="1800" b="1" dirty="0" err="1" smtClean="0"/>
              <a:t>chiefly</a:t>
            </a:r>
            <a:r>
              <a:rPr lang="fi-FI" altLang="fi-FI" sz="1800" b="1" dirty="0" smtClean="0"/>
              <a:t> </a:t>
            </a:r>
            <a:r>
              <a:rPr lang="fi-FI" altLang="fi-FI" sz="1800" b="1" dirty="0" err="1" smtClean="0"/>
              <a:t>number</a:t>
            </a:r>
            <a:r>
              <a:rPr lang="fi-FI" altLang="fi-FI" sz="1800" b="1" dirty="0" smtClean="0"/>
              <a:t> of </a:t>
            </a:r>
            <a:r>
              <a:rPr lang="fi-FI" altLang="fi-FI" sz="1800" b="1" dirty="0" err="1" smtClean="0"/>
              <a:t>records</a:t>
            </a:r>
            <a:r>
              <a:rPr lang="fi-FI" altLang="fi-FI" sz="1800" b="1" dirty="0" smtClean="0"/>
              <a:t>) .</a:t>
            </a:r>
          </a:p>
          <a:p>
            <a:pPr marL="609600" indent="-609600">
              <a:lnSpc>
                <a:spcPct val="80000"/>
              </a:lnSpc>
              <a:buFontTx/>
              <a:buAutoNum type="arabicPeriod"/>
            </a:pPr>
            <a:r>
              <a:rPr lang="fi-FI" altLang="fi-FI" sz="1800" b="1" dirty="0" smtClean="0"/>
              <a:t>EVALUATE the </a:t>
            </a:r>
            <a:r>
              <a:rPr lang="fi-FI" altLang="fi-FI" sz="1800" b="1" dirty="0" err="1" smtClean="0"/>
              <a:t>remaining</a:t>
            </a:r>
            <a:r>
              <a:rPr lang="fi-FI" altLang="fi-FI" sz="1800" b="1" dirty="0" smtClean="0"/>
              <a:t> </a:t>
            </a:r>
            <a:r>
              <a:rPr lang="fi-FI" altLang="fi-FI" sz="1800" b="1" dirty="0" err="1" smtClean="0"/>
              <a:t>species</a:t>
            </a:r>
            <a:r>
              <a:rPr lang="fi-FI" altLang="fi-FI" sz="1800" b="1" dirty="0" smtClean="0"/>
              <a:t> </a:t>
            </a:r>
            <a:r>
              <a:rPr lang="fi-FI" altLang="fi-FI" sz="1800" b="1" dirty="0" err="1" smtClean="0"/>
              <a:t>according</a:t>
            </a:r>
            <a:r>
              <a:rPr lang="fi-FI" altLang="fi-FI" sz="1800" b="1" dirty="0" smtClean="0"/>
              <a:t> to </a:t>
            </a:r>
            <a:r>
              <a:rPr lang="fi-FI" altLang="fi-FI" sz="1800" b="1" dirty="0" err="1" smtClean="0"/>
              <a:t>IUCN-criteria</a:t>
            </a:r>
            <a:r>
              <a:rPr lang="fi-FI" altLang="fi-FI" sz="1800" b="1" dirty="0" smtClean="0"/>
              <a:t> (</a:t>
            </a:r>
            <a:r>
              <a:rPr lang="fi-FI" altLang="fi-FI" sz="1800" b="1" dirty="0" err="1" smtClean="0"/>
              <a:t>quantitative</a:t>
            </a:r>
            <a:r>
              <a:rPr lang="fi-FI" altLang="fi-FI" sz="1800" b="1" dirty="0" smtClean="0"/>
              <a:t> </a:t>
            </a:r>
            <a:r>
              <a:rPr lang="fi-FI" altLang="fi-FI" sz="1800" b="1" dirty="0" err="1" smtClean="0"/>
              <a:t>tresholds</a:t>
            </a:r>
            <a:r>
              <a:rPr lang="fi-FI" altLang="fi-FI" sz="1800" b="1" dirty="0" smtClean="0"/>
              <a:t>)</a:t>
            </a:r>
            <a:endParaRPr lang="fi-FI" altLang="fi-FI" sz="1800" b="1" dirty="0" smtClean="0"/>
          </a:p>
          <a:p>
            <a:pPr marL="609600" indent="-609600">
              <a:lnSpc>
                <a:spcPct val="80000"/>
              </a:lnSpc>
              <a:buFontTx/>
              <a:buNone/>
            </a:pPr>
            <a:r>
              <a:rPr lang="fi-FI" altLang="fi-FI" sz="1800" b="1" dirty="0" smtClean="0"/>
              <a:t>5.1    </a:t>
            </a:r>
            <a:r>
              <a:rPr lang="fi-FI" altLang="fi-FI" sz="1800" b="1" dirty="0" err="1" smtClean="0"/>
              <a:t>Estimate</a:t>
            </a:r>
            <a:r>
              <a:rPr lang="fi-FI" altLang="fi-FI" sz="1800" b="1" dirty="0" smtClean="0"/>
              <a:t> </a:t>
            </a:r>
            <a:r>
              <a:rPr lang="fi-FI" altLang="fi-FI" sz="1800" b="1" dirty="0" err="1" smtClean="0"/>
              <a:t>current</a:t>
            </a:r>
            <a:r>
              <a:rPr lang="fi-FI" altLang="fi-FI" sz="1800" b="1" dirty="0" smtClean="0"/>
              <a:t> </a:t>
            </a:r>
            <a:r>
              <a:rPr lang="fi-FI" altLang="fi-FI" sz="1800" b="1" dirty="0" err="1" smtClean="0"/>
              <a:t>population</a:t>
            </a:r>
            <a:r>
              <a:rPr lang="fi-FI" altLang="fi-FI" sz="1800" b="1" dirty="0" smtClean="0"/>
              <a:t> </a:t>
            </a:r>
            <a:r>
              <a:rPr lang="fi-FI" altLang="fi-FI" sz="1800" b="1" dirty="0" err="1" smtClean="0"/>
              <a:t>size</a:t>
            </a:r>
            <a:r>
              <a:rPr lang="fi-FI" altLang="fi-FI" sz="1800" b="1" dirty="0" smtClean="0"/>
              <a:t>: </a:t>
            </a:r>
          </a:p>
          <a:p>
            <a:pPr marL="609600" indent="-609600">
              <a:lnSpc>
                <a:spcPct val="80000"/>
              </a:lnSpc>
            </a:pPr>
            <a:r>
              <a:rPr lang="fi-FI" altLang="fi-FI" sz="1800" dirty="0" err="1" smtClean="0">
                <a:solidFill>
                  <a:srgbClr val="FF0000"/>
                </a:solidFill>
              </a:rPr>
              <a:t>localities</a:t>
            </a:r>
            <a:r>
              <a:rPr lang="fi-FI" altLang="fi-FI" sz="1800" dirty="0" smtClean="0"/>
              <a:t> </a:t>
            </a:r>
            <a:r>
              <a:rPr lang="fi-FI" altLang="fi-FI" sz="1800" dirty="0" err="1" smtClean="0"/>
              <a:t>or</a:t>
            </a:r>
            <a:r>
              <a:rPr lang="fi-FI" altLang="fi-FI" sz="1800" dirty="0" smtClean="0"/>
              <a:t> </a:t>
            </a:r>
            <a:r>
              <a:rPr lang="fi-FI" altLang="fi-FI" sz="1800" dirty="0" err="1" smtClean="0"/>
              <a:t>grids</a:t>
            </a:r>
            <a:r>
              <a:rPr lang="fi-FI" altLang="fi-FI" sz="1800" dirty="0" smtClean="0"/>
              <a:t> (</a:t>
            </a:r>
            <a:r>
              <a:rPr lang="fi-FI" altLang="fi-FI" sz="1800" dirty="0" smtClean="0">
                <a:solidFill>
                  <a:srgbClr val="FF0000"/>
                </a:solidFill>
              </a:rPr>
              <a:t>B1</a:t>
            </a:r>
            <a:r>
              <a:rPr lang="fi-FI" altLang="fi-FI" sz="1800" dirty="0" smtClean="0"/>
              <a:t>) </a:t>
            </a:r>
            <a:r>
              <a:rPr lang="fi-FI" altLang="fi-FI" sz="1800" dirty="0" smtClean="0">
                <a:cs typeface="Arial" charset="0"/>
              </a:rPr>
              <a:t>→ </a:t>
            </a:r>
            <a:r>
              <a:rPr lang="fi-FI" altLang="fi-FI" sz="1800" dirty="0" err="1" smtClean="0">
                <a:cs typeface="Arial" charset="0"/>
              </a:rPr>
              <a:t>calculate</a:t>
            </a:r>
            <a:r>
              <a:rPr lang="fi-FI" altLang="fi-FI" sz="1800" dirty="0" smtClean="0">
                <a:cs typeface="Arial" charset="0"/>
              </a:rPr>
              <a:t> the no of </a:t>
            </a:r>
            <a:r>
              <a:rPr lang="fi-FI" altLang="fi-FI" sz="1800" dirty="0" err="1" smtClean="0">
                <a:cs typeface="Arial" charset="0"/>
              </a:rPr>
              <a:t>inds</a:t>
            </a:r>
            <a:r>
              <a:rPr lang="fi-FI" altLang="fi-FI" sz="1800" dirty="0" smtClean="0">
                <a:cs typeface="Arial" charset="0"/>
              </a:rPr>
              <a:t> (no </a:t>
            </a:r>
            <a:r>
              <a:rPr lang="fi-FI" altLang="fi-FI" sz="1800" dirty="0" err="1" smtClean="0">
                <a:cs typeface="Arial" charset="0"/>
              </a:rPr>
              <a:t>loc</a:t>
            </a:r>
            <a:r>
              <a:rPr lang="fi-FI" altLang="fi-FI" sz="1800" dirty="0" smtClean="0">
                <a:cs typeface="Arial" charset="0"/>
              </a:rPr>
              <a:t> x </a:t>
            </a:r>
            <a:r>
              <a:rPr lang="fi-FI" altLang="fi-FI" sz="1800" dirty="0" err="1" smtClean="0">
                <a:cs typeface="Arial" charset="0"/>
              </a:rPr>
              <a:t>average</a:t>
            </a:r>
            <a:r>
              <a:rPr lang="fi-FI" altLang="fi-FI" sz="1800" dirty="0" smtClean="0">
                <a:cs typeface="Arial" charset="0"/>
              </a:rPr>
              <a:t> no </a:t>
            </a:r>
            <a:r>
              <a:rPr lang="fi-FI" altLang="fi-FI" sz="1800" dirty="0" err="1" smtClean="0">
                <a:cs typeface="Arial" charset="0"/>
              </a:rPr>
              <a:t>inds/locality</a:t>
            </a:r>
            <a:r>
              <a:rPr lang="fi-FI" altLang="fi-FI" sz="1800" dirty="0" smtClean="0">
                <a:cs typeface="Arial" charset="0"/>
              </a:rPr>
              <a:t> </a:t>
            </a:r>
            <a:r>
              <a:rPr lang="fi-FI" altLang="fi-FI" sz="1800" dirty="0" smtClean="0"/>
              <a:t>(A and C, </a:t>
            </a:r>
            <a:r>
              <a:rPr lang="en-US" altLang="fi-FI" sz="1800" dirty="0" smtClean="0">
                <a:cs typeface="Arial" charset="0"/>
              </a:rPr>
              <a:t>could be applied to fungi and some butterflies if the monitoring data available);</a:t>
            </a:r>
            <a:r>
              <a:rPr lang="ru-RU" altLang="fi-FI" sz="1800" dirty="0" smtClean="0">
                <a:cs typeface="Arial" charset="0"/>
              </a:rPr>
              <a:t> </a:t>
            </a:r>
            <a:endParaRPr lang="fi-FI" altLang="fi-FI" sz="1800" dirty="0" smtClean="0">
              <a:cs typeface="Arial" charset="0"/>
            </a:endParaRPr>
          </a:p>
          <a:p>
            <a:pPr marL="609600" indent="-609600">
              <a:lnSpc>
                <a:spcPct val="80000"/>
              </a:lnSpc>
            </a:pPr>
            <a:r>
              <a:rPr lang="fi-FI" altLang="fi-FI" sz="1800" dirty="0" err="1" smtClean="0">
                <a:cs typeface="Arial" charset="0"/>
              </a:rPr>
              <a:t>area</a:t>
            </a:r>
            <a:r>
              <a:rPr lang="fi-FI" altLang="fi-FI" sz="1800" dirty="0" smtClean="0">
                <a:cs typeface="Arial" charset="0"/>
              </a:rPr>
              <a:t> of </a:t>
            </a:r>
            <a:r>
              <a:rPr lang="fi-FI" altLang="fi-FI" sz="1800" dirty="0" err="1" smtClean="0">
                <a:cs typeface="Arial" charset="0"/>
              </a:rPr>
              <a:t>occupancy</a:t>
            </a:r>
            <a:r>
              <a:rPr lang="fi-FI" altLang="fi-FI" sz="1800" dirty="0" smtClean="0">
                <a:cs typeface="Arial" charset="0"/>
              </a:rPr>
              <a:t> (</a:t>
            </a:r>
            <a:r>
              <a:rPr lang="en-US" altLang="fi-FI" sz="1800" dirty="0" smtClean="0">
                <a:cs typeface="Arial" charset="0"/>
              </a:rPr>
              <a:t>fragmented or known to exist at only a single location, fluctuations) (</a:t>
            </a:r>
            <a:r>
              <a:rPr lang="en-US" altLang="fi-FI" sz="1800" dirty="0" smtClean="0">
                <a:solidFill>
                  <a:srgbClr val="FF0000"/>
                </a:solidFill>
                <a:cs typeface="Arial" charset="0"/>
              </a:rPr>
              <a:t>B2</a:t>
            </a:r>
            <a:r>
              <a:rPr lang="en-US" altLang="fi-FI" sz="1800" dirty="0" smtClean="0">
                <a:cs typeface="Arial" charset="0"/>
              </a:rPr>
              <a:t>, an additional level of hierarchy).</a:t>
            </a:r>
            <a:r>
              <a:rPr lang="ru-RU" altLang="fi-FI" sz="1800" dirty="0" smtClean="0">
                <a:cs typeface="Arial" charset="0"/>
              </a:rPr>
              <a:t> </a:t>
            </a:r>
            <a:endParaRPr lang="fi-FI" altLang="fi-FI" sz="1800" dirty="0" smtClean="0">
              <a:cs typeface="Arial" charset="0"/>
            </a:endParaRPr>
          </a:p>
          <a:p>
            <a:pPr marL="609600" indent="-609600">
              <a:lnSpc>
                <a:spcPct val="80000"/>
              </a:lnSpc>
              <a:buFontTx/>
              <a:buNone/>
            </a:pPr>
            <a:r>
              <a:rPr lang="fi-FI" altLang="fi-FI" sz="1800" b="1" dirty="0" smtClean="0"/>
              <a:t>5.2    </a:t>
            </a:r>
            <a:r>
              <a:rPr lang="fi-FI" altLang="fi-FI" sz="1800" b="1" dirty="0" err="1" smtClean="0"/>
              <a:t>Identify</a:t>
            </a:r>
            <a:r>
              <a:rPr lang="fi-FI" altLang="fi-FI" sz="1800" b="1" dirty="0" smtClean="0"/>
              <a:t> the </a:t>
            </a:r>
            <a:r>
              <a:rPr lang="fi-FI" altLang="fi-FI" sz="1800" b="1" dirty="0" err="1" smtClean="0"/>
              <a:t>ecology</a:t>
            </a:r>
            <a:r>
              <a:rPr lang="fi-FI" altLang="fi-FI" sz="1800" b="1" dirty="0" smtClean="0"/>
              <a:t> of the </a:t>
            </a:r>
            <a:r>
              <a:rPr lang="fi-FI" altLang="fi-FI" sz="1800" b="1" dirty="0" err="1" smtClean="0"/>
              <a:t>species</a:t>
            </a:r>
            <a:endParaRPr lang="fi-FI" altLang="fi-FI" sz="1800" b="1" dirty="0" smtClean="0"/>
          </a:p>
          <a:p>
            <a:pPr marL="609600" indent="-609600">
              <a:lnSpc>
                <a:spcPct val="80000"/>
              </a:lnSpc>
            </a:pPr>
            <a:r>
              <a:rPr lang="fi-FI" altLang="fi-FI" sz="1800" dirty="0" err="1" smtClean="0">
                <a:cs typeface="Arial" charset="0"/>
              </a:rPr>
              <a:t>very</a:t>
            </a:r>
            <a:r>
              <a:rPr lang="fi-FI" altLang="fi-FI" sz="1800" dirty="0" smtClean="0">
                <a:cs typeface="Arial" charset="0"/>
              </a:rPr>
              <a:t> </a:t>
            </a:r>
            <a:r>
              <a:rPr lang="fi-FI" altLang="fi-FI" sz="1800" dirty="0" err="1" smtClean="0">
                <a:cs typeface="Arial" charset="0"/>
              </a:rPr>
              <a:t>small</a:t>
            </a:r>
            <a:r>
              <a:rPr lang="fi-FI" altLang="fi-FI" sz="1800" dirty="0" smtClean="0">
                <a:cs typeface="Arial" charset="0"/>
              </a:rPr>
              <a:t> </a:t>
            </a:r>
            <a:r>
              <a:rPr lang="fi-FI" altLang="fi-FI" sz="1800" dirty="0" err="1" smtClean="0">
                <a:cs typeface="Arial" charset="0"/>
              </a:rPr>
              <a:t>population</a:t>
            </a:r>
            <a:r>
              <a:rPr lang="fi-FI" altLang="fi-FI" sz="1800" dirty="0" smtClean="0">
                <a:cs typeface="Arial" charset="0"/>
              </a:rPr>
              <a:t> </a:t>
            </a:r>
            <a:r>
              <a:rPr lang="fi-FI" altLang="fi-FI" sz="1800" dirty="0" err="1" smtClean="0">
                <a:cs typeface="Arial" charset="0"/>
              </a:rPr>
              <a:t>size</a:t>
            </a:r>
            <a:r>
              <a:rPr lang="fi-FI" altLang="fi-FI" sz="1800" dirty="0" smtClean="0">
                <a:cs typeface="Arial" charset="0"/>
              </a:rPr>
              <a:t> </a:t>
            </a:r>
            <a:r>
              <a:rPr lang="fi-FI" altLang="fi-FI" sz="1800" dirty="0" err="1" smtClean="0">
                <a:cs typeface="Arial" charset="0"/>
              </a:rPr>
              <a:t>without</a:t>
            </a:r>
            <a:r>
              <a:rPr lang="fi-FI" altLang="fi-FI" sz="1800" dirty="0" smtClean="0">
                <a:cs typeface="Arial" charset="0"/>
              </a:rPr>
              <a:t> </a:t>
            </a:r>
            <a:r>
              <a:rPr lang="fi-FI" altLang="fi-FI" sz="1800" dirty="0" err="1" smtClean="0">
                <a:cs typeface="Arial" charset="0"/>
              </a:rPr>
              <a:t>evidence</a:t>
            </a:r>
            <a:r>
              <a:rPr lang="fi-FI" altLang="fi-FI" sz="1800" dirty="0" smtClean="0">
                <a:cs typeface="Arial" charset="0"/>
              </a:rPr>
              <a:t> of </a:t>
            </a:r>
            <a:r>
              <a:rPr lang="fi-FI" altLang="fi-FI" sz="1800" dirty="0" err="1" smtClean="0">
                <a:cs typeface="Arial" charset="0"/>
              </a:rPr>
              <a:t>population</a:t>
            </a:r>
            <a:r>
              <a:rPr lang="fi-FI" altLang="fi-FI" sz="1800" dirty="0" smtClean="0">
                <a:cs typeface="Arial" charset="0"/>
              </a:rPr>
              <a:t> </a:t>
            </a:r>
            <a:r>
              <a:rPr lang="fi-FI" altLang="fi-FI" sz="1800" dirty="0" err="1" smtClean="0">
                <a:cs typeface="Arial" charset="0"/>
              </a:rPr>
              <a:t>size→</a:t>
            </a:r>
            <a:r>
              <a:rPr lang="fi-FI" altLang="fi-FI" sz="1800" b="1" dirty="0" err="1" smtClean="0">
                <a:cs typeface="Arial" charset="0"/>
              </a:rPr>
              <a:t>D</a:t>
            </a:r>
            <a:r>
              <a:rPr lang="fi-FI" altLang="fi-FI" sz="1800" dirty="0" smtClean="0">
                <a:cs typeface="Arial" charset="0"/>
              </a:rPr>
              <a:t> (</a:t>
            </a:r>
            <a:r>
              <a:rPr lang="fi-FI" altLang="fi-FI" sz="1800" dirty="0" err="1" smtClean="0">
                <a:cs typeface="Arial" charset="0"/>
              </a:rPr>
              <a:t>only</a:t>
            </a:r>
            <a:r>
              <a:rPr lang="fi-FI" altLang="fi-FI" sz="1800" dirty="0" smtClean="0">
                <a:cs typeface="Arial" charset="0"/>
              </a:rPr>
              <a:t> for VU; t</a:t>
            </a:r>
            <a:r>
              <a:rPr lang="en-US" altLang="fi-FI" sz="1800" dirty="0" smtClean="0">
                <a:cs typeface="Arial" charset="0"/>
              </a:rPr>
              <a:t>he D2 criterion (a very restricted area of occupancy, less than 20 km² or number of locations five or fewer) developed in Finland for the categories CE and E, and used in the 2000 evaluation, were no longer applied, because the IUCN prohibits national applications of these categories and criteria.</a:t>
            </a:r>
            <a:endParaRPr lang="fi-FI" altLang="fi-FI" sz="1800" dirty="0" smtClean="0">
              <a:cs typeface="Arial" charset="0"/>
            </a:endParaRPr>
          </a:p>
          <a:p>
            <a:pPr marL="609600" indent="-609600">
              <a:lnSpc>
                <a:spcPct val="80000"/>
              </a:lnSpc>
              <a:buFontTx/>
              <a:buNone/>
            </a:pPr>
            <a:r>
              <a:rPr lang="fi-FI" altLang="fi-FI" sz="1800" b="1" dirty="0" smtClean="0"/>
              <a:t>5.3    Access </a:t>
            </a:r>
            <a:r>
              <a:rPr lang="fi-FI" altLang="fi-FI" sz="1800" b="1" dirty="0" err="1" smtClean="0"/>
              <a:t>trend</a:t>
            </a:r>
            <a:r>
              <a:rPr lang="fi-FI" altLang="fi-FI" sz="1800" b="1" dirty="0" smtClean="0"/>
              <a:t> of </a:t>
            </a:r>
            <a:r>
              <a:rPr lang="fi-FI" altLang="fi-FI" sz="1800" b="1" dirty="0" err="1" smtClean="0"/>
              <a:t>potential</a:t>
            </a:r>
            <a:r>
              <a:rPr lang="fi-FI" altLang="fi-FI" sz="1800" b="1" dirty="0" smtClean="0"/>
              <a:t> </a:t>
            </a:r>
            <a:r>
              <a:rPr lang="fi-FI" altLang="fi-FI" sz="1800" b="1" dirty="0" err="1" smtClean="0"/>
              <a:t>habitat</a:t>
            </a:r>
            <a:r>
              <a:rPr lang="fi-FI" altLang="fi-FI" sz="1800" b="1" dirty="0" smtClean="0"/>
              <a:t> for the </a:t>
            </a:r>
            <a:r>
              <a:rPr lang="fi-FI" altLang="fi-FI" sz="1800" b="1" dirty="0" err="1" smtClean="0"/>
              <a:t>species</a:t>
            </a:r>
            <a:r>
              <a:rPr lang="fi-FI" altLang="fi-FI" sz="1800" b="1" dirty="0" smtClean="0"/>
              <a:t> </a:t>
            </a:r>
            <a:r>
              <a:rPr lang="fi-FI" altLang="fi-FI" sz="1800" b="1" dirty="0" err="1" smtClean="0"/>
              <a:t>over</a:t>
            </a:r>
            <a:r>
              <a:rPr lang="fi-FI" altLang="fi-FI" sz="1800" b="1" dirty="0" smtClean="0"/>
              <a:t> </a:t>
            </a:r>
            <a:r>
              <a:rPr lang="fi-FI" altLang="fi-FI" sz="1800" b="1" dirty="0" err="1" smtClean="0"/>
              <a:t>time</a:t>
            </a:r>
            <a:endParaRPr lang="fi-FI" altLang="fi-FI" sz="1800" b="1" dirty="0" smtClean="0"/>
          </a:p>
          <a:p>
            <a:pPr marL="609600" indent="-609600">
              <a:lnSpc>
                <a:spcPct val="80000"/>
              </a:lnSpc>
            </a:pPr>
            <a:endParaRPr lang="fi-FI" altLang="fi-FI" sz="1800" dirty="0" smtClean="0">
              <a:cs typeface="Arial" charset="0"/>
            </a:endParaRPr>
          </a:p>
          <a:p>
            <a:pPr marL="609600" indent="-609600">
              <a:lnSpc>
                <a:spcPct val="80000"/>
              </a:lnSpc>
            </a:pPr>
            <a:endParaRPr lang="fi-FI" altLang="fi-FI" sz="1800" b="1" dirty="0" smtClean="0"/>
          </a:p>
          <a:p>
            <a:pPr marL="609600" indent="-609600">
              <a:lnSpc>
                <a:spcPct val="80000"/>
              </a:lnSpc>
            </a:pPr>
            <a:endParaRPr lang="fi-FI" altLang="fi-FI" sz="1800" b="1" dirty="0" smtClean="0"/>
          </a:p>
          <a:p>
            <a:pPr marL="609600" indent="-609600">
              <a:lnSpc>
                <a:spcPct val="80000"/>
              </a:lnSpc>
            </a:pPr>
            <a:endParaRPr lang="fi-FI" altLang="fi-FI" sz="1800" b="1" dirty="0" smtClean="0"/>
          </a:p>
          <a:p>
            <a:pPr marL="609600" indent="-609600">
              <a:lnSpc>
                <a:spcPct val="80000"/>
              </a:lnSpc>
              <a:buFontTx/>
              <a:buAutoNum type="arabicPeriod"/>
            </a:pPr>
            <a:endParaRPr lang="fi-FI" altLang="fi-FI" sz="1800" b="1" dirty="0" smtClean="0"/>
          </a:p>
          <a:p>
            <a:pPr marL="609600" indent="-609600">
              <a:lnSpc>
                <a:spcPct val="80000"/>
              </a:lnSpc>
              <a:buFontTx/>
              <a:buAutoNum type="arabicPeriod"/>
            </a:pPr>
            <a:endParaRPr lang="fi-FI" altLang="fi-FI" sz="1800" b="1" dirty="0" smtClean="0"/>
          </a:p>
          <a:p>
            <a:pPr marL="609600" indent="-609600">
              <a:lnSpc>
                <a:spcPct val="80000"/>
              </a:lnSpc>
              <a:buFontTx/>
              <a:buAutoNum type="arabicPeriod"/>
            </a:pPr>
            <a:endParaRPr lang="fi-FI" altLang="fi-FI" sz="1800" b="1" dirty="0" smtClean="0"/>
          </a:p>
          <a:p>
            <a:pPr marL="609600" indent="-609600">
              <a:lnSpc>
                <a:spcPct val="80000"/>
              </a:lnSpc>
              <a:buFontTx/>
              <a:buAutoNum type="arabicPeriod"/>
            </a:pPr>
            <a:endParaRPr lang="fi-FI" altLang="fi-FI" sz="1800" b="1" dirty="0" smtClean="0"/>
          </a:p>
          <a:p>
            <a:pPr marL="609600" indent="-609600">
              <a:lnSpc>
                <a:spcPct val="80000"/>
              </a:lnSpc>
            </a:pPr>
            <a:endParaRPr lang="ru-RU" altLang="fi-FI" sz="1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 calcmode="lin" valueType="num">
                                      <p:cBhvr additive="base">
                                        <p:cTn id="31" dur="5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6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1683">
                                            <p:txEl>
                                              <p:pRg st="5" end="5"/>
                                            </p:txEl>
                                          </p:spTgt>
                                        </p:tgtEl>
                                        <p:attrNameLst>
                                          <p:attrName>style.visibility</p:attrName>
                                        </p:attrNameLst>
                                      </p:cBhvr>
                                      <p:to>
                                        <p:strVal val="visible"/>
                                      </p:to>
                                    </p:set>
                                    <p:anim calcmode="lin" valueType="num">
                                      <p:cBhvr additive="base">
                                        <p:cTn id="37" dur="500" fill="hold"/>
                                        <p:tgtEl>
                                          <p:spTgt spid="716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68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1683">
                                            <p:txEl>
                                              <p:pRg st="6" end="6"/>
                                            </p:txEl>
                                          </p:spTgt>
                                        </p:tgtEl>
                                        <p:attrNameLst>
                                          <p:attrName>style.visibility</p:attrName>
                                        </p:attrNameLst>
                                      </p:cBhvr>
                                      <p:to>
                                        <p:strVal val="visible"/>
                                      </p:to>
                                    </p:set>
                                    <p:anim calcmode="lin" valueType="num">
                                      <p:cBhvr additive="base">
                                        <p:cTn id="41" dur="500" fill="hold"/>
                                        <p:tgtEl>
                                          <p:spTgt spid="7168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16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71683">
                                            <p:txEl>
                                              <p:pRg st="7" end="7"/>
                                            </p:txEl>
                                          </p:spTgt>
                                        </p:tgtEl>
                                        <p:attrNameLst>
                                          <p:attrName>style.visibility</p:attrName>
                                        </p:attrNameLst>
                                      </p:cBhvr>
                                      <p:to>
                                        <p:strVal val="visible"/>
                                      </p:to>
                                    </p:set>
                                    <p:anim calcmode="lin" valueType="num">
                                      <p:cBhvr additive="base">
                                        <p:cTn id="47" dur="500" fill="hold"/>
                                        <p:tgtEl>
                                          <p:spTgt spid="7168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168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71683">
                                            <p:txEl>
                                              <p:pRg st="8" end="8"/>
                                            </p:txEl>
                                          </p:spTgt>
                                        </p:tgtEl>
                                        <p:attrNameLst>
                                          <p:attrName>style.visibility</p:attrName>
                                        </p:attrNameLst>
                                      </p:cBhvr>
                                      <p:to>
                                        <p:strVal val="visible"/>
                                      </p:to>
                                    </p:set>
                                    <p:anim calcmode="lin" valueType="num">
                                      <p:cBhvr additive="base">
                                        <p:cTn id="53" dur="500" fill="hold"/>
                                        <p:tgtEl>
                                          <p:spTgt spid="7168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168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71683">
                                            <p:txEl>
                                              <p:pRg st="9" end="9"/>
                                            </p:txEl>
                                          </p:spTgt>
                                        </p:tgtEl>
                                        <p:attrNameLst>
                                          <p:attrName>style.visibility</p:attrName>
                                        </p:attrNameLst>
                                      </p:cBhvr>
                                      <p:to>
                                        <p:strVal val="visible"/>
                                      </p:to>
                                    </p:set>
                                    <p:anim calcmode="lin" valueType="num">
                                      <p:cBhvr additive="base">
                                        <p:cTn id="59" dur="500" fill="hold"/>
                                        <p:tgtEl>
                                          <p:spTgt spid="7168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168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71683">
                                            <p:txEl>
                                              <p:pRg st="10" end="10"/>
                                            </p:txEl>
                                          </p:spTgt>
                                        </p:tgtEl>
                                        <p:attrNameLst>
                                          <p:attrName>style.visibility</p:attrName>
                                        </p:attrNameLst>
                                      </p:cBhvr>
                                      <p:to>
                                        <p:strVal val="visible"/>
                                      </p:to>
                                    </p:set>
                                    <p:anim calcmode="lin" valueType="num">
                                      <p:cBhvr additive="base">
                                        <p:cTn id="65" dur="500" fill="hold"/>
                                        <p:tgtEl>
                                          <p:spTgt spid="71683">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168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2894" name="Group 238"/>
          <p:cNvGraphicFramePr>
            <a:graphicFrameLocks noGrp="1"/>
          </p:cNvGraphicFramePr>
          <p:nvPr>
            <p:ph sz="half" idx="2"/>
            <p:extLst>
              <p:ext uri="{D42A27DB-BD31-4B8C-83A1-F6EECF244321}">
                <p14:modId xmlns:p14="http://schemas.microsoft.com/office/powerpoint/2010/main" val="2232965820"/>
              </p:ext>
            </p:extLst>
          </p:nvPr>
        </p:nvGraphicFramePr>
        <p:xfrm>
          <a:off x="263856" y="1124744"/>
          <a:ext cx="8181853" cy="3550130"/>
        </p:xfrm>
        <a:graphic>
          <a:graphicData uri="http://schemas.openxmlformats.org/drawingml/2006/table">
            <a:tbl>
              <a:tblPr/>
              <a:tblGrid>
                <a:gridCol w="1467863"/>
                <a:gridCol w="400026"/>
                <a:gridCol w="398561"/>
                <a:gridCol w="398561"/>
                <a:gridCol w="398561"/>
                <a:gridCol w="398561"/>
                <a:gridCol w="332622"/>
                <a:gridCol w="332623"/>
                <a:gridCol w="398561"/>
                <a:gridCol w="465964"/>
                <a:gridCol w="398561"/>
                <a:gridCol w="398561"/>
                <a:gridCol w="464498"/>
                <a:gridCol w="400026"/>
                <a:gridCol w="464498"/>
                <a:gridCol w="332623"/>
                <a:gridCol w="398561"/>
                <a:gridCol w="332622"/>
              </a:tblGrid>
              <a:tr h="720607">
                <a:tc gridSpan="2">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Localities</a:t>
                      </a:r>
                      <a:endParaRPr kumimoji="0" lang="fi-FI" altLang="fi-FI" sz="18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1200" b="0" i="0" u="none" strike="noStrike" cap="none" normalizeH="0" baseline="0" dirty="0" smtClean="0">
                          <a:ln>
                            <a:noFill/>
                          </a:ln>
                          <a:solidFill>
                            <a:schemeClr val="tx1"/>
                          </a:solidFill>
                          <a:effectLst/>
                          <a:latin typeface="Arial" charset="0"/>
                        </a:rPr>
                        <a:t>(n &gt; 300, of </a:t>
                      </a:r>
                      <a:r>
                        <a:rPr kumimoji="0" lang="fi-FI" altLang="fi-FI" sz="1200" b="0" i="0" u="none" strike="noStrike" cap="none" normalizeH="0" baseline="0" dirty="0" err="1" smtClean="0">
                          <a:ln>
                            <a:noFill/>
                          </a:ln>
                          <a:solidFill>
                            <a:schemeClr val="tx1"/>
                          </a:solidFill>
                          <a:effectLst/>
                          <a:latin typeface="Arial" charset="0"/>
                        </a:rPr>
                        <a:t>these</a:t>
                      </a:r>
                      <a:r>
                        <a:rPr kumimoji="0" lang="fi-FI" altLang="fi-FI" sz="1200" b="0" i="0" u="none" strike="noStrike" cap="none" normalizeH="0" baseline="0" dirty="0" smtClean="0">
                          <a:ln>
                            <a:noFill/>
                          </a:ln>
                          <a:solidFill>
                            <a:schemeClr val="tx1"/>
                          </a:solidFill>
                          <a:effectLst/>
                          <a:latin typeface="Arial" charset="0"/>
                        </a:rPr>
                        <a:t> </a:t>
                      </a:r>
                      <a:r>
                        <a:rPr kumimoji="0" lang="fi-FI" altLang="fi-FI" sz="1200" b="0" i="0" u="none" strike="noStrike" cap="none" normalizeH="0" baseline="0" dirty="0" err="1" smtClean="0">
                          <a:ln>
                            <a:noFill/>
                          </a:ln>
                          <a:solidFill>
                            <a:schemeClr val="tx1"/>
                          </a:solidFill>
                          <a:effectLst/>
                          <a:latin typeface="Arial" charset="0"/>
                        </a:rPr>
                        <a:t>quantitative</a:t>
                      </a:r>
                      <a:r>
                        <a:rPr kumimoji="0" lang="fi-FI" altLang="fi-FI" sz="1200" b="0" i="0" u="none" strike="noStrike" cap="none" normalizeH="0" baseline="0" dirty="0" smtClean="0">
                          <a:ln>
                            <a:noFill/>
                          </a:ln>
                          <a:solidFill>
                            <a:schemeClr val="tx1"/>
                          </a:solidFill>
                          <a:effectLst/>
                          <a:latin typeface="Arial" charset="0"/>
                        </a:rPr>
                        <a:t> sampling140)</a:t>
                      </a:r>
                      <a:endParaRPr kumimoji="0" lang="fi-FI" altLang="fi-FI" sz="1200" b="0" i="0" u="none" strike="noStrike" cap="none" normalizeH="0" baseline="0" dirty="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gridSpan="5">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Biogeographical</a:t>
                      </a:r>
                      <a:r>
                        <a:rPr kumimoji="0" lang="fi-FI" altLang="fi-FI" sz="1800" b="0" i="0" u="none" strike="noStrike" cap="none" normalizeH="0" baseline="0" dirty="0" smtClean="0">
                          <a:ln>
                            <a:noFill/>
                          </a:ln>
                          <a:solidFill>
                            <a:schemeClr val="tx1"/>
                          </a:solidFill>
                          <a:effectLst/>
                          <a:latin typeface="Arial" charset="0"/>
                        </a:rPr>
                        <a:t> </a:t>
                      </a:r>
                      <a:r>
                        <a:rPr kumimoji="0" lang="fi-FI" altLang="fi-FI" sz="1800" b="0" i="0" u="none" strike="noStrike" cap="none" normalizeH="0" baseline="0" dirty="0" err="1" smtClean="0">
                          <a:ln>
                            <a:noFill/>
                          </a:ln>
                          <a:solidFill>
                            <a:schemeClr val="tx1"/>
                          </a:solidFill>
                          <a:effectLst/>
                          <a:latin typeface="Arial" charset="0"/>
                        </a:rPr>
                        <a:t>zone</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5">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Countries</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6">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Habitats</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r>
              <a:tr h="798382">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fi-FI" sz="1800" b="0" i="1" u="none" strike="noStrike" cap="none" normalizeH="0" baseline="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HB</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SB</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600" b="0" i="0" u="none" strike="noStrike" cap="none" normalizeH="0" baseline="0" dirty="0" smtClean="0">
                          <a:ln>
                            <a:noFill/>
                          </a:ln>
                          <a:solidFill>
                            <a:srgbClr val="FF0000"/>
                          </a:solidFill>
                          <a:effectLst/>
                          <a:latin typeface="Arial" charset="0"/>
                        </a:rPr>
                        <a:t>MB</a:t>
                      </a:r>
                      <a:endParaRPr kumimoji="0" lang="en-US" altLang="fi-FI" sz="1600" b="0" i="0" u="none" strike="noStrike" cap="none" normalizeH="0" baseline="0" dirty="0" smtClean="0">
                        <a:ln>
                          <a:noFill/>
                        </a:ln>
                        <a:solidFill>
                          <a:srgbClr val="FF0000"/>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rgbClr val="FF0000"/>
                          </a:solidFill>
                          <a:effectLst/>
                          <a:latin typeface="Arial" charset="0"/>
                        </a:rPr>
                        <a:t>NB</a:t>
                      </a:r>
                      <a:endParaRPr kumimoji="0" lang="en-US" altLang="fi-FI" sz="1800" b="0" i="0" u="none" strike="noStrike" cap="none" normalizeH="0" baseline="0" dirty="0" smtClean="0">
                        <a:ln>
                          <a:noFill/>
                        </a:ln>
                        <a:solidFill>
                          <a:srgbClr val="FF0000"/>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O</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Swe</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Nor</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KarRu</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600" b="0" i="0" u="none" strike="noStrike" cap="none" normalizeH="0" baseline="0" dirty="0" smtClean="0">
                          <a:ln>
                            <a:noFill/>
                          </a:ln>
                          <a:solidFill>
                            <a:schemeClr val="tx1"/>
                          </a:solidFill>
                          <a:effectLst/>
                          <a:latin typeface="Arial" charset="0"/>
                        </a:rPr>
                        <a:t>GB</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600" b="0" i="0" u="none" strike="noStrike" cap="none" normalizeH="0" baseline="0" dirty="0" smtClean="0">
                          <a:ln>
                            <a:noFill/>
                          </a:ln>
                          <a:solidFill>
                            <a:schemeClr val="tx1"/>
                          </a:solidFill>
                          <a:effectLst/>
                          <a:latin typeface="Arial" charset="0"/>
                        </a:rPr>
                        <a:t>CZ</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Old-growth</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17997" marB="17997"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smtClean="0">
                          <a:ln>
                            <a:noFill/>
                          </a:ln>
                          <a:solidFill>
                            <a:schemeClr val="tx1"/>
                          </a:solidFill>
                          <a:effectLst/>
                          <a:latin typeface="Arial" charset="0"/>
                        </a:rPr>
                        <a:t>Old </a:t>
                      </a:r>
                      <a:r>
                        <a:rPr kumimoji="0" lang="fi-FI" altLang="fi-FI" sz="1600" b="0" i="0" u="none" strike="noStrike" cap="none" normalizeH="0" baseline="0" dirty="0" err="1" smtClean="0">
                          <a:ln>
                            <a:noFill/>
                          </a:ln>
                          <a:solidFill>
                            <a:schemeClr val="tx1"/>
                          </a:solidFill>
                          <a:effectLst/>
                          <a:latin typeface="Arial" charset="0"/>
                        </a:rPr>
                        <a:t>manag</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young</a:t>
                      </a:r>
                      <a:r>
                        <a:rPr kumimoji="0" lang="fi-FI" altLang="fi-FI" sz="1600" b="0" i="0" u="none" strike="noStrike" cap="none" normalizeH="0" baseline="0" dirty="0" smtClean="0">
                          <a:ln>
                            <a:noFill/>
                          </a:ln>
                          <a:solidFill>
                            <a:schemeClr val="tx1"/>
                          </a:solidFill>
                          <a:effectLst/>
                          <a:latin typeface="Arial" charset="0"/>
                        </a:rPr>
                        <a:t> </a:t>
                      </a:r>
                      <a:r>
                        <a:rPr kumimoji="0" lang="fi-FI" altLang="fi-FI" sz="1600" b="0" i="0" u="none" strike="noStrike" cap="none" normalizeH="0" baseline="0" dirty="0" err="1" smtClean="0">
                          <a:ln>
                            <a:noFill/>
                          </a:ln>
                          <a:solidFill>
                            <a:schemeClr val="tx1"/>
                          </a:solidFill>
                          <a:effectLst/>
                          <a:latin typeface="Arial" charset="0"/>
                        </a:rPr>
                        <a:t>manag</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burnt</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clear-cuts</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400" b="0" i="0" u="none" strike="noStrike" cap="none" normalizeH="0" baseline="0" dirty="0" err="1" smtClean="0">
                          <a:ln>
                            <a:noFill/>
                          </a:ln>
                          <a:solidFill>
                            <a:schemeClr val="tx1"/>
                          </a:solidFill>
                          <a:effectLst/>
                          <a:latin typeface="Arial" charset="0"/>
                        </a:rPr>
                        <a:t>cityparks</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7057">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1600" b="0" i="1" u="none" strike="noStrike" cap="none" normalizeH="0" baseline="0" dirty="0" err="1" smtClean="0">
                          <a:ln>
                            <a:noFill/>
                          </a:ln>
                          <a:solidFill>
                            <a:srgbClr val="FF0000"/>
                          </a:solidFill>
                          <a:effectLst/>
                          <a:latin typeface="Arial" charset="0"/>
                        </a:rPr>
                        <a:t>Acomoptera</a:t>
                      </a:r>
                      <a:r>
                        <a:rPr kumimoji="0" lang="fi-FI" altLang="fi-FI" sz="1600" b="0" i="1" u="none" strike="noStrike" cap="none" normalizeH="0" baseline="0" dirty="0" smtClean="0">
                          <a:ln>
                            <a:noFill/>
                          </a:ln>
                          <a:solidFill>
                            <a:srgbClr val="FF0000"/>
                          </a:solidFill>
                          <a:effectLst/>
                          <a:latin typeface="Arial" charset="0"/>
                        </a:rPr>
                        <a:t> </a:t>
                      </a:r>
                      <a:r>
                        <a:rPr kumimoji="0" lang="fi-FI" altLang="fi-FI" sz="1600" b="0" i="1" u="none" strike="noStrike" cap="none" normalizeH="0" baseline="0" dirty="0" err="1" smtClean="0">
                          <a:ln>
                            <a:noFill/>
                          </a:ln>
                          <a:solidFill>
                            <a:srgbClr val="FF0000"/>
                          </a:solidFill>
                          <a:effectLst/>
                          <a:latin typeface="Arial" charset="0"/>
                        </a:rPr>
                        <a:t>spinistylus</a:t>
                      </a:r>
                      <a:endParaRPr kumimoji="0" lang="en-US" altLang="fi-FI" sz="1600" b="0" i="1" u="none" strike="noStrike" cap="none" normalizeH="0" baseline="0" dirty="0" smtClean="0">
                        <a:ln>
                          <a:noFill/>
                        </a:ln>
                        <a:solidFill>
                          <a:srgbClr val="FF0000"/>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2</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x</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EN</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1</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1</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196">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1800" b="0" i="1" u="none" strike="noStrike" cap="none" normalizeH="0" baseline="0" dirty="0" err="1" smtClean="0">
                          <a:ln>
                            <a:noFill/>
                          </a:ln>
                          <a:solidFill>
                            <a:srgbClr val="7030A0"/>
                          </a:solidFill>
                          <a:effectLst/>
                          <a:latin typeface="Arial" charset="0"/>
                        </a:rPr>
                        <a:t>Orfelia</a:t>
                      </a:r>
                      <a:r>
                        <a:rPr kumimoji="0" lang="fi-FI" altLang="fi-FI" sz="1800" b="0" i="1" u="none" strike="noStrike" cap="none" normalizeH="0" baseline="0" dirty="0" smtClean="0">
                          <a:ln>
                            <a:noFill/>
                          </a:ln>
                          <a:solidFill>
                            <a:srgbClr val="7030A0"/>
                          </a:solidFill>
                          <a:effectLst/>
                          <a:latin typeface="Arial" charset="0"/>
                        </a:rPr>
                        <a:t> </a:t>
                      </a:r>
                      <a:r>
                        <a:rPr kumimoji="0" lang="fi-FI" altLang="fi-FI" sz="1800" b="0" i="1" u="none" strike="noStrike" cap="none" normalizeH="0" baseline="0" dirty="0" err="1" smtClean="0">
                          <a:ln>
                            <a:noFill/>
                          </a:ln>
                          <a:solidFill>
                            <a:srgbClr val="7030A0"/>
                          </a:solidFill>
                          <a:effectLst/>
                          <a:latin typeface="Arial" charset="0"/>
                        </a:rPr>
                        <a:t>discoloria</a:t>
                      </a:r>
                      <a:endParaRPr kumimoji="0" lang="en-US" altLang="fi-FI" sz="1800" b="0" i="1" u="none" strike="noStrike" cap="none" normalizeH="0" baseline="0" dirty="0" smtClean="0">
                        <a:ln>
                          <a:noFill/>
                        </a:ln>
                        <a:solidFill>
                          <a:srgbClr val="7030A0"/>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3</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2</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1</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196">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fi-FI" sz="1600" b="0" i="1" u="none" strike="noStrike" cap="none" normalizeH="0" baseline="0" dirty="0" err="1" smtClean="0">
                          <a:ln>
                            <a:noFill/>
                          </a:ln>
                          <a:solidFill>
                            <a:srgbClr val="008000"/>
                          </a:solidFill>
                          <a:effectLst/>
                          <a:latin typeface="Arial" charset="0"/>
                        </a:rPr>
                        <a:t>Tetragoneura</a:t>
                      </a:r>
                      <a:r>
                        <a:rPr kumimoji="0" lang="en-US" altLang="fi-FI" sz="1600" b="0" i="1" u="none" strike="noStrike" cap="none" normalizeH="0" baseline="0" dirty="0" smtClean="0">
                          <a:ln>
                            <a:noFill/>
                          </a:ln>
                          <a:solidFill>
                            <a:srgbClr val="008000"/>
                          </a:solidFill>
                          <a:effectLst/>
                          <a:latin typeface="Arial" charset="0"/>
                        </a:rPr>
                        <a:t> </a:t>
                      </a:r>
                      <a:r>
                        <a:rPr kumimoji="0" lang="en-US" altLang="fi-FI" sz="1600" b="0" i="1" u="none" strike="noStrike" cap="none" normalizeH="0" baseline="0" dirty="0" err="1" smtClean="0">
                          <a:ln>
                            <a:noFill/>
                          </a:ln>
                          <a:solidFill>
                            <a:srgbClr val="008000"/>
                          </a:solidFill>
                          <a:effectLst/>
                          <a:latin typeface="Arial" charset="0"/>
                        </a:rPr>
                        <a:t>ruuhijärvii</a:t>
                      </a:r>
                      <a:endParaRPr kumimoji="0" lang="en-US" altLang="fi-FI" sz="1600" b="0" i="1" u="none" strike="noStrike" cap="none" normalizeH="0" baseline="0" dirty="0" smtClean="0">
                        <a:ln>
                          <a:noFill/>
                        </a:ln>
                        <a:solidFill>
                          <a:srgbClr val="008000"/>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1</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2</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2770" name="Rectangle 114"/>
          <p:cNvSpPr>
            <a:spLocks noGrp="1" noChangeArrowheads="1"/>
          </p:cNvSpPr>
          <p:nvPr>
            <p:ph type="body" idx="1"/>
          </p:nvPr>
        </p:nvSpPr>
        <p:spPr>
          <a:xfrm>
            <a:off x="384175" y="4797425"/>
            <a:ext cx="8442325" cy="1582738"/>
          </a:xfrm>
          <a:noFill/>
        </p:spPr>
        <p:txBody>
          <a:bodyPr/>
          <a:lstStyle/>
          <a:p>
            <a:r>
              <a:rPr lang="fi-FI" altLang="fi-FI" sz="2000" dirty="0" err="1" smtClean="0">
                <a:solidFill>
                  <a:srgbClr val="FF0000"/>
                </a:solidFill>
              </a:rPr>
              <a:t>Species</a:t>
            </a:r>
            <a:r>
              <a:rPr lang="fi-FI" altLang="fi-FI" sz="2000" dirty="0" smtClean="0">
                <a:solidFill>
                  <a:srgbClr val="FF0000"/>
                </a:solidFill>
              </a:rPr>
              <a:t> </a:t>
            </a:r>
            <a:r>
              <a:rPr lang="fi-FI" altLang="fi-FI" sz="2000" dirty="0" err="1" smtClean="0">
                <a:solidFill>
                  <a:srgbClr val="FF0000"/>
                </a:solidFill>
              </a:rPr>
              <a:t>were</a:t>
            </a:r>
            <a:r>
              <a:rPr lang="fi-FI" altLang="fi-FI" sz="2000" dirty="0" smtClean="0">
                <a:solidFill>
                  <a:srgbClr val="FF0000"/>
                </a:solidFill>
              </a:rPr>
              <a:t> </a:t>
            </a:r>
            <a:r>
              <a:rPr lang="fi-FI" altLang="fi-FI" sz="2000" dirty="0" err="1" smtClean="0">
                <a:solidFill>
                  <a:srgbClr val="FF0000"/>
                </a:solidFill>
              </a:rPr>
              <a:t>found</a:t>
            </a:r>
            <a:r>
              <a:rPr lang="fi-FI" altLang="fi-FI" sz="2000" dirty="0" smtClean="0">
                <a:solidFill>
                  <a:srgbClr val="FF0000"/>
                </a:solidFill>
              </a:rPr>
              <a:t> </a:t>
            </a:r>
            <a:r>
              <a:rPr lang="fi-FI" altLang="fi-FI" sz="2000" dirty="0" err="1" smtClean="0">
                <a:solidFill>
                  <a:srgbClr val="FF0000"/>
                </a:solidFill>
              </a:rPr>
              <a:t>both</a:t>
            </a:r>
            <a:r>
              <a:rPr lang="fi-FI" altLang="fi-FI" sz="2000" dirty="0" smtClean="0">
                <a:solidFill>
                  <a:srgbClr val="FF0000"/>
                </a:solidFill>
              </a:rPr>
              <a:t> in </a:t>
            </a:r>
            <a:r>
              <a:rPr lang="fi-FI" altLang="fi-FI" sz="2000" dirty="0" err="1" smtClean="0">
                <a:solidFill>
                  <a:srgbClr val="FF0000"/>
                </a:solidFill>
              </a:rPr>
              <a:t>old-growth</a:t>
            </a:r>
            <a:r>
              <a:rPr lang="fi-FI" altLang="fi-FI" sz="2000" dirty="0" smtClean="0">
                <a:solidFill>
                  <a:srgbClr val="FF0000"/>
                </a:solidFill>
              </a:rPr>
              <a:t> and </a:t>
            </a:r>
            <a:r>
              <a:rPr lang="fi-FI" altLang="fi-FI" sz="2000" dirty="0" err="1" smtClean="0">
                <a:solidFill>
                  <a:srgbClr val="FF0000"/>
                </a:solidFill>
              </a:rPr>
              <a:t>managed</a:t>
            </a:r>
            <a:r>
              <a:rPr lang="fi-FI" altLang="fi-FI" sz="2000" dirty="0" smtClean="0">
                <a:solidFill>
                  <a:srgbClr val="FF0000"/>
                </a:solidFill>
              </a:rPr>
              <a:t> </a:t>
            </a:r>
            <a:r>
              <a:rPr lang="fi-FI" altLang="fi-FI" sz="2000" dirty="0" err="1" smtClean="0">
                <a:solidFill>
                  <a:srgbClr val="FF0000"/>
                </a:solidFill>
              </a:rPr>
              <a:t>forests</a:t>
            </a:r>
            <a:endParaRPr lang="fi-FI" altLang="fi-FI" sz="2000" dirty="0" smtClean="0">
              <a:solidFill>
                <a:srgbClr val="FF0000"/>
              </a:solidFill>
            </a:endParaRPr>
          </a:p>
          <a:p>
            <a:r>
              <a:rPr lang="fi-FI" altLang="fi-FI" sz="2000" dirty="0" err="1" smtClean="0">
                <a:solidFill>
                  <a:srgbClr val="7030A0"/>
                </a:solidFill>
              </a:rPr>
              <a:t>Or</a:t>
            </a:r>
            <a:r>
              <a:rPr lang="fi-FI" altLang="fi-FI" sz="2000" dirty="0" smtClean="0">
                <a:solidFill>
                  <a:srgbClr val="7030A0"/>
                </a:solidFill>
              </a:rPr>
              <a:t> </a:t>
            </a:r>
            <a:r>
              <a:rPr lang="fi-FI" altLang="fi-FI" sz="2000" dirty="0" err="1" smtClean="0">
                <a:solidFill>
                  <a:srgbClr val="7030A0"/>
                </a:solidFill>
              </a:rPr>
              <a:t>only</a:t>
            </a:r>
            <a:r>
              <a:rPr lang="fi-FI" altLang="fi-FI" sz="2000" dirty="0" smtClean="0">
                <a:solidFill>
                  <a:srgbClr val="7030A0"/>
                </a:solidFill>
              </a:rPr>
              <a:t> in </a:t>
            </a:r>
            <a:r>
              <a:rPr lang="fi-FI" altLang="fi-FI" sz="2000" dirty="0" err="1" smtClean="0">
                <a:solidFill>
                  <a:srgbClr val="7030A0"/>
                </a:solidFill>
              </a:rPr>
              <a:t>managed</a:t>
            </a:r>
            <a:r>
              <a:rPr lang="fi-FI" altLang="fi-FI" sz="2000" dirty="0" smtClean="0">
                <a:solidFill>
                  <a:srgbClr val="7030A0"/>
                </a:solidFill>
              </a:rPr>
              <a:t> </a:t>
            </a:r>
            <a:r>
              <a:rPr lang="fi-FI" altLang="fi-FI" sz="2000" dirty="0" err="1" smtClean="0">
                <a:solidFill>
                  <a:srgbClr val="7030A0"/>
                </a:solidFill>
              </a:rPr>
              <a:t>forests</a:t>
            </a:r>
            <a:endParaRPr lang="fi-FI" altLang="fi-FI" sz="2000" dirty="0" smtClean="0">
              <a:solidFill>
                <a:srgbClr val="7030A0"/>
              </a:solidFill>
            </a:endParaRPr>
          </a:p>
          <a:p>
            <a:r>
              <a:rPr lang="fi-FI" altLang="fi-FI" sz="2000" dirty="0" err="1" smtClean="0">
                <a:solidFill>
                  <a:srgbClr val="008000"/>
                </a:solidFill>
              </a:rPr>
              <a:t>Or</a:t>
            </a:r>
            <a:r>
              <a:rPr lang="fi-FI" altLang="fi-FI" sz="2000" dirty="0" smtClean="0">
                <a:solidFill>
                  <a:srgbClr val="008000"/>
                </a:solidFill>
              </a:rPr>
              <a:t> </a:t>
            </a:r>
            <a:r>
              <a:rPr lang="fi-FI" altLang="fi-FI" sz="2000" dirty="0" err="1" smtClean="0">
                <a:solidFill>
                  <a:srgbClr val="008000"/>
                </a:solidFill>
              </a:rPr>
              <a:t>newly</a:t>
            </a:r>
            <a:r>
              <a:rPr lang="fi-FI" altLang="fi-FI" sz="2000" dirty="0" smtClean="0">
                <a:solidFill>
                  <a:srgbClr val="008000"/>
                </a:solidFill>
              </a:rPr>
              <a:t> </a:t>
            </a:r>
            <a:r>
              <a:rPr lang="fi-FI" altLang="fi-FI" sz="2000" dirty="0" err="1" smtClean="0">
                <a:solidFill>
                  <a:srgbClr val="008000"/>
                </a:solidFill>
              </a:rPr>
              <a:t>described</a:t>
            </a:r>
            <a:r>
              <a:rPr lang="fi-FI" altLang="fi-FI" sz="2000" dirty="0" smtClean="0">
                <a:solidFill>
                  <a:srgbClr val="008000"/>
                </a:solidFill>
              </a:rPr>
              <a:t> </a:t>
            </a:r>
            <a:r>
              <a:rPr lang="fi-FI" altLang="fi-FI" sz="2000" dirty="0" err="1" smtClean="0">
                <a:solidFill>
                  <a:srgbClr val="008000"/>
                </a:solidFill>
              </a:rPr>
              <a:t>species</a:t>
            </a:r>
            <a:r>
              <a:rPr lang="fi-FI" altLang="fi-FI" sz="2000" dirty="0" smtClean="0"/>
              <a:t>, </a:t>
            </a:r>
            <a:r>
              <a:rPr lang="fi-FI" altLang="fi-FI" sz="2000" dirty="0" err="1" smtClean="0"/>
              <a:t>e.g</a:t>
            </a:r>
            <a:r>
              <a:rPr lang="fi-FI" altLang="fi-FI" sz="2000" dirty="0" smtClean="0"/>
              <a:t>. </a:t>
            </a:r>
            <a:r>
              <a:rPr lang="fi-FI" altLang="fi-FI" sz="2000" dirty="0" err="1" smtClean="0"/>
              <a:t>after</a:t>
            </a:r>
            <a:r>
              <a:rPr lang="fi-FI" altLang="fi-FI" sz="2000" dirty="0" smtClean="0"/>
              <a:t> 2000.</a:t>
            </a:r>
            <a:endParaRPr lang="fi-FI" altLang="fi-FI" sz="2000" baseline="30000" dirty="0" smtClean="0"/>
          </a:p>
          <a:p>
            <a:pPr lvl="1"/>
            <a:endParaRPr lang="fi-FI" altLang="fi-FI" sz="2000" dirty="0" smtClean="0"/>
          </a:p>
          <a:p>
            <a:endParaRPr lang="fi-FI" altLang="fi-FI" sz="2000" dirty="0" smtClean="0"/>
          </a:p>
        </p:txBody>
      </p:sp>
      <p:sp>
        <p:nvSpPr>
          <p:cNvPr id="582777" name="Text Box 121"/>
          <p:cNvSpPr txBox="1">
            <a:spLocks noChangeArrowheads="1"/>
          </p:cNvSpPr>
          <p:nvPr/>
        </p:nvSpPr>
        <p:spPr bwMode="auto">
          <a:xfrm>
            <a:off x="8428038" y="2636912"/>
            <a:ext cx="531812" cy="7080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solidFill>
                  <a:srgbClr val="FF0000"/>
                </a:solidFill>
              </a:rPr>
              <a:t>NE</a:t>
            </a:r>
            <a:endParaRPr lang="en-US" altLang="fi-FI" sz="2000">
              <a:solidFill>
                <a:srgbClr val="FF0000"/>
              </a:solidFill>
            </a:endParaRPr>
          </a:p>
        </p:txBody>
      </p:sp>
      <p:sp>
        <p:nvSpPr>
          <p:cNvPr id="582778" name="Text Box 122"/>
          <p:cNvSpPr txBox="1">
            <a:spLocks noChangeArrowheads="1"/>
          </p:cNvSpPr>
          <p:nvPr/>
        </p:nvSpPr>
        <p:spPr bwMode="auto">
          <a:xfrm>
            <a:off x="8428038" y="3350468"/>
            <a:ext cx="531812" cy="7080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dirty="0">
                <a:solidFill>
                  <a:srgbClr val="FF0000"/>
                </a:solidFill>
              </a:rPr>
              <a:t>NE</a:t>
            </a:r>
            <a:endParaRPr lang="en-US" altLang="fi-FI" sz="2000" dirty="0">
              <a:solidFill>
                <a:srgbClr val="FF0000"/>
              </a:solidFill>
            </a:endParaRPr>
          </a:p>
        </p:txBody>
      </p:sp>
      <p:sp>
        <p:nvSpPr>
          <p:cNvPr id="582779" name="Text Box 123"/>
          <p:cNvSpPr txBox="1">
            <a:spLocks noChangeArrowheads="1"/>
          </p:cNvSpPr>
          <p:nvPr/>
        </p:nvSpPr>
        <p:spPr bwMode="auto">
          <a:xfrm>
            <a:off x="8422560" y="4005064"/>
            <a:ext cx="531812" cy="7080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dirty="0">
                <a:solidFill>
                  <a:srgbClr val="FF0000"/>
                </a:solidFill>
              </a:rPr>
              <a:t>NE</a:t>
            </a:r>
            <a:endParaRPr lang="en-US" altLang="fi-FI" sz="2000" dirty="0">
              <a:solidFill>
                <a:srgbClr val="FF0000"/>
              </a:solidFill>
            </a:endParaRPr>
          </a:p>
        </p:txBody>
      </p:sp>
      <p:sp>
        <p:nvSpPr>
          <p:cNvPr id="34924" name="Rectangle 239"/>
          <p:cNvSpPr>
            <a:spLocks noGrp="1" noChangeArrowheads="1"/>
          </p:cNvSpPr>
          <p:nvPr>
            <p:ph type="title"/>
          </p:nvPr>
        </p:nvSpPr>
        <p:spPr>
          <a:xfrm>
            <a:off x="2378075" y="549275"/>
            <a:ext cx="4054475" cy="647700"/>
          </a:xfrm>
          <a:noFill/>
        </p:spPr>
        <p:txBody>
          <a:bodyPr/>
          <a:lstStyle/>
          <a:p>
            <a:r>
              <a:rPr lang="fi-FI" altLang="fi-FI" sz="2800" b="1" dirty="0" err="1" smtClean="0"/>
              <a:t>Very</a:t>
            </a:r>
            <a:r>
              <a:rPr lang="fi-FI" altLang="fi-FI" sz="2800" b="1" dirty="0" smtClean="0"/>
              <a:t> </a:t>
            </a:r>
            <a:r>
              <a:rPr lang="fi-FI" altLang="fi-FI" sz="2800" b="1" dirty="0" err="1" smtClean="0"/>
              <a:t>rare</a:t>
            </a:r>
            <a:r>
              <a:rPr lang="fi-FI" altLang="fi-FI" sz="2800" b="1" dirty="0" smtClean="0"/>
              <a:t> </a:t>
            </a:r>
            <a:r>
              <a:rPr lang="fi-FI" altLang="fi-FI" sz="2800" b="1" dirty="0" err="1" smtClean="0"/>
              <a:t>species</a:t>
            </a:r>
            <a:r>
              <a:rPr lang="fi-FI" altLang="fi-FI" sz="2800" b="1" dirty="0" smtClean="0"/>
              <a:t/>
            </a:r>
            <a:br>
              <a:rPr lang="fi-FI" altLang="fi-FI" sz="2800" b="1" dirty="0" smtClean="0"/>
            </a:br>
            <a:endParaRPr lang="fi-FI" altLang="fi-FI" sz="2800" b="1" dirty="0" smtClean="0"/>
          </a:p>
        </p:txBody>
      </p:sp>
    </p:spTree>
    <p:extLst>
      <p:ext uri="{BB962C8B-B14F-4D97-AF65-F5344CB8AC3E}">
        <p14:creationId xmlns:p14="http://schemas.microsoft.com/office/powerpoint/2010/main" val="270868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82770">
                                            <p:txEl>
                                              <p:pRg st="0" end="0"/>
                                            </p:txEl>
                                          </p:spTgt>
                                        </p:tgtEl>
                                        <p:attrNameLst>
                                          <p:attrName>style.visibility</p:attrName>
                                        </p:attrNameLst>
                                      </p:cBhvr>
                                      <p:to>
                                        <p:strVal val="visible"/>
                                      </p:to>
                                    </p:set>
                                    <p:animEffect transition="in" filter="blinds(horizontal)">
                                      <p:cBhvr>
                                        <p:cTn id="7" dur="500"/>
                                        <p:tgtEl>
                                          <p:spTgt spid="582770">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82777"/>
                                        </p:tgtEl>
                                        <p:attrNameLst>
                                          <p:attrName>style.visibility</p:attrName>
                                        </p:attrNameLst>
                                      </p:cBhvr>
                                      <p:to>
                                        <p:strVal val="visible"/>
                                      </p:to>
                                    </p:set>
                                    <p:animEffect transition="in" filter="blinds(horizontal)">
                                      <p:cBhvr>
                                        <p:cTn id="10" dur="500"/>
                                        <p:tgtEl>
                                          <p:spTgt spid="5827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582770">
                                            <p:txEl>
                                              <p:pRg st="1" end="1"/>
                                            </p:txEl>
                                          </p:spTgt>
                                        </p:tgtEl>
                                        <p:attrNameLst>
                                          <p:attrName>style.visibility</p:attrName>
                                        </p:attrNameLst>
                                      </p:cBhvr>
                                      <p:to>
                                        <p:strVal val="visible"/>
                                      </p:to>
                                    </p:set>
                                    <p:animEffect transition="in" filter="blinds(horizontal)">
                                      <p:cBhvr>
                                        <p:cTn id="15" dur="500"/>
                                        <p:tgtEl>
                                          <p:spTgt spid="582770">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82778"/>
                                        </p:tgtEl>
                                        <p:attrNameLst>
                                          <p:attrName>style.visibility</p:attrName>
                                        </p:attrNameLst>
                                      </p:cBhvr>
                                      <p:to>
                                        <p:strVal val="visible"/>
                                      </p:to>
                                    </p:set>
                                    <p:animEffect transition="in" filter="blinds(horizontal)">
                                      <p:cBhvr>
                                        <p:cTn id="18" dur="500"/>
                                        <p:tgtEl>
                                          <p:spTgt spid="58277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582770">
                                            <p:txEl>
                                              <p:pRg st="2" end="2"/>
                                            </p:txEl>
                                          </p:spTgt>
                                        </p:tgtEl>
                                        <p:attrNameLst>
                                          <p:attrName>style.visibility</p:attrName>
                                        </p:attrNameLst>
                                      </p:cBhvr>
                                      <p:to>
                                        <p:strVal val="visible"/>
                                      </p:to>
                                    </p:set>
                                    <p:animEffect transition="in" filter="blinds(horizontal)">
                                      <p:cBhvr>
                                        <p:cTn id="23" dur="500"/>
                                        <p:tgtEl>
                                          <p:spTgt spid="582770">
                                            <p:txEl>
                                              <p:pRg st="2" end="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582779"/>
                                        </p:tgtEl>
                                        <p:attrNameLst>
                                          <p:attrName>style.visibility</p:attrName>
                                        </p:attrNameLst>
                                      </p:cBhvr>
                                      <p:to>
                                        <p:strVal val="visible"/>
                                      </p:to>
                                    </p:set>
                                    <p:animEffect transition="in" filter="blinds(horizontal)">
                                      <p:cBhvr>
                                        <p:cTn id="26" dur="500"/>
                                        <p:tgtEl>
                                          <p:spTgt spid="58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777" grpId="0"/>
      <p:bldP spid="582778" grpId="0"/>
      <p:bldP spid="5827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378075" y="549275"/>
            <a:ext cx="4054475" cy="647700"/>
          </a:xfrm>
          <a:noFill/>
        </p:spPr>
        <p:txBody>
          <a:bodyPr/>
          <a:lstStyle/>
          <a:p>
            <a:r>
              <a:rPr lang="fi-FI" altLang="fi-FI" sz="2800" b="1" dirty="0" smtClean="0">
                <a:solidFill>
                  <a:schemeClr val="tx1"/>
                </a:solidFill>
              </a:rPr>
              <a:t>Common </a:t>
            </a:r>
            <a:r>
              <a:rPr lang="fi-FI" altLang="fi-FI" sz="2800" b="1" dirty="0" err="1" smtClean="0">
                <a:solidFill>
                  <a:schemeClr val="tx1"/>
                </a:solidFill>
              </a:rPr>
              <a:t>species</a:t>
            </a:r>
            <a:endParaRPr lang="fi-FI" altLang="fi-FI" sz="2800" b="1" dirty="0" smtClean="0">
              <a:solidFill>
                <a:schemeClr val="tx1"/>
              </a:solidFill>
            </a:endParaRPr>
          </a:p>
        </p:txBody>
      </p:sp>
      <p:graphicFrame>
        <p:nvGraphicFramePr>
          <p:cNvPr id="555128" name="Group 120"/>
          <p:cNvGraphicFramePr>
            <a:graphicFrameLocks noGrp="1"/>
          </p:cNvGraphicFramePr>
          <p:nvPr>
            <p:ph sz="half" idx="2"/>
            <p:extLst>
              <p:ext uri="{D42A27DB-BD31-4B8C-83A1-F6EECF244321}">
                <p14:modId xmlns:p14="http://schemas.microsoft.com/office/powerpoint/2010/main" val="2948293913"/>
              </p:ext>
            </p:extLst>
          </p:nvPr>
        </p:nvGraphicFramePr>
        <p:xfrm>
          <a:off x="252413" y="1125538"/>
          <a:ext cx="8108952" cy="3500525"/>
        </p:xfrm>
        <a:graphic>
          <a:graphicData uri="http://schemas.openxmlformats.org/drawingml/2006/table">
            <a:tbl>
              <a:tblPr/>
              <a:tblGrid>
                <a:gridCol w="1268946"/>
                <a:gridCol w="526042"/>
                <a:gridCol w="398561"/>
                <a:gridCol w="398561"/>
                <a:gridCol w="398561"/>
                <a:gridCol w="398561"/>
                <a:gridCol w="332622"/>
                <a:gridCol w="332623"/>
                <a:gridCol w="398561"/>
                <a:gridCol w="465964"/>
                <a:gridCol w="398561"/>
                <a:gridCol w="398561"/>
                <a:gridCol w="464498"/>
                <a:gridCol w="400026"/>
                <a:gridCol w="464498"/>
                <a:gridCol w="332623"/>
                <a:gridCol w="398561"/>
                <a:gridCol w="332622"/>
              </a:tblGrid>
              <a:tr h="720607">
                <a:tc gridSpan="2">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Localities</a:t>
                      </a:r>
                      <a:endParaRPr kumimoji="0" lang="fi-FI" altLang="fi-FI" sz="1800" b="0" i="0" u="none" strike="noStrike" cap="none" normalizeH="0" baseline="0" dirty="0" smtClean="0">
                        <a:ln>
                          <a:noFill/>
                        </a:ln>
                        <a:solidFill>
                          <a:schemeClr val="tx1"/>
                        </a:solidFill>
                        <a:effectLst/>
                        <a:latin typeface="Arial" charset="0"/>
                      </a:endParaRPr>
                    </a:p>
                    <a:p>
                      <a:pPr marL="0" marR="0" lvl="0" indent="0" algn="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a:t>
                      </a:r>
                      <a:r>
                        <a:rPr kumimoji="0" lang="fi-FI" altLang="fi-FI" sz="1800" b="0" i="0" u="none" strike="noStrike" cap="none" normalizeH="0" baseline="0" dirty="0" err="1" smtClean="0">
                          <a:ln>
                            <a:noFill/>
                          </a:ln>
                          <a:solidFill>
                            <a:schemeClr val="tx1"/>
                          </a:solidFill>
                          <a:effectLst/>
                          <a:latin typeface="Arial" charset="0"/>
                        </a:rPr>
                        <a:t>max</a:t>
                      </a:r>
                      <a:r>
                        <a:rPr kumimoji="0" lang="fi-FI" altLang="fi-FI" sz="1800" b="0" i="0" u="none" strike="noStrike" cap="none" normalizeH="0" baseline="0" dirty="0" smtClean="0">
                          <a:ln>
                            <a:noFill/>
                          </a:ln>
                          <a:solidFill>
                            <a:schemeClr val="tx1"/>
                          </a:solidFill>
                          <a:effectLst/>
                          <a:latin typeface="Arial" charset="0"/>
                        </a:rPr>
                        <a:t> 140)</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gridSpan="5">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Biogeographical</a:t>
                      </a:r>
                      <a:r>
                        <a:rPr kumimoji="0" lang="fi-FI" altLang="fi-FI" sz="1800" b="0" i="0" u="none" strike="noStrike" cap="none" normalizeH="0" baseline="0" dirty="0" smtClean="0">
                          <a:ln>
                            <a:noFill/>
                          </a:ln>
                          <a:solidFill>
                            <a:schemeClr val="tx1"/>
                          </a:solidFill>
                          <a:effectLst/>
                          <a:latin typeface="Arial" charset="0"/>
                        </a:rPr>
                        <a:t> </a:t>
                      </a:r>
                      <a:r>
                        <a:rPr kumimoji="0" lang="fi-FI" altLang="fi-FI" sz="1800" b="0" i="0" u="none" strike="noStrike" cap="none" normalizeH="0" baseline="0" dirty="0" err="1" smtClean="0">
                          <a:ln>
                            <a:noFill/>
                          </a:ln>
                          <a:solidFill>
                            <a:schemeClr val="tx1"/>
                          </a:solidFill>
                          <a:effectLst/>
                          <a:latin typeface="Arial" charset="0"/>
                        </a:rPr>
                        <a:t>zone</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5">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Countries</a:t>
                      </a:r>
                      <a:endParaRPr kumimoji="0" lang="en-US" altLang="fi-FI" sz="1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6">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Habitats</a:t>
                      </a:r>
                      <a:endParaRPr kumimoji="0" lang="en-US" altLang="fi-FI" sz="1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r>
              <a:tr h="798382">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fi-FI" sz="1800" b="0" i="1" u="none" strike="noStrike" cap="none" normalizeH="0" baseline="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fi-FI" sz="1800" b="1"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HB</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SB</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600" b="0" i="0" u="none" strike="noStrike" cap="none" normalizeH="0" baseline="0" dirty="0" smtClean="0">
                          <a:ln>
                            <a:noFill/>
                          </a:ln>
                          <a:solidFill>
                            <a:srgbClr val="FF0000"/>
                          </a:solidFill>
                          <a:effectLst/>
                          <a:latin typeface="Arial" charset="0"/>
                        </a:rPr>
                        <a:t>MB</a:t>
                      </a:r>
                      <a:endParaRPr kumimoji="0" lang="en-US" altLang="fi-FI" sz="1600" b="0" i="0" u="none" strike="noStrike" cap="none" normalizeH="0" baseline="0" dirty="0" smtClean="0">
                        <a:ln>
                          <a:noFill/>
                        </a:ln>
                        <a:solidFill>
                          <a:srgbClr val="FF0000"/>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rgbClr val="FF0000"/>
                          </a:solidFill>
                          <a:effectLst/>
                          <a:latin typeface="Arial" charset="0"/>
                        </a:rPr>
                        <a:t>NB</a:t>
                      </a:r>
                      <a:endParaRPr kumimoji="0" lang="en-US" altLang="fi-FI" sz="1800" b="0" i="0" u="none" strike="noStrike" cap="none" normalizeH="0" baseline="0" dirty="0" smtClean="0">
                        <a:ln>
                          <a:noFill/>
                        </a:ln>
                        <a:solidFill>
                          <a:srgbClr val="FF0000"/>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O</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Swe</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Nor</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KarRu</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GB</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CZ</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Old-growth</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17997" marB="17997"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smtClean="0">
                          <a:ln>
                            <a:noFill/>
                          </a:ln>
                          <a:solidFill>
                            <a:schemeClr val="tx1"/>
                          </a:solidFill>
                          <a:effectLst/>
                          <a:latin typeface="Arial" charset="0"/>
                        </a:rPr>
                        <a:t>Old </a:t>
                      </a:r>
                      <a:r>
                        <a:rPr kumimoji="0" lang="fi-FI" altLang="fi-FI" sz="1600" b="0" i="0" u="none" strike="noStrike" cap="none" normalizeH="0" baseline="0" dirty="0" err="1" smtClean="0">
                          <a:ln>
                            <a:noFill/>
                          </a:ln>
                          <a:solidFill>
                            <a:schemeClr val="tx1"/>
                          </a:solidFill>
                          <a:effectLst/>
                          <a:latin typeface="Arial" charset="0"/>
                        </a:rPr>
                        <a:t>manag</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young</a:t>
                      </a:r>
                      <a:r>
                        <a:rPr kumimoji="0" lang="fi-FI" altLang="fi-FI" sz="1600" b="0" i="0" u="none" strike="noStrike" cap="none" normalizeH="0" baseline="0" dirty="0" smtClean="0">
                          <a:ln>
                            <a:noFill/>
                          </a:ln>
                          <a:solidFill>
                            <a:schemeClr val="tx1"/>
                          </a:solidFill>
                          <a:effectLst/>
                          <a:latin typeface="Arial" charset="0"/>
                        </a:rPr>
                        <a:t> </a:t>
                      </a:r>
                      <a:r>
                        <a:rPr kumimoji="0" lang="fi-FI" altLang="fi-FI" sz="1600" b="0" i="0" u="none" strike="noStrike" cap="none" normalizeH="0" baseline="0" dirty="0" err="1" smtClean="0">
                          <a:ln>
                            <a:noFill/>
                          </a:ln>
                          <a:solidFill>
                            <a:schemeClr val="tx1"/>
                          </a:solidFill>
                          <a:effectLst/>
                          <a:latin typeface="Arial" charset="0"/>
                        </a:rPr>
                        <a:t>manag</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burnt</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clear-cuts</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400" b="0" i="0" u="none" strike="noStrike" cap="none" normalizeH="0" baseline="0" dirty="0" err="1" smtClean="0">
                          <a:ln>
                            <a:noFill/>
                          </a:ln>
                          <a:solidFill>
                            <a:schemeClr val="tx1"/>
                          </a:solidFill>
                          <a:effectLst/>
                          <a:latin typeface="Arial" charset="0"/>
                        </a:rPr>
                        <a:t>cityparks</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7057">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1800" b="0" i="1" u="none" strike="noStrike" cap="none" normalizeH="0" baseline="0" smtClean="0">
                          <a:ln>
                            <a:noFill/>
                          </a:ln>
                          <a:solidFill>
                            <a:schemeClr val="tx1"/>
                          </a:solidFill>
                          <a:effectLst/>
                          <a:latin typeface="Arial" charset="0"/>
                        </a:rPr>
                        <a:t>Mycetophila fungorum</a:t>
                      </a:r>
                      <a:endParaRPr kumimoji="0" lang="en-US" altLang="fi-FI" sz="1800" b="0" i="1" u="none" strike="noStrike" cap="none" normalizeH="0" baseline="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106</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196">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1800" b="0" i="1" u="none" strike="noStrike" cap="none" normalizeH="0" baseline="0" smtClean="0">
                          <a:ln>
                            <a:noFill/>
                          </a:ln>
                          <a:solidFill>
                            <a:schemeClr val="tx1"/>
                          </a:solidFill>
                          <a:effectLst/>
                          <a:latin typeface="Arial" charset="0"/>
                        </a:rPr>
                        <a:t>Boletina gripha</a:t>
                      </a:r>
                      <a:endParaRPr kumimoji="0" lang="en-US" altLang="fi-FI" sz="1800" b="0" i="1" u="none" strike="noStrike" cap="none" normalizeH="0" baseline="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97</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196">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1800" b="0" i="1" u="none" strike="noStrike" cap="none" normalizeH="0" baseline="0" smtClean="0">
                          <a:ln>
                            <a:noFill/>
                          </a:ln>
                          <a:solidFill>
                            <a:schemeClr val="tx1"/>
                          </a:solidFill>
                          <a:effectLst/>
                          <a:latin typeface="Arial" charset="0"/>
                        </a:rPr>
                        <a:t>Boletina nigricans</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97</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5131" name="Rectangle 123"/>
          <p:cNvSpPr>
            <a:spLocks noGrp="1" noChangeArrowheads="1"/>
          </p:cNvSpPr>
          <p:nvPr>
            <p:ph type="body" idx="1"/>
          </p:nvPr>
        </p:nvSpPr>
        <p:spPr>
          <a:xfrm>
            <a:off x="384175" y="4797425"/>
            <a:ext cx="8442325" cy="1582738"/>
          </a:xfrm>
          <a:noFill/>
        </p:spPr>
        <p:txBody>
          <a:bodyPr/>
          <a:lstStyle/>
          <a:p>
            <a:r>
              <a:rPr lang="fi-FI" altLang="fi-FI" sz="2000" dirty="0" err="1" smtClean="0"/>
              <a:t>Species</a:t>
            </a:r>
            <a:r>
              <a:rPr lang="fi-FI" altLang="fi-FI" sz="2000" dirty="0" smtClean="0"/>
              <a:t> </a:t>
            </a:r>
            <a:r>
              <a:rPr lang="fi-FI" altLang="fi-FI" sz="2000" dirty="0" err="1" smtClean="0"/>
              <a:t>definitely</a:t>
            </a:r>
            <a:r>
              <a:rPr lang="fi-FI" altLang="fi-FI" sz="2000" dirty="0" smtClean="0"/>
              <a:t> </a:t>
            </a:r>
            <a:r>
              <a:rPr lang="fi-FI" altLang="fi-FI" sz="2000" dirty="0" err="1" smtClean="0"/>
              <a:t>belong</a:t>
            </a:r>
            <a:r>
              <a:rPr lang="fi-FI" altLang="fi-FI" sz="2000" dirty="0" smtClean="0"/>
              <a:t> to LC </a:t>
            </a:r>
            <a:r>
              <a:rPr lang="fi-FI" altLang="fi-FI" sz="2000" dirty="0" err="1" smtClean="0"/>
              <a:t>category</a:t>
            </a:r>
            <a:endParaRPr lang="fi-FI" altLang="fi-FI" sz="2000" dirty="0" smtClean="0"/>
          </a:p>
          <a:p>
            <a:r>
              <a:rPr lang="fi-FI" altLang="fi-FI" sz="2000" dirty="0" smtClean="0"/>
              <a:t>Common </a:t>
            </a:r>
            <a:r>
              <a:rPr lang="fi-FI" altLang="fi-FI" sz="2000" dirty="0" err="1" smtClean="0"/>
              <a:t>throughout</a:t>
            </a:r>
            <a:r>
              <a:rPr lang="fi-FI" altLang="fi-FI" sz="2000" dirty="0" smtClean="0"/>
              <a:t> the country</a:t>
            </a:r>
            <a:endParaRPr lang="fi-FI" altLang="fi-FI" sz="2000" dirty="0" smtClean="0"/>
          </a:p>
          <a:p>
            <a:r>
              <a:rPr lang="fi-FI" altLang="fi-FI" sz="2000" dirty="0" err="1" smtClean="0"/>
              <a:t>Many</a:t>
            </a:r>
            <a:r>
              <a:rPr lang="fi-FI" altLang="fi-FI" sz="2000" dirty="0" smtClean="0"/>
              <a:t> </a:t>
            </a:r>
            <a:r>
              <a:rPr lang="fi-FI" altLang="fi-FI" sz="2000" dirty="0" err="1" smtClean="0"/>
              <a:t>habitats</a:t>
            </a:r>
            <a:r>
              <a:rPr lang="fi-FI" altLang="fi-FI" sz="2000" dirty="0" smtClean="0"/>
              <a:t>, </a:t>
            </a:r>
            <a:r>
              <a:rPr lang="fi-FI" altLang="fi-FI" sz="2000" dirty="0" err="1" smtClean="0"/>
              <a:t>including</a:t>
            </a:r>
            <a:r>
              <a:rPr lang="fi-FI" altLang="fi-FI" sz="2000" dirty="0" smtClean="0"/>
              <a:t> </a:t>
            </a:r>
            <a:r>
              <a:rPr lang="fi-FI" altLang="fi-FI" sz="2000" dirty="0" err="1" smtClean="0"/>
              <a:t>secondary</a:t>
            </a:r>
            <a:r>
              <a:rPr lang="fi-FI" altLang="fi-FI" sz="2000" dirty="0" smtClean="0"/>
              <a:t> </a:t>
            </a:r>
            <a:r>
              <a:rPr lang="fi-FI" altLang="fi-FI" sz="2000" dirty="0" err="1" smtClean="0"/>
              <a:t>habitats</a:t>
            </a:r>
            <a:r>
              <a:rPr lang="fi-FI" altLang="fi-FI" sz="2000" dirty="0" smtClean="0"/>
              <a:t> (</a:t>
            </a:r>
            <a:r>
              <a:rPr lang="fi-FI" altLang="fi-FI" sz="2000" dirty="0" err="1" smtClean="0"/>
              <a:t>sec</a:t>
            </a:r>
            <a:r>
              <a:rPr lang="fi-FI" altLang="fi-FI" sz="2000" dirty="0" smtClean="0"/>
              <a:t>. </a:t>
            </a:r>
            <a:r>
              <a:rPr lang="fi-FI" altLang="fi-FI" sz="2000" dirty="0" err="1" smtClean="0"/>
              <a:t>forests</a:t>
            </a:r>
            <a:r>
              <a:rPr lang="fi-FI" altLang="fi-FI" sz="2000" dirty="0" smtClean="0"/>
              <a:t>, city </a:t>
            </a:r>
            <a:r>
              <a:rPr lang="fi-FI" altLang="fi-FI" sz="2000" dirty="0" err="1" smtClean="0"/>
              <a:t>parks</a:t>
            </a:r>
            <a:r>
              <a:rPr lang="fi-FI" altLang="fi-FI" sz="2000" dirty="0" smtClean="0"/>
              <a:t>)</a:t>
            </a:r>
            <a:endParaRPr lang="fi-FI" altLang="fi-FI" sz="2000" dirty="0" smtClean="0"/>
          </a:p>
          <a:p>
            <a:r>
              <a:rPr lang="fi-FI" altLang="fi-FI" sz="2000" dirty="0" err="1" smtClean="0"/>
              <a:t>Larvae</a:t>
            </a:r>
            <a:r>
              <a:rPr lang="fi-FI" altLang="fi-FI" sz="2000" dirty="0" smtClean="0"/>
              <a:t> </a:t>
            </a:r>
            <a:r>
              <a:rPr lang="fi-FI" altLang="fi-FI" sz="2000" dirty="0" err="1" smtClean="0"/>
              <a:t>develop</a:t>
            </a:r>
            <a:r>
              <a:rPr lang="fi-FI" altLang="fi-FI" sz="2000" dirty="0" smtClean="0"/>
              <a:t> in </a:t>
            </a:r>
            <a:r>
              <a:rPr lang="fi-FI" altLang="fi-FI" sz="2000" dirty="0" err="1" smtClean="0"/>
              <a:t>wide</a:t>
            </a:r>
            <a:r>
              <a:rPr lang="fi-FI" altLang="fi-FI" sz="2000" dirty="0" smtClean="0"/>
              <a:t> </a:t>
            </a:r>
            <a:r>
              <a:rPr lang="fi-FI" altLang="fi-FI" sz="2000" dirty="0" err="1" smtClean="0"/>
              <a:t>variety</a:t>
            </a:r>
            <a:r>
              <a:rPr lang="fi-FI" altLang="fi-FI" sz="2000" dirty="0" smtClean="0"/>
              <a:t> of </a:t>
            </a:r>
            <a:r>
              <a:rPr lang="fi-FI" altLang="fi-FI" sz="2000" dirty="0" err="1" smtClean="0"/>
              <a:t>fungal</a:t>
            </a:r>
            <a:r>
              <a:rPr lang="fi-FI" altLang="fi-FI" sz="2000" dirty="0" smtClean="0"/>
              <a:t> </a:t>
            </a:r>
            <a:r>
              <a:rPr lang="fi-FI" altLang="fi-FI" sz="2000" dirty="0" err="1" smtClean="0"/>
              <a:t>hosts</a:t>
            </a:r>
            <a:endParaRPr lang="fi-FI" altLang="fi-FI" sz="2000" dirty="0" smtClean="0"/>
          </a:p>
          <a:p>
            <a:pPr lvl="1"/>
            <a:endParaRPr lang="fi-FI" altLang="fi-FI" sz="2000" dirty="0" smtClean="0"/>
          </a:p>
          <a:p>
            <a:endParaRPr lang="fi-FI" altLang="fi-FI" sz="2000" dirty="0" smtClean="0"/>
          </a:p>
        </p:txBody>
      </p:sp>
      <p:sp>
        <p:nvSpPr>
          <p:cNvPr id="555132" name="Text Box 124"/>
          <p:cNvSpPr txBox="1">
            <a:spLocks noChangeArrowheads="1"/>
          </p:cNvSpPr>
          <p:nvPr/>
        </p:nvSpPr>
        <p:spPr bwMode="auto">
          <a:xfrm>
            <a:off x="8428038" y="2781300"/>
            <a:ext cx="531812"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solidFill>
                  <a:srgbClr val="FF0000"/>
                </a:solidFill>
              </a:rPr>
              <a:t>LC</a:t>
            </a:r>
            <a:endParaRPr lang="en-US" altLang="fi-FI" sz="2000">
              <a:solidFill>
                <a:srgbClr val="FF0000"/>
              </a:solidFill>
            </a:endParaRPr>
          </a:p>
        </p:txBody>
      </p:sp>
      <p:sp>
        <p:nvSpPr>
          <p:cNvPr id="555133" name="Text Box 125"/>
          <p:cNvSpPr txBox="1">
            <a:spLocks noChangeArrowheads="1"/>
          </p:cNvSpPr>
          <p:nvPr/>
        </p:nvSpPr>
        <p:spPr bwMode="auto">
          <a:xfrm>
            <a:off x="8428038" y="3429000"/>
            <a:ext cx="531812"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solidFill>
                  <a:srgbClr val="FF0000"/>
                </a:solidFill>
              </a:rPr>
              <a:t>LC</a:t>
            </a:r>
            <a:endParaRPr lang="en-US" altLang="fi-FI" sz="2000">
              <a:solidFill>
                <a:srgbClr val="FF0000"/>
              </a:solidFill>
            </a:endParaRPr>
          </a:p>
        </p:txBody>
      </p:sp>
      <p:sp>
        <p:nvSpPr>
          <p:cNvPr id="555134" name="Text Box 126"/>
          <p:cNvSpPr txBox="1">
            <a:spLocks noChangeArrowheads="1"/>
          </p:cNvSpPr>
          <p:nvPr/>
        </p:nvSpPr>
        <p:spPr bwMode="auto">
          <a:xfrm>
            <a:off x="8428038" y="4005263"/>
            <a:ext cx="531812"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solidFill>
                  <a:srgbClr val="FF0000"/>
                </a:solidFill>
              </a:rPr>
              <a:t>LC</a:t>
            </a:r>
            <a:endParaRPr lang="en-US" altLang="fi-FI" sz="2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5131">
                                            <p:txEl>
                                              <p:pRg st="0" end="0"/>
                                            </p:txEl>
                                          </p:spTgt>
                                        </p:tgtEl>
                                        <p:attrNameLst>
                                          <p:attrName>style.visibility</p:attrName>
                                        </p:attrNameLst>
                                      </p:cBhvr>
                                      <p:to>
                                        <p:strVal val="visible"/>
                                      </p:to>
                                    </p:set>
                                    <p:animEffect transition="in" filter="blinds(horizontal)">
                                      <p:cBhvr>
                                        <p:cTn id="7" dur="500"/>
                                        <p:tgtEl>
                                          <p:spTgt spid="55513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55132"/>
                                        </p:tgtEl>
                                        <p:attrNameLst>
                                          <p:attrName>style.visibility</p:attrName>
                                        </p:attrNameLst>
                                      </p:cBhvr>
                                      <p:to>
                                        <p:strVal val="visible"/>
                                      </p:to>
                                    </p:set>
                                    <p:animEffect transition="in" filter="blinds(horizontal)">
                                      <p:cBhvr>
                                        <p:cTn id="10" dur="500"/>
                                        <p:tgtEl>
                                          <p:spTgt spid="55513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55133"/>
                                        </p:tgtEl>
                                        <p:attrNameLst>
                                          <p:attrName>style.visibility</p:attrName>
                                        </p:attrNameLst>
                                      </p:cBhvr>
                                      <p:to>
                                        <p:strVal val="visible"/>
                                      </p:to>
                                    </p:set>
                                    <p:animEffect transition="in" filter="blinds(horizontal)">
                                      <p:cBhvr>
                                        <p:cTn id="13" dur="500"/>
                                        <p:tgtEl>
                                          <p:spTgt spid="55513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55134"/>
                                        </p:tgtEl>
                                        <p:attrNameLst>
                                          <p:attrName>style.visibility</p:attrName>
                                        </p:attrNameLst>
                                      </p:cBhvr>
                                      <p:to>
                                        <p:strVal val="visible"/>
                                      </p:to>
                                    </p:set>
                                    <p:animEffect transition="in" filter="blinds(horizontal)">
                                      <p:cBhvr>
                                        <p:cTn id="16" dur="500"/>
                                        <p:tgtEl>
                                          <p:spTgt spid="5551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555131">
                                            <p:txEl>
                                              <p:pRg st="1" end="1"/>
                                            </p:txEl>
                                          </p:spTgt>
                                        </p:tgtEl>
                                        <p:attrNameLst>
                                          <p:attrName>style.visibility</p:attrName>
                                        </p:attrNameLst>
                                      </p:cBhvr>
                                      <p:to>
                                        <p:strVal val="visible"/>
                                      </p:to>
                                    </p:set>
                                    <p:animEffect transition="in" filter="blinds(horizontal)">
                                      <p:cBhvr>
                                        <p:cTn id="21" dur="500"/>
                                        <p:tgtEl>
                                          <p:spTgt spid="55513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555131">
                                            <p:txEl>
                                              <p:pRg st="2" end="2"/>
                                            </p:txEl>
                                          </p:spTgt>
                                        </p:tgtEl>
                                        <p:attrNameLst>
                                          <p:attrName>style.visibility</p:attrName>
                                        </p:attrNameLst>
                                      </p:cBhvr>
                                      <p:to>
                                        <p:strVal val="visible"/>
                                      </p:to>
                                    </p:set>
                                    <p:animEffect transition="in" filter="blinds(horizontal)">
                                      <p:cBhvr>
                                        <p:cTn id="26" dur="500"/>
                                        <p:tgtEl>
                                          <p:spTgt spid="55513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555131">
                                            <p:txEl>
                                              <p:pRg st="3" end="3"/>
                                            </p:txEl>
                                          </p:spTgt>
                                        </p:tgtEl>
                                        <p:attrNameLst>
                                          <p:attrName>style.visibility</p:attrName>
                                        </p:attrNameLst>
                                      </p:cBhvr>
                                      <p:to>
                                        <p:strVal val="visible"/>
                                      </p:to>
                                    </p:set>
                                    <p:animEffect transition="in" filter="blinds(horizontal)">
                                      <p:cBhvr>
                                        <p:cTn id="31" dur="500"/>
                                        <p:tgtEl>
                                          <p:spTgt spid="555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132" grpId="0"/>
      <p:bldP spid="555133" grpId="0"/>
      <p:bldP spid="5551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411" name="Rectangle 115"/>
          <p:cNvSpPr>
            <a:spLocks noGrp="1" noChangeArrowheads="1"/>
          </p:cNvSpPr>
          <p:nvPr>
            <p:ph type="body" idx="1"/>
          </p:nvPr>
        </p:nvSpPr>
        <p:spPr>
          <a:xfrm>
            <a:off x="384175" y="4797425"/>
            <a:ext cx="8442325" cy="1582738"/>
          </a:xfrm>
          <a:noFill/>
        </p:spPr>
        <p:txBody>
          <a:bodyPr/>
          <a:lstStyle/>
          <a:p>
            <a:r>
              <a:rPr lang="fi-FI" altLang="fi-FI" sz="2000" smtClean="0"/>
              <a:t>selvästi luokkaan elinvoimaiset LC kuuluvia lajeja</a:t>
            </a:r>
          </a:p>
          <a:p>
            <a:r>
              <a:rPr lang="fi-FI" altLang="fi-FI" sz="2000" smtClean="0"/>
              <a:t>harvalukuisempia mutta laajalla alueella</a:t>
            </a:r>
          </a:p>
          <a:p>
            <a:r>
              <a:rPr lang="fi-FI" altLang="fi-FI" sz="2000" smtClean="0"/>
              <a:t>tasaisesti monenlaisissa elinympäristöissä TAI yleisiä esim. hakkuuaukeilla</a:t>
            </a:r>
          </a:p>
          <a:p>
            <a:pPr>
              <a:buFontTx/>
              <a:buNone/>
            </a:pPr>
            <a:endParaRPr lang="fi-FI" altLang="fi-FI" sz="2000" smtClean="0"/>
          </a:p>
          <a:p>
            <a:pPr lvl="1"/>
            <a:endParaRPr lang="fi-FI" altLang="fi-FI" sz="2000" smtClean="0"/>
          </a:p>
          <a:p>
            <a:endParaRPr lang="fi-FI" altLang="fi-FI" sz="2000" smtClean="0"/>
          </a:p>
        </p:txBody>
      </p:sp>
      <p:graphicFrame>
        <p:nvGraphicFramePr>
          <p:cNvPr id="567529" name="Group 233"/>
          <p:cNvGraphicFramePr>
            <a:graphicFrameLocks noGrp="1"/>
          </p:cNvGraphicFramePr>
          <p:nvPr>
            <p:ph sz="half" idx="2"/>
            <p:extLst>
              <p:ext uri="{D42A27DB-BD31-4B8C-83A1-F6EECF244321}">
                <p14:modId xmlns:p14="http://schemas.microsoft.com/office/powerpoint/2010/main" val="1485278437"/>
              </p:ext>
            </p:extLst>
          </p:nvPr>
        </p:nvGraphicFramePr>
        <p:xfrm>
          <a:off x="252413" y="1125538"/>
          <a:ext cx="8108952" cy="3499204"/>
        </p:xfrm>
        <a:graphic>
          <a:graphicData uri="http://schemas.openxmlformats.org/drawingml/2006/table">
            <a:tbl>
              <a:tblPr/>
              <a:tblGrid>
                <a:gridCol w="1268946"/>
                <a:gridCol w="526042"/>
                <a:gridCol w="398561"/>
                <a:gridCol w="398561"/>
                <a:gridCol w="398561"/>
                <a:gridCol w="398561"/>
                <a:gridCol w="332622"/>
                <a:gridCol w="332623"/>
                <a:gridCol w="398561"/>
                <a:gridCol w="465964"/>
                <a:gridCol w="398561"/>
                <a:gridCol w="398561"/>
                <a:gridCol w="464498"/>
                <a:gridCol w="400026"/>
                <a:gridCol w="464498"/>
                <a:gridCol w="332623"/>
                <a:gridCol w="398561"/>
                <a:gridCol w="332622"/>
              </a:tblGrid>
              <a:tr h="719286">
                <a:tc gridSpan="2">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Localities</a:t>
                      </a:r>
                      <a:endParaRPr kumimoji="0" lang="fi-FI" altLang="fi-FI" sz="1800" b="0" i="0" u="none" strike="noStrike" cap="none" normalizeH="0" baseline="0" dirty="0" smtClean="0">
                        <a:ln>
                          <a:noFill/>
                        </a:ln>
                        <a:solidFill>
                          <a:schemeClr val="tx1"/>
                        </a:solidFill>
                        <a:effectLst/>
                        <a:latin typeface="Arial" charset="0"/>
                      </a:endParaRPr>
                    </a:p>
                    <a:p>
                      <a:pPr marL="0" marR="0" lvl="0" indent="0" algn="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a:t>
                      </a:r>
                      <a:r>
                        <a:rPr kumimoji="0" lang="fi-FI" altLang="fi-FI" sz="1800" b="0" i="0" u="none" strike="noStrike" cap="none" normalizeH="0" baseline="0" dirty="0" err="1" smtClean="0">
                          <a:ln>
                            <a:noFill/>
                          </a:ln>
                          <a:solidFill>
                            <a:schemeClr val="tx1"/>
                          </a:solidFill>
                          <a:effectLst/>
                          <a:latin typeface="Arial" charset="0"/>
                        </a:rPr>
                        <a:t>max</a:t>
                      </a:r>
                      <a:r>
                        <a:rPr kumimoji="0" lang="fi-FI" altLang="fi-FI" sz="1800" b="0" i="0" u="none" strike="noStrike" cap="none" normalizeH="0" baseline="0" dirty="0" smtClean="0">
                          <a:ln>
                            <a:noFill/>
                          </a:ln>
                          <a:solidFill>
                            <a:schemeClr val="tx1"/>
                          </a:solidFill>
                          <a:effectLst/>
                          <a:latin typeface="Arial" charset="0"/>
                        </a:rPr>
                        <a:t> 140)</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gridSpan="5">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Biogeographical</a:t>
                      </a:r>
                      <a:r>
                        <a:rPr kumimoji="0" lang="fi-FI" altLang="fi-FI" sz="1800" b="0" i="0" u="none" strike="noStrike" cap="none" normalizeH="0" baseline="0" dirty="0" smtClean="0">
                          <a:ln>
                            <a:noFill/>
                          </a:ln>
                          <a:solidFill>
                            <a:schemeClr val="tx1"/>
                          </a:solidFill>
                          <a:effectLst/>
                          <a:latin typeface="Arial" charset="0"/>
                        </a:rPr>
                        <a:t> </a:t>
                      </a:r>
                      <a:r>
                        <a:rPr kumimoji="0" lang="fi-FI" altLang="fi-FI" sz="1800" b="0" i="0" u="none" strike="noStrike" cap="none" normalizeH="0" baseline="0" dirty="0" err="1" smtClean="0">
                          <a:ln>
                            <a:noFill/>
                          </a:ln>
                          <a:solidFill>
                            <a:schemeClr val="tx1"/>
                          </a:solidFill>
                          <a:effectLst/>
                          <a:latin typeface="Arial" charset="0"/>
                        </a:rPr>
                        <a:t>zone</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5">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Countries</a:t>
                      </a:r>
                      <a:endParaRPr kumimoji="0" lang="en-US" altLang="fi-FI" sz="1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6">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Habitats</a:t>
                      </a:r>
                      <a:endParaRPr kumimoji="0" lang="en-US" altLang="fi-FI" sz="1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r>
              <a:tr h="798382">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fi-FI" sz="1800" b="0" i="1" u="none" strike="noStrike" cap="none" normalizeH="0" baseline="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fi-FI" sz="1800" b="1" i="0" u="none" strike="noStrike" cap="none" normalizeH="0" baseline="0" smtClean="0">
                          <a:ln>
                            <a:noFill/>
                          </a:ln>
                          <a:solidFill>
                            <a:schemeClr val="tx1"/>
                          </a:solidFill>
                          <a:effectLst/>
                          <a:latin typeface="Arial" charset="0"/>
                          <a:cs typeface="Times New Roman" pitchFamily="18" charset="0"/>
                        </a:rPr>
                        <a:t>≤</a:t>
                      </a:r>
                      <a:r>
                        <a:rPr kumimoji="0" lang="en-US" altLang="fi-FI" sz="18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altLang="fi-FI" sz="1800" b="1" i="0" u="none" strike="noStrike" cap="none" normalizeH="0" baseline="0" smtClean="0">
                          <a:ln>
                            <a:noFill/>
                          </a:ln>
                          <a:solidFill>
                            <a:schemeClr val="tx1"/>
                          </a:solidFill>
                          <a:effectLst/>
                          <a:latin typeface="Arial" charset="0"/>
                          <a:cs typeface="Times New Roman" pitchFamily="18" charset="0"/>
                        </a:rPr>
                        <a:t>20</a:t>
                      </a: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HB</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EB</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KB</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PB</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SE</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NO</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KAR</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GB</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CZ</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old-growth</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17997" marB="17997"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old</a:t>
                      </a:r>
                      <a:r>
                        <a:rPr kumimoji="0" lang="fi-FI" altLang="fi-FI" sz="1600" b="0" i="0" u="none" strike="noStrike" cap="none" normalizeH="0" baseline="0" dirty="0" smtClean="0">
                          <a:ln>
                            <a:noFill/>
                          </a:ln>
                          <a:solidFill>
                            <a:schemeClr val="tx1"/>
                          </a:solidFill>
                          <a:effectLst/>
                          <a:latin typeface="Arial" charset="0"/>
                        </a:rPr>
                        <a:t> </a:t>
                      </a:r>
                      <a:r>
                        <a:rPr kumimoji="0" lang="fi-FI" altLang="fi-FI" sz="1600" b="0" i="0" u="none" strike="noStrike" cap="none" normalizeH="0" baseline="0" dirty="0" err="1" smtClean="0">
                          <a:ln>
                            <a:noFill/>
                          </a:ln>
                          <a:solidFill>
                            <a:schemeClr val="tx1"/>
                          </a:solidFill>
                          <a:effectLst/>
                          <a:latin typeface="Arial" charset="0"/>
                        </a:rPr>
                        <a:t>manag</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smtClean="0">
                          <a:ln>
                            <a:noFill/>
                          </a:ln>
                          <a:solidFill>
                            <a:schemeClr val="tx1"/>
                          </a:solidFill>
                          <a:effectLst/>
                          <a:latin typeface="Arial" charset="0"/>
                        </a:rPr>
                        <a:t>young manag</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smtClean="0">
                          <a:ln>
                            <a:noFill/>
                          </a:ln>
                          <a:solidFill>
                            <a:schemeClr val="tx1"/>
                          </a:solidFill>
                          <a:effectLst/>
                          <a:latin typeface="Arial" charset="0"/>
                        </a:rPr>
                        <a:t>burnt</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smtClean="0">
                          <a:ln>
                            <a:noFill/>
                          </a:ln>
                          <a:solidFill>
                            <a:schemeClr val="tx1"/>
                          </a:solidFill>
                          <a:effectLst/>
                          <a:latin typeface="Arial" charset="0"/>
                        </a:rPr>
                        <a:t>clear-cuts</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400" b="0" i="0" u="none" strike="noStrike" cap="none" normalizeH="0" baseline="0" dirty="0" err="1" smtClean="0">
                          <a:ln>
                            <a:noFill/>
                          </a:ln>
                          <a:solidFill>
                            <a:schemeClr val="tx1"/>
                          </a:solidFill>
                          <a:effectLst/>
                          <a:latin typeface="Arial" charset="0"/>
                        </a:rPr>
                        <a:t>cityparks</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7057">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1800" b="0" i="1" u="none" strike="noStrike" cap="none" normalizeH="0" baseline="0" dirty="0" err="1" smtClean="0">
                          <a:ln>
                            <a:noFill/>
                          </a:ln>
                          <a:solidFill>
                            <a:schemeClr val="tx1"/>
                          </a:solidFill>
                          <a:effectLst/>
                          <a:latin typeface="Arial" charset="0"/>
                        </a:rPr>
                        <a:t>Boletina</a:t>
                      </a:r>
                      <a:r>
                        <a:rPr kumimoji="0" lang="fi-FI" altLang="fi-FI" sz="1800" b="0" i="1" u="none" strike="noStrike" cap="none" normalizeH="0" baseline="0" dirty="0" smtClean="0">
                          <a:ln>
                            <a:noFill/>
                          </a:ln>
                          <a:solidFill>
                            <a:schemeClr val="tx1"/>
                          </a:solidFill>
                          <a:effectLst/>
                          <a:latin typeface="Arial" charset="0"/>
                        </a:rPr>
                        <a:t> </a:t>
                      </a:r>
                      <a:r>
                        <a:rPr kumimoji="0" lang="fi-FI" altLang="fi-FI" sz="1800" b="0" i="1" u="none" strike="noStrike" cap="none" normalizeH="0" baseline="0" dirty="0" err="1" smtClean="0">
                          <a:ln>
                            <a:noFill/>
                          </a:ln>
                          <a:solidFill>
                            <a:schemeClr val="tx1"/>
                          </a:solidFill>
                          <a:effectLst/>
                          <a:latin typeface="Arial" charset="0"/>
                        </a:rPr>
                        <a:t>pinusia</a:t>
                      </a:r>
                      <a:endParaRPr kumimoji="0" lang="en-US" altLang="fi-FI" sz="1800" b="0" i="1" u="none" strike="noStrike" cap="none" normalizeH="0" baseline="0" dirty="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19</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VU</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5</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4</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1</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4</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4</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1</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196">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1800" b="0" i="1" u="none" strike="noStrike" cap="none" normalizeH="0" baseline="0" smtClean="0">
                          <a:ln>
                            <a:noFill/>
                          </a:ln>
                          <a:solidFill>
                            <a:schemeClr val="tx1"/>
                          </a:solidFill>
                          <a:effectLst/>
                          <a:latin typeface="Arial" charset="0"/>
                        </a:rPr>
                        <a:t>Keroplatus testaceus</a:t>
                      </a:r>
                      <a:endParaRPr kumimoji="0" lang="en-US" altLang="fi-FI" sz="1800" b="0" i="1" u="none" strike="noStrike" cap="none" normalizeH="0" baseline="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14</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VU</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7</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2</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1</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1</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1</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196">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1800" b="0" i="1" u="none" strike="noStrike" cap="none" normalizeH="0" baseline="0" smtClean="0">
                          <a:ln>
                            <a:noFill/>
                          </a:ln>
                          <a:solidFill>
                            <a:schemeClr val="tx1"/>
                          </a:solidFill>
                          <a:effectLst/>
                          <a:latin typeface="Arial" charset="0"/>
                        </a:rPr>
                        <a:t>Sceptonia longisetosa</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20</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EN</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1</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2</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5</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11</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7530" name="Text Box 234"/>
          <p:cNvSpPr txBox="1">
            <a:spLocks noChangeArrowheads="1"/>
          </p:cNvSpPr>
          <p:nvPr/>
        </p:nvSpPr>
        <p:spPr bwMode="auto">
          <a:xfrm>
            <a:off x="8428038" y="2781300"/>
            <a:ext cx="531812"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solidFill>
                  <a:srgbClr val="FF0000"/>
                </a:solidFill>
              </a:rPr>
              <a:t>LC</a:t>
            </a:r>
            <a:endParaRPr lang="en-US" altLang="fi-FI" sz="2000">
              <a:solidFill>
                <a:srgbClr val="FF0000"/>
              </a:solidFill>
            </a:endParaRPr>
          </a:p>
        </p:txBody>
      </p:sp>
      <p:sp>
        <p:nvSpPr>
          <p:cNvPr id="567531" name="Text Box 235"/>
          <p:cNvSpPr txBox="1">
            <a:spLocks noChangeArrowheads="1"/>
          </p:cNvSpPr>
          <p:nvPr/>
        </p:nvSpPr>
        <p:spPr bwMode="auto">
          <a:xfrm>
            <a:off x="8428038" y="3429000"/>
            <a:ext cx="531812"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solidFill>
                  <a:srgbClr val="FF0000"/>
                </a:solidFill>
              </a:rPr>
              <a:t>LC</a:t>
            </a:r>
            <a:endParaRPr lang="en-US" altLang="fi-FI" sz="2000">
              <a:solidFill>
                <a:srgbClr val="FF0000"/>
              </a:solidFill>
            </a:endParaRPr>
          </a:p>
        </p:txBody>
      </p:sp>
      <p:sp>
        <p:nvSpPr>
          <p:cNvPr id="567532" name="Text Box 236"/>
          <p:cNvSpPr txBox="1">
            <a:spLocks noChangeArrowheads="1"/>
          </p:cNvSpPr>
          <p:nvPr/>
        </p:nvSpPr>
        <p:spPr bwMode="auto">
          <a:xfrm>
            <a:off x="8428038" y="4076700"/>
            <a:ext cx="531812"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solidFill>
                  <a:srgbClr val="FF0000"/>
                </a:solidFill>
              </a:rPr>
              <a:t>LC</a:t>
            </a:r>
            <a:endParaRPr lang="en-US" altLang="fi-FI" sz="2000">
              <a:solidFill>
                <a:srgbClr val="FF0000"/>
              </a:solidFill>
            </a:endParaRPr>
          </a:p>
        </p:txBody>
      </p:sp>
      <p:sp>
        <p:nvSpPr>
          <p:cNvPr id="23660" name="Rectangle 237"/>
          <p:cNvSpPr>
            <a:spLocks noGrp="1" noChangeArrowheads="1"/>
          </p:cNvSpPr>
          <p:nvPr>
            <p:ph type="title"/>
          </p:nvPr>
        </p:nvSpPr>
        <p:spPr>
          <a:xfrm>
            <a:off x="1475656" y="260648"/>
            <a:ext cx="6480720" cy="647700"/>
          </a:xfrm>
          <a:noFill/>
        </p:spPr>
        <p:txBody>
          <a:bodyPr/>
          <a:lstStyle/>
          <a:p>
            <a:r>
              <a:rPr lang="fi-FI" altLang="fi-FI" sz="2800" b="1" dirty="0" smtClean="0"/>
              <a:t>Common </a:t>
            </a:r>
            <a:r>
              <a:rPr lang="fi-FI" altLang="fi-FI" sz="2800" b="1" dirty="0" err="1" smtClean="0"/>
              <a:t>species</a:t>
            </a:r>
            <a:r>
              <a:rPr lang="fi-FI" altLang="fi-FI" sz="2800" b="1" dirty="0" smtClean="0"/>
              <a:t>, </a:t>
            </a:r>
            <a:r>
              <a:rPr lang="fi-FI" altLang="fi-FI" sz="2800" b="1" dirty="0" err="1" smtClean="0"/>
              <a:t>continued</a:t>
            </a:r>
            <a:r>
              <a:rPr lang="fi-FI" altLang="fi-FI" sz="2800" b="1" dirty="0" smtClean="0"/>
              <a:t/>
            </a:r>
            <a:br>
              <a:rPr lang="fi-FI" altLang="fi-FI" sz="2800" b="1" dirty="0" smtClean="0"/>
            </a:br>
            <a:endParaRPr lang="fi-FI" altLang="fi-FI"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7411">
                                            <p:txEl>
                                              <p:pRg st="0" end="0"/>
                                            </p:txEl>
                                          </p:spTgt>
                                        </p:tgtEl>
                                        <p:attrNameLst>
                                          <p:attrName>style.visibility</p:attrName>
                                        </p:attrNameLst>
                                      </p:cBhvr>
                                      <p:to>
                                        <p:strVal val="visible"/>
                                      </p:to>
                                    </p:set>
                                    <p:animEffect transition="in" filter="blinds(horizontal)">
                                      <p:cBhvr>
                                        <p:cTn id="7" dur="500"/>
                                        <p:tgtEl>
                                          <p:spTgt spid="56741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67531"/>
                                        </p:tgtEl>
                                        <p:attrNameLst>
                                          <p:attrName>style.visibility</p:attrName>
                                        </p:attrNameLst>
                                      </p:cBhvr>
                                      <p:to>
                                        <p:strVal val="visible"/>
                                      </p:to>
                                    </p:set>
                                    <p:animEffect transition="in" filter="blinds(horizontal)">
                                      <p:cBhvr>
                                        <p:cTn id="10" dur="500"/>
                                        <p:tgtEl>
                                          <p:spTgt spid="56753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67530"/>
                                        </p:tgtEl>
                                        <p:attrNameLst>
                                          <p:attrName>style.visibility</p:attrName>
                                        </p:attrNameLst>
                                      </p:cBhvr>
                                      <p:to>
                                        <p:strVal val="visible"/>
                                      </p:to>
                                    </p:set>
                                    <p:animEffect transition="in" filter="blinds(horizontal)">
                                      <p:cBhvr>
                                        <p:cTn id="13" dur="500"/>
                                        <p:tgtEl>
                                          <p:spTgt spid="56753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67532"/>
                                        </p:tgtEl>
                                        <p:attrNameLst>
                                          <p:attrName>style.visibility</p:attrName>
                                        </p:attrNameLst>
                                      </p:cBhvr>
                                      <p:to>
                                        <p:strVal val="visible"/>
                                      </p:to>
                                    </p:set>
                                    <p:animEffect transition="in" filter="blinds(horizontal)">
                                      <p:cBhvr>
                                        <p:cTn id="16" dur="500"/>
                                        <p:tgtEl>
                                          <p:spTgt spid="5675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567411">
                                            <p:txEl>
                                              <p:pRg st="1" end="1"/>
                                            </p:txEl>
                                          </p:spTgt>
                                        </p:tgtEl>
                                        <p:attrNameLst>
                                          <p:attrName>style.visibility</p:attrName>
                                        </p:attrNameLst>
                                      </p:cBhvr>
                                      <p:to>
                                        <p:strVal val="visible"/>
                                      </p:to>
                                    </p:set>
                                    <p:animEffect transition="in" filter="blinds(horizontal)">
                                      <p:cBhvr>
                                        <p:cTn id="21" dur="500"/>
                                        <p:tgtEl>
                                          <p:spTgt spid="56741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567411">
                                            <p:txEl>
                                              <p:pRg st="2" end="2"/>
                                            </p:txEl>
                                          </p:spTgt>
                                        </p:tgtEl>
                                        <p:attrNameLst>
                                          <p:attrName>style.visibility</p:attrName>
                                        </p:attrNameLst>
                                      </p:cBhvr>
                                      <p:to>
                                        <p:strVal val="visible"/>
                                      </p:to>
                                    </p:set>
                                    <p:animEffect transition="in" filter="blinds(horizontal)">
                                      <p:cBhvr>
                                        <p:cTn id="26" dur="500"/>
                                        <p:tgtEl>
                                          <p:spTgt spid="56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530" grpId="0"/>
      <p:bldP spid="567531" grpId="0"/>
      <p:bldP spid="5675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ph/>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84213" y="1733550"/>
            <a:ext cx="3025775" cy="5124450"/>
          </a:xfrm>
          <a:noFill/>
          <a:ln>
            <a:solidFill>
              <a:schemeClr val="accent2"/>
            </a:solidFill>
            <a:miter lim="800000"/>
            <a:headEnd/>
            <a:tailEnd/>
          </a:ln>
        </p:spPr>
      </p:pic>
      <p:sp>
        <p:nvSpPr>
          <p:cNvPr id="24579" name="Rectangle 3"/>
          <p:cNvSpPr>
            <a:spLocks noChangeArrowheads="1"/>
          </p:cNvSpPr>
          <p:nvPr/>
        </p:nvSpPr>
        <p:spPr bwMode="auto">
          <a:xfrm>
            <a:off x="468313" y="765175"/>
            <a:ext cx="85677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i-FI" altLang="fi-FI" b="1"/>
              <a:t>Proportion of old- growth minimally transformed forests in forest-covered land of Finland</a:t>
            </a:r>
            <a:br>
              <a:rPr lang="fi-FI" altLang="fi-FI" b="1"/>
            </a:br>
            <a:endParaRPr lang="fi-FI" altLang="fi-FI" b="1"/>
          </a:p>
        </p:txBody>
      </p:sp>
      <p:sp>
        <p:nvSpPr>
          <p:cNvPr id="24580" name="Text Box 4"/>
          <p:cNvSpPr txBox="1">
            <a:spLocks noChangeArrowheads="1"/>
          </p:cNvSpPr>
          <p:nvPr/>
        </p:nvSpPr>
        <p:spPr bwMode="auto">
          <a:xfrm>
            <a:off x="3840163" y="1773238"/>
            <a:ext cx="4986337" cy="4575175"/>
          </a:xfrm>
          <a:prstGeom prst="rect">
            <a:avLst/>
          </a:prstGeom>
          <a:noFill/>
          <a:ln w="1270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i-FI" altLang="fi-FI" sz="2000"/>
              <a:t>Proportion (%) of old-growth (age 140 yr and higher) minimally transformed forests in the total forest-covered land in different biogeographical subzones in Finland</a:t>
            </a:r>
          </a:p>
          <a:p>
            <a:pPr>
              <a:spcBef>
                <a:spcPct val="50000"/>
              </a:spcBef>
              <a:buFont typeface="Arial" charset="0"/>
              <a:buChar char="−"/>
            </a:pPr>
            <a:r>
              <a:rPr lang="fi-FI" altLang="fi-FI" sz="2000"/>
              <a:t> total area</a:t>
            </a:r>
          </a:p>
          <a:p>
            <a:pPr>
              <a:spcBef>
                <a:spcPct val="50000"/>
              </a:spcBef>
              <a:buFont typeface="Arial" charset="0"/>
              <a:buChar char="−"/>
            </a:pPr>
            <a:r>
              <a:rPr lang="fi-FI" altLang="fi-FI" sz="2000"/>
              <a:t> of these protected areas (in parentheses)</a:t>
            </a:r>
          </a:p>
          <a:p>
            <a:pPr>
              <a:spcBef>
                <a:spcPct val="50000"/>
              </a:spcBef>
              <a:buFontTx/>
              <a:buNone/>
            </a:pPr>
            <a:r>
              <a:rPr lang="fi-FI" altLang="fi-FI" sz="2000"/>
              <a:t>(Virkkala et al. 2000, Punttila 2000)</a:t>
            </a:r>
          </a:p>
          <a:p>
            <a:pPr>
              <a:spcBef>
                <a:spcPct val="50000"/>
              </a:spcBef>
              <a:buFontTx/>
              <a:buNone/>
            </a:pPr>
            <a:r>
              <a:rPr lang="fi-FI" altLang="fi-FI" sz="1800">
                <a:solidFill>
                  <a:schemeClr val="accent2"/>
                </a:solidFill>
              </a:rPr>
              <a:t>Biogeographical subzones:</a:t>
            </a:r>
          </a:p>
          <a:p>
            <a:pPr>
              <a:spcBef>
                <a:spcPct val="50000"/>
              </a:spcBef>
              <a:buFontTx/>
              <a:buNone/>
            </a:pPr>
            <a:r>
              <a:rPr lang="fi-FI" altLang="fi-FI" sz="1600">
                <a:solidFill>
                  <a:schemeClr val="accent2"/>
                </a:solidFill>
              </a:rPr>
              <a:t>A- oroarctic subzone;  NB - North-boreal subzone;</a:t>
            </a:r>
          </a:p>
          <a:p>
            <a:pPr>
              <a:spcBef>
                <a:spcPct val="50000"/>
              </a:spcBef>
              <a:buFontTx/>
              <a:buNone/>
            </a:pPr>
            <a:r>
              <a:rPr lang="fi-FI" altLang="fi-FI" sz="1600">
                <a:solidFill>
                  <a:schemeClr val="accent2"/>
                </a:solidFill>
              </a:rPr>
              <a:t>MB - Mid-boreal subzone; SB - South-boreal </a:t>
            </a:r>
          </a:p>
          <a:p>
            <a:pPr>
              <a:spcBef>
                <a:spcPct val="50000"/>
              </a:spcBef>
              <a:buFontTx/>
              <a:buNone/>
            </a:pPr>
            <a:r>
              <a:rPr lang="fi-FI" altLang="fi-FI" sz="1600">
                <a:solidFill>
                  <a:schemeClr val="accent2"/>
                </a:solidFill>
              </a:rPr>
              <a:t>subzone; HB - Hemiboreal subzone.</a:t>
            </a:r>
          </a:p>
          <a:p>
            <a:pPr>
              <a:spcBef>
                <a:spcPct val="50000"/>
              </a:spcBef>
              <a:buFontTx/>
              <a:buNone/>
            </a:pPr>
            <a:endParaRPr lang="en-US" altLang="fi-FI" sz="1600">
              <a:solidFill>
                <a:schemeClr val="accent2"/>
              </a:solidFill>
            </a:endParaRPr>
          </a:p>
        </p:txBody>
      </p:sp>
      <p:sp>
        <p:nvSpPr>
          <p:cNvPr id="24581" name="Freeform 5"/>
          <p:cNvSpPr>
            <a:spLocks/>
          </p:cNvSpPr>
          <p:nvPr/>
        </p:nvSpPr>
        <p:spPr bwMode="auto">
          <a:xfrm>
            <a:off x="1416050" y="5953125"/>
            <a:ext cx="784225" cy="473075"/>
          </a:xfrm>
          <a:custGeom>
            <a:avLst/>
            <a:gdLst>
              <a:gd name="T0" fmla="*/ 0 w 536"/>
              <a:gd name="T1" fmla="*/ 0 h 298"/>
              <a:gd name="T2" fmla="*/ 2147483647 w 536"/>
              <a:gd name="T3" fmla="*/ 2147483647 h 298"/>
              <a:gd name="T4" fmla="*/ 2147483647 w 536"/>
              <a:gd name="T5" fmla="*/ 2147483647 h 298"/>
              <a:gd name="T6" fmla="*/ 2147483647 w 536"/>
              <a:gd name="T7" fmla="*/ 2147483647 h 298"/>
              <a:gd name="T8" fmla="*/ 2147483647 w 536"/>
              <a:gd name="T9" fmla="*/ 2147483647 h 298"/>
              <a:gd name="T10" fmla="*/ 2147483647 w 536"/>
              <a:gd name="T11" fmla="*/ 2147483647 h 298"/>
              <a:gd name="T12" fmla="*/ 2147483647 w 536"/>
              <a:gd name="T13" fmla="*/ 2147483647 h 298"/>
              <a:gd name="T14" fmla="*/ 2147483647 w 536"/>
              <a:gd name="T15" fmla="*/ 2147483647 h 298"/>
              <a:gd name="T16" fmla="*/ 2147483647 w 536"/>
              <a:gd name="T17" fmla="*/ 2147483647 h 298"/>
              <a:gd name="T18" fmla="*/ 2147483647 w 536"/>
              <a:gd name="T19" fmla="*/ 2147483647 h 298"/>
              <a:gd name="T20" fmla="*/ 2147483647 w 536"/>
              <a:gd name="T21" fmla="*/ 2147483647 h 298"/>
              <a:gd name="T22" fmla="*/ 2147483647 w 536"/>
              <a:gd name="T23" fmla="*/ 2147483647 h 298"/>
              <a:gd name="T24" fmla="*/ 2147483647 w 536"/>
              <a:gd name="T25" fmla="*/ 2147483647 h 298"/>
              <a:gd name="T26" fmla="*/ 2147483647 w 536"/>
              <a:gd name="T27" fmla="*/ 2147483647 h 298"/>
              <a:gd name="T28" fmla="*/ 2147483647 w 536"/>
              <a:gd name="T29" fmla="*/ 2147483647 h 298"/>
              <a:gd name="T30" fmla="*/ 2147483647 w 536"/>
              <a:gd name="T31" fmla="*/ 2147483647 h 298"/>
              <a:gd name="T32" fmla="*/ 2147483647 w 536"/>
              <a:gd name="T33" fmla="*/ 2147483647 h 298"/>
              <a:gd name="T34" fmla="*/ 2147483647 w 536"/>
              <a:gd name="T35" fmla="*/ 2147483647 h 298"/>
              <a:gd name="T36" fmla="*/ 2147483647 w 536"/>
              <a:gd name="T37" fmla="*/ 2147483647 h 2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6"/>
              <a:gd name="T58" fmla="*/ 0 h 298"/>
              <a:gd name="T59" fmla="*/ 536 w 536"/>
              <a:gd name="T60" fmla="*/ 298 h 2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6" h="298">
                <a:moveTo>
                  <a:pt x="0" y="0"/>
                </a:moveTo>
                <a:cubicBezTo>
                  <a:pt x="9" y="6"/>
                  <a:pt x="18" y="12"/>
                  <a:pt x="28" y="14"/>
                </a:cubicBezTo>
                <a:cubicBezTo>
                  <a:pt x="35" y="19"/>
                  <a:pt x="37" y="22"/>
                  <a:pt x="40" y="30"/>
                </a:cubicBezTo>
                <a:cubicBezTo>
                  <a:pt x="41" y="68"/>
                  <a:pt x="25" y="113"/>
                  <a:pt x="68" y="122"/>
                </a:cubicBezTo>
                <a:cubicBezTo>
                  <a:pt x="72" y="124"/>
                  <a:pt x="77" y="125"/>
                  <a:pt x="80" y="128"/>
                </a:cubicBezTo>
                <a:cubicBezTo>
                  <a:pt x="84" y="132"/>
                  <a:pt x="89" y="144"/>
                  <a:pt x="96" y="146"/>
                </a:cubicBezTo>
                <a:cubicBezTo>
                  <a:pt x="109" y="149"/>
                  <a:pt x="136" y="150"/>
                  <a:pt x="136" y="150"/>
                </a:cubicBezTo>
                <a:cubicBezTo>
                  <a:pt x="150" y="155"/>
                  <a:pt x="163" y="158"/>
                  <a:pt x="178" y="160"/>
                </a:cubicBezTo>
                <a:cubicBezTo>
                  <a:pt x="180" y="172"/>
                  <a:pt x="180" y="175"/>
                  <a:pt x="190" y="182"/>
                </a:cubicBezTo>
                <a:cubicBezTo>
                  <a:pt x="191" y="184"/>
                  <a:pt x="191" y="186"/>
                  <a:pt x="192" y="188"/>
                </a:cubicBezTo>
                <a:cubicBezTo>
                  <a:pt x="194" y="190"/>
                  <a:pt x="197" y="190"/>
                  <a:pt x="198" y="192"/>
                </a:cubicBezTo>
                <a:cubicBezTo>
                  <a:pt x="200" y="196"/>
                  <a:pt x="202" y="204"/>
                  <a:pt x="202" y="204"/>
                </a:cubicBezTo>
                <a:cubicBezTo>
                  <a:pt x="208" y="204"/>
                  <a:pt x="244" y="198"/>
                  <a:pt x="256" y="202"/>
                </a:cubicBezTo>
                <a:cubicBezTo>
                  <a:pt x="258" y="230"/>
                  <a:pt x="241" y="265"/>
                  <a:pt x="260" y="286"/>
                </a:cubicBezTo>
                <a:cubicBezTo>
                  <a:pt x="271" y="298"/>
                  <a:pt x="292" y="285"/>
                  <a:pt x="308" y="284"/>
                </a:cubicBezTo>
                <a:cubicBezTo>
                  <a:pt x="316" y="276"/>
                  <a:pt x="314" y="263"/>
                  <a:pt x="322" y="256"/>
                </a:cubicBezTo>
                <a:cubicBezTo>
                  <a:pt x="326" y="253"/>
                  <a:pt x="334" y="248"/>
                  <a:pt x="334" y="248"/>
                </a:cubicBezTo>
                <a:cubicBezTo>
                  <a:pt x="374" y="250"/>
                  <a:pt x="407" y="256"/>
                  <a:pt x="448" y="258"/>
                </a:cubicBezTo>
                <a:cubicBezTo>
                  <a:pt x="477" y="262"/>
                  <a:pt x="507" y="264"/>
                  <a:pt x="536" y="264"/>
                </a:cubicBezTo>
              </a:path>
            </a:pathLst>
          </a:custGeom>
          <a:noFill/>
          <a:ln w="25400" cap="flat"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fi-FI"/>
          </a:p>
        </p:txBody>
      </p:sp>
      <p:sp>
        <p:nvSpPr>
          <p:cNvPr id="24582" name="Freeform 6"/>
          <p:cNvSpPr>
            <a:spLocks/>
          </p:cNvSpPr>
          <p:nvPr/>
        </p:nvSpPr>
        <p:spPr bwMode="auto">
          <a:xfrm>
            <a:off x="1447800" y="4702175"/>
            <a:ext cx="1793875" cy="958850"/>
          </a:xfrm>
          <a:custGeom>
            <a:avLst/>
            <a:gdLst>
              <a:gd name="T0" fmla="*/ 2147483647 w 1232"/>
              <a:gd name="T1" fmla="*/ 2147483647 h 617"/>
              <a:gd name="T2" fmla="*/ 2147483647 w 1232"/>
              <a:gd name="T3" fmla="*/ 2147483647 h 617"/>
              <a:gd name="T4" fmla="*/ 2147483647 w 1232"/>
              <a:gd name="T5" fmla="*/ 2147483647 h 617"/>
              <a:gd name="T6" fmla="*/ 2147483647 w 1232"/>
              <a:gd name="T7" fmla="*/ 2147483647 h 617"/>
              <a:gd name="T8" fmla="*/ 2147483647 w 1232"/>
              <a:gd name="T9" fmla="*/ 2147483647 h 617"/>
              <a:gd name="T10" fmla="*/ 2147483647 w 1232"/>
              <a:gd name="T11" fmla="*/ 2147483647 h 617"/>
              <a:gd name="T12" fmla="*/ 2147483647 w 1232"/>
              <a:gd name="T13" fmla="*/ 2147483647 h 617"/>
              <a:gd name="T14" fmla="*/ 2147483647 w 1232"/>
              <a:gd name="T15" fmla="*/ 2147483647 h 617"/>
              <a:gd name="T16" fmla="*/ 2147483647 w 1232"/>
              <a:gd name="T17" fmla="*/ 2147483647 h 617"/>
              <a:gd name="T18" fmla="*/ 2147483647 w 1232"/>
              <a:gd name="T19" fmla="*/ 2147483647 h 617"/>
              <a:gd name="T20" fmla="*/ 2147483647 w 1232"/>
              <a:gd name="T21" fmla="*/ 2147483647 h 617"/>
              <a:gd name="T22" fmla="*/ 2147483647 w 1232"/>
              <a:gd name="T23" fmla="*/ 2147483647 h 617"/>
              <a:gd name="T24" fmla="*/ 2147483647 w 1232"/>
              <a:gd name="T25" fmla="*/ 2147483647 h 617"/>
              <a:gd name="T26" fmla="*/ 2147483647 w 1232"/>
              <a:gd name="T27" fmla="*/ 2147483647 h 617"/>
              <a:gd name="T28" fmla="*/ 2147483647 w 1232"/>
              <a:gd name="T29" fmla="*/ 2147483647 h 617"/>
              <a:gd name="T30" fmla="*/ 2147483647 w 1232"/>
              <a:gd name="T31" fmla="*/ 2147483647 h 617"/>
              <a:gd name="T32" fmla="*/ 2147483647 w 1232"/>
              <a:gd name="T33" fmla="*/ 2147483647 h 617"/>
              <a:gd name="T34" fmla="*/ 2147483647 w 1232"/>
              <a:gd name="T35" fmla="*/ 2147483647 h 617"/>
              <a:gd name="T36" fmla="*/ 2147483647 w 1232"/>
              <a:gd name="T37" fmla="*/ 2147483647 h 617"/>
              <a:gd name="T38" fmla="*/ 2147483647 w 1232"/>
              <a:gd name="T39" fmla="*/ 2147483647 h 617"/>
              <a:gd name="T40" fmla="*/ 2147483647 w 1232"/>
              <a:gd name="T41" fmla="*/ 2147483647 h 617"/>
              <a:gd name="T42" fmla="*/ 2147483647 w 1232"/>
              <a:gd name="T43" fmla="*/ 2147483647 h 617"/>
              <a:gd name="T44" fmla="*/ 2147483647 w 1232"/>
              <a:gd name="T45" fmla="*/ 2147483647 h 617"/>
              <a:gd name="T46" fmla="*/ 2147483647 w 1232"/>
              <a:gd name="T47" fmla="*/ 2147483647 h 617"/>
              <a:gd name="T48" fmla="*/ 2147483647 w 1232"/>
              <a:gd name="T49" fmla="*/ 2147483647 h 617"/>
              <a:gd name="T50" fmla="*/ 2147483647 w 1232"/>
              <a:gd name="T51" fmla="*/ 2147483647 h 617"/>
              <a:gd name="T52" fmla="*/ 2147483647 w 1232"/>
              <a:gd name="T53" fmla="*/ 2147483647 h 617"/>
              <a:gd name="T54" fmla="*/ 2147483647 w 1232"/>
              <a:gd name="T55" fmla="*/ 2147483647 h 617"/>
              <a:gd name="T56" fmla="*/ 2147483647 w 1232"/>
              <a:gd name="T57" fmla="*/ 2147483647 h 617"/>
              <a:gd name="T58" fmla="*/ 2147483647 w 1232"/>
              <a:gd name="T59" fmla="*/ 2147483647 h 617"/>
              <a:gd name="T60" fmla="*/ 2147483647 w 1232"/>
              <a:gd name="T61" fmla="*/ 2147483647 h 617"/>
              <a:gd name="T62" fmla="*/ 2147483647 w 1232"/>
              <a:gd name="T63" fmla="*/ 2147483647 h 617"/>
              <a:gd name="T64" fmla="*/ 2147483647 w 1232"/>
              <a:gd name="T65" fmla="*/ 2147483647 h 617"/>
              <a:gd name="T66" fmla="*/ 2147483647 w 1232"/>
              <a:gd name="T67" fmla="*/ 2147483647 h 617"/>
              <a:gd name="T68" fmla="*/ 2147483647 w 1232"/>
              <a:gd name="T69" fmla="*/ 2147483647 h 617"/>
              <a:gd name="T70" fmla="*/ 2147483647 w 1232"/>
              <a:gd name="T71" fmla="*/ 2147483647 h 617"/>
              <a:gd name="T72" fmla="*/ 2147483647 w 1232"/>
              <a:gd name="T73" fmla="*/ 2147483647 h 617"/>
              <a:gd name="T74" fmla="*/ 2147483647 w 1232"/>
              <a:gd name="T75" fmla="*/ 2147483647 h 617"/>
              <a:gd name="T76" fmla="*/ 2147483647 w 1232"/>
              <a:gd name="T77" fmla="*/ 2147483647 h 617"/>
              <a:gd name="T78" fmla="*/ 2147483647 w 1232"/>
              <a:gd name="T79" fmla="*/ 2147483647 h 617"/>
              <a:gd name="T80" fmla="*/ 2147483647 w 1232"/>
              <a:gd name="T81" fmla="*/ 2147483647 h 6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32"/>
              <a:gd name="T124" fmla="*/ 0 h 617"/>
              <a:gd name="T125" fmla="*/ 1232 w 1232"/>
              <a:gd name="T126" fmla="*/ 617 h 6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32" h="617">
                <a:moveTo>
                  <a:pt x="216" y="0"/>
                </a:moveTo>
                <a:cubicBezTo>
                  <a:pt x="207" y="14"/>
                  <a:pt x="210" y="7"/>
                  <a:pt x="206" y="18"/>
                </a:cubicBezTo>
                <a:cubicBezTo>
                  <a:pt x="204" y="31"/>
                  <a:pt x="204" y="46"/>
                  <a:pt x="192" y="54"/>
                </a:cubicBezTo>
                <a:cubicBezTo>
                  <a:pt x="188" y="95"/>
                  <a:pt x="187" y="89"/>
                  <a:pt x="162" y="114"/>
                </a:cubicBezTo>
                <a:cubicBezTo>
                  <a:pt x="150" y="151"/>
                  <a:pt x="134" y="205"/>
                  <a:pt x="168" y="228"/>
                </a:cubicBezTo>
                <a:cubicBezTo>
                  <a:pt x="184" y="276"/>
                  <a:pt x="92" y="261"/>
                  <a:pt x="76" y="262"/>
                </a:cubicBezTo>
                <a:cubicBezTo>
                  <a:pt x="61" y="265"/>
                  <a:pt x="58" y="278"/>
                  <a:pt x="40" y="284"/>
                </a:cubicBezTo>
                <a:cubicBezTo>
                  <a:pt x="33" y="286"/>
                  <a:pt x="22" y="296"/>
                  <a:pt x="22" y="296"/>
                </a:cubicBezTo>
                <a:cubicBezTo>
                  <a:pt x="19" y="304"/>
                  <a:pt x="11" y="311"/>
                  <a:pt x="4" y="316"/>
                </a:cubicBezTo>
                <a:cubicBezTo>
                  <a:pt x="5" y="334"/>
                  <a:pt x="0" y="387"/>
                  <a:pt x="20" y="400"/>
                </a:cubicBezTo>
                <a:cubicBezTo>
                  <a:pt x="20" y="405"/>
                  <a:pt x="22" y="439"/>
                  <a:pt x="24" y="448"/>
                </a:cubicBezTo>
                <a:cubicBezTo>
                  <a:pt x="25" y="452"/>
                  <a:pt x="28" y="460"/>
                  <a:pt x="28" y="460"/>
                </a:cubicBezTo>
                <a:cubicBezTo>
                  <a:pt x="29" y="504"/>
                  <a:pt x="21" y="521"/>
                  <a:pt x="40" y="550"/>
                </a:cubicBezTo>
                <a:cubicBezTo>
                  <a:pt x="50" y="617"/>
                  <a:pt x="61" y="570"/>
                  <a:pt x="194" y="568"/>
                </a:cubicBezTo>
                <a:cubicBezTo>
                  <a:pt x="196" y="556"/>
                  <a:pt x="202" y="549"/>
                  <a:pt x="206" y="538"/>
                </a:cubicBezTo>
                <a:cubicBezTo>
                  <a:pt x="208" y="525"/>
                  <a:pt x="206" y="518"/>
                  <a:pt x="218" y="514"/>
                </a:cubicBezTo>
                <a:cubicBezTo>
                  <a:pt x="227" y="500"/>
                  <a:pt x="227" y="510"/>
                  <a:pt x="236" y="516"/>
                </a:cubicBezTo>
                <a:cubicBezTo>
                  <a:pt x="241" y="523"/>
                  <a:pt x="245" y="522"/>
                  <a:pt x="248" y="530"/>
                </a:cubicBezTo>
                <a:cubicBezTo>
                  <a:pt x="251" y="548"/>
                  <a:pt x="250" y="542"/>
                  <a:pt x="262" y="550"/>
                </a:cubicBezTo>
                <a:cubicBezTo>
                  <a:pt x="266" y="561"/>
                  <a:pt x="266" y="572"/>
                  <a:pt x="278" y="576"/>
                </a:cubicBezTo>
                <a:cubicBezTo>
                  <a:pt x="284" y="585"/>
                  <a:pt x="288" y="584"/>
                  <a:pt x="298" y="586"/>
                </a:cubicBezTo>
                <a:cubicBezTo>
                  <a:pt x="321" y="581"/>
                  <a:pt x="312" y="574"/>
                  <a:pt x="316" y="548"/>
                </a:cubicBezTo>
                <a:cubicBezTo>
                  <a:pt x="317" y="544"/>
                  <a:pt x="320" y="536"/>
                  <a:pt x="320" y="536"/>
                </a:cubicBezTo>
                <a:cubicBezTo>
                  <a:pt x="319" y="522"/>
                  <a:pt x="320" y="508"/>
                  <a:pt x="318" y="494"/>
                </a:cubicBezTo>
                <a:cubicBezTo>
                  <a:pt x="316" y="478"/>
                  <a:pt x="315" y="486"/>
                  <a:pt x="310" y="476"/>
                </a:cubicBezTo>
                <a:cubicBezTo>
                  <a:pt x="308" y="472"/>
                  <a:pt x="306" y="464"/>
                  <a:pt x="306" y="464"/>
                </a:cubicBezTo>
                <a:cubicBezTo>
                  <a:pt x="307" y="447"/>
                  <a:pt x="305" y="428"/>
                  <a:pt x="310" y="412"/>
                </a:cubicBezTo>
                <a:cubicBezTo>
                  <a:pt x="311" y="410"/>
                  <a:pt x="310" y="407"/>
                  <a:pt x="312" y="406"/>
                </a:cubicBezTo>
                <a:cubicBezTo>
                  <a:pt x="324" y="399"/>
                  <a:pt x="343" y="399"/>
                  <a:pt x="356" y="392"/>
                </a:cubicBezTo>
                <a:cubicBezTo>
                  <a:pt x="364" y="388"/>
                  <a:pt x="380" y="382"/>
                  <a:pt x="380" y="382"/>
                </a:cubicBezTo>
                <a:cubicBezTo>
                  <a:pt x="386" y="383"/>
                  <a:pt x="394" y="380"/>
                  <a:pt x="398" y="384"/>
                </a:cubicBezTo>
                <a:cubicBezTo>
                  <a:pt x="401" y="387"/>
                  <a:pt x="397" y="393"/>
                  <a:pt x="396" y="398"/>
                </a:cubicBezTo>
                <a:cubicBezTo>
                  <a:pt x="394" y="405"/>
                  <a:pt x="385" y="408"/>
                  <a:pt x="380" y="414"/>
                </a:cubicBezTo>
                <a:cubicBezTo>
                  <a:pt x="373" y="422"/>
                  <a:pt x="372" y="430"/>
                  <a:pt x="366" y="438"/>
                </a:cubicBezTo>
                <a:cubicBezTo>
                  <a:pt x="367" y="443"/>
                  <a:pt x="364" y="450"/>
                  <a:pt x="368" y="452"/>
                </a:cubicBezTo>
                <a:cubicBezTo>
                  <a:pt x="379" y="456"/>
                  <a:pt x="439" y="438"/>
                  <a:pt x="454" y="436"/>
                </a:cubicBezTo>
                <a:cubicBezTo>
                  <a:pt x="483" y="437"/>
                  <a:pt x="511" y="438"/>
                  <a:pt x="540" y="438"/>
                </a:cubicBezTo>
                <a:cubicBezTo>
                  <a:pt x="549" y="438"/>
                  <a:pt x="559" y="441"/>
                  <a:pt x="566" y="436"/>
                </a:cubicBezTo>
                <a:cubicBezTo>
                  <a:pt x="571" y="432"/>
                  <a:pt x="566" y="394"/>
                  <a:pt x="584" y="382"/>
                </a:cubicBezTo>
                <a:cubicBezTo>
                  <a:pt x="587" y="366"/>
                  <a:pt x="587" y="348"/>
                  <a:pt x="602" y="338"/>
                </a:cubicBezTo>
                <a:cubicBezTo>
                  <a:pt x="606" y="327"/>
                  <a:pt x="608" y="317"/>
                  <a:pt x="612" y="306"/>
                </a:cubicBezTo>
                <a:cubicBezTo>
                  <a:pt x="612" y="304"/>
                  <a:pt x="615" y="276"/>
                  <a:pt x="606" y="268"/>
                </a:cubicBezTo>
                <a:cubicBezTo>
                  <a:pt x="601" y="264"/>
                  <a:pt x="594" y="262"/>
                  <a:pt x="588" y="258"/>
                </a:cubicBezTo>
                <a:cubicBezTo>
                  <a:pt x="583" y="254"/>
                  <a:pt x="570" y="252"/>
                  <a:pt x="570" y="252"/>
                </a:cubicBezTo>
                <a:cubicBezTo>
                  <a:pt x="567" y="248"/>
                  <a:pt x="562" y="246"/>
                  <a:pt x="560" y="242"/>
                </a:cubicBezTo>
                <a:cubicBezTo>
                  <a:pt x="552" y="229"/>
                  <a:pt x="545" y="209"/>
                  <a:pt x="542" y="194"/>
                </a:cubicBezTo>
                <a:cubicBezTo>
                  <a:pt x="545" y="167"/>
                  <a:pt x="550" y="163"/>
                  <a:pt x="578" y="182"/>
                </a:cubicBezTo>
                <a:cubicBezTo>
                  <a:pt x="594" y="179"/>
                  <a:pt x="592" y="176"/>
                  <a:pt x="590" y="160"/>
                </a:cubicBezTo>
                <a:cubicBezTo>
                  <a:pt x="591" y="143"/>
                  <a:pt x="588" y="125"/>
                  <a:pt x="592" y="108"/>
                </a:cubicBezTo>
                <a:cubicBezTo>
                  <a:pt x="593" y="102"/>
                  <a:pt x="604" y="96"/>
                  <a:pt x="604" y="96"/>
                </a:cubicBezTo>
                <a:cubicBezTo>
                  <a:pt x="624" y="98"/>
                  <a:pt x="634" y="102"/>
                  <a:pt x="654" y="104"/>
                </a:cubicBezTo>
                <a:cubicBezTo>
                  <a:pt x="666" y="101"/>
                  <a:pt x="670" y="97"/>
                  <a:pt x="674" y="86"/>
                </a:cubicBezTo>
                <a:cubicBezTo>
                  <a:pt x="677" y="13"/>
                  <a:pt x="663" y="29"/>
                  <a:pt x="732" y="26"/>
                </a:cubicBezTo>
                <a:cubicBezTo>
                  <a:pt x="736" y="20"/>
                  <a:pt x="738" y="14"/>
                  <a:pt x="742" y="8"/>
                </a:cubicBezTo>
                <a:cubicBezTo>
                  <a:pt x="754" y="9"/>
                  <a:pt x="766" y="8"/>
                  <a:pt x="778" y="10"/>
                </a:cubicBezTo>
                <a:cubicBezTo>
                  <a:pt x="783" y="11"/>
                  <a:pt x="790" y="18"/>
                  <a:pt x="790" y="18"/>
                </a:cubicBezTo>
                <a:cubicBezTo>
                  <a:pt x="795" y="32"/>
                  <a:pt x="796" y="36"/>
                  <a:pt x="812" y="38"/>
                </a:cubicBezTo>
                <a:cubicBezTo>
                  <a:pt x="816" y="42"/>
                  <a:pt x="818" y="47"/>
                  <a:pt x="822" y="50"/>
                </a:cubicBezTo>
                <a:cubicBezTo>
                  <a:pt x="826" y="53"/>
                  <a:pt x="834" y="58"/>
                  <a:pt x="834" y="58"/>
                </a:cubicBezTo>
                <a:cubicBezTo>
                  <a:pt x="840" y="67"/>
                  <a:pt x="839" y="74"/>
                  <a:pt x="848" y="80"/>
                </a:cubicBezTo>
                <a:cubicBezTo>
                  <a:pt x="860" y="98"/>
                  <a:pt x="866" y="96"/>
                  <a:pt x="888" y="100"/>
                </a:cubicBezTo>
                <a:cubicBezTo>
                  <a:pt x="893" y="105"/>
                  <a:pt x="906" y="114"/>
                  <a:pt x="906" y="114"/>
                </a:cubicBezTo>
                <a:cubicBezTo>
                  <a:pt x="911" y="121"/>
                  <a:pt x="914" y="123"/>
                  <a:pt x="922" y="126"/>
                </a:cubicBezTo>
                <a:cubicBezTo>
                  <a:pt x="927" y="133"/>
                  <a:pt x="935" y="141"/>
                  <a:pt x="942" y="146"/>
                </a:cubicBezTo>
                <a:cubicBezTo>
                  <a:pt x="946" y="152"/>
                  <a:pt x="958" y="160"/>
                  <a:pt x="958" y="160"/>
                </a:cubicBezTo>
                <a:cubicBezTo>
                  <a:pt x="963" y="167"/>
                  <a:pt x="969" y="175"/>
                  <a:pt x="976" y="180"/>
                </a:cubicBezTo>
                <a:cubicBezTo>
                  <a:pt x="980" y="191"/>
                  <a:pt x="991" y="244"/>
                  <a:pt x="1004" y="248"/>
                </a:cubicBezTo>
                <a:cubicBezTo>
                  <a:pt x="1011" y="259"/>
                  <a:pt x="1005" y="270"/>
                  <a:pt x="1016" y="278"/>
                </a:cubicBezTo>
                <a:cubicBezTo>
                  <a:pt x="1032" y="277"/>
                  <a:pt x="1051" y="284"/>
                  <a:pt x="1064" y="274"/>
                </a:cubicBezTo>
                <a:cubicBezTo>
                  <a:pt x="1071" y="268"/>
                  <a:pt x="1069" y="257"/>
                  <a:pt x="1074" y="250"/>
                </a:cubicBezTo>
                <a:cubicBezTo>
                  <a:pt x="1081" y="239"/>
                  <a:pt x="1087" y="229"/>
                  <a:pt x="1096" y="220"/>
                </a:cubicBezTo>
                <a:cubicBezTo>
                  <a:pt x="1105" y="223"/>
                  <a:pt x="1108" y="232"/>
                  <a:pt x="1116" y="238"/>
                </a:cubicBezTo>
                <a:cubicBezTo>
                  <a:pt x="1119" y="243"/>
                  <a:pt x="1132" y="248"/>
                  <a:pt x="1132" y="248"/>
                </a:cubicBezTo>
                <a:cubicBezTo>
                  <a:pt x="1137" y="247"/>
                  <a:pt x="1143" y="248"/>
                  <a:pt x="1148" y="246"/>
                </a:cubicBezTo>
                <a:cubicBezTo>
                  <a:pt x="1156" y="243"/>
                  <a:pt x="1152" y="229"/>
                  <a:pt x="1150" y="220"/>
                </a:cubicBezTo>
                <a:cubicBezTo>
                  <a:pt x="1146" y="196"/>
                  <a:pt x="1126" y="177"/>
                  <a:pt x="1118" y="154"/>
                </a:cubicBezTo>
                <a:cubicBezTo>
                  <a:pt x="1122" y="138"/>
                  <a:pt x="1128" y="142"/>
                  <a:pt x="1144" y="144"/>
                </a:cubicBezTo>
                <a:cubicBezTo>
                  <a:pt x="1150" y="153"/>
                  <a:pt x="1151" y="158"/>
                  <a:pt x="1162" y="162"/>
                </a:cubicBezTo>
                <a:cubicBezTo>
                  <a:pt x="1163" y="167"/>
                  <a:pt x="1161" y="173"/>
                  <a:pt x="1164" y="178"/>
                </a:cubicBezTo>
                <a:cubicBezTo>
                  <a:pt x="1166" y="182"/>
                  <a:pt x="1176" y="186"/>
                  <a:pt x="1176" y="186"/>
                </a:cubicBezTo>
                <a:cubicBezTo>
                  <a:pt x="1181" y="194"/>
                  <a:pt x="1190" y="207"/>
                  <a:pt x="1198" y="212"/>
                </a:cubicBezTo>
                <a:cubicBezTo>
                  <a:pt x="1203" y="228"/>
                  <a:pt x="1221" y="229"/>
                  <a:pt x="1232" y="240"/>
                </a:cubicBezTo>
              </a:path>
            </a:pathLst>
          </a:custGeom>
          <a:noFill/>
          <a:ln w="25400" cap="flat"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fi-FI"/>
          </a:p>
        </p:txBody>
      </p:sp>
      <p:sp>
        <p:nvSpPr>
          <p:cNvPr id="24583" name="Freeform 7"/>
          <p:cNvSpPr>
            <a:spLocks/>
          </p:cNvSpPr>
          <p:nvPr/>
        </p:nvSpPr>
        <p:spPr bwMode="auto">
          <a:xfrm>
            <a:off x="3241675" y="5067300"/>
            <a:ext cx="204788" cy="130175"/>
          </a:xfrm>
          <a:custGeom>
            <a:avLst/>
            <a:gdLst>
              <a:gd name="T0" fmla="*/ 0 w 140"/>
              <a:gd name="T1" fmla="*/ 0 h 82"/>
              <a:gd name="T2" fmla="*/ 2147483647 w 140"/>
              <a:gd name="T3" fmla="*/ 2147483647 h 82"/>
              <a:gd name="T4" fmla="*/ 2147483647 w 140"/>
              <a:gd name="T5" fmla="*/ 2147483647 h 82"/>
              <a:gd name="T6" fmla="*/ 2147483647 w 140"/>
              <a:gd name="T7" fmla="*/ 2147483647 h 82"/>
              <a:gd name="T8" fmla="*/ 2147483647 w 140"/>
              <a:gd name="T9" fmla="*/ 2147483647 h 82"/>
              <a:gd name="T10" fmla="*/ 2147483647 w 140"/>
              <a:gd name="T11" fmla="*/ 2147483647 h 82"/>
              <a:gd name="T12" fmla="*/ 2147483647 w 140"/>
              <a:gd name="T13" fmla="*/ 2147483647 h 82"/>
              <a:gd name="T14" fmla="*/ 0 60000 65536"/>
              <a:gd name="T15" fmla="*/ 0 60000 65536"/>
              <a:gd name="T16" fmla="*/ 0 60000 65536"/>
              <a:gd name="T17" fmla="*/ 0 60000 65536"/>
              <a:gd name="T18" fmla="*/ 0 60000 65536"/>
              <a:gd name="T19" fmla="*/ 0 60000 65536"/>
              <a:gd name="T20" fmla="*/ 0 60000 65536"/>
              <a:gd name="T21" fmla="*/ 0 w 140"/>
              <a:gd name="T22" fmla="*/ 0 h 82"/>
              <a:gd name="T23" fmla="*/ 140 w 140"/>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82">
                <a:moveTo>
                  <a:pt x="0" y="0"/>
                </a:moveTo>
                <a:cubicBezTo>
                  <a:pt x="6" y="2"/>
                  <a:pt x="12" y="4"/>
                  <a:pt x="18" y="6"/>
                </a:cubicBezTo>
                <a:cubicBezTo>
                  <a:pt x="20" y="7"/>
                  <a:pt x="24" y="8"/>
                  <a:pt x="24" y="8"/>
                </a:cubicBezTo>
                <a:cubicBezTo>
                  <a:pt x="29" y="15"/>
                  <a:pt x="33" y="15"/>
                  <a:pt x="40" y="20"/>
                </a:cubicBezTo>
                <a:cubicBezTo>
                  <a:pt x="51" y="36"/>
                  <a:pt x="61" y="38"/>
                  <a:pt x="78" y="44"/>
                </a:cubicBezTo>
                <a:cubicBezTo>
                  <a:pt x="84" y="54"/>
                  <a:pt x="95" y="60"/>
                  <a:pt x="106" y="64"/>
                </a:cubicBezTo>
                <a:cubicBezTo>
                  <a:pt x="117" y="80"/>
                  <a:pt x="120" y="82"/>
                  <a:pt x="140" y="82"/>
                </a:cubicBezTo>
              </a:path>
            </a:pathLst>
          </a:custGeom>
          <a:noFill/>
          <a:ln w="25400" cap="flat"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fi-FI"/>
          </a:p>
        </p:txBody>
      </p:sp>
      <p:sp>
        <p:nvSpPr>
          <p:cNvPr id="24584" name="Freeform 8"/>
          <p:cNvSpPr>
            <a:spLocks/>
          </p:cNvSpPr>
          <p:nvPr/>
        </p:nvSpPr>
        <p:spPr bwMode="auto">
          <a:xfrm>
            <a:off x="2049463" y="3295650"/>
            <a:ext cx="1042987" cy="790575"/>
          </a:xfrm>
          <a:custGeom>
            <a:avLst/>
            <a:gdLst>
              <a:gd name="T0" fmla="*/ 2147483647 w 711"/>
              <a:gd name="T1" fmla="*/ 0 h 498"/>
              <a:gd name="T2" fmla="*/ 2147483647 w 711"/>
              <a:gd name="T3" fmla="*/ 2147483647 h 498"/>
              <a:gd name="T4" fmla="*/ 2147483647 w 711"/>
              <a:gd name="T5" fmla="*/ 2147483647 h 498"/>
              <a:gd name="T6" fmla="*/ 2147483647 w 711"/>
              <a:gd name="T7" fmla="*/ 2147483647 h 498"/>
              <a:gd name="T8" fmla="*/ 2147483647 w 711"/>
              <a:gd name="T9" fmla="*/ 2147483647 h 498"/>
              <a:gd name="T10" fmla="*/ 2147483647 w 711"/>
              <a:gd name="T11" fmla="*/ 2147483647 h 498"/>
              <a:gd name="T12" fmla="*/ 2147483647 w 711"/>
              <a:gd name="T13" fmla="*/ 2147483647 h 498"/>
              <a:gd name="T14" fmla="*/ 2147483647 w 711"/>
              <a:gd name="T15" fmla="*/ 2147483647 h 498"/>
              <a:gd name="T16" fmla="*/ 2147483647 w 711"/>
              <a:gd name="T17" fmla="*/ 2147483647 h 498"/>
              <a:gd name="T18" fmla="*/ 2147483647 w 711"/>
              <a:gd name="T19" fmla="*/ 2147483647 h 498"/>
              <a:gd name="T20" fmla="*/ 2147483647 w 711"/>
              <a:gd name="T21" fmla="*/ 2147483647 h 498"/>
              <a:gd name="T22" fmla="*/ 2147483647 w 711"/>
              <a:gd name="T23" fmla="*/ 2147483647 h 498"/>
              <a:gd name="T24" fmla="*/ 2147483647 w 711"/>
              <a:gd name="T25" fmla="*/ 2147483647 h 498"/>
              <a:gd name="T26" fmla="*/ 2147483647 w 711"/>
              <a:gd name="T27" fmla="*/ 2147483647 h 498"/>
              <a:gd name="T28" fmla="*/ 2147483647 w 711"/>
              <a:gd name="T29" fmla="*/ 2147483647 h 498"/>
              <a:gd name="T30" fmla="*/ 2147483647 w 711"/>
              <a:gd name="T31" fmla="*/ 2147483647 h 498"/>
              <a:gd name="T32" fmla="*/ 2147483647 w 711"/>
              <a:gd name="T33" fmla="*/ 2147483647 h 498"/>
              <a:gd name="T34" fmla="*/ 2147483647 w 711"/>
              <a:gd name="T35" fmla="*/ 2147483647 h 498"/>
              <a:gd name="T36" fmla="*/ 2147483647 w 711"/>
              <a:gd name="T37" fmla="*/ 2147483647 h 498"/>
              <a:gd name="T38" fmla="*/ 2147483647 w 711"/>
              <a:gd name="T39" fmla="*/ 2147483647 h 498"/>
              <a:gd name="T40" fmla="*/ 2147483647 w 711"/>
              <a:gd name="T41" fmla="*/ 2147483647 h 498"/>
              <a:gd name="T42" fmla="*/ 2147483647 w 711"/>
              <a:gd name="T43" fmla="*/ 2147483647 h 498"/>
              <a:gd name="T44" fmla="*/ 2147483647 w 711"/>
              <a:gd name="T45" fmla="*/ 2147483647 h 498"/>
              <a:gd name="T46" fmla="*/ 2147483647 w 711"/>
              <a:gd name="T47" fmla="*/ 2147483647 h 498"/>
              <a:gd name="T48" fmla="*/ 2147483647 w 711"/>
              <a:gd name="T49" fmla="*/ 2147483647 h 498"/>
              <a:gd name="T50" fmla="*/ 2147483647 w 711"/>
              <a:gd name="T51" fmla="*/ 2147483647 h 498"/>
              <a:gd name="T52" fmla="*/ 2147483647 w 711"/>
              <a:gd name="T53" fmla="*/ 2147483647 h 498"/>
              <a:gd name="T54" fmla="*/ 2147483647 w 711"/>
              <a:gd name="T55" fmla="*/ 2147483647 h 498"/>
              <a:gd name="T56" fmla="*/ 2147483647 w 711"/>
              <a:gd name="T57" fmla="*/ 2147483647 h 498"/>
              <a:gd name="T58" fmla="*/ 2147483647 w 711"/>
              <a:gd name="T59" fmla="*/ 2147483647 h 498"/>
              <a:gd name="T60" fmla="*/ 2147483647 w 711"/>
              <a:gd name="T61" fmla="*/ 2147483647 h 498"/>
              <a:gd name="T62" fmla="*/ 2147483647 w 711"/>
              <a:gd name="T63" fmla="*/ 2147483647 h 498"/>
              <a:gd name="T64" fmla="*/ 2147483647 w 711"/>
              <a:gd name="T65" fmla="*/ 2147483647 h 498"/>
              <a:gd name="T66" fmla="*/ 2147483647 w 711"/>
              <a:gd name="T67" fmla="*/ 2147483647 h 498"/>
              <a:gd name="T68" fmla="*/ 2147483647 w 711"/>
              <a:gd name="T69" fmla="*/ 2147483647 h 498"/>
              <a:gd name="T70" fmla="*/ 2147483647 w 711"/>
              <a:gd name="T71" fmla="*/ 2147483647 h 498"/>
              <a:gd name="T72" fmla="*/ 2147483647 w 711"/>
              <a:gd name="T73" fmla="*/ 2147483647 h 498"/>
              <a:gd name="T74" fmla="*/ 2147483647 w 711"/>
              <a:gd name="T75" fmla="*/ 2147483647 h 498"/>
              <a:gd name="T76" fmla="*/ 2147483647 w 711"/>
              <a:gd name="T77" fmla="*/ 2147483647 h 498"/>
              <a:gd name="T78" fmla="*/ 2147483647 w 711"/>
              <a:gd name="T79" fmla="*/ 2147483647 h 498"/>
              <a:gd name="T80" fmla="*/ 2147483647 w 711"/>
              <a:gd name="T81" fmla="*/ 2147483647 h 498"/>
              <a:gd name="T82" fmla="*/ 2147483647 w 711"/>
              <a:gd name="T83" fmla="*/ 2147483647 h 4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11"/>
              <a:gd name="T127" fmla="*/ 0 h 498"/>
              <a:gd name="T128" fmla="*/ 711 w 711"/>
              <a:gd name="T129" fmla="*/ 498 h 4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11" h="498">
                <a:moveTo>
                  <a:pt x="3" y="0"/>
                </a:moveTo>
                <a:cubicBezTo>
                  <a:pt x="17" y="5"/>
                  <a:pt x="0" y="0"/>
                  <a:pt x="29" y="4"/>
                </a:cubicBezTo>
                <a:cubicBezTo>
                  <a:pt x="41" y="6"/>
                  <a:pt x="49" y="12"/>
                  <a:pt x="63" y="14"/>
                </a:cubicBezTo>
                <a:cubicBezTo>
                  <a:pt x="67" y="16"/>
                  <a:pt x="71" y="18"/>
                  <a:pt x="75" y="20"/>
                </a:cubicBezTo>
                <a:cubicBezTo>
                  <a:pt x="82" y="25"/>
                  <a:pt x="84" y="31"/>
                  <a:pt x="91" y="36"/>
                </a:cubicBezTo>
                <a:cubicBezTo>
                  <a:pt x="93" y="42"/>
                  <a:pt x="102" y="56"/>
                  <a:pt x="107" y="58"/>
                </a:cubicBezTo>
                <a:cubicBezTo>
                  <a:pt x="111" y="65"/>
                  <a:pt x="117" y="67"/>
                  <a:pt x="121" y="74"/>
                </a:cubicBezTo>
                <a:cubicBezTo>
                  <a:pt x="123" y="83"/>
                  <a:pt x="125" y="87"/>
                  <a:pt x="133" y="92"/>
                </a:cubicBezTo>
                <a:cubicBezTo>
                  <a:pt x="136" y="97"/>
                  <a:pt x="149" y="102"/>
                  <a:pt x="149" y="102"/>
                </a:cubicBezTo>
                <a:cubicBezTo>
                  <a:pt x="155" y="111"/>
                  <a:pt x="158" y="110"/>
                  <a:pt x="169" y="108"/>
                </a:cubicBezTo>
                <a:cubicBezTo>
                  <a:pt x="173" y="97"/>
                  <a:pt x="170" y="88"/>
                  <a:pt x="161" y="82"/>
                </a:cubicBezTo>
                <a:cubicBezTo>
                  <a:pt x="158" y="78"/>
                  <a:pt x="155" y="75"/>
                  <a:pt x="153" y="70"/>
                </a:cubicBezTo>
                <a:cubicBezTo>
                  <a:pt x="152" y="66"/>
                  <a:pt x="149" y="58"/>
                  <a:pt x="149" y="58"/>
                </a:cubicBezTo>
                <a:cubicBezTo>
                  <a:pt x="153" y="52"/>
                  <a:pt x="165" y="44"/>
                  <a:pt x="165" y="44"/>
                </a:cubicBezTo>
                <a:cubicBezTo>
                  <a:pt x="174" y="47"/>
                  <a:pt x="175" y="50"/>
                  <a:pt x="181" y="56"/>
                </a:cubicBezTo>
                <a:cubicBezTo>
                  <a:pt x="186" y="61"/>
                  <a:pt x="199" y="68"/>
                  <a:pt x="199" y="68"/>
                </a:cubicBezTo>
                <a:cubicBezTo>
                  <a:pt x="204" y="82"/>
                  <a:pt x="199" y="78"/>
                  <a:pt x="209" y="84"/>
                </a:cubicBezTo>
                <a:cubicBezTo>
                  <a:pt x="214" y="91"/>
                  <a:pt x="228" y="97"/>
                  <a:pt x="237" y="100"/>
                </a:cubicBezTo>
                <a:cubicBezTo>
                  <a:pt x="241" y="111"/>
                  <a:pt x="241" y="101"/>
                  <a:pt x="247" y="118"/>
                </a:cubicBezTo>
                <a:cubicBezTo>
                  <a:pt x="248" y="122"/>
                  <a:pt x="251" y="130"/>
                  <a:pt x="251" y="130"/>
                </a:cubicBezTo>
                <a:cubicBezTo>
                  <a:pt x="243" y="133"/>
                  <a:pt x="236" y="133"/>
                  <a:pt x="229" y="138"/>
                </a:cubicBezTo>
                <a:cubicBezTo>
                  <a:pt x="223" y="148"/>
                  <a:pt x="227" y="143"/>
                  <a:pt x="213" y="148"/>
                </a:cubicBezTo>
                <a:cubicBezTo>
                  <a:pt x="211" y="149"/>
                  <a:pt x="207" y="150"/>
                  <a:pt x="207" y="150"/>
                </a:cubicBezTo>
                <a:cubicBezTo>
                  <a:pt x="202" y="158"/>
                  <a:pt x="201" y="163"/>
                  <a:pt x="211" y="166"/>
                </a:cubicBezTo>
                <a:cubicBezTo>
                  <a:pt x="217" y="175"/>
                  <a:pt x="222" y="189"/>
                  <a:pt x="233" y="192"/>
                </a:cubicBezTo>
                <a:cubicBezTo>
                  <a:pt x="243" y="199"/>
                  <a:pt x="249" y="207"/>
                  <a:pt x="261" y="212"/>
                </a:cubicBezTo>
                <a:cubicBezTo>
                  <a:pt x="265" y="214"/>
                  <a:pt x="273" y="216"/>
                  <a:pt x="273" y="216"/>
                </a:cubicBezTo>
                <a:cubicBezTo>
                  <a:pt x="280" y="226"/>
                  <a:pt x="285" y="237"/>
                  <a:pt x="295" y="244"/>
                </a:cubicBezTo>
                <a:cubicBezTo>
                  <a:pt x="298" y="254"/>
                  <a:pt x="308" y="264"/>
                  <a:pt x="317" y="270"/>
                </a:cubicBezTo>
                <a:cubicBezTo>
                  <a:pt x="324" y="281"/>
                  <a:pt x="332" y="290"/>
                  <a:pt x="343" y="298"/>
                </a:cubicBezTo>
                <a:cubicBezTo>
                  <a:pt x="350" y="309"/>
                  <a:pt x="351" y="321"/>
                  <a:pt x="363" y="324"/>
                </a:cubicBezTo>
                <a:cubicBezTo>
                  <a:pt x="371" y="337"/>
                  <a:pt x="381" y="341"/>
                  <a:pt x="395" y="346"/>
                </a:cubicBezTo>
                <a:cubicBezTo>
                  <a:pt x="402" y="357"/>
                  <a:pt x="395" y="348"/>
                  <a:pt x="405" y="354"/>
                </a:cubicBezTo>
                <a:cubicBezTo>
                  <a:pt x="409" y="356"/>
                  <a:pt x="417" y="362"/>
                  <a:pt x="417" y="362"/>
                </a:cubicBezTo>
                <a:cubicBezTo>
                  <a:pt x="422" y="369"/>
                  <a:pt x="429" y="381"/>
                  <a:pt x="437" y="384"/>
                </a:cubicBezTo>
                <a:cubicBezTo>
                  <a:pt x="444" y="387"/>
                  <a:pt x="459" y="390"/>
                  <a:pt x="459" y="390"/>
                </a:cubicBezTo>
                <a:cubicBezTo>
                  <a:pt x="469" y="405"/>
                  <a:pt x="477" y="405"/>
                  <a:pt x="491" y="414"/>
                </a:cubicBezTo>
                <a:cubicBezTo>
                  <a:pt x="503" y="432"/>
                  <a:pt x="538" y="437"/>
                  <a:pt x="557" y="438"/>
                </a:cubicBezTo>
                <a:cubicBezTo>
                  <a:pt x="571" y="448"/>
                  <a:pt x="584" y="456"/>
                  <a:pt x="601" y="460"/>
                </a:cubicBezTo>
                <a:cubicBezTo>
                  <a:pt x="615" y="469"/>
                  <a:pt x="597" y="459"/>
                  <a:pt x="619" y="466"/>
                </a:cubicBezTo>
                <a:cubicBezTo>
                  <a:pt x="630" y="470"/>
                  <a:pt x="634" y="481"/>
                  <a:pt x="643" y="486"/>
                </a:cubicBezTo>
                <a:cubicBezTo>
                  <a:pt x="662" y="498"/>
                  <a:pt x="692" y="494"/>
                  <a:pt x="711" y="494"/>
                </a:cubicBezTo>
              </a:path>
            </a:pathLst>
          </a:custGeom>
          <a:noFill/>
          <a:ln w="25400" cap="flat" cmpd="sng">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fi-FI"/>
          </a:p>
        </p:txBody>
      </p:sp>
      <p:sp>
        <p:nvSpPr>
          <p:cNvPr id="24585" name="Text Box 9"/>
          <p:cNvSpPr txBox="1">
            <a:spLocks noChangeArrowheads="1"/>
          </p:cNvSpPr>
          <p:nvPr/>
        </p:nvSpPr>
        <p:spPr bwMode="auto">
          <a:xfrm>
            <a:off x="1547813" y="6461125"/>
            <a:ext cx="673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fi-FI" altLang="fi-FI" sz="2000" b="1">
                <a:solidFill>
                  <a:srgbClr val="0000FF"/>
                </a:solidFill>
              </a:rPr>
              <a:t>HB</a:t>
            </a:r>
            <a:endParaRPr lang="en-US" altLang="fi-FI" sz="2000" b="1">
              <a:solidFill>
                <a:srgbClr val="0000FF"/>
              </a:solidFill>
            </a:endParaRPr>
          </a:p>
        </p:txBody>
      </p:sp>
      <p:sp>
        <p:nvSpPr>
          <p:cNvPr id="24586" name="Text Box 10"/>
          <p:cNvSpPr txBox="1">
            <a:spLocks noChangeArrowheads="1"/>
          </p:cNvSpPr>
          <p:nvPr/>
        </p:nvSpPr>
        <p:spPr bwMode="auto">
          <a:xfrm>
            <a:off x="2244725" y="5661025"/>
            <a:ext cx="814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fi-FI" altLang="fi-FI" sz="2000" b="1">
                <a:solidFill>
                  <a:srgbClr val="0000FF"/>
                </a:solidFill>
              </a:rPr>
              <a:t>SB</a:t>
            </a:r>
            <a:endParaRPr lang="en-US" altLang="fi-FI" sz="2000" b="1">
              <a:solidFill>
                <a:srgbClr val="0000FF"/>
              </a:solidFill>
            </a:endParaRPr>
          </a:p>
        </p:txBody>
      </p:sp>
      <p:sp>
        <p:nvSpPr>
          <p:cNvPr id="24587" name="Text Box 11"/>
          <p:cNvSpPr txBox="1">
            <a:spLocks noChangeArrowheads="1"/>
          </p:cNvSpPr>
          <p:nvPr/>
        </p:nvSpPr>
        <p:spPr bwMode="auto">
          <a:xfrm>
            <a:off x="2179638" y="4005263"/>
            <a:ext cx="596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fi-FI" altLang="fi-FI" sz="2000" b="1">
                <a:solidFill>
                  <a:srgbClr val="0000FF"/>
                </a:solidFill>
              </a:rPr>
              <a:t>MB</a:t>
            </a:r>
            <a:endParaRPr lang="en-US" altLang="fi-FI" sz="2000" b="1">
              <a:solidFill>
                <a:srgbClr val="0000FF"/>
              </a:solidFill>
            </a:endParaRPr>
          </a:p>
        </p:txBody>
      </p:sp>
      <p:sp>
        <p:nvSpPr>
          <p:cNvPr id="24588" name="Text Box 12"/>
          <p:cNvSpPr txBox="1">
            <a:spLocks noChangeArrowheads="1"/>
          </p:cNvSpPr>
          <p:nvPr/>
        </p:nvSpPr>
        <p:spPr bwMode="auto">
          <a:xfrm>
            <a:off x="2711450" y="2924175"/>
            <a:ext cx="708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fi-FI" altLang="fi-FI" sz="2000" b="1">
                <a:solidFill>
                  <a:srgbClr val="0000FF"/>
                </a:solidFill>
              </a:rPr>
              <a:t>NB</a:t>
            </a:r>
            <a:endParaRPr lang="en-US" altLang="fi-FI" sz="2000" b="1">
              <a:solidFill>
                <a:srgbClr val="0000FF"/>
              </a:solidFill>
            </a:endParaRPr>
          </a:p>
        </p:txBody>
      </p:sp>
      <p:sp>
        <p:nvSpPr>
          <p:cNvPr id="24589" name="Text Box 13"/>
          <p:cNvSpPr txBox="1">
            <a:spLocks noChangeArrowheads="1"/>
          </p:cNvSpPr>
          <p:nvPr/>
        </p:nvSpPr>
        <p:spPr bwMode="auto">
          <a:xfrm>
            <a:off x="2378075" y="1557338"/>
            <a:ext cx="530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fi-FI" altLang="fi-FI" sz="2000" b="1">
                <a:solidFill>
                  <a:srgbClr val="0000FF"/>
                </a:solidFill>
              </a:rPr>
              <a:t>A</a:t>
            </a:r>
            <a:endParaRPr lang="en-US" altLang="fi-FI" sz="2000" b="1">
              <a:solidFill>
                <a:srgbClr val="0000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23850" y="549275"/>
            <a:ext cx="8502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fi-FI" altLang="fi-FI" sz="2400" b="1"/>
              <a:t>A square of naturally old-growth unmanaged forests older than140 yr in Finland  (km</a:t>
            </a:r>
            <a:r>
              <a:rPr lang="en-US" altLang="fi-FI" sz="2400" b="1">
                <a:cs typeface="Arial" charset="0"/>
              </a:rPr>
              <a:t>²</a:t>
            </a:r>
            <a:r>
              <a:rPr lang="fi-FI" altLang="fi-FI" sz="2400" b="1"/>
              <a:t>), (Virkkala et al. 2000) </a:t>
            </a:r>
            <a:br>
              <a:rPr lang="fi-FI" altLang="fi-FI" sz="2400" b="1"/>
            </a:br>
            <a:endParaRPr lang="fi-FI" altLang="fi-FI" sz="2400" b="1"/>
          </a:p>
        </p:txBody>
      </p:sp>
      <p:graphicFrame>
        <p:nvGraphicFramePr>
          <p:cNvPr id="80951" name="Group 55"/>
          <p:cNvGraphicFramePr>
            <a:graphicFrameLocks noGrp="1"/>
          </p:cNvGraphicFramePr>
          <p:nvPr>
            <p:ph/>
            <p:extLst>
              <p:ext uri="{D42A27DB-BD31-4B8C-83A1-F6EECF244321}">
                <p14:modId xmlns:p14="http://schemas.microsoft.com/office/powerpoint/2010/main" val="248884478"/>
              </p:ext>
            </p:extLst>
          </p:nvPr>
        </p:nvGraphicFramePr>
        <p:xfrm>
          <a:off x="684213" y="1484313"/>
          <a:ext cx="6115050" cy="4814810"/>
        </p:xfrm>
        <a:graphic>
          <a:graphicData uri="http://schemas.openxmlformats.org/drawingml/2006/table">
            <a:tbl>
              <a:tblPr/>
              <a:tblGrid>
                <a:gridCol w="2298700"/>
                <a:gridCol w="1778000"/>
                <a:gridCol w="2038350"/>
              </a:tblGrid>
              <a:tr h="4905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1" i="0" u="none" strike="noStrike" cap="none" normalizeH="0" baseline="0" dirty="0" err="1" smtClean="0">
                          <a:ln>
                            <a:noFill/>
                          </a:ln>
                          <a:solidFill>
                            <a:schemeClr val="tx1"/>
                          </a:solidFill>
                          <a:effectLst/>
                          <a:latin typeface="Arial" charset="0"/>
                        </a:rPr>
                        <a:t>Zone/area</a:t>
                      </a:r>
                      <a:endParaRPr kumimoji="0" lang="en-US" sz="2000" b="1" i="0" u="none" strike="noStrike" cap="none" normalizeH="0" baseline="0" dirty="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1" i="0" u="none" strike="noStrike" cap="none" normalizeH="0" baseline="0" smtClean="0">
                          <a:ln>
                            <a:noFill/>
                          </a:ln>
                          <a:solidFill>
                            <a:schemeClr val="tx1"/>
                          </a:solidFill>
                          <a:effectLst/>
                          <a:latin typeface="Arial" charset="0"/>
                        </a:rPr>
                        <a:t>Protected</a:t>
                      </a:r>
                      <a:endParaRPr kumimoji="0" lang="en-US" sz="20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1" i="0" u="none" strike="noStrike" cap="none" normalizeH="0" baseline="0" smtClean="0">
                          <a:ln>
                            <a:noFill/>
                          </a:ln>
                          <a:solidFill>
                            <a:schemeClr val="tx1"/>
                          </a:solidFill>
                          <a:effectLst/>
                          <a:latin typeface="Arial" charset="0"/>
                        </a:rPr>
                        <a:t>Not protected</a:t>
                      </a:r>
                      <a:endParaRPr kumimoji="0" lang="en-US" sz="20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Hemiboreal</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3</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16</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South-boreal</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16</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127</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Mid-boreal</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 Pohjanmaa</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220</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223</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 P-Karjala-Kainuu</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251</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499</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dirty="0" err="1" smtClean="0">
                          <a:ln>
                            <a:noFill/>
                          </a:ln>
                          <a:solidFill>
                            <a:schemeClr val="tx1"/>
                          </a:solidFill>
                          <a:effectLst/>
                          <a:latin typeface="Arial" charset="0"/>
                        </a:rPr>
                        <a:t>North-boreal</a:t>
                      </a:r>
                      <a:endParaRPr kumimoji="0" lang="en-US" sz="2000" b="0" i="0" u="none" strike="noStrike" cap="none" normalizeH="0" baseline="0" dirty="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 Kainuu-Kuusamo</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575</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1037</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 Peräpohjola</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1117</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2249</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9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 Metsä-Lappi</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1921</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sz="2000" b="0" i="0" u="none" strike="noStrike" cap="none" normalizeH="0" baseline="0" smtClean="0">
                          <a:ln>
                            <a:noFill/>
                          </a:ln>
                          <a:solidFill>
                            <a:schemeClr val="tx1"/>
                          </a:solidFill>
                          <a:effectLst/>
                          <a:latin typeface="Arial" charset="0"/>
                        </a:rPr>
                        <a:t>1489</a:t>
                      </a:r>
                      <a:endParaRPr kumimoji="0" lang="en-US" sz="2000" b="0"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49" name="Text Box 50"/>
          <p:cNvSpPr txBox="1">
            <a:spLocks noChangeArrowheads="1"/>
          </p:cNvSpPr>
          <p:nvPr/>
        </p:nvSpPr>
        <p:spPr bwMode="auto">
          <a:xfrm>
            <a:off x="6831013" y="1844675"/>
            <a:ext cx="2312987"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fi-FI" altLang="fi-FI" sz="2000" b="1"/>
              <a:t>B2 - area of occupancy (= a sguare of suitable habitats or the area occupied by a species within its ”extent of occurence”</a:t>
            </a:r>
          </a:p>
          <a:p>
            <a:pPr>
              <a:spcBef>
                <a:spcPct val="50000"/>
              </a:spcBef>
              <a:buFontTx/>
              <a:buNone/>
            </a:pPr>
            <a:r>
              <a:rPr lang="fi-FI" altLang="fi-FI" sz="2000">
                <a:solidFill>
                  <a:srgbClr val="FF0000"/>
                </a:solidFill>
              </a:rPr>
              <a:t>CR </a:t>
            </a:r>
            <a:r>
              <a:rPr lang="fi-FI" altLang="fi-FI" sz="2000"/>
              <a:t>&lt; 10 km</a:t>
            </a:r>
            <a:r>
              <a:rPr lang="fi-FI" altLang="fi-FI" sz="2000" baseline="30000"/>
              <a:t>2</a:t>
            </a:r>
          </a:p>
          <a:p>
            <a:pPr>
              <a:spcBef>
                <a:spcPct val="50000"/>
              </a:spcBef>
              <a:buFontTx/>
              <a:buNone/>
            </a:pPr>
            <a:r>
              <a:rPr lang="fi-FI" altLang="fi-FI" sz="2000">
                <a:solidFill>
                  <a:srgbClr val="FF0000"/>
                </a:solidFill>
              </a:rPr>
              <a:t>EN</a:t>
            </a:r>
            <a:r>
              <a:rPr lang="fi-FI" altLang="fi-FI" sz="2000"/>
              <a:t> &lt; 500 km</a:t>
            </a:r>
            <a:r>
              <a:rPr lang="fi-FI" altLang="fi-FI" sz="2000" baseline="30000"/>
              <a:t>2</a:t>
            </a:r>
          </a:p>
          <a:p>
            <a:pPr>
              <a:spcBef>
                <a:spcPct val="50000"/>
              </a:spcBef>
              <a:buFontTx/>
              <a:buNone/>
            </a:pPr>
            <a:r>
              <a:rPr lang="fi-FI" altLang="fi-FI" sz="2000">
                <a:solidFill>
                  <a:srgbClr val="FF0000"/>
                </a:solidFill>
              </a:rPr>
              <a:t>VU</a:t>
            </a:r>
            <a:r>
              <a:rPr lang="fi-FI" altLang="fi-FI" sz="2000"/>
              <a:t> &lt; 2000 km</a:t>
            </a:r>
            <a:r>
              <a:rPr lang="fi-FI" altLang="fi-FI" sz="2000" baseline="30000"/>
              <a:t>2</a:t>
            </a:r>
            <a:endParaRPr lang="en-US" altLang="fi-FI" sz="2000" baseline="30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49338" y="404813"/>
            <a:ext cx="7777162" cy="431800"/>
          </a:xfrm>
        </p:spPr>
        <p:txBody>
          <a:bodyPr/>
          <a:lstStyle/>
          <a:p>
            <a:r>
              <a:rPr lang="fi-FI" altLang="fi-FI" sz="4000" smtClean="0"/>
              <a:t>Habitat </a:t>
            </a:r>
            <a:endParaRPr lang="ru-RU" altLang="fi-FI" sz="4000" smtClean="0"/>
          </a:p>
        </p:txBody>
      </p:sp>
      <p:graphicFrame>
        <p:nvGraphicFramePr>
          <p:cNvPr id="15429" name="Group 69"/>
          <p:cNvGraphicFramePr>
            <a:graphicFrameLocks noGrp="1"/>
          </p:cNvGraphicFramePr>
          <p:nvPr>
            <p:ph idx="1"/>
          </p:nvPr>
        </p:nvGraphicFramePr>
        <p:xfrm>
          <a:off x="849313" y="981075"/>
          <a:ext cx="8110537" cy="5400698"/>
        </p:xfrm>
        <a:graphic>
          <a:graphicData uri="http://schemas.openxmlformats.org/drawingml/2006/table">
            <a:tbl>
              <a:tblPr/>
              <a:tblGrid>
                <a:gridCol w="3187700"/>
                <a:gridCol w="1249362"/>
                <a:gridCol w="2008188"/>
                <a:gridCol w="1665287"/>
              </a:tblGrid>
              <a:tr h="64130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Criterion</a:t>
                      </a:r>
                      <a:endParaRPr kumimoji="0" lang="ru-RU" altLang="fi-FI" sz="1800" b="0" i="0" u="none" strike="noStrike" cap="none" normalizeH="0" baseline="0" smtClean="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accent2"/>
                          </a:solidFill>
                          <a:effectLst/>
                          <a:latin typeface="Arial" charset="0"/>
                        </a:rPr>
                        <a:t>B -  Small range – fragmented, declining or fluctuating</a:t>
                      </a:r>
                      <a:endParaRPr kumimoji="0" lang="ru-RU" altLang="fi-FI" sz="2800" b="0" i="0" u="none" strike="noStrike" cap="none" normalizeH="0" baseline="0" smtClean="0">
                        <a:ln>
                          <a:noFill/>
                        </a:ln>
                        <a:solidFill>
                          <a:schemeClr val="accent2"/>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r>
              <a:tr h="56987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fi-FI" sz="2800" b="0" i="0" u="none" strike="noStrike" cap="none" normalizeH="0" baseline="0" smtClean="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altLang="fi-FI" sz="2400" b="1" i="0" u="none" strike="noStrike" cap="none" normalizeH="0" baseline="30000" smtClean="0">
                          <a:ln>
                            <a:noFill/>
                          </a:ln>
                          <a:solidFill>
                            <a:schemeClr val="tx1"/>
                          </a:solidFill>
                          <a:effectLst/>
                          <a:latin typeface="Arial" charset="0"/>
                        </a:rPr>
                        <a:t>CE</a:t>
                      </a:r>
                      <a:endParaRPr kumimoji="0" lang="ru-RU" altLang="fi-FI" sz="2400" b="1" i="0" u="none" strike="noStrike" cap="none" normalizeH="0" baseline="3000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altLang="fi-FI" sz="2400" b="1" i="0" u="none" strike="noStrike" cap="none" normalizeH="0" baseline="30000" smtClean="0">
                          <a:ln>
                            <a:noFill/>
                          </a:ln>
                          <a:solidFill>
                            <a:schemeClr val="tx1"/>
                          </a:solidFill>
                          <a:effectLst/>
                          <a:latin typeface="Arial" charset="0"/>
                        </a:rPr>
                        <a:t>E</a:t>
                      </a:r>
                      <a:endParaRPr kumimoji="0" lang="ru-RU" altLang="fi-FI" sz="2400" b="1" i="0" u="none" strike="noStrike" cap="none" normalizeH="0" baseline="3000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altLang="fi-FI" sz="2400" b="1" i="0" u="none" strike="noStrike" cap="none" normalizeH="0" baseline="30000" smtClean="0">
                          <a:ln>
                            <a:noFill/>
                          </a:ln>
                          <a:solidFill>
                            <a:schemeClr val="tx1"/>
                          </a:solidFill>
                          <a:effectLst/>
                          <a:latin typeface="Arial" charset="0"/>
                        </a:rPr>
                        <a:t>VU</a:t>
                      </a:r>
                      <a:endParaRPr kumimoji="0" lang="ru-RU" altLang="fi-FI" sz="2400" b="1" i="0" u="none" strike="noStrike" cap="none" normalizeH="0" baseline="3000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89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altLang="fi-FI" sz="2000" b="0" i="0" u="none" strike="noStrike" cap="none" normalizeH="0" baseline="0" smtClean="0">
                          <a:ln>
                            <a:noFill/>
                          </a:ln>
                          <a:solidFill>
                            <a:schemeClr val="accent2"/>
                          </a:solidFill>
                          <a:effectLst/>
                          <a:latin typeface="Arial" charset="0"/>
                        </a:rPr>
                        <a:t>B1-  extent of occurence</a:t>
                      </a:r>
                      <a:endParaRPr kumimoji="0" lang="ru-RU" altLang="fi-FI" sz="2000" b="0" i="0" u="none" strike="noStrike" cap="none" normalizeH="0" baseline="0" smtClean="0">
                        <a:ln>
                          <a:noFill/>
                        </a:ln>
                        <a:solidFill>
                          <a:schemeClr val="accent2"/>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fi-FI" sz="2000" b="0" i="0" u="none" strike="noStrike" cap="none" normalizeH="0" baseline="0" smtClean="0">
                          <a:ln>
                            <a:noFill/>
                          </a:ln>
                          <a:solidFill>
                            <a:schemeClr val="accent2"/>
                          </a:solidFill>
                          <a:effectLst/>
                          <a:latin typeface="Arial" charset="0"/>
                          <a:cs typeface="Arial" charset="0"/>
                        </a:rPr>
                        <a:t>&lt;1</a:t>
                      </a:r>
                      <a:r>
                        <a:rPr kumimoji="0" lang="fi-FI" altLang="fi-FI" sz="2000" b="0" i="0" u="none" strike="noStrike" cap="none" normalizeH="0" baseline="0" smtClean="0">
                          <a:ln>
                            <a:noFill/>
                          </a:ln>
                          <a:solidFill>
                            <a:schemeClr val="accent2"/>
                          </a:solidFill>
                          <a:effectLst/>
                          <a:latin typeface="Arial" charset="0"/>
                        </a:rPr>
                        <a:t>00km</a:t>
                      </a:r>
                      <a:r>
                        <a:rPr kumimoji="0" lang="fi-FI" altLang="fi-FI" sz="2000" b="0" i="0" u="none" strike="noStrike" cap="none" normalizeH="0" baseline="30000" smtClean="0">
                          <a:ln>
                            <a:noFill/>
                          </a:ln>
                          <a:solidFill>
                            <a:schemeClr val="accent2"/>
                          </a:solidFill>
                          <a:effectLst/>
                          <a:latin typeface="Arial" charset="0"/>
                        </a:rPr>
                        <a:t>2</a:t>
                      </a:r>
                      <a:endParaRPr kumimoji="0" lang="ru-RU" altLang="fi-FI" sz="2000" b="0" i="0" u="none" strike="noStrike" cap="none" normalizeH="0" baseline="30000" smtClean="0">
                        <a:ln>
                          <a:noFill/>
                        </a:ln>
                        <a:solidFill>
                          <a:schemeClr val="accent2"/>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fi-FI" sz="2000" b="0" i="0" u="none" strike="noStrike" cap="none" normalizeH="0" baseline="0" smtClean="0">
                          <a:ln>
                            <a:noFill/>
                          </a:ln>
                          <a:solidFill>
                            <a:schemeClr val="accent2"/>
                          </a:solidFill>
                          <a:effectLst/>
                          <a:latin typeface="Arial" charset="0"/>
                          <a:cs typeface="Arial" charset="0"/>
                        </a:rPr>
                        <a:t>&lt;</a:t>
                      </a:r>
                      <a:r>
                        <a:rPr kumimoji="0" lang="fi-FI" altLang="fi-FI" sz="2000" b="0" i="0" u="none" strike="noStrike" cap="none" normalizeH="0" baseline="0" smtClean="0">
                          <a:ln>
                            <a:noFill/>
                          </a:ln>
                          <a:solidFill>
                            <a:schemeClr val="accent2"/>
                          </a:solidFill>
                          <a:effectLst/>
                          <a:latin typeface="Arial" charset="0"/>
                        </a:rPr>
                        <a:t> 5 000 km</a:t>
                      </a:r>
                      <a:r>
                        <a:rPr kumimoji="0" lang="fi-FI" altLang="fi-FI" sz="2000" b="0" i="0" u="none" strike="noStrike" cap="none" normalizeH="0" baseline="30000" smtClean="0">
                          <a:ln>
                            <a:noFill/>
                          </a:ln>
                          <a:solidFill>
                            <a:schemeClr val="accent2"/>
                          </a:solidFill>
                          <a:effectLst/>
                          <a:latin typeface="Arial" charset="0"/>
                        </a:rPr>
                        <a:t>2</a:t>
                      </a:r>
                      <a:endParaRPr kumimoji="0" lang="ru-RU" altLang="fi-FI" sz="2000" b="0" i="0" u="none" strike="noStrike" cap="none" normalizeH="0" baseline="30000" smtClean="0">
                        <a:ln>
                          <a:noFill/>
                        </a:ln>
                        <a:solidFill>
                          <a:schemeClr val="accent2"/>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fi-FI" sz="2000" b="0" i="0" u="none" strike="noStrike" cap="none" normalizeH="0" baseline="0" smtClean="0">
                          <a:ln>
                            <a:noFill/>
                          </a:ln>
                          <a:solidFill>
                            <a:schemeClr val="accent2"/>
                          </a:solidFill>
                          <a:effectLst/>
                          <a:latin typeface="Arial" charset="0"/>
                          <a:cs typeface="Arial" charset="0"/>
                        </a:rPr>
                        <a:t>&lt;</a:t>
                      </a:r>
                      <a:r>
                        <a:rPr kumimoji="0" lang="fi-FI" altLang="fi-FI" sz="2000" b="0" i="0" u="none" strike="noStrike" cap="none" normalizeH="0" baseline="0" smtClean="0">
                          <a:ln>
                            <a:noFill/>
                          </a:ln>
                          <a:solidFill>
                            <a:schemeClr val="accent2"/>
                          </a:solidFill>
                          <a:effectLst/>
                          <a:latin typeface="Arial" charset="0"/>
                        </a:rPr>
                        <a:t> 20 000km</a:t>
                      </a:r>
                      <a:r>
                        <a:rPr kumimoji="0" lang="fi-FI" altLang="fi-FI" sz="2000" b="0" i="0" u="none" strike="noStrike" cap="none" normalizeH="0" baseline="30000" smtClean="0">
                          <a:ln>
                            <a:noFill/>
                          </a:ln>
                          <a:solidFill>
                            <a:schemeClr val="accent2"/>
                          </a:solidFill>
                          <a:effectLst/>
                          <a:latin typeface="Arial" charset="0"/>
                        </a:rPr>
                        <a:t>2</a:t>
                      </a:r>
                      <a:endParaRPr kumimoji="0" lang="ru-RU" altLang="fi-FI" sz="2000" b="0" i="0" u="none" strike="noStrike" cap="none" normalizeH="0" baseline="30000" smtClean="0">
                        <a:ln>
                          <a:noFill/>
                        </a:ln>
                        <a:solidFill>
                          <a:schemeClr val="accent2"/>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76">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altLang="fi-FI" sz="2000" b="0" i="0" u="none" strike="noStrike" cap="none" normalizeH="0" baseline="0" smtClean="0">
                          <a:ln>
                            <a:noFill/>
                          </a:ln>
                          <a:solidFill>
                            <a:schemeClr val="tx1"/>
                          </a:solidFill>
                          <a:effectLst/>
                          <a:latin typeface="Arial" charset="0"/>
                        </a:rPr>
                        <a:t>Species with restricted bistribution in Finland</a:t>
                      </a:r>
                      <a:endParaRPr kumimoji="0" lang="ru-RU" altLang="fi-FI" sz="2000" b="0" i="0" u="none" strike="noStrike" cap="none" normalizeH="0" baseline="0" smtClean="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altLang="fi-FI" sz="2000" b="0" i="0" u="none" strike="noStrike" cap="none" normalizeH="0" baseline="0" smtClean="0">
                          <a:ln>
                            <a:noFill/>
                          </a:ln>
                          <a:solidFill>
                            <a:schemeClr val="tx1"/>
                          </a:solidFill>
                          <a:effectLst/>
                          <a:latin typeface="Arial" charset="0"/>
                        </a:rPr>
                        <a:t>-</a:t>
                      </a:r>
                      <a:endParaRPr kumimoji="0" lang="ru-RU" altLang="fi-FI" sz="20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altLang="fi-FI" sz="2000" b="0" i="0" u="none" strike="noStrike" cap="none" normalizeH="0" baseline="0" smtClean="0">
                          <a:ln>
                            <a:noFill/>
                          </a:ln>
                          <a:solidFill>
                            <a:srgbClr val="FF0000"/>
                          </a:solidFill>
                          <a:effectLst/>
                          <a:latin typeface="Arial" charset="0"/>
                        </a:rPr>
                        <a:t>ca 4+</a:t>
                      </a:r>
                      <a:r>
                        <a:rPr kumimoji="0" lang="fi-FI" altLang="fi-FI" sz="2000" b="0" i="0" u="none" strike="noStrike" cap="none" normalizeH="0" baseline="0" smtClean="0">
                          <a:ln>
                            <a:noFill/>
                          </a:ln>
                          <a:solidFill>
                            <a:schemeClr val="tx1"/>
                          </a:solidFill>
                          <a:effectLst/>
                          <a:latin typeface="Arial" charset="0"/>
                        </a:rPr>
                        <a:t> (Nemoral)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fi-FI" sz="20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altLang="fi-FI" sz="2000" b="0" i="0" u="none" strike="noStrike" cap="none" normalizeH="0" baseline="0" smtClean="0">
                          <a:ln>
                            <a:noFill/>
                          </a:ln>
                          <a:solidFill>
                            <a:srgbClr val="FF0000"/>
                          </a:solidFill>
                          <a:effectLst/>
                          <a:latin typeface="Arial" charset="0"/>
                        </a:rPr>
                        <a:t>ca 10</a:t>
                      </a:r>
                      <a:r>
                        <a:rPr kumimoji="0" lang="fi-FI" altLang="fi-FI" sz="2000" b="0" i="0" u="none" strike="noStrike" cap="none" normalizeH="0" baseline="0" smtClean="0">
                          <a:ln>
                            <a:noFill/>
                          </a:ln>
                          <a:solidFill>
                            <a:schemeClr val="tx1"/>
                          </a:solidFill>
                          <a:effectLst/>
                          <a:latin typeface="Arial" charset="0"/>
                        </a:rPr>
                        <a:t> </a:t>
                      </a:r>
                      <a:r>
                        <a:rPr kumimoji="0" lang="fi-FI" altLang="fi-FI" sz="2000" b="0" i="0" u="none" strike="noStrike" cap="none" normalizeH="0" baseline="0" smtClean="0">
                          <a:ln>
                            <a:noFill/>
                          </a:ln>
                          <a:solidFill>
                            <a:srgbClr val="FF0000"/>
                          </a:solidFill>
                          <a:effectLst/>
                          <a:latin typeface="Arial" charset="0"/>
                        </a:rPr>
                        <a:t>+</a:t>
                      </a:r>
                      <a:r>
                        <a:rPr kumimoji="0" lang="fi-FI" altLang="fi-FI" sz="2000" b="0" i="0" u="none" strike="noStrike" cap="none" normalizeH="0" baseline="0" smtClean="0">
                          <a:ln>
                            <a:noFill/>
                          </a:ln>
                          <a:solidFill>
                            <a:schemeClr val="tx1"/>
                          </a:solidFill>
                          <a:effectLst/>
                          <a:latin typeface="Arial" charset="0"/>
                        </a:rPr>
                        <a:t> (oroarctic subzone)</a:t>
                      </a:r>
                      <a:endParaRPr kumimoji="0" lang="ru-RU" altLang="fi-FI" sz="20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altLang="fi-FI" sz="2000" b="0" i="0" u="none" strike="noStrike" cap="none" normalizeH="0" baseline="0" smtClean="0">
                          <a:ln>
                            <a:noFill/>
                          </a:ln>
                          <a:solidFill>
                            <a:schemeClr val="accent2"/>
                          </a:solidFill>
                          <a:effectLst/>
                          <a:latin typeface="Arial" charset="0"/>
                        </a:rPr>
                        <a:t>B2 - area of occupancy</a:t>
                      </a:r>
                      <a:endParaRPr kumimoji="0" lang="ru-RU" altLang="fi-FI" sz="2000" b="0" i="0" u="none" strike="noStrike" cap="none" normalizeH="0" baseline="0" smtClean="0">
                        <a:ln>
                          <a:noFill/>
                        </a:ln>
                        <a:solidFill>
                          <a:schemeClr val="accent2"/>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fi-FI" sz="2000" b="0" i="0" u="none" strike="noStrike" cap="none" normalizeH="0" baseline="0" smtClean="0">
                          <a:ln>
                            <a:noFill/>
                          </a:ln>
                          <a:solidFill>
                            <a:schemeClr val="accent2"/>
                          </a:solidFill>
                          <a:effectLst/>
                          <a:latin typeface="Arial" charset="0"/>
                          <a:cs typeface="Arial" charset="0"/>
                        </a:rPr>
                        <a:t>&lt;</a:t>
                      </a:r>
                      <a:r>
                        <a:rPr kumimoji="0" lang="fi-FI" altLang="fi-FI" sz="2000" b="0" i="0" u="none" strike="noStrike" cap="none" normalizeH="0" baseline="0" smtClean="0">
                          <a:ln>
                            <a:noFill/>
                          </a:ln>
                          <a:solidFill>
                            <a:schemeClr val="accent2"/>
                          </a:solidFill>
                          <a:effectLst/>
                          <a:latin typeface="Arial" charset="0"/>
                        </a:rPr>
                        <a:t>10 km</a:t>
                      </a:r>
                      <a:r>
                        <a:rPr kumimoji="0" lang="fi-FI" altLang="fi-FI" sz="2000" b="0" i="0" u="none" strike="noStrike" cap="none" normalizeH="0" baseline="30000" smtClean="0">
                          <a:ln>
                            <a:noFill/>
                          </a:ln>
                          <a:solidFill>
                            <a:schemeClr val="accent2"/>
                          </a:solidFill>
                          <a:effectLst/>
                          <a:latin typeface="Arial" charset="0"/>
                        </a:rPr>
                        <a:t>2</a:t>
                      </a:r>
                      <a:endParaRPr kumimoji="0" lang="ru-RU" altLang="fi-FI" sz="2000" b="0" i="0" u="none" strike="noStrike" cap="none" normalizeH="0" baseline="3000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fi-FI" sz="2000" b="0" i="0" u="none" strike="noStrike" cap="none" normalizeH="0" baseline="30000" smtClean="0">
                        <a:ln>
                          <a:noFill/>
                        </a:ln>
                        <a:solidFill>
                          <a:schemeClr val="accent2"/>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fi-FI" sz="2000" b="0" i="0" u="none" strike="noStrike" cap="none" normalizeH="0" baseline="0" smtClean="0">
                          <a:ln>
                            <a:noFill/>
                          </a:ln>
                          <a:solidFill>
                            <a:schemeClr val="accent2"/>
                          </a:solidFill>
                          <a:effectLst/>
                          <a:latin typeface="Arial" charset="0"/>
                          <a:cs typeface="Arial" charset="0"/>
                        </a:rPr>
                        <a:t>&lt; </a:t>
                      </a:r>
                      <a:r>
                        <a:rPr kumimoji="0" lang="fi-FI" altLang="fi-FI" sz="2000" b="0" i="0" u="none" strike="noStrike" cap="none" normalizeH="0" baseline="0" smtClean="0">
                          <a:ln>
                            <a:noFill/>
                          </a:ln>
                          <a:solidFill>
                            <a:schemeClr val="accent2"/>
                          </a:solidFill>
                          <a:effectLst/>
                          <a:latin typeface="Arial" charset="0"/>
                        </a:rPr>
                        <a:t>500 km</a:t>
                      </a:r>
                      <a:r>
                        <a:rPr kumimoji="0" lang="fi-FI" altLang="fi-FI" sz="2000" b="0" i="0" u="none" strike="noStrike" cap="none" normalizeH="0" baseline="30000" smtClean="0">
                          <a:ln>
                            <a:noFill/>
                          </a:ln>
                          <a:solidFill>
                            <a:schemeClr val="accent2"/>
                          </a:solidFill>
                          <a:effectLst/>
                          <a:latin typeface="Arial" charset="0"/>
                        </a:rPr>
                        <a:t>2</a:t>
                      </a:r>
                      <a:endParaRPr kumimoji="0" lang="ru-RU" altLang="fi-FI" sz="2000" b="0" i="0" u="none" strike="noStrike" cap="none" normalizeH="0" baseline="30000" smtClean="0">
                        <a:ln>
                          <a:noFill/>
                        </a:ln>
                        <a:solidFill>
                          <a:schemeClr val="accent2"/>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fi-FI" sz="2000" b="0" i="0" u="none" strike="noStrike" cap="none" normalizeH="0" baseline="0" smtClean="0">
                          <a:ln>
                            <a:noFill/>
                          </a:ln>
                          <a:solidFill>
                            <a:schemeClr val="accent2"/>
                          </a:solidFill>
                          <a:effectLst/>
                          <a:latin typeface="Arial" charset="0"/>
                          <a:cs typeface="Arial" charset="0"/>
                        </a:rPr>
                        <a:t>&lt;</a:t>
                      </a:r>
                      <a:r>
                        <a:rPr kumimoji="0" lang="fi-FI" altLang="fi-FI" sz="2000" b="0" i="0" u="none" strike="noStrike" cap="none" normalizeH="0" baseline="0" smtClean="0">
                          <a:ln>
                            <a:noFill/>
                          </a:ln>
                          <a:solidFill>
                            <a:schemeClr val="accent2"/>
                          </a:solidFill>
                          <a:effectLst/>
                          <a:latin typeface="Arial" charset="0"/>
                        </a:rPr>
                        <a:t>2 000 km</a:t>
                      </a:r>
                      <a:r>
                        <a:rPr kumimoji="0" lang="fi-FI" altLang="fi-FI" sz="2000" b="0" i="0" u="none" strike="noStrike" cap="none" normalizeH="0" baseline="30000" smtClean="0">
                          <a:ln>
                            <a:noFill/>
                          </a:ln>
                          <a:solidFill>
                            <a:schemeClr val="accent2"/>
                          </a:solidFill>
                          <a:effectLst/>
                          <a:latin typeface="Arial" charset="0"/>
                        </a:rPr>
                        <a:t>2</a:t>
                      </a:r>
                      <a:endParaRPr kumimoji="0" lang="ru-RU" altLang="fi-FI" sz="2000" b="0" i="0" u="none" strike="noStrike" cap="none" normalizeH="0" baseline="30000" smtClean="0">
                        <a:ln>
                          <a:noFill/>
                        </a:ln>
                        <a:solidFill>
                          <a:schemeClr val="accent2"/>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56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altLang="fi-FI" sz="2000" b="0" i="0" u="none" strike="noStrike" cap="none" normalizeH="0" baseline="0" smtClean="0">
                          <a:ln>
                            <a:noFill/>
                          </a:ln>
                          <a:solidFill>
                            <a:schemeClr val="tx1"/>
                          </a:solidFill>
                          <a:effectLst/>
                          <a:latin typeface="Arial" charset="0"/>
                        </a:rPr>
                        <a:t>Species confined to old-growth forests</a:t>
                      </a:r>
                      <a:endParaRPr kumimoji="0" lang="ru-RU" altLang="fi-FI" sz="2000" b="0" i="0" u="none" strike="noStrike" cap="none" normalizeH="0" baseline="0" smtClean="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altLang="fi-FI" sz="2000" b="0" i="0" u="none" strike="noStrike" cap="none" normalizeH="0" baseline="0" smtClean="0">
                          <a:ln>
                            <a:noFill/>
                          </a:ln>
                          <a:solidFill>
                            <a:schemeClr val="tx1"/>
                          </a:solidFill>
                          <a:effectLst/>
                          <a:latin typeface="Arial" charset="0"/>
                        </a:rPr>
                        <a:t>-</a:t>
                      </a:r>
                      <a:endParaRPr kumimoji="0" lang="ru-RU" altLang="fi-FI" sz="20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altLang="fi-FI" sz="2000" b="0" i="0" u="none" strike="noStrike" cap="none" normalizeH="0" baseline="0" smtClean="0">
                          <a:ln>
                            <a:noFill/>
                          </a:ln>
                          <a:solidFill>
                            <a:srgbClr val="FF0000"/>
                          </a:solidFill>
                          <a:effectLst/>
                          <a:latin typeface="Arial" charset="0"/>
                        </a:rPr>
                        <a:t>ca 10</a:t>
                      </a:r>
                      <a:r>
                        <a:rPr kumimoji="0" lang="fi-FI" altLang="fi-FI" sz="2000" b="0" i="0" u="none" strike="noStrike" cap="none" normalizeH="0" baseline="0" smtClean="0">
                          <a:ln>
                            <a:noFill/>
                          </a:ln>
                          <a:solidFill>
                            <a:schemeClr val="tx1"/>
                          </a:solidFill>
                          <a:effectLst/>
                          <a:latin typeface="Arial" charset="0"/>
                        </a:rPr>
                        <a:t> </a:t>
                      </a:r>
                      <a:r>
                        <a:rPr kumimoji="0" lang="fi-FI" altLang="fi-FI" sz="2000" b="0" i="0" u="none" strike="noStrike" cap="none" normalizeH="0" baseline="0" smtClean="0">
                          <a:ln>
                            <a:noFill/>
                          </a:ln>
                          <a:solidFill>
                            <a:srgbClr val="FF0000"/>
                          </a:solidFill>
                          <a:effectLst/>
                          <a:latin typeface="Arial" charset="0"/>
                        </a:rPr>
                        <a:t>+ </a:t>
                      </a:r>
                      <a:r>
                        <a:rPr kumimoji="0" lang="fi-FI" altLang="fi-FI" sz="2000" b="0" i="0" u="none" strike="noStrike" cap="none" normalizeH="0" baseline="0" smtClean="0">
                          <a:ln>
                            <a:noFill/>
                          </a:ln>
                          <a:solidFill>
                            <a:schemeClr val="tx1"/>
                          </a:solidFill>
                          <a:effectLst/>
                          <a:latin typeface="Arial" charset="0"/>
                        </a:rPr>
                        <a:t>(Nemoral South boreal)</a:t>
                      </a:r>
                      <a:endParaRPr kumimoji="0" lang="ru-RU" altLang="fi-FI" sz="20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altLang="fi-FI" sz="2000" b="0" i="0" u="none" strike="noStrike" cap="none" normalizeH="0" baseline="0" smtClean="0">
                          <a:ln>
                            <a:noFill/>
                          </a:ln>
                          <a:solidFill>
                            <a:srgbClr val="FF0000"/>
                          </a:solidFill>
                          <a:effectLst/>
                          <a:latin typeface="Arial" charset="0"/>
                        </a:rPr>
                        <a:t>ca 20 +</a:t>
                      </a:r>
                      <a:r>
                        <a:rPr kumimoji="0" lang="fi-FI" altLang="fi-FI" sz="2000" b="0" i="0" u="none" strike="noStrike" cap="none" normalizeH="0" baseline="0" smtClean="0">
                          <a:ln>
                            <a:noFill/>
                          </a:ln>
                          <a:solidFill>
                            <a:schemeClr val="tx1"/>
                          </a:solidFill>
                          <a:effectLst/>
                          <a:latin typeface="Arial" charset="0"/>
                        </a:rPr>
                        <a:t> (multizonal)</a:t>
                      </a:r>
                      <a:endParaRPr kumimoji="0" lang="ru-RU" altLang="fi-FI" sz="20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302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altLang="fi-FI" sz="2000" b="0" i="0" u="none" strike="noStrike" cap="none" normalizeH="0" baseline="0" smtClean="0">
                          <a:ln>
                            <a:noFill/>
                          </a:ln>
                          <a:solidFill>
                            <a:schemeClr val="tx1"/>
                          </a:solidFill>
                          <a:effectLst/>
                          <a:latin typeface="Arial" charset="0"/>
                        </a:rPr>
                        <a:t>Species confined to other key-habitats</a:t>
                      </a:r>
                      <a:endParaRPr kumimoji="0" lang="ru-RU" altLang="fi-FI" sz="2000" b="0" i="0" u="none" strike="noStrike" cap="none" normalizeH="0" baseline="0" smtClean="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fi-FI" sz="20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altLang="fi-FI" sz="2000" b="0" i="0" u="none" strike="noStrike" cap="none" normalizeH="0" baseline="0" smtClean="0">
                          <a:ln>
                            <a:noFill/>
                          </a:ln>
                          <a:solidFill>
                            <a:srgbClr val="FF0000"/>
                          </a:solidFill>
                          <a:effectLst/>
                          <a:latin typeface="Arial" charset="0"/>
                        </a:rPr>
                        <a:t>ca 4+</a:t>
                      </a:r>
                      <a:r>
                        <a:rPr kumimoji="0" lang="fi-FI" altLang="fi-FI" sz="2000" b="0" i="0" u="none" strike="noStrike" cap="none" normalizeH="0" baseline="0" smtClean="0">
                          <a:ln>
                            <a:noFill/>
                          </a:ln>
                          <a:solidFill>
                            <a:schemeClr val="tx1"/>
                          </a:solidFill>
                          <a:effectLst/>
                          <a:latin typeface="Arial" charset="0"/>
                        </a:rPr>
                        <a:t> (burned areas) </a:t>
                      </a:r>
                      <a:endParaRPr kumimoji="0" lang="ru-RU" altLang="fi-FI" sz="20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marL="1333500">
                        <a:spcBef>
                          <a:spcPct val="20000"/>
                        </a:spcBef>
                        <a:defRPr>
                          <a:solidFill>
                            <a:schemeClr val="tx1"/>
                          </a:solidFill>
                          <a:latin typeface="Arial" charset="0"/>
                        </a:defRPr>
                      </a:lvl4pPr>
                      <a:lvl5pPr marL="1752600">
                        <a:spcBef>
                          <a:spcPct val="20000"/>
                        </a:spcBef>
                        <a:defRPr>
                          <a:solidFill>
                            <a:schemeClr val="tx1"/>
                          </a:solidFill>
                          <a:latin typeface="Arial" charset="0"/>
                        </a:defRPr>
                      </a:lvl5pPr>
                      <a:lvl6pPr marL="2209800" fontAlgn="base">
                        <a:spcBef>
                          <a:spcPct val="20000"/>
                        </a:spcBef>
                        <a:spcAft>
                          <a:spcPct val="0"/>
                        </a:spcAft>
                        <a:defRPr>
                          <a:solidFill>
                            <a:schemeClr val="tx1"/>
                          </a:solidFill>
                          <a:latin typeface="Arial" charset="0"/>
                        </a:defRPr>
                      </a:lvl6pPr>
                      <a:lvl7pPr marL="2667000" fontAlgn="base">
                        <a:spcBef>
                          <a:spcPct val="20000"/>
                        </a:spcBef>
                        <a:spcAft>
                          <a:spcPct val="0"/>
                        </a:spcAft>
                        <a:defRPr>
                          <a:solidFill>
                            <a:schemeClr val="tx1"/>
                          </a:solidFill>
                          <a:latin typeface="Arial" charset="0"/>
                        </a:defRPr>
                      </a:lvl7pPr>
                      <a:lvl8pPr marL="3124200" fontAlgn="base">
                        <a:spcBef>
                          <a:spcPct val="20000"/>
                        </a:spcBef>
                        <a:spcAft>
                          <a:spcPct val="0"/>
                        </a:spcAft>
                        <a:defRPr>
                          <a:solidFill>
                            <a:schemeClr val="tx1"/>
                          </a:solidFill>
                          <a:latin typeface="Arial" charset="0"/>
                        </a:defRPr>
                      </a:lvl8pPr>
                      <a:lvl9pPr marL="3581400"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fi-FI" sz="2000" b="0" i="0" u="none" strike="noStrike" cap="none" normalizeH="0" baseline="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7177" name="Group 121"/>
          <p:cNvGraphicFramePr>
            <a:graphicFrameLocks noGrp="1"/>
          </p:cNvGraphicFramePr>
          <p:nvPr>
            <p:ph sz="half" idx="2"/>
            <p:extLst>
              <p:ext uri="{D42A27DB-BD31-4B8C-83A1-F6EECF244321}">
                <p14:modId xmlns:p14="http://schemas.microsoft.com/office/powerpoint/2010/main" val="3206542453"/>
              </p:ext>
            </p:extLst>
          </p:nvPr>
        </p:nvGraphicFramePr>
        <p:xfrm>
          <a:off x="252413" y="1125538"/>
          <a:ext cx="8108952" cy="3500525"/>
        </p:xfrm>
        <a:graphic>
          <a:graphicData uri="http://schemas.openxmlformats.org/drawingml/2006/table">
            <a:tbl>
              <a:tblPr/>
              <a:tblGrid>
                <a:gridCol w="1268946"/>
                <a:gridCol w="526042"/>
                <a:gridCol w="398561"/>
                <a:gridCol w="398561"/>
                <a:gridCol w="398561"/>
                <a:gridCol w="398561"/>
                <a:gridCol w="332622"/>
                <a:gridCol w="332623"/>
                <a:gridCol w="398561"/>
                <a:gridCol w="465964"/>
                <a:gridCol w="398561"/>
                <a:gridCol w="398561"/>
                <a:gridCol w="464498"/>
                <a:gridCol w="400026"/>
                <a:gridCol w="464498"/>
                <a:gridCol w="332623"/>
                <a:gridCol w="398561"/>
                <a:gridCol w="332622"/>
              </a:tblGrid>
              <a:tr h="720607">
                <a:tc gridSpan="2">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Localities</a:t>
                      </a:r>
                      <a:endParaRPr kumimoji="0" lang="fi-FI" altLang="fi-FI" sz="1800" b="0" i="0" u="none" strike="noStrike" cap="none" normalizeH="0" baseline="0" dirty="0" smtClean="0">
                        <a:ln>
                          <a:noFill/>
                        </a:ln>
                        <a:solidFill>
                          <a:schemeClr val="tx1"/>
                        </a:solidFill>
                        <a:effectLst/>
                        <a:latin typeface="Arial" charset="0"/>
                      </a:endParaRPr>
                    </a:p>
                    <a:p>
                      <a:pPr marL="0" marR="0" lvl="0" indent="0" algn="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a:t>
                      </a:r>
                      <a:r>
                        <a:rPr kumimoji="0" lang="fi-FI" altLang="fi-FI" sz="1800" b="0" i="0" u="none" strike="noStrike" cap="none" normalizeH="0" baseline="0" dirty="0" err="1" smtClean="0">
                          <a:ln>
                            <a:noFill/>
                          </a:ln>
                          <a:solidFill>
                            <a:schemeClr val="tx1"/>
                          </a:solidFill>
                          <a:effectLst/>
                          <a:latin typeface="Arial" charset="0"/>
                        </a:rPr>
                        <a:t>max</a:t>
                      </a:r>
                      <a:r>
                        <a:rPr kumimoji="0" lang="fi-FI" altLang="fi-FI" sz="1800" b="0" i="0" u="none" strike="noStrike" cap="none" normalizeH="0" baseline="0" dirty="0" smtClean="0">
                          <a:ln>
                            <a:noFill/>
                          </a:ln>
                          <a:solidFill>
                            <a:schemeClr val="tx1"/>
                          </a:solidFill>
                          <a:effectLst/>
                          <a:latin typeface="Arial" charset="0"/>
                        </a:rPr>
                        <a:t> 140)</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gridSpan="5">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Biogeographical</a:t>
                      </a:r>
                      <a:r>
                        <a:rPr kumimoji="0" lang="fi-FI" altLang="fi-FI" sz="1800" b="0" i="0" u="none" strike="noStrike" cap="none" normalizeH="0" baseline="0" dirty="0" smtClean="0">
                          <a:ln>
                            <a:noFill/>
                          </a:ln>
                          <a:solidFill>
                            <a:schemeClr val="tx1"/>
                          </a:solidFill>
                          <a:effectLst/>
                          <a:latin typeface="Arial" charset="0"/>
                        </a:rPr>
                        <a:t> </a:t>
                      </a:r>
                      <a:r>
                        <a:rPr kumimoji="0" lang="fi-FI" altLang="fi-FI" sz="1800" b="0" i="0" u="none" strike="noStrike" cap="none" normalizeH="0" baseline="0" dirty="0" err="1" smtClean="0">
                          <a:ln>
                            <a:noFill/>
                          </a:ln>
                          <a:solidFill>
                            <a:schemeClr val="tx1"/>
                          </a:solidFill>
                          <a:effectLst/>
                          <a:latin typeface="Arial" charset="0"/>
                        </a:rPr>
                        <a:t>zone</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5">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fi-FI" sz="1800" b="0" i="0" u="none" strike="noStrike" cap="none" normalizeH="0" baseline="0" dirty="0" smtClean="0">
                          <a:ln>
                            <a:noFill/>
                          </a:ln>
                          <a:solidFill>
                            <a:schemeClr val="tx1"/>
                          </a:solidFill>
                          <a:effectLst/>
                          <a:latin typeface="Arial" charset="0"/>
                        </a:rPr>
                        <a:t>Countries</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6">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Habitats</a:t>
                      </a:r>
                      <a:endParaRPr kumimoji="0" lang="en-US" altLang="fi-FI" sz="18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r>
              <a:tr h="798382">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fi-FI" sz="1800" b="0" i="1" u="none" strike="noStrike" cap="none" normalizeH="0" baseline="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HB</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SB</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MB</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NB</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O</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Swe</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Nor</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KarR</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GB</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CZ</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Old-growth</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17997" marB="17997"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smtClean="0">
                          <a:ln>
                            <a:noFill/>
                          </a:ln>
                          <a:solidFill>
                            <a:schemeClr val="tx1"/>
                          </a:solidFill>
                          <a:effectLst/>
                          <a:latin typeface="Arial" charset="0"/>
                        </a:rPr>
                        <a:t>Old </a:t>
                      </a:r>
                      <a:r>
                        <a:rPr kumimoji="0" lang="fi-FI" altLang="fi-FI" sz="1600" b="0" i="0" u="none" strike="noStrike" cap="none" normalizeH="0" baseline="0" dirty="0" err="1" smtClean="0">
                          <a:ln>
                            <a:noFill/>
                          </a:ln>
                          <a:solidFill>
                            <a:schemeClr val="tx1"/>
                          </a:solidFill>
                          <a:effectLst/>
                          <a:latin typeface="Arial" charset="0"/>
                        </a:rPr>
                        <a:t>manag</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young</a:t>
                      </a:r>
                      <a:r>
                        <a:rPr kumimoji="0" lang="fi-FI" altLang="fi-FI" sz="1600" b="0" i="0" u="none" strike="noStrike" cap="none" normalizeH="0" baseline="0" dirty="0" smtClean="0">
                          <a:ln>
                            <a:noFill/>
                          </a:ln>
                          <a:solidFill>
                            <a:schemeClr val="tx1"/>
                          </a:solidFill>
                          <a:effectLst/>
                          <a:latin typeface="Arial" charset="0"/>
                        </a:rPr>
                        <a:t> </a:t>
                      </a:r>
                      <a:r>
                        <a:rPr kumimoji="0" lang="fi-FI" altLang="fi-FI" sz="1600" b="0" i="0" u="none" strike="noStrike" cap="none" normalizeH="0" baseline="0" dirty="0" err="1" smtClean="0">
                          <a:ln>
                            <a:noFill/>
                          </a:ln>
                          <a:solidFill>
                            <a:schemeClr val="tx1"/>
                          </a:solidFill>
                          <a:effectLst/>
                          <a:latin typeface="Arial" charset="0"/>
                        </a:rPr>
                        <a:t>manag</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burnt</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clear-cuts</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400" b="0" i="0" u="none" strike="noStrike" cap="none" normalizeH="0" baseline="0" dirty="0" err="1" smtClean="0">
                          <a:ln>
                            <a:noFill/>
                          </a:ln>
                          <a:solidFill>
                            <a:schemeClr val="tx1"/>
                          </a:solidFill>
                          <a:effectLst/>
                          <a:latin typeface="Arial" charset="0"/>
                        </a:rPr>
                        <a:t>cityparks</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7057">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1800" b="0" i="1" u="none" strike="noStrike" cap="none" normalizeH="0" baseline="0" smtClean="0">
                          <a:ln>
                            <a:noFill/>
                          </a:ln>
                          <a:solidFill>
                            <a:schemeClr val="tx1"/>
                          </a:solidFill>
                          <a:effectLst/>
                          <a:latin typeface="Arial" charset="0"/>
                        </a:rPr>
                        <a:t>Greenomyia baikalica</a:t>
                      </a:r>
                      <a:endParaRPr kumimoji="0" lang="en-US" altLang="fi-FI" sz="1800" b="0" i="1" u="none" strike="noStrike" cap="none" normalizeH="0" baseline="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6</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DD</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6</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196">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1800" b="0" i="1" u="none" strike="noStrike" cap="none" normalizeH="0" baseline="0" smtClean="0">
                          <a:ln>
                            <a:noFill/>
                          </a:ln>
                          <a:solidFill>
                            <a:schemeClr val="tx1"/>
                          </a:solidFill>
                          <a:effectLst/>
                          <a:latin typeface="Arial" charset="0"/>
                        </a:rPr>
                        <a:t>Boletina dissipata</a:t>
                      </a:r>
                      <a:endParaRPr kumimoji="0" lang="en-US" altLang="fi-FI" sz="1800" b="0" i="1" u="none" strike="noStrike" cap="none" normalizeH="0" baseline="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35</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35</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196">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1800" b="0" i="1" u="none" strike="noStrike" cap="none" normalizeH="0" baseline="0" smtClean="0">
                          <a:ln>
                            <a:noFill/>
                          </a:ln>
                          <a:solidFill>
                            <a:schemeClr val="tx1"/>
                          </a:solidFill>
                          <a:effectLst/>
                          <a:latin typeface="Arial" charset="0"/>
                        </a:rPr>
                        <a:t>Boletina falcata</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6</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6</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76" name="Rectangle 116"/>
          <p:cNvSpPr>
            <a:spLocks noGrp="1" noChangeArrowheads="1"/>
          </p:cNvSpPr>
          <p:nvPr>
            <p:ph type="body" idx="1"/>
          </p:nvPr>
        </p:nvSpPr>
        <p:spPr>
          <a:xfrm>
            <a:off x="384175" y="4797425"/>
            <a:ext cx="8442325" cy="1582738"/>
          </a:xfrm>
          <a:noFill/>
        </p:spPr>
        <p:txBody>
          <a:bodyPr/>
          <a:lstStyle/>
          <a:p>
            <a:r>
              <a:rPr lang="fi-FI" altLang="fi-FI" sz="2000" dirty="0" err="1" smtClean="0"/>
              <a:t>Species</a:t>
            </a:r>
            <a:r>
              <a:rPr lang="fi-FI" altLang="fi-FI" sz="2000" dirty="0" smtClean="0"/>
              <a:t> </a:t>
            </a:r>
            <a:r>
              <a:rPr lang="fi-FI" altLang="fi-FI" sz="2000" dirty="0" err="1" smtClean="0"/>
              <a:t>which</a:t>
            </a:r>
            <a:r>
              <a:rPr lang="fi-FI" altLang="fi-FI" sz="2000" dirty="0" smtClean="0"/>
              <a:t> </a:t>
            </a:r>
            <a:r>
              <a:rPr lang="fi-FI" altLang="fi-FI" sz="2000" dirty="0" err="1" smtClean="0"/>
              <a:t>were</a:t>
            </a:r>
            <a:r>
              <a:rPr lang="fi-FI" altLang="fi-FI" sz="2000" dirty="0" smtClean="0"/>
              <a:t> </a:t>
            </a:r>
            <a:r>
              <a:rPr lang="fi-FI" altLang="fi-FI" sz="2000" dirty="0" err="1" smtClean="0"/>
              <a:t>found</a:t>
            </a:r>
            <a:r>
              <a:rPr lang="fi-FI" altLang="fi-FI" sz="2000" dirty="0" smtClean="0"/>
              <a:t> </a:t>
            </a:r>
            <a:r>
              <a:rPr lang="fi-FI" altLang="fi-FI" sz="2000" dirty="0" err="1" smtClean="0"/>
              <a:t>only</a:t>
            </a:r>
            <a:r>
              <a:rPr lang="fi-FI" altLang="fi-FI" sz="2000" dirty="0" smtClean="0"/>
              <a:t> in </a:t>
            </a:r>
            <a:r>
              <a:rPr lang="fi-FI" altLang="fi-FI" sz="2000" dirty="0" err="1" smtClean="0"/>
              <a:t>unmanaged</a:t>
            </a:r>
            <a:r>
              <a:rPr lang="fi-FI" altLang="fi-FI" sz="2000" dirty="0" smtClean="0"/>
              <a:t> </a:t>
            </a:r>
            <a:r>
              <a:rPr lang="fi-FI" altLang="fi-FI" sz="2000" dirty="0" err="1" smtClean="0"/>
              <a:t>old-growth</a:t>
            </a:r>
            <a:r>
              <a:rPr lang="fi-FI" altLang="fi-FI" sz="2000" dirty="0" smtClean="0"/>
              <a:t> </a:t>
            </a:r>
            <a:r>
              <a:rPr lang="fi-FI" altLang="fi-FI" sz="2000" dirty="0" err="1" smtClean="0"/>
              <a:t>forests</a:t>
            </a:r>
            <a:r>
              <a:rPr lang="fi-FI" altLang="fi-FI" sz="2000" dirty="0" smtClean="0"/>
              <a:t> </a:t>
            </a:r>
          </a:p>
          <a:p>
            <a:pPr marL="0" indent="0">
              <a:buNone/>
            </a:pPr>
            <a:r>
              <a:rPr lang="fi-FI" altLang="fi-FI" sz="2000" dirty="0" smtClean="0"/>
              <a:t>(? </a:t>
            </a:r>
            <a:r>
              <a:rPr lang="fi-FI" altLang="fi-FI" sz="2000" dirty="0" err="1" smtClean="0"/>
              <a:t>confined</a:t>
            </a:r>
            <a:r>
              <a:rPr lang="fi-FI" altLang="fi-FI" sz="2000" dirty="0" smtClean="0"/>
              <a:t> to </a:t>
            </a:r>
            <a:r>
              <a:rPr lang="fi-FI" altLang="fi-FI" sz="2000" dirty="0" err="1" smtClean="0"/>
              <a:t>natural</a:t>
            </a:r>
            <a:r>
              <a:rPr lang="fi-FI" altLang="fi-FI" sz="2000" dirty="0" smtClean="0"/>
              <a:t> </a:t>
            </a:r>
            <a:r>
              <a:rPr lang="fi-FI" altLang="fi-FI" sz="2000" dirty="0" err="1" smtClean="0"/>
              <a:t>forests</a:t>
            </a:r>
            <a:r>
              <a:rPr lang="fi-FI" altLang="fi-FI" sz="2000" dirty="0" smtClean="0"/>
              <a:t>), </a:t>
            </a:r>
            <a:r>
              <a:rPr lang="fi-FI" altLang="fi-FI" sz="2000" dirty="0" err="1" smtClean="0"/>
              <a:t>several</a:t>
            </a:r>
            <a:r>
              <a:rPr lang="fi-FI" altLang="fi-FI" sz="2000" dirty="0" smtClean="0"/>
              <a:t> </a:t>
            </a:r>
            <a:r>
              <a:rPr lang="fi-FI" altLang="fi-FI" sz="2000" dirty="0" err="1" smtClean="0"/>
              <a:t>localities</a:t>
            </a:r>
            <a:r>
              <a:rPr lang="fi-FI" altLang="fi-FI" sz="2000" dirty="0" smtClean="0"/>
              <a:t> in </a:t>
            </a:r>
            <a:r>
              <a:rPr lang="fi-FI" altLang="fi-FI" sz="2000" dirty="0" err="1" smtClean="0"/>
              <a:t>different</a:t>
            </a:r>
            <a:r>
              <a:rPr lang="fi-FI" altLang="fi-FI" sz="2000" dirty="0" smtClean="0"/>
              <a:t> </a:t>
            </a:r>
            <a:r>
              <a:rPr lang="fi-FI" altLang="fi-FI" sz="2000" dirty="0" err="1" smtClean="0"/>
              <a:t>biogeogra-phical</a:t>
            </a:r>
            <a:r>
              <a:rPr lang="fi-FI" altLang="fi-FI" sz="2000" dirty="0" smtClean="0"/>
              <a:t> </a:t>
            </a:r>
            <a:r>
              <a:rPr lang="fi-FI" altLang="fi-FI" sz="2000" dirty="0" err="1" smtClean="0"/>
              <a:t>zones</a:t>
            </a:r>
            <a:endParaRPr lang="fi-FI" altLang="fi-FI" sz="2000" dirty="0" smtClean="0"/>
          </a:p>
          <a:p>
            <a:endParaRPr lang="fi-FI" altLang="fi-FI" sz="2000" dirty="0" smtClean="0"/>
          </a:p>
        </p:txBody>
      </p:sp>
      <p:sp>
        <p:nvSpPr>
          <p:cNvPr id="28777" name="Rectangle 125"/>
          <p:cNvSpPr>
            <a:spLocks noGrp="1" noChangeArrowheads="1"/>
          </p:cNvSpPr>
          <p:nvPr>
            <p:ph type="title"/>
          </p:nvPr>
        </p:nvSpPr>
        <p:spPr>
          <a:xfrm>
            <a:off x="2378075" y="549275"/>
            <a:ext cx="4054475" cy="647700"/>
          </a:xfrm>
          <a:noFill/>
        </p:spPr>
        <p:txBody>
          <a:bodyPr/>
          <a:lstStyle/>
          <a:p>
            <a:r>
              <a:rPr lang="fi-FI" altLang="fi-FI" sz="2800" b="1" dirty="0" smtClean="0"/>
              <a:t>Vanhojen metsien lajeja</a:t>
            </a:r>
            <a:br>
              <a:rPr lang="fi-FI" altLang="fi-FI" sz="2800" b="1" dirty="0" smtClean="0"/>
            </a:br>
            <a:endParaRPr lang="fi-FI" altLang="fi-FI" sz="28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468313" y="0"/>
            <a:ext cx="8229600" cy="900113"/>
          </a:xfrm>
        </p:spPr>
        <p:txBody>
          <a:bodyPr/>
          <a:lstStyle/>
          <a:p>
            <a:pPr algn="l"/>
            <a:r>
              <a:rPr lang="fi-FI" altLang="fi-FI" sz="2400" smtClean="0"/>
              <a:t>Example: </a:t>
            </a:r>
            <a:r>
              <a:rPr lang="fi-FI" altLang="fi-FI" sz="2400" b="1" i="1" smtClean="0"/>
              <a:t>Greenomyia baikalica</a:t>
            </a:r>
            <a:r>
              <a:rPr lang="fi-FI" altLang="fi-FI" sz="2000" smtClean="0"/>
              <a:t>:</a:t>
            </a:r>
            <a:r>
              <a:rPr lang="fi-FI" altLang="fi-FI" sz="4000" smtClean="0"/>
              <a:t> </a:t>
            </a:r>
            <a:br>
              <a:rPr lang="fi-FI" altLang="fi-FI" sz="4000" smtClean="0"/>
            </a:br>
            <a:endParaRPr lang="ru-RU" altLang="fi-FI" sz="4000" smtClean="0"/>
          </a:p>
        </p:txBody>
      </p:sp>
      <p:sp>
        <p:nvSpPr>
          <p:cNvPr id="112642" name="Rectangle 2"/>
          <p:cNvSpPr>
            <a:spLocks noGrp="1" noChangeArrowheads="1"/>
          </p:cNvSpPr>
          <p:nvPr>
            <p:ph type="body" idx="1"/>
          </p:nvPr>
        </p:nvSpPr>
        <p:spPr>
          <a:xfrm>
            <a:off x="250825" y="1168400"/>
            <a:ext cx="8707438" cy="5689600"/>
          </a:xfrm>
          <a:noFill/>
        </p:spPr>
        <p:txBody>
          <a:bodyPr/>
          <a:lstStyle/>
          <a:p>
            <a:pPr>
              <a:lnSpc>
                <a:spcPct val="80000"/>
              </a:lnSpc>
              <a:buFontTx/>
              <a:buNone/>
            </a:pPr>
            <a:r>
              <a:rPr lang="fi-FI" altLang="fi-FI" sz="2000" i="1" dirty="0" smtClean="0"/>
              <a:t>	</a:t>
            </a:r>
            <a:r>
              <a:rPr lang="fi-FI" altLang="fi-FI" sz="2000" dirty="0" err="1" smtClean="0"/>
              <a:t>only</a:t>
            </a:r>
            <a:r>
              <a:rPr lang="fi-FI" altLang="fi-FI" sz="2000" dirty="0" smtClean="0"/>
              <a:t> </a:t>
            </a:r>
            <a:r>
              <a:rPr lang="fi-FI" altLang="fi-FI" sz="2000" dirty="0" err="1" smtClean="0"/>
              <a:t>from</a:t>
            </a:r>
            <a:r>
              <a:rPr lang="fi-FI" altLang="fi-FI" sz="2000" dirty="0" smtClean="0"/>
              <a:t> </a:t>
            </a:r>
            <a:r>
              <a:rPr lang="fi-FI" altLang="fi-FI" sz="2000" dirty="0" err="1" smtClean="0"/>
              <a:t>old-growth</a:t>
            </a:r>
            <a:r>
              <a:rPr lang="fi-FI" altLang="fi-FI" sz="2000" dirty="0" smtClean="0"/>
              <a:t> </a:t>
            </a:r>
            <a:r>
              <a:rPr lang="fi-FI" altLang="fi-FI" sz="2000" dirty="0" err="1" smtClean="0"/>
              <a:t>natural</a:t>
            </a:r>
            <a:r>
              <a:rPr lang="fi-FI" altLang="fi-FI" sz="2000" dirty="0" smtClean="0"/>
              <a:t> </a:t>
            </a:r>
            <a:r>
              <a:rPr lang="fi-FI" altLang="fi-FI" sz="2000" dirty="0" err="1" smtClean="0"/>
              <a:t>unmanaged</a:t>
            </a:r>
            <a:r>
              <a:rPr lang="fi-FI" altLang="fi-FI" sz="2000" dirty="0" smtClean="0"/>
              <a:t> </a:t>
            </a:r>
            <a:r>
              <a:rPr lang="fi-FI" altLang="fi-FI" sz="2000" dirty="0" err="1" smtClean="0"/>
              <a:t>forests</a:t>
            </a:r>
            <a:r>
              <a:rPr lang="fi-FI" altLang="fi-FI" sz="2000" dirty="0" smtClean="0"/>
              <a:t> (</a:t>
            </a:r>
            <a:r>
              <a:rPr lang="fi-FI" altLang="fi-FI" sz="2000" dirty="0" err="1" smtClean="0"/>
              <a:t>Kotinen</a:t>
            </a:r>
            <a:r>
              <a:rPr lang="fi-FI" altLang="fi-FI" sz="2000" dirty="0" smtClean="0"/>
              <a:t>, Vesijako, PK: </a:t>
            </a:r>
            <a:r>
              <a:rPr lang="fi-FI" altLang="fi-FI" sz="2000" dirty="0" err="1" smtClean="0"/>
              <a:t>Koitajoki</a:t>
            </a:r>
            <a:r>
              <a:rPr lang="fi-FI" altLang="fi-FI" sz="2000" dirty="0" smtClean="0"/>
              <a:t>, </a:t>
            </a:r>
            <a:r>
              <a:rPr lang="fi-FI" altLang="fi-FI" sz="2000" dirty="0" err="1" smtClean="0"/>
              <a:t>Kn</a:t>
            </a:r>
            <a:r>
              <a:rPr lang="fi-FI" altLang="fi-FI" sz="2000" dirty="0" smtClean="0"/>
              <a:t>: </a:t>
            </a:r>
            <a:r>
              <a:rPr lang="fi-FI" altLang="fi-FI" sz="2000" dirty="0" err="1" smtClean="0"/>
              <a:t>Kuhmo-Teeri-Lososuo</a:t>
            </a:r>
            <a:r>
              <a:rPr lang="fi-FI" altLang="fi-FI" sz="2000" dirty="0" smtClean="0"/>
              <a:t> and </a:t>
            </a:r>
            <a:r>
              <a:rPr lang="fi-FI" altLang="fi-FI" sz="2000" dirty="0" err="1" smtClean="0"/>
              <a:t>Elimyssalo</a:t>
            </a:r>
            <a:r>
              <a:rPr lang="fi-FI" altLang="fi-FI" sz="2000" dirty="0" smtClean="0"/>
              <a:t> KAR: </a:t>
            </a:r>
            <a:r>
              <a:rPr lang="fi-FI" altLang="fi-FI" sz="2000" dirty="0" err="1" smtClean="0"/>
              <a:t>Kivatsu</a:t>
            </a:r>
            <a:r>
              <a:rPr lang="fi-FI" altLang="fi-FI" sz="2000" dirty="0" smtClean="0"/>
              <a:t>) South- and </a:t>
            </a:r>
            <a:r>
              <a:rPr lang="fi-FI" altLang="fi-FI" sz="2000" dirty="0" err="1" smtClean="0"/>
              <a:t>midboreal</a:t>
            </a:r>
            <a:r>
              <a:rPr lang="fi-FI" altLang="fi-FI" sz="2000" dirty="0" smtClean="0"/>
              <a:t> </a:t>
            </a:r>
            <a:r>
              <a:rPr lang="fi-FI" altLang="fi-FI" sz="2000" dirty="0" err="1" smtClean="0"/>
              <a:t>subzones</a:t>
            </a:r>
            <a:r>
              <a:rPr lang="fi-FI" altLang="fi-FI" sz="2000" dirty="0" smtClean="0"/>
              <a:t> </a:t>
            </a:r>
          </a:p>
          <a:p>
            <a:pPr>
              <a:lnSpc>
                <a:spcPct val="80000"/>
              </a:lnSpc>
            </a:pPr>
            <a:r>
              <a:rPr lang="fi-FI" altLang="fi-FI" sz="2000" dirty="0" err="1" smtClean="0"/>
              <a:t>larvae</a:t>
            </a:r>
            <a:r>
              <a:rPr lang="fi-FI" altLang="fi-FI" sz="2000" dirty="0" smtClean="0"/>
              <a:t> live in </a:t>
            </a:r>
            <a:r>
              <a:rPr lang="fi-FI" altLang="fi-FI" sz="2000" dirty="0" err="1" smtClean="0"/>
              <a:t>dead</a:t>
            </a:r>
            <a:r>
              <a:rPr lang="fi-FI" altLang="fi-FI" sz="2000" dirty="0" smtClean="0"/>
              <a:t> </a:t>
            </a:r>
            <a:r>
              <a:rPr lang="fi-FI" altLang="fi-FI" sz="2000" dirty="0" err="1" smtClean="0"/>
              <a:t>wood</a:t>
            </a:r>
            <a:r>
              <a:rPr lang="fi-FI" altLang="fi-FI" sz="2000" dirty="0" smtClean="0"/>
              <a:t> of </a:t>
            </a:r>
            <a:r>
              <a:rPr lang="fi-FI" altLang="fi-FI" sz="2000" dirty="0" err="1" smtClean="0"/>
              <a:t>aspen</a:t>
            </a:r>
            <a:r>
              <a:rPr lang="fi-FI" altLang="fi-FI" sz="2000" dirty="0" smtClean="0"/>
              <a:t> (</a:t>
            </a:r>
            <a:r>
              <a:rPr lang="fi-FI" altLang="fi-FI" sz="2000" dirty="0" err="1" smtClean="0"/>
              <a:t>only</a:t>
            </a:r>
            <a:r>
              <a:rPr lang="fi-FI" altLang="fi-FI" sz="2000" dirty="0" smtClean="0"/>
              <a:t> </a:t>
            </a:r>
            <a:r>
              <a:rPr lang="fi-FI" altLang="fi-FI" sz="2000" dirty="0" err="1" smtClean="0"/>
              <a:t>two</a:t>
            </a:r>
            <a:r>
              <a:rPr lang="fi-FI" altLang="fi-FI" sz="2000" dirty="0" smtClean="0"/>
              <a:t> </a:t>
            </a:r>
            <a:r>
              <a:rPr lang="fi-FI" altLang="fi-FI" sz="2000" dirty="0" err="1" smtClean="0"/>
              <a:t>rearing</a:t>
            </a:r>
            <a:r>
              <a:rPr lang="fi-FI" altLang="fi-FI" sz="2000" dirty="0" smtClean="0"/>
              <a:t> </a:t>
            </a:r>
            <a:r>
              <a:rPr lang="fi-FI" altLang="fi-FI" sz="2000" dirty="0" err="1" smtClean="0"/>
              <a:t>record</a:t>
            </a:r>
            <a:r>
              <a:rPr lang="fi-FI" altLang="fi-FI" sz="2000" dirty="0" smtClean="0"/>
              <a:t> </a:t>
            </a:r>
            <a:r>
              <a:rPr lang="fi-FI" altLang="fi-FI" sz="2000" dirty="0" err="1" smtClean="0"/>
              <a:t>exist</a:t>
            </a:r>
            <a:r>
              <a:rPr lang="fi-FI" altLang="fi-FI" sz="2000" dirty="0" smtClean="0"/>
              <a:t>).</a:t>
            </a:r>
          </a:p>
          <a:p>
            <a:pPr>
              <a:lnSpc>
                <a:spcPct val="80000"/>
              </a:lnSpc>
            </a:pPr>
            <a:r>
              <a:rPr lang="fi-FI" altLang="fi-FI" sz="2000" dirty="0" err="1" smtClean="0"/>
              <a:t>criterion</a:t>
            </a:r>
            <a:r>
              <a:rPr lang="fi-FI" altLang="fi-FI" sz="2000" dirty="0" smtClean="0"/>
              <a:t> </a:t>
            </a:r>
            <a:r>
              <a:rPr lang="fi-FI" altLang="fi-FI" sz="2000" b="1" dirty="0" smtClean="0"/>
              <a:t>A</a:t>
            </a:r>
            <a:r>
              <a:rPr lang="fi-FI" altLang="fi-FI" sz="2000" dirty="0" smtClean="0"/>
              <a:t>: </a:t>
            </a:r>
            <a:r>
              <a:rPr lang="fi-FI" altLang="fi-FI" sz="2000" dirty="0" err="1" smtClean="0"/>
              <a:t>population</a:t>
            </a:r>
            <a:r>
              <a:rPr lang="fi-FI" altLang="fi-FI" sz="2000" dirty="0" smtClean="0"/>
              <a:t> </a:t>
            </a:r>
            <a:r>
              <a:rPr lang="fi-FI" altLang="fi-FI" sz="2000" dirty="0" err="1" smtClean="0"/>
              <a:t>declined</a:t>
            </a:r>
            <a:r>
              <a:rPr lang="fi-FI" altLang="fi-FI" sz="2000" dirty="0" smtClean="0"/>
              <a:t> </a:t>
            </a:r>
            <a:r>
              <a:rPr lang="fi-FI" altLang="fi-FI" sz="2000" dirty="0" err="1" smtClean="0"/>
              <a:t>during</a:t>
            </a:r>
            <a:r>
              <a:rPr lang="fi-FI" altLang="fi-FI" sz="2000" dirty="0" smtClean="0"/>
              <a:t> 10 </a:t>
            </a:r>
            <a:r>
              <a:rPr lang="fi-FI" altLang="fi-FI" sz="2000" dirty="0" err="1" smtClean="0"/>
              <a:t>yr</a:t>
            </a:r>
            <a:r>
              <a:rPr lang="fi-FI" altLang="fi-FI" sz="2000" dirty="0" smtClean="0"/>
              <a:t> </a:t>
            </a:r>
            <a:r>
              <a:rPr lang="fi-FI" altLang="fi-FI" sz="2000" dirty="0" err="1" smtClean="0"/>
              <a:t>or</a:t>
            </a:r>
            <a:r>
              <a:rPr lang="fi-FI" altLang="fi-FI" sz="2000" dirty="0" smtClean="0"/>
              <a:t> 3 </a:t>
            </a:r>
            <a:r>
              <a:rPr lang="fi-FI" altLang="fi-FI" sz="2000" dirty="0" err="1" smtClean="0"/>
              <a:t>generations</a:t>
            </a:r>
            <a:r>
              <a:rPr lang="fi-FI" altLang="fi-FI" sz="2000" dirty="0" smtClean="0"/>
              <a:t> </a:t>
            </a:r>
            <a:r>
              <a:rPr lang="fi-FI" altLang="fi-FI" sz="2000" dirty="0" smtClean="0">
                <a:solidFill>
                  <a:srgbClr val="FF0000"/>
                </a:solidFill>
              </a:rPr>
              <a:t>(?</a:t>
            </a:r>
            <a:r>
              <a:rPr lang="fi-FI" altLang="fi-FI" sz="2000" dirty="0" smtClean="0">
                <a:solidFill>
                  <a:srgbClr val="FF0000"/>
                </a:solidFill>
                <a:cs typeface="Arial" charset="0"/>
              </a:rPr>
              <a:t>→NO</a:t>
            </a:r>
            <a:r>
              <a:rPr lang="fi-FI" altLang="fi-FI" sz="2000" dirty="0" smtClean="0">
                <a:solidFill>
                  <a:srgbClr val="FF0000"/>
                </a:solidFill>
              </a:rPr>
              <a:t>)</a:t>
            </a:r>
            <a:r>
              <a:rPr lang="fi-FI" altLang="fi-FI" sz="2000" dirty="0" smtClean="0"/>
              <a:t> </a:t>
            </a:r>
          </a:p>
          <a:p>
            <a:pPr>
              <a:lnSpc>
                <a:spcPct val="80000"/>
              </a:lnSpc>
            </a:pPr>
            <a:r>
              <a:rPr lang="fi-FI" altLang="fi-FI" sz="2000" dirty="0" err="1" smtClean="0"/>
              <a:t>criterion</a:t>
            </a:r>
            <a:r>
              <a:rPr lang="fi-FI" altLang="fi-FI" sz="2000" dirty="0" smtClean="0"/>
              <a:t> </a:t>
            </a:r>
            <a:r>
              <a:rPr lang="fi-FI" altLang="fi-FI" sz="2000" b="1" dirty="0" smtClean="0"/>
              <a:t>B1</a:t>
            </a:r>
            <a:r>
              <a:rPr lang="fi-FI" altLang="fi-FI" sz="2000" dirty="0" smtClean="0"/>
              <a:t>: </a:t>
            </a:r>
            <a:r>
              <a:rPr lang="fi-FI" altLang="fi-FI" sz="2000" dirty="0" err="1" smtClean="0"/>
              <a:t>extent</a:t>
            </a:r>
            <a:r>
              <a:rPr lang="fi-FI" altLang="fi-FI" sz="2000" dirty="0" smtClean="0"/>
              <a:t> of </a:t>
            </a:r>
            <a:r>
              <a:rPr lang="fi-FI" altLang="fi-FI" sz="2000" dirty="0" err="1" smtClean="0"/>
              <a:t>occurence</a:t>
            </a:r>
            <a:r>
              <a:rPr lang="fi-FI" altLang="fi-FI" sz="2000" dirty="0" smtClean="0"/>
              <a:t> &lt; 20,000 km</a:t>
            </a:r>
            <a:r>
              <a:rPr lang="fi-FI" altLang="fi-FI" sz="2000" baseline="30000" dirty="0" smtClean="0"/>
              <a:t>2</a:t>
            </a:r>
            <a:r>
              <a:rPr lang="fi-FI" altLang="fi-FI" sz="2000" dirty="0" smtClean="0"/>
              <a:t> (= VU) </a:t>
            </a:r>
            <a:r>
              <a:rPr lang="fi-FI" altLang="fi-FI" sz="2000" dirty="0" smtClean="0">
                <a:solidFill>
                  <a:srgbClr val="FF0000"/>
                </a:solidFill>
              </a:rPr>
              <a:t>(NO) </a:t>
            </a:r>
            <a:r>
              <a:rPr lang="fi-FI" altLang="fi-FI" sz="2000" u="sng" dirty="0" err="1" smtClean="0"/>
              <a:t>or</a:t>
            </a:r>
            <a:endParaRPr lang="fi-FI" altLang="fi-FI" sz="2000" u="sng" dirty="0" smtClean="0"/>
          </a:p>
          <a:p>
            <a:pPr>
              <a:lnSpc>
                <a:spcPct val="80000"/>
              </a:lnSpc>
              <a:buFontTx/>
              <a:buNone/>
            </a:pPr>
            <a:r>
              <a:rPr lang="fi-FI" altLang="fi-FI" sz="2000" dirty="0" smtClean="0"/>
              <a:t>	 </a:t>
            </a:r>
            <a:r>
              <a:rPr lang="fi-FI" altLang="fi-FI" sz="2000" b="1" dirty="0" smtClean="0"/>
              <a:t>B2</a:t>
            </a:r>
            <a:r>
              <a:rPr lang="fi-FI" altLang="fi-FI" sz="2000" dirty="0" smtClean="0"/>
              <a:t> </a:t>
            </a:r>
            <a:r>
              <a:rPr lang="fi-FI" altLang="fi-FI" sz="2000" dirty="0" err="1" smtClean="0"/>
              <a:t>area</a:t>
            </a:r>
            <a:r>
              <a:rPr lang="fi-FI" altLang="fi-FI" sz="2000" dirty="0" smtClean="0"/>
              <a:t> of </a:t>
            </a:r>
            <a:r>
              <a:rPr lang="fi-FI" altLang="fi-FI" sz="2000" dirty="0" err="1" smtClean="0"/>
              <a:t>occupancy</a:t>
            </a:r>
            <a:r>
              <a:rPr lang="fi-FI" altLang="fi-FI" sz="2000" dirty="0" smtClean="0"/>
              <a:t> &lt; 500 km</a:t>
            </a:r>
            <a:r>
              <a:rPr lang="fi-FI" altLang="fi-FI" sz="2000" baseline="30000" dirty="0" smtClean="0"/>
              <a:t>2</a:t>
            </a:r>
            <a:r>
              <a:rPr lang="fi-FI" altLang="fi-FI" sz="2000" dirty="0" smtClean="0"/>
              <a:t> (= EN </a:t>
            </a:r>
            <a:r>
              <a:rPr lang="fi-FI" altLang="fi-FI" sz="2000" dirty="0" err="1" smtClean="0"/>
              <a:t>criterion</a:t>
            </a:r>
            <a:r>
              <a:rPr lang="fi-FI" altLang="fi-FI" sz="2000" dirty="0" smtClean="0"/>
              <a:t>) </a:t>
            </a:r>
            <a:r>
              <a:rPr lang="fi-FI" altLang="fi-FI" sz="2000" dirty="0" smtClean="0">
                <a:solidFill>
                  <a:srgbClr val="FF0000"/>
                </a:solidFill>
              </a:rPr>
              <a:t>(OK)</a:t>
            </a:r>
            <a:r>
              <a:rPr lang="fi-FI" altLang="fi-FI" sz="2000" dirty="0" smtClean="0"/>
              <a:t> </a:t>
            </a:r>
            <a:r>
              <a:rPr lang="fi-FI" altLang="fi-FI" sz="2000" u="sng" dirty="0" smtClean="0"/>
              <a:t>and in </a:t>
            </a:r>
            <a:r>
              <a:rPr lang="fi-FI" altLang="fi-FI" sz="2000" u="sng" dirty="0" err="1" smtClean="0"/>
              <a:t>addition</a:t>
            </a:r>
            <a:endParaRPr lang="fi-FI" altLang="fi-FI" sz="2000" u="sng" dirty="0" smtClean="0"/>
          </a:p>
          <a:p>
            <a:pPr>
              <a:lnSpc>
                <a:spcPct val="80000"/>
              </a:lnSpc>
              <a:buFontTx/>
              <a:buNone/>
            </a:pPr>
            <a:r>
              <a:rPr lang="fi-FI" altLang="fi-FI" sz="2000" dirty="0" smtClean="0"/>
              <a:t>	</a:t>
            </a:r>
            <a:r>
              <a:rPr lang="fi-FI" altLang="fi-FI" sz="2000" b="1" dirty="0" smtClean="0"/>
              <a:t>a)</a:t>
            </a:r>
            <a:r>
              <a:rPr lang="fi-FI" altLang="fi-FI" sz="2000" dirty="0" smtClean="0"/>
              <a:t> </a:t>
            </a:r>
            <a:r>
              <a:rPr lang="fi-FI" altLang="fi-FI" sz="2000" dirty="0" err="1" smtClean="0"/>
              <a:t>severely</a:t>
            </a:r>
            <a:r>
              <a:rPr lang="fi-FI" altLang="fi-FI" sz="2000" dirty="0" smtClean="0"/>
              <a:t> </a:t>
            </a:r>
            <a:r>
              <a:rPr lang="fi-FI" altLang="fi-FI" sz="2000" dirty="0" err="1" smtClean="0"/>
              <a:t>fragmented</a:t>
            </a:r>
            <a:r>
              <a:rPr lang="fi-FI" altLang="fi-FI" sz="2000" dirty="0" smtClean="0"/>
              <a:t> </a:t>
            </a:r>
            <a:r>
              <a:rPr lang="fi-FI" altLang="fi-FI" sz="2000" dirty="0" smtClean="0">
                <a:solidFill>
                  <a:srgbClr val="FF0000"/>
                </a:solidFill>
              </a:rPr>
              <a:t>(OK)</a:t>
            </a:r>
            <a:r>
              <a:rPr lang="fi-FI" altLang="fi-FI" sz="2000" dirty="0" smtClean="0"/>
              <a:t> </a:t>
            </a:r>
            <a:r>
              <a:rPr lang="fi-FI" altLang="fi-FI" sz="2000" u="sng" dirty="0" err="1" smtClean="0"/>
              <a:t>or</a:t>
            </a:r>
            <a:r>
              <a:rPr lang="fi-FI" altLang="fi-FI" sz="2000" u="sng" dirty="0" smtClean="0"/>
              <a:t> </a:t>
            </a:r>
            <a:r>
              <a:rPr lang="fi-FI" altLang="fi-FI" sz="2000" dirty="0" err="1" smtClean="0"/>
              <a:t>known</a:t>
            </a:r>
            <a:r>
              <a:rPr lang="fi-FI" altLang="fi-FI" sz="2000" dirty="0" smtClean="0"/>
              <a:t> to </a:t>
            </a:r>
            <a:r>
              <a:rPr lang="fi-FI" altLang="fi-FI" sz="2000" dirty="0" err="1" smtClean="0"/>
              <a:t>exist</a:t>
            </a:r>
            <a:r>
              <a:rPr lang="fi-FI" altLang="fi-FI" sz="2000" dirty="0" smtClean="0"/>
              <a:t> in a </a:t>
            </a:r>
            <a:r>
              <a:rPr lang="fi-FI" altLang="fi-FI" sz="2000" dirty="0" err="1" smtClean="0"/>
              <a:t>few</a:t>
            </a:r>
            <a:r>
              <a:rPr lang="fi-FI" altLang="fi-FI" sz="2000" dirty="0" smtClean="0"/>
              <a:t> </a:t>
            </a:r>
            <a:r>
              <a:rPr lang="fi-FI" altLang="fi-FI" sz="2000" dirty="0" err="1" smtClean="0"/>
              <a:t>locations</a:t>
            </a:r>
            <a:r>
              <a:rPr lang="fi-FI" altLang="fi-FI" sz="2000" dirty="0" smtClean="0"/>
              <a:t> CR = 1, EN = 2</a:t>
            </a:r>
            <a:r>
              <a:rPr lang="fi-FI" altLang="fi-FI" sz="2000" dirty="0" smtClean="0">
                <a:cs typeface="Arial" charset="0"/>
              </a:rPr>
              <a:t>−5, VU = 6−10 </a:t>
            </a:r>
            <a:r>
              <a:rPr lang="fi-FI" altLang="fi-FI" sz="2000" dirty="0" smtClean="0">
                <a:solidFill>
                  <a:srgbClr val="FF0000"/>
                </a:solidFill>
              </a:rPr>
              <a:t>(NO) </a:t>
            </a:r>
            <a:r>
              <a:rPr lang="fi-FI" altLang="fi-FI" sz="2000" dirty="0" smtClean="0"/>
              <a:t>(</a:t>
            </a:r>
            <a:r>
              <a:rPr lang="fi-FI" altLang="fi-FI" sz="2000" dirty="0" err="1" smtClean="0"/>
              <a:t>now</a:t>
            </a:r>
            <a:r>
              <a:rPr lang="fi-FI" altLang="fi-FI" sz="2000" dirty="0" smtClean="0"/>
              <a:t> 7 </a:t>
            </a:r>
            <a:r>
              <a:rPr lang="fi-FI" altLang="fi-FI" sz="2000" dirty="0" err="1" smtClean="0"/>
              <a:t>known</a:t>
            </a:r>
            <a:r>
              <a:rPr lang="fi-FI" altLang="fi-FI" sz="2000" dirty="0" smtClean="0"/>
              <a:t> </a:t>
            </a:r>
            <a:r>
              <a:rPr lang="fi-FI" altLang="fi-FI" sz="2000" dirty="0" err="1" smtClean="0"/>
              <a:t>localities</a:t>
            </a:r>
            <a:r>
              <a:rPr lang="fi-FI" altLang="fi-FI" sz="2000" dirty="0" smtClean="0"/>
              <a:t>, &gt; 3 </a:t>
            </a:r>
            <a:r>
              <a:rPr lang="fi-FI" altLang="fi-FI" sz="2000" dirty="0" err="1" smtClean="0"/>
              <a:t>will</a:t>
            </a:r>
            <a:r>
              <a:rPr lang="fi-FI" altLang="fi-FI" sz="2000" dirty="0" smtClean="0"/>
              <a:t> </a:t>
            </a:r>
            <a:r>
              <a:rPr lang="fi-FI" altLang="fi-FI" sz="2000" dirty="0" err="1" smtClean="0"/>
              <a:t>be</a:t>
            </a:r>
            <a:r>
              <a:rPr lang="fi-FI" altLang="fi-FI" sz="2000" dirty="0" smtClean="0"/>
              <a:t> </a:t>
            </a:r>
            <a:r>
              <a:rPr lang="fi-FI" altLang="fi-FI" sz="2000" dirty="0" err="1" smtClean="0"/>
              <a:t>most</a:t>
            </a:r>
            <a:r>
              <a:rPr lang="fi-FI" altLang="fi-FI" sz="2000" dirty="0" smtClean="0"/>
              <a:t> </a:t>
            </a:r>
            <a:r>
              <a:rPr lang="fi-FI" altLang="fi-FI" sz="2000" dirty="0" err="1" smtClean="0"/>
              <a:t>probably</a:t>
            </a:r>
            <a:r>
              <a:rPr lang="fi-FI" altLang="fi-FI" sz="2000" dirty="0" smtClean="0"/>
              <a:t> </a:t>
            </a:r>
            <a:r>
              <a:rPr lang="fi-FI" altLang="fi-FI" sz="2000" dirty="0" err="1" smtClean="0"/>
              <a:t>found</a:t>
            </a:r>
            <a:r>
              <a:rPr lang="fi-FI" altLang="fi-FI" sz="2000" dirty="0" smtClean="0"/>
              <a:t>!)</a:t>
            </a:r>
          </a:p>
          <a:p>
            <a:pPr>
              <a:lnSpc>
                <a:spcPct val="80000"/>
              </a:lnSpc>
              <a:buFontTx/>
              <a:buNone/>
            </a:pPr>
            <a:r>
              <a:rPr lang="fi-FI" altLang="fi-FI" sz="2000" dirty="0" smtClean="0"/>
              <a:t>	</a:t>
            </a:r>
            <a:r>
              <a:rPr lang="fi-FI" altLang="fi-FI" sz="2000" b="1" dirty="0" smtClean="0"/>
              <a:t>b)</a:t>
            </a:r>
            <a:r>
              <a:rPr lang="fi-FI" altLang="fi-FI" sz="2000" dirty="0" smtClean="0"/>
              <a:t> </a:t>
            </a:r>
            <a:r>
              <a:rPr lang="fi-FI" altLang="fi-FI" sz="2000" dirty="0" err="1" smtClean="0"/>
              <a:t>continuing</a:t>
            </a:r>
            <a:r>
              <a:rPr lang="fi-FI" altLang="fi-FI" sz="2000" dirty="0" smtClean="0"/>
              <a:t> </a:t>
            </a:r>
            <a:r>
              <a:rPr lang="fi-FI" altLang="fi-FI" sz="2000" dirty="0" err="1" smtClean="0"/>
              <a:t>decline</a:t>
            </a:r>
            <a:r>
              <a:rPr lang="fi-FI" altLang="fi-FI" sz="2000" dirty="0" smtClean="0"/>
              <a:t> </a:t>
            </a:r>
            <a:r>
              <a:rPr lang="fi-FI" altLang="fi-FI" sz="1800" b="1" i="1" dirty="0" smtClean="0"/>
              <a:t>iii)</a:t>
            </a:r>
            <a:r>
              <a:rPr lang="fi-FI" altLang="fi-FI" sz="2000" dirty="0" smtClean="0"/>
              <a:t> </a:t>
            </a:r>
            <a:r>
              <a:rPr lang="en-US" altLang="fi-FI" sz="2000" dirty="0" smtClean="0"/>
              <a:t>area, extent and/or quality of habitat</a:t>
            </a:r>
            <a:r>
              <a:rPr lang="ru-RU" altLang="fi-FI" dirty="0" smtClean="0"/>
              <a:t> </a:t>
            </a:r>
            <a:r>
              <a:rPr lang="fi-FI" altLang="fi-FI" sz="2000" dirty="0" smtClean="0">
                <a:solidFill>
                  <a:srgbClr val="FF0000"/>
                </a:solidFill>
              </a:rPr>
              <a:t>(OK)</a:t>
            </a:r>
            <a:r>
              <a:rPr lang="fi-FI" altLang="fi-FI" sz="2000" dirty="0" smtClean="0"/>
              <a:t>                        </a:t>
            </a:r>
            <a:r>
              <a:rPr lang="fi-FI" altLang="fi-FI" sz="1800" b="1" i="1" dirty="0" smtClean="0"/>
              <a:t>iv)</a:t>
            </a:r>
            <a:r>
              <a:rPr lang="fi-FI" altLang="fi-FI" sz="2000" dirty="0" smtClean="0"/>
              <a:t> </a:t>
            </a:r>
            <a:r>
              <a:rPr lang="fi-FI" altLang="fi-FI" sz="2000" dirty="0" err="1" smtClean="0"/>
              <a:t>number</a:t>
            </a:r>
            <a:r>
              <a:rPr lang="fi-FI" altLang="fi-FI" sz="2000" dirty="0" smtClean="0"/>
              <a:t> of </a:t>
            </a:r>
            <a:r>
              <a:rPr lang="fi-FI" altLang="fi-FI" sz="2000" dirty="0" err="1" smtClean="0"/>
              <a:t>locations</a:t>
            </a:r>
            <a:r>
              <a:rPr lang="fi-FI" altLang="fi-FI" sz="2000" dirty="0" smtClean="0"/>
              <a:t> </a:t>
            </a:r>
            <a:r>
              <a:rPr lang="fi-FI" altLang="fi-FI" sz="2000" dirty="0" err="1" smtClean="0"/>
              <a:t>or</a:t>
            </a:r>
            <a:r>
              <a:rPr lang="fi-FI" altLang="fi-FI" sz="2000" dirty="0" smtClean="0"/>
              <a:t> </a:t>
            </a:r>
            <a:r>
              <a:rPr lang="fi-FI" altLang="fi-FI" sz="2000" dirty="0" err="1" smtClean="0"/>
              <a:t>subpopulations</a:t>
            </a:r>
            <a:r>
              <a:rPr lang="fi-FI" altLang="fi-FI" sz="2000" dirty="0" smtClean="0"/>
              <a:t> </a:t>
            </a:r>
            <a:r>
              <a:rPr lang="fi-FI" altLang="fi-FI" sz="2000" dirty="0" smtClean="0">
                <a:solidFill>
                  <a:srgbClr val="FF0000"/>
                </a:solidFill>
              </a:rPr>
              <a:t>(OK)</a:t>
            </a:r>
            <a:r>
              <a:rPr lang="fi-FI" altLang="fi-FI" sz="2000" dirty="0" smtClean="0"/>
              <a:t> </a:t>
            </a:r>
            <a:endParaRPr lang="fi-FI" altLang="fi-FI" sz="2000" baseline="30000" dirty="0" smtClean="0">
              <a:cs typeface="Arial" charset="0"/>
            </a:endParaRPr>
          </a:p>
          <a:p>
            <a:pPr>
              <a:lnSpc>
                <a:spcPct val="80000"/>
              </a:lnSpc>
              <a:buFontTx/>
              <a:buNone/>
            </a:pPr>
            <a:r>
              <a:rPr lang="fi-FI" altLang="fi-FI" sz="2000" baseline="30000" dirty="0" smtClean="0">
                <a:cs typeface="Arial" charset="0"/>
              </a:rPr>
              <a:t>	</a:t>
            </a:r>
            <a:r>
              <a:rPr lang="fi-FI" altLang="fi-FI" sz="2000" b="1" dirty="0" smtClean="0">
                <a:cs typeface="Arial" charset="0"/>
              </a:rPr>
              <a:t>c)</a:t>
            </a:r>
            <a:r>
              <a:rPr lang="fi-FI" altLang="fi-FI" sz="2000" b="1" i="1" dirty="0" smtClean="0">
                <a:cs typeface="Arial" charset="0"/>
              </a:rPr>
              <a:t> </a:t>
            </a:r>
            <a:r>
              <a:rPr lang="fi-FI" altLang="fi-FI" sz="2000" dirty="0" err="1" smtClean="0">
                <a:cs typeface="Arial" charset="0"/>
              </a:rPr>
              <a:t>extreme</a:t>
            </a:r>
            <a:r>
              <a:rPr lang="fi-FI" altLang="fi-FI" sz="2000" dirty="0" smtClean="0">
                <a:cs typeface="Arial" charset="0"/>
              </a:rPr>
              <a:t> </a:t>
            </a:r>
            <a:r>
              <a:rPr lang="fi-FI" altLang="fi-FI" sz="2000" dirty="0" err="1" smtClean="0">
                <a:cs typeface="Arial" charset="0"/>
              </a:rPr>
              <a:t>fluctuations</a:t>
            </a:r>
            <a:r>
              <a:rPr lang="fi-FI" altLang="fi-FI" sz="2000" dirty="0" smtClean="0">
                <a:cs typeface="Arial" charset="0"/>
              </a:rPr>
              <a:t> in </a:t>
            </a:r>
            <a:r>
              <a:rPr lang="fi-FI" altLang="fi-FI" sz="2000" dirty="0" err="1" smtClean="0"/>
              <a:t>extent</a:t>
            </a:r>
            <a:r>
              <a:rPr lang="fi-FI" altLang="fi-FI" sz="2000" dirty="0" smtClean="0"/>
              <a:t> of </a:t>
            </a:r>
            <a:r>
              <a:rPr lang="fi-FI" altLang="fi-FI" sz="2000" dirty="0" err="1" smtClean="0"/>
              <a:t>occurence</a:t>
            </a:r>
            <a:r>
              <a:rPr lang="fi-FI" altLang="fi-FI" sz="2000" dirty="0" smtClean="0"/>
              <a:t> </a:t>
            </a:r>
            <a:r>
              <a:rPr lang="fi-FI" altLang="fi-FI" sz="2000" dirty="0" err="1" smtClean="0"/>
              <a:t>or</a:t>
            </a:r>
            <a:r>
              <a:rPr lang="fi-FI" altLang="fi-FI" sz="2000" dirty="0" smtClean="0"/>
              <a:t> </a:t>
            </a:r>
            <a:r>
              <a:rPr lang="fi-FI" altLang="fi-FI" sz="2000" dirty="0" err="1" smtClean="0"/>
              <a:t>area</a:t>
            </a:r>
            <a:r>
              <a:rPr lang="fi-FI" altLang="fi-FI" sz="2000" dirty="0" smtClean="0"/>
              <a:t> of </a:t>
            </a:r>
            <a:r>
              <a:rPr lang="fi-FI" altLang="fi-FI" sz="2000" dirty="0" err="1" smtClean="0"/>
              <a:t>occupancy</a:t>
            </a:r>
            <a:r>
              <a:rPr lang="fi-FI" altLang="fi-FI" sz="2000" dirty="0" smtClean="0"/>
              <a:t> </a:t>
            </a:r>
            <a:r>
              <a:rPr lang="fi-FI" altLang="fi-FI" sz="2000" dirty="0" err="1" smtClean="0"/>
              <a:t>or</a:t>
            </a:r>
            <a:r>
              <a:rPr lang="fi-FI" altLang="fi-FI" sz="2000" dirty="0" smtClean="0"/>
              <a:t> </a:t>
            </a:r>
            <a:r>
              <a:rPr lang="fi-FI" altLang="fi-FI" sz="2000" dirty="0" err="1" smtClean="0"/>
              <a:t>number</a:t>
            </a:r>
            <a:r>
              <a:rPr lang="fi-FI" altLang="fi-FI" sz="2000" dirty="0" smtClean="0"/>
              <a:t> of </a:t>
            </a:r>
            <a:r>
              <a:rPr lang="fi-FI" altLang="fi-FI" sz="2000" dirty="0" err="1" smtClean="0"/>
              <a:t>locations</a:t>
            </a:r>
            <a:r>
              <a:rPr lang="fi-FI" altLang="fi-FI" sz="2000" dirty="0" smtClean="0"/>
              <a:t>/ </a:t>
            </a:r>
            <a:r>
              <a:rPr lang="fi-FI" altLang="fi-FI" sz="2000" dirty="0" err="1" smtClean="0"/>
              <a:t>subpopulations</a:t>
            </a:r>
            <a:r>
              <a:rPr lang="fi-FI" altLang="fi-FI" sz="2000" dirty="0" smtClean="0"/>
              <a:t> </a:t>
            </a:r>
            <a:r>
              <a:rPr lang="fi-FI" altLang="fi-FI" sz="2000" dirty="0" smtClean="0">
                <a:solidFill>
                  <a:srgbClr val="FF0000"/>
                </a:solidFill>
              </a:rPr>
              <a:t>(??) </a:t>
            </a:r>
            <a:endParaRPr lang="fi-FI" altLang="fi-FI" sz="2000" dirty="0" smtClean="0"/>
          </a:p>
          <a:p>
            <a:pPr>
              <a:lnSpc>
                <a:spcPct val="80000"/>
              </a:lnSpc>
            </a:pPr>
            <a:r>
              <a:rPr lang="fi-FI" altLang="fi-FI" sz="2000" dirty="0" err="1" smtClean="0"/>
              <a:t>criterion</a:t>
            </a:r>
            <a:r>
              <a:rPr lang="fi-FI" altLang="fi-FI" sz="2000" dirty="0" smtClean="0">
                <a:cs typeface="Arial" charset="0"/>
                <a:sym typeface="Symbol" pitchFamily="18" charset="2"/>
              </a:rPr>
              <a:t> </a:t>
            </a:r>
            <a:r>
              <a:rPr lang="fi-FI" altLang="fi-FI" sz="2000" b="1" dirty="0" smtClean="0">
                <a:cs typeface="Arial" charset="0"/>
                <a:sym typeface="Symbol" pitchFamily="18" charset="2"/>
              </a:rPr>
              <a:t>C</a:t>
            </a:r>
            <a:r>
              <a:rPr lang="fi-FI" altLang="fi-FI" sz="2000" dirty="0" smtClean="0">
                <a:cs typeface="Arial" charset="0"/>
                <a:sym typeface="Symbol" pitchFamily="18" charset="2"/>
              </a:rPr>
              <a:t>: </a:t>
            </a:r>
            <a:r>
              <a:rPr lang="en-US" altLang="fi-FI" sz="2000" dirty="0" smtClean="0"/>
              <a:t>Small and continuously declining population</a:t>
            </a:r>
            <a:r>
              <a:rPr lang="en-US" altLang="fi-FI" sz="1800" dirty="0" smtClean="0"/>
              <a:t> </a:t>
            </a:r>
            <a:r>
              <a:rPr lang="fi-FI" altLang="fi-FI" sz="2000" dirty="0" smtClean="0">
                <a:solidFill>
                  <a:srgbClr val="FF0000"/>
                </a:solidFill>
              </a:rPr>
              <a:t>(??) </a:t>
            </a:r>
            <a:r>
              <a:rPr lang="fi-FI" altLang="fi-FI" sz="2000" dirty="0" smtClean="0"/>
              <a:t>(</a:t>
            </a:r>
            <a:r>
              <a:rPr lang="fi-FI" altLang="fi-FI" sz="2000" dirty="0" err="1" smtClean="0"/>
              <a:t>difficult</a:t>
            </a:r>
            <a:r>
              <a:rPr lang="fi-FI" altLang="fi-FI" sz="2000" dirty="0" smtClean="0"/>
              <a:t> to </a:t>
            </a:r>
            <a:r>
              <a:rPr lang="fi-FI" altLang="fi-FI" sz="2000" dirty="0" err="1" smtClean="0"/>
              <a:t>estimate</a:t>
            </a:r>
            <a:r>
              <a:rPr lang="fi-FI" altLang="fi-FI" sz="2000" dirty="0" smtClean="0"/>
              <a:t> </a:t>
            </a:r>
            <a:r>
              <a:rPr lang="fi-FI" altLang="fi-FI" sz="2000" dirty="0" err="1" smtClean="0"/>
              <a:t>number</a:t>
            </a:r>
            <a:r>
              <a:rPr lang="fi-FI" altLang="fi-FI" sz="2000" dirty="0" smtClean="0"/>
              <a:t> of </a:t>
            </a:r>
            <a:r>
              <a:rPr lang="fi-FI" altLang="fi-FI" sz="2000" dirty="0" err="1" smtClean="0"/>
              <a:t>individuals</a:t>
            </a:r>
            <a:r>
              <a:rPr lang="fi-FI" altLang="fi-FI" sz="2000" dirty="0" smtClean="0"/>
              <a:t>)</a:t>
            </a:r>
          </a:p>
        </p:txBody>
      </p:sp>
      <p:pic>
        <p:nvPicPr>
          <p:cNvPr id="29700" name="Picture 3"/>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72225" y="-387350"/>
            <a:ext cx="2627313" cy="16557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 calcmode="lin" valueType="num">
                                      <p:cBhvr additive="base">
                                        <p:cTn id="7" dur="500" fill="hold"/>
                                        <p:tgtEl>
                                          <p:spTgt spid="1126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42">
                                            <p:txEl>
                                              <p:pRg st="1" end="1"/>
                                            </p:txEl>
                                          </p:spTgt>
                                        </p:tgtEl>
                                        <p:attrNameLst>
                                          <p:attrName>style.visibility</p:attrName>
                                        </p:attrNameLst>
                                      </p:cBhvr>
                                      <p:to>
                                        <p:strVal val="visible"/>
                                      </p:to>
                                    </p:set>
                                    <p:anim calcmode="lin" valueType="num">
                                      <p:cBhvr additive="base">
                                        <p:cTn id="13" dur="500" fill="hold"/>
                                        <p:tgtEl>
                                          <p:spTgt spid="1126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12642">
                                            <p:txEl>
                                              <p:pRg st="2" end="2"/>
                                            </p:txEl>
                                          </p:spTgt>
                                        </p:tgtEl>
                                        <p:attrNameLst>
                                          <p:attrName>style.visibility</p:attrName>
                                        </p:attrNameLst>
                                      </p:cBhvr>
                                      <p:to>
                                        <p:strVal val="visible"/>
                                      </p:to>
                                    </p:set>
                                    <p:animEffect transition="in" filter="blinds(horizontal)">
                                      <p:cBhvr>
                                        <p:cTn id="19" dur="500"/>
                                        <p:tgtEl>
                                          <p:spTgt spid="112642">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12642">
                                            <p:txEl>
                                              <p:pRg st="3" end="3"/>
                                            </p:txEl>
                                          </p:spTgt>
                                        </p:tgtEl>
                                        <p:attrNameLst>
                                          <p:attrName>style.visibility</p:attrName>
                                        </p:attrNameLst>
                                      </p:cBhvr>
                                      <p:to>
                                        <p:strVal val="visible"/>
                                      </p:to>
                                    </p:set>
                                    <p:animEffect transition="in" filter="blinds(horizontal)">
                                      <p:cBhvr>
                                        <p:cTn id="24" dur="500"/>
                                        <p:tgtEl>
                                          <p:spTgt spid="112642">
                                            <p:txEl>
                                              <p:pRg st="3" end="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12642">
                                            <p:txEl>
                                              <p:pRg st="4" end="4"/>
                                            </p:txEl>
                                          </p:spTgt>
                                        </p:tgtEl>
                                        <p:attrNameLst>
                                          <p:attrName>style.visibility</p:attrName>
                                        </p:attrNameLst>
                                      </p:cBhvr>
                                      <p:to>
                                        <p:strVal val="visible"/>
                                      </p:to>
                                    </p:set>
                                    <p:animEffect transition="in" filter="blinds(horizontal)">
                                      <p:cBhvr>
                                        <p:cTn id="27" dur="500"/>
                                        <p:tgtEl>
                                          <p:spTgt spid="11264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2642">
                                            <p:txEl>
                                              <p:pRg st="5" end="5"/>
                                            </p:txEl>
                                          </p:spTgt>
                                        </p:tgtEl>
                                        <p:attrNameLst>
                                          <p:attrName>style.visibility</p:attrName>
                                        </p:attrNameLst>
                                      </p:cBhvr>
                                      <p:to>
                                        <p:strVal val="visible"/>
                                      </p:to>
                                    </p:set>
                                    <p:animEffect transition="in" filter="blinds(horizontal)">
                                      <p:cBhvr>
                                        <p:cTn id="32" dur="500"/>
                                        <p:tgtEl>
                                          <p:spTgt spid="11264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2642">
                                            <p:txEl>
                                              <p:pRg st="6" end="6"/>
                                            </p:txEl>
                                          </p:spTgt>
                                        </p:tgtEl>
                                        <p:attrNameLst>
                                          <p:attrName>style.visibility</p:attrName>
                                        </p:attrNameLst>
                                      </p:cBhvr>
                                      <p:to>
                                        <p:strVal val="visible"/>
                                      </p:to>
                                    </p:set>
                                    <p:animEffect transition="in" filter="blinds(horizontal)">
                                      <p:cBhvr>
                                        <p:cTn id="37" dur="500"/>
                                        <p:tgtEl>
                                          <p:spTgt spid="11264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12642">
                                            <p:txEl>
                                              <p:pRg st="7" end="7"/>
                                            </p:txEl>
                                          </p:spTgt>
                                        </p:tgtEl>
                                        <p:attrNameLst>
                                          <p:attrName>style.visibility</p:attrName>
                                        </p:attrNameLst>
                                      </p:cBhvr>
                                      <p:to>
                                        <p:strVal val="visible"/>
                                      </p:to>
                                    </p:set>
                                    <p:animEffect transition="in" filter="blinds(horizontal)">
                                      <p:cBhvr>
                                        <p:cTn id="42" dur="500"/>
                                        <p:tgtEl>
                                          <p:spTgt spid="112642">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12642">
                                            <p:txEl>
                                              <p:pRg st="8" end="8"/>
                                            </p:txEl>
                                          </p:spTgt>
                                        </p:tgtEl>
                                        <p:attrNameLst>
                                          <p:attrName>style.visibility</p:attrName>
                                        </p:attrNameLst>
                                      </p:cBhvr>
                                      <p:to>
                                        <p:strVal val="visible"/>
                                      </p:to>
                                    </p:set>
                                    <p:animEffect transition="in" filter="blinds(horizontal)">
                                      <p:cBhvr>
                                        <p:cTn id="47" dur="500"/>
                                        <p:tgtEl>
                                          <p:spTgt spid="1126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184150" y="908050"/>
            <a:ext cx="8959850" cy="5689600"/>
          </a:xfrm>
          <a:noFill/>
        </p:spPr>
        <p:txBody>
          <a:bodyPr/>
          <a:lstStyle/>
          <a:p>
            <a:pPr>
              <a:lnSpc>
                <a:spcPct val="90000"/>
              </a:lnSpc>
            </a:pPr>
            <a:r>
              <a:rPr lang="fi-FI" altLang="fi-FI" sz="2000" dirty="0" err="1" smtClean="0"/>
              <a:t>criterion</a:t>
            </a:r>
            <a:r>
              <a:rPr lang="fi-FI" altLang="fi-FI" sz="2000" dirty="0" smtClean="0"/>
              <a:t> </a:t>
            </a:r>
            <a:r>
              <a:rPr lang="fi-FI" altLang="fi-FI" sz="2000" b="1" dirty="0" smtClean="0"/>
              <a:t>D</a:t>
            </a:r>
            <a:r>
              <a:rPr lang="fi-FI" altLang="fi-FI" sz="2000" dirty="0" smtClean="0"/>
              <a:t>: </a:t>
            </a:r>
            <a:r>
              <a:rPr lang="en-US" altLang="fi-FI" sz="1800" dirty="0" smtClean="0"/>
              <a:t>Very small or restricted population estimated either to number</a:t>
            </a:r>
            <a:r>
              <a:rPr lang="en-US" altLang="fi-FI" sz="2000" dirty="0" smtClean="0"/>
              <a:t> </a:t>
            </a:r>
            <a:r>
              <a:rPr lang="en-US" altLang="fi-FI" sz="1800" dirty="0" smtClean="0"/>
              <a:t>of mature individuals</a:t>
            </a:r>
            <a:r>
              <a:rPr lang="en-US" altLang="fi-FI" sz="2000" dirty="0" smtClean="0"/>
              <a:t> </a:t>
            </a:r>
            <a:r>
              <a:rPr lang="fi-FI" altLang="fi-FI" sz="2000" dirty="0" smtClean="0"/>
              <a:t>(</a:t>
            </a:r>
            <a:r>
              <a:rPr lang="fi-FI" altLang="fi-FI" sz="2000" b="1" dirty="0" smtClean="0"/>
              <a:t>D1;</a:t>
            </a:r>
            <a:r>
              <a:rPr lang="fi-FI" altLang="fi-FI" sz="2000" dirty="0" smtClean="0"/>
              <a:t>&lt; 1000 (VU) </a:t>
            </a:r>
            <a:r>
              <a:rPr lang="fi-FI" altLang="fi-FI" sz="2000" dirty="0" smtClean="0">
                <a:solidFill>
                  <a:srgbClr val="FF0000"/>
                </a:solidFill>
              </a:rPr>
              <a:t>(??)</a:t>
            </a:r>
            <a:r>
              <a:rPr lang="fi-FI" altLang="fi-FI" sz="2000" dirty="0" smtClean="0"/>
              <a:t> </a:t>
            </a:r>
            <a:r>
              <a:rPr lang="fi-FI" altLang="fi-FI" sz="2000" u="sng" dirty="0" err="1" smtClean="0"/>
              <a:t>or</a:t>
            </a:r>
            <a:r>
              <a:rPr lang="fi-FI" altLang="fi-FI" sz="2000" u="sng" dirty="0" smtClean="0"/>
              <a:t> </a:t>
            </a:r>
            <a:r>
              <a:rPr lang="fi-FI" altLang="fi-FI" sz="2000" u="sng" dirty="0" err="1" smtClean="0"/>
              <a:t>area</a:t>
            </a:r>
            <a:r>
              <a:rPr lang="fi-FI" altLang="fi-FI" sz="2000" u="sng" dirty="0" smtClean="0"/>
              <a:t> </a:t>
            </a:r>
            <a:r>
              <a:rPr lang="fi-FI" altLang="fi-FI" sz="2000" u="sng" dirty="0" smtClean="0"/>
              <a:t>of </a:t>
            </a:r>
            <a:r>
              <a:rPr lang="fi-FI" altLang="fi-FI" sz="2000" u="sng" dirty="0" err="1" smtClean="0"/>
              <a:t>occurence</a:t>
            </a:r>
            <a:r>
              <a:rPr lang="fi-FI" altLang="fi-FI" sz="2000" u="sng" dirty="0" smtClean="0"/>
              <a:t> (</a:t>
            </a:r>
            <a:r>
              <a:rPr lang="fi-FI" altLang="fi-FI" sz="2000" b="1" dirty="0" smtClean="0"/>
              <a:t>D2;</a:t>
            </a:r>
            <a:r>
              <a:rPr lang="fi-FI" altLang="fi-FI" sz="2000" dirty="0" smtClean="0"/>
              <a:t> &lt; 20 km</a:t>
            </a:r>
            <a:r>
              <a:rPr lang="fi-FI" altLang="fi-FI" sz="2000" baseline="30000" dirty="0" smtClean="0"/>
              <a:t>2</a:t>
            </a:r>
            <a:r>
              <a:rPr lang="fi-FI" altLang="fi-FI" sz="2000" dirty="0" smtClean="0"/>
              <a:t> </a:t>
            </a:r>
            <a:r>
              <a:rPr lang="fi-FI" altLang="fi-FI" sz="2000" u="sng" dirty="0" err="1" smtClean="0"/>
              <a:t>or</a:t>
            </a:r>
            <a:r>
              <a:rPr lang="fi-FI" altLang="fi-FI" sz="2000" u="sng" dirty="0" smtClean="0"/>
              <a:t> </a:t>
            </a:r>
            <a:r>
              <a:rPr lang="fi-FI" altLang="fi-FI" sz="2000" u="sng" dirty="0" err="1" smtClean="0"/>
              <a:t>less</a:t>
            </a:r>
            <a:r>
              <a:rPr lang="fi-FI" altLang="fi-FI" sz="2000" u="sng" dirty="0" smtClean="0"/>
              <a:t> </a:t>
            </a:r>
            <a:r>
              <a:rPr lang="fi-FI" altLang="fi-FI" sz="2000" u="sng" dirty="0" err="1" smtClean="0"/>
              <a:t>than</a:t>
            </a:r>
            <a:r>
              <a:rPr lang="fi-FI" altLang="fi-FI" sz="2000" dirty="0" smtClean="0"/>
              <a:t> 5 </a:t>
            </a:r>
            <a:r>
              <a:rPr lang="fi-FI" altLang="fi-FI" sz="2000" dirty="0" err="1" smtClean="0"/>
              <a:t>localities</a:t>
            </a:r>
            <a:r>
              <a:rPr lang="fi-FI" altLang="fi-FI" sz="2000" dirty="0" smtClean="0"/>
              <a:t> (VU </a:t>
            </a:r>
            <a:r>
              <a:rPr lang="fi-FI" altLang="fi-FI" sz="2000" dirty="0" smtClean="0">
                <a:solidFill>
                  <a:srgbClr val="FF0000"/>
                </a:solidFill>
              </a:rPr>
              <a:t>(No). </a:t>
            </a:r>
            <a:r>
              <a:rPr lang="fi-FI" altLang="fi-FI" sz="2000" dirty="0" err="1" smtClean="0"/>
              <a:t>This</a:t>
            </a:r>
            <a:r>
              <a:rPr lang="fi-FI" altLang="fi-FI" sz="2000" dirty="0" smtClean="0"/>
              <a:t> </a:t>
            </a:r>
            <a:r>
              <a:rPr lang="fi-FI" altLang="fi-FI" sz="2000" dirty="0" err="1" smtClean="0"/>
              <a:t>criterion</a:t>
            </a:r>
            <a:r>
              <a:rPr lang="fi-FI" altLang="fi-FI" sz="2000" dirty="0" smtClean="0"/>
              <a:t> is </a:t>
            </a:r>
            <a:r>
              <a:rPr lang="fi-FI" altLang="fi-FI" sz="2000" dirty="0" err="1" smtClean="0"/>
              <a:t>suitable</a:t>
            </a:r>
            <a:r>
              <a:rPr lang="fi-FI" altLang="fi-FI" sz="2000" dirty="0" smtClean="0"/>
              <a:t> </a:t>
            </a:r>
            <a:r>
              <a:rPr lang="fi-FI" altLang="fi-FI" sz="2000" dirty="0" err="1" smtClean="0"/>
              <a:t>only</a:t>
            </a:r>
            <a:r>
              <a:rPr lang="fi-FI" altLang="fi-FI" sz="2000" dirty="0" smtClean="0"/>
              <a:t> for </a:t>
            </a:r>
            <a:r>
              <a:rPr lang="fi-FI" altLang="fi-FI" sz="2000" dirty="0" err="1" smtClean="0"/>
              <a:t>those</a:t>
            </a:r>
            <a:r>
              <a:rPr lang="fi-FI" altLang="fi-FI" sz="2000" dirty="0" smtClean="0"/>
              <a:t> </a:t>
            </a:r>
            <a:r>
              <a:rPr lang="fi-FI" altLang="fi-FI" sz="2000" dirty="0" err="1" smtClean="0"/>
              <a:t>invertebrate</a:t>
            </a:r>
            <a:r>
              <a:rPr lang="fi-FI" altLang="fi-FI" sz="2000" dirty="0" smtClean="0"/>
              <a:t> </a:t>
            </a:r>
            <a:r>
              <a:rPr lang="fi-FI" altLang="fi-FI" sz="2000" dirty="0" err="1" smtClean="0"/>
              <a:t>species</a:t>
            </a:r>
            <a:r>
              <a:rPr lang="fi-FI" altLang="fi-FI" sz="2000" dirty="0" smtClean="0"/>
              <a:t> </a:t>
            </a:r>
            <a:r>
              <a:rPr lang="fi-FI" altLang="fi-FI" sz="2000" dirty="0" err="1" smtClean="0"/>
              <a:t>that</a:t>
            </a:r>
            <a:r>
              <a:rPr lang="fi-FI" altLang="fi-FI" sz="2000" dirty="0" smtClean="0"/>
              <a:t> </a:t>
            </a:r>
            <a:r>
              <a:rPr lang="fi-FI" altLang="fi-FI" sz="2000" dirty="0" err="1" smtClean="0"/>
              <a:t>are</a:t>
            </a:r>
            <a:r>
              <a:rPr lang="fi-FI" altLang="fi-FI" sz="2000" dirty="0" smtClean="0"/>
              <a:t> </a:t>
            </a:r>
            <a:r>
              <a:rPr lang="fi-FI" altLang="fi-FI" sz="2000" dirty="0" err="1" smtClean="0"/>
              <a:t>studied</a:t>
            </a:r>
            <a:r>
              <a:rPr lang="fi-FI" altLang="fi-FI" sz="2000" dirty="0" smtClean="0"/>
              <a:t> </a:t>
            </a:r>
            <a:r>
              <a:rPr lang="fi-FI" altLang="fi-FI" sz="2000" dirty="0" err="1" smtClean="0"/>
              <a:t>well</a:t>
            </a:r>
            <a:r>
              <a:rPr lang="fi-FI" altLang="fi-FI" sz="2000" dirty="0" smtClean="0"/>
              <a:t> </a:t>
            </a:r>
            <a:r>
              <a:rPr lang="fi-FI" altLang="fi-FI" sz="2000" dirty="0" err="1" smtClean="0"/>
              <a:t>enough</a:t>
            </a:r>
            <a:r>
              <a:rPr lang="fi-FI" altLang="fi-FI" sz="2000" dirty="0" smtClean="0"/>
              <a:t>, </a:t>
            </a:r>
            <a:r>
              <a:rPr lang="fi-FI" altLang="fi-FI" sz="2000" dirty="0" err="1" smtClean="0"/>
              <a:t>including</a:t>
            </a:r>
            <a:r>
              <a:rPr lang="fi-FI" altLang="fi-FI" sz="2000" dirty="0" smtClean="0"/>
              <a:t> </a:t>
            </a:r>
            <a:r>
              <a:rPr lang="fi-FI" altLang="fi-FI" sz="2000" dirty="0" err="1" smtClean="0"/>
              <a:t>long-term</a:t>
            </a:r>
            <a:r>
              <a:rPr lang="fi-FI" altLang="fi-FI" sz="2000" dirty="0" smtClean="0"/>
              <a:t> </a:t>
            </a:r>
            <a:r>
              <a:rPr lang="fi-FI" altLang="fi-FI" sz="2000" dirty="0" err="1" smtClean="0"/>
              <a:t>monitoring</a:t>
            </a:r>
            <a:r>
              <a:rPr lang="fi-FI" altLang="fi-FI" sz="2000" dirty="0" smtClean="0"/>
              <a:t>, </a:t>
            </a:r>
            <a:r>
              <a:rPr lang="fi-FI" altLang="fi-FI" sz="2000" dirty="0" err="1" smtClean="0"/>
              <a:t>many</a:t>
            </a:r>
            <a:r>
              <a:rPr lang="fi-FI" altLang="fi-FI" sz="2000" dirty="0" smtClean="0"/>
              <a:t> </a:t>
            </a:r>
            <a:r>
              <a:rPr lang="fi-FI" altLang="fi-FI" sz="2000" dirty="0" err="1" smtClean="0"/>
              <a:t>records</a:t>
            </a:r>
            <a:r>
              <a:rPr lang="fi-FI" altLang="fi-FI" sz="2000" dirty="0" smtClean="0"/>
              <a:t> and </a:t>
            </a:r>
            <a:r>
              <a:rPr lang="fi-FI" altLang="fi-FI" sz="2000" dirty="0" err="1" smtClean="0"/>
              <a:t>their</a:t>
            </a:r>
            <a:r>
              <a:rPr lang="fi-FI" altLang="fi-FI" sz="2000" dirty="0" smtClean="0"/>
              <a:t> </a:t>
            </a:r>
            <a:r>
              <a:rPr lang="fi-FI" altLang="fi-FI" sz="2000" dirty="0" err="1" smtClean="0"/>
              <a:t>environmental</a:t>
            </a:r>
            <a:r>
              <a:rPr lang="fi-FI" altLang="fi-FI" sz="2000" dirty="0" smtClean="0"/>
              <a:t> </a:t>
            </a:r>
            <a:r>
              <a:rPr lang="fi-FI" altLang="fi-FI" sz="2000" dirty="0" err="1" smtClean="0"/>
              <a:t>demands</a:t>
            </a:r>
            <a:r>
              <a:rPr lang="fi-FI" altLang="fi-FI" sz="2000" dirty="0" smtClean="0"/>
              <a:t>.</a:t>
            </a:r>
          </a:p>
          <a:p>
            <a:pPr>
              <a:lnSpc>
                <a:spcPct val="90000"/>
              </a:lnSpc>
            </a:pPr>
            <a:r>
              <a:rPr lang="fi-FI" altLang="fi-FI" sz="2000" dirty="0" err="1" smtClean="0"/>
              <a:t>criterion</a:t>
            </a:r>
            <a:r>
              <a:rPr lang="fi-FI" altLang="fi-FI" sz="2000" dirty="0" smtClean="0"/>
              <a:t> </a:t>
            </a:r>
            <a:r>
              <a:rPr lang="fi-FI" altLang="fi-FI" sz="2000" b="1" dirty="0" smtClean="0"/>
              <a:t>E</a:t>
            </a:r>
            <a:r>
              <a:rPr lang="fi-FI" altLang="fi-FI" sz="2000" dirty="0" smtClean="0"/>
              <a:t>: </a:t>
            </a:r>
            <a:r>
              <a:rPr lang="en-US" altLang="fi-FI" sz="2000" dirty="0" smtClean="0"/>
              <a:t>Quantitative analysis showing the probability of extinction</a:t>
            </a:r>
            <a:r>
              <a:rPr lang="en-US" altLang="fi-FI" sz="1800" dirty="0" smtClean="0"/>
              <a:t> </a:t>
            </a:r>
            <a:r>
              <a:rPr lang="fi-FI" altLang="fi-FI" sz="2000" dirty="0" smtClean="0">
                <a:solidFill>
                  <a:srgbClr val="FF0000"/>
                </a:solidFill>
              </a:rPr>
              <a:t>(No)</a:t>
            </a:r>
          </a:p>
          <a:p>
            <a:pPr>
              <a:lnSpc>
                <a:spcPct val="90000"/>
              </a:lnSpc>
              <a:buFontTx/>
              <a:buNone/>
            </a:pPr>
            <a:r>
              <a:rPr lang="fi-FI" altLang="fi-FI" sz="2000" dirty="0" smtClean="0">
                <a:solidFill>
                  <a:srgbClr val="FF0000"/>
                </a:solidFill>
              </a:rPr>
              <a:t>	</a:t>
            </a:r>
            <a:r>
              <a:rPr lang="fi-FI" altLang="fi-FI" sz="2000" dirty="0" smtClean="0">
                <a:sym typeface="Symbol" pitchFamily="18" charset="2"/>
              </a:rPr>
              <a:t> </a:t>
            </a:r>
            <a:r>
              <a:rPr lang="fi-FI" altLang="fi-FI" sz="2000" dirty="0" err="1" smtClean="0">
                <a:sym typeface="Symbol" pitchFamily="18" charset="2"/>
              </a:rPr>
              <a:t>Category</a:t>
            </a:r>
            <a:r>
              <a:rPr lang="fi-FI" altLang="fi-FI" sz="2000" dirty="0" smtClean="0">
                <a:sym typeface="Symbol" pitchFamily="18" charset="2"/>
              </a:rPr>
              <a:t>: </a:t>
            </a:r>
            <a:r>
              <a:rPr lang="fi-FI" altLang="fi-FI" sz="2000" dirty="0" smtClean="0">
                <a:solidFill>
                  <a:srgbClr val="FF0000"/>
                </a:solidFill>
                <a:sym typeface="Symbol" pitchFamily="18" charset="2"/>
              </a:rPr>
              <a:t>EN (the </a:t>
            </a:r>
            <a:r>
              <a:rPr lang="fi-FI" altLang="fi-FI" sz="2000" dirty="0" err="1" smtClean="0">
                <a:solidFill>
                  <a:srgbClr val="FF0000"/>
                </a:solidFill>
                <a:sym typeface="Symbol" pitchFamily="18" charset="2"/>
              </a:rPr>
              <a:t>highest</a:t>
            </a:r>
            <a:r>
              <a:rPr lang="fi-FI" altLang="fi-FI" sz="2000" dirty="0" smtClean="0">
                <a:solidFill>
                  <a:srgbClr val="FF0000"/>
                </a:solidFill>
                <a:sym typeface="Symbol" pitchFamily="18" charset="2"/>
              </a:rPr>
              <a:t> is </a:t>
            </a:r>
            <a:r>
              <a:rPr lang="fi-FI" altLang="fi-FI" sz="2000" dirty="0" err="1" smtClean="0">
                <a:solidFill>
                  <a:srgbClr val="FF0000"/>
                </a:solidFill>
                <a:sym typeface="Symbol" pitchFamily="18" charset="2"/>
              </a:rPr>
              <a:t>choosen</a:t>
            </a:r>
            <a:r>
              <a:rPr lang="fi-FI" altLang="fi-FI" sz="2000" dirty="0" smtClean="0">
                <a:solidFill>
                  <a:srgbClr val="FF0000"/>
                </a:solidFill>
                <a:sym typeface="Symbol" pitchFamily="18" charset="2"/>
              </a:rPr>
              <a:t>)</a:t>
            </a:r>
            <a:r>
              <a:rPr lang="fi-FI" altLang="fi-FI" sz="2000" dirty="0" smtClean="0">
                <a:sym typeface="Symbol" pitchFamily="18" charset="2"/>
              </a:rPr>
              <a:t>, </a:t>
            </a:r>
            <a:r>
              <a:rPr lang="fi-FI" altLang="fi-FI" sz="2000" dirty="0" err="1" smtClean="0">
                <a:sym typeface="Symbol" pitchFamily="18" charset="2"/>
              </a:rPr>
              <a:t>criteria</a:t>
            </a:r>
            <a:r>
              <a:rPr lang="fi-FI" altLang="fi-FI" sz="2000" dirty="0" smtClean="0">
                <a:sym typeface="Symbol" pitchFamily="18" charset="2"/>
              </a:rPr>
              <a:t>: B2ab(iii,iv)</a:t>
            </a:r>
          </a:p>
          <a:p>
            <a:pPr>
              <a:lnSpc>
                <a:spcPct val="90000"/>
              </a:lnSpc>
              <a:buFontTx/>
              <a:buNone/>
            </a:pPr>
            <a:r>
              <a:rPr lang="fi-FI" altLang="fi-FI" sz="2000" dirty="0" smtClean="0">
                <a:sym typeface="Symbol" pitchFamily="18" charset="2"/>
              </a:rPr>
              <a:t>	 </a:t>
            </a:r>
            <a:r>
              <a:rPr lang="fi-FI" altLang="fi-FI" sz="2000" b="1" dirty="0" smtClean="0"/>
              <a:t>B2</a:t>
            </a:r>
            <a:r>
              <a:rPr lang="fi-FI" altLang="fi-FI" sz="2000" dirty="0" smtClean="0"/>
              <a:t> </a:t>
            </a:r>
            <a:r>
              <a:rPr lang="fi-FI" altLang="fi-FI" sz="2000" dirty="0" err="1" smtClean="0"/>
              <a:t>area</a:t>
            </a:r>
            <a:r>
              <a:rPr lang="fi-FI" altLang="fi-FI" sz="2000" dirty="0" smtClean="0"/>
              <a:t> of </a:t>
            </a:r>
            <a:r>
              <a:rPr lang="fi-FI" altLang="fi-FI" sz="2000" dirty="0" err="1" smtClean="0"/>
              <a:t>occupancy</a:t>
            </a:r>
            <a:r>
              <a:rPr lang="fi-FI" altLang="fi-FI" sz="2000" dirty="0" smtClean="0">
                <a:sym typeface="Symbol" pitchFamily="18" charset="2"/>
              </a:rPr>
              <a:t> &lt; 500 km</a:t>
            </a:r>
            <a:r>
              <a:rPr lang="fi-FI" altLang="fi-FI" sz="2000" baseline="30000" dirty="0" smtClean="0">
                <a:sym typeface="Symbol" pitchFamily="18" charset="2"/>
              </a:rPr>
              <a:t>2</a:t>
            </a:r>
            <a:r>
              <a:rPr lang="fi-FI" altLang="fi-FI" sz="2000" dirty="0" smtClean="0">
                <a:sym typeface="Symbol" pitchFamily="18" charset="2"/>
              </a:rPr>
              <a:t>; </a:t>
            </a:r>
            <a:r>
              <a:rPr lang="fi-FI" altLang="fi-FI" sz="2000" dirty="0" err="1" smtClean="0"/>
              <a:t>severely</a:t>
            </a:r>
            <a:r>
              <a:rPr lang="fi-FI" altLang="fi-FI" sz="2000" dirty="0" smtClean="0"/>
              <a:t> </a:t>
            </a:r>
            <a:r>
              <a:rPr lang="fi-FI" altLang="fi-FI" sz="2000" dirty="0" err="1" smtClean="0"/>
              <a:t>fragmented</a:t>
            </a:r>
            <a:r>
              <a:rPr lang="fi-FI" altLang="fi-FI" sz="2000" dirty="0" smtClean="0">
                <a:sym typeface="Symbol" pitchFamily="18" charset="2"/>
              </a:rPr>
              <a:t>. The </a:t>
            </a:r>
            <a:r>
              <a:rPr lang="fi-FI" altLang="fi-FI" sz="2000" dirty="0" err="1" smtClean="0">
                <a:sym typeface="Symbol" pitchFamily="18" charset="2"/>
              </a:rPr>
              <a:t>localities</a:t>
            </a:r>
            <a:r>
              <a:rPr lang="fi-FI" altLang="fi-FI" sz="2000" dirty="0" smtClean="0">
                <a:sym typeface="Symbol" pitchFamily="18" charset="2"/>
              </a:rPr>
              <a:t> </a:t>
            </a:r>
            <a:r>
              <a:rPr lang="fi-FI" altLang="fi-FI" sz="2000" dirty="0" err="1" smtClean="0">
                <a:sym typeface="Symbol" pitchFamily="18" charset="2"/>
              </a:rPr>
              <a:t>situated</a:t>
            </a:r>
            <a:r>
              <a:rPr lang="fi-FI" altLang="fi-FI" sz="2000" dirty="0" smtClean="0">
                <a:sym typeface="Symbol" pitchFamily="18" charset="2"/>
              </a:rPr>
              <a:t> in the </a:t>
            </a:r>
            <a:r>
              <a:rPr lang="fi-FI" altLang="fi-FI" sz="2000" dirty="0" err="1" smtClean="0">
                <a:sym typeface="Symbol" pitchFamily="18" charset="2"/>
              </a:rPr>
              <a:t>best</a:t>
            </a:r>
            <a:r>
              <a:rPr lang="fi-FI" altLang="fi-FI" sz="2000" dirty="0" smtClean="0">
                <a:sym typeface="Symbol" pitchFamily="18" charset="2"/>
              </a:rPr>
              <a:t> </a:t>
            </a:r>
            <a:r>
              <a:rPr lang="fi-FI" altLang="fi-FI" sz="2000" dirty="0" err="1" smtClean="0">
                <a:sym typeface="Symbol" pitchFamily="18" charset="2"/>
              </a:rPr>
              <a:t>old-growth</a:t>
            </a:r>
            <a:r>
              <a:rPr lang="fi-FI" altLang="fi-FI" sz="2000" dirty="0" smtClean="0">
                <a:sym typeface="Symbol" pitchFamily="18" charset="2"/>
              </a:rPr>
              <a:t> </a:t>
            </a:r>
            <a:r>
              <a:rPr lang="fi-FI" altLang="fi-FI" sz="2000" dirty="0" err="1" smtClean="0">
                <a:sym typeface="Symbol" pitchFamily="18" charset="2"/>
              </a:rPr>
              <a:t>forest</a:t>
            </a:r>
            <a:r>
              <a:rPr lang="fi-FI" altLang="fi-FI" sz="2000" dirty="0" smtClean="0">
                <a:sym typeface="Symbol" pitchFamily="18" charset="2"/>
              </a:rPr>
              <a:t> </a:t>
            </a:r>
            <a:r>
              <a:rPr lang="fi-FI" altLang="fi-FI" sz="2000" dirty="0" err="1" smtClean="0">
                <a:sym typeface="Symbol" pitchFamily="18" charset="2"/>
              </a:rPr>
              <a:t>sites</a:t>
            </a:r>
            <a:r>
              <a:rPr lang="fi-FI" altLang="fi-FI" sz="2000" dirty="0" smtClean="0">
                <a:sym typeface="Symbol" pitchFamily="18" charset="2"/>
              </a:rPr>
              <a:t> in Southern and Central Finland, </a:t>
            </a:r>
            <a:r>
              <a:rPr lang="fi-FI" altLang="fi-FI" sz="2000" dirty="0" err="1" smtClean="0">
                <a:sym typeface="Symbol" pitchFamily="18" charset="2"/>
              </a:rPr>
              <a:t>where</a:t>
            </a:r>
            <a:r>
              <a:rPr lang="fi-FI" altLang="fi-FI" sz="2000" dirty="0" smtClean="0">
                <a:sym typeface="Symbol" pitchFamily="18" charset="2"/>
              </a:rPr>
              <a:t> </a:t>
            </a:r>
            <a:r>
              <a:rPr lang="fi-FI" altLang="fi-FI" sz="2000" dirty="0" err="1" smtClean="0">
                <a:sym typeface="Symbol" pitchFamily="18" charset="2"/>
              </a:rPr>
              <a:t>dead</a:t>
            </a:r>
            <a:r>
              <a:rPr lang="fi-FI" altLang="fi-FI" sz="2000" dirty="0" smtClean="0">
                <a:sym typeface="Symbol" pitchFamily="18" charset="2"/>
              </a:rPr>
              <a:t> </a:t>
            </a:r>
            <a:r>
              <a:rPr lang="fi-FI" altLang="fi-FI" sz="2000" dirty="0" err="1" smtClean="0">
                <a:sym typeface="Symbol" pitchFamily="18" charset="2"/>
              </a:rPr>
              <a:t>aspen</a:t>
            </a:r>
            <a:r>
              <a:rPr lang="fi-FI" altLang="fi-FI" sz="2000" dirty="0" smtClean="0">
                <a:sym typeface="Symbol" pitchFamily="18" charset="2"/>
              </a:rPr>
              <a:t> </a:t>
            </a:r>
            <a:r>
              <a:rPr lang="fi-FI" altLang="fi-FI" sz="2000" dirty="0" err="1" smtClean="0">
                <a:sym typeface="Symbol" pitchFamily="18" charset="2"/>
              </a:rPr>
              <a:t>wood</a:t>
            </a:r>
            <a:r>
              <a:rPr lang="fi-FI" altLang="fi-FI" sz="2000" dirty="0" smtClean="0">
                <a:sym typeface="Symbol" pitchFamily="18" charset="2"/>
              </a:rPr>
              <a:t> </a:t>
            </a:r>
            <a:r>
              <a:rPr lang="fi-FI" altLang="fi-FI" sz="2000" dirty="0" err="1" smtClean="0">
                <a:sym typeface="Symbol" pitchFamily="18" charset="2"/>
              </a:rPr>
              <a:t>could</a:t>
            </a:r>
            <a:r>
              <a:rPr lang="fi-FI" altLang="fi-FI" sz="2000" dirty="0" smtClean="0">
                <a:sym typeface="Symbol" pitchFamily="18" charset="2"/>
              </a:rPr>
              <a:t> </a:t>
            </a:r>
            <a:r>
              <a:rPr lang="fi-FI" altLang="fi-FI" sz="2000" dirty="0" err="1" smtClean="0">
                <a:sym typeface="Symbol" pitchFamily="18" charset="2"/>
              </a:rPr>
              <a:t>be</a:t>
            </a:r>
            <a:r>
              <a:rPr lang="fi-FI" altLang="fi-FI" sz="2000" dirty="0" smtClean="0">
                <a:sym typeface="Symbol" pitchFamily="18" charset="2"/>
              </a:rPr>
              <a:t> </a:t>
            </a:r>
            <a:r>
              <a:rPr lang="fi-FI" altLang="fi-FI" sz="2000" dirty="0" err="1" smtClean="0">
                <a:sym typeface="Symbol" pitchFamily="18" charset="2"/>
              </a:rPr>
              <a:t>easily</a:t>
            </a:r>
            <a:r>
              <a:rPr lang="fi-FI" altLang="fi-FI" sz="2000" dirty="0" smtClean="0">
                <a:sym typeface="Symbol" pitchFamily="18" charset="2"/>
              </a:rPr>
              <a:t> </a:t>
            </a:r>
            <a:r>
              <a:rPr lang="fi-FI" altLang="fi-FI" sz="2000" dirty="0" err="1" smtClean="0">
                <a:sym typeface="Symbol" pitchFamily="18" charset="2"/>
              </a:rPr>
              <a:t>found</a:t>
            </a:r>
            <a:r>
              <a:rPr lang="fi-FI" altLang="fi-FI" sz="2000" dirty="0" smtClean="0">
                <a:sym typeface="Symbol" pitchFamily="18" charset="2"/>
              </a:rPr>
              <a:t>. </a:t>
            </a:r>
          </a:p>
          <a:p>
            <a:pPr>
              <a:lnSpc>
                <a:spcPct val="90000"/>
              </a:lnSpc>
              <a:buFontTx/>
              <a:buNone/>
            </a:pPr>
            <a:r>
              <a:rPr lang="fi-FI" altLang="fi-FI" sz="2000" dirty="0" err="1" smtClean="0">
                <a:sym typeface="Symbol" pitchFamily="18" charset="2"/>
              </a:rPr>
              <a:t>However</a:t>
            </a:r>
            <a:r>
              <a:rPr lang="fi-FI" altLang="fi-FI" sz="2000" dirty="0" smtClean="0">
                <a:sym typeface="Symbol" pitchFamily="18" charset="2"/>
              </a:rPr>
              <a:t>, the </a:t>
            </a:r>
            <a:r>
              <a:rPr lang="fi-FI" altLang="fi-FI" sz="2000" dirty="0" err="1" smtClean="0">
                <a:sym typeface="Symbol" pitchFamily="18" charset="2"/>
              </a:rPr>
              <a:t>ecology</a:t>
            </a:r>
            <a:r>
              <a:rPr lang="fi-FI" altLang="fi-FI" sz="2000" dirty="0" smtClean="0">
                <a:sym typeface="Symbol" pitchFamily="18" charset="2"/>
              </a:rPr>
              <a:t> of the </a:t>
            </a:r>
            <a:r>
              <a:rPr lang="fi-FI" altLang="fi-FI" sz="2000" dirty="0" err="1" smtClean="0">
                <a:sym typeface="Symbol" pitchFamily="18" charset="2"/>
              </a:rPr>
              <a:t>species</a:t>
            </a:r>
            <a:r>
              <a:rPr lang="fi-FI" altLang="fi-FI" sz="2000" dirty="0" smtClean="0">
                <a:sym typeface="Symbol" pitchFamily="18" charset="2"/>
              </a:rPr>
              <a:t> is </a:t>
            </a:r>
            <a:r>
              <a:rPr lang="fi-FI" altLang="fi-FI" sz="2000" dirty="0" err="1" smtClean="0">
                <a:sym typeface="Symbol" pitchFamily="18" charset="2"/>
              </a:rPr>
              <a:t>very</a:t>
            </a:r>
            <a:r>
              <a:rPr lang="fi-FI" altLang="fi-FI" sz="2000" dirty="0" smtClean="0">
                <a:sym typeface="Symbol" pitchFamily="18" charset="2"/>
              </a:rPr>
              <a:t> </a:t>
            </a:r>
            <a:r>
              <a:rPr lang="fi-FI" altLang="fi-FI" sz="2000" dirty="0" err="1" smtClean="0">
                <a:sym typeface="Symbol" pitchFamily="18" charset="2"/>
              </a:rPr>
              <a:t>poorly</a:t>
            </a:r>
            <a:r>
              <a:rPr lang="fi-FI" altLang="fi-FI" sz="2000" dirty="0" smtClean="0">
                <a:sym typeface="Symbol" pitchFamily="18" charset="2"/>
              </a:rPr>
              <a:t> </a:t>
            </a:r>
            <a:r>
              <a:rPr lang="fi-FI" altLang="fi-FI" sz="2000" dirty="0" err="1" smtClean="0">
                <a:sym typeface="Symbol" pitchFamily="18" charset="2"/>
              </a:rPr>
              <a:t>known</a:t>
            </a:r>
            <a:r>
              <a:rPr lang="fi-FI" altLang="fi-FI" sz="2000" dirty="0" smtClean="0">
                <a:sym typeface="Symbol" pitchFamily="18" charset="2"/>
              </a:rPr>
              <a:t>: </a:t>
            </a:r>
            <a:r>
              <a:rPr lang="fi-FI" altLang="fi-FI" sz="2000" dirty="0" err="1" smtClean="0">
                <a:sym typeface="Symbol" pitchFamily="18" charset="2"/>
              </a:rPr>
              <a:t>it</a:t>
            </a:r>
            <a:r>
              <a:rPr lang="fi-FI" altLang="fi-FI" sz="2000" dirty="0" smtClean="0">
                <a:sym typeface="Symbol" pitchFamily="18" charset="2"/>
              </a:rPr>
              <a:t> is </a:t>
            </a:r>
            <a:r>
              <a:rPr lang="fi-FI" altLang="fi-FI" sz="2000" dirty="0" err="1" smtClean="0">
                <a:sym typeface="Symbol" pitchFamily="18" charset="2"/>
              </a:rPr>
              <a:t>not</a:t>
            </a:r>
            <a:r>
              <a:rPr lang="fi-FI" altLang="fi-FI" sz="2000" dirty="0" smtClean="0">
                <a:sym typeface="Symbol" pitchFamily="18" charset="2"/>
              </a:rPr>
              <a:t> </a:t>
            </a:r>
            <a:r>
              <a:rPr lang="fi-FI" altLang="fi-FI" sz="2000" dirty="0" err="1" smtClean="0">
                <a:sym typeface="Symbol" pitchFamily="18" charset="2"/>
              </a:rPr>
              <a:t>clear</a:t>
            </a:r>
            <a:r>
              <a:rPr lang="fi-FI" altLang="fi-FI" sz="2000" dirty="0" smtClean="0">
                <a:sym typeface="Symbol" pitchFamily="18" charset="2"/>
              </a:rPr>
              <a:t> </a:t>
            </a:r>
            <a:r>
              <a:rPr lang="fi-FI" altLang="fi-FI" sz="2000" dirty="0" err="1" smtClean="0">
                <a:sym typeface="Symbol" pitchFamily="18" charset="2"/>
              </a:rPr>
              <a:t>does</a:t>
            </a:r>
            <a:r>
              <a:rPr lang="fi-FI" altLang="fi-FI" sz="2000" dirty="0" smtClean="0">
                <a:sym typeface="Symbol" pitchFamily="18" charset="2"/>
              </a:rPr>
              <a:t> the </a:t>
            </a:r>
            <a:r>
              <a:rPr lang="fi-FI" altLang="fi-FI" sz="2000" dirty="0" err="1" smtClean="0">
                <a:sym typeface="Symbol" pitchFamily="18" charset="2"/>
              </a:rPr>
              <a:t>species</a:t>
            </a:r>
            <a:r>
              <a:rPr lang="fi-FI" altLang="fi-FI" sz="2000" dirty="0" smtClean="0">
                <a:sym typeface="Symbol" pitchFamily="18" charset="2"/>
              </a:rPr>
              <a:t> </a:t>
            </a:r>
            <a:r>
              <a:rPr lang="fi-FI" altLang="fi-FI" sz="2000" dirty="0" err="1" smtClean="0">
                <a:sym typeface="Symbol" pitchFamily="18" charset="2"/>
              </a:rPr>
              <a:t>require</a:t>
            </a:r>
            <a:r>
              <a:rPr lang="fi-FI" altLang="fi-FI" sz="2000" dirty="0" smtClean="0">
                <a:sym typeface="Symbol" pitchFamily="18" charset="2"/>
              </a:rPr>
              <a:t> </a:t>
            </a:r>
            <a:r>
              <a:rPr lang="fi-FI" altLang="fi-FI" sz="2000" dirty="0" err="1" smtClean="0">
                <a:sym typeface="Symbol" pitchFamily="18" charset="2"/>
              </a:rPr>
              <a:t>only</a:t>
            </a:r>
            <a:r>
              <a:rPr lang="fi-FI" altLang="fi-FI" sz="2000" dirty="0" smtClean="0">
                <a:sym typeface="Symbol" pitchFamily="18" charset="2"/>
              </a:rPr>
              <a:t> </a:t>
            </a:r>
            <a:r>
              <a:rPr lang="fi-FI" altLang="fi-FI" sz="2000" dirty="0" err="1" smtClean="0">
                <a:sym typeface="Symbol" pitchFamily="18" charset="2"/>
              </a:rPr>
              <a:t>aspens</a:t>
            </a:r>
            <a:r>
              <a:rPr lang="fi-FI" altLang="fi-FI" sz="2000" dirty="0" smtClean="0">
                <a:sym typeface="Symbol" pitchFamily="18" charset="2"/>
              </a:rPr>
              <a:t> </a:t>
            </a:r>
            <a:r>
              <a:rPr lang="fi-FI" altLang="fi-FI" sz="2000" dirty="0" err="1" smtClean="0">
                <a:sym typeface="Symbol" pitchFamily="18" charset="2"/>
              </a:rPr>
              <a:t>or</a:t>
            </a:r>
            <a:r>
              <a:rPr lang="fi-FI" altLang="fi-FI" sz="2000" dirty="0" smtClean="0">
                <a:sym typeface="Symbol" pitchFamily="18" charset="2"/>
              </a:rPr>
              <a:t> </a:t>
            </a:r>
            <a:r>
              <a:rPr lang="fi-FI" altLang="fi-FI" sz="2000" dirty="0" err="1" smtClean="0">
                <a:sym typeface="Symbol" pitchFamily="18" charset="2"/>
              </a:rPr>
              <a:t>could</a:t>
            </a:r>
            <a:r>
              <a:rPr lang="fi-FI" altLang="fi-FI" sz="2000" dirty="0" smtClean="0">
                <a:sym typeface="Symbol" pitchFamily="18" charset="2"/>
              </a:rPr>
              <a:t> </a:t>
            </a:r>
            <a:r>
              <a:rPr lang="fi-FI" altLang="fi-FI" sz="2000" dirty="0" err="1" smtClean="0">
                <a:sym typeface="Symbol" pitchFamily="18" charset="2"/>
              </a:rPr>
              <a:t>colonise</a:t>
            </a:r>
            <a:r>
              <a:rPr lang="fi-FI" altLang="fi-FI" sz="2000" dirty="0" smtClean="0">
                <a:sym typeface="Symbol" pitchFamily="18" charset="2"/>
              </a:rPr>
              <a:t>, </a:t>
            </a:r>
            <a:r>
              <a:rPr lang="fi-FI" altLang="fi-FI" sz="2000" dirty="0" err="1" smtClean="0">
                <a:sym typeface="Symbol" pitchFamily="18" charset="2"/>
              </a:rPr>
              <a:t>e.g</a:t>
            </a:r>
            <a:r>
              <a:rPr lang="fi-FI" altLang="fi-FI" sz="2000" dirty="0" smtClean="0">
                <a:sym typeface="Symbol" pitchFamily="18" charset="2"/>
              </a:rPr>
              <a:t>. </a:t>
            </a:r>
            <a:r>
              <a:rPr lang="fi-FI" altLang="fi-FI" sz="2000" dirty="0" err="1" smtClean="0">
                <a:sym typeface="Symbol" pitchFamily="18" charset="2"/>
              </a:rPr>
              <a:t>birch</a:t>
            </a:r>
            <a:r>
              <a:rPr lang="fi-FI" altLang="fi-FI" sz="2000" dirty="0" smtClean="0">
                <a:sym typeface="Symbol" pitchFamily="18" charset="2"/>
              </a:rPr>
              <a:t> as </a:t>
            </a:r>
            <a:r>
              <a:rPr lang="fi-FI" altLang="fi-FI" sz="2000" dirty="0" err="1" smtClean="0">
                <a:sym typeface="Symbol" pitchFamily="18" charset="2"/>
              </a:rPr>
              <a:t>well</a:t>
            </a:r>
            <a:r>
              <a:rPr lang="fi-FI" altLang="fi-FI" sz="2000" dirty="0" smtClean="0">
                <a:sym typeface="Symbol" pitchFamily="18" charset="2"/>
              </a:rPr>
              <a:t>. </a:t>
            </a:r>
            <a:r>
              <a:rPr lang="fi-FI" altLang="fi-FI" sz="2000" dirty="0" err="1" smtClean="0">
                <a:sym typeface="Symbol" pitchFamily="18" charset="2"/>
              </a:rPr>
              <a:t>Very</a:t>
            </a:r>
            <a:r>
              <a:rPr lang="fi-FI" altLang="fi-FI" sz="2000" dirty="0" smtClean="0">
                <a:sym typeface="Symbol" pitchFamily="18" charset="2"/>
              </a:rPr>
              <a:t> </a:t>
            </a:r>
            <a:r>
              <a:rPr lang="fi-FI" altLang="fi-FI" sz="2000" dirty="0" err="1" smtClean="0">
                <a:sym typeface="Symbol" pitchFamily="18" charset="2"/>
              </a:rPr>
              <a:t>probably</a:t>
            </a:r>
            <a:r>
              <a:rPr lang="fi-FI" altLang="fi-FI" sz="2000" dirty="0" smtClean="0">
                <a:sym typeface="Symbol" pitchFamily="18" charset="2"/>
              </a:rPr>
              <a:t> </a:t>
            </a:r>
            <a:r>
              <a:rPr lang="fi-FI" altLang="fi-FI" sz="2000" dirty="0" err="1" smtClean="0">
                <a:sym typeface="Symbol" pitchFamily="18" charset="2"/>
              </a:rPr>
              <a:t>that</a:t>
            </a:r>
            <a:r>
              <a:rPr lang="fi-FI" altLang="fi-FI" sz="2000" dirty="0" smtClean="0">
                <a:sym typeface="Symbol" pitchFamily="18" charset="2"/>
              </a:rPr>
              <a:t> </a:t>
            </a:r>
            <a:r>
              <a:rPr lang="fi-FI" altLang="fi-FI" sz="2000" dirty="0" err="1" smtClean="0">
                <a:sym typeface="Symbol" pitchFamily="18" charset="2"/>
              </a:rPr>
              <a:t>further</a:t>
            </a:r>
            <a:r>
              <a:rPr lang="fi-FI" altLang="fi-FI" sz="2000" dirty="0" smtClean="0">
                <a:sym typeface="Symbol" pitchFamily="18" charset="2"/>
              </a:rPr>
              <a:t> </a:t>
            </a:r>
            <a:r>
              <a:rPr lang="fi-FI" altLang="fi-FI" sz="2000" dirty="0" err="1" smtClean="0">
                <a:sym typeface="Symbol" pitchFamily="18" charset="2"/>
              </a:rPr>
              <a:t>efforts</a:t>
            </a:r>
            <a:r>
              <a:rPr lang="fi-FI" altLang="fi-FI" sz="2000" dirty="0" smtClean="0">
                <a:sym typeface="Symbol" pitchFamily="18" charset="2"/>
              </a:rPr>
              <a:t> </a:t>
            </a:r>
            <a:r>
              <a:rPr lang="fi-FI" altLang="fi-FI" sz="2000" dirty="0" err="1" smtClean="0">
                <a:sym typeface="Symbol" pitchFamily="18" charset="2"/>
              </a:rPr>
              <a:t>will</a:t>
            </a:r>
            <a:r>
              <a:rPr lang="fi-FI" altLang="fi-FI" sz="2000" dirty="0" smtClean="0">
                <a:sym typeface="Symbol" pitchFamily="18" charset="2"/>
              </a:rPr>
              <a:t> </a:t>
            </a:r>
            <a:r>
              <a:rPr lang="fi-FI" altLang="fi-FI" sz="2000" dirty="0" err="1" smtClean="0">
                <a:sym typeface="Symbol" pitchFamily="18" charset="2"/>
              </a:rPr>
              <a:t>discover</a:t>
            </a:r>
            <a:r>
              <a:rPr lang="fi-FI" altLang="fi-FI" sz="2000" dirty="0" smtClean="0">
                <a:sym typeface="Symbol" pitchFamily="18" charset="2"/>
              </a:rPr>
              <a:t> new </a:t>
            </a:r>
            <a:r>
              <a:rPr lang="fi-FI" altLang="fi-FI" sz="2000" dirty="0" err="1" smtClean="0">
                <a:sym typeface="Symbol" pitchFamily="18" charset="2"/>
              </a:rPr>
              <a:t>locations</a:t>
            </a:r>
            <a:r>
              <a:rPr lang="fi-FI" altLang="fi-FI" sz="2000" dirty="0" smtClean="0">
                <a:sym typeface="Symbol" pitchFamily="18" charset="2"/>
              </a:rPr>
              <a:t> in </a:t>
            </a:r>
            <a:r>
              <a:rPr lang="fi-FI" altLang="fi-FI" sz="2000" dirty="0" err="1" smtClean="0">
                <a:sym typeface="Symbol" pitchFamily="18" charset="2"/>
              </a:rPr>
              <a:t>poorly</a:t>
            </a:r>
            <a:r>
              <a:rPr lang="fi-FI" altLang="fi-FI" sz="2000" dirty="0" smtClean="0">
                <a:sym typeface="Symbol" pitchFamily="18" charset="2"/>
              </a:rPr>
              <a:t> </a:t>
            </a:r>
            <a:r>
              <a:rPr lang="fi-FI" altLang="fi-FI" sz="2000" dirty="0" err="1" smtClean="0">
                <a:sym typeface="Symbol" pitchFamily="18" charset="2"/>
              </a:rPr>
              <a:t>studied</a:t>
            </a:r>
            <a:r>
              <a:rPr lang="fi-FI" altLang="fi-FI" sz="2000" dirty="0" smtClean="0">
                <a:sym typeface="Symbol" pitchFamily="18" charset="2"/>
              </a:rPr>
              <a:t> Eastern Finland and (3) </a:t>
            </a:r>
            <a:r>
              <a:rPr lang="fi-FI" altLang="fi-FI" sz="2000" dirty="0" err="1" smtClean="0">
                <a:sym typeface="Symbol" pitchFamily="18" charset="2"/>
              </a:rPr>
              <a:t>species</a:t>
            </a:r>
            <a:r>
              <a:rPr lang="fi-FI" altLang="fi-FI" sz="2000" dirty="0" smtClean="0">
                <a:sym typeface="Symbol" pitchFamily="18" charset="2"/>
              </a:rPr>
              <a:t> </a:t>
            </a:r>
            <a:r>
              <a:rPr lang="fi-FI" altLang="fi-FI" sz="2000" dirty="0" err="1" smtClean="0">
                <a:sym typeface="Symbol" pitchFamily="18" charset="2"/>
              </a:rPr>
              <a:t>was</a:t>
            </a:r>
            <a:r>
              <a:rPr lang="fi-FI" altLang="fi-FI" sz="2000" dirty="0" smtClean="0">
                <a:sym typeface="Symbol" pitchFamily="18" charset="2"/>
              </a:rPr>
              <a:t> </a:t>
            </a:r>
            <a:r>
              <a:rPr lang="fi-FI" altLang="fi-FI" sz="2000" dirty="0" err="1" smtClean="0">
                <a:sym typeface="Symbol" pitchFamily="18" charset="2"/>
              </a:rPr>
              <a:t>recorded</a:t>
            </a:r>
            <a:r>
              <a:rPr lang="fi-FI" altLang="fi-FI" sz="2000" dirty="0" smtClean="0">
                <a:sym typeface="Symbol" pitchFamily="18" charset="2"/>
              </a:rPr>
              <a:t> in </a:t>
            </a:r>
            <a:r>
              <a:rPr lang="fi-FI" altLang="fi-FI" sz="2000" dirty="0" err="1" smtClean="0">
                <a:sym typeface="Symbol" pitchFamily="18" charset="2"/>
              </a:rPr>
              <a:t>neighboring</a:t>
            </a:r>
            <a:r>
              <a:rPr lang="fi-FI" altLang="fi-FI" sz="2000" dirty="0" smtClean="0">
                <a:sym typeface="Symbol" pitchFamily="18" charset="2"/>
              </a:rPr>
              <a:t> </a:t>
            </a:r>
            <a:r>
              <a:rPr lang="fi-FI" altLang="fi-FI" sz="2000" dirty="0" err="1" smtClean="0">
                <a:sym typeface="Symbol" pitchFamily="18" charset="2"/>
              </a:rPr>
              <a:t>areas</a:t>
            </a:r>
            <a:r>
              <a:rPr lang="fi-FI" altLang="fi-FI" sz="2000" dirty="0" smtClean="0">
                <a:sym typeface="Symbol" pitchFamily="18" charset="2"/>
              </a:rPr>
              <a:t> of Russian Karelia </a:t>
            </a:r>
            <a:r>
              <a:rPr lang="fi-FI" altLang="fi-FI" sz="2000" dirty="0" err="1" smtClean="0">
                <a:sym typeface="Symbol" pitchFamily="18" charset="2"/>
              </a:rPr>
              <a:t>that</a:t>
            </a:r>
            <a:r>
              <a:rPr lang="fi-FI" altLang="fi-FI" sz="2000" dirty="0" smtClean="0">
                <a:sym typeface="Symbol" pitchFamily="18" charset="2"/>
              </a:rPr>
              <a:t> </a:t>
            </a:r>
            <a:r>
              <a:rPr lang="fi-FI" altLang="fi-FI" sz="2000" dirty="0" err="1" smtClean="0">
                <a:sym typeface="Symbol" pitchFamily="18" charset="2"/>
              </a:rPr>
              <a:t>allows</a:t>
            </a:r>
            <a:r>
              <a:rPr lang="fi-FI" altLang="fi-FI" sz="2000" dirty="0" smtClean="0">
                <a:sym typeface="Symbol" pitchFamily="18" charset="2"/>
              </a:rPr>
              <a:t> </a:t>
            </a:r>
            <a:r>
              <a:rPr lang="fi-FI" altLang="fi-FI" sz="2000" dirty="0" err="1" smtClean="0">
                <a:sym typeface="Symbol" pitchFamily="18" charset="2"/>
              </a:rPr>
              <a:t>expect</a:t>
            </a:r>
            <a:r>
              <a:rPr lang="fi-FI" altLang="fi-FI" sz="2000" dirty="0" smtClean="0">
                <a:sym typeface="Symbol" pitchFamily="18" charset="2"/>
              </a:rPr>
              <a:t> </a:t>
            </a:r>
            <a:r>
              <a:rPr lang="fi-FI" altLang="fi-FI" sz="2000" dirty="0" err="1" smtClean="0">
                <a:sym typeface="Symbol" pitchFamily="18" charset="2"/>
              </a:rPr>
              <a:t>continouos</a:t>
            </a:r>
            <a:r>
              <a:rPr lang="fi-FI" altLang="fi-FI" sz="2000" dirty="0" smtClean="0">
                <a:sym typeface="Symbol" pitchFamily="18" charset="2"/>
              </a:rPr>
              <a:t> </a:t>
            </a:r>
            <a:r>
              <a:rPr lang="fi-FI" altLang="fi-FI" sz="2000" dirty="0" err="1" smtClean="0">
                <a:sym typeface="Symbol" pitchFamily="18" charset="2"/>
              </a:rPr>
              <a:t>population</a:t>
            </a:r>
            <a:r>
              <a:rPr lang="fi-FI" altLang="fi-FI" sz="2000" dirty="0" smtClean="0">
                <a:sym typeface="Symbol" pitchFamily="18" charset="2"/>
              </a:rPr>
              <a:t> .</a:t>
            </a:r>
          </a:p>
          <a:p>
            <a:pPr>
              <a:lnSpc>
                <a:spcPct val="90000"/>
              </a:lnSpc>
              <a:buFontTx/>
              <a:buNone/>
            </a:pPr>
            <a:r>
              <a:rPr lang="fi-FI" altLang="fi-FI" sz="2000" dirty="0" smtClean="0">
                <a:sym typeface="Symbol" pitchFamily="18" charset="2"/>
              </a:rPr>
              <a:t>	 </a:t>
            </a:r>
            <a:r>
              <a:rPr lang="fi-FI" altLang="fi-FI" sz="2000" dirty="0" err="1" smtClean="0">
                <a:sym typeface="Symbol" pitchFamily="18" charset="2"/>
              </a:rPr>
              <a:t>Category</a:t>
            </a:r>
            <a:r>
              <a:rPr lang="fi-FI" altLang="fi-FI" sz="2000" dirty="0" smtClean="0">
                <a:sym typeface="Symbol" pitchFamily="18" charset="2"/>
              </a:rPr>
              <a:t>: </a:t>
            </a:r>
            <a:r>
              <a:rPr lang="fi-FI" altLang="fi-FI" sz="2000" dirty="0" smtClean="0">
                <a:solidFill>
                  <a:srgbClr val="FF0000"/>
                </a:solidFill>
                <a:sym typeface="Symbol" pitchFamily="18" charset="2"/>
              </a:rPr>
              <a:t>VU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4690">
                                            <p:txEl>
                                              <p:pRg st="0" end="0"/>
                                            </p:txEl>
                                          </p:spTgt>
                                        </p:tgtEl>
                                        <p:attrNameLst>
                                          <p:attrName>style.visibility</p:attrName>
                                        </p:attrNameLst>
                                      </p:cBhvr>
                                      <p:to>
                                        <p:strVal val="visible"/>
                                      </p:to>
                                    </p:set>
                                    <p:anim calcmode="lin" valueType="num">
                                      <p:cBhvr additive="base">
                                        <p:cTn id="7" dur="500" fill="hold"/>
                                        <p:tgtEl>
                                          <p:spTgt spid="1146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14690">
                                            <p:txEl>
                                              <p:pRg st="1" end="1"/>
                                            </p:txEl>
                                          </p:spTgt>
                                        </p:tgtEl>
                                        <p:attrNameLst>
                                          <p:attrName>style.visibility</p:attrName>
                                        </p:attrNameLst>
                                      </p:cBhvr>
                                      <p:to>
                                        <p:strVal val="visible"/>
                                      </p:to>
                                    </p:set>
                                    <p:animEffect transition="in" filter="blinds(horizontal)">
                                      <p:cBhvr>
                                        <p:cTn id="13" dur="500"/>
                                        <p:tgtEl>
                                          <p:spTgt spid="114690">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14690">
                                            <p:txEl>
                                              <p:pRg st="2" end="2"/>
                                            </p:txEl>
                                          </p:spTgt>
                                        </p:tgtEl>
                                        <p:attrNameLst>
                                          <p:attrName>style.visibility</p:attrName>
                                        </p:attrNameLst>
                                      </p:cBhvr>
                                      <p:to>
                                        <p:strVal val="visible"/>
                                      </p:to>
                                    </p:set>
                                    <p:animEffect transition="in" filter="blinds(horizontal)">
                                      <p:cBhvr>
                                        <p:cTn id="18" dur="500"/>
                                        <p:tgtEl>
                                          <p:spTgt spid="114690">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14690">
                                            <p:txEl>
                                              <p:pRg st="3" end="3"/>
                                            </p:txEl>
                                          </p:spTgt>
                                        </p:tgtEl>
                                        <p:attrNameLst>
                                          <p:attrName>style.visibility</p:attrName>
                                        </p:attrNameLst>
                                      </p:cBhvr>
                                      <p:to>
                                        <p:strVal val="visible"/>
                                      </p:to>
                                    </p:set>
                                    <p:animEffect transition="in" filter="blinds(horizontal)">
                                      <p:cBhvr>
                                        <p:cTn id="23" dur="500"/>
                                        <p:tgtEl>
                                          <p:spTgt spid="114690">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14690">
                                            <p:txEl>
                                              <p:pRg st="4" end="4"/>
                                            </p:txEl>
                                          </p:spTgt>
                                        </p:tgtEl>
                                        <p:attrNameLst>
                                          <p:attrName>style.visibility</p:attrName>
                                        </p:attrNameLst>
                                      </p:cBhvr>
                                      <p:to>
                                        <p:strVal val="visible"/>
                                      </p:to>
                                    </p:set>
                                    <p:animEffect transition="in" filter="blinds(horizontal)">
                                      <p:cBhvr>
                                        <p:cTn id="28" dur="500"/>
                                        <p:tgtEl>
                                          <p:spTgt spid="114690">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14690">
                                            <p:txEl>
                                              <p:pRg st="5" end="5"/>
                                            </p:txEl>
                                          </p:spTgt>
                                        </p:tgtEl>
                                        <p:attrNameLst>
                                          <p:attrName>style.visibility</p:attrName>
                                        </p:attrNameLst>
                                      </p:cBhvr>
                                      <p:to>
                                        <p:strVal val="visible"/>
                                      </p:to>
                                    </p:set>
                                    <p:animEffect transition="in" filter="blinds(horizontal)">
                                      <p:cBhvr>
                                        <p:cTn id="33" dur="500"/>
                                        <p:tgtEl>
                                          <p:spTgt spid="11469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5"/>
          <p:cNvSpPr>
            <a:spLocks noGrp="1"/>
          </p:cNvSpPr>
          <p:nvPr>
            <p:ph type="title"/>
          </p:nvPr>
        </p:nvSpPr>
        <p:spPr/>
        <p:txBody>
          <a:bodyPr/>
          <a:lstStyle/>
          <a:p>
            <a:r>
              <a:rPr lang="ru-RU" altLang="fi-FI" sz="2800" smtClean="0"/>
              <a:t>Организация работы по подготовке региональных Красных Книг</a:t>
            </a:r>
            <a:endParaRPr lang="fi-FI" altLang="fi-FI" sz="2800" smtClean="0"/>
          </a:p>
        </p:txBody>
      </p:sp>
      <p:sp>
        <p:nvSpPr>
          <p:cNvPr id="36867" name="SmartArt-paikkamerkki 6"/>
          <p:cNvSpPr>
            <a:spLocks noGrp="1" noTextEdit="1"/>
          </p:cNvSpPr>
          <p:nvPr>
            <p:ph type="dgm" idx="1"/>
          </p:nvPr>
        </p:nvSpPr>
        <p:spPr>
          <a:xfrm>
            <a:off x="458788" y="1982788"/>
            <a:ext cx="8229600" cy="4525962"/>
          </a:xfrm>
        </p:spPr>
      </p:sp>
      <p:sp>
        <p:nvSpPr>
          <p:cNvPr id="8" name="Suorakulmio 7"/>
          <p:cNvSpPr/>
          <p:nvPr/>
        </p:nvSpPr>
        <p:spPr>
          <a:xfrm>
            <a:off x="2046288" y="2070100"/>
            <a:ext cx="4110037" cy="652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Минприроды (Региональное)</a:t>
            </a:r>
            <a:endParaRPr lang="fi-FI" dirty="0"/>
          </a:p>
        </p:txBody>
      </p:sp>
      <p:sp>
        <p:nvSpPr>
          <p:cNvPr id="9" name="Suorakulmio 8"/>
          <p:cNvSpPr/>
          <p:nvPr/>
        </p:nvSpPr>
        <p:spPr>
          <a:xfrm>
            <a:off x="900113" y="3213100"/>
            <a:ext cx="1871662"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Растения высшие</a:t>
            </a:r>
            <a:endParaRPr lang="fi-FI" dirty="0"/>
          </a:p>
        </p:txBody>
      </p:sp>
      <p:sp>
        <p:nvSpPr>
          <p:cNvPr id="10" name="Suorakulmio 9"/>
          <p:cNvSpPr/>
          <p:nvPr/>
        </p:nvSpPr>
        <p:spPr>
          <a:xfrm>
            <a:off x="3176588" y="3213100"/>
            <a:ext cx="1655762"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Растения низшие</a:t>
            </a:r>
            <a:endParaRPr lang="fi-FI" dirty="0"/>
          </a:p>
        </p:txBody>
      </p:sp>
      <p:sp>
        <p:nvSpPr>
          <p:cNvPr id="11" name="Suorakulmio 10"/>
          <p:cNvSpPr/>
          <p:nvPr/>
        </p:nvSpPr>
        <p:spPr>
          <a:xfrm>
            <a:off x="5003800" y="3221038"/>
            <a:ext cx="1652588" cy="712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Животные позвоночные</a:t>
            </a:r>
            <a:endParaRPr lang="fi-FI" dirty="0"/>
          </a:p>
        </p:txBody>
      </p:sp>
      <p:sp>
        <p:nvSpPr>
          <p:cNvPr id="12" name="Kyynel 11"/>
          <p:cNvSpPr/>
          <p:nvPr/>
        </p:nvSpPr>
        <p:spPr>
          <a:xfrm>
            <a:off x="674688" y="4432300"/>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 name="Kyynel 12"/>
          <p:cNvSpPr/>
          <p:nvPr/>
        </p:nvSpPr>
        <p:spPr>
          <a:xfrm>
            <a:off x="949325" y="4737100"/>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4" name="Kyynel 13"/>
          <p:cNvSpPr/>
          <p:nvPr/>
        </p:nvSpPr>
        <p:spPr>
          <a:xfrm>
            <a:off x="979488" y="50387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5" name="Kyynel 14"/>
          <p:cNvSpPr/>
          <p:nvPr/>
        </p:nvSpPr>
        <p:spPr>
          <a:xfrm>
            <a:off x="1209675" y="53181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6" name="Kyynel 15"/>
          <p:cNvSpPr/>
          <p:nvPr/>
        </p:nvSpPr>
        <p:spPr>
          <a:xfrm>
            <a:off x="1131888" y="56229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7" name="Kyynel 16"/>
          <p:cNvSpPr/>
          <p:nvPr/>
        </p:nvSpPr>
        <p:spPr>
          <a:xfrm>
            <a:off x="1011238" y="5805488"/>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8" name="Kyynel 17"/>
          <p:cNvSpPr/>
          <p:nvPr/>
        </p:nvSpPr>
        <p:spPr>
          <a:xfrm>
            <a:off x="3851275" y="45815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9" name="Kyynel 18"/>
          <p:cNvSpPr/>
          <p:nvPr/>
        </p:nvSpPr>
        <p:spPr>
          <a:xfrm>
            <a:off x="4003675" y="47339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0" name="Kyynel 19"/>
          <p:cNvSpPr/>
          <p:nvPr/>
        </p:nvSpPr>
        <p:spPr>
          <a:xfrm>
            <a:off x="4156075" y="48863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1" name="Kyynel 20"/>
          <p:cNvSpPr/>
          <p:nvPr/>
        </p:nvSpPr>
        <p:spPr>
          <a:xfrm>
            <a:off x="4308475" y="50387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2" name="Kyynel 21"/>
          <p:cNvSpPr/>
          <p:nvPr/>
        </p:nvSpPr>
        <p:spPr>
          <a:xfrm>
            <a:off x="4460875" y="51911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3" name="Kyynel 22"/>
          <p:cNvSpPr/>
          <p:nvPr/>
        </p:nvSpPr>
        <p:spPr>
          <a:xfrm>
            <a:off x="4613275" y="53435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4" name="Kyynel 23"/>
          <p:cNvSpPr/>
          <p:nvPr/>
        </p:nvSpPr>
        <p:spPr>
          <a:xfrm>
            <a:off x="4765675" y="54959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5" name="Kyynel 24"/>
          <p:cNvSpPr/>
          <p:nvPr/>
        </p:nvSpPr>
        <p:spPr>
          <a:xfrm>
            <a:off x="4918075" y="56483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cxnSp>
        <p:nvCxnSpPr>
          <p:cNvPr id="29" name="Suora nuoliyhdysviiva 28"/>
          <p:cNvCxnSpPr/>
          <p:nvPr/>
        </p:nvCxnSpPr>
        <p:spPr>
          <a:xfrm>
            <a:off x="4003675" y="2070100"/>
            <a:ext cx="2439988" cy="1143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uora nuoliyhdysviiva 31"/>
          <p:cNvCxnSpPr>
            <a:endCxn id="9" idx="0"/>
          </p:cNvCxnSpPr>
          <p:nvPr/>
        </p:nvCxnSpPr>
        <p:spPr>
          <a:xfrm flipH="1">
            <a:off x="1835150" y="2230438"/>
            <a:ext cx="2232025" cy="9826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uora nuoliyhdysviiva 36"/>
          <p:cNvCxnSpPr/>
          <p:nvPr/>
        </p:nvCxnSpPr>
        <p:spPr>
          <a:xfrm flipH="1">
            <a:off x="1209675" y="3789363"/>
            <a:ext cx="457200" cy="7921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uora nuoliyhdysviiva 37"/>
          <p:cNvCxnSpPr>
            <a:endCxn id="13" idx="6"/>
          </p:cNvCxnSpPr>
          <p:nvPr/>
        </p:nvCxnSpPr>
        <p:spPr>
          <a:xfrm flipH="1">
            <a:off x="1406525" y="3789363"/>
            <a:ext cx="242888" cy="9477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uora nuoliyhdysviiva 38"/>
          <p:cNvCxnSpPr>
            <a:endCxn id="14" idx="6"/>
          </p:cNvCxnSpPr>
          <p:nvPr/>
        </p:nvCxnSpPr>
        <p:spPr>
          <a:xfrm flipH="1">
            <a:off x="1436688" y="3789363"/>
            <a:ext cx="230187" cy="12493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uora nuoliyhdysviiva 39"/>
          <p:cNvCxnSpPr/>
          <p:nvPr/>
        </p:nvCxnSpPr>
        <p:spPr>
          <a:xfrm>
            <a:off x="1666875" y="3838575"/>
            <a:ext cx="168275" cy="15382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uora nuoliyhdysviiva 40"/>
          <p:cNvCxnSpPr/>
          <p:nvPr/>
        </p:nvCxnSpPr>
        <p:spPr>
          <a:xfrm>
            <a:off x="1666875" y="3838575"/>
            <a:ext cx="196850" cy="19367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uora nuoliyhdysviiva 41"/>
          <p:cNvCxnSpPr/>
          <p:nvPr/>
        </p:nvCxnSpPr>
        <p:spPr>
          <a:xfrm>
            <a:off x="1666875" y="3789363"/>
            <a:ext cx="168275" cy="21637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uora nuoliyhdysviiva 42"/>
          <p:cNvCxnSpPr/>
          <p:nvPr/>
        </p:nvCxnSpPr>
        <p:spPr>
          <a:xfrm>
            <a:off x="4014788" y="3797300"/>
            <a:ext cx="3048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uora nuoliyhdysviiva 43"/>
          <p:cNvCxnSpPr/>
          <p:nvPr/>
        </p:nvCxnSpPr>
        <p:spPr>
          <a:xfrm>
            <a:off x="4003675" y="3825875"/>
            <a:ext cx="1066800" cy="21478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uora nuoliyhdysviiva 44"/>
          <p:cNvCxnSpPr/>
          <p:nvPr/>
        </p:nvCxnSpPr>
        <p:spPr>
          <a:xfrm>
            <a:off x="4003675" y="3825875"/>
            <a:ext cx="163513" cy="9683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uora nuoliyhdysviiva 45"/>
          <p:cNvCxnSpPr/>
          <p:nvPr/>
        </p:nvCxnSpPr>
        <p:spPr>
          <a:xfrm>
            <a:off x="3994150" y="3797300"/>
            <a:ext cx="438150" cy="1527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uora nuoliyhdysviiva 46"/>
          <p:cNvCxnSpPr/>
          <p:nvPr/>
        </p:nvCxnSpPr>
        <p:spPr>
          <a:xfrm>
            <a:off x="4197350" y="4581525"/>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5" name="Pyöristetty suorakulmio 64"/>
          <p:cNvSpPr/>
          <p:nvPr/>
        </p:nvSpPr>
        <p:spPr>
          <a:xfrm>
            <a:off x="6804025" y="3213100"/>
            <a:ext cx="201612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Животные беспозвоночные</a:t>
            </a:r>
            <a:endParaRPr lang="fi-FI" dirty="0"/>
          </a:p>
          <a:p>
            <a:pPr algn="ctr">
              <a:defRPr/>
            </a:pPr>
            <a:endParaRPr lang="ru-RU" dirty="0"/>
          </a:p>
        </p:txBody>
      </p:sp>
    </p:spTree>
    <p:extLst>
      <p:ext uri="{BB962C8B-B14F-4D97-AF65-F5344CB8AC3E}">
        <p14:creationId xmlns:p14="http://schemas.microsoft.com/office/powerpoint/2010/main" val="2633599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body" idx="1"/>
          </p:nvPr>
        </p:nvSpPr>
        <p:spPr>
          <a:xfrm>
            <a:off x="184150" y="908050"/>
            <a:ext cx="8707438" cy="5689600"/>
          </a:xfrm>
          <a:noFill/>
        </p:spPr>
        <p:txBody>
          <a:bodyPr/>
          <a:lstStyle/>
          <a:p>
            <a:pPr>
              <a:buFontTx/>
              <a:buNone/>
            </a:pPr>
            <a:r>
              <a:rPr lang="fi-FI" altLang="fi-FI" sz="2000" i="1" dirty="0" smtClean="0"/>
              <a:t>	</a:t>
            </a:r>
            <a:r>
              <a:rPr lang="fi-FI" altLang="fi-FI" sz="2000" i="1" dirty="0" err="1" smtClean="0"/>
              <a:t>Boletina</a:t>
            </a:r>
            <a:r>
              <a:rPr lang="fi-FI" altLang="fi-FI" sz="2000" i="1" dirty="0" smtClean="0"/>
              <a:t> </a:t>
            </a:r>
            <a:r>
              <a:rPr lang="fi-FI" altLang="fi-FI" sz="2000" i="1" dirty="0" err="1" smtClean="0"/>
              <a:t>dissipata</a:t>
            </a:r>
            <a:r>
              <a:rPr lang="fi-FI" altLang="fi-FI" sz="2000" dirty="0" smtClean="0"/>
              <a:t>: </a:t>
            </a:r>
          </a:p>
          <a:p>
            <a:r>
              <a:rPr lang="fi-FI" altLang="fi-FI" sz="2000" dirty="0" err="1" smtClean="0"/>
              <a:t>Has</a:t>
            </a:r>
            <a:r>
              <a:rPr lang="fi-FI" altLang="fi-FI" sz="2000" dirty="0" smtClean="0"/>
              <a:t> </a:t>
            </a:r>
            <a:r>
              <a:rPr lang="fi-FI" altLang="fi-FI" sz="2000" dirty="0" err="1" smtClean="0"/>
              <a:t>been</a:t>
            </a:r>
            <a:r>
              <a:rPr lang="fi-FI" altLang="fi-FI" sz="2000" dirty="0" smtClean="0"/>
              <a:t> </a:t>
            </a:r>
            <a:r>
              <a:rPr lang="fi-FI" altLang="fi-FI" sz="2000" dirty="0" err="1" smtClean="0"/>
              <a:t>found</a:t>
            </a:r>
            <a:r>
              <a:rPr lang="fi-FI" altLang="fi-FI" sz="2000" dirty="0" smtClean="0"/>
              <a:t> in 35 </a:t>
            </a:r>
            <a:r>
              <a:rPr lang="fi-FI" altLang="fi-FI" sz="2000" dirty="0" err="1" smtClean="0"/>
              <a:t>old-growth</a:t>
            </a:r>
            <a:r>
              <a:rPr lang="fi-FI" altLang="fi-FI" sz="2000" dirty="0" smtClean="0"/>
              <a:t> </a:t>
            </a:r>
            <a:r>
              <a:rPr lang="fi-FI" altLang="fi-FI" sz="2000" dirty="0" err="1" smtClean="0"/>
              <a:t>forest</a:t>
            </a:r>
            <a:r>
              <a:rPr lang="fi-FI" altLang="fi-FI" sz="2000" dirty="0" smtClean="0"/>
              <a:t> </a:t>
            </a:r>
            <a:r>
              <a:rPr lang="fi-FI" altLang="fi-FI" sz="2000" dirty="0" err="1" smtClean="0"/>
              <a:t>sites</a:t>
            </a:r>
            <a:endParaRPr lang="fi-FI" altLang="fi-FI" sz="2000" dirty="0" smtClean="0"/>
          </a:p>
          <a:p>
            <a:r>
              <a:rPr lang="fi-FI" altLang="fi-FI" sz="2000" dirty="0" err="1" smtClean="0"/>
              <a:t>However</a:t>
            </a:r>
            <a:r>
              <a:rPr lang="fi-FI" altLang="fi-FI" sz="2000" dirty="0" smtClean="0"/>
              <a:t> the </a:t>
            </a:r>
            <a:r>
              <a:rPr lang="fi-FI" altLang="fi-FI" sz="2000" dirty="0" err="1" smtClean="0"/>
              <a:t>species</a:t>
            </a:r>
            <a:r>
              <a:rPr lang="fi-FI" altLang="fi-FI" sz="2000" dirty="0" smtClean="0"/>
              <a:t> </a:t>
            </a:r>
            <a:r>
              <a:rPr lang="fi-FI" altLang="fi-FI" sz="2000" dirty="0" err="1" smtClean="0"/>
              <a:t>meets</a:t>
            </a:r>
            <a:r>
              <a:rPr lang="fi-FI" altLang="fi-FI" sz="2000" dirty="0" smtClean="0"/>
              <a:t> no </a:t>
            </a:r>
            <a:r>
              <a:rPr lang="fi-FI" altLang="fi-FI" sz="2000" dirty="0" err="1" smtClean="0"/>
              <a:t>one</a:t>
            </a:r>
            <a:r>
              <a:rPr lang="fi-FI" altLang="fi-FI" sz="2000" dirty="0" smtClean="0"/>
              <a:t> of the </a:t>
            </a:r>
            <a:r>
              <a:rPr lang="fi-FI" altLang="fi-FI" sz="2000" dirty="0" err="1" smtClean="0"/>
              <a:t>criteria</a:t>
            </a:r>
            <a:r>
              <a:rPr lang="fi-FI" altLang="fi-FI" sz="2000" dirty="0" smtClean="0"/>
              <a:t> CR-VU: </a:t>
            </a:r>
            <a:r>
              <a:rPr lang="fi-FI" altLang="fi-FI" sz="2000" dirty="0" err="1" smtClean="0"/>
              <a:t>too</a:t>
            </a:r>
            <a:r>
              <a:rPr lang="fi-FI" altLang="fi-FI" sz="2000" dirty="0" smtClean="0"/>
              <a:t> </a:t>
            </a:r>
            <a:r>
              <a:rPr lang="fi-FI" altLang="fi-FI" sz="2000" dirty="0" err="1" smtClean="0"/>
              <a:t>wide</a:t>
            </a:r>
            <a:r>
              <a:rPr lang="fi-FI" altLang="fi-FI" sz="2000" dirty="0" smtClean="0"/>
              <a:t> </a:t>
            </a:r>
            <a:r>
              <a:rPr lang="fi-FI" altLang="fi-FI" sz="2000" dirty="0" err="1" smtClean="0"/>
              <a:t>extent</a:t>
            </a:r>
            <a:r>
              <a:rPr lang="fi-FI" altLang="fi-FI" sz="2000" dirty="0" smtClean="0"/>
              <a:t> of </a:t>
            </a:r>
            <a:r>
              <a:rPr lang="fi-FI" altLang="fi-FI" sz="2000" dirty="0" err="1" smtClean="0"/>
              <a:t>occurence</a:t>
            </a:r>
            <a:r>
              <a:rPr lang="fi-FI" altLang="fi-FI" sz="2000" dirty="0" smtClean="0"/>
              <a:t> – the </a:t>
            </a:r>
            <a:r>
              <a:rPr lang="fi-FI" altLang="fi-FI" sz="2000" dirty="0" err="1" smtClean="0"/>
              <a:t>entire</a:t>
            </a:r>
            <a:r>
              <a:rPr lang="fi-FI" altLang="fi-FI" sz="2000" dirty="0" smtClean="0"/>
              <a:t> </a:t>
            </a:r>
            <a:r>
              <a:rPr lang="fi-FI" altLang="fi-FI" sz="2000" dirty="0" err="1" smtClean="0"/>
              <a:t>area</a:t>
            </a:r>
            <a:r>
              <a:rPr lang="fi-FI" altLang="fi-FI" sz="2000" dirty="0" smtClean="0"/>
              <a:t> of Finland </a:t>
            </a:r>
            <a:r>
              <a:rPr lang="fi-FI" altLang="fi-FI" sz="2000" dirty="0" err="1" smtClean="0"/>
              <a:t>except</a:t>
            </a:r>
            <a:r>
              <a:rPr lang="fi-FI" altLang="fi-FI" sz="2000" dirty="0" smtClean="0"/>
              <a:t> the </a:t>
            </a:r>
            <a:r>
              <a:rPr lang="fi-FI" altLang="fi-FI" sz="2000" dirty="0" err="1" smtClean="0"/>
              <a:t>southernmost</a:t>
            </a:r>
            <a:r>
              <a:rPr lang="fi-FI" altLang="fi-FI" sz="2000" dirty="0" smtClean="0"/>
              <a:t> (HB), </a:t>
            </a:r>
            <a:r>
              <a:rPr lang="fi-FI" altLang="fi-FI" sz="2000" dirty="0" err="1" smtClean="0"/>
              <a:t>end</a:t>
            </a:r>
            <a:r>
              <a:rPr lang="fi-FI" altLang="fi-FI" sz="2000" dirty="0" smtClean="0"/>
              <a:t> </a:t>
            </a:r>
            <a:r>
              <a:rPr lang="fi-FI" altLang="fi-FI" sz="2000" dirty="0" err="1" smtClean="0"/>
              <a:t>northernmost</a:t>
            </a:r>
            <a:r>
              <a:rPr lang="fi-FI" altLang="fi-FI" sz="2000" dirty="0" smtClean="0"/>
              <a:t> (</a:t>
            </a:r>
            <a:r>
              <a:rPr lang="fi-FI" altLang="fi-FI" sz="2000" dirty="0" err="1" smtClean="0"/>
              <a:t>oroarctic</a:t>
            </a:r>
            <a:r>
              <a:rPr lang="fi-FI" altLang="fi-FI" sz="2000" dirty="0" smtClean="0"/>
              <a:t>) </a:t>
            </a:r>
            <a:r>
              <a:rPr lang="fi-FI" altLang="fi-FI" sz="2000" dirty="0" err="1" smtClean="0"/>
              <a:t>parts</a:t>
            </a:r>
            <a:r>
              <a:rPr lang="fi-FI" altLang="fi-FI" sz="2000" dirty="0" smtClean="0"/>
              <a:t>, </a:t>
            </a:r>
            <a:r>
              <a:rPr lang="fi-FI" altLang="fi-FI" sz="2000" dirty="0" err="1" smtClean="0"/>
              <a:t>many</a:t>
            </a:r>
            <a:r>
              <a:rPr lang="fi-FI" altLang="fi-FI" sz="2000" dirty="0" smtClean="0"/>
              <a:t> </a:t>
            </a:r>
            <a:r>
              <a:rPr lang="fi-FI" altLang="fi-FI" sz="2000" dirty="0" err="1" smtClean="0"/>
              <a:t>potential</a:t>
            </a:r>
            <a:r>
              <a:rPr lang="fi-FI" altLang="fi-FI" sz="2000" dirty="0" smtClean="0"/>
              <a:t> new </a:t>
            </a:r>
            <a:r>
              <a:rPr lang="fi-FI" altLang="fi-FI" sz="2000" dirty="0" err="1" smtClean="0"/>
              <a:t>findings</a:t>
            </a:r>
            <a:r>
              <a:rPr lang="fi-FI" altLang="fi-FI" sz="2000" dirty="0"/>
              <a:t>.</a:t>
            </a:r>
            <a:endParaRPr lang="fi-FI" altLang="fi-FI" sz="2000" dirty="0" smtClean="0"/>
          </a:p>
          <a:p>
            <a:r>
              <a:rPr lang="fi-FI" altLang="fi-FI" sz="2000" u="sng" dirty="0" err="1" smtClean="0"/>
              <a:t>but</a:t>
            </a:r>
            <a:r>
              <a:rPr lang="fi-FI" altLang="fi-FI" sz="2000" dirty="0" smtClean="0"/>
              <a:t>: the </a:t>
            </a:r>
            <a:r>
              <a:rPr lang="fi-FI" altLang="fi-FI" sz="2000" dirty="0" err="1" smtClean="0"/>
              <a:t>species</a:t>
            </a:r>
            <a:r>
              <a:rPr lang="fi-FI" altLang="fi-FI" sz="2000" dirty="0" smtClean="0"/>
              <a:t> </a:t>
            </a:r>
            <a:r>
              <a:rPr lang="fi-FI" altLang="fi-FI" sz="2000" dirty="0" err="1" smtClean="0"/>
              <a:t>has</a:t>
            </a:r>
            <a:r>
              <a:rPr lang="fi-FI" altLang="fi-FI" sz="2000" dirty="0" smtClean="0"/>
              <a:t> </a:t>
            </a:r>
            <a:r>
              <a:rPr lang="fi-FI" altLang="fi-FI" sz="2000" dirty="0" err="1" smtClean="0"/>
              <a:t>never</a:t>
            </a:r>
            <a:r>
              <a:rPr lang="fi-FI" altLang="fi-FI" sz="2000" dirty="0" smtClean="0"/>
              <a:t> </a:t>
            </a:r>
            <a:r>
              <a:rPr lang="fi-FI" altLang="fi-FI" sz="2000" dirty="0" err="1" smtClean="0"/>
              <a:t>been</a:t>
            </a:r>
            <a:r>
              <a:rPr lang="fi-FI" altLang="fi-FI" sz="2000" dirty="0" smtClean="0"/>
              <a:t> </a:t>
            </a:r>
            <a:r>
              <a:rPr lang="fi-FI" altLang="fi-FI" sz="2000" dirty="0" err="1" smtClean="0"/>
              <a:t>collected</a:t>
            </a:r>
            <a:r>
              <a:rPr lang="fi-FI" altLang="fi-FI" sz="2000" dirty="0" smtClean="0"/>
              <a:t> in </a:t>
            </a:r>
            <a:r>
              <a:rPr lang="fi-FI" altLang="fi-FI" sz="2000" dirty="0" err="1" smtClean="0"/>
              <a:t>managed</a:t>
            </a:r>
            <a:r>
              <a:rPr lang="fi-FI" altLang="fi-FI" sz="2000" dirty="0" smtClean="0"/>
              <a:t> </a:t>
            </a:r>
            <a:r>
              <a:rPr lang="fi-FI" altLang="fi-FI" sz="2000" dirty="0" err="1" smtClean="0"/>
              <a:t>forest</a:t>
            </a:r>
            <a:r>
              <a:rPr lang="fi-FI" altLang="fi-FI" sz="2000" dirty="0" smtClean="0"/>
              <a:t>, </a:t>
            </a:r>
            <a:r>
              <a:rPr lang="fi-FI" altLang="fi-FI" sz="2000" dirty="0" err="1" smtClean="0"/>
              <a:t>we</a:t>
            </a:r>
            <a:r>
              <a:rPr lang="fi-FI" altLang="fi-FI" sz="2000" dirty="0" smtClean="0"/>
              <a:t> </a:t>
            </a:r>
            <a:r>
              <a:rPr lang="fi-FI" altLang="fi-FI" sz="2000" dirty="0" err="1" smtClean="0"/>
              <a:t>can</a:t>
            </a:r>
            <a:r>
              <a:rPr lang="fi-FI" altLang="fi-FI" sz="2000" dirty="0" smtClean="0"/>
              <a:t> </a:t>
            </a:r>
            <a:r>
              <a:rPr lang="fi-FI" altLang="fi-FI" sz="2000" dirty="0" err="1" smtClean="0"/>
              <a:t>consider</a:t>
            </a:r>
            <a:r>
              <a:rPr lang="fi-FI" altLang="fi-FI" sz="2000" dirty="0" smtClean="0"/>
              <a:t> </a:t>
            </a:r>
            <a:r>
              <a:rPr lang="fi-FI" altLang="fi-FI" sz="2000" dirty="0" err="1" smtClean="0"/>
              <a:t>it</a:t>
            </a:r>
            <a:r>
              <a:rPr lang="fi-FI" altLang="fi-FI" sz="2000" dirty="0" smtClean="0"/>
              <a:t> </a:t>
            </a:r>
            <a:r>
              <a:rPr lang="fi-FI" altLang="fi-FI" sz="2000" dirty="0" err="1" smtClean="0"/>
              <a:t>typical</a:t>
            </a:r>
            <a:r>
              <a:rPr lang="fi-FI" altLang="fi-FI" sz="2000" dirty="0" smtClean="0"/>
              <a:t> </a:t>
            </a:r>
            <a:r>
              <a:rPr lang="fi-FI" altLang="fi-FI" sz="2000" dirty="0" err="1" smtClean="0"/>
              <a:t>inhabitant</a:t>
            </a:r>
            <a:r>
              <a:rPr lang="fi-FI" altLang="fi-FI" sz="2000" dirty="0" smtClean="0"/>
              <a:t> of </a:t>
            </a:r>
            <a:r>
              <a:rPr lang="fi-FI" altLang="fi-FI" sz="2000" dirty="0" err="1" smtClean="0"/>
              <a:t>old-growth</a:t>
            </a:r>
            <a:r>
              <a:rPr lang="fi-FI" altLang="fi-FI" sz="2000" dirty="0" smtClean="0"/>
              <a:t> </a:t>
            </a:r>
            <a:r>
              <a:rPr lang="fi-FI" altLang="fi-FI" sz="2000" dirty="0" err="1" smtClean="0"/>
              <a:t>forest</a:t>
            </a:r>
            <a:r>
              <a:rPr lang="fi-FI" altLang="fi-FI" sz="2000" dirty="0" smtClean="0"/>
              <a:t> </a:t>
            </a:r>
            <a:r>
              <a:rPr lang="fi-FI" altLang="fi-FI" sz="2000" dirty="0" err="1" smtClean="0"/>
              <a:t>occur</a:t>
            </a:r>
            <a:r>
              <a:rPr lang="fi-FI" altLang="fi-FI" sz="2000" dirty="0" smtClean="0"/>
              <a:t> </a:t>
            </a:r>
            <a:r>
              <a:rPr lang="fi-FI" altLang="fi-FI" sz="2000" dirty="0" err="1" smtClean="0"/>
              <a:t>throughout</a:t>
            </a:r>
            <a:r>
              <a:rPr lang="fi-FI" altLang="fi-FI" sz="2000" dirty="0" smtClean="0"/>
              <a:t> </a:t>
            </a:r>
            <a:r>
              <a:rPr lang="fi-FI" altLang="fi-FI" sz="2000" dirty="0" err="1" smtClean="0"/>
              <a:t>boreal</a:t>
            </a:r>
            <a:r>
              <a:rPr lang="fi-FI" altLang="fi-FI" sz="2000" dirty="0" smtClean="0"/>
              <a:t> </a:t>
            </a:r>
            <a:r>
              <a:rPr lang="fi-FI" altLang="fi-FI" sz="2000" dirty="0" err="1" smtClean="0"/>
              <a:t>forest</a:t>
            </a:r>
            <a:r>
              <a:rPr lang="fi-FI" altLang="fi-FI" sz="2000" dirty="0" smtClean="0"/>
              <a:t> </a:t>
            </a:r>
            <a:r>
              <a:rPr lang="fi-FI" altLang="fi-FI" sz="2000" dirty="0" err="1" smtClean="0"/>
              <a:t>zone</a:t>
            </a:r>
            <a:r>
              <a:rPr lang="fi-FI" altLang="fi-FI" sz="2000" dirty="0" smtClean="0"/>
              <a:t>.  </a:t>
            </a:r>
          </a:p>
          <a:p>
            <a:pPr>
              <a:buFontTx/>
              <a:buNone/>
            </a:pPr>
            <a:r>
              <a:rPr lang="fi-FI" altLang="fi-FI" sz="2000" dirty="0" smtClean="0"/>
              <a:t>	</a:t>
            </a:r>
            <a:r>
              <a:rPr lang="fi-FI" altLang="fi-FI" sz="2000" dirty="0" smtClean="0">
                <a:sym typeface="Symbol" pitchFamily="18" charset="2"/>
              </a:rPr>
              <a:t> </a:t>
            </a:r>
            <a:r>
              <a:rPr lang="fi-FI" altLang="fi-FI" sz="2000" dirty="0" err="1" smtClean="0">
                <a:sym typeface="Symbol" pitchFamily="18" charset="2"/>
              </a:rPr>
              <a:t>category</a:t>
            </a:r>
            <a:r>
              <a:rPr lang="fi-FI" altLang="fi-FI" sz="2000" dirty="0" smtClean="0">
                <a:sym typeface="Symbol" pitchFamily="18" charset="2"/>
              </a:rPr>
              <a:t>: </a:t>
            </a:r>
            <a:r>
              <a:rPr lang="fi-FI" altLang="fi-FI" sz="2000" dirty="0" smtClean="0">
                <a:solidFill>
                  <a:srgbClr val="FF0000"/>
                </a:solidFill>
                <a:sym typeface="Symbol" pitchFamily="18" charset="2"/>
              </a:rPr>
              <a:t>NT</a:t>
            </a:r>
          </a:p>
          <a:p>
            <a:pPr>
              <a:buFontTx/>
              <a:buNone/>
            </a:pPr>
            <a:endParaRPr lang="fi-FI" altLang="fi-FI" sz="2000" dirty="0" smtClean="0">
              <a:solidFill>
                <a:srgbClr val="FF0000"/>
              </a:solidFill>
              <a:sym typeface="Symbol" pitchFamily="18" charset="2"/>
            </a:endParaRPr>
          </a:p>
          <a:p>
            <a:pPr>
              <a:buFontTx/>
              <a:buNone/>
            </a:pPr>
            <a:r>
              <a:rPr lang="fi-FI" altLang="fi-FI" sz="2000" i="1" dirty="0" err="1" smtClean="0"/>
              <a:t>Boletina</a:t>
            </a:r>
            <a:r>
              <a:rPr lang="fi-FI" altLang="fi-FI" sz="2000" i="1" dirty="0" smtClean="0"/>
              <a:t> </a:t>
            </a:r>
            <a:r>
              <a:rPr lang="fi-FI" altLang="fi-FI" sz="2000" i="1" dirty="0" err="1" smtClean="0"/>
              <a:t>falcata</a:t>
            </a:r>
            <a:r>
              <a:rPr lang="fi-FI" altLang="fi-FI" sz="2000" dirty="0" smtClean="0"/>
              <a:t>:</a:t>
            </a:r>
          </a:p>
          <a:p>
            <a:r>
              <a:rPr lang="fi-FI" altLang="fi-FI" sz="2000" dirty="0" err="1" smtClean="0"/>
              <a:t>Has</a:t>
            </a:r>
            <a:r>
              <a:rPr lang="fi-FI" altLang="fi-FI" sz="2000" dirty="0" smtClean="0"/>
              <a:t> </a:t>
            </a:r>
            <a:r>
              <a:rPr lang="fi-FI" altLang="fi-FI" sz="2000" dirty="0" err="1" smtClean="0"/>
              <a:t>been</a:t>
            </a:r>
            <a:r>
              <a:rPr lang="fi-FI" altLang="fi-FI" sz="2000" dirty="0" smtClean="0"/>
              <a:t> </a:t>
            </a:r>
            <a:r>
              <a:rPr lang="fi-FI" altLang="fi-FI" sz="2000" dirty="0" err="1" smtClean="0"/>
              <a:t>found</a:t>
            </a:r>
            <a:r>
              <a:rPr lang="fi-FI" altLang="fi-FI" sz="2000" dirty="0" smtClean="0"/>
              <a:t> in</a:t>
            </a:r>
            <a:r>
              <a:rPr lang="fi-FI" altLang="fi-FI" sz="2000" dirty="0" smtClean="0"/>
              <a:t> </a:t>
            </a:r>
            <a:r>
              <a:rPr lang="fi-FI" altLang="fi-FI" sz="2000" dirty="0" smtClean="0"/>
              <a:t>6 </a:t>
            </a:r>
            <a:r>
              <a:rPr lang="fi-FI" altLang="fi-FI" sz="2000" dirty="0" err="1" smtClean="0"/>
              <a:t>old-growth</a:t>
            </a:r>
            <a:r>
              <a:rPr lang="fi-FI" altLang="fi-FI" sz="2000" dirty="0" smtClean="0"/>
              <a:t> </a:t>
            </a:r>
            <a:r>
              <a:rPr lang="fi-FI" altLang="fi-FI" sz="2000" dirty="0" err="1" smtClean="0"/>
              <a:t>forest</a:t>
            </a:r>
            <a:r>
              <a:rPr lang="fi-FI" altLang="fi-FI" sz="2000" dirty="0" smtClean="0"/>
              <a:t> </a:t>
            </a:r>
            <a:r>
              <a:rPr lang="fi-FI" altLang="fi-FI" sz="2000" dirty="0" err="1" smtClean="0"/>
              <a:t>sites</a:t>
            </a:r>
            <a:r>
              <a:rPr lang="fi-FI" altLang="fi-FI" sz="2000" dirty="0" smtClean="0"/>
              <a:t> </a:t>
            </a:r>
            <a:r>
              <a:rPr lang="fi-FI" altLang="fi-FI" sz="2000" dirty="0" err="1" smtClean="0"/>
              <a:t>only</a:t>
            </a:r>
            <a:r>
              <a:rPr lang="fi-FI" altLang="fi-FI" sz="2000" dirty="0" smtClean="0"/>
              <a:t> in </a:t>
            </a:r>
            <a:r>
              <a:rPr lang="fi-FI" altLang="fi-FI" sz="2000" dirty="0" err="1" smtClean="0"/>
              <a:t>mid-and</a:t>
            </a:r>
            <a:r>
              <a:rPr lang="fi-FI" altLang="fi-FI" sz="2000" dirty="0" smtClean="0"/>
              <a:t> </a:t>
            </a:r>
            <a:r>
              <a:rPr lang="fi-FI" altLang="fi-FI" sz="2000" dirty="0" err="1" smtClean="0"/>
              <a:t>north-boreal</a:t>
            </a:r>
            <a:r>
              <a:rPr lang="fi-FI" altLang="fi-FI" sz="2000" dirty="0" smtClean="0"/>
              <a:t> </a:t>
            </a:r>
            <a:r>
              <a:rPr lang="fi-FI" altLang="fi-FI" sz="2000" dirty="0" err="1" smtClean="0"/>
              <a:t>forest</a:t>
            </a:r>
            <a:r>
              <a:rPr lang="fi-FI" altLang="fi-FI" sz="2000" dirty="0" smtClean="0"/>
              <a:t> </a:t>
            </a:r>
            <a:r>
              <a:rPr lang="fi-FI" altLang="fi-FI" sz="2000" dirty="0" err="1" smtClean="0"/>
              <a:t>subzones</a:t>
            </a:r>
            <a:r>
              <a:rPr lang="fi-FI" altLang="fi-FI" sz="2000" dirty="0" smtClean="0"/>
              <a:t> (=</a:t>
            </a:r>
            <a:r>
              <a:rPr lang="fi-FI" altLang="fi-FI" sz="2000" dirty="0" err="1" smtClean="0"/>
              <a:t>northern</a:t>
            </a:r>
            <a:r>
              <a:rPr lang="fi-FI" altLang="fi-FI" sz="2000" dirty="0" smtClean="0"/>
              <a:t> taiga).</a:t>
            </a:r>
            <a:endParaRPr lang="fi-FI" altLang="fi-FI" sz="2000" dirty="0" smtClean="0">
              <a:cs typeface="Arial" charset="0"/>
            </a:endParaRPr>
          </a:p>
          <a:p>
            <a:r>
              <a:rPr lang="fi-FI" altLang="fi-FI" sz="2000" dirty="0" smtClean="0">
                <a:cs typeface="Arial" charset="0"/>
              </a:rPr>
              <a:t>In </a:t>
            </a:r>
            <a:r>
              <a:rPr lang="fi-FI" altLang="fi-FI" sz="2000" dirty="0" err="1" smtClean="0">
                <a:cs typeface="Arial" charset="0"/>
              </a:rPr>
              <a:t>comparison</a:t>
            </a:r>
            <a:r>
              <a:rPr lang="fi-FI" altLang="fi-FI" sz="2000" dirty="0" smtClean="0">
                <a:cs typeface="Arial" charset="0"/>
              </a:rPr>
              <a:t> with</a:t>
            </a:r>
            <a:r>
              <a:rPr lang="fi-FI" altLang="fi-FI" sz="2000" dirty="0" smtClean="0"/>
              <a:t> </a:t>
            </a:r>
            <a:r>
              <a:rPr lang="fi-FI" altLang="fi-FI" sz="2000" i="1" dirty="0" err="1" smtClean="0"/>
              <a:t>Greenomyia</a:t>
            </a:r>
            <a:r>
              <a:rPr lang="fi-FI" altLang="fi-FI" sz="2000" i="1" dirty="0" smtClean="0"/>
              <a:t> </a:t>
            </a:r>
            <a:r>
              <a:rPr lang="fi-FI" altLang="fi-FI" sz="2000" i="1" dirty="0" err="1" smtClean="0"/>
              <a:t>baikalica</a:t>
            </a:r>
            <a:r>
              <a:rPr lang="fi-FI" altLang="fi-FI" sz="2000" dirty="0" smtClean="0"/>
              <a:t> </a:t>
            </a:r>
            <a:r>
              <a:rPr lang="fi-FI" altLang="fi-FI" sz="2000" dirty="0" err="1" smtClean="0"/>
              <a:t>which</a:t>
            </a:r>
            <a:r>
              <a:rPr lang="fi-FI" altLang="fi-FI" sz="2000" dirty="0" smtClean="0"/>
              <a:t> </a:t>
            </a:r>
            <a:r>
              <a:rPr lang="fi-FI" altLang="fi-FI" sz="2000" dirty="0" err="1" smtClean="0"/>
              <a:t>we</a:t>
            </a:r>
            <a:r>
              <a:rPr lang="fi-FI" altLang="fi-FI" sz="2000" dirty="0" smtClean="0"/>
              <a:t> </a:t>
            </a:r>
            <a:r>
              <a:rPr lang="fi-FI" altLang="fi-FI" sz="2000" dirty="0" err="1" smtClean="0"/>
              <a:t>have</a:t>
            </a:r>
            <a:r>
              <a:rPr lang="fi-FI" altLang="fi-FI" sz="2000" dirty="0" smtClean="0"/>
              <a:t> </a:t>
            </a:r>
            <a:r>
              <a:rPr lang="fi-FI" altLang="fi-FI" sz="2000" dirty="0" err="1" smtClean="0"/>
              <a:t>seen</a:t>
            </a:r>
            <a:r>
              <a:rPr lang="fi-FI" altLang="fi-FI" sz="2000" dirty="0" smtClean="0"/>
              <a:t> </a:t>
            </a:r>
            <a:r>
              <a:rPr lang="fi-FI" altLang="fi-FI" sz="2000" dirty="0" err="1" smtClean="0"/>
              <a:t>above</a:t>
            </a:r>
            <a:r>
              <a:rPr lang="fi-FI" altLang="fi-FI" sz="2000" dirty="0" smtClean="0"/>
              <a:t>, </a:t>
            </a:r>
            <a:r>
              <a:rPr lang="fi-FI" altLang="fi-FI" sz="2000" dirty="0" err="1" smtClean="0"/>
              <a:t>this</a:t>
            </a:r>
            <a:r>
              <a:rPr lang="fi-FI" altLang="fi-FI" sz="2000" dirty="0" smtClean="0"/>
              <a:t> </a:t>
            </a:r>
            <a:r>
              <a:rPr lang="fi-FI" altLang="fi-FI" sz="2000" dirty="0" err="1" smtClean="0"/>
              <a:t>species</a:t>
            </a:r>
            <a:r>
              <a:rPr lang="fi-FI" altLang="fi-FI" sz="2000" dirty="0" smtClean="0"/>
              <a:t> </a:t>
            </a:r>
            <a:r>
              <a:rPr lang="fi-FI" altLang="fi-FI" sz="2000" dirty="0" err="1" smtClean="0"/>
              <a:t>has</a:t>
            </a:r>
            <a:r>
              <a:rPr lang="fi-FI" altLang="fi-FI" sz="2000" dirty="0" smtClean="0"/>
              <a:t> </a:t>
            </a:r>
            <a:r>
              <a:rPr lang="fi-FI" altLang="fi-FI" sz="2000" dirty="0" err="1" smtClean="0"/>
              <a:t>not</a:t>
            </a:r>
            <a:r>
              <a:rPr lang="fi-FI" altLang="fi-FI" sz="2000" dirty="0" smtClean="0"/>
              <a:t> </a:t>
            </a:r>
            <a:r>
              <a:rPr lang="fi-FI" altLang="fi-FI" sz="2000" dirty="0" err="1" smtClean="0"/>
              <a:t>been</a:t>
            </a:r>
            <a:r>
              <a:rPr lang="fi-FI" altLang="fi-FI" sz="2000" dirty="0" smtClean="0"/>
              <a:t> </a:t>
            </a:r>
            <a:r>
              <a:rPr lang="fi-FI" altLang="fi-FI" sz="2000" dirty="0" err="1" smtClean="0"/>
              <a:t>found</a:t>
            </a:r>
            <a:r>
              <a:rPr lang="fi-FI" altLang="fi-FI" sz="2000" dirty="0" smtClean="0"/>
              <a:t> in </a:t>
            </a:r>
            <a:r>
              <a:rPr lang="fi-FI" altLang="fi-FI" sz="2000" dirty="0" err="1" smtClean="0"/>
              <a:t>South-boreal</a:t>
            </a:r>
            <a:r>
              <a:rPr lang="fi-FI" altLang="fi-FI" sz="2000" dirty="0" smtClean="0"/>
              <a:t> and </a:t>
            </a:r>
            <a:r>
              <a:rPr lang="fi-FI" altLang="fi-FI" sz="2000" dirty="0" err="1" smtClean="0"/>
              <a:t>hemiboreal</a:t>
            </a:r>
            <a:r>
              <a:rPr lang="fi-FI" altLang="fi-FI" sz="2000" dirty="0" smtClean="0"/>
              <a:t> </a:t>
            </a:r>
            <a:r>
              <a:rPr lang="fi-FI" altLang="fi-FI" sz="2000" dirty="0" err="1" smtClean="0"/>
              <a:t>subzones</a:t>
            </a:r>
            <a:r>
              <a:rPr lang="fi-FI" altLang="fi-FI" sz="2000" dirty="0" smtClean="0"/>
              <a:t>, i.e. in </a:t>
            </a:r>
            <a:r>
              <a:rPr lang="fi-FI" altLang="fi-FI" sz="2000" dirty="0" err="1" smtClean="0"/>
              <a:t>these</a:t>
            </a:r>
            <a:r>
              <a:rPr lang="fi-FI" altLang="fi-FI" sz="2000" dirty="0" smtClean="0"/>
              <a:t> </a:t>
            </a:r>
            <a:r>
              <a:rPr lang="fi-FI" altLang="fi-FI" sz="2000" dirty="0" err="1" smtClean="0"/>
              <a:t>areas</a:t>
            </a:r>
            <a:r>
              <a:rPr lang="fi-FI" altLang="fi-FI" sz="2000" dirty="0" smtClean="0"/>
              <a:t> </a:t>
            </a:r>
            <a:r>
              <a:rPr lang="fi-FI" altLang="fi-FI" sz="2000" dirty="0" err="1" smtClean="0"/>
              <a:t>where</a:t>
            </a:r>
            <a:r>
              <a:rPr lang="fi-FI" altLang="fi-FI" sz="2000" dirty="0" smtClean="0"/>
              <a:t> </a:t>
            </a:r>
            <a:r>
              <a:rPr lang="fi-FI" altLang="fi-FI" sz="2000" dirty="0" err="1" smtClean="0"/>
              <a:t>we</a:t>
            </a:r>
            <a:r>
              <a:rPr lang="fi-FI" altLang="fi-FI" sz="2000" dirty="0" smtClean="0"/>
              <a:t> </a:t>
            </a:r>
            <a:r>
              <a:rPr lang="fi-FI" altLang="fi-FI" sz="2000" dirty="0" err="1" smtClean="0"/>
              <a:t>had</a:t>
            </a:r>
            <a:r>
              <a:rPr lang="fi-FI" altLang="fi-FI" sz="2000" dirty="0" smtClean="0"/>
              <a:t> </a:t>
            </a:r>
            <a:r>
              <a:rPr lang="fi-FI" altLang="fi-FI" sz="2000" dirty="0" err="1" smtClean="0"/>
              <a:t>reference</a:t>
            </a:r>
            <a:r>
              <a:rPr lang="fi-FI" altLang="fi-FI" sz="2000" dirty="0" smtClean="0"/>
              <a:t> </a:t>
            </a:r>
            <a:r>
              <a:rPr lang="fi-FI" altLang="fi-FI" sz="2000" dirty="0" err="1" smtClean="0"/>
              <a:t>areas</a:t>
            </a:r>
            <a:r>
              <a:rPr lang="fi-FI" altLang="fi-FI" sz="2000" dirty="0" smtClean="0"/>
              <a:t> in </a:t>
            </a:r>
            <a:r>
              <a:rPr lang="fi-FI" altLang="fi-FI" sz="2000" dirty="0" err="1" smtClean="0"/>
              <a:t>managed</a:t>
            </a:r>
            <a:r>
              <a:rPr lang="fi-FI" altLang="fi-FI" sz="2000" dirty="0" smtClean="0"/>
              <a:t> </a:t>
            </a:r>
            <a:r>
              <a:rPr lang="fi-FI" altLang="fi-FI" sz="2000" dirty="0" err="1" smtClean="0"/>
              <a:t>forests</a:t>
            </a:r>
            <a:r>
              <a:rPr lang="fi-FI" altLang="fi-FI" sz="2000" dirty="0" smtClean="0"/>
              <a:t> (in </a:t>
            </a:r>
            <a:r>
              <a:rPr lang="fi-FI" altLang="fi-FI" sz="2000" dirty="0" err="1" smtClean="0"/>
              <a:t>mid-</a:t>
            </a:r>
            <a:r>
              <a:rPr lang="fi-FI" altLang="fi-FI" sz="2000" dirty="0" smtClean="0"/>
              <a:t> and </a:t>
            </a:r>
            <a:r>
              <a:rPr lang="fi-FI" altLang="fi-FI" sz="2000" dirty="0" err="1" smtClean="0"/>
              <a:t>north-boreal</a:t>
            </a:r>
            <a:r>
              <a:rPr lang="fi-FI" altLang="fi-FI" sz="2000" dirty="0" smtClean="0"/>
              <a:t> – </a:t>
            </a:r>
            <a:r>
              <a:rPr lang="fi-FI" altLang="fi-FI" sz="2000" dirty="0" err="1" smtClean="0"/>
              <a:t>we</a:t>
            </a:r>
            <a:r>
              <a:rPr lang="fi-FI" altLang="fi-FI" sz="2000" dirty="0" smtClean="0"/>
              <a:t> </a:t>
            </a:r>
            <a:r>
              <a:rPr lang="fi-FI" altLang="fi-FI" sz="2000" dirty="0" err="1" smtClean="0"/>
              <a:t>had</a:t>
            </a:r>
            <a:r>
              <a:rPr lang="fi-FI" altLang="fi-FI" sz="2000" dirty="0" smtClean="0"/>
              <a:t> no)</a:t>
            </a:r>
            <a:r>
              <a:rPr lang="fi-FI" altLang="fi-FI" sz="2000" dirty="0" smtClean="0">
                <a:sym typeface="Symbol" pitchFamily="18" charset="2"/>
              </a:rPr>
              <a:t>	 </a:t>
            </a:r>
            <a:r>
              <a:rPr lang="fi-FI" altLang="fi-FI" sz="2000" dirty="0" err="1" smtClean="0">
                <a:sym typeface="Symbol" pitchFamily="18" charset="2"/>
              </a:rPr>
              <a:t>category</a:t>
            </a:r>
            <a:r>
              <a:rPr lang="fi-FI" altLang="fi-FI" sz="2000" dirty="0" smtClean="0">
                <a:sym typeface="Symbol" pitchFamily="18" charset="2"/>
              </a:rPr>
              <a:t>: </a:t>
            </a:r>
            <a:r>
              <a:rPr lang="fi-FI" altLang="fi-FI" sz="2000" dirty="0" smtClean="0">
                <a:solidFill>
                  <a:srgbClr val="FF0000"/>
                </a:solidFill>
                <a:sym typeface="Symbol" pitchFamily="18" charset="2"/>
              </a:rPr>
              <a:t>DD</a:t>
            </a:r>
          </a:p>
          <a:p>
            <a:endParaRPr lang="fi-FI" altLang="fi-FI" sz="2000" dirty="0" smtClean="0"/>
          </a:p>
          <a:p>
            <a:endParaRPr lang="fi-FI" altLang="fi-FI" sz="2000" dirty="0" smtClean="0"/>
          </a:p>
          <a:p>
            <a:endParaRPr lang="fi-FI" altLang="fi-FI" sz="2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74466">
                                            <p:txEl>
                                              <p:pRg st="2" end="2"/>
                                            </p:txEl>
                                          </p:spTgt>
                                        </p:tgtEl>
                                        <p:attrNameLst>
                                          <p:attrName>style.visibility</p:attrName>
                                        </p:attrNameLst>
                                      </p:cBhvr>
                                      <p:to>
                                        <p:strVal val="visible"/>
                                      </p:to>
                                    </p:set>
                                    <p:animEffect transition="in" filter="blinds(horizontal)">
                                      <p:cBhvr>
                                        <p:cTn id="7" dur="500"/>
                                        <p:tgtEl>
                                          <p:spTgt spid="57446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74466">
                                            <p:txEl>
                                              <p:pRg st="3" end="3"/>
                                            </p:txEl>
                                          </p:spTgt>
                                        </p:tgtEl>
                                        <p:attrNameLst>
                                          <p:attrName>style.visibility</p:attrName>
                                        </p:attrNameLst>
                                      </p:cBhvr>
                                      <p:to>
                                        <p:strVal val="visible"/>
                                      </p:to>
                                    </p:set>
                                    <p:animEffect transition="in" filter="blinds(horizontal)">
                                      <p:cBhvr>
                                        <p:cTn id="12" dur="500"/>
                                        <p:tgtEl>
                                          <p:spTgt spid="574466">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74466">
                                            <p:txEl>
                                              <p:pRg st="4" end="4"/>
                                            </p:txEl>
                                          </p:spTgt>
                                        </p:tgtEl>
                                        <p:attrNameLst>
                                          <p:attrName>style.visibility</p:attrName>
                                        </p:attrNameLst>
                                      </p:cBhvr>
                                      <p:to>
                                        <p:strVal val="visible"/>
                                      </p:to>
                                    </p:set>
                                    <p:animEffect transition="in" filter="blinds(horizontal)">
                                      <p:cBhvr>
                                        <p:cTn id="15" dur="500"/>
                                        <p:tgtEl>
                                          <p:spTgt spid="574466">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574466">
                                            <p:txEl>
                                              <p:pRg st="6" end="6"/>
                                            </p:txEl>
                                          </p:spTgt>
                                        </p:tgtEl>
                                        <p:attrNameLst>
                                          <p:attrName>style.visibility</p:attrName>
                                        </p:attrNameLst>
                                      </p:cBhvr>
                                      <p:to>
                                        <p:strVal val="visible"/>
                                      </p:to>
                                    </p:set>
                                    <p:animEffect transition="in" filter="blinds(horizontal)">
                                      <p:cBhvr>
                                        <p:cTn id="20" dur="500"/>
                                        <p:tgtEl>
                                          <p:spTgt spid="574466">
                                            <p:txEl>
                                              <p:pRg st="6" end="6"/>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74466">
                                            <p:txEl>
                                              <p:pRg st="7" end="7"/>
                                            </p:txEl>
                                          </p:spTgt>
                                        </p:tgtEl>
                                        <p:attrNameLst>
                                          <p:attrName>style.visibility</p:attrName>
                                        </p:attrNameLst>
                                      </p:cBhvr>
                                      <p:to>
                                        <p:strVal val="visible"/>
                                      </p:to>
                                    </p:set>
                                    <p:animEffect transition="in" filter="blinds(horizontal)">
                                      <p:cBhvr>
                                        <p:cTn id="23" dur="500"/>
                                        <p:tgtEl>
                                          <p:spTgt spid="574466">
                                            <p:txEl>
                                              <p:pRg st="7" end="7"/>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574466">
                                            <p:txEl>
                                              <p:pRg st="8" end="8"/>
                                            </p:txEl>
                                          </p:spTgt>
                                        </p:tgtEl>
                                        <p:attrNameLst>
                                          <p:attrName>style.visibility</p:attrName>
                                        </p:attrNameLst>
                                      </p:cBhvr>
                                      <p:to>
                                        <p:strVal val="visible"/>
                                      </p:to>
                                    </p:set>
                                    <p:animEffect transition="in" filter="blinds(horizontal)">
                                      <p:cBhvr>
                                        <p:cTn id="28" dur="500"/>
                                        <p:tgtEl>
                                          <p:spTgt spid="57446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fi-FI" altLang="fi-FI" sz="3600" i="1" smtClean="0"/>
              <a:t>Chalcophora mariana</a:t>
            </a:r>
            <a:r>
              <a:rPr lang="fi-FI" altLang="fi-FI" sz="3600" smtClean="0"/>
              <a:t> </a:t>
            </a:r>
            <a:r>
              <a:rPr lang="ru-RU" altLang="fi-FI" sz="3600" smtClean="0"/>
              <a:t>(Linnaeus, 1758)</a:t>
            </a:r>
            <a:r>
              <a:rPr lang="ru-RU" altLang="fi-FI" smtClean="0"/>
              <a:t> </a:t>
            </a:r>
            <a:endParaRPr lang="en-US" altLang="fi-FI" smtClean="0"/>
          </a:p>
        </p:txBody>
      </p:sp>
      <p:graphicFrame>
        <p:nvGraphicFramePr>
          <p:cNvPr id="32771" name="Object 12"/>
          <p:cNvGraphicFramePr>
            <a:graphicFrameLocks noChangeAspect="1"/>
          </p:cNvGraphicFramePr>
          <p:nvPr>
            <p:ph sz="half" idx="1"/>
          </p:nvPr>
        </p:nvGraphicFramePr>
        <p:xfrm>
          <a:off x="468313" y="1268413"/>
          <a:ext cx="4291012" cy="5173662"/>
        </p:xfrm>
        <a:graphic>
          <a:graphicData uri="http://schemas.openxmlformats.org/presentationml/2006/ole">
            <mc:AlternateContent xmlns:mc="http://schemas.openxmlformats.org/markup-compatibility/2006">
              <mc:Choice xmlns:v="urn:schemas-microsoft-com:vml" Requires="v">
                <p:oleObj spid="_x0000_s32783" name="Chart" r:id="rId3" imgW="6334060" imgH="8029423" progId="Excel.Chart.8">
                  <p:embed/>
                </p:oleObj>
              </mc:Choice>
              <mc:Fallback>
                <p:oleObj name="Chart" r:id="rId3" imgW="6334060" imgH="8029423" progId="Excel.Chart.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68413"/>
                        <a:ext cx="4291012" cy="517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2" name="Rectangle 19"/>
          <p:cNvSpPr>
            <a:spLocks noGrp="1" noChangeArrowheads="1"/>
          </p:cNvSpPr>
          <p:nvPr>
            <p:ph type="body" sz="half" idx="4294967295"/>
          </p:nvPr>
        </p:nvSpPr>
        <p:spPr>
          <a:xfrm>
            <a:off x="4648200" y="1600200"/>
            <a:ext cx="4316413" cy="4525963"/>
          </a:xfrm>
        </p:spPr>
        <p:txBody>
          <a:bodyPr/>
          <a:lstStyle/>
          <a:p>
            <a:pPr>
              <a:lnSpc>
                <a:spcPct val="80000"/>
              </a:lnSpc>
            </a:pPr>
            <a:r>
              <a:rPr lang="en-US" altLang="fi-FI" sz="1400" smtClean="0"/>
              <a:t>B 1. Extent of occurrence estimated to be </a:t>
            </a:r>
          </a:p>
          <a:p>
            <a:pPr>
              <a:lnSpc>
                <a:spcPct val="80000"/>
              </a:lnSpc>
            </a:pPr>
            <a:r>
              <a:rPr lang="en-US" altLang="fi-FI" sz="1400" b="1" smtClean="0"/>
              <a:t>less than 100km² for </a:t>
            </a:r>
            <a:r>
              <a:rPr lang="en-US" altLang="fi-FI" sz="1400" b="1" i="1" smtClean="0"/>
              <a:t>Critically Endangered </a:t>
            </a:r>
            <a:r>
              <a:rPr lang="en-US" altLang="fi-FI" sz="1400" b="1" smtClean="0">
                <a:solidFill>
                  <a:srgbClr val="FF0000"/>
                </a:solidFill>
              </a:rPr>
              <a:t>(without Pedasel’ga -OK).</a:t>
            </a:r>
            <a:r>
              <a:rPr lang="en-US" altLang="fi-FI" sz="1400" i="1" smtClean="0"/>
              <a:t>, less than 5 000 km² forEndangered </a:t>
            </a:r>
            <a:r>
              <a:rPr lang="en-US" altLang="fi-FI" sz="1400" b="1" smtClean="0">
                <a:solidFill>
                  <a:srgbClr val="FF0000"/>
                </a:solidFill>
              </a:rPr>
              <a:t>(OK).</a:t>
            </a:r>
            <a:r>
              <a:rPr lang="en-US" altLang="fi-FI" sz="1400" i="1" smtClean="0"/>
              <a:t>, and less than 20 000 km² for Vulnerable, </a:t>
            </a:r>
            <a:r>
              <a:rPr lang="en-US" altLang="fi-FI" sz="1400" b="1" i="1" smtClean="0"/>
              <a:t>and</a:t>
            </a:r>
            <a:endParaRPr lang="en-US" altLang="fi-FI" sz="1400" b="1" smtClean="0"/>
          </a:p>
          <a:p>
            <a:pPr>
              <a:lnSpc>
                <a:spcPct val="80000"/>
              </a:lnSpc>
            </a:pPr>
            <a:r>
              <a:rPr lang="en-US" altLang="fi-FI" sz="1400" smtClean="0"/>
              <a:t>estimates indicating at least </a:t>
            </a:r>
            <a:r>
              <a:rPr lang="en-US" altLang="fi-FI" sz="1400" b="1" smtClean="0"/>
              <a:t>two</a:t>
            </a:r>
            <a:r>
              <a:rPr lang="en-US" altLang="fi-FI" sz="1400" smtClean="0"/>
              <a:t> of a–c:</a:t>
            </a:r>
          </a:p>
          <a:p>
            <a:pPr>
              <a:lnSpc>
                <a:spcPct val="80000"/>
              </a:lnSpc>
            </a:pPr>
            <a:r>
              <a:rPr lang="en-US" altLang="fi-FI" sz="1400" b="1" smtClean="0"/>
              <a:t>a. severely fragmented or known to exist at only a single location </a:t>
            </a:r>
            <a:r>
              <a:rPr lang="en-US" altLang="fi-FI" sz="1400" b="1" smtClean="0">
                <a:solidFill>
                  <a:srgbClr val="FF0000"/>
                </a:solidFill>
              </a:rPr>
              <a:t>(OK).</a:t>
            </a:r>
          </a:p>
          <a:p>
            <a:pPr>
              <a:lnSpc>
                <a:spcPct val="80000"/>
              </a:lnSpc>
            </a:pPr>
            <a:r>
              <a:rPr lang="en-US" altLang="fi-FI" sz="1400" smtClean="0"/>
              <a:t>b. continuing decline, observed, inferred or</a:t>
            </a:r>
          </a:p>
          <a:p>
            <a:pPr>
              <a:lnSpc>
                <a:spcPct val="80000"/>
              </a:lnSpc>
            </a:pPr>
            <a:r>
              <a:rPr lang="en-US" altLang="fi-FI" sz="1400" smtClean="0"/>
              <a:t>projected, in any of the following:</a:t>
            </a:r>
          </a:p>
          <a:p>
            <a:pPr>
              <a:lnSpc>
                <a:spcPct val="80000"/>
              </a:lnSpc>
            </a:pPr>
            <a:r>
              <a:rPr lang="en-US" altLang="fi-FI" sz="1400" b="1" smtClean="0"/>
              <a:t>(i) extent of occurrence </a:t>
            </a:r>
            <a:r>
              <a:rPr lang="en-US" altLang="fi-FI" sz="1400" b="1" smtClean="0">
                <a:solidFill>
                  <a:srgbClr val="FF0000"/>
                </a:solidFill>
              </a:rPr>
              <a:t>(OK).</a:t>
            </a:r>
            <a:endParaRPr lang="en-US" altLang="fi-FI" sz="1400" b="1" smtClean="0"/>
          </a:p>
          <a:p>
            <a:pPr>
              <a:lnSpc>
                <a:spcPct val="80000"/>
              </a:lnSpc>
            </a:pPr>
            <a:r>
              <a:rPr lang="en-US" altLang="fi-FI" sz="1400" b="1" smtClean="0"/>
              <a:t>(ii) area of occupancy </a:t>
            </a:r>
            <a:r>
              <a:rPr lang="en-US" altLang="fi-FI" sz="1400" b="1" smtClean="0">
                <a:solidFill>
                  <a:srgbClr val="FF0000"/>
                </a:solidFill>
              </a:rPr>
              <a:t>(OK).</a:t>
            </a:r>
            <a:endParaRPr lang="en-US" altLang="fi-FI" sz="1400" b="1" smtClean="0"/>
          </a:p>
          <a:p>
            <a:pPr>
              <a:lnSpc>
                <a:spcPct val="80000"/>
              </a:lnSpc>
            </a:pPr>
            <a:r>
              <a:rPr lang="en-US" altLang="fi-FI" sz="1400" b="1" smtClean="0"/>
              <a:t>(iii) area, extent and/or quality of habitat </a:t>
            </a:r>
            <a:r>
              <a:rPr lang="en-US" altLang="fi-FI" sz="1400" b="1" smtClean="0">
                <a:solidFill>
                  <a:srgbClr val="FF0000"/>
                </a:solidFill>
              </a:rPr>
              <a:t>(OK).</a:t>
            </a:r>
            <a:endParaRPr lang="en-US" altLang="fi-FI" sz="1400" b="1" smtClean="0"/>
          </a:p>
          <a:p>
            <a:pPr>
              <a:lnSpc>
                <a:spcPct val="80000"/>
              </a:lnSpc>
            </a:pPr>
            <a:r>
              <a:rPr lang="en-US" altLang="fi-FI" sz="1400" b="1" smtClean="0"/>
              <a:t>(iv) number of locations or subpopulations</a:t>
            </a:r>
          </a:p>
          <a:p>
            <a:pPr>
              <a:lnSpc>
                <a:spcPct val="80000"/>
              </a:lnSpc>
            </a:pPr>
            <a:r>
              <a:rPr lang="en-US" altLang="fi-FI" sz="1400" smtClean="0"/>
              <a:t>(v) number of mature individuals.</a:t>
            </a:r>
          </a:p>
          <a:p>
            <a:pPr>
              <a:lnSpc>
                <a:spcPct val="80000"/>
              </a:lnSpc>
            </a:pPr>
            <a:r>
              <a:rPr lang="en-US" altLang="fi-FI" sz="1400" smtClean="0"/>
              <a:t>c. extreme fluctuations in any of the following:</a:t>
            </a:r>
          </a:p>
          <a:p>
            <a:pPr>
              <a:lnSpc>
                <a:spcPct val="80000"/>
              </a:lnSpc>
            </a:pPr>
            <a:r>
              <a:rPr lang="en-US" altLang="fi-FI" sz="1400" smtClean="0"/>
              <a:t>(i) extent of occurrence </a:t>
            </a:r>
          </a:p>
          <a:p>
            <a:pPr>
              <a:lnSpc>
                <a:spcPct val="80000"/>
              </a:lnSpc>
            </a:pPr>
            <a:r>
              <a:rPr lang="en-US" altLang="fi-FI" sz="1400" smtClean="0"/>
              <a:t>(ii) area of occupancy </a:t>
            </a:r>
          </a:p>
          <a:p>
            <a:pPr>
              <a:lnSpc>
                <a:spcPct val="80000"/>
              </a:lnSpc>
            </a:pPr>
            <a:r>
              <a:rPr lang="en-US" altLang="fi-FI" sz="1400" smtClean="0"/>
              <a:t>(iii) number of locations or subpopulations</a:t>
            </a:r>
          </a:p>
          <a:p>
            <a:pPr>
              <a:lnSpc>
                <a:spcPct val="80000"/>
              </a:lnSpc>
            </a:pPr>
            <a:r>
              <a:rPr lang="en-US" altLang="fi-FI" sz="1400" smtClean="0"/>
              <a:t>(iv) number of mature individuals</a:t>
            </a:r>
            <a:endParaRPr lang="ru-RU" altLang="fi-FI" sz="1400" smtClean="0"/>
          </a:p>
        </p:txBody>
      </p:sp>
      <p:sp>
        <p:nvSpPr>
          <p:cNvPr id="32773" name="Rectangle 17"/>
          <p:cNvSpPr>
            <a:spLocks noChangeArrowheads="1"/>
          </p:cNvSpPr>
          <p:nvPr/>
        </p:nvSpPr>
        <p:spPr bwMode="auto">
          <a:xfrm>
            <a:off x="4440238"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i-FI" sz="1800">
              <a:solidFill>
                <a:srgbClr val="FF0000"/>
              </a:solidFill>
            </a:endParaRPr>
          </a:p>
        </p:txBody>
      </p:sp>
      <p:sp>
        <p:nvSpPr>
          <p:cNvPr id="32774" name="Rectangle 21"/>
          <p:cNvSpPr>
            <a:spLocks noChangeArrowheads="1"/>
          </p:cNvSpPr>
          <p:nvPr/>
        </p:nvSpPr>
        <p:spPr bwMode="auto">
          <a:xfrm>
            <a:off x="3132138" y="5084763"/>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32775" name="Rectangle 22"/>
          <p:cNvSpPr>
            <a:spLocks noChangeArrowheads="1"/>
          </p:cNvSpPr>
          <p:nvPr/>
        </p:nvSpPr>
        <p:spPr bwMode="auto">
          <a:xfrm>
            <a:off x="1187450" y="5084763"/>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32776" name="Rectangle 24"/>
          <p:cNvSpPr>
            <a:spLocks noChangeArrowheads="1"/>
          </p:cNvSpPr>
          <p:nvPr/>
        </p:nvSpPr>
        <p:spPr bwMode="auto">
          <a:xfrm>
            <a:off x="1835150" y="5013325"/>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32777" name="Rectangle 26"/>
          <p:cNvSpPr>
            <a:spLocks noChangeArrowheads="1"/>
          </p:cNvSpPr>
          <p:nvPr/>
        </p:nvSpPr>
        <p:spPr bwMode="auto">
          <a:xfrm>
            <a:off x="3203575" y="47244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32778" name="Rectangle 27"/>
          <p:cNvSpPr>
            <a:spLocks noChangeArrowheads="1"/>
          </p:cNvSpPr>
          <p:nvPr/>
        </p:nvSpPr>
        <p:spPr bwMode="auto">
          <a:xfrm>
            <a:off x="3492500" y="4868863"/>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32779" name="Rectangle 28"/>
          <p:cNvSpPr>
            <a:spLocks noChangeArrowheads="1"/>
          </p:cNvSpPr>
          <p:nvPr/>
        </p:nvSpPr>
        <p:spPr bwMode="auto">
          <a:xfrm>
            <a:off x="3348038" y="4941888"/>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pic>
        <p:nvPicPr>
          <p:cNvPr id="3278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1628775"/>
            <a:ext cx="15843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3213100"/>
            <a:ext cx="7921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4822" name="Group 118"/>
          <p:cNvGraphicFramePr>
            <a:graphicFrameLocks noGrp="1"/>
          </p:cNvGraphicFramePr>
          <p:nvPr>
            <p:ph sz="half" idx="2"/>
            <p:extLst>
              <p:ext uri="{D42A27DB-BD31-4B8C-83A1-F6EECF244321}">
                <p14:modId xmlns:p14="http://schemas.microsoft.com/office/powerpoint/2010/main" val="2389317397"/>
              </p:ext>
            </p:extLst>
          </p:nvPr>
        </p:nvGraphicFramePr>
        <p:xfrm>
          <a:off x="252413" y="1125538"/>
          <a:ext cx="8108952" cy="2216165"/>
        </p:xfrm>
        <a:graphic>
          <a:graphicData uri="http://schemas.openxmlformats.org/drawingml/2006/table">
            <a:tbl>
              <a:tblPr/>
              <a:tblGrid>
                <a:gridCol w="1394962"/>
                <a:gridCol w="400026"/>
                <a:gridCol w="398561"/>
                <a:gridCol w="398561"/>
                <a:gridCol w="398561"/>
                <a:gridCol w="398561"/>
                <a:gridCol w="332622"/>
                <a:gridCol w="332623"/>
                <a:gridCol w="398561"/>
                <a:gridCol w="465964"/>
                <a:gridCol w="398561"/>
                <a:gridCol w="398561"/>
                <a:gridCol w="464498"/>
                <a:gridCol w="400026"/>
                <a:gridCol w="464498"/>
                <a:gridCol w="332623"/>
                <a:gridCol w="398561"/>
                <a:gridCol w="332622"/>
              </a:tblGrid>
              <a:tr h="720646">
                <a:tc gridSpan="2">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Localities</a:t>
                      </a:r>
                      <a:endParaRPr kumimoji="0" lang="fi-FI" altLang="fi-FI" sz="1800" b="0" i="0" u="none" strike="noStrike" cap="none" normalizeH="0" baseline="0" dirty="0" smtClean="0">
                        <a:ln>
                          <a:noFill/>
                        </a:ln>
                        <a:solidFill>
                          <a:schemeClr val="tx1"/>
                        </a:solidFill>
                        <a:effectLst/>
                        <a:latin typeface="Arial" charset="0"/>
                      </a:endParaRPr>
                    </a:p>
                    <a:p>
                      <a:pPr marL="0" marR="0" lvl="0" indent="0" algn="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a:t>
                      </a:r>
                      <a:r>
                        <a:rPr kumimoji="0" lang="fi-FI" altLang="fi-FI" sz="1800" b="0" i="0" u="none" strike="noStrike" cap="none" normalizeH="0" baseline="0" dirty="0" err="1" smtClean="0">
                          <a:ln>
                            <a:noFill/>
                          </a:ln>
                          <a:solidFill>
                            <a:schemeClr val="tx1"/>
                          </a:solidFill>
                          <a:effectLst/>
                          <a:latin typeface="Arial" charset="0"/>
                        </a:rPr>
                        <a:t>max</a:t>
                      </a:r>
                      <a:r>
                        <a:rPr kumimoji="0" lang="fi-FI" altLang="fi-FI" sz="1800" b="0" i="0" u="none" strike="noStrike" cap="none" normalizeH="0" baseline="0" dirty="0" smtClean="0">
                          <a:ln>
                            <a:noFill/>
                          </a:ln>
                          <a:solidFill>
                            <a:schemeClr val="tx1"/>
                          </a:solidFill>
                          <a:effectLst/>
                          <a:latin typeface="Arial" charset="0"/>
                        </a:rPr>
                        <a:t> 140)</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gridSpan="5">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Biogeographical</a:t>
                      </a:r>
                      <a:r>
                        <a:rPr kumimoji="0" lang="fi-FI" altLang="fi-FI" sz="1800" b="0" i="0" u="none" strike="noStrike" cap="none" normalizeH="0" baseline="0" dirty="0" smtClean="0">
                          <a:ln>
                            <a:noFill/>
                          </a:ln>
                          <a:solidFill>
                            <a:schemeClr val="tx1"/>
                          </a:solidFill>
                          <a:effectLst/>
                          <a:latin typeface="Arial" charset="0"/>
                        </a:rPr>
                        <a:t> </a:t>
                      </a:r>
                      <a:r>
                        <a:rPr kumimoji="0" lang="fi-FI" altLang="fi-FI" sz="1800" b="0" i="0" u="none" strike="noStrike" cap="none" normalizeH="0" baseline="0" dirty="0" err="1" smtClean="0">
                          <a:ln>
                            <a:noFill/>
                          </a:ln>
                          <a:solidFill>
                            <a:schemeClr val="tx1"/>
                          </a:solidFill>
                          <a:effectLst/>
                          <a:latin typeface="Arial" charset="0"/>
                        </a:rPr>
                        <a:t>zone</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5">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Countries</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6">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Habitats</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r>
              <a:tr h="798425">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fi-FI" sz="1800" b="0" i="1" u="none" strike="noStrike" cap="none" normalizeH="0" baseline="0" smtClean="0">
                        <a:ln>
                          <a:noFill/>
                        </a:ln>
                        <a:solidFill>
                          <a:schemeClr val="tx1"/>
                        </a:solidFill>
                        <a:effectLst/>
                        <a:latin typeface="Arial" charset="0"/>
                      </a:endParaRPr>
                    </a:p>
                  </a:txBody>
                  <a:tcPr marL="33229" marR="33229"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fi-FI" sz="1800" b="0" i="0" u="none" strike="noStrike" cap="none" normalizeH="0" baseline="0" smtClean="0">
                        <a:ln>
                          <a:noFill/>
                        </a:ln>
                        <a:solidFill>
                          <a:schemeClr val="tx1"/>
                        </a:solidFill>
                        <a:effectLst/>
                        <a:latin typeface="Arial" charset="0"/>
                      </a:endParaRPr>
                    </a:p>
                  </a:txBody>
                  <a:tcPr marL="33229" marR="33229"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HB</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SB</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600" b="0" i="0" u="none" strike="noStrike" cap="none" normalizeH="0" baseline="0" dirty="0" smtClean="0">
                          <a:ln>
                            <a:noFill/>
                          </a:ln>
                          <a:solidFill>
                            <a:srgbClr val="FF0000"/>
                          </a:solidFill>
                          <a:effectLst/>
                          <a:latin typeface="Arial" charset="0"/>
                        </a:rPr>
                        <a:t>MB</a:t>
                      </a:r>
                      <a:endParaRPr kumimoji="0" lang="en-US" altLang="fi-FI" sz="1600" b="0" i="0" u="none" strike="noStrike" cap="none" normalizeH="0" baseline="0" dirty="0" smtClean="0">
                        <a:ln>
                          <a:noFill/>
                        </a:ln>
                        <a:solidFill>
                          <a:srgbClr val="FF0000"/>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rgbClr val="FF0000"/>
                          </a:solidFill>
                          <a:effectLst/>
                          <a:latin typeface="Arial" charset="0"/>
                        </a:rPr>
                        <a:t>NB</a:t>
                      </a:r>
                      <a:endParaRPr kumimoji="0" lang="en-US" altLang="fi-FI" sz="1800" b="0" i="0" u="none" strike="noStrike" cap="none" normalizeH="0" baseline="0" dirty="0" smtClean="0">
                        <a:ln>
                          <a:noFill/>
                        </a:ln>
                        <a:solidFill>
                          <a:srgbClr val="FF0000"/>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O</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Swe</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Nor</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err="1" smtClean="0">
                          <a:ln>
                            <a:noFill/>
                          </a:ln>
                          <a:solidFill>
                            <a:schemeClr val="tx1"/>
                          </a:solidFill>
                          <a:effectLst/>
                          <a:latin typeface="Arial" charset="0"/>
                        </a:rPr>
                        <a:t>KarRu</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GB</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CZ</a:t>
                      </a:r>
                      <a:endParaRPr kumimoji="0" lang="en-US" altLang="fi-FI" sz="1800" b="0" i="0" u="none" strike="noStrike" cap="none" normalizeH="0" baseline="0" dirty="0" smtClean="0">
                        <a:ln>
                          <a:noFill/>
                        </a:ln>
                        <a:solidFill>
                          <a:schemeClr val="tx1"/>
                        </a:solidFill>
                        <a:effectLst/>
                        <a:latin typeface="Arial" charset="0"/>
                      </a:endParaRPr>
                    </a:p>
                  </a:txBody>
                  <a:tcPr marL="16614" marR="16614" marT="46792" marB="467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Old-growth</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17997" marB="17997"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smtClean="0">
                          <a:ln>
                            <a:noFill/>
                          </a:ln>
                          <a:solidFill>
                            <a:schemeClr val="tx1"/>
                          </a:solidFill>
                          <a:effectLst/>
                          <a:latin typeface="Arial" charset="0"/>
                        </a:rPr>
                        <a:t>Old </a:t>
                      </a:r>
                      <a:r>
                        <a:rPr kumimoji="0" lang="fi-FI" altLang="fi-FI" sz="1600" b="0" i="0" u="none" strike="noStrike" cap="none" normalizeH="0" baseline="0" dirty="0" err="1" smtClean="0">
                          <a:ln>
                            <a:noFill/>
                          </a:ln>
                          <a:solidFill>
                            <a:schemeClr val="tx1"/>
                          </a:solidFill>
                          <a:effectLst/>
                          <a:latin typeface="Arial" charset="0"/>
                        </a:rPr>
                        <a:t>manag</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young</a:t>
                      </a:r>
                      <a:r>
                        <a:rPr kumimoji="0" lang="fi-FI" altLang="fi-FI" sz="1600" b="0" i="0" u="none" strike="noStrike" cap="none" normalizeH="0" baseline="0" dirty="0" smtClean="0">
                          <a:ln>
                            <a:noFill/>
                          </a:ln>
                          <a:solidFill>
                            <a:schemeClr val="tx1"/>
                          </a:solidFill>
                          <a:effectLst/>
                          <a:latin typeface="Arial" charset="0"/>
                        </a:rPr>
                        <a:t> </a:t>
                      </a:r>
                      <a:r>
                        <a:rPr kumimoji="0" lang="fi-FI" altLang="fi-FI" sz="1600" b="0" i="0" u="none" strike="noStrike" cap="none" normalizeH="0" baseline="0" dirty="0" err="1" smtClean="0">
                          <a:ln>
                            <a:noFill/>
                          </a:ln>
                          <a:solidFill>
                            <a:schemeClr val="tx1"/>
                          </a:solidFill>
                          <a:effectLst/>
                          <a:latin typeface="Arial" charset="0"/>
                        </a:rPr>
                        <a:t>manag</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burnt</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75000"/>
                        </a:lnSpc>
                        <a:spcBef>
                          <a:spcPct val="20000"/>
                        </a:spcBef>
                        <a:spcAft>
                          <a:spcPct val="0"/>
                        </a:spcAft>
                        <a:buClrTx/>
                        <a:buSzTx/>
                        <a:buFontTx/>
                        <a:buNone/>
                        <a:tabLst/>
                      </a:pPr>
                      <a:r>
                        <a:rPr kumimoji="0" lang="fi-FI" altLang="fi-FI" sz="1600" b="0" i="0" u="none" strike="noStrike" cap="none" normalizeH="0" baseline="0" dirty="0" err="1" smtClean="0">
                          <a:ln>
                            <a:noFill/>
                          </a:ln>
                          <a:solidFill>
                            <a:schemeClr val="tx1"/>
                          </a:solidFill>
                          <a:effectLst/>
                          <a:latin typeface="Arial" charset="0"/>
                        </a:rPr>
                        <a:t>clear-cuts</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400" b="0" i="0" u="none" strike="noStrike" cap="none" normalizeH="0" baseline="0" dirty="0" err="1" smtClean="0">
                          <a:ln>
                            <a:noFill/>
                          </a:ln>
                          <a:solidFill>
                            <a:schemeClr val="tx1"/>
                          </a:solidFill>
                          <a:effectLst/>
                          <a:latin typeface="Arial" charset="0"/>
                        </a:rPr>
                        <a:t>cityparks</a:t>
                      </a:r>
                      <a:endParaRPr kumimoji="0" lang="en-US" altLang="fi-FI" sz="1600" b="0" i="0" u="none" strike="noStrike" cap="none" normalizeH="0" baseline="0" dirty="0" smtClean="0">
                        <a:ln>
                          <a:noFill/>
                        </a:ln>
                        <a:solidFill>
                          <a:schemeClr val="tx1"/>
                        </a:solidFill>
                        <a:effectLst/>
                        <a:latin typeface="Arial" charset="0"/>
                      </a:endParaRPr>
                    </a:p>
                  </a:txBody>
                  <a:tcPr marL="16614" marR="16614" marT="46792" marB="46792" vert="eaVert"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7079">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fi-FI" altLang="fi-FI" sz="1800" b="0" i="1" u="none" strike="noStrike" cap="none" normalizeH="0" baseline="0" smtClean="0">
                          <a:ln>
                            <a:noFill/>
                          </a:ln>
                          <a:solidFill>
                            <a:schemeClr val="tx1"/>
                          </a:solidFill>
                          <a:effectLst/>
                          <a:latin typeface="Arial" charset="0"/>
                        </a:rPr>
                        <a:t>Gnoriste apicalis</a:t>
                      </a:r>
                      <a:endParaRPr kumimoji="0" lang="en-US" altLang="fi-FI" sz="1800" b="0" i="1" u="none" strike="noStrike" cap="none" normalizeH="0" baseline="0" smtClean="0">
                        <a:ln>
                          <a:noFill/>
                        </a:ln>
                        <a:solidFill>
                          <a:schemeClr val="tx1"/>
                        </a:solidFill>
                        <a:effectLst/>
                        <a:latin typeface="Arial" charset="0"/>
                      </a:endParaRPr>
                    </a:p>
                  </a:txBody>
                  <a:tcPr marL="33229" marR="33229"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3</a:t>
                      </a:r>
                      <a:endParaRPr kumimoji="0" lang="en-US" altLang="fi-FI" sz="1800" b="0" i="0" u="none" strike="noStrike" cap="none" normalizeH="0" baseline="0" smtClean="0">
                        <a:ln>
                          <a:noFill/>
                        </a:ln>
                        <a:solidFill>
                          <a:schemeClr val="tx1"/>
                        </a:solidFill>
                        <a:effectLst/>
                        <a:latin typeface="Arial" charset="0"/>
                      </a:endParaRPr>
                    </a:p>
                  </a:txBody>
                  <a:tcPr marL="33229" marR="33229"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33229" marR="33229"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dirty="0" smtClean="0">
                          <a:ln>
                            <a:noFill/>
                          </a:ln>
                          <a:solidFill>
                            <a:schemeClr val="tx1"/>
                          </a:solidFill>
                          <a:effectLst/>
                          <a:latin typeface="Arial" charset="0"/>
                        </a:rPr>
                        <a:t>x</a:t>
                      </a:r>
                      <a:endParaRPr kumimoji="0" lang="en-US" altLang="fi-FI" sz="1800" b="0" i="0" u="none" strike="noStrike" cap="none" normalizeH="0" baseline="0" dirty="0" smtClean="0">
                        <a:ln>
                          <a:noFill/>
                        </a:ln>
                        <a:solidFill>
                          <a:schemeClr val="tx1"/>
                        </a:solidFill>
                        <a:effectLst/>
                        <a:latin typeface="Arial" charset="0"/>
                      </a:endParaRPr>
                    </a:p>
                  </a:txBody>
                  <a:tcPr marL="33229" marR="33229"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33229" marR="33229"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fi-FI" sz="1800" b="0" i="0" u="none" strike="noStrike" cap="none" normalizeH="0" baseline="0" smtClean="0">
                        <a:ln>
                          <a:noFill/>
                        </a:ln>
                        <a:solidFill>
                          <a:schemeClr val="tx1"/>
                        </a:solidFill>
                        <a:effectLst/>
                        <a:latin typeface="Arial" charset="0"/>
                      </a:endParaRPr>
                    </a:p>
                  </a:txBody>
                  <a:tcPr marL="33229" marR="33229"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EN</a:t>
                      </a:r>
                      <a:endParaRPr kumimoji="0" lang="en-US" altLang="fi-FI" sz="1800" b="0" i="0" u="none" strike="noStrike" cap="none" normalizeH="0" baseline="0" smtClean="0">
                        <a:ln>
                          <a:noFill/>
                        </a:ln>
                        <a:solidFill>
                          <a:schemeClr val="tx1"/>
                        </a:solidFill>
                        <a:effectLst/>
                        <a:latin typeface="Arial" charset="0"/>
                      </a:endParaRPr>
                    </a:p>
                  </a:txBody>
                  <a:tcPr marL="16614" marR="16614"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x</a:t>
                      </a:r>
                      <a:endParaRPr kumimoji="0" lang="en-US" altLang="fi-FI" sz="1800" b="0" i="0" u="none" strike="noStrike" cap="none" normalizeH="0" baseline="0" smtClean="0">
                        <a:ln>
                          <a:noFill/>
                        </a:ln>
                        <a:solidFill>
                          <a:schemeClr val="tx1"/>
                        </a:solidFill>
                        <a:effectLst/>
                        <a:latin typeface="Arial" charset="0"/>
                      </a:endParaRPr>
                    </a:p>
                  </a:txBody>
                  <a:tcPr marL="16614" marR="16614"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VU</a:t>
                      </a:r>
                      <a:endParaRPr kumimoji="0" lang="en-US" altLang="fi-FI" sz="1800" b="0" i="0" u="none" strike="noStrike" cap="none" normalizeH="0" baseline="0" smtClean="0">
                        <a:ln>
                          <a:noFill/>
                        </a:ln>
                        <a:solidFill>
                          <a:schemeClr val="tx1"/>
                        </a:solidFill>
                        <a:effectLst/>
                        <a:latin typeface="Arial" charset="0"/>
                      </a:endParaRPr>
                    </a:p>
                  </a:txBody>
                  <a:tcPr marL="16614" marR="16614"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3</a:t>
                      </a:r>
                      <a:endParaRPr kumimoji="0" lang="en-US" altLang="fi-FI" sz="1800" b="0" i="0" u="none" strike="noStrike" cap="none" normalizeH="0" baseline="0" smtClean="0">
                        <a:ln>
                          <a:noFill/>
                        </a:ln>
                        <a:solidFill>
                          <a:schemeClr val="tx1"/>
                        </a:solidFill>
                        <a:effectLst/>
                        <a:latin typeface="Arial" charset="0"/>
                      </a:endParaRPr>
                    </a:p>
                  </a:txBody>
                  <a:tcPr marL="16614" marR="16614"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5" marB="467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marL="1333500" algn="l">
                        <a:spcBef>
                          <a:spcPct val="20000"/>
                        </a:spcBef>
                        <a:defRPr>
                          <a:solidFill>
                            <a:schemeClr val="tx1"/>
                          </a:solidFill>
                          <a:latin typeface="Arial" charset="0"/>
                        </a:defRPr>
                      </a:lvl4pPr>
                      <a:lvl5pPr marL="1752600" algn="l">
                        <a:spcBef>
                          <a:spcPct val="20000"/>
                        </a:spcBef>
                        <a:defRPr>
                          <a:solidFill>
                            <a:schemeClr val="tx1"/>
                          </a:solidFill>
                          <a:latin typeface="Arial" charset="0"/>
                        </a:defRPr>
                      </a:lvl5pPr>
                      <a:lvl6pPr marL="2209800" eaLnBrk="0" fontAlgn="base" hangingPunct="0">
                        <a:spcBef>
                          <a:spcPct val="20000"/>
                        </a:spcBef>
                        <a:spcAft>
                          <a:spcPct val="0"/>
                        </a:spcAft>
                        <a:defRPr>
                          <a:solidFill>
                            <a:schemeClr val="tx1"/>
                          </a:solidFill>
                          <a:latin typeface="Arial" charset="0"/>
                        </a:defRPr>
                      </a:lvl6pPr>
                      <a:lvl7pPr marL="2667000" eaLnBrk="0" fontAlgn="base" hangingPunct="0">
                        <a:spcBef>
                          <a:spcPct val="20000"/>
                        </a:spcBef>
                        <a:spcAft>
                          <a:spcPct val="0"/>
                        </a:spcAft>
                        <a:defRPr>
                          <a:solidFill>
                            <a:schemeClr val="tx1"/>
                          </a:solidFill>
                          <a:latin typeface="Arial" charset="0"/>
                        </a:defRPr>
                      </a:lvl7pPr>
                      <a:lvl8pPr marL="3124200" eaLnBrk="0" fontAlgn="base" hangingPunct="0">
                        <a:spcBef>
                          <a:spcPct val="20000"/>
                        </a:spcBef>
                        <a:spcAft>
                          <a:spcPct val="0"/>
                        </a:spcAft>
                        <a:defRPr>
                          <a:solidFill>
                            <a:schemeClr val="tx1"/>
                          </a:solidFill>
                          <a:latin typeface="Arial" charset="0"/>
                        </a:defRPr>
                      </a:lvl8pPr>
                      <a:lvl9pPr marL="3581400" eaLnBrk="0" fontAlgn="base" hangingPunct="0">
                        <a:spcBef>
                          <a:spcPct val="2000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fi-FI" altLang="fi-FI" sz="1800" b="0" i="0" u="none" strike="noStrike" cap="none" normalizeH="0" baseline="0" smtClean="0">
                          <a:ln>
                            <a:noFill/>
                          </a:ln>
                          <a:solidFill>
                            <a:schemeClr val="tx1"/>
                          </a:solidFill>
                          <a:effectLst/>
                          <a:latin typeface="Arial" charset="0"/>
                        </a:rPr>
                        <a:t>-</a:t>
                      </a:r>
                      <a:endParaRPr kumimoji="0" lang="en-US" altLang="fi-FI" sz="1800" b="0" i="0" u="none" strike="noStrike" cap="none" normalizeH="0" baseline="0" smtClean="0">
                        <a:ln>
                          <a:noFill/>
                        </a:ln>
                        <a:solidFill>
                          <a:schemeClr val="tx1"/>
                        </a:solidFill>
                        <a:effectLst/>
                        <a:latin typeface="Arial" charset="0"/>
                      </a:endParaRPr>
                    </a:p>
                  </a:txBody>
                  <a:tcPr marL="16614" marR="16614"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4818" name="Rectangle 114"/>
          <p:cNvSpPr>
            <a:spLocks noGrp="1" noChangeArrowheads="1"/>
          </p:cNvSpPr>
          <p:nvPr>
            <p:ph type="body" idx="1"/>
          </p:nvPr>
        </p:nvSpPr>
        <p:spPr>
          <a:xfrm>
            <a:off x="252413" y="3500438"/>
            <a:ext cx="8574087" cy="3357562"/>
          </a:xfrm>
          <a:noFill/>
        </p:spPr>
        <p:txBody>
          <a:bodyPr/>
          <a:lstStyle/>
          <a:p>
            <a:r>
              <a:rPr lang="fi-FI" altLang="fi-FI" sz="2000" dirty="0" err="1" smtClean="0"/>
              <a:t>Only</a:t>
            </a:r>
            <a:r>
              <a:rPr lang="fi-FI" altLang="fi-FI" sz="2000" dirty="0" smtClean="0"/>
              <a:t> in </a:t>
            </a:r>
            <a:r>
              <a:rPr lang="fi-FI" altLang="fi-FI" sz="2000" dirty="0" err="1" smtClean="0"/>
              <a:t>natural</a:t>
            </a:r>
            <a:r>
              <a:rPr lang="fi-FI" altLang="fi-FI" sz="2000" dirty="0" smtClean="0"/>
              <a:t> </a:t>
            </a:r>
            <a:r>
              <a:rPr lang="fi-FI" altLang="fi-FI" sz="2000" dirty="0" err="1" smtClean="0"/>
              <a:t>forests</a:t>
            </a:r>
            <a:r>
              <a:rPr lang="fi-FI" altLang="fi-FI" sz="2000" dirty="0" smtClean="0"/>
              <a:t> of </a:t>
            </a:r>
            <a:r>
              <a:rPr lang="fi-FI" altLang="fi-FI" sz="2000" dirty="0" err="1" smtClean="0"/>
              <a:t>herb-rich</a:t>
            </a:r>
            <a:r>
              <a:rPr lang="fi-FI" altLang="fi-FI" sz="2000" dirty="0" smtClean="0"/>
              <a:t> </a:t>
            </a:r>
            <a:r>
              <a:rPr lang="fi-FI" altLang="fi-FI" sz="2000" dirty="0" err="1" smtClean="0"/>
              <a:t>types</a:t>
            </a:r>
            <a:r>
              <a:rPr lang="fi-FI" altLang="fi-FI" sz="2000" dirty="0" smtClean="0"/>
              <a:t> </a:t>
            </a:r>
            <a:r>
              <a:rPr lang="fi-FI" altLang="fi-FI" sz="2000" dirty="0" err="1" smtClean="0"/>
              <a:t>along</a:t>
            </a:r>
            <a:r>
              <a:rPr lang="fi-FI" altLang="fi-FI" sz="2000" dirty="0" smtClean="0"/>
              <a:t> the </a:t>
            </a:r>
            <a:r>
              <a:rPr lang="fi-FI" altLang="fi-FI" sz="2000" dirty="0" err="1" smtClean="0"/>
              <a:t>Baltic</a:t>
            </a:r>
            <a:r>
              <a:rPr lang="fi-FI" altLang="fi-FI" sz="2000" dirty="0" smtClean="0"/>
              <a:t> </a:t>
            </a:r>
            <a:r>
              <a:rPr lang="fi-FI" altLang="fi-FI" sz="2000" dirty="0" err="1" smtClean="0"/>
              <a:t>Sea</a:t>
            </a:r>
            <a:r>
              <a:rPr lang="fi-FI" altLang="fi-FI" sz="2000" dirty="0" smtClean="0"/>
              <a:t> </a:t>
            </a:r>
            <a:r>
              <a:rPr lang="fi-FI" altLang="fi-FI" sz="2000" dirty="0" err="1" smtClean="0"/>
              <a:t>shores</a:t>
            </a:r>
            <a:r>
              <a:rPr lang="fi-FI" altLang="fi-FI" sz="2000" dirty="0" smtClean="0"/>
              <a:t> in </a:t>
            </a:r>
            <a:r>
              <a:rPr lang="fi-FI" altLang="fi-FI" sz="2000" dirty="0" err="1" smtClean="0"/>
              <a:t>southernmost</a:t>
            </a:r>
            <a:r>
              <a:rPr lang="fi-FI" altLang="fi-FI" sz="2000" dirty="0" smtClean="0"/>
              <a:t> </a:t>
            </a:r>
            <a:r>
              <a:rPr lang="fi-FI" altLang="fi-FI" sz="2000" dirty="0" err="1" smtClean="0"/>
              <a:t>part</a:t>
            </a:r>
            <a:r>
              <a:rPr lang="fi-FI" altLang="fi-FI" sz="2000" dirty="0" smtClean="0"/>
              <a:t> of Finland, </a:t>
            </a:r>
            <a:r>
              <a:rPr lang="fi-FI" altLang="fi-FI" sz="2000" dirty="0" err="1" smtClean="0"/>
              <a:t>mostly</a:t>
            </a:r>
            <a:r>
              <a:rPr lang="fi-FI" altLang="fi-FI" sz="2000" dirty="0" smtClean="0"/>
              <a:t> of SW </a:t>
            </a:r>
            <a:r>
              <a:rPr lang="fi-FI" altLang="fi-FI" sz="2000" dirty="0" err="1" smtClean="0"/>
              <a:t>islands</a:t>
            </a:r>
            <a:r>
              <a:rPr lang="fi-FI" altLang="fi-FI" sz="2000" dirty="0" smtClean="0"/>
              <a:t> (Ruissalo</a:t>
            </a:r>
            <a:r>
              <a:rPr lang="fi-FI" altLang="fi-FI" sz="2000" dirty="0" smtClean="0"/>
              <a:t>, Hanko, </a:t>
            </a:r>
            <a:r>
              <a:rPr lang="fi-FI" altLang="fi-FI" sz="2000" dirty="0" err="1" smtClean="0"/>
              <a:t>Nåtö</a:t>
            </a:r>
            <a:r>
              <a:rPr lang="fi-FI" altLang="fi-FI" sz="2000" dirty="0" smtClean="0"/>
              <a:t>), and </a:t>
            </a:r>
            <a:r>
              <a:rPr lang="fi-FI" altLang="fi-FI" sz="2000" i="1" dirty="0" smtClean="0"/>
              <a:t>Karelia </a:t>
            </a:r>
            <a:r>
              <a:rPr lang="fi-FI" altLang="fi-FI" sz="2000" i="1" dirty="0" err="1" smtClean="0"/>
              <a:t>ladogensis</a:t>
            </a:r>
            <a:r>
              <a:rPr lang="fi-FI" altLang="fi-FI" sz="2000" dirty="0" smtClean="0"/>
              <a:t>: Parikkala, Siikalahti ja KAR</a:t>
            </a:r>
            <a:r>
              <a:rPr lang="fi-FI" altLang="fi-FI" sz="2000" dirty="0" smtClean="0"/>
              <a:t>: Impilahti)</a:t>
            </a:r>
          </a:p>
          <a:p>
            <a:r>
              <a:rPr lang="fi-FI" altLang="fi-FI" sz="2000" dirty="0" smtClean="0"/>
              <a:t>kriteeri </a:t>
            </a:r>
            <a:r>
              <a:rPr lang="fi-FI" altLang="fi-FI" sz="2000" b="1" dirty="0" smtClean="0"/>
              <a:t>B1</a:t>
            </a:r>
            <a:r>
              <a:rPr lang="fi-FI" altLang="fi-FI" sz="2000" dirty="0" smtClean="0"/>
              <a:t>: levinneisyysalue &lt; </a:t>
            </a:r>
            <a:r>
              <a:rPr lang="fi-FI" altLang="fi-FI" sz="2000" dirty="0" smtClean="0"/>
              <a:t>20000 </a:t>
            </a:r>
            <a:r>
              <a:rPr lang="fi-FI" altLang="fi-FI" sz="2000" dirty="0" smtClean="0"/>
              <a:t>km</a:t>
            </a:r>
            <a:r>
              <a:rPr lang="fi-FI" altLang="fi-FI" sz="2000" baseline="30000" dirty="0" smtClean="0"/>
              <a:t>2</a:t>
            </a:r>
            <a:r>
              <a:rPr lang="fi-FI" altLang="fi-FI" sz="2000" dirty="0" smtClean="0"/>
              <a:t> (= </a:t>
            </a:r>
            <a:r>
              <a:rPr lang="fi-FI" altLang="fi-FI" sz="2000" dirty="0" smtClean="0"/>
              <a:t>VU </a:t>
            </a:r>
            <a:r>
              <a:rPr lang="fi-FI" altLang="fi-FI" sz="2000" dirty="0" smtClean="0"/>
              <a:t>yläraja) </a:t>
            </a:r>
            <a:r>
              <a:rPr lang="fi-FI" altLang="fi-FI" sz="2000" dirty="0" smtClean="0">
                <a:solidFill>
                  <a:srgbClr val="FF0000"/>
                </a:solidFill>
              </a:rPr>
              <a:t>(OK) </a:t>
            </a:r>
            <a:r>
              <a:rPr lang="fi-FI" altLang="fi-FI" sz="2000" u="sng" dirty="0" smtClean="0"/>
              <a:t>tai</a:t>
            </a:r>
            <a:r>
              <a:rPr lang="fi-FI" altLang="fi-FI" sz="2000" dirty="0" smtClean="0"/>
              <a:t>                   </a:t>
            </a:r>
            <a:r>
              <a:rPr lang="fi-FI" altLang="fi-FI" sz="2000" b="1" dirty="0" smtClean="0"/>
              <a:t>B2</a:t>
            </a:r>
            <a:r>
              <a:rPr lang="fi-FI" altLang="fi-FI" sz="2000" dirty="0" smtClean="0"/>
              <a:t>: esiintymisalue &lt; </a:t>
            </a:r>
            <a:r>
              <a:rPr lang="fi-FI" altLang="fi-FI" sz="2000" dirty="0" smtClean="0"/>
              <a:t>200 </a:t>
            </a:r>
            <a:r>
              <a:rPr lang="fi-FI" altLang="fi-FI" sz="2000" dirty="0" smtClean="0"/>
              <a:t>km</a:t>
            </a:r>
            <a:r>
              <a:rPr lang="fi-FI" altLang="fi-FI" sz="2000" baseline="30000" dirty="0" smtClean="0"/>
              <a:t>2</a:t>
            </a:r>
            <a:r>
              <a:rPr lang="fi-FI" altLang="fi-FI" sz="2000" dirty="0" smtClean="0"/>
              <a:t> (= </a:t>
            </a:r>
            <a:r>
              <a:rPr lang="fi-FI" altLang="fi-FI" sz="2000" dirty="0" smtClean="0"/>
              <a:t>VU </a:t>
            </a:r>
            <a:r>
              <a:rPr lang="fi-FI" altLang="fi-FI" sz="2000" dirty="0" smtClean="0"/>
              <a:t>yläraja) </a:t>
            </a:r>
            <a:r>
              <a:rPr lang="fi-FI" altLang="fi-FI" sz="2000" dirty="0" smtClean="0">
                <a:solidFill>
                  <a:srgbClr val="FF0000"/>
                </a:solidFill>
              </a:rPr>
              <a:t>(OK) </a:t>
            </a:r>
            <a:r>
              <a:rPr lang="fi-FI" altLang="fi-FI" sz="2000" u="sng" dirty="0" smtClean="0"/>
              <a:t>ja lisäksi</a:t>
            </a:r>
          </a:p>
          <a:p>
            <a:pPr>
              <a:buFontTx/>
              <a:buNone/>
            </a:pPr>
            <a:r>
              <a:rPr lang="fi-FI" altLang="fi-FI" sz="2000" dirty="0" smtClean="0"/>
              <a:t>	</a:t>
            </a:r>
            <a:r>
              <a:rPr lang="fi-FI" altLang="fi-FI" sz="2000" b="1" dirty="0" smtClean="0"/>
              <a:t>a)</a:t>
            </a:r>
            <a:r>
              <a:rPr lang="fi-FI" altLang="fi-FI" sz="2000" dirty="0" smtClean="0"/>
              <a:t> </a:t>
            </a:r>
            <a:r>
              <a:rPr lang="fi-FI" altLang="fi-FI" sz="2000" dirty="0" err="1" smtClean="0"/>
              <a:t>seems</a:t>
            </a:r>
            <a:r>
              <a:rPr lang="fi-FI" altLang="fi-FI" sz="2000" dirty="0" smtClean="0"/>
              <a:t> to </a:t>
            </a:r>
            <a:r>
              <a:rPr lang="fi-FI" altLang="fi-FI" sz="2000" dirty="0" err="1" smtClean="0"/>
              <a:t>be</a:t>
            </a:r>
            <a:r>
              <a:rPr lang="fi-FI" altLang="fi-FI" sz="2000" dirty="0" smtClean="0"/>
              <a:t> </a:t>
            </a:r>
            <a:r>
              <a:rPr lang="fi-FI" altLang="fi-FI" sz="2000" dirty="0" err="1" smtClean="0"/>
              <a:t>declined</a:t>
            </a:r>
            <a:r>
              <a:rPr lang="fi-FI" altLang="fi-FI" sz="2000" dirty="0" smtClean="0"/>
              <a:t>: </a:t>
            </a:r>
            <a:r>
              <a:rPr lang="fi-FI" altLang="fi-FI" sz="2000" dirty="0" err="1" smtClean="0"/>
              <a:t>old</a:t>
            </a:r>
            <a:r>
              <a:rPr lang="fi-FI" altLang="fi-FI" sz="2000" dirty="0" smtClean="0"/>
              <a:t> </a:t>
            </a:r>
            <a:r>
              <a:rPr lang="fi-FI" altLang="fi-FI" sz="2000" dirty="0" err="1" smtClean="0"/>
              <a:t>records</a:t>
            </a:r>
            <a:r>
              <a:rPr lang="fi-FI" altLang="fi-FI" sz="2000" dirty="0" smtClean="0"/>
              <a:t> (</a:t>
            </a:r>
            <a:r>
              <a:rPr lang="fi-FI" altLang="fi-FI" sz="2000" dirty="0" err="1" smtClean="0"/>
              <a:t>before</a:t>
            </a:r>
            <a:r>
              <a:rPr lang="fi-FI" altLang="fi-FI" sz="2000" dirty="0" smtClean="0"/>
              <a:t> 1940 </a:t>
            </a:r>
            <a:r>
              <a:rPr lang="fi-FI" altLang="fi-FI" sz="2000" dirty="0" err="1" smtClean="0"/>
              <a:t>are</a:t>
            </a:r>
            <a:r>
              <a:rPr lang="fi-FI" altLang="fi-FI" sz="2000" dirty="0" smtClean="0"/>
              <a:t> </a:t>
            </a:r>
            <a:r>
              <a:rPr lang="fi-FI" altLang="fi-FI" sz="2000" dirty="0" smtClean="0">
                <a:solidFill>
                  <a:srgbClr val="FF0000"/>
                </a:solidFill>
              </a:rPr>
              <a:t>(OK</a:t>
            </a:r>
            <a:r>
              <a:rPr lang="fi-FI" altLang="fi-FI" sz="2000" dirty="0" smtClean="0">
                <a:solidFill>
                  <a:srgbClr val="FF0000"/>
                </a:solidFill>
              </a:rPr>
              <a:t>)</a:t>
            </a:r>
            <a:r>
              <a:rPr lang="fi-FI" altLang="fi-FI" sz="2000" dirty="0" smtClean="0"/>
              <a:t> mutta ei oletettavissa                                              </a:t>
            </a:r>
            <a:r>
              <a:rPr lang="fi-FI" altLang="fi-FI" sz="2000" b="1" dirty="0" smtClean="0"/>
              <a:t>b)</a:t>
            </a:r>
            <a:r>
              <a:rPr lang="fi-FI" altLang="fi-FI" sz="2000" dirty="0" smtClean="0"/>
              <a:t> jatkuvaa taantumista levinneisyys- tai esiintymisalueessa, habitaateissa tai paikallispopulaatioissa eikä </a:t>
            </a:r>
            <a:r>
              <a:rPr lang="fi-FI" altLang="fi-FI" sz="2000" b="1" dirty="0" smtClean="0">
                <a:cs typeface="Arial" charset="0"/>
              </a:rPr>
              <a:t>c)</a:t>
            </a:r>
            <a:r>
              <a:rPr lang="fi-FI" altLang="fi-FI" sz="2000" b="1" i="1" dirty="0" smtClean="0">
                <a:cs typeface="Arial" charset="0"/>
              </a:rPr>
              <a:t> </a:t>
            </a:r>
            <a:r>
              <a:rPr lang="fi-FI" altLang="fi-FI" sz="2000" dirty="0" smtClean="0">
                <a:cs typeface="Arial" charset="0"/>
              </a:rPr>
              <a:t>erittäin suuria vaihteluita levinneisyys- tai esiintymisalueessa tai populaatiokoossa</a:t>
            </a:r>
            <a:endParaRPr lang="fi-FI" altLang="fi-FI" sz="2000" dirty="0" smtClean="0"/>
          </a:p>
          <a:p>
            <a:pPr>
              <a:buFontTx/>
              <a:buNone/>
            </a:pPr>
            <a:r>
              <a:rPr lang="fi-FI" altLang="fi-FI" sz="2000" dirty="0" smtClean="0">
                <a:sym typeface="Symbol" pitchFamily="18" charset="2"/>
              </a:rPr>
              <a:t> luokka: </a:t>
            </a:r>
            <a:r>
              <a:rPr lang="fi-FI" altLang="fi-FI" sz="2000" dirty="0" smtClean="0">
                <a:solidFill>
                  <a:srgbClr val="FF0000"/>
                </a:solidFill>
                <a:sym typeface="Symbol" pitchFamily="18" charset="2"/>
              </a:rPr>
              <a:t>EN</a:t>
            </a:r>
            <a:r>
              <a:rPr lang="fi-FI" altLang="fi-FI" sz="2000" dirty="0" smtClean="0">
                <a:sym typeface="Symbol" pitchFamily="18" charset="2"/>
              </a:rPr>
              <a:t>, kriteeri B1 suppea levinneisyysalue</a:t>
            </a:r>
            <a:endParaRPr lang="fi-FI" altLang="fi-FI" sz="2000" u="sng" dirty="0" smtClean="0">
              <a:sym typeface="Symbol" pitchFamily="18" charset="2"/>
            </a:endParaRPr>
          </a:p>
          <a:p>
            <a:endParaRPr lang="fi-FI" altLang="fi-FI" sz="2000" dirty="0" smtClean="0"/>
          </a:p>
          <a:p>
            <a:endParaRPr lang="fi-FI" altLang="fi-FI" sz="2000" dirty="0" smtClean="0"/>
          </a:p>
        </p:txBody>
      </p:sp>
      <p:sp>
        <p:nvSpPr>
          <p:cNvPr id="584819" name="Text Box 115"/>
          <p:cNvSpPr txBox="1">
            <a:spLocks noChangeArrowheads="1"/>
          </p:cNvSpPr>
          <p:nvPr/>
        </p:nvSpPr>
        <p:spPr bwMode="auto">
          <a:xfrm>
            <a:off x="8428038" y="2708275"/>
            <a:ext cx="531812" cy="7080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solidFill>
                  <a:srgbClr val="FF0000"/>
                </a:solidFill>
              </a:rPr>
              <a:t>EN</a:t>
            </a:r>
            <a:endParaRPr lang="en-US" altLang="fi-FI" sz="2000">
              <a:solidFill>
                <a:srgbClr val="FF0000"/>
              </a:solidFill>
            </a:endParaRPr>
          </a:p>
        </p:txBody>
      </p:sp>
      <p:sp>
        <p:nvSpPr>
          <p:cNvPr id="33860" name="Rectangle 119"/>
          <p:cNvSpPr>
            <a:spLocks noGrp="1" noChangeArrowheads="1"/>
          </p:cNvSpPr>
          <p:nvPr>
            <p:ph type="title"/>
          </p:nvPr>
        </p:nvSpPr>
        <p:spPr>
          <a:xfrm>
            <a:off x="0" y="333375"/>
            <a:ext cx="8693944" cy="647700"/>
          </a:xfrm>
          <a:noFill/>
        </p:spPr>
        <p:txBody>
          <a:bodyPr/>
          <a:lstStyle/>
          <a:p>
            <a:r>
              <a:rPr lang="fi-FI" altLang="fi-FI" sz="2800" b="1" dirty="0" smtClean="0"/>
              <a:t>Southern </a:t>
            </a:r>
            <a:r>
              <a:rPr lang="fi-FI" altLang="fi-FI" sz="2800" b="1" dirty="0" err="1" smtClean="0"/>
              <a:t>species</a:t>
            </a:r>
            <a:r>
              <a:rPr lang="fi-FI" altLang="fi-FI" sz="2800" b="1" dirty="0" smtClean="0"/>
              <a:t>, </a:t>
            </a:r>
            <a:r>
              <a:rPr lang="fi-FI" altLang="fi-FI" sz="2800" b="1" dirty="0" err="1" smtClean="0"/>
              <a:t>restricted</a:t>
            </a:r>
            <a:r>
              <a:rPr lang="fi-FI" altLang="fi-FI" sz="2800" b="1" dirty="0" smtClean="0"/>
              <a:t> </a:t>
            </a:r>
            <a:r>
              <a:rPr lang="fi-FI" altLang="fi-FI" sz="2800" b="1" dirty="0" err="1" smtClean="0"/>
              <a:t>distribution</a:t>
            </a:r>
            <a:r>
              <a:rPr lang="fi-FI" altLang="fi-FI" sz="2800" b="1" dirty="0" smtClean="0"/>
              <a:t> in Finland</a:t>
            </a:r>
            <a:endParaRPr lang="fi-FI" altLang="fi-FI"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84818">
                                            <p:txEl>
                                              <p:pRg st="0" end="0"/>
                                            </p:txEl>
                                          </p:spTgt>
                                        </p:tgtEl>
                                        <p:attrNameLst>
                                          <p:attrName>style.visibility</p:attrName>
                                        </p:attrNameLst>
                                      </p:cBhvr>
                                      <p:to>
                                        <p:strVal val="visible"/>
                                      </p:to>
                                    </p:set>
                                    <p:animEffect transition="in" filter="blinds(horizontal)">
                                      <p:cBhvr>
                                        <p:cTn id="7" dur="500"/>
                                        <p:tgtEl>
                                          <p:spTgt spid="5848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84818">
                                            <p:txEl>
                                              <p:pRg st="1" end="1"/>
                                            </p:txEl>
                                          </p:spTgt>
                                        </p:tgtEl>
                                        <p:attrNameLst>
                                          <p:attrName>style.visibility</p:attrName>
                                        </p:attrNameLst>
                                      </p:cBhvr>
                                      <p:to>
                                        <p:strVal val="visible"/>
                                      </p:to>
                                    </p:set>
                                    <p:animEffect transition="in" filter="blinds(horizontal)">
                                      <p:cBhvr>
                                        <p:cTn id="12" dur="500"/>
                                        <p:tgtEl>
                                          <p:spTgt spid="58481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84818">
                                            <p:txEl>
                                              <p:pRg st="2" end="2"/>
                                            </p:txEl>
                                          </p:spTgt>
                                        </p:tgtEl>
                                        <p:attrNameLst>
                                          <p:attrName>style.visibility</p:attrName>
                                        </p:attrNameLst>
                                      </p:cBhvr>
                                      <p:to>
                                        <p:strVal val="visible"/>
                                      </p:to>
                                    </p:set>
                                    <p:animEffect transition="in" filter="blinds(horizontal)">
                                      <p:cBhvr>
                                        <p:cTn id="17" dur="500"/>
                                        <p:tgtEl>
                                          <p:spTgt spid="58481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84818">
                                            <p:txEl>
                                              <p:pRg st="3" end="3"/>
                                            </p:txEl>
                                          </p:spTgt>
                                        </p:tgtEl>
                                        <p:attrNameLst>
                                          <p:attrName>style.visibility</p:attrName>
                                        </p:attrNameLst>
                                      </p:cBhvr>
                                      <p:to>
                                        <p:strVal val="visible"/>
                                      </p:to>
                                    </p:set>
                                    <p:animEffect transition="in" filter="blinds(horizontal)">
                                      <p:cBhvr>
                                        <p:cTn id="22" dur="500"/>
                                        <p:tgtEl>
                                          <p:spTgt spid="584818">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84819"/>
                                        </p:tgtEl>
                                        <p:attrNameLst>
                                          <p:attrName>style.visibility</p:attrName>
                                        </p:attrNameLst>
                                      </p:cBhvr>
                                      <p:to>
                                        <p:strVal val="visible"/>
                                      </p:to>
                                    </p:set>
                                    <p:animEffect transition="in" filter="blinds(horizontal)">
                                      <p:cBhvr>
                                        <p:cTn id="25" dur="500"/>
                                        <p:tgtEl>
                                          <p:spTgt spid="58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8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49338" y="333375"/>
            <a:ext cx="7777162" cy="798513"/>
          </a:xfrm>
        </p:spPr>
        <p:txBody>
          <a:bodyPr/>
          <a:lstStyle/>
          <a:p>
            <a:r>
              <a:rPr lang="fi-FI" altLang="fi-FI" sz="2800" b="1" smtClean="0"/>
              <a:t>Conclusions</a:t>
            </a:r>
            <a:endParaRPr lang="en-US" altLang="fi-FI" sz="2800" b="1" smtClean="0"/>
          </a:p>
        </p:txBody>
      </p:sp>
      <p:sp>
        <p:nvSpPr>
          <p:cNvPr id="587779" name="Rectangle 3"/>
          <p:cNvSpPr>
            <a:spLocks noChangeArrowheads="1"/>
          </p:cNvSpPr>
          <p:nvPr/>
        </p:nvSpPr>
        <p:spPr bwMode="auto">
          <a:xfrm>
            <a:off x="384175" y="1341438"/>
            <a:ext cx="81756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562100" indent="-228600" eaLnBrk="0" hangingPunct="0">
              <a:spcBef>
                <a:spcPct val="20000"/>
              </a:spcBef>
              <a:buChar char="–"/>
              <a:defRPr sz="2000">
                <a:solidFill>
                  <a:schemeClr val="tx1"/>
                </a:solidFill>
                <a:latin typeface="Arial" charset="0"/>
              </a:defRPr>
            </a:lvl4pPr>
            <a:lvl5pPr marL="1981200" indent="-228600" eaLnBrk="0" hangingPunct="0">
              <a:spcBef>
                <a:spcPct val="20000"/>
              </a:spcBef>
              <a:buChar char="»"/>
              <a:defRPr sz="2000">
                <a:solidFill>
                  <a:schemeClr val="tx1"/>
                </a:solidFill>
                <a:latin typeface="Arial" charset="0"/>
              </a:defRPr>
            </a:lvl5pPr>
            <a:lvl6pPr marL="2438400" indent="-228600" eaLnBrk="0" fontAlgn="base" hangingPunct="0">
              <a:spcBef>
                <a:spcPct val="20000"/>
              </a:spcBef>
              <a:spcAft>
                <a:spcPct val="0"/>
              </a:spcAft>
              <a:buChar char="»"/>
              <a:defRPr sz="2000">
                <a:solidFill>
                  <a:schemeClr val="tx1"/>
                </a:solidFill>
                <a:latin typeface="Arial" charset="0"/>
              </a:defRPr>
            </a:lvl6pPr>
            <a:lvl7pPr marL="2895600" indent="-228600" eaLnBrk="0" fontAlgn="base" hangingPunct="0">
              <a:spcBef>
                <a:spcPct val="20000"/>
              </a:spcBef>
              <a:spcAft>
                <a:spcPct val="0"/>
              </a:spcAft>
              <a:buChar char="»"/>
              <a:defRPr sz="2000">
                <a:solidFill>
                  <a:schemeClr val="tx1"/>
                </a:solidFill>
                <a:latin typeface="Arial" charset="0"/>
              </a:defRPr>
            </a:lvl7pPr>
            <a:lvl8pPr marL="3352800" indent="-228600" eaLnBrk="0" fontAlgn="base" hangingPunct="0">
              <a:spcBef>
                <a:spcPct val="20000"/>
              </a:spcBef>
              <a:spcAft>
                <a:spcPct val="0"/>
              </a:spcAft>
              <a:buChar char="»"/>
              <a:defRPr sz="2000">
                <a:solidFill>
                  <a:schemeClr val="tx1"/>
                </a:solidFill>
                <a:latin typeface="Arial" charset="0"/>
              </a:defRPr>
            </a:lvl8pPr>
            <a:lvl9pPr marL="38100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fi-FI" altLang="fi-FI" sz="2000" dirty="0"/>
              <a:t>In </a:t>
            </a:r>
            <a:r>
              <a:rPr lang="fi-FI" altLang="fi-FI" sz="2000" dirty="0" err="1"/>
              <a:t>many</a:t>
            </a:r>
            <a:r>
              <a:rPr lang="fi-FI" altLang="fi-FI" sz="2000" dirty="0"/>
              <a:t> </a:t>
            </a:r>
            <a:r>
              <a:rPr lang="fi-FI" altLang="fi-FI" sz="2000" dirty="0" err="1"/>
              <a:t>group</a:t>
            </a:r>
            <a:r>
              <a:rPr lang="fi-FI" altLang="fi-FI" sz="2000" dirty="0"/>
              <a:t> of </a:t>
            </a:r>
            <a:r>
              <a:rPr lang="fi-FI" altLang="fi-FI" sz="2000" dirty="0" err="1" smtClean="0"/>
              <a:t>invertebrates</a:t>
            </a:r>
            <a:r>
              <a:rPr lang="fi-FI" altLang="fi-FI" sz="2000" dirty="0" smtClean="0"/>
              <a:t>, </a:t>
            </a:r>
            <a:r>
              <a:rPr lang="fi-FI" altLang="fi-FI" sz="2000" dirty="0" err="1" smtClean="0"/>
              <a:t>even</a:t>
            </a:r>
            <a:r>
              <a:rPr lang="fi-FI" altLang="fi-FI" sz="2000" dirty="0" smtClean="0"/>
              <a:t> in </a:t>
            </a:r>
            <a:r>
              <a:rPr lang="fi-FI" altLang="fi-FI" sz="2000" dirty="0" err="1" smtClean="0"/>
              <a:t>those</a:t>
            </a:r>
            <a:r>
              <a:rPr lang="fi-FI" altLang="fi-FI" sz="2000" dirty="0" smtClean="0"/>
              <a:t> </a:t>
            </a:r>
            <a:r>
              <a:rPr lang="fi-FI" altLang="fi-FI" sz="2000" dirty="0" err="1" smtClean="0"/>
              <a:t>considered</a:t>
            </a:r>
            <a:r>
              <a:rPr lang="fi-FI" altLang="fi-FI" sz="2000" dirty="0" smtClean="0"/>
              <a:t> as </a:t>
            </a:r>
            <a:r>
              <a:rPr lang="fi-FI" altLang="fi-FI" sz="2000" dirty="0" err="1" smtClean="0"/>
              <a:t>poorly</a:t>
            </a:r>
            <a:r>
              <a:rPr lang="fi-FI" altLang="fi-FI" sz="2000" dirty="0" smtClean="0"/>
              <a:t> </a:t>
            </a:r>
            <a:r>
              <a:rPr lang="fi-FI" altLang="fi-FI" sz="2000" dirty="0" err="1" smtClean="0"/>
              <a:t>studied</a:t>
            </a:r>
            <a:r>
              <a:rPr lang="fi-FI" altLang="fi-FI" sz="2000" dirty="0" smtClean="0"/>
              <a:t> </a:t>
            </a:r>
            <a:r>
              <a:rPr lang="fi-FI" altLang="fi-FI" sz="2000" dirty="0" err="1"/>
              <a:t>there</a:t>
            </a:r>
            <a:r>
              <a:rPr lang="fi-FI" altLang="fi-FI" sz="2000" dirty="0"/>
              <a:t> </a:t>
            </a:r>
            <a:r>
              <a:rPr lang="fi-FI" altLang="fi-FI" sz="2000" dirty="0" err="1"/>
              <a:t>are</a:t>
            </a:r>
            <a:r>
              <a:rPr lang="fi-FI" altLang="fi-FI" sz="2000" dirty="0"/>
              <a:t> </a:t>
            </a:r>
            <a:r>
              <a:rPr lang="fi-FI" altLang="fi-FI" sz="2000" dirty="0" err="1"/>
              <a:t>large</a:t>
            </a:r>
            <a:r>
              <a:rPr lang="fi-FI" altLang="fi-FI" sz="2000" dirty="0"/>
              <a:t> proportion of </a:t>
            </a:r>
            <a:r>
              <a:rPr lang="fi-FI" altLang="fi-FI" sz="2000" dirty="0" err="1"/>
              <a:t>species</a:t>
            </a:r>
            <a:r>
              <a:rPr lang="fi-FI" altLang="fi-FI" sz="2000" dirty="0"/>
              <a:t> with </a:t>
            </a:r>
            <a:r>
              <a:rPr lang="fi-FI" altLang="fi-FI" sz="2000" dirty="0" err="1"/>
              <a:t>sufficient</a:t>
            </a:r>
            <a:r>
              <a:rPr lang="fi-FI" altLang="fi-FI" sz="2000" dirty="0"/>
              <a:t> </a:t>
            </a:r>
            <a:r>
              <a:rPr lang="fi-FI" altLang="fi-FI" sz="2000" dirty="0" err="1"/>
              <a:t>information</a:t>
            </a:r>
            <a:r>
              <a:rPr lang="fi-FI" altLang="fi-FI" sz="2000" dirty="0"/>
              <a:t> to </a:t>
            </a:r>
            <a:r>
              <a:rPr lang="fi-FI" altLang="fi-FI" sz="2000" dirty="0" err="1"/>
              <a:t>enable</a:t>
            </a:r>
            <a:r>
              <a:rPr lang="fi-FI" altLang="fi-FI" sz="2000" dirty="0"/>
              <a:t> </a:t>
            </a:r>
            <a:r>
              <a:rPr lang="fi-FI" altLang="fi-FI" sz="2000" dirty="0" err="1"/>
              <a:t>them</a:t>
            </a:r>
            <a:r>
              <a:rPr lang="fi-FI" altLang="fi-FI" sz="2000" dirty="0"/>
              <a:t> to </a:t>
            </a:r>
            <a:r>
              <a:rPr lang="fi-FI" altLang="fi-FI" sz="2000" dirty="0" err="1"/>
              <a:t>be</a:t>
            </a:r>
            <a:r>
              <a:rPr lang="fi-FI" altLang="fi-FI" sz="2000" dirty="0"/>
              <a:t> </a:t>
            </a:r>
            <a:r>
              <a:rPr lang="fi-FI" altLang="fi-FI" sz="2000" dirty="0" err="1"/>
              <a:t>classified</a:t>
            </a:r>
            <a:r>
              <a:rPr lang="fi-FI" altLang="fi-FI" sz="2000" dirty="0"/>
              <a:t> as </a:t>
            </a:r>
            <a:r>
              <a:rPr lang="fi-FI" altLang="fi-FI" sz="2000" dirty="0" err="1"/>
              <a:t>viable</a:t>
            </a:r>
            <a:r>
              <a:rPr lang="fi-FI" altLang="fi-FI" sz="2000" dirty="0"/>
              <a:t> LC </a:t>
            </a:r>
          </a:p>
          <a:p>
            <a:pPr eaLnBrk="1" hangingPunct="1"/>
            <a:r>
              <a:rPr lang="fi-FI" altLang="fi-FI" sz="2000" dirty="0" err="1"/>
              <a:t>This</a:t>
            </a:r>
            <a:r>
              <a:rPr lang="fi-FI" altLang="fi-FI" sz="2000" dirty="0"/>
              <a:t> </a:t>
            </a:r>
            <a:r>
              <a:rPr lang="fi-FI" altLang="fi-FI" sz="2000" dirty="0" err="1"/>
              <a:t>requires</a:t>
            </a:r>
            <a:r>
              <a:rPr lang="fi-FI" altLang="fi-FI" sz="2000" dirty="0"/>
              <a:t> </a:t>
            </a:r>
            <a:r>
              <a:rPr lang="fi-FI" altLang="fi-FI" sz="2000" dirty="0" err="1"/>
              <a:t>significantly</a:t>
            </a:r>
            <a:r>
              <a:rPr lang="fi-FI" altLang="fi-FI" sz="2000" dirty="0"/>
              <a:t> </a:t>
            </a:r>
            <a:r>
              <a:rPr lang="fi-FI" altLang="fi-FI" sz="2000" dirty="0" err="1"/>
              <a:t>less</a:t>
            </a:r>
            <a:r>
              <a:rPr lang="fi-FI" altLang="fi-FI" sz="2000" dirty="0"/>
              <a:t> data </a:t>
            </a:r>
            <a:r>
              <a:rPr lang="fi-FI" altLang="fi-FI" sz="2000" dirty="0" err="1"/>
              <a:t>than</a:t>
            </a:r>
            <a:r>
              <a:rPr lang="fi-FI" altLang="fi-FI" sz="2000" dirty="0"/>
              <a:t> the </a:t>
            </a:r>
            <a:r>
              <a:rPr lang="fi-FI" altLang="fi-FI" sz="2000" dirty="0" err="1"/>
              <a:t>classification</a:t>
            </a:r>
            <a:r>
              <a:rPr lang="fi-FI" altLang="fi-FI" sz="2000" dirty="0"/>
              <a:t> of the </a:t>
            </a:r>
            <a:r>
              <a:rPr lang="fi-FI" altLang="fi-FI" sz="2000" dirty="0" err="1"/>
              <a:t>species</a:t>
            </a:r>
            <a:r>
              <a:rPr lang="fi-FI" altLang="fi-FI" sz="2000" dirty="0"/>
              <a:t> as </a:t>
            </a:r>
            <a:r>
              <a:rPr lang="fi-FI" altLang="fi-FI" sz="2000" dirty="0" err="1"/>
              <a:t>threatened</a:t>
            </a:r>
            <a:r>
              <a:rPr lang="fi-FI" altLang="fi-FI" sz="2000" dirty="0"/>
              <a:t> on the </a:t>
            </a:r>
            <a:r>
              <a:rPr lang="fi-FI" altLang="fi-FI" sz="2000" dirty="0" err="1"/>
              <a:t>basis</a:t>
            </a:r>
            <a:r>
              <a:rPr lang="fi-FI" altLang="fi-FI" sz="2000" dirty="0"/>
              <a:t> of </a:t>
            </a:r>
            <a:r>
              <a:rPr lang="fi-FI" altLang="fi-FI" sz="2000" dirty="0" err="1"/>
              <a:t>criteria</a:t>
            </a:r>
            <a:r>
              <a:rPr lang="fi-FI" altLang="fi-FI" sz="2000" dirty="0"/>
              <a:t> </a:t>
            </a:r>
          </a:p>
          <a:p>
            <a:pPr eaLnBrk="1" hangingPunct="1"/>
            <a:r>
              <a:rPr lang="fi-FI" altLang="fi-FI" sz="2000" dirty="0" err="1"/>
              <a:t>It</a:t>
            </a:r>
            <a:r>
              <a:rPr lang="fi-FI" altLang="fi-FI" sz="2000" dirty="0"/>
              <a:t> is </a:t>
            </a:r>
            <a:r>
              <a:rPr lang="fi-FI" altLang="fi-FI" sz="2000" dirty="0" err="1"/>
              <a:t>necessary</a:t>
            </a:r>
            <a:r>
              <a:rPr lang="fi-FI" altLang="fi-FI" sz="2000" dirty="0"/>
              <a:t> to </a:t>
            </a:r>
            <a:r>
              <a:rPr lang="fi-FI" altLang="fi-FI" sz="2000" dirty="0" err="1"/>
              <a:t>collect</a:t>
            </a:r>
            <a:r>
              <a:rPr lang="fi-FI" altLang="fi-FI" sz="2000" dirty="0"/>
              <a:t> data for </a:t>
            </a:r>
            <a:r>
              <a:rPr lang="fi-FI" altLang="fi-FI" sz="2000" dirty="0" err="1"/>
              <a:t>non-standard</a:t>
            </a:r>
            <a:r>
              <a:rPr lang="fi-FI" altLang="fi-FI" sz="2000" dirty="0"/>
              <a:t> </a:t>
            </a:r>
            <a:r>
              <a:rPr lang="fi-FI" altLang="fi-FI" sz="2000" dirty="0" err="1"/>
              <a:t>commercial</a:t>
            </a:r>
            <a:r>
              <a:rPr lang="fi-FI" altLang="fi-FI" sz="2000" dirty="0"/>
              <a:t> </a:t>
            </a:r>
            <a:r>
              <a:rPr lang="fi-FI" altLang="fi-FI" sz="2000" dirty="0" err="1"/>
              <a:t>forests</a:t>
            </a:r>
            <a:r>
              <a:rPr lang="fi-FI" altLang="fi-FI" sz="2000" dirty="0"/>
              <a:t>, </a:t>
            </a:r>
            <a:r>
              <a:rPr lang="fi-FI" altLang="fi-FI" sz="2000" dirty="0" err="1"/>
              <a:t>otherwise</a:t>
            </a:r>
            <a:r>
              <a:rPr lang="fi-FI" altLang="fi-FI" sz="2000" dirty="0"/>
              <a:t> the </a:t>
            </a:r>
            <a:r>
              <a:rPr lang="fi-FI" altLang="fi-FI" sz="2000" dirty="0" err="1"/>
              <a:t>non-detection</a:t>
            </a:r>
            <a:r>
              <a:rPr lang="fi-FI" altLang="fi-FI" sz="2000" dirty="0"/>
              <a:t> of </a:t>
            </a:r>
            <a:r>
              <a:rPr lang="fi-FI" altLang="fi-FI" sz="2000" dirty="0" err="1"/>
              <a:t>species</a:t>
            </a:r>
            <a:r>
              <a:rPr lang="fi-FI" altLang="fi-FI" sz="2000" dirty="0"/>
              <a:t> as </a:t>
            </a:r>
            <a:r>
              <a:rPr lang="fi-FI" altLang="fi-FI" sz="2000" dirty="0" err="1"/>
              <a:t>endangered</a:t>
            </a:r>
            <a:r>
              <a:rPr lang="fi-FI" altLang="fi-FI" sz="2000" dirty="0"/>
              <a:t> is </a:t>
            </a:r>
            <a:r>
              <a:rPr lang="fi-FI" altLang="fi-FI" sz="2000" dirty="0" err="1"/>
              <a:t>not</a:t>
            </a:r>
            <a:r>
              <a:rPr lang="fi-FI" altLang="fi-FI" sz="2000" dirty="0"/>
              <a:t> </a:t>
            </a:r>
            <a:r>
              <a:rPr lang="fi-FI" altLang="fi-FI" sz="2000" dirty="0" err="1"/>
              <a:t>possible</a:t>
            </a:r>
            <a:r>
              <a:rPr lang="fi-FI" altLang="fi-FI" sz="2000" dirty="0"/>
              <a:t> - and </a:t>
            </a:r>
            <a:r>
              <a:rPr lang="fi-FI" altLang="fi-FI" sz="2000" dirty="0" err="1"/>
              <a:t>not</a:t>
            </a:r>
            <a:r>
              <a:rPr lang="fi-FI" altLang="fi-FI" sz="2000" dirty="0"/>
              <a:t> at </a:t>
            </a:r>
            <a:r>
              <a:rPr lang="fi-FI" altLang="fi-FI" sz="2000" dirty="0" err="1"/>
              <a:t>all</a:t>
            </a:r>
            <a:r>
              <a:rPr lang="fi-FI" altLang="fi-FI" sz="2000" dirty="0"/>
              <a:t> </a:t>
            </a:r>
            <a:r>
              <a:rPr lang="fi-FI" altLang="fi-FI" sz="2000" dirty="0" err="1"/>
              <a:t>credible</a:t>
            </a:r>
            <a:r>
              <a:rPr lang="fi-FI" altLang="fi-FI" sz="2000" dirty="0"/>
              <a:t> </a:t>
            </a:r>
            <a:r>
              <a:rPr lang="fi-FI" altLang="fi-FI" sz="2000" dirty="0" err="1"/>
              <a:t>threatened</a:t>
            </a:r>
            <a:r>
              <a:rPr lang="fi-FI" altLang="fi-FI" sz="2000" dirty="0"/>
              <a:t> </a:t>
            </a:r>
            <a:r>
              <a:rPr lang="fi-FI" altLang="fi-FI" sz="2000" dirty="0" err="1"/>
              <a:t>species</a:t>
            </a:r>
            <a:r>
              <a:rPr lang="fi-FI" altLang="fi-FI" sz="2000" dirty="0"/>
              <a:t> </a:t>
            </a:r>
            <a:r>
              <a:rPr lang="fi-FI" altLang="fi-FI" sz="2000" dirty="0" err="1"/>
              <a:t>assessment</a:t>
            </a:r>
            <a:r>
              <a:rPr lang="fi-FI" altLang="fi-FI" sz="2000" dirty="0"/>
              <a:t> </a:t>
            </a:r>
          </a:p>
          <a:p>
            <a:pPr eaLnBrk="1" hangingPunct="1"/>
            <a:r>
              <a:rPr lang="fi-FI" altLang="fi-FI" sz="2000" dirty="0" err="1" smtClean="0"/>
              <a:t>Criteria</a:t>
            </a:r>
            <a:r>
              <a:rPr lang="fi-FI" altLang="fi-FI" sz="2000" dirty="0" smtClean="0"/>
              <a:t> </a:t>
            </a:r>
            <a:r>
              <a:rPr lang="en-US" altLang="fi-FI" sz="2000" b="1" dirty="0"/>
              <a:t>B2 (area of occupancy) and B1 (extent of occurrence) </a:t>
            </a:r>
            <a:r>
              <a:rPr lang="fi-FI" altLang="fi-FI" sz="2000" dirty="0" err="1"/>
              <a:t>are</a:t>
            </a:r>
            <a:r>
              <a:rPr lang="fi-FI" altLang="fi-FI" sz="2000" dirty="0"/>
              <a:t> the </a:t>
            </a:r>
            <a:r>
              <a:rPr lang="fi-FI" altLang="fi-FI" sz="2000" dirty="0" err="1"/>
              <a:t>most</a:t>
            </a:r>
            <a:r>
              <a:rPr lang="fi-FI" altLang="fi-FI" sz="2000" dirty="0"/>
              <a:t> </a:t>
            </a:r>
            <a:r>
              <a:rPr lang="fi-FI" altLang="fi-FI" sz="2000" dirty="0" err="1"/>
              <a:t>useful</a:t>
            </a:r>
            <a:r>
              <a:rPr lang="fi-FI" altLang="fi-FI" sz="2000" dirty="0"/>
              <a:t> for the </a:t>
            </a:r>
            <a:r>
              <a:rPr lang="fi-FI" altLang="fi-FI" sz="2000" dirty="0" err="1"/>
              <a:t>threat</a:t>
            </a:r>
            <a:r>
              <a:rPr lang="fi-FI" altLang="fi-FI" sz="2000" dirty="0"/>
              <a:t> </a:t>
            </a:r>
            <a:r>
              <a:rPr lang="fi-FI" altLang="fi-FI" sz="2000" dirty="0" err="1"/>
              <a:t>assessment</a:t>
            </a:r>
            <a:r>
              <a:rPr lang="fi-FI" altLang="fi-FI" sz="2000" dirty="0"/>
              <a:t> of </a:t>
            </a:r>
            <a:r>
              <a:rPr lang="fi-FI" altLang="fi-FI" sz="2000" dirty="0" err="1" smtClean="0"/>
              <a:t>invertebrates</a:t>
            </a:r>
            <a:endParaRPr lang="fi-FI" altLang="fi-FI" sz="2000" dirty="0" smtClean="0"/>
          </a:p>
          <a:p>
            <a:pPr eaLnBrk="1" hangingPunct="1"/>
            <a:r>
              <a:rPr lang="fi-FI" altLang="fi-FI" sz="2000" dirty="0" err="1" smtClean="0"/>
              <a:t>This</a:t>
            </a:r>
            <a:r>
              <a:rPr lang="fi-FI" altLang="fi-FI" sz="2000" dirty="0" smtClean="0"/>
              <a:t> </a:t>
            </a:r>
            <a:r>
              <a:rPr lang="fi-FI" altLang="fi-FI" sz="2000" dirty="0" err="1" smtClean="0"/>
              <a:t>work</a:t>
            </a:r>
            <a:r>
              <a:rPr lang="fi-FI" altLang="fi-FI" sz="2000" dirty="0" smtClean="0"/>
              <a:t> </a:t>
            </a:r>
            <a:r>
              <a:rPr lang="fi-FI" altLang="fi-FI" sz="2000" dirty="0" err="1" smtClean="0"/>
              <a:t>should</a:t>
            </a:r>
            <a:r>
              <a:rPr lang="fi-FI" altLang="fi-FI" sz="2000" dirty="0" smtClean="0"/>
              <a:t> </a:t>
            </a:r>
            <a:r>
              <a:rPr lang="fi-FI" altLang="fi-FI" sz="2000" dirty="0" err="1" smtClean="0"/>
              <a:t>be</a:t>
            </a:r>
            <a:r>
              <a:rPr lang="fi-FI" altLang="fi-FI" sz="2000" dirty="0" smtClean="0"/>
              <a:t> </a:t>
            </a:r>
            <a:r>
              <a:rPr lang="fi-FI" altLang="fi-FI" sz="2000" dirty="0" err="1" smtClean="0"/>
              <a:t>done</a:t>
            </a:r>
            <a:r>
              <a:rPr lang="fi-FI" altLang="fi-FI" sz="2000" dirty="0" smtClean="0"/>
              <a:t> </a:t>
            </a:r>
            <a:r>
              <a:rPr lang="fi-FI" altLang="fi-FI" sz="2000" dirty="0" err="1" smtClean="0"/>
              <a:t>permanently</a:t>
            </a:r>
            <a:r>
              <a:rPr lang="fi-FI" altLang="fi-FI" sz="2000" dirty="0" smtClean="0"/>
              <a:t>, </a:t>
            </a:r>
            <a:r>
              <a:rPr lang="fi-FI" altLang="fi-FI" sz="2000" dirty="0" err="1" smtClean="0"/>
              <a:t>season</a:t>
            </a:r>
            <a:r>
              <a:rPr lang="fi-FI" altLang="fi-FI" sz="2000" dirty="0" smtClean="0"/>
              <a:t> </a:t>
            </a:r>
            <a:r>
              <a:rPr lang="fi-FI" altLang="fi-FI" sz="2000" dirty="0" err="1" smtClean="0"/>
              <a:t>by</a:t>
            </a:r>
            <a:r>
              <a:rPr lang="fi-FI" altLang="fi-FI" sz="2000" dirty="0" smtClean="0"/>
              <a:t> </a:t>
            </a:r>
            <a:r>
              <a:rPr lang="fi-FI" altLang="fi-FI" sz="2000" dirty="0" err="1" smtClean="0"/>
              <a:t>season</a:t>
            </a:r>
            <a:r>
              <a:rPr lang="fi-FI" altLang="fi-FI" sz="2000" dirty="0" smtClean="0"/>
              <a:t>. </a:t>
            </a:r>
            <a:r>
              <a:rPr lang="fi-FI" altLang="fi-FI" sz="2000" dirty="0" err="1" smtClean="0"/>
              <a:t>Quantitave</a:t>
            </a:r>
            <a:r>
              <a:rPr lang="fi-FI" altLang="fi-FI" sz="2000" dirty="0" smtClean="0"/>
              <a:t> data </a:t>
            </a:r>
            <a:r>
              <a:rPr lang="fi-FI" altLang="fi-FI" sz="2000" dirty="0" err="1" smtClean="0"/>
              <a:t>should</a:t>
            </a:r>
            <a:r>
              <a:rPr lang="fi-FI" altLang="fi-FI" sz="2000" dirty="0" smtClean="0"/>
              <a:t> </a:t>
            </a:r>
            <a:r>
              <a:rPr lang="fi-FI" altLang="fi-FI" sz="2000" dirty="0" err="1" smtClean="0"/>
              <a:t>be</a:t>
            </a:r>
            <a:r>
              <a:rPr lang="fi-FI" altLang="fi-FI" sz="2000" dirty="0" smtClean="0"/>
              <a:t> </a:t>
            </a:r>
            <a:r>
              <a:rPr lang="fi-FI" altLang="fi-FI" sz="2000" dirty="0" err="1" smtClean="0"/>
              <a:t>replicated</a:t>
            </a:r>
            <a:r>
              <a:rPr lang="fi-FI" altLang="fi-FI" sz="2000" dirty="0" smtClean="0"/>
              <a:t> in </a:t>
            </a:r>
            <a:r>
              <a:rPr lang="fi-FI" altLang="fi-FI" sz="2000" dirty="0" err="1" smtClean="0"/>
              <a:t>ten</a:t>
            </a:r>
            <a:r>
              <a:rPr lang="fi-FI" altLang="fi-FI" sz="2000" dirty="0" smtClean="0"/>
              <a:t> </a:t>
            </a:r>
            <a:r>
              <a:rPr lang="fi-FI" altLang="fi-FI" sz="2000" dirty="0" err="1" smtClean="0"/>
              <a:t>years</a:t>
            </a:r>
            <a:r>
              <a:rPr lang="fi-FI" altLang="fi-FI" sz="2000" dirty="0" smtClean="0"/>
              <a:t> in </a:t>
            </a:r>
            <a:r>
              <a:rPr lang="fi-FI" altLang="fi-FI" sz="2000" dirty="0" err="1" smtClean="0"/>
              <a:t>some</a:t>
            </a:r>
            <a:r>
              <a:rPr lang="fi-FI" altLang="fi-FI" sz="2000" dirty="0" smtClean="0"/>
              <a:t> </a:t>
            </a:r>
            <a:r>
              <a:rPr lang="fi-FI" altLang="fi-FI" sz="2000" dirty="0" err="1" smtClean="0"/>
              <a:t>extend</a:t>
            </a:r>
            <a:r>
              <a:rPr lang="fi-FI" altLang="fi-FI" sz="2000" dirty="0" smtClean="0"/>
              <a:t>, </a:t>
            </a:r>
            <a:r>
              <a:rPr lang="fi-FI" altLang="fi-FI" sz="2000" dirty="0" err="1" smtClean="0"/>
              <a:t>where</a:t>
            </a:r>
            <a:r>
              <a:rPr lang="fi-FI" altLang="fi-FI" sz="2000" dirty="0" smtClean="0"/>
              <a:t> </a:t>
            </a:r>
            <a:r>
              <a:rPr lang="fi-FI" altLang="fi-FI" sz="2000" dirty="0" err="1" smtClean="0"/>
              <a:t>possible</a:t>
            </a:r>
            <a:r>
              <a:rPr lang="fi-FI" altLang="fi-FI" sz="2000" dirty="0" smtClean="0"/>
              <a:t> </a:t>
            </a:r>
          </a:p>
          <a:p>
            <a:pPr eaLnBrk="1" hangingPunct="1"/>
            <a:r>
              <a:rPr lang="fi-FI" altLang="fi-FI" sz="2000" dirty="0" err="1" smtClean="0"/>
              <a:t>This</a:t>
            </a:r>
            <a:r>
              <a:rPr lang="fi-FI" altLang="fi-FI" sz="2000" dirty="0" smtClean="0"/>
              <a:t> </a:t>
            </a:r>
            <a:r>
              <a:rPr lang="fi-FI" altLang="fi-FI" sz="2000" dirty="0" err="1" smtClean="0"/>
              <a:t>work</a:t>
            </a:r>
            <a:r>
              <a:rPr lang="fi-FI" altLang="fi-FI" sz="2000" dirty="0" smtClean="0"/>
              <a:t> </a:t>
            </a:r>
            <a:r>
              <a:rPr lang="fi-FI" altLang="fi-FI" sz="2000" dirty="0" err="1" smtClean="0"/>
              <a:t>shoud</a:t>
            </a:r>
            <a:r>
              <a:rPr lang="fi-FI" altLang="fi-FI" sz="2000" dirty="0" smtClean="0"/>
              <a:t> </a:t>
            </a:r>
            <a:r>
              <a:rPr lang="fi-FI" altLang="fi-FI" sz="2000" dirty="0" err="1" smtClean="0"/>
              <a:t>be</a:t>
            </a:r>
            <a:r>
              <a:rPr lang="fi-FI" altLang="fi-FI" sz="2000" dirty="0" smtClean="0"/>
              <a:t> </a:t>
            </a:r>
            <a:r>
              <a:rPr lang="fi-FI" altLang="fi-FI" sz="2000" dirty="0" err="1" smtClean="0"/>
              <a:t>paid</a:t>
            </a:r>
            <a:r>
              <a:rPr lang="fi-FI" altLang="fi-FI" sz="2000" dirty="0" smtClean="0"/>
              <a:t>! </a:t>
            </a:r>
            <a:r>
              <a:rPr lang="fi-FI" altLang="fi-FI" sz="2000" dirty="0"/>
              <a:t/>
            </a:r>
            <a:br>
              <a:rPr lang="fi-FI" altLang="fi-FI" sz="2000" dirty="0"/>
            </a:br>
            <a:endParaRPr lang="fi-FI" altLang="fi-FI" sz="2000" dirty="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87779">
                                            <p:txEl>
                                              <p:pRg st="0" end="0"/>
                                            </p:txEl>
                                          </p:spTgt>
                                        </p:tgtEl>
                                        <p:attrNameLst>
                                          <p:attrName>style.visibility</p:attrName>
                                        </p:attrNameLst>
                                      </p:cBhvr>
                                      <p:to>
                                        <p:strVal val="visible"/>
                                      </p:to>
                                    </p:set>
                                    <p:animEffect transition="in" filter="blinds(horizontal)">
                                      <p:cBhvr>
                                        <p:cTn id="7" dur="500"/>
                                        <p:tgtEl>
                                          <p:spTgt spid="587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87779">
                                            <p:txEl>
                                              <p:pRg st="1" end="1"/>
                                            </p:txEl>
                                          </p:spTgt>
                                        </p:tgtEl>
                                        <p:attrNameLst>
                                          <p:attrName>style.visibility</p:attrName>
                                        </p:attrNameLst>
                                      </p:cBhvr>
                                      <p:to>
                                        <p:strVal val="visible"/>
                                      </p:to>
                                    </p:set>
                                    <p:animEffect transition="in" filter="blinds(horizontal)">
                                      <p:cBhvr>
                                        <p:cTn id="12" dur="500"/>
                                        <p:tgtEl>
                                          <p:spTgt spid="5877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87779">
                                            <p:txEl>
                                              <p:pRg st="2" end="2"/>
                                            </p:txEl>
                                          </p:spTgt>
                                        </p:tgtEl>
                                        <p:attrNameLst>
                                          <p:attrName>style.visibility</p:attrName>
                                        </p:attrNameLst>
                                      </p:cBhvr>
                                      <p:to>
                                        <p:strVal val="visible"/>
                                      </p:to>
                                    </p:set>
                                    <p:animEffect transition="in" filter="blinds(horizontal)">
                                      <p:cBhvr>
                                        <p:cTn id="17" dur="500"/>
                                        <p:tgtEl>
                                          <p:spTgt spid="5877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87779">
                                            <p:txEl>
                                              <p:pRg st="3" end="3"/>
                                            </p:txEl>
                                          </p:spTgt>
                                        </p:tgtEl>
                                        <p:attrNameLst>
                                          <p:attrName>style.visibility</p:attrName>
                                        </p:attrNameLst>
                                      </p:cBhvr>
                                      <p:to>
                                        <p:strVal val="visible"/>
                                      </p:to>
                                    </p:set>
                                    <p:animEffect transition="in" filter="blinds(horizontal)">
                                      <p:cBhvr>
                                        <p:cTn id="22" dur="500"/>
                                        <p:tgtEl>
                                          <p:spTgt spid="5877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87779">
                                            <p:txEl>
                                              <p:pRg st="4" end="4"/>
                                            </p:txEl>
                                          </p:spTgt>
                                        </p:tgtEl>
                                        <p:attrNameLst>
                                          <p:attrName>style.visibility</p:attrName>
                                        </p:attrNameLst>
                                      </p:cBhvr>
                                      <p:to>
                                        <p:strVal val="visible"/>
                                      </p:to>
                                    </p:set>
                                    <p:animEffect transition="in" filter="blinds(horizontal)">
                                      <p:cBhvr>
                                        <p:cTn id="27" dur="500"/>
                                        <p:tgtEl>
                                          <p:spTgt spid="5877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87779">
                                            <p:txEl>
                                              <p:pRg st="5" end="5"/>
                                            </p:txEl>
                                          </p:spTgt>
                                        </p:tgtEl>
                                        <p:attrNameLst>
                                          <p:attrName>style.visibility</p:attrName>
                                        </p:attrNameLst>
                                      </p:cBhvr>
                                      <p:to>
                                        <p:strVal val="visible"/>
                                      </p:to>
                                    </p:set>
                                    <p:animEffect transition="in" filter="blinds(horizontal)">
                                      <p:cBhvr>
                                        <p:cTn id="32" dur="500"/>
                                        <p:tgtEl>
                                          <p:spTgt spid="5877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Thanks</a:t>
            </a:r>
            <a:r>
              <a:rPr lang="fi-FI" dirty="0" smtClean="0"/>
              <a:t> for </a:t>
            </a:r>
            <a:r>
              <a:rPr lang="fi-FI" dirty="0" err="1" smtClean="0"/>
              <a:t>your</a:t>
            </a:r>
            <a:r>
              <a:rPr lang="fi-FI" dirty="0" smtClean="0"/>
              <a:t> </a:t>
            </a:r>
            <a:r>
              <a:rPr lang="fi-FI" dirty="0" err="1" smtClean="0"/>
              <a:t>attention</a:t>
            </a:r>
            <a:endParaRPr lang="fi-FI" dirty="0"/>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48862" y="1600200"/>
            <a:ext cx="2046276" cy="4525963"/>
          </a:xfrm>
          <a:noFill/>
        </p:spPr>
      </p:pic>
    </p:spTree>
    <p:extLst>
      <p:ext uri="{BB962C8B-B14F-4D97-AF65-F5344CB8AC3E}">
        <p14:creationId xmlns:p14="http://schemas.microsoft.com/office/powerpoint/2010/main" val="34652455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5"/>
          <p:cNvSpPr>
            <a:spLocks noGrp="1"/>
          </p:cNvSpPr>
          <p:nvPr>
            <p:ph type="title"/>
          </p:nvPr>
        </p:nvSpPr>
        <p:spPr/>
        <p:txBody>
          <a:bodyPr/>
          <a:lstStyle/>
          <a:p>
            <a:r>
              <a:rPr lang="ru-RU" altLang="fi-FI" sz="2800" smtClean="0"/>
              <a:t>Организация работы по подготовке региональных Красных Книг</a:t>
            </a:r>
            <a:endParaRPr lang="fi-FI" altLang="fi-FI" sz="2800" smtClean="0"/>
          </a:p>
        </p:txBody>
      </p:sp>
      <p:sp>
        <p:nvSpPr>
          <p:cNvPr id="36867" name="SmartArt-paikkamerkki 6"/>
          <p:cNvSpPr>
            <a:spLocks noGrp="1" noTextEdit="1"/>
          </p:cNvSpPr>
          <p:nvPr>
            <p:ph type="dgm" idx="1"/>
          </p:nvPr>
        </p:nvSpPr>
        <p:spPr>
          <a:xfrm>
            <a:off x="458788" y="1982788"/>
            <a:ext cx="8229600" cy="4525962"/>
          </a:xfrm>
        </p:spPr>
      </p:sp>
      <p:sp>
        <p:nvSpPr>
          <p:cNvPr id="8" name="Suorakulmio 7"/>
          <p:cNvSpPr/>
          <p:nvPr/>
        </p:nvSpPr>
        <p:spPr>
          <a:xfrm>
            <a:off x="2046288" y="2070100"/>
            <a:ext cx="4110037" cy="652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Минприроды (Региональное)</a:t>
            </a:r>
            <a:endParaRPr lang="fi-FI" dirty="0"/>
          </a:p>
        </p:txBody>
      </p:sp>
      <p:sp>
        <p:nvSpPr>
          <p:cNvPr id="9" name="Suorakulmio 8"/>
          <p:cNvSpPr/>
          <p:nvPr/>
        </p:nvSpPr>
        <p:spPr>
          <a:xfrm>
            <a:off x="900113" y="3213100"/>
            <a:ext cx="1871662"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Растения высшие</a:t>
            </a:r>
            <a:endParaRPr lang="fi-FI" dirty="0"/>
          </a:p>
        </p:txBody>
      </p:sp>
      <p:sp>
        <p:nvSpPr>
          <p:cNvPr id="10" name="Suorakulmio 9"/>
          <p:cNvSpPr/>
          <p:nvPr/>
        </p:nvSpPr>
        <p:spPr>
          <a:xfrm>
            <a:off x="3176588" y="3213100"/>
            <a:ext cx="1655762"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Растения низшие</a:t>
            </a:r>
            <a:endParaRPr lang="fi-FI" dirty="0"/>
          </a:p>
        </p:txBody>
      </p:sp>
      <p:sp>
        <p:nvSpPr>
          <p:cNvPr id="11" name="Suorakulmio 10"/>
          <p:cNvSpPr/>
          <p:nvPr/>
        </p:nvSpPr>
        <p:spPr>
          <a:xfrm>
            <a:off x="5003800" y="3221038"/>
            <a:ext cx="1652588" cy="712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Животные позвоночные</a:t>
            </a:r>
            <a:endParaRPr lang="fi-FI" dirty="0"/>
          </a:p>
        </p:txBody>
      </p:sp>
      <p:sp>
        <p:nvSpPr>
          <p:cNvPr id="12" name="Kyynel 11"/>
          <p:cNvSpPr/>
          <p:nvPr/>
        </p:nvSpPr>
        <p:spPr>
          <a:xfrm>
            <a:off x="674688" y="4432300"/>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dirty="0"/>
          </a:p>
        </p:txBody>
      </p:sp>
      <p:sp>
        <p:nvSpPr>
          <p:cNvPr id="13" name="Kyynel 12"/>
          <p:cNvSpPr/>
          <p:nvPr/>
        </p:nvSpPr>
        <p:spPr>
          <a:xfrm>
            <a:off x="949325" y="4737100"/>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4" name="Kyynel 13"/>
          <p:cNvSpPr/>
          <p:nvPr/>
        </p:nvSpPr>
        <p:spPr>
          <a:xfrm>
            <a:off x="979488" y="50387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5" name="Kyynel 14"/>
          <p:cNvSpPr/>
          <p:nvPr/>
        </p:nvSpPr>
        <p:spPr>
          <a:xfrm>
            <a:off x="1209675" y="53181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6" name="Kyynel 15"/>
          <p:cNvSpPr/>
          <p:nvPr/>
        </p:nvSpPr>
        <p:spPr>
          <a:xfrm>
            <a:off x="1131888" y="56229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7" name="Kyynel 16"/>
          <p:cNvSpPr/>
          <p:nvPr/>
        </p:nvSpPr>
        <p:spPr>
          <a:xfrm>
            <a:off x="1011238" y="5805488"/>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8" name="Kyynel 17"/>
          <p:cNvSpPr/>
          <p:nvPr/>
        </p:nvSpPr>
        <p:spPr>
          <a:xfrm>
            <a:off x="3851275" y="45815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9" name="Kyynel 18"/>
          <p:cNvSpPr/>
          <p:nvPr/>
        </p:nvSpPr>
        <p:spPr>
          <a:xfrm>
            <a:off x="4003675" y="47339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0" name="Kyynel 19"/>
          <p:cNvSpPr/>
          <p:nvPr/>
        </p:nvSpPr>
        <p:spPr>
          <a:xfrm>
            <a:off x="4156075" y="48863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1" name="Kyynel 20"/>
          <p:cNvSpPr/>
          <p:nvPr/>
        </p:nvSpPr>
        <p:spPr>
          <a:xfrm>
            <a:off x="4308475" y="50387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2" name="Kyynel 21"/>
          <p:cNvSpPr/>
          <p:nvPr/>
        </p:nvSpPr>
        <p:spPr>
          <a:xfrm>
            <a:off x="4460875" y="51911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3" name="Kyynel 22"/>
          <p:cNvSpPr/>
          <p:nvPr/>
        </p:nvSpPr>
        <p:spPr>
          <a:xfrm>
            <a:off x="4613275" y="53435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4" name="Kyynel 23"/>
          <p:cNvSpPr/>
          <p:nvPr/>
        </p:nvSpPr>
        <p:spPr>
          <a:xfrm>
            <a:off x="4765675" y="54959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5" name="Kyynel 24"/>
          <p:cNvSpPr/>
          <p:nvPr/>
        </p:nvSpPr>
        <p:spPr>
          <a:xfrm>
            <a:off x="4918075" y="5648325"/>
            <a:ext cx="914400" cy="9144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cxnSp>
        <p:nvCxnSpPr>
          <p:cNvPr id="29" name="Suora nuoliyhdysviiva 28"/>
          <p:cNvCxnSpPr/>
          <p:nvPr/>
        </p:nvCxnSpPr>
        <p:spPr>
          <a:xfrm>
            <a:off x="4003675" y="2070100"/>
            <a:ext cx="2439988" cy="11430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uora nuoliyhdysviiva 31"/>
          <p:cNvCxnSpPr>
            <a:endCxn id="9" idx="0"/>
          </p:cNvCxnSpPr>
          <p:nvPr/>
        </p:nvCxnSpPr>
        <p:spPr>
          <a:xfrm flipH="1">
            <a:off x="1835150" y="2230438"/>
            <a:ext cx="2232025" cy="9826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uora nuoliyhdysviiva 36"/>
          <p:cNvCxnSpPr/>
          <p:nvPr/>
        </p:nvCxnSpPr>
        <p:spPr>
          <a:xfrm flipH="1">
            <a:off x="1209675" y="3789363"/>
            <a:ext cx="457200" cy="7921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uora nuoliyhdysviiva 37"/>
          <p:cNvCxnSpPr>
            <a:endCxn id="13" idx="6"/>
          </p:cNvCxnSpPr>
          <p:nvPr/>
        </p:nvCxnSpPr>
        <p:spPr>
          <a:xfrm flipH="1">
            <a:off x="1406525" y="3789363"/>
            <a:ext cx="242888" cy="9477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uora nuoliyhdysviiva 38"/>
          <p:cNvCxnSpPr>
            <a:endCxn id="14" idx="6"/>
          </p:cNvCxnSpPr>
          <p:nvPr/>
        </p:nvCxnSpPr>
        <p:spPr>
          <a:xfrm flipH="1">
            <a:off x="1436688" y="3789363"/>
            <a:ext cx="230187" cy="12493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uora nuoliyhdysviiva 39"/>
          <p:cNvCxnSpPr/>
          <p:nvPr/>
        </p:nvCxnSpPr>
        <p:spPr>
          <a:xfrm>
            <a:off x="1666875" y="3838575"/>
            <a:ext cx="168275" cy="15382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uora nuoliyhdysviiva 40"/>
          <p:cNvCxnSpPr/>
          <p:nvPr/>
        </p:nvCxnSpPr>
        <p:spPr>
          <a:xfrm>
            <a:off x="1666875" y="3838575"/>
            <a:ext cx="196850" cy="193675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uora nuoliyhdysviiva 41"/>
          <p:cNvCxnSpPr/>
          <p:nvPr/>
        </p:nvCxnSpPr>
        <p:spPr>
          <a:xfrm>
            <a:off x="1666875" y="3789363"/>
            <a:ext cx="168275" cy="21637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uora nuoliyhdysviiva 42"/>
          <p:cNvCxnSpPr/>
          <p:nvPr/>
        </p:nvCxnSpPr>
        <p:spPr>
          <a:xfrm>
            <a:off x="4014788" y="3797300"/>
            <a:ext cx="3048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uora nuoliyhdysviiva 43"/>
          <p:cNvCxnSpPr/>
          <p:nvPr/>
        </p:nvCxnSpPr>
        <p:spPr>
          <a:xfrm>
            <a:off x="4003675" y="3825875"/>
            <a:ext cx="1066800" cy="21478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uora nuoliyhdysviiva 44"/>
          <p:cNvCxnSpPr/>
          <p:nvPr/>
        </p:nvCxnSpPr>
        <p:spPr>
          <a:xfrm>
            <a:off x="4003675" y="3825875"/>
            <a:ext cx="163513" cy="9683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uora nuoliyhdysviiva 45"/>
          <p:cNvCxnSpPr/>
          <p:nvPr/>
        </p:nvCxnSpPr>
        <p:spPr>
          <a:xfrm>
            <a:off x="3994150" y="3797300"/>
            <a:ext cx="438150" cy="1527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uora nuoliyhdysviiva 46"/>
          <p:cNvCxnSpPr/>
          <p:nvPr/>
        </p:nvCxnSpPr>
        <p:spPr>
          <a:xfrm>
            <a:off x="4197350" y="4581525"/>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5" name="Pyöristetty suorakulmio 64"/>
          <p:cNvSpPr/>
          <p:nvPr/>
        </p:nvSpPr>
        <p:spPr>
          <a:xfrm>
            <a:off x="6804025" y="3213100"/>
            <a:ext cx="2016125"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Животные беспозвоночные</a:t>
            </a:r>
            <a:endParaRPr lang="fi-FI" dirty="0"/>
          </a:p>
          <a:p>
            <a:pPr algn="ctr">
              <a:defRPr/>
            </a:pPr>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r>
              <a:rPr lang="fi-FI" altLang="fi-FI" sz="3600" i="1" smtClean="0"/>
              <a:t>Chalcophora mariana</a:t>
            </a:r>
            <a:r>
              <a:rPr lang="fi-FI" altLang="fi-FI" sz="3600" smtClean="0"/>
              <a:t> </a:t>
            </a:r>
            <a:r>
              <a:rPr lang="ru-RU" altLang="fi-FI" sz="3600" smtClean="0"/>
              <a:t>(Linnaeus, 1758)</a:t>
            </a:r>
            <a:r>
              <a:rPr lang="ru-RU" altLang="fi-FI" smtClean="0"/>
              <a:t> </a:t>
            </a:r>
            <a:endParaRPr lang="en-US" altLang="fi-FI" smtClean="0"/>
          </a:p>
        </p:txBody>
      </p:sp>
      <p:graphicFrame>
        <p:nvGraphicFramePr>
          <p:cNvPr id="37891" name="Object 12"/>
          <p:cNvGraphicFramePr>
            <a:graphicFrameLocks noChangeAspect="1"/>
          </p:cNvGraphicFramePr>
          <p:nvPr>
            <p:ph sz="half" idx="1"/>
          </p:nvPr>
        </p:nvGraphicFramePr>
        <p:xfrm>
          <a:off x="468313" y="1268413"/>
          <a:ext cx="4291012" cy="5173662"/>
        </p:xfrm>
        <a:graphic>
          <a:graphicData uri="http://schemas.openxmlformats.org/presentationml/2006/ole">
            <mc:AlternateContent xmlns:mc="http://schemas.openxmlformats.org/markup-compatibility/2006">
              <mc:Choice xmlns:v="urn:schemas-microsoft-com:vml" Requires="v">
                <p:oleObj spid="_x0000_s37903" name="Chart" r:id="rId3" imgW="6334060" imgH="8029423" progId="Excel.Chart.8">
                  <p:embed/>
                </p:oleObj>
              </mc:Choice>
              <mc:Fallback>
                <p:oleObj name="Chart" r:id="rId3" imgW="6334060" imgH="8029423" progId="Excel.Chart.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68413"/>
                        <a:ext cx="4291012" cy="517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2" name="Rectangle 4"/>
          <p:cNvSpPr>
            <a:spLocks noGrp="1" noChangeArrowheads="1"/>
          </p:cNvSpPr>
          <p:nvPr>
            <p:ph type="body" sz="half" idx="2"/>
          </p:nvPr>
        </p:nvSpPr>
        <p:spPr>
          <a:xfrm>
            <a:off x="4648200" y="1600200"/>
            <a:ext cx="4316413" cy="4525963"/>
          </a:xfrm>
        </p:spPr>
        <p:txBody>
          <a:bodyPr/>
          <a:lstStyle/>
          <a:p>
            <a:pPr>
              <a:lnSpc>
                <a:spcPct val="80000"/>
              </a:lnSpc>
            </a:pPr>
            <a:r>
              <a:rPr lang="en-US" altLang="fi-FI" sz="1200" b="1" smtClean="0"/>
              <a:t>B 2. Area of occupancy</a:t>
            </a:r>
            <a:r>
              <a:rPr lang="en-US" altLang="fi-FI" sz="1200" smtClean="0"/>
              <a:t> estimated to be less than 10 km² for</a:t>
            </a:r>
          </a:p>
          <a:p>
            <a:pPr>
              <a:lnSpc>
                <a:spcPct val="80000"/>
              </a:lnSpc>
            </a:pPr>
            <a:r>
              <a:rPr lang="en-US" altLang="fi-FI" sz="1200" smtClean="0"/>
              <a:t>Critically Endangered, less than 500 km² for Endangered,</a:t>
            </a:r>
          </a:p>
          <a:p>
            <a:pPr>
              <a:lnSpc>
                <a:spcPct val="80000"/>
              </a:lnSpc>
            </a:pPr>
            <a:r>
              <a:rPr lang="en-US" altLang="fi-FI" sz="1200" smtClean="0"/>
              <a:t>and less than 2 000 km² for Vulnerable, and estimates</a:t>
            </a:r>
          </a:p>
          <a:p>
            <a:pPr>
              <a:lnSpc>
                <a:spcPct val="80000"/>
              </a:lnSpc>
            </a:pPr>
            <a:r>
              <a:rPr lang="en-US" altLang="fi-FI" sz="1200" smtClean="0"/>
              <a:t>indicating at least </a:t>
            </a:r>
            <a:r>
              <a:rPr lang="en-US" altLang="fi-FI" sz="1200" smtClean="0">
                <a:solidFill>
                  <a:srgbClr val="FF0000"/>
                </a:solidFill>
              </a:rPr>
              <a:t>two</a:t>
            </a:r>
            <a:r>
              <a:rPr lang="en-US" altLang="fi-FI" sz="1200" smtClean="0"/>
              <a:t> of a–c.</a:t>
            </a:r>
          </a:p>
          <a:p>
            <a:pPr>
              <a:lnSpc>
                <a:spcPct val="80000"/>
              </a:lnSpc>
            </a:pPr>
            <a:r>
              <a:rPr lang="en-US" altLang="fi-FI" sz="1200" smtClean="0"/>
              <a:t>a. </a:t>
            </a:r>
            <a:r>
              <a:rPr lang="en-US" altLang="fi-FI" sz="1200" b="1" smtClean="0">
                <a:solidFill>
                  <a:srgbClr val="FF0000"/>
                </a:solidFill>
              </a:rPr>
              <a:t>severely fragmented</a:t>
            </a:r>
            <a:r>
              <a:rPr lang="en-US" altLang="fi-FI" sz="1200" smtClean="0">
                <a:solidFill>
                  <a:srgbClr val="FF0000"/>
                </a:solidFill>
              </a:rPr>
              <a:t> or known to exist at only a</a:t>
            </a:r>
          </a:p>
          <a:p>
            <a:pPr>
              <a:lnSpc>
                <a:spcPct val="80000"/>
              </a:lnSpc>
            </a:pPr>
            <a:r>
              <a:rPr lang="en-US" altLang="fi-FI" sz="1200" smtClean="0">
                <a:solidFill>
                  <a:srgbClr val="FF0000"/>
                </a:solidFill>
              </a:rPr>
              <a:t>single location </a:t>
            </a:r>
            <a:r>
              <a:rPr lang="en-US" altLang="fi-FI" sz="1200" b="1" smtClean="0">
                <a:solidFill>
                  <a:srgbClr val="FF0000"/>
                </a:solidFill>
              </a:rPr>
              <a:t>(OK).</a:t>
            </a:r>
            <a:r>
              <a:rPr lang="en-US" altLang="fi-FI" sz="1200" smtClean="0">
                <a:solidFill>
                  <a:srgbClr val="FF0000"/>
                </a:solidFill>
              </a:rPr>
              <a:t>.</a:t>
            </a:r>
          </a:p>
          <a:p>
            <a:pPr>
              <a:lnSpc>
                <a:spcPct val="80000"/>
              </a:lnSpc>
            </a:pPr>
            <a:r>
              <a:rPr lang="en-US" altLang="fi-FI" sz="1200" smtClean="0"/>
              <a:t>b. continuing decline, observed, inferred or projected,</a:t>
            </a:r>
          </a:p>
          <a:p>
            <a:pPr>
              <a:lnSpc>
                <a:spcPct val="80000"/>
              </a:lnSpc>
            </a:pPr>
            <a:r>
              <a:rPr lang="en-US" altLang="fi-FI" sz="1200" smtClean="0"/>
              <a:t>in any of the following: </a:t>
            </a:r>
          </a:p>
          <a:p>
            <a:pPr>
              <a:lnSpc>
                <a:spcPct val="80000"/>
              </a:lnSpc>
            </a:pPr>
            <a:r>
              <a:rPr lang="en-US" altLang="fi-FI" sz="1200" smtClean="0"/>
              <a:t>(i) extent of occurrence </a:t>
            </a:r>
            <a:r>
              <a:rPr lang="en-US" altLang="fi-FI" sz="1200" b="1" smtClean="0">
                <a:solidFill>
                  <a:srgbClr val="FF0000"/>
                </a:solidFill>
              </a:rPr>
              <a:t>(OK).</a:t>
            </a:r>
            <a:endParaRPr lang="en-US" altLang="fi-FI" sz="1200" smtClean="0"/>
          </a:p>
          <a:p>
            <a:pPr>
              <a:lnSpc>
                <a:spcPct val="80000"/>
              </a:lnSpc>
            </a:pPr>
            <a:r>
              <a:rPr lang="en-US" altLang="fi-FI" sz="1200" smtClean="0"/>
              <a:t>(ii) area of occupancy </a:t>
            </a:r>
            <a:r>
              <a:rPr lang="en-US" altLang="fi-FI" sz="1200" b="1" smtClean="0">
                <a:solidFill>
                  <a:srgbClr val="FF0000"/>
                </a:solidFill>
              </a:rPr>
              <a:t>(OK).</a:t>
            </a:r>
            <a:endParaRPr lang="en-US" altLang="fi-FI" sz="1200" smtClean="0"/>
          </a:p>
          <a:p>
            <a:pPr>
              <a:lnSpc>
                <a:spcPct val="80000"/>
              </a:lnSpc>
            </a:pPr>
            <a:r>
              <a:rPr lang="en-US" altLang="fi-FI" sz="1200" smtClean="0"/>
              <a:t>(iii) </a:t>
            </a:r>
            <a:r>
              <a:rPr lang="en-US" altLang="fi-FI" sz="1200" smtClean="0">
                <a:solidFill>
                  <a:srgbClr val="FF0000"/>
                </a:solidFill>
              </a:rPr>
              <a:t>area, extent and/or quality of habitat </a:t>
            </a:r>
            <a:r>
              <a:rPr lang="en-US" altLang="fi-FI" sz="1200" b="1" smtClean="0">
                <a:solidFill>
                  <a:srgbClr val="FF0000"/>
                </a:solidFill>
              </a:rPr>
              <a:t>(OK).</a:t>
            </a:r>
            <a:endParaRPr lang="en-US" altLang="fi-FI" sz="1200" smtClean="0">
              <a:solidFill>
                <a:srgbClr val="FF0000"/>
              </a:solidFill>
            </a:endParaRPr>
          </a:p>
          <a:p>
            <a:pPr>
              <a:lnSpc>
                <a:spcPct val="80000"/>
              </a:lnSpc>
            </a:pPr>
            <a:r>
              <a:rPr lang="en-US" altLang="fi-FI" sz="1200" smtClean="0"/>
              <a:t>(iv) </a:t>
            </a:r>
            <a:r>
              <a:rPr lang="en-US" altLang="fi-FI" sz="1200" smtClean="0">
                <a:solidFill>
                  <a:srgbClr val="FF0000"/>
                </a:solidFill>
              </a:rPr>
              <a:t>number of locations or subpopulations  </a:t>
            </a:r>
            <a:r>
              <a:rPr lang="en-US" altLang="fi-FI" sz="1200" b="1" smtClean="0">
                <a:solidFill>
                  <a:srgbClr val="FF0000"/>
                </a:solidFill>
              </a:rPr>
              <a:t>(OK).</a:t>
            </a:r>
            <a:endParaRPr lang="en-US" altLang="fi-FI" sz="1200" smtClean="0">
              <a:solidFill>
                <a:srgbClr val="FF0000"/>
              </a:solidFill>
            </a:endParaRPr>
          </a:p>
          <a:p>
            <a:pPr>
              <a:lnSpc>
                <a:spcPct val="80000"/>
              </a:lnSpc>
            </a:pPr>
            <a:r>
              <a:rPr lang="en-US" altLang="fi-FI" sz="1200" smtClean="0"/>
              <a:t>(v) number of mature individuals </a:t>
            </a:r>
            <a:r>
              <a:rPr lang="en-US" altLang="fi-FI" sz="1200" b="1" smtClean="0">
                <a:solidFill>
                  <a:srgbClr val="FF0000"/>
                </a:solidFill>
              </a:rPr>
              <a:t>(??).</a:t>
            </a:r>
            <a:r>
              <a:rPr lang="en-US" altLang="fi-FI" sz="1200" smtClean="0"/>
              <a:t>.</a:t>
            </a:r>
          </a:p>
          <a:p>
            <a:pPr>
              <a:lnSpc>
                <a:spcPct val="80000"/>
              </a:lnSpc>
            </a:pPr>
            <a:r>
              <a:rPr lang="en-US" altLang="fi-FI" sz="1200" smtClean="0"/>
              <a:t>c. extreme fluctuations in any of the following:</a:t>
            </a:r>
          </a:p>
          <a:p>
            <a:pPr>
              <a:lnSpc>
                <a:spcPct val="80000"/>
              </a:lnSpc>
            </a:pPr>
            <a:r>
              <a:rPr lang="en-US" altLang="fi-FI" sz="1200" smtClean="0"/>
              <a:t>(i) extent of occurrence</a:t>
            </a:r>
          </a:p>
          <a:p>
            <a:pPr>
              <a:lnSpc>
                <a:spcPct val="80000"/>
              </a:lnSpc>
            </a:pPr>
            <a:r>
              <a:rPr lang="en-US" altLang="fi-FI" sz="1200" smtClean="0"/>
              <a:t>(ii) area of occupancy</a:t>
            </a:r>
          </a:p>
          <a:p>
            <a:pPr>
              <a:lnSpc>
                <a:spcPct val="80000"/>
              </a:lnSpc>
            </a:pPr>
            <a:r>
              <a:rPr lang="en-US" altLang="fi-FI" sz="1200" smtClean="0"/>
              <a:t>(iii) number of locations or subpopulations</a:t>
            </a:r>
          </a:p>
          <a:p>
            <a:pPr>
              <a:lnSpc>
                <a:spcPct val="80000"/>
              </a:lnSpc>
            </a:pPr>
            <a:r>
              <a:rPr lang="en-US" altLang="fi-FI" sz="1200" smtClean="0"/>
              <a:t>(iv) number of mature individuals</a:t>
            </a:r>
            <a:endParaRPr lang="en-US" altLang="fi-FI" sz="1200" b="1" i="1" smtClean="0"/>
          </a:p>
        </p:txBody>
      </p:sp>
      <p:sp>
        <p:nvSpPr>
          <p:cNvPr id="37893" name="Rectangle 17"/>
          <p:cNvSpPr>
            <a:spLocks noChangeArrowheads="1"/>
          </p:cNvSpPr>
          <p:nvPr/>
        </p:nvSpPr>
        <p:spPr bwMode="auto">
          <a:xfrm>
            <a:off x="4440238"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i-FI" sz="1800">
              <a:solidFill>
                <a:srgbClr val="FF0000"/>
              </a:solidFill>
            </a:endParaRPr>
          </a:p>
        </p:txBody>
      </p:sp>
      <p:sp>
        <p:nvSpPr>
          <p:cNvPr id="37894" name="Rectangle 21"/>
          <p:cNvSpPr>
            <a:spLocks noChangeArrowheads="1"/>
          </p:cNvSpPr>
          <p:nvPr/>
        </p:nvSpPr>
        <p:spPr bwMode="auto">
          <a:xfrm>
            <a:off x="3132138" y="5084763"/>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37895" name="Rectangle 22"/>
          <p:cNvSpPr>
            <a:spLocks noChangeArrowheads="1"/>
          </p:cNvSpPr>
          <p:nvPr/>
        </p:nvSpPr>
        <p:spPr bwMode="auto">
          <a:xfrm>
            <a:off x="1187450" y="5084763"/>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37896" name="Rectangle 24"/>
          <p:cNvSpPr>
            <a:spLocks noChangeArrowheads="1"/>
          </p:cNvSpPr>
          <p:nvPr/>
        </p:nvSpPr>
        <p:spPr bwMode="auto">
          <a:xfrm>
            <a:off x="1835150" y="5013325"/>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37897" name="Rectangle 26"/>
          <p:cNvSpPr>
            <a:spLocks noChangeArrowheads="1"/>
          </p:cNvSpPr>
          <p:nvPr/>
        </p:nvSpPr>
        <p:spPr bwMode="auto">
          <a:xfrm>
            <a:off x="3203575" y="47244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37898" name="Rectangle 27"/>
          <p:cNvSpPr>
            <a:spLocks noChangeArrowheads="1"/>
          </p:cNvSpPr>
          <p:nvPr/>
        </p:nvSpPr>
        <p:spPr bwMode="auto">
          <a:xfrm>
            <a:off x="3492500" y="4868863"/>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37899" name="Rectangle 28"/>
          <p:cNvSpPr>
            <a:spLocks noChangeArrowheads="1"/>
          </p:cNvSpPr>
          <p:nvPr/>
        </p:nvSpPr>
        <p:spPr bwMode="auto">
          <a:xfrm>
            <a:off x="3348038" y="4941888"/>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pic>
        <p:nvPicPr>
          <p:cNvPr id="3790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1628775"/>
            <a:ext cx="15843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3213100"/>
            <a:ext cx="7921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pPr eaLnBrk="1" hangingPunct="1"/>
            <a:r>
              <a:rPr lang="fi-FI" altLang="fi-FI" sz="3600" i="1" smtClean="0"/>
              <a:t>Chalcophora mariana</a:t>
            </a:r>
            <a:r>
              <a:rPr lang="fi-FI" altLang="fi-FI" sz="3600" smtClean="0"/>
              <a:t> </a:t>
            </a:r>
            <a:r>
              <a:rPr lang="ru-RU" altLang="fi-FI" sz="3600" smtClean="0"/>
              <a:t>(Linnaeus, 1758)</a:t>
            </a:r>
            <a:r>
              <a:rPr lang="ru-RU" altLang="fi-FI" smtClean="0"/>
              <a:t> </a:t>
            </a:r>
            <a:endParaRPr lang="en-US" altLang="fi-FI" smtClean="0"/>
          </a:p>
        </p:txBody>
      </p:sp>
      <p:graphicFrame>
        <p:nvGraphicFramePr>
          <p:cNvPr id="38915" name="Object 12"/>
          <p:cNvGraphicFramePr>
            <a:graphicFrameLocks noChangeAspect="1"/>
          </p:cNvGraphicFramePr>
          <p:nvPr>
            <p:ph sz="half" idx="1"/>
          </p:nvPr>
        </p:nvGraphicFramePr>
        <p:xfrm>
          <a:off x="468313" y="1268413"/>
          <a:ext cx="4291012" cy="5173662"/>
        </p:xfrm>
        <a:graphic>
          <a:graphicData uri="http://schemas.openxmlformats.org/presentationml/2006/ole">
            <mc:AlternateContent xmlns:mc="http://schemas.openxmlformats.org/markup-compatibility/2006">
              <mc:Choice xmlns:v="urn:schemas-microsoft-com:vml" Requires="v">
                <p:oleObj spid="_x0000_s38927" name="Chart" r:id="rId3" imgW="6334060" imgH="8029423" progId="Excel.Chart.8">
                  <p:embed/>
                </p:oleObj>
              </mc:Choice>
              <mc:Fallback>
                <p:oleObj name="Chart" r:id="rId3" imgW="6334060" imgH="8029423" progId="Excel.Chart.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68413"/>
                        <a:ext cx="4291012" cy="517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6" name="Rectangle 4"/>
          <p:cNvSpPr>
            <a:spLocks noGrp="1" noChangeArrowheads="1"/>
          </p:cNvSpPr>
          <p:nvPr>
            <p:ph type="body" sz="half" idx="2"/>
          </p:nvPr>
        </p:nvSpPr>
        <p:spPr>
          <a:xfrm>
            <a:off x="4648200" y="1600200"/>
            <a:ext cx="4316413" cy="4525963"/>
          </a:xfrm>
        </p:spPr>
        <p:txBody>
          <a:bodyPr/>
          <a:lstStyle/>
          <a:p>
            <a:pPr>
              <a:lnSpc>
                <a:spcPct val="80000"/>
              </a:lnSpc>
            </a:pPr>
            <a:r>
              <a:rPr lang="en-US" altLang="fi-FI" sz="1200" b="1" smtClean="0"/>
              <a:t>Criterion D. Very small or restricted population</a:t>
            </a:r>
            <a:endParaRPr lang="en-US" altLang="fi-FI" sz="1200" smtClean="0"/>
          </a:p>
          <a:p>
            <a:pPr>
              <a:lnSpc>
                <a:spcPct val="80000"/>
              </a:lnSpc>
            </a:pPr>
            <a:r>
              <a:rPr lang="en-US" altLang="fi-FI" sz="1200" smtClean="0"/>
              <a:t>Population size estimated to number fewer than 50</a:t>
            </a:r>
          </a:p>
          <a:p>
            <a:pPr>
              <a:lnSpc>
                <a:spcPct val="80000"/>
              </a:lnSpc>
            </a:pPr>
            <a:r>
              <a:rPr lang="en-US" altLang="fi-FI" sz="1200" smtClean="0"/>
              <a:t>mature individuals for </a:t>
            </a:r>
            <a:r>
              <a:rPr lang="en-US" altLang="fi-FI" sz="1200" i="1" smtClean="0"/>
              <a:t>Critically Endangered </a:t>
            </a:r>
            <a:r>
              <a:rPr lang="en-US" altLang="fi-FI" sz="1200" smtClean="0"/>
              <a:t>and fewer</a:t>
            </a:r>
          </a:p>
          <a:p>
            <a:pPr>
              <a:lnSpc>
                <a:spcPct val="80000"/>
              </a:lnSpc>
            </a:pPr>
            <a:r>
              <a:rPr lang="en-US" altLang="fi-FI" sz="1200" smtClean="0"/>
              <a:t>than 250 mature individuals for </a:t>
            </a:r>
            <a:r>
              <a:rPr lang="en-US" altLang="fi-FI" sz="1200" i="1" smtClean="0"/>
              <a:t>Endangered</a:t>
            </a:r>
            <a:r>
              <a:rPr lang="en-US" altLang="fi-FI" sz="1200" smtClean="0"/>
              <a:t>.  </a:t>
            </a:r>
            <a:r>
              <a:rPr lang="en-US" altLang="fi-FI" sz="1200" smtClean="0">
                <a:solidFill>
                  <a:srgbClr val="FF0000"/>
                </a:solidFill>
              </a:rPr>
              <a:t>(No)</a:t>
            </a:r>
          </a:p>
          <a:p>
            <a:pPr>
              <a:lnSpc>
                <a:spcPct val="80000"/>
              </a:lnSpc>
            </a:pPr>
            <a:endParaRPr lang="en-US" altLang="fi-FI" sz="1200" smtClean="0"/>
          </a:p>
          <a:p>
            <a:pPr>
              <a:lnSpc>
                <a:spcPct val="80000"/>
              </a:lnSpc>
            </a:pPr>
            <a:r>
              <a:rPr lang="en-US" altLang="fi-FI" sz="1200" smtClean="0"/>
              <a:t>For </a:t>
            </a:r>
            <a:r>
              <a:rPr lang="en-US" altLang="fi-FI" sz="1200" i="1" smtClean="0"/>
              <a:t>Vulnerable </a:t>
            </a:r>
            <a:r>
              <a:rPr lang="en-US" altLang="fi-FI" sz="1200" smtClean="0"/>
              <a:t>population size is very small or restricted in the form of either of the following:</a:t>
            </a:r>
          </a:p>
          <a:p>
            <a:pPr>
              <a:lnSpc>
                <a:spcPct val="80000"/>
              </a:lnSpc>
            </a:pPr>
            <a:r>
              <a:rPr lang="en-US" altLang="fi-FI" sz="1200" smtClean="0"/>
              <a:t>D 1. Population size estimated to number fewer than</a:t>
            </a:r>
          </a:p>
          <a:p>
            <a:pPr>
              <a:lnSpc>
                <a:spcPct val="80000"/>
              </a:lnSpc>
            </a:pPr>
            <a:r>
              <a:rPr lang="en-US" altLang="fi-FI" sz="1200" smtClean="0"/>
              <a:t>1 000 mature individuals </a:t>
            </a:r>
            <a:r>
              <a:rPr lang="en-US" altLang="fi-FI" sz="1200" smtClean="0">
                <a:solidFill>
                  <a:srgbClr val="FF0000"/>
                </a:solidFill>
              </a:rPr>
              <a:t>(No)</a:t>
            </a:r>
          </a:p>
          <a:p>
            <a:pPr>
              <a:lnSpc>
                <a:spcPct val="80000"/>
              </a:lnSpc>
            </a:pPr>
            <a:r>
              <a:rPr lang="en-US" altLang="fi-FI" sz="1200" smtClean="0"/>
              <a:t>D 2. Population with a very restricted area of occupancy</a:t>
            </a:r>
          </a:p>
          <a:p>
            <a:pPr>
              <a:lnSpc>
                <a:spcPct val="80000"/>
              </a:lnSpc>
            </a:pPr>
            <a:r>
              <a:rPr lang="en-US" altLang="fi-FI" sz="1200" smtClean="0"/>
              <a:t>(typically less than 20 km²) or number of locations</a:t>
            </a:r>
          </a:p>
          <a:p>
            <a:pPr>
              <a:lnSpc>
                <a:spcPct val="80000"/>
              </a:lnSpc>
            </a:pPr>
            <a:r>
              <a:rPr lang="en-US" altLang="fi-FI" sz="1200" smtClean="0"/>
              <a:t>(typically five or fewer) such that it is prone to the</a:t>
            </a:r>
          </a:p>
          <a:p>
            <a:pPr>
              <a:lnSpc>
                <a:spcPct val="80000"/>
              </a:lnSpc>
            </a:pPr>
            <a:r>
              <a:rPr lang="en-US" altLang="fi-FI" sz="1200" smtClean="0"/>
              <a:t>effects of human activities or stochastic events within</a:t>
            </a:r>
          </a:p>
          <a:p>
            <a:pPr>
              <a:lnSpc>
                <a:spcPct val="80000"/>
              </a:lnSpc>
            </a:pPr>
            <a:r>
              <a:rPr lang="en-US" altLang="fi-FI" sz="1200" smtClean="0"/>
              <a:t>a very short time period in an uncertain future, and is</a:t>
            </a:r>
          </a:p>
          <a:p>
            <a:pPr>
              <a:lnSpc>
                <a:spcPct val="80000"/>
              </a:lnSpc>
            </a:pPr>
            <a:r>
              <a:rPr lang="en-US" altLang="fi-FI" sz="1200" smtClean="0"/>
              <a:t>thus capable of becoming Critically Endangered or even</a:t>
            </a:r>
          </a:p>
          <a:p>
            <a:pPr>
              <a:lnSpc>
                <a:spcPct val="80000"/>
              </a:lnSpc>
            </a:pPr>
            <a:r>
              <a:rPr lang="en-US" altLang="fi-FI" sz="1200" smtClean="0"/>
              <a:t>Extinct in a very short time period </a:t>
            </a:r>
            <a:r>
              <a:rPr lang="en-US" altLang="fi-FI" sz="1200" smtClean="0">
                <a:solidFill>
                  <a:srgbClr val="FF0000"/>
                </a:solidFill>
              </a:rPr>
              <a:t>(OK)</a:t>
            </a:r>
          </a:p>
          <a:p>
            <a:pPr>
              <a:lnSpc>
                <a:spcPct val="80000"/>
              </a:lnSpc>
            </a:pPr>
            <a:r>
              <a:rPr lang="en-US" altLang="fi-FI" sz="1200" smtClean="0"/>
              <a:t>. </a:t>
            </a:r>
            <a:r>
              <a:rPr lang="fi-FI" altLang="fi-FI" sz="1200" smtClean="0"/>
              <a:t>criterion </a:t>
            </a:r>
            <a:r>
              <a:rPr lang="fi-FI" altLang="fi-FI" sz="1200" b="1" smtClean="0"/>
              <a:t>E</a:t>
            </a:r>
            <a:r>
              <a:rPr lang="fi-FI" altLang="fi-FI" sz="1200" smtClean="0"/>
              <a:t>: </a:t>
            </a:r>
            <a:r>
              <a:rPr lang="en-US" altLang="fi-FI" sz="1200" smtClean="0"/>
              <a:t>Quantitative analysis showing the probability of extinction</a:t>
            </a:r>
            <a:r>
              <a:rPr lang="en-US" altLang="fi-FI" sz="1000" smtClean="0"/>
              <a:t> </a:t>
            </a:r>
            <a:r>
              <a:rPr lang="fi-FI" altLang="fi-FI" sz="1200" smtClean="0">
                <a:solidFill>
                  <a:srgbClr val="FF0000"/>
                </a:solidFill>
              </a:rPr>
              <a:t>(No)</a:t>
            </a:r>
          </a:p>
          <a:p>
            <a:pPr>
              <a:lnSpc>
                <a:spcPct val="80000"/>
              </a:lnSpc>
              <a:buFontTx/>
              <a:buNone/>
            </a:pPr>
            <a:r>
              <a:rPr lang="fi-FI" altLang="fi-FI" sz="1200" smtClean="0">
                <a:solidFill>
                  <a:srgbClr val="FF0000"/>
                </a:solidFill>
              </a:rPr>
              <a:t>	</a:t>
            </a:r>
            <a:r>
              <a:rPr lang="fi-FI" altLang="fi-FI" sz="1200" smtClean="0">
                <a:sym typeface="Symbol" pitchFamily="18" charset="2"/>
              </a:rPr>
              <a:t> Category: </a:t>
            </a:r>
            <a:r>
              <a:rPr lang="fi-FI" altLang="fi-FI" sz="1200" smtClean="0">
                <a:solidFill>
                  <a:srgbClr val="FF0000"/>
                </a:solidFill>
                <a:sym typeface="Symbol" pitchFamily="18" charset="2"/>
              </a:rPr>
              <a:t>EN</a:t>
            </a:r>
            <a:r>
              <a:rPr lang="fi-FI" altLang="fi-FI" sz="1200" smtClean="0">
                <a:sym typeface="Symbol" pitchFamily="18" charset="2"/>
              </a:rPr>
              <a:t>, criteria: B1ab(i, ii, iii,iv); B2a b (i,ii, iii,iv); D2</a:t>
            </a:r>
          </a:p>
          <a:p>
            <a:pPr>
              <a:lnSpc>
                <a:spcPct val="80000"/>
              </a:lnSpc>
              <a:buFontTx/>
              <a:buNone/>
            </a:pPr>
            <a:endParaRPr lang="ru-RU" altLang="fi-FI" sz="1200" smtClean="0"/>
          </a:p>
        </p:txBody>
      </p:sp>
      <p:sp>
        <p:nvSpPr>
          <p:cNvPr id="38917" name="Rectangle 17"/>
          <p:cNvSpPr>
            <a:spLocks noChangeArrowheads="1"/>
          </p:cNvSpPr>
          <p:nvPr/>
        </p:nvSpPr>
        <p:spPr bwMode="auto">
          <a:xfrm>
            <a:off x="4440238"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i-FI" sz="1800">
              <a:solidFill>
                <a:srgbClr val="FF0000"/>
              </a:solidFill>
            </a:endParaRPr>
          </a:p>
        </p:txBody>
      </p:sp>
      <p:sp>
        <p:nvSpPr>
          <p:cNvPr id="38918" name="Rectangle 21"/>
          <p:cNvSpPr>
            <a:spLocks noChangeArrowheads="1"/>
          </p:cNvSpPr>
          <p:nvPr/>
        </p:nvSpPr>
        <p:spPr bwMode="auto">
          <a:xfrm>
            <a:off x="3132138" y="5084763"/>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38919" name="Rectangle 22"/>
          <p:cNvSpPr>
            <a:spLocks noChangeArrowheads="1"/>
          </p:cNvSpPr>
          <p:nvPr/>
        </p:nvSpPr>
        <p:spPr bwMode="auto">
          <a:xfrm>
            <a:off x="1187450" y="5084763"/>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38920" name="Rectangle 24"/>
          <p:cNvSpPr>
            <a:spLocks noChangeArrowheads="1"/>
          </p:cNvSpPr>
          <p:nvPr/>
        </p:nvSpPr>
        <p:spPr bwMode="auto">
          <a:xfrm>
            <a:off x="1835150" y="5013325"/>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38921" name="Rectangle 26"/>
          <p:cNvSpPr>
            <a:spLocks noChangeArrowheads="1"/>
          </p:cNvSpPr>
          <p:nvPr/>
        </p:nvSpPr>
        <p:spPr bwMode="auto">
          <a:xfrm>
            <a:off x="3203575" y="47244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38922" name="Rectangle 27"/>
          <p:cNvSpPr>
            <a:spLocks noChangeArrowheads="1"/>
          </p:cNvSpPr>
          <p:nvPr/>
        </p:nvSpPr>
        <p:spPr bwMode="auto">
          <a:xfrm>
            <a:off x="3492500" y="4868863"/>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38923" name="Rectangle 28"/>
          <p:cNvSpPr>
            <a:spLocks noChangeArrowheads="1"/>
          </p:cNvSpPr>
          <p:nvPr/>
        </p:nvSpPr>
        <p:spPr bwMode="auto">
          <a:xfrm>
            <a:off x="3348038" y="4941888"/>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pic>
        <p:nvPicPr>
          <p:cNvPr id="3892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1628775"/>
            <a:ext cx="15843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3213100"/>
            <a:ext cx="7921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eaLnBrk="1" hangingPunct="1"/>
            <a:r>
              <a:rPr lang="fi-FI" altLang="fi-FI" sz="3600" i="1" smtClean="0"/>
              <a:t>Chalcophora mariana</a:t>
            </a:r>
            <a:r>
              <a:rPr lang="fi-FI" altLang="fi-FI" sz="3600" smtClean="0"/>
              <a:t> </a:t>
            </a:r>
            <a:r>
              <a:rPr lang="ru-RU" altLang="fi-FI" sz="3600" smtClean="0"/>
              <a:t>(Linnaeus, 1758)</a:t>
            </a:r>
            <a:r>
              <a:rPr lang="ru-RU" altLang="fi-FI" smtClean="0"/>
              <a:t> </a:t>
            </a:r>
            <a:endParaRPr lang="en-US" altLang="fi-FI" smtClean="0"/>
          </a:p>
        </p:txBody>
      </p:sp>
      <p:graphicFrame>
        <p:nvGraphicFramePr>
          <p:cNvPr id="39939" name="Object 12"/>
          <p:cNvGraphicFramePr>
            <a:graphicFrameLocks noChangeAspect="1"/>
          </p:cNvGraphicFramePr>
          <p:nvPr>
            <p:ph sz="half" idx="1"/>
          </p:nvPr>
        </p:nvGraphicFramePr>
        <p:xfrm>
          <a:off x="468313" y="1268413"/>
          <a:ext cx="4291012" cy="5173662"/>
        </p:xfrm>
        <a:graphic>
          <a:graphicData uri="http://schemas.openxmlformats.org/presentationml/2006/ole">
            <mc:AlternateContent xmlns:mc="http://schemas.openxmlformats.org/markup-compatibility/2006">
              <mc:Choice xmlns:v="urn:schemas-microsoft-com:vml" Requires="v">
                <p:oleObj spid="_x0000_s39951" name="Chart" r:id="rId3" imgW="6334060" imgH="8029423" progId="Excel.Chart.8">
                  <p:embed/>
                </p:oleObj>
              </mc:Choice>
              <mc:Fallback>
                <p:oleObj name="Chart" r:id="rId3" imgW="6334060" imgH="8029423" progId="Excel.Chart.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68413"/>
                        <a:ext cx="4291012" cy="517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0" name="Rectangle 4"/>
          <p:cNvSpPr>
            <a:spLocks noGrp="1" noChangeArrowheads="1"/>
          </p:cNvSpPr>
          <p:nvPr>
            <p:ph type="body" sz="half" idx="2"/>
          </p:nvPr>
        </p:nvSpPr>
        <p:spPr>
          <a:xfrm>
            <a:off x="4648200" y="1600200"/>
            <a:ext cx="4316413" cy="4525963"/>
          </a:xfrm>
        </p:spPr>
        <p:txBody>
          <a:bodyPr/>
          <a:lstStyle/>
          <a:p>
            <a:pPr>
              <a:lnSpc>
                <a:spcPct val="80000"/>
              </a:lnSpc>
              <a:buFontTx/>
              <a:buNone/>
            </a:pPr>
            <a:r>
              <a:rPr lang="en-US" altLang="fi-FI" sz="1800" b="1" smtClean="0"/>
              <a:t>Criterion E. Quantitative analysis</a:t>
            </a:r>
            <a:endParaRPr lang="en-US" altLang="fi-FI" sz="1800" smtClean="0"/>
          </a:p>
          <a:p>
            <a:pPr>
              <a:lnSpc>
                <a:spcPct val="80000"/>
              </a:lnSpc>
              <a:buFontTx/>
              <a:buNone/>
            </a:pPr>
            <a:r>
              <a:rPr lang="en-US" altLang="fi-FI" sz="1800" smtClean="0"/>
              <a:t>Quantitative analysis showing the probability of extinction in the wild is at least 50% within 10 years or three generations, whichever is the longer (up to a maximum of 100 years) for </a:t>
            </a:r>
            <a:r>
              <a:rPr lang="en-US" altLang="fi-FI" sz="1800" i="1" smtClean="0"/>
              <a:t>Critcally Endangered</a:t>
            </a:r>
            <a:r>
              <a:rPr lang="en-US" altLang="fi-FI" sz="1800" smtClean="0"/>
              <a:t>, at least 20% within 20 years or five generations, whichever is the longer (up to a maximum of 100 years), and at least 10% within 100 years for </a:t>
            </a:r>
            <a:r>
              <a:rPr lang="en-US" altLang="fi-FI" sz="1800" i="1" smtClean="0"/>
              <a:t>Vulnerable</a:t>
            </a:r>
            <a:r>
              <a:rPr lang="en-US" altLang="fi-FI" sz="1800" smtClean="0"/>
              <a:t>.</a:t>
            </a:r>
          </a:p>
          <a:p>
            <a:pPr>
              <a:lnSpc>
                <a:spcPct val="80000"/>
              </a:lnSpc>
              <a:buFontTx/>
              <a:buNone/>
            </a:pPr>
            <a:r>
              <a:rPr lang="en-US" altLang="fi-FI" sz="1800" smtClean="0"/>
              <a:t>To estimate the probability of extinction of a species (criterion E) requires a rigorous quantitative model, ofteh including detailed population data.</a:t>
            </a:r>
            <a:endParaRPr lang="ru-RU" altLang="fi-FI" sz="1800" smtClean="0"/>
          </a:p>
        </p:txBody>
      </p:sp>
      <p:sp>
        <p:nvSpPr>
          <p:cNvPr id="39941" name="Rectangle 17"/>
          <p:cNvSpPr>
            <a:spLocks noChangeArrowheads="1"/>
          </p:cNvSpPr>
          <p:nvPr/>
        </p:nvSpPr>
        <p:spPr bwMode="auto">
          <a:xfrm>
            <a:off x="4440238"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i-FI" sz="1800">
              <a:solidFill>
                <a:srgbClr val="FF0000"/>
              </a:solidFill>
            </a:endParaRPr>
          </a:p>
        </p:txBody>
      </p:sp>
      <p:sp>
        <p:nvSpPr>
          <p:cNvPr id="39942" name="Rectangle 21"/>
          <p:cNvSpPr>
            <a:spLocks noChangeArrowheads="1"/>
          </p:cNvSpPr>
          <p:nvPr/>
        </p:nvSpPr>
        <p:spPr bwMode="auto">
          <a:xfrm>
            <a:off x="3132138" y="5084763"/>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39943" name="Rectangle 22"/>
          <p:cNvSpPr>
            <a:spLocks noChangeArrowheads="1"/>
          </p:cNvSpPr>
          <p:nvPr/>
        </p:nvSpPr>
        <p:spPr bwMode="auto">
          <a:xfrm>
            <a:off x="1187450" y="5084763"/>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39944" name="Rectangle 24"/>
          <p:cNvSpPr>
            <a:spLocks noChangeArrowheads="1"/>
          </p:cNvSpPr>
          <p:nvPr/>
        </p:nvSpPr>
        <p:spPr bwMode="auto">
          <a:xfrm>
            <a:off x="1835150" y="5013325"/>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39945" name="Rectangle 26"/>
          <p:cNvSpPr>
            <a:spLocks noChangeArrowheads="1"/>
          </p:cNvSpPr>
          <p:nvPr/>
        </p:nvSpPr>
        <p:spPr bwMode="auto">
          <a:xfrm>
            <a:off x="3203575" y="47244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39946" name="Rectangle 27"/>
          <p:cNvSpPr>
            <a:spLocks noChangeArrowheads="1"/>
          </p:cNvSpPr>
          <p:nvPr/>
        </p:nvSpPr>
        <p:spPr bwMode="auto">
          <a:xfrm>
            <a:off x="3492500" y="4868863"/>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39947" name="Rectangle 28"/>
          <p:cNvSpPr>
            <a:spLocks noChangeArrowheads="1"/>
          </p:cNvSpPr>
          <p:nvPr/>
        </p:nvSpPr>
        <p:spPr bwMode="auto">
          <a:xfrm>
            <a:off x="3348038" y="4941888"/>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pic>
        <p:nvPicPr>
          <p:cNvPr id="3994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1628775"/>
            <a:ext cx="15843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3213100"/>
            <a:ext cx="7921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fi-FI" altLang="fi-FI" i="1" smtClean="0"/>
              <a:t>Cyllodes ater </a:t>
            </a:r>
            <a:r>
              <a:rPr lang="fi-FI" altLang="fi-FI" smtClean="0"/>
              <a:t>Herbst,1792</a:t>
            </a:r>
            <a:endParaRPr lang="ru-RU" altLang="fi-FI" smtClean="0"/>
          </a:p>
        </p:txBody>
      </p:sp>
      <p:sp>
        <p:nvSpPr>
          <p:cNvPr id="40963" name="Rectangle 3"/>
          <p:cNvSpPr>
            <a:spLocks noChangeArrowheads="1"/>
          </p:cNvSpPr>
          <p:nvPr/>
        </p:nvSpPr>
        <p:spPr bwMode="auto">
          <a:xfrm>
            <a:off x="6659563" y="1628775"/>
            <a:ext cx="13573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i-FI" altLang="fi-FI" sz="1400">
                <a:latin typeface="Times New Roman" pitchFamily="18" charset="0"/>
              </a:rPr>
              <a:t>(photo by </a:t>
            </a:r>
          </a:p>
          <a:p>
            <a:pPr>
              <a:spcBef>
                <a:spcPct val="0"/>
              </a:spcBef>
              <a:buFontTx/>
              <a:buNone/>
            </a:pPr>
            <a:r>
              <a:rPr lang="fi-FI" altLang="fi-FI" sz="1400">
                <a:latin typeface="Times New Roman" pitchFamily="18" charset="0"/>
              </a:rPr>
              <a:t>A. Herrmann) </a:t>
            </a:r>
          </a:p>
        </p:txBody>
      </p:sp>
      <p:pic>
        <p:nvPicPr>
          <p:cNvPr id="40964" name="Picture 8" descr="Cyllodes_ater"/>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628775"/>
            <a:ext cx="6659563" cy="4464050"/>
          </a:xfrm>
          <a:noFill/>
        </p:spPr>
      </p:pic>
      <p:pic>
        <p:nvPicPr>
          <p:cNvPr id="40965" name="Picture 10" descr="Aspen_with_Pleurotus1"/>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643438" y="2133600"/>
            <a:ext cx="4500562" cy="3992563"/>
          </a:xfrm>
          <a:noFill/>
        </p:spPr>
      </p:pic>
      <p:pic>
        <p:nvPicPr>
          <p:cNvPr id="40966" name="Picture 12"/>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643438" y="1628775"/>
            <a:ext cx="2016125" cy="2185988"/>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sz="quarter"/>
          </p:nvPr>
        </p:nvSpPr>
        <p:spPr/>
        <p:txBody>
          <a:bodyPr/>
          <a:lstStyle/>
          <a:p>
            <a:r>
              <a:rPr lang="fi-FI" altLang="fi-FI" sz="4000" smtClean="0"/>
              <a:t>Results of the fungus-gnat threat evaluation in Finland 2010</a:t>
            </a:r>
            <a:endParaRPr lang="ru-RU" altLang="fi-FI" sz="4000" smtClean="0"/>
          </a:p>
        </p:txBody>
      </p:sp>
      <p:graphicFrame>
        <p:nvGraphicFramePr>
          <p:cNvPr id="77891" name="Group 67"/>
          <p:cNvGraphicFramePr>
            <a:graphicFrameLocks noGrp="1"/>
          </p:cNvGraphicFramePr>
          <p:nvPr>
            <p:ph sz="quarter" idx="1"/>
            <p:extLst>
              <p:ext uri="{D42A27DB-BD31-4B8C-83A1-F6EECF244321}">
                <p14:modId xmlns:p14="http://schemas.microsoft.com/office/powerpoint/2010/main" val="3448940753"/>
              </p:ext>
            </p:extLst>
          </p:nvPr>
        </p:nvGraphicFramePr>
        <p:xfrm>
          <a:off x="539750" y="1557338"/>
          <a:ext cx="5688013" cy="5029200"/>
        </p:xfrm>
        <a:graphic>
          <a:graphicData uri="http://schemas.openxmlformats.org/drawingml/2006/table">
            <a:tbl>
              <a:tblPr/>
              <a:tblGrid>
                <a:gridCol w="1566863"/>
                <a:gridCol w="2609850"/>
                <a:gridCol w="1511300"/>
              </a:tblGrid>
              <a:tr h="333375">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fi-FI" sz="2400" b="1" i="0" u="none" strike="noStrike" cap="none" normalizeH="0" baseline="0" dirty="0" err="1" smtClean="0">
                          <a:ln>
                            <a:noFill/>
                          </a:ln>
                          <a:solidFill>
                            <a:schemeClr val="tx1"/>
                          </a:solidFill>
                          <a:effectLst/>
                          <a:latin typeface="Arial" charset="0"/>
                          <a:cs typeface="Arial" charset="0"/>
                        </a:rPr>
                        <a:t>Category</a:t>
                      </a:r>
                      <a:endParaRPr kumimoji="0" lang="fi-FI" sz="2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fi-FI" sz="2400" b="0" i="0" u="none" strike="noStrike" cap="none" normalizeH="0" baseline="0" smtClean="0">
                          <a:ln>
                            <a:noFill/>
                          </a:ln>
                          <a:solidFill>
                            <a:srgbClr val="008000"/>
                          </a:solidFill>
                          <a:effectLst/>
                          <a:latin typeface="Arial" charset="0"/>
                          <a:cs typeface="Arial" charset="0"/>
                        </a:rPr>
                        <a:t>Species number</a:t>
                      </a:r>
                      <a:endParaRPr kumimoji="0" lang="fi-FI"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fi-FI" sz="2400" b="0" i="0" u="none" strike="noStrike" cap="none" normalizeH="0" baseline="0" smtClean="0">
                          <a:ln>
                            <a:noFill/>
                          </a:ln>
                          <a:solidFill>
                            <a:schemeClr val="tx1"/>
                          </a:solidFill>
                          <a:effectLst/>
                          <a:latin typeface="Arial" charset="0"/>
                          <a:cs typeface="Arial" charset="0"/>
                        </a:rPr>
                        <a:t>%</a:t>
                      </a:r>
                      <a:endParaRPr kumimoji="0" lang="fi-FI"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fi-FI" sz="2400" b="1" i="0" u="none" strike="noStrike" cap="none" normalizeH="0" baseline="0" smtClean="0">
                          <a:ln>
                            <a:noFill/>
                          </a:ln>
                          <a:solidFill>
                            <a:srgbClr val="339966"/>
                          </a:solidFill>
                          <a:effectLst/>
                          <a:latin typeface="Times New Roman" pitchFamily="18" charset="0"/>
                        </a:rPr>
                        <a:t>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1" i="0" u="none" strike="noStrike" cap="none" normalizeH="0" baseline="0" smtClean="0">
                          <a:ln>
                            <a:noFill/>
                          </a:ln>
                          <a:solidFill>
                            <a:srgbClr val="008000"/>
                          </a:solidFill>
                          <a:effectLst/>
                          <a:latin typeface="Arial" charset="0"/>
                          <a:cs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fi-FI" sz="2400" b="1" i="0" u="none" strike="noStrike" cap="none" normalizeH="0" baseline="0" smtClean="0">
                          <a:ln>
                            <a:noFill/>
                          </a:ln>
                          <a:solidFill>
                            <a:srgbClr val="FF0000"/>
                          </a:solidFill>
                          <a:effectLst/>
                          <a:latin typeface="Arial" charset="0"/>
                          <a:cs typeface="Arial" charset="0"/>
                        </a:rPr>
                        <a:t>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fi-FI" sz="2400" b="1" i="0" u="none" strike="noStrike" cap="none" normalizeH="0" baseline="0" smtClean="0">
                          <a:ln>
                            <a:noFill/>
                          </a:ln>
                          <a:solidFill>
                            <a:srgbClr val="339966"/>
                          </a:solidFill>
                          <a:effectLst/>
                          <a:latin typeface="Arial" charset="0"/>
                          <a:cs typeface="Arial" charset="0"/>
                        </a:rPr>
                        <a:t>CR</a:t>
                      </a:r>
                      <a:endParaRPr kumimoji="0" lang="fi-FI" sz="2400" b="1" i="0" u="none" strike="noStrike" cap="none" normalizeH="0" baseline="0" smtClean="0">
                        <a:ln>
                          <a:noFill/>
                        </a:ln>
                        <a:solidFill>
                          <a:srgbClr val="3399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1" i="0" u="none" strike="noStrike" cap="none" normalizeH="0" baseline="0" smtClean="0">
                          <a:ln>
                            <a:noFill/>
                          </a:ln>
                          <a:solidFill>
                            <a:srgbClr val="008000"/>
                          </a:solidFill>
                          <a:effectLst/>
                          <a:latin typeface="Arial" charset="0"/>
                          <a:cs typeface="Arial" charset="0"/>
                        </a:rPr>
                        <a:t>0</a:t>
                      </a:r>
                      <a:endParaRPr kumimoji="0" lang="fi-FI"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fi-FI" sz="2400" b="1" i="0" u="none" strike="noStrike" cap="none" normalizeH="0" baseline="0" smtClean="0">
                          <a:ln>
                            <a:noFill/>
                          </a:ln>
                          <a:solidFill>
                            <a:srgbClr val="FF0000"/>
                          </a:solidFill>
                          <a:effectLst/>
                          <a:latin typeface="Arial" charset="0"/>
                          <a:cs typeface="Arial" charset="0"/>
                        </a:rPr>
                        <a:t>0</a:t>
                      </a:r>
                      <a:endParaRPr kumimoji="0" lang="fi-FI"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1" i="0" u="none" strike="noStrike" cap="none" normalizeH="0" baseline="0" smtClean="0">
                          <a:ln>
                            <a:noFill/>
                          </a:ln>
                          <a:solidFill>
                            <a:srgbClr val="339966"/>
                          </a:solidFill>
                          <a:effectLst/>
                          <a:latin typeface="Arial" charset="0"/>
                          <a:cs typeface="Arial" charset="0"/>
                        </a:rPr>
                        <a:t>EN</a:t>
                      </a:r>
                      <a:endParaRPr kumimoji="0" lang="fi-FI" sz="2400" b="1" i="0" u="none" strike="noStrike" cap="none" normalizeH="0" baseline="0" smtClean="0">
                        <a:ln>
                          <a:noFill/>
                        </a:ln>
                        <a:solidFill>
                          <a:srgbClr val="339966"/>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1" i="0" u="none" strike="noStrike" cap="none" normalizeH="0" baseline="0" smtClean="0">
                          <a:ln>
                            <a:noFill/>
                          </a:ln>
                          <a:solidFill>
                            <a:srgbClr val="008000"/>
                          </a:solidFill>
                          <a:effectLst/>
                          <a:latin typeface="Arial" charset="0"/>
                          <a:cs typeface="Arial" charset="0"/>
                        </a:rPr>
                        <a:t>2</a:t>
                      </a:r>
                      <a:endParaRPr kumimoji="0" lang="fi-FI"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fi-FI" sz="2400" b="1" i="0" u="none" strike="noStrike" cap="none" normalizeH="0" baseline="0" smtClean="0">
                          <a:ln>
                            <a:noFill/>
                          </a:ln>
                          <a:solidFill>
                            <a:srgbClr val="FF0000"/>
                          </a:solidFill>
                          <a:effectLst/>
                          <a:latin typeface="Arial" charset="0"/>
                          <a:cs typeface="Arial" charset="0"/>
                        </a:rPr>
                        <a:t>0,3</a:t>
                      </a:r>
                      <a:endParaRPr kumimoji="0" lang="fi-FI"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1" i="0" u="none" strike="noStrike" cap="none" normalizeH="0" baseline="0" smtClean="0">
                          <a:ln>
                            <a:noFill/>
                          </a:ln>
                          <a:solidFill>
                            <a:srgbClr val="339966"/>
                          </a:solidFill>
                          <a:effectLst/>
                          <a:latin typeface="Arial" charset="0"/>
                          <a:cs typeface="Arial" charset="0"/>
                        </a:rPr>
                        <a:t>VU</a:t>
                      </a:r>
                      <a:endParaRPr kumimoji="0" lang="fi-FI" sz="2400" b="1" i="0" u="none" strike="noStrike" cap="none" normalizeH="0" baseline="0" smtClean="0">
                        <a:ln>
                          <a:noFill/>
                        </a:ln>
                        <a:solidFill>
                          <a:srgbClr val="339966"/>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1" i="0" u="none" strike="noStrike" cap="none" normalizeH="0" baseline="0" smtClean="0">
                          <a:ln>
                            <a:noFill/>
                          </a:ln>
                          <a:solidFill>
                            <a:srgbClr val="008000"/>
                          </a:solidFill>
                          <a:effectLst/>
                          <a:latin typeface="Arial" charset="0"/>
                          <a:cs typeface="Arial" charset="0"/>
                        </a:rPr>
                        <a:t>32</a:t>
                      </a:r>
                      <a:endParaRPr kumimoji="0" lang="fi-FI"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fi-FI" sz="2400" b="1" i="0" u="none" strike="noStrike" cap="none" normalizeH="0" baseline="0" smtClean="0">
                          <a:ln>
                            <a:noFill/>
                          </a:ln>
                          <a:solidFill>
                            <a:srgbClr val="FF0000"/>
                          </a:solidFill>
                          <a:effectLst/>
                          <a:latin typeface="Arial" charset="0"/>
                          <a:cs typeface="Arial" charset="0"/>
                        </a:rPr>
                        <a:t>4,4</a:t>
                      </a:r>
                      <a:endParaRPr kumimoji="0" lang="fi-FI"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1" i="0" u="none" strike="noStrike" cap="none" normalizeH="0" baseline="0" dirty="0" smtClean="0">
                          <a:ln>
                            <a:noFill/>
                          </a:ln>
                          <a:solidFill>
                            <a:srgbClr val="FF0000"/>
                          </a:solidFill>
                          <a:effectLst/>
                          <a:latin typeface="Arial" charset="0"/>
                          <a:cs typeface="Arial" charset="0"/>
                        </a:rPr>
                        <a:t>NT</a:t>
                      </a:r>
                      <a:endParaRPr kumimoji="0" lang="fi-FI" sz="2400" b="1" i="0" u="none" strike="noStrike" cap="none" normalizeH="0" baseline="0" dirty="0" smtClean="0">
                        <a:ln>
                          <a:noFill/>
                        </a:ln>
                        <a:solidFill>
                          <a:srgbClr val="FF0000"/>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1" i="0" u="none" strike="noStrike" cap="none" normalizeH="0" baseline="0" dirty="0" smtClean="0">
                          <a:ln>
                            <a:noFill/>
                          </a:ln>
                          <a:solidFill>
                            <a:srgbClr val="008000"/>
                          </a:solidFill>
                          <a:effectLst/>
                          <a:latin typeface="Arial" charset="0"/>
                          <a:cs typeface="Arial" charset="0"/>
                        </a:rPr>
                        <a:t>46</a:t>
                      </a:r>
                      <a:endParaRPr kumimoji="0" lang="fi-FI" sz="2400" b="0"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fi-FI" sz="2400" b="1" i="0" u="none" strike="noStrike" cap="none" normalizeH="0" baseline="0" dirty="0" smtClean="0">
                          <a:ln>
                            <a:noFill/>
                          </a:ln>
                          <a:solidFill>
                            <a:srgbClr val="FF0000"/>
                          </a:solidFill>
                          <a:effectLst/>
                          <a:latin typeface="Arial" charset="0"/>
                          <a:cs typeface="Arial" charset="0"/>
                        </a:rPr>
                        <a:t>6,3</a:t>
                      </a:r>
                      <a:endParaRPr kumimoji="0" lang="fi-FI"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0" i="0" u="none" strike="noStrike" cap="none" normalizeH="0" baseline="0" smtClean="0">
                          <a:ln>
                            <a:noFill/>
                          </a:ln>
                          <a:solidFill>
                            <a:srgbClr val="0000FF"/>
                          </a:solidFill>
                          <a:effectLst/>
                          <a:latin typeface="Arial" charset="0"/>
                          <a:cs typeface="Arial" charset="0"/>
                        </a:rPr>
                        <a:t>DD</a:t>
                      </a:r>
                      <a:endParaRPr kumimoji="0" lang="fi-FI"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0" i="0" u="none" strike="noStrike" cap="none" normalizeH="0" baseline="0" dirty="0" smtClean="0">
                          <a:ln>
                            <a:noFill/>
                          </a:ln>
                          <a:solidFill>
                            <a:srgbClr val="6666FF"/>
                          </a:solidFill>
                          <a:effectLst/>
                          <a:latin typeface="Arial" charset="0"/>
                          <a:cs typeface="Arial" charset="0"/>
                        </a:rPr>
                        <a:t>23</a:t>
                      </a:r>
                      <a:endParaRPr kumimoji="0" lang="fi-FI" sz="2400" b="0" i="0" u="none" strike="noStrike" cap="none" normalizeH="0" baseline="0" dirty="0" smtClean="0">
                        <a:ln>
                          <a:noFill/>
                        </a:ln>
                        <a:solidFill>
                          <a:srgbClr val="6666FF"/>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fi-FI" sz="2400" b="0" i="0" u="none" strike="noStrike" cap="none" normalizeH="0" baseline="0" smtClean="0">
                          <a:ln>
                            <a:noFill/>
                          </a:ln>
                          <a:solidFill>
                            <a:srgbClr val="6666FF"/>
                          </a:solidFill>
                          <a:effectLst/>
                          <a:latin typeface="Arial" charset="0"/>
                          <a:cs typeface="Arial" charset="0"/>
                        </a:rPr>
                        <a:t>3,1</a:t>
                      </a:r>
                      <a:endParaRPr kumimoji="0" lang="fi-FI" sz="2400" b="0" i="0" u="none" strike="noStrike" cap="none" normalizeH="0" baseline="0" smtClean="0">
                        <a:ln>
                          <a:noFill/>
                        </a:ln>
                        <a:solidFill>
                          <a:srgbClr val="6666FF"/>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0" i="0" u="none" strike="noStrike" cap="none" normalizeH="0" baseline="0" smtClean="0">
                          <a:ln>
                            <a:noFill/>
                          </a:ln>
                          <a:solidFill>
                            <a:srgbClr val="0000FF"/>
                          </a:solidFill>
                          <a:effectLst/>
                          <a:latin typeface="Arial" charset="0"/>
                          <a:cs typeface="Arial" charset="0"/>
                        </a:rPr>
                        <a:t>NA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0" i="0" u="none" strike="noStrike" cap="none" normalizeH="0" baseline="0" smtClean="0">
                          <a:ln>
                            <a:noFill/>
                          </a:ln>
                          <a:solidFill>
                            <a:srgbClr val="6666FF"/>
                          </a:solidFill>
                          <a:effectLst/>
                          <a:latin typeface="Arial" charset="0"/>
                          <a:cs typeface="Arial" charset="0"/>
                        </a:rPr>
                        <a:t>7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fi-FI" sz="2400" b="0" i="0" u="none" strike="noStrike" cap="none" normalizeH="0" baseline="0" smtClean="0">
                          <a:ln>
                            <a:noFill/>
                          </a:ln>
                          <a:solidFill>
                            <a:srgbClr val="6666FF"/>
                          </a:solidFill>
                          <a:effectLst/>
                          <a:latin typeface="Times New Roman" pitchFamily="18"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7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0" i="0" u="none" strike="noStrike" cap="none" normalizeH="0" baseline="0" smtClean="0">
                          <a:ln>
                            <a:noFill/>
                          </a:ln>
                          <a:solidFill>
                            <a:schemeClr val="tx1"/>
                          </a:solidFill>
                          <a:effectLst/>
                          <a:latin typeface="Arial" charset="0"/>
                          <a:cs typeface="Arial" charset="0"/>
                        </a:rPr>
                        <a:t>NE</a:t>
                      </a:r>
                      <a:endParaRPr kumimoji="0" lang="fi-FI"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0" i="0" u="none" strike="noStrike" cap="none" normalizeH="0" baseline="0" smtClean="0">
                          <a:ln>
                            <a:noFill/>
                          </a:ln>
                          <a:solidFill>
                            <a:schemeClr val="tx1"/>
                          </a:solidFill>
                          <a:effectLst/>
                          <a:latin typeface="Arial" charset="0"/>
                          <a:cs typeface="Arial" charset="0"/>
                        </a:rPr>
                        <a:t>51</a:t>
                      </a:r>
                      <a:endParaRPr kumimoji="0" lang="fi-FI"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fi-FI" sz="2400" b="0" i="0" u="none" strike="noStrike" cap="none" normalizeH="0" baseline="0" smtClean="0">
                          <a:ln>
                            <a:noFill/>
                          </a:ln>
                          <a:solidFill>
                            <a:schemeClr val="tx1"/>
                          </a:solidFill>
                          <a:effectLst/>
                          <a:latin typeface="Arial" charset="0"/>
                          <a:cs typeface="Arial" charset="0"/>
                        </a:rPr>
                        <a:t>10,1</a:t>
                      </a:r>
                      <a:endParaRPr kumimoji="0" lang="fi-FI"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0" i="0" u="none" strike="noStrike" cap="none" normalizeH="0" baseline="0" smtClean="0">
                          <a:ln>
                            <a:noFill/>
                          </a:ln>
                          <a:solidFill>
                            <a:schemeClr val="tx1"/>
                          </a:solidFill>
                          <a:effectLst/>
                          <a:latin typeface="Arial" charset="0"/>
                          <a:cs typeface="Arial" charset="0"/>
                        </a:rPr>
                        <a:t>LC</a:t>
                      </a:r>
                      <a:endParaRPr kumimoji="0" lang="fi-FI"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0" i="0" u="none" strike="noStrike" cap="none" normalizeH="0" baseline="0" smtClean="0">
                          <a:ln>
                            <a:noFill/>
                          </a:ln>
                          <a:solidFill>
                            <a:schemeClr val="tx1"/>
                          </a:solidFill>
                          <a:effectLst/>
                          <a:latin typeface="Arial" charset="0"/>
                          <a:cs typeface="Arial" charset="0"/>
                        </a:rPr>
                        <a:t>550</a:t>
                      </a:r>
                      <a:endParaRPr kumimoji="0" lang="fi-FI"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fi-FI" sz="2400" b="0" i="0" u="none" strike="noStrike" cap="none" normalizeH="0" baseline="0" smtClean="0">
                          <a:ln>
                            <a:noFill/>
                          </a:ln>
                          <a:solidFill>
                            <a:schemeClr val="tx1"/>
                          </a:solidFill>
                          <a:effectLst/>
                          <a:latin typeface="Arial" charset="0"/>
                          <a:cs typeface="Arial" charset="0"/>
                        </a:rPr>
                        <a:t>74,9</a:t>
                      </a:r>
                      <a:endParaRPr kumimoji="0" lang="fi-FI"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1" i="0" u="none" strike="noStrike" cap="none" normalizeH="0" baseline="0" smtClean="0">
                          <a:ln>
                            <a:noFill/>
                          </a:ln>
                          <a:solidFill>
                            <a:schemeClr val="tx1"/>
                          </a:solidFill>
                          <a:effectLst/>
                          <a:latin typeface="Arial" charset="0"/>
                          <a:cs typeface="Arial" charset="0"/>
                        </a:rPr>
                        <a:t>Total</a:t>
                      </a:r>
                      <a:endParaRPr kumimoji="0" lang="fi-FI"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1" i="0" u="none" strike="noStrike" cap="none" normalizeH="0" baseline="0" smtClean="0">
                          <a:ln>
                            <a:noFill/>
                          </a:ln>
                          <a:solidFill>
                            <a:schemeClr val="tx1"/>
                          </a:solidFill>
                          <a:effectLst/>
                          <a:latin typeface="Arial" charset="0"/>
                          <a:cs typeface="Arial" charset="0"/>
                        </a:rPr>
                        <a:t>734</a:t>
                      </a:r>
                      <a:r>
                        <a:rPr kumimoji="0" lang="fi-FI" sz="2400" b="1" i="0" u="none" strike="noStrike" cap="none" normalizeH="0" baseline="0" smtClean="0">
                          <a:ln>
                            <a:noFill/>
                          </a:ln>
                          <a:solidFill>
                            <a:srgbClr val="008000"/>
                          </a:solidFill>
                          <a:effectLst/>
                          <a:latin typeface="Arial"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fi-FI" sz="2400" b="1" i="0" u="none" strike="noStrike" cap="none" normalizeH="0" baseline="0" smtClean="0">
                          <a:ln>
                            <a:noFill/>
                          </a:ln>
                          <a:solidFill>
                            <a:schemeClr val="tx1"/>
                          </a:solidFill>
                          <a:effectLst/>
                          <a:latin typeface="Arial" charset="0"/>
                          <a:cs typeface="Arial" charset="0"/>
                        </a:rPr>
                        <a:t>100,0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77881" name="Picture 57" descr="cerotelionstriatum"/>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213475" y="1557338"/>
            <a:ext cx="2930525" cy="2185987"/>
          </a:xfrm>
          <a:noFill/>
        </p:spPr>
      </p:pic>
      <p:pic>
        <p:nvPicPr>
          <p:cNvPr id="77885" name="Picture 61" descr="Leia_winthemi_Erik_Nielsen"/>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227763" y="3068638"/>
            <a:ext cx="2916237" cy="2376487"/>
          </a:xfrm>
          <a:noFill/>
        </p:spPr>
      </p:pic>
      <p:pic>
        <p:nvPicPr>
          <p:cNvPr id="77888" name="Picture 64" descr="Boletina_trivittata_male"/>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6227763" y="4868863"/>
            <a:ext cx="2916237" cy="1827212"/>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881"/>
                                        </p:tgtEl>
                                        <p:attrNameLst>
                                          <p:attrName>style.visibility</p:attrName>
                                        </p:attrNameLst>
                                      </p:cBhvr>
                                      <p:to>
                                        <p:strVal val="visible"/>
                                      </p:to>
                                    </p:set>
                                    <p:animEffect transition="in" filter="blinds(horizontal)">
                                      <p:cBhvr>
                                        <p:cTn id="7" dur="500"/>
                                        <p:tgtEl>
                                          <p:spTgt spid="778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7885"/>
                                        </p:tgtEl>
                                        <p:attrNameLst>
                                          <p:attrName>style.visibility</p:attrName>
                                        </p:attrNameLst>
                                      </p:cBhvr>
                                      <p:to>
                                        <p:strVal val="visible"/>
                                      </p:to>
                                    </p:set>
                                    <p:anim calcmode="lin" valueType="num">
                                      <p:cBhvr additive="base">
                                        <p:cTn id="12" dur="500" fill="hold"/>
                                        <p:tgtEl>
                                          <p:spTgt spid="77885"/>
                                        </p:tgtEl>
                                        <p:attrNameLst>
                                          <p:attrName>ppt_x</p:attrName>
                                        </p:attrNameLst>
                                      </p:cBhvr>
                                      <p:tavLst>
                                        <p:tav tm="0">
                                          <p:val>
                                            <p:strVal val="#ppt_x"/>
                                          </p:val>
                                        </p:tav>
                                        <p:tav tm="100000">
                                          <p:val>
                                            <p:strVal val="#ppt_x"/>
                                          </p:val>
                                        </p:tav>
                                      </p:tavLst>
                                    </p:anim>
                                    <p:anim calcmode="lin" valueType="num">
                                      <p:cBhvr additive="base">
                                        <p:cTn id="13" dur="500" fill="hold"/>
                                        <p:tgtEl>
                                          <p:spTgt spid="7788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7888"/>
                                        </p:tgtEl>
                                        <p:attrNameLst>
                                          <p:attrName>style.visibility</p:attrName>
                                        </p:attrNameLst>
                                      </p:cBhvr>
                                      <p:to>
                                        <p:strVal val="visible"/>
                                      </p:to>
                                    </p:set>
                                    <p:anim calcmode="lin" valueType="num">
                                      <p:cBhvr additive="base">
                                        <p:cTn id="18" dur="500" fill="hold"/>
                                        <p:tgtEl>
                                          <p:spTgt spid="77888"/>
                                        </p:tgtEl>
                                        <p:attrNameLst>
                                          <p:attrName>ppt_x</p:attrName>
                                        </p:attrNameLst>
                                      </p:cBhvr>
                                      <p:tavLst>
                                        <p:tav tm="0">
                                          <p:val>
                                            <p:strVal val="#ppt_x"/>
                                          </p:val>
                                        </p:tav>
                                        <p:tav tm="100000">
                                          <p:val>
                                            <p:strVal val="#ppt_x"/>
                                          </p:val>
                                        </p:tav>
                                      </p:tavLst>
                                    </p:anim>
                                    <p:anim calcmode="lin" valueType="num">
                                      <p:cBhvr additive="base">
                                        <p:cTn id="19" dur="500" fill="hold"/>
                                        <p:tgtEl>
                                          <p:spTgt spid="7788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77891"/>
                                        </p:tgtEl>
                                        <p:attrNameLst>
                                          <p:attrName>style.visibility</p:attrName>
                                        </p:attrNameLst>
                                      </p:cBhvr>
                                      <p:to>
                                        <p:strVal val="visible"/>
                                      </p:to>
                                    </p:set>
                                    <p:anim calcmode="lin" valueType="num">
                                      <p:cBhvr additive="base">
                                        <p:cTn id="24" dur="500" fill="hold"/>
                                        <p:tgtEl>
                                          <p:spTgt spid="77891"/>
                                        </p:tgtEl>
                                        <p:attrNameLst>
                                          <p:attrName>ppt_x</p:attrName>
                                        </p:attrNameLst>
                                      </p:cBhvr>
                                      <p:tavLst>
                                        <p:tav tm="0">
                                          <p:val>
                                            <p:strVal val="#ppt_x"/>
                                          </p:val>
                                        </p:tav>
                                        <p:tav tm="100000">
                                          <p:val>
                                            <p:strVal val="#ppt_x"/>
                                          </p:val>
                                        </p:tav>
                                      </p:tavLst>
                                    </p:anim>
                                    <p:anim calcmode="lin" valueType="num">
                                      <p:cBhvr additive="base">
                                        <p:cTn id="25" dur="500" fill="hold"/>
                                        <p:tgtEl>
                                          <p:spTgt spid="778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fi-FI" altLang="fi-FI" i="1" smtClean="0"/>
              <a:t>Cyllodes ater </a:t>
            </a:r>
            <a:r>
              <a:rPr lang="fi-FI" altLang="fi-FI" smtClean="0"/>
              <a:t>Herbst,1792</a:t>
            </a:r>
            <a:endParaRPr lang="ru-RU" altLang="fi-FI" smtClean="0"/>
          </a:p>
        </p:txBody>
      </p:sp>
      <p:sp>
        <p:nvSpPr>
          <p:cNvPr id="41987" name="Rectangle 3"/>
          <p:cNvSpPr>
            <a:spLocks noChangeArrowheads="1"/>
          </p:cNvSpPr>
          <p:nvPr/>
        </p:nvSpPr>
        <p:spPr bwMode="auto">
          <a:xfrm>
            <a:off x="6948488" y="1628775"/>
            <a:ext cx="19288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i-FI" altLang="fi-FI" sz="2400">
                <a:latin typeface="Times New Roman" pitchFamily="18" charset="0"/>
              </a:rPr>
              <a:t>(photo by </a:t>
            </a:r>
          </a:p>
          <a:p>
            <a:pPr>
              <a:spcBef>
                <a:spcPct val="0"/>
              </a:spcBef>
              <a:buFontTx/>
              <a:buNone/>
            </a:pPr>
            <a:r>
              <a:rPr lang="fi-FI" altLang="fi-FI" sz="2400">
                <a:latin typeface="Times New Roman" pitchFamily="18" charset="0"/>
              </a:rPr>
              <a:t>A. Herrmann) </a:t>
            </a:r>
          </a:p>
        </p:txBody>
      </p:sp>
      <p:pic>
        <p:nvPicPr>
          <p:cNvPr id="41988" name="Picture 5"/>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92725" y="1557338"/>
            <a:ext cx="1685925" cy="1981200"/>
          </a:xfrm>
          <a:noFill/>
        </p:spPr>
      </p:pic>
      <p:graphicFrame>
        <p:nvGraphicFramePr>
          <p:cNvPr id="41989" name="Object 6"/>
          <p:cNvGraphicFramePr>
            <a:graphicFrameLocks noChangeAspect="1"/>
          </p:cNvGraphicFramePr>
          <p:nvPr>
            <p:ph sz="half" idx="1"/>
          </p:nvPr>
        </p:nvGraphicFramePr>
        <p:xfrm>
          <a:off x="971550" y="954088"/>
          <a:ext cx="4645025" cy="5903912"/>
        </p:xfrm>
        <a:graphic>
          <a:graphicData uri="http://schemas.openxmlformats.org/presentationml/2006/ole">
            <mc:AlternateContent xmlns:mc="http://schemas.openxmlformats.org/markup-compatibility/2006">
              <mc:Choice xmlns:v="urn:schemas-microsoft-com:vml" Requires="v">
                <p:oleObj spid="_x0000_s42011" name="Chart" r:id="rId4" imgW="6334069" imgH="8029742" progId="Excel.Chart.8">
                  <p:embed/>
                </p:oleObj>
              </mc:Choice>
              <mc:Fallback>
                <p:oleObj name="Chart" r:id="rId4" imgW="6334069" imgH="8029742" progId="Excel.Char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954088"/>
                        <a:ext cx="4645025" cy="590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0" name="Rectangle 15"/>
          <p:cNvSpPr>
            <a:spLocks noChangeArrowheads="1"/>
          </p:cNvSpPr>
          <p:nvPr/>
        </p:nvSpPr>
        <p:spPr bwMode="auto">
          <a:xfrm>
            <a:off x="3840163" y="51816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1991" name="Rectangle 16"/>
          <p:cNvSpPr>
            <a:spLocks noChangeArrowheads="1"/>
          </p:cNvSpPr>
          <p:nvPr/>
        </p:nvSpPr>
        <p:spPr bwMode="auto">
          <a:xfrm>
            <a:off x="3810000" y="5470525"/>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1992" name="Rectangle 17"/>
          <p:cNvSpPr>
            <a:spLocks noChangeArrowheads="1"/>
          </p:cNvSpPr>
          <p:nvPr/>
        </p:nvSpPr>
        <p:spPr bwMode="auto">
          <a:xfrm>
            <a:off x="3995738" y="4941888"/>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 • • •</a:t>
            </a:r>
            <a:endParaRPr lang="en-US" altLang="fi-FI" sz="1800">
              <a:solidFill>
                <a:srgbClr val="FF0000"/>
              </a:solidFill>
            </a:endParaRPr>
          </a:p>
        </p:txBody>
      </p:sp>
      <p:sp>
        <p:nvSpPr>
          <p:cNvPr id="41993" name="Rectangle 18"/>
          <p:cNvSpPr>
            <a:spLocks noChangeArrowheads="1"/>
          </p:cNvSpPr>
          <p:nvPr/>
        </p:nvSpPr>
        <p:spPr bwMode="auto">
          <a:xfrm>
            <a:off x="4130675" y="5241925"/>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1994" name="Rectangle 19"/>
          <p:cNvSpPr>
            <a:spLocks noChangeArrowheads="1"/>
          </p:cNvSpPr>
          <p:nvPr/>
        </p:nvSpPr>
        <p:spPr bwMode="auto">
          <a:xfrm>
            <a:off x="4203700" y="52324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1995" name="Rectangle 21"/>
          <p:cNvSpPr>
            <a:spLocks noChangeArrowheads="1"/>
          </p:cNvSpPr>
          <p:nvPr/>
        </p:nvSpPr>
        <p:spPr bwMode="auto">
          <a:xfrm>
            <a:off x="4203700" y="52324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1996" name="Rectangle 22"/>
          <p:cNvSpPr>
            <a:spLocks noChangeArrowheads="1"/>
          </p:cNvSpPr>
          <p:nvPr/>
        </p:nvSpPr>
        <p:spPr bwMode="auto">
          <a:xfrm>
            <a:off x="4457700" y="50546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1997" name="Rectangle 25"/>
          <p:cNvSpPr>
            <a:spLocks noChangeArrowheads="1"/>
          </p:cNvSpPr>
          <p:nvPr/>
        </p:nvSpPr>
        <p:spPr bwMode="auto">
          <a:xfrm>
            <a:off x="4133850" y="52514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1998" name="Rectangle 26"/>
          <p:cNvSpPr>
            <a:spLocks noChangeArrowheads="1"/>
          </p:cNvSpPr>
          <p:nvPr/>
        </p:nvSpPr>
        <p:spPr bwMode="auto">
          <a:xfrm>
            <a:off x="3638550" y="51054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1999" name="Rectangle 28"/>
          <p:cNvSpPr>
            <a:spLocks noChangeArrowheads="1"/>
          </p:cNvSpPr>
          <p:nvPr/>
        </p:nvSpPr>
        <p:spPr bwMode="auto">
          <a:xfrm>
            <a:off x="4032250" y="51435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2000" name="Rectangle 29"/>
          <p:cNvSpPr>
            <a:spLocks noChangeArrowheads="1"/>
          </p:cNvSpPr>
          <p:nvPr/>
        </p:nvSpPr>
        <p:spPr bwMode="auto">
          <a:xfrm>
            <a:off x="4222750" y="48704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2001" name="Rectangle 30"/>
          <p:cNvSpPr>
            <a:spLocks noChangeArrowheads="1"/>
          </p:cNvSpPr>
          <p:nvPr/>
        </p:nvSpPr>
        <p:spPr bwMode="auto">
          <a:xfrm>
            <a:off x="3937000" y="51371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2002" name="Rectangle 31"/>
          <p:cNvSpPr>
            <a:spLocks noChangeArrowheads="1"/>
          </p:cNvSpPr>
          <p:nvPr/>
        </p:nvSpPr>
        <p:spPr bwMode="auto">
          <a:xfrm>
            <a:off x="4191000" y="49339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2003" name="Rectangle 32"/>
          <p:cNvSpPr>
            <a:spLocks noChangeArrowheads="1"/>
          </p:cNvSpPr>
          <p:nvPr/>
        </p:nvSpPr>
        <p:spPr bwMode="auto">
          <a:xfrm>
            <a:off x="3829050" y="53213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2004" name="Rectangle 33"/>
          <p:cNvSpPr>
            <a:spLocks noChangeArrowheads="1"/>
          </p:cNvSpPr>
          <p:nvPr/>
        </p:nvSpPr>
        <p:spPr bwMode="auto">
          <a:xfrm>
            <a:off x="3905250" y="51181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9255" name="Rectangle 39"/>
          <p:cNvSpPr>
            <a:spLocks noGrp="1" noChangeArrowheads="1"/>
          </p:cNvSpPr>
          <p:nvPr>
            <p:ph sz="quarter" idx="3"/>
          </p:nvPr>
        </p:nvSpPr>
        <p:spPr>
          <a:xfrm>
            <a:off x="5292725" y="3573463"/>
            <a:ext cx="4103688" cy="2187575"/>
          </a:xfrm>
        </p:spPr>
        <p:txBody>
          <a:bodyPr/>
          <a:lstStyle/>
          <a:p>
            <a:pPr eaLnBrk="1" hangingPunct="1">
              <a:buFontTx/>
              <a:buNone/>
            </a:pPr>
            <a:r>
              <a:rPr lang="fi-FI" altLang="fi-FI" sz="2000" smtClean="0"/>
              <a:t>Sweden - in past few decades from Skåne once (Palm 1959)</a:t>
            </a:r>
          </a:p>
          <a:p>
            <a:pPr eaLnBrk="1" hangingPunct="1">
              <a:buFontTx/>
              <a:buNone/>
            </a:pPr>
            <a:r>
              <a:rPr lang="fi-FI" altLang="fi-FI" sz="2400" smtClean="0">
                <a:solidFill>
                  <a:srgbClr val="FF0000"/>
                </a:solidFill>
              </a:rPr>
              <a:t>Rus Karelia - common</a:t>
            </a:r>
          </a:p>
          <a:p>
            <a:pPr eaLnBrk="1" hangingPunct="1">
              <a:buFontTx/>
              <a:buNone/>
            </a:pPr>
            <a:r>
              <a:rPr lang="fi-FI" altLang="fi-FI" sz="2400" smtClean="0"/>
              <a:t>1. N:Tuusula- 1833, N:Pohja- 1918</a:t>
            </a:r>
          </a:p>
          <a:p>
            <a:pPr eaLnBrk="1" hangingPunct="1">
              <a:buFontTx/>
              <a:buNone/>
            </a:pPr>
            <a:r>
              <a:rPr lang="fi-FI" altLang="fi-FI" sz="2400" smtClean="0">
                <a:solidFill>
                  <a:srgbClr val="FF0000"/>
                </a:solidFill>
              </a:rPr>
              <a:t>2.Kb:Ilomantsi, Fin 1993</a:t>
            </a:r>
          </a:p>
          <a:p>
            <a:pPr eaLnBrk="1" hangingPunct="1">
              <a:buFontTx/>
              <a:buNone/>
            </a:pPr>
            <a:r>
              <a:rPr lang="fi-FI" altLang="fi-FI" sz="2400" smtClean="0">
                <a:solidFill>
                  <a:srgbClr val="FF0000"/>
                </a:solidFill>
              </a:rPr>
              <a:t>3. Kb, Ilomantsi, Fin 2004</a:t>
            </a:r>
          </a:p>
          <a:p>
            <a:pPr eaLnBrk="1" hangingPunct="1">
              <a:buFontTx/>
              <a:buNone/>
            </a:pPr>
            <a:r>
              <a:rPr lang="fi-FI" altLang="fi-FI" sz="2400" smtClean="0">
                <a:solidFill>
                  <a:srgbClr val="FF0000"/>
                </a:solidFill>
              </a:rPr>
              <a:t>4 N:Vantaa, Fin 2006</a:t>
            </a:r>
          </a:p>
          <a:p>
            <a:pPr eaLnBrk="1" hangingPunct="1">
              <a:buFontTx/>
              <a:buNone/>
            </a:pPr>
            <a:endParaRPr lang="en-US" altLang="fi-FI" sz="2400" smtClean="0"/>
          </a:p>
        </p:txBody>
      </p:sp>
      <p:sp>
        <p:nvSpPr>
          <p:cNvPr id="9256" name="Rectangle 40"/>
          <p:cNvSpPr>
            <a:spLocks noChangeArrowheads="1"/>
          </p:cNvSpPr>
          <p:nvPr/>
        </p:nvSpPr>
        <p:spPr bwMode="auto">
          <a:xfrm>
            <a:off x="2598738" y="5370513"/>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9257" name="Rectangle 41"/>
          <p:cNvSpPr>
            <a:spLocks noChangeArrowheads="1"/>
          </p:cNvSpPr>
          <p:nvPr/>
        </p:nvSpPr>
        <p:spPr bwMode="auto">
          <a:xfrm>
            <a:off x="2568575" y="5545138"/>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9258" name="Rectangle 42"/>
          <p:cNvSpPr>
            <a:spLocks noChangeArrowheads="1"/>
          </p:cNvSpPr>
          <p:nvPr/>
        </p:nvSpPr>
        <p:spPr bwMode="auto">
          <a:xfrm>
            <a:off x="3395663" y="44704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2009" name="Rectangle 46"/>
          <p:cNvSpPr>
            <a:spLocks noChangeArrowheads="1"/>
          </p:cNvSpPr>
          <p:nvPr/>
        </p:nvSpPr>
        <p:spPr bwMode="auto">
          <a:xfrm>
            <a:off x="1042988" y="1125538"/>
            <a:ext cx="4321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 - records before 1960; </a:t>
            </a:r>
          </a:p>
          <a:p>
            <a:pPr eaLnBrk="1" hangingPunct="1">
              <a:spcBef>
                <a:spcPct val="0"/>
              </a:spcBef>
              <a:buFontTx/>
              <a:buNone/>
            </a:pPr>
            <a:r>
              <a:rPr lang="fi-FI" altLang="fi-FI" sz="1800">
                <a:solidFill>
                  <a:srgbClr val="FF0000"/>
                </a:solidFill>
              </a:rPr>
              <a:t>• - records after 1960</a:t>
            </a:r>
            <a:endParaRPr lang="en-US" altLang="fi-FI" sz="1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255">
                                            <p:txEl>
                                              <p:pRg st="0" end="0"/>
                                            </p:txEl>
                                          </p:spTgt>
                                        </p:tgtEl>
                                        <p:attrNameLst>
                                          <p:attrName>style.visibility</p:attrName>
                                        </p:attrNameLst>
                                      </p:cBhvr>
                                      <p:to>
                                        <p:strVal val="visible"/>
                                      </p:to>
                                    </p:set>
                                    <p:anim calcmode="lin" valueType="num">
                                      <p:cBhvr additive="base">
                                        <p:cTn id="7" dur="500" fill="hold"/>
                                        <p:tgtEl>
                                          <p:spTgt spid="92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55">
                                            <p:txEl>
                                              <p:pRg st="1" end="1"/>
                                            </p:txEl>
                                          </p:spTgt>
                                        </p:tgtEl>
                                        <p:attrNameLst>
                                          <p:attrName>style.visibility</p:attrName>
                                        </p:attrNameLst>
                                      </p:cBhvr>
                                      <p:to>
                                        <p:strVal val="visible"/>
                                      </p:to>
                                    </p:set>
                                    <p:anim calcmode="lin" valueType="num">
                                      <p:cBhvr additive="base">
                                        <p:cTn id="11" dur="500" fill="hold"/>
                                        <p:tgtEl>
                                          <p:spTgt spid="92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256">
                                            <p:txEl>
                                              <p:pRg st="0" end="0"/>
                                            </p:txEl>
                                          </p:spTgt>
                                        </p:tgtEl>
                                        <p:attrNameLst>
                                          <p:attrName>style.visibility</p:attrName>
                                        </p:attrNameLst>
                                      </p:cBhvr>
                                      <p:to>
                                        <p:strVal val="visible"/>
                                      </p:to>
                                    </p:set>
                                    <p:anim calcmode="lin" valueType="num">
                                      <p:cBhvr additive="base">
                                        <p:cTn id="17" dur="500" fill="hold"/>
                                        <p:tgtEl>
                                          <p:spTgt spid="925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5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255">
                                            <p:txEl>
                                              <p:pRg st="2" end="2"/>
                                            </p:txEl>
                                          </p:spTgt>
                                        </p:tgtEl>
                                        <p:attrNameLst>
                                          <p:attrName>style.visibility</p:attrName>
                                        </p:attrNameLst>
                                      </p:cBhvr>
                                      <p:to>
                                        <p:strVal val="visible"/>
                                      </p:to>
                                    </p:set>
                                    <p:anim calcmode="lin" valueType="num">
                                      <p:cBhvr additive="base">
                                        <p:cTn id="21" dur="500" fill="hold"/>
                                        <p:tgtEl>
                                          <p:spTgt spid="925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258">
                                            <p:txEl>
                                              <p:pRg st="0" end="0"/>
                                            </p:txEl>
                                          </p:spTgt>
                                        </p:tgtEl>
                                        <p:attrNameLst>
                                          <p:attrName>style.visibility</p:attrName>
                                        </p:attrNameLst>
                                      </p:cBhvr>
                                      <p:to>
                                        <p:strVal val="visible"/>
                                      </p:to>
                                    </p:set>
                                    <p:anim calcmode="lin" valueType="num">
                                      <p:cBhvr additive="base">
                                        <p:cTn id="27" dur="500" fill="hold"/>
                                        <p:tgtEl>
                                          <p:spTgt spid="925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58">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255">
                                            <p:txEl>
                                              <p:pRg st="3" end="3"/>
                                            </p:txEl>
                                          </p:spTgt>
                                        </p:tgtEl>
                                        <p:attrNameLst>
                                          <p:attrName>style.visibility</p:attrName>
                                        </p:attrNameLst>
                                      </p:cBhvr>
                                      <p:to>
                                        <p:strVal val="visible"/>
                                      </p:to>
                                    </p:set>
                                    <p:anim calcmode="lin" valueType="num">
                                      <p:cBhvr additive="base">
                                        <p:cTn id="31" dur="500" fill="hold"/>
                                        <p:tgtEl>
                                          <p:spTgt spid="925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55">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255">
                                            <p:txEl>
                                              <p:pRg st="4" end="4"/>
                                            </p:txEl>
                                          </p:spTgt>
                                        </p:tgtEl>
                                        <p:attrNameLst>
                                          <p:attrName>style.visibility</p:attrName>
                                        </p:attrNameLst>
                                      </p:cBhvr>
                                      <p:to>
                                        <p:strVal val="visible"/>
                                      </p:to>
                                    </p:set>
                                    <p:anim calcmode="lin" valueType="num">
                                      <p:cBhvr additive="base">
                                        <p:cTn id="35" dur="500" fill="hold"/>
                                        <p:tgtEl>
                                          <p:spTgt spid="925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2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9257">
                                            <p:txEl>
                                              <p:pRg st="0" end="0"/>
                                            </p:txEl>
                                          </p:spTgt>
                                        </p:tgtEl>
                                        <p:attrNameLst>
                                          <p:attrName>style.visibility</p:attrName>
                                        </p:attrNameLst>
                                      </p:cBhvr>
                                      <p:to>
                                        <p:strVal val="visible"/>
                                      </p:to>
                                    </p:set>
                                    <p:anim calcmode="lin" valueType="num">
                                      <p:cBhvr additive="base">
                                        <p:cTn id="41" dur="500" fill="hold"/>
                                        <p:tgtEl>
                                          <p:spTgt spid="925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257">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255">
                                            <p:txEl>
                                              <p:pRg st="5" end="5"/>
                                            </p:txEl>
                                          </p:spTgt>
                                        </p:tgtEl>
                                        <p:attrNameLst>
                                          <p:attrName>style.visibility</p:attrName>
                                        </p:attrNameLst>
                                      </p:cBhvr>
                                      <p:to>
                                        <p:strVal val="visible"/>
                                      </p:to>
                                    </p:set>
                                    <p:anim calcmode="lin" valueType="num">
                                      <p:cBhvr additive="base">
                                        <p:cTn id="45" dur="500" fill="hold"/>
                                        <p:tgtEl>
                                          <p:spTgt spid="9255">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2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457200" y="274638"/>
            <a:ext cx="8229600" cy="633412"/>
          </a:xfrm>
        </p:spPr>
        <p:txBody>
          <a:bodyPr/>
          <a:lstStyle/>
          <a:p>
            <a:pPr eaLnBrk="1" hangingPunct="1"/>
            <a:r>
              <a:rPr lang="fi-FI" altLang="fi-FI" sz="3200" smtClean="0"/>
              <a:t>Hylocares cruentatus (Gyllenhal, 1808)</a:t>
            </a:r>
            <a:endParaRPr lang="en-US" altLang="fi-FI" sz="3200" smtClean="0"/>
          </a:p>
        </p:txBody>
      </p:sp>
      <p:pic>
        <p:nvPicPr>
          <p:cNvPr id="43011" name="Picture 8" descr="Xylocares cruentatus"/>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19700" y="981075"/>
            <a:ext cx="2914650" cy="2185988"/>
          </a:xfrm>
          <a:noFill/>
        </p:spPr>
      </p:pic>
      <p:graphicFrame>
        <p:nvGraphicFramePr>
          <p:cNvPr id="28688" name="Object 16"/>
          <p:cNvGraphicFramePr>
            <a:graphicFrameLocks noChangeAspect="1"/>
          </p:cNvGraphicFramePr>
          <p:nvPr>
            <p:ph sz="half" idx="1"/>
          </p:nvPr>
        </p:nvGraphicFramePr>
        <p:xfrm>
          <a:off x="0" y="0"/>
          <a:ext cx="5292725" cy="6669088"/>
        </p:xfrm>
        <a:graphic>
          <a:graphicData uri="http://schemas.openxmlformats.org/presentationml/2006/ole">
            <mc:AlternateContent xmlns:mc="http://schemas.openxmlformats.org/markup-compatibility/2006">
              <mc:Choice xmlns:v="urn:schemas-microsoft-com:vml" Requires="v">
                <p:oleObj spid="_x0000_s43026" name="Chart" r:id="rId4" imgW="6334060" imgH="8029423" progId="Excel.Chart.8">
                  <p:embed/>
                </p:oleObj>
              </mc:Choice>
              <mc:Fallback>
                <p:oleObj name="Chart" r:id="rId4" imgW="6334060" imgH="8029423" progId="Excel.Chart.8">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292725" cy="66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94" name="Rectangle 22"/>
          <p:cNvSpPr>
            <a:spLocks noChangeArrowheads="1"/>
          </p:cNvSpPr>
          <p:nvPr/>
        </p:nvSpPr>
        <p:spPr bwMode="auto">
          <a:xfrm>
            <a:off x="1262063" y="5153025"/>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28695" name="Rectangle 23"/>
          <p:cNvSpPr>
            <a:spLocks noChangeArrowheads="1"/>
          </p:cNvSpPr>
          <p:nvPr/>
        </p:nvSpPr>
        <p:spPr bwMode="auto">
          <a:xfrm>
            <a:off x="1044575" y="51816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28696" name="Rectangle 24"/>
          <p:cNvSpPr>
            <a:spLocks noChangeArrowheads="1"/>
          </p:cNvSpPr>
          <p:nvPr/>
        </p:nvSpPr>
        <p:spPr bwMode="auto">
          <a:xfrm>
            <a:off x="1668463" y="5907088"/>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28698" name="Rectangle 26"/>
          <p:cNvSpPr>
            <a:spLocks noChangeArrowheads="1"/>
          </p:cNvSpPr>
          <p:nvPr/>
        </p:nvSpPr>
        <p:spPr bwMode="auto">
          <a:xfrm>
            <a:off x="3425825" y="4732338"/>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28699" name="Rectangle 27"/>
          <p:cNvSpPr>
            <a:spLocks noChangeArrowheads="1"/>
          </p:cNvSpPr>
          <p:nvPr/>
        </p:nvSpPr>
        <p:spPr bwMode="auto">
          <a:xfrm>
            <a:off x="3629025" y="4687888"/>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28702" name="Rectangle 30"/>
          <p:cNvSpPr>
            <a:spLocks noChangeArrowheads="1"/>
          </p:cNvSpPr>
          <p:nvPr/>
        </p:nvSpPr>
        <p:spPr bwMode="auto">
          <a:xfrm>
            <a:off x="3395663" y="5051425"/>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28704" name="Rectangle 32"/>
          <p:cNvSpPr>
            <a:spLocks noChangeArrowheads="1"/>
          </p:cNvSpPr>
          <p:nvPr/>
        </p:nvSpPr>
        <p:spPr bwMode="auto">
          <a:xfrm>
            <a:off x="3570288" y="43688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28705" name="Rectangle 33"/>
          <p:cNvSpPr>
            <a:spLocks noChangeArrowheads="1"/>
          </p:cNvSpPr>
          <p:nvPr/>
        </p:nvSpPr>
        <p:spPr bwMode="auto">
          <a:xfrm>
            <a:off x="4137025" y="4340225"/>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28711" name="Rectangle 39"/>
          <p:cNvSpPr>
            <a:spLocks noChangeArrowheads="1"/>
          </p:cNvSpPr>
          <p:nvPr/>
        </p:nvSpPr>
        <p:spPr bwMode="auto">
          <a:xfrm>
            <a:off x="1741488" y="5122863"/>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28713" name="Rectangle 41"/>
          <p:cNvSpPr>
            <a:spLocks noChangeArrowheads="1"/>
          </p:cNvSpPr>
          <p:nvPr/>
        </p:nvSpPr>
        <p:spPr bwMode="auto">
          <a:xfrm>
            <a:off x="3744913" y="4325938"/>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28715" name="Rectangle 43"/>
          <p:cNvSpPr>
            <a:spLocks noGrp="1" noChangeArrowheads="1"/>
          </p:cNvSpPr>
          <p:nvPr>
            <p:ph sz="quarter" idx="3"/>
          </p:nvPr>
        </p:nvSpPr>
        <p:spPr>
          <a:xfrm>
            <a:off x="5148263" y="3068638"/>
            <a:ext cx="3995737" cy="3600450"/>
          </a:xfrm>
        </p:spPr>
        <p:txBody>
          <a:bodyPr/>
          <a:lstStyle/>
          <a:p>
            <a:pPr marL="457200" indent="-457200" eaLnBrk="1" hangingPunct="1">
              <a:buFontTx/>
              <a:buAutoNum type="arabicPeriod"/>
            </a:pPr>
            <a:r>
              <a:rPr lang="fi-FI" altLang="fi-FI" sz="2000" smtClean="0"/>
              <a:t>Ab: Paimio, Finland 1823</a:t>
            </a:r>
          </a:p>
          <a:p>
            <a:pPr marL="457200" indent="-457200" eaLnBrk="1" hangingPunct="1">
              <a:buFontTx/>
              <a:buAutoNum type="arabicPeriod"/>
            </a:pPr>
            <a:r>
              <a:rPr lang="fi-FI" altLang="fi-FI" sz="2000" smtClean="0"/>
              <a:t>Ab:Mynämäki, Finland 1920s</a:t>
            </a:r>
          </a:p>
          <a:p>
            <a:pPr marL="457200" indent="-457200" eaLnBrk="1" hangingPunct="1">
              <a:buFontTx/>
              <a:buAutoNum type="arabicPeriod"/>
            </a:pPr>
            <a:r>
              <a:rPr lang="fi-FI" altLang="fi-FI" sz="2000" smtClean="0"/>
              <a:t> KL: Gumbaritsa, Len 1890s</a:t>
            </a:r>
          </a:p>
          <a:p>
            <a:pPr marL="457200" indent="-457200" eaLnBrk="1" hangingPunct="1">
              <a:buFontTx/>
              <a:buAutoNum type="arabicPeriod"/>
            </a:pPr>
            <a:r>
              <a:rPr lang="fi-FI" altLang="fi-FI" sz="2000" smtClean="0"/>
              <a:t>Estonia 1937</a:t>
            </a:r>
          </a:p>
          <a:p>
            <a:pPr marL="457200" indent="-457200" eaLnBrk="1" hangingPunct="1">
              <a:buFontTx/>
              <a:buAutoNum type="arabicPeriod"/>
            </a:pPr>
            <a:r>
              <a:rPr lang="fi-FI" altLang="fi-FI" sz="2000" smtClean="0"/>
              <a:t>Kol: Olonets region, Kar 1943</a:t>
            </a:r>
          </a:p>
          <a:p>
            <a:pPr marL="457200" indent="-457200" eaLnBrk="1" hangingPunct="1">
              <a:buFontTx/>
              <a:buAutoNum type="arabicPeriod"/>
            </a:pPr>
            <a:r>
              <a:rPr lang="fi-FI" altLang="fi-FI" sz="2000" smtClean="0">
                <a:solidFill>
                  <a:srgbClr val="FF0000"/>
                </a:solidFill>
              </a:rPr>
              <a:t>Kon: Kivach NR, Kar 1986</a:t>
            </a:r>
          </a:p>
          <a:p>
            <a:pPr marL="457200" indent="-457200" eaLnBrk="1" hangingPunct="1">
              <a:buFontTx/>
              <a:buAutoNum type="arabicPeriod"/>
            </a:pPr>
            <a:r>
              <a:rPr lang="fi-FI" altLang="fi-FI" sz="2000" smtClean="0">
                <a:solidFill>
                  <a:srgbClr val="FF0000"/>
                </a:solidFill>
              </a:rPr>
              <a:t>Kon: Kizhi NR , Kar 1994</a:t>
            </a:r>
          </a:p>
          <a:p>
            <a:pPr marL="457200" indent="-457200" eaLnBrk="1" hangingPunct="1">
              <a:buFontTx/>
              <a:buAutoNum type="arabicPeriod"/>
            </a:pPr>
            <a:r>
              <a:rPr lang="fi-FI" altLang="fi-FI" sz="2000" smtClean="0">
                <a:solidFill>
                  <a:srgbClr val="FF0000"/>
                </a:solidFill>
              </a:rPr>
              <a:t>Kton: Vodlozersky NP , Kar 1994</a:t>
            </a:r>
          </a:p>
          <a:p>
            <a:pPr marL="457200" indent="-457200" eaLnBrk="1" hangingPunct="1">
              <a:buFontTx/>
              <a:buAutoNum type="arabicPeriod"/>
            </a:pPr>
            <a:r>
              <a:rPr lang="fi-FI" altLang="fi-FI" sz="2000" smtClean="0">
                <a:solidFill>
                  <a:srgbClr val="FF0000"/>
                </a:solidFill>
              </a:rPr>
              <a:t>N: Vantaa (city park) Finland 2006</a:t>
            </a:r>
            <a:endParaRPr lang="en-US" altLang="fi-FI" sz="2000" smtClean="0">
              <a:solidFill>
                <a:srgbClr val="FF0000"/>
              </a:solidFill>
            </a:endParaRPr>
          </a:p>
        </p:txBody>
      </p:sp>
      <p:sp>
        <p:nvSpPr>
          <p:cNvPr id="43024" name="Rectangle 45"/>
          <p:cNvSpPr>
            <a:spLocks noChangeArrowheads="1"/>
          </p:cNvSpPr>
          <p:nvPr/>
        </p:nvSpPr>
        <p:spPr bwMode="auto">
          <a:xfrm>
            <a:off x="323850" y="6216650"/>
            <a:ext cx="4752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 - records before 1960; </a:t>
            </a:r>
          </a:p>
          <a:p>
            <a:pPr eaLnBrk="1" hangingPunct="1">
              <a:spcBef>
                <a:spcPct val="0"/>
              </a:spcBef>
              <a:buFontTx/>
              <a:buNone/>
            </a:pPr>
            <a:r>
              <a:rPr lang="fi-FI" altLang="fi-FI" sz="1800">
                <a:solidFill>
                  <a:srgbClr val="FF0000"/>
                </a:solidFill>
              </a:rPr>
              <a:t>• - records after 1960</a:t>
            </a:r>
            <a:endParaRPr lang="en-US" altLang="fi-FI" sz="1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88"/>
                                        </p:tgtEl>
                                        <p:attrNameLst>
                                          <p:attrName>style.visibility</p:attrName>
                                        </p:attrNameLst>
                                      </p:cBhvr>
                                      <p:to>
                                        <p:strVal val="visible"/>
                                      </p:to>
                                    </p:set>
                                    <p:anim calcmode="lin" valueType="num">
                                      <p:cBhvr additive="base">
                                        <p:cTn id="7" dur="500" fill="hold"/>
                                        <p:tgtEl>
                                          <p:spTgt spid="28688"/>
                                        </p:tgtEl>
                                        <p:attrNameLst>
                                          <p:attrName>ppt_x</p:attrName>
                                        </p:attrNameLst>
                                      </p:cBhvr>
                                      <p:tavLst>
                                        <p:tav tm="0">
                                          <p:val>
                                            <p:strVal val="#ppt_x"/>
                                          </p:val>
                                        </p:tav>
                                        <p:tav tm="100000">
                                          <p:val>
                                            <p:strVal val="#ppt_x"/>
                                          </p:val>
                                        </p:tav>
                                      </p:tavLst>
                                    </p:anim>
                                    <p:anim calcmode="lin" valueType="num">
                                      <p:cBhvr additive="base">
                                        <p:cTn id="8" dur="500" fill="hold"/>
                                        <p:tgtEl>
                                          <p:spTgt spid="286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95">
                                            <p:txEl>
                                              <p:pRg st="0" end="0"/>
                                            </p:txEl>
                                          </p:spTgt>
                                        </p:tgtEl>
                                        <p:attrNameLst>
                                          <p:attrName>style.visibility</p:attrName>
                                        </p:attrNameLst>
                                      </p:cBhvr>
                                      <p:to>
                                        <p:strVal val="visible"/>
                                      </p:to>
                                    </p:set>
                                    <p:anim calcmode="lin" valueType="num">
                                      <p:cBhvr additive="base">
                                        <p:cTn id="13" dur="500" fill="hold"/>
                                        <p:tgtEl>
                                          <p:spTgt spid="286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9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715">
                                            <p:txEl>
                                              <p:pRg st="0" end="0"/>
                                            </p:txEl>
                                          </p:spTgt>
                                        </p:tgtEl>
                                        <p:attrNameLst>
                                          <p:attrName>style.visibility</p:attrName>
                                        </p:attrNameLst>
                                      </p:cBhvr>
                                      <p:to>
                                        <p:strVal val="visible"/>
                                      </p:to>
                                    </p:set>
                                    <p:anim calcmode="lin" valueType="num">
                                      <p:cBhvr additive="base">
                                        <p:cTn id="17" dur="500" fill="hold"/>
                                        <p:tgtEl>
                                          <p:spTgt spid="2871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7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8694">
                                            <p:txEl>
                                              <p:pRg st="0" end="0"/>
                                            </p:txEl>
                                          </p:spTgt>
                                        </p:tgtEl>
                                        <p:attrNameLst>
                                          <p:attrName>style.visibility</p:attrName>
                                        </p:attrNameLst>
                                      </p:cBhvr>
                                      <p:to>
                                        <p:strVal val="visible"/>
                                      </p:to>
                                    </p:set>
                                    <p:anim calcmode="lin" valueType="num">
                                      <p:cBhvr additive="base">
                                        <p:cTn id="23" dur="500" fill="hold"/>
                                        <p:tgtEl>
                                          <p:spTgt spid="2869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694">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715">
                                            <p:txEl>
                                              <p:pRg st="1" end="1"/>
                                            </p:txEl>
                                          </p:spTgt>
                                        </p:tgtEl>
                                        <p:attrNameLst>
                                          <p:attrName>style.visibility</p:attrName>
                                        </p:attrNameLst>
                                      </p:cBhvr>
                                      <p:to>
                                        <p:strVal val="visible"/>
                                      </p:to>
                                    </p:set>
                                    <p:anim calcmode="lin" valueType="num">
                                      <p:cBhvr additive="base">
                                        <p:cTn id="27" dur="500" fill="hold"/>
                                        <p:tgtEl>
                                          <p:spTgt spid="28715">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7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8702">
                                            <p:txEl>
                                              <p:pRg st="0" end="0"/>
                                            </p:txEl>
                                          </p:spTgt>
                                        </p:tgtEl>
                                        <p:attrNameLst>
                                          <p:attrName>style.visibility</p:attrName>
                                        </p:attrNameLst>
                                      </p:cBhvr>
                                      <p:to>
                                        <p:strVal val="visible"/>
                                      </p:to>
                                    </p:set>
                                    <p:anim calcmode="lin" valueType="num">
                                      <p:cBhvr additive="base">
                                        <p:cTn id="33" dur="500" fill="hold"/>
                                        <p:tgtEl>
                                          <p:spTgt spid="2870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8702">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8715">
                                            <p:txEl>
                                              <p:pRg st="2" end="2"/>
                                            </p:txEl>
                                          </p:spTgt>
                                        </p:tgtEl>
                                        <p:attrNameLst>
                                          <p:attrName>style.visibility</p:attrName>
                                        </p:attrNameLst>
                                      </p:cBhvr>
                                      <p:to>
                                        <p:strVal val="visible"/>
                                      </p:to>
                                    </p:set>
                                    <p:anim calcmode="lin" valueType="num">
                                      <p:cBhvr additive="base">
                                        <p:cTn id="37" dur="500" fill="hold"/>
                                        <p:tgtEl>
                                          <p:spTgt spid="2871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7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8696">
                                            <p:txEl>
                                              <p:pRg st="0" end="0"/>
                                            </p:txEl>
                                          </p:spTgt>
                                        </p:tgtEl>
                                        <p:attrNameLst>
                                          <p:attrName>style.visibility</p:attrName>
                                        </p:attrNameLst>
                                      </p:cBhvr>
                                      <p:to>
                                        <p:strVal val="visible"/>
                                      </p:to>
                                    </p:set>
                                    <p:anim calcmode="lin" valueType="num">
                                      <p:cBhvr additive="base">
                                        <p:cTn id="43" dur="500" fill="hold"/>
                                        <p:tgtEl>
                                          <p:spTgt spid="2869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696">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8715">
                                            <p:txEl>
                                              <p:pRg st="3" end="3"/>
                                            </p:txEl>
                                          </p:spTgt>
                                        </p:tgtEl>
                                        <p:attrNameLst>
                                          <p:attrName>style.visibility</p:attrName>
                                        </p:attrNameLst>
                                      </p:cBhvr>
                                      <p:to>
                                        <p:strVal val="visible"/>
                                      </p:to>
                                    </p:set>
                                    <p:anim calcmode="lin" valueType="num">
                                      <p:cBhvr additive="base">
                                        <p:cTn id="47" dur="500" fill="hold"/>
                                        <p:tgtEl>
                                          <p:spTgt spid="28715">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87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28698">
                                            <p:txEl>
                                              <p:pRg st="0" end="0"/>
                                            </p:txEl>
                                          </p:spTgt>
                                        </p:tgtEl>
                                        <p:attrNameLst>
                                          <p:attrName>style.visibility</p:attrName>
                                        </p:attrNameLst>
                                      </p:cBhvr>
                                      <p:to>
                                        <p:strVal val="visible"/>
                                      </p:to>
                                    </p:set>
                                    <p:anim calcmode="lin" valueType="num">
                                      <p:cBhvr additive="base">
                                        <p:cTn id="53" dur="500" fill="hold"/>
                                        <p:tgtEl>
                                          <p:spTgt spid="2869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869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8699">
                                            <p:txEl>
                                              <p:pRg st="0" end="0"/>
                                            </p:txEl>
                                          </p:spTgt>
                                        </p:tgtEl>
                                        <p:attrNameLst>
                                          <p:attrName>style.visibility</p:attrName>
                                        </p:attrNameLst>
                                      </p:cBhvr>
                                      <p:to>
                                        <p:strVal val="visible"/>
                                      </p:to>
                                    </p:set>
                                    <p:anim calcmode="lin" valueType="num">
                                      <p:cBhvr additive="base">
                                        <p:cTn id="57" dur="500" fill="hold"/>
                                        <p:tgtEl>
                                          <p:spTgt spid="2869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8699">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8715">
                                            <p:txEl>
                                              <p:pRg st="4" end="4"/>
                                            </p:txEl>
                                          </p:spTgt>
                                        </p:tgtEl>
                                        <p:attrNameLst>
                                          <p:attrName>style.visibility</p:attrName>
                                        </p:attrNameLst>
                                      </p:cBhvr>
                                      <p:to>
                                        <p:strVal val="visible"/>
                                      </p:to>
                                    </p:set>
                                    <p:anim calcmode="lin" valueType="num">
                                      <p:cBhvr additive="base">
                                        <p:cTn id="61" dur="500" fill="hold"/>
                                        <p:tgtEl>
                                          <p:spTgt spid="28715">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87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8704">
                                            <p:txEl>
                                              <p:pRg st="0" end="0"/>
                                            </p:txEl>
                                          </p:spTgt>
                                        </p:tgtEl>
                                        <p:attrNameLst>
                                          <p:attrName>style.visibility</p:attrName>
                                        </p:attrNameLst>
                                      </p:cBhvr>
                                      <p:to>
                                        <p:strVal val="visible"/>
                                      </p:to>
                                    </p:set>
                                    <p:anim calcmode="lin" valueType="num">
                                      <p:cBhvr additive="base">
                                        <p:cTn id="67" dur="500" fill="hold"/>
                                        <p:tgtEl>
                                          <p:spTgt spid="28704">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704">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8715">
                                            <p:txEl>
                                              <p:pRg st="5" end="5"/>
                                            </p:txEl>
                                          </p:spTgt>
                                        </p:tgtEl>
                                        <p:attrNameLst>
                                          <p:attrName>style.visibility</p:attrName>
                                        </p:attrNameLst>
                                      </p:cBhvr>
                                      <p:to>
                                        <p:strVal val="visible"/>
                                      </p:to>
                                    </p:set>
                                    <p:anim calcmode="lin" valueType="num">
                                      <p:cBhvr additive="base">
                                        <p:cTn id="71" dur="500" fill="hold"/>
                                        <p:tgtEl>
                                          <p:spTgt spid="28715">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87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28713">
                                            <p:txEl>
                                              <p:pRg st="0" end="0"/>
                                            </p:txEl>
                                          </p:spTgt>
                                        </p:tgtEl>
                                        <p:attrNameLst>
                                          <p:attrName>style.visibility</p:attrName>
                                        </p:attrNameLst>
                                      </p:cBhvr>
                                      <p:to>
                                        <p:strVal val="visible"/>
                                      </p:to>
                                    </p:set>
                                    <p:anim calcmode="lin" valueType="num">
                                      <p:cBhvr additive="base">
                                        <p:cTn id="77" dur="500" fill="hold"/>
                                        <p:tgtEl>
                                          <p:spTgt spid="28713">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8713">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8715">
                                            <p:txEl>
                                              <p:pRg st="6" end="6"/>
                                            </p:txEl>
                                          </p:spTgt>
                                        </p:tgtEl>
                                        <p:attrNameLst>
                                          <p:attrName>style.visibility</p:attrName>
                                        </p:attrNameLst>
                                      </p:cBhvr>
                                      <p:to>
                                        <p:strVal val="visible"/>
                                      </p:to>
                                    </p:set>
                                    <p:anim calcmode="lin" valueType="num">
                                      <p:cBhvr additive="base">
                                        <p:cTn id="81" dur="500" fill="hold"/>
                                        <p:tgtEl>
                                          <p:spTgt spid="28715">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87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28705">
                                            <p:txEl>
                                              <p:pRg st="0" end="0"/>
                                            </p:txEl>
                                          </p:spTgt>
                                        </p:tgtEl>
                                        <p:attrNameLst>
                                          <p:attrName>style.visibility</p:attrName>
                                        </p:attrNameLst>
                                      </p:cBhvr>
                                      <p:to>
                                        <p:strVal val="visible"/>
                                      </p:to>
                                    </p:set>
                                    <p:anim calcmode="lin" valueType="num">
                                      <p:cBhvr additive="base">
                                        <p:cTn id="87" dur="500" fill="hold"/>
                                        <p:tgtEl>
                                          <p:spTgt spid="28705">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8705">
                                            <p:txEl>
                                              <p:pRg st="0" end="0"/>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8715">
                                            <p:txEl>
                                              <p:pRg st="7" end="7"/>
                                            </p:txEl>
                                          </p:spTgt>
                                        </p:tgtEl>
                                        <p:attrNameLst>
                                          <p:attrName>style.visibility</p:attrName>
                                        </p:attrNameLst>
                                      </p:cBhvr>
                                      <p:to>
                                        <p:strVal val="visible"/>
                                      </p:to>
                                    </p:set>
                                    <p:anim calcmode="lin" valueType="num">
                                      <p:cBhvr additive="base">
                                        <p:cTn id="91" dur="500" fill="hold"/>
                                        <p:tgtEl>
                                          <p:spTgt spid="28715">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87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28711">
                                            <p:txEl>
                                              <p:pRg st="0" end="0"/>
                                            </p:txEl>
                                          </p:spTgt>
                                        </p:tgtEl>
                                        <p:attrNameLst>
                                          <p:attrName>style.visibility</p:attrName>
                                        </p:attrNameLst>
                                      </p:cBhvr>
                                      <p:to>
                                        <p:strVal val="visible"/>
                                      </p:to>
                                    </p:set>
                                    <p:anim calcmode="lin" valueType="num">
                                      <p:cBhvr additive="base">
                                        <p:cTn id="97" dur="500" fill="hold"/>
                                        <p:tgtEl>
                                          <p:spTgt spid="28711">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8711">
                                            <p:txEl>
                                              <p:pRg st="0" end="0"/>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8715">
                                            <p:txEl>
                                              <p:pRg st="8" end="8"/>
                                            </p:txEl>
                                          </p:spTgt>
                                        </p:tgtEl>
                                        <p:attrNameLst>
                                          <p:attrName>style.visibility</p:attrName>
                                        </p:attrNameLst>
                                      </p:cBhvr>
                                      <p:to>
                                        <p:strVal val="visible"/>
                                      </p:to>
                                    </p:set>
                                    <p:anim calcmode="lin" valueType="num">
                                      <p:cBhvr additive="base">
                                        <p:cTn id="101" dur="500" fill="hold"/>
                                        <p:tgtEl>
                                          <p:spTgt spid="28715">
                                            <p:txEl>
                                              <p:pRg st="8" end="8"/>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87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sz="quarter"/>
          </p:nvPr>
        </p:nvSpPr>
        <p:spPr>
          <a:xfrm>
            <a:off x="0" y="0"/>
            <a:ext cx="8686800" cy="1268413"/>
          </a:xfrm>
        </p:spPr>
        <p:txBody>
          <a:bodyPr/>
          <a:lstStyle/>
          <a:p>
            <a:pPr eaLnBrk="1" hangingPunct="1"/>
            <a:r>
              <a:rPr lang="en-US" altLang="fi-FI" sz="3200" b="1" i="1" smtClean="0"/>
              <a:t>Phryganophilus ruficollis</a:t>
            </a:r>
            <a:r>
              <a:rPr lang="en-US" altLang="fi-FI" sz="3200" b="1" smtClean="0"/>
              <a:t> (Fabricius, 1798)</a:t>
            </a:r>
            <a:br>
              <a:rPr lang="en-US" altLang="fi-FI" sz="3200" b="1" smtClean="0"/>
            </a:br>
            <a:r>
              <a:rPr lang="en-US" altLang="fi-FI" sz="2400" smtClean="0"/>
              <a:t> </a:t>
            </a:r>
            <a:r>
              <a:rPr lang="en-US" altLang="fi-FI" sz="2000" smtClean="0"/>
              <a:t>(</a:t>
            </a:r>
            <a:r>
              <a:rPr lang="en-US" altLang="fi-FI" sz="2000" b="1" smtClean="0"/>
              <a:t>scanography by Oleg Berlov)</a:t>
            </a:r>
            <a:br>
              <a:rPr lang="en-US" altLang="fi-FI" sz="2000" b="1" smtClean="0"/>
            </a:br>
            <a:endParaRPr lang="en-US" altLang="fi-FI" sz="2000" b="1" smtClean="0"/>
          </a:p>
        </p:txBody>
      </p:sp>
      <p:pic>
        <p:nvPicPr>
          <p:cNvPr id="44035" name="Picture 4"/>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779838" y="908050"/>
            <a:ext cx="1223962" cy="2736850"/>
          </a:xfrm>
          <a:noFill/>
        </p:spPr>
      </p:pic>
      <p:pic>
        <p:nvPicPr>
          <p:cNvPr id="95237" name="Picture 5" descr="Eclector 7Viipantie burnt spruce"/>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59338" y="1700213"/>
            <a:ext cx="3744912" cy="2187575"/>
          </a:xfrm>
          <a:noFill/>
        </p:spPr>
      </p:pic>
      <p:pic>
        <p:nvPicPr>
          <p:cNvPr id="95238" name="Picture 6" descr="Eclector 17 Vesijako birch1"/>
          <p:cNvPicPr>
            <a:picLocks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859338" y="3938588"/>
            <a:ext cx="3744912" cy="2187575"/>
          </a:xfrm>
          <a:noFill/>
        </p:spPr>
      </p:pic>
      <p:sp>
        <p:nvSpPr>
          <p:cNvPr id="95252" name="Rectangle 20"/>
          <p:cNvSpPr>
            <a:spLocks noGrp="1" noChangeArrowheads="1"/>
          </p:cNvSpPr>
          <p:nvPr>
            <p:ph sz="quarter" idx="1"/>
          </p:nvPr>
        </p:nvSpPr>
        <p:spPr>
          <a:xfrm>
            <a:off x="179388" y="1412875"/>
            <a:ext cx="4537075" cy="4176713"/>
          </a:xfrm>
        </p:spPr>
        <p:txBody>
          <a:bodyPr/>
          <a:lstStyle/>
          <a:p>
            <a:pPr eaLnBrk="1" hangingPunct="1"/>
            <a:r>
              <a:rPr lang="en-US" altLang="fi-FI" sz="2400" smtClean="0"/>
              <a:t>Species associated with burnt areas, larvae developing in burnt wood infested with white-rot fungi.</a:t>
            </a:r>
          </a:p>
          <a:p>
            <a:pPr eaLnBrk="1" hangingPunct="1"/>
            <a:endParaRPr lang="en-US" altLang="fi-FI" sz="2400" smtClean="0"/>
          </a:p>
          <a:p>
            <a:pPr eaLnBrk="1" hangingPunct="1"/>
            <a:r>
              <a:rPr lang="en-US" altLang="fi-FI" sz="2400" smtClean="0"/>
              <a:t>Although very rare, but seems a generalist in terms of host-tree species. In Finland and Sweden larvae were found only in burnt birch, in Norway - birch &amp; spruce, in Karelia - birch &amp;  </a:t>
            </a:r>
            <a:r>
              <a:rPr lang="en-US" altLang="fi-FI" sz="2400" i="1" smtClean="0"/>
              <a:t>Alnus glutinosa</a:t>
            </a:r>
            <a:r>
              <a:rPr lang="en-US" altLang="fi-FI" sz="2400" smtClean="0"/>
              <a:t>, in mid-Europe also in beech</a:t>
            </a:r>
          </a:p>
          <a:p>
            <a:pPr eaLnBrk="1" hangingPunct="1"/>
            <a:endParaRPr lang="en-US" altLang="fi-FI"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5252">
                                            <p:txEl>
                                              <p:pRg st="0" end="0"/>
                                            </p:txEl>
                                          </p:spTgt>
                                        </p:tgtEl>
                                        <p:attrNameLst>
                                          <p:attrName>style.visibility</p:attrName>
                                        </p:attrNameLst>
                                      </p:cBhvr>
                                      <p:to>
                                        <p:strVal val="visible"/>
                                      </p:to>
                                    </p:set>
                                    <p:anim calcmode="lin" valueType="num">
                                      <p:cBhvr additive="base">
                                        <p:cTn id="7" dur="500" fill="hold"/>
                                        <p:tgtEl>
                                          <p:spTgt spid="952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5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5237"/>
                                        </p:tgtEl>
                                        <p:attrNameLst>
                                          <p:attrName>style.visibility</p:attrName>
                                        </p:attrNameLst>
                                      </p:cBhvr>
                                      <p:to>
                                        <p:strVal val="visible"/>
                                      </p:to>
                                    </p:set>
                                    <p:anim calcmode="lin" valueType="num">
                                      <p:cBhvr additive="base">
                                        <p:cTn id="11" dur="500" fill="hold"/>
                                        <p:tgtEl>
                                          <p:spTgt spid="95237"/>
                                        </p:tgtEl>
                                        <p:attrNameLst>
                                          <p:attrName>ppt_x</p:attrName>
                                        </p:attrNameLst>
                                      </p:cBhvr>
                                      <p:tavLst>
                                        <p:tav tm="0">
                                          <p:val>
                                            <p:strVal val="#ppt_x"/>
                                          </p:val>
                                        </p:tav>
                                        <p:tav tm="100000">
                                          <p:val>
                                            <p:strVal val="#ppt_x"/>
                                          </p:val>
                                        </p:tav>
                                      </p:tavLst>
                                    </p:anim>
                                    <p:anim calcmode="lin" valueType="num">
                                      <p:cBhvr additive="base">
                                        <p:cTn id="12" dur="500" fill="hold"/>
                                        <p:tgtEl>
                                          <p:spTgt spid="9523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5252">
                                            <p:txEl>
                                              <p:pRg st="2" end="2"/>
                                            </p:txEl>
                                          </p:spTgt>
                                        </p:tgtEl>
                                        <p:attrNameLst>
                                          <p:attrName>style.visibility</p:attrName>
                                        </p:attrNameLst>
                                      </p:cBhvr>
                                      <p:to>
                                        <p:strVal val="visible"/>
                                      </p:to>
                                    </p:set>
                                    <p:anim calcmode="lin" valueType="num">
                                      <p:cBhvr additive="base">
                                        <p:cTn id="17" dur="500" fill="hold"/>
                                        <p:tgtEl>
                                          <p:spTgt spid="9525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52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5238"/>
                                        </p:tgtEl>
                                        <p:attrNameLst>
                                          <p:attrName>style.visibility</p:attrName>
                                        </p:attrNameLst>
                                      </p:cBhvr>
                                      <p:to>
                                        <p:strVal val="visible"/>
                                      </p:to>
                                    </p:set>
                                    <p:anim calcmode="lin" valueType="num">
                                      <p:cBhvr additive="base">
                                        <p:cTn id="23" dur="500" fill="hold"/>
                                        <p:tgtEl>
                                          <p:spTgt spid="95238"/>
                                        </p:tgtEl>
                                        <p:attrNameLst>
                                          <p:attrName>ppt_x</p:attrName>
                                        </p:attrNameLst>
                                      </p:cBhvr>
                                      <p:tavLst>
                                        <p:tav tm="0">
                                          <p:val>
                                            <p:strVal val="#ppt_x"/>
                                          </p:val>
                                        </p:tav>
                                        <p:tav tm="100000">
                                          <p:val>
                                            <p:strVal val="#ppt_x"/>
                                          </p:val>
                                        </p:tav>
                                      </p:tavLst>
                                    </p:anim>
                                    <p:anim calcmode="lin" valueType="num">
                                      <p:cBhvr additive="base">
                                        <p:cTn id="24" dur="500" fill="hold"/>
                                        <p:tgtEl>
                                          <p:spTgt spid="952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Grp="1" noChangeArrowheads="1"/>
          </p:cNvSpPr>
          <p:nvPr>
            <p:ph type="title" sz="quarter"/>
          </p:nvPr>
        </p:nvSpPr>
        <p:spPr/>
        <p:txBody>
          <a:bodyPr/>
          <a:lstStyle/>
          <a:p>
            <a:pPr eaLnBrk="1" hangingPunct="1"/>
            <a:r>
              <a:rPr lang="en-US" altLang="fi-FI" sz="4000" i="1" smtClean="0"/>
              <a:t>Pytho kolwensis</a:t>
            </a:r>
            <a:r>
              <a:rPr lang="en-US" altLang="fi-FI" sz="4000" smtClean="0"/>
              <a:t> (Sahlberg, 1833) </a:t>
            </a:r>
          </a:p>
        </p:txBody>
      </p:sp>
      <p:pic>
        <p:nvPicPr>
          <p:cNvPr id="45059" name="Picture 6"/>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0" y="1341438"/>
            <a:ext cx="1368425" cy="2447925"/>
          </a:xfrm>
        </p:spPr>
      </p:pic>
      <p:pic>
        <p:nvPicPr>
          <p:cNvPr id="4103" name="Picture 7"/>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4427538" y="3933825"/>
            <a:ext cx="2481262" cy="2376488"/>
          </a:xfrm>
          <a:noFill/>
        </p:spPr>
      </p:pic>
      <p:pic>
        <p:nvPicPr>
          <p:cNvPr id="4106" name="Picture 10"/>
          <p:cNvPicPr>
            <a:picLocks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053263" y="3933825"/>
            <a:ext cx="2090737" cy="2376488"/>
          </a:xfrm>
          <a:noFill/>
        </p:spPr>
      </p:pic>
      <p:graphicFrame>
        <p:nvGraphicFramePr>
          <p:cNvPr id="4108" name="Object 12"/>
          <p:cNvGraphicFramePr>
            <a:graphicFrameLocks noChangeAspect="1"/>
          </p:cNvGraphicFramePr>
          <p:nvPr/>
        </p:nvGraphicFramePr>
        <p:xfrm>
          <a:off x="0" y="279400"/>
          <a:ext cx="4572000" cy="6578600"/>
        </p:xfrm>
        <a:graphic>
          <a:graphicData uri="http://schemas.openxmlformats.org/presentationml/2006/ole">
            <mc:AlternateContent xmlns:mc="http://schemas.openxmlformats.org/markup-compatibility/2006">
              <mc:Choice xmlns:v="urn:schemas-microsoft-com:vml" Requires="v">
                <p:oleObj spid="_x0000_s45102" name="Chart" r:id="rId6" imgW="6334060" imgH="8029423" progId="Excel.Chart.8">
                  <p:embed/>
                </p:oleObj>
              </mc:Choice>
              <mc:Fallback>
                <p:oleObj name="Chart" r:id="rId6" imgW="6334060" imgH="8029423" progId="Excel.Chart.8">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9400"/>
                        <a:ext cx="4572000" cy="657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63" name="Rectangle 15"/>
          <p:cNvSpPr>
            <a:spLocks noChangeArrowheads="1"/>
          </p:cNvSpPr>
          <p:nvPr/>
        </p:nvSpPr>
        <p:spPr bwMode="auto">
          <a:xfrm>
            <a:off x="2451100" y="56261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64" name="Rectangle 18"/>
          <p:cNvSpPr>
            <a:spLocks noChangeArrowheads="1"/>
          </p:cNvSpPr>
          <p:nvPr/>
        </p:nvSpPr>
        <p:spPr bwMode="auto">
          <a:xfrm>
            <a:off x="2451100" y="62865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65" name="Rectangle 19"/>
          <p:cNvSpPr>
            <a:spLocks noChangeArrowheads="1"/>
          </p:cNvSpPr>
          <p:nvPr/>
        </p:nvSpPr>
        <p:spPr bwMode="auto">
          <a:xfrm>
            <a:off x="2984500" y="4622800"/>
            <a:ext cx="40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 •</a:t>
            </a:r>
            <a:endParaRPr lang="en-US" altLang="fi-FI" sz="1800">
              <a:solidFill>
                <a:srgbClr val="FF0000"/>
              </a:solidFill>
            </a:endParaRPr>
          </a:p>
        </p:txBody>
      </p:sp>
      <p:sp>
        <p:nvSpPr>
          <p:cNvPr id="45066" name="Rectangle 21"/>
          <p:cNvSpPr>
            <a:spLocks noChangeArrowheads="1"/>
          </p:cNvSpPr>
          <p:nvPr/>
        </p:nvSpPr>
        <p:spPr bwMode="auto">
          <a:xfrm>
            <a:off x="2095500" y="27178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67" name="Rectangle 23"/>
          <p:cNvSpPr>
            <a:spLocks noChangeArrowheads="1"/>
          </p:cNvSpPr>
          <p:nvPr/>
        </p:nvSpPr>
        <p:spPr bwMode="auto">
          <a:xfrm>
            <a:off x="2171700" y="2895600"/>
            <a:ext cx="40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 •</a:t>
            </a:r>
            <a:endParaRPr lang="en-US" altLang="fi-FI" sz="1800">
              <a:solidFill>
                <a:srgbClr val="FF0000"/>
              </a:solidFill>
            </a:endParaRPr>
          </a:p>
        </p:txBody>
      </p:sp>
      <p:sp>
        <p:nvSpPr>
          <p:cNvPr id="45068" name="Rectangle 25"/>
          <p:cNvSpPr>
            <a:spLocks noChangeArrowheads="1"/>
          </p:cNvSpPr>
          <p:nvPr/>
        </p:nvSpPr>
        <p:spPr bwMode="auto">
          <a:xfrm>
            <a:off x="2374900" y="41529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69" name="Rectangle 26"/>
          <p:cNvSpPr>
            <a:spLocks noChangeArrowheads="1"/>
          </p:cNvSpPr>
          <p:nvPr/>
        </p:nvSpPr>
        <p:spPr bwMode="auto">
          <a:xfrm>
            <a:off x="2286000" y="37973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70" name="Rectangle 27"/>
          <p:cNvSpPr>
            <a:spLocks noChangeArrowheads="1"/>
          </p:cNvSpPr>
          <p:nvPr/>
        </p:nvSpPr>
        <p:spPr bwMode="auto">
          <a:xfrm>
            <a:off x="2209800" y="38608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71" name="Rectangle 28"/>
          <p:cNvSpPr>
            <a:spLocks noChangeArrowheads="1"/>
          </p:cNvSpPr>
          <p:nvPr/>
        </p:nvSpPr>
        <p:spPr bwMode="auto">
          <a:xfrm>
            <a:off x="2222500" y="39497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72" name="Rectangle 29"/>
          <p:cNvSpPr>
            <a:spLocks noChangeArrowheads="1"/>
          </p:cNvSpPr>
          <p:nvPr/>
        </p:nvSpPr>
        <p:spPr bwMode="auto">
          <a:xfrm>
            <a:off x="2171700" y="40259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45073" name="Rectangle 31"/>
          <p:cNvSpPr>
            <a:spLocks noChangeArrowheads="1"/>
          </p:cNvSpPr>
          <p:nvPr/>
        </p:nvSpPr>
        <p:spPr bwMode="auto">
          <a:xfrm>
            <a:off x="2349500" y="42926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45074" name="Rectangle 32"/>
          <p:cNvSpPr>
            <a:spLocks noChangeArrowheads="1"/>
          </p:cNvSpPr>
          <p:nvPr/>
        </p:nvSpPr>
        <p:spPr bwMode="auto">
          <a:xfrm>
            <a:off x="2019300" y="41275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45075" name="Rectangle 33"/>
          <p:cNvSpPr>
            <a:spLocks noChangeArrowheads="1"/>
          </p:cNvSpPr>
          <p:nvPr/>
        </p:nvSpPr>
        <p:spPr bwMode="auto">
          <a:xfrm>
            <a:off x="889000" y="52197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45076" name="Rectangle 34"/>
          <p:cNvSpPr>
            <a:spLocks noChangeArrowheads="1"/>
          </p:cNvSpPr>
          <p:nvPr/>
        </p:nvSpPr>
        <p:spPr bwMode="auto">
          <a:xfrm>
            <a:off x="1016000" y="50546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45077" name="Rectangle 35"/>
          <p:cNvSpPr>
            <a:spLocks noChangeArrowheads="1"/>
          </p:cNvSpPr>
          <p:nvPr/>
        </p:nvSpPr>
        <p:spPr bwMode="auto">
          <a:xfrm>
            <a:off x="1219200" y="49657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45078" name="Rectangle 37"/>
          <p:cNvSpPr>
            <a:spLocks noChangeArrowheads="1"/>
          </p:cNvSpPr>
          <p:nvPr/>
        </p:nvSpPr>
        <p:spPr bwMode="auto">
          <a:xfrm>
            <a:off x="1358900" y="48768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graphicFrame>
        <p:nvGraphicFramePr>
          <p:cNvPr id="4134" name="Object 38"/>
          <p:cNvGraphicFramePr>
            <a:graphicFrameLocks noChangeAspect="1"/>
          </p:cNvGraphicFramePr>
          <p:nvPr/>
        </p:nvGraphicFramePr>
        <p:xfrm>
          <a:off x="0" y="279400"/>
          <a:ext cx="4572000" cy="6578600"/>
        </p:xfrm>
        <a:graphic>
          <a:graphicData uri="http://schemas.openxmlformats.org/presentationml/2006/ole">
            <mc:AlternateContent xmlns:mc="http://schemas.openxmlformats.org/markup-compatibility/2006">
              <mc:Choice xmlns:v="urn:schemas-microsoft-com:vml" Requires="v">
                <p:oleObj spid="_x0000_s45103" name="Chart" r:id="rId8" imgW="6334060" imgH="8029423" progId="Excel.Chart.8">
                  <p:embed/>
                </p:oleObj>
              </mc:Choice>
              <mc:Fallback>
                <p:oleObj name="Chart" r:id="rId8" imgW="6334060" imgH="8029423" progId="Excel.Chart.8">
                  <p:embed/>
                  <p:pic>
                    <p:nvPicPr>
                      <p:cNvPr id="0"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9400"/>
                        <a:ext cx="4572000" cy="657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80" name="Object 39"/>
          <p:cNvGraphicFramePr>
            <a:graphicFrameLocks noChangeAspect="1"/>
          </p:cNvGraphicFramePr>
          <p:nvPr/>
        </p:nvGraphicFramePr>
        <p:xfrm>
          <a:off x="0" y="279400"/>
          <a:ext cx="4572000" cy="6578600"/>
        </p:xfrm>
        <a:graphic>
          <a:graphicData uri="http://schemas.openxmlformats.org/presentationml/2006/ole">
            <mc:AlternateContent xmlns:mc="http://schemas.openxmlformats.org/markup-compatibility/2006">
              <mc:Choice xmlns:v="urn:schemas-microsoft-com:vml" Requires="v">
                <p:oleObj spid="_x0000_s45104" name="Chart" r:id="rId9" imgW="6334060" imgH="8029423" progId="Excel.Chart.8">
                  <p:embed/>
                </p:oleObj>
              </mc:Choice>
              <mc:Fallback>
                <p:oleObj name="Chart" r:id="rId9" imgW="6334060" imgH="8029423" progId="Excel.Chart.8">
                  <p:embed/>
                  <p:pic>
                    <p:nvPicPr>
                      <p:cNvPr id="0"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79400"/>
                        <a:ext cx="4572000" cy="657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081" name="Rectangle 41"/>
          <p:cNvSpPr>
            <a:spLocks noChangeArrowheads="1"/>
          </p:cNvSpPr>
          <p:nvPr/>
        </p:nvSpPr>
        <p:spPr bwMode="auto">
          <a:xfrm>
            <a:off x="1295400" y="4546600"/>
            <a:ext cx="40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 •</a:t>
            </a:r>
            <a:endParaRPr lang="en-US" altLang="fi-FI" sz="1800"/>
          </a:p>
        </p:txBody>
      </p:sp>
      <p:sp>
        <p:nvSpPr>
          <p:cNvPr id="45082" name="Rectangle 42"/>
          <p:cNvSpPr>
            <a:spLocks noChangeArrowheads="1"/>
          </p:cNvSpPr>
          <p:nvPr/>
        </p:nvSpPr>
        <p:spPr bwMode="auto">
          <a:xfrm>
            <a:off x="1231900" y="4749800"/>
            <a:ext cx="263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a:p>
            <a:pPr eaLnBrk="1" hangingPunct="1">
              <a:spcBef>
                <a:spcPct val="0"/>
              </a:spcBef>
              <a:buFontTx/>
              <a:buNone/>
            </a:pPr>
            <a:r>
              <a:rPr lang="fi-FI" altLang="fi-FI" sz="1800"/>
              <a:t>•</a:t>
            </a:r>
            <a:endParaRPr lang="en-US" altLang="fi-FI" sz="1800"/>
          </a:p>
        </p:txBody>
      </p:sp>
      <p:sp>
        <p:nvSpPr>
          <p:cNvPr id="45083" name="Rectangle 43"/>
          <p:cNvSpPr>
            <a:spLocks noChangeArrowheads="1"/>
          </p:cNvSpPr>
          <p:nvPr/>
        </p:nvSpPr>
        <p:spPr bwMode="auto">
          <a:xfrm>
            <a:off x="1117600" y="47879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45084" name="Rectangle 47"/>
          <p:cNvSpPr>
            <a:spLocks noChangeArrowheads="1"/>
          </p:cNvSpPr>
          <p:nvPr/>
        </p:nvSpPr>
        <p:spPr bwMode="auto">
          <a:xfrm>
            <a:off x="2368550" y="33909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85" name="Rectangle 48"/>
          <p:cNvSpPr>
            <a:spLocks noChangeArrowheads="1"/>
          </p:cNvSpPr>
          <p:nvPr/>
        </p:nvSpPr>
        <p:spPr bwMode="auto">
          <a:xfrm>
            <a:off x="2362200" y="33591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86" name="Rectangle 49"/>
          <p:cNvSpPr>
            <a:spLocks noChangeArrowheads="1"/>
          </p:cNvSpPr>
          <p:nvPr/>
        </p:nvSpPr>
        <p:spPr bwMode="auto">
          <a:xfrm>
            <a:off x="3625850" y="47053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87" name="Rectangle 50"/>
          <p:cNvSpPr>
            <a:spLocks noChangeArrowheads="1"/>
          </p:cNvSpPr>
          <p:nvPr/>
        </p:nvSpPr>
        <p:spPr bwMode="auto">
          <a:xfrm>
            <a:off x="3663950" y="47307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88" name="Rectangle 51"/>
          <p:cNvSpPr>
            <a:spLocks noChangeArrowheads="1"/>
          </p:cNvSpPr>
          <p:nvPr/>
        </p:nvSpPr>
        <p:spPr bwMode="auto">
          <a:xfrm>
            <a:off x="3670300" y="46609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89" name="Rectangle 54"/>
          <p:cNvSpPr>
            <a:spLocks noChangeArrowheads="1"/>
          </p:cNvSpPr>
          <p:nvPr/>
        </p:nvSpPr>
        <p:spPr bwMode="auto">
          <a:xfrm>
            <a:off x="3028950" y="48768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90" name="Rectangle 55"/>
          <p:cNvSpPr>
            <a:spLocks noChangeArrowheads="1"/>
          </p:cNvSpPr>
          <p:nvPr/>
        </p:nvSpPr>
        <p:spPr bwMode="auto">
          <a:xfrm>
            <a:off x="3517900" y="47688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91" name="Rectangle 56"/>
          <p:cNvSpPr>
            <a:spLocks noChangeArrowheads="1"/>
          </p:cNvSpPr>
          <p:nvPr/>
        </p:nvSpPr>
        <p:spPr bwMode="auto">
          <a:xfrm>
            <a:off x="2343150" y="29718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92" name="Rectangle 60"/>
          <p:cNvSpPr>
            <a:spLocks noChangeArrowheads="1"/>
          </p:cNvSpPr>
          <p:nvPr/>
        </p:nvSpPr>
        <p:spPr bwMode="auto">
          <a:xfrm>
            <a:off x="2444750" y="36004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93" name="Rectangle 61"/>
          <p:cNvSpPr>
            <a:spLocks noChangeArrowheads="1"/>
          </p:cNvSpPr>
          <p:nvPr/>
        </p:nvSpPr>
        <p:spPr bwMode="auto">
          <a:xfrm>
            <a:off x="2279650" y="34798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94" name="Rectangle 62"/>
          <p:cNvSpPr>
            <a:spLocks noChangeArrowheads="1"/>
          </p:cNvSpPr>
          <p:nvPr/>
        </p:nvSpPr>
        <p:spPr bwMode="auto">
          <a:xfrm>
            <a:off x="1498600" y="462915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rgbClr val="FF0000"/>
                </a:solidFill>
              </a:rPr>
              <a:t>•</a:t>
            </a:r>
            <a:endParaRPr lang="en-US" altLang="fi-FI" sz="1800">
              <a:solidFill>
                <a:srgbClr val="FF0000"/>
              </a:solidFill>
            </a:endParaRPr>
          </a:p>
        </p:txBody>
      </p:sp>
      <p:sp>
        <p:nvSpPr>
          <p:cNvPr id="45095" name="Rectangle 63"/>
          <p:cNvSpPr>
            <a:spLocks noChangeArrowheads="1"/>
          </p:cNvSpPr>
          <p:nvPr/>
        </p:nvSpPr>
        <p:spPr bwMode="auto">
          <a:xfrm>
            <a:off x="4440238" y="3246438"/>
            <a:ext cx="263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sp>
        <p:nvSpPr>
          <p:cNvPr id="45096" name="Rectangle 64"/>
          <p:cNvSpPr>
            <a:spLocks noChangeArrowheads="1"/>
          </p:cNvSpPr>
          <p:nvPr/>
        </p:nvSpPr>
        <p:spPr bwMode="auto">
          <a:xfrm>
            <a:off x="1276350" y="4800600"/>
            <a:ext cx="2635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a:t>
            </a:r>
            <a:endParaRPr lang="en-US" altLang="fi-FI" sz="1800"/>
          </a:p>
        </p:txBody>
      </p:sp>
      <p:pic>
        <p:nvPicPr>
          <p:cNvPr id="45097" name="Picture 66" descr="Vesijako_spruce2"/>
          <p:cNvPicPr>
            <a:picLocks noChangeAspect="1" noChangeArrowheads="1"/>
          </p:cNvPicPr>
          <p:nvPr>
            <p:ph sz="quarter" idx="1"/>
          </p:nvPr>
        </p:nvPicPr>
        <p:blipFill>
          <a:blip r:embed="rId10">
            <a:extLst>
              <a:ext uri="{28A0092B-C50C-407E-A947-70E740481C1C}">
                <a14:useLocalDpi xmlns:a14="http://schemas.microsoft.com/office/drawing/2010/main" val="0"/>
              </a:ext>
            </a:extLst>
          </a:blip>
          <a:srcRect/>
          <a:stretch>
            <a:fillRect/>
          </a:stretch>
        </p:blipFill>
        <p:spPr>
          <a:xfrm>
            <a:off x="6084888" y="1341438"/>
            <a:ext cx="3059112" cy="2447925"/>
          </a:xfrm>
          <a:noFill/>
        </p:spPr>
      </p:pic>
      <p:sp>
        <p:nvSpPr>
          <p:cNvPr id="45098" name="Rectangle 67"/>
          <p:cNvSpPr>
            <a:spLocks noChangeArrowheads="1"/>
          </p:cNvSpPr>
          <p:nvPr/>
        </p:nvSpPr>
        <p:spPr bwMode="auto">
          <a:xfrm>
            <a:off x="0" y="6216650"/>
            <a:ext cx="2592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t>• - records before 1960; </a:t>
            </a:r>
          </a:p>
          <a:p>
            <a:pPr eaLnBrk="1" hangingPunct="1">
              <a:spcBef>
                <a:spcPct val="0"/>
              </a:spcBef>
              <a:buFontTx/>
              <a:buNone/>
            </a:pPr>
            <a:r>
              <a:rPr lang="fi-FI" altLang="fi-FI" sz="1800">
                <a:solidFill>
                  <a:srgbClr val="FF0000"/>
                </a:solidFill>
              </a:rPr>
              <a:t>• - records after 1960</a:t>
            </a:r>
            <a:endParaRPr lang="en-US" altLang="fi-FI" sz="1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 calcmode="lin" valueType="num">
                                      <p:cBhvr additive="base">
                                        <p:cTn id="7" dur="500" fill="hold"/>
                                        <p:tgtEl>
                                          <p:spTgt spid="4106"/>
                                        </p:tgtEl>
                                        <p:attrNameLst>
                                          <p:attrName>ppt_x</p:attrName>
                                        </p:attrNameLst>
                                      </p:cBhvr>
                                      <p:tavLst>
                                        <p:tav tm="0">
                                          <p:val>
                                            <p:strVal val="#ppt_x"/>
                                          </p:val>
                                        </p:tav>
                                        <p:tav tm="100000">
                                          <p:val>
                                            <p:strVal val="#ppt_x"/>
                                          </p:val>
                                        </p:tav>
                                      </p:tavLst>
                                    </p:anim>
                                    <p:anim calcmode="lin" valueType="num">
                                      <p:cBhvr additive="base">
                                        <p:cTn id="8"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103"/>
                                        </p:tgtEl>
                                        <p:attrNameLst>
                                          <p:attrName>style.visibility</p:attrName>
                                        </p:attrNameLst>
                                      </p:cBhvr>
                                      <p:to>
                                        <p:strVal val="visible"/>
                                      </p:to>
                                    </p:set>
                                    <p:anim calcmode="lin" valueType="num">
                                      <p:cBhvr additive="base">
                                        <p:cTn id="13" dur="500" fill="hold"/>
                                        <p:tgtEl>
                                          <p:spTgt spid="4103"/>
                                        </p:tgtEl>
                                        <p:attrNameLst>
                                          <p:attrName>ppt_x</p:attrName>
                                        </p:attrNameLst>
                                      </p:cBhvr>
                                      <p:tavLst>
                                        <p:tav tm="0">
                                          <p:val>
                                            <p:strVal val="#ppt_x"/>
                                          </p:val>
                                        </p:tav>
                                        <p:tav tm="100000">
                                          <p:val>
                                            <p:strVal val="#ppt_x"/>
                                          </p:val>
                                        </p:tav>
                                      </p:tavLst>
                                    </p:anim>
                                    <p:anim calcmode="lin" valueType="num">
                                      <p:cBhvr additive="base">
                                        <p:cTn id="14"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8"/>
                                        </p:tgtEl>
                                        <p:attrNameLst>
                                          <p:attrName>style.visibility</p:attrName>
                                        </p:attrNameLst>
                                      </p:cBhvr>
                                      <p:to>
                                        <p:strVal val="visible"/>
                                      </p:to>
                                    </p:set>
                                    <p:anim calcmode="lin" valueType="num">
                                      <p:cBhvr additive="base">
                                        <p:cTn id="19" dur="500" fill="hold"/>
                                        <p:tgtEl>
                                          <p:spTgt spid="4108"/>
                                        </p:tgtEl>
                                        <p:attrNameLst>
                                          <p:attrName>ppt_x</p:attrName>
                                        </p:attrNameLst>
                                      </p:cBhvr>
                                      <p:tavLst>
                                        <p:tav tm="0">
                                          <p:val>
                                            <p:strVal val="#ppt_x"/>
                                          </p:val>
                                        </p:tav>
                                        <p:tav tm="100000">
                                          <p:val>
                                            <p:strVal val="#ppt_x"/>
                                          </p:val>
                                        </p:tav>
                                      </p:tavLst>
                                    </p:anim>
                                    <p:anim calcmode="lin" valueType="num">
                                      <p:cBhvr additive="base">
                                        <p:cTn id="20"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34"/>
                                        </p:tgtEl>
                                        <p:attrNameLst>
                                          <p:attrName>style.visibility</p:attrName>
                                        </p:attrNameLst>
                                      </p:cBhvr>
                                      <p:to>
                                        <p:strVal val="visible"/>
                                      </p:to>
                                    </p:set>
                                    <p:anim calcmode="lin" valueType="num">
                                      <p:cBhvr additive="base">
                                        <p:cTn id="25" dur="500" fill="hold"/>
                                        <p:tgtEl>
                                          <p:spTgt spid="4134"/>
                                        </p:tgtEl>
                                        <p:attrNameLst>
                                          <p:attrName>ppt_x</p:attrName>
                                        </p:attrNameLst>
                                      </p:cBhvr>
                                      <p:tavLst>
                                        <p:tav tm="0">
                                          <p:val>
                                            <p:strVal val="#ppt_x"/>
                                          </p:val>
                                        </p:tav>
                                        <p:tav tm="100000">
                                          <p:val>
                                            <p:strVal val="#ppt_x"/>
                                          </p:val>
                                        </p:tav>
                                      </p:tavLst>
                                    </p:anim>
                                    <p:anim calcmode="lin" valueType="num">
                                      <p:cBhvr additive="base">
                                        <p:cTn id="26" dur="500" fill="hold"/>
                                        <p:tgtEl>
                                          <p:spTgt spid="4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108" grpId="0"/>
      <p:bldOleChart spid="413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0" y="274638"/>
            <a:ext cx="4643438" cy="2794000"/>
          </a:xfrm>
        </p:spPr>
        <p:txBody>
          <a:bodyPr/>
          <a:lstStyle/>
          <a:p>
            <a:pPr algn="l" eaLnBrk="1" hangingPunct="1"/>
            <a:r>
              <a:rPr lang="fi-FI" altLang="fi-FI" sz="3600" smtClean="0"/>
              <a:t>Future developments</a:t>
            </a:r>
            <a:br>
              <a:rPr lang="fi-FI" altLang="fi-FI" sz="3600" smtClean="0"/>
            </a:br>
            <a:r>
              <a:rPr lang="fi-FI" altLang="fi-FI" sz="2400" smtClean="0"/>
              <a:t> </a:t>
            </a:r>
            <a:br>
              <a:rPr lang="fi-FI" altLang="fi-FI" sz="2400" smtClean="0"/>
            </a:br>
            <a:r>
              <a:rPr lang="fi-FI" altLang="fi-FI" sz="2400" smtClean="0"/>
              <a:t>1. </a:t>
            </a:r>
            <a:r>
              <a:rPr lang="fi-FI" altLang="fi-FI" sz="2400" smtClean="0">
                <a:latin typeface="Apple Chancery" pitchFamily="66" charset="0"/>
              </a:rPr>
              <a:t>Inventory study of potential indicatory groups of forest organisms (vasculars, mosses, liverworths, lichens, fungi, invertebrates, vertebrates) within Grean Belt of Fennoscandia</a:t>
            </a:r>
            <a:endParaRPr lang="en-US" altLang="fi-FI" sz="1600" smtClean="0"/>
          </a:p>
        </p:txBody>
      </p:sp>
      <p:pic>
        <p:nvPicPr>
          <p:cNvPr id="106502" name="Picture 6" descr="barents-region"/>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5288" y="3357563"/>
            <a:ext cx="4186237" cy="2676525"/>
          </a:xfrm>
          <a:noFill/>
        </p:spPr>
      </p:pic>
      <p:pic>
        <p:nvPicPr>
          <p:cNvPr id="106503" name="Picture 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7900" y="260350"/>
            <a:ext cx="4105275" cy="6597650"/>
          </a:xfrm>
        </p:spPr>
      </p:pic>
      <p:sp>
        <p:nvSpPr>
          <p:cNvPr id="46085" name="Rectangle 9"/>
          <p:cNvSpPr>
            <a:spLocks noChangeArrowheads="1"/>
          </p:cNvSpPr>
          <p:nvPr/>
        </p:nvSpPr>
        <p:spPr bwMode="auto">
          <a:xfrm>
            <a:off x="395288" y="6021388"/>
            <a:ext cx="4321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1800">
                <a:solidFill>
                  <a:schemeClr val="tx2"/>
                </a:solidFill>
              </a:rPr>
              <a:t>Green Belt of Fennoscandia </a:t>
            </a:r>
            <a:br>
              <a:rPr lang="fi-FI" altLang="fi-FI" sz="1800">
                <a:solidFill>
                  <a:schemeClr val="tx2"/>
                </a:solidFill>
              </a:rPr>
            </a:br>
            <a:r>
              <a:rPr lang="fi-FI" altLang="fi-FI" sz="1800">
                <a:solidFill>
                  <a:schemeClr val="tx2"/>
                </a:solidFill>
              </a:rPr>
              <a:t>(after Kryshen et al. 2008)</a:t>
            </a:r>
            <a:endParaRPr lang="en-US" altLang="fi-FI" sz="18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6502"/>
                                        </p:tgtEl>
                                        <p:attrNameLst>
                                          <p:attrName>style.visibility</p:attrName>
                                        </p:attrNameLst>
                                      </p:cBhvr>
                                      <p:to>
                                        <p:strVal val="visible"/>
                                      </p:to>
                                    </p:set>
                                    <p:anim calcmode="lin" valueType="num">
                                      <p:cBhvr additive="base">
                                        <p:cTn id="7" dur="500" fill="hold"/>
                                        <p:tgtEl>
                                          <p:spTgt spid="106502"/>
                                        </p:tgtEl>
                                        <p:attrNameLst>
                                          <p:attrName>ppt_x</p:attrName>
                                        </p:attrNameLst>
                                      </p:cBhvr>
                                      <p:tavLst>
                                        <p:tav tm="0">
                                          <p:val>
                                            <p:strVal val="#ppt_x"/>
                                          </p:val>
                                        </p:tav>
                                        <p:tav tm="100000">
                                          <p:val>
                                            <p:strVal val="#ppt_x"/>
                                          </p:val>
                                        </p:tav>
                                      </p:tavLst>
                                    </p:anim>
                                    <p:anim calcmode="lin" valueType="num">
                                      <p:cBhvr additive="base">
                                        <p:cTn id="8" dur="500" fill="hold"/>
                                        <p:tgtEl>
                                          <p:spTgt spid="10650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06503"/>
                                        </p:tgtEl>
                                        <p:attrNameLst>
                                          <p:attrName>style.visibility</p:attrName>
                                        </p:attrNameLst>
                                      </p:cBhvr>
                                      <p:to>
                                        <p:strVal val="visible"/>
                                      </p:to>
                                    </p:set>
                                    <p:anim calcmode="lin" valueType="num">
                                      <p:cBhvr additive="base">
                                        <p:cTn id="11" dur="500" fill="hold"/>
                                        <p:tgtEl>
                                          <p:spTgt spid="106503"/>
                                        </p:tgtEl>
                                        <p:attrNameLst>
                                          <p:attrName>ppt_x</p:attrName>
                                        </p:attrNameLst>
                                      </p:cBhvr>
                                      <p:tavLst>
                                        <p:tav tm="0">
                                          <p:val>
                                            <p:strVal val="#ppt_x"/>
                                          </p:val>
                                        </p:tav>
                                        <p:tav tm="100000">
                                          <p:val>
                                            <p:strVal val="#ppt_x"/>
                                          </p:val>
                                        </p:tav>
                                      </p:tavLst>
                                    </p:anim>
                                    <p:anim calcmode="lin" valueType="num">
                                      <p:cBhvr additive="base">
                                        <p:cTn id="12" dur="500" fill="hold"/>
                                        <p:tgtEl>
                                          <p:spTgt spid="1065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fi-FI" altLang="fi-FI" sz="4000" smtClean="0"/>
              <a:t>Future developments</a:t>
            </a:r>
            <a:endParaRPr lang="en-US" altLang="fi-FI" sz="4000" smtClean="0"/>
          </a:p>
        </p:txBody>
      </p:sp>
      <p:sp>
        <p:nvSpPr>
          <p:cNvPr id="93187" name="Rectangle 3"/>
          <p:cNvSpPr>
            <a:spLocks noGrp="1" noChangeArrowheads="1"/>
          </p:cNvSpPr>
          <p:nvPr>
            <p:ph type="body" sz="half" idx="1"/>
          </p:nvPr>
        </p:nvSpPr>
        <p:spPr/>
        <p:txBody>
          <a:bodyPr/>
          <a:lstStyle/>
          <a:p>
            <a:pPr marL="266700" indent="-266700" eaLnBrk="1" hangingPunct="1">
              <a:lnSpc>
                <a:spcPct val="90000"/>
              </a:lnSpc>
              <a:buFontTx/>
              <a:buAutoNum type="arabicPeriod"/>
            </a:pPr>
            <a:endParaRPr lang="fi-FI" altLang="fi-FI" sz="2000" smtClean="0">
              <a:latin typeface="Apple Chancery" pitchFamily="66" charset="0"/>
            </a:endParaRPr>
          </a:p>
          <a:p>
            <a:pPr marL="266700" indent="-266700" eaLnBrk="1" hangingPunct="1">
              <a:lnSpc>
                <a:spcPct val="90000"/>
              </a:lnSpc>
              <a:buFontTx/>
              <a:buNone/>
            </a:pPr>
            <a:r>
              <a:rPr lang="fi-FI" altLang="fi-FI" sz="2000" smtClean="0">
                <a:latin typeface="Apple Chancery" pitchFamily="66" charset="0"/>
              </a:rPr>
              <a:t>2. Obtaining data on species pools, distribution, ecology and threats (at least starting points for further monitoring) for these groups of forest-dwellers aiming to prepare real Redlists for Murmansk, Karelia and Leningrad oblast' using modern IUCN (2001) criteria, possibly those adopted to Finland (Mannerkoski &amp; Rytäri 2007);</a:t>
            </a:r>
          </a:p>
          <a:p>
            <a:pPr marL="266700" indent="-266700" eaLnBrk="1" hangingPunct="1">
              <a:lnSpc>
                <a:spcPct val="90000"/>
              </a:lnSpc>
              <a:buFontTx/>
              <a:buAutoNum type="arabicPeriod"/>
            </a:pPr>
            <a:endParaRPr lang="fi-FI" altLang="fi-FI" sz="2000" smtClean="0">
              <a:latin typeface="Apple Chancery" pitchFamily="66" charset="0"/>
            </a:endParaRPr>
          </a:p>
          <a:p>
            <a:pPr marL="266700" indent="-266700" eaLnBrk="1" hangingPunct="1">
              <a:lnSpc>
                <a:spcPct val="90000"/>
              </a:lnSpc>
              <a:buFontTx/>
              <a:buAutoNum type="arabicPeriod"/>
            </a:pPr>
            <a:endParaRPr lang="fi-FI" altLang="fi-FI" sz="2000" smtClean="0">
              <a:latin typeface="Apple Chancery" pitchFamily="66" charset="0"/>
            </a:endParaRPr>
          </a:p>
        </p:txBody>
      </p:sp>
      <p:pic>
        <p:nvPicPr>
          <p:cNvPr id="93190" name="Picture 6" descr="beetles (2)"/>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716463" y="1484313"/>
            <a:ext cx="3671887" cy="2301875"/>
          </a:xfrm>
          <a:noFill/>
        </p:spPr>
      </p:pic>
      <p:pic>
        <p:nvPicPr>
          <p:cNvPr id="93191" name="Picture 7" descr="in_vivo_2008 005"/>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787900" y="3938588"/>
            <a:ext cx="3600450" cy="25146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additive="base">
                                        <p:cTn id="7"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90"/>
                                        </p:tgtEl>
                                        <p:attrNameLst>
                                          <p:attrName>style.visibility</p:attrName>
                                        </p:attrNameLst>
                                      </p:cBhvr>
                                      <p:to>
                                        <p:strVal val="visible"/>
                                      </p:to>
                                    </p:set>
                                    <p:anim calcmode="lin" valueType="num">
                                      <p:cBhvr additive="base">
                                        <p:cTn id="13" dur="500" fill="hold"/>
                                        <p:tgtEl>
                                          <p:spTgt spid="93190"/>
                                        </p:tgtEl>
                                        <p:attrNameLst>
                                          <p:attrName>ppt_x</p:attrName>
                                        </p:attrNameLst>
                                      </p:cBhvr>
                                      <p:tavLst>
                                        <p:tav tm="0">
                                          <p:val>
                                            <p:strVal val="#ppt_x"/>
                                          </p:val>
                                        </p:tav>
                                        <p:tav tm="100000">
                                          <p:val>
                                            <p:strVal val="#ppt_x"/>
                                          </p:val>
                                        </p:tav>
                                      </p:tavLst>
                                    </p:anim>
                                    <p:anim calcmode="lin" valueType="num">
                                      <p:cBhvr additive="base">
                                        <p:cTn id="14" dur="500" fill="hold"/>
                                        <p:tgtEl>
                                          <p:spTgt spid="9319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91"/>
                                        </p:tgtEl>
                                        <p:attrNameLst>
                                          <p:attrName>style.visibility</p:attrName>
                                        </p:attrNameLst>
                                      </p:cBhvr>
                                      <p:to>
                                        <p:strVal val="visible"/>
                                      </p:to>
                                    </p:set>
                                    <p:anim calcmode="lin" valueType="num">
                                      <p:cBhvr additive="base">
                                        <p:cTn id="19" dur="500" fill="hold"/>
                                        <p:tgtEl>
                                          <p:spTgt spid="93191"/>
                                        </p:tgtEl>
                                        <p:attrNameLst>
                                          <p:attrName>ppt_x</p:attrName>
                                        </p:attrNameLst>
                                      </p:cBhvr>
                                      <p:tavLst>
                                        <p:tav tm="0">
                                          <p:val>
                                            <p:strVal val="#ppt_x"/>
                                          </p:val>
                                        </p:tav>
                                        <p:tav tm="100000">
                                          <p:val>
                                            <p:strVal val="#ppt_x"/>
                                          </p:val>
                                        </p:tav>
                                      </p:tavLst>
                                    </p:anim>
                                    <p:anim calcmode="lin" valueType="num">
                                      <p:cBhvr additive="base">
                                        <p:cTn id="20" dur="500" fill="hold"/>
                                        <p:tgtEl>
                                          <p:spTgt spid="931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9"/>
          <p:cNvGraphicFramePr>
            <a:graphicFrameLocks noChangeAspect="1"/>
          </p:cNvGraphicFramePr>
          <p:nvPr>
            <p:ph idx="1"/>
          </p:nvPr>
        </p:nvGraphicFramePr>
        <p:xfrm>
          <a:off x="2179638" y="2060575"/>
          <a:ext cx="4697412" cy="4114800"/>
        </p:xfrm>
        <a:graphic>
          <a:graphicData uri="http://schemas.openxmlformats.org/presentationml/2006/ole">
            <mc:AlternateContent xmlns:mc="http://schemas.openxmlformats.org/markup-compatibility/2006">
              <mc:Choice xmlns:v="urn:schemas-microsoft-com:vml" Requires="v">
                <p:oleObj spid="_x0000_s82947" name="Chart" r:id="rId3" imgW="4476835" imgH="3619595" progId="Excel.Chart.8">
                  <p:embed/>
                </p:oleObj>
              </mc:Choice>
              <mc:Fallback>
                <p:oleObj name="Chart" r:id="rId3" imgW="4476835" imgH="361959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638" y="2060575"/>
                        <a:ext cx="46974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5" name="Rectangle 2"/>
          <p:cNvSpPr>
            <a:spLocks noGrp="1" noChangeArrowheads="1"/>
          </p:cNvSpPr>
          <p:nvPr>
            <p:ph type="title"/>
          </p:nvPr>
        </p:nvSpPr>
        <p:spPr>
          <a:xfrm>
            <a:off x="1049338" y="404813"/>
            <a:ext cx="7777162" cy="1066800"/>
          </a:xfrm>
        </p:spPr>
        <p:txBody>
          <a:bodyPr/>
          <a:lstStyle/>
          <a:p>
            <a:r>
              <a:rPr lang="fi-FI" altLang="fi-FI" sz="2800" b="1" smtClean="0"/>
              <a:t>Hankkeessa löytyneet maalle uudet lajit</a:t>
            </a:r>
            <a:endParaRPr lang="en-US" altLang="fi-FI" sz="2800" b="1" smtClean="0"/>
          </a:p>
        </p:txBody>
      </p:sp>
      <p:sp>
        <p:nvSpPr>
          <p:cNvPr id="13316" name="Rectangle 4"/>
          <p:cNvSpPr>
            <a:spLocks noChangeArrowheads="1"/>
          </p:cNvSpPr>
          <p:nvPr/>
        </p:nvSpPr>
        <p:spPr bwMode="auto">
          <a:xfrm>
            <a:off x="517525" y="1484313"/>
            <a:ext cx="7577138"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562100" indent="-228600" eaLnBrk="0" hangingPunct="0">
              <a:spcBef>
                <a:spcPct val="20000"/>
              </a:spcBef>
              <a:buChar char="–"/>
              <a:defRPr sz="2000">
                <a:solidFill>
                  <a:schemeClr val="tx1"/>
                </a:solidFill>
                <a:latin typeface="Arial" charset="0"/>
              </a:defRPr>
            </a:lvl4pPr>
            <a:lvl5pPr marL="1981200" indent="-228600" eaLnBrk="0" hangingPunct="0">
              <a:spcBef>
                <a:spcPct val="20000"/>
              </a:spcBef>
              <a:buChar char="»"/>
              <a:defRPr sz="2000">
                <a:solidFill>
                  <a:schemeClr val="tx1"/>
                </a:solidFill>
                <a:latin typeface="Arial" charset="0"/>
              </a:defRPr>
            </a:lvl5pPr>
            <a:lvl6pPr marL="2438400" indent="-228600" eaLnBrk="0" fontAlgn="base" hangingPunct="0">
              <a:spcBef>
                <a:spcPct val="20000"/>
              </a:spcBef>
              <a:spcAft>
                <a:spcPct val="0"/>
              </a:spcAft>
              <a:buChar char="»"/>
              <a:defRPr sz="2000">
                <a:solidFill>
                  <a:schemeClr val="tx1"/>
                </a:solidFill>
                <a:latin typeface="Arial" charset="0"/>
              </a:defRPr>
            </a:lvl6pPr>
            <a:lvl7pPr marL="2895600" indent="-228600" eaLnBrk="0" fontAlgn="base" hangingPunct="0">
              <a:spcBef>
                <a:spcPct val="20000"/>
              </a:spcBef>
              <a:spcAft>
                <a:spcPct val="0"/>
              </a:spcAft>
              <a:buChar char="»"/>
              <a:defRPr sz="2000">
                <a:solidFill>
                  <a:schemeClr val="tx1"/>
                </a:solidFill>
                <a:latin typeface="Arial" charset="0"/>
              </a:defRPr>
            </a:lvl7pPr>
            <a:lvl8pPr marL="3352800" indent="-228600" eaLnBrk="0" fontAlgn="base" hangingPunct="0">
              <a:spcBef>
                <a:spcPct val="20000"/>
              </a:spcBef>
              <a:spcAft>
                <a:spcPct val="0"/>
              </a:spcAft>
              <a:buChar char="»"/>
              <a:defRPr sz="2000">
                <a:solidFill>
                  <a:schemeClr val="tx1"/>
                </a:solidFill>
                <a:latin typeface="Arial" charset="0"/>
              </a:defRPr>
            </a:lvl8pPr>
            <a:lvl9pPr marL="3810000" indent="-228600" eaLnBrk="0" fontAlgn="base" hangingPunct="0">
              <a:spcBef>
                <a:spcPct val="20000"/>
              </a:spcBef>
              <a:spcAft>
                <a:spcPct val="0"/>
              </a:spcAft>
              <a:buChar char="»"/>
              <a:defRPr sz="2000">
                <a:solidFill>
                  <a:schemeClr val="tx1"/>
                </a:solidFill>
                <a:latin typeface="Arial" charset="0"/>
              </a:defRPr>
            </a:lvl9pPr>
          </a:lstStyle>
          <a:p>
            <a:pPr algn="ctr" eaLnBrk="1" hangingPunct="1"/>
            <a:r>
              <a:rPr lang="fi-FI" altLang="fi-FI" sz="2400"/>
              <a:t>yhteensä 154 maalle uutta lajia, joista 25 kuvaamattomia</a:t>
            </a:r>
            <a:endParaRPr lang="en-US" altLang="fi-FI" sz="2400"/>
          </a:p>
        </p:txBody>
      </p:sp>
      <p:sp>
        <p:nvSpPr>
          <p:cNvPr id="13317" name="Text Box 5"/>
          <p:cNvSpPr txBox="1">
            <a:spLocks noChangeArrowheads="1"/>
          </p:cNvSpPr>
          <p:nvPr/>
        </p:nvSpPr>
        <p:spPr bwMode="auto">
          <a:xfrm>
            <a:off x="6100763" y="3716338"/>
            <a:ext cx="252571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None/>
            </a:pPr>
            <a:r>
              <a:rPr lang="fi-FI" altLang="fi-FI" sz="1800"/>
              <a:t>25 lajia tieteelle uusia</a:t>
            </a:r>
            <a:endParaRPr lang="en-US" altLang="fi-FI" sz="1800"/>
          </a:p>
        </p:txBody>
      </p:sp>
      <p:sp>
        <p:nvSpPr>
          <p:cNvPr id="13318" name="Text Box 6"/>
          <p:cNvSpPr txBox="1">
            <a:spLocks noChangeArrowheads="1"/>
          </p:cNvSpPr>
          <p:nvPr/>
        </p:nvSpPr>
        <p:spPr bwMode="auto">
          <a:xfrm>
            <a:off x="5170488" y="2349500"/>
            <a:ext cx="352266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None/>
            </a:pPr>
            <a:r>
              <a:rPr lang="fi-FI" altLang="fi-FI" sz="1800"/>
              <a:t>19 lajia Fennoskandialle uusia</a:t>
            </a:r>
            <a:endParaRPr lang="en-US" altLang="fi-FI" sz="2400">
              <a:latin typeface="Times New Roman" pitchFamily="18" charset="0"/>
            </a:endParaRPr>
          </a:p>
        </p:txBody>
      </p:sp>
      <p:sp>
        <p:nvSpPr>
          <p:cNvPr id="13319" name="Text Box 10"/>
          <p:cNvSpPr txBox="1">
            <a:spLocks noChangeArrowheads="1"/>
          </p:cNvSpPr>
          <p:nvPr/>
        </p:nvSpPr>
        <p:spPr bwMode="auto">
          <a:xfrm>
            <a:off x="5702300" y="2781300"/>
            <a:ext cx="2525713"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None/>
            </a:pPr>
            <a:r>
              <a:rPr lang="fi-FI" altLang="fi-FI" sz="1800"/>
              <a:t>5 lajia Euroopalle uusia</a:t>
            </a:r>
            <a:endParaRPr lang="en-US" altLang="fi-FI" sz="2400">
              <a:latin typeface="Times New Roman" pitchFamily="18" charset="0"/>
            </a:endParaRPr>
          </a:p>
        </p:txBody>
      </p:sp>
      <p:sp>
        <p:nvSpPr>
          <p:cNvPr id="13320" name="Text Box 11"/>
          <p:cNvSpPr txBox="1">
            <a:spLocks noChangeArrowheads="1"/>
          </p:cNvSpPr>
          <p:nvPr/>
        </p:nvSpPr>
        <p:spPr bwMode="auto">
          <a:xfrm>
            <a:off x="715963" y="3933825"/>
            <a:ext cx="2460625"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None/>
            </a:pPr>
            <a:r>
              <a:rPr lang="fi-FI" altLang="fi-FI" sz="1800"/>
              <a:t>105 lajia, aiemmin tunnettu Ruotsista, Norjasta, Tanskasta tai Venäjän Karjalasta</a:t>
            </a:r>
            <a:endParaRPr lang="en-US" altLang="fi-FI" sz="1800"/>
          </a:p>
        </p:txBody>
      </p:sp>
    </p:spTree>
    <p:extLst>
      <p:ext uri="{BB962C8B-B14F-4D97-AF65-F5344CB8AC3E}">
        <p14:creationId xmlns:p14="http://schemas.microsoft.com/office/powerpoint/2010/main" val="267635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9338" y="115888"/>
            <a:ext cx="7777162" cy="1066800"/>
          </a:xfrm>
        </p:spPr>
        <p:txBody>
          <a:bodyPr/>
          <a:lstStyle/>
          <a:p>
            <a:r>
              <a:rPr lang="fi-FI" altLang="fi-FI" sz="2800" b="1" smtClean="0"/>
              <a:t>Different types of sites where material has been collected in 2003-2007</a:t>
            </a:r>
            <a:endParaRPr lang="en-US" altLang="fi-FI" sz="2800" b="1" smtClean="0"/>
          </a:p>
        </p:txBody>
      </p:sp>
      <p:pic>
        <p:nvPicPr>
          <p:cNvPr id="5123" name="Picture 6" descr="Fig"/>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2000250"/>
            <a:ext cx="4491038" cy="36496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Text Box 8"/>
          <p:cNvSpPr txBox="1">
            <a:spLocks noChangeArrowheads="1"/>
          </p:cNvSpPr>
          <p:nvPr/>
        </p:nvSpPr>
        <p:spPr bwMode="auto">
          <a:xfrm>
            <a:off x="384175" y="5876925"/>
            <a:ext cx="3055938"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t>Malaise-pyydyksiä</a:t>
            </a:r>
            <a:endParaRPr lang="en-US" altLang="fi-FI" sz="2000"/>
          </a:p>
        </p:txBody>
      </p:sp>
      <p:sp>
        <p:nvSpPr>
          <p:cNvPr id="5125" name="Text Box 9"/>
          <p:cNvSpPr txBox="1">
            <a:spLocks noChangeArrowheads="1"/>
          </p:cNvSpPr>
          <p:nvPr/>
        </p:nvSpPr>
        <p:spPr bwMode="auto">
          <a:xfrm>
            <a:off x="517525" y="1196975"/>
            <a:ext cx="3455988" cy="7080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t>Old-growth forest, Southern Finland Sipoo Rörstrand</a:t>
            </a:r>
            <a:endParaRPr lang="en-US" altLang="fi-FI" sz="2000"/>
          </a:p>
        </p:txBody>
      </p:sp>
      <p:sp>
        <p:nvSpPr>
          <p:cNvPr id="5126" name="Sisällön paikkamerkki 1"/>
          <p:cNvSpPr>
            <a:spLocks noGrp="1"/>
          </p:cNvSpPr>
          <p:nvPr>
            <p:ph sz="half" idx="1"/>
          </p:nvPr>
        </p:nvSpPr>
        <p:spPr/>
        <p:txBody>
          <a:bodyPr/>
          <a:lstStyle/>
          <a:p>
            <a:endParaRPr lang="fi-FI" altLang="fi-FI" smtClean="0"/>
          </a:p>
        </p:txBody>
      </p:sp>
      <p:pic>
        <p:nvPicPr>
          <p:cNvPr id="5127" name="Picture 10"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024063"/>
            <a:ext cx="4505325" cy="366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8" name="Text Box 9"/>
          <p:cNvSpPr txBox="1">
            <a:spLocks noChangeArrowheads="1"/>
          </p:cNvSpPr>
          <p:nvPr/>
        </p:nvSpPr>
        <p:spPr bwMode="auto">
          <a:xfrm>
            <a:off x="4859338" y="1125538"/>
            <a:ext cx="4176712" cy="70643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t>Mature managed forest, Southern Finland, Evo</a:t>
            </a:r>
            <a:endParaRPr lang="en-US" altLang="fi-FI" sz="2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252413" y="1125538"/>
            <a:ext cx="4054475" cy="7080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t>Clear-cuts, Southern Finland, Espoo</a:t>
            </a:r>
            <a:endParaRPr lang="en-US" altLang="fi-FI" sz="2000"/>
          </a:p>
        </p:txBody>
      </p:sp>
      <p:sp>
        <p:nvSpPr>
          <p:cNvPr id="6147" name="Text Box 7"/>
          <p:cNvSpPr txBox="1">
            <a:spLocks noChangeArrowheads="1"/>
          </p:cNvSpPr>
          <p:nvPr/>
        </p:nvSpPr>
        <p:spPr bwMode="auto">
          <a:xfrm>
            <a:off x="4638675" y="971550"/>
            <a:ext cx="4386263" cy="10160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t>Young unmanaged secondary forests on former clear-cuts, Southern Finland, Espoo</a:t>
            </a:r>
            <a:endParaRPr lang="en-US" altLang="fi-FI" sz="2000"/>
          </a:p>
        </p:txBody>
      </p:sp>
      <p:pic>
        <p:nvPicPr>
          <p:cNvPr id="6148" name="Picture 14" descr="KasisSolbacka_harvmetsa_Malaise"/>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638675" y="1989138"/>
            <a:ext cx="4505325" cy="366236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Sisällön paikkamerkki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5288" y="1989138"/>
            <a:ext cx="4038600" cy="30289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84150" y="1125538"/>
            <a:ext cx="4054475" cy="7016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t>Old-growth forest, Northern Finland, Pallastunturi</a:t>
            </a:r>
            <a:endParaRPr lang="en-US" altLang="fi-FI" sz="2000"/>
          </a:p>
        </p:txBody>
      </p:sp>
      <p:pic>
        <p:nvPicPr>
          <p:cNvPr id="7171" name="Picture 8" descr="Pallas06Malais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952625"/>
            <a:ext cx="4505325" cy="36623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10" descr="Saana06Malaise"/>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0" y="1916113"/>
            <a:ext cx="4572000" cy="371633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11"/>
          <p:cNvSpPr txBox="1">
            <a:spLocks noChangeArrowheads="1"/>
          </p:cNvSpPr>
          <p:nvPr/>
        </p:nvSpPr>
        <p:spPr bwMode="auto">
          <a:xfrm>
            <a:off x="5368925" y="1125538"/>
            <a:ext cx="3522663" cy="7080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t> Natural oroarctic birch forest, Saana</a:t>
            </a:r>
            <a:endParaRPr lang="en-US" altLang="fi-FI" sz="2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1"/>
          <p:cNvSpPr txBox="1">
            <a:spLocks noChangeArrowheads="1"/>
          </p:cNvSpPr>
          <p:nvPr/>
        </p:nvSpPr>
        <p:spPr bwMode="auto">
          <a:xfrm>
            <a:off x="4656138" y="692150"/>
            <a:ext cx="4319587" cy="8318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t> </a:t>
            </a:r>
            <a:r>
              <a:rPr lang="fi-FI" altLang="fi-FI" sz="2400"/>
              <a:t>Burnt clear-cuts with retention trees, Southern Finland, Evo</a:t>
            </a:r>
            <a:endParaRPr lang="en-US" altLang="fi-FI" sz="2400"/>
          </a:p>
        </p:txBody>
      </p:sp>
      <p:pic>
        <p:nvPicPr>
          <p:cNvPr id="8195" name="Sisällön paikkamerkki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08513" y="1773238"/>
            <a:ext cx="4427537" cy="3805237"/>
          </a:xfrm>
        </p:spPr>
      </p:pic>
      <p:pic>
        <p:nvPicPr>
          <p:cNvPr id="8196" name="Picture 4" descr="KarkaliMala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8" y="1916113"/>
            <a:ext cx="4505325" cy="3662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Suorakulmio 2"/>
          <p:cNvSpPr>
            <a:spLocks noChangeArrowheads="1"/>
          </p:cNvSpPr>
          <p:nvPr/>
        </p:nvSpPr>
        <p:spPr bwMode="auto">
          <a:xfrm>
            <a:off x="374650" y="692150"/>
            <a:ext cx="40528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i-FI" altLang="fi-FI" sz="2400"/>
              <a:t>Hemiboreal herb-rich forest; Southern Finland, Karkali</a:t>
            </a:r>
            <a:endParaRPr lang="en-US" altLang="fi-FI" sz="2400"/>
          </a:p>
        </p:txBody>
      </p:sp>
      <p:sp>
        <p:nvSpPr>
          <p:cNvPr id="8198" name="Sisällön paikkamerkki 3"/>
          <p:cNvSpPr>
            <a:spLocks noGrp="1"/>
          </p:cNvSpPr>
          <p:nvPr>
            <p:ph sz="half" idx="1"/>
          </p:nvPr>
        </p:nvSpPr>
        <p:spPr/>
        <p:txBody>
          <a:bodyPr/>
          <a:lstStyle/>
          <a:p>
            <a:endParaRPr lang="fi-FI" altLang="fi-FI"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784225" y="1125538"/>
            <a:ext cx="3454400" cy="7080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t>kuoriutumispyydys eli eklektori</a:t>
            </a:r>
            <a:endParaRPr lang="en-US" altLang="fi-FI" sz="2000"/>
          </a:p>
        </p:txBody>
      </p:sp>
      <p:sp>
        <p:nvSpPr>
          <p:cNvPr id="9219" name="Text Box 5"/>
          <p:cNvSpPr txBox="1">
            <a:spLocks noChangeArrowheads="1"/>
          </p:cNvSpPr>
          <p:nvPr/>
        </p:nvSpPr>
        <p:spPr bwMode="auto">
          <a:xfrm>
            <a:off x="5368925" y="1125538"/>
            <a:ext cx="3124200" cy="3968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2000"/>
              <a:t> runkoeklektori</a:t>
            </a:r>
            <a:endParaRPr lang="en-US" altLang="fi-FI" sz="2000"/>
          </a:p>
        </p:txBody>
      </p:sp>
      <p:pic>
        <p:nvPicPr>
          <p:cNvPr id="565258" name="Picture 10" descr="Pisavaara06"/>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915988" y="836613"/>
            <a:ext cx="7378700" cy="57816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5261" name="Text Box 13"/>
          <p:cNvSpPr txBox="1">
            <a:spLocks noChangeArrowheads="1"/>
          </p:cNvSpPr>
          <p:nvPr/>
        </p:nvSpPr>
        <p:spPr bwMode="auto">
          <a:xfrm>
            <a:off x="2987824" y="206375"/>
            <a:ext cx="3528392" cy="6463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i-FI" altLang="fi-FI" sz="3600" dirty="0" err="1" smtClean="0"/>
              <a:t>Sweep-netting</a:t>
            </a:r>
            <a:endParaRPr lang="fi-FI" altLang="fi-FI" sz="3600" dirty="0"/>
          </a:p>
        </p:txBody>
      </p:sp>
      <p:sp>
        <p:nvSpPr>
          <p:cNvPr id="2" name="Sisällön paikkamerkki 1"/>
          <p:cNvSpPr>
            <a:spLocks noGrp="1"/>
          </p:cNvSpPr>
          <p:nvPr>
            <p:ph sz="quarter" idx="2"/>
          </p:nvPr>
        </p:nvSpPr>
        <p:spPr/>
        <p:txBody>
          <a:bodyPr/>
          <a:lstStyle/>
          <a:p>
            <a:endParaRPr lang="fi-FI"/>
          </a:p>
        </p:txBody>
      </p:sp>
      <p:sp>
        <p:nvSpPr>
          <p:cNvPr id="3" name="Sisällön paikkamerkki 2"/>
          <p:cNvSpPr>
            <a:spLocks noGrp="1"/>
          </p:cNvSpPr>
          <p:nvPr>
            <p:ph sz="half" idx="1"/>
          </p:nvPr>
        </p:nvSpPr>
        <p:spPr/>
        <p:txBody>
          <a:bodyPr/>
          <a:lstStyle/>
          <a:p>
            <a:endParaRPr lang="fi-F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65258"/>
                                        </p:tgtEl>
                                        <p:attrNameLst>
                                          <p:attrName>style.visibility</p:attrName>
                                        </p:attrNameLst>
                                      </p:cBhvr>
                                      <p:to>
                                        <p:strVal val="visible"/>
                                      </p:to>
                                    </p:set>
                                    <p:animEffect transition="in" filter="blinds(horizontal)">
                                      <p:cBhvr>
                                        <p:cTn id="7" dur="500"/>
                                        <p:tgtEl>
                                          <p:spTgt spid="56525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65261"/>
                                        </p:tgtEl>
                                        <p:attrNameLst>
                                          <p:attrName>style.visibility</p:attrName>
                                        </p:attrNameLst>
                                      </p:cBhvr>
                                      <p:to>
                                        <p:strVal val="visible"/>
                                      </p:to>
                                    </p:set>
                                    <p:animEffect transition="in" filter="blinds(horizontal)">
                                      <p:cBhvr>
                                        <p:cTn id="10" dur="500"/>
                                        <p:tgtEl>
                                          <p:spTgt spid="565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61" grpId="0"/>
    </p:bldLst>
  </p:timing>
</p:sld>
</file>

<file path=ppt/theme/theme1.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3696</TotalTime>
  <Words>3275</Words>
  <Application>Microsoft Office PowerPoint</Application>
  <PresentationFormat>Näytössä katseltava diaesitys (4:3)</PresentationFormat>
  <Paragraphs>863</Paragraphs>
  <Slides>46</Slides>
  <Notes>11</Notes>
  <HiddenSlides>0</HiddenSlides>
  <MMClips>0</MMClips>
  <ScaleCrop>false</ScaleCrop>
  <HeadingPairs>
    <vt:vector size="8" baseType="variant">
      <vt:variant>
        <vt:lpstr>Käytetyt fontit</vt:lpstr>
      </vt:variant>
      <vt:variant>
        <vt:i4>6</vt:i4>
      </vt:variant>
      <vt:variant>
        <vt:lpstr>Teema</vt:lpstr>
      </vt:variant>
      <vt:variant>
        <vt:i4>1</vt:i4>
      </vt:variant>
      <vt:variant>
        <vt:lpstr>Upotetut OLE-palvelimet</vt:lpstr>
      </vt:variant>
      <vt:variant>
        <vt:i4>1</vt:i4>
      </vt:variant>
      <vt:variant>
        <vt:lpstr>Dian otsikot</vt:lpstr>
      </vt:variant>
      <vt:variant>
        <vt:i4>46</vt:i4>
      </vt:variant>
    </vt:vector>
  </HeadingPairs>
  <TitlesOfParts>
    <vt:vector size="54" baseType="lpstr">
      <vt:lpstr>Arial</vt:lpstr>
      <vt:lpstr>Calibri</vt:lpstr>
      <vt:lpstr>Times New Roman</vt:lpstr>
      <vt:lpstr>Arial Black</vt:lpstr>
      <vt:lpstr>Symbol</vt:lpstr>
      <vt:lpstr>Apple Chancery</vt:lpstr>
      <vt:lpstr>Oletusrakenne</vt:lpstr>
      <vt:lpstr>Microsoft Excel Chart</vt:lpstr>
      <vt:lpstr>  Applying IUCN red-listing criteria for assessing the   conservation status of poorly studied insect group : and example of step by step threat status evaluation    Jevgeni Jakovlev, Finnish Environment Institute  </vt:lpstr>
      <vt:lpstr>Regional Red Lists in NW Russia</vt:lpstr>
      <vt:lpstr>Организация работы по подготовке региональных Красных Книг</vt:lpstr>
      <vt:lpstr>Results of the fungus-gnat threat evaluation in Finland 2010</vt:lpstr>
      <vt:lpstr>Different types of sites where material has been collected in 2003-2007</vt:lpstr>
      <vt:lpstr>PowerPoint-esitys</vt:lpstr>
      <vt:lpstr>PowerPoint-esitys</vt:lpstr>
      <vt:lpstr>PowerPoint-esitys</vt:lpstr>
      <vt:lpstr>PowerPoint-esitys</vt:lpstr>
      <vt:lpstr>Hankkeessa kerätyt ja käsitellyt aineistot, E−S</vt:lpstr>
      <vt:lpstr>Hankkeessa kerätyt ja käsitellyt aineistot, P-S</vt:lpstr>
      <vt:lpstr>Samples needed for estimation of fungus gnats’ threat status collected during PUTTE project in 2003-2007</vt:lpstr>
      <vt:lpstr>Eri heimojen tällä hetkellä tunnettujen, kuvattujen lajien määrät Suomessa</vt:lpstr>
      <vt:lpstr>Fungus gnats are studied unevenly in Finland</vt:lpstr>
      <vt:lpstr>Sites of faunistic studies of insects in Finland (concerning fungus gnats only) and Russian Karelia</vt:lpstr>
      <vt:lpstr>PowerPoint-esitys</vt:lpstr>
      <vt:lpstr> The application of the criteria by organism group in the Finnish 2010 Redlist. The figures refer to the number of threatened (CR, EN, VU) species.  </vt:lpstr>
      <vt:lpstr>Definitions of the criteria</vt:lpstr>
      <vt:lpstr>Definitions of the criteria (continued)</vt:lpstr>
      <vt:lpstr>Step-by-step process to red-lising</vt:lpstr>
      <vt:lpstr>Very rare species </vt:lpstr>
      <vt:lpstr>Common species</vt:lpstr>
      <vt:lpstr>Common species, continued </vt:lpstr>
      <vt:lpstr>PowerPoint-esitys</vt:lpstr>
      <vt:lpstr>PowerPoint-esitys</vt:lpstr>
      <vt:lpstr>Habitat </vt:lpstr>
      <vt:lpstr>Vanhojen metsien lajeja </vt:lpstr>
      <vt:lpstr>Example: Greenomyia baikalica:  </vt:lpstr>
      <vt:lpstr>PowerPoint-esitys</vt:lpstr>
      <vt:lpstr>PowerPoint-esitys</vt:lpstr>
      <vt:lpstr>Chalcophora mariana (Linnaeus, 1758) </vt:lpstr>
      <vt:lpstr>Southern species, restricted distribution in Finland</vt:lpstr>
      <vt:lpstr>Conclusions</vt:lpstr>
      <vt:lpstr>Thanks for your attention</vt:lpstr>
      <vt:lpstr>Организация работы по подготовке региональных Красных Книг</vt:lpstr>
      <vt:lpstr>Chalcophora mariana (Linnaeus, 1758) </vt:lpstr>
      <vt:lpstr>Chalcophora mariana (Linnaeus, 1758) </vt:lpstr>
      <vt:lpstr>Chalcophora mariana (Linnaeus, 1758) </vt:lpstr>
      <vt:lpstr>Cyllodes ater Herbst,1792</vt:lpstr>
      <vt:lpstr>Cyllodes ater Herbst,1792</vt:lpstr>
      <vt:lpstr>Hylocares cruentatus (Gyllenhal, 1808)</vt:lpstr>
      <vt:lpstr>Phryganophilus ruficollis (Fabricius, 1798)  (scanography by Oleg Berlov) </vt:lpstr>
      <vt:lpstr>Pytho kolwensis (Sahlberg, 1833) </vt:lpstr>
      <vt:lpstr>Future developments   1. Inventory study of potential indicatory groups of forest organisms (vasculars, mosses, liverworths, lichens, fungi, invertebrates, vertebrates) within Grean Belt of Fennoscandia</vt:lpstr>
      <vt:lpstr>Future developments</vt:lpstr>
      <vt:lpstr>Hankkeessa löytyneet maalle uudet lajit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insects tell</dc:title>
  <dc:creator>Пользователь</dc:creator>
  <cp:lastModifiedBy>Jakovlev Jevgeni</cp:lastModifiedBy>
  <cp:revision>148</cp:revision>
  <dcterms:created xsi:type="dcterms:W3CDTF">2009-05-21T12:19:07Z</dcterms:created>
  <dcterms:modified xsi:type="dcterms:W3CDTF">2014-09-30T11:19:25Z</dcterms:modified>
</cp:coreProperties>
</file>