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76" r:id="rId14"/>
    <p:sldId id="277" r:id="rId15"/>
    <p:sldId id="278" r:id="rId16"/>
    <p:sldId id="279" r:id="rId17"/>
    <p:sldId id="274" r:id="rId18"/>
    <p:sldId id="268" r:id="rId19"/>
    <p:sldId id="280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6;&#1072;&#1073;&#1086;&#1090;&#1072;\&#1057;%20&#1088;&#1072;&#1073;&#1086;&#1095;&#1077;&#1075;&#1086;%20&#1082;&#1086;&#1084;&#1087;&#1072;\&#1050;&#1088;&#1072;&#1089;&#1085;&#1072;&#1103;%20&#1082;&#1085;&#1080;&#1075;&#1072;\&#1050;&#1086;&#1085;&#1092;&#1077;&#1088;&#1077;&#1085;&#1094;&#1080;&#1103;%20&#1087;&#1086;%20&#1082;&#1088;&#1080;&#1090;&#1077;&#1088;&#1080;&#1103;&#1084;%20IUCN\&#1054;&#1083;&#1077;&#1085;&#1100;%20&#1076;&#1080;&#1085;&#1072;&#1084;&#1080;&#1082;&#1072;%20&#1095;&#1080;&#1089;&#1083;&#1077;&#1085;&#1085;&#1086;&#1089;&#1090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6;&#1072;&#1073;&#1086;&#1090;&#1072;\&#1057;%20&#1088;&#1072;&#1073;&#1086;&#1095;&#1077;&#1075;&#1086;%20&#1082;&#1086;&#1084;&#1087;&#1072;\&#1050;&#1088;&#1072;&#1089;&#1085;&#1072;&#1103;%20&#1082;&#1085;&#1080;&#1075;&#1072;\&#1050;&#1086;&#1085;&#1092;&#1077;&#1088;&#1077;&#1085;&#1094;&#1080;&#1103;%20&#1087;&#1086;%20&#1082;&#1088;&#1080;&#1090;&#1077;&#1088;&#1080;&#1103;&#1084;%20IUCN\&#1054;&#1083;&#1077;&#1085;&#1100;%20&#1076;&#1080;&#1085;&#1072;&#1084;&#1080;&#1082;&#1072;%20&#1095;&#1080;&#1089;&#1083;&#1077;&#1085;&#1085;&#1086;&#1089;&#1090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6;&#1072;&#1073;&#1086;&#1090;&#1072;\&#1057;%20&#1088;&#1072;&#1073;&#1086;&#1095;&#1077;&#1075;&#1086;%20&#1082;&#1086;&#1084;&#1087;&#1072;\&#1050;&#1088;&#1072;&#1089;&#1085;&#1072;&#1103;%20&#1082;&#1085;&#1080;&#1075;&#1072;\&#1050;&#1086;&#1085;&#1092;&#1077;&#1088;&#1077;&#1085;&#1094;&#1080;&#1103;%20&#1087;&#1086;%20&#1082;&#1088;&#1080;&#1090;&#1077;&#1088;&#1080;&#1103;&#1084;%20IUCN\&#1054;&#1083;&#1077;&#1085;&#1100;%20&#1076;&#1080;&#1085;&#1072;&#1084;&#1080;&#1082;&#1072;%20&#1095;&#1080;&#1089;&#1083;&#1077;&#1085;&#1085;&#1086;&#1089;&#1090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6;&#1072;&#1073;&#1086;&#1090;&#1072;\&#1057;%20&#1088;&#1072;&#1073;&#1086;&#1095;&#1077;&#1075;&#1086;%20&#1082;&#1086;&#1084;&#1087;&#1072;\&#1050;&#1088;&#1072;&#1089;&#1085;&#1072;&#1103;%20&#1082;&#1085;&#1080;&#1075;&#1072;\&#1050;&#1086;&#1085;&#1092;&#1077;&#1088;&#1077;&#1085;&#1094;&#1080;&#1103;%20&#1087;&#1086;%20&#1082;&#1088;&#1080;&#1090;&#1077;&#1088;&#1080;&#1103;&#1084;%20IUCN\&#1054;&#1083;&#1077;&#1085;&#1100;%20&#1076;&#1080;&#1085;&#1072;&#1084;&#1080;&#1082;&#1072;%20&#1095;&#1080;&#1089;&#1083;&#1077;&#1085;&#1085;&#1086;&#1089;&#1090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6;&#1072;&#1073;&#1086;&#1090;&#1072;\&#1057;%20&#1088;&#1072;&#1073;&#1086;&#1095;&#1077;&#1075;&#1086;%20&#1082;&#1086;&#1084;&#1087;&#1072;\&#1050;&#1088;&#1072;&#1089;&#1085;&#1072;&#1103;%20&#1082;&#1085;&#1080;&#1075;&#1072;\&#1050;&#1086;&#1085;&#1092;&#1077;&#1088;&#1077;&#1085;&#1094;&#1080;&#1103;%20&#1087;&#1086;%20&#1082;&#1088;&#1080;&#1090;&#1077;&#1088;&#1080;&#1103;&#1084;%20IUCN\&#1054;&#1083;&#1077;&#1085;&#1100;%20&#1076;&#1080;&#1085;&#1072;&#1084;&#1080;&#1082;&#1072;%20&#1095;&#1080;&#1089;&#1083;&#1077;&#1085;&#1085;&#1086;&#1089;&#109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rendline>
            <c:spPr>
              <a:ln w="25400">
                <a:headEnd type="oval"/>
                <a:tailEnd type="oval"/>
              </a:ln>
            </c:spPr>
            <c:trendlineType val="poly"/>
            <c:order val="2"/>
          </c:trendline>
          <c:cat>
            <c:numRef>
              <c:f>Лист1!$B$31:$Q$31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Лист1!$B$32:$Q$32</c:f>
              <c:numCache>
                <c:formatCode>General</c:formatCode>
                <c:ptCount val="16"/>
                <c:pt idx="0">
                  <c:v>5</c:v>
                </c:pt>
                <c:pt idx="1">
                  <c:v>11</c:v>
                </c:pt>
                <c:pt idx="2">
                  <c:v>7</c:v>
                </c:pt>
                <c:pt idx="3">
                  <c:v>0</c:v>
                </c:pt>
                <c:pt idx="4">
                  <c:v>7</c:v>
                </c:pt>
                <c:pt idx="5">
                  <c:v>8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7</c:v>
                </c:pt>
                <c:pt idx="13">
                  <c:v>8</c:v>
                </c:pt>
                <c:pt idx="14">
                  <c:v>5</c:v>
                </c:pt>
                <c:pt idx="15">
                  <c:v>4</c:v>
                </c:pt>
              </c:numCache>
            </c:numRef>
          </c:val>
        </c:ser>
        <c:axId val="44409984"/>
        <c:axId val="44411520"/>
      </c:barChart>
      <c:catAx>
        <c:axId val="444099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44411520"/>
        <c:crosses val="autoZero"/>
        <c:auto val="1"/>
        <c:lblAlgn val="ctr"/>
        <c:lblOffset val="100"/>
        <c:tickLblSkip val="5"/>
      </c:catAx>
      <c:valAx>
        <c:axId val="44411520"/>
        <c:scaling>
          <c:orientation val="minMax"/>
        </c:scaling>
        <c:axPos val="l"/>
        <c:numFmt formatCode="General" sourceLinked="1"/>
        <c:tickLblPos val="nextTo"/>
        <c:crossAx val="44409984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600" b="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rendline>
            <c:spPr>
              <a:ln w="25400">
                <a:headEnd type="oval"/>
                <a:tailEnd type="oval"/>
              </a:ln>
            </c:spPr>
            <c:trendlineType val="poly"/>
            <c:order val="2"/>
          </c:trendline>
          <c:cat>
            <c:numRef>
              <c:f>Лист1!$B$31:$Q$31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Лист1!$B$35:$Q$35</c:f>
              <c:numCache>
                <c:formatCode>General</c:formatCode>
                <c:ptCount val="16"/>
                <c:pt idx="0">
                  <c:v>26.315789473684209</c:v>
                </c:pt>
                <c:pt idx="1">
                  <c:v>57.894736842105274</c:v>
                </c:pt>
                <c:pt idx="2">
                  <c:v>41.176470588235297</c:v>
                </c:pt>
                <c:pt idx="3">
                  <c:v>0</c:v>
                </c:pt>
                <c:pt idx="4">
                  <c:v>36.842105263157912</c:v>
                </c:pt>
                <c:pt idx="5">
                  <c:v>42.10526315789474</c:v>
                </c:pt>
                <c:pt idx="6">
                  <c:v>31.578947368421044</c:v>
                </c:pt>
                <c:pt idx="7">
                  <c:v>26.315789473684209</c:v>
                </c:pt>
                <c:pt idx="8">
                  <c:v>26.315789473684209</c:v>
                </c:pt>
                <c:pt idx="9">
                  <c:v>22.222222222222207</c:v>
                </c:pt>
                <c:pt idx="10">
                  <c:v>21.052631578947356</c:v>
                </c:pt>
                <c:pt idx="11">
                  <c:v>26.315789473684209</c:v>
                </c:pt>
                <c:pt idx="12">
                  <c:v>36.842105263157912</c:v>
                </c:pt>
                <c:pt idx="13">
                  <c:v>42.10526315789474</c:v>
                </c:pt>
                <c:pt idx="14">
                  <c:v>33.333333333333336</c:v>
                </c:pt>
                <c:pt idx="15">
                  <c:v>21.052631578947356</c:v>
                </c:pt>
              </c:numCache>
            </c:numRef>
          </c:val>
        </c:ser>
        <c:axId val="66288256"/>
        <c:axId val="66294144"/>
      </c:barChart>
      <c:catAx>
        <c:axId val="662882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66294144"/>
        <c:crosses val="autoZero"/>
        <c:auto val="1"/>
        <c:lblAlgn val="ctr"/>
        <c:lblOffset val="100"/>
        <c:tickLblSkip val="5"/>
      </c:catAx>
      <c:valAx>
        <c:axId val="66294144"/>
        <c:scaling>
          <c:orientation val="minMax"/>
        </c:scaling>
        <c:axPos val="l"/>
        <c:numFmt formatCode="General" sourceLinked="1"/>
        <c:tickLblPos val="nextTo"/>
        <c:crossAx val="66288256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600" b="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numRef>
              <c:f>[1]Лист2!$B$165:$F$165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[1]Лист2!$B$324:$F$324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cat>
            <c:numRef>
              <c:f>[1]Лист2!$B$165:$F$165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[1]Лист2!$B$325:$F$325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8</c:v>
                </c:pt>
                <c:pt idx="4">
                  <c:v>11</c:v>
                </c:pt>
              </c:numCache>
            </c:numRef>
          </c:val>
        </c:ser>
        <c:ser>
          <c:idx val="2"/>
          <c:order val="2"/>
          <c:trendline>
            <c:spPr>
              <a:ln w="25400">
                <a:headEnd type="oval"/>
                <a:tailEnd type="oval"/>
              </a:ln>
            </c:spPr>
            <c:trendlineType val="poly"/>
            <c:order val="2"/>
          </c:trendline>
          <c:cat>
            <c:numRef>
              <c:f>[1]Лист2!$B$165:$F$165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[1]Лист2!$B$326:$F$326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14</c:v>
                </c:pt>
              </c:numCache>
            </c:numRef>
          </c:val>
        </c:ser>
        <c:axId val="66300160"/>
        <c:axId val="66584576"/>
      </c:barChart>
      <c:catAx>
        <c:axId val="66300160"/>
        <c:scaling>
          <c:orientation val="minMax"/>
        </c:scaling>
        <c:axPos val="b"/>
        <c:numFmt formatCode="General" sourceLinked="1"/>
        <c:tickLblPos val="nextTo"/>
        <c:crossAx val="66584576"/>
        <c:crosses val="autoZero"/>
        <c:auto val="1"/>
        <c:lblAlgn val="ctr"/>
        <c:lblOffset val="100"/>
      </c:catAx>
      <c:valAx>
        <c:axId val="66584576"/>
        <c:scaling>
          <c:orientation val="minMax"/>
        </c:scaling>
        <c:axPos val="l"/>
        <c:numFmt formatCode="General" sourceLinked="1"/>
        <c:tickLblPos val="nextTo"/>
        <c:crossAx val="66300160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600" b="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Лист1!$A$28</c:f>
              <c:strCache>
                <c:ptCount val="1"/>
                <c:pt idx="0">
                  <c:v>Численность</c:v>
                </c:pt>
              </c:strCache>
            </c:strRef>
          </c:tx>
          <c:trendline>
            <c:spPr>
              <a:ln w="25400">
                <a:headEnd type="oval"/>
                <a:tailEnd type="oval"/>
              </a:ln>
            </c:spPr>
            <c:trendlineType val="poly"/>
            <c:order val="2"/>
          </c:trendline>
          <c:cat>
            <c:numRef>
              <c:f>Лист1!$B$26:$Z$26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Лист1!$B$28:$Z$28</c:f>
              <c:numCache>
                <c:formatCode>General</c:formatCode>
                <c:ptCount val="25"/>
                <c:pt idx="0">
                  <c:v>5.5</c:v>
                </c:pt>
                <c:pt idx="1">
                  <c:v>4</c:v>
                </c:pt>
                <c:pt idx="2">
                  <c:v>4</c:v>
                </c:pt>
                <c:pt idx="3">
                  <c:v>4.8</c:v>
                </c:pt>
                <c:pt idx="4">
                  <c:v>2</c:v>
                </c:pt>
                <c:pt idx="5">
                  <c:v>1.3</c:v>
                </c:pt>
                <c:pt idx="6">
                  <c:v>0.6</c:v>
                </c:pt>
                <c:pt idx="7">
                  <c:v>0.5</c:v>
                </c:pt>
                <c:pt idx="8">
                  <c:v>2.2000000000000002</c:v>
                </c:pt>
                <c:pt idx="9">
                  <c:v>0.6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1.5</c:v>
                </c:pt>
                <c:pt idx="14">
                  <c:v>1.3</c:v>
                </c:pt>
                <c:pt idx="15">
                  <c:v>2</c:v>
                </c:pt>
                <c:pt idx="16">
                  <c:v>2</c:v>
                </c:pt>
                <c:pt idx="17">
                  <c:v>3.3</c:v>
                </c:pt>
                <c:pt idx="18">
                  <c:v>4.5</c:v>
                </c:pt>
                <c:pt idx="19">
                  <c:v>0.5</c:v>
                </c:pt>
                <c:pt idx="20">
                  <c:v>4.0999999999999996</c:v>
                </c:pt>
                <c:pt idx="21">
                  <c:v>5</c:v>
                </c:pt>
                <c:pt idx="22">
                  <c:v>9.6</c:v>
                </c:pt>
                <c:pt idx="23">
                  <c:v>2.5</c:v>
                </c:pt>
                <c:pt idx="24">
                  <c:v>3.5</c:v>
                </c:pt>
              </c:numCache>
            </c:numRef>
          </c:val>
        </c:ser>
        <c:marker val="1"/>
        <c:axId val="54989184"/>
        <c:axId val="54991872"/>
      </c:lineChart>
      <c:catAx>
        <c:axId val="54989184"/>
        <c:scaling>
          <c:orientation val="minMax"/>
        </c:scaling>
        <c:axPos val="b"/>
        <c:numFmt formatCode="General" sourceLinked="1"/>
        <c:tickLblPos val="nextTo"/>
        <c:crossAx val="54991872"/>
        <c:crosses val="autoZero"/>
        <c:auto val="1"/>
        <c:lblAlgn val="ctr"/>
        <c:lblOffset val="100"/>
        <c:tickLblSkip val="5"/>
      </c:catAx>
      <c:valAx>
        <c:axId val="54991872"/>
        <c:scaling>
          <c:orientation val="minMax"/>
        </c:scaling>
        <c:axPos val="l"/>
        <c:numFmt formatCode="General" sourceLinked="1"/>
        <c:tickLblPos val="nextTo"/>
        <c:crossAx val="54989184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600" b="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Лист1!$A$27</c:f>
              <c:strCache>
                <c:ptCount val="1"/>
                <c:pt idx="0">
                  <c:v>Пу, данные из СЫК</c:v>
                </c:pt>
              </c:strCache>
            </c:strRef>
          </c:tx>
          <c:trendline>
            <c:spPr>
              <a:ln w="25400">
                <a:headEnd type="oval"/>
                <a:tailEnd type="oval"/>
              </a:ln>
            </c:spPr>
            <c:trendlineType val="poly"/>
            <c:order val="2"/>
          </c:trendline>
          <c:cat>
            <c:numRef>
              <c:f>Лист1!$K$26:$Z$26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Лист1!$K$27:$Z$27</c:f>
              <c:numCache>
                <c:formatCode>General</c:formatCode>
                <c:ptCount val="16"/>
                <c:pt idx="0">
                  <c:v>0.05</c:v>
                </c:pt>
                <c:pt idx="1">
                  <c:v>0.09</c:v>
                </c:pt>
                <c:pt idx="2">
                  <c:v>0.06</c:v>
                </c:pt>
                <c:pt idx="3">
                  <c:v>0</c:v>
                </c:pt>
                <c:pt idx="4">
                  <c:v>0.15</c:v>
                </c:pt>
                <c:pt idx="5">
                  <c:v>0.06</c:v>
                </c:pt>
                <c:pt idx="6">
                  <c:v>0.09</c:v>
                </c:pt>
                <c:pt idx="7">
                  <c:v>0.12</c:v>
                </c:pt>
                <c:pt idx="8">
                  <c:v>0.16</c:v>
                </c:pt>
                <c:pt idx="9">
                  <c:v>0.24</c:v>
                </c:pt>
                <c:pt idx="10">
                  <c:v>0.03</c:v>
                </c:pt>
                <c:pt idx="11">
                  <c:v>0.1</c:v>
                </c:pt>
                <c:pt idx="12">
                  <c:v>0.15</c:v>
                </c:pt>
                <c:pt idx="13">
                  <c:v>0.33</c:v>
                </c:pt>
                <c:pt idx="14">
                  <c:v>0.22</c:v>
                </c:pt>
                <c:pt idx="15">
                  <c:v>0.24</c:v>
                </c:pt>
              </c:numCache>
            </c:numRef>
          </c:val>
        </c:ser>
        <c:marker val="1"/>
        <c:axId val="54990720"/>
        <c:axId val="54992896"/>
      </c:lineChart>
      <c:catAx>
        <c:axId val="549907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4992896"/>
        <c:crosses val="autoZero"/>
        <c:auto val="1"/>
        <c:lblAlgn val="ctr"/>
        <c:lblOffset val="100"/>
        <c:tickLblSkip val="5"/>
      </c:catAx>
      <c:valAx>
        <c:axId val="54992896"/>
        <c:scaling>
          <c:orientation val="minMax"/>
        </c:scaling>
        <c:axPos val="l"/>
        <c:numFmt formatCode="General" sourceLinked="1"/>
        <c:tickLblPos val="nextTo"/>
        <c:crossAx val="54990720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600" b="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78802-4943-4964-925B-3A8302219C72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26E75-660F-4D63-8276-3B752485A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EF5E-3BAE-4290-A6E0-47A355D39A37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FA68-A7E7-4D73-89F4-D62178FC9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8810-8A0B-4ED4-93E1-82850839E804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3A77-5BE2-4546-B56A-6C15B1D18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59CBE-1FC0-4B1E-AF64-9794ACA158F6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EDEEA-E941-4ACB-9F22-32C27B0C9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C7AF-A478-49EB-B79F-A98DD49080FA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EF45-5F8F-4DE9-87AC-99CA992A3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7243-C6E7-4BBE-B478-B7EC72D278FC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0806B-CE17-462F-A453-EB5FB1A29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5D867-89C6-4875-B055-EB42A72E0F3D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E9004-CA55-4C4A-BCEA-E347537A0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A28C4-473F-4967-8434-10A7B8241557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BE51-C8A9-4A43-83C7-2E5CBBDF8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3D00-FDAF-4084-84A8-C166CA33E62D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0318-9698-48EA-9C56-A0C8942AE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7CB4-EA07-41AE-B629-D3075FB28CAF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E929A-1712-4383-92F8-2708996D4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FEA7-81DA-43A1-8C0A-5929E6423B84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67169-1B6C-4789-812D-AF062ABB2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9036700-DE62-4B8D-AD7A-0A67867CED06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F7695E5-4A02-41EF-9BFD-3624EF24D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0" r:id="rId4"/>
    <p:sldLayoutId id="2147483926" r:id="rId5"/>
    <p:sldLayoutId id="2147483921" r:id="rId6"/>
    <p:sldLayoutId id="2147483927" r:id="rId7"/>
    <p:sldLayoutId id="2147483928" r:id="rId8"/>
    <p:sldLayoutId id="2147483929" r:id="rId9"/>
    <p:sldLayoutId id="2147483922" r:id="rId10"/>
    <p:sldLayoutId id="21474839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1173163"/>
            <a:ext cx="8143875" cy="14700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ДИКИЙ СЕВЕРНЫЙ ОЛЕНЬ (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RANGIFER TARANDUS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1758) В РЕСПУБЛИКЕ КОМИ. СОВРЕМЕННОЕ СОСТОЯНИЕ ГРУППИРОВКИ И ПРОБЛЕМЫ ОХРАНЫ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КОРОЛЕВ А.Н.</a:t>
            </a:r>
            <a:endParaRPr lang="en-US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ИНСТИТУТ БИОЛОГИИ КОМИ НЦ УРО РАН,</a:t>
            </a:r>
            <a:endParaRPr lang="en-US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СЫКТЫВКАР, РЕСПУБЛИКА КОМИ,</a:t>
            </a:r>
            <a:endParaRPr lang="en-US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E-MAIL: KOROLEV@IB.KOMISC.RU</a:t>
            </a:r>
            <a:endPara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88" y="381000"/>
            <a:ext cx="2928937" cy="4691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РИС. 7. ПАРАМЕТРЫ ПОКАЗАТЕЛЯ УЧЕТА  (СЛЕДОВ/10 КМ) РАВНИННО-ТАЕЖНОЙ ФОРМЫ ДИКОГО СЕВЕРНОГО ОЛЕНЯ ПО  РАЙОНАМ РЕСПУБЛИКИ КОМИ.</a:t>
            </a:r>
          </a:p>
        </p:txBody>
      </p:sp>
      <p:pic>
        <p:nvPicPr>
          <p:cNvPr id="19459" name="Picture 6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-142875"/>
            <a:ext cx="5688013" cy="5688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88" y="381000"/>
            <a:ext cx="3008312" cy="4691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РИС. 8. РАСПРОСТРАНЕНИЕ РАВНИННО-ТАЕЖНОЙ ФОРМЫ ДИКОГО СЕВЕРНОГО ОЛЕНЯ  В РЕСПУБЛИКЕ КОМИ  (МАСШТАБ ЛЕСНИЧЕСТВ).</a:t>
            </a: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3857625"/>
            <a:ext cx="2786062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latin typeface="Franklin Gothic Medium" pitchFamily="34" charset="0"/>
                <a:cs typeface="+mn-cs"/>
              </a:rPr>
              <a:t>140.9 </a:t>
            </a:r>
            <a:r>
              <a:rPr lang="ru-RU" sz="2200" i="1" dirty="0">
                <a:latin typeface="Franklin Gothic Medium" pitchFamily="34" charset="0"/>
                <a:cs typeface="+mn-cs"/>
              </a:rPr>
              <a:t>ТЫС. </a:t>
            </a:r>
            <a:r>
              <a:rPr lang="ru-RU" sz="2200" i="1" dirty="0">
                <a:latin typeface="Franklin Gothic Medium" pitchFamily="34" charset="0"/>
                <a:cs typeface="+mn-cs"/>
              </a:rPr>
              <a:t>КМ</a:t>
            </a:r>
            <a:r>
              <a:rPr lang="ru-RU" sz="2200" i="1" baseline="30000" dirty="0">
                <a:latin typeface="Franklin Gothic Medium" pitchFamily="34" charset="0"/>
                <a:cs typeface="+mn-cs"/>
              </a:rPr>
              <a:t>2</a:t>
            </a:r>
            <a:endParaRPr lang="ru-RU" sz="2200" i="1" dirty="0">
              <a:latin typeface="Franklin Gothic Medium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latin typeface="Franklin Gothic Medium" pitchFamily="34" charset="0"/>
                <a:cs typeface="+mn-cs"/>
              </a:rPr>
              <a:t>ИЛИ 50.5 </a:t>
            </a:r>
            <a:r>
              <a:rPr lang="ru-RU" sz="2200" i="1" dirty="0">
                <a:latin typeface="Franklin Gothic Medium" pitchFamily="34" charset="0"/>
                <a:cs typeface="+mn-cs"/>
              </a:rPr>
              <a:t>% ОТ ПЛОЩАДИ ОБЛАСТИ РАСПРОСТРАНЕНИЯ ФОРМЫ</a:t>
            </a:r>
            <a:endParaRPr lang="ru-RU" sz="2200" i="1" dirty="0">
              <a:latin typeface="+mn-lt"/>
              <a:cs typeface="+mn-cs"/>
            </a:endParaRPr>
          </a:p>
        </p:txBody>
      </p:sp>
      <p:pic>
        <p:nvPicPr>
          <p:cNvPr id="14342" name="Picture 6" descr="C:\Users\Я\Desktop\Безымянный4.jpg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5" y="523875"/>
            <a:ext cx="4787900" cy="47879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88" y="381000"/>
            <a:ext cx="3008312" cy="4691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РИС. 9. РАСПРОСТРАНЕНИЕ РАВНИННО-ТАЕЖНОЙ ФОРМЫ ДИКОГО СЕВЕРНОГО ОЛЕНЯ  В РЕСПУБЛИКЕ КОМИ  (МАСШТАБ УЧАСТКОВЫХ ЛЕСНИЧЕСТВ).</a:t>
            </a:r>
            <a:endParaRPr lang="ru-RU" sz="22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8" y="3857625"/>
            <a:ext cx="2786062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latin typeface="Franklin Gothic Medium" pitchFamily="34" charset="0"/>
                <a:cs typeface="+mn-cs"/>
              </a:rPr>
              <a:t>76.5 </a:t>
            </a:r>
            <a:r>
              <a:rPr lang="ru-RU" sz="2200" i="1" dirty="0">
                <a:latin typeface="Franklin Gothic Medium" pitchFamily="34" charset="0"/>
                <a:cs typeface="+mn-cs"/>
              </a:rPr>
              <a:t>ТЫС. </a:t>
            </a:r>
            <a:r>
              <a:rPr lang="ru-RU" sz="2200" i="1" dirty="0">
                <a:latin typeface="Franklin Gothic Medium" pitchFamily="34" charset="0"/>
                <a:cs typeface="+mn-cs"/>
              </a:rPr>
              <a:t>КМ</a:t>
            </a:r>
            <a:r>
              <a:rPr lang="ru-RU" sz="2200" i="1" baseline="30000" dirty="0">
                <a:latin typeface="Franklin Gothic Medium" pitchFamily="34" charset="0"/>
                <a:cs typeface="+mn-cs"/>
              </a:rPr>
              <a:t>2</a:t>
            </a:r>
            <a:endParaRPr lang="ru-RU" sz="2200" i="1" dirty="0">
              <a:latin typeface="Franklin Gothic Medium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latin typeface="Franklin Gothic Medium" pitchFamily="34" charset="0"/>
                <a:cs typeface="+mn-cs"/>
              </a:rPr>
              <a:t>ИЛИ 29.4 </a:t>
            </a:r>
            <a:r>
              <a:rPr lang="ru-RU" sz="2200" i="1" dirty="0">
                <a:latin typeface="Franklin Gothic Medium" pitchFamily="34" charset="0"/>
                <a:cs typeface="+mn-cs"/>
              </a:rPr>
              <a:t>% ОТ ПЛОЩАДИ ОБЛАСТИ РАСПРОСТРАНЕНИЯ ФОРМЫ</a:t>
            </a:r>
            <a:endParaRPr lang="ru-RU" sz="2200" i="1" dirty="0">
              <a:latin typeface="+mn-lt"/>
              <a:cs typeface="+mn-cs"/>
            </a:endParaRPr>
          </a:p>
        </p:txBody>
      </p:sp>
      <p:pic>
        <p:nvPicPr>
          <p:cNvPr id="15365" name="Picture 5" descr="C:\Users\Я\Desktop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5" y="523875"/>
            <a:ext cx="4787900" cy="47879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88" y="381000"/>
            <a:ext cx="3008312" cy="4691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РИС. 10.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ДИНАМИКА ЧИСЛА РАЙОНОВ (АБСОЛЮТНЫЕ ЗНАЧЕНИЯ, ЕД.), В КОТОРЫХ ПРИ  ПРОВЕДЕНИИ ЗМУ ОТМЕЧЕН ДИКИЙ СЕВЕРНЫЙ ОЛЕНЬ (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ПО: ДАННЫЕ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ОХОТУПРАВЛЕНИЯ РК).</a:t>
            </a:r>
            <a:endParaRPr lang="ru-RU" sz="22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428992" y="500042"/>
          <a:ext cx="5472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88" y="381000"/>
            <a:ext cx="3008312" cy="4691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РИС. 11.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ДИНАМИКА ЧИСЛА РАЙОНОВ (ОТНОСИТЕЛЬНЫЕ  ЗНАЧЕНИЯ, %), В КОТОРЫХ ПРИ  ПРОВЕДЕНИИ ЗМУ ОТМЕЧЕН ДИКИЙ СЕВЕРНЫЙ ОЛЕНЬ (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ПО: ДАННЫЕ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ОХОТУПРАВЛЕНИЯ РК).</a:t>
            </a:r>
            <a:endParaRPr lang="ru-RU" sz="22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428992" y="500042"/>
          <a:ext cx="5472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88" y="381000"/>
            <a:ext cx="3008312" cy="4691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РИС. 12.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ДИНАМИКА ЧИСЛА УЧАСТКОВЫХ ЛЕСНИЧЕСТВ (АБСОЛЮТНЫЕ ЗНАЧЕНИЯ, ЕД.), В КОТОРЫХ ПРИ  ПРОВЕДЕНИИ ЗМУ ОТМЕЧЕН ДИКИЙ СЕВЕРНЫЙ ОЛЕНЬ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.</a:t>
            </a:r>
            <a:endParaRPr lang="ru-RU" sz="22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428992" y="500042"/>
          <a:ext cx="5472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88" y="381000"/>
            <a:ext cx="3008312" cy="4691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РИС. 13.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ДИНАМИКА ЧИСЛЕННОСТИ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(ТЫС. ОСОБЕЙ) ДИКОГО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СЕВЕРНОГО ОЛЕНЯ В РЕСПУБЛИКЕ КОМИ (ПО: </a:t>
            </a: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http://www.agiks.ru/data/gosdoklad/gd2012/html/sod.html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с изменениями).</a:t>
            </a:r>
            <a:endParaRPr lang="ru-RU" sz="2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428992" y="500042"/>
          <a:ext cx="5472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body" idx="2"/>
          </p:nvPr>
        </p:nvSpPr>
        <p:spPr>
          <a:xfrm>
            <a:off x="357188" y="381000"/>
            <a:ext cx="3071804" cy="4691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РИС.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14.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ДИНАМИКА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СРЕДНЕВЗВЕШЕННОГО ПОКАЗАТЕЛЯ УЧЕТА  (СЛЕДОВ/10 КМ) ДИКОГО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СЕВЕРНОГО ОЛЕНЯ В РЕСПУБЛИКЕ КОМИ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(ПО: ДАННЫЕ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ОХОТУПРАВЛЕНИЯ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РК).</a:t>
            </a:r>
            <a:endParaRPr lang="ru-RU" sz="2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286116" y="500042"/>
          <a:ext cx="5472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440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ТАБЛ.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КОЭФФИЦИЕНТЫ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КОРРЕЛЯЦИИ  ПОКАЗАТЕЛЕЙ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ПРОСТРАНСТВЕННОГО РАСПРЕДЕЛЕНИЯ РАВНИННО-ТАЕЖНОЙ ФОРМЫ ДИКОГО СВЕРНОГО ОЛЕНЯ И НЕКОТОРЫХ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ФАКТОРОВ ДЛЯ МАСШТАБА РАЙОНОВ.</a:t>
            </a:r>
            <a:endParaRPr lang="ru-RU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2005980"/>
          <a:ext cx="8002800" cy="3566160"/>
        </p:xfrm>
        <a:graphic>
          <a:graphicData uri="http://schemas.openxmlformats.org/drawingml/2006/table">
            <a:tbl>
              <a:tblPr/>
              <a:tblGrid>
                <a:gridCol w="3078000"/>
                <a:gridCol w="1641600"/>
                <a:gridCol w="1641600"/>
                <a:gridCol w="1641600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Фактор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Наличие-отсутствие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ru-RU" sz="180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кр.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2.18)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Частота наличия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(α</a:t>
                      </a:r>
                      <a:r>
                        <a:rPr lang="ru-RU" sz="180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кр.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0.05)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Медиана Пу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(α</a:t>
                      </a:r>
                      <a:r>
                        <a:rPr lang="ru-RU" sz="1800" baseline="-25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кр.</a:t>
                      </a: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0.05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 лесные земли,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0.5)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0.34)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0.18)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Лесные земли</a:t>
                      </a: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не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покрытые лесом,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0.07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 =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0.66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 =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0.36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Сельхозугодья,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2.05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 =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0.018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 =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0.056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Акватории,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1.64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 =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0.11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 =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0.62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Плотность населения,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чел./км</a:t>
                      </a:r>
                      <a:r>
                        <a:rPr lang="ru-RU" sz="1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1.11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 =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0.23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 =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0.057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440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ТАБЛ.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КОЭФФИЦИЕНТЫ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КОРРЕЛЯЦИИ  ПОКАЗАТЕЛЕЙ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ПРОСТРАНСТВЕННОГО РАСПРЕДЕЛЕНИЯ РАВНИННО-ТАЕЖНОЙ ФОРМЫ ДИКОГО СВЕРНОГО ОЛЕНЯ И НЕКОТОРЫХ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ФАКТОРОВ ДЛЯ МАСШТАБА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ЛЕСНИЧЕСТВ.</a:t>
            </a:r>
            <a:endParaRPr lang="ru-RU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69728" y="2004540"/>
          <a:ext cx="8002799" cy="3840480"/>
        </p:xfrm>
        <a:graphic>
          <a:graphicData uri="http://schemas.openxmlformats.org/drawingml/2006/table">
            <a:tbl>
              <a:tblPr/>
              <a:tblGrid>
                <a:gridCol w="3076892"/>
                <a:gridCol w="1641969"/>
                <a:gridCol w="1641969"/>
                <a:gridCol w="1641969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Фактор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Наличие-отсутствие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ru-RU" sz="180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кр.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2.06)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Частота наличия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(α</a:t>
                      </a:r>
                      <a:r>
                        <a:rPr lang="ru-RU" sz="180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кр.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0.05)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Медиана Пу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(α</a:t>
                      </a:r>
                      <a:r>
                        <a:rPr lang="ru-RU" sz="180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кр.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0.05)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Лесные земли, покрытые лесом, </a:t>
                      </a: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-0.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0.002)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0.79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0.002)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Лесные земли</a:t>
                      </a: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не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покрытые лесом, </a:t>
                      </a: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0.65)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0.21)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0.009)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Светлохвойные леса, %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0.13)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0.91)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0.84)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Средневзвешенная по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площади высота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снега в поле, см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2.31)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0.023)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0.97)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Плотность населения, </a:t>
                      </a: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чел./км</a:t>
                      </a:r>
                      <a:r>
                        <a:rPr lang="ru-RU" sz="18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1.28)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0.11)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 0.3)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88" y="381000"/>
            <a:ext cx="3357562" cy="4691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РИС. 1. ПРОСТРАНСТВЕННОЕ РАСПРЕДЕЛЕНИЕ ДИКОГО СЕВЕРНОГО ОЛЕНЯ В МАТЕРИКОВОЙ ЧАСТИ ЕВРОПЕЙСКОГО СЕВЕРО-ВОСТОКА РОССИИ В ПЕРВОЙ ПОЛОВИНЕ 2000-Х ГГ. (по: Королев и др., 2009).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5122" name="Picture 2" descr="D:\Documents\Работа\ОЛЕНЬ\Препринт готовый\Рис. 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7625" y="500063"/>
            <a:ext cx="4787900" cy="57626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участки обитания равнинно-таежной формы дикого северного оленя на европейском Северо-Востоке – 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необжитые и малоосвоенные малолесные (заболоченные) территории, приуроченные к приводораздельным и водораздельным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пространствам.</a:t>
            </a: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57158" y="381011"/>
            <a:ext cx="3008313" cy="4691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РИС.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15.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СОПРЯЖЕННОСТЬ УЧАСТКОВЫХ ЛЕСНИЧЕСТВ,  НАСЕЛЕННЫХ ОЛЕНЕМ, И ГЛАВНЫХ ВОДОРАЗДЕЛОВ РЕСПУБЛИКИ КОМИ.</a:t>
            </a:r>
          </a:p>
        </p:txBody>
      </p:sp>
      <p:pic>
        <p:nvPicPr>
          <p:cNvPr id="31748" name="Picture 4" descr="C:\Users\Я\Desktop\Безымянный6.jpg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14358"/>
            <a:ext cx="4788000" cy="478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857372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КОРОЛЕВ А.Н.</a:t>
            </a:r>
            <a:b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БИОЛОГИИ КОМИ НЦ УРО РАН,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СЫКТЫВКАР, РЕСПУБЛИКА 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КОМИ,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E-MAIL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: 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KOROLEV@IB.KOMISC.RU</a:t>
            </a:r>
            <a:endParaRPr lang="ru-RU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88" y="381000"/>
            <a:ext cx="3357562" cy="4691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РИС. 2. ОСОБО ОХРАНЯЕМЫЕ ПРИРОДНЫЕ ТЕРРИТОРИИ РЕСПУБЛИКИ КОМИ.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6146" name="Picture 2" descr="D:\Documents\Работа\Карты\OOPT_R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5" y="500063"/>
            <a:ext cx="4787900" cy="528161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 – НА  РАЗЛИЧНЫХ МАСШТАБАХ ПРОСТРАНТСВЕННОГО РАЗРЕШЕНИЯ ДАННЫХ КОЛИЧЕСТВЕННО ОХАРАКТЕРИЗОВАТЬ ПРОСТРАНСТВЕННОЕ РАСПРЕДЕЛЕНИЕ ДИКОГО СЕВЕРНОГО ОЛЕНЯ (С УПОРОМ на Равнинно-таежную ФОРМУ ) В РЕСПУБЛИКЕ КОМИ.</a:t>
            </a:r>
            <a:b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 и методы.</a:t>
            </a:r>
            <a:b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Данные ЗМУ 2008-2012 гг.</a:t>
            </a:r>
            <a:b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Масштабы пространственного разрешения данных – административный район (14 из 19), лесничество (27 из 32), участковое лесничество (140 из 176).</a:t>
            </a:r>
            <a:b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Анализируемые показатели – присутствие/отсутствие вида, частота встреч (доли единицы), медиана показателя учета (Пу, следов/10 км).</a:t>
            </a:r>
            <a:b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Критерии оценки – коэффициенты корреляции: рангово-бисериальный, гамма.</a:t>
            </a:r>
            <a:b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88" y="381000"/>
            <a:ext cx="3008312" cy="4691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РИС. 3. АРЕАЛЫ РАВНИННО-ТАЕЖНОЙ (БЕЛАЯ ЗАЛИВКА) И ГОРНО-ТАЕЖНОЙ (ЧЕРНАЯ ЗАЛИВКА) ФОРМ ДИКОГО СЕВЕРНОГО ОЛЕНЯ В РЕСПУБЛИКЕ КОМИ (МАСШТАБ РАЙОНОВ).</a:t>
            </a:r>
          </a:p>
        </p:txBody>
      </p:sp>
      <p:pic>
        <p:nvPicPr>
          <p:cNvPr id="8194" name="Picture 3" descr="D:\Documents\Работа\КАНДИДАТСКАЯ\Учеты\ФАКТОРЫ\контур_районов - копия.jpg"/>
          <p:cNvPicPr>
            <a:picLocks noGrp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5" y="500063"/>
            <a:ext cx="4787900" cy="5364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57188" y="381000"/>
            <a:ext cx="3008312" cy="4691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РИС. 4. РАСПРОСТРАНЕНИЕ ДИКОГО СЕВЕРНОГО ОЛЕНЯ  В РЕСПУБЛИКЕ КОМИ  (МАСШТАБ  РАЙОНОВ).</a:t>
            </a:r>
          </a:p>
        </p:txBody>
      </p:sp>
      <p:pic>
        <p:nvPicPr>
          <p:cNvPr id="10244" name="Picture 4" descr="C:\Users\Я\Desktop\Безымянный.jpg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5" y="500063"/>
            <a:ext cx="4787900" cy="5364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40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ТАБЛ. 1. Частота встреч  и параметры показателя учета (следов/10 км) дикого северного оленя в Республике Коми 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671654"/>
          <a:ext cx="8001063" cy="4389120"/>
        </p:xfrm>
        <a:graphic>
          <a:graphicData uri="http://schemas.openxmlformats.org/drawingml/2006/table">
            <a:tbl>
              <a:tblPr/>
              <a:tblGrid>
                <a:gridCol w="4214842"/>
                <a:gridCol w="1643074"/>
                <a:gridCol w="1357322"/>
                <a:gridCol w="785825"/>
              </a:tblGrid>
              <a:tr h="252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Частота встреч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 учета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Min-Max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Корткеросский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3/5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0-0.67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Усть-Куломский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1/5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0-0.06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ЦЕЛОМ ПО ЮЖНОЙ ЗОНЕ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4/5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0-0.07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0.03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Княжпогостский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5/5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0.02-0.95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Сосногорский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5/5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0.09-0.81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highlight>
                            <a:srgbClr val="FF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Троицко-Печорский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highlight>
                            <a:srgbClr val="FF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2/5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highlight>
                            <a:srgbClr val="FF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0-0.37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highlight>
                            <a:srgbClr val="FF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Удорский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4/5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0-0.5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0.09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Ухтинский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1/5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0-0.12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ЦЕЛОМ ПО ЦЕНТРАЛЬНОЙ ЗОНЕ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5/5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0.06-0.42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highlight>
                            <a:srgbClr val="FF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Воркутинский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highlight>
                            <a:srgbClr val="FF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1/5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highlight>
                            <a:srgbClr val="FF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0-0.07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highlight>
                            <a:srgbClr val="FF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highlight>
                            <a:srgbClr val="FF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Интинский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highlight>
                            <a:srgbClr val="FF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2/5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highlight>
                            <a:srgbClr val="FF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0-0.8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highlight>
                            <a:srgbClr val="FF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Усть-Цилемский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4/5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0-1.09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0.64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ЦЕЛОМ ПО СЕВЕРНОЙ ЗОНЕ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4/5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0-0.29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РЕСПУБЛИКА В</a:t>
                      </a:r>
                      <a:r>
                        <a:rPr lang="ru-RU" sz="18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ЦЕЛОМ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5/5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0.03-0.24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0.15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57188" y="381000"/>
            <a:ext cx="2928937" cy="4691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РИС. 5. ПАРАМЕТРЫ ПОКАЗАТЕЛЯ УЧЕТА (СЛЕДОВ/10 КМ) ДИКОГО СЕВЕРНОГО ОЛЕНЯ ПО ОХОТХОЗЯЙСТВЕННЫМ ЗОНАМ РЕСПУБЛИКИ КОМИ.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5988" y="-142875"/>
            <a:ext cx="5688012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88" y="381000"/>
            <a:ext cx="3008312" cy="4691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РИС. 6. РАСПРОСТРАНЕНИЕ РАВНИННО-ТАЕЖНОЙ ФОРМЫ ДИКОГО СЕВЕРНОГО ОЛЕНЯ  В РЕСПУБЛИКЕ КОМИ  (МАСШТАБ  РАЙОНОВ).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3859213"/>
            <a:ext cx="2786062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latin typeface="Franklin Gothic Medium" pitchFamily="34" charset="0"/>
                <a:cs typeface="+mn-cs"/>
              </a:rPr>
              <a:t>178.9 </a:t>
            </a:r>
            <a:r>
              <a:rPr lang="ru-RU" sz="2200" i="1" dirty="0">
                <a:latin typeface="Franklin Gothic Medium" pitchFamily="34" charset="0"/>
                <a:cs typeface="+mn-cs"/>
              </a:rPr>
              <a:t>ТЫС. </a:t>
            </a:r>
            <a:r>
              <a:rPr lang="ru-RU" sz="2200" i="1" dirty="0">
                <a:latin typeface="Franklin Gothic Medium" pitchFamily="34" charset="0"/>
                <a:cs typeface="+mn-cs"/>
              </a:rPr>
              <a:t>КМ</a:t>
            </a:r>
            <a:r>
              <a:rPr lang="ru-RU" sz="2200" i="1" baseline="30000" dirty="0">
                <a:latin typeface="Franklin Gothic Medium" pitchFamily="34" charset="0"/>
                <a:cs typeface="+mn-cs"/>
              </a:rPr>
              <a:t>2</a:t>
            </a:r>
            <a:endParaRPr lang="ru-RU" sz="2200" i="1" dirty="0">
              <a:latin typeface="Franklin Gothic Medium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latin typeface="Franklin Gothic Medium" pitchFamily="34" charset="0"/>
                <a:cs typeface="+mn-cs"/>
              </a:rPr>
              <a:t>ИЛИ 66.1 </a:t>
            </a:r>
            <a:r>
              <a:rPr lang="ru-RU" sz="2200" i="1" dirty="0">
                <a:latin typeface="Franklin Gothic Medium" pitchFamily="34" charset="0"/>
                <a:cs typeface="+mn-cs"/>
              </a:rPr>
              <a:t>% ОТ ПЛОЩАДИ ОБЛАСТИ РАСПРОСТРАНЕНИЯ ФОРМЫ</a:t>
            </a:r>
            <a:endParaRPr lang="ru-RU" sz="2200" i="1" dirty="0">
              <a:latin typeface="+mn-lt"/>
              <a:cs typeface="+mn-cs"/>
            </a:endParaRPr>
          </a:p>
        </p:txBody>
      </p:sp>
      <p:pic>
        <p:nvPicPr>
          <p:cNvPr id="13317" name="Picture 5" descr="C:\Users\Я\Desktop\Безымянный3.jpg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6038" y="500063"/>
            <a:ext cx="4787900" cy="5364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1306</TotalTime>
  <Words>897</Words>
  <Application>Microsoft Office PowerPoint</Application>
  <PresentationFormat>Экран (4:3)</PresentationFormat>
  <Paragraphs>178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ДИКИЙ СЕВЕРНЫЙ ОЛЕНЬ (RANGIFER TARANDUS L., 1758) В РЕСПУБЛИКЕ КОМИ. СОВРЕМЕННОЕ СОСТОЯНИЕ ГРУППИРОВКИ И ПРОБЛЕМЫ ОХРАНЫ</vt:lpstr>
      <vt:lpstr>Слайд 2</vt:lpstr>
      <vt:lpstr>Слайд 3</vt:lpstr>
      <vt:lpstr>ЦЕЛЬ РАБОТЫ – НА  РАЗЛИЧНЫХ МАСШТАБАХ ПРОСТРАНТСВЕННОГО РАЗРЕШЕНИЯ ДАННЫХ КОЛИЧЕСТВЕННО ОХАРАКТЕРИЗОВАТЬ ПРОСТРАНСТВЕННОЕ РАСПРЕДЕЛЕНИЕ ДИКОГО СЕВЕРНОГО ОЛЕНЯ (С УПОРОМ на Равнинно-таежную ФОРМУ ) В РЕСПУБЛИКЕ КОМИ.  Материал и методы.  1. Данные ЗМУ 2008-2012 гг. 2. Масштабы пространственного разрешения данных – административный район (14 из 19), лесничество (27 из 32), участковое лесничество (140 из 176). 3. Анализируемые показатели – присутствие/отсутствие вида, частота встреч (доли единицы), медиана показателя учета (Пу, следов/10 км). 4. Критерии оценки – коэффициенты корреляции: рангово-бисериальный, гамма. </vt:lpstr>
      <vt:lpstr>Слайд 5</vt:lpstr>
      <vt:lpstr>Слайд 6</vt:lpstr>
      <vt:lpstr>ТАБЛ. 1. Частота встреч  и параметры показателя учета (следов/10 км) дикого северного оленя в Республике Коми 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ТАБЛ. 2. КОЭФФИЦИЕНТЫ КОРРЕЛЯЦИИ  ПОКАЗАТЕЛЕЙ ПРОСТРАНСТВЕННОГО РАСПРЕДЕЛЕНИЯ РАВНИННО-ТАЕЖНОЙ ФОРМЫ ДИКОГО СВЕРНОГО ОЛЕНЯ И НЕКОТОРЫХ ФАКТОРОВ ДЛЯ МАСШТАБА РАЙОНОВ.</vt:lpstr>
      <vt:lpstr>ТАБЛ. 3. КОЭФФИЦИЕНТЫ КОРРЕЛЯЦИИ  ПОКАЗАТЕЛЕЙ ПРОСТРАНСТВЕННОГО РАСПРЕДЕЛЕНИЯ РАВНИННО-ТАЕЖНОЙ ФОРМЫ ДИКОГО СВЕРНОГО ОЛЕНЯ И НЕКОТОРЫХ ФАКТОРОВ ДЛЯ МАСШТАБА ЛЕСНИЧЕСТВ.</vt:lpstr>
      <vt:lpstr>характерные участки обитания равнинно-таежной формы дикого северного оленя на европейском Северо-Востоке –   необжитые и малоосвоенные малолесные (заболоченные) территории, приуроченные к приводораздельным и водораздельным пространствам.</vt:lpstr>
      <vt:lpstr>Слайд 21</vt:lpstr>
      <vt:lpstr>СПАСИБО ЗА ВНИМАНИЕ  КОРОЛЕВ А.Н. ИНСТИТУТ БИОЛОГИИ КОМИ НЦ УРО РАН, СЫКТЫВКАР, РЕСПУБЛИКА КОМИ, E-MAIL: KOROLEV@IB.KOMISC.RU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ПРОСТРАНСТВЕННОЕ РАСПРЕДЕЛЕНИЕ ДИКОГО СЕВЕРНОГО ОЛЕНЯ (RANGIFER TARANDUS L., 1758) В ТАЕЖНОЙ ЗОНЕ ЕВРОПЕЙСКОГО СЕВЕРО-ВОСТОКА РОССИИ</dc:title>
  <dc:creator>Я</dc:creator>
  <cp:lastModifiedBy>Я</cp:lastModifiedBy>
  <cp:revision>129</cp:revision>
  <dcterms:created xsi:type="dcterms:W3CDTF">2014-01-26T12:49:21Z</dcterms:created>
  <dcterms:modified xsi:type="dcterms:W3CDTF">2014-09-25T09:59:49Z</dcterms:modified>
</cp:coreProperties>
</file>