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63" r:id="rId2"/>
    <p:sldId id="264" r:id="rId3"/>
    <p:sldId id="269" r:id="rId4"/>
    <p:sldId id="268" r:id="rId5"/>
    <p:sldId id="270" r:id="rId6"/>
    <p:sldId id="266" r:id="rId7"/>
    <p:sldId id="271" r:id="rId8"/>
    <p:sldId id="279" r:id="rId9"/>
    <p:sldId id="272" r:id="rId10"/>
    <p:sldId id="274" r:id="rId11"/>
    <p:sldId id="267" r:id="rId12"/>
    <p:sldId id="257" r:id="rId13"/>
    <p:sldId id="275" r:id="rId14"/>
    <p:sldId id="258" r:id="rId15"/>
    <p:sldId id="259" r:id="rId16"/>
    <p:sldId id="278" r:id="rId17"/>
    <p:sldId id="260" r:id="rId18"/>
    <p:sldId id="261" r:id="rId19"/>
    <p:sldId id="277" r:id="rId20"/>
    <p:sldId id="273" r:id="rId21"/>
    <p:sldId id="265" r:id="rId22"/>
    <p:sldId id="276" r:id="rId23"/>
    <p:sldId id="26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-516" y="-102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H:\&#1052;&#1086;&#1080;%20&#1076;&#1086;&#1082;&#1091;&#1084;&#1077;&#1085;&#1090;&#1099;\&#1055;&#1091;&#1073;&#1083;&#1080;&#1082;&#1072;&#1094;&#1080;&#1080;\2014%20&#1043;&#1054;&#1044;\&#1057;&#1099;&#1082;&#1090;&#1099;&#1074;&#1082;&#1072;&#1088;\Microsoft%20Excel%20Work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3314415408218899"/>
                  <c:y val="0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Mollusca </a:t>
                    </a:r>
                    <a:r>
                      <a:rPr lang="ru-RU" baseline="0" dirty="0" smtClean="0"/>
                      <a:t>1%</a:t>
                    </a:r>
                    <a:endParaRPr lang="en-US" dirty="0" smtClean="0"/>
                  </a:p>
                </c:rich>
              </c:tx>
              <c:spPr>
                <a:solidFill>
                  <a:sysClr val="window" lastClr="FFFFFF"/>
                </a:solidFill>
                <a:ln w="19050">
                  <a:solidFill>
                    <a:srgbClr val="FF0000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7463844193388869"/>
                      <c:h val="0.1179379767786368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7.7927212062272128E-2"/>
                  <c:y val="0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 smtClean="0"/>
                      <a:t>Aranei</a:t>
                    </a:r>
                    <a:r>
                      <a:rPr lang="en-US" baseline="0" dirty="0"/>
                      <a:t>
</a:t>
                    </a:r>
                    <a:r>
                      <a:rPr lang="ru-RU" baseline="0" dirty="0" smtClean="0"/>
                      <a:t>2%</a:t>
                    </a:r>
                    <a:endParaRPr lang="en-US" baseline="0" dirty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FF0000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173456578797218"/>
                      <c:h val="0.111040885659542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 smtClean="0"/>
                      <a:t>Insecta</a:t>
                    </a:r>
                    <a:r>
                      <a:rPr lang="en-US" dirty="0" smtClean="0"/>
                      <a:t> </a:t>
                    </a:r>
                    <a:r>
                      <a:rPr lang="ru-RU" baseline="0" dirty="0" smtClean="0"/>
                      <a:t>7%</a:t>
                    </a:r>
                    <a:endParaRPr lang="en-US" dirty="0" smtClean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FF0000"/>
                  </a:solidFill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6.5466448445171046E-3"/>
                  <c:y val="-7.269248068136328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Pisces</a:t>
                    </a:r>
                    <a:r>
                      <a:rPr lang="en-US" baseline="0" dirty="0"/>
                      <a:t>
</a:t>
                    </a:r>
                    <a:r>
                      <a:rPr lang="ru-RU" baseline="0" dirty="0" smtClean="0"/>
                      <a:t>1%</a:t>
                    </a:r>
                    <a:endParaRPr lang="en-US" baseline="0" dirty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00B0F0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6.9830878341516633E-2"/>
                  <c:y val="2.678144025102848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 smtClean="0"/>
                      <a:t>Amphibia</a:t>
                    </a:r>
                    <a:r>
                      <a:rPr lang="en-US" dirty="0" smtClean="0"/>
                      <a:t> </a:t>
                    </a:r>
                    <a:r>
                      <a:rPr lang="en-US" baseline="0" dirty="0"/>
                      <a:t>
</a:t>
                    </a:r>
                    <a:r>
                      <a:rPr lang="ru-RU" baseline="0" dirty="0" smtClean="0"/>
                      <a:t>1%</a:t>
                    </a:r>
                    <a:endParaRPr lang="en-US" baseline="0" dirty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00B0F0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1.0911074740861976E-2"/>
                  <c:y val="0.1147776010758366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 smtClean="0"/>
                      <a:t>Replitia</a:t>
                    </a:r>
                    <a:r>
                      <a:rPr lang="en-US" baseline="0" dirty="0"/>
                      <a:t>
</a:t>
                    </a:r>
                    <a:r>
                      <a:rPr lang="ru-RU" baseline="0" dirty="0" smtClean="0"/>
                      <a:t>1%</a:t>
                    </a:r>
                    <a:endParaRPr lang="en-US" baseline="0" dirty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00B0F0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9.1653027823240585E-2"/>
                  <c:y val="-9.947392093239192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Aves</a:t>
                    </a:r>
                    <a:r>
                      <a:rPr lang="en-US" baseline="0" dirty="0"/>
                      <a:t>
</a:t>
                    </a:r>
                    <a:r>
                      <a:rPr lang="ru-RU" baseline="0" dirty="0" smtClean="0"/>
                      <a:t>53%</a:t>
                    </a:r>
                    <a:endParaRPr lang="en-US" baseline="0" dirty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00B0F0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6.2207513915832985E-2"/>
                  <c:y val="8.653837109862216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Mammals</a:t>
                    </a:r>
                    <a:r>
                      <a:rPr lang="en-US" baseline="0" dirty="0"/>
                      <a:t>
</a:t>
                    </a:r>
                    <a:r>
                      <a:rPr lang="ru-RU" baseline="0" dirty="0" smtClean="0"/>
                      <a:t>17%</a:t>
                    </a:r>
                    <a:endParaRPr lang="en-US" baseline="0" dirty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00B0F0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8088579507271738"/>
                      <c:h val="0.14338723684897273"/>
                    </c:manualLayout>
                  </c15:layout>
                  <c15:dlblFieldTable/>
                  <c15:showDataLabelsRange val="0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Лист1!$A$2:$A$9</c:f>
              <c:strCache>
                <c:ptCount val="8"/>
                <c:pt idx="0">
                  <c:v>Моллюски</c:v>
                </c:pt>
                <c:pt idx="1">
                  <c:v>Пауки</c:v>
                </c:pt>
                <c:pt idx="2">
                  <c:v>Насекомые</c:v>
                </c:pt>
                <c:pt idx="3">
                  <c:v>Рыбы</c:v>
                </c:pt>
                <c:pt idx="4">
                  <c:v>Амфибии</c:v>
                </c:pt>
                <c:pt idx="5">
                  <c:v>Рептилии</c:v>
                </c:pt>
                <c:pt idx="6">
                  <c:v>Птицы</c:v>
                </c:pt>
                <c:pt idx="7">
                  <c:v>Млекопитающие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</c:v>
                </c:pt>
                <c:pt idx="1">
                  <c:v>3</c:v>
                </c:pt>
                <c:pt idx="2">
                  <c:v>13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35</c:v>
                </c:pt>
                <c:pt idx="7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D5D763-7786-4D0F-A6F3-29045D9778F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BAC53D8-8283-4195-995E-4DEE169E92CC}">
      <dgm:prSet phldrT="[Текст]"/>
      <dgm:spPr/>
      <dgm:t>
        <a:bodyPr/>
        <a:lstStyle/>
        <a:p>
          <a:r>
            <a:rPr lang="en-US" dirty="0" smtClean="0"/>
            <a:t>Unification procedures, instructions, </a:t>
          </a:r>
          <a:endParaRPr lang="ru-RU" dirty="0" smtClean="0"/>
        </a:p>
        <a:p>
          <a:r>
            <a:rPr lang="en-US" dirty="0" smtClean="0"/>
            <a:t>creation of a single on-line database</a:t>
          </a:r>
          <a:endParaRPr lang="ru-RU" dirty="0"/>
        </a:p>
      </dgm:t>
    </dgm:pt>
    <dgm:pt modelId="{6EAF0344-E5FE-4865-83BC-3067298CE5F3}" type="parTrans" cxnId="{1132AD16-BB88-463D-A228-EA90FB37D0E6}">
      <dgm:prSet/>
      <dgm:spPr/>
      <dgm:t>
        <a:bodyPr/>
        <a:lstStyle/>
        <a:p>
          <a:endParaRPr lang="ru-RU"/>
        </a:p>
      </dgm:t>
    </dgm:pt>
    <dgm:pt modelId="{AFD4F896-C298-4853-9836-73E7BA279D2E}" type="sibTrans" cxnId="{1132AD16-BB88-463D-A228-EA90FB37D0E6}">
      <dgm:prSet/>
      <dgm:spPr/>
      <dgm:t>
        <a:bodyPr/>
        <a:lstStyle/>
        <a:p>
          <a:endParaRPr lang="ru-RU"/>
        </a:p>
      </dgm:t>
    </dgm:pt>
    <dgm:pt modelId="{23E8426A-76A6-4E82-BD9A-A563266F6DDD}">
      <dgm:prSet phldrT="[Текст]"/>
      <dgm:spPr/>
      <dgm:t>
        <a:bodyPr/>
        <a:lstStyle/>
        <a:p>
          <a:r>
            <a:rPr lang="en-US" dirty="0" smtClean="0"/>
            <a:t>Preparation books and method. materials on national lang. and English</a:t>
          </a:r>
          <a:endParaRPr lang="ru-RU" dirty="0"/>
        </a:p>
      </dgm:t>
    </dgm:pt>
    <dgm:pt modelId="{122FA0F8-4D62-4D26-9B44-EC2C2D8D4895}" type="parTrans" cxnId="{F19ABC21-A772-4262-A6A9-71E92FA4D51A}">
      <dgm:prSet/>
      <dgm:spPr/>
      <dgm:t>
        <a:bodyPr/>
        <a:lstStyle/>
        <a:p>
          <a:endParaRPr lang="ru-RU"/>
        </a:p>
      </dgm:t>
    </dgm:pt>
    <dgm:pt modelId="{49A1EE8C-0AC7-4969-9DBB-1EBC9B04187D}" type="sibTrans" cxnId="{F19ABC21-A772-4262-A6A9-71E92FA4D51A}">
      <dgm:prSet/>
      <dgm:spPr/>
      <dgm:t>
        <a:bodyPr/>
        <a:lstStyle/>
        <a:p>
          <a:endParaRPr lang="ru-RU"/>
        </a:p>
      </dgm:t>
    </dgm:pt>
    <dgm:pt modelId="{D021D93B-582C-4E9B-95F9-08411EDFDD97}">
      <dgm:prSet phldrT="[Текст]"/>
      <dgm:spPr/>
      <dgm:t>
        <a:bodyPr/>
        <a:lstStyle/>
        <a:p>
          <a:r>
            <a:rPr lang="en-US" dirty="0" smtClean="0"/>
            <a:t>Creating Coordination Center (consultations, scientific-method. accompanying., Including training) - to conduct some regional Red Books and shared Red List of BEAR</a:t>
          </a:r>
        </a:p>
      </dgm:t>
    </dgm:pt>
    <dgm:pt modelId="{02E51B06-F41D-496F-AADA-DAE9A4457012}" type="parTrans" cxnId="{39C7B622-AD7F-4290-ABC0-849664C33D48}">
      <dgm:prSet/>
      <dgm:spPr/>
      <dgm:t>
        <a:bodyPr/>
        <a:lstStyle/>
        <a:p>
          <a:endParaRPr lang="ru-RU"/>
        </a:p>
      </dgm:t>
    </dgm:pt>
    <dgm:pt modelId="{B9E95637-3DD5-4686-A2D6-5FB657F57530}" type="sibTrans" cxnId="{39C7B622-AD7F-4290-ABC0-849664C33D48}">
      <dgm:prSet/>
      <dgm:spPr/>
      <dgm:t>
        <a:bodyPr/>
        <a:lstStyle/>
        <a:p>
          <a:endParaRPr lang="ru-RU"/>
        </a:p>
      </dgm:t>
    </dgm:pt>
    <dgm:pt modelId="{835E010E-4939-4F2D-B5B2-7025035AF69D}" type="pres">
      <dgm:prSet presAssocID="{29D5D763-7786-4D0F-A6F3-29045D9778F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194AF74-8733-42EA-8399-8FD3E246AFDD}" type="pres">
      <dgm:prSet presAssocID="{29D5D763-7786-4D0F-A6F3-29045D9778F5}" presName="Name1" presStyleCnt="0"/>
      <dgm:spPr/>
    </dgm:pt>
    <dgm:pt modelId="{DEA74C55-1922-4A5F-BD13-EB460282B1D1}" type="pres">
      <dgm:prSet presAssocID="{29D5D763-7786-4D0F-A6F3-29045D9778F5}" presName="cycle" presStyleCnt="0"/>
      <dgm:spPr/>
    </dgm:pt>
    <dgm:pt modelId="{3921F371-6907-4C2A-986A-74BCE752449B}" type="pres">
      <dgm:prSet presAssocID="{29D5D763-7786-4D0F-A6F3-29045D9778F5}" presName="srcNode" presStyleLbl="node1" presStyleIdx="0" presStyleCnt="3"/>
      <dgm:spPr/>
    </dgm:pt>
    <dgm:pt modelId="{EB5A22E5-2D95-4D89-82B9-FA0974077BD4}" type="pres">
      <dgm:prSet presAssocID="{29D5D763-7786-4D0F-A6F3-29045D9778F5}" presName="conn" presStyleLbl="parChTrans1D2" presStyleIdx="0" presStyleCnt="1"/>
      <dgm:spPr/>
      <dgm:t>
        <a:bodyPr/>
        <a:lstStyle/>
        <a:p>
          <a:endParaRPr lang="ru-RU"/>
        </a:p>
      </dgm:t>
    </dgm:pt>
    <dgm:pt modelId="{3415ACCD-F8EB-4255-8189-48B41AEB1FE2}" type="pres">
      <dgm:prSet presAssocID="{29D5D763-7786-4D0F-A6F3-29045D9778F5}" presName="extraNode" presStyleLbl="node1" presStyleIdx="0" presStyleCnt="3"/>
      <dgm:spPr/>
    </dgm:pt>
    <dgm:pt modelId="{D827B19F-519C-4CAB-96D9-C2CCCE71C305}" type="pres">
      <dgm:prSet presAssocID="{29D5D763-7786-4D0F-A6F3-29045D9778F5}" presName="dstNode" presStyleLbl="node1" presStyleIdx="0" presStyleCnt="3"/>
      <dgm:spPr/>
    </dgm:pt>
    <dgm:pt modelId="{C665C9A5-7937-40F9-BBF2-2CB3B652AEB4}" type="pres">
      <dgm:prSet presAssocID="{EBAC53D8-8283-4195-995E-4DEE169E92C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7359C-18D0-4C2C-BC6E-3739941955E1}" type="pres">
      <dgm:prSet presAssocID="{EBAC53D8-8283-4195-995E-4DEE169E92CC}" presName="accent_1" presStyleCnt="0"/>
      <dgm:spPr/>
    </dgm:pt>
    <dgm:pt modelId="{2F823EF0-4124-479A-9159-E4AA86157965}" type="pres">
      <dgm:prSet presAssocID="{EBAC53D8-8283-4195-995E-4DEE169E92CC}" presName="accentRepeatNode" presStyleLbl="solidFgAcc1" presStyleIdx="0" presStyleCnt="3"/>
      <dgm:spPr/>
    </dgm:pt>
    <dgm:pt modelId="{41E6F807-06A3-4746-8220-C3442CAA4897}" type="pres">
      <dgm:prSet presAssocID="{23E8426A-76A6-4E82-BD9A-A563266F6DD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A339B-2D11-4A66-9297-5EEC27B01938}" type="pres">
      <dgm:prSet presAssocID="{23E8426A-76A6-4E82-BD9A-A563266F6DDD}" presName="accent_2" presStyleCnt="0"/>
      <dgm:spPr/>
    </dgm:pt>
    <dgm:pt modelId="{A3AD3C97-7AD5-4501-B3ED-39EEC8DF5603}" type="pres">
      <dgm:prSet presAssocID="{23E8426A-76A6-4E82-BD9A-A563266F6DDD}" presName="accentRepeatNode" presStyleLbl="solidFgAcc1" presStyleIdx="1" presStyleCnt="3"/>
      <dgm:spPr/>
    </dgm:pt>
    <dgm:pt modelId="{31010E84-EAF8-400E-A82E-ADC369B54E68}" type="pres">
      <dgm:prSet presAssocID="{D021D93B-582C-4E9B-95F9-08411EDFDD9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BD427-5A06-4F67-863A-D101B356C9D2}" type="pres">
      <dgm:prSet presAssocID="{D021D93B-582C-4E9B-95F9-08411EDFDD97}" presName="accent_3" presStyleCnt="0"/>
      <dgm:spPr/>
    </dgm:pt>
    <dgm:pt modelId="{74041A4C-4C3B-458A-8FB3-77F91014BB08}" type="pres">
      <dgm:prSet presAssocID="{D021D93B-582C-4E9B-95F9-08411EDFDD97}" presName="accentRepeatNode" presStyleLbl="solidFgAcc1" presStyleIdx="2" presStyleCnt="3"/>
      <dgm:spPr/>
    </dgm:pt>
  </dgm:ptLst>
  <dgm:cxnLst>
    <dgm:cxn modelId="{E3B46305-067C-490A-9E05-0406194A71C1}" type="presOf" srcId="{29D5D763-7786-4D0F-A6F3-29045D9778F5}" destId="{835E010E-4939-4F2D-B5B2-7025035AF69D}" srcOrd="0" destOrd="0" presId="urn:microsoft.com/office/officeart/2008/layout/VerticalCurvedList"/>
    <dgm:cxn modelId="{39C7B622-AD7F-4290-ABC0-849664C33D48}" srcId="{29D5D763-7786-4D0F-A6F3-29045D9778F5}" destId="{D021D93B-582C-4E9B-95F9-08411EDFDD97}" srcOrd="2" destOrd="0" parTransId="{02E51B06-F41D-496F-AADA-DAE9A4457012}" sibTransId="{B9E95637-3DD5-4686-A2D6-5FB657F57530}"/>
    <dgm:cxn modelId="{9D2A3283-E20D-4E65-9617-1FE96D7C4D17}" type="presOf" srcId="{D021D93B-582C-4E9B-95F9-08411EDFDD97}" destId="{31010E84-EAF8-400E-A82E-ADC369B54E68}" srcOrd="0" destOrd="0" presId="urn:microsoft.com/office/officeart/2008/layout/VerticalCurvedList"/>
    <dgm:cxn modelId="{80807A84-9325-49DC-AFEE-287913FA3799}" type="presOf" srcId="{AFD4F896-C298-4853-9836-73E7BA279D2E}" destId="{EB5A22E5-2D95-4D89-82B9-FA0974077BD4}" srcOrd="0" destOrd="0" presId="urn:microsoft.com/office/officeart/2008/layout/VerticalCurvedList"/>
    <dgm:cxn modelId="{F19ABC21-A772-4262-A6A9-71E92FA4D51A}" srcId="{29D5D763-7786-4D0F-A6F3-29045D9778F5}" destId="{23E8426A-76A6-4E82-BD9A-A563266F6DDD}" srcOrd="1" destOrd="0" parTransId="{122FA0F8-4D62-4D26-9B44-EC2C2D8D4895}" sibTransId="{49A1EE8C-0AC7-4969-9DBB-1EBC9B04187D}"/>
    <dgm:cxn modelId="{DB052D02-F8F2-4B30-96D3-C04E10A15332}" type="presOf" srcId="{23E8426A-76A6-4E82-BD9A-A563266F6DDD}" destId="{41E6F807-06A3-4746-8220-C3442CAA4897}" srcOrd="0" destOrd="0" presId="urn:microsoft.com/office/officeart/2008/layout/VerticalCurvedList"/>
    <dgm:cxn modelId="{6110D60C-55E1-4F43-B16D-A3DEE3455E51}" type="presOf" srcId="{EBAC53D8-8283-4195-995E-4DEE169E92CC}" destId="{C665C9A5-7937-40F9-BBF2-2CB3B652AEB4}" srcOrd="0" destOrd="0" presId="urn:microsoft.com/office/officeart/2008/layout/VerticalCurvedList"/>
    <dgm:cxn modelId="{1132AD16-BB88-463D-A228-EA90FB37D0E6}" srcId="{29D5D763-7786-4D0F-A6F3-29045D9778F5}" destId="{EBAC53D8-8283-4195-995E-4DEE169E92CC}" srcOrd="0" destOrd="0" parTransId="{6EAF0344-E5FE-4865-83BC-3067298CE5F3}" sibTransId="{AFD4F896-C298-4853-9836-73E7BA279D2E}"/>
    <dgm:cxn modelId="{AFF19591-98F4-43AB-8ABF-BC2A691985D6}" type="presParOf" srcId="{835E010E-4939-4F2D-B5B2-7025035AF69D}" destId="{9194AF74-8733-42EA-8399-8FD3E246AFDD}" srcOrd="0" destOrd="0" presId="urn:microsoft.com/office/officeart/2008/layout/VerticalCurvedList"/>
    <dgm:cxn modelId="{808ACB28-E56A-48F6-AFE6-27004292C92B}" type="presParOf" srcId="{9194AF74-8733-42EA-8399-8FD3E246AFDD}" destId="{DEA74C55-1922-4A5F-BD13-EB460282B1D1}" srcOrd="0" destOrd="0" presId="urn:microsoft.com/office/officeart/2008/layout/VerticalCurvedList"/>
    <dgm:cxn modelId="{FB598D84-22AA-49AD-BF26-7AC87F18F5AF}" type="presParOf" srcId="{DEA74C55-1922-4A5F-BD13-EB460282B1D1}" destId="{3921F371-6907-4C2A-986A-74BCE752449B}" srcOrd="0" destOrd="0" presId="urn:microsoft.com/office/officeart/2008/layout/VerticalCurvedList"/>
    <dgm:cxn modelId="{956871C3-486F-475F-A014-AFDD25FC7FB1}" type="presParOf" srcId="{DEA74C55-1922-4A5F-BD13-EB460282B1D1}" destId="{EB5A22E5-2D95-4D89-82B9-FA0974077BD4}" srcOrd="1" destOrd="0" presId="urn:microsoft.com/office/officeart/2008/layout/VerticalCurvedList"/>
    <dgm:cxn modelId="{CBC65FE8-3D9A-4FAE-BB8C-B8A1FD9CFF51}" type="presParOf" srcId="{DEA74C55-1922-4A5F-BD13-EB460282B1D1}" destId="{3415ACCD-F8EB-4255-8189-48B41AEB1FE2}" srcOrd="2" destOrd="0" presId="urn:microsoft.com/office/officeart/2008/layout/VerticalCurvedList"/>
    <dgm:cxn modelId="{37A2E3FF-B2DF-46DA-8D54-24426380BF5C}" type="presParOf" srcId="{DEA74C55-1922-4A5F-BD13-EB460282B1D1}" destId="{D827B19F-519C-4CAB-96D9-C2CCCE71C305}" srcOrd="3" destOrd="0" presId="urn:microsoft.com/office/officeart/2008/layout/VerticalCurvedList"/>
    <dgm:cxn modelId="{1DD2E1B9-F85C-4D5E-87BC-E2BA788B085F}" type="presParOf" srcId="{9194AF74-8733-42EA-8399-8FD3E246AFDD}" destId="{C665C9A5-7937-40F9-BBF2-2CB3B652AEB4}" srcOrd="1" destOrd="0" presId="urn:microsoft.com/office/officeart/2008/layout/VerticalCurvedList"/>
    <dgm:cxn modelId="{401BB270-624E-4EC9-B04C-3BE3517F803B}" type="presParOf" srcId="{9194AF74-8733-42EA-8399-8FD3E246AFDD}" destId="{6917359C-18D0-4C2C-BC6E-3739941955E1}" srcOrd="2" destOrd="0" presId="urn:microsoft.com/office/officeart/2008/layout/VerticalCurvedList"/>
    <dgm:cxn modelId="{6C52F3AE-849D-49D6-AAAE-71F151F02D1A}" type="presParOf" srcId="{6917359C-18D0-4C2C-BC6E-3739941955E1}" destId="{2F823EF0-4124-479A-9159-E4AA86157965}" srcOrd="0" destOrd="0" presId="urn:microsoft.com/office/officeart/2008/layout/VerticalCurvedList"/>
    <dgm:cxn modelId="{E2EF25AE-C75F-4CCE-8BDD-8446329B284E}" type="presParOf" srcId="{9194AF74-8733-42EA-8399-8FD3E246AFDD}" destId="{41E6F807-06A3-4746-8220-C3442CAA4897}" srcOrd="3" destOrd="0" presId="urn:microsoft.com/office/officeart/2008/layout/VerticalCurvedList"/>
    <dgm:cxn modelId="{0859044C-3B91-4882-B7C4-C7421D2B70B4}" type="presParOf" srcId="{9194AF74-8733-42EA-8399-8FD3E246AFDD}" destId="{999A339B-2D11-4A66-9297-5EEC27B01938}" srcOrd="4" destOrd="0" presId="urn:microsoft.com/office/officeart/2008/layout/VerticalCurvedList"/>
    <dgm:cxn modelId="{F1991DE1-BE1D-4573-A641-B21CFCF064E9}" type="presParOf" srcId="{999A339B-2D11-4A66-9297-5EEC27B01938}" destId="{A3AD3C97-7AD5-4501-B3ED-39EEC8DF5603}" srcOrd="0" destOrd="0" presId="urn:microsoft.com/office/officeart/2008/layout/VerticalCurvedList"/>
    <dgm:cxn modelId="{38E379AB-9457-4F7D-BBAA-F42A6429CBC8}" type="presParOf" srcId="{9194AF74-8733-42EA-8399-8FD3E246AFDD}" destId="{31010E84-EAF8-400E-A82E-ADC369B54E68}" srcOrd="5" destOrd="0" presId="urn:microsoft.com/office/officeart/2008/layout/VerticalCurvedList"/>
    <dgm:cxn modelId="{B303731A-7F37-4F55-BF36-9C2EAF899AA9}" type="presParOf" srcId="{9194AF74-8733-42EA-8399-8FD3E246AFDD}" destId="{A87BD427-5A06-4F67-863A-D101B356C9D2}" srcOrd="6" destOrd="0" presId="urn:microsoft.com/office/officeart/2008/layout/VerticalCurvedList"/>
    <dgm:cxn modelId="{1662627D-4932-4BED-B80A-0A55018D4AE6}" type="presParOf" srcId="{A87BD427-5A06-4F67-863A-D101B356C9D2}" destId="{74041A4C-4C3B-458A-8FB3-77F91014BB0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B4D372-84D4-432A-8B69-8ABC747C4308}" type="doc">
      <dgm:prSet loTypeId="urn:microsoft.com/office/officeart/2005/8/layout/pyramid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CA353E4-1FF8-47D5-946F-F7484037B270}">
      <dgm:prSet phldrT="[Текст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Ministries</a:t>
          </a:r>
          <a:endParaRPr lang="ru-RU" sz="2400" dirty="0">
            <a:solidFill>
              <a:schemeClr val="tx1"/>
            </a:solidFill>
          </a:endParaRPr>
        </a:p>
      </dgm:t>
    </dgm:pt>
    <dgm:pt modelId="{A695C64C-B3B4-4FFC-B447-85147E8A884C}" type="parTrans" cxnId="{28E9108B-BD03-4D82-8846-388D4012BC96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778A9FF5-08D3-40B2-AB1D-433F703D67E1}" type="sibTrans" cxnId="{28E9108B-BD03-4D82-8846-388D4012BC96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3E61301E-286D-4AF1-A65C-85AA47C1A7AA}">
      <dgm:prSet phldrT="[Текст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VNII </a:t>
          </a:r>
          <a:r>
            <a:rPr lang="en-US" sz="2400" dirty="0" err="1" smtClean="0">
              <a:solidFill>
                <a:schemeClr val="tx1"/>
              </a:solidFill>
            </a:rPr>
            <a:t>prirody</a:t>
          </a:r>
          <a:endParaRPr lang="ru-RU" sz="2400" dirty="0">
            <a:solidFill>
              <a:schemeClr val="tx1"/>
            </a:solidFill>
          </a:endParaRPr>
        </a:p>
      </dgm:t>
    </dgm:pt>
    <dgm:pt modelId="{A1BA5E3F-882F-48A8-A002-125A3339CE00}" type="parTrans" cxnId="{489CB62F-4BDB-4991-BF1B-E605B0F4CB3A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CDE7338E-201E-4E47-BCB9-749E31705B81}" type="sibTrans" cxnId="{489CB62F-4BDB-4991-BF1B-E605B0F4CB3A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44A4F67A-8D84-4098-B01A-1A42B5780DFE}">
      <dgm:prSet phldrT="[Текст]" custT="1"/>
      <dgm:spPr>
        <a:ln w="57150">
          <a:solidFill>
            <a:srgbClr val="FF0000"/>
          </a:solidFill>
        </a:ln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Coordination Centre of RL BEAR</a:t>
          </a:r>
          <a:endParaRPr lang="ru-RU" sz="2000" dirty="0">
            <a:solidFill>
              <a:schemeClr val="tx1"/>
            </a:solidFill>
          </a:endParaRPr>
        </a:p>
      </dgm:t>
    </dgm:pt>
    <dgm:pt modelId="{30E1E60A-1B65-407C-A875-9EA4B72A5A1D}" type="parTrans" cxnId="{51F5DEAC-7D8D-48C3-9793-49C2F74845ED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DCB6AED0-62F9-4371-9A6D-29B6B2AE3492}" type="sibTrans" cxnId="{51F5DEAC-7D8D-48C3-9793-49C2F74845ED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118B44FF-9980-48B9-BD71-6EF61A572831}">
      <dgm:prSet phldrT="[Текст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Scientific</a:t>
          </a:r>
          <a:r>
            <a:rPr lang="en-US" sz="2400" dirty="0" smtClean="0">
              <a:solidFill>
                <a:schemeClr val="tx1"/>
              </a:solidFill>
            </a:rPr>
            <a:t> institutions, RAS, protected areas</a:t>
          </a:r>
          <a:endParaRPr lang="ru-RU" sz="2400" dirty="0">
            <a:solidFill>
              <a:schemeClr val="tx1"/>
            </a:solidFill>
          </a:endParaRPr>
        </a:p>
      </dgm:t>
    </dgm:pt>
    <dgm:pt modelId="{4ECFDAC2-0159-494D-AA56-2E525D0AB916}" type="parTrans" cxnId="{0BB0DBEA-EE64-4DCA-BE56-B6E735DB7B82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1DFFF750-D45D-4A0A-A95C-49E490573980}" type="sibTrans" cxnId="{0BB0DBEA-EE64-4DCA-BE56-B6E735DB7B82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37B11DAB-2A67-4D7A-BCAF-CD80C60F823B}" type="pres">
      <dgm:prSet presAssocID="{C1B4D372-84D4-432A-8B69-8ABC747C4308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CF46EC-A5C0-4A90-B5E6-5BEA3E95804E}" type="pres">
      <dgm:prSet presAssocID="{C1B4D372-84D4-432A-8B69-8ABC747C4308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60463-B687-4617-BF69-2E6B6182DE63}" type="pres">
      <dgm:prSet presAssocID="{C1B4D372-84D4-432A-8B69-8ABC747C4308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9BED82-88A3-4E54-9542-7208FB16CF5A}" type="pres">
      <dgm:prSet presAssocID="{C1B4D372-84D4-432A-8B69-8ABC747C4308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2DD9D3-0E10-4585-A4E3-AAD5923221AE}" type="pres">
      <dgm:prSet presAssocID="{C1B4D372-84D4-432A-8B69-8ABC747C4308}" presName="triangle4" presStyleLbl="node1" presStyleIdx="3" presStyleCnt="4" custLinFactNeighborX="1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9CB62F-4BDB-4991-BF1B-E605B0F4CB3A}" srcId="{C1B4D372-84D4-432A-8B69-8ABC747C4308}" destId="{3E61301E-286D-4AF1-A65C-85AA47C1A7AA}" srcOrd="1" destOrd="0" parTransId="{A1BA5E3F-882F-48A8-A002-125A3339CE00}" sibTransId="{CDE7338E-201E-4E47-BCB9-749E31705B81}"/>
    <dgm:cxn modelId="{61E8D900-551B-43DD-8ADA-F6135CC70A51}" type="presOf" srcId="{C1B4D372-84D4-432A-8B69-8ABC747C4308}" destId="{37B11DAB-2A67-4D7A-BCAF-CD80C60F823B}" srcOrd="0" destOrd="0" presId="urn:microsoft.com/office/officeart/2005/8/layout/pyramid4"/>
    <dgm:cxn modelId="{C827171A-6ADA-401B-88F3-6592B4CDB9AD}" type="presOf" srcId="{3E61301E-286D-4AF1-A65C-85AA47C1A7AA}" destId="{A6060463-B687-4617-BF69-2E6B6182DE63}" srcOrd="0" destOrd="0" presId="urn:microsoft.com/office/officeart/2005/8/layout/pyramid4"/>
    <dgm:cxn modelId="{28E9108B-BD03-4D82-8846-388D4012BC96}" srcId="{C1B4D372-84D4-432A-8B69-8ABC747C4308}" destId="{8CA353E4-1FF8-47D5-946F-F7484037B270}" srcOrd="0" destOrd="0" parTransId="{A695C64C-B3B4-4FFC-B447-85147E8A884C}" sibTransId="{778A9FF5-08D3-40B2-AB1D-433F703D67E1}"/>
    <dgm:cxn modelId="{0AFE7AE0-1655-4614-BE91-B46A6BA354B5}" type="presOf" srcId="{44A4F67A-8D84-4098-B01A-1A42B5780DFE}" destId="{D09BED82-88A3-4E54-9542-7208FB16CF5A}" srcOrd="0" destOrd="0" presId="urn:microsoft.com/office/officeart/2005/8/layout/pyramid4"/>
    <dgm:cxn modelId="{7A7138FC-6BD0-4F92-A288-B973F359D83D}" type="presOf" srcId="{118B44FF-9980-48B9-BD71-6EF61A572831}" destId="{662DD9D3-0E10-4585-A4E3-AAD5923221AE}" srcOrd="0" destOrd="0" presId="urn:microsoft.com/office/officeart/2005/8/layout/pyramid4"/>
    <dgm:cxn modelId="{0BB0DBEA-EE64-4DCA-BE56-B6E735DB7B82}" srcId="{C1B4D372-84D4-432A-8B69-8ABC747C4308}" destId="{118B44FF-9980-48B9-BD71-6EF61A572831}" srcOrd="3" destOrd="0" parTransId="{4ECFDAC2-0159-494D-AA56-2E525D0AB916}" sibTransId="{1DFFF750-D45D-4A0A-A95C-49E490573980}"/>
    <dgm:cxn modelId="{7D9108C6-C33D-4CB8-9DAE-84474F911442}" type="presOf" srcId="{8CA353E4-1FF8-47D5-946F-F7484037B270}" destId="{D6CF46EC-A5C0-4A90-B5E6-5BEA3E95804E}" srcOrd="0" destOrd="0" presId="urn:microsoft.com/office/officeart/2005/8/layout/pyramid4"/>
    <dgm:cxn modelId="{51F5DEAC-7D8D-48C3-9793-49C2F74845ED}" srcId="{C1B4D372-84D4-432A-8B69-8ABC747C4308}" destId="{44A4F67A-8D84-4098-B01A-1A42B5780DFE}" srcOrd="2" destOrd="0" parTransId="{30E1E60A-1B65-407C-A875-9EA4B72A5A1D}" sibTransId="{DCB6AED0-62F9-4371-9A6D-29B6B2AE3492}"/>
    <dgm:cxn modelId="{643646E3-4035-4B4D-8035-7AE390975ED8}" type="presParOf" srcId="{37B11DAB-2A67-4D7A-BCAF-CD80C60F823B}" destId="{D6CF46EC-A5C0-4A90-B5E6-5BEA3E95804E}" srcOrd="0" destOrd="0" presId="urn:microsoft.com/office/officeart/2005/8/layout/pyramid4"/>
    <dgm:cxn modelId="{A34A7EB5-4CAD-4579-ADA8-1A8698A2CA54}" type="presParOf" srcId="{37B11DAB-2A67-4D7A-BCAF-CD80C60F823B}" destId="{A6060463-B687-4617-BF69-2E6B6182DE63}" srcOrd="1" destOrd="0" presId="urn:microsoft.com/office/officeart/2005/8/layout/pyramid4"/>
    <dgm:cxn modelId="{6F699709-6181-4029-B084-277546C142AA}" type="presParOf" srcId="{37B11DAB-2A67-4D7A-BCAF-CD80C60F823B}" destId="{D09BED82-88A3-4E54-9542-7208FB16CF5A}" srcOrd="2" destOrd="0" presId="urn:microsoft.com/office/officeart/2005/8/layout/pyramid4"/>
    <dgm:cxn modelId="{FD7A3132-205A-4362-8F78-B13BE9A7F144}" type="presParOf" srcId="{37B11DAB-2A67-4D7A-BCAF-CD80C60F823B}" destId="{662DD9D3-0E10-4585-A4E3-AAD5923221AE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A22E5-2D95-4D89-82B9-FA0974077BD4}">
      <dsp:nvSpPr>
        <dsp:cNvPr id="0" name=""/>
        <dsp:cNvSpPr/>
      </dsp:nvSpPr>
      <dsp:spPr>
        <a:xfrm>
          <a:off x="-5955170" y="-911519"/>
          <a:ext cx="7091176" cy="7091176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65C9A5-7937-40F9-BBF2-2CB3B652AEB4}">
      <dsp:nvSpPr>
        <dsp:cNvPr id="0" name=""/>
        <dsp:cNvSpPr/>
      </dsp:nvSpPr>
      <dsp:spPr>
        <a:xfrm>
          <a:off x="731217" y="526813"/>
          <a:ext cx="7715968" cy="10536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631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Unification procedures, instructions, </a:t>
          </a:r>
          <a:endParaRPr lang="ru-RU" sz="2200" kern="1200" dirty="0" smtClean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creation of a single on-line database</a:t>
          </a:r>
          <a:endParaRPr lang="ru-RU" sz="2200" kern="1200" dirty="0"/>
        </a:p>
      </dsp:txBody>
      <dsp:txXfrm>
        <a:off x="731217" y="526813"/>
        <a:ext cx="7715968" cy="1053627"/>
      </dsp:txXfrm>
    </dsp:sp>
    <dsp:sp modelId="{2F823EF0-4124-479A-9159-E4AA86157965}">
      <dsp:nvSpPr>
        <dsp:cNvPr id="0" name=""/>
        <dsp:cNvSpPr/>
      </dsp:nvSpPr>
      <dsp:spPr>
        <a:xfrm>
          <a:off x="72700" y="395110"/>
          <a:ext cx="1317034" cy="13170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E6F807-06A3-4746-8220-C3442CAA4897}">
      <dsp:nvSpPr>
        <dsp:cNvPr id="0" name=""/>
        <dsp:cNvSpPr/>
      </dsp:nvSpPr>
      <dsp:spPr>
        <a:xfrm>
          <a:off x="1114210" y="2107254"/>
          <a:ext cx="7332974" cy="1053627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631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Preparation books and method. materials on national lang. and English</a:t>
          </a:r>
          <a:endParaRPr lang="ru-RU" sz="2200" kern="1200" dirty="0"/>
        </a:p>
      </dsp:txBody>
      <dsp:txXfrm>
        <a:off x="1114210" y="2107254"/>
        <a:ext cx="7332974" cy="1053627"/>
      </dsp:txXfrm>
    </dsp:sp>
    <dsp:sp modelId="{A3AD3C97-7AD5-4501-B3ED-39EEC8DF5603}">
      <dsp:nvSpPr>
        <dsp:cNvPr id="0" name=""/>
        <dsp:cNvSpPr/>
      </dsp:nvSpPr>
      <dsp:spPr>
        <a:xfrm>
          <a:off x="455693" y="1975551"/>
          <a:ext cx="1317034" cy="13170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010E84-EAF8-400E-A82E-ADC369B54E68}">
      <dsp:nvSpPr>
        <dsp:cNvPr id="0" name=""/>
        <dsp:cNvSpPr/>
      </dsp:nvSpPr>
      <dsp:spPr>
        <a:xfrm>
          <a:off x="731217" y="3687695"/>
          <a:ext cx="7715968" cy="1053627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631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Creating Coordination Center (consultations, scientific-method. accompanying., Including training) - to conduct some regional Red Books and shared Red List of BEAR</a:t>
          </a:r>
        </a:p>
      </dsp:txBody>
      <dsp:txXfrm>
        <a:off x="731217" y="3687695"/>
        <a:ext cx="7715968" cy="1053627"/>
      </dsp:txXfrm>
    </dsp:sp>
    <dsp:sp modelId="{74041A4C-4C3B-458A-8FB3-77F91014BB08}">
      <dsp:nvSpPr>
        <dsp:cNvPr id="0" name=""/>
        <dsp:cNvSpPr/>
      </dsp:nvSpPr>
      <dsp:spPr>
        <a:xfrm>
          <a:off x="72700" y="3555992"/>
          <a:ext cx="1317034" cy="13170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0955E-B48A-4D7B-AB63-3556B7273A13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3D4D8-43B1-4738-8365-F7D83242B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675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nb-NO" dirty="0"/>
          </a:p>
        </p:txBody>
      </p:sp>
      <p:sp>
        <p:nvSpPr>
          <p:cNvPr id="36868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E4EF5B4-4E70-4BAB-94CA-AC3DBE20E39B}" type="slidenum">
              <a:rPr lang="nb-NO" altLang="ru-RU"/>
              <a:pPr eaLnBrk="1" hangingPunct="1"/>
              <a:t>14</a:t>
            </a:fld>
            <a:endParaRPr lang="nb-NO" altLang="ru-RU"/>
          </a:p>
        </p:txBody>
      </p:sp>
    </p:spTree>
    <p:extLst>
      <p:ext uri="{BB962C8B-B14F-4D97-AF65-F5344CB8AC3E}">
        <p14:creationId xmlns:p14="http://schemas.microsoft.com/office/powerpoint/2010/main" val="2530128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nb-NO" dirty="0" err="1" smtClean="0"/>
              <a:t>ArtiPedia</a:t>
            </a:r>
            <a:r>
              <a:rPr lang="nb-NO" dirty="0" smtClean="0"/>
              <a:t> (eller artsinformasjon på nett) vil for våre brukere fremstå som en integrert del i vår felles utdataløsning og </a:t>
            </a:r>
            <a:r>
              <a:rPr lang="nb-NO" dirty="0" err="1" smtClean="0"/>
              <a:t>ArtiPedia</a:t>
            </a:r>
            <a:r>
              <a:rPr lang="nb-NO" dirty="0" smtClean="0"/>
              <a:t> er derfor kun intern arbeidstittel</a:t>
            </a:r>
          </a:p>
          <a:p>
            <a:pPr>
              <a:defRPr/>
            </a:pPr>
            <a:r>
              <a:rPr lang="nb-NO" dirty="0" smtClean="0"/>
              <a:t>Bakgrunnen for satsingen:</a:t>
            </a:r>
          </a:p>
          <a:p>
            <a:pPr>
              <a:defRPr/>
            </a:pPr>
            <a:r>
              <a:rPr lang="nb-NO" dirty="0" smtClean="0"/>
              <a:t>Artsprosjektet genererer i tillegg til stedfestet informasjon (som er Artsprosjektets hovedfokus) artsdata som </a:t>
            </a:r>
            <a:r>
              <a:rPr lang="nb-NO" dirty="0" err="1" smtClean="0"/>
              <a:t>f.eks</a:t>
            </a:r>
            <a:r>
              <a:rPr lang="nb-NO" dirty="0" smtClean="0"/>
              <a:t>:</a:t>
            </a:r>
          </a:p>
          <a:p>
            <a:pPr lvl="1">
              <a:defRPr/>
            </a:pPr>
            <a:r>
              <a:rPr lang="nb-NO" dirty="0" smtClean="0"/>
              <a:t>Bilder og film</a:t>
            </a:r>
          </a:p>
          <a:p>
            <a:pPr lvl="1">
              <a:defRPr/>
            </a:pPr>
            <a:r>
              <a:rPr lang="nb-NO" dirty="0" smtClean="0"/>
              <a:t>Informasjon om artens leve-sted og -sett</a:t>
            </a:r>
          </a:p>
          <a:p>
            <a:pPr lvl="1">
              <a:defRPr/>
            </a:pPr>
            <a:r>
              <a:rPr lang="nb-NO" dirty="0" smtClean="0"/>
              <a:t>Bestemmelsesnøkler som kan digitaliseres</a:t>
            </a:r>
          </a:p>
          <a:p>
            <a:pPr>
              <a:defRPr/>
            </a:pPr>
            <a:endParaRPr lang="nb-NO" dirty="0" smtClean="0"/>
          </a:p>
          <a:p>
            <a:pPr>
              <a:defRPr/>
            </a:pPr>
            <a:r>
              <a:rPr lang="nb-NO" dirty="0" smtClean="0"/>
              <a:t>For å ta vare på disse dataene fra Artsprosjektet, utvikler vi en infrastruktur der dette kan lagres og presenteres på våre nye nettsider sammen med annen informasjon fra våre databaser.</a:t>
            </a:r>
          </a:p>
          <a:p>
            <a:pPr>
              <a:defRPr/>
            </a:pPr>
            <a:endParaRPr lang="nb-NO" dirty="0" smtClean="0"/>
          </a:p>
          <a:p>
            <a:pPr>
              <a:defRPr/>
            </a:pPr>
            <a:r>
              <a:rPr lang="nb-NO" dirty="0" smtClean="0"/>
              <a:t>Viktige krav vi har satt til den digital løsning: </a:t>
            </a:r>
          </a:p>
          <a:p>
            <a:pPr lvl="1">
              <a:defRPr/>
            </a:pPr>
            <a:r>
              <a:rPr lang="nb-NO" dirty="0" smtClean="0"/>
              <a:t>Fleksibel løsning som kan håndtere alle typer artsdata fra alle artsgrupper</a:t>
            </a:r>
          </a:p>
          <a:p>
            <a:pPr lvl="1">
              <a:defRPr/>
            </a:pPr>
            <a:r>
              <a:rPr lang="nb-NO" dirty="0" smtClean="0"/>
              <a:t>Enkelt å legge inn og søke ut data</a:t>
            </a:r>
          </a:p>
          <a:p>
            <a:pPr lvl="1">
              <a:defRPr/>
            </a:pPr>
            <a:r>
              <a:rPr lang="nb-NO" dirty="0" smtClean="0"/>
              <a:t>Oversiktlig og god design</a:t>
            </a:r>
          </a:p>
          <a:p>
            <a:pPr>
              <a:defRPr/>
            </a:pPr>
            <a:endParaRPr lang="nb-NO" dirty="0" smtClean="0"/>
          </a:p>
          <a:p>
            <a:pPr>
              <a:defRPr/>
            </a:pPr>
            <a:r>
              <a:rPr lang="nb-NO" dirty="0" smtClean="0"/>
              <a:t>Den digitale løsningen er utviklet med innspill fra NHM sine sommerfugleksperter og vi har fått deres sommerfugldata som pilotdata (data på mer enn 800 storsommerfugler – meget godt samarbeid). Løsningen er nå klar til å fylles med data fra andre artsgrupper også.</a:t>
            </a:r>
            <a:endParaRPr lang="nb-NO" dirty="0"/>
          </a:p>
        </p:txBody>
      </p:sp>
      <p:sp>
        <p:nvSpPr>
          <p:cNvPr id="37892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CCD0D6C-84AB-4848-B8B7-7204F7F68B76}" type="slidenum">
              <a:rPr lang="nb-NO" altLang="ru-RU"/>
              <a:pPr eaLnBrk="1" hangingPunct="1"/>
              <a:t>15</a:t>
            </a:fld>
            <a:endParaRPr lang="nb-NO" altLang="ru-RU"/>
          </a:p>
        </p:txBody>
      </p:sp>
    </p:spTree>
    <p:extLst>
      <p:ext uri="{BB962C8B-B14F-4D97-AF65-F5344CB8AC3E}">
        <p14:creationId xmlns:p14="http://schemas.microsoft.com/office/powerpoint/2010/main" val="2341706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nb-NO" dirty="0" err="1" smtClean="0"/>
              <a:t>ArtiPedia</a:t>
            </a:r>
            <a:r>
              <a:rPr lang="nb-NO" dirty="0" smtClean="0"/>
              <a:t> (eller artsinformasjon på nett) vil for våre brukere fremstå som en integrert del i vår felles utdataløsning og </a:t>
            </a:r>
            <a:r>
              <a:rPr lang="nb-NO" dirty="0" err="1" smtClean="0"/>
              <a:t>ArtiPedia</a:t>
            </a:r>
            <a:r>
              <a:rPr lang="nb-NO" dirty="0" smtClean="0"/>
              <a:t> er derfor kun intern arbeidstittel</a:t>
            </a:r>
          </a:p>
          <a:p>
            <a:pPr>
              <a:defRPr/>
            </a:pPr>
            <a:r>
              <a:rPr lang="nb-NO" dirty="0" smtClean="0"/>
              <a:t>Bakgrunnen for satsingen:</a:t>
            </a:r>
          </a:p>
          <a:p>
            <a:pPr>
              <a:defRPr/>
            </a:pPr>
            <a:r>
              <a:rPr lang="nb-NO" dirty="0" smtClean="0"/>
              <a:t>Artsprosjektet genererer i tillegg til stedfestet informasjon (som er Artsprosjektets hovedfokus) artsdata som </a:t>
            </a:r>
            <a:r>
              <a:rPr lang="nb-NO" dirty="0" err="1" smtClean="0"/>
              <a:t>f.eks</a:t>
            </a:r>
            <a:r>
              <a:rPr lang="nb-NO" dirty="0" smtClean="0"/>
              <a:t>:</a:t>
            </a:r>
          </a:p>
          <a:p>
            <a:pPr lvl="1">
              <a:defRPr/>
            </a:pPr>
            <a:r>
              <a:rPr lang="nb-NO" dirty="0" smtClean="0"/>
              <a:t>Bilder og film</a:t>
            </a:r>
          </a:p>
          <a:p>
            <a:pPr lvl="1">
              <a:defRPr/>
            </a:pPr>
            <a:r>
              <a:rPr lang="nb-NO" dirty="0" smtClean="0"/>
              <a:t>Informasjon om artens leve-sted og -sett</a:t>
            </a:r>
          </a:p>
          <a:p>
            <a:pPr lvl="1">
              <a:defRPr/>
            </a:pPr>
            <a:r>
              <a:rPr lang="nb-NO" dirty="0" smtClean="0"/>
              <a:t>Bestemmelsesnøkler som kan digitaliseres</a:t>
            </a:r>
          </a:p>
          <a:p>
            <a:pPr>
              <a:defRPr/>
            </a:pPr>
            <a:endParaRPr lang="nb-NO" dirty="0" smtClean="0"/>
          </a:p>
          <a:p>
            <a:pPr>
              <a:defRPr/>
            </a:pPr>
            <a:r>
              <a:rPr lang="nb-NO" dirty="0" smtClean="0"/>
              <a:t>For å ta vare på disse dataene fra Artsprosjektet, utvikler vi en infrastruktur der dette kan lagres og presenteres på våre nye nettsider sammen med annen informasjon fra våre databaser.</a:t>
            </a:r>
          </a:p>
          <a:p>
            <a:pPr>
              <a:defRPr/>
            </a:pPr>
            <a:endParaRPr lang="nb-NO" dirty="0" smtClean="0"/>
          </a:p>
          <a:p>
            <a:pPr>
              <a:defRPr/>
            </a:pPr>
            <a:r>
              <a:rPr lang="nb-NO" dirty="0" smtClean="0"/>
              <a:t>Viktige krav vi har satt til den digital løsning: </a:t>
            </a:r>
          </a:p>
          <a:p>
            <a:pPr lvl="1">
              <a:defRPr/>
            </a:pPr>
            <a:r>
              <a:rPr lang="nb-NO" dirty="0" smtClean="0"/>
              <a:t>Fleksibel løsning som kan håndtere alle typer artsdata fra alle artsgrupper</a:t>
            </a:r>
          </a:p>
          <a:p>
            <a:pPr lvl="1">
              <a:defRPr/>
            </a:pPr>
            <a:r>
              <a:rPr lang="nb-NO" dirty="0" smtClean="0"/>
              <a:t>Enkelt å legge inn og søke ut data</a:t>
            </a:r>
          </a:p>
          <a:p>
            <a:pPr lvl="1">
              <a:defRPr/>
            </a:pPr>
            <a:r>
              <a:rPr lang="nb-NO" dirty="0" smtClean="0"/>
              <a:t>Oversiktlig og god design</a:t>
            </a:r>
          </a:p>
          <a:p>
            <a:pPr>
              <a:defRPr/>
            </a:pPr>
            <a:endParaRPr lang="nb-NO" dirty="0" smtClean="0"/>
          </a:p>
          <a:p>
            <a:pPr>
              <a:defRPr/>
            </a:pPr>
            <a:r>
              <a:rPr lang="nb-NO" dirty="0" smtClean="0"/>
              <a:t>Den digitale løsningen er utviklet med innspill fra NHM sine sommerfugleksperter og vi har fått deres sommerfugldata som pilotdata (data på mer enn 800 storsommerfugler – meget godt samarbeid). Løsningen er nå klar til å fylles med data fra andre artsgrupper også.</a:t>
            </a:r>
            <a:endParaRPr lang="nb-NO" dirty="0"/>
          </a:p>
        </p:txBody>
      </p:sp>
      <p:sp>
        <p:nvSpPr>
          <p:cNvPr id="37892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CCD0D6C-84AB-4848-B8B7-7204F7F68B76}" type="slidenum">
              <a:rPr lang="nb-NO" altLang="ru-RU"/>
              <a:pPr eaLnBrk="1" hangingPunct="1"/>
              <a:t>16</a:t>
            </a:fld>
            <a:endParaRPr lang="nb-NO" altLang="ru-RU"/>
          </a:p>
        </p:txBody>
      </p:sp>
    </p:spTree>
    <p:extLst>
      <p:ext uri="{BB962C8B-B14F-4D97-AF65-F5344CB8AC3E}">
        <p14:creationId xmlns:p14="http://schemas.microsoft.com/office/powerpoint/2010/main" val="2028888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nb-NO" dirty="0" err="1" smtClean="0"/>
              <a:t>ArtiPedia</a:t>
            </a:r>
            <a:r>
              <a:rPr lang="nb-NO" dirty="0" smtClean="0"/>
              <a:t> (eller artsinformasjon på nett) vil for våre brukere fremstå som en integrert del i vår felles utdataløsning og </a:t>
            </a:r>
            <a:r>
              <a:rPr lang="nb-NO" dirty="0" err="1" smtClean="0"/>
              <a:t>ArtiPedia</a:t>
            </a:r>
            <a:r>
              <a:rPr lang="nb-NO" dirty="0" smtClean="0"/>
              <a:t> er derfor kun intern arbeidstittel</a:t>
            </a:r>
          </a:p>
          <a:p>
            <a:pPr>
              <a:defRPr/>
            </a:pPr>
            <a:r>
              <a:rPr lang="nb-NO" dirty="0" smtClean="0"/>
              <a:t>Bakgrunnen for satsingen:</a:t>
            </a:r>
          </a:p>
          <a:p>
            <a:pPr>
              <a:defRPr/>
            </a:pPr>
            <a:r>
              <a:rPr lang="nb-NO" dirty="0" smtClean="0"/>
              <a:t>Artsprosjektet genererer i tillegg til stedfestet informasjon (som er Artsprosjektets hovedfokus) artsdata som </a:t>
            </a:r>
            <a:r>
              <a:rPr lang="nb-NO" dirty="0" err="1" smtClean="0"/>
              <a:t>f.eks</a:t>
            </a:r>
            <a:r>
              <a:rPr lang="nb-NO" dirty="0" smtClean="0"/>
              <a:t>:</a:t>
            </a:r>
          </a:p>
          <a:p>
            <a:pPr lvl="1">
              <a:defRPr/>
            </a:pPr>
            <a:r>
              <a:rPr lang="nb-NO" dirty="0" smtClean="0"/>
              <a:t>Bilder og film</a:t>
            </a:r>
          </a:p>
          <a:p>
            <a:pPr lvl="1">
              <a:defRPr/>
            </a:pPr>
            <a:r>
              <a:rPr lang="nb-NO" dirty="0" smtClean="0"/>
              <a:t>Informasjon om artens leve-sted og -sett</a:t>
            </a:r>
          </a:p>
          <a:p>
            <a:pPr lvl="1">
              <a:defRPr/>
            </a:pPr>
            <a:r>
              <a:rPr lang="nb-NO" dirty="0" smtClean="0"/>
              <a:t>Bestemmelsesnøkler som kan digitaliseres</a:t>
            </a:r>
          </a:p>
          <a:p>
            <a:pPr>
              <a:defRPr/>
            </a:pPr>
            <a:endParaRPr lang="nb-NO" dirty="0" smtClean="0"/>
          </a:p>
          <a:p>
            <a:pPr>
              <a:defRPr/>
            </a:pPr>
            <a:r>
              <a:rPr lang="nb-NO" dirty="0" smtClean="0"/>
              <a:t>For å ta vare på disse dataene fra Artsprosjektet, utvikler vi en infrastruktur der dette kan lagres og presenteres på våre nye nettsider sammen med annen informasjon fra våre databaser.</a:t>
            </a:r>
          </a:p>
          <a:p>
            <a:pPr>
              <a:defRPr/>
            </a:pPr>
            <a:endParaRPr lang="nb-NO" dirty="0" smtClean="0"/>
          </a:p>
          <a:p>
            <a:pPr>
              <a:defRPr/>
            </a:pPr>
            <a:r>
              <a:rPr lang="nb-NO" dirty="0" smtClean="0"/>
              <a:t>Viktige krav vi har satt til den digital løsning: </a:t>
            </a:r>
          </a:p>
          <a:p>
            <a:pPr lvl="1">
              <a:defRPr/>
            </a:pPr>
            <a:r>
              <a:rPr lang="nb-NO" dirty="0" smtClean="0"/>
              <a:t>Fleksibel løsning som kan håndtere alle typer artsdata fra alle artsgrupper</a:t>
            </a:r>
          </a:p>
          <a:p>
            <a:pPr lvl="1">
              <a:defRPr/>
            </a:pPr>
            <a:r>
              <a:rPr lang="nb-NO" dirty="0" smtClean="0"/>
              <a:t>Enkelt å legge inn og søke ut data</a:t>
            </a:r>
          </a:p>
          <a:p>
            <a:pPr lvl="1">
              <a:defRPr/>
            </a:pPr>
            <a:r>
              <a:rPr lang="nb-NO" dirty="0" smtClean="0"/>
              <a:t>Oversiktlig og god design</a:t>
            </a:r>
          </a:p>
          <a:p>
            <a:pPr>
              <a:defRPr/>
            </a:pPr>
            <a:endParaRPr lang="nb-NO" dirty="0" smtClean="0"/>
          </a:p>
          <a:p>
            <a:pPr>
              <a:defRPr/>
            </a:pPr>
            <a:r>
              <a:rPr lang="nb-NO" dirty="0" smtClean="0"/>
              <a:t>Den digitale løsningen er utviklet med innspill fra NHM sine sommerfugleksperter og vi har fått deres sommerfugldata som pilotdata (data på mer enn 800 storsommerfugler – meget godt samarbeid). Løsningen er nå klar til å fylles med data fra andre artsgrupper også.</a:t>
            </a:r>
            <a:endParaRPr lang="nb-NO" dirty="0"/>
          </a:p>
        </p:txBody>
      </p:sp>
      <p:sp>
        <p:nvSpPr>
          <p:cNvPr id="39940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B50C197-1E72-456F-B1D6-B5E5BEF33D72}" type="slidenum">
              <a:rPr lang="nb-NO" altLang="ru-RU"/>
              <a:pPr eaLnBrk="1" hangingPunct="1"/>
              <a:t>17</a:t>
            </a:fld>
            <a:endParaRPr lang="nb-NO" altLang="ru-RU"/>
          </a:p>
        </p:txBody>
      </p:sp>
    </p:spTree>
    <p:extLst>
      <p:ext uri="{BB962C8B-B14F-4D97-AF65-F5344CB8AC3E}">
        <p14:creationId xmlns:p14="http://schemas.microsoft.com/office/powerpoint/2010/main" val="886064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nb-NO" dirty="0" err="1" smtClean="0"/>
              <a:t>ArtiPedia</a:t>
            </a:r>
            <a:r>
              <a:rPr lang="nb-NO" dirty="0" smtClean="0"/>
              <a:t> (eller artsinformasjon på nett) vil for våre brukere fremstå som en integrert del i vår felles utdataløsning og </a:t>
            </a:r>
            <a:r>
              <a:rPr lang="nb-NO" dirty="0" err="1" smtClean="0"/>
              <a:t>ArtiPedia</a:t>
            </a:r>
            <a:r>
              <a:rPr lang="nb-NO" dirty="0" smtClean="0"/>
              <a:t> er derfor kun intern arbeidstittel</a:t>
            </a:r>
          </a:p>
          <a:p>
            <a:pPr>
              <a:defRPr/>
            </a:pPr>
            <a:r>
              <a:rPr lang="nb-NO" dirty="0" smtClean="0"/>
              <a:t>Bakgrunnen for satsingen:</a:t>
            </a:r>
          </a:p>
          <a:p>
            <a:pPr>
              <a:defRPr/>
            </a:pPr>
            <a:r>
              <a:rPr lang="nb-NO" dirty="0" smtClean="0"/>
              <a:t>Artsprosjektet genererer i tillegg til stedfestet informasjon (som er Artsprosjektets hovedfokus) artsdata som </a:t>
            </a:r>
            <a:r>
              <a:rPr lang="nb-NO" dirty="0" err="1" smtClean="0"/>
              <a:t>f.eks</a:t>
            </a:r>
            <a:r>
              <a:rPr lang="nb-NO" dirty="0" smtClean="0"/>
              <a:t>:</a:t>
            </a:r>
          </a:p>
          <a:p>
            <a:pPr lvl="1">
              <a:defRPr/>
            </a:pPr>
            <a:r>
              <a:rPr lang="nb-NO" dirty="0" smtClean="0"/>
              <a:t>Bilder og film</a:t>
            </a:r>
          </a:p>
          <a:p>
            <a:pPr lvl="1">
              <a:defRPr/>
            </a:pPr>
            <a:r>
              <a:rPr lang="nb-NO" dirty="0" smtClean="0"/>
              <a:t>Informasjon om artens leve-sted og -sett</a:t>
            </a:r>
          </a:p>
          <a:p>
            <a:pPr lvl="1">
              <a:defRPr/>
            </a:pPr>
            <a:r>
              <a:rPr lang="nb-NO" dirty="0" smtClean="0"/>
              <a:t>Bestemmelsesnøkler som kan digitaliseres</a:t>
            </a:r>
          </a:p>
          <a:p>
            <a:pPr>
              <a:defRPr/>
            </a:pPr>
            <a:endParaRPr lang="nb-NO" dirty="0" smtClean="0"/>
          </a:p>
          <a:p>
            <a:pPr>
              <a:defRPr/>
            </a:pPr>
            <a:r>
              <a:rPr lang="nb-NO" dirty="0" smtClean="0"/>
              <a:t>For å ta vare på disse dataene fra Artsprosjektet, utvikler vi en infrastruktur der dette kan lagres og presenteres på våre nye nettsider sammen med annen informasjon fra våre databaser.</a:t>
            </a:r>
          </a:p>
          <a:p>
            <a:pPr>
              <a:defRPr/>
            </a:pPr>
            <a:endParaRPr lang="nb-NO" dirty="0" smtClean="0"/>
          </a:p>
          <a:p>
            <a:pPr>
              <a:defRPr/>
            </a:pPr>
            <a:r>
              <a:rPr lang="nb-NO" dirty="0" smtClean="0"/>
              <a:t>Viktige krav vi har satt til den digital løsning: </a:t>
            </a:r>
          </a:p>
          <a:p>
            <a:pPr lvl="1">
              <a:defRPr/>
            </a:pPr>
            <a:r>
              <a:rPr lang="nb-NO" dirty="0" smtClean="0"/>
              <a:t>Fleksibel løsning som kan håndtere alle typer artsdata fra alle artsgrupper</a:t>
            </a:r>
          </a:p>
          <a:p>
            <a:pPr lvl="1">
              <a:defRPr/>
            </a:pPr>
            <a:r>
              <a:rPr lang="nb-NO" dirty="0" smtClean="0"/>
              <a:t>Enkelt å legge inn og søke ut data</a:t>
            </a:r>
          </a:p>
          <a:p>
            <a:pPr lvl="1">
              <a:defRPr/>
            </a:pPr>
            <a:r>
              <a:rPr lang="nb-NO" dirty="0" smtClean="0"/>
              <a:t>Oversiktlig og god design</a:t>
            </a:r>
          </a:p>
          <a:p>
            <a:pPr>
              <a:defRPr/>
            </a:pPr>
            <a:endParaRPr lang="nb-NO" dirty="0" smtClean="0"/>
          </a:p>
          <a:p>
            <a:pPr>
              <a:defRPr/>
            </a:pPr>
            <a:r>
              <a:rPr lang="nb-NO" dirty="0" smtClean="0"/>
              <a:t>Den digitale løsningen er utviklet med innspill fra NHM sine sommerfugleksperter og vi har fått deres sommerfugldata som pilotdata (data på mer enn 800 storsommerfugler – meget godt samarbeid). Løsningen er nå klar til å fylles med data fra andre artsgrupper også.</a:t>
            </a:r>
            <a:endParaRPr lang="nb-NO" dirty="0"/>
          </a:p>
        </p:txBody>
      </p:sp>
      <p:sp>
        <p:nvSpPr>
          <p:cNvPr id="41988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5C92C2F-3EC2-49C7-ACC5-93B590B738E9}" type="slidenum">
              <a:rPr lang="nb-NO" altLang="ru-RU"/>
              <a:pPr eaLnBrk="1" hangingPunct="1"/>
              <a:t>18</a:t>
            </a:fld>
            <a:endParaRPr lang="nb-NO" altLang="ru-RU"/>
          </a:p>
        </p:txBody>
      </p:sp>
    </p:spTree>
    <p:extLst>
      <p:ext uri="{BB962C8B-B14F-4D97-AF65-F5344CB8AC3E}">
        <p14:creationId xmlns:p14="http://schemas.microsoft.com/office/powerpoint/2010/main" val="1492524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3021-4C62-42F4-B284-D580EE26BA5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E4FC-2297-4FB3-BD04-32A34432F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052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3021-4C62-42F4-B284-D580EE26BA5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E4FC-2297-4FB3-BD04-32A34432F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553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3021-4C62-42F4-B284-D580EE26BA5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E4FC-2297-4FB3-BD04-32A34432F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56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3021-4C62-42F4-B284-D580EE26BA5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E4FC-2297-4FB3-BD04-32A34432F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95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3021-4C62-42F4-B284-D580EE26BA5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E4FC-2297-4FB3-BD04-32A34432F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370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3021-4C62-42F4-B284-D580EE26BA5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E4FC-2297-4FB3-BD04-32A34432F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363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3021-4C62-42F4-B284-D580EE26BA5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E4FC-2297-4FB3-BD04-32A34432F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406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3021-4C62-42F4-B284-D580EE26BA5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E4FC-2297-4FB3-BD04-32A34432F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780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3021-4C62-42F4-B284-D580EE26BA5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E4FC-2297-4FB3-BD04-32A34432F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458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3021-4C62-42F4-B284-D580EE26BA5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E4FC-2297-4FB3-BD04-32A34432F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88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3021-4C62-42F4-B284-D580EE26BA5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E4FC-2297-4FB3-BD04-32A34432F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51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F3021-4C62-42F4-B284-D580EE26BA5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3E4FC-2297-4FB3-BD04-32A34432F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25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hyperlink" Target="http://www.artsdatabanken.no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ta.artsdatabanken.no/Media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polikarpova-pasvik@yandex.ru" TargetMode="External"/><Relationship Id="rId7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asvik-inari.net/" TargetMode="External"/><Relationship Id="rId5" Type="http://schemas.openxmlformats.org/officeDocument/2006/relationships/hyperlink" Target="http://www.pasvik51.ru/" TargetMode="External"/><Relationship Id="rId4" Type="http://schemas.openxmlformats.org/officeDocument/2006/relationships/hyperlink" Target="mailto:pasvik.zapovednik@yandex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азнообразие местообитаний_Кайта_фото Н.Поликарпо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599" y="786997"/>
            <a:ext cx="8001001" cy="6001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400872"/>
            <a:ext cx="8001000" cy="1752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REGIONAL RED LISTS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>
                <a:solidFill>
                  <a:schemeClr val="bg1"/>
                </a:solidFill>
              </a:rPr>
              <a:t>– </a:t>
            </a:r>
            <a:r>
              <a:rPr lang="en-US" sz="4000" b="1" dirty="0" smtClean="0">
                <a:solidFill>
                  <a:schemeClr val="bg1"/>
                </a:solidFill>
              </a:rPr>
              <a:t>THE BASE FOR RED LIST OF BARENTS REGION</a:t>
            </a:r>
            <a:endParaRPr lang="ru-RU" altLang="ru-RU" sz="4000" b="1" dirty="0">
              <a:solidFill>
                <a:schemeClr val="bg1"/>
              </a:solidFill>
            </a:endParaRP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929147"/>
            <a:ext cx="7772400" cy="838200"/>
          </a:xfrm>
        </p:spPr>
        <p:txBody>
          <a:bodyPr rtlCol="0"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000" b="1" i="1" dirty="0" smtClean="0">
                <a:solidFill>
                  <a:schemeClr val="bg1"/>
                </a:solidFill>
              </a:rPr>
              <a:t>Olga </a:t>
            </a:r>
            <a:r>
              <a:rPr lang="en-US" sz="2000" b="1" i="1" dirty="0" err="1" smtClean="0">
                <a:solidFill>
                  <a:schemeClr val="bg1"/>
                </a:solidFill>
              </a:rPr>
              <a:t>Makarova</a:t>
            </a:r>
            <a:r>
              <a:rPr lang="ru-RU" sz="2000" b="1" i="1" dirty="0" smtClean="0">
                <a:solidFill>
                  <a:schemeClr val="bg1"/>
                </a:solidFill>
              </a:rPr>
              <a:t>, </a:t>
            </a:r>
            <a:r>
              <a:rPr lang="en-US" sz="2000" b="1" i="1" dirty="0" smtClean="0">
                <a:solidFill>
                  <a:schemeClr val="bg1"/>
                </a:solidFill>
              </a:rPr>
              <a:t>Natalia Polikarpova</a:t>
            </a:r>
            <a:endParaRPr lang="ru-RU" sz="2000" b="1" i="1" dirty="0">
              <a:solidFill>
                <a:schemeClr val="bg1"/>
              </a:solidFill>
            </a:endParaRPr>
          </a:p>
          <a:p>
            <a:pPr>
              <a:defRPr/>
            </a:pPr>
            <a:endParaRPr lang="ru-RU" sz="20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</a:rPr>
              <a:t>International </a:t>
            </a:r>
            <a:r>
              <a:rPr lang="en-US" sz="2000" b="1" dirty="0" smtClean="0">
                <a:solidFill>
                  <a:schemeClr val="bg1"/>
                </a:solidFill>
              </a:rPr>
              <a:t>workshop 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«Methods of assessment of status f the threatened species for the Barents-region data books on IUCN-criteria»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smtClean="0">
                <a:solidFill>
                  <a:schemeClr val="bg1"/>
                </a:solidFill>
              </a:rPr>
              <a:t>29.09-04.10.2014,  Komi SC </a:t>
            </a:r>
            <a:r>
              <a:rPr lang="en-US" sz="2000" b="1" dirty="0">
                <a:solidFill>
                  <a:schemeClr val="bg1"/>
                </a:solidFill>
              </a:rPr>
              <a:t>RAS, </a:t>
            </a:r>
            <a:r>
              <a:rPr lang="en-US" sz="2000" b="1" dirty="0" smtClean="0">
                <a:solidFill>
                  <a:schemeClr val="bg1"/>
                </a:solidFill>
              </a:rPr>
              <a:t>Syktyvkar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447800" y="228600"/>
            <a:ext cx="655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dirty="0" smtClean="0">
                <a:latin typeface="+mj-lt"/>
              </a:rPr>
              <a:t>Ministry of nature Resources and Environment of Russian Federation</a:t>
            </a:r>
            <a:endParaRPr lang="ru-RU" dirty="0">
              <a:latin typeface="+mj-lt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dirty="0" smtClean="0">
                <a:latin typeface="+mj-lt"/>
              </a:rPr>
              <a:t>FSBI</a:t>
            </a:r>
            <a:r>
              <a:rPr lang="ru-RU" dirty="0" smtClean="0">
                <a:latin typeface="+mj-lt"/>
              </a:rPr>
              <a:t> «</a:t>
            </a:r>
            <a:r>
              <a:rPr lang="en-US" dirty="0" smtClean="0">
                <a:latin typeface="+mj-lt"/>
              </a:rPr>
              <a:t>State Nature Reserve </a:t>
            </a:r>
            <a:r>
              <a:rPr lang="en-US" dirty="0" err="1" smtClean="0">
                <a:latin typeface="+mj-lt"/>
              </a:rPr>
              <a:t>Pasvik</a:t>
            </a:r>
            <a:r>
              <a:rPr lang="ru-RU" dirty="0" smtClean="0">
                <a:latin typeface="+mj-lt"/>
              </a:rPr>
              <a:t>»</a:t>
            </a:r>
            <a:endParaRPr lang="ru-RU" dirty="0">
              <a:latin typeface="+mj-lt"/>
            </a:endParaRPr>
          </a:p>
        </p:txBody>
      </p:sp>
      <p:pic>
        <p:nvPicPr>
          <p:cNvPr id="5126" name="Picture 5" descr="ЭМБЛЕМА ПАСВ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154" y="94254"/>
            <a:ext cx="748745" cy="74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66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7777" y="217370"/>
            <a:ext cx="8403771" cy="8540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Number of animal species </a:t>
            </a:r>
            <a:r>
              <a:rPr lang="en-US" sz="3600" b="1" dirty="0" smtClean="0"/>
              <a:t>in RB MR</a:t>
            </a:r>
            <a:r>
              <a:rPr lang="ru-RU" sz="3600" b="1" dirty="0" smtClean="0"/>
              <a:t> </a:t>
            </a:r>
            <a:r>
              <a:rPr lang="ru-RU" sz="3600" b="1" dirty="0"/>
              <a:t>(2014)</a:t>
            </a:r>
            <a:br>
              <a:rPr lang="ru-RU" sz="3600" b="1" dirty="0"/>
            </a:br>
            <a:endParaRPr lang="ru-RU" sz="3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284564"/>
              </p:ext>
            </p:extLst>
          </p:nvPr>
        </p:nvGraphicFramePr>
        <p:xfrm>
          <a:off x="527050" y="1219201"/>
          <a:ext cx="7886700" cy="5422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5" descr="ЭМБЛЕМА ПАСВ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87194"/>
            <a:ext cx="990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0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Problems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+mj-lt"/>
              </a:rPr>
              <a:t>Non-universality for using </a:t>
            </a:r>
            <a:r>
              <a:rPr lang="en-US" dirty="0">
                <a:latin typeface="+mj-lt"/>
              </a:rPr>
              <a:t>criteria, the inevitability of subjective evaluation in some cases. </a:t>
            </a:r>
          </a:p>
          <a:p>
            <a:r>
              <a:rPr lang="en-US" dirty="0">
                <a:latin typeface="+mj-lt"/>
              </a:rPr>
              <a:t>Ignorance </a:t>
            </a:r>
            <a:r>
              <a:rPr lang="en-US" dirty="0" smtClean="0">
                <a:latin typeface="+mj-lt"/>
              </a:rPr>
              <a:t>by some specialists </a:t>
            </a:r>
            <a:r>
              <a:rPr lang="en-US" dirty="0">
                <a:latin typeface="+mj-lt"/>
              </a:rPr>
              <a:t>in </a:t>
            </a:r>
            <a:r>
              <a:rPr lang="en-US" dirty="0" smtClean="0">
                <a:latin typeface="+mj-lt"/>
              </a:rPr>
              <a:t>RF </a:t>
            </a:r>
            <a:r>
              <a:rPr lang="en-US" dirty="0">
                <a:latin typeface="+mj-lt"/>
              </a:rPr>
              <a:t>regions </a:t>
            </a:r>
            <a:r>
              <a:rPr lang="en-US" dirty="0" smtClean="0">
                <a:latin typeface="+mj-lt"/>
              </a:rPr>
              <a:t>about </a:t>
            </a:r>
            <a:r>
              <a:rPr lang="en-US" dirty="0">
                <a:latin typeface="+mj-lt"/>
              </a:rPr>
              <a:t>guidelines IUCN, the lack of or little experience with these </a:t>
            </a:r>
            <a:r>
              <a:rPr lang="en-US" dirty="0" smtClean="0">
                <a:latin typeface="+mj-lt"/>
              </a:rPr>
              <a:t>methods. 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The obvious need for training </a:t>
            </a:r>
            <a:r>
              <a:rPr lang="en-US" dirty="0" smtClean="0">
                <a:latin typeface="+mj-lt"/>
              </a:rPr>
              <a:t>to </a:t>
            </a:r>
            <a:r>
              <a:rPr lang="en-US" dirty="0">
                <a:latin typeface="+mj-lt"/>
              </a:rPr>
              <a:t>work with the </a:t>
            </a:r>
            <a:r>
              <a:rPr lang="en-US" dirty="0" smtClean="0">
                <a:latin typeface="+mj-lt"/>
              </a:rPr>
              <a:t>methodology, </a:t>
            </a:r>
            <a:r>
              <a:rPr lang="en-US" dirty="0">
                <a:latin typeface="+mj-lt"/>
              </a:rPr>
              <a:t>discussion of problems that arise even </a:t>
            </a:r>
            <a:r>
              <a:rPr lang="en-US" dirty="0" smtClean="0">
                <a:latin typeface="+mj-lt"/>
              </a:rPr>
              <a:t>“very-experienced” "evaluators</a:t>
            </a:r>
            <a:r>
              <a:rPr lang="en-US" dirty="0">
                <a:latin typeface="+mj-lt"/>
              </a:rPr>
              <a:t>". It is advisable to conduct training in each subject of the Russian Federation within the BEAR</a:t>
            </a:r>
            <a:r>
              <a:rPr lang="en-US" dirty="0" smtClean="0">
                <a:latin typeface="+mj-lt"/>
              </a:rPr>
              <a:t>.</a:t>
            </a:r>
          </a:p>
          <a:p>
            <a:endParaRPr lang="ru-RU" dirty="0">
              <a:latin typeface="+mj-lt"/>
            </a:endParaRPr>
          </a:p>
        </p:txBody>
      </p:sp>
      <p:pic>
        <p:nvPicPr>
          <p:cNvPr id="4" name="Picture 5" descr="ЭМБЛЕМА ПАСВИ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87194"/>
            <a:ext cx="990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48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312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Preparation of the Red Book of the Barents cooperation and </a:t>
            </a:r>
            <a:r>
              <a:rPr lang="en-US" sz="2800" b="1" dirty="0" smtClean="0">
                <a:solidFill>
                  <a:srgbClr val="002060"/>
                </a:solidFill>
              </a:rPr>
              <a:t>cooperation about monitoring </a:t>
            </a:r>
            <a:r>
              <a:rPr lang="en-US" sz="2800" b="1" dirty="0">
                <a:solidFill>
                  <a:srgbClr val="002060"/>
                </a:solidFill>
              </a:rPr>
              <a:t>of rare </a:t>
            </a:r>
            <a:r>
              <a:rPr lang="en-US" sz="2800" b="1" dirty="0" smtClean="0">
                <a:solidFill>
                  <a:srgbClr val="002060"/>
                </a:solidFill>
              </a:rPr>
              <a:t>species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78" y="1233807"/>
            <a:ext cx="3809397" cy="28570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9455" y="1233809"/>
            <a:ext cx="3741786" cy="2806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626" y="4249347"/>
            <a:ext cx="414914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002060"/>
                </a:solidFill>
              </a:rPr>
              <a:t>Working Group on </a:t>
            </a:r>
            <a:r>
              <a:rPr lang="en-US" sz="2000" i="1" dirty="0" smtClean="0">
                <a:solidFill>
                  <a:srgbClr val="002060"/>
                </a:solidFill>
              </a:rPr>
              <a:t>cooperation</a:t>
            </a:r>
            <a:endParaRPr lang="ru-RU" sz="2000" i="1" dirty="0" smtClean="0">
              <a:solidFill>
                <a:srgbClr val="002060"/>
              </a:solidFill>
            </a:endParaRPr>
          </a:p>
          <a:p>
            <a:r>
              <a:rPr lang="en-US" sz="2000" i="1" dirty="0" smtClean="0">
                <a:solidFill>
                  <a:srgbClr val="002060"/>
                </a:solidFill>
              </a:rPr>
              <a:t>on </a:t>
            </a:r>
            <a:r>
              <a:rPr lang="en-US" sz="2000" i="1" dirty="0">
                <a:solidFill>
                  <a:srgbClr val="002060"/>
                </a:solidFill>
              </a:rPr>
              <a:t>protection of common Red List </a:t>
            </a:r>
            <a:endParaRPr lang="ru-RU" sz="2000" i="1" dirty="0" smtClean="0">
              <a:solidFill>
                <a:srgbClr val="002060"/>
              </a:solidFill>
            </a:endParaRPr>
          </a:p>
          <a:p>
            <a:r>
              <a:rPr lang="en-US" sz="2000" i="1" dirty="0" smtClean="0">
                <a:solidFill>
                  <a:srgbClr val="002060"/>
                </a:solidFill>
              </a:rPr>
              <a:t>species in </a:t>
            </a:r>
            <a:r>
              <a:rPr lang="en-US" sz="2000" i="1" dirty="0">
                <a:solidFill>
                  <a:srgbClr val="002060"/>
                </a:solidFill>
              </a:rPr>
              <a:t>the Barents Region (RLSBR</a:t>
            </a:r>
            <a:r>
              <a:rPr lang="en-US" sz="2000" i="1" dirty="0" smtClean="0">
                <a:solidFill>
                  <a:srgbClr val="002060"/>
                </a:solidFill>
              </a:rPr>
              <a:t>)</a:t>
            </a:r>
            <a:endParaRPr lang="ru-RU" sz="2000" i="1" dirty="0" smtClean="0">
              <a:solidFill>
                <a:srgbClr val="002060"/>
              </a:solidFill>
            </a:endParaRPr>
          </a:p>
          <a:p>
            <a:endParaRPr lang="ru-RU" sz="2000" i="1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Experts from Russia, Finland,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Sweden </a:t>
            </a:r>
            <a:r>
              <a:rPr lang="en-US" sz="2000" dirty="0">
                <a:solidFill>
                  <a:srgbClr val="002060"/>
                </a:solidFill>
              </a:rPr>
              <a:t>and Norway </a:t>
            </a:r>
            <a:endParaRPr lang="ru-RU" sz="2000" dirty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3389" y="4360999"/>
            <a:ext cx="4193917" cy="203132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aim is to facilitate cooperation on </a:t>
            </a:r>
            <a:r>
              <a:rPr lang="en-US" dirty="0" smtClean="0"/>
              <a:t>conservation </a:t>
            </a:r>
            <a:r>
              <a:rPr lang="en-US" dirty="0"/>
              <a:t>of Red List species in the Barents Region </a:t>
            </a:r>
            <a:r>
              <a:rPr lang="en-US" dirty="0" smtClean="0"/>
              <a:t>giving </a:t>
            </a:r>
            <a:r>
              <a:rPr lang="en-US" dirty="0"/>
              <a:t>special attention to mammals and birds</a:t>
            </a:r>
            <a:r>
              <a:rPr lang="en-US" dirty="0" smtClean="0"/>
              <a:t>, </a:t>
            </a:r>
            <a:r>
              <a:rPr lang="en-US" dirty="0"/>
              <a:t>and to consider and recommend possible </a:t>
            </a:r>
            <a:r>
              <a:rPr lang="en-US" dirty="0" smtClean="0"/>
              <a:t>measures </a:t>
            </a:r>
            <a:r>
              <a:rPr lang="en-US" dirty="0"/>
              <a:t>on scientific research and </a:t>
            </a:r>
            <a:r>
              <a:rPr lang="en-US" dirty="0" smtClean="0"/>
              <a:t>monitoring </a:t>
            </a:r>
            <a:r>
              <a:rPr lang="en-US" dirty="0"/>
              <a:t>for conservation of these species. </a:t>
            </a:r>
            <a:endParaRPr lang="ru-RU" dirty="0"/>
          </a:p>
        </p:txBody>
      </p:sp>
      <p:pic>
        <p:nvPicPr>
          <p:cNvPr id="7" name="Picture 5" descr="ЭМБЛЕМА ПАСВИ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87194"/>
            <a:ext cx="990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97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Pre-history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In </a:t>
            </a:r>
            <a:r>
              <a:rPr lang="en-US" dirty="0">
                <a:latin typeface="+mj-lt"/>
              </a:rPr>
              <a:t>2008 the first meeting of the representatives of Norway, Sweden, Finland, on which agreement was reached to develop a joint program on the harmonization of priority to conserve </a:t>
            </a:r>
            <a:r>
              <a:rPr lang="en-US" dirty="0" err="1">
                <a:latin typeface="+mj-lt"/>
              </a:rPr>
              <a:t>transboundary</a:t>
            </a:r>
            <a:r>
              <a:rPr lang="en-US" dirty="0">
                <a:latin typeface="+mj-lt"/>
              </a:rPr>
              <a:t> rare and endangered mammal species that are of common interest to these </a:t>
            </a:r>
            <a:r>
              <a:rPr lang="en-US" dirty="0" smtClean="0">
                <a:latin typeface="+mj-lt"/>
              </a:rPr>
              <a:t>countries</a:t>
            </a:r>
            <a:r>
              <a:rPr lang="ru-RU" dirty="0" smtClean="0">
                <a:latin typeface="+mj-lt"/>
              </a:rPr>
              <a:t>.</a:t>
            </a:r>
            <a:endParaRPr lang="ru-RU" dirty="0">
              <a:latin typeface="+mj-lt"/>
            </a:endParaRPr>
          </a:p>
        </p:txBody>
      </p:sp>
      <p:pic>
        <p:nvPicPr>
          <p:cNvPr id="4" name="Picture 5" descr="ЭМБЛЕМА ПАСВИ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87194"/>
            <a:ext cx="990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27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tel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8064500" cy="1143000"/>
          </a:xfrm>
        </p:spPr>
        <p:txBody>
          <a:bodyPr/>
          <a:lstStyle/>
          <a:p>
            <a:pPr marL="342900" indent="-342900" algn="ctr"/>
            <a:r>
              <a:rPr lang="en-GB" altLang="ru-RU" sz="3000" b="1" dirty="0">
                <a:solidFill>
                  <a:srgbClr val="FF0000"/>
                </a:solidFill>
              </a:rPr>
              <a:t>Norwegian Biodiversity Information Centre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5" y="1125540"/>
            <a:ext cx="6700837" cy="502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5148265" y="5989640"/>
            <a:ext cx="324008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ru-RU" sz="2000"/>
              <a:t> </a:t>
            </a:r>
          </a:p>
          <a:p>
            <a:pPr eaLnBrk="1" hangingPunct="1"/>
            <a:r>
              <a:rPr lang="nb-NO" altLang="ru-RU" sz="2000" u="sng">
                <a:hlinkClick r:id="rId4"/>
              </a:rPr>
              <a:t>www.artsdatabanken.no</a:t>
            </a:r>
            <a:endParaRPr lang="nb-NO" altLang="ru-RU" sz="2000"/>
          </a:p>
          <a:p>
            <a:pPr eaLnBrk="1" hangingPunct="1"/>
            <a:r>
              <a:rPr lang="nb-NO" altLang="ru-RU" sz="2000"/>
              <a:t> </a:t>
            </a:r>
          </a:p>
          <a:p>
            <a:pPr eaLnBrk="1" hangingPunct="1"/>
            <a:endParaRPr lang="nb-NO" altLang="ru-RU" sz="2000"/>
          </a:p>
        </p:txBody>
      </p:sp>
      <p:pic>
        <p:nvPicPr>
          <p:cNvPr id="5" name="Picture 5" descr="ЭМБЛЕМА ПАСВИ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87194"/>
            <a:ext cx="990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44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tel 1"/>
          <p:cNvSpPr>
            <a:spLocks noGrp="1"/>
          </p:cNvSpPr>
          <p:nvPr>
            <p:ph type="title"/>
          </p:nvPr>
        </p:nvSpPr>
        <p:spPr>
          <a:xfrm>
            <a:off x="755652" y="34925"/>
            <a:ext cx="8208963" cy="1143000"/>
          </a:xfrm>
        </p:spPr>
        <p:txBody>
          <a:bodyPr/>
          <a:lstStyle/>
          <a:p>
            <a:pPr eaLnBrk="1" hangingPunct="1"/>
            <a:r>
              <a:rPr lang="en-GB" altLang="ru-RU" sz="3000" b="1" dirty="0"/>
              <a:t>Available ‘Fact sheets’ - </a:t>
            </a:r>
            <a:r>
              <a:rPr lang="en-GB" altLang="ru-RU" sz="3000" b="1" dirty="0" err="1"/>
              <a:t>Artsdatabanken</a:t>
            </a:r>
            <a:endParaRPr lang="en-GB" altLang="ru-RU" sz="30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3046"/>
              </p:ext>
            </p:extLst>
          </p:nvPr>
        </p:nvGraphicFramePr>
        <p:xfrm>
          <a:off x="1037500" y="1335564"/>
          <a:ext cx="5704493" cy="5242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0602"/>
                <a:gridCol w="1720464"/>
                <a:gridCol w="2153427"/>
              </a:tblGrid>
              <a:tr h="5372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Scientific </a:t>
                      </a:r>
                      <a:r>
                        <a:rPr lang="nb-NO" sz="1400" dirty="0" err="1">
                          <a:effectLst/>
                        </a:rPr>
                        <a:t>name</a:t>
                      </a: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23" marR="414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Norwegian (list) name</a:t>
                      </a:r>
                      <a:endParaRPr lang="nb-N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23" marR="414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Russian (list) names</a:t>
                      </a:r>
                      <a:endParaRPr lang="nb-N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23" marR="41423" marT="0" marB="0"/>
                </a:tc>
              </a:tr>
              <a:tr h="260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highlight>
                            <a:srgbClr val="00FFFF"/>
                          </a:highlight>
                          <a:latin typeface="Calibri" pitchFamily="34" charset="0"/>
                          <a:cs typeface="Calibri" pitchFamily="34" charset="0"/>
                        </a:rPr>
                        <a:t>Anser </a:t>
                      </a:r>
                      <a:r>
                        <a:rPr lang="nb-NO" sz="1400" dirty="0" err="1">
                          <a:effectLst/>
                          <a:highlight>
                            <a:srgbClr val="00FFFF"/>
                          </a:highlight>
                          <a:latin typeface="Calibri" pitchFamily="34" charset="0"/>
                          <a:cs typeface="Calibri" pitchFamily="34" charset="0"/>
                        </a:rPr>
                        <a:t>erythropus</a:t>
                      </a:r>
                      <a:endParaRPr lang="nb-NO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1423" marR="414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(x) Dverggås</a:t>
                      </a:r>
                      <a:endParaRPr lang="nb-NO" sz="14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1423" marR="414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(x) Пискулька</a:t>
                      </a:r>
                      <a:endParaRPr lang="nb-NO" sz="14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1423" marR="41423" marT="0" marB="0"/>
                </a:tc>
              </a:tr>
              <a:tr h="537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b="1" dirty="0" err="1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Melanitta</a:t>
                      </a:r>
                      <a:r>
                        <a:rPr lang="nb-NO" sz="1400" b="1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nb-NO" sz="1400" b="1" dirty="0" err="1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fusca</a:t>
                      </a:r>
                      <a:endParaRPr lang="nb-NO" sz="1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1423" marR="414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(x) Sjøorre</a:t>
                      </a:r>
                      <a:endParaRPr lang="nb-NO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1423" marR="414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(x) </a:t>
                      </a:r>
                      <a:r>
                        <a:rPr lang="nb-NO" sz="1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Обыкновенный</a:t>
                      </a:r>
                      <a:r>
                        <a:rPr lang="nb-NO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nb-NO" sz="1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турпан</a:t>
                      </a:r>
                      <a:endParaRPr lang="nb-NO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1423" marR="41423" marT="0" marB="0"/>
                </a:tc>
              </a:tr>
              <a:tr h="260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Gallinago</a:t>
                      </a:r>
                      <a:r>
                        <a:rPr lang="nb-NO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media</a:t>
                      </a:r>
                      <a:endParaRPr lang="nb-NO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1423" marR="414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(x) Dobbeltbekkasin</a:t>
                      </a:r>
                      <a:endParaRPr lang="nb-NO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1423" marR="414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(x) Дупель</a:t>
                      </a:r>
                      <a:endParaRPr lang="nb-NO" sz="14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1423" marR="41423" marT="0" marB="0"/>
                </a:tc>
              </a:tr>
              <a:tr h="260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Falco</a:t>
                      </a:r>
                      <a:r>
                        <a:rPr lang="nb-NO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nb-NO" sz="1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rusticolus</a:t>
                      </a:r>
                      <a:endParaRPr lang="nb-NO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1423" marR="414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(x) Jaktfalk</a:t>
                      </a:r>
                      <a:endParaRPr lang="nb-NO" sz="14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1423" marR="414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(x) Кречет</a:t>
                      </a:r>
                      <a:endParaRPr lang="nb-NO" sz="14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1423" marR="41423" marT="0" marB="0"/>
                </a:tc>
              </a:tr>
              <a:tr h="260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err="1">
                          <a:effectLst/>
                          <a:highlight>
                            <a:srgbClr val="00FFFF"/>
                          </a:highlight>
                          <a:latin typeface="Calibri" pitchFamily="34" charset="0"/>
                          <a:cs typeface="Calibri" pitchFamily="34" charset="0"/>
                        </a:rPr>
                        <a:t>Bubo</a:t>
                      </a:r>
                      <a:r>
                        <a:rPr lang="nb-NO" sz="1400" dirty="0">
                          <a:effectLst/>
                          <a:highlight>
                            <a:srgbClr val="00FFFF"/>
                          </a:highligh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nb-NO" sz="1400" dirty="0" err="1">
                          <a:effectLst/>
                          <a:highlight>
                            <a:srgbClr val="00FFFF"/>
                          </a:highlight>
                          <a:latin typeface="Calibri" pitchFamily="34" charset="0"/>
                          <a:cs typeface="Calibri" pitchFamily="34" charset="0"/>
                        </a:rPr>
                        <a:t>bubo</a:t>
                      </a:r>
                      <a:endParaRPr lang="nb-NO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1423" marR="414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(x) Hubro</a:t>
                      </a:r>
                      <a:endParaRPr lang="nb-NO" sz="14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1423" marR="414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(x) Филин</a:t>
                      </a:r>
                      <a:endParaRPr lang="nb-NO" sz="14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1423" marR="41423" marT="0" marB="0"/>
                </a:tc>
              </a:tr>
              <a:tr h="260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err="1">
                          <a:effectLst/>
                          <a:highlight>
                            <a:srgbClr val="00FFFF"/>
                          </a:highlight>
                          <a:latin typeface="Calibri" pitchFamily="34" charset="0"/>
                          <a:cs typeface="Calibri" pitchFamily="34" charset="0"/>
                        </a:rPr>
                        <a:t>Bubo</a:t>
                      </a:r>
                      <a:r>
                        <a:rPr lang="nb-NO" sz="1400" dirty="0">
                          <a:effectLst/>
                          <a:highlight>
                            <a:srgbClr val="00FFFF"/>
                          </a:highligh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nb-NO" sz="1400" dirty="0" err="1">
                          <a:effectLst/>
                          <a:highlight>
                            <a:srgbClr val="00FFFF"/>
                          </a:highlight>
                          <a:latin typeface="Calibri" pitchFamily="34" charset="0"/>
                          <a:cs typeface="Calibri" pitchFamily="34" charset="0"/>
                        </a:rPr>
                        <a:t>scandiaca</a:t>
                      </a:r>
                      <a:endParaRPr lang="nb-NO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1423" marR="414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(x) Snøugle</a:t>
                      </a:r>
                      <a:endParaRPr lang="nb-NO" sz="14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1423" marR="414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(x) Белая сова</a:t>
                      </a:r>
                      <a:endParaRPr lang="nb-NO" sz="14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1423" marR="41423" marT="0" marB="0"/>
                </a:tc>
              </a:tr>
              <a:tr h="260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Aquila </a:t>
                      </a:r>
                      <a:r>
                        <a:rPr lang="nb-NO" sz="1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chrysaetos</a:t>
                      </a:r>
                      <a:endParaRPr lang="nb-NO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1423" marR="414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Kongeørn</a:t>
                      </a:r>
                      <a:endParaRPr lang="nb-NO" sz="14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1423" marR="414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(x) Беркут</a:t>
                      </a:r>
                      <a:endParaRPr lang="nb-NO" sz="14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1423" marR="41423" marT="0" marB="0"/>
                </a:tc>
              </a:tr>
              <a:tr h="260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Pandion </a:t>
                      </a:r>
                      <a:r>
                        <a:rPr lang="nb-NO" sz="1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haliaetus</a:t>
                      </a:r>
                      <a:endParaRPr lang="nb-NO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1423" marR="414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(x) Fiskeørn</a:t>
                      </a:r>
                      <a:endParaRPr lang="nb-NO" sz="14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1423" marR="414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(x) Скопа</a:t>
                      </a:r>
                      <a:endParaRPr lang="nb-NO" sz="14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1423" marR="41423" marT="0" marB="0"/>
                </a:tc>
              </a:tr>
              <a:tr h="260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Aythya</a:t>
                      </a:r>
                      <a:r>
                        <a:rPr lang="nb-NO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nb-NO" sz="1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marila</a:t>
                      </a:r>
                      <a:endParaRPr lang="nb-NO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1423" marR="414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(x) Bergand</a:t>
                      </a:r>
                      <a:endParaRPr lang="nb-NO" sz="14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1423" marR="414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(x) (Морская чернеть)</a:t>
                      </a:r>
                      <a:endParaRPr lang="nb-NO" sz="14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1423" marR="41423" marT="0" marB="0"/>
                </a:tc>
              </a:tr>
              <a:tr h="260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Mergus albellus</a:t>
                      </a:r>
                      <a:endParaRPr lang="nb-NO" sz="14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1423" marR="414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(x) Lappfiskand</a:t>
                      </a:r>
                      <a:endParaRPr lang="nb-NO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1423" marR="414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(x) Луток</a:t>
                      </a:r>
                      <a:endParaRPr lang="nb-NO" sz="14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1423" marR="41423" marT="0" marB="0"/>
                </a:tc>
              </a:tr>
              <a:tr h="260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Falco peregrinus</a:t>
                      </a:r>
                      <a:endParaRPr lang="nb-NO" sz="14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1423" marR="414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Vandrefalk</a:t>
                      </a:r>
                      <a:endParaRPr lang="nb-NO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1423" marR="414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(x) Сапсан</a:t>
                      </a:r>
                      <a:endParaRPr lang="nb-NO" sz="14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1423" marR="41423" marT="0" marB="0"/>
                </a:tc>
              </a:tr>
              <a:tr h="260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highlight>
                            <a:srgbClr val="00FFFF"/>
                          </a:highlight>
                          <a:latin typeface="Calibri" pitchFamily="34" charset="0"/>
                          <a:cs typeface="Calibri" pitchFamily="34" charset="0"/>
                        </a:rPr>
                        <a:t>Limosa limosa</a:t>
                      </a:r>
                      <a:endParaRPr lang="nb-NO" sz="14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1423" marR="414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(x) Svarthalespove</a:t>
                      </a:r>
                      <a:endParaRPr lang="nb-NO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1423" marR="414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nb-NO" sz="14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1423" marR="41423" marT="0" marB="0"/>
                </a:tc>
              </a:tr>
              <a:tr h="260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Eremophila alpestris</a:t>
                      </a:r>
                      <a:endParaRPr lang="nb-NO" sz="14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1423" marR="414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Fjellerke</a:t>
                      </a:r>
                      <a:endParaRPr lang="nb-NO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1423" marR="414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(x) Рогатый жаворонок</a:t>
                      </a:r>
                      <a:endParaRPr lang="nb-NO" sz="14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1423" marR="41423" marT="0" marB="0"/>
                </a:tc>
              </a:tr>
              <a:tr h="260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Strix nebulosa</a:t>
                      </a:r>
                      <a:endParaRPr lang="nb-NO" sz="14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1423" marR="414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(x) Lappugle</a:t>
                      </a:r>
                      <a:endParaRPr lang="nb-NO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1423" marR="414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(x) </a:t>
                      </a:r>
                      <a:r>
                        <a:rPr lang="nb-NO" sz="1400" dirty="0" err="1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Бородатая</a:t>
                      </a:r>
                      <a:r>
                        <a:rPr lang="nb-NO" sz="14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nb-NO" sz="1400" dirty="0" err="1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неясыть</a:t>
                      </a:r>
                      <a:endParaRPr lang="nb-NO" sz="14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1423" marR="41423" marT="0" marB="0"/>
                </a:tc>
              </a:tr>
              <a:tr h="260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Polysticta stelleri</a:t>
                      </a:r>
                      <a:endParaRPr lang="nb-NO" sz="14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1423" marR="414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(x) Stellerand</a:t>
                      </a:r>
                      <a:endParaRPr lang="nb-NO" sz="14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1423" marR="414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(x) </a:t>
                      </a:r>
                      <a:r>
                        <a:rPr lang="nb-NO" sz="1400" dirty="0" err="1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Сибирская</a:t>
                      </a:r>
                      <a:r>
                        <a:rPr lang="nb-NO" sz="14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nb-NO" sz="1400" dirty="0" err="1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гага</a:t>
                      </a:r>
                      <a:endParaRPr lang="nb-NO" sz="14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1423" marR="41423" marT="0" marB="0"/>
                </a:tc>
              </a:tr>
              <a:tr h="260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Gavia adamsii</a:t>
                      </a:r>
                      <a:endParaRPr lang="nb-NO" sz="14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1423" marR="414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(x) Gulnebblom</a:t>
                      </a:r>
                      <a:endParaRPr lang="nb-NO" sz="14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1423" marR="414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(x) </a:t>
                      </a:r>
                      <a:r>
                        <a:rPr lang="nb-NO" sz="1400" dirty="0" err="1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Белоклювая</a:t>
                      </a:r>
                      <a:r>
                        <a:rPr lang="nb-NO" sz="14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nb-NO" sz="1400" dirty="0" err="1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гагара</a:t>
                      </a:r>
                      <a:endParaRPr lang="nb-NO" sz="14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1423" marR="41423" marT="0" marB="0"/>
                </a:tc>
              </a:tr>
              <a:tr h="260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highlight>
                            <a:srgbClr val="00FFFF"/>
                          </a:highlight>
                          <a:latin typeface="Calibri" pitchFamily="34" charset="0"/>
                          <a:cs typeface="Calibri" pitchFamily="34" charset="0"/>
                        </a:rPr>
                        <a:t>Pagophila eburnea</a:t>
                      </a:r>
                      <a:endParaRPr lang="nb-NO" sz="14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1423" marR="414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Calibri" pitchFamily="34" charset="0"/>
                          <a:cs typeface="Calibri" pitchFamily="34" charset="0"/>
                        </a:rPr>
                        <a:t>(x) Ismåke</a:t>
                      </a:r>
                      <a:endParaRPr lang="nb-NO" sz="14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1423" marR="4142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(x) </a:t>
                      </a:r>
                      <a:r>
                        <a:rPr lang="nb-NO" sz="1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Белая</a:t>
                      </a:r>
                      <a:r>
                        <a:rPr lang="nb-NO" sz="14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nb-NO" sz="14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чайка</a:t>
                      </a:r>
                      <a:endParaRPr lang="nb-NO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1423" marR="41423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178722" y="1310185"/>
            <a:ext cx="140572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BIRDS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Picture 5" descr="ЭМБЛЕМА ПАСВ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87194"/>
            <a:ext cx="990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01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tel 1"/>
          <p:cNvSpPr>
            <a:spLocks noGrp="1"/>
          </p:cNvSpPr>
          <p:nvPr>
            <p:ph type="title"/>
          </p:nvPr>
        </p:nvSpPr>
        <p:spPr>
          <a:xfrm>
            <a:off x="114207" y="-132876"/>
            <a:ext cx="8208963" cy="1143000"/>
          </a:xfrm>
        </p:spPr>
        <p:txBody>
          <a:bodyPr/>
          <a:lstStyle/>
          <a:p>
            <a:pPr eaLnBrk="1" hangingPunct="1"/>
            <a:r>
              <a:rPr lang="en-GB" altLang="ru-RU" sz="3000" b="1" dirty="0"/>
              <a:t>Available ‘Fact sheets’ - </a:t>
            </a:r>
            <a:r>
              <a:rPr lang="en-GB" altLang="ru-RU" sz="3000" b="1" dirty="0" err="1"/>
              <a:t>Artsdatabanken</a:t>
            </a:r>
            <a:endParaRPr lang="en-GB" altLang="ru-RU" sz="30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728402"/>
              </p:ext>
            </p:extLst>
          </p:nvPr>
        </p:nvGraphicFramePr>
        <p:xfrm>
          <a:off x="327547" y="1269242"/>
          <a:ext cx="8420668" cy="50087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6825"/>
                <a:gridCol w="2092923"/>
                <a:gridCol w="4330920"/>
              </a:tblGrid>
              <a:tr h="691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Scientific name</a:t>
                      </a:r>
                      <a:endParaRPr lang="nb-NO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582" marR="435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Norwegian (list) name</a:t>
                      </a:r>
                      <a:endParaRPr lang="nb-NO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582" marR="43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Russian (list) names</a:t>
                      </a:r>
                      <a:endParaRPr lang="nb-NO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582" marR="43582" marT="0" marB="0"/>
                </a:tc>
              </a:tr>
              <a:tr h="324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highlight>
                            <a:srgbClr val="00FFFF"/>
                          </a:highlight>
                          <a:latin typeface="Calibri" pitchFamily="34" charset="0"/>
                          <a:cs typeface="Calibri" pitchFamily="34" charset="0"/>
                        </a:rPr>
                        <a:t>Gulo gulo</a:t>
                      </a:r>
                      <a:endParaRPr lang="nb-NO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582" marR="43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(x) Jerv</a:t>
                      </a:r>
                      <a:endParaRPr lang="nb-NO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582" marR="43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9925" algn="l"/>
                        </a:tabLst>
                      </a:pPr>
                      <a:r>
                        <a:rPr lang="nb-NO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Росомаха</a:t>
                      </a:r>
                      <a:endParaRPr lang="nb-NO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582" marR="43582" marT="0" marB="0"/>
                </a:tc>
              </a:tr>
              <a:tr h="668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  <a:latin typeface="Calibri" pitchFamily="34" charset="0"/>
                          <a:cs typeface="Calibri" pitchFamily="34" charset="0"/>
                        </a:rPr>
                        <a:t>Phoca vitulina</a:t>
                      </a:r>
                      <a:endParaRPr lang="nb-NO" sz="16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582" marR="43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  <a:latin typeface="Calibri" pitchFamily="34" charset="0"/>
                          <a:cs typeface="Calibri" pitchFamily="34" charset="0"/>
                        </a:rPr>
                        <a:t>(x) Steinkobbe</a:t>
                      </a:r>
                      <a:endParaRPr lang="nb-NO" sz="16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582" marR="43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(x) Обыкновенный тюлень, европейский подвид</a:t>
                      </a:r>
                      <a:endParaRPr lang="nb-NO" sz="16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582" marR="43582" marT="0" marB="0"/>
                </a:tc>
              </a:tr>
              <a:tr h="324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  <a:highlight>
                            <a:srgbClr val="00FFFF"/>
                          </a:highlight>
                          <a:latin typeface="Calibri" pitchFamily="34" charset="0"/>
                          <a:cs typeface="Calibri" pitchFamily="34" charset="0"/>
                        </a:rPr>
                        <a:t>Canis lupus</a:t>
                      </a:r>
                      <a:endParaRPr lang="nb-NO" sz="16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582" marR="43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  <a:latin typeface="Calibri" pitchFamily="34" charset="0"/>
                          <a:cs typeface="Calibri" pitchFamily="34" charset="0"/>
                        </a:rPr>
                        <a:t>(x) Ulv</a:t>
                      </a:r>
                      <a:endParaRPr lang="nb-NO" sz="16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582" marR="43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Волк</a:t>
                      </a:r>
                      <a:endParaRPr lang="nb-NO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582" marR="43582" marT="0" marB="0"/>
                </a:tc>
              </a:tr>
              <a:tr h="668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  <a:latin typeface="Calibri" pitchFamily="34" charset="0"/>
                          <a:cs typeface="Calibri" pitchFamily="34" charset="0"/>
                        </a:rPr>
                        <a:t>Rangifer tarandus</a:t>
                      </a:r>
                      <a:endParaRPr lang="nb-NO" sz="16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582" marR="43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  <a:latin typeface="Calibri" pitchFamily="34" charset="0"/>
                          <a:cs typeface="Calibri" pitchFamily="34" charset="0"/>
                        </a:rPr>
                        <a:t>Rein</a:t>
                      </a:r>
                      <a:endParaRPr lang="nb-NO" sz="16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582" marR="43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(x) Дикий северный олень</a:t>
                      </a:r>
                      <a:endParaRPr lang="nb-NO" sz="16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582" marR="43582" marT="0" marB="0"/>
                </a:tc>
              </a:tr>
              <a:tr h="668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  <a:latin typeface="Calibri" pitchFamily="34" charset="0"/>
                          <a:cs typeface="Calibri" pitchFamily="34" charset="0"/>
                        </a:rPr>
                        <a:t>Balaena mysticetus</a:t>
                      </a:r>
                      <a:endParaRPr lang="nb-NO" sz="16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582" marR="43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  <a:latin typeface="Calibri" pitchFamily="34" charset="0"/>
                          <a:cs typeface="Calibri" pitchFamily="34" charset="0"/>
                        </a:rPr>
                        <a:t>(x) Grønlandshval</a:t>
                      </a:r>
                      <a:endParaRPr lang="nb-NO" sz="16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582" marR="43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  <a:latin typeface="Calibri" pitchFamily="34" charset="0"/>
                          <a:cs typeface="Calibri" pitchFamily="34" charset="0"/>
                        </a:rPr>
                        <a:t>(x) Гренландский / полярный кит</a:t>
                      </a:r>
                      <a:endParaRPr lang="nb-NO" sz="16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582" marR="43582" marT="0" marB="0"/>
                </a:tc>
              </a:tr>
              <a:tr h="668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  <a:latin typeface="Calibri" pitchFamily="34" charset="0"/>
                          <a:cs typeface="Calibri" pitchFamily="34" charset="0"/>
                        </a:rPr>
                        <a:t>Monodon monoceros</a:t>
                      </a:r>
                      <a:endParaRPr lang="nb-NO" sz="16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582" marR="43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(x) Narhval</a:t>
                      </a:r>
                      <a:endParaRPr lang="nb-NO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582" marR="43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  <a:latin typeface="Calibri" pitchFamily="34" charset="0"/>
                          <a:cs typeface="Calibri" pitchFamily="34" charset="0"/>
                        </a:rPr>
                        <a:t>(x) Нарвал-единорог</a:t>
                      </a:r>
                      <a:endParaRPr lang="nb-NO" sz="16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582" marR="43582" marT="0" marB="0"/>
                </a:tc>
              </a:tr>
              <a:tr h="668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  <a:latin typeface="Calibri" pitchFamily="34" charset="0"/>
                          <a:cs typeface="Calibri" pitchFamily="34" charset="0"/>
                        </a:rPr>
                        <a:t>Odobenus rosmarus</a:t>
                      </a:r>
                      <a:endParaRPr lang="nb-NO" sz="16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582" marR="43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  <a:latin typeface="Calibri" pitchFamily="34" charset="0"/>
                          <a:cs typeface="Calibri" pitchFamily="34" charset="0"/>
                        </a:rPr>
                        <a:t>(x) Hvalross</a:t>
                      </a:r>
                      <a:endParaRPr lang="nb-NO" sz="16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582" marR="43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(x) Морж атлантический</a:t>
                      </a:r>
                      <a:endParaRPr lang="nb-NO" sz="16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582" marR="43582" marT="0" marB="0"/>
                </a:tc>
              </a:tr>
              <a:tr h="324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  <a:highlight>
                            <a:srgbClr val="00FFFF"/>
                          </a:highlight>
                          <a:latin typeface="Calibri" pitchFamily="34" charset="0"/>
                          <a:cs typeface="Calibri" pitchFamily="34" charset="0"/>
                        </a:rPr>
                        <a:t>Ursus maritimus</a:t>
                      </a:r>
                      <a:endParaRPr lang="nb-NO" sz="16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582" marR="43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(x) Isbjørn</a:t>
                      </a:r>
                      <a:endParaRPr lang="nb-NO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582" marR="43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(x) </a:t>
                      </a:r>
                      <a:r>
                        <a:rPr lang="nb-NO" sz="16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Белый</a:t>
                      </a:r>
                      <a:r>
                        <a:rPr lang="nb-NO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nb-NO" sz="16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медведь</a:t>
                      </a:r>
                      <a:endParaRPr lang="nb-NO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582" marR="43582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74224" y="645419"/>
            <a:ext cx="227917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MAMMALS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" name="Picture 5" descr="ЭМБЛЕМА ПАСВ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87194"/>
            <a:ext cx="990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26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5152" y="6165850"/>
            <a:ext cx="70831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nb-NO" sz="1600" dirty="0">
                <a:latin typeface="Arial" charset="0"/>
                <a:cs typeface="Arial" charset="0"/>
              </a:rPr>
              <a:t> </a:t>
            </a:r>
          </a:p>
          <a:p>
            <a:pPr algn="r">
              <a:defRPr/>
            </a:pPr>
            <a:r>
              <a:rPr lang="nb-NO" sz="1600" u="sng" dirty="0">
                <a:latin typeface="Arial" charset="0"/>
                <a:cs typeface="Arial" charset="0"/>
                <a:hlinkClick r:id="rId3"/>
              </a:rPr>
              <a:t>http://www.luontoportti.com/suomi/no/linnut/dobbeltbekkasin-no/</a:t>
            </a:r>
            <a:endParaRPr lang="nb-NO" sz="1600" dirty="0">
              <a:latin typeface="Arial" charset="0"/>
              <a:cs typeface="Arial" charset="0"/>
            </a:endParaRPr>
          </a:p>
          <a:p>
            <a:pPr algn="r">
              <a:defRPr/>
            </a:pPr>
            <a:r>
              <a:rPr lang="nb-NO" sz="1600" dirty="0">
                <a:latin typeface="Arial" charset="0"/>
                <a:cs typeface="Arial" charset="0"/>
              </a:rPr>
              <a:t> </a:t>
            </a:r>
          </a:p>
          <a:p>
            <a:pPr algn="r">
              <a:defRPr/>
            </a:pPr>
            <a:endParaRPr lang="nb-NO" sz="1600" dirty="0">
              <a:latin typeface="Arial" charset="0"/>
              <a:cs typeface="Arial" charset="0"/>
            </a:endParaRPr>
          </a:p>
        </p:txBody>
      </p:sp>
      <p:sp>
        <p:nvSpPr>
          <p:cNvPr id="31747" name="Tittel 1"/>
          <p:cNvSpPr>
            <a:spLocks noGrp="1"/>
          </p:cNvSpPr>
          <p:nvPr>
            <p:ph type="title"/>
          </p:nvPr>
        </p:nvSpPr>
        <p:spPr>
          <a:xfrm>
            <a:off x="688974" y="-128588"/>
            <a:ext cx="7412042" cy="114300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b-NO" altLang="ru-RU" b="1" dirty="0" smtClean="0"/>
              <a:t>NatureGate – Species Information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908050"/>
            <a:ext cx="7704138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ЭМБЛЕМА ПАСВИ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87194"/>
            <a:ext cx="990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51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tel 1"/>
          <p:cNvSpPr>
            <a:spLocks noGrp="1"/>
          </p:cNvSpPr>
          <p:nvPr>
            <p:ph type="title"/>
          </p:nvPr>
        </p:nvSpPr>
        <p:spPr>
          <a:xfrm>
            <a:off x="870745" y="212421"/>
            <a:ext cx="648017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nb-NO" altLang="ru-RU" sz="3600" b="1" dirty="0" smtClean="0"/>
              <a:t>Production of Fact Sheets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2177" y="1174751"/>
            <a:ext cx="7488238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2400" b="1" dirty="0">
                <a:solidFill>
                  <a:srgbClr val="7030A0"/>
                </a:solidFill>
                <a:latin typeface="+mj-lt"/>
                <a:cs typeface="Arial" charset="0"/>
              </a:rPr>
              <a:t> 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7030A0"/>
                </a:solidFill>
                <a:latin typeface="+mj-lt"/>
                <a:cs typeface="Arial" charset="0"/>
              </a:rPr>
              <a:t>Dynamic and Digital ?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400" b="1" dirty="0">
              <a:solidFill>
                <a:srgbClr val="7030A0"/>
              </a:solidFill>
              <a:latin typeface="+mj-lt"/>
              <a:cs typeface="Arial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7030A0"/>
                </a:solidFill>
                <a:latin typeface="+mj-lt"/>
                <a:cs typeface="Arial" charset="0"/>
              </a:rPr>
              <a:t>Traditional printed ?</a:t>
            </a:r>
          </a:p>
          <a:p>
            <a:pPr>
              <a:defRPr/>
            </a:pPr>
            <a:endParaRPr lang="en-US" sz="2400" b="1" dirty="0">
              <a:solidFill>
                <a:srgbClr val="7030A0"/>
              </a:solidFill>
              <a:latin typeface="+mj-lt"/>
              <a:cs typeface="Arial" charset="0"/>
            </a:endParaRPr>
          </a:p>
          <a:p>
            <a:pPr>
              <a:defRPr/>
            </a:pPr>
            <a:endParaRPr lang="en-US" sz="2400" b="1" dirty="0">
              <a:solidFill>
                <a:srgbClr val="7030A0"/>
              </a:solidFill>
              <a:latin typeface="+mj-lt"/>
              <a:cs typeface="Arial" charset="0"/>
            </a:endParaRPr>
          </a:p>
          <a:p>
            <a:pPr>
              <a:defRPr/>
            </a:pPr>
            <a:endParaRPr lang="nb-NO" sz="2400" b="1" dirty="0">
              <a:solidFill>
                <a:srgbClr val="7030A0"/>
              </a:solidFill>
              <a:latin typeface="+mj-lt"/>
              <a:cs typeface="Arial" charset="0"/>
            </a:endParaRP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0779">
            <a:off x="2789240" y="3312689"/>
            <a:ext cx="2643187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3431">
            <a:off x="4235452" y="3298399"/>
            <a:ext cx="2678113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2" y="3547637"/>
            <a:ext cx="2798763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ЭМБЛЕМА ПАСВИК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87194"/>
            <a:ext cx="990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03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116" y="146762"/>
            <a:ext cx="7886700" cy="1325563"/>
          </a:xfrm>
        </p:spPr>
        <p:txBody>
          <a:bodyPr/>
          <a:lstStyle/>
          <a:p>
            <a:r>
              <a:rPr lang="en-US" b="1" dirty="0" smtClean="0"/>
              <a:t>Red List database </a:t>
            </a:r>
            <a:br>
              <a:rPr lang="en-US" b="1" dirty="0" smtClean="0"/>
            </a:br>
            <a:r>
              <a:rPr lang="en-US" b="1" dirty="0" smtClean="0"/>
              <a:t>of Trilateral Park </a:t>
            </a:r>
            <a:r>
              <a:rPr lang="en-US" b="1" dirty="0" err="1" smtClean="0"/>
              <a:t>Pasvik</a:t>
            </a:r>
            <a:r>
              <a:rPr lang="en-US" b="1" dirty="0" smtClean="0"/>
              <a:t>-Inari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0273878"/>
              </p:ext>
            </p:extLst>
          </p:nvPr>
        </p:nvGraphicFramePr>
        <p:xfrm>
          <a:off x="464024" y="1624084"/>
          <a:ext cx="8502555" cy="5233916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852741"/>
                <a:gridCol w="895605"/>
                <a:gridCol w="756592"/>
                <a:gridCol w="1239719"/>
                <a:gridCol w="419316"/>
                <a:gridCol w="464894"/>
                <a:gridCol w="485405"/>
                <a:gridCol w="446664"/>
                <a:gridCol w="622139"/>
                <a:gridCol w="423874"/>
                <a:gridCol w="458058"/>
                <a:gridCol w="437548"/>
              </a:tblGrid>
              <a:tr h="524879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Present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27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Name of species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Red list status</a:t>
                      </a:r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Finland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Norway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Russia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4264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Scientific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Finnish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Norwegian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Russian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International </a:t>
                      </a:r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Finland</a:t>
                      </a:r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Norway</a:t>
                      </a:r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Russia</a:t>
                      </a:r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Inari-Utsjoki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Vätsäri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Sør-Varanger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Pasvik valley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2284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Plantae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Kasvit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Растения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15866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Putkilokasvit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Сосудистые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1269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Botrychium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lunaria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ketonoidanlukko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Гроздовник полулунный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biocontrol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22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Botrychium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multifidum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ahonoidanlukko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Høstmarinøkkel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Гроздовник многораздельный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VU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х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1269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Callitriche hermaphroditica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uposvesitähti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Høstvasshår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Болотник обоеполый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VU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Х</a:t>
                      </a:r>
                      <a:endParaRPr lang="ru-RU" sz="140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1269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Campanula rotundifolia ssp. gieseckiana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lapinkissankello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Колокольчик круглолистный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Х</a:t>
                      </a:r>
                      <a:endParaRPr lang="ru-RU" sz="140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1269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Carex arctogena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tunturinuppisara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Reinstarr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Осока северная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biocontrol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х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1269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Carex atrata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mustasara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Svartstarr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1269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Carex cespitosa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mätässara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Tuestarr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Осока дернистая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Х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5" name="Picture 5" descr="ЭМБЛЕМА ПАСВИ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87194"/>
            <a:ext cx="990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29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006B-6424-4FC1-80F2-033052B95096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19697" y="356616"/>
            <a:ext cx="7086600" cy="457200"/>
          </a:xfrm>
        </p:spPr>
        <p:txBody>
          <a:bodyPr>
            <a:noAutofit/>
          </a:bodyPr>
          <a:lstStyle/>
          <a:p>
            <a:pPr algn="l"/>
            <a:r>
              <a:rPr lang="en-US" altLang="ru-RU" sz="4000" b="1" dirty="0" smtClean="0"/>
              <a:t>Red List of Barents Region</a:t>
            </a:r>
            <a:endParaRPr lang="ru-RU" altLang="ru-RU" sz="4000" b="1" dirty="0"/>
          </a:p>
        </p:txBody>
      </p:sp>
      <p:pic>
        <p:nvPicPr>
          <p:cNvPr id="27652" name="Picture 5" descr="ЭМБЛЕМА ПАСВИ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87194"/>
            <a:ext cx="990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Баренц_схе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30788"/>
            <a:ext cx="5699125" cy="42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04800" y="1430788"/>
            <a:ext cx="281940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2000" dirty="0" smtClean="0"/>
              <a:t>This </a:t>
            </a:r>
            <a:r>
              <a:rPr lang="en-US" altLang="ru-RU" sz="2000" dirty="0"/>
              <a:t>direction </a:t>
            </a:r>
          </a:p>
          <a:p>
            <a:r>
              <a:rPr lang="en-US" altLang="ru-RU" sz="2000" dirty="0"/>
              <a:t>can not be regional, it has long since </a:t>
            </a:r>
            <a:r>
              <a:rPr lang="en-US" altLang="ru-RU" sz="2000" dirty="0" smtClean="0"/>
              <a:t>entered on international </a:t>
            </a:r>
            <a:r>
              <a:rPr lang="en-US" altLang="ru-RU" sz="2000" dirty="0"/>
              <a:t>level. </a:t>
            </a:r>
          </a:p>
          <a:p>
            <a:endParaRPr lang="en-US" altLang="ru-RU" sz="2000" dirty="0"/>
          </a:p>
          <a:p>
            <a:r>
              <a:rPr lang="en-US" altLang="ru-RU" sz="2000" dirty="0"/>
              <a:t>We must continue to work together for the conservation of wildlife </a:t>
            </a:r>
            <a:r>
              <a:rPr lang="en-US" altLang="ru-RU" sz="2000" dirty="0" smtClean="0"/>
              <a:t>of the </a:t>
            </a:r>
            <a:r>
              <a:rPr lang="en-US" altLang="ru-RU" sz="2000" dirty="0"/>
              <a:t>North </a:t>
            </a:r>
            <a:r>
              <a:rPr lang="en-US" altLang="ru-RU" sz="2000" dirty="0" smtClean="0"/>
              <a:t>and the next </a:t>
            </a:r>
            <a:r>
              <a:rPr lang="en-US" altLang="ru-RU" sz="2000" dirty="0"/>
              <a:t>step is to work on the project "The Red Book of the Barents region</a:t>
            </a:r>
            <a:r>
              <a:rPr lang="en-US" altLang="ru-RU" sz="2000" dirty="0" smtClean="0"/>
              <a:t>."</a:t>
            </a: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335978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Suggestions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+mj-lt"/>
              </a:rPr>
              <a:t>For </a:t>
            </a:r>
            <a:r>
              <a:rPr lang="en-US" dirty="0" err="1" smtClean="0">
                <a:latin typeface="+mj-lt"/>
              </a:rPr>
              <a:t>VNIIprirody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- to expand the methodology for </a:t>
            </a:r>
            <a:r>
              <a:rPr lang="en-US" dirty="0" smtClean="0">
                <a:latin typeface="+mj-lt"/>
              </a:rPr>
              <a:t>assessment of </a:t>
            </a:r>
            <a:r>
              <a:rPr lang="en-US" dirty="0">
                <a:latin typeface="+mj-lt"/>
              </a:rPr>
              <a:t>the status, including </a:t>
            </a:r>
            <a:r>
              <a:rPr lang="en-US" dirty="0" smtClean="0">
                <a:latin typeface="+mj-lt"/>
              </a:rPr>
              <a:t>IUCN criteria, </a:t>
            </a:r>
            <a:r>
              <a:rPr lang="en-US" dirty="0">
                <a:latin typeface="+mj-lt"/>
              </a:rPr>
              <a:t>elaborate on the mechanisms of preparation and conduct of such lists, because despite the recommendations regions have a lot of questions and challenges. Implement this extended methodology for applying it at the level of a mandatory instruction. 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Board </a:t>
            </a:r>
            <a:r>
              <a:rPr lang="en-US" dirty="0">
                <a:latin typeface="+mj-lt"/>
              </a:rPr>
              <a:t>of Experts (or </a:t>
            </a:r>
            <a:r>
              <a:rPr lang="ru-RU" dirty="0" smtClean="0">
                <a:latin typeface="+mj-lt"/>
              </a:rPr>
              <a:t>С</a:t>
            </a:r>
            <a:r>
              <a:rPr lang="en-US" dirty="0" smtClean="0">
                <a:latin typeface="+mj-lt"/>
              </a:rPr>
              <a:t>C</a:t>
            </a:r>
            <a:r>
              <a:rPr lang="en-US" dirty="0">
                <a:latin typeface="+mj-lt"/>
              </a:rPr>
              <a:t>) - to develop an action plan </a:t>
            </a:r>
            <a:r>
              <a:rPr lang="en-US" dirty="0" smtClean="0">
                <a:latin typeface="+mj-lt"/>
              </a:rPr>
              <a:t>on cooperation </a:t>
            </a:r>
            <a:r>
              <a:rPr lang="en-US" dirty="0">
                <a:latin typeface="+mj-lt"/>
              </a:rPr>
              <a:t>in </a:t>
            </a:r>
            <a:r>
              <a:rPr lang="en-US" dirty="0" smtClean="0">
                <a:latin typeface="+mj-lt"/>
              </a:rPr>
              <a:t>making RL BEAR, </a:t>
            </a:r>
            <a:r>
              <a:rPr lang="en-US" dirty="0">
                <a:latin typeface="+mj-lt"/>
              </a:rPr>
              <a:t>highlight expert groups (thematic, with a specialist from each region</a:t>
            </a:r>
            <a:r>
              <a:rPr lang="en-US" dirty="0" smtClean="0">
                <a:latin typeface="+mj-lt"/>
              </a:rPr>
              <a:t>).</a:t>
            </a:r>
          </a:p>
          <a:p>
            <a:endParaRPr lang="ru-RU" dirty="0">
              <a:latin typeface="+mj-lt"/>
            </a:endParaRPr>
          </a:p>
        </p:txBody>
      </p:sp>
      <p:pic>
        <p:nvPicPr>
          <p:cNvPr id="4" name="Picture 5" descr="ЭМБЛЕМА ПАСВИ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87194"/>
            <a:ext cx="990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10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990" y="133114"/>
            <a:ext cx="7886700" cy="1325563"/>
          </a:xfrm>
        </p:spPr>
        <p:txBody>
          <a:bodyPr/>
          <a:lstStyle/>
          <a:p>
            <a:r>
              <a:rPr lang="en-US" dirty="0" smtClean="0"/>
              <a:t>Cooperation scheme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45905537"/>
              </p:ext>
            </p:extLst>
          </p:nvPr>
        </p:nvGraphicFramePr>
        <p:xfrm>
          <a:off x="1173707" y="1397000"/>
          <a:ext cx="6446293" cy="5235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5" descr="ЭМБЛЕМА ПАСВИК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87194"/>
            <a:ext cx="990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72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9466"/>
            <a:ext cx="7886700" cy="1325563"/>
          </a:xfrm>
        </p:spPr>
        <p:txBody>
          <a:bodyPr/>
          <a:lstStyle/>
          <a:p>
            <a:r>
              <a:rPr lang="en-US" b="1" dirty="0" smtClean="0"/>
              <a:t>Thanks for:</a:t>
            </a:r>
            <a:endParaRPr lang="ru-RU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537497"/>
              </p:ext>
            </p:extLst>
          </p:nvPr>
        </p:nvGraphicFramePr>
        <p:xfrm>
          <a:off x="437578" y="1568404"/>
          <a:ext cx="4392846" cy="377856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909041"/>
                <a:gridCol w="1483805"/>
              </a:tblGrid>
              <a:tr h="472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Maria </a:t>
                      </a:r>
                      <a:r>
                        <a:rPr lang="en-US" sz="2400" dirty="0" err="1">
                          <a:effectLst/>
                        </a:rPr>
                        <a:t>Gavrilo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Russia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2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Stanislav </a:t>
                      </a:r>
                      <a:r>
                        <a:rPr lang="en-US" sz="2400" dirty="0" err="1">
                          <a:effectLst/>
                        </a:rPr>
                        <a:t>Belikov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Russia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2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Valery Efimov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Russia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2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Tuomo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Ollila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Finland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2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Pertti Koskimies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Finland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2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Tor Arne Bjørn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Norway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2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Morten Ekker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Norway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2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Reidar Hindrum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Norway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5" descr="ЭМБЛЕМА ПАСВИ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87194"/>
            <a:ext cx="990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0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Ельники участка Водяная_юг заказника_малонаруш.леса_фото Н.Поликарпов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1523535"/>
            <a:ext cx="4267200" cy="3200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1295400" y="304800"/>
            <a:ext cx="678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dirty="0"/>
              <a:t>Ministry of nature Resources and Environment of Russian Federation</a:t>
            </a:r>
            <a:endParaRPr lang="ru-RU" dirty="0"/>
          </a:p>
          <a:p>
            <a:pPr algn="ctr">
              <a:lnSpc>
                <a:spcPct val="80000"/>
              </a:lnSpc>
              <a:defRPr/>
            </a:pPr>
            <a:r>
              <a:rPr lang="en-US" dirty="0"/>
              <a:t>FSBI</a:t>
            </a:r>
            <a:r>
              <a:rPr lang="ru-RU" dirty="0"/>
              <a:t> «</a:t>
            </a:r>
            <a:r>
              <a:rPr lang="en-US" dirty="0"/>
              <a:t>State Nature Reserve </a:t>
            </a:r>
            <a:r>
              <a:rPr lang="en-US" dirty="0" err="1"/>
              <a:t>Pasvik</a:t>
            </a:r>
            <a:r>
              <a:rPr lang="ru-RU" dirty="0"/>
              <a:t>»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457200" y="1520827"/>
            <a:ext cx="8153400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/>
            </a:r>
            <a:b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</a:br>
            <a:r>
              <a:rPr lang="ru-RU" sz="3600" b="1" dirty="0" smtClean="0">
                <a:solidFill>
                  <a:schemeClr val="tx2"/>
                </a:solidFill>
                <a:latin typeface="+mj-lt"/>
              </a:rPr>
              <a:t>Спасибо </a:t>
            </a:r>
            <a:br>
              <a:rPr lang="ru-RU" sz="3600" b="1" dirty="0" smtClean="0">
                <a:solidFill>
                  <a:schemeClr val="tx2"/>
                </a:solidFill>
                <a:latin typeface="+mj-lt"/>
              </a:rPr>
            </a:br>
            <a:r>
              <a:rPr lang="ru-RU" sz="3600" b="1" dirty="0" smtClean="0">
                <a:solidFill>
                  <a:schemeClr val="tx2"/>
                </a:solidFill>
                <a:latin typeface="+mj-lt"/>
              </a:rPr>
              <a:t>за внимание!</a:t>
            </a:r>
            <a:r>
              <a:rPr lang="nb-NO" sz="3600" b="1" dirty="0" smtClean="0">
                <a:solidFill>
                  <a:schemeClr val="tx2"/>
                </a:solidFill>
                <a:latin typeface="+mj-lt"/>
              </a:rPr>
              <a:t> </a:t>
            </a:r>
          </a:p>
          <a:p>
            <a:pPr>
              <a:defRPr/>
            </a:pPr>
            <a:endParaRPr lang="ru-RU" sz="3600" b="1" dirty="0" smtClean="0">
              <a:solidFill>
                <a:schemeClr val="tx2"/>
              </a:solidFill>
              <a:latin typeface="+mj-lt"/>
            </a:endParaRPr>
          </a:p>
          <a:p>
            <a:pPr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+mj-lt"/>
              </a:rPr>
              <a:t>Thank </a:t>
            </a:r>
            <a:r>
              <a:rPr lang="en-US" sz="3600" b="1" dirty="0">
                <a:solidFill>
                  <a:schemeClr val="tx2"/>
                </a:solidFill>
                <a:latin typeface="+mj-lt"/>
              </a:rPr>
              <a:t>you </a:t>
            </a:r>
          </a:p>
          <a:p>
            <a:pPr>
              <a:defRPr/>
            </a:pPr>
            <a:r>
              <a:rPr lang="en-US" sz="3600" b="1" dirty="0">
                <a:solidFill>
                  <a:schemeClr val="tx2"/>
                </a:solidFill>
                <a:latin typeface="+mj-lt"/>
              </a:rPr>
              <a:t>for your attention!</a:t>
            </a:r>
            <a:r>
              <a:rPr lang="ru-RU" sz="3600" b="1" dirty="0">
                <a:solidFill>
                  <a:schemeClr val="tx2"/>
                </a:solidFill>
                <a:latin typeface="+mj-lt"/>
              </a:rPr>
              <a:t/>
            </a:r>
            <a:br>
              <a:rPr lang="ru-RU" sz="3600" b="1" dirty="0">
                <a:solidFill>
                  <a:schemeClr val="tx2"/>
                </a:solidFill>
                <a:latin typeface="+mj-lt"/>
              </a:rPr>
            </a:br>
            <a:r>
              <a:rPr lang="ru-RU" sz="3600" b="1" dirty="0">
                <a:solidFill>
                  <a:schemeClr val="tx2"/>
                </a:solidFill>
                <a:latin typeface="+mj-lt"/>
              </a:rPr>
              <a:t/>
            </a:r>
            <a:br>
              <a:rPr lang="ru-RU" sz="3600" b="1" dirty="0">
                <a:solidFill>
                  <a:schemeClr val="tx2"/>
                </a:solidFill>
                <a:latin typeface="+mj-lt"/>
              </a:rPr>
            </a:br>
            <a:r>
              <a:rPr lang="ru-RU" sz="2000" dirty="0">
                <a:solidFill>
                  <a:schemeClr val="tx2"/>
                </a:solidFill>
                <a:latin typeface="+mj-lt"/>
              </a:rPr>
              <a:t>184404 Мурманская область, </a:t>
            </a:r>
            <a:r>
              <a:rPr lang="ru-RU" sz="2000" dirty="0" err="1">
                <a:solidFill>
                  <a:schemeClr val="tx2"/>
                </a:solidFill>
                <a:latin typeface="+mj-lt"/>
              </a:rPr>
              <a:t>Печенгский</a:t>
            </a:r>
            <a:r>
              <a:rPr lang="ru-RU" sz="2000" dirty="0">
                <a:solidFill>
                  <a:schemeClr val="tx2"/>
                </a:solidFill>
                <a:latin typeface="+mj-lt"/>
              </a:rPr>
              <a:t> район, пос. </a:t>
            </a:r>
            <a:r>
              <a:rPr lang="ru-RU" sz="2000" dirty="0" err="1">
                <a:solidFill>
                  <a:schemeClr val="tx2"/>
                </a:solidFill>
                <a:latin typeface="+mj-lt"/>
              </a:rPr>
              <a:t>Раякоски</a:t>
            </a:r>
            <a:r>
              <a:rPr lang="ru-RU" sz="2000" dirty="0">
                <a:solidFill>
                  <a:schemeClr val="tx2"/>
                </a:solidFill>
                <a:latin typeface="+mj-lt"/>
              </a:rPr>
              <a:t/>
            </a:r>
            <a:br>
              <a:rPr lang="ru-RU" sz="2000" dirty="0">
                <a:solidFill>
                  <a:schemeClr val="tx2"/>
                </a:solidFill>
                <a:latin typeface="+mj-lt"/>
              </a:rPr>
            </a:br>
            <a:r>
              <a:rPr lang="ru-RU" sz="2000" dirty="0">
                <a:solidFill>
                  <a:schemeClr val="tx2"/>
                </a:solidFill>
                <a:latin typeface="+mj-lt"/>
              </a:rPr>
              <a:t>Тел./факс +7 (815-54) 50881 , 52798, 52500 </a:t>
            </a:r>
            <a:br>
              <a:rPr lang="ru-RU" sz="2000" dirty="0">
                <a:solidFill>
                  <a:schemeClr val="tx2"/>
                </a:solidFill>
                <a:latin typeface="+mj-lt"/>
              </a:rPr>
            </a:br>
            <a:r>
              <a:rPr lang="en-US" sz="2000" dirty="0">
                <a:solidFill>
                  <a:schemeClr val="tx2"/>
                </a:solidFill>
                <a:latin typeface="+mj-lt"/>
              </a:rPr>
              <a:t>E-mail:</a:t>
            </a:r>
            <a:r>
              <a:rPr lang="ru-RU" sz="20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+mj-lt"/>
                <a:hlinkClick r:id="rId3"/>
              </a:rPr>
              <a:t>polikarpova-pasvik@yandex.ru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, </a:t>
            </a:r>
            <a:r>
              <a:rPr lang="en-US" sz="2000" dirty="0">
                <a:solidFill>
                  <a:schemeClr val="tx2"/>
                </a:solidFill>
                <a:latin typeface="+mj-lt"/>
                <a:hlinkClick r:id="rId4"/>
              </a:rPr>
              <a:t>pasvik.zapovednik@yandex.ru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 </a:t>
            </a:r>
            <a:br>
              <a:rPr lang="en-US" sz="2000" dirty="0">
                <a:solidFill>
                  <a:schemeClr val="tx2"/>
                </a:solidFill>
                <a:latin typeface="+mj-lt"/>
              </a:rPr>
            </a:br>
            <a:r>
              <a:rPr lang="en-US" sz="2000" dirty="0">
                <a:latin typeface="+mj-lt"/>
              </a:rPr>
              <a:t>Http: // </a:t>
            </a:r>
            <a:r>
              <a:rPr lang="en-US" sz="2000" dirty="0">
                <a:latin typeface="+mj-lt"/>
                <a:hlinkClick r:id="rId5"/>
              </a:rPr>
              <a:t>www.pasvik51.ru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>
                <a:latin typeface="+mj-lt"/>
                <a:hlinkClick r:id="rId6"/>
              </a:rPr>
              <a:t>www.pasvik-inari.net</a:t>
            </a:r>
            <a:r>
              <a:rPr lang="en-US" sz="2000" dirty="0">
                <a:latin typeface="+mj-lt"/>
              </a:rPr>
              <a:t> </a:t>
            </a:r>
            <a:endParaRPr lang="ru-RU" sz="20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7653" name="Picture 5" descr="ЭМБЛЕМА ПАСВИК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152400"/>
            <a:ext cx="920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26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679" y="224317"/>
            <a:ext cx="7886700" cy="1325563"/>
          </a:xfrm>
        </p:spPr>
        <p:txBody>
          <a:bodyPr>
            <a:noAutofit/>
          </a:bodyPr>
          <a:lstStyle/>
          <a:p>
            <a:r>
              <a:rPr lang="en-US" sz="3600" b="1" dirty="0"/>
              <a:t>Uniform rules within the country and </a:t>
            </a:r>
            <a:r>
              <a:rPr lang="en-US" sz="3600" b="1" dirty="0" smtClean="0"/>
              <a:t>in framework of the </a:t>
            </a:r>
            <a:r>
              <a:rPr lang="en-US" sz="3600" b="1" dirty="0"/>
              <a:t>international </a:t>
            </a:r>
            <a:r>
              <a:rPr lang="en-US" sz="3600" b="1" dirty="0" smtClean="0"/>
              <a:t>projects</a:t>
            </a:r>
            <a:br>
              <a:rPr lang="en-US" sz="3600" b="1" dirty="0" smtClean="0"/>
            </a:br>
            <a:endParaRPr lang="ru-RU" sz="3600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45150712"/>
              </p:ext>
            </p:extLst>
          </p:nvPr>
        </p:nvGraphicFramePr>
        <p:xfrm>
          <a:off x="420914" y="1291771"/>
          <a:ext cx="8519886" cy="5268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5" descr="ЭМБЛЕМА ПАСВИК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87194"/>
            <a:ext cx="990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27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43" y="87194"/>
            <a:ext cx="7886700" cy="98470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Deadlines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114" y="1335313"/>
            <a:ext cx="8403771" cy="463844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+mj-lt"/>
              </a:rPr>
              <a:t>Revision period for the regional </a:t>
            </a:r>
            <a:r>
              <a:rPr lang="en-US" sz="2400" dirty="0" smtClean="0">
                <a:latin typeface="+mj-lt"/>
              </a:rPr>
              <a:t>RB </a:t>
            </a:r>
            <a:r>
              <a:rPr lang="en-US" sz="2400" dirty="0">
                <a:latin typeface="+mj-lt"/>
              </a:rPr>
              <a:t>in 10 years is short, </a:t>
            </a:r>
            <a:r>
              <a:rPr lang="en-US" sz="2400" dirty="0" smtClean="0">
                <a:latin typeface="+mj-lt"/>
              </a:rPr>
              <a:t>if we will made the RB </a:t>
            </a:r>
            <a:r>
              <a:rPr lang="en-US" sz="2400" dirty="0">
                <a:latin typeface="+mj-lt"/>
              </a:rPr>
              <a:t>in the form in which it is now. </a:t>
            </a:r>
          </a:p>
          <a:p>
            <a:r>
              <a:rPr lang="en-US" sz="2400" dirty="0">
                <a:latin typeface="+mj-lt"/>
              </a:rPr>
              <a:t>Optimally - the creation of on-line databases, with </a:t>
            </a:r>
            <a:r>
              <a:rPr lang="en-US" sz="2400" dirty="0" smtClean="0">
                <a:latin typeface="+mj-lt"/>
              </a:rPr>
              <a:t>updated by </a:t>
            </a:r>
            <a:r>
              <a:rPr lang="en-US" sz="2400" dirty="0">
                <a:latin typeface="+mj-lt"/>
              </a:rPr>
              <a:t>specialists, curators </a:t>
            </a:r>
            <a:r>
              <a:rPr lang="en-US" sz="2400" dirty="0" smtClean="0">
                <a:latin typeface="+mj-lt"/>
              </a:rPr>
              <a:t>of groups</a:t>
            </a:r>
            <a:r>
              <a:rPr lang="en-US" sz="2400" dirty="0">
                <a:latin typeface="+mj-lt"/>
              </a:rPr>
              <a:t>, the presence of the Expert Council. </a:t>
            </a:r>
          </a:p>
          <a:p>
            <a:r>
              <a:rPr lang="en-US" sz="2400" dirty="0">
                <a:latin typeface="+mj-lt"/>
              </a:rPr>
              <a:t>The book in its present form may be </a:t>
            </a:r>
            <a:r>
              <a:rPr lang="en-US" sz="2400" dirty="0" smtClean="0">
                <a:latin typeface="+mj-lt"/>
              </a:rPr>
              <a:t>published </a:t>
            </a:r>
            <a:r>
              <a:rPr lang="en-US" sz="2400" dirty="0">
                <a:latin typeface="+mj-lt"/>
              </a:rPr>
              <a:t>less frequently (</a:t>
            </a:r>
            <a:r>
              <a:rPr lang="en-US" sz="2400" dirty="0" err="1">
                <a:latin typeface="+mj-lt"/>
              </a:rPr>
              <a:t>eg</a:t>
            </a:r>
            <a:r>
              <a:rPr lang="en-US" sz="2400" dirty="0">
                <a:latin typeface="+mj-lt"/>
              </a:rPr>
              <a:t>, 1 every 15 years), or </a:t>
            </a:r>
            <a:r>
              <a:rPr lang="en-US" sz="2400" dirty="0" smtClean="0">
                <a:latin typeface="+mj-lt"/>
              </a:rPr>
              <a:t>as reduced </a:t>
            </a:r>
            <a:r>
              <a:rPr lang="en-US" sz="2400" dirty="0">
                <a:latin typeface="+mj-lt"/>
              </a:rPr>
              <a:t>and more popular variant (1 time in 10 years). </a:t>
            </a:r>
          </a:p>
          <a:p>
            <a:r>
              <a:rPr lang="en-US" sz="2400" dirty="0">
                <a:latin typeface="+mj-lt"/>
              </a:rPr>
              <a:t>Database should be regularly updated, monitoring (expeditions), a </a:t>
            </a:r>
            <a:r>
              <a:rPr lang="en-US" sz="2400" dirty="0" smtClean="0">
                <a:latin typeface="+mj-lt"/>
              </a:rPr>
              <a:t>re-assessment </a:t>
            </a:r>
            <a:r>
              <a:rPr lang="en-US" sz="2400" dirty="0">
                <a:latin typeface="+mj-lt"/>
              </a:rPr>
              <a:t>of species </a:t>
            </a:r>
            <a:r>
              <a:rPr lang="en-US" sz="2400" dirty="0" smtClean="0">
                <a:latin typeface="+mj-lt"/>
              </a:rPr>
              <a:t>(every </a:t>
            </a:r>
            <a:r>
              <a:rPr lang="en-US" sz="2400" dirty="0">
                <a:latin typeface="+mj-lt"/>
              </a:rPr>
              <a:t>2-3 </a:t>
            </a:r>
            <a:r>
              <a:rPr lang="en-US" sz="2400" dirty="0" smtClean="0">
                <a:latin typeface="+mj-lt"/>
              </a:rPr>
              <a:t>years), </a:t>
            </a:r>
            <a:r>
              <a:rPr lang="en-US" sz="2400" dirty="0">
                <a:latin typeface="+mj-lt"/>
              </a:rPr>
              <a:t>the publication of the lists (automatic generation of reports on the website) - </a:t>
            </a:r>
            <a:r>
              <a:rPr lang="en-US" sz="2400" dirty="0" smtClean="0">
                <a:latin typeface="+mj-lt"/>
              </a:rPr>
              <a:t>every </a:t>
            </a:r>
            <a:r>
              <a:rPr lang="en-US" sz="2400" dirty="0">
                <a:latin typeface="+mj-lt"/>
              </a:rPr>
              <a:t>3-5 years as a legal document (including with possibility of publishing</a:t>
            </a:r>
            <a:r>
              <a:rPr lang="en-US" sz="2400" dirty="0" smtClean="0">
                <a:latin typeface="+mj-lt"/>
              </a:rPr>
              <a:t>).</a:t>
            </a:r>
            <a:endParaRPr lang="ru-RU" sz="2400" dirty="0" smtClean="0">
              <a:latin typeface="+mj-lt"/>
            </a:endParaRPr>
          </a:p>
        </p:txBody>
      </p:sp>
      <p:pic>
        <p:nvPicPr>
          <p:cNvPr id="4" name="Picture 5" descr="ЭМБЛЕМА ПАСВИ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87194"/>
            <a:ext cx="990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37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Management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29840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+mj-lt"/>
              </a:rPr>
              <a:t>Coordination Centre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Expert groups</a:t>
            </a:r>
          </a:p>
          <a:p>
            <a:r>
              <a:rPr lang="en-US" dirty="0">
                <a:latin typeface="+mj-lt"/>
              </a:rPr>
              <a:t>Training courses 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Cooperation between Ministries </a:t>
            </a:r>
            <a:r>
              <a:rPr lang="en-US" dirty="0">
                <a:latin typeface="+mj-lt"/>
              </a:rPr>
              <a:t>of Natural Resources </a:t>
            </a:r>
            <a:r>
              <a:rPr lang="en-US" dirty="0" smtClean="0">
                <a:latin typeface="+mj-lt"/>
              </a:rPr>
              <a:t> (of region) and Coordination Centre of RL BEAR. 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FINANCE = </a:t>
            </a:r>
            <a:r>
              <a:rPr lang="en-US" dirty="0" smtClean="0">
                <a:latin typeface="+mj-lt"/>
              </a:rPr>
              <a:t>include into Russian-Finnish-Norwegian cooperative programs, special regional programs on nature protection (or environment) etc.</a:t>
            </a:r>
            <a:endParaRPr lang="ru-RU" dirty="0" smtClean="0">
              <a:latin typeface="+mj-lt"/>
            </a:endParaRPr>
          </a:p>
        </p:txBody>
      </p:sp>
      <p:pic>
        <p:nvPicPr>
          <p:cNvPr id="4" name="Picture 5" descr="ЭМБЛЕМА ПАСВИ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87194"/>
            <a:ext cx="990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64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Second edition of RB of the Murmansk region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+mj-lt"/>
              </a:rPr>
              <a:t>For the first time - </a:t>
            </a:r>
            <a:r>
              <a:rPr lang="en-US" dirty="0" smtClean="0">
                <a:latin typeface="+mj-lt"/>
              </a:rPr>
              <a:t>the </a:t>
            </a:r>
            <a:r>
              <a:rPr lang="en-US" dirty="0">
                <a:latin typeface="+mj-lt"/>
              </a:rPr>
              <a:t>regional </a:t>
            </a:r>
            <a:r>
              <a:rPr lang="en-US" dirty="0" smtClean="0">
                <a:latin typeface="+mj-lt"/>
              </a:rPr>
              <a:t>System </a:t>
            </a:r>
            <a:r>
              <a:rPr lang="en-US" dirty="0">
                <a:latin typeface="+mj-lt"/>
              </a:rPr>
              <a:t>of categories and criteria </a:t>
            </a:r>
            <a:r>
              <a:rPr lang="en-US" dirty="0" smtClean="0">
                <a:latin typeface="+mj-lt"/>
              </a:rPr>
              <a:t>was developed</a:t>
            </a:r>
            <a:r>
              <a:rPr lang="ru-RU" dirty="0" smtClean="0">
                <a:latin typeface="+mj-lt"/>
              </a:rPr>
              <a:t> (Система.., 2012; Поликарпова, Макарова, 2013; Положение.., 2014)</a:t>
            </a:r>
          </a:p>
          <a:p>
            <a:r>
              <a:rPr lang="en-US" dirty="0" smtClean="0">
                <a:latin typeface="+mj-lt"/>
              </a:rPr>
              <a:t>Combinations of categories of RB RF and IUCN</a:t>
            </a:r>
            <a:r>
              <a:rPr lang="ru-RU" dirty="0" smtClean="0">
                <a:latin typeface="+mj-lt"/>
              </a:rPr>
              <a:t>.</a:t>
            </a:r>
          </a:p>
          <a:p>
            <a:r>
              <a:rPr lang="en-US" dirty="0" smtClean="0">
                <a:latin typeface="+mj-lt"/>
              </a:rPr>
              <a:t>System was included in the Regulations of RBMR on </a:t>
            </a:r>
            <a:r>
              <a:rPr lang="ru-RU" dirty="0" smtClean="0">
                <a:latin typeface="+mj-lt"/>
              </a:rPr>
              <a:t>04.09.2002 </a:t>
            </a:r>
            <a:r>
              <a:rPr lang="ru-RU" dirty="0">
                <a:latin typeface="+mj-lt"/>
              </a:rPr>
              <a:t>№ 325-ПП </a:t>
            </a:r>
            <a:r>
              <a:rPr lang="ru-RU" dirty="0" smtClean="0">
                <a:latin typeface="+mj-lt"/>
              </a:rPr>
              <a:t>(</a:t>
            </a:r>
            <a:r>
              <a:rPr lang="en-US" dirty="0" smtClean="0">
                <a:latin typeface="+mj-lt"/>
              </a:rPr>
              <a:t>editing</a:t>
            </a:r>
            <a:r>
              <a:rPr lang="ru-RU" dirty="0" smtClean="0">
                <a:latin typeface="+mj-lt"/>
              </a:rPr>
              <a:t> № 221-ПП/725.04.2014)</a:t>
            </a:r>
          </a:p>
          <a:p>
            <a:r>
              <a:rPr lang="en-US" dirty="0" smtClean="0">
                <a:latin typeface="+mj-lt"/>
              </a:rPr>
              <a:t>Conservations measures was proposed for </a:t>
            </a:r>
            <a:r>
              <a:rPr lang="en-US" dirty="0">
                <a:latin typeface="+mj-lt"/>
              </a:rPr>
              <a:t>each category of </a:t>
            </a:r>
            <a:r>
              <a:rPr lang="en-US" dirty="0" smtClean="0">
                <a:latin typeface="+mj-lt"/>
              </a:rPr>
              <a:t>status </a:t>
            </a:r>
            <a:r>
              <a:rPr lang="en-US" dirty="0">
                <a:latin typeface="+mj-lt"/>
              </a:rPr>
              <a:t>(set of measures</a:t>
            </a:r>
            <a:r>
              <a:rPr lang="en-US" dirty="0" smtClean="0">
                <a:latin typeface="+mj-lt"/>
              </a:rPr>
              <a:t>). </a:t>
            </a:r>
            <a:endParaRPr lang="ru-RU" dirty="0" smtClean="0">
              <a:latin typeface="+mj-lt"/>
            </a:endParaRPr>
          </a:p>
        </p:txBody>
      </p:sp>
      <p:pic>
        <p:nvPicPr>
          <p:cNvPr id="4" name="Picture 5" descr="ЭМБЛЕМА ПАСВИ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87194"/>
            <a:ext cx="990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91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The system of categories and criteria for the identification and classification of rare and endangered species of flora and fauna of the Murmansk region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098580"/>
            <a:ext cx="78867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+mj-lt"/>
              </a:rPr>
              <a:t>It is based on a standardized and unified system of IUCN categories and criteria, taking into account the regional component and the experience of its </a:t>
            </a:r>
            <a:r>
              <a:rPr lang="en-US" dirty="0" smtClean="0">
                <a:latin typeface="+mj-lt"/>
              </a:rPr>
              <a:t>using </a:t>
            </a:r>
            <a:r>
              <a:rPr lang="en-US" dirty="0">
                <a:latin typeface="+mj-lt"/>
              </a:rPr>
              <a:t>in </a:t>
            </a:r>
            <a:r>
              <a:rPr lang="en-US" dirty="0" smtClean="0">
                <a:latin typeface="+mj-lt"/>
              </a:rPr>
              <a:t>Russia </a:t>
            </a:r>
            <a:r>
              <a:rPr lang="ru-RU" dirty="0" smtClean="0">
                <a:latin typeface="+mj-lt"/>
              </a:rPr>
              <a:t>(</a:t>
            </a:r>
            <a:r>
              <a:rPr lang="en-US" dirty="0">
                <a:latin typeface="+mj-lt"/>
              </a:rPr>
              <a:t>IUCN</a:t>
            </a:r>
            <a:r>
              <a:rPr lang="ru-RU" dirty="0">
                <a:latin typeface="+mj-lt"/>
              </a:rPr>
              <a:t>, 2001; </a:t>
            </a:r>
            <a:r>
              <a:rPr lang="en-US" dirty="0" err="1">
                <a:latin typeface="+mj-lt"/>
              </a:rPr>
              <a:t>Gardenfors</a:t>
            </a:r>
            <a:r>
              <a:rPr lang="ru-RU" dirty="0">
                <a:latin typeface="+mj-lt"/>
              </a:rPr>
              <a:t>, 2003; </a:t>
            </a:r>
            <a:r>
              <a:rPr lang="en-US" dirty="0">
                <a:latin typeface="+mj-lt"/>
              </a:rPr>
              <a:t>Guidelines</a:t>
            </a:r>
            <a:r>
              <a:rPr lang="ru-RU" dirty="0">
                <a:latin typeface="+mj-lt"/>
              </a:rPr>
              <a:t>.., 2003; </a:t>
            </a:r>
            <a:r>
              <a:rPr lang="ru-RU" dirty="0" err="1">
                <a:latin typeface="+mj-lt"/>
              </a:rPr>
              <a:t>Заварзин</a:t>
            </a:r>
            <a:r>
              <a:rPr lang="ru-RU" dirty="0">
                <a:latin typeface="+mj-lt"/>
              </a:rPr>
              <a:t>, Мучник, 2005; Ананьева и др., 2011). </a:t>
            </a:r>
            <a:endParaRPr lang="ru-RU" dirty="0" smtClean="0">
              <a:latin typeface="+mj-lt"/>
            </a:endParaRPr>
          </a:p>
          <a:p>
            <a:r>
              <a:rPr lang="en-US" dirty="0">
                <a:latin typeface="+mj-lt"/>
              </a:rPr>
              <a:t>C</a:t>
            </a:r>
            <a:r>
              <a:rPr lang="en-US" dirty="0" smtClean="0">
                <a:latin typeface="+mj-lt"/>
              </a:rPr>
              <a:t>orrelation of IUCN </a:t>
            </a:r>
            <a:r>
              <a:rPr lang="en-US" dirty="0">
                <a:latin typeface="+mj-lt"/>
              </a:rPr>
              <a:t>categories </a:t>
            </a:r>
            <a:r>
              <a:rPr lang="en-US" dirty="0" smtClean="0">
                <a:latin typeface="+mj-lt"/>
              </a:rPr>
              <a:t>and </a:t>
            </a:r>
            <a:r>
              <a:rPr lang="en-US" dirty="0">
                <a:latin typeface="+mj-lt"/>
              </a:rPr>
              <a:t>received in the Red Book of the Russian Federation </a:t>
            </a:r>
            <a:r>
              <a:rPr lang="en-US" dirty="0" smtClean="0">
                <a:latin typeface="+mj-lt"/>
              </a:rPr>
              <a:t>was produced </a:t>
            </a:r>
            <a:r>
              <a:rPr lang="ru-RU" dirty="0" smtClean="0">
                <a:latin typeface="+mj-lt"/>
              </a:rPr>
              <a:t>(2001, 2008) (Проект…, 2012). </a:t>
            </a:r>
          </a:p>
          <a:p>
            <a:r>
              <a:rPr lang="en-US" dirty="0" smtClean="0">
                <a:latin typeface="+mj-lt"/>
              </a:rPr>
              <a:t>New system is consist from </a:t>
            </a:r>
            <a:r>
              <a:rPr lang="ru-RU" dirty="0" smtClean="0">
                <a:latin typeface="+mj-lt"/>
              </a:rPr>
              <a:t>6 </a:t>
            </a:r>
            <a:r>
              <a:rPr lang="en-US" dirty="0" smtClean="0">
                <a:latin typeface="+mj-lt"/>
              </a:rPr>
              <a:t>categories of status</a:t>
            </a:r>
            <a:r>
              <a:rPr lang="ru-RU" dirty="0" smtClean="0">
                <a:latin typeface="+mj-lt"/>
              </a:rPr>
              <a:t>. </a:t>
            </a:r>
          </a:p>
          <a:p>
            <a:r>
              <a:rPr lang="en-US" dirty="0">
                <a:latin typeface="+mj-lt"/>
              </a:rPr>
              <a:t>Murmansk region </a:t>
            </a:r>
            <a:r>
              <a:rPr lang="en-US" dirty="0" smtClean="0">
                <a:latin typeface="+mj-lt"/>
              </a:rPr>
              <a:t>– is one </a:t>
            </a:r>
            <a:r>
              <a:rPr lang="en-US" dirty="0">
                <a:latin typeface="+mj-lt"/>
              </a:rPr>
              <a:t>of the first regions </a:t>
            </a:r>
            <a:r>
              <a:rPr lang="en-US" dirty="0" smtClean="0">
                <a:latin typeface="+mj-lt"/>
              </a:rPr>
              <a:t>developed </a:t>
            </a:r>
            <a:r>
              <a:rPr lang="en-US" dirty="0">
                <a:latin typeface="+mj-lt"/>
              </a:rPr>
              <a:t>and </a:t>
            </a:r>
            <a:r>
              <a:rPr lang="en-US" dirty="0" smtClean="0">
                <a:latin typeface="+mj-lt"/>
              </a:rPr>
              <a:t>applied </a:t>
            </a:r>
            <a:r>
              <a:rPr lang="en-US" dirty="0">
                <a:latin typeface="+mj-lt"/>
              </a:rPr>
              <a:t>such a regional system that meets international standards</a:t>
            </a:r>
            <a:r>
              <a:rPr lang="en-US" dirty="0" smtClean="0">
                <a:latin typeface="+mj-lt"/>
              </a:rPr>
              <a:t>.</a:t>
            </a:r>
          </a:p>
        </p:txBody>
      </p:sp>
      <p:pic>
        <p:nvPicPr>
          <p:cNvPr id="4" name="Picture 5" descr="ЭМБЛЕМА ПАСВИ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87194"/>
            <a:ext cx="990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01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Category </a:t>
            </a:r>
            <a:r>
              <a:rPr lang="en-US" sz="3200" b="1" dirty="0" smtClean="0"/>
              <a:t>of status </a:t>
            </a:r>
            <a:r>
              <a:rPr lang="en-US" sz="3200" b="1" dirty="0"/>
              <a:t>of flora and fauna listed in the Red Book of the Murmansk </a:t>
            </a:r>
            <a:r>
              <a:rPr lang="en-US" sz="3200" b="1" dirty="0" smtClean="0"/>
              <a:t>region</a:t>
            </a:r>
            <a:br>
              <a:rPr lang="en-US" sz="3200" b="1" dirty="0" smtClean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3399"/>
                </a:solidFill>
                <a:latin typeface="+mj-lt"/>
              </a:rPr>
              <a:t>0 </a:t>
            </a:r>
            <a:r>
              <a:rPr lang="ru-RU" b="1" dirty="0">
                <a:solidFill>
                  <a:srgbClr val="FF3399"/>
                </a:solidFill>
                <a:latin typeface="+mj-lt"/>
              </a:rPr>
              <a:t>(</a:t>
            </a:r>
            <a:r>
              <a:rPr lang="en-US" b="1" dirty="0">
                <a:solidFill>
                  <a:srgbClr val="FF3399"/>
                </a:solidFill>
                <a:latin typeface="+mj-lt"/>
              </a:rPr>
              <a:t>RE </a:t>
            </a:r>
            <a:r>
              <a:rPr lang="ru-RU" b="1" dirty="0">
                <a:solidFill>
                  <a:srgbClr val="FF3399"/>
                </a:solidFill>
                <a:latin typeface="+mj-lt"/>
              </a:rPr>
              <a:t>– </a:t>
            </a:r>
            <a:r>
              <a:rPr lang="en-US" b="1" dirty="0">
                <a:solidFill>
                  <a:srgbClr val="FF3399"/>
                </a:solidFill>
                <a:latin typeface="+mj-lt"/>
              </a:rPr>
              <a:t>Regionally Extinct</a:t>
            </a:r>
            <a:r>
              <a:rPr lang="ru-RU" b="1" dirty="0">
                <a:solidFill>
                  <a:srgbClr val="FF3399"/>
                </a:solidFill>
                <a:latin typeface="+mj-lt"/>
              </a:rPr>
              <a:t>) </a:t>
            </a:r>
            <a:r>
              <a:rPr lang="ru-RU" dirty="0">
                <a:latin typeface="+mj-lt"/>
              </a:rPr>
              <a:t>– вероятно исчезнувшие в регионе;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3399"/>
                </a:solidFill>
                <a:latin typeface="+mj-lt"/>
              </a:rPr>
              <a:t>1а (</a:t>
            </a:r>
            <a:r>
              <a:rPr lang="en-US" b="1" dirty="0">
                <a:solidFill>
                  <a:srgbClr val="FF3399"/>
                </a:solidFill>
                <a:latin typeface="+mj-lt"/>
              </a:rPr>
              <a:t>CR</a:t>
            </a:r>
            <a:r>
              <a:rPr lang="ru-RU" b="1" dirty="0">
                <a:solidFill>
                  <a:srgbClr val="FF3399"/>
                </a:solidFill>
                <a:latin typeface="+mj-lt"/>
              </a:rPr>
              <a:t> – </a:t>
            </a:r>
            <a:r>
              <a:rPr lang="ru-RU" b="1" dirty="0" err="1">
                <a:solidFill>
                  <a:srgbClr val="FF3399"/>
                </a:solidFill>
                <a:latin typeface="+mj-lt"/>
              </a:rPr>
              <a:t>Critically</a:t>
            </a:r>
            <a:r>
              <a:rPr lang="ru-RU" b="1" dirty="0">
                <a:solidFill>
                  <a:srgbClr val="FF3399"/>
                </a:solidFill>
                <a:latin typeface="+mj-lt"/>
              </a:rPr>
              <a:t> </a:t>
            </a:r>
            <a:r>
              <a:rPr lang="en-US" b="1" dirty="0">
                <a:solidFill>
                  <a:srgbClr val="FF3399"/>
                </a:solidFill>
                <a:latin typeface="+mj-lt"/>
              </a:rPr>
              <a:t>E</a:t>
            </a:r>
            <a:r>
              <a:rPr lang="ru-RU" b="1" dirty="0" err="1">
                <a:solidFill>
                  <a:srgbClr val="FF3399"/>
                </a:solidFill>
                <a:latin typeface="+mj-lt"/>
              </a:rPr>
              <a:t>ndangered</a:t>
            </a:r>
            <a:r>
              <a:rPr lang="ru-RU" b="1" dirty="0">
                <a:solidFill>
                  <a:srgbClr val="FF3399"/>
                </a:solidFill>
                <a:latin typeface="+mj-lt"/>
              </a:rPr>
              <a:t>) </a:t>
            </a:r>
            <a:r>
              <a:rPr lang="ru-RU" dirty="0">
                <a:latin typeface="+mj-lt"/>
              </a:rPr>
              <a:t>– находящиеся в критическом состоянии, под непосредственной угрозой исчезновения;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3399"/>
                </a:solidFill>
                <a:latin typeface="+mj-lt"/>
              </a:rPr>
              <a:t>1б (</a:t>
            </a:r>
            <a:r>
              <a:rPr lang="en-US" b="1" dirty="0">
                <a:solidFill>
                  <a:srgbClr val="FF3399"/>
                </a:solidFill>
                <a:latin typeface="+mj-lt"/>
              </a:rPr>
              <a:t>EN</a:t>
            </a:r>
            <a:r>
              <a:rPr lang="ru-RU" b="1" dirty="0">
                <a:solidFill>
                  <a:srgbClr val="FF3399"/>
                </a:solidFill>
                <a:latin typeface="+mj-lt"/>
              </a:rPr>
              <a:t> – </a:t>
            </a:r>
            <a:r>
              <a:rPr lang="ru-RU" b="1" dirty="0" err="1">
                <a:solidFill>
                  <a:srgbClr val="FF3399"/>
                </a:solidFill>
                <a:latin typeface="+mj-lt"/>
              </a:rPr>
              <a:t>Endangered</a:t>
            </a:r>
            <a:r>
              <a:rPr lang="ru-RU" b="1" dirty="0">
                <a:solidFill>
                  <a:srgbClr val="FF3399"/>
                </a:solidFill>
                <a:latin typeface="+mj-lt"/>
              </a:rPr>
              <a:t>) </a:t>
            </a:r>
            <a:r>
              <a:rPr lang="ru-RU" dirty="0">
                <a:latin typeface="+mj-lt"/>
              </a:rPr>
              <a:t>– находящиеся в опасном состоянии, под угрозой исчезновения;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3399"/>
                </a:solidFill>
                <a:latin typeface="+mj-lt"/>
              </a:rPr>
              <a:t>2 (</a:t>
            </a:r>
            <a:r>
              <a:rPr lang="en-US" b="1" dirty="0">
                <a:solidFill>
                  <a:srgbClr val="FF3399"/>
                </a:solidFill>
                <a:latin typeface="+mj-lt"/>
              </a:rPr>
              <a:t>VU</a:t>
            </a:r>
            <a:r>
              <a:rPr lang="ru-RU" b="1" dirty="0">
                <a:solidFill>
                  <a:srgbClr val="FF3399"/>
                </a:solidFill>
                <a:latin typeface="+mj-lt"/>
              </a:rPr>
              <a:t> – </a:t>
            </a:r>
            <a:r>
              <a:rPr lang="ru-RU" b="1" dirty="0" err="1">
                <a:solidFill>
                  <a:srgbClr val="FF3399"/>
                </a:solidFill>
                <a:latin typeface="+mj-lt"/>
              </a:rPr>
              <a:t>Vulnerable</a:t>
            </a:r>
            <a:r>
              <a:rPr lang="ru-RU" b="1" dirty="0">
                <a:solidFill>
                  <a:srgbClr val="FF3399"/>
                </a:solidFill>
                <a:latin typeface="+mj-lt"/>
              </a:rPr>
              <a:t>) </a:t>
            </a:r>
            <a:r>
              <a:rPr lang="ru-RU" dirty="0">
                <a:latin typeface="+mj-lt"/>
              </a:rPr>
              <a:t>– уязвимые, в том числе сокращающиеся в численности;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3399"/>
                </a:solidFill>
                <a:latin typeface="+mj-lt"/>
              </a:rPr>
              <a:t>3 (</a:t>
            </a:r>
            <a:r>
              <a:rPr lang="en-US" b="1" dirty="0">
                <a:solidFill>
                  <a:srgbClr val="FF3399"/>
                </a:solidFill>
                <a:latin typeface="+mj-lt"/>
              </a:rPr>
              <a:t>NT</a:t>
            </a:r>
            <a:r>
              <a:rPr lang="ru-RU" b="1" dirty="0">
                <a:solidFill>
                  <a:srgbClr val="FF3399"/>
                </a:solidFill>
                <a:latin typeface="+mj-lt"/>
              </a:rPr>
              <a:t> – </a:t>
            </a:r>
            <a:r>
              <a:rPr lang="ru-RU" b="1" dirty="0" err="1">
                <a:solidFill>
                  <a:srgbClr val="FF3399"/>
                </a:solidFill>
                <a:latin typeface="+mj-lt"/>
              </a:rPr>
              <a:t>Near</a:t>
            </a:r>
            <a:r>
              <a:rPr lang="ru-RU" b="1" dirty="0">
                <a:solidFill>
                  <a:srgbClr val="FF3399"/>
                </a:solidFill>
                <a:latin typeface="+mj-lt"/>
              </a:rPr>
              <a:t> </a:t>
            </a:r>
            <a:r>
              <a:rPr lang="ru-RU" b="1" dirty="0" err="1">
                <a:solidFill>
                  <a:srgbClr val="FF3399"/>
                </a:solidFill>
                <a:latin typeface="+mj-lt"/>
              </a:rPr>
              <a:t>Threatened</a:t>
            </a:r>
            <a:r>
              <a:rPr lang="ru-RU" b="1" dirty="0">
                <a:solidFill>
                  <a:srgbClr val="FF3399"/>
                </a:solidFill>
                <a:latin typeface="+mj-lt"/>
              </a:rPr>
              <a:t>) </a:t>
            </a:r>
            <a:r>
              <a:rPr lang="ru-RU" dirty="0">
                <a:latin typeface="+mj-lt"/>
              </a:rPr>
              <a:t>– редкие, находящиеся в состоянии, близком к угрожаемому;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3399"/>
                </a:solidFill>
                <a:latin typeface="+mj-lt"/>
              </a:rPr>
              <a:t>4 (</a:t>
            </a:r>
            <a:r>
              <a:rPr lang="en-US" b="1" dirty="0">
                <a:solidFill>
                  <a:srgbClr val="FF3399"/>
                </a:solidFill>
                <a:latin typeface="+mj-lt"/>
              </a:rPr>
              <a:t>DD</a:t>
            </a:r>
            <a:r>
              <a:rPr lang="ru-RU" b="1" dirty="0">
                <a:solidFill>
                  <a:srgbClr val="FF3399"/>
                </a:solidFill>
                <a:latin typeface="+mj-lt"/>
              </a:rPr>
              <a:t> – </a:t>
            </a:r>
            <a:r>
              <a:rPr lang="ru-RU" b="1" dirty="0" err="1">
                <a:solidFill>
                  <a:srgbClr val="FF3399"/>
                </a:solidFill>
                <a:latin typeface="+mj-lt"/>
              </a:rPr>
              <a:t>Data</a:t>
            </a:r>
            <a:r>
              <a:rPr lang="ru-RU" b="1" dirty="0">
                <a:solidFill>
                  <a:srgbClr val="FF3399"/>
                </a:solidFill>
                <a:latin typeface="+mj-lt"/>
              </a:rPr>
              <a:t> </a:t>
            </a:r>
            <a:r>
              <a:rPr lang="ru-RU" b="1" dirty="0" err="1">
                <a:solidFill>
                  <a:srgbClr val="FF3399"/>
                </a:solidFill>
                <a:latin typeface="+mj-lt"/>
              </a:rPr>
              <a:t>Deficient</a:t>
            </a:r>
            <a:r>
              <a:rPr lang="ru-RU" b="1" dirty="0">
                <a:solidFill>
                  <a:srgbClr val="FF3399"/>
                </a:solidFill>
                <a:latin typeface="+mj-lt"/>
              </a:rPr>
              <a:t>) </a:t>
            </a:r>
            <a:r>
              <a:rPr lang="ru-RU" dirty="0">
                <a:latin typeface="+mj-lt"/>
              </a:rPr>
              <a:t>– имеющие неопределенный статус, по которым нет достаточных данных;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3399"/>
                </a:solidFill>
                <a:latin typeface="+mj-lt"/>
              </a:rPr>
              <a:t>5</a:t>
            </a:r>
            <a:r>
              <a:rPr lang="ru-RU" dirty="0">
                <a:latin typeface="+mj-lt"/>
              </a:rPr>
              <a:t> – имеющие особый статус.</a:t>
            </a:r>
          </a:p>
          <a:p>
            <a:pPr marL="0" indent="0">
              <a:buNone/>
            </a:pPr>
            <a:endParaRPr lang="ru-RU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3319" y="6176963"/>
            <a:ext cx="7457362" cy="369332"/>
          </a:xfrm>
          <a:prstGeom prst="rect">
            <a:avLst/>
          </a:prstGeom>
          <a:solidFill>
            <a:srgbClr val="FF3399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 system can be improved, refined, including for different groups of objects</a:t>
            </a:r>
            <a:endParaRPr lang="ru-RU" dirty="0"/>
          </a:p>
        </p:txBody>
      </p:sp>
      <p:pic>
        <p:nvPicPr>
          <p:cNvPr id="5" name="Picture 5" descr="ЭМБЛЕМА ПАСВИ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87194"/>
            <a:ext cx="990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29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771" y="0"/>
            <a:ext cx="8737599" cy="1325563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The distribution of the species listed in the Red Book </a:t>
            </a: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>of </a:t>
            </a:r>
            <a:r>
              <a:rPr lang="en-US" sz="2800" b="1" dirty="0">
                <a:solidFill>
                  <a:srgbClr val="002060"/>
                </a:solidFill>
              </a:rPr>
              <a:t>the Murmansk region, by category of </a:t>
            </a:r>
            <a:r>
              <a:rPr lang="en-US" sz="2800" b="1" dirty="0" smtClean="0">
                <a:solidFill>
                  <a:srgbClr val="002060"/>
                </a:solidFill>
              </a:rPr>
              <a:t>rarity </a:t>
            </a:r>
            <a:r>
              <a:rPr lang="ru-RU" sz="2800" b="1" dirty="0" smtClean="0">
                <a:solidFill>
                  <a:srgbClr val="002060"/>
                </a:solidFill>
              </a:rPr>
              <a:t>(2014)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238097"/>
              </p:ext>
            </p:extLst>
          </p:nvPr>
        </p:nvGraphicFramePr>
        <p:xfrm>
          <a:off x="217714" y="1325569"/>
          <a:ext cx="8679543" cy="522688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048868"/>
                <a:gridCol w="1413251"/>
                <a:gridCol w="749058"/>
                <a:gridCol w="760315"/>
                <a:gridCol w="760315"/>
                <a:gridCol w="758583"/>
                <a:gridCol w="758583"/>
                <a:gridCol w="758583"/>
                <a:gridCol w="671987"/>
              </a:tblGrid>
              <a:tr h="244558">
                <a:tc rowSpan="2"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Taxa group</a:t>
                      </a:r>
                      <a:endParaRPr lang="ru-RU" sz="1400" b="1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Number of species (sub-species)</a:t>
                      </a:r>
                      <a:endParaRPr lang="ru-RU" sz="1400" b="1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7"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Category of rarity</a:t>
                      </a:r>
                      <a:endParaRPr lang="ru-RU" sz="1400" b="1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66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b="1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1а</a:t>
                      </a:r>
                      <a:endParaRPr lang="ru-RU" sz="1400" b="1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1б</a:t>
                      </a:r>
                      <a:endParaRPr lang="ru-RU" sz="1400" b="1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b="1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b="1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3399">
                        <a:alpha val="20000"/>
                      </a:srgbClr>
                    </a:solidFill>
                  </a:tcPr>
                </a:tc>
              </a:tr>
              <a:tr h="244558"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Грибы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4558"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Лишайники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84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46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4558"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Растения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4558">
                <a:tc>
                  <a:txBody>
                    <a:bodyPr/>
                    <a:lstStyle/>
                    <a:p>
                      <a:pPr marR="21590" algn="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Водоросли</a:t>
                      </a:r>
                      <a:endParaRPr lang="ru-RU" sz="1400" b="1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4558">
                <a:tc>
                  <a:txBody>
                    <a:bodyPr/>
                    <a:lstStyle/>
                    <a:p>
                      <a:pPr marR="21590" algn="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Печеночники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43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28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4558">
                <a:tc>
                  <a:txBody>
                    <a:bodyPr/>
                    <a:lstStyle/>
                    <a:p>
                      <a:pPr marR="21590" algn="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Мхи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77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8156">
                <a:tc>
                  <a:txBody>
                    <a:bodyPr/>
                    <a:lstStyle/>
                    <a:p>
                      <a:pPr marR="21590" algn="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Сосудистые растения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189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27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46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80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4558"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ANIMALS</a:t>
                      </a:r>
                      <a:endParaRPr lang="ru-RU" sz="1400" b="1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4558">
                <a:tc>
                  <a:txBody>
                    <a:bodyPr/>
                    <a:lstStyle/>
                    <a:p>
                      <a:pPr marR="21590" algn="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Mollusca</a:t>
                      </a:r>
                      <a:endParaRPr lang="ru-RU" sz="1400" b="1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4558">
                <a:tc>
                  <a:txBody>
                    <a:bodyPr/>
                    <a:lstStyle/>
                    <a:p>
                      <a:pPr marR="21590" algn="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Aranei</a:t>
                      </a:r>
                      <a:endParaRPr lang="ru-RU" sz="1400" b="1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4558">
                <a:tc>
                  <a:txBody>
                    <a:bodyPr/>
                    <a:lstStyle/>
                    <a:p>
                      <a:pPr marR="21590" algn="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Insecta</a:t>
                      </a:r>
                      <a:endParaRPr lang="ru-RU" sz="1400" b="1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4558">
                <a:tc>
                  <a:txBody>
                    <a:bodyPr/>
                    <a:lstStyle/>
                    <a:p>
                      <a:pPr marR="21590" algn="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Pisces</a:t>
                      </a:r>
                      <a:endParaRPr lang="ru-RU" sz="1400" b="1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4558">
                <a:tc>
                  <a:txBody>
                    <a:bodyPr/>
                    <a:lstStyle/>
                    <a:p>
                      <a:pPr marR="21590" algn="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Amphibia</a:t>
                      </a:r>
                      <a:endParaRPr lang="ru-RU" sz="1400" b="1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4558">
                <a:tc>
                  <a:txBody>
                    <a:bodyPr/>
                    <a:lstStyle/>
                    <a:p>
                      <a:pPr marR="21590" algn="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Replitia</a:t>
                      </a:r>
                      <a:endParaRPr lang="ru-RU" sz="1400" b="1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4558">
                <a:tc>
                  <a:txBody>
                    <a:bodyPr/>
                    <a:lstStyle/>
                    <a:p>
                      <a:pPr marR="21590" algn="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Aves</a:t>
                      </a:r>
                      <a:endParaRPr lang="ru-RU" sz="1400" b="1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35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4558">
                <a:tc>
                  <a:txBody>
                    <a:bodyPr/>
                    <a:lstStyle/>
                    <a:p>
                      <a:pPr marR="21590" algn="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Mammals</a:t>
                      </a:r>
                      <a:endParaRPr lang="ru-RU" sz="1400" b="1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4558">
                <a:tc>
                  <a:txBody>
                    <a:bodyPr/>
                    <a:lstStyle/>
                    <a:p>
                      <a:pPr marR="21590" algn="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4558">
                <a:tc>
                  <a:txBody>
                    <a:bodyPr/>
                    <a:lstStyle/>
                    <a:p>
                      <a:pPr marR="21590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4500" algn="l"/>
                          <a:tab pos="671830" algn="ctr"/>
                        </a:tabLst>
                      </a:pPr>
                      <a:r>
                        <a:rPr lang="ru-RU" sz="1400" dirty="0">
                          <a:effectLst/>
                        </a:rPr>
                        <a:t>		</a:t>
                      </a:r>
                      <a:r>
                        <a:rPr lang="en-US" sz="1400" dirty="0" smtClean="0">
                          <a:effectLst/>
                        </a:rPr>
                        <a:t>TOTALLY</a:t>
                      </a:r>
                      <a:endParaRPr lang="ru-RU" sz="1400" b="1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480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44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95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248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70</a:t>
                      </a:r>
                      <a:endParaRPr lang="ru-RU" sz="1400" b="1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98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400" b="1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Picture 5" descr="ЭМБЛЕМА ПАСВИ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896" y="87194"/>
            <a:ext cx="887104" cy="88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1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525</TotalTime>
  <Words>2301</Words>
  <Application>Microsoft Office PowerPoint</Application>
  <PresentationFormat>Экран (4:3)</PresentationFormat>
  <Paragraphs>558</Paragraphs>
  <Slides>23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REGIONAL RED LISTS – THE BASE FOR RED LIST OF BARENTS REGION</vt:lpstr>
      <vt:lpstr>Red List of Barents Region</vt:lpstr>
      <vt:lpstr>Uniform rules within the country and in framework of the international projects </vt:lpstr>
      <vt:lpstr>Deadlines</vt:lpstr>
      <vt:lpstr>Management</vt:lpstr>
      <vt:lpstr>Second edition of RB of the Murmansk region</vt:lpstr>
      <vt:lpstr>The system of categories and criteria for the identification and classification of rare and endangered species of flora and fauna of the Murmansk region</vt:lpstr>
      <vt:lpstr>Category of status of flora and fauna listed in the Red Book of the Murmansk region </vt:lpstr>
      <vt:lpstr>The distribution of the species listed in the Red Book  of the Murmansk region, by category of rarity (2014)</vt:lpstr>
      <vt:lpstr>Number of animal species in RB MR (2014) </vt:lpstr>
      <vt:lpstr>Problems</vt:lpstr>
      <vt:lpstr>Preparation of the Red Book of the Barents cooperation and cooperation about monitoring of rare species</vt:lpstr>
      <vt:lpstr>Pre-history</vt:lpstr>
      <vt:lpstr>Norwegian Biodiversity Information Centre</vt:lpstr>
      <vt:lpstr>Available ‘Fact sheets’ - Artsdatabanken</vt:lpstr>
      <vt:lpstr>Available ‘Fact sheets’ - Artsdatabanken</vt:lpstr>
      <vt:lpstr>NatureGate – Species Information</vt:lpstr>
      <vt:lpstr>Production of Fact Sheets</vt:lpstr>
      <vt:lpstr>Red List database  of Trilateral Park Pasvik-Inari</vt:lpstr>
      <vt:lpstr>Suggestions</vt:lpstr>
      <vt:lpstr>Cooperation scheme</vt:lpstr>
      <vt:lpstr>Thanks for: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natalia polikarpova</dc:creator>
  <cp:lastModifiedBy>Владелец</cp:lastModifiedBy>
  <cp:revision>36</cp:revision>
  <dcterms:created xsi:type="dcterms:W3CDTF">2014-10-01T06:27:41Z</dcterms:created>
  <dcterms:modified xsi:type="dcterms:W3CDTF">2014-10-02T04:58:49Z</dcterms:modified>
</cp:coreProperties>
</file>