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4"/>
  </p:notesMasterIdLst>
  <p:handoutMasterIdLst>
    <p:handoutMasterId r:id="rId55"/>
  </p:handoutMasterIdLst>
  <p:sldIdLst>
    <p:sldId id="566" r:id="rId2"/>
    <p:sldId id="552" r:id="rId3"/>
    <p:sldId id="611" r:id="rId4"/>
    <p:sldId id="615" r:id="rId5"/>
    <p:sldId id="584" r:id="rId6"/>
    <p:sldId id="569" r:id="rId7"/>
    <p:sldId id="556" r:id="rId8"/>
    <p:sldId id="557" r:id="rId9"/>
    <p:sldId id="570" r:id="rId10"/>
    <p:sldId id="609" r:id="rId11"/>
    <p:sldId id="624" r:id="rId12"/>
    <p:sldId id="643" r:id="rId13"/>
    <p:sldId id="636" r:id="rId14"/>
    <p:sldId id="637" r:id="rId15"/>
    <p:sldId id="641" r:id="rId16"/>
    <p:sldId id="642" r:id="rId17"/>
    <p:sldId id="625" r:id="rId18"/>
    <p:sldId id="626" r:id="rId19"/>
    <p:sldId id="668" r:id="rId20"/>
    <p:sldId id="673" r:id="rId21"/>
    <p:sldId id="674" r:id="rId22"/>
    <p:sldId id="675" r:id="rId23"/>
    <p:sldId id="676" r:id="rId24"/>
    <p:sldId id="677" r:id="rId25"/>
    <p:sldId id="678" r:id="rId26"/>
    <p:sldId id="679" r:id="rId27"/>
    <p:sldId id="695" r:id="rId28"/>
    <p:sldId id="681" r:id="rId29"/>
    <p:sldId id="682" r:id="rId30"/>
    <p:sldId id="683" r:id="rId31"/>
    <p:sldId id="684" r:id="rId32"/>
    <p:sldId id="685" r:id="rId33"/>
    <p:sldId id="696" r:id="rId34"/>
    <p:sldId id="687" r:id="rId35"/>
    <p:sldId id="688" r:id="rId36"/>
    <p:sldId id="689" r:id="rId37"/>
    <p:sldId id="690" r:id="rId38"/>
    <p:sldId id="692" r:id="rId39"/>
    <p:sldId id="697" r:id="rId40"/>
    <p:sldId id="693" r:id="rId41"/>
    <p:sldId id="694" r:id="rId42"/>
    <p:sldId id="698" r:id="rId43"/>
    <p:sldId id="560" r:id="rId44"/>
    <p:sldId id="613" r:id="rId45"/>
    <p:sldId id="616" r:id="rId46"/>
    <p:sldId id="617" r:id="rId47"/>
    <p:sldId id="618" r:id="rId48"/>
    <p:sldId id="619" r:id="rId49"/>
    <p:sldId id="620" r:id="rId50"/>
    <p:sldId id="621" r:id="rId51"/>
    <p:sldId id="622" r:id="rId52"/>
    <p:sldId id="623" r:id="rId53"/>
  </p:sldIdLst>
  <p:sldSz cx="9144000" cy="6858000" type="screen4x3"/>
  <p:notesSz cx="6810375" cy="9942513"/>
  <p:custDataLst>
    <p:tags r:id="rId56"/>
  </p:custDataLst>
  <p:defaultTextStyle>
    <a:defPPr>
      <a:defRPr lang="en-US"/>
    </a:defPPr>
    <a:lvl1pPr algn="ctr" rtl="0" fontAlgn="base">
      <a:spcBef>
        <a:spcPct val="50000"/>
      </a:spcBef>
      <a:spcAft>
        <a:spcPct val="0"/>
      </a:spcAft>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50000"/>
      </a:spcBef>
      <a:spcAft>
        <a:spcPct val="0"/>
      </a:spcAft>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50000"/>
      </a:spcBef>
      <a:spcAft>
        <a:spcPct val="0"/>
      </a:spcAft>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50000"/>
      </a:spcBef>
      <a:spcAft>
        <a:spcPct val="0"/>
      </a:spcAft>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50000"/>
      </a:spcBef>
      <a:spcAft>
        <a:spcPct val="0"/>
      </a:spcAft>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EAEAEA"/>
    <a:srgbClr val="DDDDDD"/>
    <a:srgbClr val="0000FF"/>
    <a:srgbClr val="000000"/>
    <a:srgbClr val="4172AD"/>
    <a:srgbClr val="CCECFF"/>
    <a:srgbClr val="33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9" autoAdjust="0"/>
    <p:restoredTop sz="56838" autoAdjust="0"/>
  </p:normalViewPr>
  <p:slideViewPr>
    <p:cSldViewPr>
      <p:cViewPr>
        <p:scale>
          <a:sx n="82" d="100"/>
          <a:sy n="82" d="100"/>
        </p:scale>
        <p:origin x="-72" y="1710"/>
      </p:cViewPr>
      <p:guideLst>
        <p:guide orient="horz" pos="86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2131" y="-82"/>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261AB-CDA9-4608-9D55-E14D56A4A6F3}" type="doc">
      <dgm:prSet loTypeId="urn:microsoft.com/office/officeart/2005/8/layout/hierarchy2" loCatId="hierarchy" qsTypeId="urn:microsoft.com/office/officeart/2005/8/quickstyle/3d2" qsCatId="3D" csTypeId="urn:microsoft.com/office/officeart/2005/8/colors/colorful1#1" csCatId="colorful" phldr="1"/>
      <dgm:spPr/>
      <dgm:t>
        <a:bodyPr/>
        <a:lstStyle/>
        <a:p>
          <a:endParaRPr lang="en-US"/>
        </a:p>
      </dgm:t>
    </dgm:pt>
    <dgm:pt modelId="{ADFDB0B9-9BD5-48BB-BB35-9B04E56C62E5}">
      <dgm:prSet phldrT="[Text]" custT="1"/>
      <dgm:spPr/>
      <dgm:t>
        <a:bodyPr/>
        <a:lstStyle/>
        <a:p>
          <a:r>
            <a:rPr lang="en-GB" sz="2800" b="1" dirty="0" smtClean="0"/>
            <a:t>Small population size</a:t>
          </a:r>
        </a:p>
      </dgm:t>
    </dgm:pt>
    <dgm:pt modelId="{6BA3DE6D-DEE8-4B71-ACDA-3633A48E1E95}" type="parTrans" cxnId="{C2837D6E-FB0B-460B-B647-A2016E004EFB}">
      <dgm:prSet/>
      <dgm:spPr/>
      <dgm:t>
        <a:bodyPr/>
        <a:lstStyle/>
        <a:p>
          <a:endParaRPr lang="en-US"/>
        </a:p>
      </dgm:t>
    </dgm:pt>
    <dgm:pt modelId="{2A31D025-BD37-4D1C-B0FE-EC9811C5D490}" type="sibTrans" cxnId="{C2837D6E-FB0B-460B-B647-A2016E004EFB}">
      <dgm:prSet/>
      <dgm:spPr/>
      <dgm:t>
        <a:bodyPr/>
        <a:lstStyle/>
        <a:p>
          <a:endParaRPr lang="en-US"/>
        </a:p>
      </dgm:t>
    </dgm:pt>
    <dgm:pt modelId="{2F52E511-AD34-4D98-94F7-A0CC1C404A97}">
      <dgm:prSet phldrT="[Text]"/>
      <dgm:spPr/>
      <dgm:t>
        <a:bodyPr/>
        <a:lstStyle/>
        <a:p>
          <a:r>
            <a:rPr lang="en-GB" b="1" dirty="0" smtClean="0"/>
            <a:t>C1: </a:t>
          </a:r>
          <a:r>
            <a:rPr lang="en-GB" u="sng" dirty="0" smtClean="0"/>
            <a:t>estimated</a:t>
          </a:r>
          <a:r>
            <a:rPr lang="en-GB" dirty="0" smtClean="0"/>
            <a:t> decline in a </a:t>
          </a:r>
          <a:r>
            <a:rPr lang="en-GB" u="sng" dirty="0" smtClean="0"/>
            <a:t>specific</a:t>
          </a:r>
          <a:r>
            <a:rPr lang="en-GB" dirty="0" smtClean="0"/>
            <a:t> time period</a:t>
          </a:r>
          <a:endParaRPr lang="en-US" dirty="0"/>
        </a:p>
      </dgm:t>
    </dgm:pt>
    <dgm:pt modelId="{7E4A5094-97F1-49A6-951E-446C01BA0738}" type="parTrans" cxnId="{1DD5A965-BB8B-413B-93AB-96BA8BD6E485}">
      <dgm:prSet/>
      <dgm:spPr/>
      <dgm:t>
        <a:bodyPr/>
        <a:lstStyle/>
        <a:p>
          <a:endParaRPr lang="en-US"/>
        </a:p>
      </dgm:t>
    </dgm:pt>
    <dgm:pt modelId="{78B82B0B-5BAB-4B8C-8C45-D93C12F3FF30}" type="sibTrans" cxnId="{1DD5A965-BB8B-413B-93AB-96BA8BD6E485}">
      <dgm:prSet/>
      <dgm:spPr/>
      <dgm:t>
        <a:bodyPr/>
        <a:lstStyle/>
        <a:p>
          <a:endParaRPr lang="en-US"/>
        </a:p>
      </dgm:t>
    </dgm:pt>
    <dgm:pt modelId="{1C45BB28-2E18-4C6C-941B-0480726129DC}">
      <dgm:prSet phldrT="[Text]" custT="1"/>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en-GB" sz="2400" b="1" dirty="0" smtClean="0"/>
            <a:t>C2: </a:t>
          </a:r>
          <a:r>
            <a:rPr lang="en-GB" sz="2400" b="0" dirty="0" smtClean="0"/>
            <a:t>general continuing decline</a:t>
          </a:r>
          <a:endParaRPr lang="en-US" sz="2400" dirty="0"/>
        </a:p>
      </dgm:t>
    </dgm:pt>
    <dgm:pt modelId="{8C5365B1-5BF7-47B2-B407-CCE8F69AA1C0}" type="parTrans" cxnId="{ECFAFA21-5FF6-441B-9141-FD9317D9C7EB}">
      <dgm:prSet/>
      <dgm:spPr/>
      <dgm:t>
        <a:bodyPr/>
        <a:lstStyle/>
        <a:p>
          <a:endParaRPr lang="en-US"/>
        </a:p>
      </dgm:t>
    </dgm:pt>
    <dgm:pt modelId="{324BA174-DEF9-49C6-AFCE-0E264575D752}" type="sibTrans" cxnId="{ECFAFA21-5FF6-441B-9141-FD9317D9C7EB}">
      <dgm:prSet/>
      <dgm:spPr/>
      <dgm:t>
        <a:bodyPr/>
        <a:lstStyle/>
        <a:p>
          <a:endParaRPr lang="en-US"/>
        </a:p>
      </dgm:t>
    </dgm:pt>
    <dgm:pt modelId="{5059ECFF-40D8-4F08-9804-C566EA0D9BB0}">
      <dgm:prSet phldrT="[Text]" custT="1"/>
      <dgm:spPr>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dgm:spPr>
      <dgm:t>
        <a:bodyPr/>
        <a:lstStyle/>
        <a:p>
          <a:r>
            <a:rPr lang="en-GB" sz="2100" b="1" dirty="0" smtClean="0"/>
            <a:t>C2a(</a:t>
          </a:r>
          <a:r>
            <a:rPr lang="en-GB" sz="2100" b="1" dirty="0" err="1" smtClean="0"/>
            <a:t>i</a:t>
          </a:r>
          <a:r>
            <a:rPr lang="en-GB" sz="2100" b="1" dirty="0" smtClean="0"/>
            <a:t>): </a:t>
          </a:r>
          <a:r>
            <a:rPr lang="en-GB" sz="2100" b="0" dirty="0" smtClean="0"/>
            <a:t>Small # mature individuals in each subpopulation</a:t>
          </a:r>
          <a:endParaRPr lang="en-US" sz="2100" b="0" dirty="0"/>
        </a:p>
      </dgm:t>
    </dgm:pt>
    <dgm:pt modelId="{43404410-B5D9-41BF-A6B1-22E4EA99AA44}" type="parTrans" cxnId="{4458AF6B-06AB-4400-9518-C31944EEDD38}">
      <dgm:prSet/>
      <dgm:spPr/>
      <dgm:t>
        <a:bodyPr/>
        <a:lstStyle/>
        <a:p>
          <a:endParaRPr lang="en-US"/>
        </a:p>
      </dgm:t>
    </dgm:pt>
    <dgm:pt modelId="{859A9953-ED0D-465D-BA61-329E05091723}" type="sibTrans" cxnId="{4458AF6B-06AB-4400-9518-C31944EEDD38}">
      <dgm:prSet/>
      <dgm:spPr/>
      <dgm:t>
        <a:bodyPr/>
        <a:lstStyle/>
        <a:p>
          <a:endParaRPr lang="en-US"/>
        </a:p>
      </dgm:t>
    </dgm:pt>
    <dgm:pt modelId="{F364A7A6-E717-4DBE-95A1-0B5B7C333FA3}">
      <dgm:prSet phldrT="[Text]"/>
      <dgm:spPr>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dgm:spPr>
      <dgm:t>
        <a:bodyPr/>
        <a:lstStyle/>
        <a:p>
          <a:r>
            <a:rPr lang="en-GB" b="1" dirty="0" smtClean="0"/>
            <a:t>C2b: </a:t>
          </a:r>
          <a:r>
            <a:rPr lang="en-GB" b="0" dirty="0" smtClean="0"/>
            <a:t>Extreme fluctuations in # mature individuals</a:t>
          </a:r>
          <a:endParaRPr lang="en-US" b="0" dirty="0"/>
        </a:p>
      </dgm:t>
    </dgm:pt>
    <dgm:pt modelId="{C77C4369-296C-442A-9783-D3B8E1F4F950}" type="sibTrans" cxnId="{47804726-80CA-4236-B41D-A9E3EB4B1406}">
      <dgm:prSet/>
      <dgm:spPr/>
      <dgm:t>
        <a:bodyPr/>
        <a:lstStyle/>
        <a:p>
          <a:endParaRPr lang="en-US"/>
        </a:p>
      </dgm:t>
    </dgm:pt>
    <dgm:pt modelId="{360342D2-4DD7-4285-9CD5-DA4E36C3E094}" type="parTrans" cxnId="{47804726-80CA-4236-B41D-A9E3EB4B1406}">
      <dgm:prSet/>
      <dgm:spPr/>
      <dgm:t>
        <a:bodyPr/>
        <a:lstStyle/>
        <a:p>
          <a:endParaRPr lang="en-US"/>
        </a:p>
      </dgm:t>
    </dgm:pt>
    <dgm:pt modelId="{366458C7-0DBC-425F-9624-299011E0B622}">
      <dgm:prSet phldrT="[Text]"/>
      <dgm:spPr>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dgm:spPr>
      <dgm:t>
        <a:bodyPr/>
        <a:lstStyle/>
        <a:p>
          <a:r>
            <a:rPr lang="en-GB" b="1" dirty="0" smtClean="0"/>
            <a:t>C2a(ii): </a:t>
          </a:r>
          <a:r>
            <a:rPr lang="en-GB" b="0" dirty="0" smtClean="0"/>
            <a:t>Most (90%+) individuals in 1 subpopulation</a:t>
          </a:r>
          <a:endParaRPr lang="en-US" b="0" dirty="0"/>
        </a:p>
      </dgm:t>
    </dgm:pt>
    <dgm:pt modelId="{E7523B7A-F7CB-4DCE-A9F5-8528EB2F9AF1}" type="sibTrans" cxnId="{7AF6F8BA-EEB7-4984-B273-5209E5094682}">
      <dgm:prSet/>
      <dgm:spPr/>
      <dgm:t>
        <a:bodyPr/>
        <a:lstStyle/>
        <a:p>
          <a:endParaRPr lang="en-US"/>
        </a:p>
      </dgm:t>
    </dgm:pt>
    <dgm:pt modelId="{8D0B08CB-2166-4207-A9A4-DB0CA92167A2}" type="parTrans" cxnId="{7AF6F8BA-EEB7-4984-B273-5209E5094682}">
      <dgm:prSet/>
      <dgm:spPr/>
      <dgm:t>
        <a:bodyPr/>
        <a:lstStyle/>
        <a:p>
          <a:endParaRPr lang="en-US"/>
        </a:p>
      </dgm:t>
    </dgm:pt>
    <dgm:pt modelId="{406AD791-9B1D-4D30-AF80-6295C3186DF7}" type="pres">
      <dgm:prSet presAssocID="{19E261AB-CDA9-4608-9D55-E14D56A4A6F3}" presName="diagram" presStyleCnt="0">
        <dgm:presLayoutVars>
          <dgm:chPref val="1"/>
          <dgm:dir/>
          <dgm:animOne val="branch"/>
          <dgm:animLvl val="lvl"/>
          <dgm:resizeHandles val="exact"/>
        </dgm:presLayoutVars>
      </dgm:prSet>
      <dgm:spPr/>
      <dgm:t>
        <a:bodyPr/>
        <a:lstStyle/>
        <a:p>
          <a:endParaRPr lang="en-US"/>
        </a:p>
      </dgm:t>
    </dgm:pt>
    <dgm:pt modelId="{CD6E508D-8AAE-42CC-8C64-2C5FCFE30E98}" type="pres">
      <dgm:prSet presAssocID="{ADFDB0B9-9BD5-48BB-BB35-9B04E56C62E5}" presName="root1" presStyleCnt="0"/>
      <dgm:spPr/>
    </dgm:pt>
    <dgm:pt modelId="{C34E94EE-6DE3-476D-884E-F536834E9C44}" type="pres">
      <dgm:prSet presAssocID="{ADFDB0B9-9BD5-48BB-BB35-9B04E56C62E5}" presName="LevelOneTextNode" presStyleLbl="node0" presStyleIdx="0" presStyleCnt="1">
        <dgm:presLayoutVars>
          <dgm:chPref val="3"/>
        </dgm:presLayoutVars>
      </dgm:prSet>
      <dgm:spPr/>
      <dgm:t>
        <a:bodyPr/>
        <a:lstStyle/>
        <a:p>
          <a:endParaRPr lang="en-US"/>
        </a:p>
      </dgm:t>
    </dgm:pt>
    <dgm:pt modelId="{CCD7CD2E-F10A-4C3A-B107-1CB5BADE5065}" type="pres">
      <dgm:prSet presAssocID="{ADFDB0B9-9BD5-48BB-BB35-9B04E56C62E5}" presName="level2hierChild" presStyleCnt="0"/>
      <dgm:spPr/>
    </dgm:pt>
    <dgm:pt modelId="{D504DA9D-7565-42A8-A8BC-C37085D7D657}" type="pres">
      <dgm:prSet presAssocID="{7E4A5094-97F1-49A6-951E-446C01BA0738}" presName="conn2-1" presStyleLbl="parChTrans1D2" presStyleIdx="0" presStyleCnt="2"/>
      <dgm:spPr/>
      <dgm:t>
        <a:bodyPr/>
        <a:lstStyle/>
        <a:p>
          <a:endParaRPr lang="en-US"/>
        </a:p>
      </dgm:t>
    </dgm:pt>
    <dgm:pt modelId="{C12B60C8-AC6C-431A-9211-7A9A32E5043B}" type="pres">
      <dgm:prSet presAssocID="{7E4A5094-97F1-49A6-951E-446C01BA0738}" presName="connTx" presStyleLbl="parChTrans1D2" presStyleIdx="0" presStyleCnt="2"/>
      <dgm:spPr/>
      <dgm:t>
        <a:bodyPr/>
        <a:lstStyle/>
        <a:p>
          <a:endParaRPr lang="en-US"/>
        </a:p>
      </dgm:t>
    </dgm:pt>
    <dgm:pt modelId="{DCB69D2C-57A5-4DD2-8616-3620827D4D9C}" type="pres">
      <dgm:prSet presAssocID="{2F52E511-AD34-4D98-94F7-A0CC1C404A97}" presName="root2" presStyleCnt="0"/>
      <dgm:spPr/>
    </dgm:pt>
    <dgm:pt modelId="{D449C37C-5614-4F71-ADFF-9C1B64FE8D21}" type="pres">
      <dgm:prSet presAssocID="{2F52E511-AD34-4D98-94F7-A0CC1C404A97}" presName="LevelTwoTextNode" presStyleLbl="node2" presStyleIdx="0" presStyleCnt="2">
        <dgm:presLayoutVars>
          <dgm:chPref val="3"/>
        </dgm:presLayoutVars>
      </dgm:prSet>
      <dgm:spPr/>
      <dgm:t>
        <a:bodyPr/>
        <a:lstStyle/>
        <a:p>
          <a:endParaRPr lang="en-US"/>
        </a:p>
      </dgm:t>
    </dgm:pt>
    <dgm:pt modelId="{90AE8516-85FC-4241-BC99-3F3949FA3996}" type="pres">
      <dgm:prSet presAssocID="{2F52E511-AD34-4D98-94F7-A0CC1C404A97}" presName="level3hierChild" presStyleCnt="0"/>
      <dgm:spPr/>
    </dgm:pt>
    <dgm:pt modelId="{0F0242D7-6B5D-4698-A2CB-7F97DF19AE82}" type="pres">
      <dgm:prSet presAssocID="{8C5365B1-5BF7-47B2-B407-CCE8F69AA1C0}" presName="conn2-1" presStyleLbl="parChTrans1D2" presStyleIdx="1" presStyleCnt="2"/>
      <dgm:spPr/>
      <dgm:t>
        <a:bodyPr/>
        <a:lstStyle/>
        <a:p>
          <a:endParaRPr lang="en-US"/>
        </a:p>
      </dgm:t>
    </dgm:pt>
    <dgm:pt modelId="{716A8E32-A20C-4074-8F84-FB49D779E47B}" type="pres">
      <dgm:prSet presAssocID="{8C5365B1-5BF7-47B2-B407-CCE8F69AA1C0}" presName="connTx" presStyleLbl="parChTrans1D2" presStyleIdx="1" presStyleCnt="2"/>
      <dgm:spPr/>
      <dgm:t>
        <a:bodyPr/>
        <a:lstStyle/>
        <a:p>
          <a:endParaRPr lang="en-US"/>
        </a:p>
      </dgm:t>
    </dgm:pt>
    <dgm:pt modelId="{D8F2238A-0FF1-443F-A875-C638AAF8549B}" type="pres">
      <dgm:prSet presAssocID="{1C45BB28-2E18-4C6C-941B-0480726129DC}" presName="root2" presStyleCnt="0"/>
      <dgm:spPr/>
    </dgm:pt>
    <dgm:pt modelId="{1C587B2F-5EE3-4E1B-96BF-ABAD424DE7AA}" type="pres">
      <dgm:prSet presAssocID="{1C45BB28-2E18-4C6C-941B-0480726129DC}" presName="LevelTwoTextNode" presStyleLbl="node2" presStyleIdx="1" presStyleCnt="2">
        <dgm:presLayoutVars>
          <dgm:chPref val="3"/>
        </dgm:presLayoutVars>
      </dgm:prSet>
      <dgm:spPr/>
      <dgm:t>
        <a:bodyPr/>
        <a:lstStyle/>
        <a:p>
          <a:endParaRPr lang="en-US"/>
        </a:p>
      </dgm:t>
    </dgm:pt>
    <dgm:pt modelId="{69349204-BC41-42ED-B7D7-6680C9ABE55C}" type="pres">
      <dgm:prSet presAssocID="{1C45BB28-2E18-4C6C-941B-0480726129DC}" presName="level3hierChild" presStyleCnt="0"/>
      <dgm:spPr/>
    </dgm:pt>
    <dgm:pt modelId="{7BC33DB5-28A0-4549-9A31-1AA8343A5F10}" type="pres">
      <dgm:prSet presAssocID="{43404410-B5D9-41BF-A6B1-22E4EA99AA44}" presName="conn2-1" presStyleLbl="parChTrans1D3" presStyleIdx="0" presStyleCnt="3"/>
      <dgm:spPr/>
      <dgm:t>
        <a:bodyPr/>
        <a:lstStyle/>
        <a:p>
          <a:endParaRPr lang="en-US"/>
        </a:p>
      </dgm:t>
    </dgm:pt>
    <dgm:pt modelId="{9D96D4C8-5A57-4219-9A1E-8B0F79A2D75B}" type="pres">
      <dgm:prSet presAssocID="{43404410-B5D9-41BF-A6B1-22E4EA99AA44}" presName="connTx" presStyleLbl="parChTrans1D3" presStyleIdx="0" presStyleCnt="3"/>
      <dgm:spPr/>
      <dgm:t>
        <a:bodyPr/>
        <a:lstStyle/>
        <a:p>
          <a:endParaRPr lang="en-US"/>
        </a:p>
      </dgm:t>
    </dgm:pt>
    <dgm:pt modelId="{C6743EFD-CA5B-405E-902F-0AF0E7F7B844}" type="pres">
      <dgm:prSet presAssocID="{5059ECFF-40D8-4F08-9804-C566EA0D9BB0}" presName="root2" presStyleCnt="0"/>
      <dgm:spPr/>
    </dgm:pt>
    <dgm:pt modelId="{51F50690-50DA-4CF8-BA99-9129D3C8B2F1}" type="pres">
      <dgm:prSet presAssocID="{5059ECFF-40D8-4F08-9804-C566EA0D9BB0}" presName="LevelTwoTextNode" presStyleLbl="node3" presStyleIdx="0" presStyleCnt="3">
        <dgm:presLayoutVars>
          <dgm:chPref val="3"/>
        </dgm:presLayoutVars>
      </dgm:prSet>
      <dgm:spPr/>
      <dgm:t>
        <a:bodyPr/>
        <a:lstStyle/>
        <a:p>
          <a:endParaRPr lang="en-US"/>
        </a:p>
      </dgm:t>
    </dgm:pt>
    <dgm:pt modelId="{CBC0DA2F-B28D-4FAE-AB6A-520975D6DE86}" type="pres">
      <dgm:prSet presAssocID="{5059ECFF-40D8-4F08-9804-C566EA0D9BB0}" presName="level3hierChild" presStyleCnt="0"/>
      <dgm:spPr/>
    </dgm:pt>
    <dgm:pt modelId="{6C575B8F-51F2-4DC2-A910-C96E1C3F81C5}" type="pres">
      <dgm:prSet presAssocID="{8D0B08CB-2166-4207-A9A4-DB0CA92167A2}" presName="conn2-1" presStyleLbl="parChTrans1D3" presStyleIdx="1" presStyleCnt="3"/>
      <dgm:spPr/>
      <dgm:t>
        <a:bodyPr/>
        <a:lstStyle/>
        <a:p>
          <a:endParaRPr lang="en-US"/>
        </a:p>
      </dgm:t>
    </dgm:pt>
    <dgm:pt modelId="{09599C48-DD86-47A3-923C-2DCCEC7B6389}" type="pres">
      <dgm:prSet presAssocID="{8D0B08CB-2166-4207-A9A4-DB0CA92167A2}" presName="connTx" presStyleLbl="parChTrans1D3" presStyleIdx="1" presStyleCnt="3"/>
      <dgm:spPr/>
      <dgm:t>
        <a:bodyPr/>
        <a:lstStyle/>
        <a:p>
          <a:endParaRPr lang="en-US"/>
        </a:p>
      </dgm:t>
    </dgm:pt>
    <dgm:pt modelId="{106411B7-99A2-4F41-A025-3E0F9354A6D2}" type="pres">
      <dgm:prSet presAssocID="{366458C7-0DBC-425F-9624-299011E0B622}" presName="root2" presStyleCnt="0"/>
      <dgm:spPr/>
    </dgm:pt>
    <dgm:pt modelId="{613FAEB4-BB51-4973-8AC5-4194AF38B17F}" type="pres">
      <dgm:prSet presAssocID="{366458C7-0DBC-425F-9624-299011E0B622}" presName="LevelTwoTextNode" presStyleLbl="node3" presStyleIdx="1" presStyleCnt="3">
        <dgm:presLayoutVars>
          <dgm:chPref val="3"/>
        </dgm:presLayoutVars>
      </dgm:prSet>
      <dgm:spPr/>
      <dgm:t>
        <a:bodyPr/>
        <a:lstStyle/>
        <a:p>
          <a:endParaRPr lang="en-US"/>
        </a:p>
      </dgm:t>
    </dgm:pt>
    <dgm:pt modelId="{66FFAB41-A0EB-4890-B688-F3F0309ABFF9}" type="pres">
      <dgm:prSet presAssocID="{366458C7-0DBC-425F-9624-299011E0B622}" presName="level3hierChild" presStyleCnt="0"/>
      <dgm:spPr/>
    </dgm:pt>
    <dgm:pt modelId="{0A7AF4FA-39CC-4240-A995-BE4D00C8D3AF}" type="pres">
      <dgm:prSet presAssocID="{360342D2-4DD7-4285-9CD5-DA4E36C3E094}" presName="conn2-1" presStyleLbl="parChTrans1D3" presStyleIdx="2" presStyleCnt="3"/>
      <dgm:spPr/>
      <dgm:t>
        <a:bodyPr/>
        <a:lstStyle/>
        <a:p>
          <a:endParaRPr lang="en-US"/>
        </a:p>
      </dgm:t>
    </dgm:pt>
    <dgm:pt modelId="{3626E357-AF33-4E7D-9084-3CE8DB5CFAD7}" type="pres">
      <dgm:prSet presAssocID="{360342D2-4DD7-4285-9CD5-DA4E36C3E094}" presName="connTx" presStyleLbl="parChTrans1D3" presStyleIdx="2" presStyleCnt="3"/>
      <dgm:spPr/>
      <dgm:t>
        <a:bodyPr/>
        <a:lstStyle/>
        <a:p>
          <a:endParaRPr lang="en-US"/>
        </a:p>
      </dgm:t>
    </dgm:pt>
    <dgm:pt modelId="{476468D3-4DAC-431E-A981-C225B35F13B7}" type="pres">
      <dgm:prSet presAssocID="{F364A7A6-E717-4DBE-95A1-0B5B7C333FA3}" presName="root2" presStyleCnt="0"/>
      <dgm:spPr/>
    </dgm:pt>
    <dgm:pt modelId="{6E1715A1-8A6D-44AE-9CFD-24BD9BDB4374}" type="pres">
      <dgm:prSet presAssocID="{F364A7A6-E717-4DBE-95A1-0B5B7C333FA3}" presName="LevelTwoTextNode" presStyleLbl="node3" presStyleIdx="2" presStyleCnt="3">
        <dgm:presLayoutVars>
          <dgm:chPref val="3"/>
        </dgm:presLayoutVars>
      </dgm:prSet>
      <dgm:spPr/>
      <dgm:t>
        <a:bodyPr/>
        <a:lstStyle/>
        <a:p>
          <a:endParaRPr lang="en-US"/>
        </a:p>
      </dgm:t>
    </dgm:pt>
    <dgm:pt modelId="{43D6AE09-7E56-492A-A1B8-28A382207910}" type="pres">
      <dgm:prSet presAssocID="{F364A7A6-E717-4DBE-95A1-0B5B7C333FA3}" presName="level3hierChild" presStyleCnt="0"/>
      <dgm:spPr/>
    </dgm:pt>
  </dgm:ptLst>
  <dgm:cxnLst>
    <dgm:cxn modelId="{7CF4F093-9D72-4A0D-B09F-D4D14EC48FEC}" type="presOf" srcId="{8C5365B1-5BF7-47B2-B407-CCE8F69AA1C0}" destId="{716A8E32-A20C-4074-8F84-FB49D779E47B}" srcOrd="1" destOrd="0" presId="urn:microsoft.com/office/officeart/2005/8/layout/hierarchy2"/>
    <dgm:cxn modelId="{A2704672-5C1A-40BD-9D47-EFC549EE5269}" type="presOf" srcId="{43404410-B5D9-41BF-A6B1-22E4EA99AA44}" destId="{7BC33DB5-28A0-4549-9A31-1AA8343A5F10}" srcOrd="0" destOrd="0" presId="urn:microsoft.com/office/officeart/2005/8/layout/hierarchy2"/>
    <dgm:cxn modelId="{6D079D7B-B43F-4C03-B422-013C8CF7DDDC}" type="presOf" srcId="{1C45BB28-2E18-4C6C-941B-0480726129DC}" destId="{1C587B2F-5EE3-4E1B-96BF-ABAD424DE7AA}" srcOrd="0" destOrd="0" presId="urn:microsoft.com/office/officeart/2005/8/layout/hierarchy2"/>
    <dgm:cxn modelId="{ECFAFA21-5FF6-441B-9141-FD9317D9C7EB}" srcId="{ADFDB0B9-9BD5-48BB-BB35-9B04E56C62E5}" destId="{1C45BB28-2E18-4C6C-941B-0480726129DC}" srcOrd="1" destOrd="0" parTransId="{8C5365B1-5BF7-47B2-B407-CCE8F69AA1C0}" sibTransId="{324BA174-DEF9-49C6-AFCE-0E264575D752}"/>
    <dgm:cxn modelId="{C2837D6E-FB0B-460B-B647-A2016E004EFB}" srcId="{19E261AB-CDA9-4608-9D55-E14D56A4A6F3}" destId="{ADFDB0B9-9BD5-48BB-BB35-9B04E56C62E5}" srcOrd="0" destOrd="0" parTransId="{6BA3DE6D-DEE8-4B71-ACDA-3633A48E1E95}" sibTransId="{2A31D025-BD37-4D1C-B0FE-EC9811C5D490}"/>
    <dgm:cxn modelId="{31702E32-2B4C-4F05-B76C-01A6C2626E25}" type="presOf" srcId="{7E4A5094-97F1-49A6-951E-446C01BA0738}" destId="{D504DA9D-7565-42A8-A8BC-C37085D7D657}" srcOrd="0" destOrd="0" presId="urn:microsoft.com/office/officeart/2005/8/layout/hierarchy2"/>
    <dgm:cxn modelId="{A88F1797-3D3E-4DF6-A1EC-16A18C567CF4}" type="presOf" srcId="{43404410-B5D9-41BF-A6B1-22E4EA99AA44}" destId="{9D96D4C8-5A57-4219-9A1E-8B0F79A2D75B}" srcOrd="1" destOrd="0" presId="urn:microsoft.com/office/officeart/2005/8/layout/hierarchy2"/>
    <dgm:cxn modelId="{C204AC2A-74A9-4371-98AB-AE80A9C84FF7}" type="presOf" srcId="{2F52E511-AD34-4D98-94F7-A0CC1C404A97}" destId="{D449C37C-5614-4F71-ADFF-9C1B64FE8D21}" srcOrd="0" destOrd="0" presId="urn:microsoft.com/office/officeart/2005/8/layout/hierarchy2"/>
    <dgm:cxn modelId="{9E6CF213-3328-41E2-A61E-FA6FC2649CFA}" type="presOf" srcId="{366458C7-0DBC-425F-9624-299011E0B622}" destId="{613FAEB4-BB51-4973-8AC5-4194AF38B17F}" srcOrd="0" destOrd="0" presId="urn:microsoft.com/office/officeart/2005/8/layout/hierarchy2"/>
    <dgm:cxn modelId="{1DD5A965-BB8B-413B-93AB-96BA8BD6E485}" srcId="{ADFDB0B9-9BD5-48BB-BB35-9B04E56C62E5}" destId="{2F52E511-AD34-4D98-94F7-A0CC1C404A97}" srcOrd="0" destOrd="0" parTransId="{7E4A5094-97F1-49A6-951E-446C01BA0738}" sibTransId="{78B82B0B-5BAB-4B8C-8C45-D93C12F3FF30}"/>
    <dgm:cxn modelId="{A3B02140-BC08-4D57-8AC6-037F6D1529E7}" type="presOf" srcId="{F364A7A6-E717-4DBE-95A1-0B5B7C333FA3}" destId="{6E1715A1-8A6D-44AE-9CFD-24BD9BDB4374}" srcOrd="0" destOrd="0" presId="urn:microsoft.com/office/officeart/2005/8/layout/hierarchy2"/>
    <dgm:cxn modelId="{9330CBF4-501A-4488-9646-E0BB6E32255B}" type="presOf" srcId="{19E261AB-CDA9-4608-9D55-E14D56A4A6F3}" destId="{406AD791-9B1D-4D30-AF80-6295C3186DF7}" srcOrd="0" destOrd="0" presId="urn:microsoft.com/office/officeart/2005/8/layout/hierarchy2"/>
    <dgm:cxn modelId="{F4EFDC8A-773B-421B-BEAD-23FB43FEE2CF}" type="presOf" srcId="{5059ECFF-40D8-4F08-9804-C566EA0D9BB0}" destId="{51F50690-50DA-4CF8-BA99-9129D3C8B2F1}" srcOrd="0" destOrd="0" presId="urn:microsoft.com/office/officeart/2005/8/layout/hierarchy2"/>
    <dgm:cxn modelId="{C6E1A98F-70FD-4F21-8389-CD944DAAC67D}" type="presOf" srcId="{360342D2-4DD7-4285-9CD5-DA4E36C3E094}" destId="{3626E357-AF33-4E7D-9084-3CE8DB5CFAD7}" srcOrd="1" destOrd="0" presId="urn:microsoft.com/office/officeart/2005/8/layout/hierarchy2"/>
    <dgm:cxn modelId="{4E8B40EA-BA80-4FC4-A926-C40C16E03C44}" type="presOf" srcId="{ADFDB0B9-9BD5-48BB-BB35-9B04E56C62E5}" destId="{C34E94EE-6DE3-476D-884E-F536834E9C44}" srcOrd="0" destOrd="0" presId="urn:microsoft.com/office/officeart/2005/8/layout/hierarchy2"/>
    <dgm:cxn modelId="{30A66FA4-8AC4-4CB9-9BEF-1B6A828948F0}" type="presOf" srcId="{360342D2-4DD7-4285-9CD5-DA4E36C3E094}" destId="{0A7AF4FA-39CC-4240-A995-BE4D00C8D3AF}" srcOrd="0" destOrd="0" presId="urn:microsoft.com/office/officeart/2005/8/layout/hierarchy2"/>
    <dgm:cxn modelId="{4458AF6B-06AB-4400-9518-C31944EEDD38}" srcId="{1C45BB28-2E18-4C6C-941B-0480726129DC}" destId="{5059ECFF-40D8-4F08-9804-C566EA0D9BB0}" srcOrd="0" destOrd="0" parTransId="{43404410-B5D9-41BF-A6B1-22E4EA99AA44}" sibTransId="{859A9953-ED0D-465D-BA61-329E05091723}"/>
    <dgm:cxn modelId="{E83687A0-F402-41F5-82C3-08676BF77A4F}" type="presOf" srcId="{8C5365B1-5BF7-47B2-B407-CCE8F69AA1C0}" destId="{0F0242D7-6B5D-4698-A2CB-7F97DF19AE82}" srcOrd="0" destOrd="0" presId="urn:microsoft.com/office/officeart/2005/8/layout/hierarchy2"/>
    <dgm:cxn modelId="{C757FF0D-6948-4B7F-BECD-F2C611E2A51B}" type="presOf" srcId="{7E4A5094-97F1-49A6-951E-446C01BA0738}" destId="{C12B60C8-AC6C-431A-9211-7A9A32E5043B}" srcOrd="1" destOrd="0" presId="urn:microsoft.com/office/officeart/2005/8/layout/hierarchy2"/>
    <dgm:cxn modelId="{7AF6F8BA-EEB7-4984-B273-5209E5094682}" srcId="{1C45BB28-2E18-4C6C-941B-0480726129DC}" destId="{366458C7-0DBC-425F-9624-299011E0B622}" srcOrd="1" destOrd="0" parTransId="{8D0B08CB-2166-4207-A9A4-DB0CA92167A2}" sibTransId="{E7523B7A-F7CB-4DCE-A9F5-8528EB2F9AF1}"/>
    <dgm:cxn modelId="{47804726-80CA-4236-B41D-A9E3EB4B1406}" srcId="{1C45BB28-2E18-4C6C-941B-0480726129DC}" destId="{F364A7A6-E717-4DBE-95A1-0B5B7C333FA3}" srcOrd="2" destOrd="0" parTransId="{360342D2-4DD7-4285-9CD5-DA4E36C3E094}" sibTransId="{C77C4369-296C-442A-9783-D3B8E1F4F950}"/>
    <dgm:cxn modelId="{EFCF91E1-04A5-4248-B110-1AF2BCA2F91B}" type="presOf" srcId="{8D0B08CB-2166-4207-A9A4-DB0CA92167A2}" destId="{09599C48-DD86-47A3-923C-2DCCEC7B6389}" srcOrd="1" destOrd="0" presId="urn:microsoft.com/office/officeart/2005/8/layout/hierarchy2"/>
    <dgm:cxn modelId="{95B3EF43-C3CB-4F41-BF2F-C95CA68862EC}" type="presOf" srcId="{8D0B08CB-2166-4207-A9A4-DB0CA92167A2}" destId="{6C575B8F-51F2-4DC2-A910-C96E1C3F81C5}" srcOrd="0" destOrd="0" presId="urn:microsoft.com/office/officeart/2005/8/layout/hierarchy2"/>
    <dgm:cxn modelId="{BB2F8CE0-9045-4E41-A114-5153FC132EEE}" type="presParOf" srcId="{406AD791-9B1D-4D30-AF80-6295C3186DF7}" destId="{CD6E508D-8AAE-42CC-8C64-2C5FCFE30E98}" srcOrd="0" destOrd="0" presId="urn:microsoft.com/office/officeart/2005/8/layout/hierarchy2"/>
    <dgm:cxn modelId="{922585E9-A5F1-4FC8-849B-3C4448D58984}" type="presParOf" srcId="{CD6E508D-8AAE-42CC-8C64-2C5FCFE30E98}" destId="{C34E94EE-6DE3-476D-884E-F536834E9C44}" srcOrd="0" destOrd="0" presId="urn:microsoft.com/office/officeart/2005/8/layout/hierarchy2"/>
    <dgm:cxn modelId="{CE2641D8-C631-4DAB-806B-C68F8EDAF6FE}" type="presParOf" srcId="{CD6E508D-8AAE-42CC-8C64-2C5FCFE30E98}" destId="{CCD7CD2E-F10A-4C3A-B107-1CB5BADE5065}" srcOrd="1" destOrd="0" presId="urn:microsoft.com/office/officeart/2005/8/layout/hierarchy2"/>
    <dgm:cxn modelId="{E5199029-2AC1-4EF6-AD61-B1FD00DEB1FA}" type="presParOf" srcId="{CCD7CD2E-F10A-4C3A-B107-1CB5BADE5065}" destId="{D504DA9D-7565-42A8-A8BC-C37085D7D657}" srcOrd="0" destOrd="0" presId="urn:microsoft.com/office/officeart/2005/8/layout/hierarchy2"/>
    <dgm:cxn modelId="{FCE1E198-3EAE-4442-8FB1-44CD8B17BA5E}" type="presParOf" srcId="{D504DA9D-7565-42A8-A8BC-C37085D7D657}" destId="{C12B60C8-AC6C-431A-9211-7A9A32E5043B}" srcOrd="0" destOrd="0" presId="urn:microsoft.com/office/officeart/2005/8/layout/hierarchy2"/>
    <dgm:cxn modelId="{4F6A6548-BC9F-4A83-B7CA-9F9D5E34C607}" type="presParOf" srcId="{CCD7CD2E-F10A-4C3A-B107-1CB5BADE5065}" destId="{DCB69D2C-57A5-4DD2-8616-3620827D4D9C}" srcOrd="1" destOrd="0" presId="urn:microsoft.com/office/officeart/2005/8/layout/hierarchy2"/>
    <dgm:cxn modelId="{EB37836A-A0F6-4C96-8CBA-31AF922A743D}" type="presParOf" srcId="{DCB69D2C-57A5-4DD2-8616-3620827D4D9C}" destId="{D449C37C-5614-4F71-ADFF-9C1B64FE8D21}" srcOrd="0" destOrd="0" presId="urn:microsoft.com/office/officeart/2005/8/layout/hierarchy2"/>
    <dgm:cxn modelId="{EC28A555-2F12-492C-A7DC-365C37F112CE}" type="presParOf" srcId="{DCB69D2C-57A5-4DD2-8616-3620827D4D9C}" destId="{90AE8516-85FC-4241-BC99-3F3949FA3996}" srcOrd="1" destOrd="0" presId="urn:microsoft.com/office/officeart/2005/8/layout/hierarchy2"/>
    <dgm:cxn modelId="{E5302C44-576B-4DAC-B81C-0BEB1171F68B}" type="presParOf" srcId="{CCD7CD2E-F10A-4C3A-B107-1CB5BADE5065}" destId="{0F0242D7-6B5D-4698-A2CB-7F97DF19AE82}" srcOrd="2" destOrd="0" presId="urn:microsoft.com/office/officeart/2005/8/layout/hierarchy2"/>
    <dgm:cxn modelId="{20C76403-CA68-4CFC-AC82-D959ACA7A0DB}" type="presParOf" srcId="{0F0242D7-6B5D-4698-A2CB-7F97DF19AE82}" destId="{716A8E32-A20C-4074-8F84-FB49D779E47B}" srcOrd="0" destOrd="0" presId="urn:microsoft.com/office/officeart/2005/8/layout/hierarchy2"/>
    <dgm:cxn modelId="{BFB9EAF0-E052-4820-856D-F18AEFA0DD45}" type="presParOf" srcId="{CCD7CD2E-F10A-4C3A-B107-1CB5BADE5065}" destId="{D8F2238A-0FF1-443F-A875-C638AAF8549B}" srcOrd="3" destOrd="0" presId="urn:microsoft.com/office/officeart/2005/8/layout/hierarchy2"/>
    <dgm:cxn modelId="{438C76AC-1EBC-4A8A-A22F-9D4BC40216F0}" type="presParOf" srcId="{D8F2238A-0FF1-443F-A875-C638AAF8549B}" destId="{1C587B2F-5EE3-4E1B-96BF-ABAD424DE7AA}" srcOrd="0" destOrd="0" presId="urn:microsoft.com/office/officeart/2005/8/layout/hierarchy2"/>
    <dgm:cxn modelId="{8031CDFD-8ADC-4EF6-A58D-8AA5D22EBE27}" type="presParOf" srcId="{D8F2238A-0FF1-443F-A875-C638AAF8549B}" destId="{69349204-BC41-42ED-B7D7-6680C9ABE55C}" srcOrd="1" destOrd="0" presId="urn:microsoft.com/office/officeart/2005/8/layout/hierarchy2"/>
    <dgm:cxn modelId="{01891AEC-C14B-4B49-80DD-9BF4100B250C}" type="presParOf" srcId="{69349204-BC41-42ED-B7D7-6680C9ABE55C}" destId="{7BC33DB5-28A0-4549-9A31-1AA8343A5F10}" srcOrd="0" destOrd="0" presId="urn:microsoft.com/office/officeart/2005/8/layout/hierarchy2"/>
    <dgm:cxn modelId="{DACCA308-6596-4E8D-806F-C4B6AE7B6660}" type="presParOf" srcId="{7BC33DB5-28A0-4549-9A31-1AA8343A5F10}" destId="{9D96D4C8-5A57-4219-9A1E-8B0F79A2D75B}" srcOrd="0" destOrd="0" presId="urn:microsoft.com/office/officeart/2005/8/layout/hierarchy2"/>
    <dgm:cxn modelId="{21D9B521-5901-4AA6-9F2F-D8D1351DAA6C}" type="presParOf" srcId="{69349204-BC41-42ED-B7D7-6680C9ABE55C}" destId="{C6743EFD-CA5B-405E-902F-0AF0E7F7B844}" srcOrd="1" destOrd="0" presId="urn:microsoft.com/office/officeart/2005/8/layout/hierarchy2"/>
    <dgm:cxn modelId="{015550E3-DBCB-410E-A2F1-943DE1044124}" type="presParOf" srcId="{C6743EFD-CA5B-405E-902F-0AF0E7F7B844}" destId="{51F50690-50DA-4CF8-BA99-9129D3C8B2F1}" srcOrd="0" destOrd="0" presId="urn:microsoft.com/office/officeart/2005/8/layout/hierarchy2"/>
    <dgm:cxn modelId="{023EA1CE-5D38-409E-9CCE-64FCACDDA26F}" type="presParOf" srcId="{C6743EFD-CA5B-405E-902F-0AF0E7F7B844}" destId="{CBC0DA2F-B28D-4FAE-AB6A-520975D6DE86}" srcOrd="1" destOrd="0" presId="urn:microsoft.com/office/officeart/2005/8/layout/hierarchy2"/>
    <dgm:cxn modelId="{CE00A4CD-573C-44EE-BDD0-BB48A65692A9}" type="presParOf" srcId="{69349204-BC41-42ED-B7D7-6680C9ABE55C}" destId="{6C575B8F-51F2-4DC2-A910-C96E1C3F81C5}" srcOrd="2" destOrd="0" presId="urn:microsoft.com/office/officeart/2005/8/layout/hierarchy2"/>
    <dgm:cxn modelId="{ED93BD84-FE77-4CA9-AEE4-E1688FAF64D9}" type="presParOf" srcId="{6C575B8F-51F2-4DC2-A910-C96E1C3F81C5}" destId="{09599C48-DD86-47A3-923C-2DCCEC7B6389}" srcOrd="0" destOrd="0" presId="urn:microsoft.com/office/officeart/2005/8/layout/hierarchy2"/>
    <dgm:cxn modelId="{81B7125F-D37F-4157-8D39-B61E1B48F516}" type="presParOf" srcId="{69349204-BC41-42ED-B7D7-6680C9ABE55C}" destId="{106411B7-99A2-4F41-A025-3E0F9354A6D2}" srcOrd="3" destOrd="0" presId="urn:microsoft.com/office/officeart/2005/8/layout/hierarchy2"/>
    <dgm:cxn modelId="{0A62E253-F519-41E9-838C-71EFFDA44E1B}" type="presParOf" srcId="{106411B7-99A2-4F41-A025-3E0F9354A6D2}" destId="{613FAEB4-BB51-4973-8AC5-4194AF38B17F}" srcOrd="0" destOrd="0" presId="urn:microsoft.com/office/officeart/2005/8/layout/hierarchy2"/>
    <dgm:cxn modelId="{79900D35-4780-4D97-A053-2D829496C8A8}" type="presParOf" srcId="{106411B7-99A2-4F41-A025-3E0F9354A6D2}" destId="{66FFAB41-A0EB-4890-B688-F3F0309ABFF9}" srcOrd="1" destOrd="0" presId="urn:microsoft.com/office/officeart/2005/8/layout/hierarchy2"/>
    <dgm:cxn modelId="{C2486A7B-BFE1-4F0B-A39F-FC4737E767FB}" type="presParOf" srcId="{69349204-BC41-42ED-B7D7-6680C9ABE55C}" destId="{0A7AF4FA-39CC-4240-A995-BE4D00C8D3AF}" srcOrd="4" destOrd="0" presId="urn:microsoft.com/office/officeart/2005/8/layout/hierarchy2"/>
    <dgm:cxn modelId="{487DCB9D-9B6E-4F89-BD79-D1DD08CEEE76}" type="presParOf" srcId="{0A7AF4FA-39CC-4240-A995-BE4D00C8D3AF}" destId="{3626E357-AF33-4E7D-9084-3CE8DB5CFAD7}" srcOrd="0" destOrd="0" presId="urn:microsoft.com/office/officeart/2005/8/layout/hierarchy2"/>
    <dgm:cxn modelId="{4CE9FD96-5401-46C8-A7D2-E5DC3EB8767F}" type="presParOf" srcId="{69349204-BC41-42ED-B7D7-6680C9ABE55C}" destId="{476468D3-4DAC-431E-A981-C225B35F13B7}" srcOrd="5" destOrd="0" presId="urn:microsoft.com/office/officeart/2005/8/layout/hierarchy2"/>
    <dgm:cxn modelId="{4D17FBCE-FC48-4896-8031-8A39B4BA2160}" type="presParOf" srcId="{476468D3-4DAC-431E-A981-C225B35F13B7}" destId="{6E1715A1-8A6D-44AE-9CFD-24BD9BDB4374}" srcOrd="0" destOrd="0" presId="urn:microsoft.com/office/officeart/2005/8/layout/hierarchy2"/>
    <dgm:cxn modelId="{C168F4B8-255B-4C07-89F3-6A285A895EA2}" type="presParOf" srcId="{476468D3-4DAC-431E-A981-C225B35F13B7}" destId="{43D6AE09-7E56-492A-A1B8-28A38220791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E94EE-6DE3-476D-884E-F536834E9C44}">
      <dsp:nvSpPr>
        <dsp:cNvPr id="0" name=""/>
        <dsp:cNvSpPr/>
      </dsp:nvSpPr>
      <dsp:spPr>
        <a:xfrm>
          <a:off x="7696" y="1629700"/>
          <a:ext cx="2326734" cy="116336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1" kern="1200" dirty="0" smtClean="0"/>
            <a:t>Small population size</a:t>
          </a:r>
        </a:p>
      </dsp:txBody>
      <dsp:txXfrm>
        <a:off x="41770" y="1663774"/>
        <a:ext cx="2258586" cy="1095219"/>
      </dsp:txXfrm>
    </dsp:sp>
    <dsp:sp modelId="{D504DA9D-7565-42A8-A8BC-C37085D7D657}">
      <dsp:nvSpPr>
        <dsp:cNvPr id="0" name=""/>
        <dsp:cNvSpPr/>
      </dsp:nvSpPr>
      <dsp:spPr>
        <a:xfrm rot="19457599">
          <a:off x="2226701" y="1858740"/>
          <a:ext cx="1146152" cy="36351"/>
        </a:xfrm>
        <a:custGeom>
          <a:avLst/>
          <a:gdLst/>
          <a:ahLst/>
          <a:cxnLst/>
          <a:rect l="0" t="0" r="0" b="0"/>
          <a:pathLst>
            <a:path>
              <a:moveTo>
                <a:pt x="0" y="18175"/>
              </a:moveTo>
              <a:lnTo>
                <a:pt x="1146152" y="1817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71124" y="1848262"/>
        <a:ext cx="57307" cy="57307"/>
      </dsp:txXfrm>
    </dsp:sp>
    <dsp:sp modelId="{D449C37C-5614-4F71-ADFF-9C1B64FE8D21}">
      <dsp:nvSpPr>
        <dsp:cNvPr id="0" name=""/>
        <dsp:cNvSpPr/>
      </dsp:nvSpPr>
      <dsp:spPr>
        <a:xfrm>
          <a:off x="3265124" y="960764"/>
          <a:ext cx="2326734" cy="11633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b="1" kern="1200" dirty="0" smtClean="0"/>
            <a:t>C1: </a:t>
          </a:r>
          <a:r>
            <a:rPr lang="en-GB" sz="2200" u="sng" kern="1200" dirty="0" smtClean="0"/>
            <a:t>estimated</a:t>
          </a:r>
          <a:r>
            <a:rPr lang="en-GB" sz="2200" kern="1200" dirty="0" smtClean="0"/>
            <a:t> decline in a </a:t>
          </a:r>
          <a:r>
            <a:rPr lang="en-GB" sz="2200" u="sng" kern="1200" dirty="0" smtClean="0"/>
            <a:t>specific</a:t>
          </a:r>
          <a:r>
            <a:rPr lang="en-GB" sz="2200" kern="1200" dirty="0" smtClean="0"/>
            <a:t> time period</a:t>
          </a:r>
          <a:endParaRPr lang="en-US" sz="2200" kern="1200" dirty="0"/>
        </a:p>
      </dsp:txBody>
      <dsp:txXfrm>
        <a:off x="3299198" y="994838"/>
        <a:ext cx="2258586" cy="1095219"/>
      </dsp:txXfrm>
    </dsp:sp>
    <dsp:sp modelId="{0F0242D7-6B5D-4698-A2CB-7F97DF19AE82}">
      <dsp:nvSpPr>
        <dsp:cNvPr id="0" name=""/>
        <dsp:cNvSpPr/>
      </dsp:nvSpPr>
      <dsp:spPr>
        <a:xfrm rot="2142401">
          <a:off x="2226701" y="2527676"/>
          <a:ext cx="1146152" cy="36351"/>
        </a:xfrm>
        <a:custGeom>
          <a:avLst/>
          <a:gdLst/>
          <a:ahLst/>
          <a:cxnLst/>
          <a:rect l="0" t="0" r="0" b="0"/>
          <a:pathLst>
            <a:path>
              <a:moveTo>
                <a:pt x="0" y="18175"/>
              </a:moveTo>
              <a:lnTo>
                <a:pt x="1146152" y="1817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71124" y="2517198"/>
        <a:ext cx="57307" cy="57307"/>
      </dsp:txXfrm>
    </dsp:sp>
    <dsp:sp modelId="{1C587B2F-5EE3-4E1B-96BF-ABAD424DE7AA}">
      <dsp:nvSpPr>
        <dsp:cNvPr id="0" name=""/>
        <dsp:cNvSpPr/>
      </dsp:nvSpPr>
      <dsp:spPr>
        <a:xfrm>
          <a:off x="3265124" y="2298636"/>
          <a:ext cx="2326734" cy="116336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smtClean="0"/>
            <a:t>C2: </a:t>
          </a:r>
          <a:r>
            <a:rPr lang="en-GB" sz="2400" b="0" kern="1200" dirty="0" smtClean="0"/>
            <a:t>general continuing decline</a:t>
          </a:r>
          <a:endParaRPr lang="en-US" sz="2400" kern="1200" dirty="0"/>
        </a:p>
      </dsp:txBody>
      <dsp:txXfrm>
        <a:off x="3299198" y="2332710"/>
        <a:ext cx="2258586" cy="1095219"/>
      </dsp:txXfrm>
    </dsp:sp>
    <dsp:sp modelId="{7BC33DB5-28A0-4549-9A31-1AA8343A5F10}">
      <dsp:nvSpPr>
        <dsp:cNvPr id="0" name=""/>
        <dsp:cNvSpPr/>
      </dsp:nvSpPr>
      <dsp:spPr>
        <a:xfrm rot="18289469">
          <a:off x="5242329" y="2193208"/>
          <a:ext cx="1629752" cy="36351"/>
        </a:xfrm>
        <a:custGeom>
          <a:avLst/>
          <a:gdLst/>
          <a:ahLst/>
          <a:cxnLst/>
          <a:rect l="0" t="0" r="0" b="0"/>
          <a:pathLst>
            <a:path>
              <a:moveTo>
                <a:pt x="0" y="18175"/>
              </a:moveTo>
              <a:lnTo>
                <a:pt x="1629752" y="18175"/>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16462" y="2170640"/>
        <a:ext cx="81487" cy="81487"/>
      </dsp:txXfrm>
    </dsp:sp>
    <dsp:sp modelId="{51F50690-50DA-4CF8-BA99-9129D3C8B2F1}">
      <dsp:nvSpPr>
        <dsp:cNvPr id="0" name=""/>
        <dsp:cNvSpPr/>
      </dsp:nvSpPr>
      <dsp:spPr>
        <a:xfrm>
          <a:off x="6522552" y="960764"/>
          <a:ext cx="2326734" cy="11633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b="1" kern="1200" dirty="0" smtClean="0"/>
            <a:t>C2a(</a:t>
          </a:r>
          <a:r>
            <a:rPr lang="en-GB" sz="2100" b="1" kern="1200" dirty="0" err="1" smtClean="0"/>
            <a:t>i</a:t>
          </a:r>
          <a:r>
            <a:rPr lang="en-GB" sz="2100" b="1" kern="1200" dirty="0" smtClean="0"/>
            <a:t>): </a:t>
          </a:r>
          <a:r>
            <a:rPr lang="en-GB" sz="2100" b="0" kern="1200" dirty="0" smtClean="0"/>
            <a:t>Small # mature individuals in each subpopulation</a:t>
          </a:r>
          <a:endParaRPr lang="en-US" sz="2100" b="0" kern="1200" dirty="0"/>
        </a:p>
      </dsp:txBody>
      <dsp:txXfrm>
        <a:off x="6556626" y="994838"/>
        <a:ext cx="2258586" cy="1095219"/>
      </dsp:txXfrm>
    </dsp:sp>
    <dsp:sp modelId="{6C575B8F-51F2-4DC2-A910-C96E1C3F81C5}">
      <dsp:nvSpPr>
        <dsp:cNvPr id="0" name=""/>
        <dsp:cNvSpPr/>
      </dsp:nvSpPr>
      <dsp:spPr>
        <a:xfrm>
          <a:off x="5591859" y="2862144"/>
          <a:ext cx="930693" cy="36351"/>
        </a:xfrm>
        <a:custGeom>
          <a:avLst/>
          <a:gdLst/>
          <a:ahLst/>
          <a:cxnLst/>
          <a:rect l="0" t="0" r="0" b="0"/>
          <a:pathLst>
            <a:path>
              <a:moveTo>
                <a:pt x="0" y="18175"/>
              </a:moveTo>
              <a:lnTo>
                <a:pt x="930693" y="18175"/>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33938" y="2857052"/>
        <a:ext cx="46534" cy="46534"/>
      </dsp:txXfrm>
    </dsp:sp>
    <dsp:sp modelId="{613FAEB4-BB51-4973-8AC5-4194AF38B17F}">
      <dsp:nvSpPr>
        <dsp:cNvPr id="0" name=""/>
        <dsp:cNvSpPr/>
      </dsp:nvSpPr>
      <dsp:spPr>
        <a:xfrm>
          <a:off x="6522552" y="2298636"/>
          <a:ext cx="2326734" cy="11633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b="1" kern="1200" dirty="0" smtClean="0"/>
            <a:t>C2a(ii): </a:t>
          </a:r>
          <a:r>
            <a:rPr lang="en-GB" sz="2200" b="0" kern="1200" dirty="0" smtClean="0"/>
            <a:t>Most (90%+) individuals in 1 subpopulation</a:t>
          </a:r>
          <a:endParaRPr lang="en-US" sz="2200" b="0" kern="1200" dirty="0"/>
        </a:p>
      </dsp:txBody>
      <dsp:txXfrm>
        <a:off x="6556626" y="2332710"/>
        <a:ext cx="2258586" cy="1095219"/>
      </dsp:txXfrm>
    </dsp:sp>
    <dsp:sp modelId="{0A7AF4FA-39CC-4240-A995-BE4D00C8D3AF}">
      <dsp:nvSpPr>
        <dsp:cNvPr id="0" name=""/>
        <dsp:cNvSpPr/>
      </dsp:nvSpPr>
      <dsp:spPr>
        <a:xfrm rot="3310531">
          <a:off x="5242329" y="3531080"/>
          <a:ext cx="1629752" cy="36351"/>
        </a:xfrm>
        <a:custGeom>
          <a:avLst/>
          <a:gdLst/>
          <a:ahLst/>
          <a:cxnLst/>
          <a:rect l="0" t="0" r="0" b="0"/>
          <a:pathLst>
            <a:path>
              <a:moveTo>
                <a:pt x="0" y="18175"/>
              </a:moveTo>
              <a:lnTo>
                <a:pt x="1629752" y="18175"/>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16462" y="3508512"/>
        <a:ext cx="81487" cy="81487"/>
      </dsp:txXfrm>
    </dsp:sp>
    <dsp:sp modelId="{6E1715A1-8A6D-44AE-9CFD-24BD9BDB4374}">
      <dsp:nvSpPr>
        <dsp:cNvPr id="0" name=""/>
        <dsp:cNvSpPr/>
      </dsp:nvSpPr>
      <dsp:spPr>
        <a:xfrm>
          <a:off x="6522552" y="3636508"/>
          <a:ext cx="2326734" cy="11633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b="1" kern="1200" dirty="0" smtClean="0"/>
            <a:t>C2b: </a:t>
          </a:r>
          <a:r>
            <a:rPr lang="en-GB" sz="2200" b="0" kern="1200" dirty="0" smtClean="0"/>
            <a:t>Extreme fluctuations in # mature individuals</a:t>
          </a:r>
          <a:endParaRPr lang="en-US" sz="2200" b="0" kern="1200" dirty="0"/>
        </a:p>
      </dsp:txBody>
      <dsp:txXfrm>
        <a:off x="6556626" y="3670582"/>
        <a:ext cx="2258586" cy="10952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7344" cy="275739"/>
          </a:xfrm>
          <a:prstGeom prst="rect">
            <a:avLst/>
          </a:prstGeom>
          <a:noFill/>
          <a:ln w="9525">
            <a:noFill/>
            <a:miter lim="800000"/>
            <a:headEnd/>
            <a:tailEnd/>
          </a:ln>
          <a:effectLst/>
        </p:spPr>
        <p:txBody>
          <a:bodyPr vert="horz" wrap="square" lIns="91585" tIns="45793" rIns="91585" bIns="45793" numCol="1" anchor="t" anchorCtr="0" compatLnSpc="1">
            <a:prstTxWarp prst="textNoShape">
              <a:avLst/>
            </a:prstTxWarp>
            <a:spAutoFit/>
          </a:bodyPr>
          <a:lstStyle>
            <a:lvl1pPr algn="l" defTabSz="915417" eaLnBrk="0" hangingPunct="0">
              <a:defRPr sz="1200" b="1">
                <a:effectLst>
                  <a:outerShdw blurRad="38100" dist="38100" dir="2700000" algn="tl">
                    <a:srgbClr val="C0C0C0"/>
                  </a:outerShdw>
                </a:effectLst>
              </a:defRPr>
            </a:lvl1pPr>
          </a:lstStyle>
          <a:p>
            <a:pPr>
              <a:defRPr/>
            </a:pPr>
            <a:endParaRPr lang="en-US"/>
          </a:p>
        </p:txBody>
      </p:sp>
      <p:sp>
        <p:nvSpPr>
          <p:cNvPr id="160771" name="Rectangle 3"/>
          <p:cNvSpPr>
            <a:spLocks noGrp="1" noChangeArrowheads="1"/>
          </p:cNvSpPr>
          <p:nvPr>
            <p:ph type="dt" sz="quarter" idx="1"/>
          </p:nvPr>
        </p:nvSpPr>
        <p:spPr bwMode="auto">
          <a:xfrm>
            <a:off x="3893696" y="0"/>
            <a:ext cx="2900715" cy="275739"/>
          </a:xfrm>
          <a:prstGeom prst="rect">
            <a:avLst/>
          </a:prstGeom>
          <a:noFill/>
          <a:ln w="9525">
            <a:noFill/>
            <a:miter lim="800000"/>
            <a:headEnd/>
            <a:tailEnd/>
          </a:ln>
          <a:effectLst/>
        </p:spPr>
        <p:txBody>
          <a:bodyPr vert="horz" wrap="square" lIns="91585" tIns="45793" rIns="91585" bIns="45793" numCol="1" anchor="t" anchorCtr="0" compatLnSpc="1">
            <a:prstTxWarp prst="textNoShape">
              <a:avLst/>
            </a:prstTxWarp>
            <a:spAutoFit/>
          </a:bodyPr>
          <a:lstStyle>
            <a:lvl1pPr algn="r" defTabSz="915417" eaLnBrk="0" hangingPunct="0">
              <a:defRPr sz="1200" b="1">
                <a:effectLst>
                  <a:outerShdw blurRad="38100" dist="38100" dir="2700000" algn="tl">
                    <a:srgbClr val="C0C0C0"/>
                  </a:outerShdw>
                </a:effectLst>
              </a:defRPr>
            </a:lvl1pPr>
          </a:lstStyle>
          <a:p>
            <a:pPr>
              <a:defRPr/>
            </a:pPr>
            <a:endParaRPr lang="en-US"/>
          </a:p>
        </p:txBody>
      </p:sp>
      <p:sp>
        <p:nvSpPr>
          <p:cNvPr id="160772" name="Rectangle 4"/>
          <p:cNvSpPr>
            <a:spLocks noGrp="1" noChangeArrowheads="1"/>
          </p:cNvSpPr>
          <p:nvPr>
            <p:ph type="ftr" sz="quarter" idx="2"/>
          </p:nvPr>
        </p:nvSpPr>
        <p:spPr bwMode="auto">
          <a:xfrm>
            <a:off x="0" y="9646054"/>
            <a:ext cx="2977344" cy="275739"/>
          </a:xfrm>
          <a:prstGeom prst="rect">
            <a:avLst/>
          </a:prstGeom>
          <a:noFill/>
          <a:ln w="9525">
            <a:noFill/>
            <a:miter lim="800000"/>
            <a:headEnd/>
            <a:tailEnd/>
          </a:ln>
          <a:effectLst/>
        </p:spPr>
        <p:txBody>
          <a:bodyPr vert="horz" wrap="square" lIns="91585" tIns="45793" rIns="91585" bIns="45793" numCol="1" anchor="b" anchorCtr="0" compatLnSpc="1">
            <a:prstTxWarp prst="textNoShape">
              <a:avLst/>
            </a:prstTxWarp>
            <a:spAutoFit/>
          </a:bodyPr>
          <a:lstStyle>
            <a:lvl1pPr algn="l" defTabSz="915417" eaLnBrk="0" hangingPunct="0">
              <a:defRPr sz="1200" b="1">
                <a:effectLst>
                  <a:outerShdw blurRad="38100" dist="38100" dir="2700000" algn="tl">
                    <a:srgbClr val="C0C0C0"/>
                  </a:outerShdw>
                </a:effectLst>
              </a:defRPr>
            </a:lvl1pPr>
          </a:lstStyle>
          <a:p>
            <a:pPr>
              <a:defRPr/>
            </a:pPr>
            <a:endParaRPr lang="en-US"/>
          </a:p>
        </p:txBody>
      </p:sp>
      <p:sp>
        <p:nvSpPr>
          <p:cNvPr id="160773" name="Rectangle 5"/>
          <p:cNvSpPr>
            <a:spLocks noGrp="1" noChangeArrowheads="1"/>
          </p:cNvSpPr>
          <p:nvPr>
            <p:ph type="sldNum" sz="quarter" idx="3"/>
          </p:nvPr>
        </p:nvSpPr>
        <p:spPr bwMode="auto">
          <a:xfrm>
            <a:off x="3893696" y="9646054"/>
            <a:ext cx="2900715" cy="275739"/>
          </a:xfrm>
          <a:prstGeom prst="rect">
            <a:avLst/>
          </a:prstGeom>
          <a:noFill/>
          <a:ln w="9525">
            <a:noFill/>
            <a:miter lim="800000"/>
            <a:headEnd/>
            <a:tailEnd/>
          </a:ln>
          <a:effectLst/>
        </p:spPr>
        <p:txBody>
          <a:bodyPr vert="horz" wrap="square" lIns="91585" tIns="45793" rIns="91585" bIns="45793" numCol="1" anchor="b" anchorCtr="0" compatLnSpc="1">
            <a:prstTxWarp prst="textNoShape">
              <a:avLst/>
            </a:prstTxWarp>
            <a:spAutoFit/>
          </a:bodyPr>
          <a:lstStyle>
            <a:lvl1pPr algn="r" defTabSz="915417" eaLnBrk="0" hangingPunct="0">
              <a:defRPr sz="1200" b="1">
                <a:effectLst>
                  <a:outerShdw blurRad="38100" dist="38100" dir="2700000" algn="tl">
                    <a:srgbClr val="C0C0C0"/>
                  </a:outerShdw>
                </a:effectLst>
              </a:defRPr>
            </a:lvl1pPr>
          </a:lstStyle>
          <a:p>
            <a:pPr>
              <a:defRPr/>
            </a:pPr>
            <a:fld id="{254DA9C8-029D-4A71-B60B-76C4999DA42F}" type="slidenum">
              <a:rPr lang="en-US"/>
              <a:pPr>
                <a:defRPr/>
              </a:pPr>
              <a:t>‹#›</a:t>
            </a:fld>
            <a:endParaRPr lang="en-US"/>
          </a:p>
        </p:txBody>
      </p:sp>
    </p:spTree>
    <p:extLst>
      <p:ext uri="{BB962C8B-B14F-4D97-AF65-F5344CB8AC3E}">
        <p14:creationId xmlns:p14="http://schemas.microsoft.com/office/powerpoint/2010/main" val="2118936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51802" cy="497285"/>
          </a:xfrm>
          <a:prstGeom prst="rect">
            <a:avLst/>
          </a:prstGeom>
          <a:noFill/>
          <a:ln w="9525">
            <a:noFill/>
            <a:miter lim="800000"/>
            <a:headEnd/>
            <a:tailEnd/>
          </a:ln>
          <a:effectLst/>
        </p:spPr>
        <p:txBody>
          <a:bodyPr vert="horz" wrap="square" lIns="91585" tIns="45793" rIns="91585" bIns="45793" numCol="1" anchor="t" anchorCtr="0" compatLnSpc="1">
            <a:prstTxWarp prst="textNoShape">
              <a:avLst/>
            </a:prstTxWarp>
          </a:bodyPr>
          <a:lstStyle>
            <a:lvl1pPr algn="l" defTabSz="915417" eaLnBrk="0" hangingPunct="0">
              <a:defRPr sz="1200">
                <a:effectLst>
                  <a:outerShdw blurRad="38100" dist="38100" dir="2700000" algn="tl">
                    <a:srgbClr val="C0C0C0"/>
                  </a:outerShdw>
                </a:effectLst>
              </a:defRPr>
            </a:lvl1pPr>
          </a:lstStyle>
          <a:p>
            <a:pPr>
              <a:defRPr/>
            </a:pPr>
            <a:endParaRPr lang="en-US"/>
          </a:p>
        </p:txBody>
      </p:sp>
      <p:sp>
        <p:nvSpPr>
          <p:cNvPr id="25603" name="Rectangle 3"/>
          <p:cNvSpPr>
            <a:spLocks noGrp="1" noChangeArrowheads="1"/>
          </p:cNvSpPr>
          <p:nvPr>
            <p:ph type="dt" idx="1"/>
          </p:nvPr>
        </p:nvSpPr>
        <p:spPr bwMode="auto">
          <a:xfrm>
            <a:off x="3858575" y="0"/>
            <a:ext cx="2951801" cy="497285"/>
          </a:xfrm>
          <a:prstGeom prst="rect">
            <a:avLst/>
          </a:prstGeom>
          <a:noFill/>
          <a:ln w="9525">
            <a:noFill/>
            <a:miter lim="800000"/>
            <a:headEnd/>
            <a:tailEnd/>
          </a:ln>
          <a:effectLst/>
        </p:spPr>
        <p:txBody>
          <a:bodyPr vert="horz" wrap="square" lIns="91585" tIns="45793" rIns="91585" bIns="45793" numCol="1" anchor="t" anchorCtr="0" compatLnSpc="1">
            <a:prstTxWarp prst="textNoShape">
              <a:avLst/>
            </a:prstTxWarp>
          </a:bodyPr>
          <a:lstStyle>
            <a:lvl1pPr algn="r" defTabSz="915417" eaLnBrk="0" hangingPunct="0">
              <a:defRPr sz="1200">
                <a:effectLst>
                  <a:outerShdw blurRad="38100" dist="38100" dir="2700000" algn="tl">
                    <a:srgbClr val="C0C0C0"/>
                  </a:outerShdw>
                </a:effectLst>
              </a:defRPr>
            </a:lvl1pPr>
          </a:lstStyle>
          <a:p>
            <a:pPr>
              <a:defRPr/>
            </a:pPr>
            <a:endParaRPr lang="en-US"/>
          </a:p>
        </p:txBody>
      </p:sp>
      <p:sp>
        <p:nvSpPr>
          <p:cNvPr id="114692" name="Rectangle 4"/>
          <p:cNvSpPr>
            <a:spLocks noGrp="1" noRot="1" noChangeAspect="1" noChangeArrowheads="1" noTextEdit="1"/>
          </p:cNvSpPr>
          <p:nvPr>
            <p:ph type="sldImg" idx="2"/>
          </p:nvPr>
        </p:nvSpPr>
        <p:spPr bwMode="auto">
          <a:xfrm>
            <a:off x="920750" y="746125"/>
            <a:ext cx="4970463" cy="372745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908370" y="4722614"/>
            <a:ext cx="4993636" cy="4473971"/>
          </a:xfrm>
          <a:prstGeom prst="rect">
            <a:avLst/>
          </a:prstGeom>
          <a:noFill/>
          <a:ln w="9525">
            <a:noFill/>
            <a:miter lim="800000"/>
            <a:headEnd/>
            <a:tailEnd/>
          </a:ln>
          <a:effectLst/>
        </p:spPr>
        <p:txBody>
          <a:bodyPr vert="horz" wrap="square" lIns="91585" tIns="45793" rIns="91585" bIns="457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9445228"/>
            <a:ext cx="2951802" cy="497285"/>
          </a:xfrm>
          <a:prstGeom prst="rect">
            <a:avLst/>
          </a:prstGeom>
          <a:noFill/>
          <a:ln w="9525">
            <a:noFill/>
            <a:miter lim="800000"/>
            <a:headEnd/>
            <a:tailEnd/>
          </a:ln>
          <a:effectLst/>
        </p:spPr>
        <p:txBody>
          <a:bodyPr vert="horz" wrap="square" lIns="91585" tIns="45793" rIns="91585" bIns="45793" numCol="1" anchor="b" anchorCtr="0" compatLnSpc="1">
            <a:prstTxWarp prst="textNoShape">
              <a:avLst/>
            </a:prstTxWarp>
          </a:bodyPr>
          <a:lstStyle>
            <a:lvl1pPr algn="l" defTabSz="915417" eaLnBrk="0" hangingPunct="0">
              <a:defRPr sz="1200">
                <a:effectLst>
                  <a:outerShdw blurRad="38100" dist="38100" dir="2700000" algn="tl">
                    <a:srgbClr val="C0C0C0"/>
                  </a:outerShdw>
                </a:effectLst>
              </a:defRPr>
            </a:lvl1pPr>
          </a:lstStyle>
          <a:p>
            <a:pPr>
              <a:defRPr/>
            </a:pPr>
            <a:endParaRPr lang="en-US"/>
          </a:p>
        </p:txBody>
      </p:sp>
      <p:sp>
        <p:nvSpPr>
          <p:cNvPr id="25607" name="Rectangle 7"/>
          <p:cNvSpPr>
            <a:spLocks noGrp="1" noChangeArrowheads="1"/>
          </p:cNvSpPr>
          <p:nvPr>
            <p:ph type="sldNum" sz="quarter" idx="5"/>
          </p:nvPr>
        </p:nvSpPr>
        <p:spPr bwMode="auto">
          <a:xfrm>
            <a:off x="3858575" y="9445228"/>
            <a:ext cx="2951801" cy="497285"/>
          </a:xfrm>
          <a:prstGeom prst="rect">
            <a:avLst/>
          </a:prstGeom>
          <a:noFill/>
          <a:ln w="9525">
            <a:noFill/>
            <a:miter lim="800000"/>
            <a:headEnd/>
            <a:tailEnd/>
          </a:ln>
          <a:effectLst/>
        </p:spPr>
        <p:txBody>
          <a:bodyPr vert="horz" wrap="square" lIns="91585" tIns="45793" rIns="91585" bIns="45793" numCol="1" anchor="b" anchorCtr="0" compatLnSpc="1">
            <a:prstTxWarp prst="textNoShape">
              <a:avLst/>
            </a:prstTxWarp>
          </a:bodyPr>
          <a:lstStyle>
            <a:lvl1pPr algn="r" defTabSz="915417" eaLnBrk="0" hangingPunct="0">
              <a:defRPr sz="1200">
                <a:effectLst>
                  <a:outerShdw blurRad="38100" dist="38100" dir="2700000" algn="tl">
                    <a:srgbClr val="C0C0C0"/>
                  </a:outerShdw>
                </a:effectLst>
              </a:defRPr>
            </a:lvl1pPr>
          </a:lstStyle>
          <a:p>
            <a:pPr>
              <a:defRPr/>
            </a:pPr>
            <a:fld id="{C7F45986-6AC0-431E-A7BF-01AE0D889117}" type="slidenum">
              <a:rPr lang="en-US"/>
              <a:pPr>
                <a:defRPr/>
              </a:pPr>
              <a:t>‹#›</a:t>
            </a:fld>
            <a:endParaRPr lang="en-US"/>
          </a:p>
        </p:txBody>
      </p:sp>
    </p:spTree>
    <p:extLst>
      <p:ext uri="{BB962C8B-B14F-4D97-AF65-F5344CB8AC3E}">
        <p14:creationId xmlns:p14="http://schemas.microsoft.com/office/powerpoint/2010/main" val="2676232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4FC6DF-AF06-4B25-AB48-791687CA2FB5}"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C24C84-58B4-40D3-AFFF-EA23DD45EAFB}" type="slidenum">
              <a:rPr lang="en-US"/>
              <a:pPr>
                <a:defRPr/>
              </a:pPr>
              <a:t>10</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GB" sz="1000" dirty="0" smtClean="0">
                <a:latin typeface="+mn-lt"/>
              </a:rPr>
              <a:t>In step two, a preliminary assessment is made by applying the IUCN Red List Categories and Criteria to the total population occurring within the region </a:t>
            </a:r>
            <a:r>
              <a:rPr lang="en-GB" sz="1000" u="sng" dirty="0" smtClean="0">
                <a:latin typeface="+mn-lt"/>
              </a:rPr>
              <a:t>only</a:t>
            </a:r>
            <a:r>
              <a:rPr lang="en-GB" sz="1000" dirty="0" smtClean="0">
                <a:latin typeface="+mn-lt"/>
              </a:rPr>
              <a:t> (i.e., everything occurring outside the region is ignored).</a:t>
            </a:r>
          </a:p>
          <a:p>
            <a:pPr eaLnBrk="1" hangingPunct="1"/>
            <a:endParaRPr lang="en-GB" sz="1000" dirty="0" smtClean="0">
              <a:latin typeface="+mn-lt"/>
            </a:endParaRPr>
          </a:p>
          <a:p>
            <a:pPr eaLnBrk="1" hangingPunct="1"/>
            <a:r>
              <a:rPr lang="en-GB" sz="1000" dirty="0" smtClean="0">
                <a:latin typeface="+mn-lt"/>
              </a:rPr>
              <a:t>For endemic </a:t>
            </a:r>
            <a:r>
              <a:rPr lang="en-GB" sz="1000" dirty="0" err="1" smtClean="0">
                <a:latin typeface="+mn-lt"/>
              </a:rPr>
              <a:t>taxa</a:t>
            </a:r>
            <a:r>
              <a:rPr lang="en-GB" sz="1000" dirty="0" smtClean="0">
                <a:latin typeface="+mn-lt"/>
              </a:rPr>
              <a:t>, this will be the final assessment (and should be the same as the global IUCN Red List assessment). But for non-endemic </a:t>
            </a:r>
            <a:r>
              <a:rPr lang="en-GB" sz="1000" dirty="0" err="1" smtClean="0">
                <a:latin typeface="+mn-lt"/>
              </a:rPr>
              <a:t>taxa</a:t>
            </a:r>
            <a:r>
              <a:rPr lang="en-GB" sz="1000" dirty="0" smtClean="0">
                <a:latin typeface="+mn-lt"/>
              </a:rPr>
              <a:t>, this preliminary assessment may be an inaccurate indication of the true extinction risk for that </a:t>
            </a:r>
            <a:r>
              <a:rPr lang="en-GB" sz="1000" dirty="0" err="1" smtClean="0">
                <a:latin typeface="+mn-lt"/>
              </a:rPr>
              <a:t>taxon</a:t>
            </a:r>
            <a:r>
              <a:rPr lang="en-GB" sz="1000" dirty="0" smtClean="0">
                <a:latin typeface="+mn-lt"/>
              </a:rPr>
              <a:t>, because it ignores the effects of immigration. We therefore move onto step three.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7F45986-6AC0-431E-A7BF-01AE0D889117}"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E97485-95AF-41BE-A030-0D85F7DB349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1D7F85-9CE4-4EAA-8040-BBAB38050DD6}" type="slidenum">
              <a:rPr lang="en-US"/>
              <a:pPr>
                <a:defRPr/>
              </a:pPr>
              <a:t>13</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algn="just" eaLnBrk="1" hangingPunct="1">
              <a:spcBef>
                <a:spcPct val="0"/>
              </a:spcBef>
            </a:pPr>
            <a:r>
              <a:rPr lang="en-GB" sz="1000" b="1" dirty="0" smtClean="0">
                <a:solidFill>
                  <a:srgbClr val="000000"/>
                </a:solidFill>
                <a:latin typeface="+mn-lt"/>
              </a:rPr>
              <a:t>POPULATION </a:t>
            </a:r>
            <a:r>
              <a:rPr lang="en-GB" sz="1000" dirty="0" smtClean="0">
                <a:solidFill>
                  <a:srgbClr val="000000"/>
                </a:solidFill>
                <a:latin typeface="+mn-lt"/>
              </a:rPr>
              <a:t>– For the purposes of a Red List assessment, ‘POPULATION’ is defined as the total number of individuals of the </a:t>
            </a:r>
            <a:r>
              <a:rPr lang="en-GB" sz="1000" dirty="0" err="1" smtClean="0">
                <a:solidFill>
                  <a:srgbClr val="000000"/>
                </a:solidFill>
                <a:latin typeface="+mn-lt"/>
              </a:rPr>
              <a:t>taxon</a:t>
            </a:r>
            <a:r>
              <a:rPr lang="en-GB" sz="1000" dirty="0" smtClean="0">
                <a:solidFill>
                  <a:srgbClr val="000000"/>
                </a:solidFill>
                <a:latin typeface="+mn-lt"/>
              </a:rPr>
              <a:t> (including</a:t>
            </a:r>
            <a:r>
              <a:rPr lang="en-GB" sz="1000" baseline="0" dirty="0" smtClean="0">
                <a:solidFill>
                  <a:srgbClr val="000000"/>
                </a:solidFill>
                <a:latin typeface="+mn-lt"/>
              </a:rPr>
              <a:t> adults, juveniles, senescent individuals, etc.) across the </a:t>
            </a:r>
            <a:r>
              <a:rPr lang="en-GB" sz="1000" baseline="0" dirty="0" err="1" smtClean="0">
                <a:solidFill>
                  <a:srgbClr val="000000"/>
                </a:solidFill>
                <a:latin typeface="+mn-lt"/>
              </a:rPr>
              <a:t>taxon’s</a:t>
            </a:r>
            <a:r>
              <a:rPr lang="en-GB" sz="1000" baseline="0" dirty="0" smtClean="0">
                <a:solidFill>
                  <a:srgbClr val="000000"/>
                </a:solidFill>
                <a:latin typeface="+mn-lt"/>
              </a:rPr>
              <a:t> entire range</a:t>
            </a:r>
            <a:r>
              <a:rPr lang="en-GB" sz="1000" dirty="0" smtClean="0">
                <a:solidFill>
                  <a:srgbClr val="000000"/>
                </a:solidFill>
                <a:latin typeface="+mn-lt"/>
              </a:rPr>
              <a:t>. </a:t>
            </a:r>
          </a:p>
          <a:p>
            <a:pPr algn="just" eaLnBrk="1" hangingPunct="1">
              <a:spcBef>
                <a:spcPct val="0"/>
              </a:spcBef>
            </a:pPr>
            <a:endParaRPr lang="en-GB" sz="1000" dirty="0" smtClean="0">
              <a:solidFill>
                <a:srgbClr val="000000"/>
              </a:solidFill>
              <a:latin typeface="+mn-lt"/>
            </a:endParaRPr>
          </a:p>
          <a:p>
            <a:pPr algn="just" eaLnBrk="1" hangingPunct="1">
              <a:spcBef>
                <a:spcPct val="0"/>
              </a:spcBef>
            </a:pPr>
            <a:r>
              <a:rPr lang="en-GB" sz="1000" b="1" dirty="0" smtClean="0">
                <a:solidFill>
                  <a:srgbClr val="000000"/>
                </a:solidFill>
                <a:latin typeface="+mn-lt"/>
              </a:rPr>
              <a:t>POPULATION SIZE</a:t>
            </a:r>
            <a:r>
              <a:rPr lang="en-GB" sz="1000" dirty="0" smtClean="0">
                <a:solidFill>
                  <a:srgbClr val="000000"/>
                </a:solidFill>
                <a:latin typeface="+mn-lt"/>
              </a:rPr>
              <a:t> – In contrast</a:t>
            </a:r>
            <a:r>
              <a:rPr lang="en-GB" sz="1000" baseline="0" dirty="0" smtClean="0">
                <a:solidFill>
                  <a:srgbClr val="000000"/>
                </a:solidFill>
                <a:latin typeface="+mn-lt"/>
              </a:rPr>
              <a:t> to the general term ‘population’, the POPULATION SIZE is measured as the number of mature individuals only.</a:t>
            </a:r>
          </a:p>
          <a:p>
            <a:pPr eaLnBrk="1" hangingPunct="1"/>
            <a:endParaRPr lang="en-GB" sz="1000" b="1" dirty="0" smtClean="0">
              <a:latin typeface="+mn-lt"/>
            </a:endParaRPr>
          </a:p>
          <a:p>
            <a:pPr eaLnBrk="1" hangingPunct="1"/>
            <a:r>
              <a:rPr lang="en-GB" sz="1000" b="1" dirty="0" smtClean="0">
                <a:latin typeface="+mn-lt"/>
              </a:rPr>
              <a:t>MATURE INDIVIDUALS</a:t>
            </a:r>
            <a:r>
              <a:rPr lang="en-GB" sz="1000" dirty="0" smtClean="0">
                <a:latin typeface="+mn-lt"/>
              </a:rPr>
              <a:t> – MATURE INDIVIDUALS are those individuals that are known, estimated or inferred to be capable of reproduction;</a:t>
            </a:r>
            <a:r>
              <a:rPr lang="en-GB" sz="1000" baseline="0" dirty="0" smtClean="0">
                <a:latin typeface="+mn-lt"/>
              </a:rPr>
              <a:t> juveniles, senescent and repressed individuals are excluded from this parameter. </a:t>
            </a:r>
          </a:p>
          <a:p>
            <a:pPr eaLnBrk="1" hangingPunct="1"/>
            <a:endParaRPr lang="en-GB" sz="1000" baseline="0" dirty="0" smtClean="0">
              <a:latin typeface="+mn-lt"/>
            </a:endParaRPr>
          </a:p>
          <a:p>
            <a:pPr eaLnBrk="1" hangingPunct="1"/>
            <a:r>
              <a:rPr lang="en-GB" sz="1000" baseline="0" dirty="0" smtClean="0">
                <a:solidFill>
                  <a:srgbClr val="000000"/>
                </a:solidFill>
                <a:latin typeface="+mn-lt"/>
              </a:rPr>
              <a:t>The reason for population size being based on the number of mature individuals only is to allow the criteria to be applied in a consistent manner to </a:t>
            </a:r>
            <a:r>
              <a:rPr lang="en-GB" sz="1000" baseline="0" dirty="0" err="1" smtClean="0">
                <a:solidFill>
                  <a:srgbClr val="000000"/>
                </a:solidFill>
                <a:latin typeface="+mn-lt"/>
              </a:rPr>
              <a:t>taxa</a:t>
            </a:r>
            <a:r>
              <a:rPr lang="en-GB" sz="1000" baseline="0" dirty="0" smtClean="0">
                <a:solidFill>
                  <a:srgbClr val="000000"/>
                </a:solidFill>
                <a:latin typeface="+mn-lt"/>
              </a:rPr>
              <a:t> that have very different life histories. The assessment focuses on the functional part of the population only: the part that is currently able to actively contribute to the next generation. </a:t>
            </a:r>
          </a:p>
          <a:p>
            <a:pPr eaLnBrk="1" hangingPunct="1"/>
            <a:endParaRPr lang="en-GB" sz="1000" baseline="0" dirty="0" smtClean="0">
              <a:solidFill>
                <a:srgbClr val="000000"/>
              </a:solidFill>
              <a:latin typeface="+mn-lt"/>
            </a:endParaRPr>
          </a:p>
          <a:p>
            <a:pPr eaLnBrk="1" hangingPunct="1"/>
            <a:r>
              <a:rPr lang="en-GB" sz="1000" baseline="0" dirty="0" smtClean="0">
                <a:latin typeface="+mn-lt"/>
              </a:rPr>
              <a:t>For some </a:t>
            </a:r>
            <a:r>
              <a:rPr lang="en-GB" sz="1000" baseline="0" dirty="0" err="1" smtClean="0">
                <a:latin typeface="+mn-lt"/>
              </a:rPr>
              <a:t>taxa</a:t>
            </a:r>
            <a:r>
              <a:rPr lang="en-GB" sz="1000" baseline="0" dirty="0" smtClean="0">
                <a:latin typeface="+mn-lt"/>
              </a:rPr>
              <a:t> it can be challenging to define what a mature individual is (e.g., colonial species such as corals, fungi, lichen, etc.). The User Guidelines document provides much more information and guidance on estimating number of mature individuals appropriately for a range of different scenarios.</a:t>
            </a:r>
          </a:p>
          <a:p>
            <a:pPr eaLnBrk="1" hangingPunct="1"/>
            <a:endParaRPr lang="en-GB" sz="1000" b="1" dirty="0" smtClean="0">
              <a:latin typeface="+mn-lt"/>
            </a:endParaRPr>
          </a:p>
          <a:p>
            <a:pPr marL="0" marR="0" indent="0" algn="just" defTabSz="914400" rtl="0" eaLnBrk="1" fontAlgn="auto" latinLnBrk="0" hangingPunct="1">
              <a:lnSpc>
                <a:spcPct val="100000"/>
              </a:lnSpc>
              <a:spcBef>
                <a:spcPct val="0"/>
              </a:spcBef>
              <a:spcAft>
                <a:spcPts val="0"/>
              </a:spcAft>
              <a:buClrTx/>
              <a:buSzTx/>
              <a:buFontTx/>
              <a:buNone/>
              <a:tabLst/>
              <a:defRPr/>
            </a:pPr>
            <a:r>
              <a:rPr lang="en-GB" sz="1000" b="1" dirty="0" smtClean="0">
                <a:solidFill>
                  <a:srgbClr val="800000"/>
                </a:solidFill>
                <a:effectLst/>
                <a:latin typeface="+mn-lt"/>
                <a:cs typeface="Times New Roman" pitchFamily="18" charset="0"/>
              </a:rPr>
              <a:t>SUBPOPULATIONS </a:t>
            </a:r>
            <a:r>
              <a:rPr lang="en-GB" sz="1000" b="0" dirty="0" smtClean="0">
                <a:solidFill>
                  <a:srgbClr val="800000"/>
                </a:solidFill>
                <a:effectLst/>
                <a:latin typeface="+mn-lt"/>
                <a:cs typeface="Times New Roman" pitchFamily="18" charset="0"/>
              </a:rPr>
              <a:t>– SUBPOPULATIONS</a:t>
            </a:r>
            <a:r>
              <a:rPr lang="en-GB" sz="1000" b="0" dirty="0" smtClean="0">
                <a:latin typeface="+mn-lt"/>
              </a:rPr>
              <a:t> </a:t>
            </a:r>
            <a:r>
              <a:rPr lang="en-GB" sz="1000" dirty="0" smtClean="0">
                <a:effectLst/>
                <a:latin typeface="+mn-lt"/>
                <a:cs typeface="Times New Roman" pitchFamily="18" charset="0"/>
              </a:rPr>
              <a:t>are geographically or otherwise distinct groups within the population, between which there is little demographic exchange (typically no more than one successful migrant individual or gamete per year).</a:t>
            </a:r>
            <a:endParaRPr lang="en-US" sz="1000" dirty="0" smtClean="0">
              <a:effectLst>
                <a:outerShdw blurRad="38100" dist="38100" dir="2700000" algn="tl">
                  <a:srgbClr val="C0C0C0"/>
                </a:outerShdw>
              </a:effectLst>
              <a:latin typeface="+mn-lt"/>
              <a:cs typeface="Times New Roman" pitchFamily="18" charset="0"/>
            </a:endParaRPr>
          </a:p>
          <a:p>
            <a:pPr algn="just" eaLnBrk="1" hangingPunct="1">
              <a:spcBef>
                <a:spcPct val="0"/>
              </a:spcBef>
            </a:pPr>
            <a:endParaRPr lang="en-GB" sz="1000" b="0" dirty="0" smtClean="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B24414-4B97-4A4D-BE87-7B9E27E089F7}" type="slidenum">
              <a:rPr lang="en-US"/>
              <a:pPr fontAlgn="base">
                <a:spcBef>
                  <a:spcPct val="0"/>
                </a:spcBef>
                <a:spcAft>
                  <a:spcPct val="0"/>
                </a:spcAft>
                <a:defRPr/>
              </a:pPr>
              <a:t>14</a:t>
            </a:fld>
            <a:endParaRPr lang="en-US"/>
          </a:p>
        </p:txBody>
      </p:sp>
      <p:sp>
        <p:nvSpPr>
          <p:cNvPr id="7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a:ln/>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900" b="1" dirty="0" smtClean="0">
                <a:latin typeface="+mn-lt"/>
              </a:rPr>
              <a:t>GENERATION LENGTH </a:t>
            </a:r>
            <a:r>
              <a:rPr lang="en-GB" sz="900" dirty="0" smtClean="0">
                <a:latin typeface="+mn-lt"/>
              </a:rPr>
              <a:t>is a concept used in red listing</a:t>
            </a:r>
            <a:r>
              <a:rPr lang="en-GB" sz="900" baseline="0" dirty="0" smtClean="0">
                <a:latin typeface="+mn-lt"/>
              </a:rPr>
              <a:t> to scale time-based measurements (for example rate of population decline) </a:t>
            </a:r>
            <a:r>
              <a:rPr lang="en-GB" sz="900" b="0" dirty="0" smtClean="0">
                <a:solidFill>
                  <a:srgbClr val="C00000"/>
                </a:solidFill>
                <a:effectLst/>
                <a:latin typeface="+mn-lt"/>
              </a:rPr>
              <a:t>to account for </a:t>
            </a:r>
            <a:r>
              <a:rPr lang="en-GB" sz="900" baseline="0" dirty="0" smtClean="0">
                <a:latin typeface="+mn-lt"/>
              </a:rPr>
              <a:t>the </a:t>
            </a:r>
            <a:r>
              <a:rPr lang="en-GB" sz="900" dirty="0" smtClean="0">
                <a:latin typeface="+mn-lt"/>
              </a:rPr>
              <a:t>different rates at which </a:t>
            </a:r>
            <a:r>
              <a:rPr lang="en-GB" sz="900" dirty="0" err="1" smtClean="0">
                <a:latin typeface="+mn-lt"/>
              </a:rPr>
              <a:t>taxa</a:t>
            </a:r>
            <a:r>
              <a:rPr lang="en-GB" sz="900" dirty="0" smtClean="0">
                <a:latin typeface="+mn-lt"/>
              </a:rPr>
              <a:t> survive and reproduce.</a:t>
            </a:r>
            <a:r>
              <a:rPr lang="en-GB" sz="900" baseline="0" dirty="0" smtClean="0">
                <a:latin typeface="+mn-lt"/>
              </a:rPr>
              <a:t> The generation length is </a:t>
            </a:r>
            <a:r>
              <a:rPr lang="en-GB" sz="900" dirty="0" smtClean="0">
                <a:latin typeface="+mn-lt"/>
              </a:rPr>
              <a:t>greater than the age at first breeding and less than age of the oldest breeding individual; for </a:t>
            </a:r>
            <a:r>
              <a:rPr lang="en-GB" sz="900" dirty="0" err="1" smtClean="0">
                <a:latin typeface="+mn-lt"/>
              </a:rPr>
              <a:t>taxa</a:t>
            </a:r>
            <a:r>
              <a:rPr lang="en-GB" sz="900" dirty="0" smtClean="0">
                <a:latin typeface="+mn-lt"/>
              </a:rPr>
              <a:t> that breed only once, the generation length is the age at which breeding occurs</a:t>
            </a:r>
            <a:r>
              <a:rPr lang="en-GB" sz="900" baseline="0" dirty="0" smtClean="0">
                <a:latin typeface="+mn-lt"/>
              </a:rPr>
              <a:t>. </a:t>
            </a:r>
          </a:p>
          <a:p>
            <a:pPr marL="0" marR="0" indent="0" algn="l" defTabSz="914400" rtl="0" eaLnBrk="1" fontAlgn="auto" latinLnBrk="0" hangingPunct="1">
              <a:lnSpc>
                <a:spcPct val="100000"/>
              </a:lnSpc>
              <a:spcBef>
                <a:spcPct val="0"/>
              </a:spcBef>
              <a:spcAft>
                <a:spcPts val="0"/>
              </a:spcAft>
              <a:buClrTx/>
              <a:buSzTx/>
              <a:buFontTx/>
              <a:buNone/>
              <a:tabLst/>
              <a:defRPr/>
            </a:pPr>
            <a:endParaRPr lang="en-GB" sz="900" baseline="0" dirty="0" smtClean="0">
              <a:latin typeface="+mn-lt"/>
            </a:endParaRPr>
          </a:p>
          <a:p>
            <a:pPr marL="0" marR="0" indent="0" algn="l" defTabSz="914400" rtl="0" eaLnBrk="1" fontAlgn="auto" latinLnBrk="0" hangingPunct="1">
              <a:lnSpc>
                <a:spcPct val="100000"/>
              </a:lnSpc>
              <a:spcBef>
                <a:spcPct val="0"/>
              </a:spcBef>
              <a:spcAft>
                <a:spcPts val="0"/>
              </a:spcAft>
              <a:buClrTx/>
              <a:buSzTx/>
              <a:buFontTx/>
              <a:buNone/>
              <a:tabLst/>
              <a:defRPr/>
            </a:pPr>
            <a:r>
              <a:rPr lang="en-GB" sz="900" baseline="0" dirty="0" smtClean="0">
                <a:latin typeface="+mn-lt"/>
              </a:rPr>
              <a:t>In the IUCN Red List </a:t>
            </a:r>
            <a:r>
              <a:rPr lang="en-GB" sz="900" dirty="0" smtClean="0">
                <a:latin typeface="+mn-lt"/>
              </a:rPr>
              <a:t>Criteria</a:t>
            </a:r>
            <a:r>
              <a:rPr lang="en-GB" sz="900" baseline="0" dirty="0" smtClean="0">
                <a:latin typeface="+mn-lt"/>
              </a:rPr>
              <a:t>, declines are measured over specific time periods, but these time periods must be appropriate for the </a:t>
            </a:r>
            <a:r>
              <a:rPr lang="en-GB" sz="900" baseline="0" dirty="0" err="1" smtClean="0">
                <a:latin typeface="+mn-lt"/>
              </a:rPr>
              <a:t>taxon</a:t>
            </a:r>
            <a:r>
              <a:rPr lang="en-GB" sz="900" baseline="0" dirty="0" smtClean="0">
                <a:latin typeface="+mn-lt"/>
              </a:rPr>
              <a:t> being assessed:</a:t>
            </a:r>
          </a:p>
          <a:p>
            <a:pPr marL="144000" marR="0" indent="-144000" algn="l" defTabSz="914400" rtl="0" eaLnBrk="1" fontAlgn="auto" latinLnBrk="0" hangingPunct="1">
              <a:lnSpc>
                <a:spcPct val="100000"/>
              </a:lnSpc>
              <a:spcBef>
                <a:spcPct val="0"/>
              </a:spcBef>
              <a:spcAft>
                <a:spcPts val="0"/>
              </a:spcAft>
              <a:buClrTx/>
              <a:buSzTx/>
              <a:buFont typeface="Arial" pitchFamily="34" charset="0"/>
              <a:buChar char="•"/>
              <a:tabLst/>
              <a:defRPr/>
            </a:pPr>
            <a:endParaRPr lang="en-GB" sz="900" baseline="0" dirty="0" smtClean="0">
              <a:latin typeface="+mn-lt"/>
            </a:endParaRPr>
          </a:p>
          <a:p>
            <a:pPr marL="144000" marR="0" indent="-144000" algn="l" defTabSz="914400" rtl="0" eaLnBrk="1" fontAlgn="auto" latinLnBrk="0" hangingPunct="1">
              <a:lnSpc>
                <a:spcPct val="100000"/>
              </a:lnSpc>
              <a:spcBef>
                <a:spcPct val="0"/>
              </a:spcBef>
              <a:spcAft>
                <a:spcPts val="0"/>
              </a:spcAft>
              <a:buClrTx/>
              <a:buSzTx/>
              <a:buFont typeface="Arial" pitchFamily="34" charset="0"/>
              <a:buChar char="•"/>
              <a:tabLst/>
              <a:defRPr/>
            </a:pPr>
            <a:r>
              <a:rPr lang="en-GB" sz="900" baseline="0" dirty="0" smtClean="0">
                <a:latin typeface="+mn-lt"/>
              </a:rPr>
              <a:t>For a short-lived species that reproduces rapidly (for example, a dragonfly or a mouse) 10 years is a reasonable time period over which to measure a significant population decline. </a:t>
            </a:r>
          </a:p>
          <a:p>
            <a:pPr marL="144000" marR="0" indent="-144000" algn="l" defTabSz="914400" rtl="0" eaLnBrk="1" fontAlgn="auto" latinLnBrk="0" hangingPunct="1">
              <a:lnSpc>
                <a:spcPct val="100000"/>
              </a:lnSpc>
              <a:spcBef>
                <a:spcPct val="0"/>
              </a:spcBef>
              <a:spcAft>
                <a:spcPts val="0"/>
              </a:spcAft>
              <a:buClrTx/>
              <a:buSzTx/>
              <a:buFont typeface="Arial" pitchFamily="34" charset="0"/>
              <a:buChar char="•"/>
              <a:tabLst/>
              <a:defRPr/>
            </a:pPr>
            <a:r>
              <a:rPr lang="en-GB" sz="900" baseline="0" dirty="0" smtClean="0">
                <a:latin typeface="+mn-lt"/>
              </a:rPr>
              <a:t>For a long-lived species with a slow reproduction period (for example, a whale or a redwood tree), 10 years is an insignificant time period and population declines should be measured over a much longer time period. </a:t>
            </a:r>
          </a:p>
          <a:p>
            <a:pPr marL="144000" marR="0" indent="-144000" algn="l" defTabSz="914400" rtl="0" eaLnBrk="1" fontAlgn="auto" latinLnBrk="0" hangingPunct="1">
              <a:lnSpc>
                <a:spcPct val="100000"/>
              </a:lnSpc>
              <a:spcBef>
                <a:spcPct val="0"/>
              </a:spcBef>
              <a:spcAft>
                <a:spcPts val="0"/>
              </a:spcAft>
              <a:buClrTx/>
              <a:buSzTx/>
              <a:buFont typeface="Arial" pitchFamily="34" charset="0"/>
              <a:buNone/>
              <a:tabLst/>
              <a:defRPr/>
            </a:pPr>
            <a:endParaRPr lang="en-GB" sz="9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 typeface="Arial" pitchFamily="34" charset="0"/>
              <a:buNone/>
              <a:tabLst/>
              <a:defRPr/>
            </a:pPr>
            <a:r>
              <a:rPr lang="en-US" sz="900" kern="1200" baseline="0" dirty="0" smtClean="0">
                <a:solidFill>
                  <a:schemeClr val="tx1"/>
                </a:solidFill>
                <a:latin typeface="+mn-lt"/>
                <a:ea typeface="+mn-ea"/>
                <a:cs typeface="+mn-cs"/>
              </a:rPr>
              <a:t>Because mature individuals of different species have very different average life spans (from hours to millennia), the time period over which decline is measured is based on the generation length for the species being assessed. In this way </a:t>
            </a:r>
            <a:r>
              <a:rPr lang="en-GB" sz="900" baseline="0" dirty="0" smtClean="0">
                <a:latin typeface="+mn-lt"/>
              </a:rPr>
              <a:t>time-based measurements are standardized appropriately across </a:t>
            </a:r>
            <a:r>
              <a:rPr lang="en-GB" sz="900" baseline="0" dirty="0" err="1" smtClean="0">
                <a:latin typeface="+mn-lt"/>
              </a:rPr>
              <a:t>taxa</a:t>
            </a:r>
            <a:r>
              <a:rPr lang="en-GB" sz="900" baseline="0" dirty="0" smtClean="0">
                <a:latin typeface="+mn-lt"/>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B24414-4B97-4A4D-BE87-7B9E27E089F7}" type="slidenum">
              <a:rPr lang="en-US"/>
              <a:pPr fontAlgn="base">
                <a:spcBef>
                  <a:spcPct val="0"/>
                </a:spcBef>
                <a:spcAft>
                  <a:spcPct val="0"/>
                </a:spcAft>
                <a:defRPr/>
              </a:pPr>
              <a:t>15</a:t>
            </a:fld>
            <a:endParaRPr lang="en-US"/>
          </a:p>
        </p:txBody>
      </p:sp>
      <p:sp>
        <p:nvSpPr>
          <p:cNvPr id="7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a:ln/>
        </p:spPr>
        <p:txBody>
          <a:bodyPr/>
          <a:lstStyle/>
          <a:p>
            <a:pPr>
              <a:buFontTx/>
              <a:buNone/>
            </a:pPr>
            <a:r>
              <a:rPr lang="en-GB" sz="1000" baseline="0" dirty="0" smtClean="0">
                <a:latin typeface="+mn-lt"/>
              </a:rPr>
              <a:t>Two more possible definitions of generation length include:</a:t>
            </a:r>
          </a:p>
          <a:p>
            <a:pPr>
              <a:buFontTx/>
              <a:buNone/>
            </a:pPr>
            <a:endParaRPr lang="en-GB" sz="1000" baseline="0" dirty="0" smtClean="0">
              <a:latin typeface="+mn-lt"/>
            </a:endParaRPr>
          </a:p>
          <a:p>
            <a:pPr>
              <a:buFontTx/>
              <a:buChar char="•"/>
            </a:pPr>
            <a:r>
              <a:rPr lang="en-GB" sz="1000" baseline="0" dirty="0" smtClean="0">
                <a:latin typeface="+mn-lt"/>
              </a:rPr>
              <a:t> The mean age of the parents in a population at the stable age distribution</a:t>
            </a:r>
          </a:p>
          <a:p>
            <a:pPr>
              <a:buFontTx/>
              <a:buChar char="•"/>
            </a:pPr>
            <a:r>
              <a:rPr lang="en-GB" sz="1000" baseline="0" dirty="0" smtClean="0">
                <a:latin typeface="+mn-lt"/>
              </a:rPr>
              <a:t> The time required for the population to increase by the replacement rate</a:t>
            </a:r>
          </a:p>
          <a:p>
            <a:pPr>
              <a:buFontTx/>
              <a:buChar char="•"/>
            </a:pPr>
            <a:endParaRPr lang="en-GB" sz="10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mn-lt"/>
              </a:rPr>
              <a:t>The important thing to remember is that we estimate generation length to scale time-based</a:t>
            </a:r>
            <a:r>
              <a:rPr lang="en-GB" sz="1000" baseline="0" dirty="0" smtClean="0">
                <a:latin typeface="+mn-lt"/>
              </a:rPr>
              <a:t> measurements to account for the fact that different species survive and reproduce at different rates. </a:t>
            </a:r>
            <a:r>
              <a:rPr lang="en-GB" sz="1000" dirty="0" smtClean="0">
                <a:latin typeface="+mn-lt"/>
              </a:rPr>
              <a:t>Generation length therefore reflects the turnover rate of breeding individuals in a population. When generation length varies under threat, such as in some fish species that breed earlier</a:t>
            </a:r>
            <a:r>
              <a:rPr lang="en-GB" sz="1000" baseline="0" dirty="0" smtClean="0">
                <a:latin typeface="+mn-lt"/>
              </a:rPr>
              <a:t> </a:t>
            </a:r>
            <a:r>
              <a:rPr lang="en-GB" sz="1000" dirty="0" smtClean="0">
                <a:latin typeface="+mn-lt"/>
              </a:rPr>
              <a:t>when they are heavily exploited in order to boost their populations size, the more natural generation length should always be used.</a:t>
            </a:r>
          </a:p>
          <a:p>
            <a:pPr>
              <a:buFontTx/>
              <a:buNone/>
            </a:pPr>
            <a:endParaRPr lang="en-GB" sz="1000" baseline="0" dirty="0" smtClean="0">
              <a:latin typeface="+mn-lt"/>
            </a:endParaRPr>
          </a:p>
          <a:p>
            <a:pPr>
              <a:buFontTx/>
              <a:buNone/>
            </a:pPr>
            <a:r>
              <a:rPr lang="en-GB" sz="1000" baseline="0" dirty="0" smtClean="0">
                <a:latin typeface="+mn-lt"/>
              </a:rPr>
              <a:t>Remember that the most appropriate definition for the </a:t>
            </a:r>
            <a:r>
              <a:rPr lang="en-GB" sz="1000" baseline="0" dirty="0" err="1" smtClean="0">
                <a:latin typeface="+mn-lt"/>
              </a:rPr>
              <a:t>taxon</a:t>
            </a:r>
            <a:r>
              <a:rPr lang="en-GB" sz="1000" baseline="0" dirty="0" smtClean="0">
                <a:latin typeface="+mn-lt"/>
              </a:rPr>
              <a:t> that you are assessing will depend on its specific life history characteristics. </a:t>
            </a:r>
            <a:r>
              <a:rPr lang="en-US" sz="1000" dirty="0" smtClean="0">
                <a:latin typeface="+mn-lt"/>
              </a:rPr>
              <a:t>Formally, the definition of generation length requires age- and sex-specific information on survival and fecundity, and is best calculated from a life table. The User Guidelines outline other acceptable methods for calculating generation length,</a:t>
            </a:r>
            <a:r>
              <a:rPr lang="en-US" sz="1000" baseline="0" dirty="0" smtClean="0">
                <a:latin typeface="+mn-lt"/>
              </a:rPr>
              <a:t> and </a:t>
            </a:r>
            <a:r>
              <a:rPr lang="en-US" sz="1000" dirty="0" smtClean="0">
                <a:latin typeface="+mn-lt"/>
              </a:rPr>
              <a:t>IUCN also provides a spreadsheet where this can be calculated automatically.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D10C24-9EA5-4295-9A91-DCDE2888FA79}" type="slidenum">
              <a:rPr lang="en-US"/>
              <a:pPr>
                <a:defRPr/>
              </a:pPr>
              <a:t>16</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GB" sz="1000" b="1" dirty="0" smtClean="0">
                <a:latin typeface="+mn-lt"/>
              </a:rPr>
              <a:t>Reduction</a:t>
            </a:r>
            <a:r>
              <a:rPr lang="en-GB" sz="1000" b="0" baseline="0" dirty="0" smtClean="0">
                <a:latin typeface="+mn-lt"/>
              </a:rPr>
              <a:t> – </a:t>
            </a:r>
            <a:r>
              <a:rPr lang="en-GB" sz="1000" dirty="0" smtClean="0">
                <a:latin typeface="+mn-lt"/>
              </a:rPr>
              <a:t>A reduction is simply a decline in the population size. In the Red List</a:t>
            </a:r>
            <a:r>
              <a:rPr lang="en-GB" sz="1000" baseline="0" dirty="0" smtClean="0">
                <a:latin typeface="+mn-lt"/>
              </a:rPr>
              <a:t> Criteria, a population reduction</a:t>
            </a:r>
            <a:r>
              <a:rPr lang="en-GB" sz="1000" dirty="0" smtClean="0">
                <a:latin typeface="+mn-lt"/>
              </a:rPr>
              <a:t> of at least a specific</a:t>
            </a:r>
            <a:r>
              <a:rPr lang="en-GB" sz="1000" baseline="0" dirty="0" smtClean="0">
                <a:latin typeface="+mn-lt"/>
              </a:rPr>
              <a:t> percentage is measured over a specific time period, but essentially a reduction is just a population decline. </a:t>
            </a:r>
            <a:r>
              <a:rPr lang="en-GB" sz="1000" dirty="0" smtClean="0">
                <a:latin typeface="+mn-lt"/>
              </a:rPr>
              <a:t>The User Guidelines give more details about how to estimate</a:t>
            </a:r>
            <a:r>
              <a:rPr lang="en-GB" sz="1000" baseline="0" dirty="0" smtClean="0">
                <a:latin typeface="+mn-lt"/>
              </a:rPr>
              <a:t> </a:t>
            </a:r>
            <a:r>
              <a:rPr lang="en-GB" sz="1000" dirty="0" smtClean="0">
                <a:latin typeface="+mn-lt"/>
              </a:rPr>
              <a:t>a reduction from population data.</a:t>
            </a:r>
          </a:p>
          <a:p>
            <a:pPr eaLnBrk="1" hangingPunct="1"/>
            <a:endParaRPr lang="en-GB" sz="1000" dirty="0" smtClean="0">
              <a:latin typeface="+mn-lt"/>
            </a:endParaRPr>
          </a:p>
          <a:p>
            <a:pPr eaLnBrk="1" hangingPunct="1"/>
            <a:r>
              <a:rPr lang="en-GB" sz="1000" b="1" dirty="0" smtClean="0">
                <a:latin typeface="+mn-lt"/>
              </a:rPr>
              <a:t>Continuing Decline </a:t>
            </a:r>
            <a:r>
              <a:rPr lang="en-GB" sz="1000" dirty="0" smtClean="0">
                <a:latin typeface="+mn-lt"/>
              </a:rPr>
              <a:t>– A </a:t>
            </a:r>
            <a:r>
              <a:rPr lang="en-US" sz="1000" dirty="0" smtClean="0">
                <a:latin typeface="+mn-lt"/>
              </a:rPr>
              <a:t>continuing decline is a recent, current or projected future decline which is liable to continue unless remedial measures are taken. The decline may be smooth, irregular or sporadic, but the key point is that it is</a:t>
            </a:r>
            <a:r>
              <a:rPr lang="en-US" sz="1000" baseline="0" dirty="0" smtClean="0">
                <a:latin typeface="+mn-lt"/>
              </a:rPr>
              <a:t> expected to continue unless something is done to stop or reverse the decline.</a:t>
            </a:r>
            <a:endParaRPr lang="en-US" sz="1000" dirty="0" smtClean="0">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latin typeface="+mn-lt"/>
              </a:rPr>
              <a:t>Criterion A is based on rate of population reduction in the past, present or future.</a:t>
            </a:r>
            <a:endParaRPr lang="en-GB" sz="1000" dirty="0">
              <a:latin typeface="+mn-lt"/>
            </a:endParaRPr>
          </a:p>
        </p:txBody>
      </p:sp>
      <p:sp>
        <p:nvSpPr>
          <p:cNvPr id="4" name="Slide Number Placeholder 3"/>
          <p:cNvSpPr>
            <a:spLocks noGrp="1"/>
          </p:cNvSpPr>
          <p:nvPr>
            <p:ph type="sldNum" sz="quarter" idx="10"/>
          </p:nvPr>
        </p:nvSpPr>
        <p:spPr/>
        <p:txBody>
          <a:bodyPr/>
          <a:lstStyle/>
          <a:p>
            <a:pPr>
              <a:defRPr/>
            </a:pPr>
            <a:fld id="{C7F45986-6AC0-431E-A7BF-01AE0D88911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9CB166-EBA4-4121-9A74-8779681D6AF8}" type="slidenum">
              <a:rPr lang="en-US"/>
              <a:pPr>
                <a:defRPr/>
              </a:pPr>
              <a:t>18</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buFont typeface="Arial" pitchFamily="34" charset="0"/>
              <a:buNone/>
            </a:pPr>
            <a:r>
              <a:rPr lang="en-GB" sz="1000" dirty="0" smtClean="0">
                <a:latin typeface="+mn-lt"/>
              </a:rPr>
              <a:t>All population declines in criterion A are measured over a time period of three generations or 10 years, </a:t>
            </a:r>
            <a:r>
              <a:rPr lang="en-GB" sz="1000" b="1" dirty="0" smtClean="0">
                <a:latin typeface="+mn-lt"/>
              </a:rPr>
              <a:t>whichever is the longer time period</a:t>
            </a:r>
            <a:r>
              <a:rPr lang="en-GB" sz="1000" dirty="0" smtClean="0">
                <a:latin typeface="+mn-lt"/>
              </a:rPr>
              <a:t>.</a:t>
            </a:r>
          </a:p>
          <a:p>
            <a:pPr eaLnBrk="1" hangingPunct="1">
              <a:buFont typeface="Arial" pitchFamily="34" charset="0"/>
              <a:buNone/>
            </a:pPr>
            <a:endParaRPr lang="en-GB" sz="1000" dirty="0" smtClean="0">
              <a:latin typeface="+mn-lt"/>
            </a:endParaRPr>
          </a:p>
          <a:p>
            <a:pPr marL="180000" indent="-144000" eaLnBrk="1" hangingPunct="1">
              <a:buFont typeface="Arial" pitchFamily="34" charset="0"/>
              <a:buChar char="•"/>
            </a:pPr>
            <a:r>
              <a:rPr lang="en-GB" sz="1000" dirty="0" smtClean="0">
                <a:latin typeface="+mn-lt"/>
              </a:rPr>
              <a:t>If the generation length is 2 years, three generations = 6 years. Therefore the population reduction should be measured over a 10-year time period.</a:t>
            </a:r>
          </a:p>
          <a:p>
            <a:pPr marL="180000" indent="-144000" eaLnBrk="1" hangingPunct="1">
              <a:buFont typeface="Arial" pitchFamily="34" charset="0"/>
              <a:buChar char="•"/>
            </a:pPr>
            <a:r>
              <a:rPr lang="en-GB" sz="1000" dirty="0" smtClean="0">
                <a:latin typeface="+mn-lt"/>
              </a:rPr>
              <a:t>If the generation length is 7 years, three generations = 21 years. You would thus measure the reduction over a 21-year period.</a:t>
            </a:r>
          </a:p>
          <a:p>
            <a:pPr marL="180000" indent="-144000" eaLnBrk="1" hangingPunct="1">
              <a:buFont typeface="Arial" pitchFamily="34" charset="0"/>
              <a:buNone/>
            </a:pPr>
            <a:endParaRPr lang="en-GB" sz="1000" dirty="0" smtClean="0">
              <a:latin typeface="+mn-lt"/>
            </a:endParaRPr>
          </a:p>
          <a:p>
            <a:pPr marL="0" indent="0" eaLnBrk="1" hangingPunct="1">
              <a:buFont typeface="Arial" pitchFamily="34" charset="0"/>
              <a:buNone/>
            </a:pPr>
            <a:r>
              <a:rPr lang="en-GB" sz="1000" dirty="0" smtClean="0">
                <a:latin typeface="+mn-lt"/>
              </a:rPr>
              <a:t>Therefore, to use criterion A, the first piece of information you need is: what is the generation length, or is it likely that three generations would be less than 10 years.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mn-lt"/>
              </a:rPr>
              <a:t>When would criterion B be used to justify</a:t>
            </a:r>
            <a:r>
              <a:rPr lang="en-US" sz="1000" baseline="0" dirty="0" smtClean="0">
                <a:latin typeface="+mn-lt"/>
              </a:rPr>
              <a:t> listing </a:t>
            </a:r>
            <a:r>
              <a:rPr lang="en-US" sz="1000" dirty="0" smtClean="0">
                <a:latin typeface="+mn-lt"/>
              </a:rPr>
              <a:t>a </a:t>
            </a:r>
            <a:r>
              <a:rPr lang="en-US" sz="1000" dirty="0" err="1" smtClean="0">
                <a:latin typeface="+mn-lt"/>
              </a:rPr>
              <a:t>taxon</a:t>
            </a:r>
            <a:r>
              <a:rPr lang="en-US" sz="1000" dirty="0" smtClean="0">
                <a:latin typeface="+mn-lt"/>
              </a:rPr>
              <a:t> as Near Threatened? A </a:t>
            </a:r>
            <a:r>
              <a:rPr lang="en-US" sz="1000" dirty="0" err="1" smtClean="0">
                <a:latin typeface="+mn-lt"/>
              </a:rPr>
              <a:t>taxon</a:t>
            </a:r>
            <a:r>
              <a:rPr lang="en-US" sz="1000" dirty="0" smtClean="0">
                <a:latin typeface="+mn-lt"/>
              </a:rPr>
              <a:t> could qualify for NT if it is close to the criterion B thresholds under the Vulnerable category. Usually this means that</a:t>
            </a:r>
            <a:r>
              <a:rPr lang="en-US" sz="1000" baseline="0" dirty="0" smtClean="0">
                <a:latin typeface="+mn-lt"/>
              </a:rPr>
              <a:t> </a:t>
            </a:r>
            <a:r>
              <a:rPr lang="en-US" sz="1000" dirty="0" smtClean="0">
                <a:latin typeface="+mn-lt"/>
              </a:rPr>
              <a:t>some of the conditions and thresholds</a:t>
            </a:r>
            <a:r>
              <a:rPr lang="en-US" sz="1000" baseline="0" dirty="0" smtClean="0">
                <a:latin typeface="+mn-lt"/>
              </a:rPr>
              <a:t> are met, but not quite all of them.</a:t>
            </a:r>
            <a:r>
              <a:rPr lang="en-US" sz="1000" dirty="0" smtClean="0">
                <a:latin typeface="+mn-lt"/>
              </a:rPr>
              <a:t> For example:</a:t>
            </a:r>
          </a:p>
          <a:p>
            <a:endParaRPr lang="en-US" sz="1000" dirty="0" smtClean="0">
              <a:latin typeface="+mn-lt"/>
            </a:endParaRPr>
          </a:p>
          <a:p>
            <a:pPr marL="229652" indent="-229652">
              <a:buAutoNum type="arabicPeriod"/>
            </a:pPr>
            <a:r>
              <a:rPr lang="en-US" sz="1000" dirty="0" smtClean="0">
                <a:latin typeface="+mn-lt"/>
              </a:rPr>
              <a:t>The </a:t>
            </a:r>
            <a:r>
              <a:rPr lang="en-US" sz="1000" dirty="0" err="1" smtClean="0">
                <a:latin typeface="+mn-lt"/>
              </a:rPr>
              <a:t>taxon</a:t>
            </a:r>
            <a:r>
              <a:rPr lang="en-US" sz="1000" dirty="0" smtClean="0">
                <a:latin typeface="+mn-lt"/>
              </a:rPr>
              <a:t> has an EOO of &lt;20,000 km²</a:t>
            </a:r>
            <a:r>
              <a:rPr lang="en-US" sz="1000" baseline="0" dirty="0" smtClean="0">
                <a:latin typeface="+mn-lt"/>
              </a:rPr>
              <a:t> (therefore it meets </a:t>
            </a:r>
            <a:r>
              <a:rPr lang="en-US" sz="1000" dirty="0" smtClean="0">
                <a:latin typeface="+mn-lt"/>
              </a:rPr>
              <a:t>the B1 threshold for VU), and occurs in less than 10 locations </a:t>
            </a:r>
            <a:r>
              <a:rPr lang="en-US" sz="1000" baseline="0" dirty="0" smtClean="0">
                <a:latin typeface="+mn-lt"/>
              </a:rPr>
              <a:t>(</a:t>
            </a:r>
            <a:r>
              <a:rPr lang="en-US" sz="1000" dirty="0" smtClean="0">
                <a:latin typeface="+mn-lt"/>
              </a:rPr>
              <a:t>therefore it meets threshold for </a:t>
            </a:r>
            <a:r>
              <a:rPr lang="en-US" sz="1000" dirty="0" err="1" smtClean="0">
                <a:latin typeface="+mn-lt"/>
              </a:rPr>
              <a:t>subcriterion</a:t>
            </a:r>
            <a:r>
              <a:rPr lang="en-US" sz="1000" dirty="0" smtClean="0">
                <a:latin typeface="+mn-lt"/>
              </a:rPr>
              <a:t> a under VU); but it is not severely fragmented, there is no continuing decline, and there are no extreme fluctuations. That </a:t>
            </a:r>
            <a:r>
              <a:rPr lang="en-US" sz="1000" dirty="0" err="1" smtClean="0">
                <a:latin typeface="+mn-lt"/>
              </a:rPr>
              <a:t>taxon</a:t>
            </a:r>
            <a:r>
              <a:rPr lang="en-US" sz="1000" dirty="0" smtClean="0">
                <a:latin typeface="+mn-lt"/>
              </a:rPr>
              <a:t> could be listed as NT as it nearly qualifies for threatened under criterion B1.  </a:t>
            </a:r>
            <a:r>
              <a:rPr lang="en-US" sz="1000" b="1" i="1" dirty="0" smtClean="0">
                <a:latin typeface="+mn-lt"/>
              </a:rPr>
              <a:t>[CLICK]</a:t>
            </a:r>
            <a:endParaRPr lang="en-US" sz="1000" dirty="0" smtClean="0">
              <a:latin typeface="+mn-lt"/>
            </a:endParaRPr>
          </a:p>
          <a:p>
            <a:pPr marL="229652" indent="-229652">
              <a:buAutoNum type="arabicPeriod"/>
            </a:pPr>
            <a:r>
              <a:rPr lang="en-GB" sz="1000" dirty="0" smtClean="0">
                <a:latin typeface="+mn-lt"/>
              </a:rPr>
              <a:t>The </a:t>
            </a:r>
            <a:r>
              <a:rPr lang="en-GB" sz="1000" dirty="0" err="1" smtClean="0">
                <a:latin typeface="+mn-lt"/>
              </a:rPr>
              <a:t>taxon</a:t>
            </a:r>
            <a:r>
              <a:rPr lang="en-GB" sz="1000" dirty="0" smtClean="0">
                <a:latin typeface="+mn-lt"/>
              </a:rPr>
              <a:t> has an AOO of &lt;10 km² (therefore</a:t>
            </a:r>
            <a:r>
              <a:rPr lang="en-GB" sz="1000" baseline="0" dirty="0" smtClean="0">
                <a:latin typeface="+mn-lt"/>
              </a:rPr>
              <a:t> meeting the B2 threshold for CR), and there is continuing decline in population size (meeting the conditions for </a:t>
            </a:r>
            <a:r>
              <a:rPr lang="en-GB" sz="1000" baseline="0" dirty="0" err="1" smtClean="0">
                <a:latin typeface="+mn-lt"/>
              </a:rPr>
              <a:t>subcriterion</a:t>
            </a:r>
            <a:r>
              <a:rPr lang="en-GB" sz="1000" baseline="0" dirty="0" smtClean="0">
                <a:latin typeface="+mn-lt"/>
              </a:rPr>
              <a:t> b(v)); </a:t>
            </a:r>
            <a:r>
              <a:rPr lang="en-GB" sz="1000" dirty="0" smtClean="0">
                <a:latin typeface="+mn-lt"/>
              </a:rPr>
              <a:t>but, it is not severely fragmented</a:t>
            </a:r>
            <a:r>
              <a:rPr lang="en-GB" sz="1000" baseline="0" dirty="0" smtClean="0">
                <a:latin typeface="+mn-lt"/>
              </a:rPr>
              <a:t> and</a:t>
            </a:r>
            <a:r>
              <a:rPr lang="en-GB" sz="1000" dirty="0" smtClean="0">
                <a:latin typeface="+mn-lt"/>
              </a:rPr>
              <a:t> occurs in more than 10 locations, and there are no extreme fluctuations. The </a:t>
            </a:r>
            <a:r>
              <a:rPr lang="en-GB" sz="1000" dirty="0" err="1" smtClean="0">
                <a:latin typeface="+mn-lt"/>
              </a:rPr>
              <a:t>taxon</a:t>
            </a:r>
            <a:r>
              <a:rPr lang="en-GB" sz="1000" dirty="0" smtClean="0">
                <a:latin typeface="+mn-lt"/>
              </a:rPr>
              <a:t> could be listed as NT as it nearly qualifies as threatened under criterion B2</a:t>
            </a:r>
            <a:r>
              <a:rPr lang="en-US" sz="1000" kern="1200" dirty="0" smtClean="0">
                <a:solidFill>
                  <a:schemeClr val="tx1"/>
                </a:solidFill>
                <a:latin typeface="Times New Roman" pitchFamily="18" charset="0"/>
                <a:ea typeface="+mn-ea"/>
                <a:cs typeface="+mn-cs"/>
              </a:rPr>
              <a:t>.  </a:t>
            </a:r>
            <a:r>
              <a:rPr lang="en-US" sz="1000" b="1" i="1" kern="1200" dirty="0" smtClean="0">
                <a:solidFill>
                  <a:schemeClr val="tx1"/>
                </a:solidFill>
                <a:latin typeface="Times New Roman" pitchFamily="18" charset="0"/>
                <a:ea typeface="+mn-ea"/>
                <a:cs typeface="+mn-cs"/>
              </a:rPr>
              <a:t>[CLICK]</a:t>
            </a:r>
            <a:endParaRPr lang="en-GB" sz="1000" dirty="0" smtClean="0">
              <a:latin typeface="+mn-lt"/>
            </a:endParaRPr>
          </a:p>
          <a:p>
            <a:pPr marL="229652" indent="-229652">
              <a:buAutoNum type="arabicPeriod"/>
            </a:pPr>
            <a:r>
              <a:rPr lang="en-GB" sz="1000" dirty="0" smtClean="0">
                <a:latin typeface="+mn-lt"/>
              </a:rPr>
              <a:t>If a </a:t>
            </a:r>
            <a:r>
              <a:rPr lang="en-GB" sz="1000" dirty="0" err="1" smtClean="0">
                <a:latin typeface="+mn-lt"/>
              </a:rPr>
              <a:t>taxon</a:t>
            </a:r>
            <a:r>
              <a:rPr lang="en-GB" sz="1000" dirty="0" smtClean="0">
                <a:latin typeface="+mn-lt"/>
              </a:rPr>
              <a:t> meets at least two of the </a:t>
            </a:r>
            <a:r>
              <a:rPr lang="en-GB" sz="1000" dirty="0" err="1" smtClean="0">
                <a:latin typeface="+mn-lt"/>
              </a:rPr>
              <a:t>subcriteria</a:t>
            </a:r>
            <a:r>
              <a:rPr lang="en-GB" sz="1000" dirty="0" smtClean="0">
                <a:latin typeface="+mn-lt"/>
              </a:rPr>
              <a:t>, but does not meet the EOO or AOO thresholds, it could be listed as NT under if:</a:t>
            </a:r>
          </a:p>
          <a:p>
            <a:pPr marL="688955" lvl="1" indent="-229652">
              <a:buAutoNum type="arabicPeriod"/>
            </a:pPr>
            <a:r>
              <a:rPr lang="en-GB" sz="1000" dirty="0" smtClean="0">
                <a:latin typeface="+mn-lt"/>
              </a:rPr>
              <a:t>If the EOO and/or AOO estimates are very certain, but are just above the Vulnerable values</a:t>
            </a:r>
          </a:p>
          <a:p>
            <a:pPr marL="688955" lvl="1" indent="-229652">
              <a:buAutoNum type="arabicPeriod"/>
            </a:pPr>
            <a:r>
              <a:rPr lang="en-GB" sz="1000" dirty="0" smtClean="0">
                <a:latin typeface="+mn-lt"/>
              </a:rPr>
              <a:t>If the EOO and/or AOO estimates are somewhat larger than the Vulnerable values, but are highly uncertain estimates (therefore these parameters might actually be much lower than current estimates suggest).</a:t>
            </a:r>
            <a:endParaRPr lang="en-US" sz="1000" dirty="0" smtClean="0">
              <a:latin typeface="+mn-lt"/>
            </a:endParaRPr>
          </a:p>
          <a:p>
            <a:endParaRPr lang="en-GB" sz="1000" dirty="0" smtClean="0">
              <a:latin typeface="+mn-lt"/>
            </a:endParaRPr>
          </a:p>
          <a:p>
            <a:r>
              <a:rPr lang="en-GB" sz="1000" dirty="0" smtClean="0">
                <a:latin typeface="+mn-lt"/>
              </a:rPr>
              <a:t>If the Assessor decides to list a species as Near Threatened, the supporting information (i.e., the species account) must explain clearly the</a:t>
            </a:r>
            <a:r>
              <a:rPr lang="en-GB" sz="1000" baseline="0" dirty="0" smtClean="0">
                <a:latin typeface="+mn-lt"/>
              </a:rPr>
              <a:t> reasons why, including which </a:t>
            </a:r>
            <a:r>
              <a:rPr lang="en-GB" sz="1000" baseline="0" dirty="0" err="1" smtClean="0">
                <a:latin typeface="+mn-lt"/>
              </a:rPr>
              <a:t>subcriteria</a:t>
            </a:r>
            <a:r>
              <a:rPr lang="en-GB" sz="1000" baseline="0" dirty="0" smtClean="0">
                <a:latin typeface="+mn-lt"/>
              </a:rPr>
              <a:t> are met, which are nearly met, and any uncertainties in the parameter estimates</a:t>
            </a:r>
            <a:r>
              <a:rPr lang="en-GB" sz="1000" dirty="0" smtClean="0">
                <a:latin typeface="+mn-lt"/>
              </a:rPr>
              <a:t>.</a:t>
            </a:r>
            <a:endParaRPr lang="en-US" sz="1000" dirty="0" smtClean="0">
              <a:latin typeface="+mn-lt"/>
            </a:endParaRPr>
          </a:p>
        </p:txBody>
      </p:sp>
      <p:sp>
        <p:nvSpPr>
          <p:cNvPr id="4" name="Slide Number Placeholder 3"/>
          <p:cNvSpPr>
            <a:spLocks noGrp="1"/>
          </p:cNvSpPr>
          <p:nvPr>
            <p:ph type="sldNum" sz="quarter" idx="10"/>
          </p:nvPr>
        </p:nvSpPr>
        <p:spPr/>
        <p:txBody>
          <a:bodyPr/>
          <a:lstStyle/>
          <a:p>
            <a:pPr>
              <a:defRPr/>
            </a:pPr>
            <a:fld id="{C7F45986-6AC0-431E-A7BF-01AE0D889117}"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84492C-6505-4188-BF93-8677FA197D71}" type="slidenum">
              <a:rPr lang="en-US"/>
              <a:pPr>
                <a:defRPr/>
              </a:pPr>
              <a:t>2</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680550" y="4721858"/>
            <a:ext cx="5449277" cy="4474847"/>
          </a:xfrm>
          <a:noFill/>
          <a:ln/>
        </p:spPr>
        <p:txBody>
          <a:bodyPr/>
          <a:lstStyle/>
          <a:p>
            <a:pPr eaLnBrk="1" hangingPunct="1"/>
            <a:r>
              <a:rPr lang="en-GB" sz="1000" dirty="0" smtClean="0">
                <a:latin typeface="+mn-lt"/>
              </a:rPr>
              <a:t>The Red List Categories and Criteria were originally developed for use at the global level, but they can give incorrect assessments of extinction risk when used by themselves for regional assessments. Given the growing interest in using the IUCN system for national and regional red lists, IUCN developed the </a:t>
            </a:r>
            <a:r>
              <a:rPr lang="en-GB" sz="1000" i="1" dirty="0" smtClean="0">
                <a:latin typeface="+mn-lt"/>
              </a:rPr>
              <a:t>Guidelines for </a:t>
            </a:r>
            <a:r>
              <a:rPr lang="en-US" sz="1000" i="1" dirty="0" smtClean="0">
                <a:latin typeface="+mn-lt"/>
              </a:rPr>
              <a:t>Application of IUCN Red List Criteria at Regional Levels</a:t>
            </a:r>
            <a:r>
              <a:rPr lang="en-US" sz="1000" dirty="0" smtClean="0">
                <a:latin typeface="+mn-lt"/>
              </a:rPr>
              <a:t>, which adapt the Red List methodology for regional use (free to download from the Red List website).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B86F75-0EFA-4BC5-976F-F213F9813562}" type="slidenum">
              <a:rPr lang="en-US"/>
              <a:pPr>
                <a:defRPr/>
              </a:pPr>
              <a:t>21</a:t>
            </a:fld>
            <a:endParaRPr 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marL="344477" lvl="1" indent="-229652">
              <a:spcBef>
                <a:spcPct val="60000"/>
              </a:spcBef>
            </a:pPr>
            <a:r>
              <a:rPr lang="en-GB" sz="1000" b="1" dirty="0" smtClean="0">
                <a:latin typeface="+mn-lt"/>
              </a:rPr>
              <a:t>Points to remember:</a:t>
            </a:r>
          </a:p>
          <a:p>
            <a:pPr marL="344477" lvl="1" indent="-229652">
              <a:spcBef>
                <a:spcPct val="60000"/>
              </a:spcBef>
            </a:pPr>
            <a:endParaRPr lang="en-GB" sz="1000" dirty="0" smtClean="0">
              <a:latin typeface="+mn-lt"/>
            </a:endParaRPr>
          </a:p>
          <a:p>
            <a:pPr marL="344477" lvl="1" indent="-229652">
              <a:spcBef>
                <a:spcPct val="60000"/>
              </a:spcBef>
              <a:buFont typeface="Arial" pitchFamily="34" charset="0"/>
              <a:buChar char="•"/>
            </a:pPr>
            <a:r>
              <a:rPr lang="en-GB" sz="1000" dirty="0" smtClean="0">
                <a:latin typeface="+mn-lt"/>
              </a:rPr>
              <a:t>You may list a species under B1 or B2, or both (if it meets the thresholds values for both B1 and B2 under the same category). If the species meets the criterion B1 threshold for one category, but the threshold for B2 under a different category, then use the criterion for the most threatened category.</a:t>
            </a:r>
          </a:p>
          <a:p>
            <a:pPr marL="344477" lvl="1" indent="-229652">
              <a:spcBef>
                <a:spcPct val="60000"/>
              </a:spcBef>
              <a:buFont typeface="Arial" pitchFamily="34" charset="0"/>
              <a:buChar char="•"/>
            </a:pPr>
            <a:r>
              <a:rPr lang="en-GB" sz="1000" dirty="0" smtClean="0">
                <a:latin typeface="+mn-lt"/>
              </a:rPr>
              <a:t>Along with meeting B1 and/or B2, the </a:t>
            </a:r>
            <a:r>
              <a:rPr lang="en-GB" sz="1000" dirty="0" err="1" smtClean="0">
                <a:latin typeface="+mn-lt"/>
              </a:rPr>
              <a:t>taxon</a:t>
            </a:r>
            <a:r>
              <a:rPr lang="en-GB" sz="1000" dirty="0" smtClean="0">
                <a:latin typeface="+mn-lt"/>
              </a:rPr>
              <a:t> must meet the conditions for AT LEAST TWO of the </a:t>
            </a:r>
            <a:r>
              <a:rPr lang="en-GB" sz="1000" dirty="0" err="1" smtClean="0">
                <a:latin typeface="+mn-lt"/>
              </a:rPr>
              <a:t>subcriteria</a:t>
            </a:r>
            <a:r>
              <a:rPr lang="en-GB" sz="1000" dirty="0" smtClean="0">
                <a:latin typeface="+mn-lt"/>
              </a:rPr>
              <a:t> a, b or c. To list a species in a threatened category, all of the required thresholds and conditions must be met for that category.</a:t>
            </a:r>
          </a:p>
          <a:p>
            <a:pPr marL="344477" lvl="1" indent="-229652">
              <a:spcBef>
                <a:spcPct val="60000"/>
              </a:spcBef>
              <a:buFont typeface="Arial" pitchFamily="34" charset="0"/>
              <a:buChar char="•"/>
            </a:pPr>
            <a:r>
              <a:rPr lang="en-GB" sz="1000" dirty="0" smtClean="0">
                <a:latin typeface="+mn-lt"/>
              </a:rPr>
              <a:t>If the conditions for only one of the </a:t>
            </a:r>
            <a:r>
              <a:rPr lang="en-GB" sz="1000" dirty="0" err="1" smtClean="0">
                <a:latin typeface="+mn-lt"/>
              </a:rPr>
              <a:t>subcriteria</a:t>
            </a:r>
            <a:r>
              <a:rPr lang="en-GB" sz="1000" dirty="0" smtClean="0">
                <a:latin typeface="+mn-lt"/>
              </a:rPr>
              <a:t> (a, b or c) are met, then you may</a:t>
            </a:r>
            <a:r>
              <a:rPr lang="en-GB" sz="1000" baseline="0" dirty="0" smtClean="0">
                <a:latin typeface="+mn-lt"/>
              </a:rPr>
              <a:t> consider whether Near threatened can be used.</a:t>
            </a:r>
            <a:endParaRPr lang="en-GB" sz="1000" dirty="0" smtClean="0">
              <a:latin typeface="+mn-lt"/>
            </a:endParaRPr>
          </a:p>
          <a:p>
            <a:pPr marL="344477" lvl="1" indent="-229652">
              <a:spcBef>
                <a:spcPct val="60000"/>
              </a:spcBef>
              <a:buFont typeface="Arial" pitchFamily="34" charset="0"/>
              <a:buChar char="•"/>
            </a:pPr>
            <a:r>
              <a:rPr lang="en-GB" sz="1000" dirty="0" smtClean="0">
                <a:latin typeface="+mn-lt"/>
              </a:rPr>
              <a:t>If both B1 and B2 apply to the </a:t>
            </a:r>
            <a:r>
              <a:rPr lang="en-GB" sz="1000" dirty="0" err="1" smtClean="0">
                <a:latin typeface="+mn-lt"/>
              </a:rPr>
              <a:t>taxon</a:t>
            </a:r>
            <a:r>
              <a:rPr lang="en-GB" sz="1000" dirty="0" smtClean="0">
                <a:latin typeface="+mn-lt"/>
              </a:rPr>
              <a:t>, then the final assessment will always used identical </a:t>
            </a:r>
            <a:r>
              <a:rPr lang="en-GB" sz="1000" dirty="0" err="1" smtClean="0">
                <a:latin typeface="+mn-lt"/>
              </a:rPr>
              <a:t>subcriteria</a:t>
            </a:r>
            <a:r>
              <a:rPr lang="en-GB" sz="1000" dirty="0" smtClean="0">
                <a:latin typeface="+mn-lt"/>
              </a:rPr>
              <a:t> for both B1 and B2.</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B86F75-0EFA-4BC5-976F-F213F9813562}" type="slidenum">
              <a:rPr lang="en-US"/>
              <a:pPr>
                <a:defRPr/>
              </a:pPr>
              <a:t>22</a:t>
            </a:fld>
            <a:endParaRPr 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marL="344477" lvl="1" indent="-229652">
              <a:spcBef>
                <a:spcPct val="60000"/>
              </a:spcBef>
            </a:pPr>
            <a:r>
              <a:rPr lang="en-GB" sz="1000" b="1" dirty="0" smtClean="0">
                <a:latin typeface="+mn-lt"/>
              </a:rPr>
              <a:t>Points to remember:</a:t>
            </a:r>
          </a:p>
          <a:p>
            <a:pPr marL="344477" lvl="1" indent="-229652">
              <a:spcBef>
                <a:spcPct val="60000"/>
              </a:spcBef>
            </a:pPr>
            <a:endParaRPr lang="en-GB" sz="1000" dirty="0" smtClean="0">
              <a:latin typeface="+mn-lt"/>
            </a:endParaRPr>
          </a:p>
          <a:p>
            <a:pPr marL="344477" lvl="1" indent="-229652">
              <a:spcBef>
                <a:spcPct val="60000"/>
              </a:spcBef>
              <a:buFont typeface="Arial" pitchFamily="34" charset="0"/>
              <a:buChar char="•"/>
            </a:pPr>
            <a:r>
              <a:rPr lang="en-GB" sz="1000" dirty="0" err="1" smtClean="0">
                <a:latin typeface="+mn-lt"/>
              </a:rPr>
              <a:t>Subcriterion</a:t>
            </a:r>
            <a:r>
              <a:rPr lang="en-GB" sz="1000" dirty="0" smtClean="0">
                <a:latin typeface="+mn-lt"/>
              </a:rPr>
              <a:t> a can be based on either severe fragmentation or the number of locations; please specify in the supporting information which one you are using to list the species.</a:t>
            </a:r>
          </a:p>
          <a:p>
            <a:pPr marL="344477" lvl="1" indent="-229652">
              <a:spcBef>
                <a:spcPct val="60000"/>
              </a:spcBef>
              <a:buFont typeface="Arial" pitchFamily="34" charset="0"/>
              <a:buChar char="•"/>
            </a:pPr>
            <a:r>
              <a:rPr lang="en-GB" sz="1000" dirty="0" smtClean="0">
                <a:latin typeface="+mn-lt"/>
              </a:rPr>
              <a:t>Remember the definitions of the terms used in this criterion; for example, you would define the number of locations according to the most significant threats, not the number of localities or sites where the species has been found.</a:t>
            </a:r>
          </a:p>
          <a:p>
            <a:pPr marL="344477" lvl="1" indent="-229652">
              <a:spcBef>
                <a:spcPct val="60000"/>
              </a:spcBef>
              <a:buFont typeface="Arial" pitchFamily="34" charset="0"/>
              <a:buChar char="•"/>
            </a:pPr>
            <a:r>
              <a:rPr lang="en-GB" sz="1000" dirty="0" smtClean="0">
                <a:latin typeface="+mn-lt"/>
              </a:rPr>
              <a:t>Be careful when determining if there is a continuing decline in the area, extent or quality of the habitat. You should define “habitat” strictly as the specific area the species truly inhabits, considering the particular characteristics of the habitat important to the species, not a general definition like “forest” or “river”. Changes to the forest structure, for example, may or may not actually cause a decline in the quality of a particular species’ habitat and may or may not actually affect a species.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latin typeface="+mn-lt"/>
              </a:rPr>
              <a:t>Criterion C is designed to identify </a:t>
            </a:r>
            <a:r>
              <a:rPr lang="en-GB" sz="1000" dirty="0" err="1" smtClean="0">
                <a:latin typeface="+mn-lt"/>
              </a:rPr>
              <a:t>taxa</a:t>
            </a:r>
            <a:r>
              <a:rPr lang="en-GB" sz="1000" dirty="0" smtClean="0">
                <a:latin typeface="+mn-lt"/>
              </a:rPr>
              <a:t> with small populations </a:t>
            </a:r>
            <a:r>
              <a:rPr lang="en-US" sz="1000" dirty="0" smtClean="0">
                <a:latin typeface="+mn-lt"/>
              </a:rPr>
              <a:t>that are currently declining or may decline in the near future.</a:t>
            </a:r>
            <a:endParaRPr lang="en-GB" sz="1000" dirty="0">
              <a:latin typeface="+mn-lt"/>
            </a:endParaRPr>
          </a:p>
        </p:txBody>
      </p:sp>
      <p:sp>
        <p:nvSpPr>
          <p:cNvPr id="4" name="Slide Number Placeholder 3"/>
          <p:cNvSpPr>
            <a:spLocks noGrp="1"/>
          </p:cNvSpPr>
          <p:nvPr>
            <p:ph type="sldNum" sz="quarter" idx="10"/>
          </p:nvPr>
        </p:nvSpPr>
        <p:spPr/>
        <p:txBody>
          <a:bodyPr/>
          <a:lstStyle/>
          <a:p>
            <a:pPr>
              <a:defRPr/>
            </a:pPr>
            <a:fld id="{C7F45986-6AC0-431E-A7BF-01AE0D889117}"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i="1" dirty="0" smtClean="0">
                <a:latin typeface="+mn-lt"/>
              </a:rPr>
              <a:t>[TIMED ANIMATION ON THIS SLIDE]</a:t>
            </a:r>
          </a:p>
          <a:p>
            <a:endParaRPr lang="en-US" sz="1000" b="1" dirty="0" smtClean="0">
              <a:latin typeface="+mn-lt"/>
            </a:endParaRPr>
          </a:p>
          <a:p>
            <a:r>
              <a:rPr lang="en-US" sz="1000" dirty="0" smtClean="0">
                <a:latin typeface="+mn-lt"/>
              </a:rPr>
              <a:t>Criterion C is based on a small population size, and either:</a:t>
            </a:r>
          </a:p>
          <a:p>
            <a:endParaRPr lang="en-US" sz="1000" dirty="0" smtClean="0">
              <a:latin typeface="+mn-lt"/>
            </a:endParaRPr>
          </a:p>
          <a:p>
            <a:pPr>
              <a:buFont typeface="Arial" pitchFamily="34" charset="0"/>
              <a:buNone/>
            </a:pPr>
            <a:r>
              <a:rPr lang="en-GB" sz="1000" b="1" i="1" dirty="0" smtClean="0">
                <a:latin typeface="+mn-lt"/>
              </a:rPr>
              <a:t>[CLICK]  </a:t>
            </a:r>
            <a:r>
              <a:rPr lang="en-GB" sz="1000" dirty="0" err="1" smtClean="0">
                <a:latin typeface="+mn-lt"/>
              </a:rPr>
              <a:t>Subcriterion</a:t>
            </a:r>
            <a:r>
              <a:rPr lang="en-GB" sz="1000" dirty="0" smtClean="0">
                <a:latin typeface="+mn-lt"/>
              </a:rPr>
              <a:t> C1: a continuing decline in the number of mature individuals at a specific estimated rate, OR</a:t>
            </a:r>
          </a:p>
          <a:p>
            <a:pPr>
              <a:buFont typeface="Arial" pitchFamily="34" charset="0"/>
              <a:buNone/>
            </a:pPr>
            <a:r>
              <a:rPr lang="en-GB" sz="1000" dirty="0" smtClean="0">
                <a:latin typeface="+mn-lt"/>
              </a:rPr>
              <a:t> </a:t>
            </a:r>
          </a:p>
          <a:p>
            <a:pPr>
              <a:buFont typeface="Arial" pitchFamily="34" charset="0"/>
              <a:buNone/>
            </a:pPr>
            <a:r>
              <a:rPr lang="en-GB" sz="1000" b="1" i="1" dirty="0" smtClean="0">
                <a:latin typeface="+mn-lt"/>
              </a:rPr>
              <a:t>[CLICK]  </a:t>
            </a:r>
            <a:r>
              <a:rPr lang="en-GB" sz="1000" dirty="0" err="1" smtClean="0">
                <a:latin typeface="+mn-lt"/>
              </a:rPr>
              <a:t>Subcriterion</a:t>
            </a:r>
            <a:r>
              <a:rPr lang="en-GB" sz="1000" dirty="0" smtClean="0">
                <a:latin typeface="+mn-lt"/>
              </a:rPr>
              <a:t> C2: a continuing decline in the population size at any rate, and either:</a:t>
            </a:r>
          </a:p>
          <a:p>
            <a:pPr marL="1080000" lvl="1" indent="-540000">
              <a:buFont typeface="Arial" pitchFamily="34" charset="0"/>
              <a:buNone/>
            </a:pPr>
            <a:r>
              <a:rPr lang="en-GB" sz="1000" baseline="0" dirty="0" smtClean="0">
                <a:latin typeface="+mn-lt"/>
              </a:rPr>
              <a:t>           </a:t>
            </a:r>
            <a:r>
              <a:rPr lang="en-GB" sz="1000" dirty="0" smtClean="0">
                <a:latin typeface="+mn-lt"/>
              </a:rPr>
              <a:t>C2a: a population structure of either very small subpopulations or most of the mature individuals distributed in just one subpopulation </a:t>
            </a:r>
            <a:r>
              <a:rPr lang="en-GB" sz="1000" b="1" i="1" dirty="0" smtClean="0">
                <a:latin typeface="+mn-lt"/>
              </a:rPr>
              <a:t>[CLICK]</a:t>
            </a:r>
            <a:r>
              <a:rPr lang="en-GB" sz="1000" dirty="0" smtClean="0">
                <a:latin typeface="+mn-lt"/>
              </a:rPr>
              <a:t>, OR</a:t>
            </a:r>
            <a:endParaRPr lang="en-US" sz="1000" dirty="0">
              <a:latin typeface="+mn-lt"/>
            </a:endParaRPr>
          </a:p>
        </p:txBody>
      </p:sp>
      <p:sp>
        <p:nvSpPr>
          <p:cNvPr id="4" name="Slide Number Placeholder 3"/>
          <p:cNvSpPr>
            <a:spLocks noGrp="1"/>
          </p:cNvSpPr>
          <p:nvPr>
            <p:ph type="sldNum" sz="quarter" idx="10"/>
          </p:nvPr>
        </p:nvSpPr>
        <p:spPr/>
        <p:txBody>
          <a:bodyPr/>
          <a:lstStyle/>
          <a:p>
            <a:pPr>
              <a:defRPr/>
            </a:pPr>
            <a:fld id="{C7F45986-6AC0-431E-A7BF-01AE0D889117}"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606">
              <a:defRPr/>
            </a:pPr>
            <a:r>
              <a:rPr lang="en-US" sz="1000" b="1" i="1" dirty="0" smtClean="0">
                <a:latin typeface="+mn-lt"/>
              </a:rPr>
              <a:t>[TIMED ANIMATION ON THIS SLIDE]</a:t>
            </a:r>
          </a:p>
          <a:p>
            <a:endParaRPr lang="en-GB" sz="1000" dirty="0" smtClean="0">
              <a:latin typeface="+mn-lt"/>
            </a:endParaRPr>
          </a:p>
          <a:p>
            <a:r>
              <a:rPr lang="en-GB" sz="1000" dirty="0" smtClean="0">
                <a:latin typeface="+mn-lt"/>
              </a:rPr>
              <a:t>…C2b – extreme fluctuations in population size </a:t>
            </a:r>
            <a:r>
              <a:rPr lang="en-GB" sz="1000" b="1" i="1" dirty="0" smtClean="0">
                <a:latin typeface="+mn-lt"/>
              </a:rPr>
              <a:t>[CLICK]</a:t>
            </a:r>
            <a:r>
              <a:rPr lang="en-GB" sz="1000" dirty="0" smtClean="0">
                <a:latin typeface="+mn-lt"/>
              </a:rPr>
              <a:t>.</a:t>
            </a:r>
          </a:p>
          <a:p>
            <a:endParaRPr lang="en-GB" sz="1000" dirty="0" smtClean="0">
              <a:latin typeface="+mn-lt"/>
            </a:endParaRPr>
          </a:p>
          <a:p>
            <a:r>
              <a:rPr lang="en-GB" sz="1000" b="1" i="1" dirty="0" smtClean="0">
                <a:latin typeface="+mn-lt"/>
              </a:rPr>
              <a:t>[NOTE TO TRAINER: The animation on this slide shows a population that is</a:t>
            </a:r>
            <a:r>
              <a:rPr lang="en-GB" sz="1000" b="1" i="1" baseline="0" dirty="0" smtClean="0">
                <a:latin typeface="+mn-lt"/>
              </a:rPr>
              <a:t> undergoing extreme fluctuation AND continuing decline in population size]</a:t>
            </a:r>
            <a:endParaRPr lang="en-US" sz="1000" b="1" i="1" dirty="0">
              <a:latin typeface="+mn-lt"/>
            </a:endParaRPr>
          </a:p>
        </p:txBody>
      </p:sp>
      <p:sp>
        <p:nvSpPr>
          <p:cNvPr id="4" name="Slide Number Placeholder 3"/>
          <p:cNvSpPr>
            <a:spLocks noGrp="1"/>
          </p:cNvSpPr>
          <p:nvPr>
            <p:ph type="sldNum" sz="quarter" idx="10"/>
          </p:nvPr>
        </p:nvSpPr>
        <p:spPr/>
        <p:txBody>
          <a:bodyPr/>
          <a:lstStyle/>
          <a:p>
            <a:pPr>
              <a:defRPr/>
            </a:pPr>
            <a:fld id="{C7F45986-6AC0-431E-A7BF-01AE0D889117}"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latin typeface="+mn-lt"/>
              </a:rPr>
              <a:t>Criterion C can seem a bit complex at first, but really you just have to answer a series of questions. </a:t>
            </a:r>
          </a:p>
          <a:p>
            <a:endParaRPr lang="en-GB" sz="1000" dirty="0" smtClean="0">
              <a:latin typeface="+mn-lt"/>
            </a:endParaRPr>
          </a:p>
          <a:p>
            <a:pPr marL="228600" indent="-228600">
              <a:buAutoNum type="arabicPeriod"/>
            </a:pPr>
            <a:r>
              <a:rPr lang="en-GB" sz="1000" dirty="0" smtClean="0">
                <a:latin typeface="+mn-lt"/>
              </a:rPr>
              <a:t>First estimate the population size. If this falls within the threshold for criterion C, then;</a:t>
            </a:r>
          </a:p>
          <a:p>
            <a:pPr marL="228600" indent="-228600">
              <a:buAutoNum type="arabicPeriod"/>
            </a:pPr>
            <a:r>
              <a:rPr lang="en-GB" sz="1000" dirty="0" smtClean="0">
                <a:latin typeface="+mn-lt"/>
              </a:rPr>
              <a:t>Determine whether there is a continuing decline in population size. If there is, then:</a:t>
            </a:r>
          </a:p>
          <a:p>
            <a:pPr marL="228600" indent="-228600">
              <a:buAutoNum type="arabicPeriod"/>
            </a:pPr>
            <a:r>
              <a:rPr lang="en-GB" sz="1000" dirty="0" smtClean="0">
                <a:latin typeface="+mn-lt"/>
              </a:rPr>
              <a:t>Are there data available to determine the rate of decline? If so, then consider </a:t>
            </a:r>
            <a:r>
              <a:rPr lang="en-GB" sz="1000" dirty="0" err="1" smtClean="0">
                <a:latin typeface="+mn-lt"/>
              </a:rPr>
              <a:t>subcriterion</a:t>
            </a:r>
            <a:r>
              <a:rPr lang="en-GB" sz="1000" dirty="0" smtClean="0">
                <a:latin typeface="+mn-lt"/>
              </a:rPr>
              <a:t> C1 (does the rate of decline fall within the C1 threshold).</a:t>
            </a:r>
          </a:p>
          <a:p>
            <a:pPr marL="228600" indent="-228600">
              <a:buAutoNum type="arabicPeriod"/>
            </a:pPr>
            <a:r>
              <a:rPr lang="en-GB" sz="1000" dirty="0" smtClean="0">
                <a:latin typeface="+mn-lt"/>
              </a:rPr>
              <a:t>Criterion C2 can be considered even without the rate of decline</a:t>
            </a:r>
            <a:r>
              <a:rPr lang="en-GB" sz="1000" baseline="0" dirty="0" smtClean="0">
                <a:latin typeface="+mn-lt"/>
              </a:rPr>
              <a:t> being known. For criterion C2, as</a:t>
            </a:r>
          </a:p>
          <a:p>
            <a:pPr marL="685800" lvl="1" indent="-228600">
              <a:buFont typeface="Arial" pitchFamily="34" charset="0"/>
              <a:buChar char="•"/>
            </a:pPr>
            <a:r>
              <a:rPr lang="en-GB" sz="1000" dirty="0" smtClean="0">
                <a:latin typeface="+mn-lt"/>
              </a:rPr>
              <a:t>How large is each subpopulation? If all are very small, then </a:t>
            </a:r>
            <a:r>
              <a:rPr lang="en-GB" sz="1000" dirty="0" err="1" smtClean="0">
                <a:latin typeface="+mn-lt"/>
              </a:rPr>
              <a:t>subcriterion</a:t>
            </a:r>
            <a:r>
              <a:rPr lang="en-GB" sz="1000" dirty="0" smtClean="0">
                <a:latin typeface="+mn-lt"/>
              </a:rPr>
              <a:t> C2a(</a:t>
            </a:r>
            <a:r>
              <a:rPr lang="en-GB" sz="1000" dirty="0" err="1" smtClean="0">
                <a:latin typeface="+mn-lt"/>
              </a:rPr>
              <a:t>i</a:t>
            </a:r>
            <a:r>
              <a:rPr lang="en-GB" sz="1000" dirty="0" smtClean="0">
                <a:latin typeface="+mn-lt"/>
              </a:rPr>
              <a:t>) may be used.</a:t>
            </a:r>
          </a:p>
          <a:p>
            <a:pPr marL="685800" lvl="1" indent="-228600">
              <a:buFont typeface="Arial" pitchFamily="34" charset="0"/>
              <a:buChar char="•"/>
            </a:pPr>
            <a:r>
              <a:rPr lang="en-GB" sz="1000" dirty="0" smtClean="0">
                <a:latin typeface="+mn-lt"/>
              </a:rPr>
              <a:t>What proportion of the population size falls within the largest subpopulation? If most of the population size is within just one subpopulation, then </a:t>
            </a:r>
            <a:r>
              <a:rPr lang="en-GB" sz="1000" dirty="0" err="1" smtClean="0">
                <a:latin typeface="+mn-lt"/>
              </a:rPr>
              <a:t>subcriterion</a:t>
            </a:r>
            <a:r>
              <a:rPr lang="en-GB" sz="1000" dirty="0" smtClean="0">
                <a:latin typeface="+mn-lt"/>
              </a:rPr>
              <a:t> C2a(ii) may be used.</a:t>
            </a:r>
          </a:p>
          <a:p>
            <a:pPr marL="685800" lvl="1" indent="-228600">
              <a:buFont typeface="Arial" pitchFamily="34" charset="0"/>
              <a:buChar char="•"/>
            </a:pPr>
            <a:r>
              <a:rPr lang="en-GB" sz="1000" dirty="0" smtClean="0">
                <a:latin typeface="+mn-lt"/>
              </a:rPr>
              <a:t>Are there are extreme fluctuations in population size? If so, then criterion C2b may be used.</a:t>
            </a:r>
          </a:p>
          <a:p>
            <a:endParaRPr lang="en-GB" sz="1000" dirty="0" smtClean="0">
              <a:latin typeface="+mn-lt"/>
            </a:endParaRPr>
          </a:p>
          <a:p>
            <a:r>
              <a:rPr lang="en-GB" sz="1000" b="1" i="1" dirty="0" smtClean="0">
                <a:latin typeface="+mn-lt"/>
              </a:rPr>
              <a:t>[NOTE TO TRAINER: Someone may ask whether a species can be listed under both </a:t>
            </a:r>
            <a:r>
              <a:rPr lang="en-GB" sz="1000" b="1" i="1" dirty="0" err="1" smtClean="0">
                <a:latin typeface="+mn-lt"/>
              </a:rPr>
              <a:t>subcriteria</a:t>
            </a:r>
            <a:r>
              <a:rPr lang="en-GB" sz="1000" b="1" i="1" dirty="0" smtClean="0">
                <a:latin typeface="+mn-lt"/>
              </a:rPr>
              <a:t> C1 and C2 (this question stems from the use of the word “OR” in the Red List Criteria). If a species qualifies for both C1 and C2, it should be listed under both. For C2, it can qualify for any or all of C2a(</a:t>
            </a:r>
            <a:r>
              <a:rPr lang="en-GB" sz="1000" b="1" i="1" dirty="0" err="1" smtClean="0">
                <a:latin typeface="+mn-lt"/>
              </a:rPr>
              <a:t>i</a:t>
            </a:r>
            <a:r>
              <a:rPr lang="en-GB" sz="1000" b="1" i="1" dirty="0" smtClean="0">
                <a:latin typeface="+mn-lt"/>
              </a:rPr>
              <a:t>), C2a(ii) and C2b.]</a:t>
            </a:r>
          </a:p>
        </p:txBody>
      </p:sp>
      <p:sp>
        <p:nvSpPr>
          <p:cNvPr id="4" name="Slide Number Placeholder 3"/>
          <p:cNvSpPr>
            <a:spLocks noGrp="1"/>
          </p:cNvSpPr>
          <p:nvPr>
            <p:ph type="sldNum" sz="quarter" idx="10"/>
          </p:nvPr>
        </p:nvSpPr>
        <p:spPr/>
        <p:txBody>
          <a:bodyPr/>
          <a:lstStyle/>
          <a:p>
            <a:pPr>
              <a:defRPr/>
            </a:pPr>
            <a:fld id="{C7F45986-6AC0-431E-A7BF-01AE0D889117}"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latin typeface="+mn-lt"/>
              </a:rPr>
              <a:t>As for the other criteria, to qualify for Near Threatened based on criterion C, the species should either be close to meeting the Vulnerable thresholds, or meet some but not all of the required conditions for the criterion. For example:</a:t>
            </a:r>
          </a:p>
          <a:p>
            <a:endParaRPr lang="en-GB" sz="1000" dirty="0" smtClean="0">
              <a:latin typeface="+mn-lt"/>
            </a:endParaRPr>
          </a:p>
          <a:p>
            <a:pPr marL="229652" indent="-229652">
              <a:buAutoNum type="arabicPeriod"/>
            </a:pPr>
            <a:r>
              <a:rPr lang="en-GB" sz="1000" dirty="0" smtClean="0">
                <a:latin typeface="+mn-lt"/>
              </a:rPr>
              <a:t>If the population size is 15,000 – close to the VU threshold – and the criteria are otherwise met for C1, the </a:t>
            </a:r>
            <a:r>
              <a:rPr lang="en-GB" sz="1000" dirty="0" err="1" smtClean="0">
                <a:latin typeface="+mn-lt"/>
              </a:rPr>
              <a:t>taxon</a:t>
            </a:r>
            <a:r>
              <a:rPr lang="en-GB" sz="1000" dirty="0" smtClean="0">
                <a:latin typeface="+mn-lt"/>
              </a:rPr>
              <a:t> could be listed as Near Threatened.</a:t>
            </a:r>
          </a:p>
          <a:p>
            <a:pPr marL="229652" indent="-229652">
              <a:buAutoNum type="arabicPeriod"/>
            </a:pPr>
            <a:r>
              <a:rPr lang="en-GB" sz="1000" dirty="0" smtClean="0">
                <a:latin typeface="+mn-lt"/>
              </a:rPr>
              <a:t>Again the population size is close to the VU threshold, and this time, the </a:t>
            </a:r>
            <a:r>
              <a:rPr lang="en-GB" sz="1000" dirty="0" err="1" smtClean="0">
                <a:latin typeface="+mn-lt"/>
              </a:rPr>
              <a:t>subcriteria</a:t>
            </a:r>
            <a:r>
              <a:rPr lang="en-GB" sz="1000" dirty="0" smtClean="0">
                <a:latin typeface="+mn-lt"/>
              </a:rPr>
              <a:t> for C2a(ii) are met. Since the population size is close to the VU threshold, the </a:t>
            </a:r>
            <a:r>
              <a:rPr lang="en-GB" sz="1000" dirty="0" err="1" smtClean="0">
                <a:latin typeface="+mn-lt"/>
              </a:rPr>
              <a:t>taxon</a:t>
            </a:r>
            <a:r>
              <a:rPr lang="en-GB" sz="1000" dirty="0" smtClean="0">
                <a:latin typeface="+mn-lt"/>
              </a:rPr>
              <a:t> could be listed as NT.</a:t>
            </a:r>
          </a:p>
          <a:p>
            <a:pPr marL="229652" indent="-229652">
              <a:buAutoNum type="arabicPeriod"/>
            </a:pPr>
            <a:r>
              <a:rPr lang="en-GB" sz="1000" dirty="0" smtClean="0">
                <a:latin typeface="+mn-lt"/>
              </a:rPr>
              <a:t>In this case, the population size is under 2500  and the population is declining (so far meeting the </a:t>
            </a:r>
            <a:r>
              <a:rPr lang="en-GB" sz="1000" dirty="0" err="1" smtClean="0">
                <a:latin typeface="+mn-lt"/>
              </a:rPr>
              <a:t>subcriteria</a:t>
            </a:r>
            <a:r>
              <a:rPr lang="en-GB" sz="1000" dirty="0" smtClean="0">
                <a:latin typeface="+mn-lt"/>
              </a:rPr>
              <a:t> for EN), but the largest subpopulation just exceeds the VU threshold value for the number of mature individuals in each subpopulation. This </a:t>
            </a:r>
            <a:r>
              <a:rPr lang="en-GB" sz="1000" dirty="0" err="1" smtClean="0">
                <a:latin typeface="+mn-lt"/>
              </a:rPr>
              <a:t>taxon</a:t>
            </a:r>
            <a:r>
              <a:rPr lang="en-GB" sz="1000" dirty="0" smtClean="0">
                <a:latin typeface="+mn-lt"/>
              </a:rPr>
              <a:t> could also be listed as NT.</a:t>
            </a:r>
          </a:p>
        </p:txBody>
      </p:sp>
      <p:sp>
        <p:nvSpPr>
          <p:cNvPr id="4" name="Slide Number Placeholder 3"/>
          <p:cNvSpPr>
            <a:spLocks noGrp="1"/>
          </p:cNvSpPr>
          <p:nvPr>
            <p:ph type="sldNum" sz="quarter" idx="10"/>
          </p:nvPr>
        </p:nvSpPr>
        <p:spPr/>
        <p:txBody>
          <a:bodyPr/>
          <a:lstStyle/>
          <a:p>
            <a:pPr>
              <a:defRPr/>
            </a:pPr>
            <a:fld id="{C7F45986-6AC0-431E-A7BF-01AE0D889117}"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108D2-4849-42FA-85C3-46E4D15D809E}" type="slidenum">
              <a:rPr lang="en-US"/>
              <a:pPr/>
              <a:t>29</a:t>
            </a:fld>
            <a:endParaRPr 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r>
              <a:rPr lang="en-GB" sz="1000" dirty="0" smtClean="0">
                <a:latin typeface="+mn-lt"/>
              </a:rPr>
              <a:t>Points to remember when using criterion C:</a:t>
            </a:r>
          </a:p>
          <a:p>
            <a:endParaRPr lang="en-GB" sz="1000" dirty="0" smtClean="0">
              <a:latin typeface="+mn-lt"/>
            </a:endParaRPr>
          </a:p>
          <a:p>
            <a:pPr>
              <a:buFont typeface="Arial" pitchFamily="34" charset="0"/>
              <a:buChar char="•"/>
            </a:pPr>
            <a:r>
              <a:rPr lang="en-GB" sz="1000" dirty="0" smtClean="0">
                <a:latin typeface="+mn-lt"/>
              </a:rPr>
              <a:t> First of all, you must have an </a:t>
            </a:r>
            <a:r>
              <a:rPr lang="en-GB" sz="1000" u="sng" dirty="0" smtClean="0">
                <a:latin typeface="+mn-lt"/>
              </a:rPr>
              <a:t>estimated</a:t>
            </a:r>
            <a:r>
              <a:rPr lang="en-GB" sz="1000" dirty="0" smtClean="0">
                <a:latin typeface="+mn-lt"/>
              </a:rPr>
              <a:t> population size in order to use C. If you don’t know how many mature individuals there are, you cannot use criterion C.</a:t>
            </a:r>
          </a:p>
          <a:p>
            <a:pPr>
              <a:buFont typeface="Arial" pitchFamily="34" charset="0"/>
              <a:buChar char="•"/>
            </a:pPr>
            <a:r>
              <a:rPr lang="en-GB" sz="1000" dirty="0" smtClean="0">
                <a:latin typeface="+mn-lt"/>
              </a:rPr>
              <a:t> To use C1, you must know the generation length as the % declines are measured over either specific time periods or a specific number of generations, whichever is longer.</a:t>
            </a:r>
            <a:endParaRPr lang="en-US" sz="1000" dirty="0">
              <a:latin typeface="+mn-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108D2-4849-42FA-85C3-46E4D15D809E}" type="slidenum">
              <a:rPr lang="en-US"/>
              <a:pPr/>
              <a:t>30</a:t>
            </a:fld>
            <a:endParaRPr 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r>
              <a:rPr lang="en-GB" sz="1000" dirty="0" smtClean="0">
                <a:latin typeface="+mn-lt"/>
              </a:rPr>
              <a:t>Points to remember when using criterion C:</a:t>
            </a:r>
          </a:p>
          <a:p>
            <a:endParaRPr lang="en-GB" sz="1000" dirty="0" smtClean="0">
              <a:latin typeface="+mn-lt"/>
            </a:endParaRPr>
          </a:p>
          <a:p>
            <a:pPr>
              <a:buFont typeface="Arial" pitchFamily="34" charset="0"/>
              <a:buChar char="•"/>
            </a:pPr>
            <a:r>
              <a:rPr lang="en-GB" sz="1000" dirty="0" smtClean="0">
                <a:latin typeface="+mn-lt"/>
              </a:rPr>
              <a:t> To use C1, you need some population data to be able to </a:t>
            </a:r>
            <a:r>
              <a:rPr lang="en-GB" sz="1000" u="sng" dirty="0" smtClean="0">
                <a:latin typeface="+mn-lt"/>
              </a:rPr>
              <a:t>estimate</a:t>
            </a:r>
            <a:r>
              <a:rPr lang="en-GB" sz="1000" dirty="0" smtClean="0">
                <a:latin typeface="+mn-lt"/>
              </a:rPr>
              <a:t> the rate of decline.</a:t>
            </a:r>
          </a:p>
          <a:p>
            <a:pPr>
              <a:buFont typeface="Arial" pitchFamily="34" charset="0"/>
              <a:buChar char="•"/>
            </a:pPr>
            <a:r>
              <a:rPr lang="en-GB" sz="1000" dirty="0" smtClean="0">
                <a:latin typeface="+mn-lt"/>
              </a:rPr>
              <a:t> For C2, the population decline can be at a general, unknown rate over an unknown time period, but the population structure must follow the rules outlined in C2a or C2b.</a:t>
            </a:r>
            <a:endParaRPr lang="en-US" sz="1000" dirty="0">
              <a:latin typeface="+mn-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B67771-8E72-43FE-9E78-A669596971E6}" type="slidenum">
              <a:rPr lang="en-US"/>
              <a:pPr/>
              <a:t>31</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GB" sz="1000" dirty="0" smtClean="0">
                <a:latin typeface="+mn-lt"/>
              </a:rPr>
              <a:t>Criterion D identifies species with a high risk of extinction because they have extremely small or restricted populations.</a:t>
            </a:r>
            <a:endParaRPr lang="en-GB" sz="1000" dirty="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FB1255-602F-42AA-948D-70A8F1099D2D}" type="slidenum">
              <a:rPr lang="en-US"/>
              <a:pPr>
                <a:defRPr/>
              </a:pPr>
              <a:t>3</a:t>
            </a:fld>
            <a:endParaRPr lang="en-US"/>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908370" y="4722614"/>
            <a:ext cx="4993636" cy="5219899"/>
          </a:xfrm>
          <a:noFill/>
          <a:ln>
            <a:noFill/>
          </a:ln>
        </p:spPr>
        <p:txBody>
          <a:bodyPr/>
          <a:lstStyle/>
          <a:p>
            <a:pPr eaLnBrk="1" hangingPunct="1"/>
            <a:r>
              <a:rPr lang="en-GB" sz="1000" dirty="0" smtClean="0">
                <a:latin typeface="+mn-lt"/>
              </a:rPr>
              <a:t>There are several issues that complicate regional assessments compared to global assessments. When assessing a </a:t>
            </a:r>
            <a:r>
              <a:rPr lang="en-GB" sz="1000" dirty="0" err="1" smtClean="0">
                <a:latin typeface="+mn-lt"/>
              </a:rPr>
              <a:t>taxon</a:t>
            </a:r>
            <a:r>
              <a:rPr lang="en-GB" sz="1000" dirty="0" smtClean="0">
                <a:latin typeface="+mn-lt"/>
              </a:rPr>
              <a:t> globally, every individual across the entire global range is included in the assessment, regardless of political boundaries. However, when doing a regional assessment we artificially subdivide a global population based on political borders (which are entirely irrelevant to most species!). Whereas the species may freely cross those borders as part of its greater population dynamics, we are assessing the extinction risk of only a subsection of the total population. For example:</a:t>
            </a:r>
          </a:p>
          <a:p>
            <a:pPr marL="361656" lvl="1" indent="-180828" eaLnBrk="1" hangingPunct="1">
              <a:buFont typeface="Arial" pitchFamily="34" charset="0"/>
              <a:buChar char="•"/>
            </a:pPr>
            <a:r>
              <a:rPr lang="en-GB" sz="1000" i="1" dirty="0" smtClean="0">
                <a:latin typeface="+mn-lt"/>
              </a:rPr>
              <a:t>[Click]  </a:t>
            </a:r>
            <a:r>
              <a:rPr lang="en-GB" sz="1000" dirty="0" smtClean="0">
                <a:latin typeface="+mn-lt"/>
              </a:rPr>
              <a:t>The regional population may cross political borders. We may be assessing just the population in the ‘yellow’ country, but this is actually part of a much larger population, and the extinction risk of the part of the population within the borders of the ‘yellow’ country depends on the status of the larger population.</a:t>
            </a:r>
          </a:p>
          <a:p>
            <a:pPr marL="361656" lvl="1" indent="-180828" eaLnBrk="1" hangingPunct="1">
              <a:buFont typeface="Arial" pitchFamily="34" charset="0"/>
              <a:buChar char="•"/>
            </a:pPr>
            <a:r>
              <a:rPr lang="en-GB" sz="1000" i="1" dirty="0" smtClean="0">
                <a:latin typeface="+mn-lt"/>
              </a:rPr>
              <a:t>[Click]  </a:t>
            </a:r>
            <a:r>
              <a:rPr lang="en-GB" sz="1000" dirty="0" smtClean="0">
                <a:latin typeface="+mn-lt"/>
              </a:rPr>
              <a:t>The </a:t>
            </a:r>
            <a:r>
              <a:rPr lang="en-GB" sz="1000" dirty="0" err="1" smtClean="0">
                <a:latin typeface="+mn-lt"/>
              </a:rPr>
              <a:t>taxon</a:t>
            </a:r>
            <a:r>
              <a:rPr lang="en-GB" sz="1000" dirty="0" smtClean="0">
                <a:latin typeface="+mn-lt"/>
              </a:rPr>
              <a:t> may be highly mobile, with individuals moving between populations both within and outside the region. Again, the part of the population within the ‘yellow’ country is not isolated, and its extinction risk will depend on dynamics between that subpopulation and the subpopulations outside the country.</a:t>
            </a:r>
          </a:p>
          <a:p>
            <a:pPr marL="361656" lvl="1" indent="-180828" eaLnBrk="1" hangingPunct="1">
              <a:buFont typeface="Arial" pitchFamily="34" charset="0"/>
              <a:buChar char="•"/>
            </a:pPr>
            <a:r>
              <a:rPr lang="en-GB" sz="1000" i="1" dirty="0" smtClean="0">
                <a:latin typeface="+mn-lt"/>
              </a:rPr>
              <a:t>[Click]  </a:t>
            </a:r>
            <a:r>
              <a:rPr lang="en-GB" sz="1000" dirty="0" smtClean="0">
                <a:latin typeface="+mn-lt"/>
              </a:rPr>
              <a:t>The </a:t>
            </a:r>
            <a:r>
              <a:rPr lang="en-GB" sz="1000" dirty="0" err="1" smtClean="0">
                <a:latin typeface="+mn-lt"/>
              </a:rPr>
              <a:t>taxon</a:t>
            </a:r>
            <a:r>
              <a:rPr lang="en-GB" sz="1000" dirty="0" smtClean="0">
                <a:latin typeface="+mn-lt"/>
              </a:rPr>
              <a:t> may be a non-breeding seasonal visitor that only winters in our region. The extinction risk for this </a:t>
            </a:r>
            <a:r>
              <a:rPr lang="en-GB" sz="1000" dirty="0" err="1" smtClean="0">
                <a:latin typeface="+mn-lt"/>
              </a:rPr>
              <a:t>taxon</a:t>
            </a:r>
            <a:r>
              <a:rPr lang="en-GB" sz="1000" dirty="0" smtClean="0">
                <a:latin typeface="+mn-lt"/>
              </a:rPr>
              <a:t> will be heavily dependent on conditions in the breeding grounds, so we can’t realistically assess the wintering population without taking this information into consideration.</a:t>
            </a:r>
          </a:p>
          <a:p>
            <a:pPr marL="361656" lvl="1" indent="-180828" eaLnBrk="1" hangingPunct="1">
              <a:buFont typeface="Arial" pitchFamily="34" charset="0"/>
              <a:buChar char="•"/>
            </a:pPr>
            <a:r>
              <a:rPr lang="en-GB" sz="1000" i="1" dirty="0" smtClean="0">
                <a:latin typeface="+mn-lt"/>
              </a:rPr>
              <a:t>[Click]  </a:t>
            </a:r>
            <a:r>
              <a:rPr lang="en-GB" sz="1000" dirty="0" smtClean="0">
                <a:latin typeface="+mn-lt"/>
              </a:rPr>
              <a:t>Our region may hold a very small proportion of the global population. Although the tiny population size in our region may lead us to conclude the </a:t>
            </a:r>
            <a:r>
              <a:rPr lang="en-GB" sz="1000" dirty="0" err="1" smtClean="0">
                <a:latin typeface="+mn-lt"/>
              </a:rPr>
              <a:t>taxon</a:t>
            </a:r>
            <a:r>
              <a:rPr lang="en-GB" sz="1000" dirty="0" smtClean="0">
                <a:latin typeface="+mn-lt"/>
              </a:rPr>
              <a:t> has a high extinction risk, if the global population is stable the extinction risk may actually be relatively low.</a:t>
            </a:r>
          </a:p>
          <a:p>
            <a:pPr marL="361656" lvl="1" indent="-180828" eaLnBrk="1" hangingPunct="1">
              <a:buFont typeface="Arial" pitchFamily="34" charset="0"/>
              <a:buChar char="•"/>
            </a:pPr>
            <a:r>
              <a:rPr lang="en-GB" sz="1000" i="1" dirty="0" smtClean="0">
                <a:latin typeface="+mn-lt"/>
              </a:rPr>
              <a:t>[Click]  </a:t>
            </a:r>
            <a:r>
              <a:rPr lang="en-GB" sz="1000" dirty="0" smtClean="0">
                <a:latin typeface="+mn-lt"/>
              </a:rPr>
              <a:t>On the other hand, the survival of our regional population may depend entirely on immigration from outside the region (that is, our regional population may be a sink), so the extinction risk of the population within the region being assessed may depend heavily on the status outside the region.</a:t>
            </a:r>
          </a:p>
          <a:p>
            <a:pPr marL="361656" lvl="1" indent="-180828" defTabSz="918606" eaLnBrk="1" hangingPunct="1">
              <a:buFont typeface="Arial" pitchFamily="34" charset="0"/>
              <a:buChar char="•"/>
              <a:defRPr/>
            </a:pPr>
            <a:r>
              <a:rPr lang="en-GB" sz="1000" i="1" dirty="0" smtClean="0">
                <a:latin typeface="+mn-lt"/>
              </a:rPr>
              <a:t>[Click]  </a:t>
            </a:r>
            <a:r>
              <a:rPr lang="en-GB" sz="1000" dirty="0" smtClean="0">
                <a:latin typeface="+mn-lt"/>
              </a:rPr>
              <a:t>We haven’t even started discussing how to deal with introduced </a:t>
            </a:r>
            <a:r>
              <a:rPr lang="en-GB" sz="1000" dirty="0" err="1" smtClean="0">
                <a:latin typeface="+mn-lt"/>
              </a:rPr>
              <a:t>taxa</a:t>
            </a:r>
            <a:r>
              <a:rPr lang="en-GB" sz="1000" dirty="0" smtClean="0">
                <a:latin typeface="+mn-lt"/>
              </a:rPr>
              <a:t> or those that are extinct in the region we are assessing but extant elsewhere.</a:t>
            </a:r>
          </a:p>
          <a:p>
            <a:pPr marL="0" lvl="1" indent="-180828" defTabSz="918606" eaLnBrk="1" hangingPunct="1">
              <a:defRPr/>
            </a:pPr>
            <a:r>
              <a:rPr lang="en-GB" sz="1000" dirty="0" smtClean="0">
                <a:latin typeface="+mn-lt"/>
              </a:rPr>
              <a:t>This is why you cannot assess the extinction risk of the part of the population within those borders without considering the influence of populations outside those borders.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latin typeface="+mn-lt"/>
              </a:rPr>
              <a:t>A </a:t>
            </a:r>
            <a:r>
              <a:rPr lang="en-GB" sz="1000" dirty="0" err="1" smtClean="0">
                <a:latin typeface="+mn-lt"/>
              </a:rPr>
              <a:t>taxon</a:t>
            </a:r>
            <a:r>
              <a:rPr lang="en-GB" sz="1000" dirty="0" smtClean="0">
                <a:latin typeface="+mn-lt"/>
              </a:rPr>
              <a:t> can be listed under criterion D if it has a very small population size, or if it has a very restricted area of occupancy or is found in just a few locations. Remember what the IUCN definitions of AOO and location are when using this criterion.</a:t>
            </a:r>
          </a:p>
        </p:txBody>
      </p:sp>
      <p:sp>
        <p:nvSpPr>
          <p:cNvPr id="4" name="Slide Number Placeholder 3"/>
          <p:cNvSpPr>
            <a:spLocks noGrp="1"/>
          </p:cNvSpPr>
          <p:nvPr>
            <p:ph type="sldNum" sz="quarter" idx="10"/>
          </p:nvPr>
        </p:nvSpPr>
        <p:spPr/>
        <p:txBody>
          <a:bodyPr/>
          <a:lstStyle/>
          <a:p>
            <a:pPr>
              <a:defRPr/>
            </a:pPr>
            <a:fld id="{C7F45986-6AC0-431E-A7BF-01AE0D889117}"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9652" indent="-229652">
              <a:buAutoNum type="arabicPeriod"/>
            </a:pPr>
            <a:r>
              <a:rPr lang="en-GB" sz="1000" dirty="0" smtClean="0">
                <a:latin typeface="+mn-lt"/>
              </a:rPr>
              <a:t>If your </a:t>
            </a:r>
            <a:r>
              <a:rPr lang="en-GB" sz="1000" dirty="0" err="1" smtClean="0">
                <a:latin typeface="+mn-lt"/>
              </a:rPr>
              <a:t>taxon</a:t>
            </a:r>
            <a:r>
              <a:rPr lang="en-GB" sz="1000" dirty="0" smtClean="0">
                <a:latin typeface="+mn-lt"/>
              </a:rPr>
              <a:t> is close to meeting the population size threshold for Vulnerable, you could list it under Near Threatened.</a:t>
            </a:r>
          </a:p>
          <a:p>
            <a:pPr marL="229652" indent="-229652">
              <a:buAutoNum type="arabicPeriod"/>
            </a:pPr>
            <a:r>
              <a:rPr lang="en-GB" sz="1000" dirty="0" smtClean="0">
                <a:latin typeface="+mn-lt"/>
              </a:rPr>
              <a:t>If the best estimate for the population size is more than the threshold, but the estimate is very uncertain and the population might be as small as 1000 mature individuals, you could list it under NT D1.</a:t>
            </a:r>
          </a:p>
          <a:p>
            <a:pPr marL="229652" indent="-229652">
              <a:buAutoNum type="arabicPeriod"/>
            </a:pPr>
            <a:r>
              <a:rPr lang="en-GB" sz="1000" dirty="0" smtClean="0">
                <a:latin typeface="+mn-lt"/>
              </a:rPr>
              <a:t>For D2, you would most often list a </a:t>
            </a:r>
            <a:r>
              <a:rPr lang="en-GB" sz="1000" dirty="0" err="1" smtClean="0">
                <a:latin typeface="+mn-lt"/>
              </a:rPr>
              <a:t>taxon</a:t>
            </a:r>
            <a:r>
              <a:rPr lang="en-GB" sz="1000" dirty="0" smtClean="0">
                <a:latin typeface="+mn-lt"/>
              </a:rPr>
              <a:t> as Near Threatened if a plausible threat exists that could cause the </a:t>
            </a:r>
            <a:r>
              <a:rPr lang="en-GB" sz="1000" dirty="0" err="1" smtClean="0">
                <a:latin typeface="+mn-lt"/>
              </a:rPr>
              <a:t>taxon</a:t>
            </a:r>
            <a:r>
              <a:rPr lang="en-GB" sz="1000" dirty="0" smtClean="0">
                <a:latin typeface="+mn-lt"/>
              </a:rPr>
              <a:t> to decline, but not quickly enough that it would become CR or even EX within just a few generations. If the </a:t>
            </a:r>
            <a:r>
              <a:rPr lang="en-GB" sz="1000" dirty="0" err="1" smtClean="0">
                <a:latin typeface="+mn-lt"/>
              </a:rPr>
              <a:t>taxon</a:t>
            </a:r>
            <a:r>
              <a:rPr lang="en-GB" sz="1000" dirty="0" smtClean="0">
                <a:latin typeface="+mn-lt"/>
              </a:rPr>
              <a:t> could become VU or EN within 1-2 generations, you could list it as NT D2.</a:t>
            </a:r>
          </a:p>
          <a:p>
            <a:endParaRPr lang="en-US" sz="1000" dirty="0" smtClean="0">
              <a:latin typeface="+mn-lt"/>
            </a:endParaRPr>
          </a:p>
        </p:txBody>
      </p:sp>
      <p:sp>
        <p:nvSpPr>
          <p:cNvPr id="4" name="Slide Number Placeholder 3"/>
          <p:cNvSpPr>
            <a:spLocks noGrp="1"/>
          </p:cNvSpPr>
          <p:nvPr>
            <p:ph type="sldNum" sz="quarter" idx="10"/>
          </p:nvPr>
        </p:nvSpPr>
        <p:spPr/>
        <p:txBody>
          <a:bodyPr/>
          <a:lstStyle/>
          <a:p>
            <a:pPr>
              <a:defRPr/>
            </a:pPr>
            <a:fld id="{C7F45986-6AC0-431E-A7BF-01AE0D889117}"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latin typeface="+mn-lt"/>
              </a:rPr>
              <a:t>To get a better idea of how VU D2 works, let’s look at 2 more examples. Say we have a </a:t>
            </a:r>
            <a:r>
              <a:rPr lang="en-GB" sz="1000" dirty="0" err="1" smtClean="0">
                <a:latin typeface="+mn-lt"/>
              </a:rPr>
              <a:t>taxon</a:t>
            </a:r>
            <a:r>
              <a:rPr lang="en-GB" sz="1000" dirty="0" smtClean="0">
                <a:latin typeface="+mn-lt"/>
              </a:rPr>
              <a:t> that is found in just one lake, with an area of occupancy of 22 km². The </a:t>
            </a:r>
            <a:r>
              <a:rPr lang="en-GB" sz="1000" dirty="0" err="1" smtClean="0">
                <a:latin typeface="+mn-lt"/>
              </a:rPr>
              <a:t>taxon</a:t>
            </a:r>
            <a:r>
              <a:rPr lang="en-GB" sz="1000" dirty="0" smtClean="0">
                <a:latin typeface="+mn-lt"/>
              </a:rPr>
              <a:t> is stable at the moment, but predatory fish have been introduced into nearby lakes and it is highly possible they could be introduced into the lake where our </a:t>
            </a:r>
            <a:r>
              <a:rPr lang="en-GB" sz="1000" dirty="0" err="1" smtClean="0">
                <a:latin typeface="+mn-lt"/>
              </a:rPr>
              <a:t>taxon</a:t>
            </a:r>
            <a:r>
              <a:rPr lang="en-GB" sz="1000" dirty="0" smtClean="0">
                <a:latin typeface="+mn-lt"/>
              </a:rPr>
              <a:t> lives. If this were to happen, the fish could easily cause the population to plummet and possibly even go extinct. Even though the AOO is slightly higher than the “typical” value, the extinction risk is very real and the </a:t>
            </a:r>
            <a:r>
              <a:rPr lang="en-GB" sz="1000" dirty="0" err="1" smtClean="0">
                <a:latin typeface="+mn-lt"/>
              </a:rPr>
              <a:t>taxon</a:t>
            </a:r>
            <a:r>
              <a:rPr lang="en-GB" sz="1000" dirty="0" smtClean="0">
                <a:latin typeface="+mn-lt"/>
              </a:rPr>
              <a:t> would be listed as VU D2.</a:t>
            </a:r>
          </a:p>
          <a:p>
            <a:endParaRPr lang="en-GB" sz="1000" dirty="0" smtClean="0">
              <a:latin typeface="+mn-lt"/>
            </a:endParaRPr>
          </a:p>
          <a:p>
            <a:r>
              <a:rPr lang="en-GB" sz="1000" dirty="0" smtClean="0">
                <a:latin typeface="+mn-lt"/>
              </a:rPr>
              <a:t>On the other hand, even if a </a:t>
            </a:r>
            <a:r>
              <a:rPr lang="en-GB" sz="1000" dirty="0" err="1" smtClean="0">
                <a:latin typeface="+mn-lt"/>
              </a:rPr>
              <a:t>taxon</a:t>
            </a:r>
            <a:r>
              <a:rPr lang="en-GB" sz="1000" dirty="0" smtClean="0">
                <a:latin typeface="+mn-lt"/>
              </a:rPr>
              <a:t> has a very small AOO and is found in just a few locations, if there are no current or future plausible threats and the population is likely to remain stable, the extinction risk is low and </a:t>
            </a:r>
            <a:r>
              <a:rPr lang="en-GB" sz="1000" dirty="0" err="1" smtClean="0">
                <a:latin typeface="+mn-lt"/>
              </a:rPr>
              <a:t>taxon</a:t>
            </a:r>
            <a:r>
              <a:rPr lang="en-GB" sz="1000" dirty="0" smtClean="0">
                <a:latin typeface="+mn-lt"/>
              </a:rPr>
              <a:t> should be listed Least Concern.</a:t>
            </a:r>
          </a:p>
          <a:p>
            <a:endParaRPr lang="en-GB" sz="100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i="1" kern="1200" dirty="0" smtClean="0">
                <a:solidFill>
                  <a:schemeClr val="tx1"/>
                </a:solidFill>
                <a:latin typeface="Times New Roman" pitchFamily="18" charset="0"/>
                <a:ea typeface="+mn-ea"/>
                <a:cs typeface="+mn-cs"/>
              </a:rPr>
              <a:t>NOTE FOR TRAINERS: the AOO figures given in this slide are</a:t>
            </a:r>
            <a:r>
              <a:rPr lang="en-GB" sz="1000" b="1" i="1" kern="1200" baseline="0" dirty="0" smtClean="0">
                <a:solidFill>
                  <a:schemeClr val="tx1"/>
                </a:solidFill>
                <a:latin typeface="Times New Roman" pitchFamily="18" charset="0"/>
                <a:ea typeface="+mn-ea"/>
                <a:cs typeface="+mn-cs"/>
              </a:rPr>
              <a:t> not divisible by 4 (i.e., implying that the 2x2 km grid was not used for these estimates). The 2x2 km grid is strongly preferred, but sometimes a species occurs in a very distinct area  that can be taken as the AOO without using the 2x2 km grid(e.g., within one lake only) . The important thing is to clearly document how AOO was </a:t>
            </a:r>
            <a:r>
              <a:rPr lang="en-GB" sz="1000" b="1" i="1" kern="1200" baseline="0" smtClean="0">
                <a:solidFill>
                  <a:schemeClr val="tx1"/>
                </a:solidFill>
                <a:latin typeface="Times New Roman" pitchFamily="18" charset="0"/>
                <a:ea typeface="+mn-ea"/>
                <a:cs typeface="+mn-cs"/>
              </a:rPr>
              <a:t>estimated.</a:t>
            </a:r>
            <a:endParaRPr lang="en-US" sz="1000" b="1" i="1" kern="120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C7F45986-6AC0-431E-A7BF-01AE0D889117}" type="slidenum">
              <a:rPr lang="en-US" smtClean="0"/>
              <a:pPr>
                <a:defRPr/>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108D2-4849-42FA-85C3-46E4D15D809E}" type="slidenum">
              <a:rPr lang="en-US"/>
              <a:pPr/>
              <a:t>36</a:t>
            </a:fld>
            <a:endParaRPr 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r>
              <a:rPr lang="en-GB" sz="1000" dirty="0" smtClean="0">
                <a:latin typeface="+mn-lt"/>
              </a:rPr>
              <a:t>Points to remember:</a:t>
            </a:r>
          </a:p>
          <a:p>
            <a:endParaRPr lang="en-GB" sz="1000" dirty="0" smtClean="0">
              <a:latin typeface="+mn-lt"/>
            </a:endParaRPr>
          </a:p>
          <a:p>
            <a:pPr>
              <a:buFont typeface="Arial" pitchFamily="34" charset="0"/>
              <a:buChar char="•"/>
            </a:pPr>
            <a:r>
              <a:rPr lang="en-GB" sz="1000" dirty="0" smtClean="0">
                <a:latin typeface="+mn-lt"/>
              </a:rPr>
              <a:t> To use D or D1, you must have an estimate of the population size.</a:t>
            </a:r>
          </a:p>
          <a:p>
            <a:pPr>
              <a:buFont typeface="Arial" pitchFamily="34" charset="0"/>
              <a:buChar char="•"/>
            </a:pPr>
            <a:r>
              <a:rPr lang="en-GB" sz="1000" dirty="0" smtClean="0">
                <a:latin typeface="+mn-lt"/>
              </a:rPr>
              <a:t> D1 and D2 are only used for the Vulnerable category. For CR and EN, </a:t>
            </a:r>
            <a:r>
              <a:rPr lang="en-GB" sz="1000" dirty="0" err="1" smtClean="0">
                <a:latin typeface="+mn-lt"/>
              </a:rPr>
              <a:t>taxa</a:t>
            </a:r>
            <a:r>
              <a:rPr lang="en-GB" sz="1000" dirty="0" smtClean="0">
                <a:latin typeface="+mn-lt"/>
              </a:rPr>
              <a:t> are listed only under “D”.</a:t>
            </a:r>
            <a:endParaRPr lang="en-US" sz="1000" dirty="0">
              <a:latin typeface="+mn-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108D2-4849-42FA-85C3-46E4D15D809E}" type="slidenum">
              <a:rPr lang="en-US"/>
              <a:pPr/>
              <a:t>37</a:t>
            </a:fld>
            <a:endParaRPr 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defTabSz="918606">
              <a:defRPr/>
            </a:pPr>
            <a:r>
              <a:rPr lang="en-GB" sz="1000" dirty="0" smtClean="0">
                <a:latin typeface="+mn-lt"/>
              </a:rPr>
              <a:t>Points to remember:</a:t>
            </a:r>
          </a:p>
          <a:p>
            <a:pPr defTabSz="918606">
              <a:defRPr/>
            </a:pPr>
            <a:endParaRPr lang="en-US" sz="1000" dirty="0" smtClean="0">
              <a:latin typeface="+mn-lt"/>
            </a:endParaRPr>
          </a:p>
          <a:p>
            <a:pPr>
              <a:buFont typeface="Arial" pitchFamily="34" charset="0"/>
              <a:buChar char="•"/>
            </a:pPr>
            <a:r>
              <a:rPr lang="en-GB" sz="1000" dirty="0" smtClean="0">
                <a:latin typeface="+mn-lt"/>
              </a:rPr>
              <a:t> To use VU D2, there must be a serious plausible threat that could cause the </a:t>
            </a:r>
            <a:r>
              <a:rPr lang="en-GB" sz="1000" dirty="0" err="1" smtClean="0">
                <a:latin typeface="+mn-lt"/>
              </a:rPr>
              <a:t>taxa</a:t>
            </a:r>
            <a:r>
              <a:rPr lang="en-GB" sz="1000" dirty="0" smtClean="0">
                <a:latin typeface="+mn-lt"/>
              </a:rPr>
              <a:t> to become Critically Endangered or even Extinct within just a few generations, and this threat must be stated in the assessment.</a:t>
            </a:r>
          </a:p>
          <a:p>
            <a:pPr>
              <a:buFont typeface="Arial" pitchFamily="34" charset="0"/>
              <a:buChar char="•"/>
            </a:pPr>
            <a:r>
              <a:rPr lang="en-GB" sz="1000" dirty="0" smtClean="0">
                <a:latin typeface="+mn-lt"/>
              </a:rPr>
              <a:t> For VU D2, the threshold values given in the criteria are given as indicators only. The most important focus of VU D2 is that the </a:t>
            </a:r>
            <a:r>
              <a:rPr lang="en-GB" sz="1000" dirty="0" err="1" smtClean="0">
                <a:latin typeface="+mn-lt"/>
              </a:rPr>
              <a:t>taxon</a:t>
            </a:r>
            <a:r>
              <a:rPr lang="en-GB" sz="1000" dirty="0" smtClean="0">
                <a:latin typeface="+mn-lt"/>
              </a:rPr>
              <a:t> is found in a very restricted area and there is a plausible threat that could cause it to become highly threatened within a very short time period.</a:t>
            </a:r>
            <a:endParaRPr lang="en-US" sz="1000" dirty="0">
              <a:latin typeface="+mn-l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C5951-0D03-4C94-A1C6-9C1822B36A70}" type="slidenum">
              <a:rPr lang="en-US"/>
              <a:pPr/>
              <a:t>38</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sz="1000" dirty="0" smtClean="0">
                <a:latin typeface="+mn-lt"/>
              </a:rPr>
              <a:t>To qualify under criterion E, a quantitative analysis such as a Population Viability Analysis (PVA) must be conducted to determine a species’ probability of extinction over a given time period. </a:t>
            </a:r>
            <a:endParaRPr lang="en-GB" sz="1000" dirty="0">
              <a:latin typeface="+mn-l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9085C1-3EFF-4993-BDBF-985E4C53E230}" type="slidenum">
              <a:rPr lang="en-US"/>
              <a:pPr>
                <a:defRPr/>
              </a:pPr>
              <a:t>39</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en-GB" sz="1000" b="1" dirty="0" smtClean="0">
                <a:latin typeface="+mn-lt"/>
              </a:rPr>
              <a:t>Quantitative analysis</a:t>
            </a:r>
            <a:r>
              <a:rPr lang="en-GB" sz="1000" dirty="0" smtClean="0">
                <a:latin typeface="+mn-lt"/>
              </a:rPr>
              <a:t> – A quantitative analysis any form of analysis which estimates the extinction probability of a </a:t>
            </a:r>
            <a:r>
              <a:rPr lang="en-GB" sz="1000" dirty="0" err="1" smtClean="0">
                <a:latin typeface="+mn-lt"/>
              </a:rPr>
              <a:t>taxon</a:t>
            </a:r>
            <a:r>
              <a:rPr lang="en-GB" sz="1000" dirty="0" smtClean="0">
                <a:latin typeface="+mn-lt"/>
              </a:rPr>
              <a:t> based on known life history, habitat requirements, threats and any specified management options. Population viability analysis (PVA) is one such technique. Such detailed data isn’t available for most species, but if you</a:t>
            </a:r>
            <a:r>
              <a:rPr lang="en-GB" sz="1000" baseline="0" dirty="0" smtClean="0">
                <a:latin typeface="+mn-lt"/>
              </a:rPr>
              <a:t> can run a qu</a:t>
            </a:r>
            <a:r>
              <a:rPr lang="en-GB" sz="1000" dirty="0" smtClean="0">
                <a:latin typeface="+mn-lt"/>
              </a:rPr>
              <a:t>antitative analyses,</a:t>
            </a:r>
            <a:r>
              <a:rPr lang="en-GB" sz="1000" baseline="0" dirty="0" smtClean="0">
                <a:latin typeface="+mn-lt"/>
              </a:rPr>
              <a:t> </a:t>
            </a:r>
            <a:r>
              <a:rPr lang="en-GB" sz="1000" dirty="0" smtClean="0">
                <a:latin typeface="+mn-lt"/>
              </a:rPr>
              <a:t>the assumptions, the data used and the uncertainty in the data or quantitative model must be documented. Quantitative analyses are used for assessing </a:t>
            </a:r>
            <a:r>
              <a:rPr lang="en-GB" sz="1000" dirty="0" err="1" smtClean="0">
                <a:latin typeface="+mn-lt"/>
              </a:rPr>
              <a:t>taxa</a:t>
            </a:r>
            <a:r>
              <a:rPr lang="en-GB" sz="1000" dirty="0" smtClean="0">
                <a:latin typeface="+mn-lt"/>
              </a:rPr>
              <a:t> under Criterion E.</a:t>
            </a:r>
            <a:endParaRPr lang="en-GB" sz="1000" b="1" dirty="0" smtClean="0">
              <a:latin typeface="+mn-l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E7784-9CA0-4930-A7AB-628F3AA9FFE1}" type="slidenum">
              <a:rPr lang="en-US"/>
              <a:pPr/>
              <a:t>40</a:t>
            </a:fld>
            <a:endParaRPr lang="en-US"/>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r>
              <a:rPr lang="en-GB" sz="1000" dirty="0" smtClean="0">
                <a:latin typeface="+mn-lt"/>
              </a:rPr>
              <a:t>Criterion E has very specific thresholds for the probability and time period over which extinction is likely to take place, for each of the three threatened categories. It is measured up to a maximum of 100 years into the future. </a:t>
            </a:r>
            <a:r>
              <a:rPr lang="en-GB" sz="1000" u="sng" dirty="0" smtClean="0">
                <a:latin typeface="+mn-lt"/>
              </a:rPr>
              <a:t>Very</a:t>
            </a:r>
            <a:r>
              <a:rPr lang="en-GB" sz="1000" dirty="0" smtClean="0">
                <a:latin typeface="+mn-lt"/>
              </a:rPr>
              <a:t> few species on the IUCN Red List are listed under criterion E, but if you have sufficient data to run a quantitative analysis, you can find more guidance in the User Guidelines about which methods and models can be used.</a:t>
            </a:r>
            <a:endParaRPr lang="en-US" sz="1000" dirty="0">
              <a:latin typeface="+mn-l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606">
              <a:defRPr/>
            </a:pPr>
            <a:r>
              <a:rPr lang="en-GB" sz="1000" dirty="0" smtClean="0">
                <a:latin typeface="+mn-lt"/>
              </a:rPr>
              <a:t>The threshold values are also given on the criteria summary sheet.</a:t>
            </a:r>
            <a:endParaRPr lang="en-US" sz="1000" dirty="0" smtClean="0">
              <a:latin typeface="+mn-lt"/>
            </a:endParaRPr>
          </a:p>
          <a:p>
            <a:endParaRPr lang="en-GB" sz="1000" dirty="0">
              <a:latin typeface="+mn-lt"/>
            </a:endParaRPr>
          </a:p>
        </p:txBody>
      </p:sp>
      <p:sp>
        <p:nvSpPr>
          <p:cNvPr id="4" name="Slide Number Placeholder 3"/>
          <p:cNvSpPr>
            <a:spLocks noGrp="1"/>
          </p:cNvSpPr>
          <p:nvPr>
            <p:ph type="sldNum" sz="quarter" idx="10"/>
          </p:nvPr>
        </p:nvSpPr>
        <p:spPr/>
        <p:txBody>
          <a:bodyPr/>
          <a:lstStyle/>
          <a:p>
            <a:pPr>
              <a:defRPr/>
            </a:pPr>
            <a:fld id="{C7F45986-6AC0-431E-A7BF-01AE0D889117}" type="slidenum">
              <a:rPr lang="en-US" smtClean="0"/>
              <a:pPr>
                <a:defRPr/>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6D1944-E533-4FBD-B5D0-9AFD20ABA1F7}" type="slidenum">
              <a:rPr lang="en-US"/>
              <a:pPr>
                <a:defRPr/>
              </a:pPr>
              <a:t>42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GB" sz="1000" dirty="0" smtClean="0">
                <a:latin typeface="+mn-lt"/>
              </a:rPr>
              <a:t>Let’s go through the three steps in a bit more detail. In step one, we decide which </a:t>
            </a:r>
            <a:r>
              <a:rPr lang="en-GB" sz="1000" dirty="0" err="1" smtClean="0">
                <a:latin typeface="+mn-lt"/>
              </a:rPr>
              <a:t>taxa</a:t>
            </a:r>
            <a:r>
              <a:rPr lang="en-GB" sz="1000" dirty="0" smtClean="0">
                <a:latin typeface="+mn-lt"/>
              </a:rPr>
              <a:t> are Not Applicable. That is, which species are </a:t>
            </a:r>
            <a:r>
              <a:rPr lang="en-GB" sz="1000" b="1" dirty="0" smtClean="0">
                <a:latin typeface="+mn-lt"/>
              </a:rPr>
              <a:t>not eligible </a:t>
            </a:r>
            <a:r>
              <a:rPr lang="en-GB" sz="1000" dirty="0" smtClean="0">
                <a:latin typeface="+mn-lt"/>
              </a:rPr>
              <a:t>for regional assessment?</a:t>
            </a:r>
          </a:p>
          <a:p>
            <a:pPr marL="542484" lvl="1" indent="-180828" eaLnBrk="1" hangingPunct="1">
              <a:buFont typeface="Arial" pitchFamily="34" charset="0"/>
              <a:buChar char="•"/>
            </a:pPr>
            <a:r>
              <a:rPr lang="en-GB" sz="1000" dirty="0" smtClean="0">
                <a:latin typeface="+mn-lt"/>
              </a:rPr>
              <a:t>Introduced </a:t>
            </a:r>
            <a:r>
              <a:rPr lang="en-GB" sz="1000" dirty="0" err="1" smtClean="0">
                <a:latin typeface="+mn-lt"/>
              </a:rPr>
              <a:t>taxa</a:t>
            </a:r>
            <a:r>
              <a:rPr lang="en-GB" sz="1000" dirty="0" smtClean="0">
                <a:latin typeface="+mn-lt"/>
              </a:rPr>
              <a:t> – those </a:t>
            </a:r>
            <a:r>
              <a:rPr lang="en-GB" sz="1000" dirty="0" err="1" smtClean="0">
                <a:latin typeface="+mn-lt"/>
              </a:rPr>
              <a:t>taxa</a:t>
            </a:r>
            <a:r>
              <a:rPr lang="en-GB" sz="1000" dirty="0" smtClean="0">
                <a:latin typeface="+mn-lt"/>
              </a:rPr>
              <a:t> that are not native to the region and are introduced for reasons other than conservation – are not eligible for assessment. The only introduced </a:t>
            </a:r>
            <a:r>
              <a:rPr lang="en-GB" sz="1000" dirty="0" err="1" smtClean="0">
                <a:latin typeface="+mn-lt"/>
              </a:rPr>
              <a:t>taxa</a:t>
            </a:r>
            <a:r>
              <a:rPr lang="en-GB" sz="1000" dirty="0" smtClean="0">
                <a:latin typeface="+mn-lt"/>
              </a:rPr>
              <a:t> that can be assessed are those populations resulting from a benign introduction (= populations of a species not naturally found in the region that have been established in the region for conservation purposes); </a:t>
            </a:r>
            <a:r>
              <a:rPr lang="en-GB" sz="1000" u="sng" dirty="0" smtClean="0">
                <a:latin typeface="+mn-lt"/>
              </a:rPr>
              <a:t>if the benign population is self-sustaining</a:t>
            </a:r>
            <a:r>
              <a:rPr lang="en-GB" sz="1000" dirty="0" smtClean="0">
                <a:latin typeface="+mn-lt"/>
              </a:rPr>
              <a:t>, it could be assessed for the regional Red List.</a:t>
            </a:r>
          </a:p>
          <a:p>
            <a:pPr marL="542484" lvl="1" indent="-180828" eaLnBrk="1" hangingPunct="1">
              <a:buFont typeface="Arial" pitchFamily="34" charset="0"/>
              <a:buChar char="•"/>
            </a:pPr>
            <a:r>
              <a:rPr lang="en-GB" sz="1000" dirty="0" smtClean="0">
                <a:latin typeface="+mn-lt"/>
              </a:rPr>
              <a:t>Vagrant </a:t>
            </a:r>
            <a:r>
              <a:rPr lang="en-GB" sz="1000" dirty="0" err="1" smtClean="0">
                <a:latin typeface="+mn-lt"/>
              </a:rPr>
              <a:t>taxa</a:t>
            </a:r>
            <a:r>
              <a:rPr lang="en-GB" sz="1000" dirty="0" smtClean="0">
                <a:latin typeface="+mn-lt"/>
              </a:rPr>
              <a:t> – those that are not native to the region but do show up in the region </a:t>
            </a:r>
            <a:r>
              <a:rPr lang="en-US" sz="1000" dirty="0" smtClean="0">
                <a:latin typeface="+mn-lt"/>
              </a:rPr>
              <a:t>occasionally and irregularly – are also excluded from a regional Red List.</a:t>
            </a:r>
            <a:endParaRPr lang="en-GB" sz="1000" dirty="0" smtClean="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DED1BE-DC28-440C-A191-F220019DCC43}" type="slidenum">
              <a:rPr lang="en-US"/>
              <a:pPr>
                <a:defRPr/>
              </a:pPr>
              <a:t>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GB" sz="1000" dirty="0" smtClean="0">
                <a:latin typeface="+mn-lt"/>
              </a:rPr>
              <a:t>Given these various issues, it’s not unusual for a regional assessment to differ from a global assessment</a:t>
            </a:r>
            <a:r>
              <a:rPr lang="en-US" sz="1000" dirty="0" smtClean="0">
                <a:latin typeface="+mn-lt"/>
              </a:rPr>
              <a:t>:</a:t>
            </a:r>
          </a:p>
          <a:p>
            <a:pPr marL="640131" lvl="2" indent="-180828" defTabSz="918606" eaLnBrk="1" hangingPunct="1">
              <a:buFont typeface="Arial" pitchFamily="34" charset="0"/>
              <a:buChar char="•"/>
              <a:defRPr/>
            </a:pPr>
            <a:r>
              <a:rPr lang="en-GB" sz="1000" i="1" dirty="0" smtClean="0">
                <a:latin typeface="+mn-lt"/>
              </a:rPr>
              <a:t>[Click]  </a:t>
            </a:r>
            <a:r>
              <a:rPr lang="en-GB" sz="1000" dirty="0" smtClean="0">
                <a:latin typeface="+mn-lt"/>
              </a:rPr>
              <a:t>For example, a</a:t>
            </a:r>
            <a:r>
              <a:rPr lang="en-US" sz="1000" dirty="0" smtClean="0">
                <a:latin typeface="+mn-lt"/>
              </a:rPr>
              <a:t> </a:t>
            </a:r>
            <a:r>
              <a:rPr lang="en-US" sz="1000" dirty="0" err="1" smtClean="0">
                <a:latin typeface="+mn-lt"/>
              </a:rPr>
              <a:t>taxon</a:t>
            </a:r>
            <a:r>
              <a:rPr lang="en-US" sz="1000" dirty="0" smtClean="0">
                <a:latin typeface="+mn-lt"/>
              </a:rPr>
              <a:t> may be globally LC, but threatened within the region because the global population is large, wide-spread and stable, but within the region the population is small and declining.</a:t>
            </a:r>
          </a:p>
          <a:p>
            <a:pPr marL="640131" lvl="2" indent="-180828" defTabSz="918606" eaLnBrk="1" hangingPunct="1">
              <a:buFont typeface="Arial" pitchFamily="34" charset="0"/>
              <a:buChar char="•"/>
              <a:defRPr/>
            </a:pPr>
            <a:r>
              <a:rPr lang="en-GB" sz="1000" i="1" dirty="0" smtClean="0">
                <a:latin typeface="+mn-lt"/>
              </a:rPr>
              <a:t>[Click]  </a:t>
            </a:r>
            <a:r>
              <a:rPr lang="en-US" sz="1000" dirty="0" smtClean="0">
                <a:latin typeface="+mn-lt"/>
              </a:rPr>
              <a:t>A </a:t>
            </a:r>
            <a:r>
              <a:rPr lang="en-US" sz="1000" dirty="0" err="1" smtClean="0">
                <a:latin typeface="+mn-lt"/>
              </a:rPr>
              <a:t>taxon</a:t>
            </a:r>
            <a:r>
              <a:rPr lang="en-US" sz="1000" dirty="0" smtClean="0">
                <a:latin typeface="+mn-lt"/>
              </a:rPr>
              <a:t> may be globally threatened (typically under criterion A or C) but LC within the region because the population in the region is large and is not declining at the same rate as elsewhere.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C5049A-CB3E-4BE4-9A0E-B96B923F0443}" type="slidenum">
              <a:rPr lang="en-US"/>
              <a:pPr>
                <a:defRPr/>
              </a:pPr>
              <a:t>43</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defTabSz="918606" eaLnBrk="1" hangingPunct="1">
              <a:defRPr/>
            </a:pPr>
            <a:r>
              <a:rPr lang="en-GB" sz="1000" dirty="0" smtClean="0">
                <a:latin typeface="+mn-lt"/>
              </a:rPr>
              <a:t>Once you have the preliminary assessment from step 2, the existence and status of populations outside the region is investigated and, if necessary, the assessment adjusted appropriately. In step 3 we use the flowchart to answer a series of questions. These questions determine whether there are populations outside the region that may “rescue” the regional population through immigration. The questions asked differ for </a:t>
            </a:r>
            <a:r>
              <a:rPr lang="en-GB" sz="1000" dirty="0" err="1" smtClean="0">
                <a:latin typeface="+mn-lt"/>
              </a:rPr>
              <a:t>taxa</a:t>
            </a:r>
            <a:r>
              <a:rPr lang="en-GB" sz="1000" dirty="0" smtClean="0">
                <a:latin typeface="+mn-lt"/>
              </a:rPr>
              <a:t> that are breeding within the region and those that are regular visitors to the region but do not breed there.</a:t>
            </a:r>
          </a:p>
          <a:p>
            <a:pPr defTabSz="918606" eaLnBrk="1" hangingPunct="1"/>
            <a:r>
              <a:rPr lang="en-GB" sz="1000" i="1" dirty="0" smtClean="0"/>
              <a:t>&lt;CLICK&gt; </a:t>
            </a:r>
          </a:p>
          <a:p>
            <a:pPr eaLnBrk="1" hangingPunct="1"/>
            <a:r>
              <a:rPr lang="en-GB" sz="1000" dirty="0" smtClean="0">
                <a:latin typeface="+mn-lt"/>
              </a:rPr>
              <a:t>First let’s look at </a:t>
            </a:r>
            <a:r>
              <a:rPr lang="en-GB" sz="1000" b="1" dirty="0" smtClean="0">
                <a:latin typeface="+mn-lt"/>
              </a:rPr>
              <a:t>breeding populations</a:t>
            </a:r>
            <a:r>
              <a:rPr lang="en-GB" sz="1000" dirty="0" smtClean="0">
                <a:latin typeface="+mn-lt"/>
              </a:rPr>
              <a:t>. In relation to the regional population, Assessors ask themselves:</a:t>
            </a:r>
          </a:p>
          <a:p>
            <a:pPr eaLnBrk="1" hangingPunct="1"/>
            <a:r>
              <a:rPr lang="en-GB" sz="1000" b="1" dirty="0" smtClean="0">
                <a:latin typeface="+mn-lt"/>
              </a:rPr>
              <a:t>3a.</a:t>
            </a:r>
            <a:r>
              <a:rPr lang="en-GB" sz="1000" dirty="0" smtClean="0">
                <a:latin typeface="+mn-lt"/>
              </a:rPr>
              <a:t> Does the regional population experience any significant immigration of </a:t>
            </a:r>
            <a:r>
              <a:rPr lang="en-GB" sz="1000" dirty="0" err="1" smtClean="0">
                <a:latin typeface="+mn-lt"/>
              </a:rPr>
              <a:t>propagules</a:t>
            </a:r>
            <a:r>
              <a:rPr lang="en-GB" sz="1000" dirty="0" smtClean="0">
                <a:latin typeface="+mn-lt"/>
              </a:rPr>
              <a:t> (i.e., </a:t>
            </a:r>
            <a:r>
              <a:rPr lang="en-GB" sz="1000" dirty="0" smtClean="0"/>
              <a:t>individuals, pollen, larvae, etc.) </a:t>
            </a:r>
            <a:r>
              <a:rPr lang="en-GB" sz="1000" dirty="0" smtClean="0">
                <a:latin typeface="+mn-lt"/>
              </a:rPr>
              <a:t>from outside the region and are these likely to settle and reproduce within the region? </a:t>
            </a:r>
            <a:r>
              <a:rPr lang="en-GB" sz="1000" b="1" dirty="0" smtClean="0">
                <a:latin typeface="+mn-lt"/>
              </a:rPr>
              <a:t>If no/unknown</a:t>
            </a:r>
            <a:r>
              <a:rPr lang="en-GB" sz="1000" dirty="0" smtClean="0">
                <a:latin typeface="+mn-lt"/>
              </a:rPr>
              <a:t>, the population is effectively isolated (i.e., there is no known rescue effect from outside the region) and the probability of extinction within the region determined in step 2 is correct; the preliminary assessment does not change. </a:t>
            </a:r>
            <a:r>
              <a:rPr lang="en-GB" sz="1000" b="1" dirty="0" smtClean="0">
                <a:latin typeface="+mn-lt"/>
              </a:rPr>
              <a:t>If yes/likely</a:t>
            </a:r>
            <a:r>
              <a:rPr lang="en-GB" sz="1000" dirty="0" smtClean="0">
                <a:latin typeface="+mn-lt"/>
              </a:rPr>
              <a:t> then move on to question 3b.</a:t>
            </a:r>
          </a:p>
          <a:p>
            <a:pPr eaLnBrk="1" hangingPunct="1"/>
            <a:r>
              <a:rPr lang="en-GB" sz="1000" b="1" dirty="0" smtClean="0">
                <a:latin typeface="+mn-lt"/>
              </a:rPr>
              <a:t>3b.</a:t>
            </a:r>
            <a:r>
              <a:rPr lang="en-GB" sz="1000" dirty="0" smtClean="0">
                <a:latin typeface="+mn-lt"/>
              </a:rPr>
              <a:t> Is the immigration expected to decrease? </a:t>
            </a:r>
            <a:r>
              <a:rPr lang="en-GB" sz="1000" b="1" dirty="0" smtClean="0">
                <a:latin typeface="+mn-lt"/>
              </a:rPr>
              <a:t>If no/unlikely </a:t>
            </a:r>
            <a:r>
              <a:rPr lang="en-GB" sz="1000" dirty="0" smtClean="0">
                <a:latin typeface="+mn-lt"/>
              </a:rPr>
              <a:t>then there is a potential rescue effect from outside the region. The preliminary assessment in step 2 was an over-estimate of extinction risk, therefore it is appropriate to </a:t>
            </a:r>
            <a:r>
              <a:rPr lang="en-GB" sz="1000" dirty="0" err="1" smtClean="0">
                <a:latin typeface="+mn-lt"/>
              </a:rPr>
              <a:t>downlist</a:t>
            </a:r>
            <a:r>
              <a:rPr lang="en-GB" sz="1000" dirty="0" smtClean="0">
                <a:latin typeface="+mn-lt"/>
              </a:rPr>
              <a:t> the assessment by a category (e.g., if the </a:t>
            </a:r>
            <a:r>
              <a:rPr lang="en-GB" sz="1000" dirty="0" err="1" smtClean="0">
                <a:latin typeface="+mn-lt"/>
              </a:rPr>
              <a:t>taxon</a:t>
            </a:r>
            <a:r>
              <a:rPr lang="en-GB" sz="1000" dirty="0" smtClean="0">
                <a:latin typeface="+mn-lt"/>
              </a:rPr>
              <a:t> was EN in step 2, it would be </a:t>
            </a:r>
            <a:r>
              <a:rPr lang="en-GB" sz="1000" dirty="0" err="1" smtClean="0">
                <a:latin typeface="+mn-lt"/>
              </a:rPr>
              <a:t>downlisted</a:t>
            </a:r>
            <a:r>
              <a:rPr lang="en-GB" sz="1000" dirty="0" smtClean="0">
                <a:latin typeface="+mn-lt"/>
              </a:rPr>
              <a:t> to VU in step 3). </a:t>
            </a:r>
            <a:r>
              <a:rPr lang="en-GB" sz="1000" b="1" dirty="0" smtClean="0">
                <a:latin typeface="+mn-lt"/>
              </a:rPr>
              <a:t>If yes/unknown</a:t>
            </a:r>
            <a:r>
              <a:rPr lang="en-GB" sz="1000" dirty="0" smtClean="0">
                <a:latin typeface="+mn-lt"/>
              </a:rPr>
              <a:t> (e.g. because conditions outside the region are deteriorating and the populations there are declining) then move on to question 3c.</a:t>
            </a:r>
          </a:p>
          <a:p>
            <a:pPr eaLnBrk="1" hangingPunct="1"/>
            <a:r>
              <a:rPr lang="en-GB" sz="1000" b="1" dirty="0" smtClean="0">
                <a:latin typeface="+mn-lt"/>
              </a:rPr>
              <a:t>3c.</a:t>
            </a:r>
            <a:r>
              <a:rPr lang="en-GB" sz="1000" dirty="0" smtClean="0">
                <a:latin typeface="+mn-lt"/>
              </a:rPr>
              <a:t> Is the regional population a sink? (i.e. is the existence of the regional population highly dependent on the immigration of individuals from outside the region?).  </a:t>
            </a:r>
            <a:r>
              <a:rPr lang="en-GB" sz="1000" b="1" dirty="0" smtClean="0">
                <a:latin typeface="+mn-lt"/>
              </a:rPr>
              <a:t>If yes/likely</a:t>
            </a:r>
            <a:r>
              <a:rPr lang="en-GB" sz="1000" dirty="0" smtClean="0">
                <a:latin typeface="+mn-lt"/>
              </a:rPr>
              <a:t> then the preliminary assessment is an underestimate of extinction risk because the regional population is unable to sustain itself without immigration and that immigration is expected to decrease. It is appropriate to </a:t>
            </a:r>
            <a:r>
              <a:rPr lang="en-GB" sz="1000" dirty="0" err="1" smtClean="0">
                <a:latin typeface="+mn-lt"/>
              </a:rPr>
              <a:t>uplist</a:t>
            </a:r>
            <a:r>
              <a:rPr lang="en-GB" sz="1000" dirty="0" smtClean="0">
                <a:latin typeface="+mn-lt"/>
              </a:rPr>
              <a:t> the assessment by a category (e.g., if the </a:t>
            </a:r>
            <a:r>
              <a:rPr lang="en-GB" sz="1000" dirty="0" err="1" smtClean="0">
                <a:latin typeface="+mn-lt"/>
              </a:rPr>
              <a:t>taxon</a:t>
            </a:r>
            <a:r>
              <a:rPr lang="en-GB" sz="1000" dirty="0" smtClean="0">
                <a:latin typeface="+mn-lt"/>
              </a:rPr>
              <a:t> was listed as EN in step 2, it would be </a:t>
            </a:r>
            <a:r>
              <a:rPr lang="en-GB" sz="1000" dirty="0" err="1" smtClean="0">
                <a:latin typeface="+mn-lt"/>
              </a:rPr>
              <a:t>uplisted</a:t>
            </a:r>
            <a:r>
              <a:rPr lang="en-GB" sz="1000" dirty="0" smtClean="0">
                <a:latin typeface="+mn-lt"/>
              </a:rPr>
              <a:t> to CR in step 3). </a:t>
            </a:r>
            <a:r>
              <a:rPr lang="en-GB" sz="1000" b="1" dirty="0" smtClean="0">
                <a:latin typeface="+mn-lt"/>
              </a:rPr>
              <a:t>If no/unknown</a:t>
            </a:r>
            <a:r>
              <a:rPr lang="en-GB" sz="1000" dirty="0" smtClean="0">
                <a:latin typeface="+mn-lt"/>
              </a:rPr>
              <a:t>, then </a:t>
            </a:r>
            <a:r>
              <a:rPr lang="en-GB" sz="1000" dirty="0" smtClean="0"/>
              <a:t>the preliminary assessment should remain unchanged. </a:t>
            </a:r>
            <a:r>
              <a:rPr lang="en-GB" sz="1000" dirty="0" smtClean="0">
                <a:latin typeface="+mn-lt"/>
              </a:rPr>
              <a:t>Although there is immigration, and this is expected to decrease, the regional population is not known to rely </a:t>
            </a:r>
            <a:r>
              <a:rPr lang="en-GB" sz="1000" dirty="0" smtClean="0"/>
              <a:t>heavily </a:t>
            </a:r>
            <a:r>
              <a:rPr lang="en-GB" sz="1000" dirty="0" smtClean="0">
                <a:latin typeface="+mn-lt"/>
              </a:rPr>
              <a:t>on immigration for its continued existence; immigration doesn’t act to “rescue” the regional population, therefore the preliminary assessment is a good estimate of extinction risk.</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C5049A-CB3E-4BE4-9A0E-B96B923F0443}" type="slidenum">
              <a:rPr lang="en-US"/>
              <a:pPr>
                <a:defRPr/>
              </a:pPr>
              <a:t>44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GB" sz="1000" b="1" dirty="0" smtClean="0">
                <a:latin typeface="+mn-lt"/>
              </a:rPr>
              <a:t>Visiting populations:</a:t>
            </a:r>
          </a:p>
          <a:p>
            <a:pPr eaLnBrk="1" hangingPunct="1"/>
            <a:endParaRPr lang="en-GB" sz="1000" b="1" dirty="0" smtClean="0">
              <a:latin typeface="+mn-lt"/>
            </a:endParaRPr>
          </a:p>
          <a:p>
            <a:pPr eaLnBrk="1" hangingPunct="1"/>
            <a:r>
              <a:rPr lang="en-GB" sz="1000" b="1" dirty="0" smtClean="0">
                <a:latin typeface="+mn-lt"/>
              </a:rPr>
              <a:t>3d.</a:t>
            </a:r>
            <a:r>
              <a:rPr lang="en-GB" sz="1000" dirty="0" smtClean="0">
                <a:latin typeface="+mn-lt"/>
              </a:rPr>
              <a:t> Are the conditions outside the region deteriorating? </a:t>
            </a:r>
            <a:r>
              <a:rPr lang="en-GB" sz="1000" b="1" dirty="0" smtClean="0">
                <a:latin typeface="+mn-lt"/>
              </a:rPr>
              <a:t>If yes/unknown</a:t>
            </a:r>
            <a:r>
              <a:rPr lang="en-GB" sz="1000" dirty="0" smtClean="0">
                <a:latin typeface="+mn-lt"/>
              </a:rPr>
              <a:t>, the preliminary assessment has already taken this into account (i.e. individuals visiting the region are affected by conditions outside the region and this is reflected in the preliminary assessment), therefore the assessment should not change. </a:t>
            </a:r>
            <a:r>
              <a:rPr lang="en-GB" sz="1000" b="1" dirty="0" smtClean="0">
                <a:latin typeface="+mn-lt"/>
              </a:rPr>
              <a:t>If no/unlikely</a:t>
            </a:r>
            <a:r>
              <a:rPr lang="en-GB" sz="1000" dirty="0" smtClean="0">
                <a:latin typeface="+mn-lt"/>
              </a:rPr>
              <a:t> then move on to question 3e.</a:t>
            </a:r>
          </a:p>
          <a:p>
            <a:pPr eaLnBrk="1" hangingPunct="1"/>
            <a:endParaRPr lang="en-GB" sz="1000" dirty="0" smtClean="0">
              <a:latin typeface="+mn-lt"/>
            </a:endParaRPr>
          </a:p>
          <a:p>
            <a:pPr eaLnBrk="1" hangingPunct="1"/>
            <a:r>
              <a:rPr lang="en-GB" sz="1000" b="1" dirty="0" smtClean="0">
                <a:latin typeface="+mn-lt"/>
              </a:rPr>
              <a:t>3e.</a:t>
            </a:r>
            <a:r>
              <a:rPr lang="en-GB" sz="1000" dirty="0" smtClean="0">
                <a:latin typeface="+mn-lt"/>
              </a:rPr>
              <a:t> Are the conditions within the region deteriorating? </a:t>
            </a:r>
            <a:r>
              <a:rPr lang="en-GB" sz="1000" b="1" dirty="0" smtClean="0">
                <a:latin typeface="+mn-lt"/>
              </a:rPr>
              <a:t>If yes/unknown</a:t>
            </a:r>
            <a:r>
              <a:rPr lang="en-GB" sz="1000" dirty="0" smtClean="0">
                <a:latin typeface="+mn-lt"/>
              </a:rPr>
              <a:t> then the preliminary assessment has already taken this into account, </a:t>
            </a:r>
            <a:r>
              <a:rPr lang="en-GB" sz="1000" dirty="0" smtClean="0"/>
              <a:t>therefore the assessment should not change</a:t>
            </a:r>
            <a:r>
              <a:rPr lang="en-GB" sz="1000" dirty="0" smtClean="0">
                <a:latin typeface="+mn-lt"/>
              </a:rPr>
              <a:t>. </a:t>
            </a:r>
            <a:r>
              <a:rPr lang="en-GB" sz="1000" b="1" dirty="0" smtClean="0">
                <a:latin typeface="+mn-lt"/>
              </a:rPr>
              <a:t>If no/unlikely</a:t>
            </a:r>
            <a:r>
              <a:rPr lang="en-GB" sz="1000" dirty="0" smtClean="0">
                <a:latin typeface="+mn-lt"/>
              </a:rPr>
              <a:t> move on to question 3f.</a:t>
            </a:r>
          </a:p>
          <a:p>
            <a:pPr eaLnBrk="1" hangingPunct="1"/>
            <a:endParaRPr lang="en-GB" sz="1000" dirty="0" smtClean="0">
              <a:latin typeface="+mn-lt"/>
            </a:endParaRPr>
          </a:p>
          <a:p>
            <a:pPr eaLnBrk="1" hangingPunct="1"/>
            <a:r>
              <a:rPr lang="en-GB" sz="1000" b="1" dirty="0" smtClean="0">
                <a:latin typeface="+mn-lt"/>
              </a:rPr>
              <a:t>3f. </a:t>
            </a:r>
            <a:r>
              <a:rPr lang="en-GB" sz="1000" dirty="0" smtClean="0">
                <a:latin typeface="+mn-lt"/>
              </a:rPr>
              <a:t>Can the breeding population rescue the regional population should it decline (e.g. if the regional population declines, can individuals from breeding populations outside the region replace the lost visiting individuals). </a:t>
            </a:r>
            <a:r>
              <a:rPr lang="en-GB" sz="1000" b="1" dirty="0" smtClean="0">
                <a:latin typeface="+mn-lt"/>
              </a:rPr>
              <a:t>If yes/likely</a:t>
            </a:r>
            <a:r>
              <a:rPr lang="en-GB" sz="1000" dirty="0" smtClean="0">
                <a:latin typeface="+mn-lt"/>
              </a:rPr>
              <a:t> then there is a potential rescue effect from populations outside the region and it is appropriate to </a:t>
            </a:r>
            <a:r>
              <a:rPr lang="en-GB" sz="1000" dirty="0" err="1" smtClean="0">
                <a:latin typeface="+mn-lt"/>
              </a:rPr>
              <a:t>downlist</a:t>
            </a:r>
            <a:r>
              <a:rPr lang="en-GB" sz="1000" dirty="0" smtClean="0">
                <a:latin typeface="+mn-lt"/>
              </a:rPr>
              <a:t> the category. </a:t>
            </a:r>
            <a:r>
              <a:rPr lang="en-GB" sz="1000" b="1" dirty="0" smtClean="0">
                <a:latin typeface="+mn-lt"/>
              </a:rPr>
              <a:t>If no/unknown</a:t>
            </a:r>
            <a:r>
              <a:rPr lang="en-GB" sz="1000" dirty="0" smtClean="0">
                <a:latin typeface="+mn-lt"/>
              </a:rPr>
              <a:t>, then there is no need to change the preliminary assessment.</a:t>
            </a:r>
            <a:endParaRPr lang="en-GB" sz="1000" b="1" dirty="0" smtClean="0">
              <a:latin typeface="+mn-lt"/>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B7AB8077-D7FE-41F8-8356-BF3466457839}" type="slidenum">
              <a:rPr lang="en-US" smtClean="0"/>
              <a:pPr>
                <a:defRPr/>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D92941-201F-4E26-99EA-332E93662FE4}" type="slidenum">
              <a:rPr lang="en-US"/>
              <a:pPr>
                <a:defRPr/>
              </a:pPr>
              <a:t>46</a:t>
            </a:fld>
            <a:endParaRPr lang="en-US"/>
          </a:p>
        </p:txBody>
      </p:sp>
      <p:sp>
        <p:nvSpPr>
          <p:cNvPr id="36867"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ln/>
        </p:spPr>
        <p:txBody>
          <a:bodyPr/>
          <a:lstStyle/>
          <a:p>
            <a:pPr eaLnBrk="1" hangingPunct="1">
              <a:defRPr/>
            </a:pPr>
            <a:r>
              <a:rPr lang="en-GB" sz="1000" dirty="0" smtClean="0">
                <a:latin typeface="+mn-lt"/>
              </a:rPr>
              <a:t>The Red List criteria can seem daunting to Assessors at first. Although quantitative thresholds are used to determine which threatened category a species can be listed under, the system also allows for uncertainty in the available data, and also for situations where there are very little direct data at all. </a:t>
            </a:r>
          </a:p>
          <a:p>
            <a:pPr eaLnBrk="1" hangingPunct="1">
              <a:defRPr/>
            </a:pPr>
            <a:endParaRPr lang="en-GB" sz="1000" dirty="0" smtClean="0">
              <a:latin typeface="+mn-lt"/>
            </a:endParaRPr>
          </a:p>
          <a:p>
            <a:pPr eaLnBrk="1" hangingPunct="1">
              <a:defRPr/>
            </a:pPr>
            <a:r>
              <a:rPr lang="en-GB" sz="1000" dirty="0" smtClean="0">
                <a:latin typeface="+mn-lt"/>
              </a:rPr>
              <a:t>It is clear that if we were to rely only on lots of detailed research data that is 100% certain, very few species would ever be assessed beyond Data Deficient. So, a range of data quality is acceptable for use in an IUCN Red List assessment.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sz="1000" dirty="0" smtClean="0">
                <a:latin typeface="+mn-lt"/>
              </a:rPr>
              <a:t>In the Red List Categories and Criteria you will see the following terms used:</a:t>
            </a:r>
          </a:p>
          <a:p>
            <a:pPr>
              <a:defRPr/>
            </a:pPr>
            <a:endParaRPr lang="en-GB" sz="1000" dirty="0" smtClean="0">
              <a:latin typeface="+mn-lt"/>
            </a:endParaRPr>
          </a:p>
          <a:p>
            <a:pPr marL="181674" indent="-181674">
              <a:buFontTx/>
              <a:buChar char="•"/>
              <a:defRPr/>
            </a:pPr>
            <a:r>
              <a:rPr lang="en-GB" sz="1000" dirty="0" smtClean="0">
                <a:latin typeface="+mn-lt"/>
              </a:rPr>
              <a:t>Observed</a:t>
            </a:r>
          </a:p>
          <a:p>
            <a:pPr marL="181674" indent="-181674">
              <a:buFontTx/>
              <a:buChar char="•"/>
              <a:defRPr/>
            </a:pPr>
            <a:r>
              <a:rPr lang="en-GB" sz="1000" dirty="0" smtClean="0">
                <a:latin typeface="+mn-lt"/>
              </a:rPr>
              <a:t>Estimated</a:t>
            </a:r>
          </a:p>
          <a:p>
            <a:pPr marL="181674" indent="-181674">
              <a:buFontTx/>
              <a:buChar char="•"/>
              <a:defRPr/>
            </a:pPr>
            <a:r>
              <a:rPr lang="en-GB" sz="1000" dirty="0" smtClean="0">
                <a:latin typeface="+mn-lt"/>
              </a:rPr>
              <a:t>Projected</a:t>
            </a:r>
          </a:p>
          <a:p>
            <a:pPr marL="181674" indent="-181674">
              <a:buFontTx/>
              <a:buChar char="•"/>
              <a:defRPr/>
            </a:pPr>
            <a:r>
              <a:rPr lang="en-GB" sz="1000" dirty="0" smtClean="0">
                <a:latin typeface="+mn-lt"/>
              </a:rPr>
              <a:t>Inferred</a:t>
            </a:r>
          </a:p>
          <a:p>
            <a:pPr marL="181674" indent="-181674">
              <a:buFontTx/>
              <a:buChar char="•"/>
              <a:defRPr/>
            </a:pPr>
            <a:r>
              <a:rPr lang="en-GB" sz="1000" dirty="0" smtClean="0">
                <a:latin typeface="+mn-lt"/>
              </a:rPr>
              <a:t>Suspected</a:t>
            </a:r>
          </a:p>
          <a:p>
            <a:pPr marL="181674" indent="-181674">
              <a:defRPr/>
            </a:pPr>
            <a:endParaRPr lang="en-GB" sz="1000" dirty="0" smtClean="0">
              <a:latin typeface="+mn-lt"/>
            </a:endParaRPr>
          </a:p>
          <a:p>
            <a:pPr>
              <a:defRPr/>
            </a:pPr>
            <a:r>
              <a:rPr lang="en-GB" sz="1000" dirty="0" smtClean="0">
                <a:latin typeface="+mn-lt"/>
              </a:rPr>
              <a:t>These terms </a:t>
            </a:r>
            <a:r>
              <a:rPr lang="en-US" sz="1000" dirty="0" smtClean="0">
                <a:latin typeface="+mn-lt"/>
              </a:rPr>
              <a:t>refer to the quality of the information used in the assessment, as defined in the Red List Categories and Criteria</a:t>
            </a:r>
            <a:r>
              <a:rPr lang="en-GB" sz="1000" dirty="0" smtClean="0">
                <a:latin typeface="+mn-lt"/>
              </a:rPr>
              <a:t>. The full definitions for each of these terms appears in the User Guidelines document. </a:t>
            </a:r>
          </a:p>
          <a:p>
            <a:pPr>
              <a:defRPr/>
            </a:pPr>
            <a:endParaRPr lang="en-GB" sz="1000" dirty="0">
              <a:latin typeface="+mn-lt"/>
            </a:endParaRPr>
          </a:p>
        </p:txBody>
      </p:sp>
      <p:sp>
        <p:nvSpPr>
          <p:cNvPr id="4" name="Slide Number Placeholder 3"/>
          <p:cNvSpPr>
            <a:spLocks noGrp="1"/>
          </p:cNvSpPr>
          <p:nvPr>
            <p:ph type="sldNum" sz="quarter" idx="5"/>
          </p:nvPr>
        </p:nvSpPr>
        <p:spPr/>
        <p:txBody>
          <a:bodyPr/>
          <a:lstStyle/>
          <a:p>
            <a:pPr>
              <a:defRPr/>
            </a:pPr>
            <a:fld id="{49DFF22A-02CB-476B-BE28-9065A505CF8F}" type="slidenum">
              <a:rPr lang="en-US" smtClean="0"/>
              <a:pPr>
                <a:defRPr/>
              </a:pPr>
              <a:t>47</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29A5F6-937A-47C2-AC72-94D505F3EC79}" type="slidenum">
              <a:rPr lang="en-US"/>
              <a:pPr>
                <a:defRPr/>
              </a:pPr>
              <a:t>48</a:t>
            </a:fld>
            <a:endParaRPr lang="en-US"/>
          </a:p>
        </p:txBody>
      </p:sp>
      <p:sp>
        <p:nvSpPr>
          <p:cNvPr id="38915"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ln/>
        </p:spPr>
        <p:txBody>
          <a:bodyPr/>
          <a:lstStyle/>
          <a:p>
            <a:pPr eaLnBrk="1" hangingPunct="1">
              <a:defRPr/>
            </a:pPr>
            <a:r>
              <a:rPr lang="en-GB" sz="1000" b="1" dirty="0" smtClean="0">
                <a:latin typeface="+mn-lt"/>
              </a:rPr>
              <a:t>Observed</a:t>
            </a:r>
            <a:r>
              <a:rPr lang="en-GB" sz="1000" dirty="0" smtClean="0">
                <a:latin typeface="+mn-lt"/>
              </a:rPr>
              <a:t> data is the highest quality information we can obtain. It is directly based on well-documented observations of ALL known individuals in the population.</a:t>
            </a:r>
          </a:p>
          <a:p>
            <a:pPr eaLnBrk="1" hangingPunct="1">
              <a:defRPr/>
            </a:pPr>
            <a:endParaRPr lang="en-GB" sz="1000" dirty="0" smtClean="0">
              <a:latin typeface="+mn-lt"/>
            </a:endParaRPr>
          </a:p>
          <a:p>
            <a:pPr marL="181056" indent="-181056" eaLnBrk="1" hangingPunct="1">
              <a:buFontTx/>
              <a:buChar char="•"/>
              <a:defRPr/>
            </a:pPr>
            <a:r>
              <a:rPr lang="en-GB" sz="1000" dirty="0" smtClean="0">
                <a:latin typeface="+mn-lt"/>
              </a:rPr>
              <a:t>For example, if the entire global population of a species occurs in one small area and all mature individuals within the population are counted each year, then the Assessor would know for certain what the rate of decline for that species is. In the example shown, an observed reduction of 58% over 4 years can be calculated based on data from annual population size counts.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CF331A-016A-42AF-84D1-97D089622765}" type="slidenum">
              <a:rPr lang="en-US"/>
              <a:pPr>
                <a:defRPr/>
              </a:pPr>
              <a:t>49</a:t>
            </a:fld>
            <a:endParaRPr lang="en-US"/>
          </a:p>
        </p:txBody>
      </p:sp>
      <p:sp>
        <p:nvSpPr>
          <p:cNvPr id="39939"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ln/>
        </p:spPr>
        <p:txBody>
          <a:bodyPr/>
          <a:lstStyle/>
          <a:p>
            <a:pPr eaLnBrk="1" hangingPunct="1">
              <a:defRPr/>
            </a:pPr>
            <a:r>
              <a:rPr lang="en-GB" sz="1000" b="1" dirty="0" smtClean="0">
                <a:latin typeface="+mn-lt"/>
              </a:rPr>
              <a:t>Estimated</a:t>
            </a:r>
            <a:r>
              <a:rPr lang="en-GB" sz="1000" dirty="0" smtClean="0">
                <a:latin typeface="+mn-lt"/>
              </a:rPr>
              <a:t> </a:t>
            </a:r>
            <a:r>
              <a:rPr lang="en-GB" sz="1000" dirty="0" smtClean="0">
                <a:solidFill>
                  <a:srgbClr val="000000"/>
                </a:solidFill>
                <a:latin typeface="+mn-lt"/>
              </a:rPr>
              <a:t>information is generally based on scientific studies. </a:t>
            </a:r>
          </a:p>
          <a:p>
            <a:pPr marL="181056" indent="-181056" eaLnBrk="1" hangingPunct="1">
              <a:defRPr/>
            </a:pPr>
            <a:endParaRPr lang="en-GB" sz="1000" dirty="0" smtClean="0">
              <a:solidFill>
                <a:srgbClr val="000000"/>
              </a:solidFill>
              <a:latin typeface="+mn-lt"/>
            </a:endParaRPr>
          </a:p>
          <a:p>
            <a:pPr marL="181056" indent="-181056" eaLnBrk="1" hangingPunct="1">
              <a:spcAft>
                <a:spcPts val="300"/>
              </a:spcAft>
              <a:buFontTx/>
              <a:buChar char="•"/>
              <a:defRPr/>
            </a:pPr>
            <a:r>
              <a:rPr lang="en-GB" sz="1000" dirty="0" smtClean="0">
                <a:solidFill>
                  <a:srgbClr val="000000"/>
                </a:solidFill>
                <a:latin typeface="+mn-lt"/>
              </a:rPr>
              <a:t>For example, if regular surveys are carried out at specific sites within the range area of a species, the data gathered from these surveys can be used to estimate a rate of decline across the whole population. In the example this method results in an estimated reduction of 65% between 2005 and 2008.</a:t>
            </a:r>
          </a:p>
          <a:p>
            <a:pPr marL="181056" indent="-181056" eaLnBrk="1" hangingPunct="1">
              <a:spcAft>
                <a:spcPts val="300"/>
              </a:spcAft>
              <a:buFontTx/>
              <a:buChar char="•"/>
              <a:defRPr/>
            </a:pPr>
            <a:r>
              <a:rPr lang="en-GB" sz="1000" dirty="0" smtClean="0">
                <a:solidFill>
                  <a:srgbClr val="000000"/>
                </a:solidFill>
                <a:latin typeface="+mn-lt"/>
              </a:rPr>
              <a:t>Estimated information is based on calculations that involve assumptions (e.g., statistical assumptions about sampling methods used, biological assumptions about the relationship between an observed variable (e.g., an index of abundance) to the variable of interest (e.g., number of mature individuals), etc). </a:t>
            </a:r>
          </a:p>
          <a:p>
            <a:pPr marL="181056" indent="-181056" eaLnBrk="1" hangingPunct="1">
              <a:spcAft>
                <a:spcPts val="300"/>
              </a:spcAft>
              <a:buFontTx/>
              <a:buChar char="•"/>
              <a:defRPr/>
            </a:pPr>
            <a:r>
              <a:rPr lang="en-GB" sz="1000" dirty="0" smtClean="0">
                <a:solidFill>
                  <a:srgbClr val="000000"/>
                </a:solidFill>
                <a:latin typeface="+mn-lt"/>
              </a:rPr>
              <a:t>All of the assumptions should be stated and justified in the documentation.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4B7C72-AE16-4C98-922D-3F0105060003}" type="slidenum">
              <a:rPr lang="en-US"/>
              <a:pPr>
                <a:defRPr/>
              </a:pPr>
              <a:t>50</a:t>
            </a:fld>
            <a:endParaRPr lang="en-US"/>
          </a:p>
        </p:txBody>
      </p:sp>
      <p:sp>
        <p:nvSpPr>
          <p:cNvPr id="40963"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ln/>
        </p:spPr>
        <p:txBody>
          <a:bodyPr/>
          <a:lstStyle/>
          <a:p>
            <a:pPr marL="181056" indent="-181056" eaLnBrk="1" hangingPunct="1">
              <a:defRPr/>
            </a:pPr>
            <a:r>
              <a:rPr lang="en-GB" sz="1000" b="1" dirty="0" smtClean="0">
                <a:latin typeface="+mn-lt"/>
              </a:rPr>
              <a:t>Projected</a:t>
            </a:r>
            <a:r>
              <a:rPr lang="en-GB" sz="1000" dirty="0" smtClean="0">
                <a:latin typeface="+mn-lt"/>
              </a:rPr>
              <a:t> information is the same as “estimated”, but the variable of interest is extrapolated in time towards the future. </a:t>
            </a:r>
          </a:p>
          <a:p>
            <a:pPr marL="181056" indent="-181056" eaLnBrk="1" hangingPunct="1">
              <a:defRPr/>
            </a:pPr>
            <a:endParaRPr lang="en-GB" sz="1000" dirty="0" smtClean="0">
              <a:latin typeface="+mn-lt"/>
            </a:endParaRPr>
          </a:p>
          <a:p>
            <a:pPr marL="181056" indent="-181056" eaLnBrk="1" hangingPunct="1">
              <a:buFontTx/>
              <a:buChar char="•"/>
              <a:defRPr/>
            </a:pPr>
            <a:r>
              <a:rPr lang="en-GB" sz="1000" dirty="0" smtClean="0">
                <a:latin typeface="+mn-lt"/>
              </a:rPr>
              <a:t>The example shown here is the same as the one on the previous slide. If additional information is also available on the causes of decline (e.g., habitat loss) and the likelihood of the threats continuing into the future (or even increasing in future), then a population decline model can be created and extended into the future.</a:t>
            </a:r>
          </a:p>
          <a:p>
            <a:pPr marL="181056" indent="-181056" eaLnBrk="1" hangingPunct="1">
              <a:buFontTx/>
              <a:buChar char="•"/>
              <a:defRPr/>
            </a:pPr>
            <a:r>
              <a:rPr lang="en-GB" sz="1000" dirty="0" smtClean="0">
                <a:latin typeface="+mn-lt"/>
              </a:rPr>
              <a:t>In the model, past decline is estimated from the collected data.</a:t>
            </a:r>
          </a:p>
          <a:p>
            <a:pPr marL="181056" indent="-181056" eaLnBrk="1" hangingPunct="1">
              <a:buFontTx/>
              <a:buChar char="•"/>
              <a:defRPr/>
            </a:pPr>
            <a:r>
              <a:rPr lang="en-GB" sz="1000" dirty="0" smtClean="0">
                <a:latin typeface="+mn-lt"/>
              </a:rPr>
              <a:t>Future decline is projected based on the threat continuing as it has in the past.</a:t>
            </a:r>
          </a:p>
          <a:p>
            <a:pPr marL="181056" indent="-181056" eaLnBrk="1" hangingPunct="1">
              <a:buFontTx/>
              <a:buChar char="•"/>
              <a:defRPr/>
            </a:pPr>
            <a:r>
              <a:rPr lang="en-GB" sz="1000" dirty="0" smtClean="0">
                <a:latin typeface="+mn-lt"/>
              </a:rPr>
              <a:t>For projected information, the assessment should include a discussion of the method used (e.g., justification of statistical assumptions or the population model used) and justification for extrapolating current or potential threats into the future, including their rates of change.</a:t>
            </a:r>
            <a:endParaRPr lang="en-GB" sz="1000" b="1" dirty="0" smtClean="0">
              <a:latin typeface="+mn-lt"/>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A184CC-D0F4-4681-82EC-57B3C693C2B4}" type="slidenum">
              <a:rPr lang="en-US"/>
              <a:pPr>
                <a:defRPr/>
              </a:pPr>
              <a:t>51</a:t>
            </a:fld>
            <a:endParaRPr lang="en-US"/>
          </a:p>
        </p:txBody>
      </p:sp>
      <p:sp>
        <p:nvSpPr>
          <p:cNvPr id="41987"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GB" sz="1000" b="1" dirty="0" smtClean="0">
                <a:latin typeface="+mn-lt"/>
              </a:rPr>
              <a:t>Inferred</a:t>
            </a:r>
            <a:r>
              <a:rPr lang="en-GB" sz="1000" dirty="0" smtClean="0">
                <a:latin typeface="+mn-lt"/>
              </a:rPr>
              <a:t> information is one of the weaker data quality types. It is based on indirect evidence, or variables that are indirectly related to the variable of interest but that are in the same general type of unit. </a:t>
            </a:r>
            <a:r>
              <a:rPr lang="en-GB" sz="1000" b="1" i="1" dirty="0" smtClean="0">
                <a:latin typeface="+mn-lt"/>
              </a:rPr>
              <a:t>[CLICK]</a:t>
            </a:r>
            <a:endParaRPr lang="en-GB" sz="1000" dirty="0" smtClean="0">
              <a:latin typeface="+mn-lt"/>
            </a:endParaRPr>
          </a:p>
          <a:p>
            <a:pPr eaLnBrk="1" hangingPunct="1">
              <a:defRPr/>
            </a:pPr>
            <a:endParaRPr lang="en-GB" sz="1000" dirty="0" smtClean="0">
              <a:latin typeface="+mn-lt"/>
            </a:endParaRPr>
          </a:p>
          <a:p>
            <a:pPr marL="181056" indent="-181056" eaLnBrk="1" hangingPunct="1">
              <a:buFontTx/>
              <a:buChar char="•"/>
              <a:defRPr/>
            </a:pPr>
            <a:r>
              <a:rPr lang="en-GB" sz="1000" dirty="0" smtClean="0">
                <a:latin typeface="+mn-lt"/>
              </a:rPr>
              <a:t>For example, we might not have any information at all on past and current population sizes. But, if the species is utilised, there may be trade data that suggest the population has declined over recent years. In this example we are looking for information about the population trend; although there are no direct data on population sizes to give a certain answer about what is happening to the population, trade information does relate to numbers of individuals of that species.</a:t>
            </a:r>
          </a:p>
          <a:p>
            <a:pPr marL="181056" indent="-181056" eaLnBrk="1" hangingPunct="1">
              <a:defRPr/>
            </a:pPr>
            <a:r>
              <a:rPr lang="en-GB" sz="1000" b="1" i="1" dirty="0" smtClean="0"/>
              <a:t>[CLICK]</a:t>
            </a:r>
          </a:p>
          <a:p>
            <a:pPr marL="181056" indent="-181056" eaLnBrk="1" hangingPunct="1">
              <a:buFontTx/>
              <a:buChar char="•"/>
              <a:defRPr/>
            </a:pPr>
            <a:r>
              <a:rPr lang="en-GB" sz="1000" dirty="0" smtClean="0">
                <a:latin typeface="+mn-lt"/>
              </a:rPr>
              <a:t>The species may have been commonly sold in the past, but more recently it has become more difficult to find and buy. </a:t>
            </a:r>
          </a:p>
          <a:p>
            <a:pPr marL="181056" indent="-181056" eaLnBrk="1" hangingPunct="1">
              <a:buFontTx/>
              <a:buChar char="•"/>
              <a:defRPr/>
            </a:pPr>
            <a:r>
              <a:rPr lang="en-GB" sz="1000" dirty="0" smtClean="0">
                <a:latin typeface="+mn-lt"/>
              </a:rPr>
              <a:t>This may be because the wild populations are indeed declining and it is becoming more difficult to harvest. However, it may also be due to new harvesting techniques being used that target other species and not this one, or perhaps people’s tastes are changing and so supply is shifting to meet demand.</a:t>
            </a:r>
          </a:p>
          <a:p>
            <a:pPr marL="181056" indent="-181056" eaLnBrk="1" hangingPunct="1">
              <a:defRPr/>
            </a:pPr>
            <a:r>
              <a:rPr lang="en-GB" sz="1000" b="1" i="1" dirty="0" smtClean="0">
                <a:latin typeface="+mn-lt"/>
              </a:rPr>
              <a:t>[CLICK]</a:t>
            </a:r>
          </a:p>
          <a:p>
            <a:pPr marL="181056" indent="-181056" eaLnBrk="1" hangingPunct="1">
              <a:buFontTx/>
              <a:buChar char="•"/>
              <a:defRPr/>
            </a:pPr>
            <a:r>
              <a:rPr lang="en-GB" sz="1000" dirty="0" smtClean="0">
                <a:latin typeface="+mn-lt"/>
              </a:rPr>
              <a:t>While we don’t have enough data to estimate a population decline, we could </a:t>
            </a:r>
            <a:r>
              <a:rPr lang="en-GB" sz="1000" u="sng" dirty="0" smtClean="0">
                <a:latin typeface="+mn-lt"/>
              </a:rPr>
              <a:t>infer</a:t>
            </a:r>
            <a:r>
              <a:rPr lang="en-GB" sz="1000" dirty="0" smtClean="0">
                <a:latin typeface="+mn-lt"/>
              </a:rPr>
              <a:t> a continuing decline in the number of mature individuals based on the change in trade figures. We are assuming that the decline in the presence of the species in the market reflects an actual population decline, rather than a change in harvesting efforts targeting that species.</a:t>
            </a:r>
          </a:p>
          <a:p>
            <a:pPr marL="181056" indent="-181056" eaLnBrk="1" hangingPunct="1">
              <a:buFontTx/>
              <a:buChar char="•"/>
              <a:defRPr/>
            </a:pPr>
            <a:r>
              <a:rPr lang="en-GB" sz="1000" dirty="0" smtClean="0">
                <a:latin typeface="+mn-lt"/>
              </a:rPr>
              <a:t>Inferred values rely on more assumptions than estimated values (e.g., inferring reduction from catch statistics requires statistical assumptions (e.g., random sampling), biological assumptions (e.g., relationship of the harvested section of the population to the total population), and assumptions about trends in effort, efficiency, and spatial and temporal distribution of the harvest in relation to the population.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95D9E6-1FFF-4246-A79F-2EBC8C91FC9B}" type="slidenum">
              <a:rPr lang="en-US"/>
              <a:pPr>
                <a:defRPr/>
              </a:pPr>
              <a:t>52</a:t>
            </a:fld>
            <a:endParaRPr lang="en-US"/>
          </a:p>
        </p:txBody>
      </p:sp>
      <p:sp>
        <p:nvSpPr>
          <p:cNvPr id="44035"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GB" sz="1000" b="1" dirty="0" smtClean="0">
                <a:latin typeface="+mn-lt"/>
              </a:rPr>
              <a:t>Suspected</a:t>
            </a:r>
            <a:r>
              <a:rPr lang="en-GB" sz="1000" dirty="0" smtClean="0">
                <a:latin typeface="+mn-lt"/>
              </a:rPr>
              <a:t> information is the weakest type of data quality. It is based on circumstantial evidence (e.g. surveys of local people living within the species’ range, or who utilise the species being assessed), or on variables in units different to the kind of variable we are measuring (e.g. </a:t>
            </a:r>
            <a:r>
              <a:rPr lang="en-US" sz="1000" dirty="0" smtClean="0">
                <a:latin typeface="+mn-lt"/>
              </a:rPr>
              <a:t>% population reduction based on incidence of a disease)</a:t>
            </a:r>
            <a:r>
              <a:rPr lang="en-GB" sz="1000" dirty="0" smtClean="0">
                <a:latin typeface="+mn-lt"/>
              </a:rPr>
              <a:t>.</a:t>
            </a:r>
          </a:p>
          <a:p>
            <a:pPr eaLnBrk="1" hangingPunct="1">
              <a:defRPr/>
            </a:pPr>
            <a:endParaRPr lang="en-GB" sz="1000" dirty="0" smtClean="0">
              <a:latin typeface="+mn-lt"/>
            </a:endParaRPr>
          </a:p>
          <a:p>
            <a:pPr marL="181056" indent="-181056" eaLnBrk="1" hangingPunct="1">
              <a:buFontTx/>
              <a:buChar char="•"/>
              <a:defRPr/>
            </a:pPr>
            <a:r>
              <a:rPr lang="en-GB" sz="1000" dirty="0" smtClean="0">
                <a:latin typeface="+mn-lt"/>
              </a:rPr>
              <a:t>In the example shown here the rate of population reduction is based on the rate of habitat loss. While </a:t>
            </a:r>
            <a:r>
              <a:rPr lang="en-US" sz="1000" dirty="0" smtClean="0">
                <a:latin typeface="+mn-lt"/>
              </a:rPr>
              <a:t>evidence of </a:t>
            </a:r>
            <a:r>
              <a:rPr lang="en-US" sz="1000" u="sng" dirty="0" smtClean="0">
                <a:latin typeface="+mn-lt"/>
              </a:rPr>
              <a:t>qualitative habitat loss </a:t>
            </a:r>
            <a:r>
              <a:rPr lang="en-US" sz="1000" dirty="0" smtClean="0">
                <a:latin typeface="+mn-lt"/>
              </a:rPr>
              <a:t>can be used to </a:t>
            </a:r>
            <a:r>
              <a:rPr lang="en-US" sz="1000" u="sng" dirty="0" smtClean="0">
                <a:latin typeface="+mn-lt"/>
              </a:rPr>
              <a:t>infer</a:t>
            </a:r>
            <a:r>
              <a:rPr lang="en-US" sz="1000" dirty="0" smtClean="0">
                <a:latin typeface="+mn-lt"/>
              </a:rPr>
              <a:t> that there is a </a:t>
            </a:r>
            <a:r>
              <a:rPr lang="en-US" sz="1000" u="sng" dirty="0" smtClean="0">
                <a:latin typeface="+mn-lt"/>
              </a:rPr>
              <a:t>qualitative (continuing) decline</a:t>
            </a:r>
            <a:r>
              <a:rPr lang="en-US" sz="1000" dirty="0" smtClean="0">
                <a:latin typeface="+mn-lt"/>
              </a:rPr>
              <a:t>, evidence of the </a:t>
            </a:r>
            <a:r>
              <a:rPr lang="en-US" sz="1000" u="sng" dirty="0" smtClean="0">
                <a:latin typeface="+mn-lt"/>
              </a:rPr>
              <a:t>amount of habitat loss</a:t>
            </a:r>
            <a:r>
              <a:rPr lang="en-US" sz="1000" dirty="0" smtClean="0">
                <a:latin typeface="+mn-lt"/>
              </a:rPr>
              <a:t> can be used to </a:t>
            </a:r>
            <a:r>
              <a:rPr lang="en-US" sz="1000" u="sng" dirty="0" smtClean="0">
                <a:latin typeface="+mn-lt"/>
              </a:rPr>
              <a:t>suspect</a:t>
            </a:r>
            <a:r>
              <a:rPr lang="en-US" sz="1000" dirty="0" smtClean="0">
                <a:latin typeface="+mn-lt"/>
              </a:rPr>
              <a:t> a population reduction at a </a:t>
            </a:r>
            <a:r>
              <a:rPr lang="en-US" sz="1000" u="sng" dirty="0" smtClean="0">
                <a:latin typeface="+mn-lt"/>
              </a:rPr>
              <a:t>particular rate</a:t>
            </a:r>
            <a:r>
              <a:rPr lang="en-US" sz="1000" dirty="0" smtClean="0">
                <a:latin typeface="+mn-lt"/>
              </a:rPr>
              <a:t>.</a:t>
            </a:r>
            <a:endParaRPr lang="en-GB" sz="1000" dirty="0" smtClean="0">
              <a:latin typeface="+mn-lt"/>
            </a:endParaRPr>
          </a:p>
          <a:p>
            <a:pPr marL="181056" indent="-181056" eaLnBrk="1" hangingPunct="1">
              <a:buFontTx/>
              <a:buChar char="•"/>
              <a:defRPr/>
            </a:pPr>
            <a:r>
              <a:rPr lang="en-GB" sz="1000" dirty="0" smtClean="0">
                <a:latin typeface="+mn-lt"/>
              </a:rPr>
              <a:t>When translating habitat loss to rate of population reduction, you should have some information about how the species uses its habitat to justify the rate of decline you have used.</a:t>
            </a:r>
          </a:p>
          <a:p>
            <a:pPr marL="181056" indent="-181056" eaLnBrk="1" hangingPunct="1">
              <a:buFontTx/>
              <a:buChar char="•"/>
              <a:defRPr/>
            </a:pPr>
            <a:r>
              <a:rPr lang="en-GB" sz="1000" dirty="0" smtClean="0">
                <a:latin typeface="+mn-lt"/>
              </a:rPr>
              <a:t>There are many more assumptions involved in suspected information and these should also be clearly outlined in the assessment documentation.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i="1" dirty="0" smtClean="0">
                <a:latin typeface="+mn-lt"/>
              </a:rPr>
              <a:t>(</a:t>
            </a:r>
            <a:r>
              <a:rPr lang="en-GB" sz="1000" b="1" i="1" dirty="0" smtClean="0">
                <a:latin typeface="+mn-lt"/>
              </a:rPr>
              <a:t>Note to Trainers: </a:t>
            </a:r>
            <a:r>
              <a:rPr lang="en-GB" sz="1000" i="1" dirty="0" smtClean="0">
                <a:latin typeface="+mn-lt"/>
              </a:rPr>
              <a:t>this slide is optional, if you’d like to give specific examples of species for which the category differs at the regional and global levels. These examples are current as of November 2011, but may change in future.).</a:t>
            </a:r>
          </a:p>
          <a:p>
            <a:endParaRPr lang="en-GB" sz="1000" i="1" dirty="0" smtClean="0">
              <a:latin typeface="+mn-lt"/>
            </a:endParaRPr>
          </a:p>
          <a:p>
            <a:r>
              <a:rPr lang="en-GB" sz="1000" dirty="0" smtClean="0">
                <a:latin typeface="+mn-lt"/>
              </a:rPr>
              <a:t>The Dugong is an example of a species that is threatened at the global level, but not threatened regionally. The Dugong is declining or even Extinct across at least 1/3 of its global range, but is believed to be stable throughout much of its Australian range, </a:t>
            </a:r>
            <a:r>
              <a:rPr lang="en-US" sz="1000" dirty="0" smtClean="0">
                <a:latin typeface="+mn-lt"/>
              </a:rPr>
              <a:t>mainly in the remote coasts of the Northern Territory and Western Australia. It is listed as VU on the IUCN Red List, but is not considered threatened in Australia.</a:t>
            </a:r>
          </a:p>
          <a:p>
            <a:endParaRPr lang="en-US" sz="1000" dirty="0" smtClean="0">
              <a:latin typeface="+mn-lt"/>
            </a:endParaRPr>
          </a:p>
          <a:p>
            <a:r>
              <a:rPr lang="en-US" sz="1000" dirty="0" smtClean="0">
                <a:latin typeface="+mn-lt"/>
              </a:rPr>
              <a:t>The Silky Shrew Opossum, on the other hand, is LC globally as it has a broad distribution across Ecuador, Colombia and Venezuela, has a large global population and there are no significant threats across its global range. In Venezuela, however, the species is considered Vulnerable as it is found in only a very small area in one of the most threatened regions in the country, with much habitat loss due to forest fires, cultivation, cattle ranching, and threats associated with guerrilla presence in the area.</a:t>
            </a:r>
          </a:p>
        </p:txBody>
      </p:sp>
      <p:sp>
        <p:nvSpPr>
          <p:cNvPr id="4" name="Slide Number Placeholder 3"/>
          <p:cNvSpPr>
            <a:spLocks noGrp="1"/>
          </p:cNvSpPr>
          <p:nvPr>
            <p:ph type="sldNum" sz="quarter" idx="10"/>
          </p:nvPr>
        </p:nvSpPr>
        <p:spPr/>
        <p:txBody>
          <a:bodyPr/>
          <a:lstStyle/>
          <a:p>
            <a:pPr>
              <a:defRPr/>
            </a:pPr>
            <a:fld id="{C7F45986-6AC0-431E-A7BF-01AE0D88911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6C4475-91E1-40AE-A7D7-05AF1A23E045}" type="slidenum">
              <a:rPr lang="en-US"/>
              <a:pPr>
                <a:defRPr/>
              </a:pPr>
              <a:t>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GB" sz="1000" dirty="0" smtClean="0">
                <a:latin typeface="+mn-lt"/>
              </a:rPr>
              <a:t>The regional assessment process is made up of three steps:</a:t>
            </a:r>
          </a:p>
          <a:p>
            <a:pPr marL="688955" lvl="1" indent="-229652" eaLnBrk="1" hangingPunct="1">
              <a:buAutoNum type="arabicPeriod"/>
            </a:pPr>
            <a:r>
              <a:rPr lang="en-GB" sz="1000" dirty="0" smtClean="0">
                <a:latin typeface="+mn-lt"/>
              </a:rPr>
              <a:t>First you must decide which </a:t>
            </a:r>
            <a:r>
              <a:rPr lang="en-GB" sz="1000" dirty="0" err="1" smtClean="0">
                <a:latin typeface="+mn-lt"/>
              </a:rPr>
              <a:t>taxa</a:t>
            </a:r>
            <a:r>
              <a:rPr lang="en-GB" sz="1000" dirty="0" smtClean="0">
                <a:latin typeface="+mn-lt"/>
              </a:rPr>
              <a:t> are Not Applicable for the regional Red List, and which </a:t>
            </a:r>
            <a:r>
              <a:rPr lang="en-GB" sz="1000" dirty="0" err="1" smtClean="0">
                <a:latin typeface="+mn-lt"/>
              </a:rPr>
              <a:t>taxa</a:t>
            </a:r>
            <a:r>
              <a:rPr lang="en-GB" sz="1000" dirty="0" smtClean="0">
                <a:latin typeface="+mn-lt"/>
              </a:rPr>
              <a:t> you will assess.</a:t>
            </a:r>
          </a:p>
          <a:p>
            <a:pPr marL="688955" lvl="1" indent="-229652" eaLnBrk="1" hangingPunct="1">
              <a:buAutoNum type="arabicPeriod"/>
            </a:pPr>
            <a:r>
              <a:rPr lang="en-GB" sz="1000" dirty="0" smtClean="0">
                <a:latin typeface="+mn-lt"/>
              </a:rPr>
              <a:t>Next the regional population for each </a:t>
            </a:r>
            <a:r>
              <a:rPr lang="en-GB" sz="1000" dirty="0" err="1" smtClean="0">
                <a:latin typeface="+mn-lt"/>
              </a:rPr>
              <a:t>taxon</a:t>
            </a:r>
            <a:r>
              <a:rPr lang="en-GB" sz="1000" dirty="0" smtClean="0">
                <a:latin typeface="+mn-lt"/>
              </a:rPr>
              <a:t> is evaluated according to the IUCN Categories and Criteria, by applying the Categories and Criteria to the population within the region as if it were the only population in existence, ignoring all information from populations outside the region. A preliminary category is assigned.</a:t>
            </a:r>
          </a:p>
          <a:p>
            <a:pPr marL="688955" lvl="1" indent="-229652" eaLnBrk="1" hangingPunct="1">
              <a:buAutoNum type="arabicPeriod"/>
            </a:pPr>
            <a:r>
              <a:rPr lang="en-GB" sz="1000" dirty="0" smtClean="0">
                <a:latin typeface="+mn-lt"/>
              </a:rPr>
              <a:t>Finally the effect of populations of the same </a:t>
            </a:r>
            <a:r>
              <a:rPr lang="en-GB" sz="1000" dirty="0" err="1" smtClean="0">
                <a:latin typeface="+mn-lt"/>
              </a:rPr>
              <a:t>taxon</a:t>
            </a:r>
            <a:r>
              <a:rPr lang="en-GB" sz="1000" dirty="0" smtClean="0">
                <a:latin typeface="+mn-lt"/>
              </a:rPr>
              <a:t> in neighbouring regions on the regional population is considered, and the preliminary category is up- or </a:t>
            </a:r>
            <a:r>
              <a:rPr lang="en-GB" sz="1000" dirty="0" err="1" smtClean="0">
                <a:latin typeface="+mn-lt"/>
              </a:rPr>
              <a:t>downlisted</a:t>
            </a:r>
            <a:r>
              <a:rPr lang="en-GB" sz="1000" dirty="0" smtClean="0">
                <a:latin typeface="+mn-lt"/>
              </a:rPr>
              <a:t> if appropriate.</a:t>
            </a:r>
          </a:p>
          <a:p>
            <a:pPr marL="229652" indent="-229652" eaLnBrk="1" hangingPunct="1"/>
            <a:endParaRPr lang="en-GB" sz="1000" dirty="0" smtClean="0">
              <a:latin typeface="+mn-lt"/>
            </a:endParaRPr>
          </a:p>
          <a:p>
            <a:pPr marL="229652" indent="-229652" eaLnBrk="1" hangingPunct="1"/>
            <a:r>
              <a:rPr lang="en-GB" sz="1000" dirty="0" smtClean="0">
                <a:latin typeface="+mn-lt"/>
              </a:rPr>
              <a:t>Note that establishing conservation priorities is a completely separate process to producing a Red List, and should take other factors into consideration in addition to extinction risk (e.g. financial factors, cultural and social values, importance of the regional population, logistics, etc.). The regional Red List can feed into the conservation priority setting process, but species should never be added to or excluded from a regional Red List simply because they have some political, economic or cultural value; when conducted following the IUCN methodology, the regional Red List should be an objective evaluation of extinction risk.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6D1944-E533-4FBD-B5D0-9AFD20ABA1F7}" type="slidenum">
              <a:rPr lang="en-US"/>
              <a:pPr>
                <a:defRPr/>
              </a:pPr>
              <a:t>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GB" sz="1000" dirty="0" smtClean="0">
                <a:latin typeface="+mn-lt"/>
              </a:rPr>
              <a:t>Let’s go through the three steps in a bit more detail. In step one, we decide which </a:t>
            </a:r>
            <a:r>
              <a:rPr lang="en-GB" sz="1000" dirty="0" err="1" smtClean="0">
                <a:latin typeface="+mn-lt"/>
              </a:rPr>
              <a:t>taxa</a:t>
            </a:r>
            <a:r>
              <a:rPr lang="en-GB" sz="1000" dirty="0" smtClean="0">
                <a:latin typeface="+mn-lt"/>
              </a:rPr>
              <a:t> are Not Applicable. That is, which species are </a:t>
            </a:r>
            <a:r>
              <a:rPr lang="en-GB" sz="1000" b="1" dirty="0" smtClean="0">
                <a:latin typeface="+mn-lt"/>
              </a:rPr>
              <a:t>not eligible </a:t>
            </a:r>
            <a:r>
              <a:rPr lang="en-GB" sz="1000" dirty="0" smtClean="0">
                <a:latin typeface="+mn-lt"/>
              </a:rPr>
              <a:t>for regional assessment?</a:t>
            </a:r>
          </a:p>
          <a:p>
            <a:pPr marL="542484" lvl="1" indent="-180828" eaLnBrk="1" hangingPunct="1">
              <a:buFont typeface="Arial" pitchFamily="34" charset="0"/>
              <a:buChar char="•"/>
            </a:pPr>
            <a:r>
              <a:rPr lang="en-GB" sz="1000" dirty="0" smtClean="0">
                <a:latin typeface="+mn-lt"/>
              </a:rPr>
              <a:t>Introduced </a:t>
            </a:r>
            <a:r>
              <a:rPr lang="en-GB" sz="1000" dirty="0" err="1" smtClean="0">
                <a:latin typeface="+mn-lt"/>
              </a:rPr>
              <a:t>taxa</a:t>
            </a:r>
            <a:r>
              <a:rPr lang="en-GB" sz="1000" dirty="0" smtClean="0">
                <a:latin typeface="+mn-lt"/>
              </a:rPr>
              <a:t> – those </a:t>
            </a:r>
            <a:r>
              <a:rPr lang="en-GB" sz="1000" dirty="0" err="1" smtClean="0">
                <a:latin typeface="+mn-lt"/>
              </a:rPr>
              <a:t>taxa</a:t>
            </a:r>
            <a:r>
              <a:rPr lang="en-GB" sz="1000" dirty="0" smtClean="0">
                <a:latin typeface="+mn-lt"/>
              </a:rPr>
              <a:t> that are not native to the region and are introduced for reasons other than conservation – are not eligible for assessment. The only introduced </a:t>
            </a:r>
            <a:r>
              <a:rPr lang="en-GB" sz="1000" dirty="0" err="1" smtClean="0">
                <a:latin typeface="+mn-lt"/>
              </a:rPr>
              <a:t>taxa</a:t>
            </a:r>
            <a:r>
              <a:rPr lang="en-GB" sz="1000" dirty="0" smtClean="0">
                <a:latin typeface="+mn-lt"/>
              </a:rPr>
              <a:t> that can be assessed are those populations resulting from a benign introduction (= populations of a species not naturally found in the region that have been established in the region for conservation purposes); </a:t>
            </a:r>
            <a:r>
              <a:rPr lang="en-GB" sz="1000" u="sng" dirty="0" smtClean="0">
                <a:latin typeface="+mn-lt"/>
              </a:rPr>
              <a:t>if the benign population is self-sustaining</a:t>
            </a:r>
            <a:r>
              <a:rPr lang="en-GB" sz="1000" dirty="0" smtClean="0">
                <a:latin typeface="+mn-lt"/>
              </a:rPr>
              <a:t>, it could be assessed for the regional Red List.</a:t>
            </a:r>
          </a:p>
          <a:p>
            <a:pPr marL="542484" lvl="1" indent="-180828" eaLnBrk="1" hangingPunct="1">
              <a:buFont typeface="Arial" pitchFamily="34" charset="0"/>
              <a:buChar char="•"/>
            </a:pPr>
            <a:r>
              <a:rPr lang="en-GB" sz="1000" dirty="0" smtClean="0">
                <a:latin typeface="+mn-lt"/>
              </a:rPr>
              <a:t>Vagrant </a:t>
            </a:r>
            <a:r>
              <a:rPr lang="en-GB" sz="1000" dirty="0" err="1" smtClean="0">
                <a:latin typeface="+mn-lt"/>
              </a:rPr>
              <a:t>taxa</a:t>
            </a:r>
            <a:r>
              <a:rPr lang="en-GB" sz="1000" dirty="0" smtClean="0">
                <a:latin typeface="+mn-lt"/>
              </a:rPr>
              <a:t> – those that are not native to the region but do show up in the region </a:t>
            </a:r>
            <a:r>
              <a:rPr lang="en-US" sz="1000" dirty="0" smtClean="0">
                <a:latin typeface="+mn-lt"/>
              </a:rPr>
              <a:t>occasionally and irregularly – are also excluded from a regional Red List.</a:t>
            </a:r>
            <a:endParaRPr lang="en-GB" sz="1000" dirty="0" smtClean="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D43531-16FD-48FA-93DA-03A19416956A}" type="slidenum">
              <a:rPr lang="en-US"/>
              <a:pPr>
                <a:defRPr/>
              </a:pPr>
              <a:t>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GB" sz="1000" dirty="0" smtClean="0">
                <a:latin typeface="+mn-lt"/>
              </a:rPr>
              <a:t>The following </a:t>
            </a:r>
            <a:r>
              <a:rPr lang="en-GB" sz="1000" dirty="0" err="1" smtClean="0">
                <a:latin typeface="+mn-lt"/>
              </a:rPr>
              <a:t>taxa</a:t>
            </a:r>
            <a:r>
              <a:rPr lang="en-GB" sz="1000" dirty="0" smtClean="0">
                <a:latin typeface="+mn-lt"/>
              </a:rPr>
              <a:t> </a:t>
            </a:r>
            <a:r>
              <a:rPr lang="en-GB" sz="1000" b="1" u="sng" dirty="0" smtClean="0">
                <a:latin typeface="+mn-lt"/>
              </a:rPr>
              <a:t>are eligible </a:t>
            </a:r>
            <a:r>
              <a:rPr lang="en-GB" sz="1000" dirty="0" smtClean="0">
                <a:latin typeface="+mn-lt"/>
              </a:rPr>
              <a:t>for assessment on the regional Red List. Essentially, we assess all </a:t>
            </a:r>
            <a:r>
              <a:rPr lang="en-GB" sz="1000" dirty="0" err="1" smtClean="0">
                <a:latin typeface="+mn-lt"/>
              </a:rPr>
              <a:t>taxa</a:t>
            </a:r>
            <a:r>
              <a:rPr lang="en-GB" sz="1000" dirty="0" smtClean="0">
                <a:latin typeface="+mn-lt"/>
              </a:rPr>
              <a:t> that are native to the region. This includes:</a:t>
            </a:r>
          </a:p>
          <a:p>
            <a:pPr eaLnBrk="1" hangingPunct="1"/>
            <a:endParaRPr lang="en-GB" sz="1000" dirty="0" smtClean="0">
              <a:latin typeface="+mn-lt"/>
            </a:endParaRPr>
          </a:p>
          <a:p>
            <a:pPr marL="83181" indent="-180828" eaLnBrk="1" hangingPunct="1">
              <a:buFont typeface="Arial" pitchFamily="34" charset="0"/>
              <a:buChar char="•"/>
            </a:pPr>
            <a:r>
              <a:rPr lang="en-GB" sz="1000" dirty="0" smtClean="0">
                <a:latin typeface="+mn-lt"/>
              </a:rPr>
              <a:t>Indigenous </a:t>
            </a:r>
            <a:r>
              <a:rPr lang="en-GB" sz="1000" dirty="0" err="1" smtClean="0">
                <a:latin typeface="+mn-lt"/>
              </a:rPr>
              <a:t>taxa</a:t>
            </a:r>
            <a:r>
              <a:rPr lang="en-GB" sz="1000" dirty="0" smtClean="0">
                <a:latin typeface="+mn-lt"/>
              </a:rPr>
              <a:t> breeding within the region.</a:t>
            </a:r>
          </a:p>
          <a:p>
            <a:pPr marL="83181" indent="-180828" eaLnBrk="1" hangingPunct="1"/>
            <a:endParaRPr lang="en-GB" sz="1000" dirty="0" smtClean="0">
              <a:latin typeface="+mn-lt"/>
            </a:endParaRPr>
          </a:p>
          <a:p>
            <a:pPr marL="83181" indent="-180828" eaLnBrk="1" hangingPunct="1">
              <a:buFont typeface="Arial" pitchFamily="34" charset="0"/>
              <a:buChar char="•"/>
            </a:pPr>
            <a:r>
              <a:rPr lang="en-GB" sz="1000" dirty="0" smtClean="0">
                <a:latin typeface="+mn-lt"/>
              </a:rPr>
              <a:t>Taxa that were formerly Regionally Extinct, but have </a:t>
            </a:r>
            <a:r>
              <a:rPr lang="en-GB" sz="1000" b="1" dirty="0" smtClean="0">
                <a:latin typeface="+mn-lt"/>
              </a:rPr>
              <a:t>naturally re-colonized </a:t>
            </a:r>
            <a:r>
              <a:rPr lang="en-GB" sz="1000" dirty="0" smtClean="0">
                <a:latin typeface="+mn-lt"/>
              </a:rPr>
              <a:t>the region. These </a:t>
            </a:r>
            <a:r>
              <a:rPr lang="en-GB" sz="1000" dirty="0" err="1" smtClean="0">
                <a:latin typeface="+mn-lt"/>
              </a:rPr>
              <a:t>taxa</a:t>
            </a:r>
            <a:r>
              <a:rPr lang="en-GB" sz="1000" dirty="0" smtClean="0">
                <a:latin typeface="+mn-lt"/>
              </a:rPr>
              <a:t> may be assessed </a:t>
            </a:r>
            <a:r>
              <a:rPr lang="en-GB" sz="1000" u="sng" dirty="0" smtClean="0">
                <a:latin typeface="+mn-lt"/>
              </a:rPr>
              <a:t>after the first year of reproduction</a:t>
            </a:r>
            <a:r>
              <a:rPr lang="en-GB" sz="1000" dirty="0" smtClean="0">
                <a:latin typeface="+mn-lt"/>
              </a:rPr>
              <a:t> in the region.</a:t>
            </a:r>
          </a:p>
          <a:p>
            <a:pPr marL="83181" indent="-180828" eaLnBrk="1" hangingPunct="1"/>
            <a:endParaRPr lang="en-GB" sz="1000" dirty="0" smtClean="0">
              <a:latin typeface="+mn-lt"/>
            </a:endParaRPr>
          </a:p>
          <a:p>
            <a:pPr marL="83181" indent="-180828" eaLnBrk="1" hangingPunct="1">
              <a:buFont typeface="Arial" pitchFamily="34" charset="0"/>
              <a:buChar char="•"/>
            </a:pPr>
            <a:r>
              <a:rPr lang="en-GB" sz="1000" b="1" dirty="0" smtClean="0">
                <a:latin typeface="+mn-lt"/>
              </a:rPr>
              <a:t>Reintroduced </a:t>
            </a:r>
            <a:r>
              <a:rPr lang="en-GB" sz="1000" b="1" dirty="0" err="1" smtClean="0">
                <a:latin typeface="+mn-lt"/>
              </a:rPr>
              <a:t>taxa</a:t>
            </a:r>
            <a:r>
              <a:rPr lang="en-GB" sz="1000" b="1" dirty="0" smtClean="0">
                <a:latin typeface="+mn-lt"/>
              </a:rPr>
              <a:t> </a:t>
            </a:r>
            <a:r>
              <a:rPr lang="en-GB" sz="1000" dirty="0" smtClean="0">
                <a:latin typeface="+mn-lt"/>
              </a:rPr>
              <a:t>may be assessed as soon as at least part of the population successfully reproduces without direct support from humans (i.e., once the offspring are shown to be viable).</a:t>
            </a:r>
          </a:p>
          <a:p>
            <a:pPr marL="83181" indent="-180828" eaLnBrk="1" hangingPunct="1">
              <a:buFont typeface="Arial" pitchFamily="34" charset="0"/>
              <a:buChar char="•"/>
            </a:pPr>
            <a:endParaRPr lang="en-GB" sz="1000" dirty="0" smtClean="0">
              <a:latin typeface="+mn-lt"/>
            </a:endParaRPr>
          </a:p>
          <a:p>
            <a:pPr marL="180828" indent="-180828" eaLnBrk="1" hangingPunct="1">
              <a:buFont typeface="Arial" pitchFamily="34" charset="0"/>
              <a:buChar char="•"/>
            </a:pPr>
            <a:r>
              <a:rPr lang="en-GB" sz="1000" dirty="0" smtClean="0">
                <a:latin typeface="+mn-lt"/>
              </a:rPr>
              <a:t>Taxa that occur only </a:t>
            </a:r>
            <a:r>
              <a:rPr lang="en-GB" sz="1000" b="1" dirty="0" smtClean="0">
                <a:latin typeface="+mn-lt"/>
              </a:rPr>
              <a:t>marginally</a:t>
            </a:r>
            <a:r>
              <a:rPr lang="en-GB" sz="1000" dirty="0" smtClean="0">
                <a:latin typeface="+mn-lt"/>
              </a:rPr>
              <a:t> within the region – that is, those </a:t>
            </a:r>
            <a:r>
              <a:rPr lang="en-GB" sz="1000" dirty="0" err="1" smtClean="0">
                <a:latin typeface="+mn-lt"/>
              </a:rPr>
              <a:t>taxa</a:t>
            </a:r>
            <a:r>
              <a:rPr lang="en-GB" sz="1000" dirty="0" smtClean="0">
                <a:latin typeface="+mn-lt"/>
              </a:rPr>
              <a:t> for which only a small proportion of global range or population is found within the region (e.g. the region is at the very edge of their global range) – and </a:t>
            </a:r>
            <a:r>
              <a:rPr lang="en-GB" sz="1000" b="1" dirty="0" smtClean="0">
                <a:latin typeface="+mn-lt"/>
              </a:rPr>
              <a:t>visiting non-breeding </a:t>
            </a:r>
            <a:r>
              <a:rPr lang="en-GB" sz="1000" b="1" dirty="0" err="1" smtClean="0">
                <a:latin typeface="+mn-lt"/>
              </a:rPr>
              <a:t>taxa</a:t>
            </a:r>
            <a:r>
              <a:rPr lang="en-GB" sz="1000" b="1" dirty="0" smtClean="0">
                <a:latin typeface="+mn-lt"/>
              </a:rPr>
              <a:t> </a:t>
            </a:r>
            <a:r>
              <a:rPr lang="en-GB" sz="1000" dirty="0" smtClean="0">
                <a:latin typeface="+mn-lt"/>
              </a:rPr>
              <a:t>may also be assessed.</a:t>
            </a:r>
            <a:endParaRPr lang="en-US" sz="1000" dirty="0" smtClean="0">
              <a:latin typeface="+mn-lt"/>
            </a:endParaRPr>
          </a:p>
          <a:p>
            <a:pPr marL="180828" indent="-180828" eaLnBrk="1" hangingPunct="1"/>
            <a:endParaRPr lang="en-GB" sz="1000" dirty="0" smtClean="0">
              <a:latin typeface="+mn-lt"/>
            </a:endParaRPr>
          </a:p>
          <a:p>
            <a:pPr marL="180828" indent="-180828" eaLnBrk="1" hangingPunct="1"/>
            <a:r>
              <a:rPr lang="en-GB" sz="1000" dirty="0" smtClean="0">
                <a:latin typeface="+mn-lt"/>
              </a:rPr>
              <a:t>See also the flowchart in the Regional Guidelines document that can help you determine which </a:t>
            </a:r>
            <a:r>
              <a:rPr lang="en-GB" sz="1000" dirty="0" err="1" smtClean="0">
                <a:latin typeface="+mn-lt"/>
              </a:rPr>
              <a:t>taxa</a:t>
            </a:r>
            <a:r>
              <a:rPr lang="en-GB" sz="1000" dirty="0" smtClean="0">
                <a:latin typeface="+mn-lt"/>
              </a:rPr>
              <a:t> to include in the regional Red List.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7EC03B-1E60-4FD7-9E9B-B5D09F0D8FEF}" type="slidenum">
              <a:rPr lang="en-US"/>
              <a:pPr>
                <a:defRPr/>
              </a:pPr>
              <a:t>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GB" sz="1000" dirty="0" smtClean="0">
                <a:latin typeface="+mn-lt"/>
              </a:rPr>
              <a:t>For marginal and visiting non-breeding </a:t>
            </a:r>
            <a:r>
              <a:rPr lang="en-GB" sz="1000" dirty="0" err="1" smtClean="0">
                <a:latin typeface="+mn-lt"/>
              </a:rPr>
              <a:t>taxa</a:t>
            </a:r>
            <a:r>
              <a:rPr lang="en-GB" sz="1000" dirty="0" smtClean="0">
                <a:latin typeface="+mn-lt"/>
              </a:rPr>
              <a:t>, the regional Red List authority may decide to apply a filter to determine which of these are included in the Red List and which are Not Applicable (NA).</a:t>
            </a:r>
          </a:p>
          <a:p>
            <a:pPr eaLnBrk="1" hangingPunct="1"/>
            <a:endParaRPr lang="en-GB" sz="1000" dirty="0" smtClean="0">
              <a:latin typeface="+mn-lt"/>
            </a:endParaRPr>
          </a:p>
          <a:p>
            <a:pPr eaLnBrk="1" hangingPunct="1"/>
            <a:r>
              <a:rPr lang="en-GB" sz="1000" i="1" dirty="0" smtClean="0">
                <a:latin typeface="+mn-lt"/>
              </a:rPr>
              <a:t>[Click]  </a:t>
            </a:r>
            <a:r>
              <a:rPr lang="en-GB" sz="1000" dirty="0" smtClean="0">
                <a:latin typeface="+mn-lt"/>
              </a:rPr>
              <a:t>For example, assessors may want to exclude </a:t>
            </a:r>
            <a:r>
              <a:rPr lang="en-GB" sz="1000" dirty="0" err="1" smtClean="0">
                <a:latin typeface="+mn-lt"/>
              </a:rPr>
              <a:t>taxa</a:t>
            </a:r>
            <a:r>
              <a:rPr lang="en-GB" sz="1000" dirty="0" smtClean="0">
                <a:latin typeface="+mn-lt"/>
              </a:rPr>
              <a:t> where &lt;1% of the global population occurs within the region. This is just an example; a filter could alternatively be how regularly the </a:t>
            </a:r>
            <a:r>
              <a:rPr lang="en-GB" sz="1000" dirty="0" err="1" smtClean="0">
                <a:latin typeface="+mn-lt"/>
              </a:rPr>
              <a:t>taxon</a:t>
            </a:r>
            <a:r>
              <a:rPr lang="en-GB" sz="1000" dirty="0" smtClean="0">
                <a:latin typeface="+mn-lt"/>
              </a:rPr>
              <a:t> occurs within the region, if it is marginal/vagrant but globally threatened, etc.</a:t>
            </a:r>
          </a:p>
          <a:p>
            <a:pPr eaLnBrk="1" hangingPunct="1"/>
            <a:endParaRPr lang="en-GB" sz="1000" dirty="0" smtClean="0">
              <a:latin typeface="+mn-lt"/>
            </a:endParaRPr>
          </a:p>
          <a:p>
            <a:pPr eaLnBrk="1" hangingPunct="1"/>
            <a:r>
              <a:rPr lang="en-GB" sz="1000" i="1" dirty="0" smtClean="0">
                <a:latin typeface="+mn-lt"/>
              </a:rPr>
              <a:t>[Click]  </a:t>
            </a:r>
            <a:r>
              <a:rPr lang="en-GB" sz="1000" dirty="0" smtClean="0">
                <a:latin typeface="+mn-lt"/>
              </a:rPr>
              <a:t>Such a filter is optional. It should be determined by the regional Red List Authority at the </a:t>
            </a:r>
            <a:r>
              <a:rPr lang="en-GB" sz="1000" u="sng" dirty="0" smtClean="0">
                <a:latin typeface="+mn-lt"/>
              </a:rPr>
              <a:t>start</a:t>
            </a:r>
            <a:r>
              <a:rPr lang="en-GB" sz="1000" dirty="0" smtClean="0">
                <a:latin typeface="+mn-lt"/>
              </a:rPr>
              <a:t> of the assessment process and be consistent for all taxonomic groups assessed, and should be clearly stated in the regional Red List documentation.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248400"/>
            <a:ext cx="9144000" cy="304800"/>
          </a:xfrm>
          <a:prstGeom prst="rect">
            <a:avLst/>
          </a:prstGeom>
          <a:solidFill>
            <a:srgbClr val="D81E05"/>
          </a:solidFill>
          <a:ln w="25400" algn="ctr">
            <a:noFill/>
            <a:miter lim="800000"/>
            <a:headEnd/>
            <a:tailEnd/>
          </a:ln>
        </p:spPr>
        <p:txBody>
          <a:bodyPr anchor="ctr"/>
          <a:lstStyle/>
          <a:p>
            <a:pPr algn="ctr">
              <a:defRPr/>
            </a:pPr>
            <a:endParaRPr lang="en-GB">
              <a:solidFill>
                <a:schemeClr val="lt1"/>
              </a:solidFill>
              <a:latin typeface="+mn-lt"/>
            </a:endParaRPr>
          </a:p>
        </p:txBody>
      </p:sp>
      <p:sp>
        <p:nvSpPr>
          <p:cNvPr id="5" name="TextBox 4"/>
          <p:cNvSpPr txBox="1"/>
          <p:nvPr userDrawn="1"/>
        </p:nvSpPr>
        <p:spPr>
          <a:xfrm>
            <a:off x="895350" y="6335713"/>
            <a:ext cx="7715250" cy="152400"/>
          </a:xfrm>
          <a:prstGeom prst="rect">
            <a:avLst/>
          </a:prstGeom>
          <a:noFill/>
        </p:spPr>
        <p:txBody>
          <a:bodyPr lIns="0" tIns="0" rIns="0" bIns="0" anchor="ctr">
            <a:spAutoFit/>
          </a:bodyPr>
          <a:lstStyle/>
          <a:p>
            <a:pPr algn="l">
              <a:defRPr/>
            </a:pPr>
            <a:r>
              <a:rPr lang="fr-CH" sz="1000" b="1" dirty="0">
                <a:solidFill>
                  <a:schemeClr val="bg1"/>
                </a:solidFill>
                <a:effectLst/>
                <a:latin typeface="Arial" pitchFamily="34" charset="0"/>
                <a:cs typeface="Arial" pitchFamily="34" charset="0"/>
              </a:rPr>
              <a:t>The IUCN Red List of Threatened Species™</a:t>
            </a:r>
          </a:p>
        </p:txBody>
      </p:sp>
      <p:pic>
        <p:nvPicPr>
          <p:cNvPr id="6" name="Picture 7"/>
          <p:cNvPicPr>
            <a:picLocks noChangeAspect="1" noChangeArrowheads="1"/>
          </p:cNvPicPr>
          <p:nvPr userDrawn="1"/>
        </p:nvPicPr>
        <p:blipFill>
          <a:blip r:embed="rId2" cstate="print"/>
          <a:srcRect l="3857" r="34633" b="23044"/>
          <a:stretch>
            <a:fillRect/>
          </a:stretch>
        </p:blipFill>
        <p:spPr bwMode="auto">
          <a:xfrm>
            <a:off x="304800" y="152400"/>
            <a:ext cx="1295400" cy="1257300"/>
          </a:xfrm>
          <a:prstGeom prst="rect">
            <a:avLst/>
          </a:prstGeom>
          <a:noFill/>
          <a:ln w="9525">
            <a:noFill/>
            <a:miter lim="800000"/>
            <a:headEnd/>
            <a:tailEnd/>
          </a:ln>
        </p:spPr>
      </p:pic>
      <p:sp>
        <p:nvSpPr>
          <p:cNvPr id="2" name="Title 1"/>
          <p:cNvSpPr>
            <a:spLocks noGrp="1"/>
          </p:cNvSpPr>
          <p:nvPr>
            <p:ph type="ctrTitle"/>
          </p:nvPr>
        </p:nvSpPr>
        <p:spPr>
          <a:xfrm>
            <a:off x="609600" y="1752600"/>
            <a:ext cx="7867650" cy="1470025"/>
          </a:xfrm>
        </p:spPr>
        <p:txBody>
          <a:bodyPr lIns="0" tIns="0" anchor="t">
            <a:normAutofit/>
          </a:bodyPr>
          <a:lstStyle>
            <a:lvl1pPr>
              <a:defRPr sz="4500" b="1">
                <a:solidFill>
                  <a:schemeClr val="tx1"/>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09600" y="3467100"/>
            <a:ext cx="6400800" cy="1752600"/>
          </a:xfrm>
        </p:spPr>
        <p:txBody>
          <a:bodyPr lIns="0"/>
          <a:lstStyle>
            <a:lvl1pPr marL="0" indent="0" algn="l">
              <a:buNone/>
              <a:defRPr sz="2500" b="1">
                <a:solidFill>
                  <a:srgbClr val="93939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225E6-0B47-40FD-A73A-4BAD5347FA62}" type="datetimeFigureOut">
              <a:rPr lang="en-US" smtClean="0"/>
              <a:pPr/>
              <a:t>10/2/2014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E99471-3AC6-44EE-BBCA-C19FC89898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225E6-0B47-40FD-A73A-4BAD5347FA62}"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99471-3AC6-44EE-BBCA-C19FC898980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225E6-0B47-40FD-A73A-4BAD5347FA62}"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99471-3AC6-44EE-BBCA-C19FC898980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225E6-0B47-40FD-A73A-4BAD5347FA62}"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99471-3AC6-44EE-BBCA-C19FC898980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225E6-0B47-40FD-A73A-4BAD5347FA62}"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99471-3AC6-44EE-BBCA-C19FC898980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6248400"/>
            <a:ext cx="9144000" cy="304800"/>
          </a:xfrm>
          <a:prstGeom prst="rect">
            <a:avLst/>
          </a:prstGeom>
          <a:solidFill>
            <a:srgbClr val="D81E05"/>
          </a:solidFill>
          <a:ln w="25400" algn="ctr">
            <a:noFill/>
            <a:miter lim="800000"/>
            <a:headEnd/>
            <a:tailEnd/>
          </a:ln>
        </p:spPr>
        <p:txBody>
          <a:bodyPr anchor="ctr"/>
          <a:lstStyle/>
          <a:p>
            <a:pPr>
              <a:defRPr/>
            </a:pPr>
            <a:endParaRPr lang="en-GB">
              <a:solidFill>
                <a:schemeClr val="lt1"/>
              </a:solidFill>
              <a:latin typeface="+mn-lt"/>
            </a:endParaRPr>
          </a:p>
        </p:txBody>
      </p:sp>
      <p:sp>
        <p:nvSpPr>
          <p:cNvPr id="3" name="TextBox 2"/>
          <p:cNvSpPr txBox="1"/>
          <p:nvPr userDrawn="1"/>
        </p:nvSpPr>
        <p:spPr>
          <a:xfrm>
            <a:off x="895350" y="6335713"/>
            <a:ext cx="7715250" cy="152400"/>
          </a:xfrm>
          <a:prstGeom prst="rect">
            <a:avLst/>
          </a:prstGeom>
          <a:noFill/>
        </p:spPr>
        <p:txBody>
          <a:bodyPr lIns="0" tIns="0" rIns="0" bIns="0" anchor="ctr">
            <a:spAutoFit/>
          </a:bodyPr>
          <a:lstStyle/>
          <a:p>
            <a:pPr algn="l">
              <a:defRPr/>
            </a:pPr>
            <a:r>
              <a:rPr lang="fr-CH" sz="1000" b="1" dirty="0">
                <a:solidFill>
                  <a:schemeClr val="bg1"/>
                </a:solidFill>
                <a:effectLst/>
                <a:latin typeface="Arial" pitchFamily="34" charset="0"/>
                <a:cs typeface="Arial" pitchFamily="34" charset="0"/>
              </a:rPr>
              <a:t>The IUCN Red List of Threatened Species™</a:t>
            </a:r>
          </a:p>
        </p:txBody>
      </p:sp>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857" r="34633" b="23044"/>
          <a:stretch>
            <a:fillRect/>
          </a:stretch>
        </p:blipFill>
        <p:spPr bwMode="auto">
          <a:xfrm>
            <a:off x="304800" y="152400"/>
            <a:ext cx="1295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673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857" r="34633" b="23044"/>
          <a:stretch>
            <a:fillRect/>
          </a:stretch>
        </p:blipFill>
        <p:spPr bwMode="auto">
          <a:xfrm>
            <a:off x="304800" y="228600"/>
            <a:ext cx="6858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83"/>
          <p:cNvSpPr txBox="1">
            <a:spLocks noChangeArrowheads="1"/>
          </p:cNvSpPr>
          <p:nvPr userDrawn="1"/>
        </p:nvSpPr>
        <p:spPr bwMode="auto">
          <a:xfrm>
            <a:off x="3635375" y="103188"/>
            <a:ext cx="5359400" cy="446087"/>
          </a:xfrm>
          <a:prstGeom prst="rect">
            <a:avLst/>
          </a:prstGeom>
          <a:noFill/>
          <a:ln w="9525">
            <a:noFill/>
            <a:miter lim="800000"/>
            <a:headEnd/>
            <a:tailEnd/>
          </a:ln>
          <a:effectLst/>
        </p:spPr>
        <p:txBody>
          <a:bodyPr>
            <a:spAutoFit/>
          </a:bodyPr>
          <a:lstStyle/>
          <a:p>
            <a:pPr algn="r">
              <a:defRPr/>
            </a:pPr>
            <a:r>
              <a:rPr lang="en-GB" sz="2300" b="1" dirty="0">
                <a:solidFill>
                  <a:schemeClr val="bg1">
                    <a:lumMod val="50000"/>
                  </a:schemeClr>
                </a:solidFill>
                <a:effectLst/>
                <a:latin typeface="Arial" pitchFamily="34" charset="0"/>
              </a:rPr>
              <a:t>Data quality &amp; uncertainty</a:t>
            </a:r>
          </a:p>
        </p:txBody>
      </p:sp>
    </p:spTree>
    <p:extLst>
      <p:ext uri="{BB962C8B-B14F-4D97-AF65-F5344CB8AC3E}">
        <p14:creationId xmlns:p14="http://schemas.microsoft.com/office/powerpoint/2010/main" val="4249895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180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cstate="print"/>
          <a:srcRect l="3857" r="34633" b="23044"/>
          <a:stretch>
            <a:fillRect/>
          </a:stretch>
        </p:blipFill>
        <p:spPr bwMode="auto">
          <a:xfrm>
            <a:off x="304800" y="228600"/>
            <a:ext cx="685800" cy="665163"/>
          </a:xfrm>
          <a:prstGeom prst="rect">
            <a:avLst/>
          </a:prstGeom>
          <a:noFill/>
          <a:ln w="9525">
            <a:noFill/>
            <a:miter lim="800000"/>
            <a:headEnd/>
            <a:tailEnd/>
          </a:ln>
        </p:spPr>
      </p:pic>
      <p:sp>
        <p:nvSpPr>
          <p:cNvPr id="3" name="Text Box 183"/>
          <p:cNvSpPr txBox="1">
            <a:spLocks noChangeArrowheads="1"/>
          </p:cNvSpPr>
          <p:nvPr userDrawn="1"/>
        </p:nvSpPr>
        <p:spPr bwMode="auto">
          <a:xfrm>
            <a:off x="2001882" y="90488"/>
            <a:ext cx="7067550" cy="446276"/>
          </a:xfrm>
          <a:prstGeom prst="rect">
            <a:avLst/>
          </a:prstGeom>
          <a:noFill/>
          <a:ln w="9525">
            <a:noFill/>
            <a:miter lim="800000"/>
            <a:headEnd/>
            <a:tailEnd/>
          </a:ln>
          <a:effectLst/>
        </p:spPr>
        <p:txBody>
          <a:bodyPr>
            <a:spAutoFit/>
          </a:bodyPr>
          <a:lstStyle/>
          <a:p>
            <a:pPr algn="r">
              <a:defRPr/>
            </a:pPr>
            <a:r>
              <a:rPr lang="en-GB" sz="2300" b="1" dirty="0" smtClean="0">
                <a:solidFill>
                  <a:schemeClr val="bg1">
                    <a:lumMod val="50000"/>
                  </a:schemeClr>
                </a:solidFill>
                <a:effectLst/>
                <a:latin typeface="Arial" pitchFamily="34" charset="0"/>
              </a:rPr>
              <a:t>Key terms and concepts</a:t>
            </a:r>
            <a:endParaRPr lang="en-GB" sz="2300" b="1" dirty="0">
              <a:solidFill>
                <a:schemeClr val="bg1">
                  <a:lumMod val="50000"/>
                </a:schemeClr>
              </a:solidFill>
              <a:effectLst/>
              <a:latin typeface="Arial" pitchFamily="34" charset="0"/>
            </a:endParaRPr>
          </a:p>
        </p:txBody>
      </p:sp>
    </p:spTree>
    <p:extLst>
      <p:ext uri="{BB962C8B-B14F-4D97-AF65-F5344CB8AC3E}">
        <p14:creationId xmlns:p14="http://schemas.microsoft.com/office/powerpoint/2010/main" val="2940035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248400"/>
            <a:ext cx="9144000" cy="304800"/>
          </a:xfrm>
          <a:prstGeom prst="rect">
            <a:avLst/>
          </a:prstGeom>
          <a:solidFill>
            <a:srgbClr val="D81E05"/>
          </a:solidFill>
          <a:ln w="25400" algn="ctr">
            <a:noFill/>
            <a:miter lim="800000"/>
            <a:headEnd/>
            <a:tailEnd/>
          </a:ln>
        </p:spPr>
        <p:txBody>
          <a:bodyPr anchor="ctr"/>
          <a:lstStyle/>
          <a:p>
            <a:pPr>
              <a:defRPr/>
            </a:pPr>
            <a:endParaRPr lang="en-GB">
              <a:solidFill>
                <a:schemeClr val="lt1"/>
              </a:solidFill>
              <a:latin typeface="+mn-lt"/>
            </a:endParaRPr>
          </a:p>
        </p:txBody>
      </p:sp>
      <p:sp>
        <p:nvSpPr>
          <p:cNvPr id="8" name="TextBox 7"/>
          <p:cNvSpPr txBox="1">
            <a:spLocks noChangeArrowheads="1"/>
          </p:cNvSpPr>
          <p:nvPr userDrawn="1"/>
        </p:nvSpPr>
        <p:spPr bwMode="auto">
          <a:xfrm>
            <a:off x="895350" y="6335713"/>
            <a:ext cx="7715250" cy="152400"/>
          </a:xfrm>
          <a:prstGeom prst="rect">
            <a:avLst/>
          </a:prstGeom>
          <a:noFill/>
          <a:ln w="9525">
            <a:noFill/>
            <a:miter lim="800000"/>
            <a:headEnd/>
            <a:tailEnd/>
          </a:ln>
        </p:spPr>
        <p:txBody>
          <a:bodyPr lIns="0" tIns="0" rIns="0" bIns="0" anchor="ctr">
            <a:spAutoFit/>
          </a:bodyPr>
          <a:lstStyle/>
          <a:p>
            <a:pPr algn="l"/>
            <a:r>
              <a:rPr lang="fr-CH" sz="1000" b="1" dirty="0">
                <a:solidFill>
                  <a:schemeClr val="bg1"/>
                </a:solidFill>
              </a:rPr>
              <a:t>The IUCN Red List of Threatened Species</a:t>
            </a:r>
            <a:r>
              <a:rPr lang="fr-CH" sz="1000" b="1" dirty="0">
                <a:solidFill>
                  <a:schemeClr val="bg1"/>
                </a:solidFill>
                <a:cs typeface="Arial" charset="0"/>
              </a:rPr>
              <a:t>™</a:t>
            </a:r>
          </a:p>
        </p:txBody>
      </p:sp>
      <p:pic>
        <p:nvPicPr>
          <p:cNvPr id="9" name="Picture 7"/>
          <p:cNvPicPr>
            <a:picLocks noChangeAspect="1" noChangeArrowheads="1"/>
          </p:cNvPicPr>
          <p:nvPr userDrawn="1"/>
        </p:nvPicPr>
        <p:blipFill>
          <a:blip r:embed="rId2" cstate="print"/>
          <a:srcRect l="3857" r="34633" b="23044"/>
          <a:stretch>
            <a:fillRect/>
          </a:stretch>
        </p:blipFill>
        <p:spPr bwMode="auto">
          <a:xfrm>
            <a:off x="304800" y="152400"/>
            <a:ext cx="1295400" cy="1257300"/>
          </a:xfrm>
          <a:prstGeom prst="rect">
            <a:avLst/>
          </a:prstGeom>
          <a:noFill/>
          <a:ln w="9525">
            <a:noFill/>
            <a:miter lim="800000"/>
            <a:headEnd/>
            <a:tailEnd/>
          </a:ln>
        </p:spPr>
      </p:pic>
    </p:spTree>
    <p:extLst>
      <p:ext uri="{BB962C8B-B14F-4D97-AF65-F5344CB8AC3E}">
        <p14:creationId xmlns:p14="http://schemas.microsoft.com/office/powerpoint/2010/main" val="35627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6"/>
          <p:cNvPicPr>
            <a:picLocks noChangeAspect="1" noChangeArrowheads="1"/>
          </p:cNvPicPr>
          <p:nvPr userDrawn="1"/>
        </p:nvPicPr>
        <p:blipFill>
          <a:blip r:embed="rId2" cstate="print"/>
          <a:srcRect l="3857" r="34633" b="23044"/>
          <a:stretch>
            <a:fillRect/>
          </a:stretch>
        </p:blipFill>
        <p:spPr bwMode="auto">
          <a:xfrm>
            <a:off x="304800" y="228600"/>
            <a:ext cx="685800" cy="665163"/>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6"/>
          <p:cNvPicPr>
            <a:picLocks noChangeAspect="1" noChangeArrowheads="1"/>
          </p:cNvPicPr>
          <p:nvPr userDrawn="1"/>
        </p:nvPicPr>
        <p:blipFill>
          <a:blip r:embed="rId2" cstate="print"/>
          <a:srcRect l="3857" r="34633" b="23044"/>
          <a:stretch>
            <a:fillRect/>
          </a:stretch>
        </p:blipFill>
        <p:spPr bwMode="auto">
          <a:xfrm>
            <a:off x="304800" y="228600"/>
            <a:ext cx="685800" cy="665163"/>
          </a:xfrm>
          <a:prstGeom prst="rect">
            <a:avLst/>
          </a:prstGeom>
          <a:noFill/>
          <a:ln w="9525">
            <a:noFill/>
            <a:miter lim="800000"/>
            <a:headEnd/>
            <a:tailEnd/>
          </a:ln>
        </p:spPr>
      </p:pic>
      <p:sp>
        <p:nvSpPr>
          <p:cNvPr id="3" name="Text Box 183"/>
          <p:cNvSpPr txBox="1">
            <a:spLocks noChangeArrowheads="1"/>
          </p:cNvSpPr>
          <p:nvPr userDrawn="1"/>
        </p:nvSpPr>
        <p:spPr bwMode="auto">
          <a:xfrm>
            <a:off x="3851920" y="134536"/>
            <a:ext cx="5184576" cy="369332"/>
          </a:xfrm>
          <a:prstGeom prst="rect">
            <a:avLst/>
          </a:prstGeom>
          <a:noFill/>
          <a:ln w="9525">
            <a:noFill/>
            <a:miter lim="800000"/>
            <a:headEnd/>
            <a:tailEnd/>
          </a:ln>
          <a:effectLst/>
        </p:spPr>
        <p:txBody>
          <a:bodyPr wrap="square">
            <a:spAutoFit/>
          </a:bodyPr>
          <a:lstStyle/>
          <a:p>
            <a:pPr marL="1706563" indent="-1706563" algn="r">
              <a:tabLst>
                <a:tab pos="1706563" algn="l"/>
              </a:tabLst>
              <a:defRPr/>
            </a:pPr>
            <a:r>
              <a:rPr lang="en-GB" sz="1800" b="1" dirty="0" smtClean="0">
                <a:solidFill>
                  <a:schemeClr val="bg1">
                    <a:lumMod val="50000"/>
                  </a:schemeClr>
                </a:solidFill>
                <a:effectLst/>
                <a:latin typeface="Arial" pitchFamily="34" charset="0"/>
              </a:rPr>
              <a:t>Importance of Regional Red Lists</a:t>
            </a:r>
            <a:endParaRPr lang="en-GB" sz="1400" b="1" dirty="0">
              <a:solidFill>
                <a:schemeClr val="bg1">
                  <a:lumMod val="50000"/>
                </a:schemeClr>
              </a:solidFill>
              <a:effectLst/>
              <a:latin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B225E6-0B47-40FD-A73A-4BAD5347FA62}"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99471-3AC6-44EE-BBCA-C19FC89898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225E6-0B47-40FD-A73A-4BAD5347FA62}"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99471-3AC6-44EE-BBCA-C19FC89898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B225E6-0B47-40FD-A73A-4BAD5347FA62}"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99471-3AC6-44EE-BBCA-C19FC89898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B225E6-0B47-40FD-A73A-4BAD5347FA62}"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99471-3AC6-44EE-BBCA-C19FC89898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B225E6-0B47-40FD-A73A-4BAD5347FA62}" type="datetimeFigureOut">
              <a:rPr lang="en-US" smtClean="0"/>
              <a:pPr/>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E99471-3AC6-44EE-BBCA-C19FC89898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B225E6-0B47-40FD-A73A-4BAD5347FA62}" type="datetimeFigureOut">
              <a:rPr lang="en-US" smtClean="0"/>
              <a:pPr/>
              <a:t>10/2/2014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E99471-3AC6-44EE-BBCA-C19FC89898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225E6-0B47-40FD-A73A-4BAD5347FA62}" type="datetimeFigureOut">
              <a:rPr lang="en-US" smtClean="0"/>
              <a:pPr/>
              <a:t>10/2/2014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99471-3AC6-44EE-BBCA-C19FC89898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7" r:id="rId15"/>
    <p:sldLayoutId id="2147483678" r:id="rId16"/>
    <p:sldLayoutId id="2147483679" r:id="rId17"/>
    <p:sldLayoutId id="2147483680" r:id="rId18"/>
    <p:sldLayoutId id="2147483681"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22729" y="1844824"/>
            <a:ext cx="8552329" cy="1723230"/>
          </a:xfrm>
          <a:prstGeom prst="rect">
            <a:avLst/>
          </a:prstGeom>
          <a:noFill/>
          <a:ln w="9525">
            <a:noFill/>
            <a:miter lim="800000"/>
            <a:headEnd/>
            <a:tailEnd/>
          </a:ln>
        </p:spPr>
        <p:txBody>
          <a:bodyPr anchor="b"/>
          <a:lstStyle/>
          <a:p>
            <a:pPr>
              <a:spcBef>
                <a:spcPts val="0"/>
              </a:spcBef>
              <a:defRPr/>
            </a:pPr>
            <a:r>
              <a:rPr lang="en-US" sz="4800" b="1" dirty="0" smtClean="0">
                <a:solidFill>
                  <a:schemeClr val="tx1"/>
                </a:solidFill>
                <a:effectLst/>
                <a:latin typeface="Arial" pitchFamily="34" charset="0"/>
                <a:ea typeface="+mj-ea"/>
                <a:cs typeface="Arial" pitchFamily="34" charset="0"/>
              </a:rPr>
              <a:t>Using the IUCN Red List Criteria at Regional Levels</a:t>
            </a:r>
            <a:endParaRPr lang="en-US" sz="4000" dirty="0">
              <a:solidFill>
                <a:schemeClr val="tx1"/>
              </a:solidFill>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Box 183"/>
          <p:cNvSpPr txBox="1">
            <a:spLocks noChangeArrowheads="1"/>
          </p:cNvSpPr>
          <p:nvPr/>
        </p:nvSpPr>
        <p:spPr bwMode="auto">
          <a:xfrm>
            <a:off x="0" y="188640"/>
            <a:ext cx="9144000" cy="446276"/>
          </a:xfrm>
          <a:prstGeom prst="rect">
            <a:avLst/>
          </a:prstGeom>
          <a:noFill/>
          <a:ln w="9525">
            <a:noFill/>
            <a:miter lim="800000"/>
            <a:headEnd/>
            <a:tailEnd/>
          </a:ln>
          <a:effectLst/>
        </p:spPr>
        <p:txBody>
          <a:bodyPr wrap="square">
            <a:spAutoFit/>
          </a:bodyPr>
          <a:lstStyle/>
          <a:p>
            <a:r>
              <a:rPr lang="en-GB" sz="2300" b="1" dirty="0" smtClean="0">
                <a:effectLst/>
                <a:latin typeface="Arial" charset="0"/>
              </a:rPr>
              <a:t>STEP TWO – PRELIMINARY ASSESSMENT</a:t>
            </a:r>
            <a:endParaRPr lang="en-GB" sz="2300" b="1" dirty="0">
              <a:effectLst/>
              <a:latin typeface="Arial" charset="0"/>
            </a:endParaRPr>
          </a:p>
        </p:txBody>
      </p:sp>
      <p:sp>
        <p:nvSpPr>
          <p:cNvPr id="51" name="TextBox 50"/>
          <p:cNvSpPr txBox="1"/>
          <p:nvPr/>
        </p:nvSpPr>
        <p:spPr>
          <a:xfrm>
            <a:off x="0" y="980728"/>
            <a:ext cx="9144000" cy="954107"/>
          </a:xfrm>
          <a:prstGeom prst="rect">
            <a:avLst/>
          </a:prstGeom>
          <a:noFill/>
        </p:spPr>
        <p:txBody>
          <a:bodyPr wrap="square" rtlCol="0">
            <a:spAutoFit/>
          </a:bodyPr>
          <a:lstStyle/>
          <a:p>
            <a:r>
              <a:rPr lang="en-GB" sz="2800" b="1" dirty="0" smtClean="0">
                <a:effectLst/>
                <a:latin typeface="Arial" pitchFamily="34" charset="0"/>
                <a:cs typeface="Arial" pitchFamily="34" charset="0"/>
              </a:rPr>
              <a:t>Assess species using the Red List Categories and Criteria, </a:t>
            </a:r>
            <a:r>
              <a:rPr lang="en-GB" sz="2800" b="1" i="1" dirty="0" smtClean="0">
                <a:effectLst/>
                <a:latin typeface="Arial" pitchFamily="34" charset="0"/>
                <a:cs typeface="Arial" pitchFamily="34" charset="0"/>
              </a:rPr>
              <a:t>ignoring</a:t>
            </a:r>
            <a:r>
              <a:rPr lang="en-GB" sz="2800" b="1" dirty="0" smtClean="0">
                <a:effectLst/>
                <a:latin typeface="Arial" pitchFamily="34" charset="0"/>
                <a:cs typeface="Arial" pitchFamily="34" charset="0"/>
              </a:rPr>
              <a:t> all data from outside the region</a:t>
            </a:r>
            <a:endParaRPr lang="en-US" sz="2800" b="1" dirty="0">
              <a:effectLst/>
              <a:latin typeface="Arial" pitchFamily="34" charset="0"/>
              <a:cs typeface="Arial" pitchFamily="34" charset="0"/>
            </a:endParaRPr>
          </a:p>
        </p:txBody>
      </p:sp>
      <p:grpSp>
        <p:nvGrpSpPr>
          <p:cNvPr id="2" name="Group 341"/>
          <p:cNvGrpSpPr>
            <a:grpSpLocks/>
          </p:cNvGrpSpPr>
          <p:nvPr/>
        </p:nvGrpSpPr>
        <p:grpSpPr bwMode="auto">
          <a:xfrm>
            <a:off x="1979712" y="2204864"/>
            <a:ext cx="5184576" cy="3744416"/>
            <a:chOff x="3144" y="1480"/>
            <a:chExt cx="2319" cy="1894"/>
          </a:xfrm>
        </p:grpSpPr>
        <p:grpSp>
          <p:nvGrpSpPr>
            <p:cNvPr id="3" name="Group 342"/>
            <p:cNvGrpSpPr>
              <a:grpSpLocks/>
            </p:cNvGrpSpPr>
            <p:nvPr/>
          </p:nvGrpSpPr>
          <p:grpSpPr bwMode="auto">
            <a:xfrm>
              <a:off x="3144" y="1480"/>
              <a:ext cx="2319" cy="1894"/>
              <a:chOff x="288" y="1968"/>
              <a:chExt cx="2319" cy="1894"/>
            </a:xfrm>
          </p:grpSpPr>
          <p:sp>
            <p:nvSpPr>
              <p:cNvPr id="76" name="Rectangle 343"/>
              <p:cNvSpPr>
                <a:spLocks noChangeArrowheads="1"/>
              </p:cNvSpPr>
              <p:nvPr/>
            </p:nvSpPr>
            <p:spPr bwMode="auto">
              <a:xfrm>
                <a:off x="296" y="1968"/>
                <a:ext cx="2296" cy="1888"/>
              </a:xfrm>
              <a:prstGeom prst="rect">
                <a:avLst/>
              </a:prstGeom>
              <a:solidFill>
                <a:schemeClr val="tx2">
                  <a:lumMod val="60000"/>
                  <a:lumOff val="40000"/>
                </a:schemeClr>
              </a:solidFill>
              <a:ln w="9525">
                <a:solidFill>
                  <a:schemeClr val="tx1"/>
                </a:solidFill>
                <a:miter lim="800000"/>
                <a:headEnd/>
                <a:tailEnd/>
              </a:ln>
            </p:spPr>
            <p:txBody>
              <a:bodyPr anchor="ctr">
                <a:spAutoFit/>
              </a:bodyPr>
              <a:lstStyle/>
              <a:p>
                <a:endParaRPr lang="en-US"/>
              </a:p>
            </p:txBody>
          </p:sp>
          <p:sp>
            <p:nvSpPr>
              <p:cNvPr id="77" name="Freeform 344"/>
              <p:cNvSpPr>
                <a:spLocks/>
              </p:cNvSpPr>
              <p:nvPr/>
            </p:nvSpPr>
            <p:spPr bwMode="auto">
              <a:xfrm>
                <a:off x="288" y="2832"/>
                <a:ext cx="552" cy="1030"/>
              </a:xfrm>
              <a:custGeom>
                <a:avLst/>
                <a:gdLst>
                  <a:gd name="T0" fmla="*/ 8 w 552"/>
                  <a:gd name="T1" fmla="*/ 1016 h 1030"/>
                  <a:gd name="T2" fmla="*/ 16 w 552"/>
                  <a:gd name="T3" fmla="*/ 14 h 1030"/>
                  <a:gd name="T4" fmla="*/ 56 w 552"/>
                  <a:gd name="T5" fmla="*/ 22 h 1030"/>
                  <a:gd name="T6" fmla="*/ 128 w 552"/>
                  <a:gd name="T7" fmla="*/ 54 h 1030"/>
                  <a:gd name="T8" fmla="*/ 176 w 552"/>
                  <a:gd name="T9" fmla="*/ 86 h 1030"/>
                  <a:gd name="T10" fmla="*/ 208 w 552"/>
                  <a:gd name="T11" fmla="*/ 126 h 1030"/>
                  <a:gd name="T12" fmla="*/ 224 w 552"/>
                  <a:gd name="T13" fmla="*/ 150 h 1030"/>
                  <a:gd name="T14" fmla="*/ 272 w 552"/>
                  <a:gd name="T15" fmla="*/ 166 h 1030"/>
                  <a:gd name="T16" fmla="*/ 424 w 552"/>
                  <a:gd name="T17" fmla="*/ 254 h 1030"/>
                  <a:gd name="T18" fmla="*/ 536 w 552"/>
                  <a:gd name="T19" fmla="*/ 622 h 1030"/>
                  <a:gd name="T20" fmla="*/ 512 w 552"/>
                  <a:gd name="T21" fmla="*/ 630 h 1030"/>
                  <a:gd name="T22" fmla="*/ 504 w 552"/>
                  <a:gd name="T23" fmla="*/ 654 h 1030"/>
                  <a:gd name="T24" fmla="*/ 528 w 552"/>
                  <a:gd name="T25" fmla="*/ 774 h 1030"/>
                  <a:gd name="T26" fmla="*/ 544 w 552"/>
                  <a:gd name="T27" fmla="*/ 822 h 1030"/>
                  <a:gd name="T28" fmla="*/ 552 w 552"/>
                  <a:gd name="T29" fmla="*/ 934 h 1030"/>
                  <a:gd name="T30" fmla="*/ 544 w 552"/>
                  <a:gd name="T31" fmla="*/ 966 h 1030"/>
                  <a:gd name="T32" fmla="*/ 464 w 552"/>
                  <a:gd name="T33" fmla="*/ 998 h 1030"/>
                  <a:gd name="T34" fmla="*/ 416 w 552"/>
                  <a:gd name="T35" fmla="*/ 1030 h 1030"/>
                  <a:gd name="T36" fmla="*/ 8 w 552"/>
                  <a:gd name="T37" fmla="*/ 1016 h 10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2"/>
                  <a:gd name="T58" fmla="*/ 0 h 1030"/>
                  <a:gd name="T59" fmla="*/ 552 w 552"/>
                  <a:gd name="T60" fmla="*/ 1030 h 10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2" h="1030">
                    <a:moveTo>
                      <a:pt x="8" y="1016"/>
                    </a:moveTo>
                    <a:cubicBezTo>
                      <a:pt x="11" y="605"/>
                      <a:pt x="0" y="424"/>
                      <a:pt x="16" y="14"/>
                    </a:cubicBezTo>
                    <a:cubicBezTo>
                      <a:pt x="17" y="0"/>
                      <a:pt x="43" y="19"/>
                      <a:pt x="56" y="22"/>
                    </a:cubicBezTo>
                    <a:cubicBezTo>
                      <a:pt x="80" y="28"/>
                      <a:pt x="107" y="42"/>
                      <a:pt x="128" y="54"/>
                    </a:cubicBezTo>
                    <a:cubicBezTo>
                      <a:pt x="145" y="63"/>
                      <a:pt x="176" y="86"/>
                      <a:pt x="176" y="86"/>
                    </a:cubicBezTo>
                    <a:cubicBezTo>
                      <a:pt x="192" y="133"/>
                      <a:pt x="172" y="90"/>
                      <a:pt x="208" y="126"/>
                    </a:cubicBezTo>
                    <a:cubicBezTo>
                      <a:pt x="215" y="133"/>
                      <a:pt x="216" y="145"/>
                      <a:pt x="224" y="150"/>
                    </a:cubicBezTo>
                    <a:cubicBezTo>
                      <a:pt x="238" y="159"/>
                      <a:pt x="258" y="157"/>
                      <a:pt x="272" y="166"/>
                    </a:cubicBezTo>
                    <a:cubicBezTo>
                      <a:pt x="315" y="195"/>
                      <a:pt x="391" y="221"/>
                      <a:pt x="424" y="254"/>
                    </a:cubicBezTo>
                    <a:cubicBezTo>
                      <a:pt x="461" y="377"/>
                      <a:pt x="507" y="497"/>
                      <a:pt x="536" y="622"/>
                    </a:cubicBezTo>
                    <a:cubicBezTo>
                      <a:pt x="538" y="630"/>
                      <a:pt x="518" y="624"/>
                      <a:pt x="512" y="630"/>
                    </a:cubicBezTo>
                    <a:cubicBezTo>
                      <a:pt x="506" y="636"/>
                      <a:pt x="507" y="646"/>
                      <a:pt x="504" y="654"/>
                    </a:cubicBezTo>
                    <a:cubicBezTo>
                      <a:pt x="514" y="743"/>
                      <a:pt x="504" y="703"/>
                      <a:pt x="528" y="774"/>
                    </a:cubicBezTo>
                    <a:cubicBezTo>
                      <a:pt x="533" y="790"/>
                      <a:pt x="544" y="822"/>
                      <a:pt x="544" y="822"/>
                    </a:cubicBezTo>
                    <a:cubicBezTo>
                      <a:pt x="533" y="878"/>
                      <a:pt x="519" y="884"/>
                      <a:pt x="552" y="934"/>
                    </a:cubicBezTo>
                    <a:cubicBezTo>
                      <a:pt x="549" y="945"/>
                      <a:pt x="550" y="957"/>
                      <a:pt x="544" y="966"/>
                    </a:cubicBezTo>
                    <a:cubicBezTo>
                      <a:pt x="527" y="991"/>
                      <a:pt x="488" y="985"/>
                      <a:pt x="464" y="998"/>
                    </a:cubicBezTo>
                    <a:cubicBezTo>
                      <a:pt x="447" y="1007"/>
                      <a:pt x="416" y="1030"/>
                      <a:pt x="416" y="1030"/>
                    </a:cubicBezTo>
                    <a:cubicBezTo>
                      <a:pt x="344" y="1024"/>
                      <a:pt x="144" y="1024"/>
                      <a:pt x="8" y="1016"/>
                    </a:cubicBezTo>
                    <a:close/>
                  </a:path>
                </a:pathLst>
              </a:custGeom>
              <a:solidFill>
                <a:srgbClr val="92D050"/>
              </a:solidFill>
              <a:ln w="9525" cap="flat" cmpd="sng">
                <a:solidFill>
                  <a:schemeClr val="tx1"/>
                </a:solidFill>
                <a:prstDash val="solid"/>
                <a:round/>
                <a:headEnd/>
                <a:tailEnd/>
              </a:ln>
            </p:spPr>
            <p:txBody>
              <a:bodyPr>
                <a:spAutoFit/>
              </a:bodyPr>
              <a:lstStyle/>
              <a:p>
                <a:endParaRPr lang="en-US"/>
              </a:p>
            </p:txBody>
          </p:sp>
          <p:sp>
            <p:nvSpPr>
              <p:cNvPr id="78" name="Freeform 345"/>
              <p:cNvSpPr>
                <a:spLocks/>
              </p:cNvSpPr>
              <p:nvPr/>
            </p:nvSpPr>
            <p:spPr bwMode="auto">
              <a:xfrm>
                <a:off x="296" y="1968"/>
                <a:ext cx="1000" cy="1104"/>
              </a:xfrm>
              <a:custGeom>
                <a:avLst/>
                <a:gdLst>
                  <a:gd name="T0" fmla="*/ 0 w 1000"/>
                  <a:gd name="T1" fmla="*/ 864 h 1104"/>
                  <a:gd name="T2" fmla="*/ 0 w 1000"/>
                  <a:gd name="T3" fmla="*/ 0 h 1104"/>
                  <a:gd name="T4" fmla="*/ 960 w 1000"/>
                  <a:gd name="T5" fmla="*/ 0 h 1104"/>
                  <a:gd name="T6" fmla="*/ 960 w 1000"/>
                  <a:gd name="T7" fmla="*/ 528 h 1104"/>
                  <a:gd name="T8" fmla="*/ 880 w 1000"/>
                  <a:gd name="T9" fmla="*/ 624 h 1104"/>
                  <a:gd name="T10" fmla="*/ 832 w 1000"/>
                  <a:gd name="T11" fmla="*/ 656 h 1104"/>
                  <a:gd name="T12" fmla="*/ 760 w 1000"/>
                  <a:gd name="T13" fmla="*/ 696 h 1104"/>
                  <a:gd name="T14" fmla="*/ 752 w 1000"/>
                  <a:gd name="T15" fmla="*/ 720 h 1104"/>
                  <a:gd name="T16" fmla="*/ 728 w 1000"/>
                  <a:gd name="T17" fmla="*/ 728 h 1104"/>
                  <a:gd name="T18" fmla="*/ 632 w 1000"/>
                  <a:gd name="T19" fmla="*/ 784 h 1104"/>
                  <a:gd name="T20" fmla="*/ 584 w 1000"/>
                  <a:gd name="T21" fmla="*/ 816 h 1104"/>
                  <a:gd name="T22" fmla="*/ 560 w 1000"/>
                  <a:gd name="T23" fmla="*/ 832 h 1104"/>
                  <a:gd name="T24" fmla="*/ 488 w 1000"/>
                  <a:gd name="T25" fmla="*/ 952 h 1104"/>
                  <a:gd name="T26" fmla="*/ 440 w 1000"/>
                  <a:gd name="T27" fmla="*/ 1024 h 1104"/>
                  <a:gd name="T28" fmla="*/ 392 w 1000"/>
                  <a:gd name="T29" fmla="*/ 1104 h 1104"/>
                  <a:gd name="T30" fmla="*/ 320 w 1000"/>
                  <a:gd name="T31" fmla="*/ 1072 h 1104"/>
                  <a:gd name="T32" fmla="*/ 272 w 1000"/>
                  <a:gd name="T33" fmla="*/ 1056 h 1104"/>
                  <a:gd name="T34" fmla="*/ 256 w 1000"/>
                  <a:gd name="T35" fmla="*/ 1032 h 1104"/>
                  <a:gd name="T36" fmla="*/ 208 w 1000"/>
                  <a:gd name="T37" fmla="*/ 1016 h 1104"/>
                  <a:gd name="T38" fmla="*/ 176 w 1000"/>
                  <a:gd name="T39" fmla="*/ 976 h 1104"/>
                  <a:gd name="T40" fmla="*/ 168 w 1000"/>
                  <a:gd name="T41" fmla="*/ 952 h 1104"/>
                  <a:gd name="T42" fmla="*/ 120 w 1000"/>
                  <a:gd name="T43" fmla="*/ 936 h 1104"/>
                  <a:gd name="T44" fmla="*/ 0 w 1000"/>
                  <a:gd name="T45" fmla="*/ 864 h 1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0"/>
                  <a:gd name="T70" fmla="*/ 0 h 1104"/>
                  <a:gd name="T71" fmla="*/ 1000 w 1000"/>
                  <a:gd name="T72" fmla="*/ 1104 h 1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0" h="1104">
                    <a:moveTo>
                      <a:pt x="0" y="864"/>
                    </a:moveTo>
                    <a:lnTo>
                      <a:pt x="0" y="0"/>
                    </a:lnTo>
                    <a:lnTo>
                      <a:pt x="960" y="0"/>
                    </a:lnTo>
                    <a:cubicBezTo>
                      <a:pt x="963" y="176"/>
                      <a:pt x="1000" y="357"/>
                      <a:pt x="960" y="528"/>
                    </a:cubicBezTo>
                    <a:cubicBezTo>
                      <a:pt x="946" y="587"/>
                      <a:pt x="929" y="597"/>
                      <a:pt x="880" y="624"/>
                    </a:cubicBezTo>
                    <a:cubicBezTo>
                      <a:pt x="863" y="633"/>
                      <a:pt x="850" y="650"/>
                      <a:pt x="832" y="656"/>
                    </a:cubicBezTo>
                    <a:cubicBezTo>
                      <a:pt x="806" y="665"/>
                      <a:pt x="760" y="696"/>
                      <a:pt x="760" y="696"/>
                    </a:cubicBezTo>
                    <a:cubicBezTo>
                      <a:pt x="757" y="704"/>
                      <a:pt x="758" y="714"/>
                      <a:pt x="752" y="720"/>
                    </a:cubicBezTo>
                    <a:cubicBezTo>
                      <a:pt x="746" y="726"/>
                      <a:pt x="735" y="724"/>
                      <a:pt x="728" y="728"/>
                    </a:cubicBezTo>
                    <a:cubicBezTo>
                      <a:pt x="696" y="746"/>
                      <a:pt x="664" y="766"/>
                      <a:pt x="632" y="784"/>
                    </a:cubicBezTo>
                    <a:cubicBezTo>
                      <a:pt x="615" y="793"/>
                      <a:pt x="600" y="805"/>
                      <a:pt x="584" y="816"/>
                    </a:cubicBezTo>
                    <a:cubicBezTo>
                      <a:pt x="576" y="821"/>
                      <a:pt x="560" y="832"/>
                      <a:pt x="560" y="832"/>
                    </a:cubicBezTo>
                    <a:cubicBezTo>
                      <a:pt x="533" y="872"/>
                      <a:pt x="511" y="911"/>
                      <a:pt x="488" y="952"/>
                    </a:cubicBezTo>
                    <a:cubicBezTo>
                      <a:pt x="474" y="977"/>
                      <a:pt x="449" y="997"/>
                      <a:pt x="440" y="1024"/>
                    </a:cubicBezTo>
                    <a:cubicBezTo>
                      <a:pt x="430" y="1054"/>
                      <a:pt x="415" y="1081"/>
                      <a:pt x="392" y="1104"/>
                    </a:cubicBezTo>
                    <a:cubicBezTo>
                      <a:pt x="354" y="1079"/>
                      <a:pt x="377" y="1091"/>
                      <a:pt x="320" y="1072"/>
                    </a:cubicBezTo>
                    <a:cubicBezTo>
                      <a:pt x="304" y="1067"/>
                      <a:pt x="272" y="1056"/>
                      <a:pt x="272" y="1056"/>
                    </a:cubicBezTo>
                    <a:cubicBezTo>
                      <a:pt x="267" y="1048"/>
                      <a:pt x="264" y="1037"/>
                      <a:pt x="256" y="1032"/>
                    </a:cubicBezTo>
                    <a:cubicBezTo>
                      <a:pt x="242" y="1023"/>
                      <a:pt x="208" y="1016"/>
                      <a:pt x="208" y="1016"/>
                    </a:cubicBezTo>
                    <a:cubicBezTo>
                      <a:pt x="188" y="956"/>
                      <a:pt x="217" y="1028"/>
                      <a:pt x="176" y="976"/>
                    </a:cubicBezTo>
                    <a:cubicBezTo>
                      <a:pt x="171" y="969"/>
                      <a:pt x="175" y="957"/>
                      <a:pt x="168" y="952"/>
                    </a:cubicBezTo>
                    <a:cubicBezTo>
                      <a:pt x="154" y="942"/>
                      <a:pt x="136" y="941"/>
                      <a:pt x="120" y="936"/>
                    </a:cubicBezTo>
                    <a:cubicBezTo>
                      <a:pt x="105" y="931"/>
                      <a:pt x="17" y="875"/>
                      <a:pt x="0" y="864"/>
                    </a:cubicBezTo>
                    <a:close/>
                  </a:path>
                </a:pathLst>
              </a:custGeom>
              <a:solidFill>
                <a:srgbClr val="FFCC00"/>
              </a:solidFill>
              <a:ln w="9525" cap="flat" cmpd="sng">
                <a:solidFill>
                  <a:schemeClr val="tx1"/>
                </a:solidFill>
                <a:prstDash val="solid"/>
                <a:round/>
                <a:headEnd/>
                <a:tailEnd/>
              </a:ln>
            </p:spPr>
            <p:txBody>
              <a:bodyPr>
                <a:spAutoFit/>
              </a:bodyPr>
              <a:lstStyle/>
              <a:p>
                <a:endParaRPr lang="en-US"/>
              </a:p>
            </p:txBody>
          </p:sp>
          <p:sp>
            <p:nvSpPr>
              <p:cNvPr id="79" name="Freeform 346"/>
              <p:cNvSpPr>
                <a:spLocks/>
              </p:cNvSpPr>
              <p:nvPr/>
            </p:nvSpPr>
            <p:spPr bwMode="auto">
              <a:xfrm>
                <a:off x="693" y="2556"/>
                <a:ext cx="1294" cy="1180"/>
              </a:xfrm>
              <a:custGeom>
                <a:avLst/>
                <a:gdLst>
                  <a:gd name="T0" fmla="*/ 35 w 1294"/>
                  <a:gd name="T1" fmla="*/ 422 h 1180"/>
                  <a:gd name="T2" fmla="*/ 115 w 1294"/>
                  <a:gd name="T3" fmla="*/ 300 h 1180"/>
                  <a:gd name="T4" fmla="*/ 150 w 1294"/>
                  <a:gd name="T5" fmla="*/ 236 h 1180"/>
                  <a:gd name="T6" fmla="*/ 214 w 1294"/>
                  <a:gd name="T7" fmla="*/ 216 h 1180"/>
                  <a:gd name="T8" fmla="*/ 291 w 1294"/>
                  <a:gd name="T9" fmla="*/ 148 h 1180"/>
                  <a:gd name="T10" fmla="*/ 379 w 1294"/>
                  <a:gd name="T11" fmla="*/ 92 h 1180"/>
                  <a:gd name="T12" fmla="*/ 438 w 1294"/>
                  <a:gd name="T13" fmla="*/ 64 h 1180"/>
                  <a:gd name="T14" fmla="*/ 475 w 1294"/>
                  <a:gd name="T15" fmla="*/ 36 h 1180"/>
                  <a:gd name="T16" fmla="*/ 519 w 1294"/>
                  <a:gd name="T17" fmla="*/ 0 h 1180"/>
                  <a:gd name="T18" fmla="*/ 1278 w 1294"/>
                  <a:gd name="T19" fmla="*/ 360 h 1180"/>
                  <a:gd name="T20" fmla="*/ 1230 w 1294"/>
                  <a:gd name="T21" fmla="*/ 392 h 1180"/>
                  <a:gd name="T22" fmla="*/ 1150 w 1294"/>
                  <a:gd name="T23" fmla="*/ 424 h 1180"/>
                  <a:gd name="T24" fmla="*/ 1102 w 1294"/>
                  <a:gd name="T25" fmla="*/ 440 h 1180"/>
                  <a:gd name="T26" fmla="*/ 1094 w 1294"/>
                  <a:gd name="T27" fmla="*/ 512 h 1180"/>
                  <a:gd name="T28" fmla="*/ 1142 w 1294"/>
                  <a:gd name="T29" fmla="*/ 528 h 1180"/>
                  <a:gd name="T30" fmla="*/ 1190 w 1294"/>
                  <a:gd name="T31" fmla="*/ 560 h 1180"/>
                  <a:gd name="T32" fmla="*/ 1230 w 1294"/>
                  <a:gd name="T33" fmla="*/ 632 h 1180"/>
                  <a:gd name="T34" fmla="*/ 1214 w 1294"/>
                  <a:gd name="T35" fmla="*/ 704 h 1180"/>
                  <a:gd name="T36" fmla="*/ 1182 w 1294"/>
                  <a:gd name="T37" fmla="*/ 752 h 1180"/>
                  <a:gd name="T38" fmla="*/ 1102 w 1294"/>
                  <a:gd name="T39" fmla="*/ 720 h 1180"/>
                  <a:gd name="T40" fmla="*/ 1022 w 1294"/>
                  <a:gd name="T41" fmla="*/ 752 h 1180"/>
                  <a:gd name="T42" fmla="*/ 982 w 1294"/>
                  <a:gd name="T43" fmla="*/ 920 h 1180"/>
                  <a:gd name="T44" fmla="*/ 934 w 1294"/>
                  <a:gd name="T45" fmla="*/ 944 h 1180"/>
                  <a:gd name="T46" fmla="*/ 838 w 1294"/>
                  <a:gd name="T47" fmla="*/ 1000 h 1180"/>
                  <a:gd name="T48" fmla="*/ 742 w 1294"/>
                  <a:gd name="T49" fmla="*/ 1040 h 1180"/>
                  <a:gd name="T50" fmla="*/ 710 w 1294"/>
                  <a:gd name="T51" fmla="*/ 1112 h 1180"/>
                  <a:gd name="T52" fmla="*/ 686 w 1294"/>
                  <a:gd name="T53" fmla="*/ 1120 h 1180"/>
                  <a:gd name="T54" fmla="*/ 494 w 1294"/>
                  <a:gd name="T55" fmla="*/ 1128 h 1180"/>
                  <a:gd name="T56" fmla="*/ 430 w 1294"/>
                  <a:gd name="T57" fmla="*/ 1048 h 1180"/>
                  <a:gd name="T58" fmla="*/ 366 w 1294"/>
                  <a:gd name="T59" fmla="*/ 1000 h 1180"/>
                  <a:gd name="T60" fmla="*/ 318 w 1294"/>
                  <a:gd name="T61" fmla="*/ 984 h 1180"/>
                  <a:gd name="T62" fmla="*/ 294 w 1294"/>
                  <a:gd name="T63" fmla="*/ 976 h 1180"/>
                  <a:gd name="T64" fmla="*/ 174 w 1294"/>
                  <a:gd name="T65" fmla="*/ 920 h 1180"/>
                  <a:gd name="T66" fmla="*/ 134 w 1294"/>
                  <a:gd name="T67" fmla="*/ 888 h 1180"/>
                  <a:gd name="T68" fmla="*/ 0 w 1294"/>
                  <a:gd name="T69" fmla="*/ 513 h 1180"/>
                  <a:gd name="T70" fmla="*/ 36 w 1294"/>
                  <a:gd name="T71" fmla="*/ 420 h 1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4"/>
                  <a:gd name="T109" fmla="*/ 0 h 1180"/>
                  <a:gd name="T110" fmla="*/ 1294 w 1294"/>
                  <a:gd name="T111" fmla="*/ 1180 h 1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4" h="1180">
                    <a:moveTo>
                      <a:pt x="35" y="422"/>
                    </a:moveTo>
                    <a:cubicBezTo>
                      <a:pt x="58" y="393"/>
                      <a:pt x="107" y="311"/>
                      <a:pt x="115" y="300"/>
                    </a:cubicBezTo>
                    <a:cubicBezTo>
                      <a:pt x="124" y="279"/>
                      <a:pt x="137" y="253"/>
                      <a:pt x="150" y="236"/>
                    </a:cubicBezTo>
                    <a:cubicBezTo>
                      <a:pt x="155" y="229"/>
                      <a:pt x="207" y="220"/>
                      <a:pt x="214" y="216"/>
                    </a:cubicBezTo>
                    <a:cubicBezTo>
                      <a:pt x="231" y="207"/>
                      <a:pt x="275" y="159"/>
                      <a:pt x="291" y="148"/>
                    </a:cubicBezTo>
                    <a:cubicBezTo>
                      <a:pt x="320" y="129"/>
                      <a:pt x="349" y="112"/>
                      <a:pt x="379" y="92"/>
                    </a:cubicBezTo>
                    <a:cubicBezTo>
                      <a:pt x="413" y="41"/>
                      <a:pt x="386" y="87"/>
                      <a:pt x="438" y="64"/>
                    </a:cubicBezTo>
                    <a:cubicBezTo>
                      <a:pt x="453" y="57"/>
                      <a:pt x="475" y="36"/>
                      <a:pt x="475" y="36"/>
                    </a:cubicBezTo>
                    <a:cubicBezTo>
                      <a:pt x="485" y="5"/>
                      <a:pt x="487" y="11"/>
                      <a:pt x="519" y="0"/>
                    </a:cubicBezTo>
                    <a:cubicBezTo>
                      <a:pt x="645" y="57"/>
                      <a:pt x="1162" y="293"/>
                      <a:pt x="1278" y="360"/>
                    </a:cubicBezTo>
                    <a:cubicBezTo>
                      <a:pt x="1294" y="371"/>
                      <a:pt x="1246" y="381"/>
                      <a:pt x="1230" y="392"/>
                    </a:cubicBezTo>
                    <a:cubicBezTo>
                      <a:pt x="1202" y="411"/>
                      <a:pt x="1183" y="414"/>
                      <a:pt x="1150" y="424"/>
                    </a:cubicBezTo>
                    <a:cubicBezTo>
                      <a:pt x="1134" y="429"/>
                      <a:pt x="1102" y="440"/>
                      <a:pt x="1102" y="440"/>
                    </a:cubicBezTo>
                    <a:cubicBezTo>
                      <a:pt x="1087" y="462"/>
                      <a:pt x="1067" y="481"/>
                      <a:pt x="1094" y="512"/>
                    </a:cubicBezTo>
                    <a:cubicBezTo>
                      <a:pt x="1105" y="525"/>
                      <a:pt x="1128" y="519"/>
                      <a:pt x="1142" y="528"/>
                    </a:cubicBezTo>
                    <a:cubicBezTo>
                      <a:pt x="1158" y="539"/>
                      <a:pt x="1190" y="560"/>
                      <a:pt x="1190" y="560"/>
                    </a:cubicBezTo>
                    <a:cubicBezTo>
                      <a:pt x="1227" y="615"/>
                      <a:pt x="1216" y="590"/>
                      <a:pt x="1230" y="632"/>
                    </a:cubicBezTo>
                    <a:cubicBezTo>
                      <a:pt x="1228" y="645"/>
                      <a:pt x="1223" y="687"/>
                      <a:pt x="1214" y="704"/>
                    </a:cubicBezTo>
                    <a:cubicBezTo>
                      <a:pt x="1205" y="721"/>
                      <a:pt x="1182" y="752"/>
                      <a:pt x="1182" y="752"/>
                    </a:cubicBezTo>
                    <a:cubicBezTo>
                      <a:pt x="1153" y="742"/>
                      <a:pt x="1132" y="728"/>
                      <a:pt x="1102" y="720"/>
                    </a:cubicBezTo>
                    <a:cubicBezTo>
                      <a:pt x="1070" y="728"/>
                      <a:pt x="1049" y="734"/>
                      <a:pt x="1022" y="752"/>
                    </a:cubicBezTo>
                    <a:cubicBezTo>
                      <a:pt x="1019" y="774"/>
                      <a:pt x="1002" y="895"/>
                      <a:pt x="982" y="920"/>
                    </a:cubicBezTo>
                    <a:cubicBezTo>
                      <a:pt x="967" y="939"/>
                      <a:pt x="953" y="934"/>
                      <a:pt x="934" y="944"/>
                    </a:cubicBezTo>
                    <a:cubicBezTo>
                      <a:pt x="905" y="958"/>
                      <a:pt x="866" y="991"/>
                      <a:pt x="838" y="1000"/>
                    </a:cubicBezTo>
                    <a:cubicBezTo>
                      <a:pt x="801" y="1012"/>
                      <a:pt x="773" y="1019"/>
                      <a:pt x="742" y="1040"/>
                    </a:cubicBezTo>
                    <a:cubicBezTo>
                      <a:pt x="738" y="1051"/>
                      <a:pt x="716" y="1106"/>
                      <a:pt x="710" y="1112"/>
                    </a:cubicBezTo>
                    <a:cubicBezTo>
                      <a:pt x="704" y="1118"/>
                      <a:pt x="694" y="1117"/>
                      <a:pt x="686" y="1120"/>
                    </a:cubicBezTo>
                    <a:cubicBezTo>
                      <a:pt x="646" y="1180"/>
                      <a:pt x="556" y="1137"/>
                      <a:pt x="494" y="1128"/>
                    </a:cubicBezTo>
                    <a:cubicBezTo>
                      <a:pt x="449" y="1098"/>
                      <a:pt x="475" y="1078"/>
                      <a:pt x="430" y="1048"/>
                    </a:cubicBezTo>
                    <a:cubicBezTo>
                      <a:pt x="414" y="1023"/>
                      <a:pt x="393" y="1012"/>
                      <a:pt x="366" y="1000"/>
                    </a:cubicBezTo>
                    <a:cubicBezTo>
                      <a:pt x="351" y="993"/>
                      <a:pt x="334" y="989"/>
                      <a:pt x="318" y="984"/>
                    </a:cubicBezTo>
                    <a:cubicBezTo>
                      <a:pt x="310" y="981"/>
                      <a:pt x="294" y="976"/>
                      <a:pt x="294" y="976"/>
                    </a:cubicBezTo>
                    <a:cubicBezTo>
                      <a:pt x="268" y="937"/>
                      <a:pt x="218" y="931"/>
                      <a:pt x="174" y="920"/>
                    </a:cubicBezTo>
                    <a:cubicBezTo>
                      <a:pt x="144" y="900"/>
                      <a:pt x="157" y="911"/>
                      <a:pt x="134" y="888"/>
                    </a:cubicBezTo>
                    <a:cubicBezTo>
                      <a:pt x="89" y="757"/>
                      <a:pt x="36" y="646"/>
                      <a:pt x="0" y="513"/>
                    </a:cubicBezTo>
                    <a:cubicBezTo>
                      <a:pt x="21" y="447"/>
                      <a:pt x="15" y="468"/>
                      <a:pt x="36" y="420"/>
                    </a:cubicBezTo>
                  </a:path>
                </a:pathLst>
              </a:custGeom>
              <a:solidFill>
                <a:srgbClr val="FFFF66"/>
              </a:solidFill>
              <a:ln w="9525" cap="flat" cmpd="sng">
                <a:solidFill>
                  <a:schemeClr val="tx1"/>
                </a:solidFill>
                <a:prstDash val="solid"/>
                <a:round/>
                <a:headEnd/>
                <a:tailEnd/>
              </a:ln>
            </p:spPr>
            <p:txBody>
              <a:bodyPr>
                <a:spAutoFit/>
              </a:bodyPr>
              <a:lstStyle/>
              <a:p>
                <a:endParaRPr lang="en-US"/>
              </a:p>
            </p:txBody>
          </p:sp>
          <p:sp>
            <p:nvSpPr>
              <p:cNvPr id="80" name="Freeform 347"/>
              <p:cNvSpPr>
                <a:spLocks/>
              </p:cNvSpPr>
              <p:nvPr/>
            </p:nvSpPr>
            <p:spPr bwMode="auto">
              <a:xfrm>
                <a:off x="1200" y="1968"/>
                <a:ext cx="1407" cy="1032"/>
              </a:xfrm>
              <a:custGeom>
                <a:avLst/>
                <a:gdLst>
                  <a:gd name="T0" fmla="*/ 56 w 1407"/>
                  <a:gd name="T1" fmla="*/ 8 h 1032"/>
                  <a:gd name="T2" fmla="*/ 1400 w 1407"/>
                  <a:gd name="T3" fmla="*/ 0 h 1032"/>
                  <a:gd name="T4" fmla="*/ 1400 w 1407"/>
                  <a:gd name="T5" fmla="*/ 488 h 1032"/>
                  <a:gd name="T6" fmla="*/ 1376 w 1407"/>
                  <a:gd name="T7" fmla="*/ 504 h 1032"/>
                  <a:gd name="T8" fmla="*/ 1328 w 1407"/>
                  <a:gd name="T9" fmla="*/ 520 h 1032"/>
                  <a:gd name="T10" fmla="*/ 1304 w 1407"/>
                  <a:gd name="T11" fmla="*/ 528 h 1032"/>
                  <a:gd name="T12" fmla="*/ 1296 w 1407"/>
                  <a:gd name="T13" fmla="*/ 632 h 1032"/>
                  <a:gd name="T14" fmla="*/ 1368 w 1407"/>
                  <a:gd name="T15" fmla="*/ 664 h 1032"/>
                  <a:gd name="T16" fmla="*/ 1392 w 1407"/>
                  <a:gd name="T17" fmla="*/ 704 h 1032"/>
                  <a:gd name="T18" fmla="*/ 1368 w 1407"/>
                  <a:gd name="T19" fmla="*/ 768 h 1032"/>
                  <a:gd name="T20" fmla="*/ 1360 w 1407"/>
                  <a:gd name="T21" fmla="*/ 792 h 1032"/>
                  <a:gd name="T22" fmla="*/ 1384 w 1407"/>
                  <a:gd name="T23" fmla="*/ 808 h 1032"/>
                  <a:gd name="T24" fmla="*/ 1392 w 1407"/>
                  <a:gd name="T25" fmla="*/ 832 h 1032"/>
                  <a:gd name="T26" fmla="*/ 1368 w 1407"/>
                  <a:gd name="T27" fmla="*/ 1032 h 1032"/>
                  <a:gd name="T28" fmla="*/ 1336 w 1407"/>
                  <a:gd name="T29" fmla="*/ 984 h 1032"/>
                  <a:gd name="T30" fmla="*/ 1320 w 1407"/>
                  <a:gd name="T31" fmla="*/ 960 h 1032"/>
                  <a:gd name="T32" fmla="*/ 1240 w 1407"/>
                  <a:gd name="T33" fmla="*/ 968 h 1032"/>
                  <a:gd name="T34" fmla="*/ 1232 w 1407"/>
                  <a:gd name="T35" fmla="*/ 944 h 1032"/>
                  <a:gd name="T36" fmla="*/ 1200 w 1407"/>
                  <a:gd name="T37" fmla="*/ 952 h 1032"/>
                  <a:gd name="T38" fmla="*/ 1080 w 1407"/>
                  <a:gd name="T39" fmla="*/ 992 h 1032"/>
                  <a:gd name="T40" fmla="*/ 1032 w 1407"/>
                  <a:gd name="T41" fmla="*/ 1008 h 1032"/>
                  <a:gd name="T42" fmla="*/ 920 w 1407"/>
                  <a:gd name="T43" fmla="*/ 1000 h 1032"/>
                  <a:gd name="T44" fmla="*/ 880 w 1407"/>
                  <a:gd name="T45" fmla="*/ 960 h 1032"/>
                  <a:gd name="T46" fmla="*/ 832 w 1407"/>
                  <a:gd name="T47" fmla="*/ 936 h 1032"/>
                  <a:gd name="T48" fmla="*/ 808 w 1407"/>
                  <a:gd name="T49" fmla="*/ 944 h 1032"/>
                  <a:gd name="T50" fmla="*/ 776 w 1407"/>
                  <a:gd name="T51" fmla="*/ 968 h 1032"/>
                  <a:gd name="T52" fmla="*/ 8 w 1407"/>
                  <a:gd name="T53" fmla="*/ 584 h 1032"/>
                  <a:gd name="T54" fmla="*/ 32 w 1407"/>
                  <a:gd name="T55" fmla="*/ 592 h 1032"/>
                  <a:gd name="T56" fmla="*/ 24 w 1407"/>
                  <a:gd name="T57" fmla="*/ 528 h 1032"/>
                  <a:gd name="T58" fmla="*/ 56 w 1407"/>
                  <a:gd name="T59" fmla="*/ 456 h 1032"/>
                  <a:gd name="T60" fmla="*/ 72 w 1407"/>
                  <a:gd name="T61" fmla="*/ 368 h 1032"/>
                  <a:gd name="T62" fmla="*/ 56 w 1407"/>
                  <a:gd name="T63" fmla="*/ 240 h 1032"/>
                  <a:gd name="T64" fmla="*/ 56 w 1407"/>
                  <a:gd name="T65" fmla="*/ 96 h 1032"/>
                  <a:gd name="T66" fmla="*/ 56 w 1407"/>
                  <a:gd name="T67" fmla="*/ 8 h 10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7"/>
                  <a:gd name="T103" fmla="*/ 0 h 1032"/>
                  <a:gd name="T104" fmla="*/ 1407 w 1407"/>
                  <a:gd name="T105" fmla="*/ 1032 h 10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7" h="1032">
                    <a:moveTo>
                      <a:pt x="56" y="8"/>
                    </a:moveTo>
                    <a:lnTo>
                      <a:pt x="1400" y="0"/>
                    </a:lnTo>
                    <a:cubicBezTo>
                      <a:pt x="1392" y="208"/>
                      <a:pt x="1384" y="408"/>
                      <a:pt x="1400" y="488"/>
                    </a:cubicBezTo>
                    <a:cubicBezTo>
                      <a:pt x="1392" y="520"/>
                      <a:pt x="1385" y="500"/>
                      <a:pt x="1376" y="504"/>
                    </a:cubicBezTo>
                    <a:cubicBezTo>
                      <a:pt x="1361" y="511"/>
                      <a:pt x="1344" y="515"/>
                      <a:pt x="1328" y="520"/>
                    </a:cubicBezTo>
                    <a:cubicBezTo>
                      <a:pt x="1320" y="523"/>
                      <a:pt x="1304" y="528"/>
                      <a:pt x="1304" y="528"/>
                    </a:cubicBezTo>
                    <a:cubicBezTo>
                      <a:pt x="1283" y="559"/>
                      <a:pt x="1269" y="598"/>
                      <a:pt x="1296" y="632"/>
                    </a:cubicBezTo>
                    <a:cubicBezTo>
                      <a:pt x="1315" y="655"/>
                      <a:pt x="1345" y="649"/>
                      <a:pt x="1368" y="664"/>
                    </a:cubicBezTo>
                    <a:cubicBezTo>
                      <a:pt x="1384" y="675"/>
                      <a:pt x="1392" y="704"/>
                      <a:pt x="1392" y="704"/>
                    </a:cubicBezTo>
                    <a:cubicBezTo>
                      <a:pt x="1392" y="776"/>
                      <a:pt x="1407" y="742"/>
                      <a:pt x="1368" y="768"/>
                    </a:cubicBezTo>
                    <a:cubicBezTo>
                      <a:pt x="1365" y="776"/>
                      <a:pt x="1357" y="784"/>
                      <a:pt x="1360" y="792"/>
                    </a:cubicBezTo>
                    <a:cubicBezTo>
                      <a:pt x="1364" y="801"/>
                      <a:pt x="1378" y="800"/>
                      <a:pt x="1384" y="808"/>
                    </a:cubicBezTo>
                    <a:cubicBezTo>
                      <a:pt x="1389" y="815"/>
                      <a:pt x="1388" y="824"/>
                      <a:pt x="1392" y="832"/>
                    </a:cubicBezTo>
                    <a:cubicBezTo>
                      <a:pt x="1389" y="869"/>
                      <a:pt x="1392" y="1024"/>
                      <a:pt x="1368" y="1032"/>
                    </a:cubicBezTo>
                    <a:cubicBezTo>
                      <a:pt x="1357" y="1016"/>
                      <a:pt x="1347" y="1000"/>
                      <a:pt x="1336" y="984"/>
                    </a:cubicBezTo>
                    <a:cubicBezTo>
                      <a:pt x="1331" y="976"/>
                      <a:pt x="1320" y="960"/>
                      <a:pt x="1320" y="960"/>
                    </a:cubicBezTo>
                    <a:cubicBezTo>
                      <a:pt x="1282" y="969"/>
                      <a:pt x="1274" y="957"/>
                      <a:pt x="1240" y="968"/>
                    </a:cubicBezTo>
                    <a:cubicBezTo>
                      <a:pt x="1237" y="960"/>
                      <a:pt x="1240" y="947"/>
                      <a:pt x="1232" y="944"/>
                    </a:cubicBezTo>
                    <a:cubicBezTo>
                      <a:pt x="1222" y="940"/>
                      <a:pt x="1211" y="949"/>
                      <a:pt x="1200" y="952"/>
                    </a:cubicBezTo>
                    <a:cubicBezTo>
                      <a:pt x="1160" y="964"/>
                      <a:pt x="1120" y="979"/>
                      <a:pt x="1080" y="992"/>
                    </a:cubicBezTo>
                    <a:cubicBezTo>
                      <a:pt x="1064" y="997"/>
                      <a:pt x="1032" y="1008"/>
                      <a:pt x="1032" y="1008"/>
                    </a:cubicBezTo>
                    <a:cubicBezTo>
                      <a:pt x="995" y="1005"/>
                      <a:pt x="957" y="1007"/>
                      <a:pt x="920" y="1000"/>
                    </a:cubicBezTo>
                    <a:cubicBezTo>
                      <a:pt x="894" y="995"/>
                      <a:pt x="895" y="975"/>
                      <a:pt x="880" y="960"/>
                    </a:cubicBezTo>
                    <a:cubicBezTo>
                      <a:pt x="864" y="944"/>
                      <a:pt x="852" y="943"/>
                      <a:pt x="832" y="936"/>
                    </a:cubicBezTo>
                    <a:cubicBezTo>
                      <a:pt x="824" y="939"/>
                      <a:pt x="814" y="938"/>
                      <a:pt x="808" y="944"/>
                    </a:cubicBezTo>
                    <a:cubicBezTo>
                      <a:pt x="776" y="976"/>
                      <a:pt x="828" y="968"/>
                      <a:pt x="776" y="968"/>
                    </a:cubicBezTo>
                    <a:cubicBezTo>
                      <a:pt x="520" y="840"/>
                      <a:pt x="263" y="713"/>
                      <a:pt x="8" y="584"/>
                    </a:cubicBezTo>
                    <a:cubicBezTo>
                      <a:pt x="0" y="580"/>
                      <a:pt x="24" y="595"/>
                      <a:pt x="32" y="592"/>
                    </a:cubicBezTo>
                    <a:cubicBezTo>
                      <a:pt x="41" y="588"/>
                      <a:pt x="20" y="537"/>
                      <a:pt x="24" y="528"/>
                    </a:cubicBezTo>
                    <a:cubicBezTo>
                      <a:pt x="48" y="448"/>
                      <a:pt x="43" y="505"/>
                      <a:pt x="56" y="456"/>
                    </a:cubicBezTo>
                    <a:cubicBezTo>
                      <a:pt x="60" y="440"/>
                      <a:pt x="72" y="368"/>
                      <a:pt x="72" y="368"/>
                    </a:cubicBezTo>
                    <a:cubicBezTo>
                      <a:pt x="69" y="301"/>
                      <a:pt x="62" y="306"/>
                      <a:pt x="56" y="240"/>
                    </a:cubicBezTo>
                    <a:cubicBezTo>
                      <a:pt x="54" y="223"/>
                      <a:pt x="56" y="96"/>
                      <a:pt x="56" y="96"/>
                    </a:cubicBezTo>
                    <a:cubicBezTo>
                      <a:pt x="46" y="24"/>
                      <a:pt x="49" y="86"/>
                      <a:pt x="56" y="8"/>
                    </a:cubicBezTo>
                    <a:close/>
                  </a:path>
                </a:pathLst>
              </a:custGeom>
              <a:solidFill>
                <a:schemeClr val="accent3">
                  <a:lumMod val="60000"/>
                  <a:lumOff val="40000"/>
                </a:schemeClr>
              </a:solidFill>
              <a:ln w="9525" cap="flat" cmpd="sng">
                <a:solidFill>
                  <a:schemeClr val="tx1"/>
                </a:solidFill>
                <a:prstDash val="solid"/>
                <a:round/>
                <a:headEnd/>
                <a:tailEnd/>
              </a:ln>
            </p:spPr>
            <p:txBody>
              <a:bodyPr>
                <a:spAutoFit/>
              </a:bodyPr>
              <a:lstStyle/>
              <a:p>
                <a:endParaRPr lang="en-US"/>
              </a:p>
            </p:txBody>
          </p:sp>
          <p:sp>
            <p:nvSpPr>
              <p:cNvPr id="81" name="Rectangle 348"/>
              <p:cNvSpPr>
                <a:spLocks noChangeArrowheads="1"/>
              </p:cNvSpPr>
              <p:nvPr/>
            </p:nvSpPr>
            <p:spPr bwMode="auto">
              <a:xfrm>
                <a:off x="288" y="1968"/>
                <a:ext cx="2296" cy="1888"/>
              </a:xfrm>
              <a:prstGeom prst="rect">
                <a:avLst/>
              </a:prstGeom>
              <a:noFill/>
              <a:ln w="50800">
                <a:solidFill>
                  <a:schemeClr val="tx1"/>
                </a:solidFill>
                <a:miter lim="800000"/>
                <a:headEnd/>
                <a:tailEnd/>
              </a:ln>
            </p:spPr>
            <p:txBody>
              <a:bodyPr anchor="ctr">
                <a:spAutoFit/>
              </a:bodyPr>
              <a:lstStyle/>
              <a:p>
                <a:endParaRPr lang="en-US"/>
              </a:p>
            </p:txBody>
          </p:sp>
        </p:grpSp>
        <p:sp>
          <p:nvSpPr>
            <p:cNvPr id="66" name="Freeform 349" descr="Light upward diagonal"/>
            <p:cNvSpPr>
              <a:spLocks/>
            </p:cNvSpPr>
            <p:nvPr/>
          </p:nvSpPr>
          <p:spPr bwMode="auto">
            <a:xfrm>
              <a:off x="4554" y="1670"/>
              <a:ext cx="144" cy="178"/>
            </a:xfrm>
            <a:custGeom>
              <a:avLst/>
              <a:gdLst>
                <a:gd name="T0" fmla="*/ 48 w 144"/>
                <a:gd name="T1" fmla="*/ 1 h 178"/>
                <a:gd name="T2" fmla="*/ 3 w 144"/>
                <a:gd name="T3" fmla="*/ 52 h 178"/>
                <a:gd name="T4" fmla="*/ 28 w 144"/>
                <a:gd name="T5" fmla="*/ 120 h 178"/>
                <a:gd name="T6" fmla="*/ 57 w 144"/>
                <a:gd name="T7" fmla="*/ 159 h 178"/>
                <a:gd name="T8" fmla="*/ 86 w 144"/>
                <a:gd name="T9" fmla="*/ 178 h 178"/>
                <a:gd name="T10" fmla="*/ 124 w 144"/>
                <a:gd name="T11" fmla="*/ 159 h 178"/>
                <a:gd name="T12" fmla="*/ 138 w 144"/>
                <a:gd name="T13" fmla="*/ 76 h 178"/>
                <a:gd name="T14" fmla="*/ 90 w 144"/>
                <a:gd name="T15" fmla="*/ 22 h 178"/>
                <a:gd name="T16" fmla="*/ 48 w 144"/>
                <a:gd name="T17" fmla="*/ 1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178"/>
                <a:gd name="T29" fmla="*/ 144 w 144"/>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178">
                  <a:moveTo>
                    <a:pt x="48" y="1"/>
                  </a:moveTo>
                  <a:cubicBezTo>
                    <a:pt x="28" y="17"/>
                    <a:pt x="11" y="35"/>
                    <a:pt x="3" y="52"/>
                  </a:cubicBezTo>
                  <a:cubicBezTo>
                    <a:pt x="0" y="72"/>
                    <a:pt x="19" y="102"/>
                    <a:pt x="28" y="120"/>
                  </a:cubicBezTo>
                  <a:cubicBezTo>
                    <a:pt x="38" y="133"/>
                    <a:pt x="46" y="151"/>
                    <a:pt x="57" y="159"/>
                  </a:cubicBezTo>
                  <a:cubicBezTo>
                    <a:pt x="67" y="165"/>
                    <a:pt x="86" y="178"/>
                    <a:pt x="86" y="178"/>
                  </a:cubicBezTo>
                  <a:cubicBezTo>
                    <a:pt x="99" y="173"/>
                    <a:pt x="114" y="178"/>
                    <a:pt x="124" y="159"/>
                  </a:cubicBezTo>
                  <a:cubicBezTo>
                    <a:pt x="127" y="143"/>
                    <a:pt x="144" y="99"/>
                    <a:pt x="138" y="76"/>
                  </a:cubicBezTo>
                  <a:cubicBezTo>
                    <a:pt x="132" y="53"/>
                    <a:pt x="105" y="34"/>
                    <a:pt x="90" y="22"/>
                  </a:cubicBezTo>
                  <a:cubicBezTo>
                    <a:pt x="77" y="0"/>
                    <a:pt x="68" y="10"/>
                    <a:pt x="48" y="1"/>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67" name="Freeform 350" descr="Light upward diagonal"/>
            <p:cNvSpPr>
              <a:spLocks/>
            </p:cNvSpPr>
            <p:nvPr/>
          </p:nvSpPr>
          <p:spPr bwMode="auto">
            <a:xfrm>
              <a:off x="3516" y="2580"/>
              <a:ext cx="246" cy="204"/>
            </a:xfrm>
            <a:custGeom>
              <a:avLst/>
              <a:gdLst>
                <a:gd name="T0" fmla="*/ 6 w 246"/>
                <a:gd name="T1" fmla="*/ 81 h 204"/>
                <a:gd name="T2" fmla="*/ 186 w 246"/>
                <a:gd name="T3" fmla="*/ 30 h 204"/>
                <a:gd name="T4" fmla="*/ 225 w 246"/>
                <a:gd name="T5" fmla="*/ 78 h 204"/>
                <a:gd name="T6" fmla="*/ 246 w 246"/>
                <a:gd name="T7" fmla="*/ 150 h 204"/>
                <a:gd name="T8" fmla="*/ 102 w 246"/>
                <a:gd name="T9" fmla="*/ 192 h 204"/>
                <a:gd name="T10" fmla="*/ 30 w 246"/>
                <a:gd name="T11" fmla="*/ 159 h 204"/>
                <a:gd name="T12" fmla="*/ 6 w 246"/>
                <a:gd name="T13" fmla="*/ 81 h 204"/>
                <a:gd name="T14" fmla="*/ 0 60000 65536"/>
                <a:gd name="T15" fmla="*/ 0 60000 65536"/>
                <a:gd name="T16" fmla="*/ 0 60000 65536"/>
                <a:gd name="T17" fmla="*/ 0 60000 65536"/>
                <a:gd name="T18" fmla="*/ 0 60000 65536"/>
                <a:gd name="T19" fmla="*/ 0 60000 65536"/>
                <a:gd name="T20" fmla="*/ 0 60000 65536"/>
                <a:gd name="T21" fmla="*/ 0 w 246"/>
                <a:gd name="T22" fmla="*/ 0 h 204"/>
                <a:gd name="T23" fmla="*/ 246 w 246"/>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204">
                  <a:moveTo>
                    <a:pt x="6" y="81"/>
                  </a:moveTo>
                  <a:cubicBezTo>
                    <a:pt x="63" y="51"/>
                    <a:pt x="142" y="0"/>
                    <a:pt x="186" y="30"/>
                  </a:cubicBezTo>
                  <a:cubicBezTo>
                    <a:pt x="197" y="46"/>
                    <a:pt x="219" y="60"/>
                    <a:pt x="225" y="78"/>
                  </a:cubicBezTo>
                  <a:cubicBezTo>
                    <a:pt x="230" y="94"/>
                    <a:pt x="246" y="150"/>
                    <a:pt x="246" y="150"/>
                  </a:cubicBezTo>
                  <a:cubicBezTo>
                    <a:pt x="228" y="204"/>
                    <a:pt x="144" y="171"/>
                    <a:pt x="102" y="192"/>
                  </a:cubicBezTo>
                  <a:cubicBezTo>
                    <a:pt x="53" y="200"/>
                    <a:pt x="58" y="173"/>
                    <a:pt x="30" y="159"/>
                  </a:cubicBezTo>
                  <a:cubicBezTo>
                    <a:pt x="12" y="134"/>
                    <a:pt x="0" y="132"/>
                    <a:pt x="6" y="81"/>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69" name="Freeform 352" descr="Light upward diagonal"/>
            <p:cNvSpPr>
              <a:spLocks/>
            </p:cNvSpPr>
            <p:nvPr/>
          </p:nvSpPr>
          <p:spPr bwMode="auto">
            <a:xfrm>
              <a:off x="3627" y="1727"/>
              <a:ext cx="241" cy="259"/>
            </a:xfrm>
            <a:custGeom>
              <a:avLst/>
              <a:gdLst>
                <a:gd name="T0" fmla="*/ 72 w 241"/>
                <a:gd name="T1" fmla="*/ 34 h 259"/>
                <a:gd name="T2" fmla="*/ 216 w 241"/>
                <a:gd name="T3" fmla="*/ 82 h 259"/>
                <a:gd name="T4" fmla="*/ 237 w 241"/>
                <a:gd name="T5" fmla="*/ 163 h 259"/>
                <a:gd name="T6" fmla="*/ 132 w 241"/>
                <a:gd name="T7" fmla="*/ 235 h 259"/>
                <a:gd name="T8" fmla="*/ 42 w 241"/>
                <a:gd name="T9" fmla="*/ 259 h 259"/>
                <a:gd name="T10" fmla="*/ 0 w 241"/>
                <a:gd name="T11" fmla="*/ 157 h 259"/>
                <a:gd name="T12" fmla="*/ 72 w 241"/>
                <a:gd name="T13" fmla="*/ 34 h 259"/>
                <a:gd name="T14" fmla="*/ 0 60000 65536"/>
                <a:gd name="T15" fmla="*/ 0 60000 65536"/>
                <a:gd name="T16" fmla="*/ 0 60000 65536"/>
                <a:gd name="T17" fmla="*/ 0 60000 65536"/>
                <a:gd name="T18" fmla="*/ 0 60000 65536"/>
                <a:gd name="T19" fmla="*/ 0 60000 65536"/>
                <a:gd name="T20" fmla="*/ 0 60000 65536"/>
                <a:gd name="T21" fmla="*/ 0 w 241"/>
                <a:gd name="T22" fmla="*/ 0 h 259"/>
                <a:gd name="T23" fmla="*/ 241 w 241"/>
                <a:gd name="T24" fmla="*/ 259 h 2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 h="259">
                  <a:moveTo>
                    <a:pt x="72" y="34"/>
                  </a:moveTo>
                  <a:cubicBezTo>
                    <a:pt x="135" y="0"/>
                    <a:pt x="188" y="60"/>
                    <a:pt x="216" y="82"/>
                  </a:cubicBezTo>
                  <a:cubicBezTo>
                    <a:pt x="237" y="115"/>
                    <a:pt x="241" y="156"/>
                    <a:pt x="237" y="163"/>
                  </a:cubicBezTo>
                  <a:cubicBezTo>
                    <a:pt x="208" y="187"/>
                    <a:pt x="176" y="209"/>
                    <a:pt x="132" y="235"/>
                  </a:cubicBezTo>
                  <a:cubicBezTo>
                    <a:pt x="116" y="240"/>
                    <a:pt x="81" y="259"/>
                    <a:pt x="42" y="259"/>
                  </a:cubicBezTo>
                  <a:cubicBezTo>
                    <a:pt x="9" y="235"/>
                    <a:pt x="0" y="157"/>
                    <a:pt x="0" y="157"/>
                  </a:cubicBezTo>
                  <a:cubicBezTo>
                    <a:pt x="18" y="112"/>
                    <a:pt x="17" y="96"/>
                    <a:pt x="72" y="34"/>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70" name="Freeform 353" descr="Light upward diagonal"/>
            <p:cNvSpPr>
              <a:spLocks/>
            </p:cNvSpPr>
            <p:nvPr/>
          </p:nvSpPr>
          <p:spPr bwMode="auto">
            <a:xfrm>
              <a:off x="4132" y="1724"/>
              <a:ext cx="163" cy="160"/>
            </a:xfrm>
            <a:custGeom>
              <a:avLst/>
              <a:gdLst>
                <a:gd name="T0" fmla="*/ 23 w 163"/>
                <a:gd name="T1" fmla="*/ 49 h 160"/>
                <a:gd name="T2" fmla="*/ 29 w 163"/>
                <a:gd name="T3" fmla="*/ 145 h 160"/>
                <a:gd name="T4" fmla="*/ 143 w 163"/>
                <a:gd name="T5" fmla="*/ 160 h 160"/>
                <a:gd name="T6" fmla="*/ 149 w 163"/>
                <a:gd name="T7" fmla="*/ 61 h 160"/>
                <a:gd name="T8" fmla="*/ 83 w 163"/>
                <a:gd name="T9" fmla="*/ 4 h 160"/>
                <a:gd name="T10" fmla="*/ 23 w 163"/>
                <a:gd name="T11" fmla="*/ 49 h 160"/>
                <a:gd name="T12" fmla="*/ 0 60000 65536"/>
                <a:gd name="T13" fmla="*/ 0 60000 65536"/>
                <a:gd name="T14" fmla="*/ 0 60000 65536"/>
                <a:gd name="T15" fmla="*/ 0 60000 65536"/>
                <a:gd name="T16" fmla="*/ 0 60000 65536"/>
                <a:gd name="T17" fmla="*/ 0 60000 65536"/>
                <a:gd name="T18" fmla="*/ 0 w 163"/>
                <a:gd name="T19" fmla="*/ 0 h 160"/>
                <a:gd name="T20" fmla="*/ 163 w 163"/>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63" h="160">
                  <a:moveTo>
                    <a:pt x="23" y="49"/>
                  </a:moveTo>
                  <a:cubicBezTo>
                    <a:pt x="25" y="85"/>
                    <a:pt x="0" y="112"/>
                    <a:pt x="29" y="145"/>
                  </a:cubicBezTo>
                  <a:cubicBezTo>
                    <a:pt x="80" y="158"/>
                    <a:pt x="95" y="145"/>
                    <a:pt x="143" y="160"/>
                  </a:cubicBezTo>
                  <a:cubicBezTo>
                    <a:pt x="163" y="146"/>
                    <a:pt x="158" y="94"/>
                    <a:pt x="149" y="61"/>
                  </a:cubicBezTo>
                  <a:cubicBezTo>
                    <a:pt x="135" y="47"/>
                    <a:pt x="83" y="4"/>
                    <a:pt x="83" y="4"/>
                  </a:cubicBezTo>
                  <a:cubicBezTo>
                    <a:pt x="57" y="0"/>
                    <a:pt x="33" y="18"/>
                    <a:pt x="23" y="49"/>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71" name="Freeform 354" descr="Light upward diagonal"/>
            <p:cNvSpPr>
              <a:spLocks/>
            </p:cNvSpPr>
            <p:nvPr/>
          </p:nvSpPr>
          <p:spPr bwMode="auto">
            <a:xfrm>
              <a:off x="3936" y="2571"/>
              <a:ext cx="156" cy="187"/>
            </a:xfrm>
            <a:custGeom>
              <a:avLst/>
              <a:gdLst>
                <a:gd name="T0" fmla="*/ 90 w 156"/>
                <a:gd name="T1" fmla="*/ 0 h 187"/>
                <a:gd name="T2" fmla="*/ 30 w 156"/>
                <a:gd name="T3" fmla="*/ 18 h 187"/>
                <a:gd name="T4" fmla="*/ 0 w 156"/>
                <a:gd name="T5" fmla="*/ 86 h 187"/>
                <a:gd name="T6" fmla="*/ 87 w 156"/>
                <a:gd name="T7" fmla="*/ 153 h 187"/>
                <a:gd name="T8" fmla="*/ 156 w 156"/>
                <a:gd name="T9" fmla="*/ 102 h 187"/>
                <a:gd name="T10" fmla="*/ 134 w 156"/>
                <a:gd name="T11" fmla="*/ 54 h 187"/>
                <a:gd name="T12" fmla="*/ 126 w 156"/>
                <a:gd name="T13" fmla="*/ 30 h 187"/>
                <a:gd name="T14" fmla="*/ 90 w 156"/>
                <a:gd name="T15" fmla="*/ 0 h 187"/>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87"/>
                <a:gd name="T26" fmla="*/ 156 w 156"/>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87">
                  <a:moveTo>
                    <a:pt x="90" y="0"/>
                  </a:moveTo>
                  <a:cubicBezTo>
                    <a:pt x="62" y="9"/>
                    <a:pt x="54" y="1"/>
                    <a:pt x="30" y="18"/>
                  </a:cubicBezTo>
                  <a:cubicBezTo>
                    <a:pt x="16" y="28"/>
                    <a:pt x="0" y="86"/>
                    <a:pt x="0" y="86"/>
                  </a:cubicBezTo>
                  <a:cubicBezTo>
                    <a:pt x="14" y="187"/>
                    <a:pt x="42" y="126"/>
                    <a:pt x="87" y="153"/>
                  </a:cubicBezTo>
                  <a:cubicBezTo>
                    <a:pt x="121" y="165"/>
                    <a:pt x="145" y="136"/>
                    <a:pt x="156" y="102"/>
                  </a:cubicBezTo>
                  <a:cubicBezTo>
                    <a:pt x="133" y="67"/>
                    <a:pt x="143" y="96"/>
                    <a:pt x="134" y="54"/>
                  </a:cubicBezTo>
                  <a:cubicBezTo>
                    <a:pt x="132" y="46"/>
                    <a:pt x="132" y="36"/>
                    <a:pt x="126" y="30"/>
                  </a:cubicBezTo>
                  <a:cubicBezTo>
                    <a:pt x="121" y="24"/>
                    <a:pt x="90" y="0"/>
                    <a:pt x="90" y="0"/>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72" name="Freeform 355" descr="Light upward diagonal"/>
            <p:cNvSpPr>
              <a:spLocks/>
            </p:cNvSpPr>
            <p:nvPr/>
          </p:nvSpPr>
          <p:spPr bwMode="auto">
            <a:xfrm>
              <a:off x="3981" y="2145"/>
              <a:ext cx="391" cy="320"/>
            </a:xfrm>
            <a:custGeom>
              <a:avLst/>
              <a:gdLst>
                <a:gd name="T0" fmla="*/ 258 w 391"/>
                <a:gd name="T1" fmla="*/ 6 h 320"/>
                <a:gd name="T2" fmla="*/ 102 w 391"/>
                <a:gd name="T3" fmla="*/ 27 h 320"/>
                <a:gd name="T4" fmla="*/ 45 w 391"/>
                <a:gd name="T5" fmla="*/ 78 h 320"/>
                <a:gd name="T6" fmla="*/ 45 w 391"/>
                <a:gd name="T7" fmla="*/ 210 h 320"/>
                <a:gd name="T8" fmla="*/ 129 w 391"/>
                <a:gd name="T9" fmla="*/ 303 h 320"/>
                <a:gd name="T10" fmla="*/ 291 w 391"/>
                <a:gd name="T11" fmla="*/ 300 h 320"/>
                <a:gd name="T12" fmla="*/ 387 w 391"/>
                <a:gd name="T13" fmla="*/ 180 h 320"/>
                <a:gd name="T14" fmla="*/ 391 w 391"/>
                <a:gd name="T15" fmla="*/ 66 h 320"/>
                <a:gd name="T16" fmla="*/ 258 w 391"/>
                <a:gd name="T17" fmla="*/ 6 h 3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1"/>
                <a:gd name="T28" fmla="*/ 0 h 320"/>
                <a:gd name="T29" fmla="*/ 391 w 391"/>
                <a:gd name="T30" fmla="*/ 320 h 3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1" h="320">
                  <a:moveTo>
                    <a:pt x="258" y="6"/>
                  </a:moveTo>
                  <a:cubicBezTo>
                    <a:pt x="210" y="0"/>
                    <a:pt x="137" y="15"/>
                    <a:pt x="102" y="27"/>
                  </a:cubicBezTo>
                  <a:cubicBezTo>
                    <a:pt x="92" y="50"/>
                    <a:pt x="53" y="52"/>
                    <a:pt x="45" y="78"/>
                  </a:cubicBezTo>
                  <a:cubicBezTo>
                    <a:pt x="0" y="117"/>
                    <a:pt x="42" y="159"/>
                    <a:pt x="45" y="210"/>
                  </a:cubicBezTo>
                  <a:cubicBezTo>
                    <a:pt x="64" y="235"/>
                    <a:pt x="88" y="288"/>
                    <a:pt x="129" y="303"/>
                  </a:cubicBezTo>
                  <a:cubicBezTo>
                    <a:pt x="170" y="318"/>
                    <a:pt x="248" y="320"/>
                    <a:pt x="291" y="300"/>
                  </a:cubicBezTo>
                  <a:cubicBezTo>
                    <a:pt x="334" y="280"/>
                    <a:pt x="370" y="219"/>
                    <a:pt x="387" y="180"/>
                  </a:cubicBezTo>
                  <a:cubicBezTo>
                    <a:pt x="387" y="132"/>
                    <a:pt x="375" y="78"/>
                    <a:pt x="391" y="66"/>
                  </a:cubicBezTo>
                  <a:cubicBezTo>
                    <a:pt x="369" y="37"/>
                    <a:pt x="306" y="12"/>
                    <a:pt x="258" y="6"/>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74" name="Freeform 357" descr="Light upward diagonal"/>
            <p:cNvSpPr>
              <a:spLocks/>
            </p:cNvSpPr>
            <p:nvPr/>
          </p:nvSpPr>
          <p:spPr bwMode="auto">
            <a:xfrm>
              <a:off x="4638" y="1617"/>
              <a:ext cx="77" cy="63"/>
            </a:xfrm>
            <a:custGeom>
              <a:avLst/>
              <a:gdLst>
                <a:gd name="T0" fmla="*/ 15 w 77"/>
                <a:gd name="T1" fmla="*/ 6 h 63"/>
                <a:gd name="T2" fmla="*/ 21 w 77"/>
                <a:gd name="T3" fmla="*/ 48 h 63"/>
                <a:gd name="T4" fmla="*/ 39 w 77"/>
                <a:gd name="T5" fmla="*/ 54 h 63"/>
                <a:gd name="T6" fmla="*/ 48 w 77"/>
                <a:gd name="T7" fmla="*/ 60 h 63"/>
                <a:gd name="T8" fmla="*/ 75 w 77"/>
                <a:gd name="T9" fmla="*/ 39 h 63"/>
                <a:gd name="T10" fmla="*/ 63 w 77"/>
                <a:gd name="T11" fmla="*/ 9 h 63"/>
                <a:gd name="T12" fmla="*/ 15 w 77"/>
                <a:gd name="T13" fmla="*/ 6 h 63"/>
                <a:gd name="T14" fmla="*/ 0 60000 65536"/>
                <a:gd name="T15" fmla="*/ 0 60000 65536"/>
                <a:gd name="T16" fmla="*/ 0 60000 65536"/>
                <a:gd name="T17" fmla="*/ 0 60000 65536"/>
                <a:gd name="T18" fmla="*/ 0 60000 65536"/>
                <a:gd name="T19" fmla="*/ 0 60000 65536"/>
                <a:gd name="T20" fmla="*/ 0 60000 65536"/>
                <a:gd name="T21" fmla="*/ 0 w 77"/>
                <a:gd name="T22" fmla="*/ 0 h 63"/>
                <a:gd name="T23" fmla="*/ 77 w 77"/>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3">
                  <a:moveTo>
                    <a:pt x="15" y="6"/>
                  </a:moveTo>
                  <a:cubicBezTo>
                    <a:pt x="10" y="20"/>
                    <a:pt x="0" y="41"/>
                    <a:pt x="21" y="48"/>
                  </a:cubicBezTo>
                  <a:cubicBezTo>
                    <a:pt x="27" y="50"/>
                    <a:pt x="34" y="50"/>
                    <a:pt x="39" y="54"/>
                  </a:cubicBezTo>
                  <a:cubicBezTo>
                    <a:pt x="42" y="56"/>
                    <a:pt x="45" y="59"/>
                    <a:pt x="48" y="60"/>
                  </a:cubicBezTo>
                  <a:cubicBezTo>
                    <a:pt x="54" y="63"/>
                    <a:pt x="75" y="39"/>
                    <a:pt x="75" y="39"/>
                  </a:cubicBezTo>
                  <a:cubicBezTo>
                    <a:pt x="77" y="31"/>
                    <a:pt x="72" y="21"/>
                    <a:pt x="63" y="9"/>
                  </a:cubicBezTo>
                  <a:cubicBezTo>
                    <a:pt x="48" y="0"/>
                    <a:pt x="29" y="2"/>
                    <a:pt x="15" y="6"/>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75" name="Freeform 358" descr="Light upward diagonal"/>
            <p:cNvSpPr>
              <a:spLocks/>
            </p:cNvSpPr>
            <p:nvPr/>
          </p:nvSpPr>
          <p:spPr bwMode="auto">
            <a:xfrm>
              <a:off x="4332" y="2058"/>
              <a:ext cx="122" cy="83"/>
            </a:xfrm>
            <a:custGeom>
              <a:avLst/>
              <a:gdLst>
                <a:gd name="T0" fmla="*/ 34 w 122"/>
                <a:gd name="T1" fmla="*/ 42 h 83"/>
                <a:gd name="T2" fmla="*/ 103 w 122"/>
                <a:gd name="T3" fmla="*/ 0 h 83"/>
                <a:gd name="T4" fmla="*/ 105 w 122"/>
                <a:gd name="T5" fmla="*/ 42 h 83"/>
                <a:gd name="T6" fmla="*/ 19 w 122"/>
                <a:gd name="T7" fmla="*/ 81 h 83"/>
                <a:gd name="T8" fmla="*/ 34 w 122"/>
                <a:gd name="T9" fmla="*/ 42 h 83"/>
                <a:gd name="T10" fmla="*/ 0 60000 65536"/>
                <a:gd name="T11" fmla="*/ 0 60000 65536"/>
                <a:gd name="T12" fmla="*/ 0 60000 65536"/>
                <a:gd name="T13" fmla="*/ 0 60000 65536"/>
                <a:gd name="T14" fmla="*/ 0 60000 65536"/>
                <a:gd name="T15" fmla="*/ 0 w 122"/>
                <a:gd name="T16" fmla="*/ 0 h 83"/>
                <a:gd name="T17" fmla="*/ 122 w 122"/>
                <a:gd name="T18" fmla="*/ 83 h 83"/>
              </a:gdLst>
              <a:ahLst/>
              <a:cxnLst>
                <a:cxn ang="T10">
                  <a:pos x="T0" y="T1"/>
                </a:cxn>
                <a:cxn ang="T11">
                  <a:pos x="T2" y="T3"/>
                </a:cxn>
                <a:cxn ang="T12">
                  <a:pos x="T4" y="T5"/>
                </a:cxn>
                <a:cxn ang="T13">
                  <a:pos x="T6" y="T7"/>
                </a:cxn>
                <a:cxn ang="T14">
                  <a:pos x="T8" y="T9"/>
                </a:cxn>
              </a:cxnLst>
              <a:rect l="T15" t="T16" r="T17" b="T18"/>
              <a:pathLst>
                <a:path w="122" h="83">
                  <a:moveTo>
                    <a:pt x="34" y="42"/>
                  </a:moveTo>
                  <a:cubicBezTo>
                    <a:pt x="48" y="29"/>
                    <a:pt x="83" y="4"/>
                    <a:pt x="103" y="0"/>
                  </a:cubicBezTo>
                  <a:cubicBezTo>
                    <a:pt x="122" y="1"/>
                    <a:pt x="119" y="29"/>
                    <a:pt x="105" y="42"/>
                  </a:cubicBezTo>
                  <a:cubicBezTo>
                    <a:pt x="77" y="83"/>
                    <a:pt x="60" y="80"/>
                    <a:pt x="19" y="81"/>
                  </a:cubicBezTo>
                  <a:cubicBezTo>
                    <a:pt x="0" y="80"/>
                    <a:pt x="30" y="49"/>
                    <a:pt x="34" y="42"/>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pic>
        <p:nvPicPr>
          <p:cNvPr id="82" name="Picture 2" descr="C:\Documents and Settings\rebeccam\Local Settings\Temporary Internet Files\Content.IE5\SXVR6F0W\MC900432537[1].png"/>
          <p:cNvPicPr>
            <a:picLocks noChangeAspect="1" noChangeArrowheads="1"/>
          </p:cNvPicPr>
          <p:nvPr/>
        </p:nvPicPr>
        <p:blipFill>
          <a:blip r:embed="rId4" cstate="print"/>
          <a:srcRect/>
          <a:stretch>
            <a:fillRect/>
          </a:stretch>
        </p:blipFill>
        <p:spPr bwMode="auto">
          <a:xfrm>
            <a:off x="3059832" y="2708920"/>
            <a:ext cx="504056" cy="504056"/>
          </a:xfrm>
          <a:prstGeom prst="rect">
            <a:avLst/>
          </a:prstGeom>
          <a:noFill/>
        </p:spPr>
      </p:pic>
      <p:pic>
        <p:nvPicPr>
          <p:cNvPr id="83" name="Picture 2" descr="C:\Documents and Settings\rebeccam\Local Settings\Temporary Internet Files\Content.IE5\SXVR6F0W\MC900432537[1].png"/>
          <p:cNvPicPr>
            <a:picLocks noChangeAspect="1" noChangeArrowheads="1"/>
          </p:cNvPicPr>
          <p:nvPr/>
        </p:nvPicPr>
        <p:blipFill>
          <a:blip r:embed="rId4" cstate="print"/>
          <a:srcRect/>
          <a:stretch>
            <a:fillRect/>
          </a:stretch>
        </p:blipFill>
        <p:spPr bwMode="auto">
          <a:xfrm>
            <a:off x="2699792" y="4509120"/>
            <a:ext cx="288032" cy="288032"/>
          </a:xfrm>
          <a:prstGeom prst="rect">
            <a:avLst/>
          </a:prstGeom>
          <a:noFill/>
        </p:spPr>
      </p:pic>
      <p:pic>
        <p:nvPicPr>
          <p:cNvPr id="84" name="Picture 2" descr="C:\Documents and Settings\rebeccam\Local Settings\Temporary Internet Files\Content.IE5\SXVR6F0W\MC900432537[1].png"/>
          <p:cNvPicPr>
            <a:picLocks noChangeAspect="1" noChangeArrowheads="1"/>
          </p:cNvPicPr>
          <p:nvPr/>
        </p:nvPicPr>
        <p:blipFill>
          <a:blip r:embed="rId4" cstate="print"/>
          <a:srcRect/>
          <a:stretch>
            <a:fillRect/>
          </a:stretch>
        </p:blipFill>
        <p:spPr bwMode="auto">
          <a:xfrm>
            <a:off x="4139952" y="2636912"/>
            <a:ext cx="432048" cy="432048"/>
          </a:xfrm>
          <a:prstGeom prst="rect">
            <a:avLst/>
          </a:prstGeom>
          <a:noFill/>
        </p:spPr>
      </p:pic>
      <p:pic>
        <p:nvPicPr>
          <p:cNvPr id="85" name="Picture 2" descr="C:\Documents and Settings\rebeccam\Local Settings\Temporary Internet Files\Content.IE5\SXVR6F0W\MC900432537[1].png"/>
          <p:cNvPicPr>
            <a:picLocks noChangeAspect="1" noChangeArrowheads="1"/>
          </p:cNvPicPr>
          <p:nvPr/>
        </p:nvPicPr>
        <p:blipFill>
          <a:blip r:embed="rId4" cstate="print"/>
          <a:srcRect/>
          <a:stretch>
            <a:fillRect/>
          </a:stretch>
        </p:blipFill>
        <p:spPr bwMode="auto">
          <a:xfrm>
            <a:off x="5076056" y="2492896"/>
            <a:ext cx="432048" cy="432048"/>
          </a:xfrm>
          <a:prstGeom prst="rect">
            <a:avLst/>
          </a:prstGeom>
          <a:noFill/>
        </p:spPr>
      </p:pic>
      <p:pic>
        <p:nvPicPr>
          <p:cNvPr id="86" name="Picture 2" descr="C:\Documents and Settings\rebeccam\Local Settings\Temporary Internet Files\Content.IE5\SXVR6F0W\MC900432537[1].png"/>
          <p:cNvPicPr>
            <a:picLocks noChangeAspect="1" noChangeArrowheads="1"/>
          </p:cNvPicPr>
          <p:nvPr/>
        </p:nvPicPr>
        <p:blipFill>
          <a:blip r:embed="rId4" cstate="print"/>
          <a:srcRect/>
          <a:stretch>
            <a:fillRect/>
          </a:stretch>
        </p:blipFill>
        <p:spPr bwMode="auto">
          <a:xfrm>
            <a:off x="4572000" y="3284984"/>
            <a:ext cx="360040" cy="360040"/>
          </a:xfrm>
          <a:prstGeom prst="rect">
            <a:avLst/>
          </a:prstGeom>
          <a:noFill/>
        </p:spPr>
      </p:pic>
      <p:sp>
        <p:nvSpPr>
          <p:cNvPr id="87" name="Text Box 246"/>
          <p:cNvSpPr txBox="1">
            <a:spLocks noChangeArrowheads="1"/>
          </p:cNvSpPr>
          <p:nvPr/>
        </p:nvSpPr>
        <p:spPr bwMode="auto">
          <a:xfrm>
            <a:off x="683568" y="6237312"/>
            <a:ext cx="7704856" cy="430887"/>
          </a:xfrm>
          <a:prstGeom prst="rect">
            <a:avLst/>
          </a:prstGeom>
          <a:noFill/>
          <a:ln w="9525">
            <a:noFill/>
            <a:miter lim="800000"/>
            <a:headEnd/>
            <a:tailEnd/>
          </a:ln>
          <a:effectLst/>
        </p:spPr>
        <p:txBody>
          <a:bodyPr wrap="square">
            <a:spAutoFit/>
          </a:bodyPr>
          <a:lstStyle/>
          <a:p>
            <a:pPr eaLnBrk="0" hangingPunct="0">
              <a:buClr>
                <a:srgbClr val="990000"/>
              </a:buClr>
              <a:buSzPct val="120000"/>
              <a:defRPr/>
            </a:pPr>
            <a:r>
              <a:rPr lang="en-US" sz="2200" b="1" dirty="0">
                <a:solidFill>
                  <a:srgbClr val="C00000"/>
                </a:solidFill>
                <a:effectLst/>
                <a:latin typeface="Arial" pitchFamily="34" charset="0"/>
              </a:rPr>
              <a:t>Endemic </a:t>
            </a:r>
            <a:r>
              <a:rPr lang="en-US" sz="2200" b="1" dirty="0" err="1" smtClean="0">
                <a:solidFill>
                  <a:srgbClr val="C00000"/>
                </a:solidFill>
                <a:effectLst/>
                <a:latin typeface="Arial" pitchFamily="34" charset="0"/>
              </a:rPr>
              <a:t>taxa</a:t>
            </a:r>
            <a:r>
              <a:rPr lang="en-US" sz="2200" b="1" dirty="0" smtClean="0">
                <a:solidFill>
                  <a:srgbClr val="C00000"/>
                </a:solidFill>
                <a:effectLst/>
                <a:latin typeface="Arial" pitchFamily="34" charset="0"/>
              </a:rPr>
              <a:t>: </a:t>
            </a:r>
            <a:r>
              <a:rPr lang="en-US" sz="2200" dirty="0" smtClean="0">
                <a:effectLst/>
                <a:latin typeface="Arial" pitchFamily="34" charset="0"/>
              </a:rPr>
              <a:t>Regional </a:t>
            </a:r>
            <a:r>
              <a:rPr lang="en-US" sz="2200" dirty="0">
                <a:effectLst/>
                <a:latin typeface="Arial" pitchFamily="34" charset="0"/>
              </a:rPr>
              <a:t>assessment = Global </a:t>
            </a:r>
            <a:r>
              <a:rPr lang="en-US" sz="2200" dirty="0" smtClean="0">
                <a:effectLst/>
                <a:latin typeface="Arial" pitchFamily="34" charset="0"/>
              </a:rPr>
              <a:t>assessment</a:t>
            </a:r>
            <a:endParaRPr lang="en-US" sz="2200" b="1" dirty="0" smtClean="0">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500"/>
                                        <p:tgtEl>
                                          <p:spTgt spid="8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04800" y="2090663"/>
            <a:ext cx="8534400" cy="2130425"/>
          </a:xfrm>
          <a:prstGeom prst="rect">
            <a:avLst/>
          </a:prstGeom>
          <a:noFill/>
          <a:ln>
            <a:miter lim="800000"/>
            <a:headEnd/>
            <a:tailEnd/>
          </a:ln>
        </p:spPr>
        <p:txBody>
          <a:bodyPr/>
          <a:lstStyle/>
          <a:p>
            <a:pPr>
              <a:spcBef>
                <a:spcPct val="0"/>
              </a:spcBef>
              <a:defRPr/>
            </a:pPr>
            <a:r>
              <a:rPr lang="en-US" sz="4600" b="1" kern="0" dirty="0" smtClean="0">
                <a:effectLst/>
                <a:latin typeface="Arial" pitchFamily="34" charset="0"/>
                <a:ea typeface="+mj-ea"/>
                <a:cs typeface="+mj-cs"/>
              </a:rPr>
              <a:t>Red List Criteria: Criterion A</a:t>
            </a:r>
            <a:endParaRPr lang="en-US" sz="4600" b="1" kern="0" dirty="0">
              <a:effectLst/>
              <a:latin typeface="Arial" pitchFamily="34" charset="0"/>
              <a:ea typeface="+mj-ea"/>
              <a:cs typeface="+mj-cs"/>
            </a:endParaRPr>
          </a:p>
        </p:txBody>
      </p:sp>
    </p:spTree>
    <p:extLst>
      <p:ext uri="{BB962C8B-B14F-4D97-AF65-F5344CB8AC3E}">
        <p14:creationId xmlns:p14="http://schemas.microsoft.com/office/powerpoint/2010/main" val="908387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2204864"/>
            <a:ext cx="9144000" cy="1512168"/>
          </a:xfrm>
          <a:prstGeom prst="rect">
            <a:avLst/>
          </a:prstGeom>
          <a:noFill/>
          <a:ln w="9525">
            <a:noFill/>
            <a:miter lim="800000"/>
            <a:headEnd/>
            <a:tailEnd/>
          </a:ln>
        </p:spPr>
        <p:txBody>
          <a:bodyPr anchor="b"/>
          <a:lstStyle/>
          <a:p>
            <a:pPr algn="ctr">
              <a:defRPr/>
            </a:pPr>
            <a:endParaRPr lang="en-US" sz="4800" b="1" dirty="0" smtClean="0">
              <a:solidFill>
                <a:schemeClr val="tx1"/>
              </a:solidFill>
              <a:latin typeface="Arial" pitchFamily="34" charset="0"/>
              <a:ea typeface="+mj-ea"/>
              <a:cs typeface="Arial" pitchFamily="34" charset="0"/>
            </a:endParaRPr>
          </a:p>
          <a:p>
            <a:pPr algn="ctr">
              <a:defRPr/>
            </a:pPr>
            <a:endParaRPr lang="en-US" sz="4800" b="1" dirty="0" smtClean="0">
              <a:latin typeface="Arial" pitchFamily="34" charset="0"/>
              <a:ea typeface="+mj-ea"/>
              <a:cs typeface="Arial" pitchFamily="34" charset="0"/>
            </a:endParaRPr>
          </a:p>
          <a:p>
            <a:pPr algn="ctr">
              <a:defRPr/>
            </a:pPr>
            <a:endParaRPr lang="en-US" sz="4800" b="1" dirty="0" smtClean="0">
              <a:solidFill>
                <a:schemeClr val="tx1"/>
              </a:solidFill>
              <a:latin typeface="Arial" pitchFamily="34" charset="0"/>
              <a:ea typeface="+mj-ea"/>
              <a:cs typeface="Arial" pitchFamily="34" charset="0"/>
            </a:endParaRPr>
          </a:p>
          <a:p>
            <a:pPr algn="ctr">
              <a:defRPr/>
            </a:pPr>
            <a:endParaRPr lang="en-US" sz="4800" b="1" dirty="0" smtClean="0">
              <a:latin typeface="Arial" pitchFamily="34" charset="0"/>
              <a:ea typeface="+mj-ea"/>
              <a:cs typeface="Arial" pitchFamily="34" charset="0"/>
            </a:endParaRPr>
          </a:p>
          <a:p>
            <a:pPr algn="ctr">
              <a:defRPr/>
            </a:pPr>
            <a:r>
              <a:rPr lang="en-US" sz="4600" b="1" dirty="0" smtClean="0">
                <a:effectLst/>
                <a:latin typeface="Arial" pitchFamily="34" charset="0"/>
                <a:ea typeface="+mj-ea"/>
                <a:cs typeface="Arial" pitchFamily="34" charset="0"/>
              </a:rPr>
              <a:t>Key t</a:t>
            </a:r>
            <a:r>
              <a:rPr lang="en-US" sz="4600" b="1" dirty="0" smtClean="0">
                <a:solidFill>
                  <a:schemeClr val="tx1"/>
                </a:solidFill>
                <a:effectLst/>
                <a:latin typeface="Arial" pitchFamily="34" charset="0"/>
                <a:ea typeface="+mj-ea"/>
                <a:cs typeface="Arial" pitchFamily="34" charset="0"/>
              </a:rPr>
              <a:t>erms and concepts </a:t>
            </a:r>
            <a:r>
              <a:rPr lang="en-US" sz="4600" b="1" dirty="0" smtClean="0">
                <a:effectLst/>
                <a:latin typeface="Arial" pitchFamily="34" charset="0"/>
                <a:ea typeface="+mj-ea"/>
                <a:cs typeface="Arial" pitchFamily="34" charset="0"/>
              </a:rPr>
              <a:t>used in Criterion A</a:t>
            </a:r>
            <a:endParaRPr lang="en-US" sz="4600" b="1" dirty="0">
              <a:solidFill>
                <a:schemeClr val="tx1"/>
              </a:solidFill>
              <a:effectLst/>
              <a:latin typeface="Arial" pitchFamily="34" charset="0"/>
              <a:ea typeface="+mj-ea"/>
              <a:cs typeface="Arial" pitchFamily="34" charset="0"/>
            </a:endParaRPr>
          </a:p>
        </p:txBody>
      </p:sp>
    </p:spTree>
    <p:extLst>
      <p:ext uri="{BB962C8B-B14F-4D97-AF65-F5344CB8AC3E}">
        <p14:creationId xmlns:p14="http://schemas.microsoft.com/office/powerpoint/2010/main" val="2393743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144" y="64"/>
            <a:chExt cx="5448" cy="4046"/>
          </a:xfrm>
        </p:grpSpPr>
        <p:grpSp>
          <p:nvGrpSpPr>
            <p:cNvPr id="3" name="Group 3"/>
            <p:cNvGrpSpPr>
              <a:grpSpLocks/>
            </p:cNvGrpSpPr>
            <p:nvPr/>
          </p:nvGrpSpPr>
          <p:grpSpPr bwMode="auto">
            <a:xfrm>
              <a:off x="144" y="64"/>
              <a:ext cx="5448" cy="4042"/>
              <a:chOff x="144" y="64"/>
              <a:chExt cx="5448" cy="4042"/>
            </a:xfrm>
          </p:grpSpPr>
          <p:sp>
            <p:nvSpPr>
              <p:cNvPr id="409604" name="Rectangle 4"/>
              <p:cNvSpPr>
                <a:spLocks noChangeArrowheads="1"/>
              </p:cNvSpPr>
              <p:nvPr/>
            </p:nvSpPr>
            <p:spPr bwMode="gray">
              <a:xfrm>
                <a:off x="154" y="79"/>
                <a:ext cx="5418" cy="4024"/>
              </a:xfrm>
              <a:prstGeom prst="rect">
                <a:avLst/>
              </a:prstGeom>
              <a:solidFill>
                <a:srgbClr val="99CCFF"/>
              </a:solidFill>
              <a:ln w="9525">
                <a:solidFill>
                  <a:schemeClr val="tx1"/>
                </a:solidFill>
                <a:miter lim="800000"/>
                <a:headEnd/>
                <a:tailEnd/>
              </a:ln>
              <a:effectLst/>
            </p:spPr>
            <p:txBody>
              <a:bodyPr wrap="none" anchor="ctr">
                <a:spAutoFit/>
              </a:bodyPr>
              <a:lstStyle/>
              <a:p>
                <a:pPr>
                  <a:defRPr/>
                </a:pPr>
                <a:endParaRPr lang="en-US"/>
              </a:p>
            </p:txBody>
          </p:sp>
          <p:sp>
            <p:nvSpPr>
              <p:cNvPr id="409605" name="Freeform 5"/>
              <p:cNvSpPr>
                <a:spLocks/>
              </p:cNvSpPr>
              <p:nvPr/>
            </p:nvSpPr>
            <p:spPr bwMode="gray">
              <a:xfrm>
                <a:off x="144" y="1725"/>
                <a:ext cx="700" cy="2381"/>
              </a:xfrm>
              <a:custGeom>
                <a:avLst/>
                <a:gdLst/>
                <a:ahLst/>
                <a:cxnLst>
                  <a:cxn ang="0">
                    <a:pos x="344" y="1246"/>
                  </a:cxn>
                  <a:cxn ang="0">
                    <a:pos x="8" y="1246"/>
                  </a:cxn>
                  <a:cxn ang="0">
                    <a:pos x="16" y="14"/>
                  </a:cxn>
                  <a:cxn ang="0">
                    <a:pos x="56" y="22"/>
                  </a:cxn>
                  <a:cxn ang="0">
                    <a:pos x="128" y="54"/>
                  </a:cxn>
                  <a:cxn ang="0">
                    <a:pos x="176" y="86"/>
                  </a:cxn>
                  <a:cxn ang="0">
                    <a:pos x="208" y="126"/>
                  </a:cxn>
                  <a:cxn ang="0">
                    <a:pos x="224" y="150"/>
                  </a:cxn>
                  <a:cxn ang="0">
                    <a:pos x="272" y="166"/>
                  </a:cxn>
                  <a:cxn ang="0">
                    <a:pos x="424" y="254"/>
                  </a:cxn>
                  <a:cxn ang="0">
                    <a:pos x="536" y="622"/>
                  </a:cxn>
                  <a:cxn ang="0">
                    <a:pos x="512" y="630"/>
                  </a:cxn>
                  <a:cxn ang="0">
                    <a:pos x="504" y="654"/>
                  </a:cxn>
                  <a:cxn ang="0">
                    <a:pos x="528" y="774"/>
                  </a:cxn>
                  <a:cxn ang="0">
                    <a:pos x="544" y="822"/>
                  </a:cxn>
                  <a:cxn ang="0">
                    <a:pos x="552" y="934"/>
                  </a:cxn>
                  <a:cxn ang="0">
                    <a:pos x="544" y="966"/>
                  </a:cxn>
                  <a:cxn ang="0">
                    <a:pos x="464" y="998"/>
                  </a:cxn>
                  <a:cxn ang="0">
                    <a:pos x="416" y="1030"/>
                  </a:cxn>
                  <a:cxn ang="0">
                    <a:pos x="376" y="1094"/>
                  </a:cxn>
                  <a:cxn ang="0">
                    <a:pos x="368" y="1214"/>
                  </a:cxn>
                  <a:cxn ang="0">
                    <a:pos x="344" y="1246"/>
                  </a:cxn>
                </a:cxnLst>
                <a:rect l="0" t="0" r="r" b="b"/>
                <a:pathLst>
                  <a:path w="552" h="1250">
                    <a:moveTo>
                      <a:pt x="344" y="1246"/>
                    </a:moveTo>
                    <a:lnTo>
                      <a:pt x="8" y="1246"/>
                    </a:lnTo>
                    <a:cubicBezTo>
                      <a:pt x="11" y="835"/>
                      <a:pt x="0" y="424"/>
                      <a:pt x="16" y="14"/>
                    </a:cubicBezTo>
                    <a:cubicBezTo>
                      <a:pt x="17" y="0"/>
                      <a:pt x="43" y="19"/>
                      <a:pt x="56" y="22"/>
                    </a:cubicBezTo>
                    <a:cubicBezTo>
                      <a:pt x="80" y="28"/>
                      <a:pt x="107" y="42"/>
                      <a:pt x="128" y="54"/>
                    </a:cubicBezTo>
                    <a:cubicBezTo>
                      <a:pt x="145" y="63"/>
                      <a:pt x="176" y="86"/>
                      <a:pt x="176" y="86"/>
                    </a:cubicBezTo>
                    <a:cubicBezTo>
                      <a:pt x="192" y="133"/>
                      <a:pt x="172" y="90"/>
                      <a:pt x="208" y="126"/>
                    </a:cubicBezTo>
                    <a:cubicBezTo>
                      <a:pt x="215" y="133"/>
                      <a:pt x="216" y="145"/>
                      <a:pt x="224" y="150"/>
                    </a:cubicBezTo>
                    <a:cubicBezTo>
                      <a:pt x="238" y="159"/>
                      <a:pt x="258" y="157"/>
                      <a:pt x="272" y="166"/>
                    </a:cubicBezTo>
                    <a:cubicBezTo>
                      <a:pt x="315" y="195"/>
                      <a:pt x="391" y="221"/>
                      <a:pt x="424" y="254"/>
                    </a:cubicBezTo>
                    <a:cubicBezTo>
                      <a:pt x="461" y="377"/>
                      <a:pt x="507" y="497"/>
                      <a:pt x="536" y="622"/>
                    </a:cubicBezTo>
                    <a:cubicBezTo>
                      <a:pt x="538" y="630"/>
                      <a:pt x="518" y="624"/>
                      <a:pt x="512" y="630"/>
                    </a:cubicBezTo>
                    <a:cubicBezTo>
                      <a:pt x="506" y="636"/>
                      <a:pt x="507" y="646"/>
                      <a:pt x="504" y="654"/>
                    </a:cubicBezTo>
                    <a:cubicBezTo>
                      <a:pt x="514" y="743"/>
                      <a:pt x="504" y="703"/>
                      <a:pt x="528" y="774"/>
                    </a:cubicBezTo>
                    <a:cubicBezTo>
                      <a:pt x="533" y="790"/>
                      <a:pt x="544" y="822"/>
                      <a:pt x="544" y="822"/>
                    </a:cubicBezTo>
                    <a:cubicBezTo>
                      <a:pt x="533" y="878"/>
                      <a:pt x="519" y="884"/>
                      <a:pt x="552" y="934"/>
                    </a:cubicBezTo>
                    <a:cubicBezTo>
                      <a:pt x="549" y="945"/>
                      <a:pt x="550" y="957"/>
                      <a:pt x="544" y="966"/>
                    </a:cubicBezTo>
                    <a:cubicBezTo>
                      <a:pt x="527" y="991"/>
                      <a:pt x="488" y="985"/>
                      <a:pt x="464" y="998"/>
                    </a:cubicBezTo>
                    <a:cubicBezTo>
                      <a:pt x="447" y="1007"/>
                      <a:pt x="416" y="1030"/>
                      <a:pt x="416" y="1030"/>
                    </a:cubicBezTo>
                    <a:cubicBezTo>
                      <a:pt x="406" y="1061"/>
                      <a:pt x="386" y="1063"/>
                      <a:pt x="376" y="1094"/>
                    </a:cubicBezTo>
                    <a:cubicBezTo>
                      <a:pt x="382" y="1128"/>
                      <a:pt x="393" y="1183"/>
                      <a:pt x="368" y="1214"/>
                    </a:cubicBezTo>
                    <a:cubicBezTo>
                      <a:pt x="340" y="1250"/>
                      <a:pt x="344" y="1211"/>
                      <a:pt x="344" y="1246"/>
                    </a:cubicBezTo>
                    <a:close/>
                  </a:path>
                </a:pathLst>
              </a:custGeom>
              <a:solidFill>
                <a:srgbClr val="FFD7EB"/>
              </a:solidFill>
              <a:ln w="9525" cap="flat" cmpd="sng">
                <a:solidFill>
                  <a:schemeClr val="tx1"/>
                </a:solidFill>
                <a:prstDash val="solid"/>
                <a:round/>
                <a:headEnd/>
                <a:tailEnd/>
              </a:ln>
              <a:effectLst/>
            </p:spPr>
            <p:txBody>
              <a:bodyPr>
                <a:spAutoFit/>
              </a:bodyPr>
              <a:lstStyle/>
              <a:p>
                <a:pPr>
                  <a:defRPr/>
                </a:pPr>
                <a:endParaRPr lang="en-US"/>
              </a:p>
            </p:txBody>
          </p:sp>
          <p:sp>
            <p:nvSpPr>
              <p:cNvPr id="409606" name="Freeform 6"/>
              <p:cNvSpPr>
                <a:spLocks/>
              </p:cNvSpPr>
              <p:nvPr/>
            </p:nvSpPr>
            <p:spPr bwMode="gray">
              <a:xfrm>
                <a:off x="154" y="79"/>
                <a:ext cx="1266" cy="2104"/>
              </a:xfrm>
              <a:custGeom>
                <a:avLst/>
                <a:gdLst/>
                <a:ahLst/>
                <a:cxnLst>
                  <a:cxn ang="0">
                    <a:pos x="0" y="864"/>
                  </a:cxn>
                  <a:cxn ang="0">
                    <a:pos x="0" y="0"/>
                  </a:cxn>
                  <a:cxn ang="0">
                    <a:pos x="960" y="0"/>
                  </a:cxn>
                  <a:cxn ang="0">
                    <a:pos x="960" y="528"/>
                  </a:cxn>
                  <a:cxn ang="0">
                    <a:pos x="880" y="624"/>
                  </a:cxn>
                  <a:cxn ang="0">
                    <a:pos x="832" y="656"/>
                  </a:cxn>
                  <a:cxn ang="0">
                    <a:pos x="760" y="696"/>
                  </a:cxn>
                  <a:cxn ang="0">
                    <a:pos x="752" y="720"/>
                  </a:cxn>
                  <a:cxn ang="0">
                    <a:pos x="728" y="728"/>
                  </a:cxn>
                  <a:cxn ang="0">
                    <a:pos x="632" y="784"/>
                  </a:cxn>
                  <a:cxn ang="0">
                    <a:pos x="584" y="816"/>
                  </a:cxn>
                  <a:cxn ang="0">
                    <a:pos x="560" y="832"/>
                  </a:cxn>
                  <a:cxn ang="0">
                    <a:pos x="488" y="952"/>
                  </a:cxn>
                  <a:cxn ang="0">
                    <a:pos x="440" y="1024"/>
                  </a:cxn>
                  <a:cxn ang="0">
                    <a:pos x="392" y="1104"/>
                  </a:cxn>
                  <a:cxn ang="0">
                    <a:pos x="320" y="1072"/>
                  </a:cxn>
                  <a:cxn ang="0">
                    <a:pos x="272" y="1056"/>
                  </a:cxn>
                  <a:cxn ang="0">
                    <a:pos x="256" y="1032"/>
                  </a:cxn>
                  <a:cxn ang="0">
                    <a:pos x="208" y="1016"/>
                  </a:cxn>
                  <a:cxn ang="0">
                    <a:pos x="176" y="976"/>
                  </a:cxn>
                  <a:cxn ang="0">
                    <a:pos x="168" y="952"/>
                  </a:cxn>
                  <a:cxn ang="0">
                    <a:pos x="120" y="936"/>
                  </a:cxn>
                  <a:cxn ang="0">
                    <a:pos x="0" y="864"/>
                  </a:cxn>
                </a:cxnLst>
                <a:rect l="0" t="0" r="r" b="b"/>
                <a:pathLst>
                  <a:path w="1000" h="1104">
                    <a:moveTo>
                      <a:pt x="0" y="864"/>
                    </a:moveTo>
                    <a:lnTo>
                      <a:pt x="0" y="0"/>
                    </a:lnTo>
                    <a:lnTo>
                      <a:pt x="960" y="0"/>
                    </a:lnTo>
                    <a:cubicBezTo>
                      <a:pt x="963" y="176"/>
                      <a:pt x="1000" y="357"/>
                      <a:pt x="960" y="528"/>
                    </a:cubicBezTo>
                    <a:cubicBezTo>
                      <a:pt x="946" y="587"/>
                      <a:pt x="929" y="597"/>
                      <a:pt x="880" y="624"/>
                    </a:cubicBezTo>
                    <a:cubicBezTo>
                      <a:pt x="863" y="633"/>
                      <a:pt x="850" y="650"/>
                      <a:pt x="832" y="656"/>
                    </a:cubicBezTo>
                    <a:cubicBezTo>
                      <a:pt x="806" y="665"/>
                      <a:pt x="760" y="696"/>
                      <a:pt x="760" y="696"/>
                    </a:cubicBezTo>
                    <a:cubicBezTo>
                      <a:pt x="757" y="704"/>
                      <a:pt x="758" y="714"/>
                      <a:pt x="752" y="720"/>
                    </a:cubicBezTo>
                    <a:cubicBezTo>
                      <a:pt x="746" y="726"/>
                      <a:pt x="735" y="724"/>
                      <a:pt x="728" y="728"/>
                    </a:cubicBezTo>
                    <a:cubicBezTo>
                      <a:pt x="696" y="746"/>
                      <a:pt x="664" y="766"/>
                      <a:pt x="632" y="784"/>
                    </a:cubicBezTo>
                    <a:cubicBezTo>
                      <a:pt x="615" y="793"/>
                      <a:pt x="600" y="805"/>
                      <a:pt x="584" y="816"/>
                    </a:cubicBezTo>
                    <a:cubicBezTo>
                      <a:pt x="576" y="821"/>
                      <a:pt x="560" y="832"/>
                      <a:pt x="560" y="832"/>
                    </a:cubicBezTo>
                    <a:cubicBezTo>
                      <a:pt x="533" y="872"/>
                      <a:pt x="511" y="911"/>
                      <a:pt x="488" y="952"/>
                    </a:cubicBezTo>
                    <a:cubicBezTo>
                      <a:pt x="474" y="977"/>
                      <a:pt x="449" y="997"/>
                      <a:pt x="440" y="1024"/>
                    </a:cubicBezTo>
                    <a:cubicBezTo>
                      <a:pt x="430" y="1054"/>
                      <a:pt x="415" y="1081"/>
                      <a:pt x="392" y="1104"/>
                    </a:cubicBezTo>
                    <a:cubicBezTo>
                      <a:pt x="354" y="1079"/>
                      <a:pt x="377" y="1091"/>
                      <a:pt x="320" y="1072"/>
                    </a:cubicBezTo>
                    <a:cubicBezTo>
                      <a:pt x="304" y="1067"/>
                      <a:pt x="272" y="1056"/>
                      <a:pt x="272" y="1056"/>
                    </a:cubicBezTo>
                    <a:cubicBezTo>
                      <a:pt x="267" y="1048"/>
                      <a:pt x="264" y="1037"/>
                      <a:pt x="256" y="1032"/>
                    </a:cubicBezTo>
                    <a:cubicBezTo>
                      <a:pt x="242" y="1023"/>
                      <a:pt x="208" y="1016"/>
                      <a:pt x="208" y="1016"/>
                    </a:cubicBezTo>
                    <a:cubicBezTo>
                      <a:pt x="188" y="956"/>
                      <a:pt x="217" y="1028"/>
                      <a:pt x="176" y="976"/>
                    </a:cubicBezTo>
                    <a:cubicBezTo>
                      <a:pt x="171" y="969"/>
                      <a:pt x="175" y="957"/>
                      <a:pt x="168" y="952"/>
                    </a:cubicBezTo>
                    <a:cubicBezTo>
                      <a:pt x="154" y="942"/>
                      <a:pt x="136" y="941"/>
                      <a:pt x="120" y="936"/>
                    </a:cubicBezTo>
                    <a:cubicBezTo>
                      <a:pt x="105" y="931"/>
                      <a:pt x="17" y="875"/>
                      <a:pt x="0" y="864"/>
                    </a:cubicBezTo>
                    <a:close/>
                  </a:path>
                </a:pathLst>
              </a:custGeom>
              <a:solidFill>
                <a:srgbClr val="FFFFBD"/>
              </a:solidFill>
              <a:ln w="9525" cap="flat" cmpd="sng">
                <a:solidFill>
                  <a:schemeClr val="tx1"/>
                </a:solidFill>
                <a:prstDash val="solid"/>
                <a:round/>
                <a:headEnd/>
                <a:tailEnd/>
              </a:ln>
              <a:effectLst/>
            </p:spPr>
            <p:txBody>
              <a:bodyPr>
                <a:spAutoFit/>
              </a:bodyPr>
              <a:lstStyle/>
              <a:p>
                <a:pPr>
                  <a:defRPr/>
                </a:pPr>
                <a:endParaRPr lang="en-US"/>
              </a:p>
            </p:txBody>
          </p:sp>
          <p:sp>
            <p:nvSpPr>
              <p:cNvPr id="409607" name="Freeform 7"/>
              <p:cNvSpPr>
                <a:spLocks/>
              </p:cNvSpPr>
              <p:nvPr/>
            </p:nvSpPr>
            <p:spPr bwMode="gray">
              <a:xfrm>
                <a:off x="648" y="1176"/>
                <a:ext cx="1627" cy="2267"/>
              </a:xfrm>
              <a:custGeom>
                <a:avLst/>
                <a:gdLst/>
                <a:ahLst/>
                <a:cxnLst>
                  <a:cxn ang="0">
                    <a:pos x="40" y="848"/>
                  </a:cxn>
                  <a:cxn ang="0">
                    <a:pos x="132" y="587"/>
                  </a:cxn>
                  <a:cxn ang="0">
                    <a:pos x="176" y="465"/>
                  </a:cxn>
                  <a:cxn ang="0">
                    <a:pos x="257" y="427"/>
                  </a:cxn>
                  <a:cxn ang="0">
                    <a:pos x="355" y="297"/>
                  </a:cxn>
                  <a:cxn ang="0">
                    <a:pos x="467" y="190"/>
                  </a:cxn>
                  <a:cxn ang="0">
                    <a:pos x="541" y="137"/>
                  </a:cxn>
                  <a:cxn ang="0">
                    <a:pos x="588" y="84"/>
                  </a:cxn>
                  <a:cxn ang="0">
                    <a:pos x="663" y="0"/>
                  </a:cxn>
                  <a:cxn ang="0">
                    <a:pos x="1607" y="701"/>
                  </a:cxn>
                  <a:cxn ang="0">
                    <a:pos x="1546" y="762"/>
                  </a:cxn>
                  <a:cxn ang="0">
                    <a:pos x="1444" y="823"/>
                  </a:cxn>
                  <a:cxn ang="0">
                    <a:pos x="1384" y="853"/>
                  </a:cxn>
                  <a:cxn ang="0">
                    <a:pos x="1373" y="991"/>
                  </a:cxn>
                  <a:cxn ang="0">
                    <a:pos x="1434" y="1021"/>
                  </a:cxn>
                  <a:cxn ang="0">
                    <a:pos x="1495" y="1082"/>
                  </a:cxn>
                  <a:cxn ang="0">
                    <a:pos x="1546" y="1219"/>
                  </a:cxn>
                  <a:cxn ang="0">
                    <a:pos x="1526" y="1356"/>
                  </a:cxn>
                  <a:cxn ang="0">
                    <a:pos x="1485" y="1448"/>
                  </a:cxn>
                  <a:cxn ang="0">
                    <a:pos x="1384" y="1387"/>
                  </a:cxn>
                  <a:cxn ang="0">
                    <a:pos x="1282" y="1448"/>
                  </a:cxn>
                  <a:cxn ang="0">
                    <a:pos x="1231" y="1768"/>
                  </a:cxn>
                  <a:cxn ang="0">
                    <a:pos x="1170" y="1813"/>
                  </a:cxn>
                  <a:cxn ang="0">
                    <a:pos x="1049" y="1920"/>
                  </a:cxn>
                  <a:cxn ang="0">
                    <a:pos x="927" y="1996"/>
                  </a:cxn>
                  <a:cxn ang="0">
                    <a:pos x="886" y="2133"/>
                  </a:cxn>
                  <a:cxn ang="0">
                    <a:pos x="856" y="2149"/>
                  </a:cxn>
                  <a:cxn ang="0">
                    <a:pos x="613" y="2164"/>
                  </a:cxn>
                  <a:cxn ang="0">
                    <a:pos x="531" y="2012"/>
                  </a:cxn>
                  <a:cxn ang="0">
                    <a:pos x="450" y="1920"/>
                  </a:cxn>
                  <a:cxn ang="0">
                    <a:pos x="389" y="1890"/>
                  </a:cxn>
                  <a:cxn ang="0">
                    <a:pos x="359" y="1874"/>
                  </a:cxn>
                  <a:cxn ang="0">
                    <a:pos x="207" y="1768"/>
                  </a:cxn>
                  <a:cxn ang="0">
                    <a:pos x="156" y="1707"/>
                  </a:cxn>
                  <a:cxn ang="0">
                    <a:pos x="0" y="1002"/>
                  </a:cxn>
                  <a:cxn ang="0">
                    <a:pos x="10" y="907"/>
                  </a:cxn>
                  <a:cxn ang="0">
                    <a:pos x="65" y="777"/>
                  </a:cxn>
                </a:cxnLst>
                <a:rect l="0" t="0" r="r" b="b"/>
                <a:pathLst>
                  <a:path w="1627" h="2263">
                    <a:moveTo>
                      <a:pt x="40" y="848"/>
                    </a:moveTo>
                    <a:cubicBezTo>
                      <a:pt x="104" y="728"/>
                      <a:pt x="122" y="608"/>
                      <a:pt x="132" y="587"/>
                    </a:cubicBezTo>
                    <a:cubicBezTo>
                      <a:pt x="143" y="547"/>
                      <a:pt x="160" y="497"/>
                      <a:pt x="176" y="465"/>
                    </a:cubicBezTo>
                    <a:cubicBezTo>
                      <a:pt x="183" y="451"/>
                      <a:pt x="249" y="434"/>
                      <a:pt x="257" y="427"/>
                    </a:cubicBezTo>
                    <a:cubicBezTo>
                      <a:pt x="279" y="410"/>
                      <a:pt x="335" y="318"/>
                      <a:pt x="355" y="297"/>
                    </a:cubicBezTo>
                    <a:cubicBezTo>
                      <a:pt x="392" y="261"/>
                      <a:pt x="429" y="229"/>
                      <a:pt x="467" y="190"/>
                    </a:cubicBezTo>
                    <a:cubicBezTo>
                      <a:pt x="510" y="93"/>
                      <a:pt x="476" y="181"/>
                      <a:pt x="541" y="137"/>
                    </a:cubicBezTo>
                    <a:cubicBezTo>
                      <a:pt x="561" y="124"/>
                      <a:pt x="588" y="84"/>
                      <a:pt x="588" y="84"/>
                    </a:cubicBezTo>
                    <a:cubicBezTo>
                      <a:pt x="601" y="25"/>
                      <a:pt x="623" y="21"/>
                      <a:pt x="663" y="0"/>
                    </a:cubicBezTo>
                    <a:cubicBezTo>
                      <a:pt x="831" y="99"/>
                      <a:pt x="1460" y="573"/>
                      <a:pt x="1607" y="701"/>
                    </a:cubicBezTo>
                    <a:cubicBezTo>
                      <a:pt x="1627" y="722"/>
                      <a:pt x="1566" y="741"/>
                      <a:pt x="1546" y="762"/>
                    </a:cubicBezTo>
                    <a:cubicBezTo>
                      <a:pt x="1510" y="798"/>
                      <a:pt x="1486" y="804"/>
                      <a:pt x="1444" y="823"/>
                    </a:cubicBezTo>
                    <a:cubicBezTo>
                      <a:pt x="1424" y="832"/>
                      <a:pt x="1384" y="853"/>
                      <a:pt x="1384" y="853"/>
                    </a:cubicBezTo>
                    <a:cubicBezTo>
                      <a:pt x="1364" y="895"/>
                      <a:pt x="1339" y="931"/>
                      <a:pt x="1373" y="991"/>
                    </a:cubicBezTo>
                    <a:cubicBezTo>
                      <a:pt x="1387" y="1015"/>
                      <a:pt x="1416" y="1004"/>
                      <a:pt x="1434" y="1021"/>
                    </a:cubicBezTo>
                    <a:cubicBezTo>
                      <a:pt x="1455" y="1042"/>
                      <a:pt x="1495" y="1082"/>
                      <a:pt x="1495" y="1082"/>
                    </a:cubicBezTo>
                    <a:cubicBezTo>
                      <a:pt x="1542" y="1187"/>
                      <a:pt x="1528" y="1139"/>
                      <a:pt x="1546" y="1219"/>
                    </a:cubicBezTo>
                    <a:cubicBezTo>
                      <a:pt x="1543" y="1244"/>
                      <a:pt x="1537" y="1324"/>
                      <a:pt x="1526" y="1356"/>
                    </a:cubicBezTo>
                    <a:cubicBezTo>
                      <a:pt x="1514" y="1389"/>
                      <a:pt x="1485" y="1448"/>
                      <a:pt x="1485" y="1448"/>
                    </a:cubicBezTo>
                    <a:cubicBezTo>
                      <a:pt x="1448" y="1429"/>
                      <a:pt x="1422" y="1402"/>
                      <a:pt x="1384" y="1387"/>
                    </a:cubicBezTo>
                    <a:cubicBezTo>
                      <a:pt x="1343" y="1402"/>
                      <a:pt x="1316" y="1413"/>
                      <a:pt x="1282" y="1448"/>
                    </a:cubicBezTo>
                    <a:cubicBezTo>
                      <a:pt x="1278" y="1490"/>
                      <a:pt x="1257" y="1720"/>
                      <a:pt x="1231" y="1768"/>
                    </a:cubicBezTo>
                    <a:cubicBezTo>
                      <a:pt x="1212" y="1804"/>
                      <a:pt x="1195" y="1794"/>
                      <a:pt x="1170" y="1813"/>
                    </a:cubicBezTo>
                    <a:cubicBezTo>
                      <a:pt x="1134" y="1840"/>
                      <a:pt x="1084" y="1903"/>
                      <a:pt x="1049" y="1920"/>
                    </a:cubicBezTo>
                    <a:cubicBezTo>
                      <a:pt x="1002" y="1943"/>
                      <a:pt x="966" y="1956"/>
                      <a:pt x="927" y="1996"/>
                    </a:cubicBezTo>
                    <a:cubicBezTo>
                      <a:pt x="922" y="2017"/>
                      <a:pt x="894" y="2122"/>
                      <a:pt x="886" y="2133"/>
                    </a:cubicBezTo>
                    <a:cubicBezTo>
                      <a:pt x="879" y="2145"/>
                      <a:pt x="866" y="2143"/>
                      <a:pt x="856" y="2149"/>
                    </a:cubicBezTo>
                    <a:cubicBezTo>
                      <a:pt x="805" y="2263"/>
                      <a:pt x="691" y="2181"/>
                      <a:pt x="613" y="2164"/>
                    </a:cubicBezTo>
                    <a:cubicBezTo>
                      <a:pt x="555" y="2107"/>
                      <a:pt x="588" y="2069"/>
                      <a:pt x="531" y="2012"/>
                    </a:cubicBezTo>
                    <a:cubicBezTo>
                      <a:pt x="511" y="1964"/>
                      <a:pt x="484" y="1943"/>
                      <a:pt x="450" y="1920"/>
                    </a:cubicBezTo>
                    <a:cubicBezTo>
                      <a:pt x="431" y="1907"/>
                      <a:pt x="410" y="1899"/>
                      <a:pt x="389" y="1890"/>
                    </a:cubicBezTo>
                    <a:cubicBezTo>
                      <a:pt x="379" y="1884"/>
                      <a:pt x="359" y="1874"/>
                      <a:pt x="359" y="1874"/>
                    </a:cubicBezTo>
                    <a:cubicBezTo>
                      <a:pt x="326" y="1800"/>
                      <a:pt x="263" y="1789"/>
                      <a:pt x="207" y="1768"/>
                    </a:cubicBezTo>
                    <a:cubicBezTo>
                      <a:pt x="169" y="1730"/>
                      <a:pt x="185" y="1751"/>
                      <a:pt x="156" y="1707"/>
                    </a:cubicBezTo>
                    <a:cubicBezTo>
                      <a:pt x="99" y="1457"/>
                      <a:pt x="46" y="1255"/>
                      <a:pt x="0" y="1002"/>
                    </a:cubicBezTo>
                    <a:cubicBezTo>
                      <a:pt x="30" y="880"/>
                      <a:pt x="0" y="998"/>
                      <a:pt x="10" y="907"/>
                    </a:cubicBezTo>
                    <a:cubicBezTo>
                      <a:pt x="24" y="876"/>
                      <a:pt x="48" y="817"/>
                      <a:pt x="65" y="777"/>
                    </a:cubicBezTo>
                  </a:path>
                </a:pathLst>
              </a:custGeom>
              <a:solidFill>
                <a:srgbClr val="DFFFDF"/>
              </a:solidFill>
              <a:ln w="9525" cap="flat" cmpd="sng">
                <a:solidFill>
                  <a:schemeClr val="tx1"/>
                </a:solidFill>
                <a:prstDash val="solid"/>
                <a:round/>
                <a:headEnd/>
                <a:tailEnd/>
              </a:ln>
              <a:effectLst/>
            </p:spPr>
            <p:txBody>
              <a:bodyPr>
                <a:spAutoFit/>
              </a:bodyPr>
              <a:lstStyle/>
              <a:p>
                <a:pPr>
                  <a:defRPr/>
                </a:pPr>
                <a:endParaRPr lang="en-US"/>
              </a:p>
            </p:txBody>
          </p:sp>
          <p:sp>
            <p:nvSpPr>
              <p:cNvPr id="409608" name="Freeform 8"/>
              <p:cNvSpPr>
                <a:spLocks/>
              </p:cNvSpPr>
              <p:nvPr/>
            </p:nvSpPr>
            <p:spPr bwMode="gray">
              <a:xfrm>
                <a:off x="1301" y="94"/>
                <a:ext cx="2081" cy="2065"/>
              </a:xfrm>
              <a:custGeom>
                <a:avLst/>
                <a:gdLst/>
                <a:ahLst/>
                <a:cxnLst>
                  <a:cxn ang="0">
                    <a:pos x="56" y="0"/>
                  </a:cxn>
                  <a:cxn ang="0">
                    <a:pos x="1592" y="0"/>
                  </a:cxn>
                  <a:cxn ang="0">
                    <a:pos x="1640" y="144"/>
                  </a:cxn>
                  <a:cxn ang="0">
                    <a:pos x="1616" y="152"/>
                  </a:cxn>
                  <a:cxn ang="0">
                    <a:pos x="1608" y="176"/>
                  </a:cxn>
                  <a:cxn ang="0">
                    <a:pos x="1600" y="232"/>
                  </a:cxn>
                  <a:cxn ang="0">
                    <a:pos x="1520" y="264"/>
                  </a:cxn>
                  <a:cxn ang="0">
                    <a:pos x="1488" y="312"/>
                  </a:cxn>
                  <a:cxn ang="0">
                    <a:pos x="1472" y="336"/>
                  </a:cxn>
                  <a:cxn ang="0">
                    <a:pos x="1448" y="464"/>
                  </a:cxn>
                  <a:cxn ang="0">
                    <a:pos x="1400" y="480"/>
                  </a:cxn>
                  <a:cxn ang="0">
                    <a:pos x="1376" y="496"/>
                  </a:cxn>
                  <a:cxn ang="0">
                    <a:pos x="1328" y="512"/>
                  </a:cxn>
                  <a:cxn ang="0">
                    <a:pos x="1304" y="520"/>
                  </a:cxn>
                  <a:cxn ang="0">
                    <a:pos x="1296" y="624"/>
                  </a:cxn>
                  <a:cxn ang="0">
                    <a:pos x="1368" y="656"/>
                  </a:cxn>
                  <a:cxn ang="0">
                    <a:pos x="1416" y="688"/>
                  </a:cxn>
                  <a:cxn ang="0">
                    <a:pos x="1368" y="760"/>
                  </a:cxn>
                  <a:cxn ang="0">
                    <a:pos x="1360" y="784"/>
                  </a:cxn>
                  <a:cxn ang="0">
                    <a:pos x="1384" y="800"/>
                  </a:cxn>
                  <a:cxn ang="0">
                    <a:pos x="1392" y="824"/>
                  </a:cxn>
                  <a:cxn ang="0">
                    <a:pos x="1456" y="912"/>
                  </a:cxn>
                  <a:cxn ang="0">
                    <a:pos x="1496" y="984"/>
                  </a:cxn>
                  <a:cxn ang="0">
                    <a:pos x="1488" y="1040"/>
                  </a:cxn>
                  <a:cxn ang="0">
                    <a:pos x="1368" y="1024"/>
                  </a:cxn>
                  <a:cxn ang="0">
                    <a:pos x="1336" y="976"/>
                  </a:cxn>
                  <a:cxn ang="0">
                    <a:pos x="1320" y="952"/>
                  </a:cxn>
                  <a:cxn ang="0">
                    <a:pos x="1240" y="960"/>
                  </a:cxn>
                  <a:cxn ang="0">
                    <a:pos x="1232" y="936"/>
                  </a:cxn>
                  <a:cxn ang="0">
                    <a:pos x="1200" y="944"/>
                  </a:cxn>
                  <a:cxn ang="0">
                    <a:pos x="1080" y="984"/>
                  </a:cxn>
                  <a:cxn ang="0">
                    <a:pos x="1032" y="1000"/>
                  </a:cxn>
                  <a:cxn ang="0">
                    <a:pos x="920" y="992"/>
                  </a:cxn>
                  <a:cxn ang="0">
                    <a:pos x="880" y="952"/>
                  </a:cxn>
                  <a:cxn ang="0">
                    <a:pos x="832" y="928"/>
                  </a:cxn>
                  <a:cxn ang="0">
                    <a:pos x="808" y="936"/>
                  </a:cxn>
                  <a:cxn ang="0">
                    <a:pos x="776" y="960"/>
                  </a:cxn>
                  <a:cxn ang="0">
                    <a:pos x="8" y="576"/>
                  </a:cxn>
                  <a:cxn ang="0">
                    <a:pos x="32" y="584"/>
                  </a:cxn>
                  <a:cxn ang="0">
                    <a:pos x="24" y="520"/>
                  </a:cxn>
                  <a:cxn ang="0">
                    <a:pos x="56" y="448"/>
                  </a:cxn>
                  <a:cxn ang="0">
                    <a:pos x="72" y="360"/>
                  </a:cxn>
                  <a:cxn ang="0">
                    <a:pos x="56" y="232"/>
                  </a:cxn>
                  <a:cxn ang="0">
                    <a:pos x="56" y="88"/>
                  </a:cxn>
                  <a:cxn ang="0">
                    <a:pos x="56" y="0"/>
                  </a:cxn>
                </a:cxnLst>
                <a:rect l="0" t="0" r="r" b="b"/>
                <a:pathLst>
                  <a:path w="1641" h="1084">
                    <a:moveTo>
                      <a:pt x="56" y="0"/>
                    </a:moveTo>
                    <a:lnTo>
                      <a:pt x="1592" y="0"/>
                    </a:lnTo>
                    <a:cubicBezTo>
                      <a:pt x="1608" y="48"/>
                      <a:pt x="1632" y="94"/>
                      <a:pt x="1640" y="144"/>
                    </a:cubicBezTo>
                    <a:cubicBezTo>
                      <a:pt x="1641" y="152"/>
                      <a:pt x="1622" y="146"/>
                      <a:pt x="1616" y="152"/>
                    </a:cubicBezTo>
                    <a:cubicBezTo>
                      <a:pt x="1610" y="158"/>
                      <a:pt x="1611" y="168"/>
                      <a:pt x="1608" y="176"/>
                    </a:cubicBezTo>
                    <a:cubicBezTo>
                      <a:pt x="1605" y="195"/>
                      <a:pt x="1608" y="215"/>
                      <a:pt x="1600" y="232"/>
                    </a:cubicBezTo>
                    <a:cubicBezTo>
                      <a:pt x="1590" y="254"/>
                      <a:pt x="1539" y="258"/>
                      <a:pt x="1520" y="264"/>
                    </a:cubicBezTo>
                    <a:cubicBezTo>
                      <a:pt x="1509" y="280"/>
                      <a:pt x="1499" y="296"/>
                      <a:pt x="1488" y="312"/>
                    </a:cubicBezTo>
                    <a:cubicBezTo>
                      <a:pt x="1483" y="320"/>
                      <a:pt x="1472" y="336"/>
                      <a:pt x="1472" y="336"/>
                    </a:cubicBezTo>
                    <a:cubicBezTo>
                      <a:pt x="1469" y="379"/>
                      <a:pt x="1485" y="441"/>
                      <a:pt x="1448" y="464"/>
                    </a:cubicBezTo>
                    <a:cubicBezTo>
                      <a:pt x="1434" y="473"/>
                      <a:pt x="1416" y="475"/>
                      <a:pt x="1400" y="480"/>
                    </a:cubicBezTo>
                    <a:cubicBezTo>
                      <a:pt x="1391" y="483"/>
                      <a:pt x="1385" y="492"/>
                      <a:pt x="1376" y="496"/>
                    </a:cubicBezTo>
                    <a:cubicBezTo>
                      <a:pt x="1361" y="503"/>
                      <a:pt x="1344" y="507"/>
                      <a:pt x="1328" y="512"/>
                    </a:cubicBezTo>
                    <a:cubicBezTo>
                      <a:pt x="1320" y="515"/>
                      <a:pt x="1304" y="520"/>
                      <a:pt x="1304" y="520"/>
                    </a:cubicBezTo>
                    <a:cubicBezTo>
                      <a:pt x="1283" y="551"/>
                      <a:pt x="1269" y="590"/>
                      <a:pt x="1296" y="624"/>
                    </a:cubicBezTo>
                    <a:cubicBezTo>
                      <a:pt x="1315" y="647"/>
                      <a:pt x="1345" y="641"/>
                      <a:pt x="1368" y="656"/>
                    </a:cubicBezTo>
                    <a:cubicBezTo>
                      <a:pt x="1384" y="667"/>
                      <a:pt x="1416" y="688"/>
                      <a:pt x="1416" y="688"/>
                    </a:cubicBezTo>
                    <a:cubicBezTo>
                      <a:pt x="1435" y="745"/>
                      <a:pt x="1407" y="734"/>
                      <a:pt x="1368" y="760"/>
                    </a:cubicBezTo>
                    <a:cubicBezTo>
                      <a:pt x="1365" y="768"/>
                      <a:pt x="1357" y="776"/>
                      <a:pt x="1360" y="784"/>
                    </a:cubicBezTo>
                    <a:cubicBezTo>
                      <a:pt x="1364" y="793"/>
                      <a:pt x="1378" y="792"/>
                      <a:pt x="1384" y="800"/>
                    </a:cubicBezTo>
                    <a:cubicBezTo>
                      <a:pt x="1389" y="807"/>
                      <a:pt x="1388" y="816"/>
                      <a:pt x="1392" y="824"/>
                    </a:cubicBezTo>
                    <a:cubicBezTo>
                      <a:pt x="1410" y="859"/>
                      <a:pt x="1423" y="890"/>
                      <a:pt x="1456" y="912"/>
                    </a:cubicBezTo>
                    <a:cubicBezTo>
                      <a:pt x="1465" y="938"/>
                      <a:pt x="1496" y="984"/>
                      <a:pt x="1496" y="984"/>
                    </a:cubicBezTo>
                    <a:cubicBezTo>
                      <a:pt x="1493" y="1003"/>
                      <a:pt x="1496" y="1023"/>
                      <a:pt x="1488" y="1040"/>
                    </a:cubicBezTo>
                    <a:cubicBezTo>
                      <a:pt x="1469" y="1084"/>
                      <a:pt x="1392" y="1040"/>
                      <a:pt x="1368" y="1024"/>
                    </a:cubicBezTo>
                    <a:cubicBezTo>
                      <a:pt x="1357" y="1008"/>
                      <a:pt x="1347" y="992"/>
                      <a:pt x="1336" y="976"/>
                    </a:cubicBezTo>
                    <a:cubicBezTo>
                      <a:pt x="1331" y="968"/>
                      <a:pt x="1320" y="952"/>
                      <a:pt x="1320" y="952"/>
                    </a:cubicBezTo>
                    <a:cubicBezTo>
                      <a:pt x="1282" y="961"/>
                      <a:pt x="1274" y="949"/>
                      <a:pt x="1240" y="960"/>
                    </a:cubicBezTo>
                    <a:cubicBezTo>
                      <a:pt x="1237" y="952"/>
                      <a:pt x="1240" y="939"/>
                      <a:pt x="1232" y="936"/>
                    </a:cubicBezTo>
                    <a:cubicBezTo>
                      <a:pt x="1222" y="932"/>
                      <a:pt x="1211" y="941"/>
                      <a:pt x="1200" y="944"/>
                    </a:cubicBezTo>
                    <a:cubicBezTo>
                      <a:pt x="1160" y="956"/>
                      <a:pt x="1120" y="971"/>
                      <a:pt x="1080" y="984"/>
                    </a:cubicBezTo>
                    <a:cubicBezTo>
                      <a:pt x="1064" y="989"/>
                      <a:pt x="1032" y="1000"/>
                      <a:pt x="1032" y="1000"/>
                    </a:cubicBezTo>
                    <a:cubicBezTo>
                      <a:pt x="995" y="997"/>
                      <a:pt x="957" y="999"/>
                      <a:pt x="920" y="992"/>
                    </a:cubicBezTo>
                    <a:cubicBezTo>
                      <a:pt x="894" y="987"/>
                      <a:pt x="895" y="967"/>
                      <a:pt x="880" y="952"/>
                    </a:cubicBezTo>
                    <a:cubicBezTo>
                      <a:pt x="864" y="936"/>
                      <a:pt x="852" y="935"/>
                      <a:pt x="832" y="928"/>
                    </a:cubicBezTo>
                    <a:cubicBezTo>
                      <a:pt x="824" y="931"/>
                      <a:pt x="814" y="930"/>
                      <a:pt x="808" y="936"/>
                    </a:cubicBezTo>
                    <a:cubicBezTo>
                      <a:pt x="776" y="968"/>
                      <a:pt x="828" y="960"/>
                      <a:pt x="776" y="960"/>
                    </a:cubicBezTo>
                    <a:cubicBezTo>
                      <a:pt x="520" y="832"/>
                      <a:pt x="263" y="705"/>
                      <a:pt x="8" y="576"/>
                    </a:cubicBezTo>
                    <a:cubicBezTo>
                      <a:pt x="0" y="572"/>
                      <a:pt x="24" y="587"/>
                      <a:pt x="32" y="584"/>
                    </a:cubicBezTo>
                    <a:cubicBezTo>
                      <a:pt x="41" y="580"/>
                      <a:pt x="20" y="529"/>
                      <a:pt x="24" y="520"/>
                    </a:cubicBezTo>
                    <a:cubicBezTo>
                      <a:pt x="48" y="440"/>
                      <a:pt x="43" y="497"/>
                      <a:pt x="56" y="448"/>
                    </a:cubicBezTo>
                    <a:cubicBezTo>
                      <a:pt x="60" y="432"/>
                      <a:pt x="72" y="360"/>
                      <a:pt x="72" y="360"/>
                    </a:cubicBezTo>
                    <a:cubicBezTo>
                      <a:pt x="69" y="293"/>
                      <a:pt x="62" y="298"/>
                      <a:pt x="56" y="232"/>
                    </a:cubicBezTo>
                    <a:cubicBezTo>
                      <a:pt x="54" y="215"/>
                      <a:pt x="56" y="88"/>
                      <a:pt x="56" y="88"/>
                    </a:cubicBezTo>
                    <a:cubicBezTo>
                      <a:pt x="46" y="16"/>
                      <a:pt x="49" y="78"/>
                      <a:pt x="56" y="0"/>
                    </a:cubicBezTo>
                    <a:close/>
                  </a:path>
                </a:pathLst>
              </a:custGeom>
              <a:solidFill>
                <a:srgbClr val="DBFFFF"/>
              </a:solidFill>
              <a:ln w="9525" cap="flat" cmpd="sng">
                <a:solidFill>
                  <a:schemeClr val="tx1"/>
                </a:solidFill>
                <a:prstDash val="solid"/>
                <a:round/>
                <a:headEnd/>
                <a:tailEnd/>
              </a:ln>
              <a:effectLst/>
            </p:spPr>
            <p:txBody>
              <a:bodyPr>
                <a:spAutoFit/>
              </a:bodyPr>
              <a:lstStyle/>
              <a:p>
                <a:pPr>
                  <a:defRPr/>
                </a:pPr>
                <a:endParaRPr lang="en-US"/>
              </a:p>
            </p:txBody>
          </p:sp>
          <p:sp>
            <p:nvSpPr>
              <p:cNvPr id="409609" name="Freeform 9"/>
              <p:cNvSpPr>
                <a:spLocks/>
              </p:cNvSpPr>
              <p:nvPr/>
            </p:nvSpPr>
            <p:spPr bwMode="gray">
              <a:xfrm>
                <a:off x="3302" y="79"/>
                <a:ext cx="799" cy="320"/>
              </a:xfrm>
              <a:custGeom>
                <a:avLst/>
                <a:gdLst/>
                <a:ahLst/>
                <a:cxnLst>
                  <a:cxn ang="0">
                    <a:pos x="6" y="0"/>
                  </a:cxn>
                  <a:cxn ang="0">
                    <a:pos x="630" y="0"/>
                  </a:cxn>
                  <a:cxn ang="0">
                    <a:pos x="238" y="168"/>
                  </a:cxn>
                  <a:cxn ang="0">
                    <a:pos x="118" y="160"/>
                  </a:cxn>
                  <a:cxn ang="0">
                    <a:pos x="62" y="144"/>
                  </a:cxn>
                  <a:cxn ang="0">
                    <a:pos x="6" y="0"/>
                  </a:cxn>
                </a:cxnLst>
                <a:rect l="0" t="0" r="r" b="b"/>
                <a:pathLst>
                  <a:path w="630" h="168">
                    <a:moveTo>
                      <a:pt x="6" y="0"/>
                    </a:moveTo>
                    <a:lnTo>
                      <a:pt x="630" y="0"/>
                    </a:lnTo>
                    <a:cubicBezTo>
                      <a:pt x="499" y="56"/>
                      <a:pt x="356" y="89"/>
                      <a:pt x="238" y="168"/>
                    </a:cubicBezTo>
                    <a:cubicBezTo>
                      <a:pt x="198" y="165"/>
                      <a:pt x="158" y="166"/>
                      <a:pt x="118" y="160"/>
                    </a:cubicBezTo>
                    <a:cubicBezTo>
                      <a:pt x="0" y="143"/>
                      <a:pt x="98" y="144"/>
                      <a:pt x="62" y="144"/>
                    </a:cubicBezTo>
                    <a:lnTo>
                      <a:pt x="6" y="0"/>
                    </a:lnTo>
                    <a:close/>
                  </a:path>
                </a:pathLst>
              </a:custGeom>
              <a:solidFill>
                <a:srgbClr val="DFFFDF"/>
              </a:solidFill>
              <a:ln w="9525" cap="flat" cmpd="sng">
                <a:solidFill>
                  <a:schemeClr val="tx1"/>
                </a:solidFill>
                <a:prstDash val="solid"/>
                <a:round/>
                <a:headEnd/>
                <a:tailEnd/>
              </a:ln>
              <a:effectLst/>
            </p:spPr>
            <p:txBody>
              <a:bodyPr>
                <a:spAutoFit/>
              </a:bodyPr>
              <a:lstStyle/>
              <a:p>
                <a:pPr>
                  <a:defRPr/>
                </a:pPr>
                <a:endParaRPr lang="en-US"/>
              </a:p>
            </p:txBody>
          </p:sp>
          <p:sp>
            <p:nvSpPr>
              <p:cNvPr id="409610" name="Freeform 10"/>
              <p:cNvSpPr>
                <a:spLocks/>
              </p:cNvSpPr>
              <p:nvPr/>
            </p:nvSpPr>
            <p:spPr bwMode="gray">
              <a:xfrm>
                <a:off x="3604" y="64"/>
                <a:ext cx="1988" cy="1935"/>
              </a:xfrm>
              <a:custGeom>
                <a:avLst/>
                <a:gdLst/>
                <a:ahLst/>
                <a:cxnLst>
                  <a:cxn ang="0">
                    <a:pos x="208" y="0"/>
                  </a:cxn>
                  <a:cxn ang="0">
                    <a:pos x="1556" y="0"/>
                  </a:cxn>
                  <a:cxn ang="0">
                    <a:pos x="1556" y="528"/>
                  </a:cxn>
                  <a:cxn ang="0">
                    <a:pos x="1516" y="560"/>
                  </a:cxn>
                  <a:cxn ang="0">
                    <a:pos x="1468" y="584"/>
                  </a:cxn>
                  <a:cxn ang="0">
                    <a:pos x="1420" y="568"/>
                  </a:cxn>
                  <a:cxn ang="0">
                    <a:pos x="1396" y="560"/>
                  </a:cxn>
                  <a:cxn ang="0">
                    <a:pos x="1316" y="600"/>
                  </a:cxn>
                  <a:cxn ang="0">
                    <a:pos x="1292" y="616"/>
                  </a:cxn>
                  <a:cxn ang="0">
                    <a:pos x="1292" y="728"/>
                  </a:cxn>
                  <a:cxn ang="0">
                    <a:pos x="1244" y="760"/>
                  </a:cxn>
                  <a:cxn ang="0">
                    <a:pos x="1220" y="776"/>
                  </a:cxn>
                  <a:cxn ang="0">
                    <a:pos x="1132" y="752"/>
                  </a:cxn>
                  <a:cxn ang="0">
                    <a:pos x="1116" y="728"/>
                  </a:cxn>
                  <a:cxn ang="0">
                    <a:pos x="1068" y="712"/>
                  </a:cxn>
                  <a:cxn ang="0">
                    <a:pos x="1044" y="696"/>
                  </a:cxn>
                  <a:cxn ang="0">
                    <a:pos x="964" y="624"/>
                  </a:cxn>
                  <a:cxn ang="0">
                    <a:pos x="876" y="528"/>
                  </a:cxn>
                  <a:cxn ang="0">
                    <a:pos x="852" y="624"/>
                  </a:cxn>
                  <a:cxn ang="0">
                    <a:pos x="820" y="672"/>
                  </a:cxn>
                  <a:cxn ang="0">
                    <a:pos x="812" y="744"/>
                  </a:cxn>
                  <a:cxn ang="0">
                    <a:pos x="764" y="776"/>
                  </a:cxn>
                  <a:cxn ang="0">
                    <a:pos x="732" y="816"/>
                  </a:cxn>
                  <a:cxn ang="0">
                    <a:pos x="724" y="872"/>
                  </a:cxn>
                  <a:cxn ang="0">
                    <a:pos x="676" y="928"/>
                  </a:cxn>
                  <a:cxn ang="0">
                    <a:pos x="636" y="1000"/>
                  </a:cxn>
                  <a:cxn ang="0">
                    <a:pos x="588" y="1016"/>
                  </a:cxn>
                  <a:cxn ang="0">
                    <a:pos x="524" y="1000"/>
                  </a:cxn>
                  <a:cxn ang="0">
                    <a:pos x="460" y="952"/>
                  </a:cxn>
                  <a:cxn ang="0">
                    <a:pos x="444" y="880"/>
                  </a:cxn>
                  <a:cxn ang="0">
                    <a:pos x="452" y="640"/>
                  </a:cxn>
                  <a:cxn ang="0">
                    <a:pos x="380" y="600"/>
                  </a:cxn>
                  <a:cxn ang="0">
                    <a:pos x="348" y="552"/>
                  </a:cxn>
                  <a:cxn ang="0">
                    <a:pos x="332" y="528"/>
                  </a:cxn>
                  <a:cxn ang="0">
                    <a:pos x="268" y="608"/>
                  </a:cxn>
                  <a:cxn ang="0">
                    <a:pos x="180" y="544"/>
                  </a:cxn>
                  <a:cxn ang="0">
                    <a:pos x="52" y="576"/>
                  </a:cxn>
                  <a:cxn ang="0">
                    <a:pos x="4" y="552"/>
                  </a:cxn>
                  <a:cxn ang="0">
                    <a:pos x="12" y="512"/>
                  </a:cxn>
                  <a:cxn ang="0">
                    <a:pos x="36" y="416"/>
                  </a:cxn>
                  <a:cxn ang="0">
                    <a:pos x="60" y="368"/>
                  </a:cxn>
                  <a:cxn ang="0">
                    <a:pos x="52" y="224"/>
                  </a:cxn>
                  <a:cxn ang="0">
                    <a:pos x="28" y="168"/>
                  </a:cxn>
                  <a:cxn ang="0">
                    <a:pos x="96" y="104"/>
                  </a:cxn>
                  <a:cxn ang="0">
                    <a:pos x="176" y="40"/>
                  </a:cxn>
                  <a:cxn ang="0">
                    <a:pos x="208" y="0"/>
                  </a:cxn>
                </a:cxnLst>
                <a:rect l="0" t="0" r="r" b="b"/>
                <a:pathLst>
                  <a:path w="1568" h="1016">
                    <a:moveTo>
                      <a:pt x="208" y="0"/>
                    </a:moveTo>
                    <a:lnTo>
                      <a:pt x="1556" y="0"/>
                    </a:lnTo>
                    <a:lnTo>
                      <a:pt x="1556" y="528"/>
                    </a:lnTo>
                    <a:cubicBezTo>
                      <a:pt x="1496" y="548"/>
                      <a:pt x="1568" y="519"/>
                      <a:pt x="1516" y="560"/>
                    </a:cubicBezTo>
                    <a:cubicBezTo>
                      <a:pt x="1502" y="571"/>
                      <a:pt x="1483" y="574"/>
                      <a:pt x="1468" y="584"/>
                    </a:cubicBezTo>
                    <a:cubicBezTo>
                      <a:pt x="1452" y="579"/>
                      <a:pt x="1436" y="573"/>
                      <a:pt x="1420" y="568"/>
                    </a:cubicBezTo>
                    <a:cubicBezTo>
                      <a:pt x="1412" y="565"/>
                      <a:pt x="1396" y="560"/>
                      <a:pt x="1396" y="560"/>
                    </a:cubicBezTo>
                    <a:cubicBezTo>
                      <a:pt x="1345" y="573"/>
                      <a:pt x="1373" y="562"/>
                      <a:pt x="1316" y="600"/>
                    </a:cubicBezTo>
                    <a:cubicBezTo>
                      <a:pt x="1308" y="605"/>
                      <a:pt x="1292" y="616"/>
                      <a:pt x="1292" y="616"/>
                    </a:cubicBezTo>
                    <a:cubicBezTo>
                      <a:pt x="1300" y="646"/>
                      <a:pt x="1320" y="700"/>
                      <a:pt x="1292" y="728"/>
                    </a:cubicBezTo>
                    <a:cubicBezTo>
                      <a:pt x="1278" y="742"/>
                      <a:pt x="1260" y="749"/>
                      <a:pt x="1244" y="760"/>
                    </a:cubicBezTo>
                    <a:cubicBezTo>
                      <a:pt x="1236" y="765"/>
                      <a:pt x="1220" y="776"/>
                      <a:pt x="1220" y="776"/>
                    </a:cubicBezTo>
                    <a:cubicBezTo>
                      <a:pt x="1182" y="771"/>
                      <a:pt x="1158" y="778"/>
                      <a:pt x="1132" y="752"/>
                    </a:cubicBezTo>
                    <a:cubicBezTo>
                      <a:pt x="1125" y="745"/>
                      <a:pt x="1124" y="733"/>
                      <a:pt x="1116" y="728"/>
                    </a:cubicBezTo>
                    <a:cubicBezTo>
                      <a:pt x="1102" y="719"/>
                      <a:pt x="1082" y="721"/>
                      <a:pt x="1068" y="712"/>
                    </a:cubicBezTo>
                    <a:cubicBezTo>
                      <a:pt x="1060" y="707"/>
                      <a:pt x="1052" y="701"/>
                      <a:pt x="1044" y="696"/>
                    </a:cubicBezTo>
                    <a:cubicBezTo>
                      <a:pt x="997" y="626"/>
                      <a:pt x="1024" y="664"/>
                      <a:pt x="964" y="624"/>
                    </a:cubicBezTo>
                    <a:cubicBezTo>
                      <a:pt x="932" y="576"/>
                      <a:pt x="938" y="549"/>
                      <a:pt x="876" y="528"/>
                    </a:cubicBezTo>
                    <a:cubicBezTo>
                      <a:pt x="866" y="559"/>
                      <a:pt x="865" y="594"/>
                      <a:pt x="852" y="624"/>
                    </a:cubicBezTo>
                    <a:cubicBezTo>
                      <a:pt x="845" y="642"/>
                      <a:pt x="820" y="672"/>
                      <a:pt x="820" y="672"/>
                    </a:cubicBezTo>
                    <a:cubicBezTo>
                      <a:pt x="817" y="696"/>
                      <a:pt x="823" y="723"/>
                      <a:pt x="812" y="744"/>
                    </a:cubicBezTo>
                    <a:cubicBezTo>
                      <a:pt x="803" y="761"/>
                      <a:pt x="764" y="776"/>
                      <a:pt x="764" y="776"/>
                    </a:cubicBezTo>
                    <a:cubicBezTo>
                      <a:pt x="747" y="828"/>
                      <a:pt x="804" y="784"/>
                      <a:pt x="732" y="816"/>
                    </a:cubicBezTo>
                    <a:cubicBezTo>
                      <a:pt x="725" y="832"/>
                      <a:pt x="737" y="857"/>
                      <a:pt x="724" y="872"/>
                    </a:cubicBezTo>
                    <a:cubicBezTo>
                      <a:pt x="719" y="898"/>
                      <a:pt x="676" y="928"/>
                      <a:pt x="676" y="928"/>
                    </a:cubicBezTo>
                    <a:cubicBezTo>
                      <a:pt x="685" y="956"/>
                      <a:pt x="666" y="981"/>
                      <a:pt x="636" y="1000"/>
                    </a:cubicBezTo>
                    <a:cubicBezTo>
                      <a:pt x="622" y="1009"/>
                      <a:pt x="588" y="1016"/>
                      <a:pt x="588" y="1016"/>
                    </a:cubicBezTo>
                    <a:cubicBezTo>
                      <a:pt x="578" y="1001"/>
                      <a:pt x="537" y="1013"/>
                      <a:pt x="524" y="1000"/>
                    </a:cubicBezTo>
                    <a:cubicBezTo>
                      <a:pt x="499" y="975"/>
                      <a:pt x="495" y="955"/>
                      <a:pt x="460" y="952"/>
                    </a:cubicBezTo>
                    <a:cubicBezTo>
                      <a:pt x="441" y="923"/>
                      <a:pt x="433" y="913"/>
                      <a:pt x="444" y="880"/>
                    </a:cubicBezTo>
                    <a:cubicBezTo>
                      <a:pt x="446" y="851"/>
                      <a:pt x="471" y="682"/>
                      <a:pt x="452" y="640"/>
                    </a:cubicBezTo>
                    <a:cubicBezTo>
                      <a:pt x="442" y="618"/>
                      <a:pt x="403" y="608"/>
                      <a:pt x="380" y="600"/>
                    </a:cubicBezTo>
                    <a:cubicBezTo>
                      <a:pt x="369" y="584"/>
                      <a:pt x="359" y="568"/>
                      <a:pt x="348" y="552"/>
                    </a:cubicBezTo>
                    <a:cubicBezTo>
                      <a:pt x="343" y="544"/>
                      <a:pt x="332" y="528"/>
                      <a:pt x="332" y="528"/>
                    </a:cubicBezTo>
                    <a:cubicBezTo>
                      <a:pt x="291" y="542"/>
                      <a:pt x="290" y="575"/>
                      <a:pt x="268" y="608"/>
                    </a:cubicBezTo>
                    <a:cubicBezTo>
                      <a:pt x="227" y="594"/>
                      <a:pt x="214" y="567"/>
                      <a:pt x="180" y="544"/>
                    </a:cubicBezTo>
                    <a:cubicBezTo>
                      <a:pt x="136" y="551"/>
                      <a:pt x="95" y="565"/>
                      <a:pt x="52" y="576"/>
                    </a:cubicBezTo>
                    <a:cubicBezTo>
                      <a:pt x="43" y="573"/>
                      <a:pt x="7" y="563"/>
                      <a:pt x="4" y="552"/>
                    </a:cubicBezTo>
                    <a:cubicBezTo>
                      <a:pt x="0" y="539"/>
                      <a:pt x="8" y="525"/>
                      <a:pt x="12" y="512"/>
                    </a:cubicBezTo>
                    <a:cubicBezTo>
                      <a:pt x="21" y="480"/>
                      <a:pt x="26" y="447"/>
                      <a:pt x="36" y="416"/>
                    </a:cubicBezTo>
                    <a:cubicBezTo>
                      <a:pt x="42" y="399"/>
                      <a:pt x="54" y="385"/>
                      <a:pt x="60" y="368"/>
                    </a:cubicBezTo>
                    <a:cubicBezTo>
                      <a:pt x="57" y="320"/>
                      <a:pt x="57" y="272"/>
                      <a:pt x="52" y="224"/>
                    </a:cubicBezTo>
                    <a:cubicBezTo>
                      <a:pt x="50" y="201"/>
                      <a:pt x="28" y="189"/>
                      <a:pt x="28" y="168"/>
                    </a:cubicBezTo>
                    <a:lnTo>
                      <a:pt x="96" y="104"/>
                    </a:lnTo>
                    <a:lnTo>
                      <a:pt x="176" y="40"/>
                    </a:lnTo>
                    <a:lnTo>
                      <a:pt x="208" y="0"/>
                    </a:lnTo>
                    <a:close/>
                  </a:path>
                </a:pathLst>
              </a:custGeom>
              <a:solidFill>
                <a:srgbClr val="F9E4D5"/>
              </a:solidFill>
              <a:ln w="9525" cap="flat" cmpd="sng">
                <a:solidFill>
                  <a:schemeClr val="tx1"/>
                </a:solidFill>
                <a:prstDash val="solid"/>
                <a:round/>
                <a:headEnd/>
                <a:tailEnd/>
              </a:ln>
              <a:effectLst/>
            </p:spPr>
            <p:txBody>
              <a:bodyPr>
                <a:spAutoFit/>
              </a:bodyPr>
              <a:lstStyle/>
              <a:p>
                <a:pPr>
                  <a:defRPr/>
                </a:pPr>
                <a:endParaRPr lang="en-US"/>
              </a:p>
            </p:txBody>
          </p:sp>
          <p:sp>
            <p:nvSpPr>
              <p:cNvPr id="409611" name="Freeform 11"/>
              <p:cNvSpPr>
                <a:spLocks/>
              </p:cNvSpPr>
              <p:nvPr/>
            </p:nvSpPr>
            <p:spPr bwMode="gray">
              <a:xfrm>
                <a:off x="3648" y="2508"/>
                <a:ext cx="1378" cy="1316"/>
              </a:xfrm>
              <a:custGeom>
                <a:avLst/>
                <a:gdLst/>
                <a:ahLst/>
                <a:cxnLst>
                  <a:cxn ang="0">
                    <a:pos x="550" y="99"/>
                  </a:cxn>
                  <a:cxn ang="0">
                    <a:pos x="510" y="171"/>
                  </a:cxn>
                  <a:cxn ang="0">
                    <a:pos x="462" y="187"/>
                  </a:cxn>
                  <a:cxn ang="0">
                    <a:pos x="262" y="211"/>
                  </a:cxn>
                  <a:cxn ang="0">
                    <a:pos x="174" y="339"/>
                  </a:cxn>
                  <a:cxn ang="0">
                    <a:pos x="158" y="363"/>
                  </a:cxn>
                  <a:cxn ang="0">
                    <a:pos x="110" y="379"/>
                  </a:cxn>
                  <a:cxn ang="0">
                    <a:pos x="86" y="395"/>
                  </a:cxn>
                  <a:cxn ang="0">
                    <a:pos x="14" y="427"/>
                  </a:cxn>
                  <a:cxn ang="0">
                    <a:pos x="6" y="451"/>
                  </a:cxn>
                  <a:cxn ang="0">
                    <a:pos x="134" y="547"/>
                  </a:cxn>
                  <a:cxn ang="0">
                    <a:pos x="286" y="555"/>
                  </a:cxn>
                  <a:cxn ang="0">
                    <a:pos x="334" y="571"/>
                  </a:cxn>
                  <a:cxn ang="0">
                    <a:pos x="406" y="619"/>
                  </a:cxn>
                  <a:cxn ang="0">
                    <a:pos x="478" y="643"/>
                  </a:cxn>
                  <a:cxn ang="0">
                    <a:pos x="502" y="651"/>
                  </a:cxn>
                  <a:cxn ang="0">
                    <a:pos x="630" y="659"/>
                  </a:cxn>
                  <a:cxn ang="0">
                    <a:pos x="726" y="683"/>
                  </a:cxn>
                  <a:cxn ang="0">
                    <a:pos x="758" y="691"/>
                  </a:cxn>
                  <a:cxn ang="0">
                    <a:pos x="846" y="683"/>
                  </a:cxn>
                  <a:cxn ang="0">
                    <a:pos x="910" y="603"/>
                  </a:cxn>
                  <a:cxn ang="0">
                    <a:pos x="1006" y="395"/>
                  </a:cxn>
                  <a:cxn ang="0">
                    <a:pos x="1046" y="347"/>
                  </a:cxn>
                  <a:cxn ang="0">
                    <a:pos x="1070" y="235"/>
                  </a:cxn>
                  <a:cxn ang="0">
                    <a:pos x="1030" y="67"/>
                  </a:cxn>
                  <a:cxn ang="0">
                    <a:pos x="982" y="99"/>
                  </a:cxn>
                  <a:cxn ang="0">
                    <a:pos x="966" y="123"/>
                  </a:cxn>
                  <a:cxn ang="0">
                    <a:pos x="942" y="131"/>
                  </a:cxn>
                  <a:cxn ang="0">
                    <a:pos x="910" y="99"/>
                  </a:cxn>
                  <a:cxn ang="0">
                    <a:pos x="838" y="43"/>
                  </a:cxn>
                  <a:cxn ang="0">
                    <a:pos x="766" y="19"/>
                  </a:cxn>
                  <a:cxn ang="0">
                    <a:pos x="718" y="3"/>
                  </a:cxn>
                  <a:cxn ang="0">
                    <a:pos x="630" y="19"/>
                  </a:cxn>
                  <a:cxn ang="0">
                    <a:pos x="590" y="51"/>
                  </a:cxn>
                  <a:cxn ang="0">
                    <a:pos x="550" y="99"/>
                  </a:cxn>
                </a:cxnLst>
                <a:rect l="0" t="0" r="r" b="b"/>
                <a:pathLst>
                  <a:path w="1087" h="691">
                    <a:moveTo>
                      <a:pt x="550" y="99"/>
                    </a:moveTo>
                    <a:cubicBezTo>
                      <a:pt x="539" y="116"/>
                      <a:pt x="527" y="160"/>
                      <a:pt x="510" y="171"/>
                    </a:cubicBezTo>
                    <a:cubicBezTo>
                      <a:pt x="496" y="180"/>
                      <a:pt x="462" y="187"/>
                      <a:pt x="462" y="187"/>
                    </a:cubicBezTo>
                    <a:cubicBezTo>
                      <a:pt x="388" y="176"/>
                      <a:pt x="332" y="193"/>
                      <a:pt x="262" y="211"/>
                    </a:cubicBezTo>
                    <a:cubicBezTo>
                      <a:pt x="205" y="249"/>
                      <a:pt x="226" y="304"/>
                      <a:pt x="174" y="339"/>
                    </a:cubicBezTo>
                    <a:cubicBezTo>
                      <a:pt x="169" y="347"/>
                      <a:pt x="166" y="358"/>
                      <a:pt x="158" y="363"/>
                    </a:cubicBezTo>
                    <a:cubicBezTo>
                      <a:pt x="144" y="372"/>
                      <a:pt x="126" y="374"/>
                      <a:pt x="110" y="379"/>
                    </a:cubicBezTo>
                    <a:cubicBezTo>
                      <a:pt x="101" y="382"/>
                      <a:pt x="95" y="391"/>
                      <a:pt x="86" y="395"/>
                    </a:cubicBezTo>
                    <a:cubicBezTo>
                      <a:pt x="0" y="433"/>
                      <a:pt x="68" y="391"/>
                      <a:pt x="14" y="427"/>
                    </a:cubicBezTo>
                    <a:cubicBezTo>
                      <a:pt x="11" y="435"/>
                      <a:pt x="6" y="443"/>
                      <a:pt x="6" y="451"/>
                    </a:cubicBezTo>
                    <a:cubicBezTo>
                      <a:pt x="6" y="536"/>
                      <a:pt x="66" y="536"/>
                      <a:pt x="134" y="547"/>
                    </a:cubicBezTo>
                    <a:cubicBezTo>
                      <a:pt x="201" y="539"/>
                      <a:pt x="219" y="547"/>
                      <a:pt x="286" y="555"/>
                    </a:cubicBezTo>
                    <a:cubicBezTo>
                      <a:pt x="302" y="560"/>
                      <a:pt x="318" y="566"/>
                      <a:pt x="334" y="571"/>
                    </a:cubicBezTo>
                    <a:cubicBezTo>
                      <a:pt x="337" y="572"/>
                      <a:pt x="392" y="614"/>
                      <a:pt x="406" y="619"/>
                    </a:cubicBezTo>
                    <a:cubicBezTo>
                      <a:pt x="430" y="627"/>
                      <a:pt x="454" y="635"/>
                      <a:pt x="478" y="643"/>
                    </a:cubicBezTo>
                    <a:cubicBezTo>
                      <a:pt x="486" y="646"/>
                      <a:pt x="502" y="651"/>
                      <a:pt x="502" y="651"/>
                    </a:cubicBezTo>
                    <a:cubicBezTo>
                      <a:pt x="539" y="639"/>
                      <a:pt x="593" y="655"/>
                      <a:pt x="630" y="659"/>
                    </a:cubicBezTo>
                    <a:cubicBezTo>
                      <a:pt x="662" y="667"/>
                      <a:pt x="694" y="675"/>
                      <a:pt x="726" y="683"/>
                    </a:cubicBezTo>
                    <a:cubicBezTo>
                      <a:pt x="737" y="686"/>
                      <a:pt x="758" y="691"/>
                      <a:pt x="758" y="691"/>
                    </a:cubicBezTo>
                    <a:cubicBezTo>
                      <a:pt x="787" y="688"/>
                      <a:pt x="817" y="687"/>
                      <a:pt x="846" y="683"/>
                    </a:cubicBezTo>
                    <a:cubicBezTo>
                      <a:pt x="886" y="677"/>
                      <a:pt x="891" y="632"/>
                      <a:pt x="910" y="603"/>
                    </a:cubicBezTo>
                    <a:cubicBezTo>
                      <a:pt x="920" y="524"/>
                      <a:pt x="936" y="442"/>
                      <a:pt x="1006" y="395"/>
                    </a:cubicBezTo>
                    <a:cubicBezTo>
                      <a:pt x="1009" y="390"/>
                      <a:pt x="1045" y="349"/>
                      <a:pt x="1046" y="347"/>
                    </a:cubicBezTo>
                    <a:cubicBezTo>
                      <a:pt x="1065" y="318"/>
                      <a:pt x="1063" y="268"/>
                      <a:pt x="1070" y="235"/>
                    </a:cubicBezTo>
                    <a:cubicBezTo>
                      <a:pt x="1065" y="162"/>
                      <a:pt x="1087" y="105"/>
                      <a:pt x="1030" y="67"/>
                    </a:cubicBezTo>
                    <a:cubicBezTo>
                      <a:pt x="1014" y="78"/>
                      <a:pt x="993" y="83"/>
                      <a:pt x="982" y="99"/>
                    </a:cubicBezTo>
                    <a:cubicBezTo>
                      <a:pt x="977" y="107"/>
                      <a:pt x="974" y="117"/>
                      <a:pt x="966" y="123"/>
                    </a:cubicBezTo>
                    <a:cubicBezTo>
                      <a:pt x="959" y="128"/>
                      <a:pt x="950" y="128"/>
                      <a:pt x="942" y="131"/>
                    </a:cubicBezTo>
                    <a:cubicBezTo>
                      <a:pt x="890" y="114"/>
                      <a:pt x="941" y="138"/>
                      <a:pt x="910" y="99"/>
                    </a:cubicBezTo>
                    <a:cubicBezTo>
                      <a:pt x="901" y="88"/>
                      <a:pt x="852" y="49"/>
                      <a:pt x="838" y="43"/>
                    </a:cubicBezTo>
                    <a:cubicBezTo>
                      <a:pt x="815" y="33"/>
                      <a:pt x="790" y="27"/>
                      <a:pt x="766" y="19"/>
                    </a:cubicBezTo>
                    <a:cubicBezTo>
                      <a:pt x="750" y="14"/>
                      <a:pt x="718" y="3"/>
                      <a:pt x="718" y="3"/>
                    </a:cubicBezTo>
                    <a:cubicBezTo>
                      <a:pt x="688" y="7"/>
                      <a:pt x="653" y="0"/>
                      <a:pt x="630" y="19"/>
                    </a:cubicBezTo>
                    <a:cubicBezTo>
                      <a:pt x="578" y="60"/>
                      <a:pt x="650" y="31"/>
                      <a:pt x="590" y="51"/>
                    </a:cubicBezTo>
                    <a:cubicBezTo>
                      <a:pt x="582" y="75"/>
                      <a:pt x="579" y="99"/>
                      <a:pt x="550" y="99"/>
                    </a:cubicBezTo>
                    <a:close/>
                  </a:path>
                </a:pathLst>
              </a:custGeom>
              <a:solidFill>
                <a:srgbClr val="F9E4D5"/>
              </a:solidFill>
              <a:ln w="9525" cap="flat" cmpd="sng">
                <a:solidFill>
                  <a:schemeClr val="tx1"/>
                </a:solidFill>
                <a:prstDash val="solid"/>
                <a:round/>
                <a:headEnd/>
                <a:tailEnd/>
              </a:ln>
              <a:effectLst/>
            </p:spPr>
            <p:txBody>
              <a:bodyPr>
                <a:spAutoFit/>
              </a:bodyPr>
              <a:lstStyle/>
              <a:p>
                <a:pPr>
                  <a:defRPr/>
                </a:pPr>
                <a:endParaRPr lang="en-US"/>
              </a:p>
            </p:txBody>
          </p:sp>
        </p:grpSp>
        <p:sp>
          <p:nvSpPr>
            <p:cNvPr id="409612" name="Rectangle 12"/>
            <p:cNvSpPr>
              <a:spLocks noChangeArrowheads="1"/>
            </p:cNvSpPr>
            <p:nvPr/>
          </p:nvSpPr>
          <p:spPr bwMode="gray">
            <a:xfrm>
              <a:off x="144" y="80"/>
              <a:ext cx="5432" cy="4030"/>
            </a:xfrm>
            <a:prstGeom prst="rect">
              <a:avLst/>
            </a:prstGeom>
            <a:noFill/>
            <a:ln w="63500">
              <a:solidFill>
                <a:schemeClr val="tx1"/>
              </a:solidFill>
              <a:miter lim="800000"/>
              <a:headEnd/>
              <a:tailEnd/>
            </a:ln>
            <a:effectLst/>
          </p:spPr>
          <p:txBody>
            <a:bodyPr anchor="ctr">
              <a:spAutoFit/>
            </a:bodyPr>
            <a:lstStyle/>
            <a:p>
              <a:pPr>
                <a:defRPr/>
              </a:pPr>
              <a:endParaRPr lang="en-US"/>
            </a:p>
          </p:txBody>
        </p:sp>
      </p:grpSp>
      <p:sp>
        <p:nvSpPr>
          <p:cNvPr id="409613" name="Oval 13"/>
          <p:cNvSpPr>
            <a:spLocks noChangeArrowheads="1"/>
          </p:cNvSpPr>
          <p:nvPr/>
        </p:nvSpPr>
        <p:spPr bwMode="gray">
          <a:xfrm>
            <a:off x="1905000" y="203200"/>
            <a:ext cx="2209800" cy="2286000"/>
          </a:xfrm>
          <a:prstGeom prst="ellipse">
            <a:avLst/>
          </a:prstGeom>
          <a:noFill/>
          <a:ln w="38100">
            <a:solidFill>
              <a:srgbClr val="FF0000"/>
            </a:solidFill>
            <a:round/>
            <a:headEnd/>
            <a:tailEnd/>
          </a:ln>
          <a:effectLst/>
        </p:spPr>
        <p:txBody>
          <a:bodyPr anchor="ctr">
            <a:spAutoFit/>
          </a:bodyPr>
          <a:lstStyle/>
          <a:p>
            <a:pPr>
              <a:defRPr/>
            </a:pPr>
            <a:endParaRPr lang="en-US"/>
          </a:p>
        </p:txBody>
      </p:sp>
      <p:sp>
        <p:nvSpPr>
          <p:cNvPr id="409614" name="Oval 14"/>
          <p:cNvSpPr>
            <a:spLocks noChangeArrowheads="1"/>
          </p:cNvSpPr>
          <p:nvPr/>
        </p:nvSpPr>
        <p:spPr bwMode="gray">
          <a:xfrm>
            <a:off x="5867400" y="4305300"/>
            <a:ext cx="1828800" cy="1676400"/>
          </a:xfrm>
          <a:prstGeom prst="ellipse">
            <a:avLst/>
          </a:prstGeom>
          <a:noFill/>
          <a:ln w="38100">
            <a:solidFill>
              <a:srgbClr val="FF0000"/>
            </a:solidFill>
            <a:round/>
            <a:headEnd/>
            <a:tailEnd/>
          </a:ln>
          <a:effectLst/>
        </p:spPr>
        <p:txBody>
          <a:bodyPr anchor="ctr">
            <a:spAutoFit/>
          </a:bodyPr>
          <a:lstStyle/>
          <a:p>
            <a:pPr>
              <a:defRPr/>
            </a:pPr>
            <a:endParaRPr lang="en-US"/>
          </a:p>
        </p:txBody>
      </p:sp>
      <p:sp>
        <p:nvSpPr>
          <p:cNvPr id="409615" name="Oval 15"/>
          <p:cNvSpPr>
            <a:spLocks noChangeArrowheads="1"/>
          </p:cNvSpPr>
          <p:nvPr/>
        </p:nvSpPr>
        <p:spPr bwMode="gray">
          <a:xfrm rot="19200000">
            <a:off x="6194425" y="1025525"/>
            <a:ext cx="2681288" cy="1863725"/>
          </a:xfrm>
          <a:prstGeom prst="ellipse">
            <a:avLst/>
          </a:prstGeom>
          <a:noFill/>
          <a:ln w="38100">
            <a:solidFill>
              <a:srgbClr val="FF0000"/>
            </a:solidFill>
            <a:round/>
            <a:headEnd/>
            <a:tailEnd/>
          </a:ln>
          <a:effectLst/>
        </p:spPr>
        <p:txBody>
          <a:bodyPr anchor="ctr">
            <a:spAutoFit/>
          </a:bodyPr>
          <a:lstStyle/>
          <a:p>
            <a:pPr>
              <a:defRPr/>
            </a:pPr>
            <a:endParaRPr lang="en-US"/>
          </a:p>
        </p:txBody>
      </p:sp>
      <p:sp>
        <p:nvSpPr>
          <p:cNvPr id="409616" name="Text Box 16"/>
          <p:cNvSpPr txBox="1">
            <a:spLocks noChangeArrowheads="1"/>
          </p:cNvSpPr>
          <p:nvPr/>
        </p:nvSpPr>
        <p:spPr bwMode="gray">
          <a:xfrm>
            <a:off x="3276600" y="3124200"/>
            <a:ext cx="3219450" cy="457200"/>
          </a:xfrm>
          <a:prstGeom prst="rect">
            <a:avLst/>
          </a:prstGeom>
          <a:solidFill>
            <a:srgbClr val="993300"/>
          </a:solidFill>
          <a:ln w="9525">
            <a:solidFill>
              <a:srgbClr val="7E2A00"/>
            </a:solidFill>
            <a:miter lim="800000"/>
            <a:headEnd/>
            <a:tailEnd/>
          </a:ln>
          <a:effectLst/>
        </p:spPr>
        <p:txBody>
          <a:bodyPr/>
          <a:lstStyle/>
          <a:p>
            <a:pPr eaLnBrk="0" hangingPunct="0">
              <a:defRPr/>
            </a:pPr>
            <a:r>
              <a:rPr lang="en-US" sz="2500" b="1">
                <a:solidFill>
                  <a:schemeClr val="bg1"/>
                </a:solidFill>
                <a:effectLst>
                  <a:outerShdw blurRad="38100" dist="38100" dir="2700000" algn="tl">
                    <a:srgbClr val="000000"/>
                  </a:outerShdw>
                </a:effectLst>
                <a:latin typeface="Arial" pitchFamily="34" charset="0"/>
              </a:rPr>
              <a:t>Subpopulations</a:t>
            </a:r>
            <a:endParaRPr lang="en-US" sz="2300" b="1">
              <a:effectLst/>
              <a:latin typeface="Arial" pitchFamily="34" charset="0"/>
            </a:endParaRPr>
          </a:p>
        </p:txBody>
      </p:sp>
      <p:sp>
        <p:nvSpPr>
          <p:cNvPr id="409617" name="Text Box 17"/>
          <p:cNvSpPr txBox="1">
            <a:spLocks noChangeArrowheads="1"/>
          </p:cNvSpPr>
          <p:nvPr/>
        </p:nvSpPr>
        <p:spPr bwMode="gray">
          <a:xfrm>
            <a:off x="1600200" y="4648200"/>
            <a:ext cx="2533650" cy="457200"/>
          </a:xfrm>
          <a:prstGeom prst="rect">
            <a:avLst/>
          </a:prstGeom>
          <a:solidFill>
            <a:srgbClr val="800000"/>
          </a:solidFill>
          <a:ln w="9525">
            <a:solidFill>
              <a:srgbClr val="600000"/>
            </a:solidFill>
            <a:miter lim="800000"/>
            <a:headEnd/>
            <a:tailEnd/>
          </a:ln>
          <a:effectLst/>
        </p:spPr>
        <p:txBody>
          <a:bodyPr/>
          <a:lstStyle/>
          <a:p>
            <a:pPr eaLnBrk="0" hangingPunct="0">
              <a:defRPr/>
            </a:pPr>
            <a:r>
              <a:rPr lang="en-US" sz="2500" b="1">
                <a:solidFill>
                  <a:schemeClr val="bg1"/>
                </a:solidFill>
                <a:effectLst>
                  <a:outerShdw blurRad="38100" dist="38100" dir="2700000" algn="tl">
                    <a:srgbClr val="000000"/>
                  </a:outerShdw>
                </a:effectLst>
                <a:latin typeface="Arial" pitchFamily="34" charset="0"/>
              </a:rPr>
              <a:t>Population</a:t>
            </a:r>
            <a:endParaRPr lang="en-US" sz="2300" b="1">
              <a:effectLst/>
              <a:latin typeface="Arial" pitchFamily="34" charset="0"/>
            </a:endParaRPr>
          </a:p>
        </p:txBody>
      </p:sp>
      <p:grpSp>
        <p:nvGrpSpPr>
          <p:cNvPr id="4" name="Group 18"/>
          <p:cNvGrpSpPr>
            <a:grpSpLocks/>
          </p:cNvGrpSpPr>
          <p:nvPr/>
        </p:nvGrpSpPr>
        <p:grpSpPr bwMode="auto">
          <a:xfrm>
            <a:off x="2197100" y="381000"/>
            <a:ext cx="6394450" cy="5334000"/>
            <a:chOff x="1384" y="240"/>
            <a:chExt cx="4028" cy="3360"/>
          </a:xfrm>
        </p:grpSpPr>
        <p:grpSp>
          <p:nvGrpSpPr>
            <p:cNvPr id="5" name="Group 19"/>
            <p:cNvGrpSpPr>
              <a:grpSpLocks/>
            </p:cNvGrpSpPr>
            <p:nvPr/>
          </p:nvGrpSpPr>
          <p:grpSpPr bwMode="auto">
            <a:xfrm>
              <a:off x="1968" y="384"/>
              <a:ext cx="96" cy="144"/>
              <a:chOff x="3045" y="1602"/>
              <a:chExt cx="4500" cy="4373"/>
            </a:xfrm>
          </p:grpSpPr>
          <p:sp>
            <p:nvSpPr>
              <p:cNvPr id="409620" name="Freeform 20"/>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621" name="Freeform 21"/>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22" name="Freeform 22"/>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23" name="Freeform 23"/>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24" name="Freeform 24"/>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25" name="Freeform 25"/>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26" name="Freeform 26"/>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6" name="Group 27"/>
            <p:cNvGrpSpPr>
              <a:grpSpLocks/>
            </p:cNvGrpSpPr>
            <p:nvPr/>
          </p:nvGrpSpPr>
          <p:grpSpPr bwMode="auto">
            <a:xfrm>
              <a:off x="1384" y="240"/>
              <a:ext cx="4028" cy="3360"/>
              <a:chOff x="1384" y="240"/>
              <a:chExt cx="4028" cy="3360"/>
            </a:xfrm>
          </p:grpSpPr>
          <p:grpSp>
            <p:nvGrpSpPr>
              <p:cNvPr id="7" name="Group 28"/>
              <p:cNvGrpSpPr>
                <a:grpSpLocks/>
              </p:cNvGrpSpPr>
              <p:nvPr/>
            </p:nvGrpSpPr>
            <p:grpSpPr bwMode="auto">
              <a:xfrm>
                <a:off x="1384" y="240"/>
                <a:ext cx="1044" cy="1238"/>
                <a:chOff x="1392" y="240"/>
                <a:chExt cx="1044" cy="1238"/>
              </a:xfrm>
            </p:grpSpPr>
            <p:grpSp>
              <p:nvGrpSpPr>
                <p:cNvPr id="8" name="Group 29"/>
                <p:cNvGrpSpPr>
                  <a:grpSpLocks/>
                </p:cNvGrpSpPr>
                <p:nvPr/>
              </p:nvGrpSpPr>
              <p:grpSpPr bwMode="auto">
                <a:xfrm>
                  <a:off x="1632" y="1104"/>
                  <a:ext cx="228" cy="230"/>
                  <a:chOff x="3045" y="1602"/>
                  <a:chExt cx="4500" cy="4373"/>
                </a:xfrm>
              </p:grpSpPr>
              <p:sp>
                <p:nvSpPr>
                  <p:cNvPr id="409630" name="Freeform 30"/>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631" name="Freeform 31"/>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32" name="Freeform 32"/>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33" name="Freeform 33"/>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34" name="Freeform 34"/>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35" name="Freeform 35"/>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36" name="Freeform 36"/>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9" name="Group 37"/>
                <p:cNvGrpSpPr>
                  <a:grpSpLocks/>
                </p:cNvGrpSpPr>
                <p:nvPr/>
              </p:nvGrpSpPr>
              <p:grpSpPr bwMode="auto">
                <a:xfrm>
                  <a:off x="1392" y="528"/>
                  <a:ext cx="228" cy="230"/>
                  <a:chOff x="3045" y="1602"/>
                  <a:chExt cx="4500" cy="4373"/>
                </a:xfrm>
              </p:grpSpPr>
              <p:sp>
                <p:nvSpPr>
                  <p:cNvPr id="409638" name="Freeform 38"/>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639" name="Freeform 39"/>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40" name="Freeform 40"/>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41" name="Freeform 41"/>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42" name="Freeform 42"/>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43" name="Freeform 43"/>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44" name="Freeform 44"/>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10" name="Group 45"/>
                <p:cNvGrpSpPr>
                  <a:grpSpLocks/>
                </p:cNvGrpSpPr>
                <p:nvPr/>
              </p:nvGrpSpPr>
              <p:grpSpPr bwMode="auto">
                <a:xfrm>
                  <a:off x="2208" y="528"/>
                  <a:ext cx="228" cy="230"/>
                  <a:chOff x="3045" y="1602"/>
                  <a:chExt cx="4500" cy="4373"/>
                </a:xfrm>
              </p:grpSpPr>
              <p:sp>
                <p:nvSpPr>
                  <p:cNvPr id="409646" name="Freeform 46"/>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647" name="Freeform 47"/>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48" name="Freeform 48"/>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49" name="Freeform 49"/>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50" name="Freeform 50"/>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51" name="Freeform 51"/>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52" name="Freeform 52"/>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11" name="Group 53"/>
                <p:cNvGrpSpPr>
                  <a:grpSpLocks/>
                </p:cNvGrpSpPr>
                <p:nvPr/>
              </p:nvGrpSpPr>
              <p:grpSpPr bwMode="auto">
                <a:xfrm>
                  <a:off x="1920" y="1248"/>
                  <a:ext cx="228" cy="230"/>
                  <a:chOff x="3045" y="1602"/>
                  <a:chExt cx="4500" cy="4373"/>
                </a:xfrm>
              </p:grpSpPr>
              <p:sp>
                <p:nvSpPr>
                  <p:cNvPr id="409654" name="Freeform 54"/>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655" name="Freeform 55"/>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56" name="Freeform 56"/>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57" name="Freeform 57"/>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58" name="Freeform 58"/>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59" name="Freeform 59"/>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60" name="Freeform 60"/>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12" name="Group 61"/>
                <p:cNvGrpSpPr>
                  <a:grpSpLocks/>
                </p:cNvGrpSpPr>
                <p:nvPr/>
              </p:nvGrpSpPr>
              <p:grpSpPr bwMode="auto">
                <a:xfrm>
                  <a:off x="1968" y="576"/>
                  <a:ext cx="228" cy="230"/>
                  <a:chOff x="3045" y="1602"/>
                  <a:chExt cx="4500" cy="4373"/>
                </a:xfrm>
              </p:grpSpPr>
              <p:sp>
                <p:nvSpPr>
                  <p:cNvPr id="409662" name="Freeform 62"/>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663" name="Freeform 63"/>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64" name="Freeform 64"/>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65" name="Freeform 65"/>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66" name="Freeform 66"/>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67" name="Freeform 67"/>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68" name="Freeform 68"/>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13" name="Group 69"/>
                <p:cNvGrpSpPr>
                  <a:grpSpLocks/>
                </p:cNvGrpSpPr>
                <p:nvPr/>
              </p:nvGrpSpPr>
              <p:grpSpPr bwMode="auto">
                <a:xfrm>
                  <a:off x="2064" y="240"/>
                  <a:ext cx="228" cy="230"/>
                  <a:chOff x="3045" y="1602"/>
                  <a:chExt cx="4500" cy="4373"/>
                </a:xfrm>
              </p:grpSpPr>
              <p:sp>
                <p:nvSpPr>
                  <p:cNvPr id="409670" name="Freeform 70"/>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671" name="Freeform 71"/>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72" name="Freeform 72"/>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73" name="Freeform 73"/>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74" name="Freeform 74"/>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75" name="Freeform 75"/>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76" name="Freeform 76"/>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14" name="Group 77"/>
                <p:cNvGrpSpPr>
                  <a:grpSpLocks/>
                </p:cNvGrpSpPr>
                <p:nvPr/>
              </p:nvGrpSpPr>
              <p:grpSpPr bwMode="auto">
                <a:xfrm>
                  <a:off x="1728" y="240"/>
                  <a:ext cx="228" cy="230"/>
                  <a:chOff x="3045" y="1602"/>
                  <a:chExt cx="4500" cy="4373"/>
                </a:xfrm>
              </p:grpSpPr>
              <p:sp>
                <p:nvSpPr>
                  <p:cNvPr id="409678" name="Freeform 78"/>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679" name="Freeform 79"/>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80" name="Freeform 80"/>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81" name="Freeform 81"/>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82" name="Freeform 82"/>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83" name="Freeform 83"/>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84" name="Freeform 84"/>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15" name="Group 85"/>
                <p:cNvGrpSpPr>
                  <a:grpSpLocks/>
                </p:cNvGrpSpPr>
                <p:nvPr/>
              </p:nvGrpSpPr>
              <p:grpSpPr bwMode="auto">
                <a:xfrm>
                  <a:off x="1440" y="864"/>
                  <a:ext cx="228" cy="230"/>
                  <a:chOff x="3045" y="1602"/>
                  <a:chExt cx="4500" cy="4373"/>
                </a:xfrm>
              </p:grpSpPr>
              <p:sp>
                <p:nvSpPr>
                  <p:cNvPr id="409686" name="Freeform 86"/>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687" name="Freeform 87"/>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88" name="Freeform 88"/>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89" name="Freeform 89"/>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90" name="Freeform 90"/>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91" name="Freeform 91"/>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92" name="Freeform 92"/>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16" name="Group 93"/>
                <p:cNvGrpSpPr>
                  <a:grpSpLocks/>
                </p:cNvGrpSpPr>
                <p:nvPr/>
              </p:nvGrpSpPr>
              <p:grpSpPr bwMode="auto">
                <a:xfrm>
                  <a:off x="1488" y="336"/>
                  <a:ext cx="228" cy="230"/>
                  <a:chOff x="3045" y="1602"/>
                  <a:chExt cx="4500" cy="4373"/>
                </a:xfrm>
              </p:grpSpPr>
              <p:sp>
                <p:nvSpPr>
                  <p:cNvPr id="409694" name="Freeform 94"/>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695" name="Freeform 95"/>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96" name="Freeform 96"/>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97" name="Freeform 97"/>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98" name="Freeform 98"/>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699" name="Freeform 99"/>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00" name="Freeform 100"/>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17" name="Group 101"/>
                <p:cNvGrpSpPr>
                  <a:grpSpLocks/>
                </p:cNvGrpSpPr>
                <p:nvPr/>
              </p:nvGrpSpPr>
              <p:grpSpPr bwMode="auto">
                <a:xfrm>
                  <a:off x="1728" y="768"/>
                  <a:ext cx="228" cy="230"/>
                  <a:chOff x="3045" y="1602"/>
                  <a:chExt cx="4500" cy="4373"/>
                </a:xfrm>
              </p:grpSpPr>
              <p:sp>
                <p:nvSpPr>
                  <p:cNvPr id="409702" name="Freeform 102"/>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703" name="Freeform 103"/>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04" name="Freeform 104"/>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05" name="Freeform 105"/>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06" name="Freeform 106"/>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07" name="Freeform 107"/>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08" name="Freeform 108"/>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18" name="Group 109"/>
                <p:cNvGrpSpPr>
                  <a:grpSpLocks/>
                </p:cNvGrpSpPr>
                <p:nvPr/>
              </p:nvGrpSpPr>
              <p:grpSpPr bwMode="auto">
                <a:xfrm>
                  <a:off x="1920" y="864"/>
                  <a:ext cx="228" cy="230"/>
                  <a:chOff x="3045" y="1602"/>
                  <a:chExt cx="4500" cy="4373"/>
                </a:xfrm>
              </p:grpSpPr>
              <p:sp>
                <p:nvSpPr>
                  <p:cNvPr id="409710" name="Freeform 110"/>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711" name="Freeform 111"/>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12" name="Freeform 112"/>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13" name="Freeform 113"/>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14" name="Freeform 114"/>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15" name="Freeform 115"/>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16" name="Freeform 116"/>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19" name="Group 117"/>
                <p:cNvGrpSpPr>
                  <a:grpSpLocks/>
                </p:cNvGrpSpPr>
                <p:nvPr/>
              </p:nvGrpSpPr>
              <p:grpSpPr bwMode="auto">
                <a:xfrm>
                  <a:off x="1584" y="720"/>
                  <a:ext cx="96" cy="144"/>
                  <a:chOff x="3045" y="1602"/>
                  <a:chExt cx="4500" cy="4373"/>
                </a:xfrm>
              </p:grpSpPr>
              <p:sp>
                <p:nvSpPr>
                  <p:cNvPr id="409718" name="Freeform 118"/>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719" name="Freeform 119"/>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20" name="Freeform 120"/>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21" name="Freeform 121"/>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22" name="Freeform 122"/>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23" name="Freeform 123"/>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24" name="Freeform 124"/>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20" name="Group 125"/>
                <p:cNvGrpSpPr>
                  <a:grpSpLocks/>
                </p:cNvGrpSpPr>
                <p:nvPr/>
              </p:nvGrpSpPr>
              <p:grpSpPr bwMode="auto">
                <a:xfrm>
                  <a:off x="1680" y="576"/>
                  <a:ext cx="96" cy="144"/>
                  <a:chOff x="3045" y="1602"/>
                  <a:chExt cx="4500" cy="4373"/>
                </a:xfrm>
              </p:grpSpPr>
              <p:sp>
                <p:nvSpPr>
                  <p:cNvPr id="409726" name="Freeform 126"/>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727" name="Freeform 127"/>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28" name="Freeform 128"/>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29" name="Freeform 129"/>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30" name="Freeform 130"/>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31" name="Freeform 131"/>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32" name="Freeform 132"/>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21" name="Group 133"/>
                <p:cNvGrpSpPr>
                  <a:grpSpLocks/>
                </p:cNvGrpSpPr>
                <p:nvPr/>
              </p:nvGrpSpPr>
              <p:grpSpPr bwMode="auto">
                <a:xfrm>
                  <a:off x="1872" y="528"/>
                  <a:ext cx="96" cy="144"/>
                  <a:chOff x="3045" y="1602"/>
                  <a:chExt cx="4500" cy="4373"/>
                </a:xfrm>
              </p:grpSpPr>
              <p:sp>
                <p:nvSpPr>
                  <p:cNvPr id="409734" name="Freeform 134"/>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735" name="Freeform 135"/>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36" name="Freeform 136"/>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37" name="Freeform 137"/>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38" name="Freeform 138"/>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39" name="Freeform 139"/>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40" name="Freeform 140"/>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22" name="Group 141"/>
                <p:cNvGrpSpPr>
                  <a:grpSpLocks/>
                </p:cNvGrpSpPr>
                <p:nvPr/>
              </p:nvGrpSpPr>
              <p:grpSpPr bwMode="auto">
                <a:xfrm>
                  <a:off x="1872" y="1056"/>
                  <a:ext cx="96" cy="144"/>
                  <a:chOff x="3045" y="1602"/>
                  <a:chExt cx="4500" cy="4373"/>
                </a:xfrm>
              </p:grpSpPr>
              <p:sp>
                <p:nvSpPr>
                  <p:cNvPr id="409742" name="Freeform 142"/>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743" name="Freeform 143"/>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44" name="Freeform 144"/>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45" name="Freeform 145"/>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46" name="Freeform 146"/>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47" name="Freeform 147"/>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48" name="Freeform 148"/>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23" name="Group 149"/>
                <p:cNvGrpSpPr>
                  <a:grpSpLocks/>
                </p:cNvGrpSpPr>
                <p:nvPr/>
              </p:nvGrpSpPr>
              <p:grpSpPr bwMode="auto">
                <a:xfrm>
                  <a:off x="2208" y="816"/>
                  <a:ext cx="96" cy="144"/>
                  <a:chOff x="3045" y="1602"/>
                  <a:chExt cx="4500" cy="4373"/>
                </a:xfrm>
              </p:grpSpPr>
              <p:sp>
                <p:nvSpPr>
                  <p:cNvPr id="409750" name="Freeform 150"/>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751" name="Freeform 151"/>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52" name="Freeform 152"/>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53" name="Freeform 153"/>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54" name="Freeform 154"/>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55" name="Freeform 155"/>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56" name="Freeform 156"/>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24" name="Group 157"/>
                <p:cNvGrpSpPr>
                  <a:grpSpLocks/>
                </p:cNvGrpSpPr>
                <p:nvPr/>
              </p:nvGrpSpPr>
              <p:grpSpPr bwMode="auto">
                <a:xfrm>
                  <a:off x="2112" y="1104"/>
                  <a:ext cx="96" cy="144"/>
                  <a:chOff x="3045" y="1602"/>
                  <a:chExt cx="4500" cy="4373"/>
                </a:xfrm>
              </p:grpSpPr>
              <p:sp>
                <p:nvSpPr>
                  <p:cNvPr id="409758" name="Freeform 158"/>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759" name="Freeform 159"/>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60" name="Freeform 160"/>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61" name="Freeform 161"/>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62" name="Freeform 162"/>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63" name="Freeform 163"/>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64" name="Freeform 164"/>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25" name="Group 165"/>
                <p:cNvGrpSpPr>
                  <a:grpSpLocks/>
                </p:cNvGrpSpPr>
                <p:nvPr/>
              </p:nvGrpSpPr>
              <p:grpSpPr bwMode="auto">
                <a:xfrm>
                  <a:off x="2304" y="384"/>
                  <a:ext cx="96" cy="144"/>
                  <a:chOff x="3045" y="1602"/>
                  <a:chExt cx="4500" cy="4373"/>
                </a:xfrm>
              </p:grpSpPr>
              <p:sp>
                <p:nvSpPr>
                  <p:cNvPr id="409766" name="Freeform 166"/>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767" name="Freeform 167"/>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68" name="Freeform 168"/>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69" name="Freeform 169"/>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70" name="Freeform 170"/>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71" name="Freeform 171"/>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72" name="Freeform 172"/>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grpSp>
            <p:nvGrpSpPr>
              <p:cNvPr id="26" name="Group 173"/>
              <p:cNvGrpSpPr>
                <a:grpSpLocks/>
              </p:cNvGrpSpPr>
              <p:nvPr/>
            </p:nvGrpSpPr>
            <p:grpSpPr bwMode="auto">
              <a:xfrm>
                <a:off x="4176" y="1152"/>
                <a:ext cx="420" cy="758"/>
                <a:chOff x="4176" y="1152"/>
                <a:chExt cx="420" cy="758"/>
              </a:xfrm>
            </p:grpSpPr>
            <p:grpSp>
              <p:nvGrpSpPr>
                <p:cNvPr id="27" name="Group 174"/>
                <p:cNvGrpSpPr>
                  <a:grpSpLocks/>
                </p:cNvGrpSpPr>
                <p:nvPr/>
              </p:nvGrpSpPr>
              <p:grpSpPr bwMode="auto">
                <a:xfrm>
                  <a:off x="4368" y="1248"/>
                  <a:ext cx="228" cy="230"/>
                  <a:chOff x="3045" y="1602"/>
                  <a:chExt cx="4500" cy="4373"/>
                </a:xfrm>
              </p:grpSpPr>
              <p:sp>
                <p:nvSpPr>
                  <p:cNvPr id="409775" name="Freeform 175"/>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776" name="Freeform 176"/>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77" name="Freeform 177"/>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78" name="Freeform 178"/>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79" name="Freeform 179"/>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80" name="Freeform 180"/>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81" name="Freeform 181"/>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28" name="Group 182"/>
                <p:cNvGrpSpPr>
                  <a:grpSpLocks/>
                </p:cNvGrpSpPr>
                <p:nvPr/>
              </p:nvGrpSpPr>
              <p:grpSpPr bwMode="auto">
                <a:xfrm>
                  <a:off x="4176" y="1344"/>
                  <a:ext cx="228" cy="230"/>
                  <a:chOff x="3045" y="1602"/>
                  <a:chExt cx="4500" cy="4373"/>
                </a:xfrm>
              </p:grpSpPr>
              <p:sp>
                <p:nvSpPr>
                  <p:cNvPr id="409783" name="Freeform 183"/>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784" name="Freeform 184"/>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85" name="Freeform 185"/>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86" name="Freeform 186"/>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87" name="Freeform 187"/>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88" name="Freeform 188"/>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89" name="Freeform 189"/>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29" name="Group 190"/>
                <p:cNvGrpSpPr>
                  <a:grpSpLocks/>
                </p:cNvGrpSpPr>
                <p:nvPr/>
              </p:nvGrpSpPr>
              <p:grpSpPr bwMode="auto">
                <a:xfrm>
                  <a:off x="4224" y="1680"/>
                  <a:ext cx="228" cy="230"/>
                  <a:chOff x="3045" y="1602"/>
                  <a:chExt cx="4500" cy="4373"/>
                </a:xfrm>
              </p:grpSpPr>
              <p:sp>
                <p:nvSpPr>
                  <p:cNvPr id="409791" name="Freeform 191"/>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792" name="Freeform 192"/>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93" name="Freeform 193"/>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94" name="Freeform 194"/>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95" name="Freeform 195"/>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96" name="Freeform 196"/>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797" name="Freeform 197"/>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30" name="Group 198"/>
                <p:cNvGrpSpPr>
                  <a:grpSpLocks/>
                </p:cNvGrpSpPr>
                <p:nvPr/>
              </p:nvGrpSpPr>
              <p:grpSpPr bwMode="auto">
                <a:xfrm>
                  <a:off x="4224" y="1152"/>
                  <a:ext cx="96" cy="144"/>
                  <a:chOff x="3045" y="1602"/>
                  <a:chExt cx="4500" cy="4373"/>
                </a:xfrm>
              </p:grpSpPr>
              <p:sp>
                <p:nvSpPr>
                  <p:cNvPr id="409799" name="Freeform 199"/>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800" name="Freeform 200"/>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01" name="Freeform 201"/>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02" name="Freeform 202"/>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03" name="Freeform 203"/>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04" name="Freeform 204"/>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05" name="Freeform 205"/>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31" name="Group 206"/>
                <p:cNvGrpSpPr>
                  <a:grpSpLocks/>
                </p:cNvGrpSpPr>
                <p:nvPr/>
              </p:nvGrpSpPr>
              <p:grpSpPr bwMode="auto">
                <a:xfrm>
                  <a:off x="4368" y="1536"/>
                  <a:ext cx="96" cy="144"/>
                  <a:chOff x="3045" y="1602"/>
                  <a:chExt cx="4500" cy="4373"/>
                </a:xfrm>
              </p:grpSpPr>
              <p:sp>
                <p:nvSpPr>
                  <p:cNvPr id="409807" name="Freeform 207"/>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808" name="Freeform 208"/>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09" name="Freeform 209"/>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10" name="Freeform 210"/>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11" name="Freeform 211"/>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12" name="Freeform 212"/>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13" name="Freeform 213"/>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grpSp>
            <p:nvGrpSpPr>
              <p:cNvPr id="409952" name="Group 214"/>
              <p:cNvGrpSpPr>
                <a:grpSpLocks/>
              </p:cNvGrpSpPr>
              <p:nvPr/>
            </p:nvGrpSpPr>
            <p:grpSpPr bwMode="auto">
              <a:xfrm>
                <a:off x="3744" y="2784"/>
                <a:ext cx="960" cy="816"/>
                <a:chOff x="3744" y="2784"/>
                <a:chExt cx="960" cy="816"/>
              </a:xfrm>
            </p:grpSpPr>
            <p:grpSp>
              <p:nvGrpSpPr>
                <p:cNvPr id="409960" name="Group 215"/>
                <p:cNvGrpSpPr>
                  <a:grpSpLocks/>
                </p:cNvGrpSpPr>
                <p:nvPr/>
              </p:nvGrpSpPr>
              <p:grpSpPr bwMode="auto">
                <a:xfrm>
                  <a:off x="4512" y="3168"/>
                  <a:ext cx="96" cy="144"/>
                  <a:chOff x="3045" y="1602"/>
                  <a:chExt cx="4500" cy="4373"/>
                </a:xfrm>
              </p:grpSpPr>
              <p:sp>
                <p:nvSpPr>
                  <p:cNvPr id="409816" name="Freeform 216"/>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817" name="Freeform 217"/>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18" name="Freeform 218"/>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19" name="Freeform 219"/>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20" name="Freeform 220"/>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21" name="Freeform 221"/>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22" name="Freeform 222"/>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09961" name="Group 223"/>
                <p:cNvGrpSpPr>
                  <a:grpSpLocks/>
                </p:cNvGrpSpPr>
                <p:nvPr/>
              </p:nvGrpSpPr>
              <p:grpSpPr bwMode="auto">
                <a:xfrm>
                  <a:off x="3744" y="2784"/>
                  <a:ext cx="960" cy="816"/>
                  <a:chOff x="3744" y="2784"/>
                  <a:chExt cx="960" cy="816"/>
                </a:xfrm>
              </p:grpSpPr>
              <p:grpSp>
                <p:nvGrpSpPr>
                  <p:cNvPr id="409969" name="Group 224"/>
                  <p:cNvGrpSpPr>
                    <a:grpSpLocks/>
                  </p:cNvGrpSpPr>
                  <p:nvPr/>
                </p:nvGrpSpPr>
                <p:grpSpPr bwMode="auto">
                  <a:xfrm>
                    <a:off x="3840" y="3264"/>
                    <a:ext cx="96" cy="144"/>
                    <a:chOff x="3045" y="1602"/>
                    <a:chExt cx="4500" cy="4373"/>
                  </a:xfrm>
                </p:grpSpPr>
                <p:sp>
                  <p:nvSpPr>
                    <p:cNvPr id="409825" name="Freeform 225"/>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826" name="Freeform 226"/>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27" name="Freeform 227"/>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28" name="Freeform 228"/>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29" name="Freeform 229"/>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30" name="Freeform 230"/>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31" name="Freeform 231"/>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09977" name="Group 232"/>
                  <p:cNvGrpSpPr>
                    <a:grpSpLocks/>
                  </p:cNvGrpSpPr>
                  <p:nvPr/>
                </p:nvGrpSpPr>
                <p:grpSpPr bwMode="auto">
                  <a:xfrm>
                    <a:off x="3936" y="3168"/>
                    <a:ext cx="96" cy="144"/>
                    <a:chOff x="3045" y="1602"/>
                    <a:chExt cx="4500" cy="4373"/>
                  </a:xfrm>
                </p:grpSpPr>
                <p:sp>
                  <p:nvSpPr>
                    <p:cNvPr id="409833" name="Freeform 233"/>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834" name="Freeform 234"/>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35" name="Freeform 235"/>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36" name="Freeform 236"/>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37" name="Freeform 237"/>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38" name="Freeform 238"/>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39" name="Freeform 239"/>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09985" name="Group 240"/>
                  <p:cNvGrpSpPr>
                    <a:grpSpLocks/>
                  </p:cNvGrpSpPr>
                  <p:nvPr/>
                </p:nvGrpSpPr>
                <p:grpSpPr bwMode="auto">
                  <a:xfrm>
                    <a:off x="3984" y="3024"/>
                    <a:ext cx="96" cy="144"/>
                    <a:chOff x="3045" y="1602"/>
                    <a:chExt cx="4500" cy="4373"/>
                  </a:xfrm>
                </p:grpSpPr>
                <p:sp>
                  <p:nvSpPr>
                    <p:cNvPr id="409841" name="Freeform 241"/>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842" name="Freeform 242"/>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43" name="Freeform 243"/>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44" name="Freeform 244"/>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45" name="Freeform 245"/>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46" name="Freeform 246"/>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47" name="Freeform 247"/>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09993" name="Group 248"/>
                  <p:cNvGrpSpPr>
                    <a:grpSpLocks/>
                  </p:cNvGrpSpPr>
                  <p:nvPr/>
                </p:nvGrpSpPr>
                <p:grpSpPr bwMode="auto">
                  <a:xfrm>
                    <a:off x="4080" y="2928"/>
                    <a:ext cx="96" cy="144"/>
                    <a:chOff x="3045" y="1602"/>
                    <a:chExt cx="4500" cy="4373"/>
                  </a:xfrm>
                </p:grpSpPr>
                <p:sp>
                  <p:nvSpPr>
                    <p:cNvPr id="409849" name="Freeform 249"/>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850" name="Freeform 250"/>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51" name="Freeform 251"/>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52" name="Freeform 252"/>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53" name="Freeform 253"/>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54" name="Freeform 254"/>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55" name="Freeform 255"/>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01" name="Group 256"/>
                  <p:cNvGrpSpPr>
                    <a:grpSpLocks/>
                  </p:cNvGrpSpPr>
                  <p:nvPr/>
                </p:nvGrpSpPr>
                <p:grpSpPr bwMode="auto">
                  <a:xfrm>
                    <a:off x="4224" y="2880"/>
                    <a:ext cx="96" cy="144"/>
                    <a:chOff x="3045" y="1602"/>
                    <a:chExt cx="4500" cy="4373"/>
                  </a:xfrm>
                </p:grpSpPr>
                <p:sp>
                  <p:nvSpPr>
                    <p:cNvPr id="409857" name="Freeform 257"/>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858" name="Freeform 258"/>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59" name="Freeform 259"/>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60" name="Freeform 260"/>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61" name="Freeform 261"/>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62" name="Freeform 262"/>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63" name="Freeform 263"/>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09" name="Group 264"/>
                  <p:cNvGrpSpPr>
                    <a:grpSpLocks/>
                  </p:cNvGrpSpPr>
                  <p:nvPr/>
                </p:nvGrpSpPr>
                <p:grpSpPr bwMode="auto">
                  <a:xfrm>
                    <a:off x="3744" y="3360"/>
                    <a:ext cx="96" cy="144"/>
                    <a:chOff x="3045" y="1602"/>
                    <a:chExt cx="4500" cy="4373"/>
                  </a:xfrm>
                </p:grpSpPr>
                <p:sp>
                  <p:nvSpPr>
                    <p:cNvPr id="409865" name="Freeform 265"/>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866" name="Freeform 266"/>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67" name="Freeform 267"/>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68" name="Freeform 268"/>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69" name="Freeform 269"/>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70" name="Freeform 270"/>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71" name="Freeform 271"/>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17" name="Group 272"/>
                  <p:cNvGrpSpPr>
                    <a:grpSpLocks/>
                  </p:cNvGrpSpPr>
                  <p:nvPr/>
                </p:nvGrpSpPr>
                <p:grpSpPr bwMode="auto">
                  <a:xfrm>
                    <a:off x="3936" y="3360"/>
                    <a:ext cx="96" cy="144"/>
                    <a:chOff x="3045" y="1602"/>
                    <a:chExt cx="4500" cy="4373"/>
                  </a:xfrm>
                </p:grpSpPr>
                <p:sp>
                  <p:nvSpPr>
                    <p:cNvPr id="409873" name="Freeform 273"/>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874" name="Freeform 274"/>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75" name="Freeform 275"/>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76" name="Freeform 276"/>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77" name="Freeform 277"/>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78" name="Freeform 278"/>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79" name="Freeform 279"/>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26" name="Group 280"/>
                  <p:cNvGrpSpPr>
                    <a:grpSpLocks/>
                  </p:cNvGrpSpPr>
                  <p:nvPr/>
                </p:nvGrpSpPr>
                <p:grpSpPr bwMode="auto">
                  <a:xfrm>
                    <a:off x="4032" y="3216"/>
                    <a:ext cx="96" cy="144"/>
                    <a:chOff x="3045" y="1602"/>
                    <a:chExt cx="4500" cy="4373"/>
                  </a:xfrm>
                </p:grpSpPr>
                <p:sp>
                  <p:nvSpPr>
                    <p:cNvPr id="409881" name="Freeform 281"/>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882" name="Freeform 282"/>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83" name="Freeform 283"/>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84" name="Freeform 284"/>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85" name="Freeform 285"/>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86" name="Freeform 286"/>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87" name="Freeform 287"/>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28" name="Group 288"/>
                  <p:cNvGrpSpPr>
                    <a:grpSpLocks/>
                  </p:cNvGrpSpPr>
                  <p:nvPr/>
                </p:nvGrpSpPr>
                <p:grpSpPr bwMode="auto">
                  <a:xfrm>
                    <a:off x="4128" y="3072"/>
                    <a:ext cx="228" cy="230"/>
                    <a:chOff x="3045" y="1602"/>
                    <a:chExt cx="4500" cy="4373"/>
                  </a:xfrm>
                </p:grpSpPr>
                <p:sp>
                  <p:nvSpPr>
                    <p:cNvPr id="409889" name="Freeform 289"/>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890" name="Freeform 290"/>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91" name="Freeform 291"/>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92" name="Freeform 292"/>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93" name="Freeform 293"/>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94" name="Freeform 294"/>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95" name="Freeform 295"/>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40" name="Group 296"/>
                  <p:cNvGrpSpPr>
                    <a:grpSpLocks/>
                  </p:cNvGrpSpPr>
                  <p:nvPr/>
                </p:nvGrpSpPr>
                <p:grpSpPr bwMode="auto">
                  <a:xfrm>
                    <a:off x="4320" y="3216"/>
                    <a:ext cx="228" cy="230"/>
                    <a:chOff x="3045" y="1602"/>
                    <a:chExt cx="4500" cy="4373"/>
                  </a:xfrm>
                </p:grpSpPr>
                <p:sp>
                  <p:nvSpPr>
                    <p:cNvPr id="409897" name="Freeform 297"/>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898" name="Freeform 298"/>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899" name="Freeform 299"/>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00" name="Freeform 300"/>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01" name="Freeform 301"/>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02" name="Freeform 302"/>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03" name="Freeform 303"/>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45" name="Group 304"/>
                  <p:cNvGrpSpPr>
                    <a:grpSpLocks/>
                  </p:cNvGrpSpPr>
                  <p:nvPr/>
                </p:nvGrpSpPr>
                <p:grpSpPr bwMode="auto">
                  <a:xfrm>
                    <a:off x="4080" y="3312"/>
                    <a:ext cx="228" cy="230"/>
                    <a:chOff x="3045" y="1602"/>
                    <a:chExt cx="4500" cy="4373"/>
                  </a:xfrm>
                </p:grpSpPr>
                <p:sp>
                  <p:nvSpPr>
                    <p:cNvPr id="409905" name="Freeform 305"/>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906" name="Freeform 306"/>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07" name="Freeform 307"/>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08" name="Freeform 308"/>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09" name="Freeform 309"/>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10" name="Freeform 310"/>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11" name="Freeform 311"/>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49" name="Group 312"/>
                  <p:cNvGrpSpPr>
                    <a:grpSpLocks/>
                  </p:cNvGrpSpPr>
                  <p:nvPr/>
                </p:nvGrpSpPr>
                <p:grpSpPr bwMode="auto">
                  <a:xfrm>
                    <a:off x="4368" y="2928"/>
                    <a:ext cx="228" cy="230"/>
                    <a:chOff x="3045" y="1602"/>
                    <a:chExt cx="4500" cy="4373"/>
                  </a:xfrm>
                </p:grpSpPr>
                <p:sp>
                  <p:nvSpPr>
                    <p:cNvPr id="409913" name="Freeform 313"/>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914" name="Freeform 314"/>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15" name="Freeform 315"/>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16" name="Freeform 316"/>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17" name="Freeform 317"/>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18" name="Freeform 318"/>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19" name="Freeform 319"/>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54" name="Group 320"/>
                  <p:cNvGrpSpPr>
                    <a:grpSpLocks/>
                  </p:cNvGrpSpPr>
                  <p:nvPr/>
                </p:nvGrpSpPr>
                <p:grpSpPr bwMode="auto">
                  <a:xfrm>
                    <a:off x="4368" y="2784"/>
                    <a:ext cx="96" cy="144"/>
                    <a:chOff x="3045" y="1602"/>
                    <a:chExt cx="4500" cy="4373"/>
                  </a:xfrm>
                </p:grpSpPr>
                <p:sp>
                  <p:nvSpPr>
                    <p:cNvPr id="409921" name="Freeform 321"/>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922" name="Freeform 322"/>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23" name="Freeform 323"/>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24" name="Freeform 324"/>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25" name="Freeform 325"/>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26" name="Freeform 326"/>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27" name="Freeform 327"/>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55" name="Group 328"/>
                  <p:cNvGrpSpPr>
                    <a:grpSpLocks/>
                  </p:cNvGrpSpPr>
                  <p:nvPr/>
                </p:nvGrpSpPr>
                <p:grpSpPr bwMode="auto">
                  <a:xfrm>
                    <a:off x="4608" y="3072"/>
                    <a:ext cx="96" cy="144"/>
                    <a:chOff x="3045" y="1602"/>
                    <a:chExt cx="4500" cy="4373"/>
                  </a:xfrm>
                </p:grpSpPr>
                <p:sp>
                  <p:nvSpPr>
                    <p:cNvPr id="409929" name="Freeform 329"/>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930" name="Freeform 330"/>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31" name="Freeform 331"/>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32" name="Freeform 332"/>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33" name="Freeform 333"/>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34" name="Freeform 334"/>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35" name="Freeform 335"/>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56" name="Group 336"/>
                  <p:cNvGrpSpPr>
                    <a:grpSpLocks/>
                  </p:cNvGrpSpPr>
                  <p:nvPr/>
                </p:nvGrpSpPr>
                <p:grpSpPr bwMode="auto">
                  <a:xfrm>
                    <a:off x="4512" y="3408"/>
                    <a:ext cx="96" cy="144"/>
                    <a:chOff x="3045" y="1602"/>
                    <a:chExt cx="4500" cy="4373"/>
                  </a:xfrm>
                </p:grpSpPr>
                <p:sp>
                  <p:nvSpPr>
                    <p:cNvPr id="409937" name="Freeform 337"/>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938" name="Freeform 338"/>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39" name="Freeform 339"/>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40" name="Freeform 340"/>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41" name="Freeform 341"/>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42" name="Freeform 342"/>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43" name="Freeform 343"/>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57" name="Group 344"/>
                  <p:cNvGrpSpPr>
                    <a:grpSpLocks/>
                  </p:cNvGrpSpPr>
                  <p:nvPr/>
                </p:nvGrpSpPr>
                <p:grpSpPr bwMode="auto">
                  <a:xfrm>
                    <a:off x="4560" y="2832"/>
                    <a:ext cx="96" cy="144"/>
                    <a:chOff x="3045" y="1602"/>
                    <a:chExt cx="4500" cy="4373"/>
                  </a:xfrm>
                </p:grpSpPr>
                <p:sp>
                  <p:nvSpPr>
                    <p:cNvPr id="409945" name="Freeform 345"/>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946" name="Freeform 346"/>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47" name="Freeform 347"/>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48" name="Freeform 348"/>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49" name="Freeform 349"/>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50" name="Freeform 350"/>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51" name="Freeform 351"/>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58" name="Group 352"/>
                  <p:cNvGrpSpPr>
                    <a:grpSpLocks/>
                  </p:cNvGrpSpPr>
                  <p:nvPr/>
                </p:nvGrpSpPr>
                <p:grpSpPr bwMode="auto">
                  <a:xfrm>
                    <a:off x="4320" y="3456"/>
                    <a:ext cx="96" cy="144"/>
                    <a:chOff x="3045" y="1602"/>
                    <a:chExt cx="4500" cy="4373"/>
                  </a:xfrm>
                </p:grpSpPr>
                <p:sp>
                  <p:nvSpPr>
                    <p:cNvPr id="409953" name="Freeform 353"/>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954" name="Freeform 354"/>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55" name="Freeform 355"/>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56" name="Freeform 356"/>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57" name="Freeform 357"/>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58" name="Freeform 358"/>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59" name="Freeform 359"/>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grpSp>
          <p:grpSp>
            <p:nvGrpSpPr>
              <p:cNvPr id="410059" name="Group 360"/>
              <p:cNvGrpSpPr>
                <a:grpSpLocks/>
              </p:cNvGrpSpPr>
              <p:nvPr/>
            </p:nvGrpSpPr>
            <p:grpSpPr bwMode="auto">
              <a:xfrm>
                <a:off x="4752" y="576"/>
                <a:ext cx="660" cy="662"/>
                <a:chOff x="4752" y="576"/>
                <a:chExt cx="660" cy="662"/>
              </a:xfrm>
            </p:grpSpPr>
            <p:grpSp>
              <p:nvGrpSpPr>
                <p:cNvPr id="410060" name="Group 361"/>
                <p:cNvGrpSpPr>
                  <a:grpSpLocks/>
                </p:cNvGrpSpPr>
                <p:nvPr/>
              </p:nvGrpSpPr>
              <p:grpSpPr bwMode="auto">
                <a:xfrm>
                  <a:off x="5184" y="864"/>
                  <a:ext cx="228" cy="230"/>
                  <a:chOff x="3045" y="1602"/>
                  <a:chExt cx="4500" cy="4373"/>
                </a:xfrm>
              </p:grpSpPr>
              <p:sp>
                <p:nvSpPr>
                  <p:cNvPr id="409962" name="Freeform 362"/>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963" name="Freeform 363"/>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64" name="Freeform 364"/>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65" name="Freeform 365"/>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66" name="Freeform 366"/>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67" name="Freeform 367"/>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68" name="Freeform 368"/>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61" name="Group 369"/>
                <p:cNvGrpSpPr>
                  <a:grpSpLocks/>
                </p:cNvGrpSpPr>
                <p:nvPr/>
              </p:nvGrpSpPr>
              <p:grpSpPr bwMode="auto">
                <a:xfrm>
                  <a:off x="4800" y="672"/>
                  <a:ext cx="228" cy="230"/>
                  <a:chOff x="3045" y="1602"/>
                  <a:chExt cx="4500" cy="4373"/>
                </a:xfrm>
              </p:grpSpPr>
              <p:sp>
                <p:nvSpPr>
                  <p:cNvPr id="409970" name="Freeform 370"/>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971" name="Freeform 371"/>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72" name="Freeform 372"/>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73" name="Freeform 373"/>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74" name="Freeform 374"/>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75" name="Freeform 375"/>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76" name="Freeform 376"/>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62" name="Group 377"/>
                <p:cNvGrpSpPr>
                  <a:grpSpLocks/>
                </p:cNvGrpSpPr>
                <p:nvPr/>
              </p:nvGrpSpPr>
              <p:grpSpPr bwMode="auto">
                <a:xfrm>
                  <a:off x="4992" y="1008"/>
                  <a:ext cx="228" cy="230"/>
                  <a:chOff x="3045" y="1602"/>
                  <a:chExt cx="4500" cy="4373"/>
                </a:xfrm>
              </p:grpSpPr>
              <p:sp>
                <p:nvSpPr>
                  <p:cNvPr id="409978" name="Freeform 378"/>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979" name="Freeform 379"/>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80" name="Freeform 380"/>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81" name="Freeform 381"/>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82" name="Freeform 382"/>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83" name="Freeform 383"/>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84" name="Freeform 384"/>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63" name="Group 385"/>
                <p:cNvGrpSpPr>
                  <a:grpSpLocks/>
                </p:cNvGrpSpPr>
                <p:nvPr/>
              </p:nvGrpSpPr>
              <p:grpSpPr bwMode="auto">
                <a:xfrm>
                  <a:off x="4992" y="720"/>
                  <a:ext cx="228" cy="230"/>
                  <a:chOff x="3045" y="1602"/>
                  <a:chExt cx="4500" cy="4373"/>
                </a:xfrm>
              </p:grpSpPr>
              <p:sp>
                <p:nvSpPr>
                  <p:cNvPr id="409986" name="Freeform 386"/>
                  <p:cNvSpPr>
                    <a:spLocks/>
                  </p:cNvSpPr>
                  <p:nvPr/>
                </p:nvSpPr>
                <p:spPr bwMode="auto">
                  <a:xfrm>
                    <a:off x="3736" y="2876"/>
                    <a:ext cx="3178" cy="3099"/>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987" name="Freeform 387"/>
                  <p:cNvSpPr>
                    <a:spLocks/>
                  </p:cNvSpPr>
                  <p:nvPr/>
                </p:nvSpPr>
                <p:spPr bwMode="auto">
                  <a:xfrm>
                    <a:off x="3400" y="4055"/>
                    <a:ext cx="789" cy="570"/>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88" name="Freeform 388"/>
                  <p:cNvSpPr>
                    <a:spLocks/>
                  </p:cNvSpPr>
                  <p:nvPr/>
                </p:nvSpPr>
                <p:spPr bwMode="auto">
                  <a:xfrm>
                    <a:off x="3795" y="1602"/>
                    <a:ext cx="2447" cy="1901"/>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89" name="Freeform 389"/>
                  <p:cNvSpPr>
                    <a:spLocks/>
                  </p:cNvSpPr>
                  <p:nvPr/>
                </p:nvSpPr>
                <p:spPr bwMode="auto">
                  <a:xfrm>
                    <a:off x="6006" y="2591"/>
                    <a:ext cx="1184" cy="742"/>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90" name="Freeform 390"/>
                  <p:cNvSpPr>
                    <a:spLocks/>
                  </p:cNvSpPr>
                  <p:nvPr/>
                </p:nvSpPr>
                <p:spPr bwMode="auto">
                  <a:xfrm>
                    <a:off x="3045" y="3028"/>
                    <a:ext cx="1697" cy="856"/>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91" name="Freeform 391"/>
                  <p:cNvSpPr>
                    <a:spLocks/>
                  </p:cNvSpPr>
                  <p:nvPr/>
                </p:nvSpPr>
                <p:spPr bwMode="auto">
                  <a:xfrm>
                    <a:off x="6657" y="3237"/>
                    <a:ext cx="888" cy="418"/>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92" name="Freeform 392"/>
                  <p:cNvSpPr>
                    <a:spLocks/>
                  </p:cNvSpPr>
                  <p:nvPr/>
                </p:nvSpPr>
                <p:spPr bwMode="auto">
                  <a:xfrm>
                    <a:off x="5887" y="3522"/>
                    <a:ext cx="1243" cy="989"/>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64" name="Group 393"/>
                <p:cNvGrpSpPr>
                  <a:grpSpLocks/>
                </p:cNvGrpSpPr>
                <p:nvPr/>
              </p:nvGrpSpPr>
              <p:grpSpPr bwMode="auto">
                <a:xfrm>
                  <a:off x="4944" y="912"/>
                  <a:ext cx="96" cy="144"/>
                  <a:chOff x="3045" y="1602"/>
                  <a:chExt cx="4500" cy="4373"/>
                </a:xfrm>
              </p:grpSpPr>
              <p:sp>
                <p:nvSpPr>
                  <p:cNvPr id="409994" name="Freeform 394"/>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09995" name="Freeform 395"/>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96" name="Freeform 396"/>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97" name="Freeform 397"/>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98" name="Freeform 398"/>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09999" name="Freeform 399"/>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10000" name="Freeform 400"/>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65" name="Group 401"/>
                <p:cNvGrpSpPr>
                  <a:grpSpLocks/>
                </p:cNvGrpSpPr>
                <p:nvPr/>
              </p:nvGrpSpPr>
              <p:grpSpPr bwMode="auto">
                <a:xfrm>
                  <a:off x="5184" y="576"/>
                  <a:ext cx="96" cy="144"/>
                  <a:chOff x="3045" y="1602"/>
                  <a:chExt cx="4500" cy="4373"/>
                </a:xfrm>
              </p:grpSpPr>
              <p:sp>
                <p:nvSpPr>
                  <p:cNvPr id="410002" name="Freeform 402"/>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10003" name="Freeform 403"/>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10004" name="Freeform 404"/>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10005" name="Freeform 405"/>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10006" name="Freeform 406"/>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10007" name="Freeform 407"/>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10008" name="Freeform 408"/>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66" name="Group 409"/>
                <p:cNvGrpSpPr>
                  <a:grpSpLocks/>
                </p:cNvGrpSpPr>
                <p:nvPr/>
              </p:nvGrpSpPr>
              <p:grpSpPr bwMode="auto">
                <a:xfrm>
                  <a:off x="4752" y="912"/>
                  <a:ext cx="96" cy="144"/>
                  <a:chOff x="3045" y="1602"/>
                  <a:chExt cx="4500" cy="4373"/>
                </a:xfrm>
              </p:grpSpPr>
              <p:sp>
                <p:nvSpPr>
                  <p:cNvPr id="410010" name="Freeform 410"/>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10011" name="Freeform 411"/>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10012" name="Freeform 412"/>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10013" name="Freeform 413"/>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10014" name="Freeform 414"/>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10015" name="Freeform 415"/>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10016" name="Freeform 416"/>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nvGrpSpPr>
                <p:cNvPr id="410067" name="Group 417"/>
                <p:cNvGrpSpPr>
                  <a:grpSpLocks/>
                </p:cNvGrpSpPr>
                <p:nvPr/>
              </p:nvGrpSpPr>
              <p:grpSpPr bwMode="auto">
                <a:xfrm>
                  <a:off x="4848" y="960"/>
                  <a:ext cx="96" cy="144"/>
                  <a:chOff x="3045" y="1602"/>
                  <a:chExt cx="4500" cy="4373"/>
                </a:xfrm>
              </p:grpSpPr>
              <p:sp>
                <p:nvSpPr>
                  <p:cNvPr id="410018" name="Freeform 418"/>
                  <p:cNvSpPr>
                    <a:spLocks/>
                  </p:cNvSpPr>
                  <p:nvPr/>
                </p:nvSpPr>
                <p:spPr bwMode="auto">
                  <a:xfrm>
                    <a:off x="3748" y="2877"/>
                    <a:ext cx="3188" cy="3098"/>
                  </a:xfrm>
                  <a:custGeom>
                    <a:avLst/>
                    <a:gdLst/>
                    <a:ahLst/>
                    <a:cxnLst>
                      <a:cxn ang="0">
                        <a:pos x="1455" y="2925"/>
                      </a:cxn>
                      <a:cxn ang="0">
                        <a:pos x="1545" y="2700"/>
                      </a:cxn>
                      <a:cxn ang="0">
                        <a:pos x="1530" y="1290"/>
                      </a:cxn>
                      <a:cxn ang="0">
                        <a:pos x="825" y="1335"/>
                      </a:cxn>
                      <a:cxn ang="0">
                        <a:pos x="465" y="1455"/>
                      </a:cxn>
                      <a:cxn ang="0">
                        <a:pos x="405" y="1485"/>
                      </a:cxn>
                      <a:cxn ang="0">
                        <a:pos x="270" y="1320"/>
                      </a:cxn>
                      <a:cxn ang="0">
                        <a:pos x="420" y="1320"/>
                      </a:cxn>
                      <a:cxn ang="0">
                        <a:pos x="675" y="1290"/>
                      </a:cxn>
                      <a:cxn ang="0">
                        <a:pos x="915" y="1125"/>
                      </a:cxn>
                      <a:cxn ang="0">
                        <a:pos x="345" y="990"/>
                      </a:cxn>
                      <a:cxn ang="0">
                        <a:pos x="0" y="870"/>
                      </a:cxn>
                      <a:cxn ang="0">
                        <a:pos x="255" y="720"/>
                      </a:cxn>
                      <a:cxn ang="0">
                        <a:pos x="435" y="870"/>
                      </a:cxn>
                      <a:cxn ang="0">
                        <a:pos x="1125" y="945"/>
                      </a:cxn>
                      <a:cxn ang="0">
                        <a:pos x="1395" y="870"/>
                      </a:cxn>
                      <a:cxn ang="0">
                        <a:pos x="1350" y="465"/>
                      </a:cxn>
                      <a:cxn ang="0">
                        <a:pos x="1140" y="345"/>
                      </a:cxn>
                      <a:cxn ang="0">
                        <a:pos x="1245" y="270"/>
                      </a:cxn>
                      <a:cxn ang="0">
                        <a:pos x="1335" y="165"/>
                      </a:cxn>
                      <a:cxn ang="0">
                        <a:pos x="1500" y="405"/>
                      </a:cxn>
                      <a:cxn ang="0">
                        <a:pos x="1830" y="225"/>
                      </a:cxn>
                      <a:cxn ang="0">
                        <a:pos x="1665" y="375"/>
                      </a:cxn>
                      <a:cxn ang="0">
                        <a:pos x="1560" y="555"/>
                      </a:cxn>
                      <a:cxn ang="0">
                        <a:pos x="1755" y="1005"/>
                      </a:cxn>
                      <a:cxn ang="0">
                        <a:pos x="1935" y="915"/>
                      </a:cxn>
                      <a:cxn ang="0">
                        <a:pos x="2175" y="795"/>
                      </a:cxn>
                      <a:cxn ang="0">
                        <a:pos x="2370" y="435"/>
                      </a:cxn>
                      <a:cxn ang="0">
                        <a:pos x="2475" y="255"/>
                      </a:cxn>
                      <a:cxn ang="0">
                        <a:pos x="2550" y="480"/>
                      </a:cxn>
                      <a:cxn ang="0">
                        <a:pos x="3045" y="330"/>
                      </a:cxn>
                      <a:cxn ang="0">
                        <a:pos x="2910" y="450"/>
                      </a:cxn>
                      <a:cxn ang="0">
                        <a:pos x="2985" y="585"/>
                      </a:cxn>
                      <a:cxn ang="0">
                        <a:pos x="2955" y="630"/>
                      </a:cxn>
                      <a:cxn ang="0">
                        <a:pos x="2550" y="630"/>
                      </a:cxn>
                      <a:cxn ang="0">
                        <a:pos x="2190" y="930"/>
                      </a:cxn>
                      <a:cxn ang="0">
                        <a:pos x="1965" y="1050"/>
                      </a:cxn>
                      <a:cxn ang="0">
                        <a:pos x="1875" y="1440"/>
                      </a:cxn>
                      <a:cxn ang="0">
                        <a:pos x="2460" y="1275"/>
                      </a:cxn>
                      <a:cxn ang="0">
                        <a:pos x="2850" y="1455"/>
                      </a:cxn>
                      <a:cxn ang="0">
                        <a:pos x="2790" y="1500"/>
                      </a:cxn>
                      <a:cxn ang="0">
                        <a:pos x="2820" y="1695"/>
                      </a:cxn>
                      <a:cxn ang="0">
                        <a:pos x="2745" y="1665"/>
                      </a:cxn>
                      <a:cxn ang="0">
                        <a:pos x="1920" y="1605"/>
                      </a:cxn>
                      <a:cxn ang="0">
                        <a:pos x="2010" y="2565"/>
                      </a:cxn>
                      <a:cxn ang="0">
                        <a:pos x="2265" y="2970"/>
                      </a:cxn>
                    </a:cxnLst>
                    <a:rect l="0" t="0" r="r" b="b"/>
                    <a:pathLst>
                      <a:path w="3187" h="3095">
                        <a:moveTo>
                          <a:pt x="1380" y="2985"/>
                        </a:moveTo>
                        <a:cubicBezTo>
                          <a:pt x="1390" y="2970"/>
                          <a:pt x="1396" y="2951"/>
                          <a:pt x="1410" y="2940"/>
                        </a:cubicBezTo>
                        <a:cubicBezTo>
                          <a:pt x="1422" y="2930"/>
                          <a:pt x="1446" y="2938"/>
                          <a:pt x="1455" y="2925"/>
                        </a:cubicBezTo>
                        <a:cubicBezTo>
                          <a:pt x="1473" y="2899"/>
                          <a:pt x="1467" y="2861"/>
                          <a:pt x="1485" y="2835"/>
                        </a:cubicBezTo>
                        <a:cubicBezTo>
                          <a:pt x="1495" y="2820"/>
                          <a:pt x="1508" y="2806"/>
                          <a:pt x="1515" y="2790"/>
                        </a:cubicBezTo>
                        <a:cubicBezTo>
                          <a:pt x="1528" y="2761"/>
                          <a:pt x="1545" y="2700"/>
                          <a:pt x="1545" y="2700"/>
                        </a:cubicBezTo>
                        <a:cubicBezTo>
                          <a:pt x="1558" y="2558"/>
                          <a:pt x="1558" y="2435"/>
                          <a:pt x="1530" y="2295"/>
                        </a:cubicBezTo>
                        <a:cubicBezTo>
                          <a:pt x="1535" y="2015"/>
                          <a:pt x="1545" y="1735"/>
                          <a:pt x="1545" y="1455"/>
                        </a:cubicBezTo>
                        <a:cubicBezTo>
                          <a:pt x="1545" y="1400"/>
                          <a:pt x="1538" y="1345"/>
                          <a:pt x="1530" y="1290"/>
                        </a:cubicBezTo>
                        <a:cubicBezTo>
                          <a:pt x="1509" y="1140"/>
                          <a:pt x="1324" y="1146"/>
                          <a:pt x="1215" y="1110"/>
                        </a:cubicBezTo>
                        <a:cubicBezTo>
                          <a:pt x="1128" y="1122"/>
                          <a:pt x="1089" y="1124"/>
                          <a:pt x="1020" y="1170"/>
                        </a:cubicBezTo>
                        <a:cubicBezTo>
                          <a:pt x="935" y="1298"/>
                          <a:pt x="958" y="1246"/>
                          <a:pt x="825" y="1335"/>
                        </a:cubicBezTo>
                        <a:cubicBezTo>
                          <a:pt x="810" y="1345"/>
                          <a:pt x="798" y="1363"/>
                          <a:pt x="780" y="1365"/>
                        </a:cubicBezTo>
                        <a:cubicBezTo>
                          <a:pt x="735" y="1370"/>
                          <a:pt x="690" y="1375"/>
                          <a:pt x="645" y="1380"/>
                        </a:cubicBezTo>
                        <a:cubicBezTo>
                          <a:pt x="589" y="1418"/>
                          <a:pt x="529" y="1434"/>
                          <a:pt x="465" y="1455"/>
                        </a:cubicBezTo>
                        <a:cubicBezTo>
                          <a:pt x="431" y="1466"/>
                          <a:pt x="405" y="1495"/>
                          <a:pt x="375" y="1515"/>
                        </a:cubicBezTo>
                        <a:cubicBezTo>
                          <a:pt x="360" y="1525"/>
                          <a:pt x="330" y="1545"/>
                          <a:pt x="330" y="1545"/>
                        </a:cubicBezTo>
                        <a:cubicBezTo>
                          <a:pt x="416" y="1416"/>
                          <a:pt x="301" y="1568"/>
                          <a:pt x="405" y="1485"/>
                        </a:cubicBezTo>
                        <a:cubicBezTo>
                          <a:pt x="502" y="1407"/>
                          <a:pt x="367" y="1463"/>
                          <a:pt x="480" y="1425"/>
                        </a:cubicBezTo>
                        <a:cubicBezTo>
                          <a:pt x="485" y="1410"/>
                          <a:pt x="506" y="1391"/>
                          <a:pt x="495" y="1380"/>
                        </a:cubicBezTo>
                        <a:cubicBezTo>
                          <a:pt x="468" y="1353"/>
                          <a:pt x="311" y="1327"/>
                          <a:pt x="270" y="1320"/>
                        </a:cubicBezTo>
                        <a:cubicBezTo>
                          <a:pt x="165" y="1250"/>
                          <a:pt x="15" y="1248"/>
                          <a:pt x="285" y="1275"/>
                        </a:cubicBezTo>
                        <a:cubicBezTo>
                          <a:pt x="315" y="1285"/>
                          <a:pt x="345" y="1295"/>
                          <a:pt x="375" y="1305"/>
                        </a:cubicBezTo>
                        <a:cubicBezTo>
                          <a:pt x="390" y="1310"/>
                          <a:pt x="405" y="1315"/>
                          <a:pt x="420" y="1320"/>
                        </a:cubicBezTo>
                        <a:cubicBezTo>
                          <a:pt x="435" y="1325"/>
                          <a:pt x="465" y="1335"/>
                          <a:pt x="465" y="1335"/>
                        </a:cubicBezTo>
                        <a:cubicBezTo>
                          <a:pt x="520" y="1330"/>
                          <a:pt x="576" y="1332"/>
                          <a:pt x="630" y="1320"/>
                        </a:cubicBezTo>
                        <a:cubicBezTo>
                          <a:pt x="648" y="1316"/>
                          <a:pt x="659" y="1297"/>
                          <a:pt x="675" y="1290"/>
                        </a:cubicBezTo>
                        <a:cubicBezTo>
                          <a:pt x="704" y="1277"/>
                          <a:pt x="735" y="1270"/>
                          <a:pt x="765" y="1260"/>
                        </a:cubicBezTo>
                        <a:cubicBezTo>
                          <a:pt x="780" y="1255"/>
                          <a:pt x="810" y="1245"/>
                          <a:pt x="810" y="1245"/>
                        </a:cubicBezTo>
                        <a:cubicBezTo>
                          <a:pt x="880" y="1140"/>
                          <a:pt x="840" y="1175"/>
                          <a:pt x="915" y="1125"/>
                        </a:cubicBezTo>
                        <a:cubicBezTo>
                          <a:pt x="923" y="1102"/>
                          <a:pt x="947" y="1058"/>
                          <a:pt x="915" y="1035"/>
                        </a:cubicBezTo>
                        <a:cubicBezTo>
                          <a:pt x="889" y="1017"/>
                          <a:pt x="825" y="1005"/>
                          <a:pt x="825" y="1005"/>
                        </a:cubicBezTo>
                        <a:cubicBezTo>
                          <a:pt x="653" y="1014"/>
                          <a:pt x="509" y="1031"/>
                          <a:pt x="345" y="990"/>
                        </a:cubicBezTo>
                        <a:cubicBezTo>
                          <a:pt x="314" y="982"/>
                          <a:pt x="281" y="978"/>
                          <a:pt x="255" y="960"/>
                        </a:cubicBezTo>
                        <a:cubicBezTo>
                          <a:pt x="225" y="940"/>
                          <a:pt x="199" y="911"/>
                          <a:pt x="165" y="900"/>
                        </a:cubicBezTo>
                        <a:cubicBezTo>
                          <a:pt x="82" y="872"/>
                          <a:pt x="136" y="887"/>
                          <a:pt x="0" y="870"/>
                        </a:cubicBezTo>
                        <a:cubicBezTo>
                          <a:pt x="97" y="838"/>
                          <a:pt x="140" y="837"/>
                          <a:pt x="240" y="870"/>
                        </a:cubicBezTo>
                        <a:cubicBezTo>
                          <a:pt x="287" y="800"/>
                          <a:pt x="278" y="795"/>
                          <a:pt x="210" y="750"/>
                        </a:cubicBezTo>
                        <a:cubicBezTo>
                          <a:pt x="188" y="685"/>
                          <a:pt x="180" y="701"/>
                          <a:pt x="255" y="720"/>
                        </a:cubicBezTo>
                        <a:cubicBezTo>
                          <a:pt x="300" y="750"/>
                          <a:pt x="305" y="745"/>
                          <a:pt x="330" y="795"/>
                        </a:cubicBezTo>
                        <a:cubicBezTo>
                          <a:pt x="337" y="809"/>
                          <a:pt x="332" y="831"/>
                          <a:pt x="345" y="840"/>
                        </a:cubicBezTo>
                        <a:cubicBezTo>
                          <a:pt x="371" y="858"/>
                          <a:pt x="405" y="860"/>
                          <a:pt x="435" y="870"/>
                        </a:cubicBezTo>
                        <a:cubicBezTo>
                          <a:pt x="488" y="888"/>
                          <a:pt x="524" y="899"/>
                          <a:pt x="570" y="930"/>
                        </a:cubicBezTo>
                        <a:cubicBezTo>
                          <a:pt x="785" y="913"/>
                          <a:pt x="790" y="898"/>
                          <a:pt x="1005" y="915"/>
                        </a:cubicBezTo>
                        <a:cubicBezTo>
                          <a:pt x="1142" y="961"/>
                          <a:pt x="926" y="891"/>
                          <a:pt x="1125" y="945"/>
                        </a:cubicBezTo>
                        <a:cubicBezTo>
                          <a:pt x="1156" y="953"/>
                          <a:pt x="1215" y="975"/>
                          <a:pt x="1215" y="975"/>
                        </a:cubicBezTo>
                        <a:cubicBezTo>
                          <a:pt x="1270" y="970"/>
                          <a:pt x="1332" y="988"/>
                          <a:pt x="1380" y="960"/>
                        </a:cubicBezTo>
                        <a:cubicBezTo>
                          <a:pt x="1406" y="945"/>
                          <a:pt x="1388" y="900"/>
                          <a:pt x="1395" y="870"/>
                        </a:cubicBezTo>
                        <a:cubicBezTo>
                          <a:pt x="1403" y="839"/>
                          <a:pt x="1415" y="810"/>
                          <a:pt x="1425" y="780"/>
                        </a:cubicBezTo>
                        <a:cubicBezTo>
                          <a:pt x="1430" y="765"/>
                          <a:pt x="1440" y="735"/>
                          <a:pt x="1440" y="735"/>
                        </a:cubicBezTo>
                        <a:cubicBezTo>
                          <a:pt x="1414" y="656"/>
                          <a:pt x="1422" y="523"/>
                          <a:pt x="1350" y="465"/>
                        </a:cubicBezTo>
                        <a:cubicBezTo>
                          <a:pt x="1338" y="455"/>
                          <a:pt x="1320" y="455"/>
                          <a:pt x="1305" y="450"/>
                        </a:cubicBezTo>
                        <a:cubicBezTo>
                          <a:pt x="1257" y="379"/>
                          <a:pt x="1292" y="411"/>
                          <a:pt x="1185" y="375"/>
                        </a:cubicBezTo>
                        <a:cubicBezTo>
                          <a:pt x="1168" y="369"/>
                          <a:pt x="1156" y="352"/>
                          <a:pt x="1140" y="345"/>
                        </a:cubicBezTo>
                        <a:cubicBezTo>
                          <a:pt x="1038" y="300"/>
                          <a:pt x="995" y="310"/>
                          <a:pt x="870" y="300"/>
                        </a:cubicBezTo>
                        <a:cubicBezTo>
                          <a:pt x="1027" y="278"/>
                          <a:pt x="1004" y="269"/>
                          <a:pt x="1185" y="285"/>
                        </a:cubicBezTo>
                        <a:cubicBezTo>
                          <a:pt x="1205" y="280"/>
                          <a:pt x="1229" y="283"/>
                          <a:pt x="1245" y="270"/>
                        </a:cubicBezTo>
                        <a:cubicBezTo>
                          <a:pt x="1257" y="260"/>
                          <a:pt x="1258" y="241"/>
                          <a:pt x="1260" y="225"/>
                        </a:cubicBezTo>
                        <a:cubicBezTo>
                          <a:pt x="1268" y="150"/>
                          <a:pt x="1270" y="75"/>
                          <a:pt x="1275" y="0"/>
                        </a:cubicBezTo>
                        <a:cubicBezTo>
                          <a:pt x="1310" y="53"/>
                          <a:pt x="1315" y="105"/>
                          <a:pt x="1335" y="165"/>
                        </a:cubicBezTo>
                        <a:cubicBezTo>
                          <a:pt x="1340" y="200"/>
                          <a:pt x="1331" y="240"/>
                          <a:pt x="1350" y="270"/>
                        </a:cubicBezTo>
                        <a:cubicBezTo>
                          <a:pt x="1369" y="300"/>
                          <a:pt x="1440" y="330"/>
                          <a:pt x="1440" y="330"/>
                        </a:cubicBezTo>
                        <a:cubicBezTo>
                          <a:pt x="1449" y="358"/>
                          <a:pt x="1455" y="405"/>
                          <a:pt x="1500" y="405"/>
                        </a:cubicBezTo>
                        <a:cubicBezTo>
                          <a:pt x="1532" y="405"/>
                          <a:pt x="1590" y="375"/>
                          <a:pt x="1590" y="375"/>
                        </a:cubicBezTo>
                        <a:cubicBezTo>
                          <a:pt x="1595" y="360"/>
                          <a:pt x="1595" y="342"/>
                          <a:pt x="1605" y="330"/>
                        </a:cubicBezTo>
                        <a:cubicBezTo>
                          <a:pt x="1642" y="284"/>
                          <a:pt x="1765" y="268"/>
                          <a:pt x="1830" y="225"/>
                        </a:cubicBezTo>
                        <a:cubicBezTo>
                          <a:pt x="1845" y="230"/>
                          <a:pt x="1871" y="225"/>
                          <a:pt x="1875" y="240"/>
                        </a:cubicBezTo>
                        <a:cubicBezTo>
                          <a:pt x="1886" y="286"/>
                          <a:pt x="1818" y="290"/>
                          <a:pt x="1800" y="300"/>
                        </a:cubicBezTo>
                        <a:cubicBezTo>
                          <a:pt x="1645" y="386"/>
                          <a:pt x="1767" y="341"/>
                          <a:pt x="1665" y="375"/>
                        </a:cubicBezTo>
                        <a:cubicBezTo>
                          <a:pt x="1655" y="390"/>
                          <a:pt x="1643" y="404"/>
                          <a:pt x="1635" y="420"/>
                        </a:cubicBezTo>
                        <a:cubicBezTo>
                          <a:pt x="1628" y="434"/>
                          <a:pt x="1628" y="451"/>
                          <a:pt x="1620" y="465"/>
                        </a:cubicBezTo>
                        <a:cubicBezTo>
                          <a:pt x="1602" y="497"/>
                          <a:pt x="1560" y="555"/>
                          <a:pt x="1560" y="555"/>
                        </a:cubicBezTo>
                        <a:cubicBezTo>
                          <a:pt x="1565" y="608"/>
                          <a:pt x="1567" y="738"/>
                          <a:pt x="1605" y="795"/>
                        </a:cubicBezTo>
                        <a:cubicBezTo>
                          <a:pt x="1625" y="825"/>
                          <a:pt x="1654" y="851"/>
                          <a:pt x="1665" y="885"/>
                        </a:cubicBezTo>
                        <a:cubicBezTo>
                          <a:pt x="1685" y="944"/>
                          <a:pt x="1703" y="970"/>
                          <a:pt x="1755" y="1005"/>
                        </a:cubicBezTo>
                        <a:cubicBezTo>
                          <a:pt x="1759" y="1004"/>
                          <a:pt x="1850" y="983"/>
                          <a:pt x="1860" y="975"/>
                        </a:cubicBezTo>
                        <a:cubicBezTo>
                          <a:pt x="1874" y="964"/>
                          <a:pt x="1876" y="941"/>
                          <a:pt x="1890" y="930"/>
                        </a:cubicBezTo>
                        <a:cubicBezTo>
                          <a:pt x="1902" y="920"/>
                          <a:pt x="1921" y="922"/>
                          <a:pt x="1935" y="915"/>
                        </a:cubicBezTo>
                        <a:cubicBezTo>
                          <a:pt x="2057" y="854"/>
                          <a:pt x="1894" y="912"/>
                          <a:pt x="2040" y="870"/>
                        </a:cubicBezTo>
                        <a:cubicBezTo>
                          <a:pt x="2055" y="866"/>
                          <a:pt x="2071" y="863"/>
                          <a:pt x="2085" y="855"/>
                        </a:cubicBezTo>
                        <a:cubicBezTo>
                          <a:pt x="2117" y="837"/>
                          <a:pt x="2175" y="795"/>
                          <a:pt x="2175" y="795"/>
                        </a:cubicBezTo>
                        <a:cubicBezTo>
                          <a:pt x="2213" y="682"/>
                          <a:pt x="2162" y="821"/>
                          <a:pt x="2220" y="705"/>
                        </a:cubicBezTo>
                        <a:cubicBezTo>
                          <a:pt x="2242" y="662"/>
                          <a:pt x="2257" y="612"/>
                          <a:pt x="2280" y="570"/>
                        </a:cubicBezTo>
                        <a:cubicBezTo>
                          <a:pt x="2306" y="523"/>
                          <a:pt x="2340" y="480"/>
                          <a:pt x="2370" y="435"/>
                        </a:cubicBezTo>
                        <a:cubicBezTo>
                          <a:pt x="2380" y="420"/>
                          <a:pt x="2394" y="407"/>
                          <a:pt x="2400" y="390"/>
                        </a:cubicBezTo>
                        <a:cubicBezTo>
                          <a:pt x="2405" y="375"/>
                          <a:pt x="2407" y="359"/>
                          <a:pt x="2415" y="345"/>
                        </a:cubicBezTo>
                        <a:cubicBezTo>
                          <a:pt x="2433" y="313"/>
                          <a:pt x="2475" y="255"/>
                          <a:pt x="2475" y="255"/>
                        </a:cubicBezTo>
                        <a:cubicBezTo>
                          <a:pt x="2505" y="346"/>
                          <a:pt x="2477" y="347"/>
                          <a:pt x="2445" y="420"/>
                        </a:cubicBezTo>
                        <a:cubicBezTo>
                          <a:pt x="2432" y="449"/>
                          <a:pt x="2415" y="510"/>
                          <a:pt x="2415" y="510"/>
                        </a:cubicBezTo>
                        <a:cubicBezTo>
                          <a:pt x="2504" y="540"/>
                          <a:pt x="2478" y="502"/>
                          <a:pt x="2550" y="480"/>
                        </a:cubicBezTo>
                        <a:cubicBezTo>
                          <a:pt x="2604" y="464"/>
                          <a:pt x="2661" y="465"/>
                          <a:pt x="2715" y="450"/>
                        </a:cubicBezTo>
                        <a:cubicBezTo>
                          <a:pt x="2764" y="436"/>
                          <a:pt x="2800" y="387"/>
                          <a:pt x="2850" y="375"/>
                        </a:cubicBezTo>
                        <a:cubicBezTo>
                          <a:pt x="2915" y="359"/>
                          <a:pt x="2981" y="351"/>
                          <a:pt x="3045" y="330"/>
                        </a:cubicBezTo>
                        <a:cubicBezTo>
                          <a:pt x="3069" y="334"/>
                          <a:pt x="3187" y="323"/>
                          <a:pt x="3120" y="390"/>
                        </a:cubicBezTo>
                        <a:cubicBezTo>
                          <a:pt x="3091" y="419"/>
                          <a:pt x="3040" y="409"/>
                          <a:pt x="3000" y="420"/>
                        </a:cubicBezTo>
                        <a:cubicBezTo>
                          <a:pt x="2969" y="428"/>
                          <a:pt x="2940" y="440"/>
                          <a:pt x="2910" y="450"/>
                        </a:cubicBezTo>
                        <a:cubicBezTo>
                          <a:pt x="2895" y="455"/>
                          <a:pt x="2865" y="465"/>
                          <a:pt x="2865" y="465"/>
                        </a:cubicBezTo>
                        <a:cubicBezTo>
                          <a:pt x="2860" y="480"/>
                          <a:pt x="2844" y="495"/>
                          <a:pt x="2850" y="510"/>
                        </a:cubicBezTo>
                        <a:cubicBezTo>
                          <a:pt x="2855" y="523"/>
                          <a:pt x="2967" y="573"/>
                          <a:pt x="2985" y="585"/>
                        </a:cubicBezTo>
                        <a:cubicBezTo>
                          <a:pt x="3005" y="615"/>
                          <a:pt x="3025" y="645"/>
                          <a:pt x="3045" y="675"/>
                        </a:cubicBezTo>
                        <a:cubicBezTo>
                          <a:pt x="3054" y="688"/>
                          <a:pt x="3014" y="667"/>
                          <a:pt x="3000" y="660"/>
                        </a:cubicBezTo>
                        <a:cubicBezTo>
                          <a:pt x="2984" y="652"/>
                          <a:pt x="2971" y="637"/>
                          <a:pt x="2955" y="630"/>
                        </a:cubicBezTo>
                        <a:cubicBezTo>
                          <a:pt x="2926" y="617"/>
                          <a:pt x="2865" y="600"/>
                          <a:pt x="2865" y="600"/>
                        </a:cubicBezTo>
                        <a:cubicBezTo>
                          <a:pt x="2775" y="605"/>
                          <a:pt x="2685" y="606"/>
                          <a:pt x="2595" y="615"/>
                        </a:cubicBezTo>
                        <a:cubicBezTo>
                          <a:pt x="2579" y="616"/>
                          <a:pt x="2561" y="619"/>
                          <a:pt x="2550" y="630"/>
                        </a:cubicBezTo>
                        <a:cubicBezTo>
                          <a:pt x="2375" y="805"/>
                          <a:pt x="2573" y="665"/>
                          <a:pt x="2445" y="750"/>
                        </a:cubicBezTo>
                        <a:cubicBezTo>
                          <a:pt x="2392" y="830"/>
                          <a:pt x="2315" y="860"/>
                          <a:pt x="2235" y="900"/>
                        </a:cubicBezTo>
                        <a:cubicBezTo>
                          <a:pt x="2219" y="908"/>
                          <a:pt x="2206" y="923"/>
                          <a:pt x="2190" y="930"/>
                        </a:cubicBezTo>
                        <a:cubicBezTo>
                          <a:pt x="2161" y="943"/>
                          <a:pt x="2126" y="942"/>
                          <a:pt x="2100" y="960"/>
                        </a:cubicBezTo>
                        <a:cubicBezTo>
                          <a:pt x="2070" y="980"/>
                          <a:pt x="2040" y="1000"/>
                          <a:pt x="2010" y="1020"/>
                        </a:cubicBezTo>
                        <a:cubicBezTo>
                          <a:pt x="1995" y="1030"/>
                          <a:pt x="1965" y="1050"/>
                          <a:pt x="1965" y="1050"/>
                        </a:cubicBezTo>
                        <a:cubicBezTo>
                          <a:pt x="1887" y="1166"/>
                          <a:pt x="1916" y="1106"/>
                          <a:pt x="1875" y="1230"/>
                        </a:cubicBezTo>
                        <a:cubicBezTo>
                          <a:pt x="1870" y="1245"/>
                          <a:pt x="1860" y="1275"/>
                          <a:pt x="1860" y="1275"/>
                        </a:cubicBezTo>
                        <a:cubicBezTo>
                          <a:pt x="1865" y="1330"/>
                          <a:pt x="1841" y="1396"/>
                          <a:pt x="1875" y="1440"/>
                        </a:cubicBezTo>
                        <a:cubicBezTo>
                          <a:pt x="1894" y="1465"/>
                          <a:pt x="1933" y="1412"/>
                          <a:pt x="1965" y="1410"/>
                        </a:cubicBezTo>
                        <a:cubicBezTo>
                          <a:pt x="2035" y="1405"/>
                          <a:pt x="2105" y="1400"/>
                          <a:pt x="2175" y="1395"/>
                        </a:cubicBezTo>
                        <a:cubicBezTo>
                          <a:pt x="2276" y="1328"/>
                          <a:pt x="2345" y="1304"/>
                          <a:pt x="2460" y="1275"/>
                        </a:cubicBezTo>
                        <a:cubicBezTo>
                          <a:pt x="2399" y="1315"/>
                          <a:pt x="2408" y="1342"/>
                          <a:pt x="2340" y="1365"/>
                        </a:cubicBezTo>
                        <a:cubicBezTo>
                          <a:pt x="2329" y="1398"/>
                          <a:pt x="2301" y="1434"/>
                          <a:pt x="2370" y="1440"/>
                        </a:cubicBezTo>
                        <a:cubicBezTo>
                          <a:pt x="2529" y="1454"/>
                          <a:pt x="2690" y="1450"/>
                          <a:pt x="2850" y="1455"/>
                        </a:cubicBezTo>
                        <a:cubicBezTo>
                          <a:pt x="2875" y="1460"/>
                          <a:pt x="2907" y="1452"/>
                          <a:pt x="2925" y="1470"/>
                        </a:cubicBezTo>
                        <a:cubicBezTo>
                          <a:pt x="2936" y="1481"/>
                          <a:pt x="2895" y="1482"/>
                          <a:pt x="2880" y="1485"/>
                        </a:cubicBezTo>
                        <a:cubicBezTo>
                          <a:pt x="2850" y="1492"/>
                          <a:pt x="2820" y="1493"/>
                          <a:pt x="2790" y="1500"/>
                        </a:cubicBezTo>
                        <a:cubicBezTo>
                          <a:pt x="2759" y="1508"/>
                          <a:pt x="2700" y="1530"/>
                          <a:pt x="2700" y="1530"/>
                        </a:cubicBezTo>
                        <a:cubicBezTo>
                          <a:pt x="2734" y="1631"/>
                          <a:pt x="2687" y="1521"/>
                          <a:pt x="2760" y="1605"/>
                        </a:cubicBezTo>
                        <a:cubicBezTo>
                          <a:pt x="2784" y="1632"/>
                          <a:pt x="2800" y="1665"/>
                          <a:pt x="2820" y="1695"/>
                        </a:cubicBezTo>
                        <a:cubicBezTo>
                          <a:pt x="2830" y="1710"/>
                          <a:pt x="2850" y="1740"/>
                          <a:pt x="2850" y="1740"/>
                        </a:cubicBezTo>
                        <a:cubicBezTo>
                          <a:pt x="2835" y="1745"/>
                          <a:pt x="2818" y="1764"/>
                          <a:pt x="2805" y="1755"/>
                        </a:cubicBezTo>
                        <a:cubicBezTo>
                          <a:pt x="2776" y="1734"/>
                          <a:pt x="2775" y="1685"/>
                          <a:pt x="2745" y="1665"/>
                        </a:cubicBezTo>
                        <a:cubicBezTo>
                          <a:pt x="2730" y="1655"/>
                          <a:pt x="2715" y="1645"/>
                          <a:pt x="2700" y="1635"/>
                        </a:cubicBezTo>
                        <a:cubicBezTo>
                          <a:pt x="2641" y="1457"/>
                          <a:pt x="2347" y="1550"/>
                          <a:pt x="2220" y="1545"/>
                        </a:cubicBezTo>
                        <a:cubicBezTo>
                          <a:pt x="2120" y="1555"/>
                          <a:pt x="2006" y="1548"/>
                          <a:pt x="1920" y="1605"/>
                        </a:cubicBezTo>
                        <a:cubicBezTo>
                          <a:pt x="1854" y="1704"/>
                          <a:pt x="1909" y="1815"/>
                          <a:pt x="1935" y="1920"/>
                        </a:cubicBezTo>
                        <a:cubicBezTo>
                          <a:pt x="1922" y="2095"/>
                          <a:pt x="1896" y="2353"/>
                          <a:pt x="1980" y="2520"/>
                        </a:cubicBezTo>
                        <a:cubicBezTo>
                          <a:pt x="1988" y="2536"/>
                          <a:pt x="2003" y="2549"/>
                          <a:pt x="2010" y="2565"/>
                        </a:cubicBezTo>
                        <a:cubicBezTo>
                          <a:pt x="2049" y="2652"/>
                          <a:pt x="2027" y="2681"/>
                          <a:pt x="2100" y="2730"/>
                        </a:cubicBezTo>
                        <a:cubicBezTo>
                          <a:pt x="2120" y="2789"/>
                          <a:pt x="2138" y="2815"/>
                          <a:pt x="2190" y="2850"/>
                        </a:cubicBezTo>
                        <a:cubicBezTo>
                          <a:pt x="2226" y="2957"/>
                          <a:pt x="2194" y="2922"/>
                          <a:pt x="2265" y="2970"/>
                        </a:cubicBezTo>
                        <a:cubicBezTo>
                          <a:pt x="2148" y="3009"/>
                          <a:pt x="2215" y="2991"/>
                          <a:pt x="1980" y="3000"/>
                        </a:cubicBezTo>
                        <a:cubicBezTo>
                          <a:pt x="1429" y="3021"/>
                          <a:pt x="1600" y="3095"/>
                          <a:pt x="1380" y="2985"/>
                        </a:cubicBezTo>
                        <a:close/>
                      </a:path>
                    </a:pathLst>
                  </a:custGeom>
                  <a:solidFill>
                    <a:srgbClr val="993300"/>
                  </a:solidFill>
                  <a:ln w="9525">
                    <a:solidFill>
                      <a:srgbClr val="800000"/>
                    </a:solidFill>
                    <a:round/>
                    <a:headEnd/>
                    <a:tailEnd/>
                  </a:ln>
                </p:spPr>
                <p:txBody>
                  <a:bodyPr/>
                  <a:lstStyle/>
                  <a:p>
                    <a:pPr>
                      <a:defRPr/>
                    </a:pPr>
                    <a:endParaRPr lang="en-US"/>
                  </a:p>
                </p:txBody>
              </p:sp>
              <p:sp>
                <p:nvSpPr>
                  <p:cNvPr id="410019" name="Freeform 419"/>
                  <p:cNvSpPr>
                    <a:spLocks/>
                  </p:cNvSpPr>
                  <p:nvPr/>
                </p:nvSpPr>
                <p:spPr bwMode="auto">
                  <a:xfrm>
                    <a:off x="3420" y="4062"/>
                    <a:ext cx="750" cy="547"/>
                  </a:xfrm>
                  <a:custGeom>
                    <a:avLst/>
                    <a:gdLst/>
                    <a:ahLst/>
                    <a:cxnLst>
                      <a:cxn ang="0">
                        <a:pos x="285" y="105"/>
                      </a:cxn>
                      <a:cxn ang="0">
                        <a:pos x="390" y="0"/>
                      </a:cxn>
                      <a:cxn ang="0">
                        <a:pos x="555" y="75"/>
                      </a:cxn>
                      <a:cxn ang="0">
                        <a:pos x="570" y="225"/>
                      </a:cxn>
                      <a:cxn ang="0">
                        <a:pos x="660" y="255"/>
                      </a:cxn>
                      <a:cxn ang="0">
                        <a:pos x="705" y="270"/>
                      </a:cxn>
                      <a:cxn ang="0">
                        <a:pos x="780" y="405"/>
                      </a:cxn>
                      <a:cxn ang="0">
                        <a:pos x="765" y="450"/>
                      </a:cxn>
                      <a:cxn ang="0">
                        <a:pos x="720" y="465"/>
                      </a:cxn>
                      <a:cxn ang="0">
                        <a:pos x="675" y="495"/>
                      </a:cxn>
                      <a:cxn ang="0">
                        <a:pos x="630" y="480"/>
                      </a:cxn>
                      <a:cxn ang="0">
                        <a:pos x="450" y="570"/>
                      </a:cxn>
                      <a:cxn ang="0">
                        <a:pos x="255" y="555"/>
                      </a:cxn>
                      <a:cxn ang="0">
                        <a:pos x="195" y="420"/>
                      </a:cxn>
                      <a:cxn ang="0">
                        <a:pos x="0" y="390"/>
                      </a:cxn>
                      <a:cxn ang="0">
                        <a:pos x="15" y="345"/>
                      </a:cxn>
                      <a:cxn ang="0">
                        <a:pos x="45" y="285"/>
                      </a:cxn>
                      <a:cxn ang="0">
                        <a:pos x="60" y="195"/>
                      </a:cxn>
                      <a:cxn ang="0">
                        <a:pos x="195" y="150"/>
                      </a:cxn>
                      <a:cxn ang="0">
                        <a:pos x="270" y="45"/>
                      </a:cxn>
                      <a:cxn ang="0">
                        <a:pos x="285" y="105"/>
                      </a:cxn>
                    </a:cxnLst>
                    <a:rect l="0" t="0" r="r" b="b"/>
                    <a:pathLst>
                      <a:path w="780" h="572">
                        <a:moveTo>
                          <a:pt x="285" y="105"/>
                        </a:moveTo>
                        <a:cubicBezTo>
                          <a:pt x="311" y="27"/>
                          <a:pt x="308" y="21"/>
                          <a:pt x="390" y="0"/>
                        </a:cubicBezTo>
                        <a:cubicBezTo>
                          <a:pt x="482" y="15"/>
                          <a:pt x="506" y="1"/>
                          <a:pt x="555" y="75"/>
                        </a:cubicBezTo>
                        <a:cubicBezTo>
                          <a:pt x="560" y="125"/>
                          <a:pt x="545" y="182"/>
                          <a:pt x="570" y="225"/>
                        </a:cubicBezTo>
                        <a:cubicBezTo>
                          <a:pt x="586" y="252"/>
                          <a:pt x="630" y="245"/>
                          <a:pt x="660" y="255"/>
                        </a:cubicBezTo>
                        <a:cubicBezTo>
                          <a:pt x="675" y="260"/>
                          <a:pt x="705" y="270"/>
                          <a:pt x="705" y="270"/>
                        </a:cubicBezTo>
                        <a:cubicBezTo>
                          <a:pt x="774" y="373"/>
                          <a:pt x="754" y="326"/>
                          <a:pt x="780" y="405"/>
                        </a:cubicBezTo>
                        <a:cubicBezTo>
                          <a:pt x="775" y="420"/>
                          <a:pt x="776" y="439"/>
                          <a:pt x="765" y="450"/>
                        </a:cubicBezTo>
                        <a:cubicBezTo>
                          <a:pt x="754" y="461"/>
                          <a:pt x="734" y="458"/>
                          <a:pt x="720" y="465"/>
                        </a:cubicBezTo>
                        <a:cubicBezTo>
                          <a:pt x="704" y="473"/>
                          <a:pt x="690" y="485"/>
                          <a:pt x="675" y="495"/>
                        </a:cubicBezTo>
                        <a:cubicBezTo>
                          <a:pt x="660" y="490"/>
                          <a:pt x="646" y="480"/>
                          <a:pt x="630" y="480"/>
                        </a:cubicBezTo>
                        <a:cubicBezTo>
                          <a:pt x="573" y="480"/>
                          <a:pt x="513" y="549"/>
                          <a:pt x="450" y="570"/>
                        </a:cubicBezTo>
                        <a:cubicBezTo>
                          <a:pt x="385" y="565"/>
                          <a:pt x="318" y="572"/>
                          <a:pt x="255" y="555"/>
                        </a:cubicBezTo>
                        <a:cubicBezTo>
                          <a:pt x="207" y="542"/>
                          <a:pt x="195" y="420"/>
                          <a:pt x="195" y="420"/>
                        </a:cubicBezTo>
                        <a:cubicBezTo>
                          <a:pt x="115" y="474"/>
                          <a:pt x="56" y="474"/>
                          <a:pt x="0" y="390"/>
                        </a:cubicBezTo>
                        <a:cubicBezTo>
                          <a:pt x="5" y="375"/>
                          <a:pt x="4" y="356"/>
                          <a:pt x="15" y="345"/>
                        </a:cubicBezTo>
                        <a:cubicBezTo>
                          <a:pt x="65" y="295"/>
                          <a:pt x="75" y="375"/>
                          <a:pt x="45" y="285"/>
                        </a:cubicBezTo>
                        <a:cubicBezTo>
                          <a:pt x="50" y="255"/>
                          <a:pt x="46" y="222"/>
                          <a:pt x="60" y="195"/>
                        </a:cubicBezTo>
                        <a:cubicBezTo>
                          <a:pt x="79" y="157"/>
                          <a:pt x="173" y="154"/>
                          <a:pt x="195" y="150"/>
                        </a:cubicBezTo>
                        <a:cubicBezTo>
                          <a:pt x="230" y="45"/>
                          <a:pt x="195" y="70"/>
                          <a:pt x="270" y="45"/>
                        </a:cubicBezTo>
                        <a:cubicBezTo>
                          <a:pt x="327" y="83"/>
                          <a:pt x="328" y="62"/>
                          <a:pt x="285" y="105"/>
                        </a:cubicBezTo>
                        <a:close/>
                      </a:path>
                    </a:pathLst>
                  </a:custGeom>
                  <a:solidFill>
                    <a:srgbClr val="808000"/>
                  </a:solidFill>
                  <a:ln w="9525">
                    <a:solidFill>
                      <a:srgbClr val="333300"/>
                    </a:solidFill>
                    <a:round/>
                    <a:headEnd/>
                    <a:tailEnd/>
                  </a:ln>
                </p:spPr>
                <p:txBody>
                  <a:bodyPr/>
                  <a:lstStyle/>
                  <a:p>
                    <a:pPr>
                      <a:defRPr/>
                    </a:pPr>
                    <a:endParaRPr lang="en-US"/>
                  </a:p>
                </p:txBody>
              </p:sp>
              <p:sp>
                <p:nvSpPr>
                  <p:cNvPr id="410020" name="Freeform 420"/>
                  <p:cNvSpPr>
                    <a:spLocks/>
                  </p:cNvSpPr>
                  <p:nvPr/>
                </p:nvSpPr>
                <p:spPr bwMode="auto">
                  <a:xfrm>
                    <a:off x="3795" y="1602"/>
                    <a:ext cx="2438" cy="1883"/>
                  </a:xfrm>
                  <a:custGeom>
                    <a:avLst/>
                    <a:gdLst/>
                    <a:ahLst/>
                    <a:cxnLst>
                      <a:cxn ang="0">
                        <a:pos x="438" y="1773"/>
                      </a:cxn>
                      <a:cxn ang="0">
                        <a:pos x="543" y="1848"/>
                      </a:cxn>
                      <a:cxn ang="0">
                        <a:pos x="678" y="1773"/>
                      </a:cxn>
                      <a:cxn ang="0">
                        <a:pos x="738" y="1698"/>
                      </a:cxn>
                      <a:cxn ang="0">
                        <a:pos x="948" y="1683"/>
                      </a:cxn>
                      <a:cxn ang="0">
                        <a:pos x="1068" y="1443"/>
                      </a:cxn>
                      <a:cxn ang="0">
                        <a:pos x="1338" y="1368"/>
                      </a:cxn>
                      <a:cxn ang="0">
                        <a:pos x="1443" y="1488"/>
                      </a:cxn>
                      <a:cxn ang="0">
                        <a:pos x="1593" y="1668"/>
                      </a:cxn>
                      <a:cxn ang="0">
                        <a:pos x="1713" y="1818"/>
                      </a:cxn>
                      <a:cxn ang="0">
                        <a:pos x="1968" y="1893"/>
                      </a:cxn>
                      <a:cxn ang="0">
                        <a:pos x="2208" y="1773"/>
                      </a:cxn>
                      <a:cxn ang="0">
                        <a:pos x="2328" y="1593"/>
                      </a:cxn>
                      <a:cxn ang="0">
                        <a:pos x="2208" y="1518"/>
                      </a:cxn>
                      <a:cxn ang="0">
                        <a:pos x="2313" y="1413"/>
                      </a:cxn>
                      <a:cxn ang="0">
                        <a:pos x="2418" y="1293"/>
                      </a:cxn>
                      <a:cxn ang="0">
                        <a:pos x="2388" y="1128"/>
                      </a:cxn>
                      <a:cxn ang="0">
                        <a:pos x="2268" y="1053"/>
                      </a:cxn>
                      <a:cxn ang="0">
                        <a:pos x="2163" y="813"/>
                      </a:cxn>
                      <a:cxn ang="0">
                        <a:pos x="2028" y="858"/>
                      </a:cxn>
                      <a:cxn ang="0">
                        <a:pos x="1878" y="648"/>
                      </a:cxn>
                      <a:cxn ang="0">
                        <a:pos x="1758" y="513"/>
                      </a:cxn>
                      <a:cxn ang="0">
                        <a:pos x="1548" y="558"/>
                      </a:cxn>
                      <a:cxn ang="0">
                        <a:pos x="1383" y="183"/>
                      </a:cxn>
                      <a:cxn ang="0">
                        <a:pos x="978" y="18"/>
                      </a:cxn>
                      <a:cxn ang="0">
                        <a:pos x="948" y="243"/>
                      </a:cxn>
                      <a:cxn ang="0">
                        <a:pos x="708" y="483"/>
                      </a:cxn>
                      <a:cxn ang="0">
                        <a:pos x="618" y="528"/>
                      </a:cxn>
                      <a:cxn ang="0">
                        <a:pos x="438" y="678"/>
                      </a:cxn>
                      <a:cxn ang="0">
                        <a:pos x="273" y="888"/>
                      </a:cxn>
                      <a:cxn ang="0">
                        <a:pos x="138" y="933"/>
                      </a:cxn>
                      <a:cxn ang="0">
                        <a:pos x="48" y="1008"/>
                      </a:cxn>
                      <a:cxn ang="0">
                        <a:pos x="3" y="1098"/>
                      </a:cxn>
                      <a:cxn ang="0">
                        <a:pos x="78" y="1248"/>
                      </a:cxn>
                      <a:cxn ang="0">
                        <a:pos x="318" y="1413"/>
                      </a:cxn>
                      <a:cxn ang="0">
                        <a:pos x="273" y="1503"/>
                      </a:cxn>
                      <a:cxn ang="0">
                        <a:pos x="303" y="1623"/>
                      </a:cxn>
                      <a:cxn ang="0">
                        <a:pos x="393" y="1593"/>
                      </a:cxn>
                    </a:cxnLst>
                    <a:rect l="0" t="0" r="r" b="b"/>
                    <a:pathLst>
                      <a:path w="2448" h="1893">
                        <a:moveTo>
                          <a:pt x="393" y="1593"/>
                        </a:moveTo>
                        <a:cubicBezTo>
                          <a:pt x="405" y="1654"/>
                          <a:pt x="421" y="1713"/>
                          <a:pt x="438" y="1773"/>
                        </a:cubicBezTo>
                        <a:cubicBezTo>
                          <a:pt x="442" y="1788"/>
                          <a:pt x="440" y="1809"/>
                          <a:pt x="453" y="1818"/>
                        </a:cubicBezTo>
                        <a:cubicBezTo>
                          <a:pt x="479" y="1836"/>
                          <a:pt x="543" y="1848"/>
                          <a:pt x="543" y="1848"/>
                        </a:cubicBezTo>
                        <a:cubicBezTo>
                          <a:pt x="547" y="1847"/>
                          <a:pt x="638" y="1826"/>
                          <a:pt x="648" y="1818"/>
                        </a:cubicBezTo>
                        <a:cubicBezTo>
                          <a:pt x="662" y="1807"/>
                          <a:pt x="665" y="1786"/>
                          <a:pt x="678" y="1773"/>
                        </a:cubicBezTo>
                        <a:cubicBezTo>
                          <a:pt x="691" y="1760"/>
                          <a:pt x="708" y="1753"/>
                          <a:pt x="723" y="1743"/>
                        </a:cubicBezTo>
                        <a:cubicBezTo>
                          <a:pt x="728" y="1728"/>
                          <a:pt x="723" y="1702"/>
                          <a:pt x="738" y="1698"/>
                        </a:cubicBezTo>
                        <a:cubicBezTo>
                          <a:pt x="767" y="1690"/>
                          <a:pt x="798" y="1713"/>
                          <a:pt x="828" y="1713"/>
                        </a:cubicBezTo>
                        <a:cubicBezTo>
                          <a:pt x="864" y="1713"/>
                          <a:pt x="912" y="1695"/>
                          <a:pt x="948" y="1683"/>
                        </a:cubicBezTo>
                        <a:cubicBezTo>
                          <a:pt x="973" y="1608"/>
                          <a:pt x="998" y="1533"/>
                          <a:pt x="1023" y="1458"/>
                        </a:cubicBezTo>
                        <a:cubicBezTo>
                          <a:pt x="1028" y="1443"/>
                          <a:pt x="1053" y="1448"/>
                          <a:pt x="1068" y="1443"/>
                        </a:cubicBezTo>
                        <a:cubicBezTo>
                          <a:pt x="1127" y="1463"/>
                          <a:pt x="1192" y="1459"/>
                          <a:pt x="1248" y="1428"/>
                        </a:cubicBezTo>
                        <a:cubicBezTo>
                          <a:pt x="1280" y="1410"/>
                          <a:pt x="1338" y="1368"/>
                          <a:pt x="1338" y="1368"/>
                        </a:cubicBezTo>
                        <a:cubicBezTo>
                          <a:pt x="1418" y="1488"/>
                          <a:pt x="1313" y="1343"/>
                          <a:pt x="1413" y="1443"/>
                        </a:cubicBezTo>
                        <a:cubicBezTo>
                          <a:pt x="1426" y="1456"/>
                          <a:pt x="1430" y="1475"/>
                          <a:pt x="1443" y="1488"/>
                        </a:cubicBezTo>
                        <a:cubicBezTo>
                          <a:pt x="1482" y="1527"/>
                          <a:pt x="1509" y="1522"/>
                          <a:pt x="1563" y="1533"/>
                        </a:cubicBezTo>
                        <a:cubicBezTo>
                          <a:pt x="1606" y="1662"/>
                          <a:pt x="1540" y="1457"/>
                          <a:pt x="1593" y="1668"/>
                        </a:cubicBezTo>
                        <a:cubicBezTo>
                          <a:pt x="1601" y="1699"/>
                          <a:pt x="1597" y="1740"/>
                          <a:pt x="1623" y="1758"/>
                        </a:cubicBezTo>
                        <a:cubicBezTo>
                          <a:pt x="1653" y="1778"/>
                          <a:pt x="1713" y="1818"/>
                          <a:pt x="1713" y="1818"/>
                        </a:cubicBezTo>
                        <a:cubicBezTo>
                          <a:pt x="1738" y="1813"/>
                          <a:pt x="1763" y="1803"/>
                          <a:pt x="1788" y="1803"/>
                        </a:cubicBezTo>
                        <a:cubicBezTo>
                          <a:pt x="1852" y="1803"/>
                          <a:pt x="1906" y="1872"/>
                          <a:pt x="1968" y="1893"/>
                        </a:cubicBezTo>
                        <a:cubicBezTo>
                          <a:pt x="2046" y="1880"/>
                          <a:pt x="2085" y="1875"/>
                          <a:pt x="2148" y="1833"/>
                        </a:cubicBezTo>
                        <a:cubicBezTo>
                          <a:pt x="2159" y="1799"/>
                          <a:pt x="2157" y="1767"/>
                          <a:pt x="2208" y="1773"/>
                        </a:cubicBezTo>
                        <a:cubicBezTo>
                          <a:pt x="2239" y="1776"/>
                          <a:pt x="2298" y="1803"/>
                          <a:pt x="2298" y="1803"/>
                        </a:cubicBezTo>
                        <a:cubicBezTo>
                          <a:pt x="2333" y="1699"/>
                          <a:pt x="2367" y="1735"/>
                          <a:pt x="2328" y="1593"/>
                        </a:cubicBezTo>
                        <a:cubicBezTo>
                          <a:pt x="2323" y="1576"/>
                          <a:pt x="2313" y="1558"/>
                          <a:pt x="2298" y="1548"/>
                        </a:cubicBezTo>
                        <a:cubicBezTo>
                          <a:pt x="2271" y="1531"/>
                          <a:pt x="2208" y="1518"/>
                          <a:pt x="2208" y="1518"/>
                        </a:cubicBezTo>
                        <a:lnTo>
                          <a:pt x="2313" y="1413"/>
                        </a:lnTo>
                        <a:cubicBezTo>
                          <a:pt x="2313" y="1413"/>
                          <a:pt x="2313" y="1413"/>
                          <a:pt x="2313" y="1413"/>
                        </a:cubicBezTo>
                        <a:cubicBezTo>
                          <a:pt x="2328" y="1403"/>
                          <a:pt x="2343" y="1393"/>
                          <a:pt x="2358" y="1383"/>
                        </a:cubicBezTo>
                        <a:cubicBezTo>
                          <a:pt x="2378" y="1353"/>
                          <a:pt x="2398" y="1323"/>
                          <a:pt x="2418" y="1293"/>
                        </a:cubicBezTo>
                        <a:cubicBezTo>
                          <a:pt x="2436" y="1267"/>
                          <a:pt x="2448" y="1203"/>
                          <a:pt x="2448" y="1203"/>
                        </a:cubicBezTo>
                        <a:cubicBezTo>
                          <a:pt x="2432" y="1154"/>
                          <a:pt x="2441" y="1152"/>
                          <a:pt x="2388" y="1128"/>
                        </a:cubicBezTo>
                        <a:cubicBezTo>
                          <a:pt x="2359" y="1115"/>
                          <a:pt x="2298" y="1098"/>
                          <a:pt x="2298" y="1098"/>
                        </a:cubicBezTo>
                        <a:cubicBezTo>
                          <a:pt x="2288" y="1083"/>
                          <a:pt x="2272" y="1071"/>
                          <a:pt x="2268" y="1053"/>
                        </a:cubicBezTo>
                        <a:cubicBezTo>
                          <a:pt x="2256" y="994"/>
                          <a:pt x="2277" y="928"/>
                          <a:pt x="2253" y="873"/>
                        </a:cubicBezTo>
                        <a:cubicBezTo>
                          <a:pt x="2239" y="840"/>
                          <a:pt x="2163" y="813"/>
                          <a:pt x="2163" y="813"/>
                        </a:cubicBezTo>
                        <a:cubicBezTo>
                          <a:pt x="2133" y="818"/>
                          <a:pt x="2102" y="818"/>
                          <a:pt x="2073" y="828"/>
                        </a:cubicBezTo>
                        <a:cubicBezTo>
                          <a:pt x="2056" y="834"/>
                          <a:pt x="2046" y="858"/>
                          <a:pt x="2028" y="858"/>
                        </a:cubicBezTo>
                        <a:cubicBezTo>
                          <a:pt x="2010" y="858"/>
                          <a:pt x="1998" y="838"/>
                          <a:pt x="1983" y="828"/>
                        </a:cubicBezTo>
                        <a:cubicBezTo>
                          <a:pt x="1943" y="768"/>
                          <a:pt x="1920" y="710"/>
                          <a:pt x="1878" y="648"/>
                        </a:cubicBezTo>
                        <a:cubicBezTo>
                          <a:pt x="1854" y="613"/>
                          <a:pt x="1812" y="593"/>
                          <a:pt x="1788" y="558"/>
                        </a:cubicBezTo>
                        <a:cubicBezTo>
                          <a:pt x="1778" y="543"/>
                          <a:pt x="1773" y="523"/>
                          <a:pt x="1758" y="513"/>
                        </a:cubicBezTo>
                        <a:cubicBezTo>
                          <a:pt x="1731" y="496"/>
                          <a:pt x="1668" y="483"/>
                          <a:pt x="1668" y="483"/>
                        </a:cubicBezTo>
                        <a:cubicBezTo>
                          <a:pt x="1592" y="502"/>
                          <a:pt x="1573" y="483"/>
                          <a:pt x="1548" y="558"/>
                        </a:cubicBezTo>
                        <a:cubicBezTo>
                          <a:pt x="1528" y="528"/>
                          <a:pt x="1499" y="502"/>
                          <a:pt x="1488" y="468"/>
                        </a:cubicBezTo>
                        <a:cubicBezTo>
                          <a:pt x="1456" y="372"/>
                          <a:pt x="1440" y="268"/>
                          <a:pt x="1383" y="183"/>
                        </a:cubicBezTo>
                        <a:cubicBezTo>
                          <a:pt x="1352" y="61"/>
                          <a:pt x="1272" y="26"/>
                          <a:pt x="1158" y="3"/>
                        </a:cubicBezTo>
                        <a:cubicBezTo>
                          <a:pt x="1098" y="8"/>
                          <a:pt x="1036" y="0"/>
                          <a:pt x="978" y="18"/>
                        </a:cubicBezTo>
                        <a:cubicBezTo>
                          <a:pt x="963" y="23"/>
                          <a:pt x="965" y="47"/>
                          <a:pt x="963" y="63"/>
                        </a:cubicBezTo>
                        <a:cubicBezTo>
                          <a:pt x="955" y="123"/>
                          <a:pt x="953" y="183"/>
                          <a:pt x="948" y="243"/>
                        </a:cubicBezTo>
                        <a:cubicBezTo>
                          <a:pt x="853" y="219"/>
                          <a:pt x="771" y="194"/>
                          <a:pt x="708" y="288"/>
                        </a:cubicBezTo>
                        <a:cubicBezTo>
                          <a:pt x="711" y="315"/>
                          <a:pt x="742" y="449"/>
                          <a:pt x="708" y="483"/>
                        </a:cubicBezTo>
                        <a:cubicBezTo>
                          <a:pt x="697" y="494"/>
                          <a:pt x="677" y="491"/>
                          <a:pt x="663" y="498"/>
                        </a:cubicBezTo>
                        <a:cubicBezTo>
                          <a:pt x="647" y="506"/>
                          <a:pt x="634" y="521"/>
                          <a:pt x="618" y="528"/>
                        </a:cubicBezTo>
                        <a:cubicBezTo>
                          <a:pt x="589" y="541"/>
                          <a:pt x="528" y="558"/>
                          <a:pt x="528" y="558"/>
                        </a:cubicBezTo>
                        <a:cubicBezTo>
                          <a:pt x="488" y="619"/>
                          <a:pt x="461" y="610"/>
                          <a:pt x="438" y="678"/>
                        </a:cubicBezTo>
                        <a:cubicBezTo>
                          <a:pt x="453" y="768"/>
                          <a:pt x="454" y="794"/>
                          <a:pt x="528" y="843"/>
                        </a:cubicBezTo>
                        <a:cubicBezTo>
                          <a:pt x="386" y="890"/>
                          <a:pt x="469" y="870"/>
                          <a:pt x="273" y="888"/>
                        </a:cubicBezTo>
                        <a:cubicBezTo>
                          <a:pt x="243" y="898"/>
                          <a:pt x="213" y="908"/>
                          <a:pt x="183" y="918"/>
                        </a:cubicBezTo>
                        <a:cubicBezTo>
                          <a:pt x="168" y="923"/>
                          <a:pt x="138" y="933"/>
                          <a:pt x="138" y="933"/>
                        </a:cubicBezTo>
                        <a:cubicBezTo>
                          <a:pt x="123" y="948"/>
                          <a:pt x="109" y="964"/>
                          <a:pt x="93" y="978"/>
                        </a:cubicBezTo>
                        <a:cubicBezTo>
                          <a:pt x="79" y="990"/>
                          <a:pt x="59" y="994"/>
                          <a:pt x="48" y="1008"/>
                        </a:cubicBezTo>
                        <a:cubicBezTo>
                          <a:pt x="38" y="1020"/>
                          <a:pt x="40" y="1039"/>
                          <a:pt x="33" y="1053"/>
                        </a:cubicBezTo>
                        <a:cubicBezTo>
                          <a:pt x="25" y="1069"/>
                          <a:pt x="13" y="1083"/>
                          <a:pt x="3" y="1098"/>
                        </a:cubicBezTo>
                        <a:cubicBezTo>
                          <a:pt x="11" y="1143"/>
                          <a:pt x="0" y="1200"/>
                          <a:pt x="33" y="1233"/>
                        </a:cubicBezTo>
                        <a:cubicBezTo>
                          <a:pt x="44" y="1244"/>
                          <a:pt x="64" y="1240"/>
                          <a:pt x="78" y="1248"/>
                        </a:cubicBezTo>
                        <a:cubicBezTo>
                          <a:pt x="275" y="1357"/>
                          <a:pt x="47" y="1301"/>
                          <a:pt x="423" y="1323"/>
                        </a:cubicBezTo>
                        <a:cubicBezTo>
                          <a:pt x="401" y="1390"/>
                          <a:pt x="383" y="1391"/>
                          <a:pt x="318" y="1413"/>
                        </a:cubicBezTo>
                        <a:cubicBezTo>
                          <a:pt x="313" y="1428"/>
                          <a:pt x="310" y="1444"/>
                          <a:pt x="303" y="1458"/>
                        </a:cubicBezTo>
                        <a:cubicBezTo>
                          <a:pt x="295" y="1474"/>
                          <a:pt x="275" y="1485"/>
                          <a:pt x="273" y="1503"/>
                        </a:cubicBezTo>
                        <a:cubicBezTo>
                          <a:pt x="270" y="1528"/>
                          <a:pt x="282" y="1553"/>
                          <a:pt x="288" y="1578"/>
                        </a:cubicBezTo>
                        <a:cubicBezTo>
                          <a:pt x="292" y="1593"/>
                          <a:pt x="292" y="1612"/>
                          <a:pt x="303" y="1623"/>
                        </a:cubicBezTo>
                        <a:cubicBezTo>
                          <a:pt x="314" y="1634"/>
                          <a:pt x="333" y="1633"/>
                          <a:pt x="348" y="1638"/>
                        </a:cubicBezTo>
                        <a:cubicBezTo>
                          <a:pt x="402" y="1620"/>
                          <a:pt x="393" y="1639"/>
                          <a:pt x="393" y="1593"/>
                        </a:cubicBezTo>
                        <a:close/>
                      </a:path>
                    </a:pathLst>
                  </a:custGeom>
                  <a:solidFill>
                    <a:srgbClr val="808000"/>
                  </a:solidFill>
                  <a:ln w="9525">
                    <a:solidFill>
                      <a:srgbClr val="333300"/>
                    </a:solidFill>
                    <a:round/>
                    <a:headEnd/>
                    <a:tailEnd/>
                  </a:ln>
                </p:spPr>
                <p:txBody>
                  <a:bodyPr/>
                  <a:lstStyle/>
                  <a:p>
                    <a:pPr>
                      <a:defRPr/>
                    </a:pPr>
                    <a:endParaRPr lang="en-US"/>
                  </a:p>
                </p:txBody>
              </p:sp>
              <p:sp>
                <p:nvSpPr>
                  <p:cNvPr id="410021" name="Freeform 421"/>
                  <p:cNvSpPr>
                    <a:spLocks/>
                  </p:cNvSpPr>
                  <p:nvPr/>
                </p:nvSpPr>
                <p:spPr bwMode="auto">
                  <a:xfrm>
                    <a:off x="5998" y="2604"/>
                    <a:ext cx="1219" cy="729"/>
                  </a:xfrm>
                  <a:custGeom>
                    <a:avLst/>
                    <a:gdLst/>
                    <a:ahLst/>
                    <a:cxnLst>
                      <a:cxn ang="0">
                        <a:pos x="355" y="318"/>
                      </a:cxn>
                      <a:cxn ang="0">
                        <a:pos x="235" y="228"/>
                      </a:cxn>
                      <a:cxn ang="0">
                        <a:pos x="265" y="63"/>
                      </a:cxn>
                      <a:cxn ang="0">
                        <a:pos x="310" y="48"/>
                      </a:cxn>
                      <a:cxn ang="0">
                        <a:pos x="400" y="78"/>
                      </a:cxn>
                      <a:cxn ang="0">
                        <a:pos x="445" y="93"/>
                      </a:cxn>
                      <a:cxn ang="0">
                        <a:pos x="490" y="78"/>
                      </a:cxn>
                      <a:cxn ang="0">
                        <a:pos x="565" y="18"/>
                      </a:cxn>
                      <a:cxn ang="0">
                        <a:pos x="685" y="48"/>
                      </a:cxn>
                      <a:cxn ang="0">
                        <a:pos x="760" y="108"/>
                      </a:cxn>
                      <a:cxn ang="0">
                        <a:pos x="985" y="123"/>
                      </a:cxn>
                      <a:cxn ang="0">
                        <a:pos x="1075" y="153"/>
                      </a:cxn>
                      <a:cxn ang="0">
                        <a:pos x="1105" y="243"/>
                      </a:cxn>
                      <a:cxn ang="0">
                        <a:pos x="1090" y="288"/>
                      </a:cxn>
                      <a:cxn ang="0">
                        <a:pos x="1045" y="303"/>
                      </a:cxn>
                      <a:cxn ang="0">
                        <a:pos x="1060" y="363"/>
                      </a:cxn>
                      <a:cxn ang="0">
                        <a:pos x="1165" y="543"/>
                      </a:cxn>
                      <a:cxn ang="0">
                        <a:pos x="1060" y="708"/>
                      </a:cxn>
                      <a:cxn ang="0">
                        <a:pos x="970" y="738"/>
                      </a:cxn>
                      <a:cxn ang="0">
                        <a:pos x="925" y="723"/>
                      </a:cxn>
                      <a:cxn ang="0">
                        <a:pos x="835" y="663"/>
                      </a:cxn>
                      <a:cxn ang="0">
                        <a:pos x="790" y="663"/>
                      </a:cxn>
                      <a:cxn ang="0">
                        <a:pos x="700" y="693"/>
                      </a:cxn>
                      <a:cxn ang="0">
                        <a:pos x="655" y="708"/>
                      </a:cxn>
                      <a:cxn ang="0">
                        <a:pos x="610" y="723"/>
                      </a:cxn>
                      <a:cxn ang="0">
                        <a:pos x="415" y="618"/>
                      </a:cxn>
                      <a:cxn ang="0">
                        <a:pos x="235" y="678"/>
                      </a:cxn>
                      <a:cxn ang="0">
                        <a:pos x="55" y="603"/>
                      </a:cxn>
                      <a:cxn ang="0">
                        <a:pos x="40" y="558"/>
                      </a:cxn>
                      <a:cxn ang="0">
                        <a:pos x="10" y="513"/>
                      </a:cxn>
                      <a:cxn ang="0">
                        <a:pos x="115" y="423"/>
                      </a:cxn>
                      <a:cxn ang="0">
                        <a:pos x="220" y="408"/>
                      </a:cxn>
                      <a:cxn ang="0">
                        <a:pos x="235" y="363"/>
                      </a:cxn>
                      <a:cxn ang="0">
                        <a:pos x="355" y="318"/>
                      </a:cxn>
                    </a:cxnLst>
                    <a:rect l="0" t="0" r="r" b="b"/>
                    <a:pathLst>
                      <a:path w="1179" h="738">
                        <a:moveTo>
                          <a:pt x="355" y="318"/>
                        </a:moveTo>
                        <a:cubicBezTo>
                          <a:pt x="287" y="295"/>
                          <a:pt x="296" y="268"/>
                          <a:pt x="235" y="228"/>
                        </a:cubicBezTo>
                        <a:cubicBezTo>
                          <a:pt x="208" y="148"/>
                          <a:pt x="172" y="110"/>
                          <a:pt x="265" y="63"/>
                        </a:cubicBezTo>
                        <a:cubicBezTo>
                          <a:pt x="279" y="56"/>
                          <a:pt x="295" y="53"/>
                          <a:pt x="310" y="48"/>
                        </a:cubicBezTo>
                        <a:cubicBezTo>
                          <a:pt x="340" y="58"/>
                          <a:pt x="370" y="68"/>
                          <a:pt x="400" y="78"/>
                        </a:cubicBezTo>
                        <a:cubicBezTo>
                          <a:pt x="415" y="83"/>
                          <a:pt x="445" y="93"/>
                          <a:pt x="445" y="93"/>
                        </a:cubicBezTo>
                        <a:cubicBezTo>
                          <a:pt x="460" y="88"/>
                          <a:pt x="478" y="88"/>
                          <a:pt x="490" y="78"/>
                        </a:cubicBezTo>
                        <a:cubicBezTo>
                          <a:pt x="587" y="0"/>
                          <a:pt x="452" y="56"/>
                          <a:pt x="565" y="18"/>
                        </a:cubicBezTo>
                        <a:cubicBezTo>
                          <a:pt x="569" y="19"/>
                          <a:pt x="670" y="36"/>
                          <a:pt x="685" y="48"/>
                        </a:cubicBezTo>
                        <a:cubicBezTo>
                          <a:pt x="740" y="92"/>
                          <a:pt x="683" y="99"/>
                          <a:pt x="760" y="108"/>
                        </a:cubicBezTo>
                        <a:cubicBezTo>
                          <a:pt x="835" y="116"/>
                          <a:pt x="910" y="118"/>
                          <a:pt x="985" y="123"/>
                        </a:cubicBezTo>
                        <a:cubicBezTo>
                          <a:pt x="1015" y="133"/>
                          <a:pt x="1045" y="143"/>
                          <a:pt x="1075" y="153"/>
                        </a:cubicBezTo>
                        <a:cubicBezTo>
                          <a:pt x="1105" y="163"/>
                          <a:pt x="1105" y="243"/>
                          <a:pt x="1105" y="243"/>
                        </a:cubicBezTo>
                        <a:cubicBezTo>
                          <a:pt x="1100" y="258"/>
                          <a:pt x="1101" y="277"/>
                          <a:pt x="1090" y="288"/>
                        </a:cubicBezTo>
                        <a:cubicBezTo>
                          <a:pt x="1079" y="299"/>
                          <a:pt x="1051" y="288"/>
                          <a:pt x="1045" y="303"/>
                        </a:cubicBezTo>
                        <a:cubicBezTo>
                          <a:pt x="1037" y="322"/>
                          <a:pt x="1051" y="345"/>
                          <a:pt x="1060" y="363"/>
                        </a:cubicBezTo>
                        <a:cubicBezTo>
                          <a:pt x="1094" y="431"/>
                          <a:pt x="1141" y="472"/>
                          <a:pt x="1165" y="543"/>
                        </a:cubicBezTo>
                        <a:cubicBezTo>
                          <a:pt x="1145" y="684"/>
                          <a:pt x="1179" y="628"/>
                          <a:pt x="1060" y="708"/>
                        </a:cubicBezTo>
                        <a:cubicBezTo>
                          <a:pt x="1034" y="726"/>
                          <a:pt x="970" y="738"/>
                          <a:pt x="970" y="738"/>
                        </a:cubicBezTo>
                        <a:cubicBezTo>
                          <a:pt x="955" y="733"/>
                          <a:pt x="939" y="731"/>
                          <a:pt x="925" y="723"/>
                        </a:cubicBezTo>
                        <a:cubicBezTo>
                          <a:pt x="893" y="705"/>
                          <a:pt x="835" y="663"/>
                          <a:pt x="835" y="663"/>
                        </a:cubicBezTo>
                        <a:cubicBezTo>
                          <a:pt x="806" y="576"/>
                          <a:pt x="838" y="633"/>
                          <a:pt x="790" y="663"/>
                        </a:cubicBezTo>
                        <a:cubicBezTo>
                          <a:pt x="763" y="680"/>
                          <a:pt x="730" y="683"/>
                          <a:pt x="700" y="693"/>
                        </a:cubicBezTo>
                        <a:cubicBezTo>
                          <a:pt x="685" y="698"/>
                          <a:pt x="670" y="703"/>
                          <a:pt x="655" y="708"/>
                        </a:cubicBezTo>
                        <a:cubicBezTo>
                          <a:pt x="640" y="713"/>
                          <a:pt x="610" y="723"/>
                          <a:pt x="610" y="723"/>
                        </a:cubicBezTo>
                        <a:cubicBezTo>
                          <a:pt x="473" y="706"/>
                          <a:pt x="484" y="722"/>
                          <a:pt x="415" y="618"/>
                        </a:cubicBezTo>
                        <a:cubicBezTo>
                          <a:pt x="335" y="634"/>
                          <a:pt x="311" y="659"/>
                          <a:pt x="235" y="678"/>
                        </a:cubicBezTo>
                        <a:cubicBezTo>
                          <a:pt x="136" y="662"/>
                          <a:pt x="123" y="671"/>
                          <a:pt x="55" y="603"/>
                        </a:cubicBezTo>
                        <a:cubicBezTo>
                          <a:pt x="50" y="588"/>
                          <a:pt x="47" y="572"/>
                          <a:pt x="40" y="558"/>
                        </a:cubicBezTo>
                        <a:cubicBezTo>
                          <a:pt x="32" y="542"/>
                          <a:pt x="13" y="531"/>
                          <a:pt x="10" y="513"/>
                        </a:cubicBezTo>
                        <a:cubicBezTo>
                          <a:pt x="0" y="455"/>
                          <a:pt x="77" y="436"/>
                          <a:pt x="115" y="423"/>
                        </a:cubicBezTo>
                        <a:cubicBezTo>
                          <a:pt x="165" y="435"/>
                          <a:pt x="182" y="455"/>
                          <a:pt x="220" y="408"/>
                        </a:cubicBezTo>
                        <a:cubicBezTo>
                          <a:pt x="230" y="396"/>
                          <a:pt x="225" y="375"/>
                          <a:pt x="235" y="363"/>
                        </a:cubicBezTo>
                        <a:cubicBezTo>
                          <a:pt x="264" y="326"/>
                          <a:pt x="314" y="326"/>
                          <a:pt x="355" y="318"/>
                        </a:cubicBezTo>
                        <a:close/>
                      </a:path>
                    </a:pathLst>
                  </a:custGeom>
                  <a:solidFill>
                    <a:srgbClr val="808000"/>
                  </a:solidFill>
                  <a:ln w="9525">
                    <a:solidFill>
                      <a:srgbClr val="333300"/>
                    </a:solidFill>
                    <a:round/>
                    <a:headEnd/>
                    <a:tailEnd/>
                  </a:ln>
                </p:spPr>
                <p:txBody>
                  <a:bodyPr/>
                  <a:lstStyle/>
                  <a:p>
                    <a:pPr>
                      <a:defRPr/>
                    </a:pPr>
                    <a:endParaRPr lang="en-US"/>
                  </a:p>
                </p:txBody>
              </p:sp>
              <p:sp>
                <p:nvSpPr>
                  <p:cNvPr id="410022" name="Freeform 422"/>
                  <p:cNvSpPr>
                    <a:spLocks/>
                  </p:cNvSpPr>
                  <p:nvPr/>
                </p:nvSpPr>
                <p:spPr bwMode="auto">
                  <a:xfrm>
                    <a:off x="3045" y="3029"/>
                    <a:ext cx="1688" cy="850"/>
                  </a:xfrm>
                  <a:custGeom>
                    <a:avLst/>
                    <a:gdLst/>
                    <a:ahLst/>
                    <a:cxnLst>
                      <a:cxn ang="0">
                        <a:pos x="510" y="652"/>
                      </a:cxn>
                      <a:cxn ang="0">
                        <a:pos x="465" y="667"/>
                      </a:cxn>
                      <a:cxn ang="0">
                        <a:pos x="465" y="772"/>
                      </a:cxn>
                      <a:cxn ang="0">
                        <a:pos x="510" y="802"/>
                      </a:cxn>
                      <a:cxn ang="0">
                        <a:pos x="570" y="787"/>
                      </a:cxn>
                      <a:cxn ang="0">
                        <a:pos x="645" y="847"/>
                      </a:cxn>
                      <a:cxn ang="0">
                        <a:pos x="690" y="862"/>
                      </a:cxn>
                      <a:cxn ang="0">
                        <a:pos x="810" y="712"/>
                      </a:cxn>
                      <a:cxn ang="0">
                        <a:pos x="930" y="667"/>
                      </a:cxn>
                      <a:cxn ang="0">
                        <a:pos x="990" y="592"/>
                      </a:cxn>
                      <a:cxn ang="0">
                        <a:pos x="1035" y="562"/>
                      </a:cxn>
                      <a:cxn ang="0">
                        <a:pos x="1170" y="637"/>
                      </a:cxn>
                      <a:cxn ang="0">
                        <a:pos x="1215" y="667"/>
                      </a:cxn>
                      <a:cxn ang="0">
                        <a:pos x="1395" y="607"/>
                      </a:cxn>
                      <a:cxn ang="0">
                        <a:pos x="1590" y="637"/>
                      </a:cxn>
                      <a:cxn ang="0">
                        <a:pos x="1605" y="517"/>
                      </a:cxn>
                      <a:cxn ang="0">
                        <a:pos x="1545" y="502"/>
                      </a:cxn>
                      <a:cxn ang="0">
                        <a:pos x="1470" y="382"/>
                      </a:cxn>
                      <a:cxn ang="0">
                        <a:pos x="1320" y="367"/>
                      </a:cxn>
                      <a:cxn ang="0">
                        <a:pos x="1185" y="292"/>
                      </a:cxn>
                      <a:cxn ang="0">
                        <a:pos x="1140" y="307"/>
                      </a:cxn>
                      <a:cxn ang="0">
                        <a:pos x="1095" y="337"/>
                      </a:cxn>
                      <a:cxn ang="0">
                        <a:pos x="1050" y="232"/>
                      </a:cxn>
                      <a:cxn ang="0">
                        <a:pos x="975" y="37"/>
                      </a:cxn>
                      <a:cxn ang="0">
                        <a:pos x="915" y="52"/>
                      </a:cxn>
                      <a:cxn ang="0">
                        <a:pos x="870" y="82"/>
                      </a:cxn>
                      <a:cxn ang="0">
                        <a:pos x="780" y="22"/>
                      </a:cxn>
                      <a:cxn ang="0">
                        <a:pos x="735" y="7"/>
                      </a:cxn>
                      <a:cxn ang="0">
                        <a:pos x="615" y="67"/>
                      </a:cxn>
                      <a:cxn ang="0">
                        <a:pos x="585" y="157"/>
                      </a:cxn>
                      <a:cxn ang="0">
                        <a:pos x="615" y="247"/>
                      </a:cxn>
                      <a:cxn ang="0">
                        <a:pos x="570" y="277"/>
                      </a:cxn>
                      <a:cxn ang="0">
                        <a:pos x="465" y="307"/>
                      </a:cxn>
                      <a:cxn ang="0">
                        <a:pos x="435" y="457"/>
                      </a:cxn>
                      <a:cxn ang="0">
                        <a:pos x="390" y="487"/>
                      </a:cxn>
                      <a:cxn ang="0">
                        <a:pos x="255" y="517"/>
                      </a:cxn>
                      <a:cxn ang="0">
                        <a:pos x="240" y="622"/>
                      </a:cxn>
                      <a:cxn ang="0">
                        <a:pos x="0" y="682"/>
                      </a:cxn>
                      <a:cxn ang="0">
                        <a:pos x="105" y="832"/>
                      </a:cxn>
                      <a:cxn ang="0">
                        <a:pos x="225" y="757"/>
                      </a:cxn>
                      <a:cxn ang="0">
                        <a:pos x="435" y="742"/>
                      </a:cxn>
                      <a:cxn ang="0">
                        <a:pos x="510" y="652"/>
                      </a:cxn>
                    </a:cxnLst>
                    <a:rect l="0" t="0" r="r" b="b"/>
                    <a:pathLst>
                      <a:path w="1689" h="862">
                        <a:moveTo>
                          <a:pt x="510" y="652"/>
                        </a:moveTo>
                        <a:cubicBezTo>
                          <a:pt x="495" y="657"/>
                          <a:pt x="476" y="656"/>
                          <a:pt x="465" y="667"/>
                        </a:cubicBezTo>
                        <a:cubicBezTo>
                          <a:pt x="441" y="691"/>
                          <a:pt x="450" y="749"/>
                          <a:pt x="465" y="772"/>
                        </a:cubicBezTo>
                        <a:cubicBezTo>
                          <a:pt x="475" y="787"/>
                          <a:pt x="495" y="792"/>
                          <a:pt x="510" y="802"/>
                        </a:cubicBezTo>
                        <a:cubicBezTo>
                          <a:pt x="530" y="797"/>
                          <a:pt x="549" y="787"/>
                          <a:pt x="570" y="787"/>
                        </a:cubicBezTo>
                        <a:cubicBezTo>
                          <a:pt x="636" y="787"/>
                          <a:pt x="602" y="812"/>
                          <a:pt x="645" y="847"/>
                        </a:cubicBezTo>
                        <a:cubicBezTo>
                          <a:pt x="657" y="857"/>
                          <a:pt x="675" y="857"/>
                          <a:pt x="690" y="862"/>
                        </a:cubicBezTo>
                        <a:cubicBezTo>
                          <a:pt x="790" y="837"/>
                          <a:pt x="777" y="811"/>
                          <a:pt x="810" y="712"/>
                        </a:cubicBezTo>
                        <a:cubicBezTo>
                          <a:pt x="821" y="679"/>
                          <a:pt x="915" y="670"/>
                          <a:pt x="930" y="667"/>
                        </a:cubicBezTo>
                        <a:cubicBezTo>
                          <a:pt x="1059" y="581"/>
                          <a:pt x="907" y="696"/>
                          <a:pt x="990" y="592"/>
                        </a:cubicBezTo>
                        <a:cubicBezTo>
                          <a:pt x="1001" y="578"/>
                          <a:pt x="1020" y="572"/>
                          <a:pt x="1035" y="562"/>
                        </a:cubicBezTo>
                        <a:cubicBezTo>
                          <a:pt x="1114" y="588"/>
                          <a:pt x="1067" y="568"/>
                          <a:pt x="1170" y="637"/>
                        </a:cubicBezTo>
                        <a:cubicBezTo>
                          <a:pt x="1185" y="647"/>
                          <a:pt x="1215" y="667"/>
                          <a:pt x="1215" y="667"/>
                        </a:cubicBezTo>
                        <a:cubicBezTo>
                          <a:pt x="1293" y="654"/>
                          <a:pt x="1332" y="649"/>
                          <a:pt x="1395" y="607"/>
                        </a:cubicBezTo>
                        <a:cubicBezTo>
                          <a:pt x="1469" y="656"/>
                          <a:pt x="1500" y="652"/>
                          <a:pt x="1590" y="637"/>
                        </a:cubicBezTo>
                        <a:cubicBezTo>
                          <a:pt x="1641" y="560"/>
                          <a:pt x="1689" y="553"/>
                          <a:pt x="1605" y="517"/>
                        </a:cubicBezTo>
                        <a:cubicBezTo>
                          <a:pt x="1586" y="509"/>
                          <a:pt x="1565" y="507"/>
                          <a:pt x="1545" y="502"/>
                        </a:cubicBezTo>
                        <a:cubicBezTo>
                          <a:pt x="1529" y="454"/>
                          <a:pt x="1530" y="396"/>
                          <a:pt x="1470" y="382"/>
                        </a:cubicBezTo>
                        <a:cubicBezTo>
                          <a:pt x="1421" y="371"/>
                          <a:pt x="1370" y="372"/>
                          <a:pt x="1320" y="367"/>
                        </a:cubicBezTo>
                        <a:cubicBezTo>
                          <a:pt x="1217" y="298"/>
                          <a:pt x="1264" y="318"/>
                          <a:pt x="1185" y="292"/>
                        </a:cubicBezTo>
                        <a:cubicBezTo>
                          <a:pt x="1170" y="297"/>
                          <a:pt x="1154" y="300"/>
                          <a:pt x="1140" y="307"/>
                        </a:cubicBezTo>
                        <a:cubicBezTo>
                          <a:pt x="1124" y="315"/>
                          <a:pt x="1112" y="344"/>
                          <a:pt x="1095" y="337"/>
                        </a:cubicBezTo>
                        <a:cubicBezTo>
                          <a:pt x="1082" y="332"/>
                          <a:pt x="1055" y="249"/>
                          <a:pt x="1050" y="232"/>
                        </a:cubicBezTo>
                        <a:cubicBezTo>
                          <a:pt x="1030" y="161"/>
                          <a:pt x="1016" y="98"/>
                          <a:pt x="975" y="37"/>
                        </a:cubicBezTo>
                        <a:cubicBezTo>
                          <a:pt x="955" y="42"/>
                          <a:pt x="934" y="44"/>
                          <a:pt x="915" y="52"/>
                        </a:cubicBezTo>
                        <a:cubicBezTo>
                          <a:pt x="898" y="59"/>
                          <a:pt x="888" y="86"/>
                          <a:pt x="870" y="82"/>
                        </a:cubicBezTo>
                        <a:cubicBezTo>
                          <a:pt x="835" y="74"/>
                          <a:pt x="810" y="42"/>
                          <a:pt x="780" y="22"/>
                        </a:cubicBezTo>
                        <a:cubicBezTo>
                          <a:pt x="767" y="13"/>
                          <a:pt x="750" y="12"/>
                          <a:pt x="735" y="7"/>
                        </a:cubicBezTo>
                        <a:cubicBezTo>
                          <a:pt x="656" y="20"/>
                          <a:pt x="645" y="0"/>
                          <a:pt x="615" y="67"/>
                        </a:cubicBezTo>
                        <a:cubicBezTo>
                          <a:pt x="602" y="96"/>
                          <a:pt x="585" y="157"/>
                          <a:pt x="585" y="157"/>
                        </a:cubicBezTo>
                        <a:cubicBezTo>
                          <a:pt x="595" y="187"/>
                          <a:pt x="605" y="217"/>
                          <a:pt x="615" y="247"/>
                        </a:cubicBezTo>
                        <a:cubicBezTo>
                          <a:pt x="621" y="264"/>
                          <a:pt x="586" y="269"/>
                          <a:pt x="570" y="277"/>
                        </a:cubicBezTo>
                        <a:cubicBezTo>
                          <a:pt x="548" y="288"/>
                          <a:pt x="484" y="302"/>
                          <a:pt x="465" y="307"/>
                        </a:cubicBezTo>
                        <a:cubicBezTo>
                          <a:pt x="363" y="375"/>
                          <a:pt x="469" y="285"/>
                          <a:pt x="435" y="457"/>
                        </a:cubicBezTo>
                        <a:cubicBezTo>
                          <a:pt x="431" y="475"/>
                          <a:pt x="407" y="481"/>
                          <a:pt x="390" y="487"/>
                        </a:cubicBezTo>
                        <a:cubicBezTo>
                          <a:pt x="329" y="507"/>
                          <a:pt x="309" y="499"/>
                          <a:pt x="255" y="517"/>
                        </a:cubicBezTo>
                        <a:cubicBezTo>
                          <a:pt x="150" y="674"/>
                          <a:pt x="293" y="436"/>
                          <a:pt x="240" y="622"/>
                        </a:cubicBezTo>
                        <a:cubicBezTo>
                          <a:pt x="215" y="708"/>
                          <a:pt x="12" y="681"/>
                          <a:pt x="0" y="682"/>
                        </a:cubicBezTo>
                        <a:cubicBezTo>
                          <a:pt x="27" y="762"/>
                          <a:pt x="22" y="804"/>
                          <a:pt x="105" y="832"/>
                        </a:cubicBezTo>
                        <a:cubicBezTo>
                          <a:pt x="212" y="796"/>
                          <a:pt x="177" y="828"/>
                          <a:pt x="225" y="757"/>
                        </a:cubicBezTo>
                        <a:cubicBezTo>
                          <a:pt x="297" y="781"/>
                          <a:pt x="364" y="766"/>
                          <a:pt x="435" y="742"/>
                        </a:cubicBezTo>
                        <a:cubicBezTo>
                          <a:pt x="458" y="673"/>
                          <a:pt x="437" y="706"/>
                          <a:pt x="510" y="652"/>
                        </a:cubicBezTo>
                        <a:close/>
                      </a:path>
                    </a:pathLst>
                  </a:custGeom>
                  <a:solidFill>
                    <a:srgbClr val="808000"/>
                  </a:solidFill>
                  <a:ln w="9525">
                    <a:solidFill>
                      <a:srgbClr val="333300"/>
                    </a:solidFill>
                    <a:round/>
                    <a:headEnd/>
                    <a:tailEnd/>
                  </a:ln>
                </p:spPr>
                <p:txBody>
                  <a:bodyPr/>
                  <a:lstStyle/>
                  <a:p>
                    <a:pPr>
                      <a:defRPr/>
                    </a:pPr>
                    <a:endParaRPr lang="en-US"/>
                  </a:p>
                </p:txBody>
              </p:sp>
              <p:sp>
                <p:nvSpPr>
                  <p:cNvPr id="410023" name="Freeform 423"/>
                  <p:cNvSpPr>
                    <a:spLocks/>
                  </p:cNvSpPr>
                  <p:nvPr/>
                </p:nvSpPr>
                <p:spPr bwMode="auto">
                  <a:xfrm>
                    <a:off x="6654" y="3242"/>
                    <a:ext cx="891" cy="425"/>
                  </a:xfrm>
                  <a:custGeom>
                    <a:avLst/>
                    <a:gdLst/>
                    <a:ahLst/>
                    <a:cxnLst>
                      <a:cxn ang="0">
                        <a:pos x="152" y="151"/>
                      </a:cxn>
                      <a:cxn ang="0">
                        <a:pos x="17" y="166"/>
                      </a:cxn>
                      <a:cxn ang="0">
                        <a:pos x="2" y="211"/>
                      </a:cxn>
                      <a:cxn ang="0">
                        <a:pos x="17" y="301"/>
                      </a:cxn>
                      <a:cxn ang="0">
                        <a:pos x="152" y="376"/>
                      </a:cxn>
                      <a:cxn ang="0">
                        <a:pos x="212" y="361"/>
                      </a:cxn>
                      <a:cxn ang="0">
                        <a:pos x="257" y="346"/>
                      </a:cxn>
                      <a:cxn ang="0">
                        <a:pos x="392" y="421"/>
                      </a:cxn>
                      <a:cxn ang="0">
                        <a:pos x="542" y="391"/>
                      </a:cxn>
                      <a:cxn ang="0">
                        <a:pos x="617" y="331"/>
                      </a:cxn>
                      <a:cxn ang="0">
                        <a:pos x="797" y="316"/>
                      </a:cxn>
                      <a:cxn ang="0">
                        <a:pos x="887" y="211"/>
                      </a:cxn>
                      <a:cxn ang="0">
                        <a:pos x="692" y="151"/>
                      </a:cxn>
                      <a:cxn ang="0">
                        <a:pos x="557" y="16"/>
                      </a:cxn>
                      <a:cxn ang="0">
                        <a:pos x="497" y="31"/>
                      </a:cxn>
                      <a:cxn ang="0">
                        <a:pos x="452" y="46"/>
                      </a:cxn>
                      <a:cxn ang="0">
                        <a:pos x="407" y="16"/>
                      </a:cxn>
                      <a:cxn ang="0">
                        <a:pos x="362" y="1"/>
                      </a:cxn>
                      <a:cxn ang="0">
                        <a:pos x="287" y="16"/>
                      </a:cxn>
                      <a:cxn ang="0">
                        <a:pos x="227" y="106"/>
                      </a:cxn>
                      <a:cxn ang="0">
                        <a:pos x="212" y="151"/>
                      </a:cxn>
                      <a:cxn ang="0">
                        <a:pos x="152" y="151"/>
                      </a:cxn>
                    </a:cxnLst>
                    <a:rect l="0" t="0" r="r" b="b"/>
                    <a:pathLst>
                      <a:path w="887" h="423">
                        <a:moveTo>
                          <a:pt x="152" y="151"/>
                        </a:moveTo>
                        <a:cubicBezTo>
                          <a:pt x="107" y="156"/>
                          <a:pt x="59" y="149"/>
                          <a:pt x="17" y="166"/>
                        </a:cubicBezTo>
                        <a:cubicBezTo>
                          <a:pt x="2" y="172"/>
                          <a:pt x="2" y="195"/>
                          <a:pt x="2" y="211"/>
                        </a:cubicBezTo>
                        <a:cubicBezTo>
                          <a:pt x="2" y="241"/>
                          <a:pt x="0" y="276"/>
                          <a:pt x="17" y="301"/>
                        </a:cubicBezTo>
                        <a:cubicBezTo>
                          <a:pt x="48" y="346"/>
                          <a:pt x="104" y="360"/>
                          <a:pt x="152" y="376"/>
                        </a:cubicBezTo>
                        <a:cubicBezTo>
                          <a:pt x="172" y="371"/>
                          <a:pt x="192" y="367"/>
                          <a:pt x="212" y="361"/>
                        </a:cubicBezTo>
                        <a:cubicBezTo>
                          <a:pt x="227" y="357"/>
                          <a:pt x="242" y="341"/>
                          <a:pt x="257" y="346"/>
                        </a:cubicBezTo>
                        <a:cubicBezTo>
                          <a:pt x="306" y="362"/>
                          <a:pt x="343" y="405"/>
                          <a:pt x="392" y="421"/>
                        </a:cubicBezTo>
                        <a:cubicBezTo>
                          <a:pt x="442" y="414"/>
                          <a:pt x="502" y="423"/>
                          <a:pt x="542" y="391"/>
                        </a:cubicBezTo>
                        <a:cubicBezTo>
                          <a:pt x="600" y="344"/>
                          <a:pt x="538" y="342"/>
                          <a:pt x="617" y="331"/>
                        </a:cubicBezTo>
                        <a:cubicBezTo>
                          <a:pt x="677" y="323"/>
                          <a:pt x="737" y="321"/>
                          <a:pt x="797" y="316"/>
                        </a:cubicBezTo>
                        <a:cubicBezTo>
                          <a:pt x="864" y="294"/>
                          <a:pt x="865" y="276"/>
                          <a:pt x="887" y="211"/>
                        </a:cubicBezTo>
                        <a:cubicBezTo>
                          <a:pt x="818" y="165"/>
                          <a:pt x="779" y="163"/>
                          <a:pt x="692" y="151"/>
                        </a:cubicBezTo>
                        <a:cubicBezTo>
                          <a:pt x="666" y="74"/>
                          <a:pt x="634" y="42"/>
                          <a:pt x="557" y="16"/>
                        </a:cubicBezTo>
                        <a:cubicBezTo>
                          <a:pt x="537" y="21"/>
                          <a:pt x="517" y="25"/>
                          <a:pt x="497" y="31"/>
                        </a:cubicBezTo>
                        <a:cubicBezTo>
                          <a:pt x="482" y="35"/>
                          <a:pt x="468" y="49"/>
                          <a:pt x="452" y="46"/>
                        </a:cubicBezTo>
                        <a:cubicBezTo>
                          <a:pt x="434" y="43"/>
                          <a:pt x="423" y="24"/>
                          <a:pt x="407" y="16"/>
                        </a:cubicBezTo>
                        <a:cubicBezTo>
                          <a:pt x="393" y="9"/>
                          <a:pt x="377" y="6"/>
                          <a:pt x="362" y="1"/>
                        </a:cubicBezTo>
                        <a:cubicBezTo>
                          <a:pt x="337" y="6"/>
                          <a:pt x="307" y="0"/>
                          <a:pt x="287" y="16"/>
                        </a:cubicBezTo>
                        <a:cubicBezTo>
                          <a:pt x="259" y="38"/>
                          <a:pt x="238" y="72"/>
                          <a:pt x="227" y="106"/>
                        </a:cubicBezTo>
                        <a:cubicBezTo>
                          <a:pt x="222" y="121"/>
                          <a:pt x="226" y="143"/>
                          <a:pt x="212" y="151"/>
                        </a:cubicBezTo>
                        <a:cubicBezTo>
                          <a:pt x="195" y="161"/>
                          <a:pt x="172" y="151"/>
                          <a:pt x="152" y="151"/>
                        </a:cubicBezTo>
                        <a:close/>
                      </a:path>
                    </a:pathLst>
                  </a:custGeom>
                  <a:solidFill>
                    <a:srgbClr val="808000"/>
                  </a:solidFill>
                  <a:ln w="9525">
                    <a:solidFill>
                      <a:srgbClr val="333300"/>
                    </a:solidFill>
                    <a:round/>
                    <a:headEnd/>
                    <a:tailEnd/>
                  </a:ln>
                </p:spPr>
                <p:txBody>
                  <a:bodyPr/>
                  <a:lstStyle/>
                  <a:p>
                    <a:pPr>
                      <a:defRPr/>
                    </a:pPr>
                    <a:endParaRPr lang="en-US"/>
                  </a:p>
                </p:txBody>
              </p:sp>
              <p:sp>
                <p:nvSpPr>
                  <p:cNvPr id="410024" name="Freeform 424"/>
                  <p:cNvSpPr>
                    <a:spLocks/>
                  </p:cNvSpPr>
                  <p:nvPr/>
                </p:nvSpPr>
                <p:spPr bwMode="auto">
                  <a:xfrm>
                    <a:off x="5858" y="3515"/>
                    <a:ext cx="1266" cy="1002"/>
                  </a:xfrm>
                  <a:custGeom>
                    <a:avLst/>
                    <a:gdLst/>
                    <a:ahLst/>
                    <a:cxnLst>
                      <a:cxn ang="0">
                        <a:pos x="180" y="480"/>
                      </a:cxn>
                      <a:cxn ang="0">
                        <a:pos x="120" y="600"/>
                      </a:cxn>
                      <a:cxn ang="0">
                        <a:pos x="150" y="645"/>
                      </a:cxn>
                      <a:cxn ang="0">
                        <a:pos x="285" y="675"/>
                      </a:cxn>
                      <a:cxn ang="0">
                        <a:pos x="390" y="705"/>
                      </a:cxn>
                      <a:cxn ang="0">
                        <a:pos x="585" y="750"/>
                      </a:cxn>
                      <a:cxn ang="0">
                        <a:pos x="630" y="735"/>
                      </a:cxn>
                      <a:cxn ang="0">
                        <a:pos x="660" y="780"/>
                      </a:cxn>
                      <a:cxn ang="0">
                        <a:pos x="705" y="915"/>
                      </a:cxn>
                      <a:cxn ang="0">
                        <a:pos x="735" y="960"/>
                      </a:cxn>
                      <a:cxn ang="0">
                        <a:pos x="825" y="990"/>
                      </a:cxn>
                      <a:cxn ang="0">
                        <a:pos x="990" y="960"/>
                      </a:cxn>
                      <a:cxn ang="0">
                        <a:pos x="1065" y="900"/>
                      </a:cxn>
                      <a:cxn ang="0">
                        <a:pos x="1200" y="945"/>
                      </a:cxn>
                      <a:cxn ang="0">
                        <a:pos x="1260" y="810"/>
                      </a:cxn>
                      <a:cxn ang="0">
                        <a:pos x="1245" y="735"/>
                      </a:cxn>
                      <a:cxn ang="0">
                        <a:pos x="1005" y="660"/>
                      </a:cxn>
                      <a:cxn ang="0">
                        <a:pos x="915" y="405"/>
                      </a:cxn>
                      <a:cxn ang="0">
                        <a:pos x="885" y="360"/>
                      </a:cxn>
                      <a:cxn ang="0">
                        <a:pos x="735" y="345"/>
                      </a:cxn>
                      <a:cxn ang="0">
                        <a:pos x="720" y="210"/>
                      </a:cxn>
                      <a:cxn ang="0">
                        <a:pos x="690" y="120"/>
                      </a:cxn>
                      <a:cxn ang="0">
                        <a:pos x="630" y="30"/>
                      </a:cxn>
                      <a:cxn ang="0">
                        <a:pos x="540" y="0"/>
                      </a:cxn>
                      <a:cxn ang="0">
                        <a:pos x="495" y="15"/>
                      </a:cxn>
                      <a:cxn ang="0">
                        <a:pos x="420" y="135"/>
                      </a:cxn>
                      <a:cxn ang="0">
                        <a:pos x="180" y="150"/>
                      </a:cxn>
                      <a:cxn ang="0">
                        <a:pos x="135" y="165"/>
                      </a:cxn>
                      <a:cxn ang="0">
                        <a:pos x="135" y="330"/>
                      </a:cxn>
                      <a:cxn ang="0">
                        <a:pos x="90" y="360"/>
                      </a:cxn>
                      <a:cxn ang="0">
                        <a:pos x="45" y="375"/>
                      </a:cxn>
                      <a:cxn ang="0">
                        <a:pos x="0" y="465"/>
                      </a:cxn>
                      <a:cxn ang="0">
                        <a:pos x="15" y="510"/>
                      </a:cxn>
                      <a:cxn ang="0">
                        <a:pos x="105" y="540"/>
                      </a:cxn>
                      <a:cxn ang="0">
                        <a:pos x="180" y="480"/>
                      </a:cxn>
                    </a:cxnLst>
                    <a:rect l="0" t="0" r="r" b="b"/>
                    <a:pathLst>
                      <a:path w="1260" h="995">
                        <a:moveTo>
                          <a:pt x="180" y="480"/>
                        </a:moveTo>
                        <a:cubicBezTo>
                          <a:pt x="115" y="502"/>
                          <a:pt x="90" y="529"/>
                          <a:pt x="120" y="600"/>
                        </a:cubicBezTo>
                        <a:cubicBezTo>
                          <a:pt x="127" y="617"/>
                          <a:pt x="136" y="634"/>
                          <a:pt x="150" y="645"/>
                        </a:cubicBezTo>
                        <a:cubicBezTo>
                          <a:pt x="169" y="661"/>
                          <a:pt x="284" y="675"/>
                          <a:pt x="285" y="675"/>
                        </a:cubicBezTo>
                        <a:cubicBezTo>
                          <a:pt x="332" y="684"/>
                          <a:pt x="347" y="691"/>
                          <a:pt x="390" y="705"/>
                        </a:cubicBezTo>
                        <a:cubicBezTo>
                          <a:pt x="449" y="794"/>
                          <a:pt x="471" y="764"/>
                          <a:pt x="585" y="750"/>
                        </a:cubicBezTo>
                        <a:cubicBezTo>
                          <a:pt x="600" y="745"/>
                          <a:pt x="615" y="729"/>
                          <a:pt x="630" y="735"/>
                        </a:cubicBezTo>
                        <a:cubicBezTo>
                          <a:pt x="647" y="742"/>
                          <a:pt x="653" y="764"/>
                          <a:pt x="660" y="780"/>
                        </a:cubicBezTo>
                        <a:cubicBezTo>
                          <a:pt x="679" y="823"/>
                          <a:pt x="690" y="870"/>
                          <a:pt x="705" y="915"/>
                        </a:cubicBezTo>
                        <a:cubicBezTo>
                          <a:pt x="711" y="932"/>
                          <a:pt x="720" y="950"/>
                          <a:pt x="735" y="960"/>
                        </a:cubicBezTo>
                        <a:cubicBezTo>
                          <a:pt x="762" y="977"/>
                          <a:pt x="825" y="990"/>
                          <a:pt x="825" y="990"/>
                        </a:cubicBezTo>
                        <a:cubicBezTo>
                          <a:pt x="880" y="983"/>
                          <a:pt x="946" y="995"/>
                          <a:pt x="990" y="960"/>
                        </a:cubicBezTo>
                        <a:cubicBezTo>
                          <a:pt x="1087" y="882"/>
                          <a:pt x="952" y="938"/>
                          <a:pt x="1065" y="900"/>
                        </a:cubicBezTo>
                        <a:cubicBezTo>
                          <a:pt x="1168" y="969"/>
                          <a:pt x="1121" y="971"/>
                          <a:pt x="1200" y="945"/>
                        </a:cubicBezTo>
                        <a:cubicBezTo>
                          <a:pt x="1216" y="896"/>
                          <a:pt x="1244" y="859"/>
                          <a:pt x="1260" y="810"/>
                        </a:cubicBezTo>
                        <a:cubicBezTo>
                          <a:pt x="1255" y="785"/>
                          <a:pt x="1254" y="759"/>
                          <a:pt x="1245" y="735"/>
                        </a:cubicBezTo>
                        <a:cubicBezTo>
                          <a:pt x="1211" y="645"/>
                          <a:pt x="1073" y="666"/>
                          <a:pt x="1005" y="660"/>
                        </a:cubicBezTo>
                        <a:cubicBezTo>
                          <a:pt x="996" y="538"/>
                          <a:pt x="1031" y="444"/>
                          <a:pt x="915" y="405"/>
                        </a:cubicBezTo>
                        <a:cubicBezTo>
                          <a:pt x="905" y="390"/>
                          <a:pt x="902" y="366"/>
                          <a:pt x="885" y="360"/>
                        </a:cubicBezTo>
                        <a:cubicBezTo>
                          <a:pt x="837" y="344"/>
                          <a:pt x="772" y="379"/>
                          <a:pt x="735" y="345"/>
                        </a:cubicBezTo>
                        <a:cubicBezTo>
                          <a:pt x="701" y="315"/>
                          <a:pt x="729" y="254"/>
                          <a:pt x="720" y="210"/>
                        </a:cubicBezTo>
                        <a:cubicBezTo>
                          <a:pt x="714" y="179"/>
                          <a:pt x="700" y="150"/>
                          <a:pt x="690" y="120"/>
                        </a:cubicBezTo>
                        <a:cubicBezTo>
                          <a:pt x="679" y="86"/>
                          <a:pt x="650" y="60"/>
                          <a:pt x="630" y="30"/>
                        </a:cubicBezTo>
                        <a:cubicBezTo>
                          <a:pt x="612" y="4"/>
                          <a:pt x="540" y="0"/>
                          <a:pt x="540" y="0"/>
                        </a:cubicBezTo>
                        <a:cubicBezTo>
                          <a:pt x="525" y="5"/>
                          <a:pt x="504" y="2"/>
                          <a:pt x="495" y="15"/>
                        </a:cubicBezTo>
                        <a:cubicBezTo>
                          <a:pt x="465" y="58"/>
                          <a:pt x="488" y="124"/>
                          <a:pt x="420" y="135"/>
                        </a:cubicBezTo>
                        <a:cubicBezTo>
                          <a:pt x="341" y="148"/>
                          <a:pt x="260" y="145"/>
                          <a:pt x="180" y="150"/>
                        </a:cubicBezTo>
                        <a:cubicBezTo>
                          <a:pt x="165" y="155"/>
                          <a:pt x="147" y="155"/>
                          <a:pt x="135" y="165"/>
                        </a:cubicBezTo>
                        <a:cubicBezTo>
                          <a:pt x="78" y="210"/>
                          <a:pt x="117" y="276"/>
                          <a:pt x="135" y="330"/>
                        </a:cubicBezTo>
                        <a:cubicBezTo>
                          <a:pt x="120" y="340"/>
                          <a:pt x="106" y="352"/>
                          <a:pt x="90" y="360"/>
                        </a:cubicBezTo>
                        <a:cubicBezTo>
                          <a:pt x="76" y="367"/>
                          <a:pt x="57" y="365"/>
                          <a:pt x="45" y="375"/>
                        </a:cubicBezTo>
                        <a:cubicBezTo>
                          <a:pt x="19" y="396"/>
                          <a:pt x="10" y="435"/>
                          <a:pt x="0" y="465"/>
                        </a:cubicBezTo>
                        <a:cubicBezTo>
                          <a:pt x="5" y="480"/>
                          <a:pt x="2" y="501"/>
                          <a:pt x="15" y="510"/>
                        </a:cubicBezTo>
                        <a:cubicBezTo>
                          <a:pt x="41" y="528"/>
                          <a:pt x="105" y="540"/>
                          <a:pt x="105" y="540"/>
                        </a:cubicBezTo>
                        <a:cubicBezTo>
                          <a:pt x="167" y="519"/>
                          <a:pt x="141" y="538"/>
                          <a:pt x="180" y="480"/>
                        </a:cubicBezTo>
                        <a:close/>
                      </a:path>
                    </a:pathLst>
                  </a:custGeom>
                  <a:solidFill>
                    <a:srgbClr val="808000"/>
                  </a:solidFill>
                  <a:ln w="9525">
                    <a:solidFill>
                      <a:srgbClr val="333300"/>
                    </a:solidFill>
                    <a:round/>
                    <a:headEnd/>
                    <a:tailEnd/>
                  </a:ln>
                </p:spPr>
                <p:txBody>
                  <a:bodyPr/>
                  <a:lstStyle/>
                  <a:p>
                    <a:pPr>
                      <a:defRPr/>
                    </a:pPr>
                    <a:endParaRPr lang="en-US"/>
                  </a:p>
                </p:txBody>
              </p:sp>
            </p:grpSp>
          </p:grpSp>
        </p:grpSp>
      </p:grpSp>
      <p:sp>
        <p:nvSpPr>
          <p:cNvPr id="410025" name="Line 425"/>
          <p:cNvSpPr>
            <a:spLocks noChangeShapeType="1"/>
          </p:cNvSpPr>
          <p:nvPr/>
        </p:nvSpPr>
        <p:spPr bwMode="auto">
          <a:xfrm flipV="1">
            <a:off x="7391400" y="1981200"/>
            <a:ext cx="609600" cy="381000"/>
          </a:xfrm>
          <a:prstGeom prst="line">
            <a:avLst/>
          </a:prstGeom>
          <a:noFill/>
          <a:ln w="25400">
            <a:solidFill>
              <a:srgbClr val="FF0000"/>
            </a:solidFill>
            <a:round/>
            <a:headEnd type="triangle" w="med" len="med"/>
            <a:tailEnd type="triangle" w="med" len="med"/>
          </a:ln>
          <a:effectLst/>
        </p:spPr>
        <p:txBody>
          <a:bodyPr/>
          <a:lstStyle/>
          <a:p>
            <a:pPr>
              <a:defRPr/>
            </a:pPr>
            <a:endParaRPr lang="en-US"/>
          </a:p>
        </p:txBody>
      </p:sp>
      <p:grpSp>
        <p:nvGrpSpPr>
          <p:cNvPr id="410068" name="Group 426"/>
          <p:cNvGrpSpPr>
            <a:grpSpLocks/>
          </p:cNvGrpSpPr>
          <p:nvPr/>
        </p:nvGrpSpPr>
        <p:grpSpPr bwMode="auto">
          <a:xfrm>
            <a:off x="2057400" y="304800"/>
            <a:ext cx="6629400" cy="5410200"/>
            <a:chOff x="1296" y="192"/>
            <a:chExt cx="4176" cy="3408"/>
          </a:xfrm>
        </p:grpSpPr>
        <p:sp>
          <p:nvSpPr>
            <p:cNvPr id="410027" name="Text Box 427"/>
            <p:cNvSpPr txBox="1">
              <a:spLocks noChangeArrowheads="1"/>
            </p:cNvSpPr>
            <p:nvPr/>
          </p:nvSpPr>
          <p:spPr bwMode="gray">
            <a:xfrm>
              <a:off x="2688" y="288"/>
              <a:ext cx="1932" cy="528"/>
            </a:xfrm>
            <a:prstGeom prst="rect">
              <a:avLst/>
            </a:prstGeom>
            <a:solidFill>
              <a:srgbClr val="800000"/>
            </a:solidFill>
            <a:ln w="9525">
              <a:solidFill>
                <a:srgbClr val="600000"/>
              </a:solidFill>
              <a:miter lim="800000"/>
              <a:headEnd/>
              <a:tailEnd/>
            </a:ln>
            <a:effectLst/>
          </p:spPr>
          <p:txBody>
            <a:bodyPr/>
            <a:lstStyle/>
            <a:p>
              <a:pPr eaLnBrk="0" hangingPunct="0">
                <a:spcBef>
                  <a:spcPct val="0"/>
                </a:spcBef>
                <a:defRPr/>
              </a:pPr>
              <a:r>
                <a:rPr lang="en-US" sz="2500" b="1">
                  <a:solidFill>
                    <a:schemeClr val="bg1"/>
                  </a:solidFill>
                  <a:effectLst>
                    <a:outerShdw blurRad="38100" dist="38100" dir="2700000" algn="tl">
                      <a:srgbClr val="000000"/>
                    </a:outerShdw>
                  </a:effectLst>
                  <a:latin typeface="Arial" pitchFamily="34" charset="0"/>
                </a:rPr>
                <a:t>Population Size</a:t>
              </a:r>
            </a:p>
            <a:p>
              <a:pPr eaLnBrk="0" hangingPunct="0">
                <a:spcBef>
                  <a:spcPct val="0"/>
                </a:spcBef>
                <a:defRPr/>
              </a:pPr>
              <a:r>
                <a:rPr lang="en-US" sz="1600" b="1">
                  <a:solidFill>
                    <a:schemeClr val="bg1"/>
                  </a:solidFill>
                  <a:effectLst>
                    <a:outerShdw blurRad="38100" dist="38100" dir="2700000" algn="tl">
                      <a:srgbClr val="000000"/>
                    </a:outerShdw>
                  </a:effectLst>
                  <a:latin typeface="Arial" pitchFamily="34" charset="0"/>
                </a:rPr>
                <a:t>(mature individuals only)</a:t>
              </a:r>
              <a:endParaRPr lang="en-US" sz="1600" b="1">
                <a:effectLst/>
                <a:latin typeface="Arial" pitchFamily="34" charset="0"/>
              </a:endParaRPr>
            </a:p>
          </p:txBody>
        </p:sp>
        <p:grpSp>
          <p:nvGrpSpPr>
            <p:cNvPr id="410069" name="Group 428"/>
            <p:cNvGrpSpPr>
              <a:grpSpLocks/>
            </p:cNvGrpSpPr>
            <p:nvPr/>
          </p:nvGrpSpPr>
          <p:grpSpPr bwMode="auto">
            <a:xfrm>
              <a:off x="1296" y="192"/>
              <a:ext cx="1200" cy="1344"/>
              <a:chOff x="1296" y="192"/>
              <a:chExt cx="1200" cy="1344"/>
            </a:xfrm>
          </p:grpSpPr>
          <p:sp>
            <p:nvSpPr>
              <p:cNvPr id="410029" name="Oval 429"/>
              <p:cNvSpPr>
                <a:spLocks noChangeArrowheads="1"/>
              </p:cNvSpPr>
              <p:nvPr/>
            </p:nvSpPr>
            <p:spPr bwMode="gray">
              <a:xfrm>
                <a:off x="1392" y="816"/>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30" name="Oval 430"/>
              <p:cNvSpPr>
                <a:spLocks noChangeArrowheads="1"/>
              </p:cNvSpPr>
              <p:nvPr/>
            </p:nvSpPr>
            <p:spPr bwMode="gray">
              <a:xfrm>
                <a:off x="1680" y="192"/>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31" name="Oval 431"/>
              <p:cNvSpPr>
                <a:spLocks noChangeArrowheads="1"/>
              </p:cNvSpPr>
              <p:nvPr/>
            </p:nvSpPr>
            <p:spPr bwMode="gray">
              <a:xfrm>
                <a:off x="1392" y="288"/>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32" name="Oval 432"/>
              <p:cNvSpPr>
                <a:spLocks noChangeArrowheads="1"/>
              </p:cNvSpPr>
              <p:nvPr/>
            </p:nvSpPr>
            <p:spPr bwMode="gray">
              <a:xfrm>
                <a:off x="1296" y="480"/>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33" name="Oval 433"/>
              <p:cNvSpPr>
                <a:spLocks noChangeArrowheads="1"/>
              </p:cNvSpPr>
              <p:nvPr/>
            </p:nvSpPr>
            <p:spPr bwMode="gray">
              <a:xfrm>
                <a:off x="1680" y="720"/>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34" name="Oval 434"/>
              <p:cNvSpPr>
                <a:spLocks noChangeArrowheads="1"/>
              </p:cNvSpPr>
              <p:nvPr/>
            </p:nvSpPr>
            <p:spPr bwMode="gray">
              <a:xfrm>
                <a:off x="1872" y="816"/>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35" name="Oval 435"/>
              <p:cNvSpPr>
                <a:spLocks noChangeArrowheads="1"/>
              </p:cNvSpPr>
              <p:nvPr/>
            </p:nvSpPr>
            <p:spPr bwMode="gray">
              <a:xfrm>
                <a:off x="1872" y="1200"/>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36" name="Oval 436"/>
              <p:cNvSpPr>
                <a:spLocks noChangeArrowheads="1"/>
              </p:cNvSpPr>
              <p:nvPr/>
            </p:nvSpPr>
            <p:spPr bwMode="gray">
              <a:xfrm>
                <a:off x="1584" y="1056"/>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37" name="Oval 437"/>
              <p:cNvSpPr>
                <a:spLocks noChangeArrowheads="1"/>
              </p:cNvSpPr>
              <p:nvPr/>
            </p:nvSpPr>
            <p:spPr bwMode="gray">
              <a:xfrm>
                <a:off x="2160" y="480"/>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38" name="Oval 438"/>
              <p:cNvSpPr>
                <a:spLocks noChangeArrowheads="1"/>
              </p:cNvSpPr>
              <p:nvPr/>
            </p:nvSpPr>
            <p:spPr bwMode="gray">
              <a:xfrm>
                <a:off x="1872" y="528"/>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39" name="Oval 439"/>
              <p:cNvSpPr>
                <a:spLocks noChangeArrowheads="1"/>
              </p:cNvSpPr>
              <p:nvPr/>
            </p:nvSpPr>
            <p:spPr bwMode="gray">
              <a:xfrm>
                <a:off x="2016" y="192"/>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grpSp>
        <p:grpSp>
          <p:nvGrpSpPr>
            <p:cNvPr id="410070" name="Group 440"/>
            <p:cNvGrpSpPr>
              <a:grpSpLocks/>
            </p:cNvGrpSpPr>
            <p:nvPr/>
          </p:nvGrpSpPr>
          <p:grpSpPr bwMode="auto">
            <a:xfrm>
              <a:off x="4032" y="2880"/>
              <a:ext cx="624" cy="720"/>
              <a:chOff x="4032" y="2880"/>
              <a:chExt cx="624" cy="720"/>
            </a:xfrm>
          </p:grpSpPr>
          <p:sp>
            <p:nvSpPr>
              <p:cNvPr id="410041" name="Oval 441"/>
              <p:cNvSpPr>
                <a:spLocks noChangeArrowheads="1"/>
              </p:cNvSpPr>
              <p:nvPr/>
            </p:nvSpPr>
            <p:spPr bwMode="gray">
              <a:xfrm>
                <a:off x="4320" y="2880"/>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42" name="Oval 442"/>
              <p:cNvSpPr>
                <a:spLocks noChangeArrowheads="1"/>
              </p:cNvSpPr>
              <p:nvPr/>
            </p:nvSpPr>
            <p:spPr bwMode="gray">
              <a:xfrm>
                <a:off x="4272" y="3168"/>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43" name="Oval 443"/>
              <p:cNvSpPr>
                <a:spLocks noChangeArrowheads="1"/>
              </p:cNvSpPr>
              <p:nvPr/>
            </p:nvSpPr>
            <p:spPr bwMode="gray">
              <a:xfrm>
                <a:off x="4080" y="3024"/>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44" name="Oval 444"/>
              <p:cNvSpPr>
                <a:spLocks noChangeArrowheads="1"/>
              </p:cNvSpPr>
              <p:nvPr/>
            </p:nvSpPr>
            <p:spPr bwMode="gray">
              <a:xfrm>
                <a:off x="4032" y="3264"/>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grpSp>
        <p:grpSp>
          <p:nvGrpSpPr>
            <p:cNvPr id="410071" name="Group 445"/>
            <p:cNvGrpSpPr>
              <a:grpSpLocks/>
            </p:cNvGrpSpPr>
            <p:nvPr/>
          </p:nvGrpSpPr>
          <p:grpSpPr bwMode="auto">
            <a:xfrm>
              <a:off x="4080" y="1152"/>
              <a:ext cx="576" cy="816"/>
              <a:chOff x="4080" y="1152"/>
              <a:chExt cx="576" cy="816"/>
            </a:xfrm>
          </p:grpSpPr>
          <p:sp>
            <p:nvSpPr>
              <p:cNvPr id="410046" name="Oval 446"/>
              <p:cNvSpPr>
                <a:spLocks noChangeArrowheads="1"/>
              </p:cNvSpPr>
              <p:nvPr/>
            </p:nvSpPr>
            <p:spPr bwMode="gray">
              <a:xfrm>
                <a:off x="4320" y="1152"/>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47" name="Oval 447"/>
              <p:cNvSpPr>
                <a:spLocks noChangeArrowheads="1"/>
              </p:cNvSpPr>
              <p:nvPr/>
            </p:nvSpPr>
            <p:spPr bwMode="gray">
              <a:xfrm>
                <a:off x="4128" y="1632"/>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48" name="Oval 448"/>
              <p:cNvSpPr>
                <a:spLocks noChangeArrowheads="1"/>
              </p:cNvSpPr>
              <p:nvPr/>
            </p:nvSpPr>
            <p:spPr bwMode="gray">
              <a:xfrm>
                <a:off x="4080" y="1296"/>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grpSp>
        <p:grpSp>
          <p:nvGrpSpPr>
            <p:cNvPr id="410072" name="Group 449"/>
            <p:cNvGrpSpPr>
              <a:grpSpLocks/>
            </p:cNvGrpSpPr>
            <p:nvPr/>
          </p:nvGrpSpPr>
          <p:grpSpPr bwMode="auto">
            <a:xfrm>
              <a:off x="4704" y="576"/>
              <a:ext cx="768" cy="720"/>
              <a:chOff x="4704" y="576"/>
              <a:chExt cx="768" cy="720"/>
            </a:xfrm>
          </p:grpSpPr>
          <p:sp>
            <p:nvSpPr>
              <p:cNvPr id="410050" name="Oval 450"/>
              <p:cNvSpPr>
                <a:spLocks noChangeArrowheads="1"/>
              </p:cNvSpPr>
              <p:nvPr/>
            </p:nvSpPr>
            <p:spPr bwMode="gray">
              <a:xfrm>
                <a:off x="4944" y="624"/>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51" name="Oval 451"/>
              <p:cNvSpPr>
                <a:spLocks noChangeArrowheads="1"/>
              </p:cNvSpPr>
              <p:nvPr/>
            </p:nvSpPr>
            <p:spPr bwMode="gray">
              <a:xfrm>
                <a:off x="5136" y="816"/>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52" name="Oval 452"/>
              <p:cNvSpPr>
                <a:spLocks noChangeArrowheads="1"/>
              </p:cNvSpPr>
              <p:nvPr/>
            </p:nvSpPr>
            <p:spPr bwMode="gray">
              <a:xfrm>
                <a:off x="4944" y="960"/>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sp>
            <p:nvSpPr>
              <p:cNvPr id="410053" name="Oval 453"/>
              <p:cNvSpPr>
                <a:spLocks noChangeArrowheads="1"/>
              </p:cNvSpPr>
              <p:nvPr/>
            </p:nvSpPr>
            <p:spPr bwMode="gray">
              <a:xfrm>
                <a:off x="4704" y="576"/>
                <a:ext cx="336" cy="336"/>
              </a:xfrm>
              <a:prstGeom prst="ellipse">
                <a:avLst/>
              </a:prstGeom>
              <a:noFill/>
              <a:ln w="25400">
                <a:solidFill>
                  <a:srgbClr val="FF0000"/>
                </a:solidFill>
                <a:round/>
                <a:headEnd/>
                <a:tailEnd/>
              </a:ln>
              <a:effectLst/>
            </p:spPr>
            <p:txBody>
              <a:bodyPr anchor="ctr">
                <a:spAutoFit/>
              </a:bodyPr>
              <a:lstStyle/>
              <a:p>
                <a:pPr>
                  <a:defRPr/>
                </a:pPr>
                <a:endParaRPr lang="en-US"/>
              </a:p>
            </p:txBody>
          </p:sp>
        </p:grpSp>
      </p:grpSp>
    </p:spTree>
    <p:extLst>
      <p:ext uri="{BB962C8B-B14F-4D97-AF65-F5344CB8AC3E}">
        <p14:creationId xmlns:p14="http://schemas.microsoft.com/office/powerpoint/2010/main" val="1313365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8" presetClass="entr" presetSubtype="12" fill="hold" nodeType="afterEffect">
                                  <p:stCondLst>
                                    <p:cond delay="500"/>
                                  </p:stCondLst>
                                  <p:childTnLst>
                                    <p:set>
                                      <p:cBhvr>
                                        <p:cTn id="10" dur="1" fill="hold">
                                          <p:stCondLst>
                                            <p:cond delay="0"/>
                                          </p:stCondLst>
                                        </p:cTn>
                                        <p:tgtEl>
                                          <p:spTgt spid="410025"/>
                                        </p:tgtEl>
                                        <p:attrNameLst>
                                          <p:attrName>style.visibility</p:attrName>
                                        </p:attrNameLst>
                                      </p:cBhvr>
                                      <p:to>
                                        <p:strVal val="visible"/>
                                      </p:to>
                                    </p:set>
                                    <p:animEffect transition="in" filter="strips(downLeft)">
                                      <p:cBhvr>
                                        <p:cTn id="11" dur="500"/>
                                        <p:tgtEl>
                                          <p:spTgt spid="410025"/>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409617"/>
                                        </p:tgtEl>
                                        <p:attrNameLst>
                                          <p:attrName>style.visibility</p:attrName>
                                        </p:attrNameLst>
                                      </p:cBhvr>
                                      <p:to>
                                        <p:strVal val="visible"/>
                                      </p:to>
                                    </p:set>
                                    <p:animEffect transition="in" filter="dissolve">
                                      <p:cBhvr>
                                        <p:cTn id="15" dur="500"/>
                                        <p:tgtEl>
                                          <p:spTgt spid="409617"/>
                                        </p:tgtEl>
                                      </p:cBhvr>
                                    </p:animEffect>
                                  </p:childTnLst>
                                  <p:subTnLst>
                                    <p:set>
                                      <p:cBhvr override="childStyle">
                                        <p:cTn dur="1" fill="hold" display="0" masterRel="nextClick" afterEffect="1"/>
                                        <p:tgtEl>
                                          <p:spTgt spid="409617"/>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10068"/>
                                        </p:tgtEl>
                                        <p:attrNameLst>
                                          <p:attrName>style.visibility</p:attrName>
                                        </p:attrNameLst>
                                      </p:cBhvr>
                                      <p:to>
                                        <p:strVal val="visible"/>
                                      </p:to>
                                    </p:set>
                                    <p:animEffect transition="in" filter="dissolve">
                                      <p:cBhvr>
                                        <p:cTn id="20" dur="500"/>
                                        <p:tgtEl>
                                          <p:spTgt spid="410068"/>
                                        </p:tgtEl>
                                      </p:cBhvr>
                                    </p:animEffect>
                                  </p:childTnLst>
                                  <p:subTnLst>
                                    <p:set>
                                      <p:cBhvr override="childStyle">
                                        <p:cTn dur="1" fill="hold" display="0" masterRel="nextClick" afterEffect="1"/>
                                        <p:tgtEl>
                                          <p:spTgt spid="41006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09616"/>
                                        </p:tgtEl>
                                        <p:attrNameLst>
                                          <p:attrName>style.visibility</p:attrName>
                                        </p:attrNameLst>
                                      </p:cBhvr>
                                      <p:to>
                                        <p:strVal val="visible"/>
                                      </p:to>
                                    </p:set>
                                    <p:animEffect transition="in" filter="dissolve">
                                      <p:cBhvr>
                                        <p:cTn id="25" dur="500"/>
                                        <p:tgtEl>
                                          <p:spTgt spid="409616"/>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409613"/>
                                        </p:tgtEl>
                                        <p:attrNameLst>
                                          <p:attrName>style.visibility</p:attrName>
                                        </p:attrNameLst>
                                      </p:cBhvr>
                                      <p:to>
                                        <p:strVal val="visible"/>
                                      </p:to>
                                    </p:set>
                                    <p:animEffect transition="in" filter="dissolve">
                                      <p:cBhvr>
                                        <p:cTn id="29" dur="500"/>
                                        <p:tgtEl>
                                          <p:spTgt spid="409613"/>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409614"/>
                                        </p:tgtEl>
                                        <p:attrNameLst>
                                          <p:attrName>style.visibility</p:attrName>
                                        </p:attrNameLst>
                                      </p:cBhvr>
                                      <p:to>
                                        <p:strVal val="visible"/>
                                      </p:to>
                                    </p:set>
                                    <p:animEffect transition="in" filter="dissolve">
                                      <p:cBhvr>
                                        <p:cTn id="33" dur="500"/>
                                        <p:tgtEl>
                                          <p:spTgt spid="409614"/>
                                        </p:tgtEl>
                                      </p:cBhvr>
                                    </p:animEffect>
                                  </p:childTnLst>
                                </p:cTn>
                              </p:par>
                            </p:childTnLst>
                          </p:cTn>
                        </p:par>
                        <p:par>
                          <p:cTn id="34" fill="hold">
                            <p:stCondLst>
                              <p:cond delay="1500"/>
                            </p:stCondLst>
                            <p:childTnLst>
                              <p:par>
                                <p:cTn id="35" presetID="9" presetClass="entr" presetSubtype="0" fill="hold" grpId="0" nodeType="afterEffect">
                                  <p:stCondLst>
                                    <p:cond delay="0"/>
                                  </p:stCondLst>
                                  <p:childTnLst>
                                    <p:set>
                                      <p:cBhvr>
                                        <p:cTn id="36" dur="1" fill="hold">
                                          <p:stCondLst>
                                            <p:cond delay="0"/>
                                          </p:stCondLst>
                                        </p:cTn>
                                        <p:tgtEl>
                                          <p:spTgt spid="409615"/>
                                        </p:tgtEl>
                                        <p:attrNameLst>
                                          <p:attrName>style.visibility</p:attrName>
                                        </p:attrNameLst>
                                      </p:cBhvr>
                                      <p:to>
                                        <p:strVal val="visible"/>
                                      </p:to>
                                    </p:set>
                                    <p:animEffect transition="in" filter="dissolve">
                                      <p:cBhvr>
                                        <p:cTn id="37" dur="500"/>
                                        <p:tgtEl>
                                          <p:spTgt spid="409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3" grpId="0" animBg="1"/>
      <p:bldP spid="409614" grpId="0" animBg="1"/>
      <p:bldP spid="409615" grpId="0" animBg="1"/>
      <p:bldP spid="409616" grpId="0" animBg="1" autoUpdateAnimBg="0"/>
      <p:bldP spid="40961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64" name="Text Box 20"/>
          <p:cNvSpPr txBox="1">
            <a:spLocks noChangeArrowheads="1"/>
          </p:cNvSpPr>
          <p:nvPr/>
        </p:nvSpPr>
        <p:spPr bwMode="gray">
          <a:xfrm>
            <a:off x="476250" y="1052736"/>
            <a:ext cx="6191250" cy="457200"/>
          </a:xfrm>
          <a:prstGeom prst="rect">
            <a:avLst/>
          </a:prstGeom>
          <a:solidFill>
            <a:srgbClr val="808000"/>
          </a:solidFill>
          <a:ln w="9525">
            <a:solidFill>
              <a:srgbClr val="716E00"/>
            </a:solidFill>
            <a:miter lim="800000"/>
            <a:headEnd/>
            <a:tailEnd/>
          </a:ln>
          <a:effectLst/>
        </p:spPr>
        <p:txBody>
          <a:bodyPr/>
          <a:lstStyle/>
          <a:p>
            <a:pPr marL="457200" eaLnBrk="0" fontAlgn="auto" hangingPunct="0">
              <a:spcBef>
                <a:spcPts val="0"/>
              </a:spcBef>
              <a:spcAft>
                <a:spcPts val="0"/>
              </a:spcAft>
              <a:defRPr/>
            </a:pPr>
            <a:r>
              <a:rPr lang="en-US" sz="2100" b="1" dirty="0">
                <a:solidFill>
                  <a:schemeClr val="bg1"/>
                </a:solidFill>
                <a:effectLst>
                  <a:outerShdw blurRad="38100" dist="38100" dir="2700000" algn="tl">
                    <a:srgbClr val="000000"/>
                  </a:outerShdw>
                </a:effectLst>
                <a:latin typeface="Arial" pitchFamily="34" charset="0"/>
              </a:rPr>
              <a:t>Generation Length</a:t>
            </a:r>
            <a:endParaRPr lang="en-US" sz="2100" b="1" dirty="0">
              <a:latin typeface="Arial" pitchFamily="34" charset="0"/>
            </a:endParaRPr>
          </a:p>
        </p:txBody>
      </p:sp>
      <p:sp>
        <p:nvSpPr>
          <p:cNvPr id="134166" name="Text Box 22"/>
          <p:cNvSpPr txBox="1">
            <a:spLocks noChangeArrowheads="1"/>
          </p:cNvSpPr>
          <p:nvPr/>
        </p:nvSpPr>
        <p:spPr bwMode="gray">
          <a:xfrm>
            <a:off x="179512" y="2276872"/>
            <a:ext cx="8676456" cy="3711785"/>
          </a:xfrm>
          <a:prstGeom prst="rect">
            <a:avLst/>
          </a:prstGeom>
          <a:noFill/>
          <a:ln w="9525">
            <a:noFill/>
            <a:miter lim="800000"/>
            <a:headEnd/>
            <a:tailEnd/>
          </a:ln>
          <a:effectLst/>
        </p:spPr>
        <p:txBody>
          <a:bodyPr wrap="square">
            <a:spAutoFit/>
          </a:bodyPr>
          <a:lstStyle/>
          <a:p>
            <a:pPr marL="0" lvl="1" algn="ctr" eaLnBrk="0" hangingPunct="0">
              <a:lnSpc>
                <a:spcPct val="120000"/>
              </a:lnSpc>
              <a:spcBef>
                <a:spcPct val="20000"/>
              </a:spcBef>
              <a:buClr>
                <a:schemeClr val="tx1"/>
              </a:buClr>
            </a:pPr>
            <a:r>
              <a:rPr lang="en-GB" sz="3600" b="1" i="1" dirty="0" smtClean="0">
                <a:effectLst/>
                <a:latin typeface="Arial" pitchFamily="34" charset="0"/>
              </a:rPr>
              <a:t>Used to scale time-based measurements to account for different survival and reproduction rates</a:t>
            </a:r>
          </a:p>
          <a:p>
            <a:pPr marL="0" lvl="1" algn="ctr" eaLnBrk="0" hangingPunct="0">
              <a:lnSpc>
                <a:spcPct val="120000"/>
              </a:lnSpc>
              <a:spcBef>
                <a:spcPct val="20000"/>
              </a:spcBef>
              <a:buClr>
                <a:schemeClr val="tx1"/>
              </a:buClr>
            </a:pPr>
            <a:endParaRPr lang="en-GB" sz="1600" b="1" i="1" dirty="0" smtClean="0">
              <a:effectLst/>
              <a:latin typeface="Arial" pitchFamily="34" charset="0"/>
            </a:endParaRPr>
          </a:p>
          <a:p>
            <a:pPr marL="0" lvl="1" algn="ctr" eaLnBrk="0" hangingPunct="0">
              <a:lnSpc>
                <a:spcPct val="120000"/>
              </a:lnSpc>
              <a:spcBef>
                <a:spcPct val="20000"/>
              </a:spcBef>
              <a:buClr>
                <a:schemeClr val="tx1"/>
              </a:buClr>
            </a:pPr>
            <a:r>
              <a:rPr lang="en-GB" sz="3200" i="1" dirty="0" smtClean="0">
                <a:solidFill>
                  <a:srgbClr val="C00000"/>
                </a:solidFill>
                <a:effectLst/>
                <a:latin typeface="Arial" pitchFamily="34" charset="0"/>
              </a:rPr>
              <a:t>e.g.  ≥ 50% population decline measured over 3 generations</a:t>
            </a:r>
          </a:p>
        </p:txBody>
      </p:sp>
    </p:spTree>
    <p:extLst>
      <p:ext uri="{BB962C8B-B14F-4D97-AF65-F5344CB8AC3E}">
        <p14:creationId xmlns:p14="http://schemas.microsoft.com/office/powerpoint/2010/main" val="17642209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64" name="Text Box 20"/>
          <p:cNvSpPr txBox="1">
            <a:spLocks noChangeArrowheads="1"/>
          </p:cNvSpPr>
          <p:nvPr/>
        </p:nvSpPr>
        <p:spPr bwMode="gray">
          <a:xfrm>
            <a:off x="476250" y="1052736"/>
            <a:ext cx="6191250" cy="457200"/>
          </a:xfrm>
          <a:prstGeom prst="rect">
            <a:avLst/>
          </a:prstGeom>
          <a:solidFill>
            <a:srgbClr val="808000"/>
          </a:solidFill>
          <a:ln w="9525">
            <a:solidFill>
              <a:srgbClr val="716E00"/>
            </a:solidFill>
            <a:miter lim="800000"/>
            <a:headEnd/>
            <a:tailEnd/>
          </a:ln>
          <a:effectLst/>
        </p:spPr>
        <p:txBody>
          <a:bodyPr/>
          <a:lstStyle/>
          <a:p>
            <a:pPr marL="457200" eaLnBrk="0" fontAlgn="auto" hangingPunct="0">
              <a:spcBef>
                <a:spcPts val="0"/>
              </a:spcBef>
              <a:spcAft>
                <a:spcPts val="0"/>
              </a:spcAft>
              <a:defRPr/>
            </a:pPr>
            <a:r>
              <a:rPr lang="en-US" sz="2100" b="1" dirty="0">
                <a:solidFill>
                  <a:schemeClr val="bg1"/>
                </a:solidFill>
                <a:effectLst>
                  <a:outerShdw blurRad="38100" dist="38100" dir="2700000" algn="tl">
                    <a:srgbClr val="000000"/>
                  </a:outerShdw>
                </a:effectLst>
                <a:latin typeface="Arial" pitchFamily="34" charset="0"/>
              </a:rPr>
              <a:t>Generation Length</a:t>
            </a:r>
            <a:endParaRPr lang="en-US" sz="2100" b="1" dirty="0">
              <a:latin typeface="Arial" pitchFamily="34" charset="0"/>
            </a:endParaRPr>
          </a:p>
        </p:txBody>
      </p:sp>
      <p:sp>
        <p:nvSpPr>
          <p:cNvPr id="134166" name="Text Box 22"/>
          <p:cNvSpPr txBox="1">
            <a:spLocks noChangeArrowheads="1"/>
          </p:cNvSpPr>
          <p:nvPr/>
        </p:nvSpPr>
        <p:spPr bwMode="gray">
          <a:xfrm>
            <a:off x="323528" y="1759456"/>
            <a:ext cx="8424936" cy="2677656"/>
          </a:xfrm>
          <a:prstGeom prst="rect">
            <a:avLst/>
          </a:prstGeom>
          <a:noFill/>
          <a:ln w="9525">
            <a:noFill/>
            <a:miter lim="800000"/>
            <a:headEnd/>
            <a:tailEnd/>
          </a:ln>
          <a:effectLst/>
        </p:spPr>
        <p:txBody>
          <a:bodyPr wrap="square">
            <a:spAutoFit/>
          </a:bodyPr>
          <a:lstStyle/>
          <a:p>
            <a:pPr marL="174625" indent="-174625" eaLnBrk="0" hangingPunct="0">
              <a:spcBef>
                <a:spcPct val="20000"/>
              </a:spcBef>
            </a:pPr>
            <a:r>
              <a:rPr lang="en-GB" sz="2100" b="1" dirty="0">
                <a:effectLst/>
                <a:latin typeface="Arial" pitchFamily="34" charset="0"/>
                <a:cs typeface="Arial" pitchFamily="34" charset="0"/>
              </a:rPr>
              <a:t>Several definitions (all acceptable):</a:t>
            </a:r>
          </a:p>
          <a:p>
            <a:pPr marL="174625" indent="-174625" eaLnBrk="0" hangingPunct="0">
              <a:spcBef>
                <a:spcPct val="20000"/>
              </a:spcBef>
              <a:buFontTx/>
              <a:buChar char="•"/>
            </a:pPr>
            <a:r>
              <a:rPr lang="en-GB" sz="2100" dirty="0">
                <a:effectLst/>
                <a:latin typeface="Arial" pitchFamily="34" charset="0"/>
                <a:cs typeface="Arial" pitchFamily="34" charset="0"/>
              </a:rPr>
              <a:t>Average age of parents of the current cohort </a:t>
            </a:r>
            <a:r>
              <a:rPr lang="en-GB" sz="2100" dirty="0" smtClean="0">
                <a:effectLst/>
                <a:latin typeface="Arial" pitchFamily="34" charset="0"/>
                <a:cs typeface="Arial" pitchFamily="34" charset="0"/>
              </a:rPr>
              <a:t>(“cohort” = </a:t>
            </a:r>
            <a:r>
              <a:rPr lang="en-GB" sz="2100" dirty="0">
                <a:effectLst/>
                <a:latin typeface="Arial" pitchFamily="34" charset="0"/>
                <a:cs typeface="Arial" pitchFamily="34" charset="0"/>
              </a:rPr>
              <a:t>newborn individuals in the population</a:t>
            </a:r>
            <a:r>
              <a:rPr lang="en-GB" sz="2100" dirty="0" smtClean="0">
                <a:effectLst/>
                <a:latin typeface="Arial" pitchFamily="34" charset="0"/>
                <a:cs typeface="Arial" pitchFamily="34" charset="0"/>
              </a:rPr>
              <a:t>)</a:t>
            </a:r>
            <a:endParaRPr lang="en-GB" sz="2100" dirty="0">
              <a:effectLst/>
              <a:latin typeface="Arial" pitchFamily="34" charset="0"/>
              <a:cs typeface="Arial" pitchFamily="34" charset="0"/>
            </a:endParaRPr>
          </a:p>
          <a:p>
            <a:pPr marL="174625" indent="-174625" eaLnBrk="0" hangingPunct="0">
              <a:spcBef>
                <a:spcPct val="20000"/>
              </a:spcBef>
              <a:buFontTx/>
              <a:buChar char="•"/>
            </a:pPr>
            <a:r>
              <a:rPr lang="en-US" sz="2100" dirty="0">
                <a:effectLst/>
                <a:latin typeface="Arial" pitchFamily="34" charset="0"/>
                <a:cs typeface="Arial" pitchFamily="34" charset="0"/>
              </a:rPr>
              <a:t>Mean age at which a cohort of newborns produce offspring</a:t>
            </a:r>
          </a:p>
          <a:p>
            <a:pPr marL="174625" indent="-174625" eaLnBrk="0" hangingPunct="0">
              <a:spcBef>
                <a:spcPct val="20000"/>
              </a:spcBef>
              <a:buFontTx/>
              <a:buChar char="•"/>
            </a:pPr>
            <a:r>
              <a:rPr lang="en-US" sz="2100" dirty="0">
                <a:effectLst/>
                <a:latin typeface="Arial" pitchFamily="34" charset="0"/>
                <a:cs typeface="Arial" pitchFamily="34" charset="0"/>
              </a:rPr>
              <a:t>Age at which 50% total reproductive output is achieved</a:t>
            </a:r>
          </a:p>
          <a:p>
            <a:pPr marL="174625" indent="-174625" eaLnBrk="0" hangingPunct="0">
              <a:spcBef>
                <a:spcPct val="20000"/>
              </a:spcBef>
              <a:buFontTx/>
              <a:buChar char="•"/>
            </a:pPr>
            <a:r>
              <a:rPr lang="en-US" sz="2100" dirty="0">
                <a:effectLst/>
                <a:latin typeface="Arial" pitchFamily="34" charset="0"/>
                <a:cs typeface="Arial" pitchFamily="34" charset="0"/>
              </a:rPr>
              <a:t>Mean age of parents in a population at the stable age distribution</a:t>
            </a:r>
          </a:p>
          <a:p>
            <a:pPr marL="174625" indent="-174625" eaLnBrk="0" hangingPunct="0">
              <a:spcBef>
                <a:spcPct val="20000"/>
              </a:spcBef>
              <a:buFontTx/>
              <a:buChar char="•"/>
            </a:pPr>
            <a:r>
              <a:rPr lang="en-US" sz="2100" dirty="0">
                <a:effectLst/>
                <a:latin typeface="Arial" pitchFamily="34" charset="0"/>
                <a:cs typeface="Arial" pitchFamily="34" charset="0"/>
              </a:rPr>
              <a:t>Time required for the population to increase by the replacement rate</a:t>
            </a:r>
          </a:p>
        </p:txBody>
      </p:sp>
      <p:sp>
        <p:nvSpPr>
          <p:cNvPr id="4" name="Text Box 23"/>
          <p:cNvSpPr txBox="1">
            <a:spLocks noChangeArrowheads="1"/>
          </p:cNvSpPr>
          <p:nvPr/>
        </p:nvSpPr>
        <p:spPr bwMode="gray">
          <a:xfrm>
            <a:off x="35496" y="4797152"/>
            <a:ext cx="4680520" cy="1477328"/>
          </a:xfrm>
          <a:prstGeom prst="rect">
            <a:avLst/>
          </a:prstGeom>
          <a:noFill/>
          <a:ln w="9525">
            <a:noFill/>
            <a:miter lim="800000"/>
            <a:headEnd/>
            <a:tailEnd/>
          </a:ln>
        </p:spPr>
        <p:txBody>
          <a:bodyPr wrap="square">
            <a:spAutoFit/>
          </a:bodyPr>
          <a:lstStyle/>
          <a:p>
            <a:pPr marL="685800" lvl="1" indent="-342900" algn="l" eaLnBrk="0" hangingPunct="0">
              <a:lnSpc>
                <a:spcPct val="120000"/>
              </a:lnSpc>
              <a:spcBef>
                <a:spcPct val="20000"/>
              </a:spcBef>
              <a:buClr>
                <a:schemeClr val="tx1"/>
              </a:buClr>
              <a:buFontTx/>
              <a:buChar char="•"/>
            </a:pPr>
            <a:r>
              <a:rPr lang="en-GB" sz="1800" b="1" dirty="0" smtClean="0">
                <a:solidFill>
                  <a:srgbClr val="C00000"/>
                </a:solidFill>
                <a:effectLst/>
                <a:latin typeface="Arial" pitchFamily="34" charset="0"/>
              </a:rPr>
              <a:t>Scales time-based measurements to account for different survival/reproduction rates.</a:t>
            </a:r>
          </a:p>
          <a:p>
            <a:pPr marL="685800" lvl="1" indent="-342900" algn="l" eaLnBrk="0" hangingPunct="0">
              <a:lnSpc>
                <a:spcPct val="120000"/>
              </a:lnSpc>
              <a:spcBef>
                <a:spcPct val="20000"/>
              </a:spcBef>
              <a:buClr>
                <a:schemeClr val="tx1"/>
              </a:buClr>
              <a:buFontTx/>
              <a:buChar char="•"/>
            </a:pPr>
            <a:r>
              <a:rPr lang="en-GB" sz="1800" b="1" dirty="0" smtClean="0">
                <a:solidFill>
                  <a:srgbClr val="C00000"/>
                </a:solidFill>
                <a:effectLst/>
                <a:latin typeface="Arial" pitchFamily="34" charset="0"/>
              </a:rPr>
              <a:t>Reflects turnover rate of breeders.</a:t>
            </a:r>
          </a:p>
        </p:txBody>
      </p:sp>
      <p:sp>
        <p:nvSpPr>
          <p:cNvPr id="5" name="Text Box 23"/>
          <p:cNvSpPr txBox="1">
            <a:spLocks noChangeArrowheads="1"/>
          </p:cNvSpPr>
          <p:nvPr/>
        </p:nvSpPr>
        <p:spPr bwMode="gray">
          <a:xfrm>
            <a:off x="4572000" y="4797152"/>
            <a:ext cx="4572000" cy="1809726"/>
          </a:xfrm>
          <a:prstGeom prst="rect">
            <a:avLst/>
          </a:prstGeom>
          <a:noFill/>
          <a:ln w="9525">
            <a:noFill/>
            <a:miter lim="800000"/>
            <a:headEnd/>
            <a:tailEnd/>
          </a:ln>
        </p:spPr>
        <p:txBody>
          <a:bodyPr wrap="square">
            <a:spAutoFit/>
          </a:bodyPr>
          <a:lstStyle/>
          <a:p>
            <a:pPr marL="685800" lvl="1" indent="-342900" algn="l" eaLnBrk="0" hangingPunct="0">
              <a:lnSpc>
                <a:spcPct val="120000"/>
              </a:lnSpc>
              <a:spcBef>
                <a:spcPct val="20000"/>
              </a:spcBef>
              <a:buClr>
                <a:schemeClr val="tx1"/>
              </a:buClr>
              <a:buFontTx/>
              <a:buChar char="•"/>
            </a:pPr>
            <a:r>
              <a:rPr lang="en-GB" sz="1800" b="1" dirty="0" smtClean="0">
                <a:solidFill>
                  <a:srgbClr val="C00000"/>
                </a:solidFill>
                <a:effectLst/>
                <a:latin typeface="Arial" pitchFamily="34" charset="0"/>
              </a:rPr>
              <a:t>Always use </a:t>
            </a:r>
            <a:r>
              <a:rPr lang="en-GB" sz="1800" b="1" i="1" dirty="0" smtClean="0">
                <a:solidFill>
                  <a:srgbClr val="C00000"/>
                </a:solidFill>
                <a:effectLst/>
                <a:latin typeface="Arial" pitchFamily="34" charset="0"/>
              </a:rPr>
              <a:t>natural</a:t>
            </a:r>
            <a:r>
              <a:rPr lang="en-GB" sz="1800" b="1" dirty="0" smtClean="0">
                <a:solidFill>
                  <a:srgbClr val="C00000"/>
                </a:solidFill>
                <a:effectLst/>
                <a:latin typeface="Arial" pitchFamily="34" charset="0"/>
              </a:rPr>
              <a:t> generation length.</a:t>
            </a:r>
          </a:p>
          <a:p>
            <a:pPr marL="685800" lvl="1" indent="-342900" algn="l" eaLnBrk="0" hangingPunct="0">
              <a:lnSpc>
                <a:spcPct val="120000"/>
              </a:lnSpc>
              <a:spcBef>
                <a:spcPct val="20000"/>
              </a:spcBef>
              <a:buClr>
                <a:schemeClr val="tx1"/>
              </a:buClr>
              <a:buFontTx/>
              <a:buChar char="•"/>
            </a:pPr>
            <a:r>
              <a:rPr lang="en-GB" sz="1800" b="1" dirty="0" smtClean="0">
                <a:solidFill>
                  <a:srgbClr val="C00000"/>
                </a:solidFill>
                <a:effectLst/>
                <a:latin typeface="Arial" pitchFamily="34" charset="0"/>
              </a:rPr>
              <a:t>See the User Guidelines for methods of calculating generation length</a:t>
            </a:r>
            <a:endParaRPr lang="en-GB" sz="1800" b="1" dirty="0">
              <a:solidFill>
                <a:srgbClr val="C00000"/>
              </a:solidFill>
              <a:effectLst/>
              <a:latin typeface="Arial" pitchFamily="34" charset="0"/>
            </a:endParaRPr>
          </a:p>
        </p:txBody>
      </p:sp>
    </p:spTree>
    <p:extLst>
      <p:ext uri="{BB962C8B-B14F-4D97-AF65-F5344CB8AC3E}">
        <p14:creationId xmlns:p14="http://schemas.microsoft.com/office/powerpoint/2010/main" val="4292364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6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6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67" name="Rectangle 27"/>
          <p:cNvSpPr>
            <a:spLocks noChangeArrowheads="1"/>
          </p:cNvSpPr>
          <p:nvPr/>
        </p:nvSpPr>
        <p:spPr bwMode="auto">
          <a:xfrm>
            <a:off x="0" y="5562600"/>
            <a:ext cx="9144000" cy="1219200"/>
          </a:xfrm>
          <a:prstGeom prst="rect">
            <a:avLst/>
          </a:prstGeom>
          <a:solidFill>
            <a:schemeClr val="bg1"/>
          </a:solidFill>
          <a:ln w="9525">
            <a:noFill/>
            <a:miter lim="800000"/>
            <a:headEnd/>
            <a:tailEnd/>
          </a:ln>
          <a:effectLst/>
        </p:spPr>
        <p:txBody>
          <a:bodyPr wrap="none" anchor="ctr"/>
          <a:lstStyle/>
          <a:p>
            <a:pPr>
              <a:defRPr/>
            </a:pPr>
            <a:endParaRPr lang="en-GB"/>
          </a:p>
        </p:txBody>
      </p:sp>
      <p:sp>
        <p:nvSpPr>
          <p:cNvPr id="138242" name="Text Box 2"/>
          <p:cNvSpPr txBox="1">
            <a:spLocks noChangeArrowheads="1"/>
          </p:cNvSpPr>
          <p:nvPr/>
        </p:nvSpPr>
        <p:spPr bwMode="gray">
          <a:xfrm>
            <a:off x="1790700" y="1168400"/>
            <a:ext cx="6191250" cy="457200"/>
          </a:xfrm>
          <a:prstGeom prst="rect">
            <a:avLst/>
          </a:prstGeom>
          <a:solidFill>
            <a:srgbClr val="008000"/>
          </a:solidFill>
          <a:ln w="9525">
            <a:solidFill>
              <a:srgbClr val="007200"/>
            </a:solidFill>
            <a:miter lim="800000"/>
            <a:headEnd/>
            <a:tailEnd/>
          </a:ln>
          <a:effectLst/>
        </p:spPr>
        <p:txBody>
          <a:bodyPr/>
          <a:lstStyle/>
          <a:p>
            <a:pPr marL="457200" algn="l" eaLnBrk="0" hangingPunct="0">
              <a:defRPr/>
            </a:pPr>
            <a:r>
              <a:rPr lang="en-US" sz="2500" b="1">
                <a:solidFill>
                  <a:schemeClr val="bg1"/>
                </a:solidFill>
                <a:effectLst>
                  <a:outerShdw blurRad="38100" dist="38100" dir="2700000" algn="tl">
                    <a:srgbClr val="000000"/>
                  </a:outerShdw>
                </a:effectLst>
                <a:latin typeface="Arial" pitchFamily="34" charset="0"/>
              </a:rPr>
              <a:t>Reduction</a:t>
            </a:r>
            <a:endParaRPr lang="en-US" sz="2300" b="1">
              <a:effectLst/>
              <a:latin typeface="Arial" pitchFamily="34" charset="0"/>
            </a:endParaRPr>
          </a:p>
        </p:txBody>
      </p:sp>
      <p:sp>
        <p:nvSpPr>
          <p:cNvPr id="33796" name="Text Box 6"/>
          <p:cNvSpPr txBox="1">
            <a:spLocks noChangeArrowheads="1"/>
          </p:cNvSpPr>
          <p:nvPr/>
        </p:nvSpPr>
        <p:spPr bwMode="gray">
          <a:xfrm>
            <a:off x="234950" y="2189163"/>
            <a:ext cx="4841875" cy="1384995"/>
          </a:xfrm>
          <a:prstGeom prst="rect">
            <a:avLst/>
          </a:prstGeom>
          <a:noFill/>
          <a:ln w="9525">
            <a:noFill/>
            <a:miter lim="800000"/>
            <a:headEnd/>
            <a:tailEnd/>
          </a:ln>
        </p:spPr>
        <p:txBody>
          <a:bodyPr>
            <a:spAutoFit/>
          </a:bodyPr>
          <a:lstStyle/>
          <a:p>
            <a:pPr algn="l" eaLnBrk="0" hangingPunct="0">
              <a:spcBef>
                <a:spcPct val="0"/>
              </a:spcBef>
              <a:tabLst>
                <a:tab pos="182563" algn="l"/>
              </a:tabLst>
            </a:pPr>
            <a:r>
              <a:rPr lang="en-GB" sz="2100" b="1" dirty="0">
                <a:solidFill>
                  <a:srgbClr val="800000"/>
                </a:solidFill>
                <a:effectLst/>
                <a:latin typeface="Arial" pitchFamily="34" charset="0"/>
                <a:cs typeface="Times New Roman" pitchFamily="18" charset="0"/>
              </a:rPr>
              <a:t>Reduction</a:t>
            </a:r>
            <a:r>
              <a:rPr lang="en-GB" sz="2100" b="1" dirty="0">
                <a:effectLst/>
                <a:latin typeface="Arial" pitchFamily="34" charset="0"/>
                <a:cs typeface="Times New Roman" pitchFamily="18" charset="0"/>
              </a:rPr>
              <a:t> </a:t>
            </a:r>
            <a:r>
              <a:rPr lang="en-GB" sz="2100" dirty="0">
                <a:effectLst/>
                <a:latin typeface="Arial" pitchFamily="34" charset="0"/>
                <a:cs typeface="Times New Roman" pitchFamily="18" charset="0"/>
              </a:rPr>
              <a:t>is a decline in population size </a:t>
            </a:r>
            <a:r>
              <a:rPr lang="en-GB" sz="2100" dirty="0" smtClean="0">
                <a:effectLst/>
                <a:latin typeface="Arial" pitchFamily="34" charset="0"/>
                <a:cs typeface="Times New Roman" pitchFamily="18" charset="0"/>
              </a:rPr>
              <a:t>(by </a:t>
            </a:r>
            <a:r>
              <a:rPr lang="en-GB" sz="2100" dirty="0">
                <a:effectLst/>
                <a:latin typeface="Arial" pitchFamily="34" charset="0"/>
                <a:cs typeface="Times New Roman" pitchFamily="18" charset="0"/>
              </a:rPr>
              <a:t>at least the % stated in criterion </a:t>
            </a:r>
            <a:r>
              <a:rPr lang="en-GB" sz="2100" dirty="0" smtClean="0">
                <a:effectLst/>
                <a:latin typeface="Arial" pitchFamily="34" charset="0"/>
                <a:cs typeface="Times New Roman" pitchFamily="18" charset="0"/>
              </a:rPr>
              <a:t>A) over </a:t>
            </a:r>
            <a:r>
              <a:rPr lang="en-GB" sz="2100" dirty="0">
                <a:effectLst/>
                <a:latin typeface="Arial" pitchFamily="34" charset="0"/>
                <a:cs typeface="Times New Roman" pitchFamily="18" charset="0"/>
              </a:rPr>
              <a:t>the specified time period. </a:t>
            </a:r>
            <a:endParaRPr lang="en-US" sz="1800" dirty="0">
              <a:effectLst/>
              <a:latin typeface="Arial" pitchFamily="34" charset="0"/>
              <a:cs typeface="Times New Roman" pitchFamily="18" charset="0"/>
            </a:endParaRPr>
          </a:p>
        </p:txBody>
      </p:sp>
      <p:grpSp>
        <p:nvGrpSpPr>
          <p:cNvPr id="2" name="Group 7"/>
          <p:cNvGrpSpPr>
            <a:grpSpLocks/>
          </p:cNvGrpSpPr>
          <p:nvPr/>
        </p:nvGrpSpPr>
        <p:grpSpPr bwMode="auto">
          <a:xfrm>
            <a:off x="6403975" y="1960563"/>
            <a:ext cx="1330325" cy="542925"/>
            <a:chOff x="2635" y="9064"/>
            <a:chExt cx="3189" cy="1684"/>
          </a:xfrm>
        </p:grpSpPr>
        <p:pic>
          <p:nvPicPr>
            <p:cNvPr id="33824" name="Picture 8"/>
            <p:cNvPicPr>
              <a:picLocks noChangeAspect="1" noChangeArrowheads="1"/>
            </p:cNvPicPr>
            <p:nvPr/>
          </p:nvPicPr>
          <p:blipFill>
            <a:blip r:embed="rId3" cstate="print"/>
            <a:srcRect/>
            <a:stretch>
              <a:fillRect/>
            </a:stretch>
          </p:blipFill>
          <p:spPr bwMode="gray">
            <a:xfrm>
              <a:off x="3055" y="9764"/>
              <a:ext cx="1329" cy="784"/>
            </a:xfrm>
            <a:prstGeom prst="rect">
              <a:avLst/>
            </a:prstGeom>
            <a:noFill/>
            <a:ln w="9525">
              <a:noFill/>
              <a:miter lim="800000"/>
              <a:headEnd/>
              <a:tailEnd/>
            </a:ln>
          </p:spPr>
        </p:pic>
        <p:pic>
          <p:nvPicPr>
            <p:cNvPr id="33825" name="Picture 9"/>
            <p:cNvPicPr>
              <a:picLocks noChangeAspect="1" noChangeArrowheads="1"/>
            </p:cNvPicPr>
            <p:nvPr/>
          </p:nvPicPr>
          <p:blipFill>
            <a:blip r:embed="rId3" cstate="print"/>
            <a:srcRect/>
            <a:stretch>
              <a:fillRect/>
            </a:stretch>
          </p:blipFill>
          <p:spPr bwMode="gray">
            <a:xfrm>
              <a:off x="2635" y="9064"/>
              <a:ext cx="1329" cy="784"/>
            </a:xfrm>
            <a:prstGeom prst="rect">
              <a:avLst/>
            </a:prstGeom>
            <a:noFill/>
            <a:ln w="9525">
              <a:noFill/>
              <a:miter lim="800000"/>
              <a:headEnd/>
              <a:tailEnd/>
            </a:ln>
          </p:spPr>
        </p:pic>
        <p:pic>
          <p:nvPicPr>
            <p:cNvPr id="33826" name="Picture 10"/>
            <p:cNvPicPr>
              <a:picLocks noChangeAspect="1" noChangeArrowheads="1"/>
            </p:cNvPicPr>
            <p:nvPr/>
          </p:nvPicPr>
          <p:blipFill>
            <a:blip r:embed="rId3" cstate="print"/>
            <a:srcRect/>
            <a:stretch>
              <a:fillRect/>
            </a:stretch>
          </p:blipFill>
          <p:spPr bwMode="gray">
            <a:xfrm>
              <a:off x="4075" y="9304"/>
              <a:ext cx="1329" cy="784"/>
            </a:xfrm>
            <a:prstGeom prst="rect">
              <a:avLst/>
            </a:prstGeom>
            <a:noFill/>
            <a:ln w="9525">
              <a:noFill/>
              <a:miter lim="800000"/>
              <a:headEnd/>
              <a:tailEnd/>
            </a:ln>
          </p:spPr>
        </p:pic>
        <p:pic>
          <p:nvPicPr>
            <p:cNvPr id="33827" name="Picture 11"/>
            <p:cNvPicPr>
              <a:picLocks noChangeAspect="1" noChangeArrowheads="1"/>
            </p:cNvPicPr>
            <p:nvPr/>
          </p:nvPicPr>
          <p:blipFill>
            <a:blip r:embed="rId3" cstate="print"/>
            <a:srcRect/>
            <a:stretch>
              <a:fillRect/>
            </a:stretch>
          </p:blipFill>
          <p:spPr bwMode="gray">
            <a:xfrm>
              <a:off x="4495" y="9964"/>
              <a:ext cx="1329" cy="784"/>
            </a:xfrm>
            <a:prstGeom prst="rect">
              <a:avLst/>
            </a:prstGeom>
            <a:noFill/>
            <a:ln w="9525">
              <a:noFill/>
              <a:miter lim="800000"/>
              <a:headEnd/>
              <a:tailEnd/>
            </a:ln>
          </p:spPr>
        </p:pic>
      </p:grpSp>
      <p:grpSp>
        <p:nvGrpSpPr>
          <p:cNvPr id="3" name="Group 12"/>
          <p:cNvGrpSpPr>
            <a:grpSpLocks/>
          </p:cNvGrpSpPr>
          <p:nvPr/>
        </p:nvGrpSpPr>
        <p:grpSpPr bwMode="auto">
          <a:xfrm>
            <a:off x="8124825" y="3429000"/>
            <a:ext cx="688975" cy="439737"/>
            <a:chOff x="4915" y="11004"/>
            <a:chExt cx="1649" cy="1364"/>
          </a:xfrm>
        </p:grpSpPr>
        <p:pic>
          <p:nvPicPr>
            <p:cNvPr id="33822" name="Picture 13"/>
            <p:cNvPicPr>
              <a:picLocks noChangeAspect="1" noChangeArrowheads="1"/>
            </p:cNvPicPr>
            <p:nvPr/>
          </p:nvPicPr>
          <p:blipFill>
            <a:blip r:embed="rId3" cstate="print"/>
            <a:srcRect/>
            <a:stretch>
              <a:fillRect/>
            </a:stretch>
          </p:blipFill>
          <p:spPr bwMode="gray">
            <a:xfrm>
              <a:off x="4915" y="11004"/>
              <a:ext cx="1329" cy="784"/>
            </a:xfrm>
            <a:prstGeom prst="rect">
              <a:avLst/>
            </a:prstGeom>
            <a:noFill/>
            <a:ln w="9525">
              <a:noFill/>
              <a:miter lim="800000"/>
              <a:headEnd/>
              <a:tailEnd/>
            </a:ln>
          </p:spPr>
        </p:pic>
        <p:pic>
          <p:nvPicPr>
            <p:cNvPr id="33823" name="Picture 14"/>
            <p:cNvPicPr>
              <a:picLocks noChangeAspect="1" noChangeArrowheads="1"/>
            </p:cNvPicPr>
            <p:nvPr/>
          </p:nvPicPr>
          <p:blipFill>
            <a:blip r:embed="rId3" cstate="print"/>
            <a:srcRect/>
            <a:stretch>
              <a:fillRect/>
            </a:stretch>
          </p:blipFill>
          <p:spPr bwMode="gray">
            <a:xfrm>
              <a:off x="5235" y="11584"/>
              <a:ext cx="1329" cy="784"/>
            </a:xfrm>
            <a:prstGeom prst="rect">
              <a:avLst/>
            </a:prstGeom>
            <a:noFill/>
            <a:ln w="9525">
              <a:noFill/>
              <a:miter lim="800000"/>
              <a:headEnd/>
              <a:tailEnd/>
            </a:ln>
          </p:spPr>
        </p:pic>
      </p:grpSp>
      <p:grpSp>
        <p:nvGrpSpPr>
          <p:cNvPr id="4" name="Group 15"/>
          <p:cNvGrpSpPr>
            <a:grpSpLocks/>
          </p:cNvGrpSpPr>
          <p:nvPr/>
        </p:nvGrpSpPr>
        <p:grpSpPr bwMode="auto">
          <a:xfrm>
            <a:off x="6238875" y="2443163"/>
            <a:ext cx="1866900" cy="1293812"/>
            <a:chOff x="1793" y="2365"/>
            <a:chExt cx="1604" cy="1391"/>
          </a:xfrm>
        </p:grpSpPr>
        <p:sp>
          <p:nvSpPr>
            <p:cNvPr id="138256" name="Line 16"/>
            <p:cNvSpPr>
              <a:spLocks noChangeShapeType="1"/>
            </p:cNvSpPr>
            <p:nvPr/>
          </p:nvSpPr>
          <p:spPr bwMode="gray">
            <a:xfrm>
              <a:off x="1793" y="2365"/>
              <a:ext cx="201" cy="0"/>
            </a:xfrm>
            <a:prstGeom prst="line">
              <a:avLst/>
            </a:prstGeom>
            <a:noFill/>
            <a:ln w="31750">
              <a:solidFill>
                <a:srgbClr val="000000"/>
              </a:solidFill>
              <a:round/>
              <a:headEnd/>
              <a:tailEnd/>
            </a:ln>
            <a:effectLst/>
          </p:spPr>
          <p:txBody>
            <a:bodyPr/>
            <a:lstStyle/>
            <a:p>
              <a:pPr>
                <a:defRPr/>
              </a:pPr>
              <a:endParaRPr lang="en-GB"/>
            </a:p>
          </p:txBody>
        </p:sp>
        <p:sp>
          <p:nvSpPr>
            <p:cNvPr id="138257" name="Line 17"/>
            <p:cNvSpPr>
              <a:spLocks noChangeShapeType="1"/>
            </p:cNvSpPr>
            <p:nvPr/>
          </p:nvSpPr>
          <p:spPr bwMode="gray">
            <a:xfrm>
              <a:off x="1994" y="2365"/>
              <a:ext cx="1073" cy="1391"/>
            </a:xfrm>
            <a:prstGeom prst="line">
              <a:avLst/>
            </a:prstGeom>
            <a:noFill/>
            <a:ln w="31750">
              <a:solidFill>
                <a:srgbClr val="000000"/>
              </a:solidFill>
              <a:round/>
              <a:headEnd/>
              <a:tailEnd/>
            </a:ln>
            <a:effectLst/>
          </p:spPr>
          <p:txBody>
            <a:bodyPr/>
            <a:lstStyle/>
            <a:p>
              <a:pPr>
                <a:defRPr/>
              </a:pPr>
              <a:endParaRPr lang="en-GB"/>
            </a:p>
          </p:txBody>
        </p:sp>
        <p:sp>
          <p:nvSpPr>
            <p:cNvPr id="138258" name="Line 18"/>
            <p:cNvSpPr>
              <a:spLocks noChangeShapeType="1"/>
            </p:cNvSpPr>
            <p:nvPr/>
          </p:nvSpPr>
          <p:spPr bwMode="gray">
            <a:xfrm>
              <a:off x="3067" y="3756"/>
              <a:ext cx="330" cy="0"/>
            </a:xfrm>
            <a:prstGeom prst="line">
              <a:avLst/>
            </a:prstGeom>
            <a:noFill/>
            <a:ln w="31750">
              <a:solidFill>
                <a:srgbClr val="000000"/>
              </a:solidFill>
              <a:round/>
              <a:headEnd/>
              <a:tailEnd/>
            </a:ln>
            <a:effectLst/>
          </p:spPr>
          <p:txBody>
            <a:bodyPr/>
            <a:lstStyle/>
            <a:p>
              <a:pPr>
                <a:defRPr/>
              </a:pPr>
              <a:endParaRPr lang="en-GB"/>
            </a:p>
          </p:txBody>
        </p:sp>
      </p:grpSp>
      <p:grpSp>
        <p:nvGrpSpPr>
          <p:cNvPr id="5" name="Group 29"/>
          <p:cNvGrpSpPr>
            <a:grpSpLocks/>
          </p:cNvGrpSpPr>
          <p:nvPr/>
        </p:nvGrpSpPr>
        <p:grpSpPr bwMode="auto">
          <a:xfrm>
            <a:off x="5127625" y="2055813"/>
            <a:ext cx="3462338" cy="2093912"/>
            <a:chOff x="3092" y="1204"/>
            <a:chExt cx="2287" cy="1524"/>
          </a:xfrm>
        </p:grpSpPr>
        <p:sp>
          <p:nvSpPr>
            <p:cNvPr id="138260" name="Line 20"/>
            <p:cNvSpPr>
              <a:spLocks noChangeShapeType="1"/>
            </p:cNvSpPr>
            <p:nvPr/>
          </p:nvSpPr>
          <p:spPr bwMode="gray">
            <a:xfrm flipV="1">
              <a:off x="3744" y="2556"/>
              <a:ext cx="1548" cy="0"/>
            </a:xfrm>
            <a:prstGeom prst="line">
              <a:avLst/>
            </a:prstGeom>
            <a:noFill/>
            <a:ln w="38100">
              <a:solidFill>
                <a:srgbClr val="000000"/>
              </a:solidFill>
              <a:round/>
              <a:headEnd/>
              <a:tailEnd type="triangle" w="med" len="med"/>
            </a:ln>
            <a:effectLst/>
          </p:spPr>
          <p:txBody>
            <a:bodyPr/>
            <a:lstStyle/>
            <a:p>
              <a:pPr>
                <a:defRPr/>
              </a:pPr>
              <a:endParaRPr lang="en-GB"/>
            </a:p>
          </p:txBody>
        </p:sp>
        <p:sp>
          <p:nvSpPr>
            <p:cNvPr id="138261" name="Line 21"/>
            <p:cNvSpPr>
              <a:spLocks noChangeShapeType="1"/>
            </p:cNvSpPr>
            <p:nvPr/>
          </p:nvSpPr>
          <p:spPr bwMode="gray">
            <a:xfrm flipV="1">
              <a:off x="3744" y="1204"/>
              <a:ext cx="0" cy="1365"/>
            </a:xfrm>
            <a:prstGeom prst="line">
              <a:avLst/>
            </a:prstGeom>
            <a:noFill/>
            <a:ln w="38100">
              <a:solidFill>
                <a:srgbClr val="000000"/>
              </a:solidFill>
              <a:round/>
              <a:headEnd/>
              <a:tailEnd type="triangle" w="med" len="med"/>
            </a:ln>
            <a:effectLst/>
          </p:spPr>
          <p:txBody>
            <a:bodyPr/>
            <a:lstStyle/>
            <a:p>
              <a:pPr>
                <a:defRPr/>
              </a:pPr>
              <a:endParaRPr lang="en-GB"/>
            </a:p>
          </p:txBody>
        </p:sp>
        <p:sp>
          <p:nvSpPr>
            <p:cNvPr id="33817" name="Text Box 22"/>
            <p:cNvSpPr txBox="1">
              <a:spLocks noChangeArrowheads="1"/>
            </p:cNvSpPr>
            <p:nvPr/>
          </p:nvSpPr>
          <p:spPr bwMode="gray">
            <a:xfrm>
              <a:off x="4969" y="2584"/>
              <a:ext cx="410" cy="144"/>
            </a:xfrm>
            <a:prstGeom prst="rect">
              <a:avLst/>
            </a:prstGeom>
            <a:noFill/>
            <a:ln w="9525">
              <a:noFill/>
              <a:miter lim="800000"/>
              <a:headEnd/>
              <a:tailEnd/>
            </a:ln>
          </p:spPr>
          <p:txBody>
            <a:bodyPr/>
            <a:lstStyle/>
            <a:p>
              <a:pPr>
                <a:spcBef>
                  <a:spcPct val="0"/>
                </a:spcBef>
              </a:pPr>
              <a:r>
                <a:rPr lang="en-US" sz="1200" b="1">
                  <a:effectLst/>
                  <a:latin typeface="Arial" pitchFamily="34" charset="0"/>
                </a:rPr>
                <a:t>Time</a:t>
              </a:r>
            </a:p>
          </p:txBody>
        </p:sp>
        <p:sp>
          <p:nvSpPr>
            <p:cNvPr id="33818" name="Text Box 23"/>
            <p:cNvSpPr txBox="1">
              <a:spLocks noChangeArrowheads="1"/>
            </p:cNvSpPr>
            <p:nvPr/>
          </p:nvSpPr>
          <p:spPr bwMode="gray">
            <a:xfrm>
              <a:off x="3092" y="1250"/>
              <a:ext cx="649" cy="247"/>
            </a:xfrm>
            <a:prstGeom prst="rect">
              <a:avLst/>
            </a:prstGeom>
            <a:noFill/>
            <a:ln w="9525">
              <a:noFill/>
              <a:miter lim="800000"/>
              <a:headEnd/>
              <a:tailEnd/>
            </a:ln>
          </p:spPr>
          <p:txBody>
            <a:bodyPr/>
            <a:lstStyle/>
            <a:p>
              <a:pPr>
                <a:spcBef>
                  <a:spcPct val="0"/>
                </a:spcBef>
              </a:pPr>
              <a:r>
                <a:rPr lang="en-US" sz="1200" b="1" dirty="0">
                  <a:effectLst/>
                  <a:latin typeface="Arial" pitchFamily="34" charset="0"/>
                </a:rPr>
                <a:t>Population Size</a:t>
              </a:r>
              <a:endParaRPr lang="en-US" sz="1200" dirty="0">
                <a:effectLst/>
                <a:latin typeface="Arial" pitchFamily="34" charset="0"/>
              </a:endParaRPr>
            </a:p>
          </p:txBody>
        </p:sp>
      </p:grpSp>
    </p:spTree>
    <p:extLst>
      <p:ext uri="{BB962C8B-B14F-4D97-AF65-F5344CB8AC3E}">
        <p14:creationId xmlns:p14="http://schemas.microsoft.com/office/powerpoint/2010/main" val="547604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1500"/>
                            </p:stCondLst>
                            <p:childTnLst>
                              <p:par>
                                <p:cTn id="8" presetID="22" presetClass="entr" presetSubtype="8" fill="hold" nodeType="after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2200"/>
                            </p:stCondLst>
                            <p:childTnLst>
                              <p:par>
                                <p:cTn id="12" presetID="1" presetClass="entr" presetSubtype="0" fill="hold" nodeType="afterEffect">
                                  <p:stCondLst>
                                    <p:cond delay="0"/>
                                  </p:stCondLst>
                                  <p:childTnLst>
                                    <p:set>
                                      <p:cBhvr>
                                        <p:cTn id="13"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603625" y="3070126"/>
            <a:ext cx="1816100" cy="925513"/>
            <a:chOff x="2635" y="9064"/>
            <a:chExt cx="3189" cy="1684"/>
          </a:xfrm>
        </p:grpSpPr>
        <p:pic>
          <p:nvPicPr>
            <p:cNvPr id="3" name="Picture 3"/>
            <p:cNvPicPr>
              <a:picLocks noChangeAspect="1" noChangeArrowheads="1"/>
            </p:cNvPicPr>
            <p:nvPr/>
          </p:nvPicPr>
          <p:blipFill>
            <a:blip r:embed="rId3" cstate="print"/>
            <a:srcRect/>
            <a:stretch>
              <a:fillRect/>
            </a:stretch>
          </p:blipFill>
          <p:spPr bwMode="auto">
            <a:xfrm>
              <a:off x="3055" y="9764"/>
              <a:ext cx="1329" cy="784"/>
            </a:xfrm>
            <a:prstGeom prst="rect">
              <a:avLst/>
            </a:prstGeom>
            <a:noFill/>
          </p:spPr>
        </p:pic>
        <p:pic>
          <p:nvPicPr>
            <p:cNvPr id="4" name="Picture 4"/>
            <p:cNvPicPr>
              <a:picLocks noChangeAspect="1" noChangeArrowheads="1"/>
            </p:cNvPicPr>
            <p:nvPr/>
          </p:nvPicPr>
          <p:blipFill>
            <a:blip r:embed="rId3" cstate="print"/>
            <a:srcRect/>
            <a:stretch>
              <a:fillRect/>
            </a:stretch>
          </p:blipFill>
          <p:spPr bwMode="auto">
            <a:xfrm>
              <a:off x="2635" y="9064"/>
              <a:ext cx="1329" cy="784"/>
            </a:xfrm>
            <a:prstGeom prst="rect">
              <a:avLst/>
            </a:prstGeom>
            <a:noFill/>
          </p:spPr>
        </p:pic>
        <p:pic>
          <p:nvPicPr>
            <p:cNvPr id="5" name="Picture 5"/>
            <p:cNvPicPr>
              <a:picLocks noChangeAspect="1" noChangeArrowheads="1"/>
            </p:cNvPicPr>
            <p:nvPr/>
          </p:nvPicPr>
          <p:blipFill>
            <a:blip r:embed="rId3" cstate="print"/>
            <a:srcRect/>
            <a:stretch>
              <a:fillRect/>
            </a:stretch>
          </p:blipFill>
          <p:spPr bwMode="auto">
            <a:xfrm>
              <a:off x="4075" y="9304"/>
              <a:ext cx="1329" cy="784"/>
            </a:xfrm>
            <a:prstGeom prst="rect">
              <a:avLst/>
            </a:prstGeom>
            <a:noFill/>
          </p:spPr>
        </p:pic>
        <p:pic>
          <p:nvPicPr>
            <p:cNvPr id="6" name="Picture 6"/>
            <p:cNvPicPr>
              <a:picLocks noChangeAspect="1" noChangeArrowheads="1"/>
            </p:cNvPicPr>
            <p:nvPr/>
          </p:nvPicPr>
          <p:blipFill>
            <a:blip r:embed="rId3" cstate="print"/>
            <a:srcRect/>
            <a:stretch>
              <a:fillRect/>
            </a:stretch>
          </p:blipFill>
          <p:spPr bwMode="auto">
            <a:xfrm>
              <a:off x="4495" y="9964"/>
              <a:ext cx="1329" cy="784"/>
            </a:xfrm>
            <a:prstGeom prst="rect">
              <a:avLst/>
            </a:prstGeom>
            <a:noFill/>
          </p:spPr>
        </p:pic>
      </p:grpSp>
      <p:grpSp>
        <p:nvGrpSpPr>
          <p:cNvPr id="7" name="Group 7"/>
          <p:cNvGrpSpPr>
            <a:grpSpLocks/>
          </p:cNvGrpSpPr>
          <p:nvPr/>
        </p:nvGrpSpPr>
        <p:grpSpPr bwMode="auto">
          <a:xfrm>
            <a:off x="5749925" y="5178326"/>
            <a:ext cx="939800" cy="749300"/>
            <a:chOff x="4915" y="11004"/>
            <a:chExt cx="1649" cy="1364"/>
          </a:xfrm>
        </p:grpSpPr>
        <p:pic>
          <p:nvPicPr>
            <p:cNvPr id="8" name="Picture 8"/>
            <p:cNvPicPr>
              <a:picLocks noChangeAspect="1" noChangeArrowheads="1"/>
            </p:cNvPicPr>
            <p:nvPr/>
          </p:nvPicPr>
          <p:blipFill>
            <a:blip r:embed="rId3" cstate="print"/>
            <a:srcRect/>
            <a:stretch>
              <a:fillRect/>
            </a:stretch>
          </p:blipFill>
          <p:spPr bwMode="auto">
            <a:xfrm>
              <a:off x="4915" y="11004"/>
              <a:ext cx="1329" cy="784"/>
            </a:xfrm>
            <a:prstGeom prst="rect">
              <a:avLst/>
            </a:prstGeom>
            <a:noFill/>
          </p:spPr>
        </p:pic>
        <p:pic>
          <p:nvPicPr>
            <p:cNvPr id="9" name="Picture 9"/>
            <p:cNvPicPr>
              <a:picLocks noChangeAspect="1" noChangeArrowheads="1"/>
            </p:cNvPicPr>
            <p:nvPr/>
          </p:nvPicPr>
          <p:blipFill>
            <a:blip r:embed="rId3" cstate="print"/>
            <a:srcRect/>
            <a:stretch>
              <a:fillRect/>
            </a:stretch>
          </p:blipFill>
          <p:spPr bwMode="auto">
            <a:xfrm>
              <a:off x="5235" y="11584"/>
              <a:ext cx="1329" cy="784"/>
            </a:xfrm>
            <a:prstGeom prst="rect">
              <a:avLst/>
            </a:prstGeom>
            <a:noFill/>
          </p:spPr>
        </p:pic>
      </p:grpSp>
      <p:grpSp>
        <p:nvGrpSpPr>
          <p:cNvPr id="10" name="Group 10"/>
          <p:cNvGrpSpPr>
            <a:grpSpLocks/>
          </p:cNvGrpSpPr>
          <p:nvPr/>
        </p:nvGrpSpPr>
        <p:grpSpPr bwMode="auto">
          <a:xfrm>
            <a:off x="3311525" y="3547964"/>
            <a:ext cx="2546350" cy="2208212"/>
            <a:chOff x="2086" y="2065"/>
            <a:chExt cx="1604" cy="1391"/>
          </a:xfrm>
        </p:grpSpPr>
        <p:sp>
          <p:nvSpPr>
            <p:cNvPr id="11" name="Line 11"/>
            <p:cNvSpPr>
              <a:spLocks noChangeShapeType="1"/>
            </p:cNvSpPr>
            <p:nvPr/>
          </p:nvSpPr>
          <p:spPr bwMode="auto">
            <a:xfrm>
              <a:off x="2086" y="2065"/>
              <a:ext cx="201" cy="0"/>
            </a:xfrm>
            <a:prstGeom prst="line">
              <a:avLst/>
            </a:prstGeom>
            <a:noFill/>
            <a:ln w="31750">
              <a:solidFill>
                <a:srgbClr val="000000"/>
              </a:solidFill>
              <a:round/>
              <a:headEnd/>
              <a:tailEnd/>
            </a:ln>
            <a:effectLst/>
          </p:spPr>
          <p:txBody>
            <a:bodyPr/>
            <a:lstStyle/>
            <a:p>
              <a:endParaRPr lang="en-GB"/>
            </a:p>
          </p:txBody>
        </p:sp>
        <p:sp>
          <p:nvSpPr>
            <p:cNvPr id="12" name="Line 12"/>
            <p:cNvSpPr>
              <a:spLocks noChangeShapeType="1"/>
            </p:cNvSpPr>
            <p:nvPr/>
          </p:nvSpPr>
          <p:spPr bwMode="auto">
            <a:xfrm>
              <a:off x="2287" y="2065"/>
              <a:ext cx="1073" cy="1391"/>
            </a:xfrm>
            <a:prstGeom prst="line">
              <a:avLst/>
            </a:prstGeom>
            <a:noFill/>
            <a:ln w="31750">
              <a:solidFill>
                <a:srgbClr val="000000"/>
              </a:solidFill>
              <a:round/>
              <a:headEnd/>
              <a:tailEnd/>
            </a:ln>
            <a:effectLst/>
          </p:spPr>
          <p:txBody>
            <a:bodyPr/>
            <a:lstStyle/>
            <a:p>
              <a:endParaRPr lang="en-GB"/>
            </a:p>
          </p:txBody>
        </p:sp>
        <p:sp>
          <p:nvSpPr>
            <p:cNvPr id="13" name="Line 13"/>
            <p:cNvSpPr>
              <a:spLocks noChangeShapeType="1"/>
            </p:cNvSpPr>
            <p:nvPr/>
          </p:nvSpPr>
          <p:spPr bwMode="auto">
            <a:xfrm>
              <a:off x="3360" y="3456"/>
              <a:ext cx="330" cy="0"/>
            </a:xfrm>
            <a:prstGeom prst="line">
              <a:avLst/>
            </a:prstGeom>
            <a:noFill/>
            <a:ln w="31750" cap="rnd">
              <a:solidFill>
                <a:srgbClr val="000000"/>
              </a:solidFill>
              <a:prstDash val="sysDot"/>
              <a:round/>
              <a:headEnd/>
              <a:tailEnd/>
            </a:ln>
            <a:effectLst/>
          </p:spPr>
          <p:txBody>
            <a:bodyPr/>
            <a:lstStyle/>
            <a:p>
              <a:endParaRPr lang="en-GB"/>
            </a:p>
          </p:txBody>
        </p:sp>
      </p:grpSp>
      <p:grpSp>
        <p:nvGrpSpPr>
          <p:cNvPr id="14" name="Group 14"/>
          <p:cNvGrpSpPr>
            <a:grpSpLocks/>
          </p:cNvGrpSpPr>
          <p:nvPr/>
        </p:nvGrpSpPr>
        <p:grpSpPr bwMode="auto">
          <a:xfrm>
            <a:off x="1828800" y="2936776"/>
            <a:ext cx="5265738" cy="3348038"/>
            <a:chOff x="859" y="1980"/>
            <a:chExt cx="3317" cy="2109"/>
          </a:xfrm>
        </p:grpSpPr>
        <p:sp>
          <p:nvSpPr>
            <p:cNvPr id="15" name="Line 15"/>
            <p:cNvSpPr>
              <a:spLocks noChangeShapeType="1"/>
            </p:cNvSpPr>
            <p:nvPr/>
          </p:nvSpPr>
          <p:spPr bwMode="auto">
            <a:xfrm flipV="1">
              <a:off x="1707" y="3977"/>
              <a:ext cx="2015" cy="7"/>
            </a:xfrm>
            <a:prstGeom prst="line">
              <a:avLst/>
            </a:prstGeom>
            <a:noFill/>
            <a:ln w="38100">
              <a:solidFill>
                <a:srgbClr val="000000"/>
              </a:solidFill>
              <a:round/>
              <a:headEnd/>
              <a:tailEnd type="triangle" w="med" len="med"/>
            </a:ln>
            <a:effectLst/>
          </p:spPr>
          <p:txBody>
            <a:bodyPr/>
            <a:lstStyle/>
            <a:p>
              <a:endParaRPr lang="en-GB"/>
            </a:p>
          </p:txBody>
        </p:sp>
        <p:sp>
          <p:nvSpPr>
            <p:cNvPr id="16" name="Line 16"/>
            <p:cNvSpPr>
              <a:spLocks noChangeShapeType="1"/>
            </p:cNvSpPr>
            <p:nvPr/>
          </p:nvSpPr>
          <p:spPr bwMode="auto">
            <a:xfrm flipV="1">
              <a:off x="1707" y="1980"/>
              <a:ext cx="0" cy="2015"/>
            </a:xfrm>
            <a:prstGeom prst="line">
              <a:avLst/>
            </a:prstGeom>
            <a:noFill/>
            <a:ln w="38100">
              <a:solidFill>
                <a:srgbClr val="000000"/>
              </a:solidFill>
              <a:round/>
              <a:headEnd/>
              <a:tailEnd type="triangle" w="med" len="med"/>
            </a:ln>
            <a:effectLst/>
          </p:spPr>
          <p:txBody>
            <a:bodyPr/>
            <a:lstStyle/>
            <a:p>
              <a:endParaRPr lang="en-GB"/>
            </a:p>
          </p:txBody>
        </p:sp>
        <p:sp>
          <p:nvSpPr>
            <p:cNvPr id="17" name="Text Box 17"/>
            <p:cNvSpPr txBox="1">
              <a:spLocks noChangeArrowheads="1"/>
            </p:cNvSpPr>
            <p:nvPr/>
          </p:nvSpPr>
          <p:spPr bwMode="auto">
            <a:xfrm>
              <a:off x="3643" y="3876"/>
              <a:ext cx="533" cy="213"/>
            </a:xfrm>
            <a:prstGeom prst="rect">
              <a:avLst/>
            </a:prstGeom>
            <a:noFill/>
            <a:ln w="9525">
              <a:noFill/>
              <a:miter lim="800000"/>
              <a:headEnd/>
              <a:tailEnd/>
            </a:ln>
            <a:effectLst/>
          </p:spPr>
          <p:txBody>
            <a:bodyPr/>
            <a:lstStyle/>
            <a:p>
              <a:pPr algn="ctr"/>
              <a:r>
                <a:rPr lang="en-US" sz="1600" b="1" dirty="0">
                  <a:effectLst/>
                  <a:latin typeface="Arial" charset="0"/>
                </a:rPr>
                <a:t>Time</a:t>
              </a:r>
            </a:p>
          </p:txBody>
        </p:sp>
        <p:sp>
          <p:nvSpPr>
            <p:cNvPr id="18" name="Text Box 18"/>
            <p:cNvSpPr txBox="1">
              <a:spLocks noChangeArrowheads="1"/>
            </p:cNvSpPr>
            <p:nvPr/>
          </p:nvSpPr>
          <p:spPr bwMode="auto">
            <a:xfrm>
              <a:off x="859" y="2048"/>
              <a:ext cx="844" cy="364"/>
            </a:xfrm>
            <a:prstGeom prst="rect">
              <a:avLst/>
            </a:prstGeom>
            <a:noFill/>
            <a:ln w="9525">
              <a:noFill/>
              <a:miter lim="800000"/>
              <a:headEnd/>
              <a:tailEnd/>
            </a:ln>
            <a:effectLst/>
          </p:spPr>
          <p:txBody>
            <a:bodyPr/>
            <a:lstStyle/>
            <a:p>
              <a:pPr algn="ctr"/>
              <a:r>
                <a:rPr lang="en-US" sz="1600" b="1" dirty="0">
                  <a:effectLst/>
                  <a:latin typeface="Arial" charset="0"/>
                </a:rPr>
                <a:t>Population Size</a:t>
              </a:r>
              <a:endParaRPr lang="en-US" sz="900" dirty="0">
                <a:effectLst/>
                <a:latin typeface="Arial" charset="0"/>
              </a:endParaRPr>
            </a:p>
          </p:txBody>
        </p:sp>
      </p:grpSp>
      <p:sp>
        <p:nvSpPr>
          <p:cNvPr id="22" name="Rectangle 20"/>
          <p:cNvSpPr>
            <a:spLocks noChangeArrowheads="1"/>
          </p:cNvSpPr>
          <p:nvPr/>
        </p:nvSpPr>
        <p:spPr bwMode="auto">
          <a:xfrm>
            <a:off x="466288" y="1412776"/>
            <a:ext cx="8153400" cy="1219200"/>
          </a:xfrm>
          <a:prstGeom prst="rect">
            <a:avLst/>
          </a:prstGeom>
          <a:noFill/>
          <a:ln w="9525">
            <a:noFill/>
            <a:miter lim="800000"/>
            <a:headEnd/>
            <a:tailEnd/>
          </a:ln>
        </p:spPr>
        <p:txBody>
          <a:bodyPr/>
          <a:lstStyle/>
          <a:p>
            <a:pPr algn="ctr"/>
            <a:r>
              <a:rPr lang="en-US" sz="3600" b="1" dirty="0">
                <a:solidFill>
                  <a:srgbClr val="A00000"/>
                </a:solidFill>
                <a:effectLst/>
                <a:latin typeface="Arial" charset="0"/>
              </a:rPr>
              <a:t>Past, present or future population reduction</a:t>
            </a:r>
          </a:p>
        </p:txBody>
      </p:sp>
      <p:grpSp>
        <p:nvGrpSpPr>
          <p:cNvPr id="21" name="Group 20"/>
          <p:cNvGrpSpPr/>
          <p:nvPr/>
        </p:nvGrpSpPr>
        <p:grpSpPr>
          <a:xfrm>
            <a:off x="5180540" y="354"/>
            <a:ext cx="3963460" cy="476318"/>
            <a:chOff x="5180540" y="354"/>
            <a:chExt cx="3963460" cy="476318"/>
          </a:xfrm>
        </p:grpSpPr>
        <p:sp>
          <p:nvSpPr>
            <p:cNvPr id="19" name="Rectangle 18"/>
            <p:cNvSpPr/>
            <p:nvPr/>
          </p:nvSpPr>
          <p:spPr>
            <a:xfrm>
              <a:off x="5180540" y="354"/>
              <a:ext cx="3963460" cy="448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366" y="355"/>
              <a:ext cx="1857634" cy="476317"/>
            </a:xfrm>
            <a:prstGeom prst="rect">
              <a:avLst/>
            </a:prstGeom>
          </p:spPr>
        </p:pic>
      </p:grpSp>
    </p:spTree>
    <p:extLst>
      <p:ext uri="{BB962C8B-B14F-4D97-AF65-F5344CB8AC3E}">
        <p14:creationId xmlns:p14="http://schemas.microsoft.com/office/powerpoint/2010/main" val="215642733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128776" y="5301208"/>
            <a:ext cx="9051736" cy="1331134"/>
          </a:xfrm>
          <a:prstGeom prst="rect">
            <a:avLst/>
          </a:prstGeom>
          <a:noFill/>
          <a:ln w="9525">
            <a:noFill/>
            <a:miter lim="800000"/>
            <a:headEnd/>
            <a:tailEnd/>
          </a:ln>
        </p:spPr>
        <p:txBody>
          <a:bodyPr wrap="square">
            <a:spAutoFit/>
          </a:bodyPr>
          <a:lstStyle/>
          <a:p>
            <a:pPr algn="l">
              <a:spcBef>
                <a:spcPts val="300"/>
              </a:spcBef>
            </a:pPr>
            <a:r>
              <a:rPr lang="en-US" sz="2600" b="1" dirty="0" smtClean="0">
                <a:effectLst/>
                <a:latin typeface="Arial" pitchFamily="34" charset="0"/>
              </a:rPr>
              <a:t>To use criterion A, we first need to know:</a:t>
            </a:r>
          </a:p>
          <a:p>
            <a:pPr algn="l">
              <a:spcBef>
                <a:spcPts val="300"/>
              </a:spcBef>
            </a:pPr>
            <a:r>
              <a:rPr lang="en-US" sz="2600" b="1" dirty="0" smtClean="0">
                <a:solidFill>
                  <a:srgbClr val="C00000"/>
                </a:solidFill>
                <a:effectLst/>
                <a:latin typeface="Arial" pitchFamily="34" charset="0"/>
              </a:rPr>
              <a:t>What is the generation length? Or is it likely that a three generation time period is less than 10 years?</a:t>
            </a:r>
            <a:endParaRPr lang="en-US" sz="2600" dirty="0">
              <a:solidFill>
                <a:srgbClr val="C00000"/>
              </a:solidFill>
              <a:effectLst/>
              <a:latin typeface="Arial" pitchFamily="34" charset="0"/>
            </a:endParaRPr>
          </a:p>
        </p:txBody>
      </p:sp>
      <p:grpSp>
        <p:nvGrpSpPr>
          <p:cNvPr id="6" name="Group 10"/>
          <p:cNvGrpSpPr>
            <a:grpSpLocks/>
          </p:cNvGrpSpPr>
          <p:nvPr/>
        </p:nvGrpSpPr>
        <p:grpSpPr bwMode="auto">
          <a:xfrm>
            <a:off x="2555776" y="1690212"/>
            <a:ext cx="4824535" cy="2208212"/>
            <a:chOff x="2086" y="2065"/>
            <a:chExt cx="1604" cy="1391"/>
          </a:xfrm>
        </p:grpSpPr>
        <p:sp>
          <p:nvSpPr>
            <p:cNvPr id="7" name="Line 11"/>
            <p:cNvSpPr>
              <a:spLocks noChangeShapeType="1"/>
            </p:cNvSpPr>
            <p:nvPr/>
          </p:nvSpPr>
          <p:spPr bwMode="auto">
            <a:xfrm>
              <a:off x="2086" y="2065"/>
              <a:ext cx="201" cy="0"/>
            </a:xfrm>
            <a:prstGeom prst="line">
              <a:avLst/>
            </a:prstGeom>
            <a:noFill/>
            <a:ln w="31750">
              <a:solidFill>
                <a:srgbClr val="000000"/>
              </a:solidFill>
              <a:round/>
              <a:headEnd/>
              <a:tailEnd/>
            </a:ln>
            <a:effectLst/>
          </p:spPr>
          <p:txBody>
            <a:bodyPr/>
            <a:lstStyle/>
            <a:p>
              <a:endParaRPr lang="en-GB"/>
            </a:p>
          </p:txBody>
        </p:sp>
        <p:sp>
          <p:nvSpPr>
            <p:cNvPr id="8" name="Line 12"/>
            <p:cNvSpPr>
              <a:spLocks noChangeShapeType="1"/>
            </p:cNvSpPr>
            <p:nvPr/>
          </p:nvSpPr>
          <p:spPr bwMode="auto">
            <a:xfrm>
              <a:off x="2287" y="2065"/>
              <a:ext cx="1073" cy="1391"/>
            </a:xfrm>
            <a:prstGeom prst="line">
              <a:avLst/>
            </a:prstGeom>
            <a:noFill/>
            <a:ln w="31750">
              <a:solidFill>
                <a:srgbClr val="000000"/>
              </a:solidFill>
              <a:round/>
              <a:headEnd/>
              <a:tailEnd/>
            </a:ln>
            <a:effectLst/>
          </p:spPr>
          <p:txBody>
            <a:bodyPr/>
            <a:lstStyle/>
            <a:p>
              <a:endParaRPr lang="en-GB"/>
            </a:p>
          </p:txBody>
        </p:sp>
        <p:sp>
          <p:nvSpPr>
            <p:cNvPr id="9" name="Line 13"/>
            <p:cNvSpPr>
              <a:spLocks noChangeShapeType="1"/>
            </p:cNvSpPr>
            <p:nvPr/>
          </p:nvSpPr>
          <p:spPr bwMode="auto">
            <a:xfrm>
              <a:off x="3360" y="3456"/>
              <a:ext cx="330" cy="0"/>
            </a:xfrm>
            <a:prstGeom prst="line">
              <a:avLst/>
            </a:prstGeom>
            <a:noFill/>
            <a:ln w="31750" cap="rnd">
              <a:solidFill>
                <a:srgbClr val="000000"/>
              </a:solidFill>
              <a:prstDash val="sysDot"/>
              <a:round/>
              <a:headEnd/>
              <a:tailEnd/>
            </a:ln>
            <a:effectLst/>
          </p:spPr>
          <p:txBody>
            <a:bodyPr/>
            <a:lstStyle/>
            <a:p>
              <a:endParaRPr lang="en-GB"/>
            </a:p>
          </p:txBody>
        </p:sp>
      </p:grpSp>
      <p:grpSp>
        <p:nvGrpSpPr>
          <p:cNvPr id="10" name="Group 14"/>
          <p:cNvGrpSpPr>
            <a:grpSpLocks/>
          </p:cNvGrpSpPr>
          <p:nvPr/>
        </p:nvGrpSpPr>
        <p:grpSpPr bwMode="auto">
          <a:xfrm>
            <a:off x="251520" y="1079024"/>
            <a:ext cx="8424936" cy="3348038"/>
            <a:chOff x="859" y="1980"/>
            <a:chExt cx="3317" cy="2109"/>
          </a:xfrm>
        </p:grpSpPr>
        <p:sp>
          <p:nvSpPr>
            <p:cNvPr id="11" name="Line 15"/>
            <p:cNvSpPr>
              <a:spLocks noChangeShapeType="1"/>
            </p:cNvSpPr>
            <p:nvPr/>
          </p:nvSpPr>
          <p:spPr bwMode="auto">
            <a:xfrm flipV="1">
              <a:off x="1707" y="3977"/>
              <a:ext cx="2015" cy="7"/>
            </a:xfrm>
            <a:prstGeom prst="line">
              <a:avLst/>
            </a:prstGeom>
            <a:noFill/>
            <a:ln w="38100">
              <a:solidFill>
                <a:srgbClr val="000000"/>
              </a:solidFill>
              <a:round/>
              <a:headEnd/>
              <a:tailEnd type="triangle" w="med" len="med"/>
            </a:ln>
            <a:effectLst/>
          </p:spPr>
          <p:txBody>
            <a:bodyPr/>
            <a:lstStyle/>
            <a:p>
              <a:endParaRPr lang="en-GB"/>
            </a:p>
          </p:txBody>
        </p:sp>
        <p:sp>
          <p:nvSpPr>
            <p:cNvPr id="12" name="Line 16"/>
            <p:cNvSpPr>
              <a:spLocks noChangeShapeType="1"/>
            </p:cNvSpPr>
            <p:nvPr/>
          </p:nvSpPr>
          <p:spPr bwMode="auto">
            <a:xfrm flipV="1">
              <a:off x="1707" y="1980"/>
              <a:ext cx="0" cy="2015"/>
            </a:xfrm>
            <a:prstGeom prst="line">
              <a:avLst/>
            </a:prstGeom>
            <a:noFill/>
            <a:ln w="38100">
              <a:solidFill>
                <a:srgbClr val="000000"/>
              </a:solidFill>
              <a:round/>
              <a:headEnd/>
              <a:tailEnd type="triangle" w="med" len="med"/>
            </a:ln>
            <a:effectLst/>
          </p:spPr>
          <p:txBody>
            <a:bodyPr/>
            <a:lstStyle/>
            <a:p>
              <a:endParaRPr lang="en-GB"/>
            </a:p>
          </p:txBody>
        </p:sp>
        <p:sp>
          <p:nvSpPr>
            <p:cNvPr id="13" name="Text Box 17"/>
            <p:cNvSpPr txBox="1">
              <a:spLocks noChangeArrowheads="1"/>
            </p:cNvSpPr>
            <p:nvPr/>
          </p:nvSpPr>
          <p:spPr bwMode="auto">
            <a:xfrm>
              <a:off x="3643" y="3876"/>
              <a:ext cx="533" cy="213"/>
            </a:xfrm>
            <a:prstGeom prst="rect">
              <a:avLst/>
            </a:prstGeom>
            <a:noFill/>
            <a:ln w="9525">
              <a:noFill/>
              <a:miter lim="800000"/>
              <a:headEnd/>
              <a:tailEnd/>
            </a:ln>
            <a:effectLst/>
          </p:spPr>
          <p:txBody>
            <a:bodyPr/>
            <a:lstStyle/>
            <a:p>
              <a:pPr algn="ctr"/>
              <a:r>
                <a:rPr lang="en-US" sz="1600" b="1" dirty="0">
                  <a:effectLst/>
                  <a:latin typeface="Arial" charset="0"/>
                </a:rPr>
                <a:t>Time</a:t>
              </a:r>
            </a:p>
          </p:txBody>
        </p:sp>
        <p:sp>
          <p:nvSpPr>
            <p:cNvPr id="14" name="Text Box 18"/>
            <p:cNvSpPr txBox="1">
              <a:spLocks noChangeArrowheads="1"/>
            </p:cNvSpPr>
            <p:nvPr/>
          </p:nvSpPr>
          <p:spPr bwMode="auto">
            <a:xfrm>
              <a:off x="859" y="2048"/>
              <a:ext cx="844" cy="364"/>
            </a:xfrm>
            <a:prstGeom prst="rect">
              <a:avLst/>
            </a:prstGeom>
            <a:noFill/>
            <a:ln w="9525">
              <a:noFill/>
              <a:miter lim="800000"/>
              <a:headEnd/>
              <a:tailEnd/>
            </a:ln>
            <a:effectLst/>
          </p:spPr>
          <p:txBody>
            <a:bodyPr/>
            <a:lstStyle/>
            <a:p>
              <a:pPr algn="ctr"/>
              <a:r>
                <a:rPr lang="en-US" sz="1600" b="1" dirty="0">
                  <a:effectLst/>
                  <a:latin typeface="Arial" charset="0"/>
                </a:rPr>
                <a:t>Population Size</a:t>
              </a:r>
              <a:endParaRPr lang="en-US" sz="900" dirty="0">
                <a:effectLst/>
                <a:latin typeface="Arial" charset="0"/>
              </a:endParaRPr>
            </a:p>
          </p:txBody>
        </p:sp>
      </p:grpSp>
      <p:grpSp>
        <p:nvGrpSpPr>
          <p:cNvPr id="28" name="Group 27"/>
          <p:cNvGrpSpPr/>
          <p:nvPr/>
        </p:nvGrpSpPr>
        <p:grpSpPr>
          <a:xfrm>
            <a:off x="3160347" y="1735932"/>
            <a:ext cx="3211853" cy="2727468"/>
            <a:chOff x="3160347" y="1735932"/>
            <a:chExt cx="3211853" cy="2727468"/>
          </a:xfrm>
        </p:grpSpPr>
        <p:sp>
          <p:nvSpPr>
            <p:cNvPr id="16" name="Line 27"/>
            <p:cNvSpPr>
              <a:spLocks noChangeShapeType="1"/>
            </p:cNvSpPr>
            <p:nvPr/>
          </p:nvSpPr>
          <p:spPr bwMode="auto">
            <a:xfrm>
              <a:off x="3203848" y="4463400"/>
              <a:ext cx="3168352" cy="0"/>
            </a:xfrm>
            <a:prstGeom prst="line">
              <a:avLst/>
            </a:prstGeom>
            <a:noFill/>
            <a:ln w="25400">
              <a:solidFill>
                <a:srgbClr val="FF0000"/>
              </a:solidFill>
              <a:round/>
              <a:headEnd type="stealth" w="med" len="med"/>
              <a:tailEnd type="stealth"/>
            </a:ln>
            <a:effectLst/>
          </p:spPr>
          <p:txBody>
            <a:bodyPr wrap="none" anchor="ctr"/>
            <a:lstStyle/>
            <a:p>
              <a:pPr>
                <a:defRPr/>
              </a:pPr>
              <a:endParaRPr lang="en-GB"/>
            </a:p>
          </p:txBody>
        </p:sp>
        <p:cxnSp>
          <p:nvCxnSpPr>
            <p:cNvPr id="19" name="Straight Connector 18"/>
            <p:cNvCxnSpPr/>
            <p:nvPr/>
          </p:nvCxnSpPr>
          <p:spPr bwMode="auto">
            <a:xfrm rot="16200000" flipH="1">
              <a:off x="1917768" y="2978511"/>
              <a:ext cx="2485158" cy="0"/>
            </a:xfrm>
            <a:prstGeom prst="line">
              <a:avLst/>
            </a:prstGeom>
            <a:solidFill>
              <a:srgbClr val="FFE6B3"/>
            </a:solidFill>
            <a:ln w="9525" cap="flat" cmpd="sng" algn="ctr">
              <a:solidFill>
                <a:srgbClr val="C00000"/>
              </a:solidFill>
              <a:prstDash val="sysDash"/>
              <a:round/>
              <a:headEnd type="none" w="med" len="med"/>
              <a:tailEnd type="none" w="med" len="med"/>
            </a:ln>
            <a:effectLst/>
          </p:spPr>
        </p:cxnSp>
        <p:cxnSp>
          <p:nvCxnSpPr>
            <p:cNvPr id="20" name="Straight Connector 19"/>
            <p:cNvCxnSpPr/>
            <p:nvPr/>
          </p:nvCxnSpPr>
          <p:spPr bwMode="auto">
            <a:xfrm rot="16200000" flipH="1" flipV="1">
              <a:off x="6197723" y="4072901"/>
              <a:ext cx="348954" cy="0"/>
            </a:xfrm>
            <a:prstGeom prst="line">
              <a:avLst/>
            </a:prstGeom>
            <a:solidFill>
              <a:srgbClr val="FFE6B3"/>
            </a:solidFill>
            <a:ln w="9525" cap="flat" cmpd="sng" algn="ctr">
              <a:solidFill>
                <a:srgbClr val="C00000"/>
              </a:solidFill>
              <a:prstDash val="sysDash"/>
              <a:round/>
              <a:headEnd type="none" w="med" len="med"/>
              <a:tailEnd type="none" w="med" len="med"/>
            </a:ln>
            <a:effectLst/>
          </p:spPr>
        </p:cxnSp>
      </p:grpSp>
      <p:sp>
        <p:nvSpPr>
          <p:cNvPr id="27" name="TextBox 26"/>
          <p:cNvSpPr txBox="1"/>
          <p:nvPr/>
        </p:nvSpPr>
        <p:spPr>
          <a:xfrm>
            <a:off x="2813328" y="4437112"/>
            <a:ext cx="3888432" cy="646331"/>
          </a:xfrm>
          <a:prstGeom prst="rect">
            <a:avLst/>
          </a:prstGeom>
          <a:noFill/>
        </p:spPr>
        <p:txBody>
          <a:bodyPr wrap="square" rtlCol="0">
            <a:spAutoFit/>
          </a:bodyPr>
          <a:lstStyle/>
          <a:p>
            <a:r>
              <a:rPr lang="en-GB" sz="1800" b="1" dirty="0" smtClean="0">
                <a:effectLst/>
                <a:latin typeface="Arial" pitchFamily="34" charset="0"/>
                <a:cs typeface="Arial" pitchFamily="34" charset="0"/>
              </a:rPr>
              <a:t>3 generations or 10 years (</a:t>
            </a:r>
            <a:r>
              <a:rPr lang="en-GB" sz="1800" b="1" u="sng" dirty="0" smtClean="0">
                <a:effectLst/>
                <a:latin typeface="Arial" pitchFamily="34" charset="0"/>
                <a:cs typeface="Arial" pitchFamily="34" charset="0"/>
              </a:rPr>
              <a:t>whichever is the longer</a:t>
            </a:r>
            <a:r>
              <a:rPr lang="en-GB" sz="1800" b="1" dirty="0" smtClean="0">
                <a:effectLst/>
                <a:latin typeface="Arial" pitchFamily="34" charset="0"/>
                <a:cs typeface="Arial" pitchFamily="34" charset="0"/>
              </a:rPr>
              <a:t>)</a:t>
            </a:r>
            <a:endParaRPr lang="en-GB" sz="1800" b="1" dirty="0">
              <a:effectLst/>
              <a:latin typeface="Arial" pitchFamily="34" charset="0"/>
              <a:cs typeface="Arial" pitchFamily="34" charset="0"/>
            </a:endParaRPr>
          </a:p>
        </p:txBody>
      </p:sp>
      <p:grpSp>
        <p:nvGrpSpPr>
          <p:cNvPr id="17" name="Group 16"/>
          <p:cNvGrpSpPr/>
          <p:nvPr/>
        </p:nvGrpSpPr>
        <p:grpSpPr>
          <a:xfrm>
            <a:off x="5180540" y="354"/>
            <a:ext cx="3963460" cy="476318"/>
            <a:chOff x="5180540" y="354"/>
            <a:chExt cx="3963460" cy="476318"/>
          </a:xfrm>
        </p:grpSpPr>
        <p:sp>
          <p:nvSpPr>
            <p:cNvPr id="18" name="Rectangle 17"/>
            <p:cNvSpPr/>
            <p:nvPr/>
          </p:nvSpPr>
          <p:spPr>
            <a:xfrm>
              <a:off x="5180540" y="354"/>
              <a:ext cx="3963460" cy="448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366" y="355"/>
              <a:ext cx="1857634" cy="476317"/>
            </a:xfrm>
            <a:prstGeom prst="rect">
              <a:avLst/>
            </a:prstGeom>
          </p:spPr>
        </p:pic>
      </p:grpSp>
    </p:spTree>
    <p:extLst>
      <p:ext uri="{BB962C8B-B14F-4D97-AF65-F5344CB8AC3E}">
        <p14:creationId xmlns:p14="http://schemas.microsoft.com/office/powerpoint/2010/main" val="3907688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600"/>
                            </p:stCondLst>
                            <p:childTnLst>
                              <p:par>
                                <p:cTn id="9" presetID="22" presetClass="entr" presetSubtype="1"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par>
                          <p:cTn id="12" fill="hold">
                            <p:stCondLst>
                              <p:cond delay="11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3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2337617"/>
              </p:ext>
            </p:extLst>
          </p:nvPr>
        </p:nvGraphicFramePr>
        <p:xfrm>
          <a:off x="72008" y="1153552"/>
          <a:ext cx="8964488" cy="4419600"/>
        </p:xfrm>
        <a:graphic>
          <a:graphicData uri="http://schemas.openxmlformats.org/drawingml/2006/table">
            <a:tbl>
              <a:tblPr firstRow="1" bandRow="1">
                <a:tableStyleId>{5C22544A-7EE6-4342-B048-85BDC9FD1C3A}</a:tableStyleId>
              </a:tblPr>
              <a:tblGrid>
                <a:gridCol w="3131840"/>
                <a:gridCol w="2448272"/>
                <a:gridCol w="1728192"/>
                <a:gridCol w="1656184"/>
              </a:tblGrid>
              <a:tr h="370840">
                <a:tc>
                  <a:txBody>
                    <a:bodyPr/>
                    <a:lstStyle/>
                    <a:p>
                      <a:endParaRPr lang="en-GB" dirty="0"/>
                    </a:p>
                  </a:txBody>
                  <a:tcPr/>
                </a:tc>
                <a:tc>
                  <a:txBody>
                    <a:bodyPr/>
                    <a:lstStyle/>
                    <a:p>
                      <a:pPr algn="ctr"/>
                      <a:r>
                        <a:rPr lang="en-GB" dirty="0" smtClean="0"/>
                        <a:t>Critically Endangered</a:t>
                      </a:r>
                      <a:endParaRPr lang="en-GB" dirty="0"/>
                    </a:p>
                  </a:txBody>
                  <a:tcPr/>
                </a:tc>
                <a:tc>
                  <a:txBody>
                    <a:bodyPr/>
                    <a:lstStyle/>
                    <a:p>
                      <a:pPr algn="ctr"/>
                      <a:r>
                        <a:rPr lang="en-GB" dirty="0" smtClean="0"/>
                        <a:t>Endangered</a:t>
                      </a:r>
                      <a:endParaRPr lang="en-GB" dirty="0"/>
                    </a:p>
                  </a:txBody>
                  <a:tcPr/>
                </a:tc>
                <a:tc>
                  <a:txBody>
                    <a:bodyPr/>
                    <a:lstStyle/>
                    <a:p>
                      <a:pPr algn="ctr"/>
                      <a:r>
                        <a:rPr lang="en-GB" dirty="0" smtClean="0"/>
                        <a:t>Vulnerable</a:t>
                      </a:r>
                      <a:endParaRPr lang="en-GB" dirty="0"/>
                    </a:p>
                  </a:txBody>
                  <a:tcPr/>
                </a:tc>
              </a:tr>
              <a:tr h="370840">
                <a:tc>
                  <a:txBody>
                    <a:bodyPr/>
                    <a:lstStyle/>
                    <a:p>
                      <a:r>
                        <a:rPr lang="en-GB" b="1" dirty="0" smtClean="0"/>
                        <a:t>Geographic range</a:t>
                      </a:r>
                      <a:endParaRPr lang="en-GB" b="1" dirty="0"/>
                    </a:p>
                  </a:txBody>
                  <a:tcPr/>
                </a:tc>
                <a:tc gridSpan="3">
                  <a:txBody>
                    <a:bodyPr/>
                    <a:lstStyle/>
                    <a:p>
                      <a:pPr algn="ctr"/>
                      <a:endParaRPr lang="en-GB" dirty="0"/>
                    </a:p>
                  </a:txBody>
                  <a:tcPr/>
                </a:tc>
                <a:tc hMerge="1">
                  <a:txBody>
                    <a:bodyPr/>
                    <a:lstStyle/>
                    <a:p>
                      <a:endParaRPr lang="en-GB"/>
                    </a:p>
                  </a:txBody>
                  <a:tcPr/>
                </a:tc>
                <a:tc hMerge="1">
                  <a:txBody>
                    <a:bodyPr/>
                    <a:lstStyle/>
                    <a:p>
                      <a:endParaRPr lang="en-GB"/>
                    </a:p>
                  </a:txBody>
                  <a:tcPr/>
                </a:tc>
              </a:tr>
              <a:tr h="370840">
                <a:tc>
                  <a:txBody>
                    <a:bodyPr/>
                    <a:lstStyle/>
                    <a:p>
                      <a:r>
                        <a:rPr lang="en-GB" b="1" dirty="0" smtClean="0"/>
                        <a:t>B1.</a:t>
                      </a:r>
                      <a:r>
                        <a:rPr lang="en-GB" dirty="0" smtClean="0"/>
                        <a:t> Extent of occurrence (EOO)</a:t>
                      </a:r>
                    </a:p>
                  </a:txBody>
                  <a:tcPr/>
                </a:tc>
                <a:tc>
                  <a:txBody>
                    <a:bodyPr/>
                    <a:lstStyle/>
                    <a:p>
                      <a:pPr algn="ctr"/>
                      <a:r>
                        <a:rPr lang="en-GB" dirty="0" smtClean="0"/>
                        <a:t>&lt; 100 km</a:t>
                      </a:r>
                      <a:r>
                        <a:rPr lang="en-GB" baseline="30000" dirty="0" smtClean="0"/>
                        <a:t>2</a:t>
                      </a:r>
                      <a:endParaRPr lang="en-GB" baseline="30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&lt; 5,000 km</a:t>
                      </a:r>
                      <a:r>
                        <a:rPr lang="en-GB" baseline="3000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&lt; 20,000 km</a:t>
                      </a:r>
                      <a:r>
                        <a:rPr lang="en-GB" baseline="30000" dirty="0" smtClean="0"/>
                        <a:t>2</a:t>
                      </a:r>
                    </a:p>
                  </a:txBody>
                  <a:tcPr/>
                </a:tc>
              </a:tr>
              <a:tr h="370840">
                <a:tc>
                  <a:txBody>
                    <a:bodyPr/>
                    <a:lstStyle/>
                    <a:p>
                      <a:r>
                        <a:rPr lang="en-GB" b="1" dirty="0" smtClean="0"/>
                        <a:t>B2. </a:t>
                      </a:r>
                      <a:r>
                        <a:rPr lang="en-GB" dirty="0" smtClean="0"/>
                        <a:t>Area of occupancy (AOO)</a:t>
                      </a:r>
                      <a:endParaRPr lang="en-GB" dirty="0"/>
                    </a:p>
                  </a:txBody>
                  <a:tcPr/>
                </a:tc>
                <a:tc>
                  <a:txBody>
                    <a:bodyPr/>
                    <a:lstStyle/>
                    <a:p>
                      <a:pPr algn="ctr"/>
                      <a:r>
                        <a:rPr lang="en-GB" dirty="0" smtClean="0"/>
                        <a:t>&lt; 10 km</a:t>
                      </a:r>
                      <a:r>
                        <a:rPr lang="en-GB" baseline="30000" dirty="0" smtClean="0"/>
                        <a:t>2</a:t>
                      </a:r>
                      <a:endParaRPr lang="en-GB" baseline="30000" dirty="0"/>
                    </a:p>
                  </a:txBody>
                  <a:tcPr/>
                </a:tc>
                <a:tc>
                  <a:txBody>
                    <a:bodyPr/>
                    <a:lstStyle/>
                    <a:p>
                      <a:pPr algn="ctr"/>
                      <a:r>
                        <a:rPr lang="en-GB" dirty="0" smtClean="0"/>
                        <a:t>&lt; 500 km</a:t>
                      </a:r>
                      <a:r>
                        <a:rPr lang="en-GB" baseline="30000" dirty="0" smtClean="0"/>
                        <a:t>2</a:t>
                      </a:r>
                      <a:endParaRPr lang="en-GB" baseline="30000" dirty="0"/>
                    </a:p>
                  </a:txBody>
                  <a:tcPr/>
                </a:tc>
                <a:tc>
                  <a:txBody>
                    <a:bodyPr/>
                    <a:lstStyle/>
                    <a:p>
                      <a:pPr algn="ctr"/>
                      <a:r>
                        <a:rPr lang="en-GB" dirty="0" smtClean="0"/>
                        <a:t>&lt; 2,000 km</a:t>
                      </a:r>
                      <a:r>
                        <a:rPr lang="en-GB" baseline="30000" dirty="0" smtClean="0"/>
                        <a:t>2</a:t>
                      </a:r>
                    </a:p>
                  </a:txBody>
                  <a:tcPr/>
                </a:tc>
              </a:tr>
              <a:tr h="370840">
                <a:tc gridSpan="4">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4">
                  <a:txBody>
                    <a:bodyPr/>
                    <a:lstStyle/>
                    <a:p>
                      <a:r>
                        <a:rPr lang="en-GB" b="1" dirty="0" smtClean="0"/>
                        <a:t>AND</a:t>
                      </a:r>
                      <a:r>
                        <a:rPr lang="en-GB" dirty="0" smtClean="0"/>
                        <a:t> at least 2</a:t>
                      </a:r>
                      <a:r>
                        <a:rPr lang="en-GB" baseline="0" dirty="0" smtClean="0"/>
                        <a:t> </a:t>
                      </a:r>
                      <a:r>
                        <a:rPr lang="en-GB" dirty="0" smtClean="0"/>
                        <a:t>of the following</a:t>
                      </a:r>
                      <a:r>
                        <a:rPr lang="en-GB" baseline="0" dirty="0" smtClean="0"/>
                        <a:t> 3 conditions</a:t>
                      </a:r>
                      <a:endParaRPr lang="en-GB" dirty="0"/>
                    </a:p>
                  </a:txBody>
                  <a:tcPr/>
                </a:tc>
                <a:tc hMerge="1">
                  <a:txBody>
                    <a:bodyPr/>
                    <a:lstStyle/>
                    <a:p>
                      <a:pPr algn="ctr"/>
                      <a:endParaRPr lang="en-GB" baseline="30000" dirty="0"/>
                    </a:p>
                  </a:txBody>
                  <a:tcPr/>
                </a:tc>
                <a:tc hMerge="1">
                  <a:txBody>
                    <a:bodyPr/>
                    <a:lstStyle/>
                    <a:p>
                      <a:pPr algn="ctr"/>
                      <a:endParaRPr lang="en-GB" baseline="30000" dirty="0"/>
                    </a:p>
                  </a:txBody>
                  <a:tcPr/>
                </a:tc>
                <a:tc hMerge="1">
                  <a:txBody>
                    <a:bodyPr/>
                    <a:lstStyle/>
                    <a:p>
                      <a:pPr algn="ctr"/>
                      <a:endParaRPr lang="en-GB" baseline="30000" dirty="0"/>
                    </a:p>
                  </a:txBody>
                  <a:tcPr/>
                </a:tc>
              </a:tr>
              <a:tr h="370840">
                <a:tc>
                  <a:txBody>
                    <a:bodyPr/>
                    <a:lstStyle/>
                    <a:p>
                      <a:r>
                        <a:rPr lang="en-GB" b="1" dirty="0" smtClean="0"/>
                        <a:t>(a) </a:t>
                      </a:r>
                      <a:r>
                        <a:rPr lang="en-GB" b="0" dirty="0" smtClean="0"/>
                        <a:t>Severely fragmented </a:t>
                      </a:r>
                      <a:r>
                        <a:rPr lang="en-GB" b="1" dirty="0" smtClean="0"/>
                        <a:t>OR </a:t>
                      </a:r>
                      <a:r>
                        <a:rPr lang="en-GB" b="0" dirty="0" smtClean="0"/>
                        <a:t>number of locations</a:t>
                      </a:r>
                      <a:endParaRPr lang="en-GB" b="1" dirty="0"/>
                    </a:p>
                  </a:txBody>
                  <a:tcPr/>
                </a:tc>
                <a:tc>
                  <a:txBody>
                    <a:bodyPr/>
                    <a:lstStyle/>
                    <a:p>
                      <a:pPr algn="ctr"/>
                      <a:r>
                        <a:rPr lang="en-GB" baseline="0" dirty="0" smtClean="0"/>
                        <a:t>=</a:t>
                      </a:r>
                      <a:r>
                        <a:rPr lang="en-GB" baseline="0" dirty="0" smtClean="0"/>
                        <a:t>1</a:t>
                      </a:r>
                      <a:endParaRPr lang="en-GB" baseline="0" dirty="0"/>
                    </a:p>
                  </a:txBody>
                  <a:tcPr/>
                </a:tc>
                <a:tc>
                  <a:txBody>
                    <a:bodyPr/>
                    <a:lstStyle/>
                    <a:p>
                      <a:pPr algn="ctr"/>
                      <a:r>
                        <a:rPr lang="en-GB" baseline="0" dirty="0" smtClean="0"/>
                        <a:t>≤ 5</a:t>
                      </a:r>
                      <a:endParaRPr lang="en-GB" baseline="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aseline="0" dirty="0" smtClean="0"/>
                        <a:t>≤ 10</a:t>
                      </a:r>
                    </a:p>
                    <a:p>
                      <a:pPr algn="ctr"/>
                      <a:endParaRPr lang="en-GB" baseline="0" dirty="0"/>
                    </a:p>
                  </a:txBody>
                  <a:tcPr/>
                </a:tc>
              </a:tr>
              <a:tr h="370840">
                <a:tc gridSpan="4">
                  <a:txBody>
                    <a:bodyPr/>
                    <a:lstStyle/>
                    <a:p>
                      <a:r>
                        <a:rPr lang="en-GB" b="1" dirty="0" smtClean="0"/>
                        <a:t>(b) Continuing decline </a:t>
                      </a:r>
                      <a:r>
                        <a:rPr lang="en-GB" b="0" dirty="0" smtClean="0"/>
                        <a:t>observed, estimated, inferred of projected</a:t>
                      </a:r>
                      <a:r>
                        <a:rPr lang="en-GB" b="0" baseline="0" dirty="0" smtClean="0"/>
                        <a:t> in any of: </a:t>
                      </a:r>
                      <a:r>
                        <a:rPr lang="en-GB" b="1" baseline="0" dirty="0" smtClean="0"/>
                        <a:t>(</a:t>
                      </a:r>
                      <a:r>
                        <a:rPr lang="en-GB" b="1" baseline="0" dirty="0" err="1" smtClean="0"/>
                        <a:t>i</a:t>
                      </a:r>
                      <a:r>
                        <a:rPr lang="en-GB" b="1" baseline="0" dirty="0" smtClean="0"/>
                        <a:t>)</a:t>
                      </a:r>
                      <a:r>
                        <a:rPr lang="en-GB" b="0" baseline="0" dirty="0" smtClean="0"/>
                        <a:t> EOO, </a:t>
                      </a:r>
                      <a:r>
                        <a:rPr lang="en-GB" b="1" baseline="0" dirty="0" smtClean="0"/>
                        <a:t>(ii) </a:t>
                      </a:r>
                      <a:r>
                        <a:rPr lang="en-GB" b="0" baseline="0" dirty="0" smtClean="0"/>
                        <a:t>AOO, </a:t>
                      </a:r>
                      <a:r>
                        <a:rPr lang="en-GB" b="1" baseline="0" dirty="0" smtClean="0"/>
                        <a:t>(iii) </a:t>
                      </a:r>
                      <a:r>
                        <a:rPr lang="en-GB" b="0" baseline="0" dirty="0" smtClean="0"/>
                        <a:t>area, extent and/or quality of habitat, </a:t>
                      </a:r>
                      <a:r>
                        <a:rPr lang="en-GB" b="1" baseline="0" dirty="0" smtClean="0"/>
                        <a:t>(iv) </a:t>
                      </a:r>
                      <a:r>
                        <a:rPr lang="en-GB" b="0" baseline="0" dirty="0" smtClean="0"/>
                        <a:t>number of locations or subpopulations, </a:t>
                      </a:r>
                      <a:r>
                        <a:rPr lang="en-GB" b="1" baseline="0" dirty="0" smtClean="0"/>
                        <a:t>(v) </a:t>
                      </a:r>
                      <a:r>
                        <a:rPr lang="en-GB" b="0" baseline="0" dirty="0" smtClean="0"/>
                        <a:t>number of mature individuals</a:t>
                      </a:r>
                      <a:endParaRPr lang="en-GB" b="0" dirty="0"/>
                    </a:p>
                  </a:txBody>
                  <a:tcPr/>
                </a:tc>
                <a:tc hMerge="1">
                  <a:txBody>
                    <a:bodyPr/>
                    <a:lstStyle/>
                    <a:p>
                      <a:pPr algn="ctr"/>
                      <a:endParaRPr lang="en-GB" baseline="0" dirty="0"/>
                    </a:p>
                  </a:txBody>
                  <a:tcPr/>
                </a:tc>
                <a:tc hMerge="1">
                  <a:txBody>
                    <a:bodyPr/>
                    <a:lstStyle/>
                    <a:p>
                      <a:pPr algn="ctr"/>
                      <a:endParaRPr lang="en-GB" baseline="0" dirty="0"/>
                    </a:p>
                  </a:txBody>
                  <a:tcPr/>
                </a:tc>
                <a:tc hMerge="1">
                  <a:txBody>
                    <a:bodyPr/>
                    <a:lstStyle/>
                    <a:p>
                      <a:pPr algn="ctr"/>
                      <a:endParaRPr lang="en-GB" baseline="0" dirty="0"/>
                    </a:p>
                  </a:txBody>
                  <a:tcPr/>
                </a:tc>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 Extreme fluctuations</a:t>
                      </a:r>
                      <a:r>
                        <a:rPr lang="en-GB" b="0" baseline="0" dirty="0" smtClean="0"/>
                        <a:t> in any of: </a:t>
                      </a:r>
                      <a:r>
                        <a:rPr lang="en-GB" b="1" baseline="0" dirty="0" smtClean="0"/>
                        <a:t>(</a:t>
                      </a:r>
                      <a:r>
                        <a:rPr lang="en-GB" b="1" baseline="0" dirty="0" err="1" smtClean="0"/>
                        <a:t>i</a:t>
                      </a:r>
                      <a:r>
                        <a:rPr lang="en-GB" b="1" baseline="0" dirty="0" smtClean="0"/>
                        <a:t>)</a:t>
                      </a:r>
                      <a:r>
                        <a:rPr lang="en-GB" b="0" baseline="0" dirty="0" smtClean="0"/>
                        <a:t> EOO, </a:t>
                      </a:r>
                      <a:r>
                        <a:rPr lang="en-GB" b="1" baseline="0" dirty="0" smtClean="0"/>
                        <a:t>(ii) </a:t>
                      </a:r>
                      <a:r>
                        <a:rPr lang="en-GB" b="0" baseline="0" dirty="0" smtClean="0"/>
                        <a:t>AOO, </a:t>
                      </a:r>
                      <a:r>
                        <a:rPr lang="en-GB" b="1" baseline="0" dirty="0" smtClean="0"/>
                        <a:t>(iii) </a:t>
                      </a:r>
                      <a:r>
                        <a:rPr lang="en-GB" b="0" baseline="0" dirty="0" smtClean="0"/>
                        <a:t>number of locations or subpopulations, </a:t>
                      </a:r>
                      <a:r>
                        <a:rPr lang="en-GB" b="1" baseline="0" dirty="0" smtClean="0"/>
                        <a:t>(iv) </a:t>
                      </a:r>
                      <a:r>
                        <a:rPr lang="en-GB" b="0" baseline="0" dirty="0" smtClean="0"/>
                        <a:t>number of mature individuals</a:t>
                      </a:r>
                      <a:endParaRPr lang="en-GB" b="0" dirty="0" smtClean="0"/>
                    </a:p>
                  </a:txBody>
                  <a:tcPr/>
                </a:tc>
                <a:tc hMerge="1">
                  <a:txBody>
                    <a:bodyPr/>
                    <a:lstStyle/>
                    <a:p>
                      <a:pPr algn="ctr"/>
                      <a:endParaRPr lang="en-GB" baseline="0" dirty="0"/>
                    </a:p>
                  </a:txBody>
                  <a:tcPr/>
                </a:tc>
                <a:tc hMerge="1">
                  <a:txBody>
                    <a:bodyPr/>
                    <a:lstStyle/>
                    <a:p>
                      <a:pPr algn="ctr"/>
                      <a:endParaRPr lang="en-GB" baseline="0" dirty="0"/>
                    </a:p>
                  </a:txBody>
                  <a:tcPr/>
                </a:tc>
                <a:tc hMerge="1">
                  <a:txBody>
                    <a:bodyPr/>
                    <a:lstStyle/>
                    <a:p>
                      <a:pPr algn="ctr"/>
                      <a:endParaRPr lang="en-GB" baseline="0" dirty="0"/>
                    </a:p>
                  </a:txBody>
                  <a:tcPr/>
                </a:tc>
              </a:tr>
            </a:tbl>
          </a:graphicData>
        </a:graphic>
      </p:graphicFrame>
      <p:grpSp>
        <p:nvGrpSpPr>
          <p:cNvPr id="6" name="Group 5"/>
          <p:cNvGrpSpPr/>
          <p:nvPr/>
        </p:nvGrpSpPr>
        <p:grpSpPr>
          <a:xfrm>
            <a:off x="5076056" y="-27384"/>
            <a:ext cx="4104456" cy="720080"/>
            <a:chOff x="5076056" y="-27384"/>
            <a:chExt cx="4104456" cy="720080"/>
          </a:xfrm>
        </p:grpSpPr>
        <p:sp>
          <p:nvSpPr>
            <p:cNvPr id="7" name="Rectangle 6"/>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Tree>
    <p:extLst>
      <p:ext uri="{BB962C8B-B14F-4D97-AF65-F5344CB8AC3E}">
        <p14:creationId xmlns:p14="http://schemas.microsoft.com/office/powerpoint/2010/main" val="18119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p:cNvPicPr>
            <a:picLocks noChangeAspect="1" noChangeArrowheads="1"/>
          </p:cNvPicPr>
          <p:nvPr/>
        </p:nvPicPr>
        <p:blipFill>
          <a:blip r:embed="rId3" cstate="print"/>
          <a:stretch>
            <a:fillRect/>
          </a:stretch>
        </p:blipFill>
        <p:spPr bwMode="gray">
          <a:xfrm>
            <a:off x="6350000" y="2410087"/>
            <a:ext cx="2346325" cy="3335606"/>
          </a:xfrm>
          <a:prstGeom prst="rect">
            <a:avLst/>
          </a:prstGeom>
          <a:noFill/>
          <a:ln w="9525">
            <a:solidFill>
              <a:schemeClr val="tx1"/>
            </a:solidFill>
            <a:miter lim="800000"/>
            <a:headEnd/>
            <a:tailEnd/>
          </a:ln>
        </p:spPr>
      </p:pic>
      <p:sp>
        <p:nvSpPr>
          <p:cNvPr id="325635" name="Rectangle 3"/>
          <p:cNvSpPr>
            <a:spLocks noChangeArrowheads="1"/>
          </p:cNvSpPr>
          <p:nvPr/>
        </p:nvSpPr>
        <p:spPr bwMode="gray">
          <a:xfrm>
            <a:off x="179512" y="2276872"/>
            <a:ext cx="5768975" cy="1328737"/>
          </a:xfrm>
          <a:prstGeom prst="rect">
            <a:avLst/>
          </a:prstGeom>
          <a:noFill/>
          <a:ln w="9525">
            <a:noFill/>
            <a:miter lim="800000"/>
            <a:headEnd/>
            <a:tailEnd/>
          </a:ln>
        </p:spPr>
        <p:txBody>
          <a:bodyPr/>
          <a:lstStyle/>
          <a:p>
            <a:pPr marL="263525" indent="-263525" algn="l">
              <a:spcBef>
                <a:spcPct val="20000"/>
              </a:spcBef>
              <a:buFont typeface="Arial" pitchFamily="34" charset="0"/>
              <a:buChar char="•"/>
              <a:tabLst>
                <a:tab pos="285750" algn="l"/>
              </a:tabLst>
            </a:pPr>
            <a:r>
              <a:rPr lang="en-US" sz="2400" dirty="0" smtClean="0">
                <a:effectLst/>
                <a:latin typeface="Arial" charset="0"/>
              </a:rPr>
              <a:t>IUCN </a:t>
            </a:r>
            <a:r>
              <a:rPr lang="en-US" sz="2400" dirty="0">
                <a:effectLst/>
                <a:latin typeface="Arial" charset="0"/>
              </a:rPr>
              <a:t>Red List Categories and Criteria were developed for use at the global </a:t>
            </a:r>
            <a:r>
              <a:rPr lang="en-US" sz="2400" dirty="0" smtClean="0">
                <a:effectLst/>
                <a:latin typeface="Arial" charset="0"/>
              </a:rPr>
              <a:t>level. </a:t>
            </a:r>
            <a:endParaRPr lang="en-US" sz="2400" dirty="0">
              <a:effectLst/>
              <a:latin typeface="Arial" charset="0"/>
            </a:endParaRPr>
          </a:p>
        </p:txBody>
      </p:sp>
      <p:sp>
        <p:nvSpPr>
          <p:cNvPr id="325636" name="Rectangle 4"/>
          <p:cNvSpPr>
            <a:spLocks noChangeArrowheads="1"/>
          </p:cNvSpPr>
          <p:nvPr/>
        </p:nvSpPr>
        <p:spPr bwMode="gray">
          <a:xfrm>
            <a:off x="179512" y="3487787"/>
            <a:ext cx="5768975" cy="2268537"/>
          </a:xfrm>
          <a:prstGeom prst="rect">
            <a:avLst/>
          </a:prstGeom>
          <a:noFill/>
          <a:ln w="9525">
            <a:noFill/>
            <a:miter lim="800000"/>
            <a:headEnd/>
            <a:tailEnd/>
          </a:ln>
        </p:spPr>
        <p:txBody>
          <a:bodyPr/>
          <a:lstStyle/>
          <a:p>
            <a:pPr marL="263525" indent="-263525" algn="l">
              <a:spcBef>
                <a:spcPct val="20000"/>
              </a:spcBef>
              <a:buFont typeface="Arial" pitchFamily="34" charset="0"/>
              <a:buChar char="•"/>
              <a:tabLst>
                <a:tab pos="285750" algn="l"/>
              </a:tabLst>
            </a:pPr>
            <a:r>
              <a:rPr lang="en-US" sz="2400" dirty="0" smtClean="0">
                <a:effectLst/>
                <a:latin typeface="Arial" charset="0"/>
              </a:rPr>
              <a:t>Can be </a:t>
            </a:r>
            <a:r>
              <a:rPr lang="en-US" sz="2400" dirty="0">
                <a:effectLst/>
                <a:latin typeface="Arial" charset="0"/>
              </a:rPr>
              <a:t>used at regional and national levels, </a:t>
            </a:r>
            <a:r>
              <a:rPr lang="en-US" sz="2400" dirty="0" smtClean="0">
                <a:effectLst/>
                <a:latin typeface="Arial" charset="0"/>
              </a:rPr>
              <a:t>with the </a:t>
            </a:r>
            <a:r>
              <a:rPr lang="en-US" sz="2400" b="1" i="1" dirty="0">
                <a:effectLst/>
                <a:latin typeface="Arial" charset="0"/>
              </a:rPr>
              <a:t>Guidelines for Application of IUCN Red List Criteria at Regional </a:t>
            </a:r>
            <a:r>
              <a:rPr lang="en-US" sz="2400" b="1" i="1" dirty="0" smtClean="0">
                <a:effectLst/>
                <a:latin typeface="Arial" charset="0"/>
              </a:rPr>
              <a:t>Levels</a:t>
            </a:r>
            <a:r>
              <a:rPr lang="en-US" sz="2400" dirty="0" smtClean="0">
                <a:effectLst/>
                <a:latin typeface="Arial" charset="0"/>
              </a:rPr>
              <a:t>.</a:t>
            </a:r>
            <a:endParaRPr lang="en-US" sz="2400" dirty="0">
              <a:effectLst/>
              <a:latin typeface="Arial" charset="0"/>
            </a:endParaRPr>
          </a:p>
          <a:p>
            <a:pPr marL="263525" indent="-263525" algn="l">
              <a:spcBef>
                <a:spcPct val="20000"/>
              </a:spcBef>
              <a:buFont typeface="Arial" pitchFamily="34" charset="0"/>
              <a:buChar char="•"/>
              <a:tabLst>
                <a:tab pos="285750" algn="l"/>
              </a:tabLst>
            </a:pPr>
            <a:r>
              <a:rPr lang="en-US" sz="2400" dirty="0">
                <a:effectLst/>
                <a:latin typeface="Arial" charset="0"/>
              </a:rPr>
              <a:t>Free download from the IUCN Red List </a:t>
            </a:r>
            <a:r>
              <a:rPr lang="en-US" sz="2400" dirty="0" smtClean="0">
                <a:effectLst/>
                <a:latin typeface="Arial" charset="0"/>
              </a:rPr>
              <a:t>website </a:t>
            </a:r>
            <a:r>
              <a:rPr lang="en-US" sz="2400" dirty="0">
                <a:effectLst/>
                <a:latin typeface="Arial" charset="0"/>
              </a:rPr>
              <a:t>(</a:t>
            </a:r>
            <a:r>
              <a:rPr lang="en-US" sz="2400" b="1" dirty="0">
                <a:solidFill>
                  <a:srgbClr val="FF0000"/>
                </a:solidFill>
                <a:effectLst/>
                <a:latin typeface="Arial" charset="0"/>
              </a:rPr>
              <a:t>www.iucnredlist.org</a:t>
            </a:r>
            <a:r>
              <a:rPr lang="en-US" sz="2400" dirty="0" smtClean="0">
                <a:effectLst/>
                <a:latin typeface="Arial" charset="0"/>
              </a:rPr>
              <a:t>)</a:t>
            </a:r>
            <a:endParaRPr lang="en-US" sz="2400" dirty="0">
              <a:effectLst/>
              <a:latin typeface="Arial" charset="0"/>
            </a:endParaRPr>
          </a:p>
        </p:txBody>
      </p:sp>
      <p:sp>
        <p:nvSpPr>
          <p:cNvPr id="5125" name="Rectangle 5"/>
          <p:cNvSpPr>
            <a:spLocks noChangeArrowheads="1"/>
          </p:cNvSpPr>
          <p:nvPr/>
        </p:nvSpPr>
        <p:spPr bwMode="gray">
          <a:xfrm>
            <a:off x="1" y="1124744"/>
            <a:ext cx="9144000" cy="657225"/>
          </a:xfrm>
          <a:prstGeom prst="rect">
            <a:avLst/>
          </a:prstGeom>
          <a:solidFill>
            <a:schemeClr val="bg1"/>
          </a:solidFill>
          <a:ln w="9525">
            <a:noFill/>
            <a:miter lim="800000"/>
            <a:headEnd/>
            <a:tailEnd/>
          </a:ln>
        </p:spPr>
        <p:txBody>
          <a:bodyPr/>
          <a:lstStyle/>
          <a:p>
            <a:pPr>
              <a:spcBef>
                <a:spcPct val="0"/>
              </a:spcBef>
            </a:pPr>
            <a:r>
              <a:rPr lang="en-US" sz="3200" b="1" dirty="0">
                <a:solidFill>
                  <a:srgbClr val="C00000"/>
                </a:solidFill>
                <a:effectLst/>
                <a:latin typeface="Arial" charset="0"/>
              </a:rPr>
              <a:t>IUCN RED LIST CATEGORIES AND CRITERIA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5636"/>
                                        </p:tgtEl>
                                        <p:attrNameLst>
                                          <p:attrName>style.visibility</p:attrName>
                                        </p:attrNameLst>
                                      </p:cBhvr>
                                      <p:to>
                                        <p:strVal val="visible"/>
                                      </p:to>
                                    </p:set>
                                  </p:childTnLst>
                                </p:cTn>
                              </p:par>
                            </p:childTnLst>
                          </p:cTn>
                        </p:par>
                        <p:par>
                          <p:cTn id="11" fill="hold">
                            <p:stCondLst>
                              <p:cond delay="0"/>
                            </p:stCondLst>
                            <p:childTnLst>
                              <p:par>
                                <p:cTn id="12" presetID="9" presetClass="entr" presetSubtype="0" fill="hold" nodeType="afterEffect">
                                  <p:stCondLst>
                                    <p:cond delay="0"/>
                                  </p:stCondLst>
                                  <p:childTnLst>
                                    <p:set>
                                      <p:cBhvr>
                                        <p:cTn id="13" dur="1" fill="hold">
                                          <p:stCondLst>
                                            <p:cond delay="0"/>
                                          </p:stCondLst>
                                        </p:cTn>
                                        <p:tgtEl>
                                          <p:spTgt spid="325634"/>
                                        </p:tgtEl>
                                        <p:attrNameLst>
                                          <p:attrName>style.visibility</p:attrName>
                                        </p:attrNameLst>
                                      </p:cBhvr>
                                      <p:to>
                                        <p:strVal val="visible"/>
                                      </p:to>
                                    </p:set>
                                    <p:animEffect transition="in" filter="dissolve">
                                      <p:cBhvr>
                                        <p:cTn id="14" dur="500"/>
                                        <p:tgtEl>
                                          <p:spTgt spid="325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autoUpdateAnimBg="0" advAuto="0"/>
      <p:bldP spid="32563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716016" y="1844824"/>
            <a:ext cx="4248472" cy="22322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182563" indent="-182563" algn="l">
              <a:spcBef>
                <a:spcPts val="500"/>
              </a:spcBef>
            </a:pPr>
            <a:r>
              <a:rPr lang="en-GB" sz="2400" dirty="0" smtClean="0">
                <a:effectLst/>
              </a:rPr>
              <a:t>Meets CR B2b(v), but:</a:t>
            </a:r>
            <a:endParaRPr lang="en-GB" sz="2400" b="1" dirty="0" smtClean="0">
              <a:solidFill>
                <a:schemeClr val="tx1"/>
              </a:solidFill>
              <a:effectLst/>
            </a:endParaRPr>
          </a:p>
          <a:p>
            <a:pPr marL="182563" indent="-182563" algn="l">
              <a:spcBef>
                <a:spcPts val="500"/>
              </a:spcBef>
              <a:buFont typeface="Arial" pitchFamily="34" charset="0"/>
              <a:buChar char="•"/>
            </a:pPr>
            <a:r>
              <a:rPr lang="en-GB" sz="2400" dirty="0" smtClean="0">
                <a:effectLst/>
              </a:rPr>
              <a:t>&gt;10 locations		         </a:t>
            </a:r>
            <a:r>
              <a:rPr lang="en-GB" sz="2400" i="1" dirty="0" smtClean="0">
                <a:effectLst/>
              </a:rPr>
              <a:t>not a</a:t>
            </a:r>
          </a:p>
          <a:p>
            <a:pPr marL="182563" indent="-182563" algn="l">
              <a:spcBef>
                <a:spcPts val="500"/>
              </a:spcBef>
              <a:buFont typeface="Arial" pitchFamily="34" charset="0"/>
              <a:buChar char="•"/>
            </a:pPr>
            <a:r>
              <a:rPr lang="en-GB" sz="2400" dirty="0" smtClean="0">
                <a:effectLst/>
              </a:rPr>
              <a:t>No severe fragmentation  </a:t>
            </a:r>
            <a:r>
              <a:rPr lang="en-GB" sz="2400" i="1" dirty="0" smtClean="0">
                <a:effectLst/>
              </a:rPr>
              <a:t>not a</a:t>
            </a:r>
            <a:endParaRPr lang="en-GB" sz="2400" dirty="0" smtClean="0">
              <a:effectLst/>
            </a:endParaRPr>
          </a:p>
          <a:p>
            <a:pPr marL="182563" indent="-182563" algn="l">
              <a:spcBef>
                <a:spcPts val="500"/>
              </a:spcBef>
              <a:buFont typeface="Arial" pitchFamily="34" charset="0"/>
              <a:buChar char="•"/>
            </a:pPr>
            <a:r>
              <a:rPr lang="en-GB" sz="2400" dirty="0" smtClean="0">
                <a:effectLst/>
              </a:rPr>
              <a:t>No extreme fluctuations    </a:t>
            </a:r>
            <a:r>
              <a:rPr lang="en-GB" sz="2400" i="1" dirty="0" smtClean="0">
                <a:effectLst/>
              </a:rPr>
              <a:t>not </a:t>
            </a:r>
            <a:r>
              <a:rPr lang="en-GB" sz="2400" i="1" dirty="0" err="1" smtClean="0">
                <a:effectLst/>
              </a:rPr>
              <a:t>c</a:t>
            </a:r>
            <a:endParaRPr lang="en-GB" sz="2400" dirty="0" smtClean="0">
              <a:effectLst/>
            </a:endParaRPr>
          </a:p>
          <a:p>
            <a:pPr marL="182563" indent="-182563">
              <a:spcBef>
                <a:spcPts val="500"/>
              </a:spcBef>
            </a:pPr>
            <a:r>
              <a:rPr lang="en-GB" sz="2400" b="1" dirty="0" smtClean="0">
                <a:solidFill>
                  <a:schemeClr val="tx1"/>
                </a:solidFill>
                <a:effectLst/>
              </a:rPr>
              <a:t>NT</a:t>
            </a:r>
            <a:endParaRPr lang="en-US" sz="2400" dirty="0">
              <a:effectLst/>
            </a:endParaRPr>
          </a:p>
        </p:txBody>
      </p:sp>
      <p:sp>
        <p:nvSpPr>
          <p:cNvPr id="5" name="Rectangle 4"/>
          <p:cNvSpPr/>
          <p:nvPr/>
        </p:nvSpPr>
        <p:spPr>
          <a:xfrm>
            <a:off x="251520" y="1844824"/>
            <a:ext cx="4248472" cy="22320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182563" indent="-182563" algn="l">
              <a:spcBef>
                <a:spcPts val="500"/>
              </a:spcBef>
            </a:pPr>
            <a:r>
              <a:rPr lang="en-GB" sz="2400" dirty="0" smtClean="0">
                <a:effectLst/>
              </a:rPr>
              <a:t>Meets VU B1a, but:</a:t>
            </a:r>
            <a:endParaRPr lang="en-GB" sz="2400" b="1" dirty="0" smtClean="0">
              <a:solidFill>
                <a:schemeClr val="tx1"/>
              </a:solidFill>
              <a:effectLst/>
            </a:endParaRPr>
          </a:p>
          <a:p>
            <a:pPr marL="182563" indent="-182563" algn="l">
              <a:spcBef>
                <a:spcPts val="500"/>
              </a:spcBef>
              <a:buFont typeface="Arial" pitchFamily="34" charset="0"/>
              <a:buChar char="•"/>
            </a:pPr>
            <a:r>
              <a:rPr lang="en-GB" sz="2400" dirty="0" smtClean="0">
                <a:effectLst/>
              </a:rPr>
              <a:t>No continuing declines      </a:t>
            </a:r>
            <a:r>
              <a:rPr lang="en-GB" sz="2400" i="1" dirty="0" smtClean="0">
                <a:effectLst/>
              </a:rPr>
              <a:t>not </a:t>
            </a:r>
            <a:r>
              <a:rPr lang="en-GB" sz="2400" i="1" dirty="0" err="1" smtClean="0">
                <a:effectLst/>
              </a:rPr>
              <a:t>b</a:t>
            </a:r>
            <a:endParaRPr lang="en-GB" sz="2400" i="1" dirty="0" smtClean="0">
              <a:effectLst/>
            </a:endParaRPr>
          </a:p>
          <a:p>
            <a:pPr marL="182563" indent="-182563" algn="l">
              <a:spcBef>
                <a:spcPts val="500"/>
              </a:spcBef>
              <a:buFont typeface="Arial" pitchFamily="34" charset="0"/>
              <a:buChar char="•"/>
            </a:pPr>
            <a:r>
              <a:rPr lang="en-GB" sz="2400" dirty="0" smtClean="0">
                <a:effectLst/>
              </a:rPr>
              <a:t>No extreme fluctuations    </a:t>
            </a:r>
            <a:r>
              <a:rPr lang="en-GB" sz="2400" i="1" dirty="0" smtClean="0">
                <a:effectLst/>
              </a:rPr>
              <a:t>not </a:t>
            </a:r>
            <a:r>
              <a:rPr lang="en-GB" sz="2400" i="1" dirty="0" err="1" smtClean="0">
                <a:effectLst/>
              </a:rPr>
              <a:t>c</a:t>
            </a:r>
            <a:endParaRPr lang="en-GB" sz="2400" dirty="0" smtClean="0">
              <a:effectLst/>
            </a:endParaRPr>
          </a:p>
          <a:p>
            <a:pPr marL="182563" indent="-182563">
              <a:spcBef>
                <a:spcPts val="0"/>
              </a:spcBef>
            </a:pPr>
            <a:r>
              <a:rPr lang="en-GB" sz="2400" b="1" dirty="0" smtClean="0">
                <a:solidFill>
                  <a:schemeClr val="tx1"/>
                </a:solidFill>
                <a:effectLst/>
              </a:rPr>
              <a:t>NT</a:t>
            </a:r>
            <a:endParaRPr lang="en-US" sz="2400" dirty="0">
              <a:effectLst/>
            </a:endParaRPr>
          </a:p>
        </p:txBody>
      </p:sp>
      <p:sp>
        <p:nvSpPr>
          <p:cNvPr id="7" name="Text Box 3"/>
          <p:cNvSpPr txBox="1">
            <a:spLocks noChangeArrowheads="1"/>
          </p:cNvSpPr>
          <p:nvPr/>
        </p:nvSpPr>
        <p:spPr bwMode="auto">
          <a:xfrm>
            <a:off x="251520" y="1105580"/>
            <a:ext cx="8208912" cy="523220"/>
          </a:xfrm>
          <a:prstGeom prst="rect">
            <a:avLst/>
          </a:prstGeom>
          <a:noFill/>
          <a:ln w="9525">
            <a:noFill/>
            <a:miter lim="800000"/>
            <a:headEnd/>
            <a:tailEnd/>
          </a:ln>
          <a:effectLst/>
        </p:spPr>
        <p:txBody>
          <a:bodyPr wrap="square">
            <a:spAutoFit/>
          </a:bodyPr>
          <a:lstStyle/>
          <a:p>
            <a:pPr algn="l">
              <a:defRPr/>
            </a:pPr>
            <a:r>
              <a:rPr lang="en-US" sz="2800" b="1" dirty="0" smtClean="0">
                <a:effectLst/>
                <a:latin typeface="Arial" pitchFamily="34" charset="0"/>
              </a:rPr>
              <a:t>Near Threatened (NT) examples:</a:t>
            </a:r>
          </a:p>
        </p:txBody>
      </p:sp>
      <p:sp>
        <p:nvSpPr>
          <p:cNvPr id="8" name="Rectangle 7"/>
          <p:cNvSpPr/>
          <p:nvPr/>
        </p:nvSpPr>
        <p:spPr>
          <a:xfrm>
            <a:off x="251520" y="4221088"/>
            <a:ext cx="8712968"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l">
              <a:spcBef>
                <a:spcPts val="500"/>
              </a:spcBef>
            </a:pPr>
            <a:r>
              <a:rPr lang="en-GB" sz="2400" dirty="0" smtClean="0">
                <a:effectLst/>
              </a:rPr>
              <a:t>Meets </a:t>
            </a:r>
            <a:r>
              <a:rPr lang="en-GB" sz="2400" dirty="0" err="1" smtClean="0">
                <a:effectLst/>
              </a:rPr>
              <a:t>ab</a:t>
            </a:r>
            <a:r>
              <a:rPr lang="en-GB" sz="2400" dirty="0" smtClean="0">
                <a:effectLst/>
              </a:rPr>
              <a:t>(</a:t>
            </a:r>
            <a:r>
              <a:rPr lang="en-GB" sz="2400" dirty="0" err="1" smtClean="0">
                <a:effectLst/>
              </a:rPr>
              <a:t>iii,v</a:t>
            </a:r>
            <a:r>
              <a:rPr lang="en-GB" sz="2400" dirty="0" smtClean="0">
                <a:effectLst/>
              </a:rPr>
              <a:t>):</a:t>
            </a:r>
          </a:p>
          <a:p>
            <a:pPr marL="182563" indent="-182563" algn="l">
              <a:spcBef>
                <a:spcPts val="500"/>
              </a:spcBef>
              <a:buFont typeface="Arial" pitchFamily="34" charset="0"/>
              <a:buChar char="•"/>
            </a:pPr>
            <a:r>
              <a:rPr lang="en-GB" sz="2400" dirty="0" smtClean="0">
                <a:effectLst/>
              </a:rPr>
              <a:t>EOO = 22,000 km² </a:t>
            </a:r>
            <a:r>
              <a:rPr lang="en-GB" sz="2400" i="1" dirty="0" smtClean="0">
                <a:effectLst/>
              </a:rPr>
              <a:t>and/or</a:t>
            </a:r>
            <a:r>
              <a:rPr lang="en-GB" sz="2400" dirty="0" smtClean="0">
                <a:effectLst/>
              </a:rPr>
              <a:t> AOO = 3,000 km² (highly certain estimates)</a:t>
            </a:r>
          </a:p>
          <a:p>
            <a:pPr marL="182563" indent="-182563" algn="l">
              <a:spcBef>
                <a:spcPts val="500"/>
              </a:spcBef>
              <a:buFont typeface="Arial" pitchFamily="34" charset="0"/>
              <a:buChar char="•"/>
            </a:pPr>
            <a:r>
              <a:rPr lang="en-GB" sz="2400" dirty="0" smtClean="0">
                <a:effectLst/>
              </a:rPr>
              <a:t>EOO = 30,000 km² </a:t>
            </a:r>
            <a:r>
              <a:rPr lang="en-GB" sz="2400" i="1" dirty="0" smtClean="0">
                <a:effectLst/>
              </a:rPr>
              <a:t>and/or</a:t>
            </a:r>
            <a:r>
              <a:rPr lang="en-GB" sz="2400" dirty="0" smtClean="0">
                <a:effectLst/>
              </a:rPr>
              <a:t> AOO = 3,000 km² (uncertain estimates)</a:t>
            </a:r>
            <a:endParaRPr lang="en-GB" sz="2400" b="1" dirty="0" smtClean="0">
              <a:solidFill>
                <a:schemeClr val="tx1"/>
              </a:solidFill>
              <a:effectLst/>
            </a:endParaRPr>
          </a:p>
          <a:p>
            <a:pPr marL="182563" indent="-182563">
              <a:spcBef>
                <a:spcPts val="500"/>
              </a:spcBef>
            </a:pPr>
            <a:r>
              <a:rPr lang="en-GB" sz="2400" b="1" dirty="0" smtClean="0">
                <a:solidFill>
                  <a:schemeClr val="tx1"/>
                </a:solidFill>
                <a:effectLst/>
              </a:rPr>
              <a:t>NT, nearly meeting VU B1ab(</a:t>
            </a:r>
            <a:r>
              <a:rPr lang="en-GB" sz="2400" b="1" dirty="0" err="1" smtClean="0">
                <a:solidFill>
                  <a:schemeClr val="tx1"/>
                </a:solidFill>
                <a:effectLst/>
              </a:rPr>
              <a:t>iii,v</a:t>
            </a:r>
            <a:r>
              <a:rPr lang="en-GB" sz="2400" b="1" dirty="0" smtClean="0">
                <a:solidFill>
                  <a:schemeClr val="tx1"/>
                </a:solidFill>
                <a:effectLst/>
              </a:rPr>
              <a:t>)+2ab(</a:t>
            </a:r>
            <a:r>
              <a:rPr lang="en-GB" sz="2400" b="1" dirty="0" err="1" smtClean="0">
                <a:solidFill>
                  <a:schemeClr val="tx1"/>
                </a:solidFill>
                <a:effectLst/>
              </a:rPr>
              <a:t>iii,v</a:t>
            </a:r>
            <a:r>
              <a:rPr lang="en-GB" sz="2400" b="1" dirty="0" smtClean="0">
                <a:solidFill>
                  <a:schemeClr val="tx1"/>
                </a:solidFill>
                <a:effectLst/>
              </a:rPr>
              <a:t>)</a:t>
            </a:r>
            <a:endParaRPr lang="en-US" sz="2400" b="1" dirty="0">
              <a:solidFill>
                <a:schemeClr val="tx1"/>
              </a:solidFill>
              <a:effectLst/>
            </a:endParaRPr>
          </a:p>
        </p:txBody>
      </p:sp>
      <p:grpSp>
        <p:nvGrpSpPr>
          <p:cNvPr id="6" name="Group 5"/>
          <p:cNvGrpSpPr/>
          <p:nvPr/>
        </p:nvGrpSpPr>
        <p:grpSpPr>
          <a:xfrm>
            <a:off x="5076056" y="-27384"/>
            <a:ext cx="4104456" cy="720080"/>
            <a:chOff x="5076056" y="-27384"/>
            <a:chExt cx="4104456" cy="720080"/>
          </a:xfrm>
        </p:grpSpPr>
        <p:sp>
          <p:nvSpPr>
            <p:cNvPr id="10" name="Rectangle 9"/>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Tree>
    <p:extLst>
      <p:ext uri="{BB962C8B-B14F-4D97-AF65-F5344CB8AC3E}">
        <p14:creationId xmlns:p14="http://schemas.microsoft.com/office/powerpoint/2010/main" val="358263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79512" y="1340768"/>
            <a:ext cx="8445500" cy="523220"/>
          </a:xfrm>
          <a:prstGeom prst="rect">
            <a:avLst/>
          </a:prstGeom>
          <a:noFill/>
          <a:ln w="9525">
            <a:noFill/>
            <a:miter lim="800000"/>
            <a:headEnd/>
            <a:tailEnd/>
          </a:ln>
          <a:effectLst/>
        </p:spPr>
        <p:txBody>
          <a:bodyPr>
            <a:spAutoFit/>
          </a:bodyPr>
          <a:lstStyle/>
          <a:p>
            <a:pPr algn="l">
              <a:defRPr/>
            </a:pPr>
            <a:r>
              <a:rPr lang="en-US" sz="2800" b="1" dirty="0">
                <a:solidFill>
                  <a:srgbClr val="C00000"/>
                </a:solidFill>
                <a:effectLst/>
                <a:latin typeface="Arial" pitchFamily="34" charset="0"/>
              </a:rPr>
              <a:t>Points to remember:</a:t>
            </a:r>
            <a:r>
              <a:rPr lang="en-US" sz="2800" dirty="0">
                <a:solidFill>
                  <a:srgbClr val="C00000"/>
                </a:solidFill>
                <a:effectLst/>
                <a:latin typeface="Arial" pitchFamily="34" charset="0"/>
              </a:rPr>
              <a:t> </a:t>
            </a:r>
          </a:p>
        </p:txBody>
      </p:sp>
      <p:sp>
        <p:nvSpPr>
          <p:cNvPr id="8" name="Rectangle 2"/>
          <p:cNvSpPr>
            <a:spLocks noChangeArrowheads="1"/>
          </p:cNvSpPr>
          <p:nvPr/>
        </p:nvSpPr>
        <p:spPr bwMode="auto">
          <a:xfrm>
            <a:off x="204788" y="2155508"/>
            <a:ext cx="8759825" cy="2123658"/>
          </a:xfrm>
          <a:prstGeom prst="rect">
            <a:avLst/>
          </a:prstGeom>
          <a:noFill/>
          <a:ln w="9525">
            <a:noFill/>
            <a:miter lim="800000"/>
            <a:headEnd/>
            <a:tailEnd/>
          </a:ln>
          <a:effectLst/>
        </p:spPr>
        <p:txBody>
          <a:bodyPr>
            <a:spAutoFit/>
          </a:bodyPr>
          <a:lstStyle/>
          <a:p>
            <a:pPr marL="622300" lvl="1" indent="-355600" algn="l">
              <a:buFont typeface="Wingdings" pitchFamily="2" charset="2"/>
              <a:buChar char="ü"/>
            </a:pPr>
            <a:r>
              <a:rPr lang="en-GB" sz="2400" dirty="0" smtClean="0">
                <a:effectLst/>
                <a:latin typeface="Arial" charset="0"/>
              </a:rPr>
              <a:t>May use B1 or B2, or both</a:t>
            </a:r>
          </a:p>
          <a:p>
            <a:pPr marL="622300" lvl="1" indent="-355600" algn="l">
              <a:buFont typeface="Wingdings" pitchFamily="2" charset="2"/>
              <a:buChar char="ü"/>
            </a:pPr>
            <a:r>
              <a:rPr lang="en-GB" sz="2400" dirty="0" smtClean="0">
                <a:effectLst/>
                <a:latin typeface="Arial" charset="0"/>
              </a:rPr>
              <a:t>Must also meet </a:t>
            </a:r>
            <a:r>
              <a:rPr lang="en-GB" sz="2400" b="1" dirty="0" smtClean="0">
                <a:solidFill>
                  <a:srgbClr val="C00000"/>
                </a:solidFill>
                <a:effectLst/>
                <a:latin typeface="Arial" charset="0"/>
              </a:rPr>
              <a:t>at least two</a:t>
            </a:r>
            <a:r>
              <a:rPr lang="en-GB" sz="2400" dirty="0" smtClean="0">
                <a:solidFill>
                  <a:srgbClr val="C00000"/>
                </a:solidFill>
                <a:effectLst/>
                <a:latin typeface="Arial" charset="0"/>
              </a:rPr>
              <a:t> </a:t>
            </a:r>
            <a:r>
              <a:rPr lang="en-GB" sz="2400" dirty="0" smtClean="0">
                <a:effectLst/>
                <a:latin typeface="Arial" charset="0"/>
              </a:rPr>
              <a:t>of the </a:t>
            </a:r>
            <a:r>
              <a:rPr lang="en-GB" sz="2400" dirty="0" err="1" smtClean="0">
                <a:effectLst/>
                <a:latin typeface="Arial" charset="0"/>
              </a:rPr>
              <a:t>subcriteria</a:t>
            </a:r>
            <a:r>
              <a:rPr lang="en-GB" sz="2400" dirty="0" smtClean="0">
                <a:effectLst/>
                <a:latin typeface="Arial" charset="0"/>
              </a:rPr>
              <a:t> a, b or c</a:t>
            </a:r>
          </a:p>
          <a:p>
            <a:pPr marL="622300" lvl="1" indent="-355600" algn="l">
              <a:buFont typeface="Wingdings" pitchFamily="2" charset="2"/>
              <a:buChar char="ü"/>
            </a:pPr>
            <a:r>
              <a:rPr lang="en-GB" sz="2400" dirty="0" smtClean="0">
                <a:effectLst/>
                <a:latin typeface="Arial" charset="0"/>
              </a:rPr>
              <a:t>The </a:t>
            </a:r>
            <a:r>
              <a:rPr lang="en-GB" sz="2400" dirty="0" err="1" smtClean="0">
                <a:effectLst/>
                <a:latin typeface="Arial" charset="0"/>
              </a:rPr>
              <a:t>subcriteria</a:t>
            </a:r>
            <a:r>
              <a:rPr lang="en-GB" sz="2400" dirty="0" smtClean="0">
                <a:effectLst/>
                <a:latin typeface="Arial" charset="0"/>
              </a:rPr>
              <a:t> will be the </a:t>
            </a:r>
            <a:r>
              <a:rPr lang="en-GB" sz="2400" b="1" dirty="0" smtClean="0">
                <a:effectLst/>
                <a:latin typeface="Arial" charset="0"/>
              </a:rPr>
              <a:t>same</a:t>
            </a:r>
            <a:r>
              <a:rPr lang="en-GB" sz="2400" dirty="0" smtClean="0">
                <a:effectLst/>
                <a:latin typeface="Arial" charset="0"/>
              </a:rPr>
              <a:t> for B1 and B2</a:t>
            </a:r>
          </a:p>
          <a:p>
            <a:pPr marL="1993900" lvl="4" indent="-355600" algn="l"/>
            <a:r>
              <a:rPr lang="en-GB" sz="2400" dirty="0" smtClean="0">
                <a:effectLst/>
                <a:latin typeface="Arial" charset="0"/>
              </a:rPr>
              <a:t>e.g. B1ab(</a:t>
            </a:r>
            <a:r>
              <a:rPr lang="en-GB" sz="2400" dirty="0" err="1" smtClean="0">
                <a:effectLst/>
                <a:latin typeface="Arial" charset="0"/>
              </a:rPr>
              <a:t>ii,iii,v</a:t>
            </a:r>
            <a:r>
              <a:rPr lang="en-GB" sz="2400" dirty="0" smtClean="0">
                <a:effectLst/>
                <a:latin typeface="Arial" charset="0"/>
              </a:rPr>
              <a:t>)+2ab(iii)</a:t>
            </a:r>
          </a:p>
        </p:txBody>
      </p:sp>
      <p:pic>
        <p:nvPicPr>
          <p:cNvPr id="5" name="Picture 2" descr="C:\Documents and Settings\rebeccam\Local Settings\Temporary Internet Files\Content.IE5\SXVR6F0W\MC900432537[1].png"/>
          <p:cNvPicPr>
            <a:picLocks noChangeAspect="1" noChangeArrowheads="1"/>
          </p:cNvPicPr>
          <p:nvPr/>
        </p:nvPicPr>
        <p:blipFill>
          <a:blip r:embed="rId3" cstate="print"/>
          <a:srcRect/>
          <a:stretch>
            <a:fillRect/>
          </a:stretch>
        </p:blipFill>
        <p:spPr bwMode="auto">
          <a:xfrm>
            <a:off x="3380089" y="3749382"/>
            <a:ext cx="615722" cy="615722"/>
          </a:xfrm>
          <a:prstGeom prst="rect">
            <a:avLst/>
          </a:prstGeom>
          <a:noFill/>
        </p:spPr>
      </p:pic>
      <p:grpSp>
        <p:nvGrpSpPr>
          <p:cNvPr id="7" name="Group 6"/>
          <p:cNvGrpSpPr/>
          <p:nvPr/>
        </p:nvGrpSpPr>
        <p:grpSpPr>
          <a:xfrm>
            <a:off x="5076056" y="-27384"/>
            <a:ext cx="4104456" cy="720080"/>
            <a:chOff x="5076056" y="-27384"/>
            <a:chExt cx="4104456" cy="720080"/>
          </a:xfrm>
        </p:grpSpPr>
        <p:sp>
          <p:nvSpPr>
            <p:cNvPr id="9" name="Rectangle 8"/>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Tree>
    <p:extLst>
      <p:ext uri="{BB962C8B-B14F-4D97-AF65-F5344CB8AC3E}">
        <p14:creationId xmlns:p14="http://schemas.microsoft.com/office/powerpoint/2010/main" val="14695013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04788" y="2155508"/>
            <a:ext cx="8759825" cy="3600986"/>
          </a:xfrm>
          <a:prstGeom prst="rect">
            <a:avLst/>
          </a:prstGeom>
          <a:noFill/>
          <a:ln w="9525">
            <a:noFill/>
            <a:miter lim="800000"/>
            <a:headEnd/>
            <a:tailEnd/>
          </a:ln>
          <a:effectLst/>
        </p:spPr>
        <p:txBody>
          <a:bodyPr>
            <a:spAutoFit/>
          </a:bodyPr>
          <a:lstStyle/>
          <a:p>
            <a:pPr marL="622300" lvl="1" indent="-355600" algn="l">
              <a:buFont typeface="Wingdings" pitchFamily="2" charset="2"/>
              <a:buChar char="ü"/>
            </a:pPr>
            <a:r>
              <a:rPr lang="en-GB" sz="2400" dirty="0" smtClean="0">
                <a:solidFill>
                  <a:schemeClr val="bg1">
                    <a:lumMod val="65000"/>
                  </a:schemeClr>
                </a:solidFill>
                <a:effectLst/>
                <a:latin typeface="Arial" charset="0"/>
              </a:rPr>
              <a:t>May use B1 or B2, or both</a:t>
            </a:r>
          </a:p>
          <a:p>
            <a:pPr marL="622300" lvl="1" indent="-355600" algn="l">
              <a:buFont typeface="Wingdings" pitchFamily="2" charset="2"/>
              <a:buChar char="ü"/>
            </a:pPr>
            <a:r>
              <a:rPr lang="en-GB" sz="2400" dirty="0" smtClean="0">
                <a:solidFill>
                  <a:schemeClr val="bg1">
                    <a:lumMod val="65000"/>
                  </a:schemeClr>
                </a:solidFill>
                <a:effectLst/>
                <a:latin typeface="Arial" charset="0"/>
              </a:rPr>
              <a:t>Must also meet </a:t>
            </a:r>
            <a:r>
              <a:rPr lang="en-GB" sz="2400" b="1" dirty="0" smtClean="0">
                <a:solidFill>
                  <a:schemeClr val="bg1">
                    <a:lumMod val="65000"/>
                  </a:schemeClr>
                </a:solidFill>
                <a:effectLst/>
                <a:latin typeface="Arial" charset="0"/>
              </a:rPr>
              <a:t>at least two</a:t>
            </a:r>
            <a:r>
              <a:rPr lang="en-GB" sz="2400" dirty="0" smtClean="0">
                <a:solidFill>
                  <a:schemeClr val="bg1">
                    <a:lumMod val="65000"/>
                  </a:schemeClr>
                </a:solidFill>
                <a:effectLst/>
                <a:latin typeface="Arial" charset="0"/>
              </a:rPr>
              <a:t> of the </a:t>
            </a:r>
            <a:r>
              <a:rPr lang="en-GB" sz="2400" dirty="0" err="1" smtClean="0">
                <a:solidFill>
                  <a:schemeClr val="bg1">
                    <a:lumMod val="65000"/>
                  </a:schemeClr>
                </a:solidFill>
                <a:effectLst/>
                <a:latin typeface="Arial" charset="0"/>
              </a:rPr>
              <a:t>subcriteria</a:t>
            </a:r>
            <a:r>
              <a:rPr lang="en-GB" sz="2400" dirty="0" smtClean="0">
                <a:solidFill>
                  <a:schemeClr val="bg1">
                    <a:lumMod val="65000"/>
                  </a:schemeClr>
                </a:solidFill>
                <a:effectLst/>
                <a:latin typeface="Arial" charset="0"/>
              </a:rPr>
              <a:t> a, b or c</a:t>
            </a:r>
          </a:p>
          <a:p>
            <a:pPr marL="622300" lvl="1" indent="-355600" algn="l">
              <a:buFont typeface="Wingdings" pitchFamily="2" charset="2"/>
              <a:buChar char="ü"/>
            </a:pPr>
            <a:r>
              <a:rPr lang="en-GB" sz="2400" dirty="0" smtClean="0">
                <a:solidFill>
                  <a:schemeClr val="bg1">
                    <a:lumMod val="65000"/>
                  </a:schemeClr>
                </a:solidFill>
                <a:effectLst/>
                <a:latin typeface="Arial" charset="0"/>
              </a:rPr>
              <a:t>The </a:t>
            </a:r>
            <a:r>
              <a:rPr lang="en-GB" sz="2400" dirty="0" err="1" smtClean="0">
                <a:solidFill>
                  <a:schemeClr val="bg1">
                    <a:lumMod val="65000"/>
                  </a:schemeClr>
                </a:solidFill>
                <a:effectLst/>
                <a:latin typeface="Arial" charset="0"/>
              </a:rPr>
              <a:t>subcriteria</a:t>
            </a:r>
            <a:r>
              <a:rPr lang="en-GB" sz="2400" dirty="0" smtClean="0">
                <a:solidFill>
                  <a:schemeClr val="bg1">
                    <a:lumMod val="65000"/>
                  </a:schemeClr>
                </a:solidFill>
                <a:effectLst/>
                <a:latin typeface="Arial" charset="0"/>
              </a:rPr>
              <a:t> will be the </a:t>
            </a:r>
            <a:r>
              <a:rPr lang="en-GB" sz="2400" b="1" dirty="0" smtClean="0">
                <a:solidFill>
                  <a:schemeClr val="bg1">
                    <a:lumMod val="65000"/>
                  </a:schemeClr>
                </a:solidFill>
                <a:effectLst/>
                <a:latin typeface="Arial" charset="0"/>
              </a:rPr>
              <a:t>same</a:t>
            </a:r>
            <a:r>
              <a:rPr lang="en-GB" sz="2400" dirty="0" smtClean="0">
                <a:solidFill>
                  <a:schemeClr val="bg1">
                    <a:lumMod val="65000"/>
                  </a:schemeClr>
                </a:solidFill>
                <a:effectLst/>
                <a:latin typeface="Arial" charset="0"/>
              </a:rPr>
              <a:t> for B1 and B2</a:t>
            </a:r>
          </a:p>
          <a:p>
            <a:pPr marL="622300" lvl="1" indent="-355600" algn="l">
              <a:buFont typeface="Wingdings" pitchFamily="2" charset="2"/>
              <a:buChar char="ü"/>
            </a:pPr>
            <a:r>
              <a:rPr lang="en-GB" sz="2400" dirty="0" smtClean="0">
                <a:effectLst/>
                <a:latin typeface="Arial" pitchFamily="34" charset="0"/>
              </a:rPr>
              <a:t>B1a / B2a may be based on either </a:t>
            </a:r>
            <a:r>
              <a:rPr lang="en-GB" sz="2400" b="1" dirty="0" smtClean="0">
                <a:effectLst/>
                <a:latin typeface="Arial" pitchFamily="34" charset="0"/>
              </a:rPr>
              <a:t>severe fragmentation</a:t>
            </a:r>
            <a:r>
              <a:rPr lang="en-GB" sz="2400" dirty="0" smtClean="0">
                <a:effectLst/>
                <a:latin typeface="Arial" pitchFamily="34" charset="0"/>
              </a:rPr>
              <a:t> OR number of </a:t>
            </a:r>
            <a:r>
              <a:rPr lang="en-GB" sz="2400" b="1" dirty="0" smtClean="0">
                <a:effectLst/>
                <a:latin typeface="Arial" pitchFamily="34" charset="0"/>
              </a:rPr>
              <a:t>locations</a:t>
            </a:r>
            <a:endParaRPr lang="en-GB" sz="2400" dirty="0" smtClean="0">
              <a:effectLst/>
              <a:latin typeface="Arial" charset="0"/>
            </a:endParaRPr>
          </a:p>
          <a:p>
            <a:pPr marL="622300" lvl="1" indent="-355600" algn="l">
              <a:buFont typeface="Wingdings" pitchFamily="2" charset="2"/>
              <a:buChar char="ü"/>
            </a:pPr>
            <a:r>
              <a:rPr lang="en-GB" sz="2400" dirty="0" smtClean="0">
                <a:effectLst/>
                <a:latin typeface="Arial" charset="0"/>
              </a:rPr>
              <a:t>Remember the definitions of the terms (e.g., location)</a:t>
            </a:r>
          </a:p>
          <a:p>
            <a:pPr marL="622300" lvl="1" indent="-355600" algn="l">
              <a:buFont typeface="Wingdings" pitchFamily="2" charset="2"/>
              <a:buChar char="ü"/>
            </a:pPr>
            <a:r>
              <a:rPr lang="en-GB" sz="2400" dirty="0" smtClean="0">
                <a:effectLst/>
                <a:latin typeface="Arial" charset="0"/>
              </a:rPr>
              <a:t>Be very careful with b(iii)</a:t>
            </a:r>
          </a:p>
        </p:txBody>
      </p:sp>
      <p:sp>
        <p:nvSpPr>
          <p:cNvPr id="5" name="Text Box 3"/>
          <p:cNvSpPr txBox="1">
            <a:spLocks noChangeArrowheads="1"/>
          </p:cNvSpPr>
          <p:nvPr/>
        </p:nvSpPr>
        <p:spPr bwMode="auto">
          <a:xfrm>
            <a:off x="179512" y="1340768"/>
            <a:ext cx="8445500" cy="523220"/>
          </a:xfrm>
          <a:prstGeom prst="rect">
            <a:avLst/>
          </a:prstGeom>
          <a:noFill/>
          <a:ln w="9525">
            <a:noFill/>
            <a:miter lim="800000"/>
            <a:headEnd/>
            <a:tailEnd/>
          </a:ln>
          <a:effectLst/>
        </p:spPr>
        <p:txBody>
          <a:bodyPr>
            <a:spAutoFit/>
          </a:bodyPr>
          <a:lstStyle/>
          <a:p>
            <a:pPr algn="l">
              <a:defRPr/>
            </a:pPr>
            <a:r>
              <a:rPr lang="en-US" sz="2800" b="1" dirty="0">
                <a:solidFill>
                  <a:srgbClr val="C00000"/>
                </a:solidFill>
                <a:effectLst/>
                <a:latin typeface="Arial" pitchFamily="34" charset="0"/>
              </a:rPr>
              <a:t>Points to remember:</a:t>
            </a:r>
            <a:r>
              <a:rPr lang="en-US" sz="2800" dirty="0">
                <a:solidFill>
                  <a:srgbClr val="C00000"/>
                </a:solidFill>
                <a:effectLst/>
                <a:latin typeface="Arial" pitchFamily="34" charset="0"/>
              </a:rPr>
              <a:t> </a:t>
            </a:r>
          </a:p>
        </p:txBody>
      </p:sp>
      <p:grpSp>
        <p:nvGrpSpPr>
          <p:cNvPr id="4" name="Group 3"/>
          <p:cNvGrpSpPr/>
          <p:nvPr/>
        </p:nvGrpSpPr>
        <p:grpSpPr>
          <a:xfrm>
            <a:off x="5076056" y="-27384"/>
            <a:ext cx="4104456" cy="720080"/>
            <a:chOff x="5076056" y="-27384"/>
            <a:chExt cx="4104456" cy="720080"/>
          </a:xfrm>
        </p:grpSpPr>
        <p:sp>
          <p:nvSpPr>
            <p:cNvPr id="6" name="Rectangle 5"/>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Tree>
    <p:extLst>
      <p:ext uri="{BB962C8B-B14F-4D97-AF65-F5344CB8AC3E}">
        <p14:creationId xmlns:p14="http://schemas.microsoft.com/office/powerpoint/2010/main" val="258899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9"/>
          <p:cNvSpPr>
            <a:spLocks noChangeArrowheads="1"/>
          </p:cNvSpPr>
          <p:nvPr/>
        </p:nvSpPr>
        <p:spPr bwMode="auto">
          <a:xfrm>
            <a:off x="190500" y="1179338"/>
            <a:ext cx="8763000" cy="838200"/>
          </a:xfrm>
          <a:prstGeom prst="rect">
            <a:avLst/>
          </a:prstGeom>
          <a:noFill/>
          <a:ln w="9525">
            <a:noFill/>
            <a:miter lim="800000"/>
            <a:headEnd/>
            <a:tailEnd/>
          </a:ln>
        </p:spPr>
        <p:txBody>
          <a:bodyPr/>
          <a:lstStyle/>
          <a:p>
            <a:pPr algn="ctr"/>
            <a:r>
              <a:rPr lang="en-US" sz="4400" b="1" dirty="0" smtClean="0">
                <a:effectLst/>
                <a:latin typeface="Arial" charset="0"/>
              </a:rPr>
              <a:t>Criterion C</a:t>
            </a:r>
            <a:endParaRPr lang="en-US" sz="4400" b="1" dirty="0">
              <a:effectLst/>
              <a:latin typeface="Arial" charset="0"/>
            </a:endParaRPr>
          </a:p>
        </p:txBody>
      </p:sp>
      <p:sp>
        <p:nvSpPr>
          <p:cNvPr id="22" name="Rectangle 20"/>
          <p:cNvSpPr>
            <a:spLocks noChangeArrowheads="1"/>
          </p:cNvSpPr>
          <p:nvPr/>
        </p:nvSpPr>
        <p:spPr bwMode="auto">
          <a:xfrm>
            <a:off x="466288" y="1941338"/>
            <a:ext cx="8153400" cy="1219200"/>
          </a:xfrm>
          <a:prstGeom prst="rect">
            <a:avLst/>
          </a:prstGeom>
          <a:noFill/>
          <a:ln w="9525">
            <a:noFill/>
            <a:miter lim="800000"/>
            <a:headEnd/>
            <a:tailEnd/>
          </a:ln>
        </p:spPr>
        <p:txBody>
          <a:bodyPr/>
          <a:lstStyle/>
          <a:p>
            <a:pPr algn="ctr"/>
            <a:r>
              <a:rPr lang="en-US" sz="3600" b="1" dirty="0" smtClean="0">
                <a:effectLst/>
                <a:latin typeface="Arial" charset="0"/>
              </a:rPr>
              <a:t>Small population size and continuing decline</a:t>
            </a:r>
            <a:endParaRPr lang="en-US" sz="3600" b="1" dirty="0">
              <a:effectLst/>
              <a:latin typeface="Arial" charset="0"/>
            </a:endParaRPr>
          </a:p>
        </p:txBody>
      </p:sp>
      <p:grpSp>
        <p:nvGrpSpPr>
          <p:cNvPr id="24" name="Group 3076"/>
          <p:cNvGrpSpPr>
            <a:grpSpLocks/>
          </p:cNvGrpSpPr>
          <p:nvPr/>
        </p:nvGrpSpPr>
        <p:grpSpPr bwMode="auto">
          <a:xfrm>
            <a:off x="755576" y="3588915"/>
            <a:ext cx="7094538" cy="2792413"/>
            <a:chOff x="720" y="1640"/>
            <a:chExt cx="4469" cy="1759"/>
          </a:xfrm>
        </p:grpSpPr>
        <p:grpSp>
          <p:nvGrpSpPr>
            <p:cNvPr id="25" name="Group 3077"/>
            <p:cNvGrpSpPr>
              <a:grpSpLocks/>
            </p:cNvGrpSpPr>
            <p:nvPr/>
          </p:nvGrpSpPr>
          <p:grpSpPr bwMode="auto">
            <a:xfrm>
              <a:off x="720" y="2044"/>
              <a:ext cx="2880" cy="1355"/>
              <a:chOff x="984" y="2240"/>
              <a:chExt cx="2880" cy="1355"/>
            </a:xfrm>
          </p:grpSpPr>
          <p:pic>
            <p:nvPicPr>
              <p:cNvPr id="39" name="Picture 3078" descr="an01186_"/>
              <p:cNvPicPr>
                <a:picLocks noChangeAspect="1" noChangeArrowheads="1"/>
              </p:cNvPicPr>
              <p:nvPr/>
            </p:nvPicPr>
            <p:blipFill>
              <a:blip r:embed="rId3" cstate="print"/>
              <a:srcRect/>
              <a:stretch>
                <a:fillRect/>
              </a:stretch>
            </p:blipFill>
            <p:spPr bwMode="gray">
              <a:xfrm>
                <a:off x="984" y="2240"/>
                <a:ext cx="1628" cy="683"/>
              </a:xfrm>
              <a:prstGeom prst="rect">
                <a:avLst/>
              </a:prstGeom>
              <a:noFill/>
            </p:spPr>
          </p:pic>
          <p:pic>
            <p:nvPicPr>
              <p:cNvPr id="40" name="Picture 3079" descr="an01186_"/>
              <p:cNvPicPr>
                <a:picLocks noChangeAspect="1" noChangeArrowheads="1"/>
              </p:cNvPicPr>
              <p:nvPr/>
            </p:nvPicPr>
            <p:blipFill>
              <a:blip r:embed="rId3" cstate="print"/>
              <a:srcRect/>
              <a:stretch>
                <a:fillRect/>
              </a:stretch>
            </p:blipFill>
            <p:spPr bwMode="gray">
              <a:xfrm>
                <a:off x="1604" y="3030"/>
                <a:ext cx="1116" cy="469"/>
              </a:xfrm>
              <a:prstGeom prst="rect">
                <a:avLst/>
              </a:prstGeom>
              <a:noFill/>
            </p:spPr>
          </p:pic>
          <p:pic>
            <p:nvPicPr>
              <p:cNvPr id="41" name="Picture 3080" descr="an01186_"/>
              <p:cNvPicPr>
                <a:picLocks noChangeAspect="1" noChangeArrowheads="1"/>
              </p:cNvPicPr>
              <p:nvPr/>
            </p:nvPicPr>
            <p:blipFill>
              <a:blip r:embed="rId3" cstate="print"/>
              <a:srcRect/>
              <a:stretch>
                <a:fillRect/>
              </a:stretch>
            </p:blipFill>
            <p:spPr bwMode="gray">
              <a:xfrm>
                <a:off x="2748" y="3126"/>
                <a:ext cx="1116" cy="469"/>
              </a:xfrm>
              <a:prstGeom prst="rect">
                <a:avLst/>
              </a:prstGeom>
              <a:noFill/>
            </p:spPr>
          </p:pic>
          <p:pic>
            <p:nvPicPr>
              <p:cNvPr id="42" name="Picture 3081" descr="an01186_"/>
              <p:cNvPicPr>
                <a:picLocks noChangeAspect="1" noChangeArrowheads="1"/>
              </p:cNvPicPr>
              <p:nvPr/>
            </p:nvPicPr>
            <p:blipFill>
              <a:blip r:embed="rId3" cstate="print"/>
              <a:srcRect/>
              <a:stretch>
                <a:fillRect/>
              </a:stretch>
            </p:blipFill>
            <p:spPr bwMode="gray">
              <a:xfrm>
                <a:off x="2600" y="2820"/>
                <a:ext cx="744" cy="312"/>
              </a:xfrm>
              <a:prstGeom prst="rect">
                <a:avLst/>
              </a:prstGeom>
              <a:noFill/>
            </p:spPr>
          </p:pic>
        </p:grpSp>
        <p:grpSp>
          <p:nvGrpSpPr>
            <p:cNvPr id="26" name="Group 3082"/>
            <p:cNvGrpSpPr>
              <a:grpSpLocks/>
            </p:cNvGrpSpPr>
            <p:nvPr/>
          </p:nvGrpSpPr>
          <p:grpSpPr bwMode="auto">
            <a:xfrm>
              <a:off x="3528" y="1640"/>
              <a:ext cx="1661" cy="1524"/>
              <a:chOff x="3528" y="1640"/>
              <a:chExt cx="1661" cy="1524"/>
            </a:xfrm>
          </p:grpSpPr>
          <p:grpSp>
            <p:nvGrpSpPr>
              <p:cNvPr id="27" name="Group 3083"/>
              <p:cNvGrpSpPr>
                <a:grpSpLocks/>
              </p:cNvGrpSpPr>
              <p:nvPr/>
            </p:nvGrpSpPr>
            <p:grpSpPr bwMode="auto">
              <a:xfrm>
                <a:off x="4605" y="1640"/>
                <a:ext cx="584" cy="1056"/>
                <a:chOff x="4605" y="1640"/>
                <a:chExt cx="584" cy="1056"/>
              </a:xfrm>
            </p:grpSpPr>
            <p:sp>
              <p:nvSpPr>
                <p:cNvPr id="35" name="Rectangle 3084"/>
                <p:cNvSpPr>
                  <a:spLocks noChangeArrowheads="1"/>
                </p:cNvSpPr>
                <p:nvPr/>
              </p:nvSpPr>
              <p:spPr bwMode="gray">
                <a:xfrm rot="1200000">
                  <a:off x="4734" y="1640"/>
                  <a:ext cx="48" cy="1056"/>
                </a:xfrm>
                <a:prstGeom prst="rect">
                  <a:avLst/>
                </a:prstGeom>
                <a:solidFill>
                  <a:srgbClr val="FFCC99"/>
                </a:solidFill>
                <a:ln w="9525">
                  <a:solidFill>
                    <a:schemeClr val="tx1"/>
                  </a:solidFill>
                  <a:miter lim="800000"/>
                  <a:headEnd/>
                  <a:tailEnd/>
                </a:ln>
                <a:effectLst/>
              </p:spPr>
              <p:txBody>
                <a:bodyPr wrap="none" anchor="ctr"/>
                <a:lstStyle/>
                <a:p>
                  <a:endParaRPr lang="en-GB"/>
                </a:p>
              </p:txBody>
            </p:sp>
            <p:grpSp>
              <p:nvGrpSpPr>
                <p:cNvPr id="36" name="Group 3085"/>
                <p:cNvGrpSpPr>
                  <a:grpSpLocks/>
                </p:cNvGrpSpPr>
                <p:nvPr/>
              </p:nvGrpSpPr>
              <p:grpSpPr bwMode="auto">
                <a:xfrm>
                  <a:off x="4605" y="1660"/>
                  <a:ext cx="584" cy="518"/>
                  <a:chOff x="4605" y="1660"/>
                  <a:chExt cx="584" cy="518"/>
                </a:xfrm>
              </p:grpSpPr>
              <p:sp>
                <p:nvSpPr>
                  <p:cNvPr id="37" name="AutoShape 3086"/>
                  <p:cNvSpPr>
                    <a:spLocks noChangeArrowheads="1"/>
                  </p:cNvSpPr>
                  <p:nvPr/>
                </p:nvSpPr>
                <p:spPr bwMode="gray">
                  <a:xfrm rot="1200000">
                    <a:off x="4621" y="1660"/>
                    <a:ext cx="518" cy="518"/>
                  </a:xfrm>
                  <a:prstGeom prst="octagon">
                    <a:avLst>
                      <a:gd name="adj" fmla="val 27708"/>
                    </a:avLst>
                  </a:prstGeom>
                  <a:solidFill>
                    <a:srgbClr val="FF0000"/>
                  </a:solidFill>
                  <a:ln w="38100">
                    <a:solidFill>
                      <a:schemeClr val="tx1"/>
                    </a:solidFill>
                    <a:miter lim="800000"/>
                    <a:headEnd/>
                    <a:tailEnd/>
                  </a:ln>
                  <a:effectLst/>
                </p:spPr>
                <p:txBody>
                  <a:bodyPr wrap="none" anchor="ctr"/>
                  <a:lstStyle/>
                  <a:p>
                    <a:endParaRPr lang="en-GB"/>
                  </a:p>
                </p:txBody>
              </p:sp>
              <p:sp>
                <p:nvSpPr>
                  <p:cNvPr id="38" name="Text Box 3087"/>
                  <p:cNvSpPr txBox="1">
                    <a:spLocks noChangeArrowheads="1"/>
                  </p:cNvSpPr>
                  <p:nvPr/>
                </p:nvSpPr>
                <p:spPr bwMode="gray">
                  <a:xfrm rot="1200000">
                    <a:off x="4605" y="1808"/>
                    <a:ext cx="584" cy="221"/>
                  </a:xfrm>
                  <a:prstGeom prst="rect">
                    <a:avLst/>
                  </a:prstGeom>
                  <a:noFill/>
                  <a:ln w="9525">
                    <a:noFill/>
                    <a:miter lim="800000"/>
                    <a:headEnd/>
                    <a:tailEnd/>
                  </a:ln>
                  <a:effectLst/>
                </p:spPr>
                <p:txBody>
                  <a:bodyPr>
                    <a:spAutoFit/>
                  </a:bodyPr>
                  <a:lstStyle/>
                  <a:p>
                    <a:pPr algn="l"/>
                    <a:r>
                      <a:rPr lang="en-US" sz="1700" b="1">
                        <a:solidFill>
                          <a:schemeClr val="bg1"/>
                        </a:solidFill>
                        <a:effectLst/>
                        <a:latin typeface="Arial" pitchFamily="34" charset="0"/>
                      </a:rPr>
                      <a:t>Extinct</a:t>
                    </a:r>
                    <a:endParaRPr lang="en-US" sz="1000" b="1">
                      <a:solidFill>
                        <a:srgbClr val="800000"/>
                      </a:solidFill>
                      <a:effectLst/>
                      <a:latin typeface="Verdana" pitchFamily="34" charset="0"/>
                    </a:endParaRPr>
                  </a:p>
                </p:txBody>
              </p:sp>
            </p:grpSp>
          </p:grpSp>
          <p:grpSp>
            <p:nvGrpSpPr>
              <p:cNvPr id="28" name="Group 3088"/>
              <p:cNvGrpSpPr>
                <a:grpSpLocks/>
              </p:cNvGrpSpPr>
              <p:nvPr/>
            </p:nvGrpSpPr>
            <p:grpSpPr bwMode="auto">
              <a:xfrm>
                <a:off x="3528" y="2055"/>
                <a:ext cx="1252" cy="1109"/>
                <a:chOff x="3528" y="2055"/>
                <a:chExt cx="1252" cy="1109"/>
              </a:xfrm>
            </p:grpSpPr>
            <p:sp>
              <p:nvSpPr>
                <p:cNvPr id="29" name="Freeform 3089"/>
                <p:cNvSpPr>
                  <a:spLocks/>
                </p:cNvSpPr>
                <p:nvPr/>
              </p:nvSpPr>
              <p:spPr bwMode="gray">
                <a:xfrm>
                  <a:off x="3948" y="2055"/>
                  <a:ext cx="361" cy="246"/>
                </a:xfrm>
                <a:custGeom>
                  <a:avLst/>
                  <a:gdLst/>
                  <a:ahLst/>
                  <a:cxnLst>
                    <a:cxn ang="0">
                      <a:pos x="116" y="151"/>
                    </a:cxn>
                    <a:cxn ang="0">
                      <a:pos x="120" y="117"/>
                    </a:cxn>
                    <a:cxn ang="0">
                      <a:pos x="136" y="78"/>
                    </a:cxn>
                    <a:cxn ang="0">
                      <a:pos x="159" y="47"/>
                    </a:cxn>
                    <a:cxn ang="0">
                      <a:pos x="187" y="23"/>
                    </a:cxn>
                    <a:cxn ang="0">
                      <a:pos x="226" y="6"/>
                    </a:cxn>
                    <a:cxn ang="0">
                      <a:pos x="260" y="0"/>
                    </a:cxn>
                    <a:cxn ang="0">
                      <a:pos x="299" y="10"/>
                    </a:cxn>
                    <a:cxn ang="0">
                      <a:pos x="322" y="39"/>
                    </a:cxn>
                    <a:cxn ang="0">
                      <a:pos x="330" y="73"/>
                    </a:cxn>
                    <a:cxn ang="0">
                      <a:pos x="333" y="109"/>
                    </a:cxn>
                    <a:cxn ang="0">
                      <a:pos x="320" y="147"/>
                    </a:cxn>
                    <a:cxn ang="0">
                      <a:pos x="294" y="190"/>
                    </a:cxn>
                    <a:cxn ang="0">
                      <a:pos x="260" y="220"/>
                    </a:cxn>
                    <a:cxn ang="0">
                      <a:pos x="219" y="239"/>
                    </a:cxn>
                    <a:cxn ang="0">
                      <a:pos x="189" y="246"/>
                    </a:cxn>
                    <a:cxn ang="0">
                      <a:pos x="161" y="242"/>
                    </a:cxn>
                    <a:cxn ang="0">
                      <a:pos x="140" y="230"/>
                    </a:cxn>
                    <a:cxn ang="0">
                      <a:pos x="124" y="203"/>
                    </a:cxn>
                    <a:cxn ang="0">
                      <a:pos x="119" y="187"/>
                    </a:cxn>
                    <a:cxn ang="0">
                      <a:pos x="76" y="190"/>
                    </a:cxn>
                    <a:cxn ang="0">
                      <a:pos x="41" y="200"/>
                    </a:cxn>
                    <a:cxn ang="0">
                      <a:pos x="9" y="199"/>
                    </a:cxn>
                    <a:cxn ang="0">
                      <a:pos x="0" y="183"/>
                    </a:cxn>
                    <a:cxn ang="0">
                      <a:pos x="9" y="170"/>
                    </a:cxn>
                    <a:cxn ang="0">
                      <a:pos x="26" y="155"/>
                    </a:cxn>
                    <a:cxn ang="0">
                      <a:pos x="59" y="155"/>
                    </a:cxn>
                    <a:cxn ang="0">
                      <a:pos x="81" y="155"/>
                    </a:cxn>
                    <a:cxn ang="0">
                      <a:pos x="116" y="151"/>
                    </a:cxn>
                  </a:cxnLst>
                  <a:rect l="0" t="0" r="r" b="b"/>
                  <a:pathLst>
                    <a:path w="333" h="246">
                      <a:moveTo>
                        <a:pt x="116" y="151"/>
                      </a:moveTo>
                      <a:lnTo>
                        <a:pt x="120" y="117"/>
                      </a:lnTo>
                      <a:lnTo>
                        <a:pt x="136" y="78"/>
                      </a:lnTo>
                      <a:lnTo>
                        <a:pt x="159" y="47"/>
                      </a:lnTo>
                      <a:lnTo>
                        <a:pt x="187" y="23"/>
                      </a:lnTo>
                      <a:lnTo>
                        <a:pt x="226" y="6"/>
                      </a:lnTo>
                      <a:lnTo>
                        <a:pt x="260" y="0"/>
                      </a:lnTo>
                      <a:lnTo>
                        <a:pt x="299" y="10"/>
                      </a:lnTo>
                      <a:lnTo>
                        <a:pt x="322" y="39"/>
                      </a:lnTo>
                      <a:lnTo>
                        <a:pt x="330" y="73"/>
                      </a:lnTo>
                      <a:lnTo>
                        <a:pt x="333" y="109"/>
                      </a:lnTo>
                      <a:lnTo>
                        <a:pt x="320" y="147"/>
                      </a:lnTo>
                      <a:lnTo>
                        <a:pt x="294" y="190"/>
                      </a:lnTo>
                      <a:lnTo>
                        <a:pt x="260" y="220"/>
                      </a:lnTo>
                      <a:lnTo>
                        <a:pt x="219" y="239"/>
                      </a:lnTo>
                      <a:lnTo>
                        <a:pt x="189" y="246"/>
                      </a:lnTo>
                      <a:lnTo>
                        <a:pt x="161" y="242"/>
                      </a:lnTo>
                      <a:lnTo>
                        <a:pt x="140" y="230"/>
                      </a:lnTo>
                      <a:lnTo>
                        <a:pt x="124" y="203"/>
                      </a:lnTo>
                      <a:lnTo>
                        <a:pt x="119" y="187"/>
                      </a:lnTo>
                      <a:lnTo>
                        <a:pt x="76" y="190"/>
                      </a:lnTo>
                      <a:lnTo>
                        <a:pt x="41" y="200"/>
                      </a:lnTo>
                      <a:lnTo>
                        <a:pt x="9" y="199"/>
                      </a:lnTo>
                      <a:lnTo>
                        <a:pt x="0" y="183"/>
                      </a:lnTo>
                      <a:lnTo>
                        <a:pt x="9" y="170"/>
                      </a:lnTo>
                      <a:lnTo>
                        <a:pt x="26" y="155"/>
                      </a:lnTo>
                      <a:lnTo>
                        <a:pt x="59" y="155"/>
                      </a:lnTo>
                      <a:lnTo>
                        <a:pt x="81" y="155"/>
                      </a:lnTo>
                      <a:lnTo>
                        <a:pt x="116" y="151"/>
                      </a:lnTo>
                      <a:close/>
                    </a:path>
                  </a:pathLst>
                </a:custGeom>
                <a:solidFill>
                  <a:srgbClr val="000000"/>
                </a:solidFill>
                <a:ln w="9525">
                  <a:noFill/>
                  <a:round/>
                  <a:headEnd/>
                  <a:tailEnd/>
                </a:ln>
              </p:spPr>
              <p:txBody>
                <a:bodyPr/>
                <a:lstStyle/>
                <a:p>
                  <a:endParaRPr lang="en-GB"/>
                </a:p>
              </p:txBody>
            </p:sp>
            <p:sp>
              <p:nvSpPr>
                <p:cNvPr id="30" name="Freeform 3090"/>
                <p:cNvSpPr>
                  <a:spLocks/>
                </p:cNvSpPr>
                <p:nvPr/>
              </p:nvSpPr>
              <p:spPr bwMode="gray">
                <a:xfrm>
                  <a:off x="4049" y="2330"/>
                  <a:ext cx="237" cy="427"/>
                </a:xfrm>
                <a:custGeom>
                  <a:avLst/>
                  <a:gdLst/>
                  <a:ahLst/>
                  <a:cxnLst>
                    <a:cxn ang="0">
                      <a:pos x="6" y="34"/>
                    </a:cxn>
                    <a:cxn ang="0">
                      <a:pos x="32" y="13"/>
                    </a:cxn>
                    <a:cxn ang="0">
                      <a:pos x="62" y="0"/>
                    </a:cxn>
                    <a:cxn ang="0">
                      <a:pos x="104" y="3"/>
                    </a:cxn>
                    <a:cxn ang="0">
                      <a:pos x="136" y="16"/>
                    </a:cxn>
                    <a:cxn ang="0">
                      <a:pos x="165" y="50"/>
                    </a:cxn>
                    <a:cxn ang="0">
                      <a:pos x="197" y="98"/>
                    </a:cxn>
                    <a:cxn ang="0">
                      <a:pos x="213" y="143"/>
                    </a:cxn>
                    <a:cxn ang="0">
                      <a:pos x="219" y="197"/>
                    </a:cxn>
                    <a:cxn ang="0">
                      <a:pos x="219" y="253"/>
                    </a:cxn>
                    <a:cxn ang="0">
                      <a:pos x="213" y="305"/>
                    </a:cxn>
                    <a:cxn ang="0">
                      <a:pos x="196" y="350"/>
                    </a:cxn>
                    <a:cxn ang="0">
                      <a:pos x="171" y="390"/>
                    </a:cxn>
                    <a:cxn ang="0">
                      <a:pos x="152" y="410"/>
                    </a:cxn>
                    <a:cxn ang="0">
                      <a:pos x="115" y="424"/>
                    </a:cxn>
                    <a:cxn ang="0">
                      <a:pos x="87" y="427"/>
                    </a:cxn>
                    <a:cxn ang="0">
                      <a:pos x="49" y="416"/>
                    </a:cxn>
                    <a:cxn ang="0">
                      <a:pos x="32" y="393"/>
                    </a:cxn>
                    <a:cxn ang="0">
                      <a:pos x="17" y="372"/>
                    </a:cxn>
                    <a:cxn ang="0">
                      <a:pos x="9" y="348"/>
                    </a:cxn>
                    <a:cxn ang="0">
                      <a:pos x="10" y="309"/>
                    </a:cxn>
                    <a:cxn ang="0">
                      <a:pos x="17" y="282"/>
                    </a:cxn>
                    <a:cxn ang="0">
                      <a:pos x="32" y="254"/>
                    </a:cxn>
                    <a:cxn ang="0">
                      <a:pos x="41" y="218"/>
                    </a:cxn>
                    <a:cxn ang="0">
                      <a:pos x="49" y="197"/>
                    </a:cxn>
                    <a:cxn ang="0">
                      <a:pos x="52" y="169"/>
                    </a:cxn>
                    <a:cxn ang="0">
                      <a:pos x="44" y="139"/>
                    </a:cxn>
                    <a:cxn ang="0">
                      <a:pos x="23" y="115"/>
                    </a:cxn>
                    <a:cxn ang="0">
                      <a:pos x="6" y="92"/>
                    </a:cxn>
                    <a:cxn ang="0">
                      <a:pos x="0" y="67"/>
                    </a:cxn>
                    <a:cxn ang="0">
                      <a:pos x="6" y="34"/>
                    </a:cxn>
                  </a:cxnLst>
                  <a:rect l="0" t="0" r="r" b="b"/>
                  <a:pathLst>
                    <a:path w="219" h="427">
                      <a:moveTo>
                        <a:pt x="6" y="34"/>
                      </a:moveTo>
                      <a:lnTo>
                        <a:pt x="32" y="13"/>
                      </a:lnTo>
                      <a:lnTo>
                        <a:pt x="62" y="0"/>
                      </a:lnTo>
                      <a:lnTo>
                        <a:pt x="104" y="3"/>
                      </a:lnTo>
                      <a:lnTo>
                        <a:pt x="136" y="16"/>
                      </a:lnTo>
                      <a:lnTo>
                        <a:pt x="165" y="50"/>
                      </a:lnTo>
                      <a:lnTo>
                        <a:pt x="197" y="98"/>
                      </a:lnTo>
                      <a:lnTo>
                        <a:pt x="213" y="143"/>
                      </a:lnTo>
                      <a:lnTo>
                        <a:pt x="219" y="197"/>
                      </a:lnTo>
                      <a:lnTo>
                        <a:pt x="219" y="253"/>
                      </a:lnTo>
                      <a:lnTo>
                        <a:pt x="213" y="305"/>
                      </a:lnTo>
                      <a:lnTo>
                        <a:pt x="196" y="350"/>
                      </a:lnTo>
                      <a:lnTo>
                        <a:pt x="171" y="390"/>
                      </a:lnTo>
                      <a:lnTo>
                        <a:pt x="152" y="410"/>
                      </a:lnTo>
                      <a:lnTo>
                        <a:pt x="115" y="424"/>
                      </a:lnTo>
                      <a:lnTo>
                        <a:pt x="87" y="427"/>
                      </a:lnTo>
                      <a:lnTo>
                        <a:pt x="49" y="416"/>
                      </a:lnTo>
                      <a:lnTo>
                        <a:pt x="32" y="393"/>
                      </a:lnTo>
                      <a:lnTo>
                        <a:pt x="17" y="372"/>
                      </a:lnTo>
                      <a:lnTo>
                        <a:pt x="9" y="348"/>
                      </a:lnTo>
                      <a:lnTo>
                        <a:pt x="10" y="309"/>
                      </a:lnTo>
                      <a:lnTo>
                        <a:pt x="17" y="282"/>
                      </a:lnTo>
                      <a:lnTo>
                        <a:pt x="32" y="254"/>
                      </a:lnTo>
                      <a:lnTo>
                        <a:pt x="41" y="218"/>
                      </a:lnTo>
                      <a:lnTo>
                        <a:pt x="49" y="197"/>
                      </a:lnTo>
                      <a:lnTo>
                        <a:pt x="52" y="169"/>
                      </a:lnTo>
                      <a:lnTo>
                        <a:pt x="44" y="139"/>
                      </a:lnTo>
                      <a:lnTo>
                        <a:pt x="23" y="115"/>
                      </a:lnTo>
                      <a:lnTo>
                        <a:pt x="6" y="92"/>
                      </a:lnTo>
                      <a:lnTo>
                        <a:pt x="0" y="67"/>
                      </a:lnTo>
                      <a:lnTo>
                        <a:pt x="6" y="34"/>
                      </a:lnTo>
                      <a:close/>
                    </a:path>
                  </a:pathLst>
                </a:custGeom>
                <a:solidFill>
                  <a:srgbClr val="000000"/>
                </a:solidFill>
                <a:ln w="9525">
                  <a:noFill/>
                  <a:round/>
                  <a:headEnd/>
                  <a:tailEnd/>
                </a:ln>
              </p:spPr>
              <p:txBody>
                <a:bodyPr/>
                <a:lstStyle/>
                <a:p>
                  <a:endParaRPr lang="en-GB"/>
                </a:p>
              </p:txBody>
            </p:sp>
            <p:sp>
              <p:nvSpPr>
                <p:cNvPr id="31" name="Freeform 3091"/>
                <p:cNvSpPr>
                  <a:spLocks/>
                </p:cNvSpPr>
                <p:nvPr/>
              </p:nvSpPr>
              <p:spPr bwMode="gray">
                <a:xfrm>
                  <a:off x="3528" y="2259"/>
                  <a:ext cx="584" cy="178"/>
                </a:xfrm>
                <a:custGeom>
                  <a:avLst/>
                  <a:gdLst/>
                  <a:ahLst/>
                  <a:cxnLst>
                    <a:cxn ang="0">
                      <a:pos x="407" y="101"/>
                    </a:cxn>
                    <a:cxn ang="0">
                      <a:pos x="481" y="86"/>
                    </a:cxn>
                    <a:cxn ang="0">
                      <a:pos x="532" y="83"/>
                    </a:cxn>
                    <a:cxn ang="0">
                      <a:pos x="539" y="101"/>
                    </a:cxn>
                    <a:cxn ang="0">
                      <a:pos x="539" y="152"/>
                    </a:cxn>
                    <a:cxn ang="0">
                      <a:pos x="502" y="162"/>
                    </a:cxn>
                    <a:cxn ang="0">
                      <a:pos x="403" y="160"/>
                    </a:cxn>
                    <a:cxn ang="0">
                      <a:pos x="299" y="147"/>
                    </a:cxn>
                    <a:cxn ang="0">
                      <a:pos x="208" y="134"/>
                    </a:cxn>
                    <a:cxn ang="0">
                      <a:pos x="110" y="143"/>
                    </a:cxn>
                    <a:cxn ang="0">
                      <a:pos x="57" y="169"/>
                    </a:cxn>
                    <a:cxn ang="0">
                      <a:pos x="21" y="178"/>
                    </a:cxn>
                    <a:cxn ang="0">
                      <a:pos x="1" y="175"/>
                    </a:cxn>
                    <a:cxn ang="0">
                      <a:pos x="0" y="131"/>
                    </a:cxn>
                    <a:cxn ang="0">
                      <a:pos x="21" y="74"/>
                    </a:cxn>
                    <a:cxn ang="0">
                      <a:pos x="18" y="35"/>
                    </a:cxn>
                    <a:cxn ang="0">
                      <a:pos x="1" y="16"/>
                    </a:cxn>
                    <a:cxn ang="0">
                      <a:pos x="1" y="4"/>
                    </a:cxn>
                    <a:cxn ang="0">
                      <a:pos x="25" y="0"/>
                    </a:cxn>
                    <a:cxn ang="0">
                      <a:pos x="57" y="26"/>
                    </a:cxn>
                    <a:cxn ang="0">
                      <a:pos x="59" y="60"/>
                    </a:cxn>
                    <a:cxn ang="0">
                      <a:pos x="44" y="108"/>
                    </a:cxn>
                    <a:cxn ang="0">
                      <a:pos x="40" y="139"/>
                    </a:cxn>
                    <a:cxn ang="0">
                      <a:pos x="99" y="117"/>
                    </a:cxn>
                    <a:cxn ang="0">
                      <a:pos x="163" y="92"/>
                    </a:cxn>
                    <a:cxn ang="0">
                      <a:pos x="233" y="90"/>
                    </a:cxn>
                    <a:cxn ang="0">
                      <a:pos x="282" y="99"/>
                    </a:cxn>
                    <a:cxn ang="0">
                      <a:pos x="335" y="99"/>
                    </a:cxn>
                    <a:cxn ang="0">
                      <a:pos x="407" y="101"/>
                    </a:cxn>
                  </a:cxnLst>
                  <a:rect l="0" t="0" r="r" b="b"/>
                  <a:pathLst>
                    <a:path w="539" h="178">
                      <a:moveTo>
                        <a:pt x="407" y="101"/>
                      </a:moveTo>
                      <a:lnTo>
                        <a:pt x="481" y="86"/>
                      </a:lnTo>
                      <a:lnTo>
                        <a:pt x="532" y="83"/>
                      </a:lnTo>
                      <a:lnTo>
                        <a:pt x="539" y="101"/>
                      </a:lnTo>
                      <a:lnTo>
                        <a:pt x="539" y="152"/>
                      </a:lnTo>
                      <a:lnTo>
                        <a:pt x="502" y="162"/>
                      </a:lnTo>
                      <a:lnTo>
                        <a:pt x="403" y="160"/>
                      </a:lnTo>
                      <a:lnTo>
                        <a:pt x="299" y="147"/>
                      </a:lnTo>
                      <a:lnTo>
                        <a:pt x="208" y="134"/>
                      </a:lnTo>
                      <a:lnTo>
                        <a:pt x="110" y="143"/>
                      </a:lnTo>
                      <a:lnTo>
                        <a:pt x="57" y="169"/>
                      </a:lnTo>
                      <a:lnTo>
                        <a:pt x="21" y="178"/>
                      </a:lnTo>
                      <a:lnTo>
                        <a:pt x="1" y="175"/>
                      </a:lnTo>
                      <a:lnTo>
                        <a:pt x="0" y="131"/>
                      </a:lnTo>
                      <a:lnTo>
                        <a:pt x="21" y="74"/>
                      </a:lnTo>
                      <a:lnTo>
                        <a:pt x="18" y="35"/>
                      </a:lnTo>
                      <a:lnTo>
                        <a:pt x="1" y="16"/>
                      </a:lnTo>
                      <a:lnTo>
                        <a:pt x="1" y="4"/>
                      </a:lnTo>
                      <a:lnTo>
                        <a:pt x="25" y="0"/>
                      </a:lnTo>
                      <a:lnTo>
                        <a:pt x="57" y="26"/>
                      </a:lnTo>
                      <a:lnTo>
                        <a:pt x="59" y="60"/>
                      </a:lnTo>
                      <a:lnTo>
                        <a:pt x="44" y="108"/>
                      </a:lnTo>
                      <a:lnTo>
                        <a:pt x="40" y="139"/>
                      </a:lnTo>
                      <a:lnTo>
                        <a:pt x="99" y="117"/>
                      </a:lnTo>
                      <a:lnTo>
                        <a:pt x="163" y="92"/>
                      </a:lnTo>
                      <a:lnTo>
                        <a:pt x="233" y="90"/>
                      </a:lnTo>
                      <a:lnTo>
                        <a:pt x="282" y="99"/>
                      </a:lnTo>
                      <a:lnTo>
                        <a:pt x="335" y="99"/>
                      </a:lnTo>
                      <a:lnTo>
                        <a:pt x="407" y="101"/>
                      </a:lnTo>
                      <a:close/>
                    </a:path>
                  </a:pathLst>
                </a:custGeom>
                <a:solidFill>
                  <a:srgbClr val="000000"/>
                </a:solidFill>
                <a:ln w="9525">
                  <a:noFill/>
                  <a:round/>
                  <a:headEnd/>
                  <a:tailEnd/>
                </a:ln>
              </p:spPr>
              <p:txBody>
                <a:bodyPr/>
                <a:lstStyle/>
                <a:p>
                  <a:endParaRPr lang="en-GB"/>
                </a:p>
              </p:txBody>
            </p:sp>
            <p:sp>
              <p:nvSpPr>
                <p:cNvPr id="32" name="Freeform 3092"/>
                <p:cNvSpPr>
                  <a:spLocks/>
                </p:cNvSpPr>
                <p:nvPr/>
              </p:nvSpPr>
              <p:spPr bwMode="gray">
                <a:xfrm>
                  <a:off x="4155" y="2307"/>
                  <a:ext cx="625" cy="318"/>
                </a:xfrm>
                <a:custGeom>
                  <a:avLst/>
                  <a:gdLst/>
                  <a:ahLst/>
                  <a:cxnLst>
                    <a:cxn ang="0">
                      <a:pos x="13" y="47"/>
                    </a:cxn>
                    <a:cxn ang="0">
                      <a:pos x="41" y="44"/>
                    </a:cxn>
                    <a:cxn ang="0">
                      <a:pos x="75" y="62"/>
                    </a:cxn>
                    <a:cxn ang="0">
                      <a:pos x="100" y="95"/>
                    </a:cxn>
                    <a:cxn ang="0">
                      <a:pos x="134" y="150"/>
                    </a:cxn>
                    <a:cxn ang="0">
                      <a:pos x="161" y="198"/>
                    </a:cxn>
                    <a:cxn ang="0">
                      <a:pos x="187" y="244"/>
                    </a:cxn>
                    <a:cxn ang="0">
                      <a:pos x="202" y="252"/>
                    </a:cxn>
                    <a:cxn ang="0">
                      <a:pos x="232" y="244"/>
                    </a:cxn>
                    <a:cxn ang="0">
                      <a:pos x="289" y="206"/>
                    </a:cxn>
                    <a:cxn ang="0">
                      <a:pos x="356" y="160"/>
                    </a:cxn>
                    <a:cxn ang="0">
                      <a:pos x="399" y="120"/>
                    </a:cxn>
                    <a:cxn ang="0">
                      <a:pos x="420" y="96"/>
                    </a:cxn>
                    <a:cxn ang="0">
                      <a:pos x="420" y="87"/>
                    </a:cxn>
                    <a:cxn ang="0">
                      <a:pos x="420" y="74"/>
                    </a:cxn>
                    <a:cxn ang="0">
                      <a:pos x="423" y="66"/>
                    </a:cxn>
                    <a:cxn ang="0">
                      <a:pos x="419" y="39"/>
                    </a:cxn>
                    <a:cxn ang="0">
                      <a:pos x="407" y="19"/>
                    </a:cxn>
                    <a:cxn ang="0">
                      <a:pos x="412" y="0"/>
                    </a:cxn>
                    <a:cxn ang="0">
                      <a:pos x="441" y="0"/>
                    </a:cxn>
                    <a:cxn ang="0">
                      <a:pos x="457" y="30"/>
                    </a:cxn>
                    <a:cxn ang="0">
                      <a:pos x="450" y="77"/>
                    </a:cxn>
                    <a:cxn ang="0">
                      <a:pos x="461" y="77"/>
                    </a:cxn>
                    <a:cxn ang="0">
                      <a:pos x="495" y="74"/>
                    </a:cxn>
                    <a:cxn ang="0">
                      <a:pos x="530" y="56"/>
                    </a:cxn>
                    <a:cxn ang="0">
                      <a:pos x="559" y="53"/>
                    </a:cxn>
                    <a:cxn ang="0">
                      <a:pos x="567" y="70"/>
                    </a:cxn>
                    <a:cxn ang="0">
                      <a:pos x="577" y="105"/>
                    </a:cxn>
                    <a:cxn ang="0">
                      <a:pos x="529" y="159"/>
                    </a:cxn>
                    <a:cxn ang="0">
                      <a:pos x="503" y="185"/>
                    </a:cxn>
                    <a:cxn ang="0">
                      <a:pos x="478" y="188"/>
                    </a:cxn>
                    <a:cxn ang="0">
                      <a:pos x="448" y="160"/>
                    </a:cxn>
                    <a:cxn ang="0">
                      <a:pos x="412" y="159"/>
                    </a:cxn>
                    <a:cxn ang="0">
                      <a:pos x="380" y="185"/>
                    </a:cxn>
                    <a:cxn ang="0">
                      <a:pos x="327" y="232"/>
                    </a:cxn>
                    <a:cxn ang="0">
                      <a:pos x="272" y="286"/>
                    </a:cxn>
                    <a:cxn ang="0">
                      <a:pos x="225" y="309"/>
                    </a:cxn>
                    <a:cxn ang="0">
                      <a:pos x="190" y="318"/>
                    </a:cxn>
                    <a:cxn ang="0">
                      <a:pos x="170" y="308"/>
                    </a:cxn>
                    <a:cxn ang="0">
                      <a:pos x="153" y="278"/>
                    </a:cxn>
                    <a:cxn ang="0">
                      <a:pos x="122" y="228"/>
                    </a:cxn>
                    <a:cxn ang="0">
                      <a:pos x="81" y="169"/>
                    </a:cxn>
                    <a:cxn ang="0">
                      <a:pos x="42" y="138"/>
                    </a:cxn>
                    <a:cxn ang="0">
                      <a:pos x="8" y="107"/>
                    </a:cxn>
                    <a:cxn ang="0">
                      <a:pos x="0" y="77"/>
                    </a:cxn>
                    <a:cxn ang="0">
                      <a:pos x="13" y="47"/>
                    </a:cxn>
                  </a:cxnLst>
                  <a:rect l="0" t="0" r="r" b="b"/>
                  <a:pathLst>
                    <a:path w="577" h="318">
                      <a:moveTo>
                        <a:pt x="13" y="47"/>
                      </a:moveTo>
                      <a:lnTo>
                        <a:pt x="41" y="44"/>
                      </a:lnTo>
                      <a:lnTo>
                        <a:pt x="75" y="62"/>
                      </a:lnTo>
                      <a:lnTo>
                        <a:pt x="100" y="95"/>
                      </a:lnTo>
                      <a:lnTo>
                        <a:pt x="134" y="150"/>
                      </a:lnTo>
                      <a:lnTo>
                        <a:pt x="161" y="198"/>
                      </a:lnTo>
                      <a:lnTo>
                        <a:pt x="187" y="244"/>
                      </a:lnTo>
                      <a:lnTo>
                        <a:pt x="202" y="252"/>
                      </a:lnTo>
                      <a:lnTo>
                        <a:pt x="232" y="244"/>
                      </a:lnTo>
                      <a:lnTo>
                        <a:pt x="289" y="206"/>
                      </a:lnTo>
                      <a:lnTo>
                        <a:pt x="356" y="160"/>
                      </a:lnTo>
                      <a:lnTo>
                        <a:pt x="399" y="120"/>
                      </a:lnTo>
                      <a:lnTo>
                        <a:pt x="420" y="96"/>
                      </a:lnTo>
                      <a:lnTo>
                        <a:pt x="420" y="87"/>
                      </a:lnTo>
                      <a:lnTo>
                        <a:pt x="420" y="74"/>
                      </a:lnTo>
                      <a:lnTo>
                        <a:pt x="423" y="66"/>
                      </a:lnTo>
                      <a:lnTo>
                        <a:pt x="419" y="39"/>
                      </a:lnTo>
                      <a:lnTo>
                        <a:pt x="407" y="19"/>
                      </a:lnTo>
                      <a:lnTo>
                        <a:pt x="412" y="0"/>
                      </a:lnTo>
                      <a:lnTo>
                        <a:pt x="441" y="0"/>
                      </a:lnTo>
                      <a:lnTo>
                        <a:pt x="457" y="30"/>
                      </a:lnTo>
                      <a:lnTo>
                        <a:pt x="450" y="77"/>
                      </a:lnTo>
                      <a:lnTo>
                        <a:pt x="461" y="77"/>
                      </a:lnTo>
                      <a:lnTo>
                        <a:pt x="495" y="74"/>
                      </a:lnTo>
                      <a:lnTo>
                        <a:pt x="530" y="56"/>
                      </a:lnTo>
                      <a:lnTo>
                        <a:pt x="559" y="53"/>
                      </a:lnTo>
                      <a:lnTo>
                        <a:pt x="567" y="70"/>
                      </a:lnTo>
                      <a:lnTo>
                        <a:pt x="577" y="105"/>
                      </a:lnTo>
                      <a:lnTo>
                        <a:pt x="529" y="159"/>
                      </a:lnTo>
                      <a:lnTo>
                        <a:pt x="503" y="185"/>
                      </a:lnTo>
                      <a:lnTo>
                        <a:pt x="478" y="188"/>
                      </a:lnTo>
                      <a:lnTo>
                        <a:pt x="448" y="160"/>
                      </a:lnTo>
                      <a:lnTo>
                        <a:pt x="412" y="159"/>
                      </a:lnTo>
                      <a:lnTo>
                        <a:pt x="380" y="185"/>
                      </a:lnTo>
                      <a:lnTo>
                        <a:pt x="327" y="232"/>
                      </a:lnTo>
                      <a:lnTo>
                        <a:pt x="272" y="286"/>
                      </a:lnTo>
                      <a:lnTo>
                        <a:pt x="225" y="309"/>
                      </a:lnTo>
                      <a:lnTo>
                        <a:pt x="190" y="318"/>
                      </a:lnTo>
                      <a:lnTo>
                        <a:pt x="170" y="308"/>
                      </a:lnTo>
                      <a:lnTo>
                        <a:pt x="153" y="278"/>
                      </a:lnTo>
                      <a:lnTo>
                        <a:pt x="122" y="228"/>
                      </a:lnTo>
                      <a:lnTo>
                        <a:pt x="81" y="169"/>
                      </a:lnTo>
                      <a:lnTo>
                        <a:pt x="42" y="138"/>
                      </a:lnTo>
                      <a:lnTo>
                        <a:pt x="8" y="107"/>
                      </a:lnTo>
                      <a:lnTo>
                        <a:pt x="0" y="77"/>
                      </a:lnTo>
                      <a:lnTo>
                        <a:pt x="13" y="47"/>
                      </a:lnTo>
                      <a:close/>
                    </a:path>
                  </a:pathLst>
                </a:custGeom>
                <a:solidFill>
                  <a:srgbClr val="000000"/>
                </a:solidFill>
                <a:ln w="9525">
                  <a:noFill/>
                  <a:round/>
                  <a:headEnd/>
                  <a:tailEnd/>
                </a:ln>
              </p:spPr>
              <p:txBody>
                <a:bodyPr/>
                <a:lstStyle/>
                <a:p>
                  <a:endParaRPr lang="en-GB"/>
                </a:p>
              </p:txBody>
            </p:sp>
            <p:sp>
              <p:nvSpPr>
                <p:cNvPr id="33" name="Freeform 3093"/>
                <p:cNvSpPr>
                  <a:spLocks/>
                </p:cNvSpPr>
                <p:nvPr/>
              </p:nvSpPr>
              <p:spPr bwMode="gray">
                <a:xfrm>
                  <a:off x="3868" y="2657"/>
                  <a:ext cx="262" cy="507"/>
                </a:xfrm>
                <a:custGeom>
                  <a:avLst/>
                  <a:gdLst/>
                  <a:ahLst/>
                  <a:cxnLst>
                    <a:cxn ang="0">
                      <a:pos x="153" y="59"/>
                    </a:cxn>
                    <a:cxn ang="0">
                      <a:pos x="187" y="8"/>
                    </a:cxn>
                    <a:cxn ang="0">
                      <a:pos x="222" y="0"/>
                    </a:cxn>
                    <a:cxn ang="0">
                      <a:pos x="230" y="25"/>
                    </a:cxn>
                    <a:cxn ang="0">
                      <a:pos x="242" y="72"/>
                    </a:cxn>
                    <a:cxn ang="0">
                      <a:pos x="225" y="93"/>
                    </a:cxn>
                    <a:cxn ang="0">
                      <a:pos x="179" y="133"/>
                    </a:cxn>
                    <a:cxn ang="0">
                      <a:pos x="153" y="188"/>
                    </a:cxn>
                    <a:cxn ang="0">
                      <a:pos x="134" y="231"/>
                    </a:cxn>
                    <a:cxn ang="0">
                      <a:pos x="134" y="256"/>
                    </a:cxn>
                    <a:cxn ang="0">
                      <a:pos x="138" y="323"/>
                    </a:cxn>
                    <a:cxn ang="0">
                      <a:pos x="151" y="382"/>
                    </a:cxn>
                    <a:cxn ang="0">
                      <a:pos x="169" y="414"/>
                    </a:cxn>
                    <a:cxn ang="0">
                      <a:pos x="174" y="433"/>
                    </a:cxn>
                    <a:cxn ang="0">
                      <a:pos x="170" y="452"/>
                    </a:cxn>
                    <a:cxn ang="0">
                      <a:pos x="148" y="456"/>
                    </a:cxn>
                    <a:cxn ang="0">
                      <a:pos x="104" y="463"/>
                    </a:cxn>
                    <a:cxn ang="0">
                      <a:pos x="61" y="493"/>
                    </a:cxn>
                    <a:cxn ang="0">
                      <a:pos x="40" y="507"/>
                    </a:cxn>
                    <a:cxn ang="0">
                      <a:pos x="17" y="497"/>
                    </a:cxn>
                    <a:cxn ang="0">
                      <a:pos x="0" y="459"/>
                    </a:cxn>
                    <a:cxn ang="0">
                      <a:pos x="6" y="439"/>
                    </a:cxn>
                    <a:cxn ang="0">
                      <a:pos x="35" y="435"/>
                    </a:cxn>
                    <a:cxn ang="0">
                      <a:pos x="86" y="418"/>
                    </a:cxn>
                    <a:cxn ang="0">
                      <a:pos x="118" y="414"/>
                    </a:cxn>
                    <a:cxn ang="0">
                      <a:pos x="122" y="395"/>
                    </a:cxn>
                    <a:cxn ang="0">
                      <a:pos x="114" y="375"/>
                    </a:cxn>
                    <a:cxn ang="0">
                      <a:pos x="95" y="323"/>
                    </a:cxn>
                    <a:cxn ang="0">
                      <a:pos x="86" y="261"/>
                    </a:cxn>
                    <a:cxn ang="0">
                      <a:pos x="86" y="212"/>
                    </a:cxn>
                    <a:cxn ang="0">
                      <a:pos x="104" y="163"/>
                    </a:cxn>
                    <a:cxn ang="0">
                      <a:pos x="125" y="112"/>
                    </a:cxn>
                    <a:cxn ang="0">
                      <a:pos x="140" y="81"/>
                    </a:cxn>
                    <a:cxn ang="0">
                      <a:pos x="153" y="59"/>
                    </a:cxn>
                  </a:cxnLst>
                  <a:rect l="0" t="0" r="r" b="b"/>
                  <a:pathLst>
                    <a:path w="242" h="507">
                      <a:moveTo>
                        <a:pt x="153" y="59"/>
                      </a:moveTo>
                      <a:lnTo>
                        <a:pt x="187" y="8"/>
                      </a:lnTo>
                      <a:lnTo>
                        <a:pt x="222" y="0"/>
                      </a:lnTo>
                      <a:lnTo>
                        <a:pt x="230" y="25"/>
                      </a:lnTo>
                      <a:lnTo>
                        <a:pt x="242" y="72"/>
                      </a:lnTo>
                      <a:lnTo>
                        <a:pt x="225" y="93"/>
                      </a:lnTo>
                      <a:lnTo>
                        <a:pt x="179" y="133"/>
                      </a:lnTo>
                      <a:lnTo>
                        <a:pt x="153" y="188"/>
                      </a:lnTo>
                      <a:lnTo>
                        <a:pt x="134" y="231"/>
                      </a:lnTo>
                      <a:lnTo>
                        <a:pt x="134" y="256"/>
                      </a:lnTo>
                      <a:lnTo>
                        <a:pt x="138" y="323"/>
                      </a:lnTo>
                      <a:lnTo>
                        <a:pt x="151" y="382"/>
                      </a:lnTo>
                      <a:lnTo>
                        <a:pt x="169" y="414"/>
                      </a:lnTo>
                      <a:lnTo>
                        <a:pt x="174" y="433"/>
                      </a:lnTo>
                      <a:lnTo>
                        <a:pt x="170" y="452"/>
                      </a:lnTo>
                      <a:lnTo>
                        <a:pt x="148" y="456"/>
                      </a:lnTo>
                      <a:lnTo>
                        <a:pt x="104" y="463"/>
                      </a:lnTo>
                      <a:lnTo>
                        <a:pt x="61" y="493"/>
                      </a:lnTo>
                      <a:lnTo>
                        <a:pt x="40" y="507"/>
                      </a:lnTo>
                      <a:lnTo>
                        <a:pt x="17" y="497"/>
                      </a:lnTo>
                      <a:lnTo>
                        <a:pt x="0" y="459"/>
                      </a:lnTo>
                      <a:lnTo>
                        <a:pt x="6" y="439"/>
                      </a:lnTo>
                      <a:lnTo>
                        <a:pt x="35" y="435"/>
                      </a:lnTo>
                      <a:lnTo>
                        <a:pt x="86" y="418"/>
                      </a:lnTo>
                      <a:lnTo>
                        <a:pt x="118" y="414"/>
                      </a:lnTo>
                      <a:lnTo>
                        <a:pt x="122" y="395"/>
                      </a:lnTo>
                      <a:lnTo>
                        <a:pt x="114" y="375"/>
                      </a:lnTo>
                      <a:lnTo>
                        <a:pt x="95" y="323"/>
                      </a:lnTo>
                      <a:lnTo>
                        <a:pt x="86" y="261"/>
                      </a:lnTo>
                      <a:lnTo>
                        <a:pt x="86" y="212"/>
                      </a:lnTo>
                      <a:lnTo>
                        <a:pt x="104" y="163"/>
                      </a:lnTo>
                      <a:lnTo>
                        <a:pt x="125" y="112"/>
                      </a:lnTo>
                      <a:lnTo>
                        <a:pt x="140" y="81"/>
                      </a:lnTo>
                      <a:lnTo>
                        <a:pt x="153" y="59"/>
                      </a:lnTo>
                      <a:close/>
                    </a:path>
                  </a:pathLst>
                </a:custGeom>
                <a:solidFill>
                  <a:srgbClr val="000000"/>
                </a:solidFill>
                <a:ln w="9525">
                  <a:noFill/>
                  <a:round/>
                  <a:headEnd/>
                  <a:tailEnd/>
                </a:ln>
              </p:spPr>
              <p:txBody>
                <a:bodyPr/>
                <a:lstStyle/>
                <a:p>
                  <a:endParaRPr lang="en-GB"/>
                </a:p>
              </p:txBody>
            </p:sp>
            <p:sp>
              <p:nvSpPr>
                <p:cNvPr id="34" name="Freeform 3094"/>
                <p:cNvSpPr>
                  <a:spLocks/>
                </p:cNvSpPr>
                <p:nvPr/>
              </p:nvSpPr>
              <p:spPr bwMode="gray">
                <a:xfrm>
                  <a:off x="4132" y="2682"/>
                  <a:ext cx="249" cy="453"/>
                </a:xfrm>
                <a:custGeom>
                  <a:avLst/>
                  <a:gdLst/>
                  <a:ahLst/>
                  <a:cxnLst>
                    <a:cxn ang="0">
                      <a:pos x="13" y="17"/>
                    </a:cxn>
                    <a:cxn ang="0">
                      <a:pos x="35" y="0"/>
                    </a:cxn>
                    <a:cxn ang="0">
                      <a:pos x="56" y="4"/>
                    </a:cxn>
                    <a:cxn ang="0">
                      <a:pos x="77" y="18"/>
                    </a:cxn>
                    <a:cxn ang="0">
                      <a:pos x="95" y="61"/>
                    </a:cxn>
                    <a:cxn ang="0">
                      <a:pos x="120" y="133"/>
                    </a:cxn>
                    <a:cxn ang="0">
                      <a:pos x="133" y="197"/>
                    </a:cxn>
                    <a:cxn ang="0">
                      <a:pos x="135" y="240"/>
                    </a:cxn>
                    <a:cxn ang="0">
                      <a:pos x="129" y="261"/>
                    </a:cxn>
                    <a:cxn ang="0">
                      <a:pos x="117" y="294"/>
                    </a:cxn>
                    <a:cxn ang="0">
                      <a:pos x="98" y="332"/>
                    </a:cxn>
                    <a:cxn ang="0">
                      <a:pos x="82" y="371"/>
                    </a:cxn>
                    <a:cxn ang="0">
                      <a:pos x="78" y="402"/>
                    </a:cxn>
                    <a:cxn ang="0">
                      <a:pos x="90" y="413"/>
                    </a:cxn>
                    <a:cxn ang="0">
                      <a:pos x="129" y="406"/>
                    </a:cxn>
                    <a:cxn ang="0">
                      <a:pos x="187" y="402"/>
                    </a:cxn>
                    <a:cxn ang="0">
                      <a:pos x="216" y="406"/>
                    </a:cxn>
                    <a:cxn ang="0">
                      <a:pos x="230" y="419"/>
                    </a:cxn>
                    <a:cxn ang="0">
                      <a:pos x="230" y="432"/>
                    </a:cxn>
                    <a:cxn ang="0">
                      <a:pos x="208" y="447"/>
                    </a:cxn>
                    <a:cxn ang="0">
                      <a:pos x="185" y="453"/>
                    </a:cxn>
                    <a:cxn ang="0">
                      <a:pos x="126" y="440"/>
                    </a:cxn>
                    <a:cxn ang="0">
                      <a:pos x="100" y="440"/>
                    </a:cxn>
                    <a:cxn ang="0">
                      <a:pos x="74" y="449"/>
                    </a:cxn>
                    <a:cxn ang="0">
                      <a:pos x="55" y="449"/>
                    </a:cxn>
                    <a:cxn ang="0">
                      <a:pos x="26" y="436"/>
                    </a:cxn>
                    <a:cxn ang="0">
                      <a:pos x="29" y="415"/>
                    </a:cxn>
                    <a:cxn ang="0">
                      <a:pos x="35" y="400"/>
                    </a:cxn>
                    <a:cxn ang="0">
                      <a:pos x="46" y="376"/>
                    </a:cxn>
                    <a:cxn ang="0">
                      <a:pos x="52" y="354"/>
                    </a:cxn>
                    <a:cxn ang="0">
                      <a:pos x="59" y="311"/>
                    </a:cxn>
                    <a:cxn ang="0">
                      <a:pos x="69" y="264"/>
                    </a:cxn>
                    <a:cxn ang="0">
                      <a:pos x="90" y="227"/>
                    </a:cxn>
                    <a:cxn ang="0">
                      <a:pos x="78" y="197"/>
                    </a:cxn>
                    <a:cxn ang="0">
                      <a:pos x="46" y="129"/>
                    </a:cxn>
                    <a:cxn ang="0">
                      <a:pos x="9" y="70"/>
                    </a:cxn>
                    <a:cxn ang="0">
                      <a:pos x="0" y="40"/>
                    </a:cxn>
                    <a:cxn ang="0">
                      <a:pos x="13" y="17"/>
                    </a:cxn>
                  </a:cxnLst>
                  <a:rect l="0" t="0" r="r" b="b"/>
                  <a:pathLst>
                    <a:path w="230" h="453">
                      <a:moveTo>
                        <a:pt x="13" y="17"/>
                      </a:moveTo>
                      <a:lnTo>
                        <a:pt x="35" y="0"/>
                      </a:lnTo>
                      <a:lnTo>
                        <a:pt x="56" y="4"/>
                      </a:lnTo>
                      <a:lnTo>
                        <a:pt x="77" y="18"/>
                      </a:lnTo>
                      <a:lnTo>
                        <a:pt x="95" y="61"/>
                      </a:lnTo>
                      <a:lnTo>
                        <a:pt x="120" y="133"/>
                      </a:lnTo>
                      <a:lnTo>
                        <a:pt x="133" y="197"/>
                      </a:lnTo>
                      <a:lnTo>
                        <a:pt x="135" y="240"/>
                      </a:lnTo>
                      <a:lnTo>
                        <a:pt x="129" y="261"/>
                      </a:lnTo>
                      <a:lnTo>
                        <a:pt x="117" y="294"/>
                      </a:lnTo>
                      <a:lnTo>
                        <a:pt x="98" y="332"/>
                      </a:lnTo>
                      <a:lnTo>
                        <a:pt x="82" y="371"/>
                      </a:lnTo>
                      <a:lnTo>
                        <a:pt x="78" y="402"/>
                      </a:lnTo>
                      <a:lnTo>
                        <a:pt x="90" y="413"/>
                      </a:lnTo>
                      <a:lnTo>
                        <a:pt x="129" y="406"/>
                      </a:lnTo>
                      <a:lnTo>
                        <a:pt x="187" y="402"/>
                      </a:lnTo>
                      <a:lnTo>
                        <a:pt x="216" y="406"/>
                      </a:lnTo>
                      <a:lnTo>
                        <a:pt x="230" y="419"/>
                      </a:lnTo>
                      <a:lnTo>
                        <a:pt x="230" y="432"/>
                      </a:lnTo>
                      <a:lnTo>
                        <a:pt x="208" y="447"/>
                      </a:lnTo>
                      <a:lnTo>
                        <a:pt x="185" y="453"/>
                      </a:lnTo>
                      <a:lnTo>
                        <a:pt x="126" y="440"/>
                      </a:lnTo>
                      <a:lnTo>
                        <a:pt x="100" y="440"/>
                      </a:lnTo>
                      <a:lnTo>
                        <a:pt x="74" y="449"/>
                      </a:lnTo>
                      <a:lnTo>
                        <a:pt x="55" y="449"/>
                      </a:lnTo>
                      <a:lnTo>
                        <a:pt x="26" y="436"/>
                      </a:lnTo>
                      <a:lnTo>
                        <a:pt x="29" y="415"/>
                      </a:lnTo>
                      <a:lnTo>
                        <a:pt x="35" y="400"/>
                      </a:lnTo>
                      <a:lnTo>
                        <a:pt x="46" y="376"/>
                      </a:lnTo>
                      <a:lnTo>
                        <a:pt x="52" y="354"/>
                      </a:lnTo>
                      <a:lnTo>
                        <a:pt x="59" y="311"/>
                      </a:lnTo>
                      <a:lnTo>
                        <a:pt x="69" y="264"/>
                      </a:lnTo>
                      <a:lnTo>
                        <a:pt x="90" y="227"/>
                      </a:lnTo>
                      <a:lnTo>
                        <a:pt x="78" y="197"/>
                      </a:lnTo>
                      <a:lnTo>
                        <a:pt x="46" y="129"/>
                      </a:lnTo>
                      <a:lnTo>
                        <a:pt x="9" y="70"/>
                      </a:lnTo>
                      <a:lnTo>
                        <a:pt x="0" y="40"/>
                      </a:lnTo>
                      <a:lnTo>
                        <a:pt x="13" y="17"/>
                      </a:lnTo>
                      <a:close/>
                    </a:path>
                  </a:pathLst>
                </a:custGeom>
                <a:solidFill>
                  <a:srgbClr val="000000"/>
                </a:solidFill>
                <a:ln w="9525">
                  <a:noFill/>
                  <a:round/>
                  <a:headEnd/>
                  <a:tailEnd/>
                </a:ln>
              </p:spPr>
              <p:txBody>
                <a:bodyPr/>
                <a:lstStyle/>
                <a:p>
                  <a:endParaRPr lang="en-GB"/>
                </a:p>
              </p:txBody>
            </p:sp>
          </p:grpSp>
        </p:grpSp>
      </p:grpSp>
      <p:grpSp>
        <p:nvGrpSpPr>
          <p:cNvPr id="4" name="Group 3"/>
          <p:cNvGrpSpPr/>
          <p:nvPr/>
        </p:nvGrpSpPr>
        <p:grpSpPr>
          <a:xfrm>
            <a:off x="5076056" y="-27384"/>
            <a:ext cx="4104456" cy="720080"/>
            <a:chOff x="5076056" y="-27384"/>
            <a:chExt cx="4104456" cy="720080"/>
          </a:xfrm>
        </p:grpSpPr>
        <p:grpSp>
          <p:nvGrpSpPr>
            <p:cNvPr id="43" name="Group 42"/>
            <p:cNvGrpSpPr/>
            <p:nvPr/>
          </p:nvGrpSpPr>
          <p:grpSpPr>
            <a:xfrm>
              <a:off x="5076056" y="-27384"/>
              <a:ext cx="4104456" cy="720080"/>
              <a:chOff x="5076056" y="-27384"/>
              <a:chExt cx="4104456" cy="720080"/>
            </a:xfrm>
          </p:grpSpPr>
          <p:sp>
            <p:nvSpPr>
              <p:cNvPr id="44" name="Rectangle 43"/>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3" name="TextBox 2"/>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C</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854534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9"/>
          <p:cNvGrpSpPr/>
          <p:nvPr/>
        </p:nvGrpSpPr>
        <p:grpSpPr>
          <a:xfrm>
            <a:off x="2195736" y="1948235"/>
            <a:ext cx="378231" cy="512510"/>
            <a:chOff x="5893347" y="2999204"/>
            <a:chExt cx="1284693" cy="2310457"/>
          </a:xfrm>
        </p:grpSpPr>
        <p:sp>
          <p:nvSpPr>
            <p:cNvPr id="61" name="Freeform 7"/>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2" name="Freeform 8"/>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7" name="Group 11"/>
          <p:cNvGrpSpPr/>
          <p:nvPr/>
        </p:nvGrpSpPr>
        <p:grpSpPr>
          <a:xfrm>
            <a:off x="2560053" y="3460403"/>
            <a:ext cx="378231" cy="512510"/>
            <a:chOff x="5893347" y="2999204"/>
            <a:chExt cx="1284693" cy="2310457"/>
          </a:xfrm>
        </p:grpSpPr>
        <p:sp>
          <p:nvSpPr>
            <p:cNvPr id="59" name="Freeform 12"/>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0" name="Freeform 13"/>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8" name="Group 14"/>
          <p:cNvGrpSpPr/>
          <p:nvPr/>
        </p:nvGrpSpPr>
        <p:grpSpPr>
          <a:xfrm>
            <a:off x="4235911" y="3316387"/>
            <a:ext cx="378231" cy="512510"/>
            <a:chOff x="5893347" y="2999204"/>
            <a:chExt cx="1284693" cy="2310457"/>
          </a:xfrm>
        </p:grpSpPr>
        <p:sp>
          <p:nvSpPr>
            <p:cNvPr id="57" name="Freeform 15"/>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8" name="Freeform 16"/>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9" name="Group 17"/>
          <p:cNvGrpSpPr/>
          <p:nvPr/>
        </p:nvGrpSpPr>
        <p:grpSpPr>
          <a:xfrm>
            <a:off x="3434414" y="3820443"/>
            <a:ext cx="378231" cy="512510"/>
            <a:chOff x="5893347" y="2999204"/>
            <a:chExt cx="1284693" cy="2310457"/>
          </a:xfrm>
        </p:grpSpPr>
        <p:sp>
          <p:nvSpPr>
            <p:cNvPr id="55" name="Freeform 1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6" name="Freeform 1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0" name="Group 20"/>
          <p:cNvGrpSpPr/>
          <p:nvPr/>
        </p:nvGrpSpPr>
        <p:grpSpPr>
          <a:xfrm>
            <a:off x="4964545" y="2452291"/>
            <a:ext cx="378231" cy="512510"/>
            <a:chOff x="5893347" y="2999204"/>
            <a:chExt cx="1284693" cy="2310457"/>
          </a:xfrm>
        </p:grpSpPr>
        <p:sp>
          <p:nvSpPr>
            <p:cNvPr id="53" name="Freeform 21"/>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4" name="Freeform 22"/>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1" name="Group 23"/>
          <p:cNvGrpSpPr/>
          <p:nvPr/>
        </p:nvGrpSpPr>
        <p:grpSpPr>
          <a:xfrm>
            <a:off x="4964545" y="2812331"/>
            <a:ext cx="378231" cy="512510"/>
            <a:chOff x="5893347" y="2999204"/>
            <a:chExt cx="1284693" cy="2310457"/>
          </a:xfrm>
        </p:grpSpPr>
        <p:sp>
          <p:nvSpPr>
            <p:cNvPr id="51" name="Freeform 24"/>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2" name="Freeform 51"/>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2" name="Group 26"/>
          <p:cNvGrpSpPr/>
          <p:nvPr/>
        </p:nvGrpSpPr>
        <p:grpSpPr>
          <a:xfrm>
            <a:off x="5328862" y="2596307"/>
            <a:ext cx="378231" cy="512510"/>
            <a:chOff x="5893347" y="2999204"/>
            <a:chExt cx="1284693" cy="2310457"/>
          </a:xfrm>
        </p:grpSpPr>
        <p:sp>
          <p:nvSpPr>
            <p:cNvPr id="49" name="Freeform 4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0" name="Freeform 4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3" name="Group 29"/>
          <p:cNvGrpSpPr/>
          <p:nvPr/>
        </p:nvGrpSpPr>
        <p:grpSpPr>
          <a:xfrm>
            <a:off x="2778643" y="2812331"/>
            <a:ext cx="378231" cy="512510"/>
            <a:chOff x="5893347" y="2999204"/>
            <a:chExt cx="1284693" cy="2310457"/>
          </a:xfrm>
        </p:grpSpPr>
        <p:sp>
          <p:nvSpPr>
            <p:cNvPr id="47" name="Freeform 46"/>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8" name="Freeform 47"/>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4" name="Group 32"/>
          <p:cNvGrpSpPr/>
          <p:nvPr/>
        </p:nvGrpSpPr>
        <p:grpSpPr>
          <a:xfrm>
            <a:off x="4017321" y="2308275"/>
            <a:ext cx="378231" cy="512510"/>
            <a:chOff x="5893347" y="2999204"/>
            <a:chExt cx="1284693" cy="2310457"/>
          </a:xfrm>
        </p:grpSpPr>
        <p:sp>
          <p:nvSpPr>
            <p:cNvPr id="45" name="Freeform 44"/>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6" name="Freeform 45"/>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5" name="Group 35"/>
          <p:cNvGrpSpPr/>
          <p:nvPr/>
        </p:nvGrpSpPr>
        <p:grpSpPr>
          <a:xfrm>
            <a:off x="3798731" y="3028355"/>
            <a:ext cx="378231" cy="512510"/>
            <a:chOff x="5893347" y="2999204"/>
            <a:chExt cx="1284693" cy="2310457"/>
          </a:xfrm>
        </p:grpSpPr>
        <p:sp>
          <p:nvSpPr>
            <p:cNvPr id="43" name="Freeform 42"/>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4" name="Freeform 43"/>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6" name="Group 38"/>
          <p:cNvGrpSpPr/>
          <p:nvPr/>
        </p:nvGrpSpPr>
        <p:grpSpPr>
          <a:xfrm>
            <a:off x="4527365" y="2668315"/>
            <a:ext cx="378231" cy="512510"/>
            <a:chOff x="5893347" y="2999204"/>
            <a:chExt cx="1284693" cy="2310457"/>
          </a:xfrm>
        </p:grpSpPr>
        <p:sp>
          <p:nvSpPr>
            <p:cNvPr id="41" name="Freeform 40"/>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2" name="Freeform 41"/>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7" name="Group 41"/>
          <p:cNvGrpSpPr/>
          <p:nvPr/>
        </p:nvGrpSpPr>
        <p:grpSpPr>
          <a:xfrm>
            <a:off x="2268599" y="2452291"/>
            <a:ext cx="378231" cy="512510"/>
            <a:chOff x="5893347" y="2999204"/>
            <a:chExt cx="1284693" cy="2310457"/>
          </a:xfrm>
        </p:grpSpPr>
        <p:sp>
          <p:nvSpPr>
            <p:cNvPr id="39" name="Freeform 3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0" name="Freeform 3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8" name="Group 44"/>
          <p:cNvGrpSpPr/>
          <p:nvPr/>
        </p:nvGrpSpPr>
        <p:grpSpPr>
          <a:xfrm>
            <a:off x="3215824" y="1732211"/>
            <a:ext cx="378231" cy="512510"/>
            <a:chOff x="5893347" y="2999204"/>
            <a:chExt cx="1284693" cy="2310457"/>
          </a:xfrm>
        </p:grpSpPr>
        <p:sp>
          <p:nvSpPr>
            <p:cNvPr id="37" name="Freeform 36"/>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8" name="Freeform 37"/>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9" name="Group 47"/>
          <p:cNvGrpSpPr/>
          <p:nvPr/>
        </p:nvGrpSpPr>
        <p:grpSpPr>
          <a:xfrm>
            <a:off x="4163048" y="2812331"/>
            <a:ext cx="378231" cy="512510"/>
            <a:chOff x="5893347" y="2999204"/>
            <a:chExt cx="1284693" cy="2310457"/>
          </a:xfrm>
        </p:grpSpPr>
        <p:sp>
          <p:nvSpPr>
            <p:cNvPr id="35" name="Freeform 34"/>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6" name="Freeform 35"/>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0" name="Group 50"/>
          <p:cNvGrpSpPr/>
          <p:nvPr/>
        </p:nvGrpSpPr>
        <p:grpSpPr>
          <a:xfrm>
            <a:off x="3653004" y="2524299"/>
            <a:ext cx="378231" cy="512510"/>
            <a:chOff x="5893347" y="2999204"/>
            <a:chExt cx="1284693" cy="2310457"/>
          </a:xfrm>
        </p:grpSpPr>
        <p:sp>
          <p:nvSpPr>
            <p:cNvPr id="33" name="Freeform 32"/>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4" name="Freeform 33"/>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1" name="Group 53"/>
          <p:cNvGrpSpPr/>
          <p:nvPr/>
        </p:nvGrpSpPr>
        <p:grpSpPr>
          <a:xfrm>
            <a:off x="3361550" y="2452291"/>
            <a:ext cx="378231" cy="512510"/>
            <a:chOff x="5893347" y="2999204"/>
            <a:chExt cx="1284693" cy="2310457"/>
          </a:xfrm>
        </p:grpSpPr>
        <p:sp>
          <p:nvSpPr>
            <p:cNvPr id="31" name="Freeform 30"/>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2" name="Freeform 31"/>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2" name="Group 56"/>
          <p:cNvGrpSpPr/>
          <p:nvPr/>
        </p:nvGrpSpPr>
        <p:grpSpPr>
          <a:xfrm>
            <a:off x="3871594" y="1804219"/>
            <a:ext cx="378231" cy="512510"/>
            <a:chOff x="5893347" y="2999204"/>
            <a:chExt cx="1284693" cy="2310457"/>
          </a:xfrm>
        </p:grpSpPr>
        <p:sp>
          <p:nvSpPr>
            <p:cNvPr id="29" name="Freeform 2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0" name="Freeform 2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3" name="Group 59"/>
          <p:cNvGrpSpPr/>
          <p:nvPr/>
        </p:nvGrpSpPr>
        <p:grpSpPr>
          <a:xfrm>
            <a:off x="5838906" y="2308275"/>
            <a:ext cx="378231" cy="512510"/>
            <a:chOff x="5893347" y="2999204"/>
            <a:chExt cx="1284693" cy="2310457"/>
          </a:xfrm>
        </p:grpSpPr>
        <p:sp>
          <p:nvSpPr>
            <p:cNvPr id="27" name="Freeform 26"/>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 name="Freeform 27"/>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4" name="Group 62"/>
          <p:cNvGrpSpPr/>
          <p:nvPr/>
        </p:nvGrpSpPr>
        <p:grpSpPr>
          <a:xfrm>
            <a:off x="4673091" y="2092251"/>
            <a:ext cx="378231" cy="512510"/>
            <a:chOff x="5893347" y="2999204"/>
            <a:chExt cx="1284693" cy="2310457"/>
          </a:xfrm>
        </p:grpSpPr>
        <p:sp>
          <p:nvSpPr>
            <p:cNvPr id="25" name="Freeform 24"/>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6" name="Freeform 25"/>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231" name="Rectangle 2"/>
          <p:cNvSpPr>
            <a:spLocks noChangeArrowheads="1"/>
          </p:cNvSpPr>
          <p:nvPr/>
        </p:nvSpPr>
        <p:spPr bwMode="auto">
          <a:xfrm>
            <a:off x="951032" y="1700808"/>
            <a:ext cx="5904656" cy="2664296"/>
          </a:xfrm>
          <a:prstGeom prst="rect">
            <a:avLst/>
          </a:prstGeom>
          <a:solidFill>
            <a:schemeClr val="bg1"/>
          </a:solidFill>
          <a:ln w="9525">
            <a:noFill/>
            <a:miter lim="800000"/>
            <a:headEnd/>
            <a:tailEnd/>
          </a:ln>
          <a:effectLst/>
        </p:spPr>
        <p:txBody>
          <a:bodyPr wrap="none" anchor="ctr"/>
          <a:lstStyle/>
          <a:p>
            <a:endParaRPr lang="en-US">
              <a:effectLst>
                <a:outerShdw blurRad="38100" dist="38100" dir="2700000" algn="tl">
                  <a:srgbClr val="C0C0C0"/>
                </a:outerShdw>
              </a:effectLst>
            </a:endParaRPr>
          </a:p>
        </p:txBody>
      </p:sp>
      <p:sp>
        <p:nvSpPr>
          <p:cNvPr id="194" name="Text Box 5"/>
          <p:cNvSpPr txBox="1">
            <a:spLocks noChangeArrowheads="1"/>
          </p:cNvSpPr>
          <p:nvPr/>
        </p:nvSpPr>
        <p:spPr bwMode="gray">
          <a:xfrm>
            <a:off x="1846560" y="1175579"/>
            <a:ext cx="5400724" cy="488950"/>
          </a:xfrm>
          <a:prstGeom prst="rect">
            <a:avLst/>
          </a:prstGeom>
          <a:noFill/>
          <a:ln w="9525">
            <a:noFill/>
            <a:miter lim="800000"/>
            <a:headEnd/>
            <a:tailEnd/>
          </a:ln>
          <a:effectLst/>
        </p:spPr>
        <p:txBody>
          <a:bodyPr wrap="square">
            <a:spAutoFit/>
          </a:bodyPr>
          <a:lstStyle/>
          <a:p>
            <a:pPr algn="l">
              <a:tabLst>
                <a:tab pos="1244600" algn="l"/>
                <a:tab pos="1714500" algn="l"/>
              </a:tabLst>
            </a:pPr>
            <a:r>
              <a:rPr lang="en-US" sz="2600" b="1" dirty="0" smtClean="0">
                <a:effectLst/>
                <a:latin typeface="Arial" pitchFamily="34" charset="0"/>
              </a:rPr>
              <a:t>Based </a:t>
            </a:r>
            <a:r>
              <a:rPr lang="en-US" sz="2600" b="1" dirty="0">
                <a:effectLst/>
                <a:latin typeface="Arial" pitchFamily="34" charset="0"/>
              </a:rPr>
              <a:t>on </a:t>
            </a:r>
            <a:r>
              <a:rPr lang="en-US" sz="2600" b="1" dirty="0">
                <a:solidFill>
                  <a:srgbClr val="800000"/>
                </a:solidFill>
                <a:effectLst/>
                <a:latin typeface="Arial" pitchFamily="34" charset="0"/>
              </a:rPr>
              <a:t>small population </a:t>
            </a:r>
            <a:r>
              <a:rPr lang="en-US" sz="2600" b="1" dirty="0" smtClean="0">
                <a:solidFill>
                  <a:srgbClr val="800000"/>
                </a:solidFill>
                <a:effectLst/>
                <a:latin typeface="Arial" pitchFamily="34" charset="0"/>
              </a:rPr>
              <a:t>size</a:t>
            </a:r>
            <a:endParaRPr lang="en-US" sz="2200" dirty="0">
              <a:solidFill>
                <a:srgbClr val="800000"/>
              </a:solidFill>
              <a:effectLst/>
              <a:latin typeface="Arial" pitchFamily="34" charset="0"/>
            </a:endParaRPr>
          </a:p>
        </p:txBody>
      </p:sp>
      <p:sp>
        <p:nvSpPr>
          <p:cNvPr id="195" name="Text Box 5"/>
          <p:cNvSpPr txBox="1">
            <a:spLocks noChangeArrowheads="1"/>
          </p:cNvSpPr>
          <p:nvPr/>
        </p:nvSpPr>
        <p:spPr bwMode="gray">
          <a:xfrm>
            <a:off x="148908" y="4020304"/>
            <a:ext cx="6328444" cy="1369606"/>
          </a:xfrm>
          <a:prstGeom prst="rect">
            <a:avLst/>
          </a:prstGeom>
          <a:noFill/>
          <a:ln w="9525">
            <a:noFill/>
            <a:miter lim="800000"/>
            <a:headEnd/>
            <a:tailEnd/>
          </a:ln>
          <a:effectLst/>
        </p:spPr>
        <p:txBody>
          <a:bodyPr wrap="square">
            <a:spAutoFit/>
          </a:bodyPr>
          <a:lstStyle/>
          <a:p>
            <a:pPr algn="l">
              <a:spcBef>
                <a:spcPts val="300"/>
              </a:spcBef>
              <a:spcAft>
                <a:spcPts val="300"/>
              </a:spcAft>
              <a:tabLst>
                <a:tab pos="1244600" algn="l"/>
                <a:tab pos="1714500" algn="l"/>
              </a:tabLst>
            </a:pPr>
            <a:r>
              <a:rPr lang="en-US" sz="2600" b="1" dirty="0" smtClean="0">
                <a:effectLst/>
                <a:latin typeface="Arial" pitchFamily="34" charset="0"/>
              </a:rPr>
              <a:t>AND </a:t>
            </a:r>
            <a:r>
              <a:rPr lang="en-US" sz="2600" b="1" dirty="0">
                <a:effectLst/>
                <a:latin typeface="Arial" pitchFamily="34" charset="0"/>
              </a:rPr>
              <a:t>either </a:t>
            </a:r>
            <a:endParaRPr lang="en-US" sz="2600" b="1" dirty="0" smtClean="0">
              <a:effectLst/>
              <a:latin typeface="Arial" pitchFamily="34" charset="0"/>
            </a:endParaRPr>
          </a:p>
          <a:p>
            <a:pPr algn="l">
              <a:spcBef>
                <a:spcPts val="300"/>
              </a:spcBef>
              <a:spcAft>
                <a:spcPts val="300"/>
              </a:spcAft>
              <a:tabLst>
                <a:tab pos="1244600" algn="l"/>
                <a:tab pos="1714500" algn="l"/>
              </a:tabLst>
            </a:pPr>
            <a:r>
              <a:rPr lang="en-US" sz="2600" b="1" dirty="0" smtClean="0">
                <a:solidFill>
                  <a:srgbClr val="700000"/>
                </a:solidFill>
                <a:effectLst/>
                <a:latin typeface="Arial" pitchFamily="34" charset="0"/>
              </a:rPr>
              <a:t>C1</a:t>
            </a:r>
            <a:r>
              <a:rPr lang="en-US" sz="2600" b="1" dirty="0" smtClean="0">
                <a:effectLst/>
                <a:latin typeface="Arial" pitchFamily="34" charset="0"/>
              </a:rPr>
              <a:t>: </a:t>
            </a:r>
            <a:r>
              <a:rPr lang="en-US" sz="2200" dirty="0" smtClean="0">
                <a:effectLst/>
                <a:latin typeface="Arial" pitchFamily="34" charset="0"/>
              </a:rPr>
              <a:t>Continuing decline in number of mature individuals at a specified rate </a:t>
            </a:r>
            <a:r>
              <a:rPr lang="en-US" sz="2400" b="1" dirty="0" smtClean="0">
                <a:effectLst/>
                <a:latin typeface="Arial" pitchFamily="34" charset="0"/>
              </a:rPr>
              <a:t>OR</a:t>
            </a:r>
            <a:endParaRPr lang="en-US" sz="2200" dirty="0">
              <a:solidFill>
                <a:srgbClr val="800000"/>
              </a:solidFill>
              <a:effectLst/>
              <a:latin typeface="Arial" pitchFamily="34" charset="0"/>
            </a:endParaRPr>
          </a:p>
        </p:txBody>
      </p:sp>
      <p:sp>
        <p:nvSpPr>
          <p:cNvPr id="196" name="Text Box 5"/>
          <p:cNvSpPr txBox="1">
            <a:spLocks noChangeArrowheads="1"/>
          </p:cNvSpPr>
          <p:nvPr/>
        </p:nvSpPr>
        <p:spPr bwMode="gray">
          <a:xfrm>
            <a:off x="133792" y="5384264"/>
            <a:ext cx="8496944" cy="1200329"/>
          </a:xfrm>
          <a:prstGeom prst="rect">
            <a:avLst/>
          </a:prstGeom>
          <a:noFill/>
          <a:ln w="9525">
            <a:noFill/>
            <a:miter lim="800000"/>
            <a:headEnd/>
            <a:tailEnd/>
          </a:ln>
          <a:effectLst/>
        </p:spPr>
        <p:txBody>
          <a:bodyPr wrap="square">
            <a:spAutoFit/>
          </a:bodyPr>
          <a:lstStyle/>
          <a:p>
            <a:pPr algn="l">
              <a:spcBef>
                <a:spcPts val="300"/>
              </a:spcBef>
              <a:spcAft>
                <a:spcPts val="300"/>
              </a:spcAft>
              <a:tabLst>
                <a:tab pos="1244600" algn="l"/>
                <a:tab pos="1714500" algn="l"/>
              </a:tabLst>
            </a:pPr>
            <a:r>
              <a:rPr lang="en-US" sz="2600" b="1" dirty="0" smtClean="0">
                <a:solidFill>
                  <a:srgbClr val="700000"/>
                </a:solidFill>
                <a:effectLst/>
                <a:latin typeface="Arial" pitchFamily="34" charset="0"/>
              </a:rPr>
              <a:t>C2</a:t>
            </a:r>
            <a:r>
              <a:rPr lang="en-US" sz="2600" b="1" dirty="0" smtClean="0">
                <a:effectLst/>
                <a:latin typeface="Arial" pitchFamily="34" charset="0"/>
              </a:rPr>
              <a:t>: </a:t>
            </a:r>
            <a:r>
              <a:rPr lang="en-US" sz="2200" dirty="0" smtClean="0">
                <a:effectLst/>
                <a:latin typeface="Arial" pitchFamily="34" charset="0"/>
              </a:rPr>
              <a:t>Continuing decline in population size </a:t>
            </a:r>
            <a:r>
              <a:rPr lang="en-US" sz="2200" b="1" dirty="0" smtClean="0">
                <a:effectLst/>
                <a:latin typeface="Arial" pitchFamily="34" charset="0"/>
              </a:rPr>
              <a:t>at any rate </a:t>
            </a:r>
            <a:r>
              <a:rPr lang="en-US" sz="2200" b="1" dirty="0" smtClean="0">
                <a:solidFill>
                  <a:srgbClr val="800000"/>
                </a:solidFill>
                <a:effectLst/>
                <a:latin typeface="Arial" pitchFamily="34" charset="0"/>
              </a:rPr>
              <a:t>AND</a:t>
            </a:r>
            <a:r>
              <a:rPr lang="en-US" sz="2200" dirty="0" smtClean="0">
                <a:effectLst/>
                <a:latin typeface="Arial" pitchFamily="34" charset="0"/>
              </a:rPr>
              <a:t> either </a:t>
            </a:r>
            <a:r>
              <a:rPr lang="en-US" sz="2200" b="1" dirty="0" smtClean="0">
                <a:solidFill>
                  <a:srgbClr val="700000"/>
                </a:solidFill>
                <a:effectLst/>
                <a:latin typeface="Arial" pitchFamily="34" charset="0"/>
              </a:rPr>
              <a:t>C2a</a:t>
            </a:r>
            <a:r>
              <a:rPr lang="en-US" sz="2400" dirty="0" smtClean="0">
                <a:effectLst/>
                <a:latin typeface="Arial" pitchFamily="34" charset="0"/>
              </a:rPr>
              <a:t> - </a:t>
            </a:r>
            <a:r>
              <a:rPr lang="en-GB" sz="2200" dirty="0" smtClean="0">
                <a:effectLst/>
                <a:latin typeface="Arial" pitchFamily="34" charset="0"/>
              </a:rPr>
              <a:t>very small subpopulations or most mature individuals in one subpopulation; </a:t>
            </a:r>
            <a:r>
              <a:rPr lang="en-GB" sz="2200" b="1" dirty="0" smtClean="0">
                <a:solidFill>
                  <a:srgbClr val="A00000"/>
                </a:solidFill>
                <a:effectLst/>
                <a:latin typeface="Arial" pitchFamily="34" charset="0"/>
              </a:rPr>
              <a:t>or</a:t>
            </a:r>
            <a:r>
              <a:rPr lang="en-GB" sz="2200" dirty="0" smtClean="0">
                <a:effectLst/>
                <a:latin typeface="Arial" pitchFamily="34" charset="0"/>
              </a:rPr>
              <a:t> </a:t>
            </a:r>
            <a:endParaRPr lang="en-US" sz="2200" dirty="0">
              <a:solidFill>
                <a:srgbClr val="800000"/>
              </a:solidFill>
              <a:effectLst/>
              <a:latin typeface="Arial" pitchFamily="34" charset="0"/>
            </a:endParaRPr>
          </a:p>
        </p:txBody>
      </p:sp>
      <p:grpSp>
        <p:nvGrpSpPr>
          <p:cNvPr id="228" name="Group 227"/>
          <p:cNvGrpSpPr/>
          <p:nvPr/>
        </p:nvGrpSpPr>
        <p:grpSpPr>
          <a:xfrm>
            <a:off x="5462384" y="3636640"/>
            <a:ext cx="3110568" cy="1512168"/>
            <a:chOff x="-154966" y="1848664"/>
            <a:chExt cx="5122502" cy="3796652"/>
          </a:xfrm>
        </p:grpSpPr>
        <p:sp>
          <p:nvSpPr>
            <p:cNvPr id="199" name="Text Box 5"/>
            <p:cNvSpPr txBox="1">
              <a:spLocks noChangeArrowheads="1"/>
            </p:cNvSpPr>
            <p:nvPr/>
          </p:nvSpPr>
          <p:spPr bwMode="auto">
            <a:xfrm>
              <a:off x="2995273" y="2630838"/>
              <a:ext cx="1728193" cy="1217073"/>
            </a:xfrm>
            <a:prstGeom prst="rect">
              <a:avLst/>
            </a:prstGeom>
            <a:noFill/>
            <a:ln w="9525">
              <a:noFill/>
              <a:miter lim="800000"/>
              <a:headEnd/>
              <a:tailEnd/>
            </a:ln>
          </p:spPr>
          <p:txBody>
            <a:bodyPr wrap="square">
              <a:spAutoFit/>
            </a:bodyPr>
            <a:lstStyle/>
            <a:p>
              <a:pPr>
                <a:spcBef>
                  <a:spcPct val="0"/>
                </a:spcBef>
              </a:pPr>
              <a:r>
                <a:rPr lang="en-US" sz="1200" b="1" dirty="0" smtClean="0">
                  <a:solidFill>
                    <a:srgbClr val="800000"/>
                  </a:solidFill>
                  <a:effectLst/>
                  <a:latin typeface="Arial" pitchFamily="34" charset="0"/>
                </a:rPr>
                <a:t>x% decline over  y years</a:t>
              </a:r>
              <a:endParaRPr lang="en-US" sz="1200" dirty="0">
                <a:effectLst/>
                <a:latin typeface="Arial" pitchFamily="34" charset="0"/>
              </a:endParaRPr>
            </a:p>
          </p:txBody>
        </p:sp>
        <p:grpSp>
          <p:nvGrpSpPr>
            <p:cNvPr id="200" name="Group 6"/>
            <p:cNvGrpSpPr>
              <a:grpSpLocks/>
            </p:cNvGrpSpPr>
            <p:nvPr/>
          </p:nvGrpSpPr>
          <p:grpSpPr bwMode="auto">
            <a:xfrm>
              <a:off x="1259630" y="1848664"/>
              <a:ext cx="3224930" cy="3315568"/>
              <a:chOff x="2449" y="1968"/>
              <a:chExt cx="1727" cy="1727"/>
            </a:xfrm>
          </p:grpSpPr>
          <p:sp>
            <p:nvSpPr>
              <p:cNvPr id="224" name="Line 7"/>
              <p:cNvSpPr>
                <a:spLocks noChangeShapeType="1"/>
              </p:cNvSpPr>
              <p:nvPr/>
            </p:nvSpPr>
            <p:spPr bwMode="auto">
              <a:xfrm flipV="1">
                <a:off x="2449" y="3691"/>
                <a:ext cx="1727" cy="4"/>
              </a:xfrm>
              <a:prstGeom prst="line">
                <a:avLst/>
              </a:prstGeom>
              <a:noFill/>
              <a:ln w="19050">
                <a:solidFill>
                  <a:srgbClr val="000000"/>
                </a:solidFill>
                <a:round/>
                <a:headEnd/>
                <a:tailEnd type="triangle" w="med" len="med"/>
              </a:ln>
              <a:effectLst/>
            </p:spPr>
            <p:txBody>
              <a:bodyPr/>
              <a:lstStyle/>
              <a:p>
                <a:pPr>
                  <a:defRPr/>
                </a:pPr>
                <a:endParaRPr lang="en-GB"/>
              </a:p>
            </p:txBody>
          </p:sp>
          <p:sp>
            <p:nvSpPr>
              <p:cNvPr id="225" name="Line 8"/>
              <p:cNvSpPr>
                <a:spLocks noChangeShapeType="1"/>
              </p:cNvSpPr>
              <p:nvPr/>
            </p:nvSpPr>
            <p:spPr bwMode="auto">
              <a:xfrm flipV="1">
                <a:off x="2453" y="1968"/>
                <a:ext cx="0" cy="1723"/>
              </a:xfrm>
              <a:prstGeom prst="line">
                <a:avLst/>
              </a:prstGeom>
              <a:noFill/>
              <a:ln w="19050">
                <a:solidFill>
                  <a:srgbClr val="000000"/>
                </a:solidFill>
                <a:round/>
                <a:headEnd/>
                <a:tailEnd type="triangle" w="med" len="med"/>
              </a:ln>
              <a:effectLst/>
            </p:spPr>
            <p:txBody>
              <a:bodyPr/>
              <a:lstStyle/>
              <a:p>
                <a:pPr>
                  <a:defRPr/>
                </a:pPr>
                <a:endParaRPr lang="en-GB"/>
              </a:p>
            </p:txBody>
          </p:sp>
        </p:grpSp>
        <p:grpSp>
          <p:nvGrpSpPr>
            <p:cNvPr id="219" name="Group 10"/>
            <p:cNvGrpSpPr>
              <a:grpSpLocks/>
            </p:cNvGrpSpPr>
            <p:nvPr/>
          </p:nvGrpSpPr>
          <p:grpSpPr bwMode="auto">
            <a:xfrm>
              <a:off x="1278489" y="2027884"/>
              <a:ext cx="3050232" cy="2637290"/>
              <a:chOff x="2473" y="1913"/>
              <a:chExt cx="1350" cy="1338"/>
            </a:xfrm>
          </p:grpSpPr>
          <p:sp>
            <p:nvSpPr>
              <p:cNvPr id="221" name="Line 11"/>
              <p:cNvSpPr>
                <a:spLocks noChangeShapeType="1"/>
              </p:cNvSpPr>
              <p:nvPr/>
            </p:nvSpPr>
            <p:spPr bwMode="auto">
              <a:xfrm>
                <a:off x="2473" y="1916"/>
                <a:ext cx="171" cy="0"/>
              </a:xfrm>
              <a:prstGeom prst="line">
                <a:avLst/>
              </a:prstGeom>
              <a:noFill/>
              <a:ln w="38100">
                <a:solidFill>
                  <a:srgbClr val="800000"/>
                </a:solidFill>
                <a:round/>
                <a:headEnd/>
                <a:tailEnd/>
              </a:ln>
              <a:effectLst/>
            </p:spPr>
            <p:txBody>
              <a:bodyPr/>
              <a:lstStyle/>
              <a:p>
                <a:pPr>
                  <a:defRPr/>
                </a:pPr>
                <a:endParaRPr lang="en-GB"/>
              </a:p>
            </p:txBody>
          </p:sp>
          <p:sp>
            <p:nvSpPr>
              <p:cNvPr id="222" name="Line 12"/>
              <p:cNvSpPr>
                <a:spLocks noChangeShapeType="1"/>
              </p:cNvSpPr>
              <p:nvPr/>
            </p:nvSpPr>
            <p:spPr bwMode="auto">
              <a:xfrm>
                <a:off x="2644" y="1913"/>
                <a:ext cx="911" cy="1337"/>
              </a:xfrm>
              <a:prstGeom prst="line">
                <a:avLst/>
              </a:prstGeom>
              <a:noFill/>
              <a:ln w="38100">
                <a:solidFill>
                  <a:srgbClr val="800000"/>
                </a:solidFill>
                <a:round/>
                <a:headEnd/>
                <a:tailEnd/>
              </a:ln>
              <a:effectLst/>
            </p:spPr>
            <p:txBody>
              <a:bodyPr/>
              <a:lstStyle/>
              <a:p>
                <a:pPr>
                  <a:defRPr/>
                </a:pPr>
                <a:endParaRPr lang="en-GB"/>
              </a:p>
            </p:txBody>
          </p:sp>
          <p:sp>
            <p:nvSpPr>
              <p:cNvPr id="223" name="Line 13"/>
              <p:cNvSpPr>
                <a:spLocks noChangeShapeType="1"/>
              </p:cNvSpPr>
              <p:nvPr/>
            </p:nvSpPr>
            <p:spPr bwMode="auto">
              <a:xfrm>
                <a:off x="3555" y="3251"/>
                <a:ext cx="268" cy="0"/>
              </a:xfrm>
              <a:prstGeom prst="line">
                <a:avLst/>
              </a:prstGeom>
              <a:noFill/>
              <a:ln w="38100">
                <a:solidFill>
                  <a:srgbClr val="800000"/>
                </a:solidFill>
                <a:prstDash val="sysDot"/>
                <a:round/>
                <a:headEnd/>
                <a:tailEnd/>
              </a:ln>
              <a:effectLst/>
            </p:spPr>
            <p:txBody>
              <a:bodyPr/>
              <a:lstStyle/>
              <a:p>
                <a:pPr>
                  <a:defRPr/>
                </a:pPr>
                <a:endParaRPr lang="en-GB"/>
              </a:p>
            </p:txBody>
          </p:sp>
        </p:grpSp>
        <p:sp>
          <p:nvSpPr>
            <p:cNvPr id="204" name="Line 27"/>
            <p:cNvSpPr>
              <a:spLocks noChangeShapeType="1"/>
            </p:cNvSpPr>
            <p:nvPr/>
          </p:nvSpPr>
          <p:spPr bwMode="auto">
            <a:xfrm>
              <a:off x="1749970" y="5302488"/>
              <a:ext cx="1810487" cy="0"/>
            </a:xfrm>
            <a:prstGeom prst="line">
              <a:avLst/>
            </a:prstGeom>
            <a:noFill/>
            <a:ln w="25400">
              <a:solidFill>
                <a:srgbClr val="FF0000"/>
              </a:solidFill>
              <a:round/>
              <a:headEnd type="stealth" w="lg" len="lg"/>
              <a:tailEnd type="stealth" w="lg" len="lg"/>
            </a:ln>
            <a:effectLst/>
          </p:spPr>
          <p:txBody>
            <a:bodyPr wrap="none" anchor="ctr"/>
            <a:lstStyle/>
            <a:p>
              <a:pPr>
                <a:defRPr/>
              </a:pPr>
              <a:endParaRPr lang="en-GB"/>
            </a:p>
          </p:txBody>
        </p:sp>
        <p:grpSp>
          <p:nvGrpSpPr>
            <p:cNvPr id="205" name="Group 28"/>
            <p:cNvGrpSpPr>
              <a:grpSpLocks/>
            </p:cNvGrpSpPr>
            <p:nvPr/>
          </p:nvGrpSpPr>
          <p:grpSpPr bwMode="auto">
            <a:xfrm>
              <a:off x="1714609" y="2127735"/>
              <a:ext cx="2036798" cy="3072341"/>
              <a:chOff x="2583" y="1961"/>
              <a:chExt cx="864" cy="1512"/>
            </a:xfrm>
          </p:grpSpPr>
          <p:sp>
            <p:nvSpPr>
              <p:cNvPr id="207" name="Line 29"/>
              <p:cNvSpPr>
                <a:spLocks noChangeShapeType="1"/>
              </p:cNvSpPr>
              <p:nvPr/>
            </p:nvSpPr>
            <p:spPr bwMode="auto">
              <a:xfrm>
                <a:off x="2583" y="1961"/>
                <a:ext cx="0" cy="1512"/>
              </a:xfrm>
              <a:prstGeom prst="line">
                <a:avLst/>
              </a:prstGeom>
              <a:noFill/>
              <a:ln w="9525">
                <a:solidFill>
                  <a:srgbClr val="FF0000"/>
                </a:solidFill>
                <a:prstDash val="dash"/>
                <a:round/>
                <a:headEnd/>
                <a:tailEnd/>
              </a:ln>
              <a:effectLst/>
            </p:spPr>
            <p:txBody>
              <a:bodyPr wrap="none" anchor="ctr"/>
              <a:lstStyle/>
              <a:p>
                <a:pPr>
                  <a:defRPr/>
                </a:pPr>
                <a:endParaRPr lang="en-GB"/>
              </a:p>
            </p:txBody>
          </p:sp>
          <p:sp>
            <p:nvSpPr>
              <p:cNvPr id="208" name="Line 30"/>
              <p:cNvSpPr>
                <a:spLocks noChangeShapeType="1"/>
              </p:cNvSpPr>
              <p:nvPr/>
            </p:nvSpPr>
            <p:spPr bwMode="auto">
              <a:xfrm>
                <a:off x="3447" y="3254"/>
                <a:ext cx="0" cy="173"/>
              </a:xfrm>
              <a:prstGeom prst="line">
                <a:avLst/>
              </a:prstGeom>
              <a:noFill/>
              <a:ln w="9525">
                <a:solidFill>
                  <a:srgbClr val="FF0000"/>
                </a:solidFill>
                <a:prstDash val="dash"/>
                <a:round/>
                <a:headEnd/>
                <a:tailEnd/>
              </a:ln>
              <a:effectLst/>
            </p:spPr>
            <p:txBody>
              <a:bodyPr wrap="none" anchor="ctr"/>
              <a:lstStyle/>
              <a:p>
                <a:pPr>
                  <a:defRPr/>
                </a:pPr>
                <a:endParaRPr lang="en-GB"/>
              </a:p>
            </p:txBody>
          </p:sp>
        </p:grpSp>
        <p:sp>
          <p:nvSpPr>
            <p:cNvPr id="226" name="Text Box 5"/>
            <p:cNvSpPr txBox="1">
              <a:spLocks noChangeArrowheads="1"/>
            </p:cNvSpPr>
            <p:nvPr/>
          </p:nvSpPr>
          <p:spPr bwMode="auto">
            <a:xfrm>
              <a:off x="-154966" y="1916832"/>
              <a:ext cx="1471365" cy="676188"/>
            </a:xfrm>
            <a:prstGeom prst="rect">
              <a:avLst/>
            </a:prstGeom>
            <a:noFill/>
            <a:ln w="9525">
              <a:noFill/>
              <a:miter lim="800000"/>
              <a:headEnd/>
              <a:tailEnd/>
            </a:ln>
          </p:spPr>
          <p:txBody>
            <a:bodyPr wrap="square">
              <a:spAutoFit/>
            </a:bodyPr>
            <a:lstStyle/>
            <a:p>
              <a:pPr>
                <a:spcBef>
                  <a:spcPct val="0"/>
                </a:spcBef>
              </a:pPr>
              <a:r>
                <a:rPr lang="en-US" sz="1000" dirty="0" smtClean="0">
                  <a:effectLst/>
                  <a:latin typeface="Arial" pitchFamily="34" charset="0"/>
                </a:rPr>
                <a:t>Population size</a:t>
              </a:r>
              <a:endParaRPr lang="en-US" sz="1000" dirty="0">
                <a:effectLst/>
                <a:latin typeface="Arial" pitchFamily="34" charset="0"/>
              </a:endParaRPr>
            </a:p>
          </p:txBody>
        </p:sp>
        <p:sp>
          <p:nvSpPr>
            <p:cNvPr id="227" name="Text Box 5"/>
            <p:cNvSpPr txBox="1">
              <a:spLocks noChangeArrowheads="1"/>
            </p:cNvSpPr>
            <p:nvPr/>
          </p:nvSpPr>
          <p:spPr bwMode="auto">
            <a:xfrm>
              <a:off x="3851920" y="5229201"/>
              <a:ext cx="1115616" cy="416115"/>
            </a:xfrm>
            <a:prstGeom prst="rect">
              <a:avLst/>
            </a:prstGeom>
            <a:noFill/>
            <a:ln w="9525">
              <a:noFill/>
              <a:miter lim="800000"/>
              <a:headEnd/>
              <a:tailEnd/>
            </a:ln>
          </p:spPr>
          <p:txBody>
            <a:bodyPr wrap="square">
              <a:spAutoFit/>
            </a:bodyPr>
            <a:lstStyle/>
            <a:p>
              <a:pPr>
                <a:spcBef>
                  <a:spcPct val="0"/>
                </a:spcBef>
              </a:pPr>
              <a:r>
                <a:rPr lang="en-US" sz="1000" dirty="0" smtClean="0">
                  <a:effectLst/>
                  <a:latin typeface="Arial" pitchFamily="34" charset="0"/>
                </a:rPr>
                <a:t>Time</a:t>
              </a:r>
              <a:endParaRPr lang="en-US" sz="1000" dirty="0">
                <a:effectLst/>
                <a:latin typeface="Arial" pitchFamily="34" charset="0"/>
              </a:endParaRPr>
            </a:p>
          </p:txBody>
        </p:sp>
      </p:grpSp>
      <p:grpSp>
        <p:nvGrpSpPr>
          <p:cNvPr id="234" name="Group 11"/>
          <p:cNvGrpSpPr/>
          <p:nvPr/>
        </p:nvGrpSpPr>
        <p:grpSpPr>
          <a:xfrm>
            <a:off x="3635896" y="3212976"/>
            <a:ext cx="378230" cy="512510"/>
            <a:chOff x="5893347" y="2999204"/>
            <a:chExt cx="1284693" cy="2310457"/>
          </a:xfrm>
        </p:grpSpPr>
        <p:sp>
          <p:nvSpPr>
            <p:cNvPr id="286" name="Freeform 12"/>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7" name="Freeform 13"/>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36" name="Group 17"/>
          <p:cNvGrpSpPr/>
          <p:nvPr/>
        </p:nvGrpSpPr>
        <p:grpSpPr>
          <a:xfrm>
            <a:off x="3919655" y="3397597"/>
            <a:ext cx="378230" cy="512510"/>
            <a:chOff x="5893347" y="2999204"/>
            <a:chExt cx="1284693" cy="2310457"/>
          </a:xfrm>
        </p:grpSpPr>
        <p:sp>
          <p:nvSpPr>
            <p:cNvPr id="282" name="Freeform 1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3" name="Freeform 1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37" name="Group 20"/>
          <p:cNvGrpSpPr/>
          <p:nvPr/>
        </p:nvGrpSpPr>
        <p:grpSpPr>
          <a:xfrm>
            <a:off x="6876256" y="2276872"/>
            <a:ext cx="378230" cy="512510"/>
            <a:chOff x="5893347" y="2999204"/>
            <a:chExt cx="1284693" cy="2310457"/>
          </a:xfrm>
        </p:grpSpPr>
        <p:sp>
          <p:nvSpPr>
            <p:cNvPr id="280" name="Freeform 21"/>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1" name="Freeform 22"/>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39" name="Group 26"/>
          <p:cNvGrpSpPr/>
          <p:nvPr/>
        </p:nvGrpSpPr>
        <p:grpSpPr>
          <a:xfrm>
            <a:off x="6588224" y="2060848"/>
            <a:ext cx="378230" cy="512510"/>
            <a:chOff x="5893347" y="2999204"/>
            <a:chExt cx="1284693" cy="2310457"/>
          </a:xfrm>
        </p:grpSpPr>
        <p:sp>
          <p:nvSpPr>
            <p:cNvPr id="276" name="Freeform 275"/>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77" name="Freeform 276"/>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50" name="Group 59"/>
          <p:cNvGrpSpPr/>
          <p:nvPr/>
        </p:nvGrpSpPr>
        <p:grpSpPr>
          <a:xfrm>
            <a:off x="6876256" y="1772816"/>
            <a:ext cx="378230" cy="512510"/>
            <a:chOff x="5893347" y="2999204"/>
            <a:chExt cx="1284693" cy="2310457"/>
          </a:xfrm>
        </p:grpSpPr>
        <p:sp>
          <p:nvSpPr>
            <p:cNvPr id="254" name="Freeform 253"/>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5" name="Freeform 254"/>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51" name="Group 62"/>
          <p:cNvGrpSpPr/>
          <p:nvPr/>
        </p:nvGrpSpPr>
        <p:grpSpPr>
          <a:xfrm>
            <a:off x="7164288" y="2060848"/>
            <a:ext cx="378230" cy="512510"/>
            <a:chOff x="5893347" y="2999204"/>
            <a:chExt cx="1284693" cy="2310457"/>
          </a:xfrm>
        </p:grpSpPr>
        <p:sp>
          <p:nvSpPr>
            <p:cNvPr id="252" name="Freeform 251"/>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3" name="Freeform 252"/>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01" name="Text Box 2"/>
          <p:cNvSpPr txBox="1">
            <a:spLocks noChangeArrowheads="1"/>
          </p:cNvSpPr>
          <p:nvPr/>
        </p:nvSpPr>
        <p:spPr bwMode="auto">
          <a:xfrm>
            <a:off x="1043608" y="214313"/>
            <a:ext cx="2853506" cy="707886"/>
          </a:xfrm>
          <a:prstGeom prst="rect">
            <a:avLst/>
          </a:prstGeom>
          <a:noFill/>
          <a:ln w="9525">
            <a:noFill/>
            <a:miter lim="800000"/>
            <a:headEnd/>
            <a:tailEnd/>
          </a:ln>
        </p:spPr>
        <p:txBody>
          <a:bodyPr wrap="square">
            <a:spAutoFit/>
          </a:bodyPr>
          <a:lstStyle/>
          <a:p>
            <a:pPr algn="l"/>
            <a:r>
              <a:rPr lang="en-US" sz="4000" b="1" dirty="0" smtClean="0">
                <a:effectLst/>
                <a:latin typeface="Arial" charset="0"/>
              </a:rPr>
              <a:t>Criterion C</a:t>
            </a:r>
            <a:endParaRPr lang="en-US" sz="4000" b="1" dirty="0">
              <a:effectLst/>
              <a:latin typeface="Arial" charset="0"/>
            </a:endParaRPr>
          </a:p>
        </p:txBody>
      </p:sp>
      <p:grpSp>
        <p:nvGrpSpPr>
          <p:cNvPr id="97" name="Group 96"/>
          <p:cNvGrpSpPr/>
          <p:nvPr/>
        </p:nvGrpSpPr>
        <p:grpSpPr>
          <a:xfrm>
            <a:off x="5076056" y="-27384"/>
            <a:ext cx="4104456" cy="720080"/>
            <a:chOff x="5076056" y="-27384"/>
            <a:chExt cx="4104456" cy="720080"/>
          </a:xfrm>
        </p:grpSpPr>
        <p:grpSp>
          <p:nvGrpSpPr>
            <p:cNvPr id="98" name="Group 97"/>
            <p:cNvGrpSpPr/>
            <p:nvPr/>
          </p:nvGrpSpPr>
          <p:grpSpPr>
            <a:xfrm>
              <a:off x="5076056" y="-27384"/>
              <a:ext cx="4104456" cy="720080"/>
              <a:chOff x="5076056" y="-27384"/>
              <a:chExt cx="4104456" cy="720080"/>
            </a:xfrm>
          </p:grpSpPr>
          <p:sp>
            <p:nvSpPr>
              <p:cNvPr id="100" name="Rectangle 99"/>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 name="Picture 1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99" name="TextBox 98"/>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C</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40771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nodeType="after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childTnLst>
                          </p:cTn>
                        </p:par>
                        <p:par>
                          <p:cTn id="24" fill="hold">
                            <p:stCondLst>
                              <p:cond delay="2500"/>
                            </p:stCondLst>
                            <p:childTnLst>
                              <p:par>
                                <p:cTn id="25" presetID="10" presetClass="exit" presetSubtype="0" fill="hold" nodeType="after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par>
                          <p:cTn id="28" fill="hold">
                            <p:stCondLst>
                              <p:cond delay="3000"/>
                            </p:stCondLst>
                            <p:childTnLst>
                              <p:par>
                                <p:cTn id="29" presetID="10" presetClass="exit" presetSubtype="0" fill="hold" nodeType="after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3500"/>
                            </p:stCondLst>
                            <p:childTnLst>
                              <p:par>
                                <p:cTn id="33" presetID="10" presetClass="exit" presetSubtype="0" fill="hold" nodeType="afterEffect">
                                  <p:stCondLst>
                                    <p:cond delay="0"/>
                                  </p:stCondLst>
                                  <p:childTnLst>
                                    <p:animEffect transition="out" filter="fade">
                                      <p:cBhvr>
                                        <p:cTn id="34" dur="500"/>
                                        <p:tgtEl>
                                          <p:spTgt spid="20"/>
                                        </p:tgtEl>
                                      </p:cBhvr>
                                    </p:animEffect>
                                    <p:set>
                                      <p:cBhvr>
                                        <p:cTn id="35" dur="1" fill="hold">
                                          <p:stCondLst>
                                            <p:cond delay="499"/>
                                          </p:stCondLst>
                                        </p:cTn>
                                        <p:tgtEl>
                                          <p:spTgt spid="20"/>
                                        </p:tgtEl>
                                        <p:attrNameLst>
                                          <p:attrName>style.visibility</p:attrName>
                                        </p:attrNameLst>
                                      </p:cBhvr>
                                      <p:to>
                                        <p:strVal val="hidden"/>
                                      </p:to>
                                    </p:set>
                                  </p:childTnLst>
                                </p:cTn>
                              </p:par>
                            </p:childTnLst>
                          </p:cTn>
                        </p:par>
                        <p:par>
                          <p:cTn id="36" fill="hold">
                            <p:stCondLst>
                              <p:cond delay="4000"/>
                            </p:stCondLst>
                            <p:childTnLst>
                              <p:par>
                                <p:cTn id="37" presetID="10" presetClass="exit" presetSubtype="0" fill="hold" nodeType="after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228"/>
                                        </p:tgtEl>
                                        <p:attrNameLst>
                                          <p:attrName>style.visibility</p:attrName>
                                        </p:attrNameLst>
                                      </p:cBhvr>
                                      <p:to>
                                        <p:strVal val="visible"/>
                                      </p:to>
                                    </p:set>
                                    <p:animEffect transition="in" filter="wipe(left)">
                                      <p:cBhvr>
                                        <p:cTn id="43" dur="500"/>
                                        <p:tgtEl>
                                          <p:spTgt spid="228"/>
                                        </p:tgtEl>
                                      </p:cBhvr>
                                    </p:animEffect>
                                  </p:childTnLst>
                                  <p:subTnLst>
                                    <p:set>
                                      <p:cBhvr override="childStyle">
                                        <p:cTn dur="1" fill="hold" display="0" masterRel="nextClick" afterEffect="1"/>
                                        <p:tgtEl>
                                          <p:spTgt spid="228"/>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1"/>
                                        </p:tgtEl>
                                        <p:attrNameLst>
                                          <p:attrName>style.visibility</p:attrName>
                                        </p:attrNameLst>
                                      </p:cBhvr>
                                      <p:to>
                                        <p:strVal val="visible"/>
                                      </p:to>
                                    </p:set>
                                    <p:animEffect transition="in" filter="fade">
                                      <p:cBhvr>
                                        <p:cTn id="48" dur="500"/>
                                        <p:tgtEl>
                                          <p:spTgt spid="2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6"/>
                                        </p:tgtEl>
                                        <p:attrNameLst>
                                          <p:attrName>style.visibility</p:attrName>
                                        </p:attrNameLst>
                                      </p:cBhvr>
                                      <p:to>
                                        <p:strVal val="visible"/>
                                      </p:to>
                                    </p:set>
                                    <p:animEffect transition="in" filter="fade">
                                      <p:cBhvr>
                                        <p:cTn id="51" dur="500"/>
                                        <p:tgtEl>
                                          <p:spTgt spid="196"/>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234"/>
                                        </p:tgtEl>
                                        <p:attrNameLst>
                                          <p:attrName>style.visibility</p:attrName>
                                        </p:attrNameLst>
                                      </p:cBhvr>
                                      <p:to>
                                        <p:strVal val="visible"/>
                                      </p:to>
                                    </p:set>
                                    <p:animEffect transition="in" filter="fade">
                                      <p:cBhvr>
                                        <p:cTn id="55" dur="500"/>
                                        <p:tgtEl>
                                          <p:spTgt spid="234"/>
                                        </p:tgtEl>
                                      </p:cBhvr>
                                    </p:animEffect>
                                  </p:childTnLst>
                                </p:cTn>
                              </p:par>
                              <p:par>
                                <p:cTn id="56" presetID="10" presetClass="entr" presetSubtype="0" fill="hold" nodeType="withEffect">
                                  <p:stCondLst>
                                    <p:cond delay="0"/>
                                  </p:stCondLst>
                                  <p:childTnLst>
                                    <p:set>
                                      <p:cBhvr>
                                        <p:cTn id="57" dur="1" fill="hold">
                                          <p:stCondLst>
                                            <p:cond delay="0"/>
                                          </p:stCondLst>
                                        </p:cTn>
                                        <p:tgtEl>
                                          <p:spTgt spid="236"/>
                                        </p:tgtEl>
                                        <p:attrNameLst>
                                          <p:attrName>style.visibility</p:attrName>
                                        </p:attrNameLst>
                                      </p:cBhvr>
                                      <p:to>
                                        <p:strVal val="visible"/>
                                      </p:to>
                                    </p:set>
                                    <p:animEffect transition="in" filter="fade">
                                      <p:cBhvr>
                                        <p:cTn id="58" dur="500"/>
                                        <p:tgtEl>
                                          <p:spTgt spid="236"/>
                                        </p:tgtEl>
                                      </p:cBhvr>
                                    </p:animEffect>
                                  </p:childTnLst>
                                </p:cTn>
                              </p:par>
                              <p:par>
                                <p:cTn id="59" presetID="10" presetClass="entr" presetSubtype="0" fill="hold" nodeType="withEffect">
                                  <p:stCondLst>
                                    <p:cond delay="0"/>
                                  </p:stCondLst>
                                  <p:childTnLst>
                                    <p:set>
                                      <p:cBhvr>
                                        <p:cTn id="60" dur="1" fill="hold">
                                          <p:stCondLst>
                                            <p:cond delay="0"/>
                                          </p:stCondLst>
                                        </p:cTn>
                                        <p:tgtEl>
                                          <p:spTgt spid="237"/>
                                        </p:tgtEl>
                                        <p:attrNameLst>
                                          <p:attrName>style.visibility</p:attrName>
                                        </p:attrNameLst>
                                      </p:cBhvr>
                                      <p:to>
                                        <p:strVal val="visible"/>
                                      </p:to>
                                    </p:set>
                                    <p:animEffect transition="in" filter="fade">
                                      <p:cBhvr>
                                        <p:cTn id="61" dur="500"/>
                                        <p:tgtEl>
                                          <p:spTgt spid="237"/>
                                        </p:tgtEl>
                                      </p:cBhvr>
                                    </p:animEffect>
                                  </p:childTnLst>
                                </p:cTn>
                              </p:par>
                              <p:par>
                                <p:cTn id="62" presetID="10" presetClass="entr" presetSubtype="0" fill="hold" nodeType="withEffect">
                                  <p:stCondLst>
                                    <p:cond delay="0"/>
                                  </p:stCondLst>
                                  <p:childTnLst>
                                    <p:set>
                                      <p:cBhvr>
                                        <p:cTn id="63" dur="1" fill="hold">
                                          <p:stCondLst>
                                            <p:cond delay="0"/>
                                          </p:stCondLst>
                                        </p:cTn>
                                        <p:tgtEl>
                                          <p:spTgt spid="239"/>
                                        </p:tgtEl>
                                        <p:attrNameLst>
                                          <p:attrName>style.visibility</p:attrName>
                                        </p:attrNameLst>
                                      </p:cBhvr>
                                      <p:to>
                                        <p:strVal val="visible"/>
                                      </p:to>
                                    </p:set>
                                    <p:animEffect transition="in" filter="fade">
                                      <p:cBhvr>
                                        <p:cTn id="64" dur="500"/>
                                        <p:tgtEl>
                                          <p:spTgt spid="239"/>
                                        </p:tgtEl>
                                      </p:cBhvr>
                                    </p:animEffect>
                                  </p:childTnLst>
                                </p:cTn>
                              </p:par>
                              <p:par>
                                <p:cTn id="65" presetID="10" presetClass="entr" presetSubtype="0" fill="hold" nodeType="withEffect">
                                  <p:stCondLst>
                                    <p:cond delay="0"/>
                                  </p:stCondLst>
                                  <p:childTnLst>
                                    <p:set>
                                      <p:cBhvr>
                                        <p:cTn id="66" dur="1" fill="hold">
                                          <p:stCondLst>
                                            <p:cond delay="0"/>
                                          </p:stCondLst>
                                        </p:cTn>
                                        <p:tgtEl>
                                          <p:spTgt spid="250"/>
                                        </p:tgtEl>
                                        <p:attrNameLst>
                                          <p:attrName>style.visibility</p:attrName>
                                        </p:attrNameLst>
                                      </p:cBhvr>
                                      <p:to>
                                        <p:strVal val="visible"/>
                                      </p:to>
                                    </p:set>
                                    <p:animEffect transition="in" filter="fade">
                                      <p:cBhvr>
                                        <p:cTn id="67" dur="500"/>
                                        <p:tgtEl>
                                          <p:spTgt spid="250"/>
                                        </p:tgtEl>
                                      </p:cBhvr>
                                    </p:animEffect>
                                  </p:childTnLst>
                                </p:cTn>
                              </p:par>
                              <p:par>
                                <p:cTn id="68" presetID="10" presetClass="entr" presetSubtype="0" fill="hold" nodeType="withEffect">
                                  <p:stCondLst>
                                    <p:cond delay="0"/>
                                  </p:stCondLst>
                                  <p:childTnLst>
                                    <p:set>
                                      <p:cBhvr>
                                        <p:cTn id="69" dur="1" fill="hold">
                                          <p:stCondLst>
                                            <p:cond delay="0"/>
                                          </p:stCondLst>
                                        </p:cTn>
                                        <p:tgtEl>
                                          <p:spTgt spid="251"/>
                                        </p:tgtEl>
                                        <p:attrNameLst>
                                          <p:attrName>style.visibility</p:attrName>
                                        </p:attrNameLst>
                                      </p:cBhvr>
                                      <p:to>
                                        <p:strVal val="visible"/>
                                      </p:to>
                                    </p:set>
                                    <p:animEffect transition="in" filter="fade">
                                      <p:cBhvr>
                                        <p:cTn id="70" dur="500"/>
                                        <p:tgtEl>
                                          <p:spTgt spid="25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250"/>
                                        </p:tgtEl>
                                      </p:cBhvr>
                                    </p:animEffect>
                                    <p:set>
                                      <p:cBhvr>
                                        <p:cTn id="75" dur="1" fill="hold">
                                          <p:stCondLst>
                                            <p:cond delay="499"/>
                                          </p:stCondLst>
                                        </p:cTn>
                                        <p:tgtEl>
                                          <p:spTgt spid="250"/>
                                        </p:tgtEl>
                                        <p:attrNameLst>
                                          <p:attrName>style.visibility</p:attrName>
                                        </p:attrNameLst>
                                      </p:cBhvr>
                                      <p:to>
                                        <p:strVal val="hidden"/>
                                      </p:to>
                                    </p:set>
                                  </p:childTnLst>
                                </p:cTn>
                              </p:par>
                            </p:childTnLst>
                          </p:cTn>
                        </p:par>
                        <p:par>
                          <p:cTn id="76" fill="hold">
                            <p:stCondLst>
                              <p:cond delay="500"/>
                            </p:stCondLst>
                            <p:childTnLst>
                              <p:par>
                                <p:cTn id="77" presetID="10" presetClass="exit" presetSubtype="0" fill="hold" nodeType="afterEffect">
                                  <p:stCondLst>
                                    <p:cond delay="0"/>
                                  </p:stCondLst>
                                  <p:childTnLst>
                                    <p:animEffect transition="out" filter="fade">
                                      <p:cBhvr>
                                        <p:cTn id="78" dur="500"/>
                                        <p:tgtEl>
                                          <p:spTgt spid="237"/>
                                        </p:tgtEl>
                                      </p:cBhvr>
                                    </p:animEffect>
                                    <p:set>
                                      <p:cBhvr>
                                        <p:cTn id="79" dur="1" fill="hold">
                                          <p:stCondLst>
                                            <p:cond delay="499"/>
                                          </p:stCondLst>
                                        </p:cTn>
                                        <p:tgtEl>
                                          <p:spTgt spid="237"/>
                                        </p:tgtEl>
                                        <p:attrNameLst>
                                          <p:attrName>style.visibility</p:attrName>
                                        </p:attrNameLst>
                                      </p:cBhvr>
                                      <p:to>
                                        <p:strVal val="hidden"/>
                                      </p:to>
                                    </p:set>
                                  </p:childTnLst>
                                </p:cTn>
                              </p:par>
                            </p:childTnLst>
                          </p:cTn>
                        </p:par>
                        <p:par>
                          <p:cTn id="80" fill="hold">
                            <p:stCondLst>
                              <p:cond delay="1000"/>
                            </p:stCondLst>
                            <p:childTnLst>
                              <p:par>
                                <p:cTn id="81" presetID="10" presetClass="exit" presetSubtype="0" fill="hold" nodeType="afterEffect">
                                  <p:stCondLst>
                                    <p:cond delay="0"/>
                                  </p:stCondLst>
                                  <p:childTnLst>
                                    <p:animEffect transition="out" filter="fade">
                                      <p:cBhvr>
                                        <p:cTn id="82" dur="500"/>
                                        <p:tgtEl>
                                          <p:spTgt spid="236"/>
                                        </p:tgtEl>
                                      </p:cBhvr>
                                    </p:animEffect>
                                    <p:set>
                                      <p:cBhvr>
                                        <p:cTn id="83" dur="1" fill="hold">
                                          <p:stCondLst>
                                            <p:cond delay="499"/>
                                          </p:stCondLst>
                                        </p:cTn>
                                        <p:tgtEl>
                                          <p:spTgt spid="2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P spid="195" grpId="0"/>
      <p:bldP spid="19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 Box 5"/>
          <p:cNvSpPr txBox="1">
            <a:spLocks noChangeArrowheads="1"/>
          </p:cNvSpPr>
          <p:nvPr/>
        </p:nvSpPr>
        <p:spPr bwMode="gray">
          <a:xfrm>
            <a:off x="1846560" y="1175579"/>
            <a:ext cx="5400724" cy="488950"/>
          </a:xfrm>
          <a:prstGeom prst="rect">
            <a:avLst/>
          </a:prstGeom>
          <a:noFill/>
          <a:ln w="9525">
            <a:noFill/>
            <a:miter lim="800000"/>
            <a:headEnd/>
            <a:tailEnd/>
          </a:ln>
          <a:effectLst/>
        </p:spPr>
        <p:txBody>
          <a:bodyPr wrap="square">
            <a:spAutoFit/>
          </a:bodyPr>
          <a:lstStyle/>
          <a:p>
            <a:pPr algn="l">
              <a:tabLst>
                <a:tab pos="1244600" algn="l"/>
                <a:tab pos="1714500" algn="l"/>
              </a:tabLst>
            </a:pPr>
            <a:r>
              <a:rPr lang="en-US" sz="2600" b="1" dirty="0">
                <a:effectLst/>
                <a:latin typeface="Arial" pitchFamily="34" charset="0"/>
              </a:rPr>
              <a:t>Based on </a:t>
            </a:r>
            <a:r>
              <a:rPr lang="en-US" sz="2600" b="1" dirty="0">
                <a:solidFill>
                  <a:srgbClr val="800000"/>
                </a:solidFill>
                <a:effectLst/>
                <a:latin typeface="Arial" pitchFamily="34" charset="0"/>
              </a:rPr>
              <a:t>small population </a:t>
            </a:r>
            <a:r>
              <a:rPr lang="en-US" sz="2600" b="1" dirty="0" smtClean="0">
                <a:solidFill>
                  <a:srgbClr val="800000"/>
                </a:solidFill>
                <a:effectLst/>
                <a:latin typeface="Arial" pitchFamily="34" charset="0"/>
              </a:rPr>
              <a:t>size</a:t>
            </a:r>
            <a:endParaRPr lang="en-US" sz="2200" dirty="0">
              <a:solidFill>
                <a:srgbClr val="800000"/>
              </a:solidFill>
              <a:effectLst/>
              <a:latin typeface="Arial" pitchFamily="34" charset="0"/>
            </a:endParaRPr>
          </a:p>
        </p:txBody>
      </p:sp>
      <p:sp>
        <p:nvSpPr>
          <p:cNvPr id="195" name="Text Box 5"/>
          <p:cNvSpPr txBox="1">
            <a:spLocks noChangeArrowheads="1"/>
          </p:cNvSpPr>
          <p:nvPr/>
        </p:nvSpPr>
        <p:spPr bwMode="gray">
          <a:xfrm>
            <a:off x="148908" y="4020304"/>
            <a:ext cx="6328444" cy="1369606"/>
          </a:xfrm>
          <a:prstGeom prst="rect">
            <a:avLst/>
          </a:prstGeom>
          <a:noFill/>
          <a:ln w="9525">
            <a:noFill/>
            <a:miter lim="800000"/>
            <a:headEnd/>
            <a:tailEnd/>
          </a:ln>
          <a:effectLst/>
        </p:spPr>
        <p:txBody>
          <a:bodyPr wrap="square">
            <a:spAutoFit/>
          </a:bodyPr>
          <a:lstStyle/>
          <a:p>
            <a:pPr algn="l">
              <a:spcBef>
                <a:spcPts val="300"/>
              </a:spcBef>
              <a:spcAft>
                <a:spcPts val="300"/>
              </a:spcAft>
              <a:tabLst>
                <a:tab pos="1244600" algn="l"/>
                <a:tab pos="1714500" algn="l"/>
              </a:tabLst>
            </a:pPr>
            <a:r>
              <a:rPr lang="en-US" sz="2600" b="1" dirty="0" smtClean="0">
                <a:effectLst/>
                <a:latin typeface="Arial" pitchFamily="34" charset="0"/>
              </a:rPr>
              <a:t>AND </a:t>
            </a:r>
            <a:r>
              <a:rPr lang="en-US" sz="2600" b="1" dirty="0">
                <a:effectLst/>
                <a:latin typeface="Arial" pitchFamily="34" charset="0"/>
              </a:rPr>
              <a:t>either </a:t>
            </a:r>
            <a:endParaRPr lang="en-US" sz="2600" b="1" dirty="0" smtClean="0">
              <a:effectLst/>
              <a:latin typeface="Arial" pitchFamily="34" charset="0"/>
            </a:endParaRPr>
          </a:p>
          <a:p>
            <a:pPr algn="l">
              <a:spcBef>
                <a:spcPts val="300"/>
              </a:spcBef>
              <a:spcAft>
                <a:spcPts val="300"/>
              </a:spcAft>
              <a:tabLst>
                <a:tab pos="1244600" algn="l"/>
                <a:tab pos="1714500" algn="l"/>
              </a:tabLst>
            </a:pPr>
            <a:r>
              <a:rPr lang="en-US" sz="2600" b="1" dirty="0" smtClean="0">
                <a:solidFill>
                  <a:srgbClr val="700000"/>
                </a:solidFill>
                <a:effectLst/>
                <a:latin typeface="Arial" pitchFamily="34" charset="0"/>
              </a:rPr>
              <a:t>C1</a:t>
            </a:r>
            <a:r>
              <a:rPr lang="en-US" sz="2600" b="1" dirty="0" smtClean="0">
                <a:effectLst/>
                <a:latin typeface="Arial" pitchFamily="34" charset="0"/>
              </a:rPr>
              <a:t>: </a:t>
            </a:r>
            <a:r>
              <a:rPr lang="en-US" sz="2200" dirty="0" smtClean="0">
                <a:effectLst/>
                <a:latin typeface="Arial" pitchFamily="34" charset="0"/>
              </a:rPr>
              <a:t>Continuing decline in population size at a specified rate </a:t>
            </a:r>
            <a:r>
              <a:rPr lang="en-US" sz="2400" b="1" dirty="0" smtClean="0">
                <a:effectLst/>
                <a:latin typeface="Arial" pitchFamily="34" charset="0"/>
              </a:rPr>
              <a:t>OR</a:t>
            </a:r>
            <a:endParaRPr lang="en-US" sz="2200" dirty="0">
              <a:solidFill>
                <a:srgbClr val="800000"/>
              </a:solidFill>
              <a:effectLst/>
              <a:latin typeface="Arial" pitchFamily="34" charset="0"/>
            </a:endParaRPr>
          </a:p>
        </p:txBody>
      </p:sp>
      <p:sp>
        <p:nvSpPr>
          <p:cNvPr id="196" name="Text Box 5"/>
          <p:cNvSpPr txBox="1">
            <a:spLocks noChangeArrowheads="1"/>
          </p:cNvSpPr>
          <p:nvPr/>
        </p:nvSpPr>
        <p:spPr bwMode="gray">
          <a:xfrm>
            <a:off x="133792" y="5384264"/>
            <a:ext cx="8496944" cy="1200329"/>
          </a:xfrm>
          <a:prstGeom prst="rect">
            <a:avLst/>
          </a:prstGeom>
          <a:noFill/>
          <a:ln w="9525">
            <a:noFill/>
            <a:miter lim="800000"/>
            <a:headEnd/>
            <a:tailEnd/>
          </a:ln>
          <a:effectLst/>
        </p:spPr>
        <p:txBody>
          <a:bodyPr wrap="square">
            <a:spAutoFit/>
          </a:bodyPr>
          <a:lstStyle/>
          <a:p>
            <a:pPr algn="l">
              <a:spcBef>
                <a:spcPts val="300"/>
              </a:spcBef>
              <a:spcAft>
                <a:spcPts val="300"/>
              </a:spcAft>
              <a:tabLst>
                <a:tab pos="1244600" algn="l"/>
                <a:tab pos="1714500" algn="l"/>
              </a:tabLst>
            </a:pPr>
            <a:r>
              <a:rPr lang="en-US" sz="2600" b="1" dirty="0" smtClean="0">
                <a:solidFill>
                  <a:srgbClr val="700000"/>
                </a:solidFill>
                <a:effectLst/>
                <a:latin typeface="Arial" pitchFamily="34" charset="0"/>
              </a:rPr>
              <a:t>C2</a:t>
            </a:r>
            <a:r>
              <a:rPr lang="en-US" sz="2600" b="1" dirty="0" smtClean="0">
                <a:effectLst/>
                <a:latin typeface="Arial" pitchFamily="34" charset="0"/>
              </a:rPr>
              <a:t>: </a:t>
            </a:r>
            <a:r>
              <a:rPr lang="en-US" sz="2200" dirty="0" smtClean="0">
                <a:effectLst/>
                <a:latin typeface="Arial" pitchFamily="34" charset="0"/>
              </a:rPr>
              <a:t>Continuing decline in population size </a:t>
            </a:r>
            <a:r>
              <a:rPr lang="en-US" sz="2200" b="1" dirty="0" smtClean="0">
                <a:effectLst/>
                <a:latin typeface="Arial" pitchFamily="34" charset="0"/>
              </a:rPr>
              <a:t>at any rate </a:t>
            </a:r>
            <a:r>
              <a:rPr lang="en-US" sz="2200" b="1" dirty="0" smtClean="0">
                <a:solidFill>
                  <a:srgbClr val="800000"/>
                </a:solidFill>
                <a:effectLst/>
                <a:latin typeface="Arial" pitchFamily="34" charset="0"/>
              </a:rPr>
              <a:t>AND</a:t>
            </a:r>
            <a:r>
              <a:rPr lang="en-US" sz="2200" dirty="0" smtClean="0">
                <a:effectLst/>
                <a:latin typeface="Arial" pitchFamily="34" charset="0"/>
              </a:rPr>
              <a:t> either </a:t>
            </a:r>
            <a:r>
              <a:rPr lang="en-US" sz="2200" b="1" dirty="0" smtClean="0">
                <a:solidFill>
                  <a:srgbClr val="700000"/>
                </a:solidFill>
                <a:effectLst/>
                <a:latin typeface="Arial" pitchFamily="34" charset="0"/>
              </a:rPr>
              <a:t>C2a</a:t>
            </a:r>
            <a:r>
              <a:rPr lang="en-US" sz="2400" dirty="0" smtClean="0">
                <a:effectLst/>
                <a:latin typeface="Arial" pitchFamily="34" charset="0"/>
              </a:rPr>
              <a:t> - </a:t>
            </a:r>
            <a:r>
              <a:rPr lang="en-GB" sz="2200" dirty="0" smtClean="0">
                <a:effectLst/>
                <a:latin typeface="Arial" pitchFamily="34" charset="0"/>
              </a:rPr>
              <a:t>very small subpopulations or most mature individuals in one subpopulation; </a:t>
            </a:r>
            <a:r>
              <a:rPr lang="en-GB" sz="2200" b="1" dirty="0" smtClean="0">
                <a:solidFill>
                  <a:srgbClr val="A00000"/>
                </a:solidFill>
                <a:effectLst/>
                <a:latin typeface="Arial" pitchFamily="34" charset="0"/>
              </a:rPr>
              <a:t>or</a:t>
            </a:r>
            <a:r>
              <a:rPr lang="en-GB" sz="2200" dirty="0" smtClean="0">
                <a:effectLst/>
                <a:latin typeface="Arial" pitchFamily="34" charset="0"/>
              </a:rPr>
              <a:t> </a:t>
            </a:r>
            <a:r>
              <a:rPr lang="en-US" sz="2200" b="1" dirty="0" smtClean="0">
                <a:solidFill>
                  <a:srgbClr val="700000"/>
                </a:solidFill>
                <a:effectLst/>
                <a:latin typeface="Arial" pitchFamily="34" charset="0"/>
              </a:rPr>
              <a:t>C2b</a:t>
            </a:r>
            <a:r>
              <a:rPr lang="en-US" sz="2200" dirty="0" smtClean="0">
                <a:effectLst/>
                <a:latin typeface="Arial" pitchFamily="34" charset="0"/>
              </a:rPr>
              <a:t> - extreme fluctuations in population size.</a:t>
            </a:r>
            <a:endParaRPr lang="en-US" sz="2200" dirty="0">
              <a:solidFill>
                <a:srgbClr val="800000"/>
              </a:solidFill>
              <a:effectLst/>
              <a:latin typeface="Arial" pitchFamily="34" charset="0"/>
            </a:endParaRPr>
          </a:p>
        </p:txBody>
      </p:sp>
      <p:grpSp>
        <p:nvGrpSpPr>
          <p:cNvPr id="162" name="Group 14"/>
          <p:cNvGrpSpPr/>
          <p:nvPr/>
        </p:nvGrpSpPr>
        <p:grpSpPr>
          <a:xfrm>
            <a:off x="3227468" y="2412434"/>
            <a:ext cx="378230" cy="512510"/>
            <a:chOff x="5893347" y="2999204"/>
            <a:chExt cx="1284693" cy="2310457"/>
          </a:xfrm>
        </p:grpSpPr>
        <p:sp>
          <p:nvSpPr>
            <p:cNvPr id="209" name="Freeform 15"/>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10" name="Freeform 16"/>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63" name="Group 17"/>
          <p:cNvGrpSpPr/>
          <p:nvPr/>
        </p:nvGrpSpPr>
        <p:grpSpPr>
          <a:xfrm>
            <a:off x="3371484" y="2772474"/>
            <a:ext cx="378230" cy="512510"/>
            <a:chOff x="5893347" y="2999204"/>
            <a:chExt cx="1284693" cy="2310457"/>
          </a:xfrm>
        </p:grpSpPr>
        <p:sp>
          <p:nvSpPr>
            <p:cNvPr id="205" name="Freeform 1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06" name="Freeform 1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64" name="Group 20"/>
          <p:cNvGrpSpPr/>
          <p:nvPr/>
        </p:nvGrpSpPr>
        <p:grpSpPr>
          <a:xfrm>
            <a:off x="2867428" y="2484442"/>
            <a:ext cx="378230" cy="512510"/>
            <a:chOff x="5893347" y="2999204"/>
            <a:chExt cx="1284693" cy="2310457"/>
          </a:xfrm>
        </p:grpSpPr>
        <p:sp>
          <p:nvSpPr>
            <p:cNvPr id="202" name="Freeform 21"/>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03" name="Freeform 22"/>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65" name="Group 23"/>
          <p:cNvGrpSpPr/>
          <p:nvPr/>
        </p:nvGrpSpPr>
        <p:grpSpPr>
          <a:xfrm>
            <a:off x="4307588" y="2772474"/>
            <a:ext cx="378230" cy="512510"/>
            <a:chOff x="5893347" y="2999204"/>
            <a:chExt cx="1284693" cy="2310457"/>
          </a:xfrm>
        </p:grpSpPr>
        <p:sp>
          <p:nvSpPr>
            <p:cNvPr id="200" name="Freeform 24"/>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01" name="Freeform 200"/>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66" name="Group 26"/>
          <p:cNvGrpSpPr/>
          <p:nvPr/>
        </p:nvGrpSpPr>
        <p:grpSpPr>
          <a:xfrm>
            <a:off x="3371484" y="3420546"/>
            <a:ext cx="378230" cy="512510"/>
            <a:chOff x="5893347" y="2999204"/>
            <a:chExt cx="1284693" cy="2310457"/>
          </a:xfrm>
        </p:grpSpPr>
        <p:sp>
          <p:nvSpPr>
            <p:cNvPr id="191" name="Freeform 190"/>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98" name="Freeform 197"/>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67" name="Group 32"/>
          <p:cNvGrpSpPr/>
          <p:nvPr/>
        </p:nvGrpSpPr>
        <p:grpSpPr>
          <a:xfrm>
            <a:off x="3947548" y="2628458"/>
            <a:ext cx="378230" cy="512510"/>
            <a:chOff x="5893347" y="2999204"/>
            <a:chExt cx="1284693" cy="2310457"/>
          </a:xfrm>
        </p:grpSpPr>
        <p:sp>
          <p:nvSpPr>
            <p:cNvPr id="189" name="Freeform 18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90" name="Freeform 18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68" name="Group 35"/>
          <p:cNvGrpSpPr/>
          <p:nvPr/>
        </p:nvGrpSpPr>
        <p:grpSpPr>
          <a:xfrm>
            <a:off x="2507388" y="2916490"/>
            <a:ext cx="378230" cy="512510"/>
            <a:chOff x="5893347" y="2999204"/>
            <a:chExt cx="1284693" cy="2310457"/>
          </a:xfrm>
        </p:grpSpPr>
        <p:sp>
          <p:nvSpPr>
            <p:cNvPr id="187" name="Freeform 186"/>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8" name="Freeform 187"/>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69" name="Group 38"/>
          <p:cNvGrpSpPr/>
          <p:nvPr/>
        </p:nvGrpSpPr>
        <p:grpSpPr>
          <a:xfrm>
            <a:off x="4091564" y="3204522"/>
            <a:ext cx="378230" cy="512510"/>
            <a:chOff x="5893347" y="2999204"/>
            <a:chExt cx="1284693" cy="2310457"/>
          </a:xfrm>
        </p:grpSpPr>
        <p:sp>
          <p:nvSpPr>
            <p:cNvPr id="185" name="Freeform 184"/>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6" name="Freeform 185"/>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70" name="Group 41"/>
          <p:cNvGrpSpPr/>
          <p:nvPr/>
        </p:nvGrpSpPr>
        <p:grpSpPr>
          <a:xfrm>
            <a:off x="2939436" y="3204522"/>
            <a:ext cx="378230" cy="512510"/>
            <a:chOff x="5893347" y="2999204"/>
            <a:chExt cx="1284693" cy="2310457"/>
          </a:xfrm>
        </p:grpSpPr>
        <p:sp>
          <p:nvSpPr>
            <p:cNvPr id="183" name="Freeform 182"/>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4" name="Freeform 183"/>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71" name="Group 47"/>
          <p:cNvGrpSpPr/>
          <p:nvPr/>
        </p:nvGrpSpPr>
        <p:grpSpPr>
          <a:xfrm>
            <a:off x="4451604" y="3420546"/>
            <a:ext cx="378230" cy="512510"/>
            <a:chOff x="5893347" y="2999204"/>
            <a:chExt cx="1284693" cy="2310457"/>
          </a:xfrm>
        </p:grpSpPr>
        <p:sp>
          <p:nvSpPr>
            <p:cNvPr id="181" name="Freeform 180"/>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2" name="Freeform 181"/>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72" name="Group 50"/>
          <p:cNvGrpSpPr/>
          <p:nvPr/>
        </p:nvGrpSpPr>
        <p:grpSpPr>
          <a:xfrm>
            <a:off x="2291364" y="2556450"/>
            <a:ext cx="378230" cy="512510"/>
            <a:chOff x="5893347" y="2999204"/>
            <a:chExt cx="1284693" cy="2310457"/>
          </a:xfrm>
        </p:grpSpPr>
        <p:sp>
          <p:nvSpPr>
            <p:cNvPr id="179" name="Freeform 17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0" name="Freeform 17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73" name="Group 59"/>
          <p:cNvGrpSpPr/>
          <p:nvPr/>
        </p:nvGrpSpPr>
        <p:grpSpPr>
          <a:xfrm>
            <a:off x="3083452" y="3780586"/>
            <a:ext cx="378230" cy="512510"/>
            <a:chOff x="5893347" y="2999204"/>
            <a:chExt cx="1284693" cy="2310457"/>
          </a:xfrm>
        </p:grpSpPr>
        <p:sp>
          <p:nvSpPr>
            <p:cNvPr id="177" name="Freeform 176"/>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78" name="Freeform 177"/>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74" name="Group 62"/>
          <p:cNvGrpSpPr/>
          <p:nvPr/>
        </p:nvGrpSpPr>
        <p:grpSpPr>
          <a:xfrm>
            <a:off x="3803532" y="3492554"/>
            <a:ext cx="378230" cy="512510"/>
            <a:chOff x="5893347" y="2999204"/>
            <a:chExt cx="1284693" cy="2310457"/>
          </a:xfrm>
        </p:grpSpPr>
        <p:sp>
          <p:nvSpPr>
            <p:cNvPr id="175" name="Freeform 174"/>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76" name="Freeform 175"/>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71" name="Group 14"/>
          <p:cNvGrpSpPr/>
          <p:nvPr/>
        </p:nvGrpSpPr>
        <p:grpSpPr>
          <a:xfrm>
            <a:off x="4955660" y="1764362"/>
            <a:ext cx="378230" cy="512510"/>
            <a:chOff x="5893347" y="2999204"/>
            <a:chExt cx="1284693" cy="2310457"/>
          </a:xfrm>
        </p:grpSpPr>
        <p:sp>
          <p:nvSpPr>
            <p:cNvPr id="316" name="Freeform 15"/>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17" name="Freeform 16"/>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72" name="Group 17"/>
          <p:cNvGrpSpPr/>
          <p:nvPr/>
        </p:nvGrpSpPr>
        <p:grpSpPr>
          <a:xfrm>
            <a:off x="5099676" y="2124402"/>
            <a:ext cx="378230" cy="512510"/>
            <a:chOff x="5893347" y="2999204"/>
            <a:chExt cx="1284693" cy="2310457"/>
          </a:xfrm>
        </p:grpSpPr>
        <p:sp>
          <p:nvSpPr>
            <p:cNvPr id="314" name="Freeform 1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15" name="Freeform 1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73" name="Group 20"/>
          <p:cNvGrpSpPr/>
          <p:nvPr/>
        </p:nvGrpSpPr>
        <p:grpSpPr>
          <a:xfrm>
            <a:off x="4595620" y="1836370"/>
            <a:ext cx="378230" cy="512510"/>
            <a:chOff x="5893347" y="2999204"/>
            <a:chExt cx="1284693" cy="2310457"/>
          </a:xfrm>
        </p:grpSpPr>
        <p:sp>
          <p:nvSpPr>
            <p:cNvPr id="312" name="Freeform 21"/>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13" name="Freeform 22"/>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74" name="Group 23"/>
          <p:cNvGrpSpPr/>
          <p:nvPr/>
        </p:nvGrpSpPr>
        <p:grpSpPr>
          <a:xfrm>
            <a:off x="6035780" y="2124402"/>
            <a:ext cx="378230" cy="512510"/>
            <a:chOff x="5893347" y="2999204"/>
            <a:chExt cx="1284693" cy="2310457"/>
          </a:xfrm>
        </p:grpSpPr>
        <p:sp>
          <p:nvSpPr>
            <p:cNvPr id="310" name="Freeform 24"/>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11" name="Freeform 310"/>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75" name="Group 26"/>
          <p:cNvGrpSpPr/>
          <p:nvPr/>
        </p:nvGrpSpPr>
        <p:grpSpPr>
          <a:xfrm>
            <a:off x="5099676" y="2772474"/>
            <a:ext cx="378230" cy="512510"/>
            <a:chOff x="5893347" y="2999204"/>
            <a:chExt cx="1284693" cy="2310457"/>
          </a:xfrm>
        </p:grpSpPr>
        <p:sp>
          <p:nvSpPr>
            <p:cNvPr id="308" name="Freeform 307"/>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09" name="Freeform 308"/>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78" name="Group 32"/>
          <p:cNvGrpSpPr/>
          <p:nvPr/>
        </p:nvGrpSpPr>
        <p:grpSpPr>
          <a:xfrm>
            <a:off x="5675740" y="1980386"/>
            <a:ext cx="378230" cy="512510"/>
            <a:chOff x="5893347" y="2999204"/>
            <a:chExt cx="1284693" cy="2310457"/>
          </a:xfrm>
        </p:grpSpPr>
        <p:sp>
          <p:nvSpPr>
            <p:cNvPr id="306" name="Freeform 305"/>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07" name="Freeform 306"/>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79" name="Group 35"/>
          <p:cNvGrpSpPr/>
          <p:nvPr/>
        </p:nvGrpSpPr>
        <p:grpSpPr>
          <a:xfrm>
            <a:off x="4235580" y="2268418"/>
            <a:ext cx="378230" cy="512510"/>
            <a:chOff x="5893347" y="2999204"/>
            <a:chExt cx="1284693" cy="2310457"/>
          </a:xfrm>
        </p:grpSpPr>
        <p:sp>
          <p:nvSpPr>
            <p:cNvPr id="304" name="Freeform 303"/>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05" name="Freeform 304"/>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84" name="Group 38"/>
          <p:cNvGrpSpPr/>
          <p:nvPr/>
        </p:nvGrpSpPr>
        <p:grpSpPr>
          <a:xfrm>
            <a:off x="5819756" y="2556450"/>
            <a:ext cx="378230" cy="512510"/>
            <a:chOff x="5893347" y="2999204"/>
            <a:chExt cx="1284693" cy="2310457"/>
          </a:xfrm>
        </p:grpSpPr>
        <p:sp>
          <p:nvSpPr>
            <p:cNvPr id="302" name="Freeform 301"/>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03" name="Freeform 302"/>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85" name="Group 41"/>
          <p:cNvGrpSpPr/>
          <p:nvPr/>
        </p:nvGrpSpPr>
        <p:grpSpPr>
          <a:xfrm>
            <a:off x="4667628" y="2556450"/>
            <a:ext cx="378230" cy="512510"/>
            <a:chOff x="5893347" y="2999204"/>
            <a:chExt cx="1284693" cy="2310457"/>
          </a:xfrm>
        </p:grpSpPr>
        <p:sp>
          <p:nvSpPr>
            <p:cNvPr id="300" name="Freeform 299"/>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01" name="Freeform 300"/>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88" name="Group 47"/>
          <p:cNvGrpSpPr/>
          <p:nvPr/>
        </p:nvGrpSpPr>
        <p:grpSpPr>
          <a:xfrm>
            <a:off x="6179796" y="2772474"/>
            <a:ext cx="378230" cy="512510"/>
            <a:chOff x="5893347" y="2999204"/>
            <a:chExt cx="1284693" cy="2310457"/>
          </a:xfrm>
        </p:grpSpPr>
        <p:sp>
          <p:nvSpPr>
            <p:cNvPr id="298" name="Freeform 297"/>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99" name="Freeform 298"/>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89" name="Group 50"/>
          <p:cNvGrpSpPr/>
          <p:nvPr/>
        </p:nvGrpSpPr>
        <p:grpSpPr>
          <a:xfrm>
            <a:off x="4019556" y="1908378"/>
            <a:ext cx="378230" cy="512510"/>
            <a:chOff x="5893347" y="2999204"/>
            <a:chExt cx="1284693" cy="2310457"/>
          </a:xfrm>
        </p:grpSpPr>
        <p:sp>
          <p:nvSpPr>
            <p:cNvPr id="296" name="Freeform 295"/>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97" name="Freeform 296"/>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90" name="Group 59"/>
          <p:cNvGrpSpPr/>
          <p:nvPr/>
        </p:nvGrpSpPr>
        <p:grpSpPr>
          <a:xfrm>
            <a:off x="4811644" y="3132514"/>
            <a:ext cx="378230" cy="512510"/>
            <a:chOff x="5893347" y="2999204"/>
            <a:chExt cx="1284693" cy="2310457"/>
          </a:xfrm>
        </p:grpSpPr>
        <p:sp>
          <p:nvSpPr>
            <p:cNvPr id="294" name="Freeform 293"/>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95" name="Freeform 294"/>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91" name="Group 62"/>
          <p:cNvGrpSpPr/>
          <p:nvPr/>
        </p:nvGrpSpPr>
        <p:grpSpPr>
          <a:xfrm>
            <a:off x="5531724" y="2844482"/>
            <a:ext cx="378230" cy="512510"/>
            <a:chOff x="5893347" y="2999204"/>
            <a:chExt cx="1284693" cy="2310457"/>
          </a:xfrm>
        </p:grpSpPr>
        <p:sp>
          <p:nvSpPr>
            <p:cNvPr id="292" name="Freeform 291"/>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93" name="Freeform 292"/>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484" name="Group 59"/>
          <p:cNvGrpSpPr/>
          <p:nvPr/>
        </p:nvGrpSpPr>
        <p:grpSpPr>
          <a:xfrm>
            <a:off x="3635896" y="2204864"/>
            <a:ext cx="378230" cy="512510"/>
            <a:chOff x="5893347" y="2999204"/>
            <a:chExt cx="1284693" cy="2310457"/>
          </a:xfrm>
        </p:grpSpPr>
        <p:sp>
          <p:nvSpPr>
            <p:cNvPr id="485" name="Freeform 484"/>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86" name="Freeform 485"/>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487" name="Group 59"/>
          <p:cNvGrpSpPr/>
          <p:nvPr/>
        </p:nvGrpSpPr>
        <p:grpSpPr>
          <a:xfrm>
            <a:off x="5796136" y="3212976"/>
            <a:ext cx="378230" cy="512510"/>
            <a:chOff x="5893347" y="2999204"/>
            <a:chExt cx="1284693" cy="2310457"/>
          </a:xfrm>
        </p:grpSpPr>
        <p:sp>
          <p:nvSpPr>
            <p:cNvPr id="488" name="Freeform 487"/>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89" name="Freeform 488"/>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490" name="Group 59"/>
          <p:cNvGrpSpPr/>
          <p:nvPr/>
        </p:nvGrpSpPr>
        <p:grpSpPr>
          <a:xfrm>
            <a:off x="5292080" y="3429000"/>
            <a:ext cx="378230" cy="512510"/>
            <a:chOff x="5893347" y="2999204"/>
            <a:chExt cx="1284693" cy="2310457"/>
          </a:xfrm>
        </p:grpSpPr>
        <p:sp>
          <p:nvSpPr>
            <p:cNvPr id="491" name="Freeform 490"/>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92" name="Freeform 491"/>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95" name="Text Box 2"/>
          <p:cNvSpPr txBox="1">
            <a:spLocks noChangeArrowheads="1"/>
          </p:cNvSpPr>
          <p:nvPr/>
        </p:nvSpPr>
        <p:spPr bwMode="auto">
          <a:xfrm>
            <a:off x="1043608" y="214313"/>
            <a:ext cx="2853506" cy="707886"/>
          </a:xfrm>
          <a:prstGeom prst="rect">
            <a:avLst/>
          </a:prstGeom>
          <a:noFill/>
          <a:ln w="9525">
            <a:noFill/>
            <a:miter lim="800000"/>
            <a:headEnd/>
            <a:tailEnd/>
          </a:ln>
        </p:spPr>
        <p:txBody>
          <a:bodyPr wrap="square">
            <a:spAutoFit/>
          </a:bodyPr>
          <a:lstStyle/>
          <a:p>
            <a:pPr algn="l"/>
            <a:r>
              <a:rPr lang="en-US" sz="4000" b="1" dirty="0" smtClean="0">
                <a:effectLst/>
                <a:latin typeface="Arial" charset="0"/>
              </a:rPr>
              <a:t>Criterion C</a:t>
            </a:r>
            <a:endParaRPr lang="en-US" sz="4000" b="1" dirty="0">
              <a:effectLst/>
              <a:latin typeface="Arial" charset="0"/>
            </a:endParaRPr>
          </a:p>
        </p:txBody>
      </p:sp>
      <p:grpSp>
        <p:nvGrpSpPr>
          <p:cNvPr id="93" name="Group 92"/>
          <p:cNvGrpSpPr/>
          <p:nvPr/>
        </p:nvGrpSpPr>
        <p:grpSpPr>
          <a:xfrm>
            <a:off x="5076056" y="-27384"/>
            <a:ext cx="4104456" cy="720080"/>
            <a:chOff x="5076056" y="-27384"/>
            <a:chExt cx="4104456" cy="720080"/>
          </a:xfrm>
        </p:grpSpPr>
        <p:grpSp>
          <p:nvGrpSpPr>
            <p:cNvPr id="94" name="Group 93"/>
            <p:cNvGrpSpPr/>
            <p:nvPr/>
          </p:nvGrpSpPr>
          <p:grpSpPr>
            <a:xfrm>
              <a:off x="5076056" y="-27384"/>
              <a:ext cx="4104456" cy="720080"/>
              <a:chOff x="5076056" y="-27384"/>
              <a:chExt cx="4104456" cy="720080"/>
            </a:xfrm>
          </p:grpSpPr>
          <p:sp>
            <p:nvSpPr>
              <p:cNvPr id="97" name="Rectangle 96"/>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8" name="Pictur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96" name="TextBox 95"/>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C</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64335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2"/>
                                        </p:tgtEl>
                                      </p:cBhvr>
                                    </p:animEffect>
                                    <p:set>
                                      <p:cBhvr>
                                        <p:cTn id="7" dur="1" fill="hold">
                                          <p:stCondLst>
                                            <p:cond delay="499"/>
                                          </p:stCondLst>
                                        </p:cTn>
                                        <p:tgtEl>
                                          <p:spTgt spid="16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3"/>
                                        </p:tgtEl>
                                      </p:cBhvr>
                                    </p:animEffect>
                                    <p:set>
                                      <p:cBhvr>
                                        <p:cTn id="10" dur="1" fill="hold">
                                          <p:stCondLst>
                                            <p:cond delay="499"/>
                                          </p:stCondLst>
                                        </p:cTn>
                                        <p:tgtEl>
                                          <p:spTgt spid="16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64"/>
                                        </p:tgtEl>
                                      </p:cBhvr>
                                    </p:animEffect>
                                    <p:set>
                                      <p:cBhvr>
                                        <p:cTn id="13" dur="1" fill="hold">
                                          <p:stCondLst>
                                            <p:cond delay="499"/>
                                          </p:stCondLst>
                                        </p:cTn>
                                        <p:tgtEl>
                                          <p:spTgt spid="16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65"/>
                                        </p:tgtEl>
                                      </p:cBhvr>
                                    </p:animEffect>
                                    <p:set>
                                      <p:cBhvr>
                                        <p:cTn id="16" dur="1" fill="hold">
                                          <p:stCondLst>
                                            <p:cond delay="499"/>
                                          </p:stCondLst>
                                        </p:cTn>
                                        <p:tgtEl>
                                          <p:spTgt spid="16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66"/>
                                        </p:tgtEl>
                                      </p:cBhvr>
                                    </p:animEffect>
                                    <p:set>
                                      <p:cBhvr>
                                        <p:cTn id="19" dur="1" fill="hold">
                                          <p:stCondLst>
                                            <p:cond delay="499"/>
                                          </p:stCondLst>
                                        </p:cTn>
                                        <p:tgtEl>
                                          <p:spTgt spid="16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67"/>
                                        </p:tgtEl>
                                      </p:cBhvr>
                                    </p:animEffect>
                                    <p:set>
                                      <p:cBhvr>
                                        <p:cTn id="22" dur="1" fill="hold">
                                          <p:stCondLst>
                                            <p:cond delay="499"/>
                                          </p:stCondLst>
                                        </p:cTn>
                                        <p:tgtEl>
                                          <p:spTgt spid="16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69"/>
                                        </p:tgtEl>
                                      </p:cBhvr>
                                    </p:animEffect>
                                    <p:set>
                                      <p:cBhvr>
                                        <p:cTn id="25" dur="1" fill="hold">
                                          <p:stCondLst>
                                            <p:cond delay="499"/>
                                          </p:stCondLst>
                                        </p:cTn>
                                        <p:tgtEl>
                                          <p:spTgt spid="16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70"/>
                                        </p:tgtEl>
                                      </p:cBhvr>
                                    </p:animEffect>
                                    <p:set>
                                      <p:cBhvr>
                                        <p:cTn id="28" dur="1" fill="hold">
                                          <p:stCondLst>
                                            <p:cond delay="499"/>
                                          </p:stCondLst>
                                        </p:cTn>
                                        <p:tgtEl>
                                          <p:spTgt spid="17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71"/>
                                        </p:tgtEl>
                                      </p:cBhvr>
                                    </p:animEffect>
                                    <p:set>
                                      <p:cBhvr>
                                        <p:cTn id="31" dur="1" fill="hold">
                                          <p:stCondLst>
                                            <p:cond delay="499"/>
                                          </p:stCondLst>
                                        </p:cTn>
                                        <p:tgtEl>
                                          <p:spTgt spid="17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72"/>
                                        </p:tgtEl>
                                      </p:cBhvr>
                                    </p:animEffect>
                                    <p:set>
                                      <p:cBhvr>
                                        <p:cTn id="34" dur="1" fill="hold">
                                          <p:stCondLst>
                                            <p:cond delay="499"/>
                                          </p:stCondLst>
                                        </p:cTn>
                                        <p:tgtEl>
                                          <p:spTgt spid="17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74"/>
                                        </p:tgtEl>
                                      </p:cBhvr>
                                    </p:animEffect>
                                    <p:set>
                                      <p:cBhvr>
                                        <p:cTn id="37" dur="1" fill="hold">
                                          <p:stCondLst>
                                            <p:cond delay="499"/>
                                          </p:stCondLst>
                                        </p:cTn>
                                        <p:tgtEl>
                                          <p:spTgt spid="17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72"/>
                                        </p:tgtEl>
                                      </p:cBhvr>
                                    </p:animEffect>
                                    <p:set>
                                      <p:cBhvr>
                                        <p:cTn id="40" dur="1" fill="hold">
                                          <p:stCondLst>
                                            <p:cond delay="499"/>
                                          </p:stCondLst>
                                        </p:cTn>
                                        <p:tgtEl>
                                          <p:spTgt spid="27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73"/>
                                        </p:tgtEl>
                                      </p:cBhvr>
                                    </p:animEffect>
                                    <p:set>
                                      <p:cBhvr>
                                        <p:cTn id="43" dur="1" fill="hold">
                                          <p:stCondLst>
                                            <p:cond delay="499"/>
                                          </p:stCondLst>
                                        </p:cTn>
                                        <p:tgtEl>
                                          <p:spTgt spid="27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75"/>
                                        </p:tgtEl>
                                      </p:cBhvr>
                                    </p:animEffect>
                                    <p:set>
                                      <p:cBhvr>
                                        <p:cTn id="46" dur="1" fill="hold">
                                          <p:stCondLst>
                                            <p:cond delay="499"/>
                                          </p:stCondLst>
                                        </p:cTn>
                                        <p:tgtEl>
                                          <p:spTgt spid="27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78"/>
                                        </p:tgtEl>
                                      </p:cBhvr>
                                    </p:animEffect>
                                    <p:set>
                                      <p:cBhvr>
                                        <p:cTn id="49" dur="1" fill="hold">
                                          <p:stCondLst>
                                            <p:cond delay="499"/>
                                          </p:stCondLst>
                                        </p:cTn>
                                        <p:tgtEl>
                                          <p:spTgt spid="27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79"/>
                                        </p:tgtEl>
                                      </p:cBhvr>
                                    </p:animEffect>
                                    <p:set>
                                      <p:cBhvr>
                                        <p:cTn id="52" dur="1" fill="hold">
                                          <p:stCondLst>
                                            <p:cond delay="499"/>
                                          </p:stCondLst>
                                        </p:cTn>
                                        <p:tgtEl>
                                          <p:spTgt spid="27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84"/>
                                        </p:tgtEl>
                                      </p:cBhvr>
                                    </p:animEffect>
                                    <p:set>
                                      <p:cBhvr>
                                        <p:cTn id="55" dur="1" fill="hold">
                                          <p:stCondLst>
                                            <p:cond delay="499"/>
                                          </p:stCondLst>
                                        </p:cTn>
                                        <p:tgtEl>
                                          <p:spTgt spid="284"/>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85"/>
                                        </p:tgtEl>
                                      </p:cBhvr>
                                    </p:animEffect>
                                    <p:set>
                                      <p:cBhvr>
                                        <p:cTn id="58" dur="1" fill="hold">
                                          <p:stCondLst>
                                            <p:cond delay="499"/>
                                          </p:stCondLst>
                                        </p:cTn>
                                        <p:tgtEl>
                                          <p:spTgt spid="28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89"/>
                                        </p:tgtEl>
                                      </p:cBhvr>
                                    </p:animEffect>
                                    <p:set>
                                      <p:cBhvr>
                                        <p:cTn id="61" dur="1" fill="hold">
                                          <p:stCondLst>
                                            <p:cond delay="499"/>
                                          </p:stCondLst>
                                        </p:cTn>
                                        <p:tgtEl>
                                          <p:spTgt spid="28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90"/>
                                        </p:tgtEl>
                                      </p:cBhvr>
                                    </p:animEffect>
                                    <p:set>
                                      <p:cBhvr>
                                        <p:cTn id="64" dur="1" fill="hold">
                                          <p:stCondLst>
                                            <p:cond delay="499"/>
                                          </p:stCondLst>
                                        </p:cTn>
                                        <p:tgtEl>
                                          <p:spTgt spid="29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91"/>
                                        </p:tgtEl>
                                      </p:cBhvr>
                                    </p:animEffect>
                                    <p:set>
                                      <p:cBhvr>
                                        <p:cTn id="67" dur="1" fill="hold">
                                          <p:stCondLst>
                                            <p:cond delay="499"/>
                                          </p:stCondLst>
                                        </p:cTn>
                                        <p:tgtEl>
                                          <p:spTgt spid="291"/>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484"/>
                                        </p:tgtEl>
                                      </p:cBhvr>
                                    </p:animEffect>
                                    <p:set>
                                      <p:cBhvr>
                                        <p:cTn id="70" dur="1" fill="hold">
                                          <p:stCondLst>
                                            <p:cond delay="499"/>
                                          </p:stCondLst>
                                        </p:cTn>
                                        <p:tgtEl>
                                          <p:spTgt spid="484"/>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487"/>
                                        </p:tgtEl>
                                      </p:cBhvr>
                                    </p:animEffect>
                                    <p:set>
                                      <p:cBhvr>
                                        <p:cTn id="73" dur="1" fill="hold">
                                          <p:stCondLst>
                                            <p:cond delay="499"/>
                                          </p:stCondLst>
                                        </p:cTn>
                                        <p:tgtEl>
                                          <p:spTgt spid="487"/>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490"/>
                                        </p:tgtEl>
                                      </p:cBhvr>
                                    </p:animEffect>
                                    <p:set>
                                      <p:cBhvr>
                                        <p:cTn id="76" dur="1" fill="hold">
                                          <p:stCondLst>
                                            <p:cond delay="499"/>
                                          </p:stCondLst>
                                        </p:cTn>
                                        <p:tgtEl>
                                          <p:spTgt spid="490"/>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162"/>
                                        </p:tgtEl>
                                        <p:attrNameLst>
                                          <p:attrName>style.visibility</p:attrName>
                                        </p:attrNameLst>
                                      </p:cBhvr>
                                      <p:to>
                                        <p:strVal val="visible"/>
                                      </p:to>
                                    </p:set>
                                    <p:animEffect transition="in" filter="fade">
                                      <p:cBhvr>
                                        <p:cTn id="80" dur="500"/>
                                        <p:tgtEl>
                                          <p:spTgt spid="162"/>
                                        </p:tgtEl>
                                      </p:cBhvr>
                                    </p:animEffect>
                                  </p:childTnLst>
                                </p:cTn>
                              </p:par>
                              <p:par>
                                <p:cTn id="81" presetID="10" presetClass="entr" presetSubtype="0" fill="hold" nodeType="withEffect">
                                  <p:stCondLst>
                                    <p:cond delay="0"/>
                                  </p:stCondLst>
                                  <p:childTnLst>
                                    <p:set>
                                      <p:cBhvr>
                                        <p:cTn id="82" dur="1" fill="hold">
                                          <p:stCondLst>
                                            <p:cond delay="0"/>
                                          </p:stCondLst>
                                        </p:cTn>
                                        <p:tgtEl>
                                          <p:spTgt spid="163"/>
                                        </p:tgtEl>
                                        <p:attrNameLst>
                                          <p:attrName>style.visibility</p:attrName>
                                        </p:attrNameLst>
                                      </p:cBhvr>
                                      <p:to>
                                        <p:strVal val="visible"/>
                                      </p:to>
                                    </p:set>
                                    <p:animEffect transition="in" filter="fade">
                                      <p:cBhvr>
                                        <p:cTn id="83" dur="500"/>
                                        <p:tgtEl>
                                          <p:spTgt spid="163"/>
                                        </p:tgtEl>
                                      </p:cBhvr>
                                    </p:animEffect>
                                  </p:childTnLst>
                                </p:cTn>
                              </p:par>
                              <p:par>
                                <p:cTn id="84" presetID="10" presetClass="entr" presetSubtype="0" fill="hold" nodeType="withEffect">
                                  <p:stCondLst>
                                    <p:cond delay="0"/>
                                  </p:stCondLst>
                                  <p:childTnLst>
                                    <p:set>
                                      <p:cBhvr>
                                        <p:cTn id="85" dur="1" fill="hold">
                                          <p:stCondLst>
                                            <p:cond delay="0"/>
                                          </p:stCondLst>
                                        </p:cTn>
                                        <p:tgtEl>
                                          <p:spTgt spid="164"/>
                                        </p:tgtEl>
                                        <p:attrNameLst>
                                          <p:attrName>style.visibility</p:attrName>
                                        </p:attrNameLst>
                                      </p:cBhvr>
                                      <p:to>
                                        <p:strVal val="visible"/>
                                      </p:to>
                                    </p:set>
                                    <p:animEffect transition="in" filter="fade">
                                      <p:cBhvr>
                                        <p:cTn id="86" dur="500"/>
                                        <p:tgtEl>
                                          <p:spTgt spid="164"/>
                                        </p:tgtEl>
                                      </p:cBhvr>
                                    </p:animEffect>
                                  </p:childTnLst>
                                </p:cTn>
                              </p:par>
                              <p:par>
                                <p:cTn id="87" presetID="10" presetClass="entr" presetSubtype="0" fill="hold" nodeType="withEffect">
                                  <p:stCondLst>
                                    <p:cond delay="0"/>
                                  </p:stCondLst>
                                  <p:childTnLst>
                                    <p:set>
                                      <p:cBhvr>
                                        <p:cTn id="88" dur="1" fill="hold">
                                          <p:stCondLst>
                                            <p:cond delay="0"/>
                                          </p:stCondLst>
                                        </p:cTn>
                                        <p:tgtEl>
                                          <p:spTgt spid="165"/>
                                        </p:tgtEl>
                                        <p:attrNameLst>
                                          <p:attrName>style.visibility</p:attrName>
                                        </p:attrNameLst>
                                      </p:cBhvr>
                                      <p:to>
                                        <p:strVal val="visible"/>
                                      </p:to>
                                    </p:set>
                                    <p:animEffect transition="in" filter="fade">
                                      <p:cBhvr>
                                        <p:cTn id="89" dur="500"/>
                                        <p:tgtEl>
                                          <p:spTgt spid="165"/>
                                        </p:tgtEl>
                                      </p:cBhvr>
                                    </p:animEffect>
                                  </p:childTnLst>
                                </p:cTn>
                              </p:par>
                              <p:par>
                                <p:cTn id="90" presetID="10" presetClass="entr" presetSubtype="0" fill="hold" nodeType="withEffect">
                                  <p:stCondLst>
                                    <p:cond delay="0"/>
                                  </p:stCondLst>
                                  <p:childTnLst>
                                    <p:set>
                                      <p:cBhvr>
                                        <p:cTn id="91" dur="1" fill="hold">
                                          <p:stCondLst>
                                            <p:cond delay="0"/>
                                          </p:stCondLst>
                                        </p:cTn>
                                        <p:tgtEl>
                                          <p:spTgt spid="166"/>
                                        </p:tgtEl>
                                        <p:attrNameLst>
                                          <p:attrName>style.visibility</p:attrName>
                                        </p:attrNameLst>
                                      </p:cBhvr>
                                      <p:to>
                                        <p:strVal val="visible"/>
                                      </p:to>
                                    </p:set>
                                    <p:animEffect transition="in" filter="fade">
                                      <p:cBhvr>
                                        <p:cTn id="92" dur="500"/>
                                        <p:tgtEl>
                                          <p:spTgt spid="166"/>
                                        </p:tgtEl>
                                      </p:cBhvr>
                                    </p:animEffect>
                                  </p:childTnLst>
                                </p:cTn>
                              </p:par>
                              <p:par>
                                <p:cTn id="93" presetID="10" presetClass="entr" presetSubtype="0" fill="hold" nodeType="withEffect">
                                  <p:stCondLst>
                                    <p:cond delay="0"/>
                                  </p:stCondLst>
                                  <p:childTnLst>
                                    <p:set>
                                      <p:cBhvr>
                                        <p:cTn id="94" dur="1" fill="hold">
                                          <p:stCondLst>
                                            <p:cond delay="0"/>
                                          </p:stCondLst>
                                        </p:cTn>
                                        <p:tgtEl>
                                          <p:spTgt spid="167"/>
                                        </p:tgtEl>
                                        <p:attrNameLst>
                                          <p:attrName>style.visibility</p:attrName>
                                        </p:attrNameLst>
                                      </p:cBhvr>
                                      <p:to>
                                        <p:strVal val="visible"/>
                                      </p:to>
                                    </p:set>
                                    <p:animEffect transition="in" filter="fade">
                                      <p:cBhvr>
                                        <p:cTn id="95" dur="500"/>
                                        <p:tgtEl>
                                          <p:spTgt spid="167"/>
                                        </p:tgtEl>
                                      </p:cBhvr>
                                    </p:animEffect>
                                  </p:childTnLst>
                                </p:cTn>
                              </p:par>
                              <p:par>
                                <p:cTn id="96" presetID="10" presetClass="entr" presetSubtype="0" fill="hold" nodeType="withEffect">
                                  <p:stCondLst>
                                    <p:cond delay="0"/>
                                  </p:stCondLst>
                                  <p:childTnLst>
                                    <p:set>
                                      <p:cBhvr>
                                        <p:cTn id="97" dur="1" fill="hold">
                                          <p:stCondLst>
                                            <p:cond delay="0"/>
                                          </p:stCondLst>
                                        </p:cTn>
                                        <p:tgtEl>
                                          <p:spTgt spid="169"/>
                                        </p:tgtEl>
                                        <p:attrNameLst>
                                          <p:attrName>style.visibility</p:attrName>
                                        </p:attrNameLst>
                                      </p:cBhvr>
                                      <p:to>
                                        <p:strVal val="visible"/>
                                      </p:to>
                                    </p:set>
                                    <p:animEffect transition="in" filter="fade">
                                      <p:cBhvr>
                                        <p:cTn id="98" dur="500"/>
                                        <p:tgtEl>
                                          <p:spTgt spid="169"/>
                                        </p:tgtEl>
                                      </p:cBhvr>
                                    </p:animEffect>
                                  </p:childTnLst>
                                </p:cTn>
                              </p:par>
                              <p:par>
                                <p:cTn id="99" presetID="10" presetClass="entr" presetSubtype="0" fill="hold" nodeType="withEffect">
                                  <p:stCondLst>
                                    <p:cond delay="0"/>
                                  </p:stCondLst>
                                  <p:childTnLst>
                                    <p:set>
                                      <p:cBhvr>
                                        <p:cTn id="100" dur="1" fill="hold">
                                          <p:stCondLst>
                                            <p:cond delay="0"/>
                                          </p:stCondLst>
                                        </p:cTn>
                                        <p:tgtEl>
                                          <p:spTgt spid="170"/>
                                        </p:tgtEl>
                                        <p:attrNameLst>
                                          <p:attrName>style.visibility</p:attrName>
                                        </p:attrNameLst>
                                      </p:cBhvr>
                                      <p:to>
                                        <p:strVal val="visible"/>
                                      </p:to>
                                    </p:set>
                                    <p:animEffect transition="in" filter="fade">
                                      <p:cBhvr>
                                        <p:cTn id="101" dur="500"/>
                                        <p:tgtEl>
                                          <p:spTgt spid="170"/>
                                        </p:tgtEl>
                                      </p:cBhvr>
                                    </p:animEffect>
                                  </p:childTnLst>
                                </p:cTn>
                              </p:par>
                              <p:par>
                                <p:cTn id="102" presetID="10" presetClass="entr" presetSubtype="0" fill="hold" nodeType="withEffect">
                                  <p:stCondLst>
                                    <p:cond delay="0"/>
                                  </p:stCondLst>
                                  <p:childTnLst>
                                    <p:set>
                                      <p:cBhvr>
                                        <p:cTn id="103" dur="1" fill="hold">
                                          <p:stCondLst>
                                            <p:cond delay="0"/>
                                          </p:stCondLst>
                                        </p:cTn>
                                        <p:tgtEl>
                                          <p:spTgt spid="174"/>
                                        </p:tgtEl>
                                        <p:attrNameLst>
                                          <p:attrName>style.visibility</p:attrName>
                                        </p:attrNameLst>
                                      </p:cBhvr>
                                      <p:to>
                                        <p:strVal val="visible"/>
                                      </p:to>
                                    </p:set>
                                    <p:animEffect transition="in" filter="fade">
                                      <p:cBhvr>
                                        <p:cTn id="104" dur="500"/>
                                        <p:tgtEl>
                                          <p:spTgt spid="174"/>
                                        </p:tgtEl>
                                      </p:cBhvr>
                                    </p:animEffect>
                                  </p:childTnLst>
                                </p:cTn>
                              </p:par>
                              <p:par>
                                <p:cTn id="105" presetID="10" presetClass="entr" presetSubtype="0" fill="hold" nodeType="withEffect">
                                  <p:stCondLst>
                                    <p:cond delay="0"/>
                                  </p:stCondLst>
                                  <p:childTnLst>
                                    <p:set>
                                      <p:cBhvr>
                                        <p:cTn id="106" dur="1" fill="hold">
                                          <p:stCondLst>
                                            <p:cond delay="0"/>
                                          </p:stCondLst>
                                        </p:cTn>
                                        <p:tgtEl>
                                          <p:spTgt spid="272"/>
                                        </p:tgtEl>
                                        <p:attrNameLst>
                                          <p:attrName>style.visibility</p:attrName>
                                        </p:attrNameLst>
                                      </p:cBhvr>
                                      <p:to>
                                        <p:strVal val="visible"/>
                                      </p:to>
                                    </p:set>
                                    <p:animEffect transition="in" filter="fade">
                                      <p:cBhvr>
                                        <p:cTn id="107" dur="500"/>
                                        <p:tgtEl>
                                          <p:spTgt spid="272"/>
                                        </p:tgtEl>
                                      </p:cBhvr>
                                    </p:animEffect>
                                  </p:childTnLst>
                                </p:cTn>
                              </p:par>
                              <p:par>
                                <p:cTn id="108" presetID="10" presetClass="entr" presetSubtype="0" fill="hold" nodeType="withEffect">
                                  <p:stCondLst>
                                    <p:cond delay="0"/>
                                  </p:stCondLst>
                                  <p:childTnLst>
                                    <p:set>
                                      <p:cBhvr>
                                        <p:cTn id="109" dur="1" fill="hold">
                                          <p:stCondLst>
                                            <p:cond delay="0"/>
                                          </p:stCondLst>
                                        </p:cTn>
                                        <p:tgtEl>
                                          <p:spTgt spid="275"/>
                                        </p:tgtEl>
                                        <p:attrNameLst>
                                          <p:attrName>style.visibility</p:attrName>
                                        </p:attrNameLst>
                                      </p:cBhvr>
                                      <p:to>
                                        <p:strVal val="visible"/>
                                      </p:to>
                                    </p:set>
                                    <p:animEffect transition="in" filter="fade">
                                      <p:cBhvr>
                                        <p:cTn id="110" dur="500"/>
                                        <p:tgtEl>
                                          <p:spTgt spid="275"/>
                                        </p:tgtEl>
                                      </p:cBhvr>
                                    </p:animEffect>
                                  </p:childTnLst>
                                </p:cTn>
                              </p:par>
                              <p:par>
                                <p:cTn id="111" presetID="10" presetClass="entr" presetSubtype="0" fill="hold" nodeType="withEffect">
                                  <p:stCondLst>
                                    <p:cond delay="0"/>
                                  </p:stCondLst>
                                  <p:childTnLst>
                                    <p:set>
                                      <p:cBhvr>
                                        <p:cTn id="112" dur="1" fill="hold">
                                          <p:stCondLst>
                                            <p:cond delay="0"/>
                                          </p:stCondLst>
                                        </p:cTn>
                                        <p:tgtEl>
                                          <p:spTgt spid="278"/>
                                        </p:tgtEl>
                                        <p:attrNameLst>
                                          <p:attrName>style.visibility</p:attrName>
                                        </p:attrNameLst>
                                      </p:cBhvr>
                                      <p:to>
                                        <p:strVal val="visible"/>
                                      </p:to>
                                    </p:set>
                                    <p:animEffect transition="in" filter="fade">
                                      <p:cBhvr>
                                        <p:cTn id="113" dur="500"/>
                                        <p:tgtEl>
                                          <p:spTgt spid="278"/>
                                        </p:tgtEl>
                                      </p:cBhvr>
                                    </p:animEffect>
                                  </p:childTnLst>
                                </p:cTn>
                              </p:par>
                              <p:par>
                                <p:cTn id="114" presetID="10" presetClass="entr" presetSubtype="0" fill="hold" nodeType="withEffect">
                                  <p:stCondLst>
                                    <p:cond delay="0"/>
                                  </p:stCondLst>
                                  <p:childTnLst>
                                    <p:set>
                                      <p:cBhvr>
                                        <p:cTn id="115" dur="1" fill="hold">
                                          <p:stCondLst>
                                            <p:cond delay="0"/>
                                          </p:stCondLst>
                                        </p:cTn>
                                        <p:tgtEl>
                                          <p:spTgt spid="284"/>
                                        </p:tgtEl>
                                        <p:attrNameLst>
                                          <p:attrName>style.visibility</p:attrName>
                                        </p:attrNameLst>
                                      </p:cBhvr>
                                      <p:to>
                                        <p:strVal val="visible"/>
                                      </p:to>
                                    </p:set>
                                    <p:animEffect transition="in" filter="fade">
                                      <p:cBhvr>
                                        <p:cTn id="116" dur="500"/>
                                        <p:tgtEl>
                                          <p:spTgt spid="284"/>
                                        </p:tgtEl>
                                      </p:cBhvr>
                                    </p:animEffect>
                                  </p:childTnLst>
                                </p:cTn>
                              </p:par>
                              <p:par>
                                <p:cTn id="117" presetID="10" presetClass="entr" presetSubtype="0" fill="hold" nodeType="withEffect">
                                  <p:stCondLst>
                                    <p:cond delay="0"/>
                                  </p:stCondLst>
                                  <p:childTnLst>
                                    <p:set>
                                      <p:cBhvr>
                                        <p:cTn id="118" dur="1" fill="hold">
                                          <p:stCondLst>
                                            <p:cond delay="0"/>
                                          </p:stCondLst>
                                        </p:cTn>
                                        <p:tgtEl>
                                          <p:spTgt spid="285"/>
                                        </p:tgtEl>
                                        <p:attrNameLst>
                                          <p:attrName>style.visibility</p:attrName>
                                        </p:attrNameLst>
                                      </p:cBhvr>
                                      <p:to>
                                        <p:strVal val="visible"/>
                                      </p:to>
                                    </p:set>
                                    <p:animEffect transition="in" filter="fade">
                                      <p:cBhvr>
                                        <p:cTn id="119" dur="500"/>
                                        <p:tgtEl>
                                          <p:spTgt spid="285"/>
                                        </p:tgtEl>
                                      </p:cBhvr>
                                    </p:animEffect>
                                  </p:childTnLst>
                                </p:cTn>
                              </p:par>
                              <p:par>
                                <p:cTn id="120" presetID="10" presetClass="entr" presetSubtype="0" fill="hold" nodeType="withEffect">
                                  <p:stCondLst>
                                    <p:cond delay="0"/>
                                  </p:stCondLst>
                                  <p:childTnLst>
                                    <p:set>
                                      <p:cBhvr>
                                        <p:cTn id="121" dur="1" fill="hold">
                                          <p:stCondLst>
                                            <p:cond delay="0"/>
                                          </p:stCondLst>
                                        </p:cTn>
                                        <p:tgtEl>
                                          <p:spTgt spid="289"/>
                                        </p:tgtEl>
                                        <p:attrNameLst>
                                          <p:attrName>style.visibility</p:attrName>
                                        </p:attrNameLst>
                                      </p:cBhvr>
                                      <p:to>
                                        <p:strVal val="visible"/>
                                      </p:to>
                                    </p:set>
                                    <p:animEffect transition="in" filter="fade">
                                      <p:cBhvr>
                                        <p:cTn id="122" dur="500"/>
                                        <p:tgtEl>
                                          <p:spTgt spid="289"/>
                                        </p:tgtEl>
                                      </p:cBhvr>
                                    </p:animEffect>
                                  </p:childTnLst>
                                </p:cTn>
                              </p:par>
                              <p:par>
                                <p:cTn id="123" presetID="10" presetClass="entr" presetSubtype="0" fill="hold" nodeType="withEffect">
                                  <p:stCondLst>
                                    <p:cond delay="0"/>
                                  </p:stCondLst>
                                  <p:childTnLst>
                                    <p:set>
                                      <p:cBhvr>
                                        <p:cTn id="124" dur="1" fill="hold">
                                          <p:stCondLst>
                                            <p:cond delay="0"/>
                                          </p:stCondLst>
                                        </p:cTn>
                                        <p:tgtEl>
                                          <p:spTgt spid="290"/>
                                        </p:tgtEl>
                                        <p:attrNameLst>
                                          <p:attrName>style.visibility</p:attrName>
                                        </p:attrNameLst>
                                      </p:cBhvr>
                                      <p:to>
                                        <p:strVal val="visible"/>
                                      </p:to>
                                    </p:set>
                                    <p:animEffect transition="in" filter="fade">
                                      <p:cBhvr>
                                        <p:cTn id="125" dur="500"/>
                                        <p:tgtEl>
                                          <p:spTgt spid="290"/>
                                        </p:tgtEl>
                                      </p:cBhvr>
                                    </p:animEffect>
                                  </p:childTnLst>
                                </p:cTn>
                              </p:par>
                              <p:par>
                                <p:cTn id="126" presetID="10" presetClass="entr" presetSubtype="0" fill="hold" nodeType="withEffect">
                                  <p:stCondLst>
                                    <p:cond delay="0"/>
                                  </p:stCondLst>
                                  <p:childTnLst>
                                    <p:set>
                                      <p:cBhvr>
                                        <p:cTn id="127" dur="1" fill="hold">
                                          <p:stCondLst>
                                            <p:cond delay="0"/>
                                          </p:stCondLst>
                                        </p:cTn>
                                        <p:tgtEl>
                                          <p:spTgt spid="484"/>
                                        </p:tgtEl>
                                        <p:attrNameLst>
                                          <p:attrName>style.visibility</p:attrName>
                                        </p:attrNameLst>
                                      </p:cBhvr>
                                      <p:to>
                                        <p:strVal val="visible"/>
                                      </p:to>
                                    </p:set>
                                    <p:animEffect transition="in" filter="fade">
                                      <p:cBhvr>
                                        <p:cTn id="128" dur="500"/>
                                        <p:tgtEl>
                                          <p:spTgt spid="484"/>
                                        </p:tgtEl>
                                      </p:cBhvr>
                                    </p:animEffect>
                                  </p:childTnLst>
                                </p:cTn>
                              </p:par>
                              <p:par>
                                <p:cTn id="129" presetID="10" presetClass="entr" presetSubtype="0" fill="hold" nodeType="withEffect">
                                  <p:stCondLst>
                                    <p:cond delay="0"/>
                                  </p:stCondLst>
                                  <p:childTnLst>
                                    <p:set>
                                      <p:cBhvr>
                                        <p:cTn id="130" dur="1" fill="hold">
                                          <p:stCondLst>
                                            <p:cond delay="0"/>
                                          </p:stCondLst>
                                        </p:cTn>
                                        <p:tgtEl>
                                          <p:spTgt spid="487"/>
                                        </p:tgtEl>
                                        <p:attrNameLst>
                                          <p:attrName>style.visibility</p:attrName>
                                        </p:attrNameLst>
                                      </p:cBhvr>
                                      <p:to>
                                        <p:strVal val="visible"/>
                                      </p:to>
                                    </p:set>
                                    <p:animEffect transition="in" filter="fade">
                                      <p:cBhvr>
                                        <p:cTn id="131" dur="500"/>
                                        <p:tgtEl>
                                          <p:spTgt spid="487"/>
                                        </p:tgtEl>
                                      </p:cBhvr>
                                    </p:animEffect>
                                  </p:childTnLst>
                                </p:cTn>
                              </p:par>
                              <p:par>
                                <p:cTn id="132" presetID="10" presetClass="entr" presetSubtype="0" fill="hold" nodeType="withEffect">
                                  <p:stCondLst>
                                    <p:cond delay="0"/>
                                  </p:stCondLst>
                                  <p:childTnLst>
                                    <p:set>
                                      <p:cBhvr>
                                        <p:cTn id="133" dur="1" fill="hold">
                                          <p:stCondLst>
                                            <p:cond delay="0"/>
                                          </p:stCondLst>
                                        </p:cTn>
                                        <p:tgtEl>
                                          <p:spTgt spid="490"/>
                                        </p:tgtEl>
                                        <p:attrNameLst>
                                          <p:attrName>style.visibility</p:attrName>
                                        </p:attrNameLst>
                                      </p:cBhvr>
                                      <p:to>
                                        <p:strVal val="visible"/>
                                      </p:to>
                                    </p:set>
                                    <p:animEffect transition="in" filter="fade">
                                      <p:cBhvr>
                                        <p:cTn id="134" dur="500"/>
                                        <p:tgtEl>
                                          <p:spTgt spid="490"/>
                                        </p:tgtEl>
                                      </p:cBhvr>
                                    </p:animEffect>
                                  </p:childTnLst>
                                </p:cTn>
                              </p:par>
                            </p:childTnLst>
                          </p:cTn>
                        </p:par>
                        <p:par>
                          <p:cTn id="135" fill="hold">
                            <p:stCondLst>
                              <p:cond delay="1000"/>
                            </p:stCondLst>
                            <p:childTnLst>
                              <p:par>
                                <p:cTn id="136" presetID="10" presetClass="exit" presetSubtype="0" fill="hold" nodeType="afterEffect">
                                  <p:stCondLst>
                                    <p:cond delay="0"/>
                                  </p:stCondLst>
                                  <p:childTnLst>
                                    <p:animEffect transition="out" filter="fade">
                                      <p:cBhvr>
                                        <p:cTn id="137" dur="500"/>
                                        <p:tgtEl>
                                          <p:spTgt spid="162"/>
                                        </p:tgtEl>
                                      </p:cBhvr>
                                    </p:animEffect>
                                    <p:set>
                                      <p:cBhvr>
                                        <p:cTn id="138" dur="1" fill="hold">
                                          <p:stCondLst>
                                            <p:cond delay="499"/>
                                          </p:stCondLst>
                                        </p:cTn>
                                        <p:tgtEl>
                                          <p:spTgt spid="162"/>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163"/>
                                        </p:tgtEl>
                                      </p:cBhvr>
                                    </p:animEffect>
                                    <p:set>
                                      <p:cBhvr>
                                        <p:cTn id="141" dur="1" fill="hold">
                                          <p:stCondLst>
                                            <p:cond delay="499"/>
                                          </p:stCondLst>
                                        </p:cTn>
                                        <p:tgtEl>
                                          <p:spTgt spid="163"/>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164"/>
                                        </p:tgtEl>
                                      </p:cBhvr>
                                    </p:animEffect>
                                    <p:set>
                                      <p:cBhvr>
                                        <p:cTn id="144" dur="1" fill="hold">
                                          <p:stCondLst>
                                            <p:cond delay="499"/>
                                          </p:stCondLst>
                                        </p:cTn>
                                        <p:tgtEl>
                                          <p:spTgt spid="164"/>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165"/>
                                        </p:tgtEl>
                                      </p:cBhvr>
                                    </p:animEffect>
                                    <p:set>
                                      <p:cBhvr>
                                        <p:cTn id="147" dur="1" fill="hold">
                                          <p:stCondLst>
                                            <p:cond delay="499"/>
                                          </p:stCondLst>
                                        </p:cTn>
                                        <p:tgtEl>
                                          <p:spTgt spid="165"/>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166"/>
                                        </p:tgtEl>
                                      </p:cBhvr>
                                    </p:animEffect>
                                    <p:set>
                                      <p:cBhvr>
                                        <p:cTn id="150" dur="1" fill="hold">
                                          <p:stCondLst>
                                            <p:cond delay="499"/>
                                          </p:stCondLst>
                                        </p:cTn>
                                        <p:tgtEl>
                                          <p:spTgt spid="166"/>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167"/>
                                        </p:tgtEl>
                                      </p:cBhvr>
                                    </p:animEffect>
                                    <p:set>
                                      <p:cBhvr>
                                        <p:cTn id="153" dur="1" fill="hold">
                                          <p:stCondLst>
                                            <p:cond delay="499"/>
                                          </p:stCondLst>
                                        </p:cTn>
                                        <p:tgtEl>
                                          <p:spTgt spid="167"/>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169"/>
                                        </p:tgtEl>
                                      </p:cBhvr>
                                    </p:animEffect>
                                    <p:set>
                                      <p:cBhvr>
                                        <p:cTn id="156" dur="1" fill="hold">
                                          <p:stCondLst>
                                            <p:cond delay="499"/>
                                          </p:stCondLst>
                                        </p:cTn>
                                        <p:tgtEl>
                                          <p:spTgt spid="169"/>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170"/>
                                        </p:tgtEl>
                                      </p:cBhvr>
                                    </p:animEffect>
                                    <p:set>
                                      <p:cBhvr>
                                        <p:cTn id="159" dur="1" fill="hold">
                                          <p:stCondLst>
                                            <p:cond delay="499"/>
                                          </p:stCondLst>
                                        </p:cTn>
                                        <p:tgtEl>
                                          <p:spTgt spid="170"/>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174"/>
                                        </p:tgtEl>
                                      </p:cBhvr>
                                    </p:animEffect>
                                    <p:set>
                                      <p:cBhvr>
                                        <p:cTn id="162" dur="1" fill="hold">
                                          <p:stCondLst>
                                            <p:cond delay="499"/>
                                          </p:stCondLst>
                                        </p:cTn>
                                        <p:tgtEl>
                                          <p:spTgt spid="174"/>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272"/>
                                        </p:tgtEl>
                                      </p:cBhvr>
                                    </p:animEffect>
                                    <p:set>
                                      <p:cBhvr>
                                        <p:cTn id="165" dur="1" fill="hold">
                                          <p:stCondLst>
                                            <p:cond delay="499"/>
                                          </p:stCondLst>
                                        </p:cTn>
                                        <p:tgtEl>
                                          <p:spTgt spid="272"/>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275"/>
                                        </p:tgtEl>
                                      </p:cBhvr>
                                    </p:animEffect>
                                    <p:set>
                                      <p:cBhvr>
                                        <p:cTn id="168" dur="1" fill="hold">
                                          <p:stCondLst>
                                            <p:cond delay="499"/>
                                          </p:stCondLst>
                                        </p:cTn>
                                        <p:tgtEl>
                                          <p:spTgt spid="275"/>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278"/>
                                        </p:tgtEl>
                                      </p:cBhvr>
                                    </p:animEffect>
                                    <p:set>
                                      <p:cBhvr>
                                        <p:cTn id="171" dur="1" fill="hold">
                                          <p:stCondLst>
                                            <p:cond delay="499"/>
                                          </p:stCondLst>
                                        </p:cTn>
                                        <p:tgtEl>
                                          <p:spTgt spid="278"/>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284"/>
                                        </p:tgtEl>
                                      </p:cBhvr>
                                    </p:animEffect>
                                    <p:set>
                                      <p:cBhvr>
                                        <p:cTn id="174" dur="1" fill="hold">
                                          <p:stCondLst>
                                            <p:cond delay="499"/>
                                          </p:stCondLst>
                                        </p:cTn>
                                        <p:tgtEl>
                                          <p:spTgt spid="284"/>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285"/>
                                        </p:tgtEl>
                                      </p:cBhvr>
                                    </p:animEffect>
                                    <p:set>
                                      <p:cBhvr>
                                        <p:cTn id="177" dur="1" fill="hold">
                                          <p:stCondLst>
                                            <p:cond delay="499"/>
                                          </p:stCondLst>
                                        </p:cTn>
                                        <p:tgtEl>
                                          <p:spTgt spid="285"/>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289"/>
                                        </p:tgtEl>
                                      </p:cBhvr>
                                    </p:animEffect>
                                    <p:set>
                                      <p:cBhvr>
                                        <p:cTn id="180" dur="1" fill="hold">
                                          <p:stCondLst>
                                            <p:cond delay="499"/>
                                          </p:stCondLst>
                                        </p:cTn>
                                        <p:tgtEl>
                                          <p:spTgt spid="289"/>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290"/>
                                        </p:tgtEl>
                                      </p:cBhvr>
                                    </p:animEffect>
                                    <p:set>
                                      <p:cBhvr>
                                        <p:cTn id="183" dur="1" fill="hold">
                                          <p:stCondLst>
                                            <p:cond delay="499"/>
                                          </p:stCondLst>
                                        </p:cTn>
                                        <p:tgtEl>
                                          <p:spTgt spid="290"/>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484"/>
                                        </p:tgtEl>
                                      </p:cBhvr>
                                    </p:animEffect>
                                    <p:set>
                                      <p:cBhvr>
                                        <p:cTn id="186" dur="1" fill="hold">
                                          <p:stCondLst>
                                            <p:cond delay="499"/>
                                          </p:stCondLst>
                                        </p:cTn>
                                        <p:tgtEl>
                                          <p:spTgt spid="484"/>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500"/>
                                        <p:tgtEl>
                                          <p:spTgt spid="487"/>
                                        </p:tgtEl>
                                      </p:cBhvr>
                                    </p:animEffect>
                                    <p:set>
                                      <p:cBhvr>
                                        <p:cTn id="189" dur="1" fill="hold">
                                          <p:stCondLst>
                                            <p:cond delay="499"/>
                                          </p:stCondLst>
                                        </p:cTn>
                                        <p:tgtEl>
                                          <p:spTgt spid="487"/>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490"/>
                                        </p:tgtEl>
                                      </p:cBhvr>
                                    </p:animEffect>
                                    <p:set>
                                      <p:cBhvr>
                                        <p:cTn id="192" dur="1" fill="hold">
                                          <p:stCondLst>
                                            <p:cond delay="499"/>
                                          </p:stCondLst>
                                        </p:cTn>
                                        <p:tgtEl>
                                          <p:spTgt spid="490"/>
                                        </p:tgtEl>
                                        <p:attrNameLst>
                                          <p:attrName>style.visibility</p:attrName>
                                        </p:attrNameLst>
                                      </p:cBhvr>
                                      <p:to>
                                        <p:strVal val="hidden"/>
                                      </p:to>
                                    </p:set>
                                  </p:childTnLst>
                                </p:cTn>
                              </p:par>
                            </p:childTnLst>
                          </p:cTn>
                        </p:par>
                        <p:par>
                          <p:cTn id="193" fill="hold">
                            <p:stCondLst>
                              <p:cond delay="1500"/>
                            </p:stCondLst>
                            <p:childTnLst>
                              <p:par>
                                <p:cTn id="194" presetID="10" presetClass="entr" presetSubtype="0" fill="hold" nodeType="afterEffect">
                                  <p:stCondLst>
                                    <p:cond delay="0"/>
                                  </p:stCondLst>
                                  <p:childTnLst>
                                    <p:set>
                                      <p:cBhvr>
                                        <p:cTn id="195" dur="1" fill="hold">
                                          <p:stCondLst>
                                            <p:cond delay="0"/>
                                          </p:stCondLst>
                                        </p:cTn>
                                        <p:tgtEl>
                                          <p:spTgt spid="162"/>
                                        </p:tgtEl>
                                        <p:attrNameLst>
                                          <p:attrName>style.visibility</p:attrName>
                                        </p:attrNameLst>
                                      </p:cBhvr>
                                      <p:to>
                                        <p:strVal val="visible"/>
                                      </p:to>
                                    </p:set>
                                    <p:animEffect transition="in" filter="fade">
                                      <p:cBhvr>
                                        <p:cTn id="196" dur="500"/>
                                        <p:tgtEl>
                                          <p:spTgt spid="162"/>
                                        </p:tgtEl>
                                      </p:cBhvr>
                                    </p:animEffect>
                                  </p:childTnLst>
                                </p:cTn>
                              </p:par>
                              <p:par>
                                <p:cTn id="197" presetID="10" presetClass="entr" presetSubtype="0" fill="hold" nodeType="withEffect">
                                  <p:stCondLst>
                                    <p:cond delay="0"/>
                                  </p:stCondLst>
                                  <p:childTnLst>
                                    <p:set>
                                      <p:cBhvr>
                                        <p:cTn id="198" dur="1" fill="hold">
                                          <p:stCondLst>
                                            <p:cond delay="0"/>
                                          </p:stCondLst>
                                        </p:cTn>
                                        <p:tgtEl>
                                          <p:spTgt spid="163"/>
                                        </p:tgtEl>
                                        <p:attrNameLst>
                                          <p:attrName>style.visibility</p:attrName>
                                        </p:attrNameLst>
                                      </p:cBhvr>
                                      <p:to>
                                        <p:strVal val="visible"/>
                                      </p:to>
                                    </p:set>
                                    <p:animEffect transition="in" filter="fade">
                                      <p:cBhvr>
                                        <p:cTn id="199" dur="500"/>
                                        <p:tgtEl>
                                          <p:spTgt spid="163"/>
                                        </p:tgtEl>
                                      </p:cBhvr>
                                    </p:animEffect>
                                  </p:childTnLst>
                                </p:cTn>
                              </p:par>
                              <p:par>
                                <p:cTn id="200" presetID="10" presetClass="entr" presetSubtype="0" fill="hold" nodeType="withEffect">
                                  <p:stCondLst>
                                    <p:cond delay="0"/>
                                  </p:stCondLst>
                                  <p:childTnLst>
                                    <p:set>
                                      <p:cBhvr>
                                        <p:cTn id="201" dur="1" fill="hold">
                                          <p:stCondLst>
                                            <p:cond delay="0"/>
                                          </p:stCondLst>
                                        </p:cTn>
                                        <p:tgtEl>
                                          <p:spTgt spid="164"/>
                                        </p:tgtEl>
                                        <p:attrNameLst>
                                          <p:attrName>style.visibility</p:attrName>
                                        </p:attrNameLst>
                                      </p:cBhvr>
                                      <p:to>
                                        <p:strVal val="visible"/>
                                      </p:to>
                                    </p:set>
                                    <p:animEffect transition="in" filter="fade">
                                      <p:cBhvr>
                                        <p:cTn id="202" dur="500"/>
                                        <p:tgtEl>
                                          <p:spTgt spid="164"/>
                                        </p:tgtEl>
                                      </p:cBhvr>
                                    </p:animEffect>
                                  </p:childTnLst>
                                </p:cTn>
                              </p:par>
                              <p:par>
                                <p:cTn id="203" presetID="10" presetClass="entr" presetSubtype="0" fill="hold" nodeType="withEffect">
                                  <p:stCondLst>
                                    <p:cond delay="0"/>
                                  </p:stCondLst>
                                  <p:childTnLst>
                                    <p:set>
                                      <p:cBhvr>
                                        <p:cTn id="204" dur="1" fill="hold">
                                          <p:stCondLst>
                                            <p:cond delay="0"/>
                                          </p:stCondLst>
                                        </p:cTn>
                                        <p:tgtEl>
                                          <p:spTgt spid="165"/>
                                        </p:tgtEl>
                                        <p:attrNameLst>
                                          <p:attrName>style.visibility</p:attrName>
                                        </p:attrNameLst>
                                      </p:cBhvr>
                                      <p:to>
                                        <p:strVal val="visible"/>
                                      </p:to>
                                    </p:set>
                                    <p:animEffect transition="in" filter="fade">
                                      <p:cBhvr>
                                        <p:cTn id="205" dur="500"/>
                                        <p:tgtEl>
                                          <p:spTgt spid="165"/>
                                        </p:tgtEl>
                                      </p:cBhvr>
                                    </p:animEffect>
                                  </p:childTnLst>
                                </p:cTn>
                              </p:par>
                              <p:par>
                                <p:cTn id="206" presetID="10" presetClass="entr" presetSubtype="0" fill="hold" nodeType="withEffect">
                                  <p:stCondLst>
                                    <p:cond delay="0"/>
                                  </p:stCondLst>
                                  <p:childTnLst>
                                    <p:set>
                                      <p:cBhvr>
                                        <p:cTn id="207" dur="1" fill="hold">
                                          <p:stCondLst>
                                            <p:cond delay="0"/>
                                          </p:stCondLst>
                                        </p:cTn>
                                        <p:tgtEl>
                                          <p:spTgt spid="166"/>
                                        </p:tgtEl>
                                        <p:attrNameLst>
                                          <p:attrName>style.visibility</p:attrName>
                                        </p:attrNameLst>
                                      </p:cBhvr>
                                      <p:to>
                                        <p:strVal val="visible"/>
                                      </p:to>
                                    </p:set>
                                    <p:animEffect transition="in" filter="fade">
                                      <p:cBhvr>
                                        <p:cTn id="208" dur="500"/>
                                        <p:tgtEl>
                                          <p:spTgt spid="166"/>
                                        </p:tgtEl>
                                      </p:cBhvr>
                                    </p:animEffect>
                                  </p:childTnLst>
                                </p:cTn>
                              </p:par>
                              <p:par>
                                <p:cTn id="209" presetID="10" presetClass="entr" presetSubtype="0" fill="hold" nodeType="withEffect">
                                  <p:stCondLst>
                                    <p:cond delay="0"/>
                                  </p:stCondLst>
                                  <p:childTnLst>
                                    <p:set>
                                      <p:cBhvr>
                                        <p:cTn id="210" dur="1" fill="hold">
                                          <p:stCondLst>
                                            <p:cond delay="0"/>
                                          </p:stCondLst>
                                        </p:cTn>
                                        <p:tgtEl>
                                          <p:spTgt spid="170"/>
                                        </p:tgtEl>
                                        <p:attrNameLst>
                                          <p:attrName>style.visibility</p:attrName>
                                        </p:attrNameLst>
                                      </p:cBhvr>
                                      <p:to>
                                        <p:strVal val="visible"/>
                                      </p:to>
                                    </p:set>
                                    <p:animEffect transition="in" filter="fade">
                                      <p:cBhvr>
                                        <p:cTn id="211" dur="500"/>
                                        <p:tgtEl>
                                          <p:spTgt spid="170"/>
                                        </p:tgtEl>
                                      </p:cBhvr>
                                    </p:animEffect>
                                  </p:childTnLst>
                                </p:cTn>
                              </p:par>
                              <p:par>
                                <p:cTn id="212" presetID="10" presetClass="entr" presetSubtype="0" fill="hold" nodeType="withEffect">
                                  <p:stCondLst>
                                    <p:cond delay="0"/>
                                  </p:stCondLst>
                                  <p:childTnLst>
                                    <p:set>
                                      <p:cBhvr>
                                        <p:cTn id="213" dur="1" fill="hold">
                                          <p:stCondLst>
                                            <p:cond delay="0"/>
                                          </p:stCondLst>
                                        </p:cTn>
                                        <p:tgtEl>
                                          <p:spTgt spid="174"/>
                                        </p:tgtEl>
                                        <p:attrNameLst>
                                          <p:attrName>style.visibility</p:attrName>
                                        </p:attrNameLst>
                                      </p:cBhvr>
                                      <p:to>
                                        <p:strVal val="visible"/>
                                      </p:to>
                                    </p:set>
                                    <p:animEffect transition="in" filter="fade">
                                      <p:cBhvr>
                                        <p:cTn id="214" dur="500"/>
                                        <p:tgtEl>
                                          <p:spTgt spid="174"/>
                                        </p:tgtEl>
                                      </p:cBhvr>
                                    </p:animEffect>
                                  </p:childTnLst>
                                </p:cTn>
                              </p:par>
                              <p:par>
                                <p:cTn id="215" presetID="10" presetClass="entr" presetSubtype="0" fill="hold" nodeType="withEffect">
                                  <p:stCondLst>
                                    <p:cond delay="0"/>
                                  </p:stCondLst>
                                  <p:childTnLst>
                                    <p:set>
                                      <p:cBhvr>
                                        <p:cTn id="216" dur="1" fill="hold">
                                          <p:stCondLst>
                                            <p:cond delay="0"/>
                                          </p:stCondLst>
                                        </p:cTn>
                                        <p:tgtEl>
                                          <p:spTgt spid="272"/>
                                        </p:tgtEl>
                                        <p:attrNameLst>
                                          <p:attrName>style.visibility</p:attrName>
                                        </p:attrNameLst>
                                      </p:cBhvr>
                                      <p:to>
                                        <p:strVal val="visible"/>
                                      </p:to>
                                    </p:set>
                                    <p:animEffect transition="in" filter="fade">
                                      <p:cBhvr>
                                        <p:cTn id="217" dur="500"/>
                                        <p:tgtEl>
                                          <p:spTgt spid="272"/>
                                        </p:tgtEl>
                                      </p:cBhvr>
                                    </p:animEffect>
                                  </p:childTnLst>
                                </p:cTn>
                              </p:par>
                              <p:par>
                                <p:cTn id="218" presetID="10" presetClass="entr" presetSubtype="0" fill="hold" nodeType="withEffect">
                                  <p:stCondLst>
                                    <p:cond delay="0"/>
                                  </p:stCondLst>
                                  <p:childTnLst>
                                    <p:set>
                                      <p:cBhvr>
                                        <p:cTn id="219" dur="1" fill="hold">
                                          <p:stCondLst>
                                            <p:cond delay="0"/>
                                          </p:stCondLst>
                                        </p:cTn>
                                        <p:tgtEl>
                                          <p:spTgt spid="275"/>
                                        </p:tgtEl>
                                        <p:attrNameLst>
                                          <p:attrName>style.visibility</p:attrName>
                                        </p:attrNameLst>
                                      </p:cBhvr>
                                      <p:to>
                                        <p:strVal val="visible"/>
                                      </p:to>
                                    </p:set>
                                    <p:animEffect transition="in" filter="fade">
                                      <p:cBhvr>
                                        <p:cTn id="220" dur="500"/>
                                        <p:tgtEl>
                                          <p:spTgt spid="275"/>
                                        </p:tgtEl>
                                      </p:cBhvr>
                                    </p:animEffect>
                                  </p:childTnLst>
                                </p:cTn>
                              </p:par>
                              <p:par>
                                <p:cTn id="221" presetID="10" presetClass="entr" presetSubtype="0" fill="hold" nodeType="withEffect">
                                  <p:stCondLst>
                                    <p:cond delay="0"/>
                                  </p:stCondLst>
                                  <p:childTnLst>
                                    <p:set>
                                      <p:cBhvr>
                                        <p:cTn id="222" dur="1" fill="hold">
                                          <p:stCondLst>
                                            <p:cond delay="0"/>
                                          </p:stCondLst>
                                        </p:cTn>
                                        <p:tgtEl>
                                          <p:spTgt spid="284"/>
                                        </p:tgtEl>
                                        <p:attrNameLst>
                                          <p:attrName>style.visibility</p:attrName>
                                        </p:attrNameLst>
                                      </p:cBhvr>
                                      <p:to>
                                        <p:strVal val="visible"/>
                                      </p:to>
                                    </p:set>
                                    <p:animEffect transition="in" filter="fade">
                                      <p:cBhvr>
                                        <p:cTn id="223" dur="500"/>
                                        <p:tgtEl>
                                          <p:spTgt spid="284"/>
                                        </p:tgtEl>
                                      </p:cBhvr>
                                    </p:animEffect>
                                  </p:childTnLst>
                                </p:cTn>
                              </p:par>
                              <p:par>
                                <p:cTn id="224" presetID="10" presetClass="entr" presetSubtype="0" fill="hold" nodeType="withEffect">
                                  <p:stCondLst>
                                    <p:cond delay="0"/>
                                  </p:stCondLst>
                                  <p:childTnLst>
                                    <p:set>
                                      <p:cBhvr>
                                        <p:cTn id="225" dur="1" fill="hold">
                                          <p:stCondLst>
                                            <p:cond delay="0"/>
                                          </p:stCondLst>
                                        </p:cTn>
                                        <p:tgtEl>
                                          <p:spTgt spid="285"/>
                                        </p:tgtEl>
                                        <p:attrNameLst>
                                          <p:attrName>style.visibility</p:attrName>
                                        </p:attrNameLst>
                                      </p:cBhvr>
                                      <p:to>
                                        <p:strVal val="visible"/>
                                      </p:to>
                                    </p:set>
                                    <p:animEffect transition="in" filter="fade">
                                      <p:cBhvr>
                                        <p:cTn id="226" dur="500"/>
                                        <p:tgtEl>
                                          <p:spTgt spid="285"/>
                                        </p:tgtEl>
                                      </p:cBhvr>
                                    </p:animEffect>
                                  </p:childTnLst>
                                </p:cTn>
                              </p:par>
                              <p:par>
                                <p:cTn id="227" presetID="10" presetClass="entr" presetSubtype="0" fill="hold" nodeType="withEffect">
                                  <p:stCondLst>
                                    <p:cond delay="0"/>
                                  </p:stCondLst>
                                  <p:childTnLst>
                                    <p:set>
                                      <p:cBhvr>
                                        <p:cTn id="228" dur="1" fill="hold">
                                          <p:stCondLst>
                                            <p:cond delay="0"/>
                                          </p:stCondLst>
                                        </p:cTn>
                                        <p:tgtEl>
                                          <p:spTgt spid="290"/>
                                        </p:tgtEl>
                                        <p:attrNameLst>
                                          <p:attrName>style.visibility</p:attrName>
                                        </p:attrNameLst>
                                      </p:cBhvr>
                                      <p:to>
                                        <p:strVal val="visible"/>
                                      </p:to>
                                    </p:set>
                                    <p:animEffect transition="in" filter="fade">
                                      <p:cBhvr>
                                        <p:cTn id="229" dur="500"/>
                                        <p:tgtEl>
                                          <p:spTgt spid="290"/>
                                        </p:tgtEl>
                                      </p:cBhvr>
                                    </p:animEffect>
                                  </p:childTnLst>
                                </p:cTn>
                              </p:par>
                              <p:par>
                                <p:cTn id="230" presetID="10" presetClass="entr" presetSubtype="0" fill="hold" nodeType="withEffect">
                                  <p:stCondLst>
                                    <p:cond delay="0"/>
                                  </p:stCondLst>
                                  <p:childTnLst>
                                    <p:set>
                                      <p:cBhvr>
                                        <p:cTn id="231" dur="1" fill="hold">
                                          <p:stCondLst>
                                            <p:cond delay="0"/>
                                          </p:stCondLst>
                                        </p:cTn>
                                        <p:tgtEl>
                                          <p:spTgt spid="484"/>
                                        </p:tgtEl>
                                        <p:attrNameLst>
                                          <p:attrName>style.visibility</p:attrName>
                                        </p:attrNameLst>
                                      </p:cBhvr>
                                      <p:to>
                                        <p:strVal val="visible"/>
                                      </p:to>
                                    </p:set>
                                    <p:animEffect transition="in" filter="fade">
                                      <p:cBhvr>
                                        <p:cTn id="232" dur="500"/>
                                        <p:tgtEl>
                                          <p:spTgt spid="484"/>
                                        </p:tgtEl>
                                      </p:cBhvr>
                                    </p:animEffect>
                                  </p:childTnLst>
                                </p:cTn>
                              </p:par>
                            </p:childTnLst>
                          </p:cTn>
                        </p:par>
                        <p:par>
                          <p:cTn id="233" fill="hold">
                            <p:stCondLst>
                              <p:cond delay="2000"/>
                            </p:stCondLst>
                            <p:childTnLst>
                              <p:par>
                                <p:cTn id="234" presetID="10" presetClass="exit" presetSubtype="0" fill="hold" nodeType="afterEffect">
                                  <p:stCondLst>
                                    <p:cond delay="0"/>
                                  </p:stCondLst>
                                  <p:childTnLst>
                                    <p:animEffect transition="out" filter="fade">
                                      <p:cBhvr>
                                        <p:cTn id="235" dur="500"/>
                                        <p:tgtEl>
                                          <p:spTgt spid="162"/>
                                        </p:tgtEl>
                                      </p:cBhvr>
                                    </p:animEffect>
                                    <p:set>
                                      <p:cBhvr>
                                        <p:cTn id="236" dur="1" fill="hold">
                                          <p:stCondLst>
                                            <p:cond delay="499"/>
                                          </p:stCondLst>
                                        </p:cTn>
                                        <p:tgtEl>
                                          <p:spTgt spid="162"/>
                                        </p:tgtEl>
                                        <p:attrNameLst>
                                          <p:attrName>style.visibility</p:attrName>
                                        </p:attrNameLst>
                                      </p:cBhvr>
                                      <p:to>
                                        <p:strVal val="hidden"/>
                                      </p:to>
                                    </p:set>
                                  </p:childTnLst>
                                </p:cTn>
                              </p:par>
                              <p:par>
                                <p:cTn id="237" presetID="10" presetClass="exit" presetSubtype="0" fill="hold" nodeType="withEffect">
                                  <p:stCondLst>
                                    <p:cond delay="0"/>
                                  </p:stCondLst>
                                  <p:childTnLst>
                                    <p:animEffect transition="out" filter="fade">
                                      <p:cBhvr>
                                        <p:cTn id="238" dur="500"/>
                                        <p:tgtEl>
                                          <p:spTgt spid="163"/>
                                        </p:tgtEl>
                                      </p:cBhvr>
                                    </p:animEffect>
                                    <p:set>
                                      <p:cBhvr>
                                        <p:cTn id="239" dur="1" fill="hold">
                                          <p:stCondLst>
                                            <p:cond delay="499"/>
                                          </p:stCondLst>
                                        </p:cTn>
                                        <p:tgtEl>
                                          <p:spTgt spid="163"/>
                                        </p:tgtEl>
                                        <p:attrNameLst>
                                          <p:attrName>style.visibility</p:attrName>
                                        </p:attrNameLst>
                                      </p:cBhvr>
                                      <p:to>
                                        <p:strVal val="hidden"/>
                                      </p:to>
                                    </p:set>
                                  </p:childTnLst>
                                </p:cTn>
                              </p:par>
                              <p:par>
                                <p:cTn id="240" presetID="10" presetClass="exit" presetSubtype="0" fill="hold" nodeType="withEffect">
                                  <p:stCondLst>
                                    <p:cond delay="0"/>
                                  </p:stCondLst>
                                  <p:childTnLst>
                                    <p:animEffect transition="out" filter="fade">
                                      <p:cBhvr>
                                        <p:cTn id="241" dur="500"/>
                                        <p:tgtEl>
                                          <p:spTgt spid="164"/>
                                        </p:tgtEl>
                                      </p:cBhvr>
                                    </p:animEffect>
                                    <p:set>
                                      <p:cBhvr>
                                        <p:cTn id="242" dur="1" fill="hold">
                                          <p:stCondLst>
                                            <p:cond delay="499"/>
                                          </p:stCondLst>
                                        </p:cTn>
                                        <p:tgtEl>
                                          <p:spTgt spid="164"/>
                                        </p:tgtEl>
                                        <p:attrNameLst>
                                          <p:attrName>style.visibility</p:attrName>
                                        </p:attrNameLst>
                                      </p:cBhvr>
                                      <p:to>
                                        <p:strVal val="hidden"/>
                                      </p:to>
                                    </p:set>
                                  </p:childTnLst>
                                </p:cTn>
                              </p:par>
                              <p:par>
                                <p:cTn id="243" presetID="10" presetClass="exit" presetSubtype="0" fill="hold" nodeType="withEffect">
                                  <p:stCondLst>
                                    <p:cond delay="0"/>
                                  </p:stCondLst>
                                  <p:childTnLst>
                                    <p:animEffect transition="out" filter="fade">
                                      <p:cBhvr>
                                        <p:cTn id="244" dur="500"/>
                                        <p:tgtEl>
                                          <p:spTgt spid="165"/>
                                        </p:tgtEl>
                                      </p:cBhvr>
                                    </p:animEffect>
                                    <p:set>
                                      <p:cBhvr>
                                        <p:cTn id="245" dur="1" fill="hold">
                                          <p:stCondLst>
                                            <p:cond delay="499"/>
                                          </p:stCondLst>
                                        </p:cTn>
                                        <p:tgtEl>
                                          <p:spTgt spid="165"/>
                                        </p:tgtEl>
                                        <p:attrNameLst>
                                          <p:attrName>style.visibility</p:attrName>
                                        </p:attrNameLst>
                                      </p:cBhvr>
                                      <p:to>
                                        <p:strVal val="hidden"/>
                                      </p:to>
                                    </p:set>
                                  </p:childTnLst>
                                </p:cTn>
                              </p:par>
                              <p:par>
                                <p:cTn id="246" presetID="10" presetClass="exit" presetSubtype="0" fill="hold" nodeType="withEffect">
                                  <p:stCondLst>
                                    <p:cond delay="0"/>
                                  </p:stCondLst>
                                  <p:childTnLst>
                                    <p:animEffect transition="out" filter="fade">
                                      <p:cBhvr>
                                        <p:cTn id="247" dur="500"/>
                                        <p:tgtEl>
                                          <p:spTgt spid="170"/>
                                        </p:tgtEl>
                                      </p:cBhvr>
                                    </p:animEffect>
                                    <p:set>
                                      <p:cBhvr>
                                        <p:cTn id="248" dur="1" fill="hold">
                                          <p:stCondLst>
                                            <p:cond delay="499"/>
                                          </p:stCondLst>
                                        </p:cTn>
                                        <p:tgtEl>
                                          <p:spTgt spid="170"/>
                                        </p:tgtEl>
                                        <p:attrNameLst>
                                          <p:attrName>style.visibility</p:attrName>
                                        </p:attrNameLst>
                                      </p:cBhvr>
                                      <p:to>
                                        <p:strVal val="hidden"/>
                                      </p:to>
                                    </p:set>
                                  </p:childTnLst>
                                </p:cTn>
                              </p:par>
                              <p:par>
                                <p:cTn id="249" presetID="10" presetClass="exit" presetSubtype="0" fill="hold" nodeType="withEffect">
                                  <p:stCondLst>
                                    <p:cond delay="0"/>
                                  </p:stCondLst>
                                  <p:childTnLst>
                                    <p:animEffect transition="out" filter="fade">
                                      <p:cBhvr>
                                        <p:cTn id="250" dur="500"/>
                                        <p:tgtEl>
                                          <p:spTgt spid="272"/>
                                        </p:tgtEl>
                                      </p:cBhvr>
                                    </p:animEffect>
                                    <p:set>
                                      <p:cBhvr>
                                        <p:cTn id="251" dur="1" fill="hold">
                                          <p:stCondLst>
                                            <p:cond delay="499"/>
                                          </p:stCondLst>
                                        </p:cTn>
                                        <p:tgtEl>
                                          <p:spTgt spid="272"/>
                                        </p:tgtEl>
                                        <p:attrNameLst>
                                          <p:attrName>style.visibility</p:attrName>
                                        </p:attrNameLst>
                                      </p:cBhvr>
                                      <p:to>
                                        <p:strVal val="hidden"/>
                                      </p:to>
                                    </p:set>
                                  </p:childTnLst>
                                </p:cTn>
                              </p:par>
                              <p:par>
                                <p:cTn id="252" presetID="10" presetClass="exit" presetSubtype="0" fill="hold" nodeType="withEffect">
                                  <p:stCondLst>
                                    <p:cond delay="0"/>
                                  </p:stCondLst>
                                  <p:childTnLst>
                                    <p:animEffect transition="out" filter="fade">
                                      <p:cBhvr>
                                        <p:cTn id="253" dur="500"/>
                                        <p:tgtEl>
                                          <p:spTgt spid="275"/>
                                        </p:tgtEl>
                                      </p:cBhvr>
                                    </p:animEffect>
                                    <p:set>
                                      <p:cBhvr>
                                        <p:cTn id="254" dur="1" fill="hold">
                                          <p:stCondLst>
                                            <p:cond delay="499"/>
                                          </p:stCondLst>
                                        </p:cTn>
                                        <p:tgtEl>
                                          <p:spTgt spid="275"/>
                                        </p:tgtEl>
                                        <p:attrNameLst>
                                          <p:attrName>style.visibility</p:attrName>
                                        </p:attrNameLst>
                                      </p:cBhvr>
                                      <p:to>
                                        <p:strVal val="hidden"/>
                                      </p:to>
                                    </p:set>
                                  </p:childTnLst>
                                </p:cTn>
                              </p:par>
                              <p:par>
                                <p:cTn id="255" presetID="10" presetClass="exit" presetSubtype="0" fill="hold" nodeType="withEffect">
                                  <p:stCondLst>
                                    <p:cond delay="0"/>
                                  </p:stCondLst>
                                  <p:childTnLst>
                                    <p:animEffect transition="out" filter="fade">
                                      <p:cBhvr>
                                        <p:cTn id="256" dur="500"/>
                                        <p:tgtEl>
                                          <p:spTgt spid="284"/>
                                        </p:tgtEl>
                                      </p:cBhvr>
                                    </p:animEffect>
                                    <p:set>
                                      <p:cBhvr>
                                        <p:cTn id="257" dur="1" fill="hold">
                                          <p:stCondLst>
                                            <p:cond delay="499"/>
                                          </p:stCondLst>
                                        </p:cTn>
                                        <p:tgtEl>
                                          <p:spTgt spid="284"/>
                                        </p:tgtEl>
                                        <p:attrNameLst>
                                          <p:attrName>style.visibility</p:attrName>
                                        </p:attrNameLst>
                                      </p:cBhvr>
                                      <p:to>
                                        <p:strVal val="hidden"/>
                                      </p:to>
                                    </p:set>
                                  </p:childTnLst>
                                </p:cTn>
                              </p:par>
                              <p:par>
                                <p:cTn id="258" presetID="10" presetClass="exit" presetSubtype="0" fill="hold" nodeType="withEffect">
                                  <p:stCondLst>
                                    <p:cond delay="0"/>
                                  </p:stCondLst>
                                  <p:childTnLst>
                                    <p:animEffect transition="out" filter="fade">
                                      <p:cBhvr>
                                        <p:cTn id="259" dur="500"/>
                                        <p:tgtEl>
                                          <p:spTgt spid="285"/>
                                        </p:tgtEl>
                                      </p:cBhvr>
                                    </p:animEffect>
                                    <p:set>
                                      <p:cBhvr>
                                        <p:cTn id="260" dur="1" fill="hold">
                                          <p:stCondLst>
                                            <p:cond delay="499"/>
                                          </p:stCondLst>
                                        </p:cTn>
                                        <p:tgtEl>
                                          <p:spTgt spid="285"/>
                                        </p:tgtEl>
                                        <p:attrNameLst>
                                          <p:attrName>style.visibility</p:attrName>
                                        </p:attrNameLst>
                                      </p:cBhvr>
                                      <p:to>
                                        <p:strVal val="hidden"/>
                                      </p:to>
                                    </p:set>
                                  </p:childTnLst>
                                </p:cTn>
                              </p:par>
                              <p:par>
                                <p:cTn id="261" presetID="10" presetClass="exit" presetSubtype="0" fill="hold" nodeType="withEffect">
                                  <p:stCondLst>
                                    <p:cond delay="0"/>
                                  </p:stCondLst>
                                  <p:childTnLst>
                                    <p:animEffect transition="out" filter="fade">
                                      <p:cBhvr>
                                        <p:cTn id="262" dur="500"/>
                                        <p:tgtEl>
                                          <p:spTgt spid="290"/>
                                        </p:tgtEl>
                                      </p:cBhvr>
                                    </p:animEffect>
                                    <p:set>
                                      <p:cBhvr>
                                        <p:cTn id="263" dur="1" fill="hold">
                                          <p:stCondLst>
                                            <p:cond delay="499"/>
                                          </p:stCondLst>
                                        </p:cTn>
                                        <p:tgtEl>
                                          <p:spTgt spid="290"/>
                                        </p:tgtEl>
                                        <p:attrNameLst>
                                          <p:attrName>style.visibility</p:attrName>
                                        </p:attrNameLst>
                                      </p:cBhvr>
                                      <p:to>
                                        <p:strVal val="hidden"/>
                                      </p:to>
                                    </p:set>
                                  </p:childTnLst>
                                </p:cTn>
                              </p:par>
                              <p:par>
                                <p:cTn id="264" presetID="10" presetClass="exit" presetSubtype="0" fill="hold" nodeType="withEffect">
                                  <p:stCondLst>
                                    <p:cond delay="0"/>
                                  </p:stCondLst>
                                  <p:childTnLst>
                                    <p:animEffect transition="out" filter="fade">
                                      <p:cBhvr>
                                        <p:cTn id="265" dur="500"/>
                                        <p:tgtEl>
                                          <p:spTgt spid="484"/>
                                        </p:tgtEl>
                                      </p:cBhvr>
                                    </p:animEffect>
                                    <p:set>
                                      <p:cBhvr>
                                        <p:cTn id="266" dur="1" fill="hold">
                                          <p:stCondLst>
                                            <p:cond delay="499"/>
                                          </p:stCondLst>
                                        </p:cTn>
                                        <p:tgtEl>
                                          <p:spTgt spid="484"/>
                                        </p:tgtEl>
                                        <p:attrNameLst>
                                          <p:attrName>style.visibility</p:attrName>
                                        </p:attrNameLst>
                                      </p:cBhvr>
                                      <p:to>
                                        <p:strVal val="hidden"/>
                                      </p:to>
                                    </p:set>
                                  </p:childTnLst>
                                </p:cTn>
                              </p:par>
                            </p:childTnLst>
                          </p:cTn>
                        </p:par>
                        <p:par>
                          <p:cTn id="267" fill="hold">
                            <p:stCondLst>
                              <p:cond delay="2500"/>
                            </p:stCondLst>
                            <p:childTnLst>
                              <p:par>
                                <p:cTn id="268" presetID="10" presetClass="entr" presetSubtype="0" fill="hold" nodeType="afterEffect">
                                  <p:stCondLst>
                                    <p:cond delay="0"/>
                                  </p:stCondLst>
                                  <p:childTnLst>
                                    <p:set>
                                      <p:cBhvr>
                                        <p:cTn id="269" dur="1" fill="hold">
                                          <p:stCondLst>
                                            <p:cond delay="0"/>
                                          </p:stCondLst>
                                        </p:cTn>
                                        <p:tgtEl>
                                          <p:spTgt spid="165"/>
                                        </p:tgtEl>
                                        <p:attrNameLst>
                                          <p:attrName>style.visibility</p:attrName>
                                        </p:attrNameLst>
                                      </p:cBhvr>
                                      <p:to>
                                        <p:strVal val="visible"/>
                                      </p:to>
                                    </p:set>
                                    <p:animEffect transition="in" filter="fade">
                                      <p:cBhvr>
                                        <p:cTn id="270" dur="500"/>
                                        <p:tgtEl>
                                          <p:spTgt spid="165"/>
                                        </p:tgtEl>
                                      </p:cBhvr>
                                    </p:animEffect>
                                  </p:childTnLst>
                                </p:cTn>
                              </p:par>
                              <p:par>
                                <p:cTn id="271" presetID="10" presetClass="entr" presetSubtype="0" fill="hold" nodeType="withEffect">
                                  <p:stCondLst>
                                    <p:cond delay="0"/>
                                  </p:stCondLst>
                                  <p:childTnLst>
                                    <p:set>
                                      <p:cBhvr>
                                        <p:cTn id="272" dur="1" fill="hold">
                                          <p:stCondLst>
                                            <p:cond delay="0"/>
                                          </p:stCondLst>
                                        </p:cTn>
                                        <p:tgtEl>
                                          <p:spTgt spid="272"/>
                                        </p:tgtEl>
                                        <p:attrNameLst>
                                          <p:attrName>style.visibility</p:attrName>
                                        </p:attrNameLst>
                                      </p:cBhvr>
                                      <p:to>
                                        <p:strVal val="visible"/>
                                      </p:to>
                                    </p:set>
                                    <p:animEffect transition="in" filter="fade">
                                      <p:cBhvr>
                                        <p:cTn id="273" dur="500"/>
                                        <p:tgtEl>
                                          <p:spTgt spid="272"/>
                                        </p:tgtEl>
                                      </p:cBhvr>
                                    </p:animEffect>
                                  </p:childTnLst>
                                </p:cTn>
                              </p:par>
                              <p:par>
                                <p:cTn id="274" presetID="10" presetClass="entr" presetSubtype="0" fill="hold" nodeType="withEffect">
                                  <p:stCondLst>
                                    <p:cond delay="0"/>
                                  </p:stCondLst>
                                  <p:childTnLst>
                                    <p:set>
                                      <p:cBhvr>
                                        <p:cTn id="275" dur="1" fill="hold">
                                          <p:stCondLst>
                                            <p:cond delay="0"/>
                                          </p:stCondLst>
                                        </p:cTn>
                                        <p:tgtEl>
                                          <p:spTgt spid="275"/>
                                        </p:tgtEl>
                                        <p:attrNameLst>
                                          <p:attrName>style.visibility</p:attrName>
                                        </p:attrNameLst>
                                      </p:cBhvr>
                                      <p:to>
                                        <p:strVal val="visible"/>
                                      </p:to>
                                    </p:set>
                                    <p:animEffect transition="in" filter="fade">
                                      <p:cBhvr>
                                        <p:cTn id="276" dur="500"/>
                                        <p:tgtEl>
                                          <p:spTgt spid="275"/>
                                        </p:tgtEl>
                                      </p:cBhvr>
                                    </p:animEffect>
                                  </p:childTnLst>
                                </p:cTn>
                              </p:par>
                              <p:par>
                                <p:cTn id="277" presetID="10" presetClass="entr" presetSubtype="0" fill="hold" nodeType="withEffect">
                                  <p:stCondLst>
                                    <p:cond delay="0"/>
                                  </p:stCondLst>
                                  <p:childTnLst>
                                    <p:set>
                                      <p:cBhvr>
                                        <p:cTn id="278" dur="1" fill="hold">
                                          <p:stCondLst>
                                            <p:cond delay="0"/>
                                          </p:stCondLst>
                                        </p:cTn>
                                        <p:tgtEl>
                                          <p:spTgt spid="284"/>
                                        </p:tgtEl>
                                        <p:attrNameLst>
                                          <p:attrName>style.visibility</p:attrName>
                                        </p:attrNameLst>
                                      </p:cBhvr>
                                      <p:to>
                                        <p:strVal val="visible"/>
                                      </p:to>
                                    </p:set>
                                    <p:animEffect transition="in" filter="fade">
                                      <p:cBhvr>
                                        <p:cTn id="279" dur="500"/>
                                        <p:tgtEl>
                                          <p:spTgt spid="284"/>
                                        </p:tgtEl>
                                      </p:cBhvr>
                                    </p:animEffect>
                                  </p:childTnLst>
                                </p:cTn>
                              </p:par>
                              <p:par>
                                <p:cTn id="280" presetID="10" presetClass="entr" presetSubtype="0" fill="hold" nodeType="withEffect">
                                  <p:stCondLst>
                                    <p:cond delay="0"/>
                                  </p:stCondLst>
                                  <p:childTnLst>
                                    <p:set>
                                      <p:cBhvr>
                                        <p:cTn id="281" dur="1" fill="hold">
                                          <p:stCondLst>
                                            <p:cond delay="0"/>
                                          </p:stCondLst>
                                        </p:cTn>
                                        <p:tgtEl>
                                          <p:spTgt spid="290"/>
                                        </p:tgtEl>
                                        <p:attrNameLst>
                                          <p:attrName>style.visibility</p:attrName>
                                        </p:attrNameLst>
                                      </p:cBhvr>
                                      <p:to>
                                        <p:strVal val="visible"/>
                                      </p:to>
                                    </p:set>
                                    <p:animEffect transition="in" filter="fade">
                                      <p:cBhvr>
                                        <p:cTn id="282" dur="500"/>
                                        <p:tgtEl>
                                          <p:spTgt spid="290"/>
                                        </p:tgtEl>
                                      </p:cBhvr>
                                    </p:animEffect>
                                  </p:childTnLst>
                                </p:cTn>
                              </p:par>
                            </p:childTnLst>
                          </p:cTn>
                        </p:par>
                        <p:par>
                          <p:cTn id="283" fill="hold">
                            <p:stCondLst>
                              <p:cond delay="3000"/>
                            </p:stCondLst>
                            <p:childTnLst>
                              <p:par>
                                <p:cTn id="284" presetID="10" presetClass="exit" presetSubtype="0" fill="hold" nodeType="afterEffect">
                                  <p:stCondLst>
                                    <p:cond delay="0"/>
                                  </p:stCondLst>
                                  <p:childTnLst>
                                    <p:animEffect transition="out" filter="fade">
                                      <p:cBhvr>
                                        <p:cTn id="285" dur="500"/>
                                        <p:tgtEl>
                                          <p:spTgt spid="165"/>
                                        </p:tgtEl>
                                      </p:cBhvr>
                                    </p:animEffect>
                                    <p:set>
                                      <p:cBhvr>
                                        <p:cTn id="286" dur="1" fill="hold">
                                          <p:stCondLst>
                                            <p:cond delay="499"/>
                                          </p:stCondLst>
                                        </p:cTn>
                                        <p:tgtEl>
                                          <p:spTgt spid="165"/>
                                        </p:tgtEl>
                                        <p:attrNameLst>
                                          <p:attrName>style.visibility</p:attrName>
                                        </p:attrNameLst>
                                      </p:cBhvr>
                                      <p:to>
                                        <p:strVal val="hidden"/>
                                      </p:to>
                                    </p:set>
                                  </p:childTnLst>
                                </p:cTn>
                              </p:par>
                              <p:par>
                                <p:cTn id="287" presetID="10" presetClass="exit" presetSubtype="0" fill="hold" nodeType="withEffect">
                                  <p:stCondLst>
                                    <p:cond delay="0"/>
                                  </p:stCondLst>
                                  <p:childTnLst>
                                    <p:animEffect transition="out" filter="fade">
                                      <p:cBhvr>
                                        <p:cTn id="288" dur="500"/>
                                        <p:tgtEl>
                                          <p:spTgt spid="272"/>
                                        </p:tgtEl>
                                      </p:cBhvr>
                                    </p:animEffect>
                                    <p:set>
                                      <p:cBhvr>
                                        <p:cTn id="289" dur="1" fill="hold">
                                          <p:stCondLst>
                                            <p:cond delay="499"/>
                                          </p:stCondLst>
                                        </p:cTn>
                                        <p:tgtEl>
                                          <p:spTgt spid="272"/>
                                        </p:tgtEl>
                                        <p:attrNameLst>
                                          <p:attrName>style.visibility</p:attrName>
                                        </p:attrNameLst>
                                      </p:cBhvr>
                                      <p:to>
                                        <p:strVal val="hidden"/>
                                      </p:to>
                                    </p:set>
                                  </p:childTnLst>
                                </p:cTn>
                              </p:par>
                              <p:par>
                                <p:cTn id="290" presetID="10" presetClass="exit" presetSubtype="0" fill="hold" nodeType="withEffect">
                                  <p:stCondLst>
                                    <p:cond delay="0"/>
                                  </p:stCondLst>
                                  <p:childTnLst>
                                    <p:animEffect transition="out" filter="fade">
                                      <p:cBhvr>
                                        <p:cTn id="291" dur="500"/>
                                        <p:tgtEl>
                                          <p:spTgt spid="275"/>
                                        </p:tgtEl>
                                      </p:cBhvr>
                                    </p:animEffect>
                                    <p:set>
                                      <p:cBhvr>
                                        <p:cTn id="292" dur="1" fill="hold">
                                          <p:stCondLst>
                                            <p:cond delay="499"/>
                                          </p:stCondLst>
                                        </p:cTn>
                                        <p:tgtEl>
                                          <p:spTgt spid="275"/>
                                        </p:tgtEl>
                                        <p:attrNameLst>
                                          <p:attrName>style.visibility</p:attrName>
                                        </p:attrNameLst>
                                      </p:cBhvr>
                                      <p:to>
                                        <p:strVal val="hidden"/>
                                      </p:to>
                                    </p:set>
                                  </p:childTnLst>
                                </p:cTn>
                              </p:par>
                              <p:par>
                                <p:cTn id="293" presetID="10" presetClass="exit" presetSubtype="0" fill="hold" nodeType="withEffect">
                                  <p:stCondLst>
                                    <p:cond delay="0"/>
                                  </p:stCondLst>
                                  <p:childTnLst>
                                    <p:animEffect transition="out" filter="fade">
                                      <p:cBhvr>
                                        <p:cTn id="294" dur="500"/>
                                        <p:tgtEl>
                                          <p:spTgt spid="284"/>
                                        </p:tgtEl>
                                      </p:cBhvr>
                                    </p:animEffect>
                                    <p:set>
                                      <p:cBhvr>
                                        <p:cTn id="295" dur="1" fill="hold">
                                          <p:stCondLst>
                                            <p:cond delay="499"/>
                                          </p:stCondLst>
                                        </p:cTn>
                                        <p:tgtEl>
                                          <p:spTgt spid="284"/>
                                        </p:tgtEl>
                                        <p:attrNameLst>
                                          <p:attrName>style.visibility</p:attrName>
                                        </p:attrNameLst>
                                      </p:cBhvr>
                                      <p:to>
                                        <p:strVal val="hidden"/>
                                      </p:to>
                                    </p:set>
                                  </p:childTnLst>
                                </p:cTn>
                              </p:par>
                              <p:par>
                                <p:cTn id="296" presetID="10" presetClass="exit" presetSubtype="0" fill="hold" nodeType="withEffect">
                                  <p:stCondLst>
                                    <p:cond delay="0"/>
                                  </p:stCondLst>
                                  <p:childTnLst>
                                    <p:animEffect transition="out" filter="fade">
                                      <p:cBhvr>
                                        <p:cTn id="297" dur="500"/>
                                        <p:tgtEl>
                                          <p:spTgt spid="290"/>
                                        </p:tgtEl>
                                      </p:cBhvr>
                                    </p:animEffect>
                                    <p:set>
                                      <p:cBhvr>
                                        <p:cTn id="298" dur="1" fill="hold">
                                          <p:stCondLst>
                                            <p:cond delay="499"/>
                                          </p:stCondLst>
                                        </p:cTn>
                                        <p:tgtEl>
                                          <p:spTgt spid="290"/>
                                        </p:tgtEl>
                                        <p:attrNameLst>
                                          <p:attrName>style.visibility</p:attrName>
                                        </p:attrNameLst>
                                      </p:cBhvr>
                                      <p:to>
                                        <p:strVal val="hidden"/>
                                      </p:to>
                                    </p:set>
                                  </p:childTnLst>
                                </p:cTn>
                              </p:par>
                            </p:childTnLst>
                          </p:cTn>
                        </p:par>
                        <p:par>
                          <p:cTn id="299" fill="hold">
                            <p:stCondLst>
                              <p:cond delay="3500"/>
                            </p:stCondLst>
                            <p:childTnLst>
                              <p:par>
                                <p:cTn id="300" presetID="10" presetClass="entr" presetSubtype="0" fill="hold" nodeType="afterEffect">
                                  <p:stCondLst>
                                    <p:cond delay="0"/>
                                  </p:stCondLst>
                                  <p:childTnLst>
                                    <p:set>
                                      <p:cBhvr>
                                        <p:cTn id="301" dur="1" fill="hold">
                                          <p:stCondLst>
                                            <p:cond delay="0"/>
                                          </p:stCondLst>
                                        </p:cTn>
                                        <p:tgtEl>
                                          <p:spTgt spid="165"/>
                                        </p:tgtEl>
                                        <p:attrNameLst>
                                          <p:attrName>style.visibility</p:attrName>
                                        </p:attrNameLst>
                                      </p:cBhvr>
                                      <p:to>
                                        <p:strVal val="visible"/>
                                      </p:to>
                                    </p:set>
                                    <p:animEffect transition="in" filter="fade">
                                      <p:cBhvr>
                                        <p:cTn id="302" dur="500"/>
                                        <p:tgtEl>
                                          <p:spTgt spid="165"/>
                                        </p:tgtEl>
                                      </p:cBhvr>
                                    </p:animEffect>
                                  </p:childTnLst>
                                </p:cTn>
                              </p:par>
                              <p:par>
                                <p:cTn id="303" presetID="10" presetClass="entr" presetSubtype="0" fill="hold" nodeType="withEffect">
                                  <p:stCondLst>
                                    <p:cond delay="0"/>
                                  </p:stCondLst>
                                  <p:childTnLst>
                                    <p:set>
                                      <p:cBhvr>
                                        <p:cTn id="304" dur="1" fill="hold">
                                          <p:stCondLst>
                                            <p:cond delay="0"/>
                                          </p:stCondLst>
                                        </p:cTn>
                                        <p:tgtEl>
                                          <p:spTgt spid="275"/>
                                        </p:tgtEl>
                                        <p:attrNameLst>
                                          <p:attrName>style.visibility</p:attrName>
                                        </p:attrNameLst>
                                      </p:cBhvr>
                                      <p:to>
                                        <p:strVal val="visible"/>
                                      </p:to>
                                    </p:set>
                                    <p:animEffect transition="in" filter="fade">
                                      <p:cBhvr>
                                        <p:cTn id="305" dur="500"/>
                                        <p:tgtEl>
                                          <p:spTgt spid="275"/>
                                        </p:tgtEl>
                                      </p:cBhvr>
                                    </p:animEffect>
                                  </p:childTnLst>
                                </p:cTn>
                              </p:par>
                              <p:par>
                                <p:cTn id="306" presetID="10" presetClass="entr" presetSubtype="0" fill="hold" nodeType="withEffect">
                                  <p:stCondLst>
                                    <p:cond delay="0"/>
                                  </p:stCondLst>
                                  <p:childTnLst>
                                    <p:set>
                                      <p:cBhvr>
                                        <p:cTn id="307" dur="1" fill="hold">
                                          <p:stCondLst>
                                            <p:cond delay="0"/>
                                          </p:stCondLst>
                                        </p:cTn>
                                        <p:tgtEl>
                                          <p:spTgt spid="290"/>
                                        </p:tgtEl>
                                        <p:attrNameLst>
                                          <p:attrName>style.visibility</p:attrName>
                                        </p:attrNameLst>
                                      </p:cBhvr>
                                      <p:to>
                                        <p:strVal val="visible"/>
                                      </p:to>
                                    </p:set>
                                    <p:animEffect transition="in" filter="fade">
                                      <p:cBhvr>
                                        <p:cTn id="308"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07504" y="980728"/>
          <a:ext cx="8856984"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2"/>
          <p:cNvSpPr txBox="1">
            <a:spLocks noChangeArrowheads="1"/>
          </p:cNvSpPr>
          <p:nvPr/>
        </p:nvSpPr>
        <p:spPr bwMode="auto">
          <a:xfrm>
            <a:off x="1043608" y="214313"/>
            <a:ext cx="2853506" cy="707886"/>
          </a:xfrm>
          <a:prstGeom prst="rect">
            <a:avLst/>
          </a:prstGeom>
          <a:noFill/>
          <a:ln w="9525">
            <a:noFill/>
            <a:miter lim="800000"/>
            <a:headEnd/>
            <a:tailEnd/>
          </a:ln>
        </p:spPr>
        <p:txBody>
          <a:bodyPr wrap="square">
            <a:spAutoFit/>
          </a:bodyPr>
          <a:lstStyle/>
          <a:p>
            <a:pPr algn="l"/>
            <a:r>
              <a:rPr lang="en-US" sz="4000" b="1" dirty="0" smtClean="0">
                <a:effectLst/>
                <a:latin typeface="Arial" charset="0"/>
              </a:rPr>
              <a:t>Criterion C</a:t>
            </a:r>
            <a:endParaRPr lang="en-US" sz="4000" b="1" dirty="0">
              <a:effectLst/>
              <a:latin typeface="Arial" charset="0"/>
            </a:endParaRPr>
          </a:p>
        </p:txBody>
      </p:sp>
      <p:grpSp>
        <p:nvGrpSpPr>
          <p:cNvPr id="4" name="Group 3"/>
          <p:cNvGrpSpPr/>
          <p:nvPr/>
        </p:nvGrpSpPr>
        <p:grpSpPr>
          <a:xfrm>
            <a:off x="5076056" y="-27384"/>
            <a:ext cx="4104456" cy="720080"/>
            <a:chOff x="5076056" y="-27384"/>
            <a:chExt cx="4104456" cy="720080"/>
          </a:xfrm>
        </p:grpSpPr>
        <p:grpSp>
          <p:nvGrpSpPr>
            <p:cNvPr id="7" name="Group 6"/>
            <p:cNvGrpSpPr/>
            <p:nvPr/>
          </p:nvGrpSpPr>
          <p:grpSpPr>
            <a:xfrm>
              <a:off x="5076056" y="-27384"/>
              <a:ext cx="4104456" cy="720080"/>
              <a:chOff x="5076056" y="-27384"/>
              <a:chExt cx="4104456" cy="720080"/>
            </a:xfrm>
          </p:grpSpPr>
          <p:sp>
            <p:nvSpPr>
              <p:cNvPr id="9" name="Rectangle 8"/>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8" name="TextBox 7"/>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C</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2476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16656726"/>
              </p:ext>
            </p:extLst>
          </p:nvPr>
        </p:nvGraphicFramePr>
        <p:xfrm>
          <a:off x="72008" y="1153552"/>
          <a:ext cx="8964488" cy="5070584"/>
        </p:xfrm>
        <a:graphic>
          <a:graphicData uri="http://schemas.openxmlformats.org/drawingml/2006/table">
            <a:tbl>
              <a:tblPr firstRow="1" bandRow="1">
                <a:tableStyleId>{5C22544A-7EE6-4342-B048-85BDC9FD1C3A}</a:tableStyleId>
              </a:tblPr>
              <a:tblGrid>
                <a:gridCol w="3275856"/>
                <a:gridCol w="2304256"/>
                <a:gridCol w="1728192"/>
                <a:gridCol w="1656184"/>
              </a:tblGrid>
              <a:tr h="370840">
                <a:tc>
                  <a:txBody>
                    <a:bodyPr/>
                    <a:lstStyle/>
                    <a:p>
                      <a:endParaRPr lang="en-GB" dirty="0"/>
                    </a:p>
                  </a:txBody>
                  <a:tcPr/>
                </a:tc>
                <a:tc>
                  <a:txBody>
                    <a:bodyPr/>
                    <a:lstStyle/>
                    <a:p>
                      <a:pPr algn="ctr"/>
                      <a:r>
                        <a:rPr lang="en-GB" dirty="0" smtClean="0"/>
                        <a:t>Critically Endangered</a:t>
                      </a:r>
                      <a:endParaRPr lang="en-GB" dirty="0"/>
                    </a:p>
                  </a:txBody>
                  <a:tcPr/>
                </a:tc>
                <a:tc>
                  <a:txBody>
                    <a:bodyPr/>
                    <a:lstStyle/>
                    <a:p>
                      <a:pPr algn="ctr"/>
                      <a:r>
                        <a:rPr lang="en-GB" dirty="0" smtClean="0"/>
                        <a:t>Endangered</a:t>
                      </a:r>
                      <a:endParaRPr lang="en-GB" dirty="0"/>
                    </a:p>
                  </a:txBody>
                  <a:tcPr/>
                </a:tc>
                <a:tc>
                  <a:txBody>
                    <a:bodyPr/>
                    <a:lstStyle/>
                    <a:p>
                      <a:pPr algn="ctr"/>
                      <a:r>
                        <a:rPr lang="en-GB" dirty="0" smtClean="0"/>
                        <a:t>Vulnerable</a:t>
                      </a:r>
                      <a:endParaRPr lang="en-GB" dirty="0"/>
                    </a:p>
                  </a:txBody>
                  <a:tcPr/>
                </a:tc>
              </a:tr>
              <a:tr h="370840">
                <a:tc>
                  <a:txBody>
                    <a:bodyPr/>
                    <a:lstStyle/>
                    <a:p>
                      <a:r>
                        <a:rPr lang="en-GB" b="1" dirty="0" smtClean="0"/>
                        <a:t>Population size</a:t>
                      </a:r>
                      <a:endParaRPr lang="en-GB" b="1" dirty="0"/>
                    </a:p>
                  </a:txBody>
                  <a:tcPr/>
                </a:tc>
                <a:tc gridSpan="3">
                  <a:txBody>
                    <a:bodyPr/>
                    <a:lstStyle/>
                    <a:p>
                      <a:endParaRPr lang="en-GB"/>
                    </a:p>
                  </a:txBody>
                  <a:tcPr/>
                </a:tc>
                <a:tc hMerge="1">
                  <a:txBody>
                    <a:bodyPr/>
                    <a:lstStyle/>
                    <a:p>
                      <a:endParaRPr lang="en-GB"/>
                    </a:p>
                  </a:txBody>
                  <a:tcPr/>
                </a:tc>
                <a:tc hMerge="1">
                  <a:txBody>
                    <a:bodyPr/>
                    <a:lstStyle/>
                    <a:p>
                      <a:endParaRPr lang="en-GB"/>
                    </a:p>
                  </a:txBody>
                  <a:tcPr/>
                </a:tc>
              </a:tr>
              <a:tr h="370840">
                <a:tc>
                  <a:txBody>
                    <a:bodyPr/>
                    <a:lstStyle/>
                    <a:p>
                      <a:r>
                        <a:rPr lang="en-GB" b="1" dirty="0" smtClean="0"/>
                        <a:t>Number of mature individuals</a:t>
                      </a:r>
                      <a:endParaRPr lang="en-GB" dirty="0" smtClean="0"/>
                    </a:p>
                  </a:txBody>
                  <a:tcPr/>
                </a:tc>
                <a:tc>
                  <a:txBody>
                    <a:bodyPr/>
                    <a:lstStyle/>
                    <a:p>
                      <a:pPr algn="ctr"/>
                      <a:r>
                        <a:rPr lang="en-GB" dirty="0" smtClean="0"/>
                        <a:t>&lt; 250</a:t>
                      </a:r>
                      <a:endParaRPr lang="en-GB" baseline="30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&lt; 2,500</a:t>
                      </a:r>
                      <a:endParaRPr lang="en-GB" baseline="30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&lt; 10,000</a:t>
                      </a:r>
                      <a:endParaRPr lang="en-GB" baseline="30000" dirty="0" smtClean="0"/>
                    </a:p>
                  </a:txBody>
                  <a:tcPr/>
                </a:tc>
              </a:tr>
              <a:tr h="370840">
                <a:tc gridSpan="4">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4">
                  <a:txBody>
                    <a:bodyPr/>
                    <a:lstStyle/>
                    <a:p>
                      <a:r>
                        <a:rPr lang="en-GB" b="1" dirty="0" smtClean="0"/>
                        <a:t>AND</a:t>
                      </a:r>
                      <a:r>
                        <a:rPr lang="en-GB" dirty="0" smtClean="0"/>
                        <a:t> at least 1</a:t>
                      </a:r>
                      <a:r>
                        <a:rPr lang="en-GB" baseline="0" dirty="0" smtClean="0"/>
                        <a:t> </a:t>
                      </a:r>
                      <a:r>
                        <a:rPr lang="en-GB" dirty="0" smtClean="0"/>
                        <a:t>of C1 or C2</a:t>
                      </a:r>
                      <a:endParaRPr lang="en-GB" dirty="0"/>
                    </a:p>
                  </a:txBody>
                  <a:tcPr/>
                </a:tc>
                <a:tc hMerge="1">
                  <a:txBody>
                    <a:bodyPr/>
                    <a:lstStyle/>
                    <a:p>
                      <a:endParaRPr lang="en-GB"/>
                    </a:p>
                  </a:txBody>
                  <a:tcPr/>
                </a:tc>
                <a:tc hMerge="1">
                  <a:txBody>
                    <a:bodyPr/>
                    <a:lstStyle/>
                    <a:p>
                      <a:pPr algn="ctr"/>
                      <a:endParaRPr lang="en-GB" baseline="30000" dirty="0"/>
                    </a:p>
                  </a:txBody>
                  <a:tcPr/>
                </a:tc>
                <a:tc hMerge="1">
                  <a:txBody>
                    <a:bodyPr/>
                    <a:lstStyle/>
                    <a:p>
                      <a:pPr algn="ctr"/>
                      <a:endParaRPr lang="en-GB" baseline="30000" dirty="0"/>
                    </a:p>
                  </a:txBody>
                  <a:tcPr/>
                </a:tc>
              </a:tr>
              <a:tr h="925304">
                <a:tc>
                  <a:txBody>
                    <a:bodyPr/>
                    <a:lstStyle/>
                    <a:p>
                      <a:r>
                        <a:rPr lang="en-GB" b="1" dirty="0" smtClean="0"/>
                        <a:t>C1. </a:t>
                      </a:r>
                      <a:r>
                        <a:rPr lang="en-GB" b="0" dirty="0" smtClean="0"/>
                        <a:t>Observed, estimated or projected continuing decline</a:t>
                      </a:r>
                      <a:endParaRPr lang="en-GB" b="1" dirty="0"/>
                    </a:p>
                  </a:txBody>
                  <a:tcPr/>
                </a:tc>
                <a:tc>
                  <a:txBody>
                    <a:bodyPr/>
                    <a:lstStyle/>
                    <a:p>
                      <a:pPr algn="ctr"/>
                      <a:r>
                        <a:rPr lang="en-GB" baseline="0" dirty="0" smtClean="0"/>
                        <a:t>25% in 3 years or </a:t>
                      </a:r>
                    </a:p>
                    <a:p>
                      <a:pPr algn="ctr"/>
                      <a:r>
                        <a:rPr lang="en-GB" baseline="0" dirty="0" smtClean="0"/>
                        <a:t>1 generation</a:t>
                      </a:r>
                      <a:endParaRPr lang="en-GB" baseline="0" dirty="0"/>
                    </a:p>
                  </a:txBody>
                  <a:tcPr/>
                </a:tc>
                <a:tc>
                  <a:txBody>
                    <a:bodyPr/>
                    <a:lstStyle/>
                    <a:p>
                      <a:pPr algn="ctr"/>
                      <a:r>
                        <a:rPr lang="en-GB" baseline="0" dirty="0" smtClean="0"/>
                        <a:t>20% in 5 years or 2 generations</a:t>
                      </a:r>
                      <a:endParaRPr lang="en-GB" baseline="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aseline="0" dirty="0" smtClean="0"/>
                        <a:t>10% in 10 years or 3 generations</a:t>
                      </a:r>
                    </a:p>
                  </a:txBody>
                  <a:tcPr/>
                </a:tc>
              </a:tr>
              <a:tr h="370840">
                <a:tc gridSpan="4">
                  <a:txBody>
                    <a:bodyPr/>
                    <a:lstStyle/>
                    <a:p>
                      <a:r>
                        <a:rPr lang="en-GB" b="1" dirty="0" smtClean="0"/>
                        <a:t>C2. </a:t>
                      </a:r>
                      <a:r>
                        <a:rPr lang="en-GB" b="0" dirty="0" smtClean="0"/>
                        <a:t>Observed, estimated,</a:t>
                      </a:r>
                      <a:r>
                        <a:rPr lang="en-GB" b="0" baseline="0" dirty="0" smtClean="0"/>
                        <a:t> </a:t>
                      </a:r>
                      <a:r>
                        <a:rPr lang="en-GB" b="0" dirty="0" smtClean="0"/>
                        <a:t>projected or</a:t>
                      </a:r>
                      <a:r>
                        <a:rPr lang="en-GB" b="0" baseline="0" dirty="0" smtClean="0"/>
                        <a:t> inferred </a:t>
                      </a:r>
                      <a:r>
                        <a:rPr lang="en-GB" b="0" dirty="0" smtClean="0"/>
                        <a:t>continuing decline</a:t>
                      </a:r>
                      <a:r>
                        <a:rPr lang="en-GB" b="1" dirty="0" smtClean="0"/>
                        <a:t> AND </a:t>
                      </a:r>
                      <a:r>
                        <a:rPr lang="en-GB" b="0" dirty="0" smtClean="0"/>
                        <a:t>at least 1 of the 3</a:t>
                      </a:r>
                      <a:r>
                        <a:rPr lang="en-GB" b="0" baseline="0" dirty="0" smtClean="0"/>
                        <a:t> following conditions:</a:t>
                      </a:r>
                      <a:endParaRPr lang="en-GB" b="0" dirty="0"/>
                    </a:p>
                  </a:txBody>
                  <a:tcPr/>
                </a:tc>
                <a:tc hMerge="1">
                  <a:txBody>
                    <a:bodyPr/>
                    <a:lstStyle/>
                    <a:p>
                      <a:endParaRPr lang="en-GB"/>
                    </a:p>
                  </a:txBody>
                  <a:tcPr/>
                </a:tc>
                <a:tc hMerge="1">
                  <a:txBody>
                    <a:bodyPr/>
                    <a:lstStyle/>
                    <a:p>
                      <a:pPr algn="ctr"/>
                      <a:endParaRPr lang="en-GB" baseline="0" dirty="0"/>
                    </a:p>
                  </a:txBody>
                  <a:tcPr/>
                </a:tc>
                <a:tc hMerge="1">
                  <a:txBody>
                    <a:bodyPr/>
                    <a:lstStyle/>
                    <a:p>
                      <a:pPr algn="ctr"/>
                      <a:endParaRPr lang="en-GB" baseline="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t>
                      </a:r>
                      <a:r>
                        <a:rPr lang="en-GB" b="1" dirty="0" err="1" smtClean="0"/>
                        <a:t>ai</a:t>
                      </a:r>
                      <a:r>
                        <a:rPr lang="en-GB" b="1" dirty="0" smtClean="0"/>
                        <a:t>) </a:t>
                      </a:r>
                      <a:r>
                        <a:rPr lang="en-GB" b="0" dirty="0" smtClean="0"/>
                        <a:t>No. of mature individuals in each subpopulation</a:t>
                      </a:r>
                    </a:p>
                  </a:txBody>
                  <a:tcPr/>
                </a:tc>
                <a:tc>
                  <a:txBody>
                    <a:bodyPr/>
                    <a:lstStyle/>
                    <a:p>
                      <a:pPr algn="ctr"/>
                      <a:r>
                        <a:rPr lang="en-GB" dirty="0" smtClean="0"/>
                        <a:t>≤ 50</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 250</a:t>
                      </a:r>
                    </a:p>
                    <a:p>
                      <a:pPr algn="ctr"/>
                      <a:endParaRPr lang="en-GB" baseline="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 1,000</a:t>
                      </a:r>
                    </a:p>
                    <a:p>
                      <a:pPr algn="ctr"/>
                      <a:endParaRPr lang="en-GB" baseline="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t>
                      </a:r>
                      <a:r>
                        <a:rPr lang="en-GB" b="1" dirty="0" err="1" smtClean="0"/>
                        <a:t>aii</a:t>
                      </a:r>
                      <a:r>
                        <a:rPr lang="en-GB" b="1" dirty="0" smtClean="0"/>
                        <a:t>) </a:t>
                      </a:r>
                      <a:r>
                        <a:rPr lang="en-GB" b="0" dirty="0" smtClean="0"/>
                        <a:t>% mature individuals in one subpopulation</a:t>
                      </a:r>
                    </a:p>
                  </a:txBody>
                  <a:tcPr/>
                </a:tc>
                <a:tc>
                  <a:txBody>
                    <a:bodyPr/>
                    <a:lstStyle/>
                    <a:p>
                      <a:pPr algn="ctr"/>
                      <a:r>
                        <a:rPr lang="en-GB" dirty="0" smtClean="0"/>
                        <a:t>90-100%</a:t>
                      </a:r>
                      <a:endParaRPr lang="en-GB" dirty="0"/>
                    </a:p>
                  </a:txBody>
                  <a:tcPr/>
                </a:tc>
                <a:tc>
                  <a:txBody>
                    <a:bodyPr/>
                    <a:lstStyle/>
                    <a:p>
                      <a:pPr algn="ctr"/>
                      <a:r>
                        <a:rPr lang="en-GB" baseline="0" dirty="0" smtClean="0"/>
                        <a:t>95-100%</a:t>
                      </a:r>
                      <a:endParaRPr lang="en-GB" baseline="0" dirty="0"/>
                    </a:p>
                  </a:txBody>
                  <a:tcPr/>
                </a:tc>
                <a:tc>
                  <a:txBody>
                    <a:bodyPr/>
                    <a:lstStyle/>
                    <a:p>
                      <a:pPr algn="ctr"/>
                      <a:r>
                        <a:rPr lang="en-GB" baseline="0" dirty="0" smtClean="0"/>
                        <a:t>100%</a:t>
                      </a:r>
                      <a:endParaRPr lang="en-GB" baseline="0" dirty="0"/>
                    </a:p>
                  </a:txBody>
                  <a:tcPr/>
                </a:tc>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(b) </a:t>
                      </a:r>
                      <a:r>
                        <a:rPr lang="en-GB" b="0" dirty="0" smtClean="0"/>
                        <a:t>Extreme fluctuations in the number of mature individuals</a:t>
                      </a:r>
                    </a:p>
                  </a:txBody>
                  <a:tcPr/>
                </a:tc>
                <a:tc hMerge="1">
                  <a:txBody>
                    <a:bodyPr/>
                    <a:lstStyle/>
                    <a:p>
                      <a:pPr algn="ctr"/>
                      <a:endParaRPr lang="en-GB" dirty="0"/>
                    </a:p>
                  </a:txBody>
                  <a:tcPr/>
                </a:tc>
                <a:tc hMerge="1">
                  <a:txBody>
                    <a:bodyPr/>
                    <a:lstStyle/>
                    <a:p>
                      <a:pPr algn="ctr"/>
                      <a:endParaRPr lang="en-GB" baseline="0" dirty="0"/>
                    </a:p>
                  </a:txBody>
                  <a:tcPr/>
                </a:tc>
                <a:tc hMerge="1">
                  <a:txBody>
                    <a:bodyPr/>
                    <a:lstStyle/>
                    <a:p>
                      <a:pPr algn="ctr"/>
                      <a:endParaRPr lang="en-GB" baseline="0" dirty="0"/>
                    </a:p>
                  </a:txBody>
                  <a:tcPr/>
                </a:tc>
              </a:tr>
            </a:tbl>
          </a:graphicData>
        </a:graphic>
      </p:graphicFrame>
      <p:grpSp>
        <p:nvGrpSpPr>
          <p:cNvPr id="3" name="Group 2"/>
          <p:cNvGrpSpPr/>
          <p:nvPr/>
        </p:nvGrpSpPr>
        <p:grpSpPr>
          <a:xfrm>
            <a:off x="5076056" y="-27384"/>
            <a:ext cx="4104456" cy="720080"/>
            <a:chOff x="5076056" y="-27384"/>
            <a:chExt cx="4104456" cy="720080"/>
          </a:xfrm>
        </p:grpSpPr>
        <p:grpSp>
          <p:nvGrpSpPr>
            <p:cNvPr id="5" name="Group 4"/>
            <p:cNvGrpSpPr/>
            <p:nvPr/>
          </p:nvGrpSpPr>
          <p:grpSpPr>
            <a:xfrm>
              <a:off x="5076056" y="-27384"/>
              <a:ext cx="4104456" cy="720080"/>
              <a:chOff x="5076056" y="-27384"/>
              <a:chExt cx="4104456" cy="720080"/>
            </a:xfrm>
          </p:grpSpPr>
          <p:sp>
            <p:nvSpPr>
              <p:cNvPr id="7" name="Rectangle 6"/>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6" name="TextBox 5"/>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C</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64270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51520" y="908720"/>
            <a:ext cx="8208912" cy="523220"/>
          </a:xfrm>
          <a:prstGeom prst="rect">
            <a:avLst/>
          </a:prstGeom>
          <a:noFill/>
          <a:ln w="9525">
            <a:noFill/>
            <a:miter lim="800000"/>
            <a:headEnd/>
            <a:tailEnd/>
          </a:ln>
          <a:effectLst/>
        </p:spPr>
        <p:txBody>
          <a:bodyPr wrap="square">
            <a:spAutoFit/>
          </a:bodyPr>
          <a:lstStyle/>
          <a:p>
            <a:pPr algn="l">
              <a:defRPr/>
            </a:pPr>
            <a:r>
              <a:rPr lang="en-US" sz="2800" b="1" dirty="0" smtClean="0">
                <a:effectLst/>
                <a:latin typeface="Arial" pitchFamily="34" charset="0"/>
              </a:rPr>
              <a:t>Near Threatened (NT) examples:</a:t>
            </a:r>
          </a:p>
        </p:txBody>
      </p:sp>
      <p:sp>
        <p:nvSpPr>
          <p:cNvPr id="6" name="Rectangle 5"/>
          <p:cNvSpPr/>
          <p:nvPr/>
        </p:nvSpPr>
        <p:spPr>
          <a:xfrm>
            <a:off x="179512" y="3357224"/>
            <a:ext cx="8856984" cy="165595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182563" indent="-182563" algn="l">
              <a:spcBef>
                <a:spcPts val="500"/>
              </a:spcBef>
              <a:buFont typeface="Arial" pitchFamily="34" charset="0"/>
              <a:buChar char="•"/>
            </a:pPr>
            <a:r>
              <a:rPr lang="en-GB" sz="2400" dirty="0" smtClean="0">
                <a:effectLst/>
              </a:rPr>
              <a:t>Population size = 13,250 mature individuals	</a:t>
            </a:r>
            <a:r>
              <a:rPr lang="en-GB" sz="2400" b="1" dirty="0" smtClean="0">
                <a:solidFill>
                  <a:schemeClr val="tx1"/>
                </a:solidFill>
                <a:effectLst/>
              </a:rPr>
              <a:t>Close to VU</a:t>
            </a:r>
            <a:endParaRPr lang="en-GB" sz="2400" dirty="0" smtClean="0">
              <a:solidFill>
                <a:schemeClr val="tx1"/>
              </a:solidFill>
              <a:effectLst/>
            </a:endParaRPr>
          </a:p>
          <a:p>
            <a:pPr marL="182563" indent="-182563" algn="l">
              <a:spcBef>
                <a:spcPts val="500"/>
              </a:spcBef>
              <a:buFont typeface="Arial" pitchFamily="34" charset="0"/>
              <a:buChar char="•"/>
            </a:pPr>
            <a:r>
              <a:rPr lang="en-GB" sz="2400" dirty="0" smtClean="0">
                <a:effectLst/>
              </a:rPr>
              <a:t>Population is declining, but rate unknown		</a:t>
            </a:r>
            <a:r>
              <a:rPr lang="en-GB" sz="2400" b="1" dirty="0" smtClean="0">
                <a:solidFill>
                  <a:schemeClr val="tx1"/>
                </a:solidFill>
                <a:effectLst/>
              </a:rPr>
              <a:t>Meets C2</a:t>
            </a:r>
            <a:endParaRPr lang="en-GB" sz="2400" dirty="0" smtClean="0">
              <a:solidFill>
                <a:schemeClr val="tx1"/>
              </a:solidFill>
              <a:effectLst/>
            </a:endParaRPr>
          </a:p>
          <a:p>
            <a:pPr marL="182563" indent="-182563" algn="l">
              <a:spcBef>
                <a:spcPts val="500"/>
              </a:spcBef>
              <a:buFont typeface="Arial" pitchFamily="34" charset="0"/>
              <a:buChar char="•"/>
            </a:pPr>
            <a:r>
              <a:rPr lang="en-GB" sz="2400" dirty="0" smtClean="0">
                <a:effectLst/>
              </a:rPr>
              <a:t>All individuals found in 1 subpopulation		</a:t>
            </a:r>
            <a:r>
              <a:rPr lang="en-GB" sz="2400" b="1" dirty="0" smtClean="0">
                <a:solidFill>
                  <a:schemeClr val="tx1"/>
                </a:solidFill>
                <a:effectLst/>
              </a:rPr>
              <a:t>Meets C2a(ii)</a:t>
            </a:r>
            <a:endParaRPr lang="en-GB" sz="2400" dirty="0" smtClean="0">
              <a:effectLst/>
            </a:endParaRPr>
          </a:p>
          <a:p>
            <a:pPr marL="182563" indent="-182563">
              <a:spcBef>
                <a:spcPts val="500"/>
              </a:spcBef>
            </a:pPr>
            <a:r>
              <a:rPr lang="en-GB" sz="2400" b="1" dirty="0" smtClean="0">
                <a:solidFill>
                  <a:schemeClr val="tx1"/>
                </a:solidFill>
                <a:effectLst/>
              </a:rPr>
              <a:t>NT C2a(ii)</a:t>
            </a:r>
            <a:endParaRPr lang="en-US" sz="2400" b="1" dirty="0">
              <a:solidFill>
                <a:schemeClr val="tx1"/>
              </a:solidFill>
              <a:effectLst/>
            </a:endParaRPr>
          </a:p>
        </p:txBody>
      </p:sp>
      <p:sp>
        <p:nvSpPr>
          <p:cNvPr id="7" name="Rectangle 6"/>
          <p:cNvSpPr/>
          <p:nvPr/>
        </p:nvSpPr>
        <p:spPr>
          <a:xfrm>
            <a:off x="179512" y="5085368"/>
            <a:ext cx="8856984" cy="165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l">
              <a:spcBef>
                <a:spcPts val="500"/>
              </a:spcBef>
              <a:buFont typeface="Arial" pitchFamily="34" charset="0"/>
              <a:buChar char="•"/>
            </a:pPr>
            <a:r>
              <a:rPr lang="en-GB" sz="2400" dirty="0" smtClean="0">
                <a:effectLst/>
              </a:rPr>
              <a:t>Population size &lt; 2,500 mature individuals		</a:t>
            </a:r>
            <a:r>
              <a:rPr lang="en-GB" sz="2400" b="1" dirty="0" smtClean="0">
                <a:solidFill>
                  <a:schemeClr val="tx1"/>
                </a:solidFill>
                <a:effectLst/>
              </a:rPr>
              <a:t>Meets EN</a:t>
            </a:r>
            <a:endParaRPr lang="en-GB" sz="2400" i="1" dirty="0" smtClean="0">
              <a:solidFill>
                <a:schemeClr val="tx1"/>
              </a:solidFill>
              <a:effectLst/>
            </a:endParaRPr>
          </a:p>
          <a:p>
            <a:pPr marL="182563" indent="-182563" algn="l">
              <a:spcBef>
                <a:spcPts val="500"/>
              </a:spcBef>
              <a:buFont typeface="Arial" pitchFamily="34" charset="0"/>
              <a:buChar char="•"/>
            </a:pPr>
            <a:r>
              <a:rPr lang="en-GB" sz="2400" dirty="0" smtClean="0">
                <a:effectLst/>
              </a:rPr>
              <a:t>Population is declining, but rate unknown 		</a:t>
            </a:r>
            <a:r>
              <a:rPr lang="en-GB" sz="2400" b="1" dirty="0" smtClean="0">
                <a:solidFill>
                  <a:schemeClr val="tx1"/>
                </a:solidFill>
                <a:effectLst/>
              </a:rPr>
              <a:t>Meets C2</a:t>
            </a:r>
          </a:p>
          <a:p>
            <a:pPr marL="182563" indent="-182563" algn="l">
              <a:spcBef>
                <a:spcPts val="500"/>
              </a:spcBef>
              <a:buFont typeface="Arial" pitchFamily="34" charset="0"/>
              <a:buChar char="•"/>
            </a:pPr>
            <a:r>
              <a:rPr lang="en-GB" sz="2400" dirty="0" smtClean="0">
                <a:effectLst/>
              </a:rPr>
              <a:t>Largest </a:t>
            </a:r>
            <a:r>
              <a:rPr lang="en-GB" sz="2400" dirty="0" err="1" smtClean="0">
                <a:effectLst/>
              </a:rPr>
              <a:t>subpop</a:t>
            </a:r>
            <a:r>
              <a:rPr lang="en-GB" sz="2400" dirty="0" smtClean="0">
                <a:effectLst/>
              </a:rPr>
              <a:t> = 1,180 mature individuals		</a:t>
            </a:r>
            <a:r>
              <a:rPr lang="en-GB" sz="2400" b="1" dirty="0" smtClean="0">
                <a:solidFill>
                  <a:schemeClr val="tx1"/>
                </a:solidFill>
                <a:effectLst/>
              </a:rPr>
              <a:t>Close to C2a(</a:t>
            </a:r>
            <a:r>
              <a:rPr lang="en-GB" sz="2400" b="1" dirty="0" err="1" smtClean="0">
                <a:solidFill>
                  <a:schemeClr val="tx1"/>
                </a:solidFill>
                <a:effectLst/>
              </a:rPr>
              <a:t>i</a:t>
            </a:r>
            <a:r>
              <a:rPr lang="en-GB" sz="2400" b="1" dirty="0" smtClean="0">
                <a:solidFill>
                  <a:schemeClr val="tx1"/>
                </a:solidFill>
                <a:effectLst/>
              </a:rPr>
              <a:t>)</a:t>
            </a:r>
          </a:p>
          <a:p>
            <a:pPr marL="182563" indent="-182563">
              <a:spcBef>
                <a:spcPts val="500"/>
              </a:spcBef>
            </a:pPr>
            <a:r>
              <a:rPr lang="en-GB" sz="2400" b="1" dirty="0" smtClean="0">
                <a:solidFill>
                  <a:schemeClr val="tx1"/>
                </a:solidFill>
                <a:effectLst/>
              </a:rPr>
              <a:t>NT C2a(</a:t>
            </a:r>
            <a:r>
              <a:rPr lang="en-GB" sz="2400" b="1" dirty="0" err="1" smtClean="0">
                <a:solidFill>
                  <a:schemeClr val="tx1"/>
                </a:solidFill>
                <a:effectLst/>
              </a:rPr>
              <a:t>i</a:t>
            </a:r>
            <a:r>
              <a:rPr lang="en-GB" sz="2400" b="1" dirty="0" smtClean="0">
                <a:solidFill>
                  <a:schemeClr val="tx1"/>
                </a:solidFill>
                <a:effectLst/>
              </a:rPr>
              <a:t>)</a:t>
            </a:r>
            <a:endParaRPr lang="en-US" sz="2400" dirty="0">
              <a:effectLst/>
            </a:endParaRPr>
          </a:p>
        </p:txBody>
      </p:sp>
      <p:sp>
        <p:nvSpPr>
          <p:cNvPr id="8" name="Rectangle 7"/>
          <p:cNvSpPr/>
          <p:nvPr/>
        </p:nvSpPr>
        <p:spPr>
          <a:xfrm>
            <a:off x="179512" y="1629032"/>
            <a:ext cx="8856984" cy="1655952"/>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marL="182563" indent="-182563" algn="l">
              <a:spcBef>
                <a:spcPts val="500"/>
              </a:spcBef>
              <a:buFont typeface="Arial" pitchFamily="34" charset="0"/>
              <a:buChar char="•"/>
            </a:pPr>
            <a:r>
              <a:rPr lang="en-GB" sz="2400" dirty="0" smtClean="0">
                <a:effectLst/>
              </a:rPr>
              <a:t>Population size = 15,000 mature individuals	</a:t>
            </a:r>
            <a:r>
              <a:rPr lang="en-GB" sz="2400" b="1" dirty="0" smtClean="0">
                <a:effectLst/>
              </a:rPr>
              <a:t>Close to VU</a:t>
            </a:r>
            <a:endParaRPr lang="en-GB" sz="2400" i="1" dirty="0" smtClean="0">
              <a:effectLst/>
            </a:endParaRPr>
          </a:p>
          <a:p>
            <a:pPr marL="182563" indent="-182563" algn="l">
              <a:spcBef>
                <a:spcPts val="500"/>
              </a:spcBef>
              <a:buFont typeface="Arial" pitchFamily="34" charset="0"/>
              <a:buChar char="•"/>
            </a:pPr>
            <a:r>
              <a:rPr lang="en-GB" sz="2400" dirty="0" smtClean="0">
                <a:effectLst/>
              </a:rPr>
              <a:t>Estimated 10% decline over last 3 generations and			 population continues to decline			</a:t>
            </a:r>
            <a:r>
              <a:rPr lang="en-GB" sz="2400" b="1" dirty="0" smtClean="0">
                <a:effectLst/>
              </a:rPr>
              <a:t>Meets C1</a:t>
            </a:r>
            <a:endParaRPr lang="en-GB" sz="2400" dirty="0" smtClean="0">
              <a:effectLst/>
            </a:endParaRPr>
          </a:p>
          <a:p>
            <a:pPr marL="182563" indent="-182563">
              <a:spcBef>
                <a:spcPts val="500"/>
              </a:spcBef>
            </a:pPr>
            <a:r>
              <a:rPr lang="en-GB" sz="2400" b="1" dirty="0" smtClean="0">
                <a:solidFill>
                  <a:schemeClr val="tx1"/>
                </a:solidFill>
                <a:effectLst/>
              </a:rPr>
              <a:t>NT C1</a:t>
            </a:r>
            <a:endParaRPr lang="en-US" sz="2400" dirty="0">
              <a:effectLst/>
            </a:endParaRPr>
          </a:p>
        </p:txBody>
      </p:sp>
      <p:grpSp>
        <p:nvGrpSpPr>
          <p:cNvPr id="9" name="Group 8"/>
          <p:cNvGrpSpPr/>
          <p:nvPr/>
        </p:nvGrpSpPr>
        <p:grpSpPr>
          <a:xfrm>
            <a:off x="5076056" y="-27384"/>
            <a:ext cx="4104456" cy="720080"/>
            <a:chOff x="5076056" y="-27384"/>
            <a:chExt cx="4104456" cy="720080"/>
          </a:xfrm>
        </p:grpSpPr>
        <p:grpSp>
          <p:nvGrpSpPr>
            <p:cNvPr id="10" name="Group 9"/>
            <p:cNvGrpSpPr/>
            <p:nvPr/>
          </p:nvGrpSpPr>
          <p:grpSpPr>
            <a:xfrm>
              <a:off x="5076056" y="-27384"/>
              <a:ext cx="4104456" cy="720080"/>
              <a:chOff x="5076056" y="-27384"/>
              <a:chExt cx="4104456" cy="720080"/>
            </a:xfrm>
          </p:grpSpPr>
          <p:sp>
            <p:nvSpPr>
              <p:cNvPr id="12" name="Rectangle 11"/>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11" name="TextBox 10"/>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C</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88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9512" y="1124744"/>
            <a:ext cx="8445500" cy="523220"/>
          </a:xfrm>
          <a:prstGeom prst="rect">
            <a:avLst/>
          </a:prstGeom>
          <a:noFill/>
          <a:ln w="9525">
            <a:noFill/>
            <a:miter lim="800000"/>
            <a:headEnd/>
            <a:tailEnd/>
          </a:ln>
          <a:effectLst/>
        </p:spPr>
        <p:txBody>
          <a:bodyPr>
            <a:spAutoFit/>
          </a:bodyPr>
          <a:lstStyle/>
          <a:p>
            <a:pPr algn="l">
              <a:defRPr/>
            </a:pPr>
            <a:r>
              <a:rPr lang="en-US" sz="2800" b="1" dirty="0" smtClean="0">
                <a:solidFill>
                  <a:srgbClr val="800000"/>
                </a:solidFill>
                <a:effectLst/>
                <a:latin typeface="Arial" pitchFamily="34" charset="0"/>
              </a:rPr>
              <a:t>Criterion C points </a:t>
            </a:r>
            <a:r>
              <a:rPr lang="en-US" sz="2800" b="1" dirty="0">
                <a:solidFill>
                  <a:srgbClr val="800000"/>
                </a:solidFill>
                <a:effectLst/>
                <a:latin typeface="Arial" pitchFamily="34" charset="0"/>
              </a:rPr>
              <a:t>to remember:</a:t>
            </a:r>
            <a:r>
              <a:rPr lang="en-US" sz="2800" dirty="0">
                <a:solidFill>
                  <a:srgbClr val="800000"/>
                </a:solidFill>
                <a:effectLst/>
                <a:latin typeface="Arial" pitchFamily="34" charset="0"/>
              </a:rPr>
              <a:t> </a:t>
            </a:r>
          </a:p>
        </p:txBody>
      </p:sp>
      <p:sp>
        <p:nvSpPr>
          <p:cNvPr id="19" name="TextBox 18"/>
          <p:cNvSpPr txBox="1"/>
          <p:nvPr/>
        </p:nvSpPr>
        <p:spPr>
          <a:xfrm>
            <a:off x="2843808" y="2085493"/>
            <a:ext cx="6192688" cy="830997"/>
          </a:xfrm>
          <a:prstGeom prst="rect">
            <a:avLst/>
          </a:prstGeom>
          <a:noFill/>
        </p:spPr>
        <p:txBody>
          <a:bodyPr wrap="square" rtlCol="0">
            <a:spAutoFit/>
          </a:bodyPr>
          <a:lstStyle/>
          <a:p>
            <a:pPr algn="l"/>
            <a:r>
              <a:rPr lang="en-GB" sz="2400" dirty="0" smtClean="0">
                <a:effectLst/>
                <a:latin typeface="Arial" pitchFamily="34" charset="0"/>
                <a:cs typeface="Arial" pitchFamily="34" charset="0"/>
              </a:rPr>
              <a:t>To use criterion C, an estimate of the population size is needed</a:t>
            </a:r>
            <a:endParaRPr lang="en-GB" sz="2400" dirty="0">
              <a:effectLst/>
              <a:latin typeface="Arial" pitchFamily="34" charset="0"/>
              <a:cs typeface="Arial" pitchFamily="34" charset="0"/>
            </a:endParaRPr>
          </a:p>
        </p:txBody>
      </p:sp>
      <p:grpSp>
        <p:nvGrpSpPr>
          <p:cNvPr id="74" name="Group 73"/>
          <p:cNvGrpSpPr/>
          <p:nvPr/>
        </p:nvGrpSpPr>
        <p:grpSpPr>
          <a:xfrm>
            <a:off x="323528" y="1836370"/>
            <a:ext cx="2178430" cy="1592630"/>
            <a:chOff x="323528" y="1628800"/>
            <a:chExt cx="2178430" cy="1592630"/>
          </a:xfrm>
        </p:grpSpPr>
        <p:grpSp>
          <p:nvGrpSpPr>
            <p:cNvPr id="20" name="Group 14"/>
            <p:cNvGrpSpPr/>
            <p:nvPr/>
          </p:nvGrpSpPr>
          <p:grpSpPr>
            <a:xfrm>
              <a:off x="755576" y="1628800"/>
              <a:ext cx="378230" cy="512510"/>
              <a:chOff x="5893347" y="2999204"/>
              <a:chExt cx="1284693" cy="2310457"/>
            </a:xfrm>
          </p:grpSpPr>
          <p:sp>
            <p:nvSpPr>
              <p:cNvPr id="21" name="Freeform 15"/>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2" name="Freeform 16"/>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3" name="Group 17"/>
            <p:cNvGrpSpPr/>
            <p:nvPr/>
          </p:nvGrpSpPr>
          <p:grpSpPr>
            <a:xfrm>
              <a:off x="899592" y="1988840"/>
              <a:ext cx="378230" cy="512510"/>
              <a:chOff x="5893347" y="2999204"/>
              <a:chExt cx="1284693" cy="2310457"/>
            </a:xfrm>
          </p:grpSpPr>
          <p:sp>
            <p:nvSpPr>
              <p:cNvPr id="24" name="Freeform 1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Freeform 1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6" name="Group 41"/>
            <p:cNvGrpSpPr/>
            <p:nvPr/>
          </p:nvGrpSpPr>
          <p:grpSpPr>
            <a:xfrm>
              <a:off x="539552" y="2204864"/>
              <a:ext cx="378230" cy="512510"/>
              <a:chOff x="5893347" y="2999204"/>
              <a:chExt cx="1284693" cy="2310457"/>
            </a:xfrm>
          </p:grpSpPr>
          <p:sp>
            <p:nvSpPr>
              <p:cNvPr id="27" name="Freeform 26"/>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 name="Freeform 27"/>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29" name="Group 50"/>
            <p:cNvGrpSpPr/>
            <p:nvPr/>
          </p:nvGrpSpPr>
          <p:grpSpPr>
            <a:xfrm>
              <a:off x="323528" y="1844824"/>
              <a:ext cx="378230" cy="512510"/>
              <a:chOff x="5893347" y="2999204"/>
              <a:chExt cx="1284693" cy="2310457"/>
            </a:xfrm>
          </p:grpSpPr>
          <p:sp>
            <p:nvSpPr>
              <p:cNvPr id="30" name="Freeform 29"/>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1" name="Freeform 30"/>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32" name="Group 59"/>
            <p:cNvGrpSpPr/>
            <p:nvPr/>
          </p:nvGrpSpPr>
          <p:grpSpPr>
            <a:xfrm>
              <a:off x="755576" y="2636912"/>
              <a:ext cx="378230" cy="512510"/>
              <a:chOff x="5893347" y="2999204"/>
              <a:chExt cx="1284693" cy="2310457"/>
            </a:xfrm>
          </p:grpSpPr>
          <p:sp>
            <p:nvSpPr>
              <p:cNvPr id="33" name="Freeform 32"/>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4" name="Freeform 33"/>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35" name="Group 62"/>
            <p:cNvGrpSpPr/>
            <p:nvPr/>
          </p:nvGrpSpPr>
          <p:grpSpPr>
            <a:xfrm>
              <a:off x="1043608" y="2348880"/>
              <a:ext cx="378230" cy="512510"/>
              <a:chOff x="5893347" y="2999204"/>
              <a:chExt cx="1284693" cy="2310457"/>
            </a:xfrm>
          </p:grpSpPr>
          <p:sp>
            <p:nvSpPr>
              <p:cNvPr id="36" name="Freeform 35"/>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7" name="Freeform 36"/>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38" name="Group 17"/>
            <p:cNvGrpSpPr/>
            <p:nvPr/>
          </p:nvGrpSpPr>
          <p:grpSpPr>
            <a:xfrm>
              <a:off x="1763688" y="1916832"/>
              <a:ext cx="378230" cy="512510"/>
              <a:chOff x="5893347" y="2999204"/>
              <a:chExt cx="1284693" cy="2310457"/>
            </a:xfrm>
          </p:grpSpPr>
          <p:sp>
            <p:nvSpPr>
              <p:cNvPr id="39" name="Freeform 1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0" name="Freeform 1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41" name="Group 32"/>
            <p:cNvGrpSpPr/>
            <p:nvPr/>
          </p:nvGrpSpPr>
          <p:grpSpPr>
            <a:xfrm>
              <a:off x="2051720" y="2708920"/>
              <a:ext cx="378230" cy="512510"/>
              <a:chOff x="5893347" y="2999204"/>
              <a:chExt cx="1284693" cy="2310457"/>
            </a:xfrm>
          </p:grpSpPr>
          <p:sp>
            <p:nvSpPr>
              <p:cNvPr id="42" name="Freeform 41"/>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3" name="Freeform 42"/>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44" name="Group 47"/>
            <p:cNvGrpSpPr/>
            <p:nvPr/>
          </p:nvGrpSpPr>
          <p:grpSpPr>
            <a:xfrm>
              <a:off x="2123728" y="2132856"/>
              <a:ext cx="378230" cy="512510"/>
              <a:chOff x="5893347" y="2999204"/>
              <a:chExt cx="1284693" cy="2310457"/>
            </a:xfrm>
          </p:grpSpPr>
          <p:sp>
            <p:nvSpPr>
              <p:cNvPr id="45" name="Freeform 44"/>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6" name="Freeform 45"/>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47" name="Group 50"/>
            <p:cNvGrpSpPr/>
            <p:nvPr/>
          </p:nvGrpSpPr>
          <p:grpSpPr>
            <a:xfrm>
              <a:off x="1259632" y="1700808"/>
              <a:ext cx="378230" cy="512510"/>
              <a:chOff x="5893347" y="2999204"/>
              <a:chExt cx="1284693" cy="2310457"/>
            </a:xfrm>
          </p:grpSpPr>
          <p:sp>
            <p:nvSpPr>
              <p:cNvPr id="48" name="Freeform 47"/>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9" name="Freeform 48"/>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50" name="Group 59"/>
            <p:cNvGrpSpPr/>
            <p:nvPr/>
          </p:nvGrpSpPr>
          <p:grpSpPr>
            <a:xfrm>
              <a:off x="1403648" y="2132856"/>
              <a:ext cx="378230" cy="512510"/>
              <a:chOff x="5893347" y="2999204"/>
              <a:chExt cx="1284693" cy="2310457"/>
            </a:xfrm>
          </p:grpSpPr>
          <p:sp>
            <p:nvSpPr>
              <p:cNvPr id="51" name="Freeform 50"/>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2" name="Freeform 51"/>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53" name="Group 62"/>
            <p:cNvGrpSpPr/>
            <p:nvPr/>
          </p:nvGrpSpPr>
          <p:grpSpPr>
            <a:xfrm>
              <a:off x="1691680" y="2420888"/>
              <a:ext cx="378230" cy="512510"/>
              <a:chOff x="5893347" y="2999204"/>
              <a:chExt cx="1284693" cy="2310457"/>
            </a:xfrm>
          </p:grpSpPr>
          <p:sp>
            <p:nvSpPr>
              <p:cNvPr id="54" name="Freeform 53"/>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5" name="Freeform 54"/>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56" name="Group 59"/>
            <p:cNvGrpSpPr/>
            <p:nvPr/>
          </p:nvGrpSpPr>
          <p:grpSpPr>
            <a:xfrm>
              <a:off x="1331640" y="2636912"/>
              <a:ext cx="378230" cy="512510"/>
              <a:chOff x="5893347" y="2999204"/>
              <a:chExt cx="1284693" cy="2310457"/>
            </a:xfrm>
          </p:grpSpPr>
          <p:sp>
            <p:nvSpPr>
              <p:cNvPr id="57" name="Freeform 56"/>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8" name="Freeform 57"/>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sp>
        <p:nvSpPr>
          <p:cNvPr id="60" name="TextBox 59"/>
          <p:cNvSpPr txBox="1"/>
          <p:nvPr/>
        </p:nvSpPr>
        <p:spPr>
          <a:xfrm>
            <a:off x="316997" y="2030790"/>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1</a:t>
            </a:r>
            <a:endParaRPr lang="en-GB" sz="2000" b="1" dirty="0">
              <a:solidFill>
                <a:schemeClr val="bg1"/>
              </a:solidFill>
              <a:effectLst/>
              <a:latin typeface="Arial" pitchFamily="34" charset="0"/>
              <a:cs typeface="Arial" pitchFamily="34" charset="0"/>
            </a:endParaRPr>
          </a:p>
        </p:txBody>
      </p:sp>
      <p:sp>
        <p:nvSpPr>
          <p:cNvPr id="61" name="TextBox 60"/>
          <p:cNvSpPr txBox="1"/>
          <p:nvPr/>
        </p:nvSpPr>
        <p:spPr>
          <a:xfrm>
            <a:off x="753237" y="1830006"/>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2</a:t>
            </a:r>
            <a:endParaRPr lang="en-GB" sz="2000" b="1" dirty="0">
              <a:solidFill>
                <a:schemeClr val="bg1"/>
              </a:solidFill>
              <a:effectLst/>
              <a:latin typeface="Arial" pitchFamily="34" charset="0"/>
              <a:cs typeface="Arial" pitchFamily="34" charset="0"/>
            </a:endParaRPr>
          </a:p>
        </p:txBody>
      </p:sp>
      <p:sp>
        <p:nvSpPr>
          <p:cNvPr id="62" name="TextBox 61"/>
          <p:cNvSpPr txBox="1"/>
          <p:nvPr/>
        </p:nvSpPr>
        <p:spPr>
          <a:xfrm>
            <a:off x="897253" y="2190046"/>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3</a:t>
            </a:r>
            <a:endParaRPr lang="en-GB" sz="2000" b="1" dirty="0">
              <a:solidFill>
                <a:schemeClr val="bg1"/>
              </a:solidFill>
              <a:effectLst/>
              <a:latin typeface="Arial" pitchFamily="34" charset="0"/>
              <a:cs typeface="Arial" pitchFamily="34" charset="0"/>
            </a:endParaRPr>
          </a:p>
        </p:txBody>
      </p:sp>
      <p:sp>
        <p:nvSpPr>
          <p:cNvPr id="63" name="TextBox 62"/>
          <p:cNvSpPr txBox="1"/>
          <p:nvPr/>
        </p:nvSpPr>
        <p:spPr>
          <a:xfrm>
            <a:off x="537213" y="2406070"/>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4</a:t>
            </a:r>
            <a:endParaRPr lang="en-GB" sz="2000" b="1" dirty="0">
              <a:solidFill>
                <a:schemeClr val="bg1"/>
              </a:solidFill>
              <a:effectLst/>
              <a:latin typeface="Arial" pitchFamily="34" charset="0"/>
              <a:cs typeface="Arial" pitchFamily="34" charset="0"/>
            </a:endParaRPr>
          </a:p>
        </p:txBody>
      </p:sp>
      <p:sp>
        <p:nvSpPr>
          <p:cNvPr id="64" name="TextBox 63"/>
          <p:cNvSpPr txBox="1"/>
          <p:nvPr/>
        </p:nvSpPr>
        <p:spPr>
          <a:xfrm>
            <a:off x="742189" y="2842310"/>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5</a:t>
            </a:r>
            <a:endParaRPr lang="en-GB" sz="2000" b="1" dirty="0">
              <a:solidFill>
                <a:schemeClr val="bg1"/>
              </a:solidFill>
              <a:effectLst/>
              <a:latin typeface="Arial" pitchFamily="34" charset="0"/>
              <a:cs typeface="Arial" pitchFamily="34" charset="0"/>
            </a:endParaRPr>
          </a:p>
        </p:txBody>
      </p:sp>
      <p:sp>
        <p:nvSpPr>
          <p:cNvPr id="65" name="TextBox 64"/>
          <p:cNvSpPr txBox="1"/>
          <p:nvPr/>
        </p:nvSpPr>
        <p:spPr>
          <a:xfrm>
            <a:off x="1026029" y="2556942"/>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6</a:t>
            </a:r>
            <a:endParaRPr lang="en-GB" sz="2000" b="1" dirty="0">
              <a:solidFill>
                <a:schemeClr val="bg1"/>
              </a:solidFill>
              <a:effectLst/>
              <a:latin typeface="Arial" pitchFamily="34" charset="0"/>
              <a:cs typeface="Arial" pitchFamily="34" charset="0"/>
            </a:endParaRPr>
          </a:p>
        </p:txBody>
      </p:sp>
      <p:sp>
        <p:nvSpPr>
          <p:cNvPr id="66" name="TextBox 65"/>
          <p:cNvSpPr txBox="1"/>
          <p:nvPr/>
        </p:nvSpPr>
        <p:spPr>
          <a:xfrm>
            <a:off x="1257293" y="1902014"/>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7</a:t>
            </a:r>
            <a:endParaRPr lang="en-GB" sz="2000" b="1" dirty="0">
              <a:solidFill>
                <a:schemeClr val="bg1"/>
              </a:solidFill>
              <a:effectLst/>
              <a:latin typeface="Arial" pitchFamily="34" charset="0"/>
              <a:cs typeface="Arial" pitchFamily="34" charset="0"/>
            </a:endParaRPr>
          </a:p>
        </p:txBody>
      </p:sp>
      <p:sp>
        <p:nvSpPr>
          <p:cNvPr id="67" name="TextBox 66"/>
          <p:cNvSpPr txBox="1"/>
          <p:nvPr/>
        </p:nvSpPr>
        <p:spPr>
          <a:xfrm>
            <a:off x="1409693" y="2350760"/>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8</a:t>
            </a:r>
            <a:endParaRPr lang="en-GB" sz="2000" b="1" dirty="0">
              <a:solidFill>
                <a:schemeClr val="bg1"/>
              </a:solidFill>
              <a:effectLst/>
              <a:latin typeface="Arial" pitchFamily="34" charset="0"/>
              <a:cs typeface="Arial" pitchFamily="34" charset="0"/>
            </a:endParaRPr>
          </a:p>
        </p:txBody>
      </p:sp>
      <p:sp>
        <p:nvSpPr>
          <p:cNvPr id="68" name="TextBox 67"/>
          <p:cNvSpPr txBox="1"/>
          <p:nvPr/>
        </p:nvSpPr>
        <p:spPr>
          <a:xfrm>
            <a:off x="1344541" y="2824336"/>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9</a:t>
            </a:r>
            <a:endParaRPr lang="en-GB" sz="2000" b="1" dirty="0">
              <a:solidFill>
                <a:schemeClr val="bg1"/>
              </a:solidFill>
              <a:effectLst/>
              <a:latin typeface="Arial" pitchFamily="34" charset="0"/>
              <a:cs typeface="Arial" pitchFamily="34" charset="0"/>
            </a:endParaRPr>
          </a:p>
        </p:txBody>
      </p:sp>
      <p:sp>
        <p:nvSpPr>
          <p:cNvPr id="69" name="TextBox 68"/>
          <p:cNvSpPr txBox="1"/>
          <p:nvPr/>
        </p:nvSpPr>
        <p:spPr>
          <a:xfrm>
            <a:off x="1582661" y="2622094"/>
            <a:ext cx="576064"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10</a:t>
            </a:r>
            <a:endParaRPr lang="en-GB" sz="2000" b="1" dirty="0">
              <a:solidFill>
                <a:schemeClr val="bg1"/>
              </a:solidFill>
              <a:effectLst/>
              <a:latin typeface="Arial" pitchFamily="34" charset="0"/>
              <a:cs typeface="Arial" pitchFamily="34" charset="0"/>
            </a:endParaRPr>
          </a:p>
        </p:txBody>
      </p:sp>
      <p:sp>
        <p:nvSpPr>
          <p:cNvPr id="70" name="TextBox 69"/>
          <p:cNvSpPr txBox="1"/>
          <p:nvPr/>
        </p:nvSpPr>
        <p:spPr>
          <a:xfrm>
            <a:off x="1946893" y="2900536"/>
            <a:ext cx="576064"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11</a:t>
            </a:r>
            <a:endParaRPr lang="en-GB" sz="2000" b="1" dirty="0">
              <a:solidFill>
                <a:schemeClr val="bg1"/>
              </a:solidFill>
              <a:effectLst/>
              <a:latin typeface="Arial" pitchFamily="34" charset="0"/>
              <a:cs typeface="Arial" pitchFamily="34" charset="0"/>
            </a:endParaRPr>
          </a:p>
        </p:txBody>
      </p:sp>
      <p:sp>
        <p:nvSpPr>
          <p:cNvPr id="71" name="TextBox 70"/>
          <p:cNvSpPr txBox="1"/>
          <p:nvPr/>
        </p:nvSpPr>
        <p:spPr>
          <a:xfrm>
            <a:off x="1647813" y="2118038"/>
            <a:ext cx="576064"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12</a:t>
            </a:r>
            <a:endParaRPr lang="en-GB" sz="2000" b="1" dirty="0">
              <a:solidFill>
                <a:schemeClr val="bg1"/>
              </a:solidFill>
              <a:effectLst/>
              <a:latin typeface="Arial" pitchFamily="34" charset="0"/>
              <a:cs typeface="Arial" pitchFamily="34" charset="0"/>
            </a:endParaRPr>
          </a:p>
        </p:txBody>
      </p:sp>
      <p:sp>
        <p:nvSpPr>
          <p:cNvPr id="72" name="TextBox 71"/>
          <p:cNvSpPr txBox="1"/>
          <p:nvPr/>
        </p:nvSpPr>
        <p:spPr>
          <a:xfrm>
            <a:off x="1992613" y="2335520"/>
            <a:ext cx="576064"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13</a:t>
            </a:r>
            <a:endParaRPr lang="en-GB" sz="2000" b="1" dirty="0">
              <a:solidFill>
                <a:schemeClr val="bg1"/>
              </a:solidFill>
              <a:effectLst/>
              <a:latin typeface="Arial" pitchFamily="34" charset="0"/>
              <a:cs typeface="Arial" pitchFamily="34" charset="0"/>
            </a:endParaRPr>
          </a:p>
        </p:txBody>
      </p:sp>
      <p:sp>
        <p:nvSpPr>
          <p:cNvPr id="89" name="TextBox 88"/>
          <p:cNvSpPr txBox="1"/>
          <p:nvPr/>
        </p:nvSpPr>
        <p:spPr>
          <a:xfrm>
            <a:off x="179512" y="4633297"/>
            <a:ext cx="6192688" cy="830997"/>
          </a:xfrm>
          <a:prstGeom prst="rect">
            <a:avLst/>
          </a:prstGeom>
          <a:noFill/>
        </p:spPr>
        <p:txBody>
          <a:bodyPr wrap="square" rtlCol="0">
            <a:spAutoFit/>
          </a:bodyPr>
          <a:lstStyle/>
          <a:p>
            <a:pPr algn="l"/>
            <a:r>
              <a:rPr lang="en-GB" sz="2400" dirty="0" smtClean="0">
                <a:effectLst/>
                <a:latin typeface="Arial" pitchFamily="34" charset="0"/>
                <a:cs typeface="Arial" pitchFamily="34" charset="0"/>
              </a:rPr>
              <a:t>To use criterion C1, an estimate of the generation length is needed</a:t>
            </a:r>
            <a:endParaRPr lang="en-GB" sz="2400" dirty="0">
              <a:effectLst/>
              <a:latin typeface="Arial" pitchFamily="34" charset="0"/>
              <a:cs typeface="Arial" pitchFamily="34" charset="0"/>
            </a:endParaRPr>
          </a:p>
        </p:txBody>
      </p:sp>
      <p:grpSp>
        <p:nvGrpSpPr>
          <p:cNvPr id="90" name="Group 89"/>
          <p:cNvGrpSpPr/>
          <p:nvPr/>
        </p:nvGrpSpPr>
        <p:grpSpPr>
          <a:xfrm>
            <a:off x="5902816" y="4426610"/>
            <a:ext cx="2557616" cy="2083494"/>
            <a:chOff x="899593" y="1630600"/>
            <a:chExt cx="1726391" cy="2083494"/>
          </a:xfrm>
        </p:grpSpPr>
        <p:grpSp>
          <p:nvGrpSpPr>
            <p:cNvPr id="91" name="Group 10"/>
            <p:cNvGrpSpPr>
              <a:grpSpLocks/>
            </p:cNvGrpSpPr>
            <p:nvPr/>
          </p:nvGrpSpPr>
          <p:grpSpPr bwMode="auto">
            <a:xfrm>
              <a:off x="1265379" y="2193512"/>
              <a:ext cx="879179" cy="432048"/>
              <a:chOff x="2094" y="1082185"/>
              <a:chExt cx="1224" cy="432048"/>
            </a:xfrm>
          </p:grpSpPr>
          <p:sp>
            <p:nvSpPr>
              <p:cNvPr id="100" name="Line 11"/>
              <p:cNvSpPr>
                <a:spLocks noChangeShapeType="1"/>
              </p:cNvSpPr>
              <p:nvPr/>
            </p:nvSpPr>
            <p:spPr bwMode="auto">
              <a:xfrm>
                <a:off x="2094" y="1085863"/>
                <a:ext cx="201" cy="0"/>
              </a:xfrm>
              <a:prstGeom prst="line">
                <a:avLst/>
              </a:prstGeom>
              <a:noFill/>
              <a:ln w="31750">
                <a:solidFill>
                  <a:srgbClr val="000000"/>
                </a:solidFill>
                <a:round/>
                <a:headEnd/>
                <a:tailEnd/>
              </a:ln>
              <a:effectLst/>
            </p:spPr>
            <p:txBody>
              <a:bodyPr/>
              <a:lstStyle/>
              <a:p>
                <a:endParaRPr lang="en-GB"/>
              </a:p>
            </p:txBody>
          </p:sp>
          <p:sp>
            <p:nvSpPr>
              <p:cNvPr id="101" name="Line 12"/>
              <p:cNvSpPr>
                <a:spLocks noChangeShapeType="1"/>
              </p:cNvSpPr>
              <p:nvPr/>
            </p:nvSpPr>
            <p:spPr bwMode="auto">
              <a:xfrm>
                <a:off x="2286" y="1082185"/>
                <a:ext cx="702" cy="432048"/>
              </a:xfrm>
              <a:prstGeom prst="line">
                <a:avLst/>
              </a:prstGeom>
              <a:noFill/>
              <a:ln w="31750">
                <a:solidFill>
                  <a:srgbClr val="000000"/>
                </a:solidFill>
                <a:round/>
                <a:headEnd/>
                <a:tailEnd/>
              </a:ln>
              <a:effectLst/>
            </p:spPr>
            <p:txBody>
              <a:bodyPr/>
              <a:lstStyle/>
              <a:p>
                <a:endParaRPr lang="en-GB"/>
              </a:p>
            </p:txBody>
          </p:sp>
          <p:sp>
            <p:nvSpPr>
              <p:cNvPr id="102" name="Line 13"/>
              <p:cNvSpPr>
                <a:spLocks noChangeShapeType="1"/>
              </p:cNvSpPr>
              <p:nvPr/>
            </p:nvSpPr>
            <p:spPr bwMode="auto">
              <a:xfrm>
                <a:off x="2988" y="1514233"/>
                <a:ext cx="330" cy="0"/>
              </a:xfrm>
              <a:prstGeom prst="line">
                <a:avLst/>
              </a:prstGeom>
              <a:noFill/>
              <a:ln w="31750" cap="rnd">
                <a:solidFill>
                  <a:srgbClr val="000000"/>
                </a:solidFill>
                <a:prstDash val="sysDot"/>
                <a:round/>
                <a:headEnd/>
                <a:tailEnd/>
              </a:ln>
              <a:effectLst/>
            </p:spPr>
            <p:txBody>
              <a:bodyPr/>
              <a:lstStyle/>
              <a:p>
                <a:endParaRPr lang="en-GB"/>
              </a:p>
            </p:txBody>
          </p:sp>
        </p:grpSp>
        <p:grpSp>
          <p:nvGrpSpPr>
            <p:cNvPr id="92" name="Group 14"/>
            <p:cNvGrpSpPr>
              <a:grpSpLocks/>
            </p:cNvGrpSpPr>
            <p:nvPr/>
          </p:nvGrpSpPr>
          <p:grpSpPr bwMode="auto">
            <a:xfrm>
              <a:off x="1093452" y="1630600"/>
              <a:ext cx="1487268" cy="1350914"/>
              <a:chOff x="1707" y="1980"/>
              <a:chExt cx="2015" cy="2015"/>
            </a:xfrm>
          </p:grpSpPr>
          <p:sp>
            <p:nvSpPr>
              <p:cNvPr id="98" name="Line 15"/>
              <p:cNvSpPr>
                <a:spLocks noChangeShapeType="1"/>
              </p:cNvSpPr>
              <p:nvPr/>
            </p:nvSpPr>
            <p:spPr bwMode="auto">
              <a:xfrm flipV="1">
                <a:off x="1707" y="3977"/>
                <a:ext cx="2015" cy="7"/>
              </a:xfrm>
              <a:prstGeom prst="line">
                <a:avLst/>
              </a:prstGeom>
              <a:noFill/>
              <a:ln w="38100">
                <a:solidFill>
                  <a:srgbClr val="000000"/>
                </a:solidFill>
                <a:round/>
                <a:headEnd/>
                <a:tailEnd type="triangle" w="med" len="med"/>
              </a:ln>
              <a:effectLst/>
            </p:spPr>
            <p:txBody>
              <a:bodyPr/>
              <a:lstStyle/>
              <a:p>
                <a:endParaRPr lang="en-GB"/>
              </a:p>
            </p:txBody>
          </p:sp>
          <p:sp>
            <p:nvSpPr>
              <p:cNvPr id="99" name="Line 16"/>
              <p:cNvSpPr>
                <a:spLocks noChangeShapeType="1"/>
              </p:cNvSpPr>
              <p:nvPr/>
            </p:nvSpPr>
            <p:spPr bwMode="auto">
              <a:xfrm flipV="1">
                <a:off x="1707" y="1980"/>
                <a:ext cx="0" cy="2015"/>
              </a:xfrm>
              <a:prstGeom prst="line">
                <a:avLst/>
              </a:prstGeom>
              <a:noFill/>
              <a:ln w="38100">
                <a:solidFill>
                  <a:srgbClr val="000000"/>
                </a:solidFill>
                <a:round/>
                <a:headEnd/>
                <a:tailEnd type="triangle" w="med" len="med"/>
              </a:ln>
              <a:effectLst/>
            </p:spPr>
            <p:txBody>
              <a:bodyPr/>
              <a:lstStyle/>
              <a:p>
                <a:endParaRPr lang="en-GB"/>
              </a:p>
            </p:txBody>
          </p:sp>
        </p:grpSp>
        <p:grpSp>
          <p:nvGrpSpPr>
            <p:cNvPr id="93" name="Group 27"/>
            <p:cNvGrpSpPr/>
            <p:nvPr/>
          </p:nvGrpSpPr>
          <p:grpSpPr>
            <a:xfrm>
              <a:off x="1403648" y="2213392"/>
              <a:ext cx="525107" cy="874696"/>
              <a:chOff x="3330866" y="628870"/>
              <a:chExt cx="3168350" cy="874696"/>
            </a:xfrm>
          </p:grpSpPr>
          <p:sp>
            <p:nvSpPr>
              <p:cNvPr id="95" name="Line 27"/>
              <p:cNvSpPr>
                <a:spLocks noChangeShapeType="1"/>
              </p:cNvSpPr>
              <p:nvPr/>
            </p:nvSpPr>
            <p:spPr bwMode="auto">
              <a:xfrm>
                <a:off x="3330866" y="1503566"/>
                <a:ext cx="3168350" cy="0"/>
              </a:xfrm>
              <a:prstGeom prst="line">
                <a:avLst/>
              </a:prstGeom>
              <a:noFill/>
              <a:ln w="25400">
                <a:solidFill>
                  <a:srgbClr val="FF0000"/>
                </a:solidFill>
                <a:round/>
                <a:headEnd type="stealth" w="med" len="med"/>
                <a:tailEnd type="stealth"/>
              </a:ln>
              <a:effectLst/>
            </p:spPr>
            <p:txBody>
              <a:bodyPr wrap="none" anchor="ctr"/>
              <a:lstStyle/>
              <a:p>
                <a:pPr>
                  <a:defRPr/>
                </a:pPr>
                <a:endParaRPr lang="en-GB"/>
              </a:p>
            </p:txBody>
          </p:sp>
          <p:cxnSp>
            <p:nvCxnSpPr>
              <p:cNvPr id="96" name="Straight Connector 95"/>
              <p:cNvCxnSpPr/>
              <p:nvPr/>
            </p:nvCxnSpPr>
            <p:spPr bwMode="auto">
              <a:xfrm rot="5400000">
                <a:off x="2944767" y="1014972"/>
                <a:ext cx="772210" cy="6"/>
              </a:xfrm>
              <a:prstGeom prst="line">
                <a:avLst/>
              </a:prstGeom>
              <a:solidFill>
                <a:srgbClr val="FFE6B3"/>
              </a:solidFill>
              <a:ln w="9525" cap="flat" cmpd="sng" algn="ctr">
                <a:solidFill>
                  <a:srgbClr val="C00000"/>
                </a:solidFill>
                <a:prstDash val="sysDash"/>
                <a:round/>
                <a:headEnd type="none" w="med" len="med"/>
                <a:tailEnd type="none" w="med" len="med"/>
              </a:ln>
              <a:effectLst/>
            </p:spPr>
          </p:cxnSp>
          <p:cxnSp>
            <p:nvCxnSpPr>
              <p:cNvPr id="97" name="Straight Connector 96"/>
              <p:cNvCxnSpPr>
                <a:stCxn id="101" idx="1"/>
              </p:cNvCxnSpPr>
              <p:nvPr/>
            </p:nvCxnSpPr>
            <p:spPr bwMode="auto">
              <a:xfrm rot="16200000" flipH="1">
                <a:off x="6206383" y="1206852"/>
                <a:ext cx="331629" cy="0"/>
              </a:xfrm>
              <a:prstGeom prst="line">
                <a:avLst/>
              </a:prstGeom>
              <a:solidFill>
                <a:srgbClr val="FFE6B3"/>
              </a:solidFill>
              <a:ln w="9525" cap="flat" cmpd="sng" algn="ctr">
                <a:solidFill>
                  <a:srgbClr val="C00000"/>
                </a:solidFill>
                <a:prstDash val="sysDash"/>
                <a:round/>
                <a:headEnd type="none" w="med" len="med"/>
                <a:tailEnd type="none" w="med" len="med"/>
              </a:ln>
              <a:effectLst/>
            </p:spPr>
          </p:cxnSp>
        </p:grpSp>
        <p:sp>
          <p:nvSpPr>
            <p:cNvPr id="94" name="TextBox 93"/>
            <p:cNvSpPr txBox="1"/>
            <p:nvPr/>
          </p:nvSpPr>
          <p:spPr>
            <a:xfrm>
              <a:off x="899593" y="3160096"/>
              <a:ext cx="1726391" cy="553998"/>
            </a:xfrm>
            <a:prstGeom prst="rect">
              <a:avLst/>
            </a:prstGeom>
            <a:noFill/>
          </p:spPr>
          <p:txBody>
            <a:bodyPr wrap="square" rtlCol="0">
              <a:spAutoFit/>
            </a:bodyPr>
            <a:lstStyle/>
            <a:p>
              <a:pPr>
                <a:spcBef>
                  <a:spcPts val="0"/>
                </a:spcBef>
              </a:pPr>
              <a:r>
                <a:rPr lang="en-GB" sz="1500" dirty="0" smtClean="0">
                  <a:effectLst/>
                  <a:latin typeface="Arial" pitchFamily="34" charset="0"/>
                  <a:cs typeface="Arial" pitchFamily="34" charset="0"/>
                </a:rPr>
                <a:t>1, 2 or 3 generations? or </a:t>
              </a:r>
            </a:p>
            <a:p>
              <a:pPr>
                <a:spcBef>
                  <a:spcPts val="0"/>
                </a:spcBef>
              </a:pPr>
              <a:r>
                <a:rPr lang="en-GB" sz="1500" dirty="0" smtClean="0">
                  <a:effectLst/>
                  <a:latin typeface="Arial" pitchFamily="34" charset="0"/>
                  <a:cs typeface="Arial" pitchFamily="34" charset="0"/>
                </a:rPr>
                <a:t>3, 5 or 10 years?</a:t>
              </a:r>
              <a:endParaRPr lang="en-GB" sz="1500" dirty="0">
                <a:effectLst/>
                <a:latin typeface="Arial" pitchFamily="34" charset="0"/>
                <a:cs typeface="Arial" pitchFamily="34" charset="0"/>
              </a:endParaRPr>
            </a:p>
          </p:txBody>
        </p:sp>
      </p:grpSp>
      <p:cxnSp>
        <p:nvCxnSpPr>
          <p:cNvPr id="108" name="Straight Connector 107"/>
          <p:cNvCxnSpPr/>
          <p:nvPr/>
        </p:nvCxnSpPr>
        <p:spPr bwMode="auto">
          <a:xfrm flipV="1">
            <a:off x="482784" y="3933056"/>
            <a:ext cx="7776864" cy="0"/>
          </a:xfrm>
          <a:prstGeom prst="line">
            <a:avLst/>
          </a:prstGeom>
          <a:solidFill>
            <a:srgbClr val="FFE6B3"/>
          </a:solidFill>
          <a:ln w="9525" cap="flat" cmpd="sng" algn="ctr">
            <a:solidFill>
              <a:schemeClr val="tx1"/>
            </a:solidFill>
            <a:prstDash val="solid"/>
            <a:round/>
            <a:headEnd type="none" w="med" len="med"/>
            <a:tailEnd type="none" w="med" len="med"/>
          </a:ln>
          <a:effectLst/>
        </p:spPr>
      </p:cxnSp>
      <p:grpSp>
        <p:nvGrpSpPr>
          <p:cNvPr id="73" name="Group 72"/>
          <p:cNvGrpSpPr/>
          <p:nvPr/>
        </p:nvGrpSpPr>
        <p:grpSpPr>
          <a:xfrm>
            <a:off x="5076056" y="-27384"/>
            <a:ext cx="4104456" cy="720080"/>
            <a:chOff x="5076056" y="-27384"/>
            <a:chExt cx="4104456" cy="720080"/>
          </a:xfrm>
        </p:grpSpPr>
        <p:grpSp>
          <p:nvGrpSpPr>
            <p:cNvPr id="75" name="Group 74"/>
            <p:cNvGrpSpPr/>
            <p:nvPr/>
          </p:nvGrpSpPr>
          <p:grpSpPr>
            <a:xfrm>
              <a:off x="5076056" y="-27384"/>
              <a:ext cx="4104456" cy="720080"/>
              <a:chOff x="5076056" y="-27384"/>
              <a:chExt cx="4104456" cy="720080"/>
            </a:xfrm>
          </p:grpSpPr>
          <p:sp>
            <p:nvSpPr>
              <p:cNvPr id="77" name="Rectangle 76"/>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76" name="TextBox 75"/>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C</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81971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fade">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500"/>
                                        <p:tgtEl>
                                          <p:spTgt spid="10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fade">
                                      <p:cBhvr>
                                        <p:cTn id="7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5" grpId="0"/>
      <p:bldP spid="66" grpId="0"/>
      <p:bldP spid="67" grpId="0"/>
      <p:bldP spid="68" grpId="0"/>
      <p:bldP spid="69" grpId="0"/>
      <p:bldP spid="70" grpId="0"/>
      <p:bldP spid="71" grpId="0"/>
      <p:bldP spid="72"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2026310" y="3258696"/>
            <a:ext cx="6866170" cy="3368676"/>
            <a:chOff x="781314" y="1124744"/>
            <a:chExt cx="6866170" cy="3368676"/>
          </a:xfrm>
        </p:grpSpPr>
        <p:sp>
          <p:nvSpPr>
            <p:cNvPr id="55" name="Rectangle 34"/>
            <p:cNvSpPr>
              <a:spLocks noChangeArrowheads="1"/>
            </p:cNvSpPr>
            <p:nvPr/>
          </p:nvSpPr>
          <p:spPr bwMode="auto">
            <a:xfrm>
              <a:off x="840284" y="1137444"/>
              <a:ext cx="6781800" cy="3352800"/>
            </a:xfrm>
            <a:prstGeom prst="rect">
              <a:avLst/>
            </a:prstGeom>
            <a:solidFill>
              <a:schemeClr val="tx2">
                <a:lumMod val="60000"/>
                <a:lumOff val="40000"/>
              </a:schemeClr>
            </a:solidFill>
            <a:ln w="9525">
              <a:solidFill>
                <a:schemeClr val="tx1"/>
              </a:solidFill>
              <a:miter lim="800000"/>
              <a:headEnd/>
              <a:tailEnd/>
            </a:ln>
          </p:spPr>
          <p:txBody>
            <a:bodyPr wrap="none" anchor="ctr">
              <a:spAutoFit/>
            </a:bodyPr>
            <a:lstStyle/>
            <a:p>
              <a:endParaRPr lang="en-US"/>
            </a:p>
          </p:txBody>
        </p:sp>
        <p:sp>
          <p:nvSpPr>
            <p:cNvPr id="56" name="Freeform 36"/>
            <p:cNvSpPr>
              <a:spLocks/>
            </p:cNvSpPr>
            <p:nvPr/>
          </p:nvSpPr>
          <p:spPr bwMode="auto">
            <a:xfrm>
              <a:off x="781314" y="2447094"/>
              <a:ext cx="922569" cy="2046326"/>
            </a:xfrm>
            <a:custGeom>
              <a:avLst/>
              <a:gdLst>
                <a:gd name="T0" fmla="*/ 344 w 552"/>
                <a:gd name="T1" fmla="*/ 1246 h 1250"/>
                <a:gd name="T2" fmla="*/ 8 w 552"/>
                <a:gd name="T3" fmla="*/ 1246 h 1250"/>
                <a:gd name="T4" fmla="*/ 16 w 552"/>
                <a:gd name="T5" fmla="*/ 14 h 1250"/>
                <a:gd name="T6" fmla="*/ 56 w 552"/>
                <a:gd name="T7" fmla="*/ 22 h 1250"/>
                <a:gd name="T8" fmla="*/ 128 w 552"/>
                <a:gd name="T9" fmla="*/ 54 h 1250"/>
                <a:gd name="T10" fmla="*/ 176 w 552"/>
                <a:gd name="T11" fmla="*/ 86 h 1250"/>
                <a:gd name="T12" fmla="*/ 208 w 552"/>
                <a:gd name="T13" fmla="*/ 126 h 1250"/>
                <a:gd name="T14" fmla="*/ 224 w 552"/>
                <a:gd name="T15" fmla="*/ 150 h 1250"/>
                <a:gd name="T16" fmla="*/ 272 w 552"/>
                <a:gd name="T17" fmla="*/ 166 h 1250"/>
                <a:gd name="T18" fmla="*/ 424 w 552"/>
                <a:gd name="T19" fmla="*/ 254 h 1250"/>
                <a:gd name="T20" fmla="*/ 536 w 552"/>
                <a:gd name="T21" fmla="*/ 622 h 1250"/>
                <a:gd name="T22" fmla="*/ 512 w 552"/>
                <a:gd name="T23" fmla="*/ 630 h 1250"/>
                <a:gd name="T24" fmla="*/ 504 w 552"/>
                <a:gd name="T25" fmla="*/ 654 h 1250"/>
                <a:gd name="T26" fmla="*/ 528 w 552"/>
                <a:gd name="T27" fmla="*/ 774 h 1250"/>
                <a:gd name="T28" fmla="*/ 544 w 552"/>
                <a:gd name="T29" fmla="*/ 822 h 1250"/>
                <a:gd name="T30" fmla="*/ 552 w 552"/>
                <a:gd name="T31" fmla="*/ 934 h 1250"/>
                <a:gd name="T32" fmla="*/ 544 w 552"/>
                <a:gd name="T33" fmla="*/ 966 h 1250"/>
                <a:gd name="T34" fmla="*/ 464 w 552"/>
                <a:gd name="T35" fmla="*/ 998 h 1250"/>
                <a:gd name="T36" fmla="*/ 416 w 552"/>
                <a:gd name="T37" fmla="*/ 1030 h 1250"/>
                <a:gd name="T38" fmla="*/ 376 w 552"/>
                <a:gd name="T39" fmla="*/ 1094 h 1250"/>
                <a:gd name="T40" fmla="*/ 368 w 552"/>
                <a:gd name="T41" fmla="*/ 1214 h 1250"/>
                <a:gd name="T42" fmla="*/ 344 w 552"/>
                <a:gd name="T43" fmla="*/ 1246 h 12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2"/>
                <a:gd name="T67" fmla="*/ 0 h 1250"/>
                <a:gd name="T68" fmla="*/ 552 w 552"/>
                <a:gd name="T69" fmla="*/ 1250 h 1250"/>
                <a:gd name="connsiteX0" fmla="*/ 6232 w 10000"/>
                <a:gd name="connsiteY0" fmla="*/ 11445 h 11477"/>
                <a:gd name="connsiteX1" fmla="*/ 145 w 10000"/>
                <a:gd name="connsiteY1" fmla="*/ 11445 h 11477"/>
                <a:gd name="connsiteX2" fmla="*/ 290 w 10000"/>
                <a:gd name="connsiteY2" fmla="*/ 1589 h 11477"/>
                <a:gd name="connsiteX3" fmla="*/ 2319 w 10000"/>
                <a:gd name="connsiteY3" fmla="*/ 1909 h 11477"/>
                <a:gd name="connsiteX4" fmla="*/ 3188 w 10000"/>
                <a:gd name="connsiteY4" fmla="*/ 2165 h 11477"/>
                <a:gd name="connsiteX5" fmla="*/ 3768 w 10000"/>
                <a:gd name="connsiteY5" fmla="*/ 2485 h 11477"/>
                <a:gd name="connsiteX6" fmla="*/ 4058 w 10000"/>
                <a:gd name="connsiteY6" fmla="*/ 2677 h 11477"/>
                <a:gd name="connsiteX7" fmla="*/ 4928 w 10000"/>
                <a:gd name="connsiteY7" fmla="*/ 2805 h 11477"/>
                <a:gd name="connsiteX8" fmla="*/ 7681 w 10000"/>
                <a:gd name="connsiteY8" fmla="*/ 3509 h 11477"/>
                <a:gd name="connsiteX9" fmla="*/ 9710 w 10000"/>
                <a:gd name="connsiteY9" fmla="*/ 6453 h 11477"/>
                <a:gd name="connsiteX10" fmla="*/ 9275 w 10000"/>
                <a:gd name="connsiteY10" fmla="*/ 6517 h 11477"/>
                <a:gd name="connsiteX11" fmla="*/ 9130 w 10000"/>
                <a:gd name="connsiteY11" fmla="*/ 6709 h 11477"/>
                <a:gd name="connsiteX12" fmla="*/ 9565 w 10000"/>
                <a:gd name="connsiteY12" fmla="*/ 7669 h 11477"/>
                <a:gd name="connsiteX13" fmla="*/ 9855 w 10000"/>
                <a:gd name="connsiteY13" fmla="*/ 8053 h 11477"/>
                <a:gd name="connsiteX14" fmla="*/ 10000 w 10000"/>
                <a:gd name="connsiteY14" fmla="*/ 8949 h 11477"/>
                <a:gd name="connsiteX15" fmla="*/ 9855 w 10000"/>
                <a:gd name="connsiteY15" fmla="*/ 9205 h 11477"/>
                <a:gd name="connsiteX16" fmla="*/ 8406 w 10000"/>
                <a:gd name="connsiteY16" fmla="*/ 9461 h 11477"/>
                <a:gd name="connsiteX17" fmla="*/ 7536 w 10000"/>
                <a:gd name="connsiteY17" fmla="*/ 9717 h 11477"/>
                <a:gd name="connsiteX18" fmla="*/ 6812 w 10000"/>
                <a:gd name="connsiteY18" fmla="*/ 10229 h 11477"/>
                <a:gd name="connsiteX19" fmla="*/ 6667 w 10000"/>
                <a:gd name="connsiteY19" fmla="*/ 11189 h 11477"/>
                <a:gd name="connsiteX20" fmla="*/ 6232 w 10000"/>
                <a:gd name="connsiteY20" fmla="*/ 11445 h 11477"/>
                <a:gd name="connsiteX0" fmla="*/ 6232 w 10000"/>
                <a:gd name="connsiteY0" fmla="*/ 11403 h 11435"/>
                <a:gd name="connsiteX1" fmla="*/ 145 w 10000"/>
                <a:gd name="connsiteY1" fmla="*/ 11403 h 11435"/>
                <a:gd name="connsiteX2" fmla="*/ 290 w 10000"/>
                <a:gd name="connsiteY2" fmla="*/ 1547 h 11435"/>
                <a:gd name="connsiteX3" fmla="*/ 3188 w 10000"/>
                <a:gd name="connsiteY3" fmla="*/ 2123 h 11435"/>
                <a:gd name="connsiteX4" fmla="*/ 3768 w 10000"/>
                <a:gd name="connsiteY4" fmla="*/ 2443 h 11435"/>
                <a:gd name="connsiteX5" fmla="*/ 4058 w 10000"/>
                <a:gd name="connsiteY5" fmla="*/ 2635 h 11435"/>
                <a:gd name="connsiteX6" fmla="*/ 4928 w 10000"/>
                <a:gd name="connsiteY6" fmla="*/ 2763 h 11435"/>
                <a:gd name="connsiteX7" fmla="*/ 7681 w 10000"/>
                <a:gd name="connsiteY7" fmla="*/ 3467 h 11435"/>
                <a:gd name="connsiteX8" fmla="*/ 9710 w 10000"/>
                <a:gd name="connsiteY8" fmla="*/ 6411 h 11435"/>
                <a:gd name="connsiteX9" fmla="*/ 9275 w 10000"/>
                <a:gd name="connsiteY9" fmla="*/ 6475 h 11435"/>
                <a:gd name="connsiteX10" fmla="*/ 9130 w 10000"/>
                <a:gd name="connsiteY10" fmla="*/ 6667 h 11435"/>
                <a:gd name="connsiteX11" fmla="*/ 9565 w 10000"/>
                <a:gd name="connsiteY11" fmla="*/ 7627 h 11435"/>
                <a:gd name="connsiteX12" fmla="*/ 9855 w 10000"/>
                <a:gd name="connsiteY12" fmla="*/ 8011 h 11435"/>
                <a:gd name="connsiteX13" fmla="*/ 10000 w 10000"/>
                <a:gd name="connsiteY13" fmla="*/ 8907 h 11435"/>
                <a:gd name="connsiteX14" fmla="*/ 9855 w 10000"/>
                <a:gd name="connsiteY14" fmla="*/ 9163 h 11435"/>
                <a:gd name="connsiteX15" fmla="*/ 8406 w 10000"/>
                <a:gd name="connsiteY15" fmla="*/ 9419 h 11435"/>
                <a:gd name="connsiteX16" fmla="*/ 7536 w 10000"/>
                <a:gd name="connsiteY16" fmla="*/ 9675 h 11435"/>
                <a:gd name="connsiteX17" fmla="*/ 6812 w 10000"/>
                <a:gd name="connsiteY17" fmla="*/ 10187 h 11435"/>
                <a:gd name="connsiteX18" fmla="*/ 6667 w 10000"/>
                <a:gd name="connsiteY18" fmla="*/ 11147 h 11435"/>
                <a:gd name="connsiteX19" fmla="*/ 6232 w 10000"/>
                <a:gd name="connsiteY19" fmla="*/ 11403 h 11435"/>
                <a:gd name="connsiteX0" fmla="*/ 6232 w 10000"/>
                <a:gd name="connsiteY0" fmla="*/ 11349 h 11381"/>
                <a:gd name="connsiteX1" fmla="*/ 145 w 10000"/>
                <a:gd name="connsiteY1" fmla="*/ 11349 h 11381"/>
                <a:gd name="connsiteX2" fmla="*/ 290 w 10000"/>
                <a:gd name="connsiteY2" fmla="*/ 1493 h 11381"/>
                <a:gd name="connsiteX3" fmla="*/ 3768 w 10000"/>
                <a:gd name="connsiteY3" fmla="*/ 2389 h 11381"/>
                <a:gd name="connsiteX4" fmla="*/ 4058 w 10000"/>
                <a:gd name="connsiteY4" fmla="*/ 2581 h 11381"/>
                <a:gd name="connsiteX5" fmla="*/ 4928 w 10000"/>
                <a:gd name="connsiteY5" fmla="*/ 2709 h 11381"/>
                <a:gd name="connsiteX6" fmla="*/ 7681 w 10000"/>
                <a:gd name="connsiteY6" fmla="*/ 3413 h 11381"/>
                <a:gd name="connsiteX7" fmla="*/ 9710 w 10000"/>
                <a:gd name="connsiteY7" fmla="*/ 6357 h 11381"/>
                <a:gd name="connsiteX8" fmla="*/ 9275 w 10000"/>
                <a:gd name="connsiteY8" fmla="*/ 6421 h 11381"/>
                <a:gd name="connsiteX9" fmla="*/ 9130 w 10000"/>
                <a:gd name="connsiteY9" fmla="*/ 6613 h 11381"/>
                <a:gd name="connsiteX10" fmla="*/ 9565 w 10000"/>
                <a:gd name="connsiteY10" fmla="*/ 7573 h 11381"/>
                <a:gd name="connsiteX11" fmla="*/ 9855 w 10000"/>
                <a:gd name="connsiteY11" fmla="*/ 7957 h 11381"/>
                <a:gd name="connsiteX12" fmla="*/ 10000 w 10000"/>
                <a:gd name="connsiteY12" fmla="*/ 8853 h 11381"/>
                <a:gd name="connsiteX13" fmla="*/ 9855 w 10000"/>
                <a:gd name="connsiteY13" fmla="*/ 9109 h 11381"/>
                <a:gd name="connsiteX14" fmla="*/ 8406 w 10000"/>
                <a:gd name="connsiteY14" fmla="*/ 9365 h 11381"/>
                <a:gd name="connsiteX15" fmla="*/ 7536 w 10000"/>
                <a:gd name="connsiteY15" fmla="*/ 9621 h 11381"/>
                <a:gd name="connsiteX16" fmla="*/ 6812 w 10000"/>
                <a:gd name="connsiteY16" fmla="*/ 10133 h 11381"/>
                <a:gd name="connsiteX17" fmla="*/ 6667 w 10000"/>
                <a:gd name="connsiteY17" fmla="*/ 11093 h 11381"/>
                <a:gd name="connsiteX18" fmla="*/ 6232 w 10000"/>
                <a:gd name="connsiteY18" fmla="*/ 11349 h 11381"/>
                <a:gd name="connsiteX0" fmla="*/ 6232 w 10000"/>
                <a:gd name="connsiteY0" fmla="*/ 9856 h 9888"/>
                <a:gd name="connsiteX1" fmla="*/ 145 w 10000"/>
                <a:gd name="connsiteY1" fmla="*/ 9856 h 9888"/>
                <a:gd name="connsiteX2" fmla="*/ 290 w 10000"/>
                <a:gd name="connsiteY2" fmla="*/ 0 h 9888"/>
                <a:gd name="connsiteX3" fmla="*/ 3768 w 10000"/>
                <a:gd name="connsiteY3" fmla="*/ 896 h 9888"/>
                <a:gd name="connsiteX4" fmla="*/ 4058 w 10000"/>
                <a:gd name="connsiteY4" fmla="*/ 1088 h 9888"/>
                <a:gd name="connsiteX5" fmla="*/ 4928 w 10000"/>
                <a:gd name="connsiteY5" fmla="*/ 1216 h 9888"/>
                <a:gd name="connsiteX6" fmla="*/ 7681 w 10000"/>
                <a:gd name="connsiteY6" fmla="*/ 1920 h 9888"/>
                <a:gd name="connsiteX7" fmla="*/ 9710 w 10000"/>
                <a:gd name="connsiteY7" fmla="*/ 4864 h 9888"/>
                <a:gd name="connsiteX8" fmla="*/ 9275 w 10000"/>
                <a:gd name="connsiteY8" fmla="*/ 4928 h 9888"/>
                <a:gd name="connsiteX9" fmla="*/ 9130 w 10000"/>
                <a:gd name="connsiteY9" fmla="*/ 5120 h 9888"/>
                <a:gd name="connsiteX10" fmla="*/ 9565 w 10000"/>
                <a:gd name="connsiteY10" fmla="*/ 6080 h 9888"/>
                <a:gd name="connsiteX11" fmla="*/ 9855 w 10000"/>
                <a:gd name="connsiteY11" fmla="*/ 6464 h 9888"/>
                <a:gd name="connsiteX12" fmla="*/ 10000 w 10000"/>
                <a:gd name="connsiteY12" fmla="*/ 7360 h 9888"/>
                <a:gd name="connsiteX13" fmla="*/ 9855 w 10000"/>
                <a:gd name="connsiteY13" fmla="*/ 7616 h 9888"/>
                <a:gd name="connsiteX14" fmla="*/ 8406 w 10000"/>
                <a:gd name="connsiteY14" fmla="*/ 7872 h 9888"/>
                <a:gd name="connsiteX15" fmla="*/ 7536 w 10000"/>
                <a:gd name="connsiteY15" fmla="*/ 8128 h 9888"/>
                <a:gd name="connsiteX16" fmla="*/ 6812 w 10000"/>
                <a:gd name="connsiteY16" fmla="*/ 8640 h 9888"/>
                <a:gd name="connsiteX17" fmla="*/ 6667 w 10000"/>
                <a:gd name="connsiteY17" fmla="*/ 9600 h 9888"/>
                <a:gd name="connsiteX18" fmla="*/ 6232 w 10000"/>
                <a:gd name="connsiteY18" fmla="*/ 9856 h 9888"/>
                <a:gd name="connsiteX0" fmla="*/ 6232 w 10000"/>
                <a:gd name="connsiteY0" fmla="*/ 9968 h 10000"/>
                <a:gd name="connsiteX1" fmla="*/ 145 w 10000"/>
                <a:gd name="connsiteY1" fmla="*/ 9968 h 10000"/>
                <a:gd name="connsiteX2" fmla="*/ 290 w 10000"/>
                <a:gd name="connsiteY2" fmla="*/ 0 h 10000"/>
                <a:gd name="connsiteX3" fmla="*/ 3768 w 10000"/>
                <a:gd name="connsiteY3" fmla="*/ 906 h 10000"/>
                <a:gd name="connsiteX4" fmla="*/ 4928 w 10000"/>
                <a:gd name="connsiteY4" fmla="*/ 1230 h 10000"/>
                <a:gd name="connsiteX5" fmla="*/ 7681 w 10000"/>
                <a:gd name="connsiteY5" fmla="*/ 1942 h 10000"/>
                <a:gd name="connsiteX6" fmla="*/ 9710 w 10000"/>
                <a:gd name="connsiteY6" fmla="*/ 4919 h 10000"/>
                <a:gd name="connsiteX7" fmla="*/ 9275 w 10000"/>
                <a:gd name="connsiteY7" fmla="*/ 4984 h 10000"/>
                <a:gd name="connsiteX8" fmla="*/ 9130 w 10000"/>
                <a:gd name="connsiteY8" fmla="*/ 5178 h 10000"/>
                <a:gd name="connsiteX9" fmla="*/ 9565 w 10000"/>
                <a:gd name="connsiteY9" fmla="*/ 6149 h 10000"/>
                <a:gd name="connsiteX10" fmla="*/ 9855 w 10000"/>
                <a:gd name="connsiteY10" fmla="*/ 6537 h 10000"/>
                <a:gd name="connsiteX11" fmla="*/ 10000 w 10000"/>
                <a:gd name="connsiteY11" fmla="*/ 7443 h 10000"/>
                <a:gd name="connsiteX12" fmla="*/ 9855 w 10000"/>
                <a:gd name="connsiteY12" fmla="*/ 7702 h 10000"/>
                <a:gd name="connsiteX13" fmla="*/ 8406 w 10000"/>
                <a:gd name="connsiteY13" fmla="*/ 7961 h 10000"/>
                <a:gd name="connsiteX14" fmla="*/ 7536 w 10000"/>
                <a:gd name="connsiteY14" fmla="*/ 8220 h 10000"/>
                <a:gd name="connsiteX15" fmla="*/ 6812 w 10000"/>
                <a:gd name="connsiteY15" fmla="*/ 8738 h 10000"/>
                <a:gd name="connsiteX16" fmla="*/ 6667 w 10000"/>
                <a:gd name="connsiteY16" fmla="*/ 9709 h 10000"/>
                <a:gd name="connsiteX17" fmla="*/ 6232 w 10000"/>
                <a:gd name="connsiteY17" fmla="*/ 9968 h 10000"/>
                <a:gd name="connsiteX0" fmla="*/ 6232 w 10000"/>
                <a:gd name="connsiteY0" fmla="*/ 11424 h 11456"/>
                <a:gd name="connsiteX1" fmla="*/ 145 w 10000"/>
                <a:gd name="connsiteY1" fmla="*/ 11424 h 11456"/>
                <a:gd name="connsiteX2" fmla="*/ 290 w 10000"/>
                <a:gd name="connsiteY2" fmla="*/ 1456 h 11456"/>
                <a:gd name="connsiteX3" fmla="*/ 4928 w 10000"/>
                <a:gd name="connsiteY3" fmla="*/ 2686 h 11456"/>
                <a:gd name="connsiteX4" fmla="*/ 7681 w 10000"/>
                <a:gd name="connsiteY4" fmla="*/ 3398 h 11456"/>
                <a:gd name="connsiteX5" fmla="*/ 9710 w 10000"/>
                <a:gd name="connsiteY5" fmla="*/ 6375 h 11456"/>
                <a:gd name="connsiteX6" fmla="*/ 9275 w 10000"/>
                <a:gd name="connsiteY6" fmla="*/ 6440 h 11456"/>
                <a:gd name="connsiteX7" fmla="*/ 9130 w 10000"/>
                <a:gd name="connsiteY7" fmla="*/ 6634 h 11456"/>
                <a:gd name="connsiteX8" fmla="*/ 9565 w 10000"/>
                <a:gd name="connsiteY8" fmla="*/ 7605 h 11456"/>
                <a:gd name="connsiteX9" fmla="*/ 9855 w 10000"/>
                <a:gd name="connsiteY9" fmla="*/ 7993 h 11456"/>
                <a:gd name="connsiteX10" fmla="*/ 10000 w 10000"/>
                <a:gd name="connsiteY10" fmla="*/ 8899 h 11456"/>
                <a:gd name="connsiteX11" fmla="*/ 9855 w 10000"/>
                <a:gd name="connsiteY11" fmla="*/ 9158 h 11456"/>
                <a:gd name="connsiteX12" fmla="*/ 8406 w 10000"/>
                <a:gd name="connsiteY12" fmla="*/ 9417 h 11456"/>
                <a:gd name="connsiteX13" fmla="*/ 7536 w 10000"/>
                <a:gd name="connsiteY13" fmla="*/ 9676 h 11456"/>
                <a:gd name="connsiteX14" fmla="*/ 6812 w 10000"/>
                <a:gd name="connsiteY14" fmla="*/ 10194 h 11456"/>
                <a:gd name="connsiteX15" fmla="*/ 6667 w 10000"/>
                <a:gd name="connsiteY15" fmla="*/ 11165 h 11456"/>
                <a:gd name="connsiteX16" fmla="*/ 6232 w 10000"/>
                <a:gd name="connsiteY16" fmla="*/ 11424 h 11456"/>
                <a:gd name="connsiteX0" fmla="*/ 6232 w 10000"/>
                <a:gd name="connsiteY0" fmla="*/ 11306 h 11338"/>
                <a:gd name="connsiteX1" fmla="*/ 145 w 10000"/>
                <a:gd name="connsiteY1" fmla="*/ 11306 h 11338"/>
                <a:gd name="connsiteX2" fmla="*/ 290 w 10000"/>
                <a:gd name="connsiteY2" fmla="*/ 1338 h 11338"/>
                <a:gd name="connsiteX3" fmla="*/ 7681 w 10000"/>
                <a:gd name="connsiteY3" fmla="*/ 3280 h 11338"/>
                <a:gd name="connsiteX4" fmla="*/ 9710 w 10000"/>
                <a:gd name="connsiteY4" fmla="*/ 6257 h 11338"/>
                <a:gd name="connsiteX5" fmla="*/ 9275 w 10000"/>
                <a:gd name="connsiteY5" fmla="*/ 6322 h 11338"/>
                <a:gd name="connsiteX6" fmla="*/ 9130 w 10000"/>
                <a:gd name="connsiteY6" fmla="*/ 6516 h 11338"/>
                <a:gd name="connsiteX7" fmla="*/ 9565 w 10000"/>
                <a:gd name="connsiteY7" fmla="*/ 7487 h 11338"/>
                <a:gd name="connsiteX8" fmla="*/ 9855 w 10000"/>
                <a:gd name="connsiteY8" fmla="*/ 7875 h 11338"/>
                <a:gd name="connsiteX9" fmla="*/ 10000 w 10000"/>
                <a:gd name="connsiteY9" fmla="*/ 8781 h 11338"/>
                <a:gd name="connsiteX10" fmla="*/ 9855 w 10000"/>
                <a:gd name="connsiteY10" fmla="*/ 9040 h 11338"/>
                <a:gd name="connsiteX11" fmla="*/ 8406 w 10000"/>
                <a:gd name="connsiteY11" fmla="*/ 9299 h 11338"/>
                <a:gd name="connsiteX12" fmla="*/ 7536 w 10000"/>
                <a:gd name="connsiteY12" fmla="*/ 9558 h 11338"/>
                <a:gd name="connsiteX13" fmla="*/ 6812 w 10000"/>
                <a:gd name="connsiteY13" fmla="*/ 10076 h 11338"/>
                <a:gd name="connsiteX14" fmla="*/ 6667 w 10000"/>
                <a:gd name="connsiteY14" fmla="*/ 11047 h 11338"/>
                <a:gd name="connsiteX15" fmla="*/ 6232 w 10000"/>
                <a:gd name="connsiteY15" fmla="*/ 11306 h 11338"/>
                <a:gd name="connsiteX0" fmla="*/ 6232 w 10000"/>
                <a:gd name="connsiteY0" fmla="*/ 9968 h 10000"/>
                <a:gd name="connsiteX1" fmla="*/ 145 w 10000"/>
                <a:gd name="connsiteY1" fmla="*/ 9968 h 10000"/>
                <a:gd name="connsiteX2" fmla="*/ 290 w 10000"/>
                <a:gd name="connsiteY2" fmla="*/ 0 h 10000"/>
                <a:gd name="connsiteX3" fmla="*/ 7681 w 10000"/>
                <a:gd name="connsiteY3" fmla="*/ 1942 h 10000"/>
                <a:gd name="connsiteX4" fmla="*/ 9710 w 10000"/>
                <a:gd name="connsiteY4" fmla="*/ 4919 h 10000"/>
                <a:gd name="connsiteX5" fmla="*/ 9275 w 10000"/>
                <a:gd name="connsiteY5" fmla="*/ 4984 h 10000"/>
                <a:gd name="connsiteX6" fmla="*/ 9130 w 10000"/>
                <a:gd name="connsiteY6" fmla="*/ 5178 h 10000"/>
                <a:gd name="connsiteX7" fmla="*/ 9565 w 10000"/>
                <a:gd name="connsiteY7" fmla="*/ 6149 h 10000"/>
                <a:gd name="connsiteX8" fmla="*/ 9855 w 10000"/>
                <a:gd name="connsiteY8" fmla="*/ 6537 h 10000"/>
                <a:gd name="connsiteX9" fmla="*/ 10000 w 10000"/>
                <a:gd name="connsiteY9" fmla="*/ 7443 h 10000"/>
                <a:gd name="connsiteX10" fmla="*/ 9855 w 10000"/>
                <a:gd name="connsiteY10" fmla="*/ 7702 h 10000"/>
                <a:gd name="connsiteX11" fmla="*/ 8406 w 10000"/>
                <a:gd name="connsiteY11" fmla="*/ 7961 h 10000"/>
                <a:gd name="connsiteX12" fmla="*/ 7536 w 10000"/>
                <a:gd name="connsiteY12" fmla="*/ 8220 h 10000"/>
                <a:gd name="connsiteX13" fmla="*/ 6812 w 10000"/>
                <a:gd name="connsiteY13" fmla="*/ 8738 h 10000"/>
                <a:gd name="connsiteX14" fmla="*/ 6667 w 10000"/>
                <a:gd name="connsiteY14" fmla="*/ 9709 h 10000"/>
                <a:gd name="connsiteX15" fmla="*/ 6232 w 10000"/>
                <a:gd name="connsiteY15" fmla="*/ 9968 h 10000"/>
                <a:gd name="connsiteX0" fmla="*/ 6232 w 10000"/>
                <a:gd name="connsiteY0" fmla="*/ 9968 h 10000"/>
                <a:gd name="connsiteX1" fmla="*/ 145 w 10000"/>
                <a:gd name="connsiteY1" fmla="*/ 9968 h 10000"/>
                <a:gd name="connsiteX2" fmla="*/ 290 w 10000"/>
                <a:gd name="connsiteY2" fmla="*/ 0 h 10000"/>
                <a:gd name="connsiteX3" fmla="*/ 7396 w 10000"/>
                <a:gd name="connsiteY3" fmla="*/ 1639 h 10000"/>
                <a:gd name="connsiteX4" fmla="*/ 9710 w 10000"/>
                <a:gd name="connsiteY4" fmla="*/ 4919 h 10000"/>
                <a:gd name="connsiteX5" fmla="*/ 9275 w 10000"/>
                <a:gd name="connsiteY5" fmla="*/ 4984 h 10000"/>
                <a:gd name="connsiteX6" fmla="*/ 9130 w 10000"/>
                <a:gd name="connsiteY6" fmla="*/ 5178 h 10000"/>
                <a:gd name="connsiteX7" fmla="*/ 9565 w 10000"/>
                <a:gd name="connsiteY7" fmla="*/ 6149 h 10000"/>
                <a:gd name="connsiteX8" fmla="*/ 9855 w 10000"/>
                <a:gd name="connsiteY8" fmla="*/ 6537 h 10000"/>
                <a:gd name="connsiteX9" fmla="*/ 10000 w 10000"/>
                <a:gd name="connsiteY9" fmla="*/ 7443 h 10000"/>
                <a:gd name="connsiteX10" fmla="*/ 9855 w 10000"/>
                <a:gd name="connsiteY10" fmla="*/ 7702 h 10000"/>
                <a:gd name="connsiteX11" fmla="*/ 8406 w 10000"/>
                <a:gd name="connsiteY11" fmla="*/ 7961 h 10000"/>
                <a:gd name="connsiteX12" fmla="*/ 7536 w 10000"/>
                <a:gd name="connsiteY12" fmla="*/ 8220 h 10000"/>
                <a:gd name="connsiteX13" fmla="*/ 6812 w 10000"/>
                <a:gd name="connsiteY13" fmla="*/ 8738 h 10000"/>
                <a:gd name="connsiteX14" fmla="*/ 6667 w 10000"/>
                <a:gd name="connsiteY14" fmla="*/ 9709 h 10000"/>
                <a:gd name="connsiteX15" fmla="*/ 6232 w 10000"/>
                <a:gd name="connsiteY15" fmla="*/ 9968 h 10000"/>
                <a:gd name="connsiteX0" fmla="*/ 6232 w 10000"/>
                <a:gd name="connsiteY0" fmla="*/ 9968 h 10000"/>
                <a:gd name="connsiteX1" fmla="*/ 145 w 10000"/>
                <a:gd name="connsiteY1" fmla="*/ 9968 h 10000"/>
                <a:gd name="connsiteX2" fmla="*/ 290 w 10000"/>
                <a:gd name="connsiteY2" fmla="*/ 0 h 10000"/>
                <a:gd name="connsiteX3" fmla="*/ 7396 w 10000"/>
                <a:gd name="connsiteY3" fmla="*/ 1639 h 10000"/>
                <a:gd name="connsiteX4" fmla="*/ 9710 w 10000"/>
                <a:gd name="connsiteY4" fmla="*/ 4919 h 10000"/>
                <a:gd name="connsiteX5" fmla="*/ 9275 w 10000"/>
                <a:gd name="connsiteY5" fmla="*/ 4984 h 10000"/>
                <a:gd name="connsiteX6" fmla="*/ 9130 w 10000"/>
                <a:gd name="connsiteY6" fmla="*/ 5178 h 10000"/>
                <a:gd name="connsiteX7" fmla="*/ 9565 w 10000"/>
                <a:gd name="connsiteY7" fmla="*/ 6149 h 10000"/>
                <a:gd name="connsiteX8" fmla="*/ 9855 w 10000"/>
                <a:gd name="connsiteY8" fmla="*/ 6537 h 10000"/>
                <a:gd name="connsiteX9" fmla="*/ 10000 w 10000"/>
                <a:gd name="connsiteY9" fmla="*/ 7443 h 10000"/>
                <a:gd name="connsiteX10" fmla="*/ 9855 w 10000"/>
                <a:gd name="connsiteY10" fmla="*/ 7702 h 10000"/>
                <a:gd name="connsiteX11" fmla="*/ 8406 w 10000"/>
                <a:gd name="connsiteY11" fmla="*/ 7961 h 10000"/>
                <a:gd name="connsiteX12" fmla="*/ 7536 w 10000"/>
                <a:gd name="connsiteY12" fmla="*/ 8220 h 10000"/>
                <a:gd name="connsiteX13" fmla="*/ 6812 w 10000"/>
                <a:gd name="connsiteY13" fmla="*/ 8738 h 10000"/>
                <a:gd name="connsiteX14" fmla="*/ 6667 w 10000"/>
                <a:gd name="connsiteY14" fmla="*/ 9709 h 10000"/>
                <a:gd name="connsiteX15" fmla="*/ 6232 w 10000"/>
                <a:gd name="connsiteY15" fmla="*/ 9968 h 10000"/>
                <a:gd name="connsiteX0" fmla="*/ 6760 w 10528"/>
                <a:gd name="connsiteY0" fmla="*/ 10397 h 10429"/>
                <a:gd name="connsiteX1" fmla="*/ 673 w 10528"/>
                <a:gd name="connsiteY1" fmla="*/ 10397 h 10429"/>
                <a:gd name="connsiteX2" fmla="*/ 290 w 10528"/>
                <a:gd name="connsiteY2" fmla="*/ 0 h 10429"/>
                <a:gd name="connsiteX3" fmla="*/ 7924 w 10528"/>
                <a:gd name="connsiteY3" fmla="*/ 2068 h 10429"/>
                <a:gd name="connsiteX4" fmla="*/ 10238 w 10528"/>
                <a:gd name="connsiteY4" fmla="*/ 5348 h 10429"/>
                <a:gd name="connsiteX5" fmla="*/ 9803 w 10528"/>
                <a:gd name="connsiteY5" fmla="*/ 5413 h 10429"/>
                <a:gd name="connsiteX6" fmla="*/ 9658 w 10528"/>
                <a:gd name="connsiteY6" fmla="*/ 5607 h 10429"/>
                <a:gd name="connsiteX7" fmla="*/ 10093 w 10528"/>
                <a:gd name="connsiteY7" fmla="*/ 6578 h 10429"/>
                <a:gd name="connsiteX8" fmla="*/ 10383 w 10528"/>
                <a:gd name="connsiteY8" fmla="*/ 6966 h 10429"/>
                <a:gd name="connsiteX9" fmla="*/ 10528 w 10528"/>
                <a:gd name="connsiteY9" fmla="*/ 7872 h 10429"/>
                <a:gd name="connsiteX10" fmla="*/ 10383 w 10528"/>
                <a:gd name="connsiteY10" fmla="*/ 8131 h 10429"/>
                <a:gd name="connsiteX11" fmla="*/ 8934 w 10528"/>
                <a:gd name="connsiteY11" fmla="*/ 8390 h 10429"/>
                <a:gd name="connsiteX12" fmla="*/ 8064 w 10528"/>
                <a:gd name="connsiteY12" fmla="*/ 8649 h 10429"/>
                <a:gd name="connsiteX13" fmla="*/ 7340 w 10528"/>
                <a:gd name="connsiteY13" fmla="*/ 9167 h 10429"/>
                <a:gd name="connsiteX14" fmla="*/ 7195 w 10528"/>
                <a:gd name="connsiteY14" fmla="*/ 10138 h 10429"/>
                <a:gd name="connsiteX15" fmla="*/ 6760 w 10528"/>
                <a:gd name="connsiteY15" fmla="*/ 10397 h 1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28" h="10429">
                  <a:moveTo>
                    <a:pt x="6760" y="10397"/>
                  </a:moveTo>
                  <a:lnTo>
                    <a:pt x="673" y="10397"/>
                  </a:lnTo>
                  <a:cubicBezTo>
                    <a:pt x="727" y="7071"/>
                    <a:pt x="0" y="3317"/>
                    <a:pt x="290" y="0"/>
                  </a:cubicBezTo>
                  <a:cubicBezTo>
                    <a:pt x="7320" y="1579"/>
                    <a:pt x="5562" y="1355"/>
                    <a:pt x="7924" y="2068"/>
                  </a:cubicBezTo>
                  <a:cubicBezTo>
                    <a:pt x="8594" y="3063"/>
                    <a:pt x="9713" y="4337"/>
                    <a:pt x="10238" y="5348"/>
                  </a:cubicBezTo>
                  <a:cubicBezTo>
                    <a:pt x="10274" y="5413"/>
                    <a:pt x="9912" y="5364"/>
                    <a:pt x="9803" y="5413"/>
                  </a:cubicBezTo>
                  <a:cubicBezTo>
                    <a:pt x="9695" y="5461"/>
                    <a:pt x="9713" y="5542"/>
                    <a:pt x="9658" y="5607"/>
                  </a:cubicBezTo>
                  <a:cubicBezTo>
                    <a:pt x="9840" y="6327"/>
                    <a:pt x="9658" y="6003"/>
                    <a:pt x="10093" y="6578"/>
                  </a:cubicBezTo>
                  <a:cubicBezTo>
                    <a:pt x="10184" y="6707"/>
                    <a:pt x="10383" y="6966"/>
                    <a:pt x="10383" y="6966"/>
                  </a:cubicBezTo>
                  <a:cubicBezTo>
                    <a:pt x="10184" y="7419"/>
                    <a:pt x="9930" y="7468"/>
                    <a:pt x="10528" y="7872"/>
                  </a:cubicBezTo>
                  <a:cubicBezTo>
                    <a:pt x="10474" y="7961"/>
                    <a:pt x="10492" y="8058"/>
                    <a:pt x="10383" y="8131"/>
                  </a:cubicBezTo>
                  <a:cubicBezTo>
                    <a:pt x="10075" y="8334"/>
                    <a:pt x="9369" y="8285"/>
                    <a:pt x="8934" y="8390"/>
                  </a:cubicBezTo>
                  <a:cubicBezTo>
                    <a:pt x="8626" y="8463"/>
                    <a:pt x="8064" y="8649"/>
                    <a:pt x="8064" y="8649"/>
                  </a:cubicBezTo>
                  <a:cubicBezTo>
                    <a:pt x="7883" y="8900"/>
                    <a:pt x="7521" y="8916"/>
                    <a:pt x="7340" y="9167"/>
                  </a:cubicBezTo>
                  <a:cubicBezTo>
                    <a:pt x="7448" y="9442"/>
                    <a:pt x="7648" y="9887"/>
                    <a:pt x="7195" y="10138"/>
                  </a:cubicBezTo>
                  <a:cubicBezTo>
                    <a:pt x="6687" y="10429"/>
                    <a:pt x="6760" y="10113"/>
                    <a:pt x="6760" y="10397"/>
                  </a:cubicBezTo>
                  <a:close/>
                </a:path>
              </a:pathLst>
            </a:custGeom>
            <a:solidFill>
              <a:schemeClr val="accent2">
                <a:lumMod val="60000"/>
                <a:lumOff val="40000"/>
              </a:schemeClr>
            </a:solidFill>
            <a:ln w="9525" cap="flat" cmpd="sng">
              <a:solidFill>
                <a:schemeClr val="tx1"/>
              </a:solidFill>
              <a:prstDash val="solid"/>
              <a:round/>
              <a:headEnd/>
              <a:tailEnd/>
            </a:ln>
          </p:spPr>
          <p:txBody>
            <a:bodyPr>
              <a:spAutoFit/>
            </a:bodyPr>
            <a:lstStyle/>
            <a:p>
              <a:endParaRPr lang="en-US"/>
            </a:p>
          </p:txBody>
        </p:sp>
        <p:sp>
          <p:nvSpPr>
            <p:cNvPr id="57" name="Freeform 37"/>
            <p:cNvSpPr>
              <a:spLocks/>
            </p:cNvSpPr>
            <p:nvPr/>
          </p:nvSpPr>
          <p:spPr bwMode="auto">
            <a:xfrm>
              <a:off x="840283" y="1137443"/>
              <a:ext cx="1523906" cy="1715466"/>
            </a:xfrm>
            <a:custGeom>
              <a:avLst/>
              <a:gdLst>
                <a:gd name="T0" fmla="*/ 0 w 1000"/>
                <a:gd name="T1" fmla="*/ 864 h 1104"/>
                <a:gd name="T2" fmla="*/ 0 w 1000"/>
                <a:gd name="T3" fmla="*/ 0 h 1104"/>
                <a:gd name="T4" fmla="*/ 960 w 1000"/>
                <a:gd name="T5" fmla="*/ 0 h 1104"/>
                <a:gd name="T6" fmla="*/ 960 w 1000"/>
                <a:gd name="T7" fmla="*/ 528 h 1104"/>
                <a:gd name="T8" fmla="*/ 880 w 1000"/>
                <a:gd name="T9" fmla="*/ 624 h 1104"/>
                <a:gd name="T10" fmla="*/ 832 w 1000"/>
                <a:gd name="T11" fmla="*/ 656 h 1104"/>
                <a:gd name="T12" fmla="*/ 760 w 1000"/>
                <a:gd name="T13" fmla="*/ 696 h 1104"/>
                <a:gd name="T14" fmla="*/ 752 w 1000"/>
                <a:gd name="T15" fmla="*/ 720 h 1104"/>
                <a:gd name="T16" fmla="*/ 728 w 1000"/>
                <a:gd name="T17" fmla="*/ 728 h 1104"/>
                <a:gd name="T18" fmla="*/ 632 w 1000"/>
                <a:gd name="T19" fmla="*/ 784 h 1104"/>
                <a:gd name="T20" fmla="*/ 584 w 1000"/>
                <a:gd name="T21" fmla="*/ 816 h 1104"/>
                <a:gd name="T22" fmla="*/ 560 w 1000"/>
                <a:gd name="T23" fmla="*/ 832 h 1104"/>
                <a:gd name="T24" fmla="*/ 488 w 1000"/>
                <a:gd name="T25" fmla="*/ 952 h 1104"/>
                <a:gd name="T26" fmla="*/ 440 w 1000"/>
                <a:gd name="T27" fmla="*/ 1024 h 1104"/>
                <a:gd name="T28" fmla="*/ 392 w 1000"/>
                <a:gd name="T29" fmla="*/ 1104 h 1104"/>
                <a:gd name="T30" fmla="*/ 320 w 1000"/>
                <a:gd name="T31" fmla="*/ 1072 h 1104"/>
                <a:gd name="T32" fmla="*/ 272 w 1000"/>
                <a:gd name="T33" fmla="*/ 1056 h 1104"/>
                <a:gd name="T34" fmla="*/ 256 w 1000"/>
                <a:gd name="T35" fmla="*/ 1032 h 1104"/>
                <a:gd name="T36" fmla="*/ 208 w 1000"/>
                <a:gd name="T37" fmla="*/ 1016 h 1104"/>
                <a:gd name="T38" fmla="*/ 176 w 1000"/>
                <a:gd name="T39" fmla="*/ 976 h 1104"/>
                <a:gd name="T40" fmla="*/ 168 w 1000"/>
                <a:gd name="T41" fmla="*/ 952 h 1104"/>
                <a:gd name="T42" fmla="*/ 120 w 1000"/>
                <a:gd name="T43" fmla="*/ 936 h 1104"/>
                <a:gd name="T44" fmla="*/ 0 w 1000"/>
                <a:gd name="T45" fmla="*/ 864 h 1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0"/>
                <a:gd name="T70" fmla="*/ 0 h 1104"/>
                <a:gd name="T71" fmla="*/ 1000 w 1000"/>
                <a:gd name="T72" fmla="*/ 1104 h 1104"/>
                <a:gd name="connsiteX0" fmla="*/ 0 w 10000"/>
                <a:gd name="connsiteY0" fmla="*/ 7826 h 10000"/>
                <a:gd name="connsiteX1" fmla="*/ 0 w 10000"/>
                <a:gd name="connsiteY1" fmla="*/ 0 h 10000"/>
                <a:gd name="connsiteX2" fmla="*/ 9600 w 10000"/>
                <a:gd name="connsiteY2" fmla="*/ 0 h 10000"/>
                <a:gd name="connsiteX3" fmla="*/ 9600 w 10000"/>
                <a:gd name="connsiteY3" fmla="*/ 4783 h 10000"/>
                <a:gd name="connsiteX4" fmla="*/ 8800 w 10000"/>
                <a:gd name="connsiteY4" fmla="*/ 5652 h 10000"/>
                <a:gd name="connsiteX5" fmla="*/ 8320 w 10000"/>
                <a:gd name="connsiteY5" fmla="*/ 5942 h 10000"/>
                <a:gd name="connsiteX6" fmla="*/ 7600 w 10000"/>
                <a:gd name="connsiteY6" fmla="*/ 6304 h 10000"/>
                <a:gd name="connsiteX7" fmla="*/ 7520 w 10000"/>
                <a:gd name="connsiteY7" fmla="*/ 6522 h 10000"/>
                <a:gd name="connsiteX8" fmla="*/ 7280 w 10000"/>
                <a:gd name="connsiteY8" fmla="*/ 6594 h 10000"/>
                <a:gd name="connsiteX9" fmla="*/ 6320 w 10000"/>
                <a:gd name="connsiteY9" fmla="*/ 7101 h 10000"/>
                <a:gd name="connsiteX10" fmla="*/ 5840 w 10000"/>
                <a:gd name="connsiteY10" fmla="*/ 7391 h 10000"/>
                <a:gd name="connsiteX11" fmla="*/ 5600 w 10000"/>
                <a:gd name="connsiteY11" fmla="*/ 7536 h 10000"/>
                <a:gd name="connsiteX12" fmla="*/ 4400 w 10000"/>
                <a:gd name="connsiteY12" fmla="*/ 9275 h 10000"/>
                <a:gd name="connsiteX13" fmla="*/ 3920 w 10000"/>
                <a:gd name="connsiteY13" fmla="*/ 10000 h 10000"/>
                <a:gd name="connsiteX14" fmla="*/ 3200 w 10000"/>
                <a:gd name="connsiteY14" fmla="*/ 9710 h 10000"/>
                <a:gd name="connsiteX15" fmla="*/ 2720 w 10000"/>
                <a:gd name="connsiteY15" fmla="*/ 9565 h 10000"/>
                <a:gd name="connsiteX16" fmla="*/ 2560 w 10000"/>
                <a:gd name="connsiteY16" fmla="*/ 9348 h 10000"/>
                <a:gd name="connsiteX17" fmla="*/ 2080 w 10000"/>
                <a:gd name="connsiteY17" fmla="*/ 9203 h 10000"/>
                <a:gd name="connsiteX18" fmla="*/ 1760 w 10000"/>
                <a:gd name="connsiteY18" fmla="*/ 8841 h 10000"/>
                <a:gd name="connsiteX19" fmla="*/ 1680 w 10000"/>
                <a:gd name="connsiteY19" fmla="*/ 8623 h 10000"/>
                <a:gd name="connsiteX20" fmla="*/ 1200 w 10000"/>
                <a:gd name="connsiteY20" fmla="*/ 8478 h 10000"/>
                <a:gd name="connsiteX21" fmla="*/ 0 w 10000"/>
                <a:gd name="connsiteY21" fmla="*/ 7826 h 10000"/>
                <a:gd name="connsiteX0" fmla="*/ 0 w 10000"/>
                <a:gd name="connsiteY0" fmla="*/ 7826 h 10000"/>
                <a:gd name="connsiteX1" fmla="*/ 0 w 10000"/>
                <a:gd name="connsiteY1" fmla="*/ 0 h 10000"/>
                <a:gd name="connsiteX2" fmla="*/ 9600 w 10000"/>
                <a:gd name="connsiteY2" fmla="*/ 0 h 10000"/>
                <a:gd name="connsiteX3" fmla="*/ 9600 w 10000"/>
                <a:gd name="connsiteY3" fmla="*/ 4783 h 10000"/>
                <a:gd name="connsiteX4" fmla="*/ 8800 w 10000"/>
                <a:gd name="connsiteY4" fmla="*/ 5652 h 10000"/>
                <a:gd name="connsiteX5" fmla="*/ 8320 w 10000"/>
                <a:gd name="connsiteY5" fmla="*/ 5942 h 10000"/>
                <a:gd name="connsiteX6" fmla="*/ 7600 w 10000"/>
                <a:gd name="connsiteY6" fmla="*/ 6304 h 10000"/>
                <a:gd name="connsiteX7" fmla="*/ 7520 w 10000"/>
                <a:gd name="connsiteY7" fmla="*/ 6522 h 10000"/>
                <a:gd name="connsiteX8" fmla="*/ 7280 w 10000"/>
                <a:gd name="connsiteY8" fmla="*/ 6594 h 10000"/>
                <a:gd name="connsiteX9" fmla="*/ 6320 w 10000"/>
                <a:gd name="connsiteY9" fmla="*/ 7101 h 10000"/>
                <a:gd name="connsiteX10" fmla="*/ 5840 w 10000"/>
                <a:gd name="connsiteY10" fmla="*/ 7391 h 10000"/>
                <a:gd name="connsiteX11" fmla="*/ 4400 w 10000"/>
                <a:gd name="connsiteY11" fmla="*/ 9275 h 10000"/>
                <a:gd name="connsiteX12" fmla="*/ 3920 w 10000"/>
                <a:gd name="connsiteY12" fmla="*/ 10000 h 10000"/>
                <a:gd name="connsiteX13" fmla="*/ 3200 w 10000"/>
                <a:gd name="connsiteY13" fmla="*/ 9710 h 10000"/>
                <a:gd name="connsiteX14" fmla="*/ 2720 w 10000"/>
                <a:gd name="connsiteY14" fmla="*/ 9565 h 10000"/>
                <a:gd name="connsiteX15" fmla="*/ 2560 w 10000"/>
                <a:gd name="connsiteY15" fmla="*/ 9348 h 10000"/>
                <a:gd name="connsiteX16" fmla="*/ 2080 w 10000"/>
                <a:gd name="connsiteY16" fmla="*/ 9203 h 10000"/>
                <a:gd name="connsiteX17" fmla="*/ 1760 w 10000"/>
                <a:gd name="connsiteY17" fmla="*/ 8841 h 10000"/>
                <a:gd name="connsiteX18" fmla="*/ 1680 w 10000"/>
                <a:gd name="connsiteY18" fmla="*/ 8623 h 10000"/>
                <a:gd name="connsiteX19" fmla="*/ 1200 w 10000"/>
                <a:gd name="connsiteY19" fmla="*/ 8478 h 10000"/>
                <a:gd name="connsiteX20" fmla="*/ 0 w 10000"/>
                <a:gd name="connsiteY20" fmla="*/ 7826 h 10000"/>
                <a:gd name="connsiteX0" fmla="*/ 0 w 10000"/>
                <a:gd name="connsiteY0" fmla="*/ 7826 h 10000"/>
                <a:gd name="connsiteX1" fmla="*/ 0 w 10000"/>
                <a:gd name="connsiteY1" fmla="*/ 0 h 10000"/>
                <a:gd name="connsiteX2" fmla="*/ 9600 w 10000"/>
                <a:gd name="connsiteY2" fmla="*/ 0 h 10000"/>
                <a:gd name="connsiteX3" fmla="*/ 9600 w 10000"/>
                <a:gd name="connsiteY3" fmla="*/ 4783 h 10000"/>
                <a:gd name="connsiteX4" fmla="*/ 8800 w 10000"/>
                <a:gd name="connsiteY4" fmla="*/ 5652 h 10000"/>
                <a:gd name="connsiteX5" fmla="*/ 8320 w 10000"/>
                <a:gd name="connsiteY5" fmla="*/ 5942 h 10000"/>
                <a:gd name="connsiteX6" fmla="*/ 7600 w 10000"/>
                <a:gd name="connsiteY6" fmla="*/ 6304 h 10000"/>
                <a:gd name="connsiteX7" fmla="*/ 7520 w 10000"/>
                <a:gd name="connsiteY7" fmla="*/ 6522 h 10000"/>
                <a:gd name="connsiteX8" fmla="*/ 7280 w 10000"/>
                <a:gd name="connsiteY8" fmla="*/ 6594 h 10000"/>
                <a:gd name="connsiteX9" fmla="*/ 6320 w 10000"/>
                <a:gd name="connsiteY9" fmla="*/ 7101 h 10000"/>
                <a:gd name="connsiteX10" fmla="*/ 4400 w 10000"/>
                <a:gd name="connsiteY10" fmla="*/ 9275 h 10000"/>
                <a:gd name="connsiteX11" fmla="*/ 3920 w 10000"/>
                <a:gd name="connsiteY11" fmla="*/ 10000 h 10000"/>
                <a:gd name="connsiteX12" fmla="*/ 3200 w 10000"/>
                <a:gd name="connsiteY12" fmla="*/ 9710 h 10000"/>
                <a:gd name="connsiteX13" fmla="*/ 2720 w 10000"/>
                <a:gd name="connsiteY13" fmla="*/ 9565 h 10000"/>
                <a:gd name="connsiteX14" fmla="*/ 2560 w 10000"/>
                <a:gd name="connsiteY14" fmla="*/ 9348 h 10000"/>
                <a:gd name="connsiteX15" fmla="*/ 2080 w 10000"/>
                <a:gd name="connsiteY15" fmla="*/ 9203 h 10000"/>
                <a:gd name="connsiteX16" fmla="*/ 1760 w 10000"/>
                <a:gd name="connsiteY16" fmla="*/ 8841 h 10000"/>
                <a:gd name="connsiteX17" fmla="*/ 1680 w 10000"/>
                <a:gd name="connsiteY17" fmla="*/ 8623 h 10000"/>
                <a:gd name="connsiteX18" fmla="*/ 1200 w 10000"/>
                <a:gd name="connsiteY18" fmla="*/ 8478 h 10000"/>
                <a:gd name="connsiteX19" fmla="*/ 0 w 10000"/>
                <a:gd name="connsiteY19" fmla="*/ 7826 h 10000"/>
                <a:gd name="connsiteX0" fmla="*/ 0 w 10000"/>
                <a:gd name="connsiteY0" fmla="*/ 7826 h 10000"/>
                <a:gd name="connsiteX1" fmla="*/ 0 w 10000"/>
                <a:gd name="connsiteY1" fmla="*/ 0 h 10000"/>
                <a:gd name="connsiteX2" fmla="*/ 9600 w 10000"/>
                <a:gd name="connsiteY2" fmla="*/ 0 h 10000"/>
                <a:gd name="connsiteX3" fmla="*/ 9600 w 10000"/>
                <a:gd name="connsiteY3" fmla="*/ 4783 h 10000"/>
                <a:gd name="connsiteX4" fmla="*/ 8800 w 10000"/>
                <a:gd name="connsiteY4" fmla="*/ 5652 h 10000"/>
                <a:gd name="connsiteX5" fmla="*/ 8320 w 10000"/>
                <a:gd name="connsiteY5" fmla="*/ 5942 h 10000"/>
                <a:gd name="connsiteX6" fmla="*/ 7600 w 10000"/>
                <a:gd name="connsiteY6" fmla="*/ 6304 h 10000"/>
                <a:gd name="connsiteX7" fmla="*/ 7520 w 10000"/>
                <a:gd name="connsiteY7" fmla="*/ 6522 h 10000"/>
                <a:gd name="connsiteX8" fmla="*/ 7280 w 10000"/>
                <a:gd name="connsiteY8" fmla="*/ 6594 h 10000"/>
                <a:gd name="connsiteX9" fmla="*/ 4400 w 10000"/>
                <a:gd name="connsiteY9" fmla="*/ 9275 h 10000"/>
                <a:gd name="connsiteX10" fmla="*/ 3920 w 10000"/>
                <a:gd name="connsiteY10" fmla="*/ 10000 h 10000"/>
                <a:gd name="connsiteX11" fmla="*/ 3200 w 10000"/>
                <a:gd name="connsiteY11" fmla="*/ 9710 h 10000"/>
                <a:gd name="connsiteX12" fmla="*/ 2720 w 10000"/>
                <a:gd name="connsiteY12" fmla="*/ 9565 h 10000"/>
                <a:gd name="connsiteX13" fmla="*/ 2560 w 10000"/>
                <a:gd name="connsiteY13" fmla="*/ 9348 h 10000"/>
                <a:gd name="connsiteX14" fmla="*/ 2080 w 10000"/>
                <a:gd name="connsiteY14" fmla="*/ 9203 h 10000"/>
                <a:gd name="connsiteX15" fmla="*/ 1760 w 10000"/>
                <a:gd name="connsiteY15" fmla="*/ 8841 h 10000"/>
                <a:gd name="connsiteX16" fmla="*/ 1680 w 10000"/>
                <a:gd name="connsiteY16" fmla="*/ 8623 h 10000"/>
                <a:gd name="connsiteX17" fmla="*/ 1200 w 10000"/>
                <a:gd name="connsiteY17" fmla="*/ 8478 h 10000"/>
                <a:gd name="connsiteX18" fmla="*/ 0 w 10000"/>
                <a:gd name="connsiteY18" fmla="*/ 7826 h 10000"/>
                <a:gd name="connsiteX0" fmla="*/ 0 w 10000"/>
                <a:gd name="connsiteY0" fmla="*/ 7826 h 10000"/>
                <a:gd name="connsiteX1" fmla="*/ 0 w 10000"/>
                <a:gd name="connsiteY1" fmla="*/ 0 h 10000"/>
                <a:gd name="connsiteX2" fmla="*/ 9600 w 10000"/>
                <a:gd name="connsiteY2" fmla="*/ 0 h 10000"/>
                <a:gd name="connsiteX3" fmla="*/ 9600 w 10000"/>
                <a:gd name="connsiteY3" fmla="*/ 4783 h 10000"/>
                <a:gd name="connsiteX4" fmla="*/ 8800 w 10000"/>
                <a:gd name="connsiteY4" fmla="*/ 5652 h 10000"/>
                <a:gd name="connsiteX5" fmla="*/ 8320 w 10000"/>
                <a:gd name="connsiteY5" fmla="*/ 5942 h 10000"/>
                <a:gd name="connsiteX6" fmla="*/ 7600 w 10000"/>
                <a:gd name="connsiteY6" fmla="*/ 6304 h 10000"/>
                <a:gd name="connsiteX7" fmla="*/ 7520 w 10000"/>
                <a:gd name="connsiteY7" fmla="*/ 6522 h 10000"/>
                <a:gd name="connsiteX8" fmla="*/ 4400 w 10000"/>
                <a:gd name="connsiteY8" fmla="*/ 9275 h 10000"/>
                <a:gd name="connsiteX9" fmla="*/ 3920 w 10000"/>
                <a:gd name="connsiteY9" fmla="*/ 10000 h 10000"/>
                <a:gd name="connsiteX10" fmla="*/ 3200 w 10000"/>
                <a:gd name="connsiteY10" fmla="*/ 9710 h 10000"/>
                <a:gd name="connsiteX11" fmla="*/ 2720 w 10000"/>
                <a:gd name="connsiteY11" fmla="*/ 9565 h 10000"/>
                <a:gd name="connsiteX12" fmla="*/ 2560 w 10000"/>
                <a:gd name="connsiteY12" fmla="*/ 9348 h 10000"/>
                <a:gd name="connsiteX13" fmla="*/ 2080 w 10000"/>
                <a:gd name="connsiteY13" fmla="*/ 9203 h 10000"/>
                <a:gd name="connsiteX14" fmla="*/ 1760 w 10000"/>
                <a:gd name="connsiteY14" fmla="*/ 8841 h 10000"/>
                <a:gd name="connsiteX15" fmla="*/ 1680 w 10000"/>
                <a:gd name="connsiteY15" fmla="*/ 8623 h 10000"/>
                <a:gd name="connsiteX16" fmla="*/ 1200 w 10000"/>
                <a:gd name="connsiteY16" fmla="*/ 8478 h 10000"/>
                <a:gd name="connsiteX17" fmla="*/ 0 w 10000"/>
                <a:gd name="connsiteY17" fmla="*/ 7826 h 10000"/>
                <a:gd name="connsiteX0" fmla="*/ 0 w 10000"/>
                <a:gd name="connsiteY0" fmla="*/ 7826 h 10000"/>
                <a:gd name="connsiteX1" fmla="*/ 0 w 10000"/>
                <a:gd name="connsiteY1" fmla="*/ 0 h 10000"/>
                <a:gd name="connsiteX2" fmla="*/ 9600 w 10000"/>
                <a:gd name="connsiteY2" fmla="*/ 0 h 10000"/>
                <a:gd name="connsiteX3" fmla="*/ 9600 w 10000"/>
                <a:gd name="connsiteY3" fmla="*/ 4783 h 10000"/>
                <a:gd name="connsiteX4" fmla="*/ 8800 w 10000"/>
                <a:gd name="connsiteY4" fmla="*/ 5652 h 10000"/>
                <a:gd name="connsiteX5" fmla="*/ 8320 w 10000"/>
                <a:gd name="connsiteY5" fmla="*/ 5942 h 10000"/>
                <a:gd name="connsiteX6" fmla="*/ 7520 w 10000"/>
                <a:gd name="connsiteY6" fmla="*/ 6522 h 10000"/>
                <a:gd name="connsiteX7" fmla="*/ 4400 w 10000"/>
                <a:gd name="connsiteY7" fmla="*/ 9275 h 10000"/>
                <a:gd name="connsiteX8" fmla="*/ 3920 w 10000"/>
                <a:gd name="connsiteY8" fmla="*/ 10000 h 10000"/>
                <a:gd name="connsiteX9" fmla="*/ 3200 w 10000"/>
                <a:gd name="connsiteY9" fmla="*/ 9710 h 10000"/>
                <a:gd name="connsiteX10" fmla="*/ 2720 w 10000"/>
                <a:gd name="connsiteY10" fmla="*/ 9565 h 10000"/>
                <a:gd name="connsiteX11" fmla="*/ 2560 w 10000"/>
                <a:gd name="connsiteY11" fmla="*/ 9348 h 10000"/>
                <a:gd name="connsiteX12" fmla="*/ 2080 w 10000"/>
                <a:gd name="connsiteY12" fmla="*/ 9203 h 10000"/>
                <a:gd name="connsiteX13" fmla="*/ 1760 w 10000"/>
                <a:gd name="connsiteY13" fmla="*/ 8841 h 10000"/>
                <a:gd name="connsiteX14" fmla="*/ 1680 w 10000"/>
                <a:gd name="connsiteY14" fmla="*/ 8623 h 10000"/>
                <a:gd name="connsiteX15" fmla="*/ 1200 w 10000"/>
                <a:gd name="connsiteY15" fmla="*/ 8478 h 10000"/>
                <a:gd name="connsiteX16" fmla="*/ 0 w 10000"/>
                <a:gd name="connsiteY16" fmla="*/ 7826 h 10000"/>
                <a:gd name="connsiteX0" fmla="*/ 0 w 10000"/>
                <a:gd name="connsiteY0" fmla="*/ 7826 h 10000"/>
                <a:gd name="connsiteX1" fmla="*/ 0 w 10000"/>
                <a:gd name="connsiteY1" fmla="*/ 0 h 10000"/>
                <a:gd name="connsiteX2" fmla="*/ 9600 w 10000"/>
                <a:gd name="connsiteY2" fmla="*/ 0 h 10000"/>
                <a:gd name="connsiteX3" fmla="*/ 9600 w 10000"/>
                <a:gd name="connsiteY3" fmla="*/ 4783 h 10000"/>
                <a:gd name="connsiteX4" fmla="*/ 8800 w 10000"/>
                <a:gd name="connsiteY4" fmla="*/ 5652 h 10000"/>
                <a:gd name="connsiteX5" fmla="*/ 8320 w 10000"/>
                <a:gd name="connsiteY5" fmla="*/ 5942 h 10000"/>
                <a:gd name="connsiteX6" fmla="*/ 4400 w 10000"/>
                <a:gd name="connsiteY6" fmla="*/ 9275 h 10000"/>
                <a:gd name="connsiteX7" fmla="*/ 3920 w 10000"/>
                <a:gd name="connsiteY7" fmla="*/ 10000 h 10000"/>
                <a:gd name="connsiteX8" fmla="*/ 3200 w 10000"/>
                <a:gd name="connsiteY8" fmla="*/ 9710 h 10000"/>
                <a:gd name="connsiteX9" fmla="*/ 2720 w 10000"/>
                <a:gd name="connsiteY9" fmla="*/ 9565 h 10000"/>
                <a:gd name="connsiteX10" fmla="*/ 2560 w 10000"/>
                <a:gd name="connsiteY10" fmla="*/ 9348 h 10000"/>
                <a:gd name="connsiteX11" fmla="*/ 2080 w 10000"/>
                <a:gd name="connsiteY11" fmla="*/ 9203 h 10000"/>
                <a:gd name="connsiteX12" fmla="*/ 1760 w 10000"/>
                <a:gd name="connsiteY12" fmla="*/ 8841 h 10000"/>
                <a:gd name="connsiteX13" fmla="*/ 1680 w 10000"/>
                <a:gd name="connsiteY13" fmla="*/ 8623 h 10000"/>
                <a:gd name="connsiteX14" fmla="*/ 1200 w 10000"/>
                <a:gd name="connsiteY14" fmla="*/ 8478 h 10000"/>
                <a:gd name="connsiteX15" fmla="*/ 0 w 10000"/>
                <a:gd name="connsiteY15" fmla="*/ 7826 h 10000"/>
                <a:gd name="connsiteX0" fmla="*/ 0 w 10000"/>
                <a:gd name="connsiteY0" fmla="*/ 7826 h 10000"/>
                <a:gd name="connsiteX1" fmla="*/ 0 w 10000"/>
                <a:gd name="connsiteY1" fmla="*/ 0 h 10000"/>
                <a:gd name="connsiteX2" fmla="*/ 9600 w 10000"/>
                <a:gd name="connsiteY2" fmla="*/ 0 h 10000"/>
                <a:gd name="connsiteX3" fmla="*/ 9600 w 10000"/>
                <a:gd name="connsiteY3" fmla="*/ 4783 h 10000"/>
                <a:gd name="connsiteX4" fmla="*/ 8800 w 10000"/>
                <a:gd name="connsiteY4" fmla="*/ 5652 h 10000"/>
                <a:gd name="connsiteX5" fmla="*/ 4400 w 10000"/>
                <a:gd name="connsiteY5" fmla="*/ 9275 h 10000"/>
                <a:gd name="connsiteX6" fmla="*/ 3920 w 10000"/>
                <a:gd name="connsiteY6" fmla="*/ 10000 h 10000"/>
                <a:gd name="connsiteX7" fmla="*/ 3200 w 10000"/>
                <a:gd name="connsiteY7" fmla="*/ 9710 h 10000"/>
                <a:gd name="connsiteX8" fmla="*/ 2720 w 10000"/>
                <a:gd name="connsiteY8" fmla="*/ 9565 h 10000"/>
                <a:gd name="connsiteX9" fmla="*/ 2560 w 10000"/>
                <a:gd name="connsiteY9" fmla="*/ 9348 h 10000"/>
                <a:gd name="connsiteX10" fmla="*/ 2080 w 10000"/>
                <a:gd name="connsiteY10" fmla="*/ 9203 h 10000"/>
                <a:gd name="connsiteX11" fmla="*/ 1760 w 10000"/>
                <a:gd name="connsiteY11" fmla="*/ 8841 h 10000"/>
                <a:gd name="connsiteX12" fmla="*/ 1680 w 10000"/>
                <a:gd name="connsiteY12" fmla="*/ 8623 h 10000"/>
                <a:gd name="connsiteX13" fmla="*/ 1200 w 10000"/>
                <a:gd name="connsiteY13" fmla="*/ 8478 h 10000"/>
                <a:gd name="connsiteX14" fmla="*/ 0 w 10000"/>
                <a:gd name="connsiteY14" fmla="*/ 7826 h 10000"/>
                <a:gd name="connsiteX0" fmla="*/ 0 w 10000"/>
                <a:gd name="connsiteY0" fmla="*/ 7826 h 10000"/>
                <a:gd name="connsiteX1" fmla="*/ 0 w 10000"/>
                <a:gd name="connsiteY1" fmla="*/ 0 h 10000"/>
                <a:gd name="connsiteX2" fmla="*/ 9600 w 10000"/>
                <a:gd name="connsiteY2" fmla="*/ 0 h 10000"/>
                <a:gd name="connsiteX3" fmla="*/ 9600 w 10000"/>
                <a:gd name="connsiteY3" fmla="*/ 4783 h 10000"/>
                <a:gd name="connsiteX4" fmla="*/ 8800 w 10000"/>
                <a:gd name="connsiteY4" fmla="*/ 5652 h 10000"/>
                <a:gd name="connsiteX5" fmla="*/ 3920 w 10000"/>
                <a:gd name="connsiteY5" fmla="*/ 10000 h 10000"/>
                <a:gd name="connsiteX6" fmla="*/ 3200 w 10000"/>
                <a:gd name="connsiteY6" fmla="*/ 9710 h 10000"/>
                <a:gd name="connsiteX7" fmla="*/ 2720 w 10000"/>
                <a:gd name="connsiteY7" fmla="*/ 9565 h 10000"/>
                <a:gd name="connsiteX8" fmla="*/ 2560 w 10000"/>
                <a:gd name="connsiteY8" fmla="*/ 9348 h 10000"/>
                <a:gd name="connsiteX9" fmla="*/ 2080 w 10000"/>
                <a:gd name="connsiteY9" fmla="*/ 9203 h 10000"/>
                <a:gd name="connsiteX10" fmla="*/ 1760 w 10000"/>
                <a:gd name="connsiteY10" fmla="*/ 8841 h 10000"/>
                <a:gd name="connsiteX11" fmla="*/ 1680 w 10000"/>
                <a:gd name="connsiteY11" fmla="*/ 8623 h 10000"/>
                <a:gd name="connsiteX12" fmla="*/ 1200 w 10000"/>
                <a:gd name="connsiteY12" fmla="*/ 8478 h 10000"/>
                <a:gd name="connsiteX13" fmla="*/ 0 w 10000"/>
                <a:gd name="connsiteY13" fmla="*/ 7826 h 10000"/>
                <a:gd name="connsiteX0" fmla="*/ 0 w 10000"/>
                <a:gd name="connsiteY0" fmla="*/ 7826 h 10000"/>
                <a:gd name="connsiteX1" fmla="*/ 0 w 10000"/>
                <a:gd name="connsiteY1" fmla="*/ 0 h 10000"/>
                <a:gd name="connsiteX2" fmla="*/ 9600 w 10000"/>
                <a:gd name="connsiteY2" fmla="*/ 0 h 10000"/>
                <a:gd name="connsiteX3" fmla="*/ 9600 w 10000"/>
                <a:gd name="connsiteY3" fmla="*/ 4783 h 10000"/>
                <a:gd name="connsiteX4" fmla="*/ 8992 w 10000"/>
                <a:gd name="connsiteY4" fmla="*/ 5269 h 10000"/>
                <a:gd name="connsiteX5" fmla="*/ 3920 w 10000"/>
                <a:gd name="connsiteY5" fmla="*/ 10000 h 10000"/>
                <a:gd name="connsiteX6" fmla="*/ 3200 w 10000"/>
                <a:gd name="connsiteY6" fmla="*/ 9710 h 10000"/>
                <a:gd name="connsiteX7" fmla="*/ 2720 w 10000"/>
                <a:gd name="connsiteY7" fmla="*/ 9565 h 10000"/>
                <a:gd name="connsiteX8" fmla="*/ 2560 w 10000"/>
                <a:gd name="connsiteY8" fmla="*/ 9348 h 10000"/>
                <a:gd name="connsiteX9" fmla="*/ 2080 w 10000"/>
                <a:gd name="connsiteY9" fmla="*/ 9203 h 10000"/>
                <a:gd name="connsiteX10" fmla="*/ 1760 w 10000"/>
                <a:gd name="connsiteY10" fmla="*/ 8841 h 10000"/>
                <a:gd name="connsiteX11" fmla="*/ 1680 w 10000"/>
                <a:gd name="connsiteY11" fmla="*/ 8623 h 10000"/>
                <a:gd name="connsiteX12" fmla="*/ 1200 w 10000"/>
                <a:gd name="connsiteY12" fmla="*/ 8478 h 10000"/>
                <a:gd name="connsiteX13" fmla="*/ 0 w 10000"/>
                <a:gd name="connsiteY13" fmla="*/ 7826 h 10000"/>
                <a:gd name="connsiteX0" fmla="*/ 0 w 10000"/>
                <a:gd name="connsiteY0" fmla="*/ 7826 h 9882"/>
                <a:gd name="connsiteX1" fmla="*/ 0 w 10000"/>
                <a:gd name="connsiteY1" fmla="*/ 0 h 9882"/>
                <a:gd name="connsiteX2" fmla="*/ 9600 w 10000"/>
                <a:gd name="connsiteY2" fmla="*/ 0 h 9882"/>
                <a:gd name="connsiteX3" fmla="*/ 9600 w 10000"/>
                <a:gd name="connsiteY3" fmla="*/ 4783 h 9882"/>
                <a:gd name="connsiteX4" fmla="*/ 8992 w 10000"/>
                <a:gd name="connsiteY4" fmla="*/ 5269 h 9882"/>
                <a:gd name="connsiteX5" fmla="*/ 3549 w 10000"/>
                <a:gd name="connsiteY5" fmla="*/ 9788 h 9882"/>
                <a:gd name="connsiteX6" fmla="*/ 3200 w 10000"/>
                <a:gd name="connsiteY6" fmla="*/ 9710 h 9882"/>
                <a:gd name="connsiteX7" fmla="*/ 2720 w 10000"/>
                <a:gd name="connsiteY7" fmla="*/ 9565 h 9882"/>
                <a:gd name="connsiteX8" fmla="*/ 2560 w 10000"/>
                <a:gd name="connsiteY8" fmla="*/ 9348 h 9882"/>
                <a:gd name="connsiteX9" fmla="*/ 2080 w 10000"/>
                <a:gd name="connsiteY9" fmla="*/ 9203 h 9882"/>
                <a:gd name="connsiteX10" fmla="*/ 1760 w 10000"/>
                <a:gd name="connsiteY10" fmla="*/ 8841 h 9882"/>
                <a:gd name="connsiteX11" fmla="*/ 1680 w 10000"/>
                <a:gd name="connsiteY11" fmla="*/ 8623 h 9882"/>
                <a:gd name="connsiteX12" fmla="*/ 1200 w 10000"/>
                <a:gd name="connsiteY12" fmla="*/ 8478 h 9882"/>
                <a:gd name="connsiteX13" fmla="*/ 0 w 10000"/>
                <a:gd name="connsiteY13" fmla="*/ 7826 h 9882"/>
                <a:gd name="connsiteX0" fmla="*/ 0 w 10000"/>
                <a:gd name="connsiteY0" fmla="*/ 7919 h 10000"/>
                <a:gd name="connsiteX1" fmla="*/ 0 w 10000"/>
                <a:gd name="connsiteY1" fmla="*/ 0 h 10000"/>
                <a:gd name="connsiteX2" fmla="*/ 9600 w 10000"/>
                <a:gd name="connsiteY2" fmla="*/ 0 h 10000"/>
                <a:gd name="connsiteX3" fmla="*/ 9600 w 10000"/>
                <a:gd name="connsiteY3" fmla="*/ 4840 h 10000"/>
                <a:gd name="connsiteX4" fmla="*/ 8992 w 10000"/>
                <a:gd name="connsiteY4" fmla="*/ 5332 h 10000"/>
                <a:gd name="connsiteX5" fmla="*/ 4002 w 10000"/>
                <a:gd name="connsiteY5" fmla="*/ 9905 h 10000"/>
                <a:gd name="connsiteX6" fmla="*/ 3200 w 10000"/>
                <a:gd name="connsiteY6" fmla="*/ 9826 h 10000"/>
                <a:gd name="connsiteX7" fmla="*/ 2720 w 10000"/>
                <a:gd name="connsiteY7" fmla="*/ 9679 h 10000"/>
                <a:gd name="connsiteX8" fmla="*/ 2560 w 10000"/>
                <a:gd name="connsiteY8" fmla="*/ 9460 h 10000"/>
                <a:gd name="connsiteX9" fmla="*/ 2080 w 10000"/>
                <a:gd name="connsiteY9" fmla="*/ 9313 h 10000"/>
                <a:gd name="connsiteX10" fmla="*/ 1760 w 10000"/>
                <a:gd name="connsiteY10" fmla="*/ 8947 h 10000"/>
                <a:gd name="connsiteX11" fmla="*/ 1680 w 10000"/>
                <a:gd name="connsiteY11" fmla="*/ 8726 h 10000"/>
                <a:gd name="connsiteX12" fmla="*/ 1200 w 10000"/>
                <a:gd name="connsiteY12" fmla="*/ 8579 h 10000"/>
                <a:gd name="connsiteX13" fmla="*/ 0 w 10000"/>
                <a:gd name="connsiteY13" fmla="*/ 7919 h 10000"/>
                <a:gd name="connsiteX0" fmla="*/ 0 w 11098"/>
                <a:gd name="connsiteY0" fmla="*/ 7919 h 10000"/>
                <a:gd name="connsiteX1" fmla="*/ 0 w 11098"/>
                <a:gd name="connsiteY1" fmla="*/ 0 h 10000"/>
                <a:gd name="connsiteX2" fmla="*/ 9600 w 11098"/>
                <a:gd name="connsiteY2" fmla="*/ 0 h 10000"/>
                <a:gd name="connsiteX3" fmla="*/ 8992 w 11098"/>
                <a:gd name="connsiteY3" fmla="*/ 5332 h 10000"/>
                <a:gd name="connsiteX4" fmla="*/ 4002 w 11098"/>
                <a:gd name="connsiteY4" fmla="*/ 9905 h 10000"/>
                <a:gd name="connsiteX5" fmla="*/ 3200 w 11098"/>
                <a:gd name="connsiteY5" fmla="*/ 9826 h 10000"/>
                <a:gd name="connsiteX6" fmla="*/ 2720 w 11098"/>
                <a:gd name="connsiteY6" fmla="*/ 9679 h 10000"/>
                <a:gd name="connsiteX7" fmla="*/ 2560 w 11098"/>
                <a:gd name="connsiteY7" fmla="*/ 9460 h 10000"/>
                <a:gd name="connsiteX8" fmla="*/ 2080 w 11098"/>
                <a:gd name="connsiteY8" fmla="*/ 9313 h 10000"/>
                <a:gd name="connsiteX9" fmla="*/ 1760 w 11098"/>
                <a:gd name="connsiteY9" fmla="*/ 8947 h 10000"/>
                <a:gd name="connsiteX10" fmla="*/ 1680 w 11098"/>
                <a:gd name="connsiteY10" fmla="*/ 8726 h 10000"/>
                <a:gd name="connsiteX11" fmla="*/ 1200 w 11098"/>
                <a:gd name="connsiteY11" fmla="*/ 8579 h 10000"/>
                <a:gd name="connsiteX12" fmla="*/ 0 w 11098"/>
                <a:gd name="connsiteY12" fmla="*/ 7919 h 10000"/>
                <a:gd name="connsiteX0" fmla="*/ 0 w 11098"/>
                <a:gd name="connsiteY0" fmla="*/ 7919 h 10630"/>
                <a:gd name="connsiteX1" fmla="*/ 0 w 11098"/>
                <a:gd name="connsiteY1" fmla="*/ 0 h 10630"/>
                <a:gd name="connsiteX2" fmla="*/ 9600 w 11098"/>
                <a:gd name="connsiteY2" fmla="*/ 0 h 10630"/>
                <a:gd name="connsiteX3" fmla="*/ 8992 w 11098"/>
                <a:gd name="connsiteY3" fmla="*/ 5332 h 10630"/>
                <a:gd name="connsiteX4" fmla="*/ 4002 w 11098"/>
                <a:gd name="connsiteY4" fmla="*/ 9905 h 10630"/>
                <a:gd name="connsiteX5" fmla="*/ 2720 w 11098"/>
                <a:gd name="connsiteY5" fmla="*/ 9679 h 10630"/>
                <a:gd name="connsiteX6" fmla="*/ 2560 w 11098"/>
                <a:gd name="connsiteY6" fmla="*/ 9460 h 10630"/>
                <a:gd name="connsiteX7" fmla="*/ 2080 w 11098"/>
                <a:gd name="connsiteY7" fmla="*/ 9313 h 10630"/>
                <a:gd name="connsiteX8" fmla="*/ 1760 w 11098"/>
                <a:gd name="connsiteY8" fmla="*/ 8947 h 10630"/>
                <a:gd name="connsiteX9" fmla="*/ 1680 w 11098"/>
                <a:gd name="connsiteY9" fmla="*/ 8726 h 10630"/>
                <a:gd name="connsiteX10" fmla="*/ 1200 w 11098"/>
                <a:gd name="connsiteY10" fmla="*/ 8579 h 10630"/>
                <a:gd name="connsiteX11" fmla="*/ 0 w 11098"/>
                <a:gd name="connsiteY11" fmla="*/ 7919 h 10630"/>
                <a:gd name="connsiteX0" fmla="*/ 0 w 11098"/>
                <a:gd name="connsiteY0" fmla="*/ 7919 h 10593"/>
                <a:gd name="connsiteX1" fmla="*/ 0 w 11098"/>
                <a:gd name="connsiteY1" fmla="*/ 0 h 10593"/>
                <a:gd name="connsiteX2" fmla="*/ 9600 w 11098"/>
                <a:gd name="connsiteY2" fmla="*/ 0 h 10593"/>
                <a:gd name="connsiteX3" fmla="*/ 8992 w 11098"/>
                <a:gd name="connsiteY3" fmla="*/ 5332 h 10593"/>
                <a:gd name="connsiteX4" fmla="*/ 4002 w 11098"/>
                <a:gd name="connsiteY4" fmla="*/ 9905 h 10593"/>
                <a:gd name="connsiteX5" fmla="*/ 2560 w 11098"/>
                <a:gd name="connsiteY5" fmla="*/ 9460 h 10593"/>
                <a:gd name="connsiteX6" fmla="*/ 2080 w 11098"/>
                <a:gd name="connsiteY6" fmla="*/ 9313 h 10593"/>
                <a:gd name="connsiteX7" fmla="*/ 1760 w 11098"/>
                <a:gd name="connsiteY7" fmla="*/ 8947 h 10593"/>
                <a:gd name="connsiteX8" fmla="*/ 1680 w 11098"/>
                <a:gd name="connsiteY8" fmla="*/ 8726 h 10593"/>
                <a:gd name="connsiteX9" fmla="*/ 1200 w 11098"/>
                <a:gd name="connsiteY9" fmla="*/ 8579 h 10593"/>
                <a:gd name="connsiteX10" fmla="*/ 0 w 11098"/>
                <a:gd name="connsiteY10" fmla="*/ 7919 h 10593"/>
                <a:gd name="connsiteX0" fmla="*/ 0 w 11098"/>
                <a:gd name="connsiteY0" fmla="*/ 7919 h 10569"/>
                <a:gd name="connsiteX1" fmla="*/ 0 w 11098"/>
                <a:gd name="connsiteY1" fmla="*/ 0 h 10569"/>
                <a:gd name="connsiteX2" fmla="*/ 9600 w 11098"/>
                <a:gd name="connsiteY2" fmla="*/ 0 h 10569"/>
                <a:gd name="connsiteX3" fmla="*/ 8992 w 11098"/>
                <a:gd name="connsiteY3" fmla="*/ 5332 h 10569"/>
                <a:gd name="connsiteX4" fmla="*/ 4002 w 11098"/>
                <a:gd name="connsiteY4" fmla="*/ 9905 h 10569"/>
                <a:gd name="connsiteX5" fmla="*/ 2080 w 11098"/>
                <a:gd name="connsiteY5" fmla="*/ 9313 h 10569"/>
                <a:gd name="connsiteX6" fmla="*/ 1760 w 11098"/>
                <a:gd name="connsiteY6" fmla="*/ 8947 h 10569"/>
                <a:gd name="connsiteX7" fmla="*/ 1680 w 11098"/>
                <a:gd name="connsiteY7" fmla="*/ 8726 h 10569"/>
                <a:gd name="connsiteX8" fmla="*/ 1200 w 11098"/>
                <a:gd name="connsiteY8" fmla="*/ 8579 h 10569"/>
                <a:gd name="connsiteX9" fmla="*/ 0 w 11098"/>
                <a:gd name="connsiteY9" fmla="*/ 7919 h 10569"/>
                <a:gd name="connsiteX0" fmla="*/ 0 w 11098"/>
                <a:gd name="connsiteY0" fmla="*/ 7919 h 9905"/>
                <a:gd name="connsiteX1" fmla="*/ 0 w 11098"/>
                <a:gd name="connsiteY1" fmla="*/ 0 h 9905"/>
                <a:gd name="connsiteX2" fmla="*/ 9600 w 11098"/>
                <a:gd name="connsiteY2" fmla="*/ 0 h 9905"/>
                <a:gd name="connsiteX3" fmla="*/ 8992 w 11098"/>
                <a:gd name="connsiteY3" fmla="*/ 5332 h 9905"/>
                <a:gd name="connsiteX4" fmla="*/ 4002 w 11098"/>
                <a:gd name="connsiteY4" fmla="*/ 9905 h 9905"/>
                <a:gd name="connsiteX5" fmla="*/ 2080 w 11098"/>
                <a:gd name="connsiteY5" fmla="*/ 9313 h 9905"/>
                <a:gd name="connsiteX6" fmla="*/ 1760 w 11098"/>
                <a:gd name="connsiteY6" fmla="*/ 8947 h 9905"/>
                <a:gd name="connsiteX7" fmla="*/ 1680 w 11098"/>
                <a:gd name="connsiteY7" fmla="*/ 8726 h 9905"/>
                <a:gd name="connsiteX8" fmla="*/ 1200 w 11098"/>
                <a:gd name="connsiteY8" fmla="*/ 8579 h 9905"/>
                <a:gd name="connsiteX9" fmla="*/ 0 w 11098"/>
                <a:gd name="connsiteY9" fmla="*/ 7919 h 9905"/>
                <a:gd name="connsiteX0" fmla="*/ 130 w 10130"/>
                <a:gd name="connsiteY0" fmla="*/ 7995 h 10000"/>
                <a:gd name="connsiteX1" fmla="*/ 130 w 10130"/>
                <a:gd name="connsiteY1" fmla="*/ 0 h 10000"/>
                <a:gd name="connsiteX2" fmla="*/ 8780 w 10130"/>
                <a:gd name="connsiteY2" fmla="*/ 0 h 10000"/>
                <a:gd name="connsiteX3" fmla="*/ 8232 w 10130"/>
                <a:gd name="connsiteY3" fmla="*/ 5383 h 10000"/>
                <a:gd name="connsiteX4" fmla="*/ 3736 w 10130"/>
                <a:gd name="connsiteY4" fmla="*/ 10000 h 10000"/>
                <a:gd name="connsiteX5" fmla="*/ 2004 w 10130"/>
                <a:gd name="connsiteY5" fmla="*/ 9402 h 10000"/>
                <a:gd name="connsiteX6" fmla="*/ 1716 w 10130"/>
                <a:gd name="connsiteY6" fmla="*/ 9033 h 10000"/>
                <a:gd name="connsiteX7" fmla="*/ 1644 w 10130"/>
                <a:gd name="connsiteY7" fmla="*/ 8810 h 10000"/>
                <a:gd name="connsiteX8" fmla="*/ 1211 w 10130"/>
                <a:gd name="connsiteY8" fmla="*/ 8661 h 10000"/>
                <a:gd name="connsiteX9" fmla="*/ 130 w 10130"/>
                <a:gd name="connsiteY9" fmla="*/ 7995 h 10000"/>
                <a:gd name="connsiteX0" fmla="*/ 130 w 10130"/>
                <a:gd name="connsiteY0" fmla="*/ 7995 h 10000"/>
                <a:gd name="connsiteX1" fmla="*/ 130 w 10130"/>
                <a:gd name="connsiteY1" fmla="*/ 0 h 10000"/>
                <a:gd name="connsiteX2" fmla="*/ 8780 w 10130"/>
                <a:gd name="connsiteY2" fmla="*/ 0 h 10000"/>
                <a:gd name="connsiteX3" fmla="*/ 8232 w 10130"/>
                <a:gd name="connsiteY3" fmla="*/ 5383 h 10000"/>
                <a:gd name="connsiteX4" fmla="*/ 3736 w 10130"/>
                <a:gd name="connsiteY4" fmla="*/ 10000 h 10000"/>
                <a:gd name="connsiteX5" fmla="*/ 2004 w 10130"/>
                <a:gd name="connsiteY5" fmla="*/ 9402 h 10000"/>
                <a:gd name="connsiteX6" fmla="*/ 1716 w 10130"/>
                <a:gd name="connsiteY6" fmla="*/ 9033 h 10000"/>
                <a:gd name="connsiteX7" fmla="*/ 1211 w 10130"/>
                <a:gd name="connsiteY7" fmla="*/ 8661 h 10000"/>
                <a:gd name="connsiteX8" fmla="*/ 130 w 10130"/>
                <a:gd name="connsiteY8" fmla="*/ 7995 h 10000"/>
                <a:gd name="connsiteX0" fmla="*/ 130 w 10130"/>
                <a:gd name="connsiteY0" fmla="*/ 7995 h 10000"/>
                <a:gd name="connsiteX1" fmla="*/ 130 w 10130"/>
                <a:gd name="connsiteY1" fmla="*/ 0 h 10000"/>
                <a:gd name="connsiteX2" fmla="*/ 8780 w 10130"/>
                <a:gd name="connsiteY2" fmla="*/ 0 h 10000"/>
                <a:gd name="connsiteX3" fmla="*/ 8232 w 10130"/>
                <a:gd name="connsiteY3" fmla="*/ 5383 h 10000"/>
                <a:gd name="connsiteX4" fmla="*/ 3736 w 10130"/>
                <a:gd name="connsiteY4" fmla="*/ 10000 h 10000"/>
                <a:gd name="connsiteX5" fmla="*/ 2004 w 10130"/>
                <a:gd name="connsiteY5" fmla="*/ 9402 h 10000"/>
                <a:gd name="connsiteX6" fmla="*/ 1716 w 10130"/>
                <a:gd name="connsiteY6" fmla="*/ 9033 h 10000"/>
                <a:gd name="connsiteX7" fmla="*/ 130 w 10130"/>
                <a:gd name="connsiteY7" fmla="*/ 7995 h 10000"/>
                <a:gd name="connsiteX0" fmla="*/ 130 w 10130"/>
                <a:gd name="connsiteY0" fmla="*/ 7995 h 10000"/>
                <a:gd name="connsiteX1" fmla="*/ 130 w 10130"/>
                <a:gd name="connsiteY1" fmla="*/ 0 h 10000"/>
                <a:gd name="connsiteX2" fmla="*/ 8780 w 10130"/>
                <a:gd name="connsiteY2" fmla="*/ 0 h 10000"/>
                <a:gd name="connsiteX3" fmla="*/ 8232 w 10130"/>
                <a:gd name="connsiteY3" fmla="*/ 5383 h 10000"/>
                <a:gd name="connsiteX4" fmla="*/ 3736 w 10130"/>
                <a:gd name="connsiteY4" fmla="*/ 10000 h 10000"/>
                <a:gd name="connsiteX5" fmla="*/ 2004 w 10130"/>
                <a:gd name="connsiteY5" fmla="*/ 9402 h 10000"/>
                <a:gd name="connsiteX6" fmla="*/ 130 w 10130"/>
                <a:gd name="connsiteY6" fmla="*/ 7995 h 10000"/>
                <a:gd name="connsiteX0" fmla="*/ 0 w 10000"/>
                <a:gd name="connsiteY0" fmla="*/ 7995 h 10435"/>
                <a:gd name="connsiteX1" fmla="*/ 0 w 10000"/>
                <a:gd name="connsiteY1" fmla="*/ 0 h 10435"/>
                <a:gd name="connsiteX2" fmla="*/ 8650 w 10000"/>
                <a:gd name="connsiteY2" fmla="*/ 0 h 10435"/>
                <a:gd name="connsiteX3" fmla="*/ 8102 w 10000"/>
                <a:gd name="connsiteY3" fmla="*/ 5383 h 10435"/>
                <a:gd name="connsiteX4" fmla="*/ 3606 w 10000"/>
                <a:gd name="connsiteY4" fmla="*/ 10000 h 10435"/>
                <a:gd name="connsiteX5" fmla="*/ 0 w 10000"/>
                <a:gd name="connsiteY5" fmla="*/ 7995 h 10435"/>
                <a:gd name="connsiteX0" fmla="*/ 0 w 10000"/>
                <a:gd name="connsiteY0" fmla="*/ 7995 h 10000"/>
                <a:gd name="connsiteX1" fmla="*/ 0 w 10000"/>
                <a:gd name="connsiteY1" fmla="*/ 0 h 10000"/>
                <a:gd name="connsiteX2" fmla="*/ 8650 w 10000"/>
                <a:gd name="connsiteY2" fmla="*/ 0 h 10000"/>
                <a:gd name="connsiteX3" fmla="*/ 8102 w 10000"/>
                <a:gd name="connsiteY3" fmla="*/ 5383 h 10000"/>
                <a:gd name="connsiteX4" fmla="*/ 3606 w 10000"/>
                <a:gd name="connsiteY4" fmla="*/ 10000 h 10000"/>
                <a:gd name="connsiteX5" fmla="*/ 0 w 10000"/>
                <a:gd name="connsiteY5" fmla="*/ 7995 h 10000"/>
                <a:gd name="connsiteX0" fmla="*/ 0 w 10000"/>
                <a:gd name="connsiteY0" fmla="*/ 7995 h 10000"/>
                <a:gd name="connsiteX1" fmla="*/ 0 w 10000"/>
                <a:gd name="connsiteY1" fmla="*/ 0 h 10000"/>
                <a:gd name="connsiteX2" fmla="*/ 8650 w 10000"/>
                <a:gd name="connsiteY2" fmla="*/ 0 h 10000"/>
                <a:gd name="connsiteX3" fmla="*/ 8102 w 10000"/>
                <a:gd name="connsiteY3" fmla="*/ 5383 h 10000"/>
                <a:gd name="connsiteX4" fmla="*/ 3606 w 10000"/>
                <a:gd name="connsiteY4" fmla="*/ 10000 h 10000"/>
                <a:gd name="connsiteX5" fmla="*/ 0 w 10000"/>
                <a:gd name="connsiteY5" fmla="*/ 7995 h 10000"/>
                <a:gd name="connsiteX0" fmla="*/ 0 w 10000"/>
                <a:gd name="connsiteY0" fmla="*/ 7995 h 10000"/>
                <a:gd name="connsiteX1" fmla="*/ 0 w 10000"/>
                <a:gd name="connsiteY1" fmla="*/ 0 h 10000"/>
                <a:gd name="connsiteX2" fmla="*/ 8650 w 10000"/>
                <a:gd name="connsiteY2" fmla="*/ 0 h 10000"/>
                <a:gd name="connsiteX3" fmla="*/ 8102 w 10000"/>
                <a:gd name="connsiteY3" fmla="*/ 5383 h 10000"/>
                <a:gd name="connsiteX4" fmla="*/ 3606 w 10000"/>
                <a:gd name="connsiteY4" fmla="*/ 10000 h 10000"/>
                <a:gd name="connsiteX5" fmla="*/ 0 w 10000"/>
                <a:gd name="connsiteY5" fmla="*/ 7995 h 10000"/>
                <a:gd name="connsiteX0" fmla="*/ 0 w 8943"/>
                <a:gd name="connsiteY0" fmla="*/ 7995 h 10000"/>
                <a:gd name="connsiteX1" fmla="*/ 0 w 8943"/>
                <a:gd name="connsiteY1" fmla="*/ 0 h 10000"/>
                <a:gd name="connsiteX2" fmla="*/ 8650 w 8943"/>
                <a:gd name="connsiteY2" fmla="*/ 0 h 10000"/>
                <a:gd name="connsiteX3" fmla="*/ 8102 w 8943"/>
                <a:gd name="connsiteY3" fmla="*/ 5383 h 10000"/>
                <a:gd name="connsiteX4" fmla="*/ 3606 w 8943"/>
                <a:gd name="connsiteY4" fmla="*/ 10000 h 10000"/>
                <a:gd name="connsiteX5" fmla="*/ 0 w 8943"/>
                <a:gd name="connsiteY5" fmla="*/ 7995 h 10000"/>
                <a:gd name="connsiteX0" fmla="*/ 0 w 9672"/>
                <a:gd name="connsiteY0" fmla="*/ 7995 h 10000"/>
                <a:gd name="connsiteX1" fmla="*/ 0 w 9672"/>
                <a:gd name="connsiteY1" fmla="*/ 0 h 10000"/>
                <a:gd name="connsiteX2" fmla="*/ 9672 w 9672"/>
                <a:gd name="connsiteY2" fmla="*/ 0 h 10000"/>
                <a:gd name="connsiteX3" fmla="*/ 9060 w 9672"/>
                <a:gd name="connsiteY3" fmla="*/ 5383 h 10000"/>
                <a:gd name="connsiteX4" fmla="*/ 4032 w 9672"/>
                <a:gd name="connsiteY4" fmla="*/ 10000 h 10000"/>
                <a:gd name="connsiteX5" fmla="*/ 0 w 9672"/>
                <a:gd name="connsiteY5" fmla="*/ 799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2" h="10000">
                  <a:moveTo>
                    <a:pt x="0" y="7995"/>
                  </a:moveTo>
                  <a:lnTo>
                    <a:pt x="0" y="0"/>
                  </a:lnTo>
                  <a:lnTo>
                    <a:pt x="9672" y="0"/>
                  </a:lnTo>
                  <a:cubicBezTo>
                    <a:pt x="9037" y="5384"/>
                    <a:pt x="9637" y="111"/>
                    <a:pt x="9060" y="5383"/>
                  </a:cubicBezTo>
                  <a:cubicBezTo>
                    <a:pt x="8106" y="6272"/>
                    <a:pt x="4973" y="9309"/>
                    <a:pt x="4032" y="10000"/>
                  </a:cubicBezTo>
                  <a:cubicBezTo>
                    <a:pt x="89" y="8110"/>
                    <a:pt x="2613" y="9464"/>
                    <a:pt x="0" y="7995"/>
                  </a:cubicBezTo>
                  <a:close/>
                </a:path>
              </a:pathLst>
            </a:custGeom>
            <a:solidFill>
              <a:srgbClr val="FFC000"/>
            </a:solidFill>
            <a:ln w="9525" cap="flat" cmpd="sng">
              <a:solidFill>
                <a:schemeClr val="tx1"/>
              </a:solidFill>
              <a:prstDash val="solid"/>
              <a:round/>
              <a:headEnd/>
              <a:tailEnd/>
            </a:ln>
          </p:spPr>
          <p:txBody>
            <a:bodyPr>
              <a:spAutoFit/>
            </a:bodyPr>
            <a:lstStyle/>
            <a:p>
              <a:endParaRPr lang="en-US"/>
            </a:p>
          </p:txBody>
        </p:sp>
        <p:sp>
          <p:nvSpPr>
            <p:cNvPr id="58" name="Freeform 38"/>
            <p:cNvSpPr>
              <a:spLocks/>
            </p:cNvSpPr>
            <p:nvPr/>
          </p:nvSpPr>
          <p:spPr bwMode="auto">
            <a:xfrm>
              <a:off x="1475658" y="2060834"/>
              <a:ext cx="2049089" cy="1883310"/>
            </a:xfrm>
            <a:custGeom>
              <a:avLst/>
              <a:gdLst>
                <a:gd name="T0" fmla="*/ 24 w 1283"/>
                <a:gd name="T1" fmla="*/ 430 h 1188"/>
                <a:gd name="T2" fmla="*/ 104 w 1283"/>
                <a:gd name="T3" fmla="*/ 308 h 1188"/>
                <a:gd name="T4" fmla="*/ 139 w 1283"/>
                <a:gd name="T5" fmla="*/ 244 h 1188"/>
                <a:gd name="T6" fmla="*/ 203 w 1283"/>
                <a:gd name="T7" fmla="*/ 224 h 1188"/>
                <a:gd name="T8" fmla="*/ 280 w 1283"/>
                <a:gd name="T9" fmla="*/ 156 h 1188"/>
                <a:gd name="T10" fmla="*/ 368 w 1283"/>
                <a:gd name="T11" fmla="*/ 100 h 1188"/>
                <a:gd name="T12" fmla="*/ 427 w 1283"/>
                <a:gd name="T13" fmla="*/ 72 h 1188"/>
                <a:gd name="T14" fmla="*/ 464 w 1283"/>
                <a:gd name="T15" fmla="*/ 44 h 1188"/>
                <a:gd name="T16" fmla="*/ 523 w 1283"/>
                <a:gd name="T17" fmla="*/ 0 h 1188"/>
                <a:gd name="T18" fmla="*/ 1267 w 1283"/>
                <a:gd name="T19" fmla="*/ 368 h 1188"/>
                <a:gd name="T20" fmla="*/ 1219 w 1283"/>
                <a:gd name="T21" fmla="*/ 400 h 1188"/>
                <a:gd name="T22" fmla="*/ 1139 w 1283"/>
                <a:gd name="T23" fmla="*/ 432 h 1188"/>
                <a:gd name="T24" fmla="*/ 1091 w 1283"/>
                <a:gd name="T25" fmla="*/ 448 h 1188"/>
                <a:gd name="T26" fmla="*/ 1083 w 1283"/>
                <a:gd name="T27" fmla="*/ 520 h 1188"/>
                <a:gd name="T28" fmla="*/ 1131 w 1283"/>
                <a:gd name="T29" fmla="*/ 536 h 1188"/>
                <a:gd name="T30" fmla="*/ 1179 w 1283"/>
                <a:gd name="T31" fmla="*/ 568 h 1188"/>
                <a:gd name="T32" fmla="*/ 1219 w 1283"/>
                <a:gd name="T33" fmla="*/ 640 h 1188"/>
                <a:gd name="T34" fmla="*/ 1203 w 1283"/>
                <a:gd name="T35" fmla="*/ 712 h 1188"/>
                <a:gd name="T36" fmla="*/ 1171 w 1283"/>
                <a:gd name="T37" fmla="*/ 760 h 1188"/>
                <a:gd name="T38" fmla="*/ 1091 w 1283"/>
                <a:gd name="T39" fmla="*/ 728 h 1188"/>
                <a:gd name="T40" fmla="*/ 1011 w 1283"/>
                <a:gd name="T41" fmla="*/ 760 h 1188"/>
                <a:gd name="T42" fmla="*/ 971 w 1283"/>
                <a:gd name="T43" fmla="*/ 928 h 1188"/>
                <a:gd name="T44" fmla="*/ 923 w 1283"/>
                <a:gd name="T45" fmla="*/ 952 h 1188"/>
                <a:gd name="T46" fmla="*/ 827 w 1283"/>
                <a:gd name="T47" fmla="*/ 1008 h 1188"/>
                <a:gd name="T48" fmla="*/ 731 w 1283"/>
                <a:gd name="T49" fmla="*/ 1048 h 1188"/>
                <a:gd name="T50" fmla="*/ 699 w 1283"/>
                <a:gd name="T51" fmla="*/ 1120 h 1188"/>
                <a:gd name="T52" fmla="*/ 675 w 1283"/>
                <a:gd name="T53" fmla="*/ 1128 h 1188"/>
                <a:gd name="T54" fmla="*/ 483 w 1283"/>
                <a:gd name="T55" fmla="*/ 1136 h 1188"/>
                <a:gd name="T56" fmla="*/ 419 w 1283"/>
                <a:gd name="T57" fmla="*/ 1056 h 1188"/>
                <a:gd name="T58" fmla="*/ 355 w 1283"/>
                <a:gd name="T59" fmla="*/ 1008 h 1188"/>
                <a:gd name="T60" fmla="*/ 307 w 1283"/>
                <a:gd name="T61" fmla="*/ 992 h 1188"/>
                <a:gd name="T62" fmla="*/ 283 w 1283"/>
                <a:gd name="T63" fmla="*/ 984 h 1188"/>
                <a:gd name="T64" fmla="*/ 163 w 1283"/>
                <a:gd name="T65" fmla="*/ 928 h 1188"/>
                <a:gd name="T66" fmla="*/ 123 w 1283"/>
                <a:gd name="T67" fmla="*/ 896 h 1188"/>
                <a:gd name="T68" fmla="*/ 0 w 1283"/>
                <a:gd name="T69" fmla="*/ 526 h 1188"/>
                <a:gd name="T70" fmla="*/ 8 w 1283"/>
                <a:gd name="T71" fmla="*/ 476 h 1188"/>
                <a:gd name="T72" fmla="*/ 51 w 1283"/>
                <a:gd name="T73" fmla="*/ 408 h 11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83"/>
                <a:gd name="T112" fmla="*/ 0 h 1188"/>
                <a:gd name="T113" fmla="*/ 1283 w 1283"/>
                <a:gd name="T114" fmla="*/ 1188 h 1188"/>
                <a:gd name="connsiteX0" fmla="*/ 275 w 10088"/>
                <a:gd name="connsiteY0" fmla="*/ 3620 h 10000"/>
                <a:gd name="connsiteX1" fmla="*/ 899 w 10088"/>
                <a:gd name="connsiteY1" fmla="*/ 2593 h 10000"/>
                <a:gd name="connsiteX2" fmla="*/ 1171 w 10088"/>
                <a:gd name="connsiteY2" fmla="*/ 2054 h 10000"/>
                <a:gd name="connsiteX3" fmla="*/ 1670 w 10088"/>
                <a:gd name="connsiteY3" fmla="*/ 1886 h 10000"/>
                <a:gd name="connsiteX4" fmla="*/ 2270 w 10088"/>
                <a:gd name="connsiteY4" fmla="*/ 1313 h 10000"/>
                <a:gd name="connsiteX5" fmla="*/ 2956 w 10088"/>
                <a:gd name="connsiteY5" fmla="*/ 842 h 10000"/>
                <a:gd name="connsiteX6" fmla="*/ 3416 w 10088"/>
                <a:gd name="connsiteY6" fmla="*/ 606 h 10000"/>
                <a:gd name="connsiteX7" fmla="*/ 3705 w 10088"/>
                <a:gd name="connsiteY7" fmla="*/ 370 h 10000"/>
                <a:gd name="connsiteX8" fmla="*/ 4164 w 10088"/>
                <a:gd name="connsiteY8" fmla="*/ 0 h 10000"/>
                <a:gd name="connsiteX9" fmla="*/ 9963 w 10088"/>
                <a:gd name="connsiteY9" fmla="*/ 3098 h 10000"/>
                <a:gd name="connsiteX10" fmla="*/ 9589 w 10088"/>
                <a:gd name="connsiteY10" fmla="*/ 3367 h 10000"/>
                <a:gd name="connsiteX11" fmla="*/ 8966 w 10088"/>
                <a:gd name="connsiteY11" fmla="*/ 3636 h 10000"/>
                <a:gd name="connsiteX12" fmla="*/ 8592 w 10088"/>
                <a:gd name="connsiteY12" fmla="*/ 3771 h 10000"/>
                <a:gd name="connsiteX13" fmla="*/ 8529 w 10088"/>
                <a:gd name="connsiteY13" fmla="*/ 4377 h 10000"/>
                <a:gd name="connsiteX14" fmla="*/ 8903 w 10088"/>
                <a:gd name="connsiteY14" fmla="*/ 4512 h 10000"/>
                <a:gd name="connsiteX15" fmla="*/ 9277 w 10088"/>
                <a:gd name="connsiteY15" fmla="*/ 4781 h 10000"/>
                <a:gd name="connsiteX16" fmla="*/ 9589 w 10088"/>
                <a:gd name="connsiteY16" fmla="*/ 5387 h 10000"/>
                <a:gd name="connsiteX17" fmla="*/ 9464 w 10088"/>
                <a:gd name="connsiteY17" fmla="*/ 5993 h 10000"/>
                <a:gd name="connsiteX18" fmla="*/ 9215 w 10088"/>
                <a:gd name="connsiteY18" fmla="*/ 6397 h 10000"/>
                <a:gd name="connsiteX19" fmla="*/ 8592 w 10088"/>
                <a:gd name="connsiteY19" fmla="*/ 6128 h 10000"/>
                <a:gd name="connsiteX20" fmla="*/ 7968 w 10088"/>
                <a:gd name="connsiteY20" fmla="*/ 6397 h 10000"/>
                <a:gd name="connsiteX21" fmla="*/ 7656 w 10088"/>
                <a:gd name="connsiteY21" fmla="*/ 7811 h 10000"/>
                <a:gd name="connsiteX22" fmla="*/ 7282 w 10088"/>
                <a:gd name="connsiteY22" fmla="*/ 8013 h 10000"/>
                <a:gd name="connsiteX23" fmla="*/ 6534 w 10088"/>
                <a:gd name="connsiteY23" fmla="*/ 8485 h 10000"/>
                <a:gd name="connsiteX24" fmla="*/ 5786 w 10088"/>
                <a:gd name="connsiteY24" fmla="*/ 8822 h 10000"/>
                <a:gd name="connsiteX25" fmla="*/ 5536 w 10088"/>
                <a:gd name="connsiteY25" fmla="*/ 9428 h 10000"/>
                <a:gd name="connsiteX26" fmla="*/ 5349 w 10088"/>
                <a:gd name="connsiteY26" fmla="*/ 9495 h 10000"/>
                <a:gd name="connsiteX27" fmla="*/ 3853 w 10088"/>
                <a:gd name="connsiteY27" fmla="*/ 9562 h 10000"/>
                <a:gd name="connsiteX28" fmla="*/ 3354 w 10088"/>
                <a:gd name="connsiteY28" fmla="*/ 8889 h 10000"/>
                <a:gd name="connsiteX29" fmla="*/ 2855 w 10088"/>
                <a:gd name="connsiteY29" fmla="*/ 8485 h 10000"/>
                <a:gd name="connsiteX30" fmla="*/ 2481 w 10088"/>
                <a:gd name="connsiteY30" fmla="*/ 8350 h 10000"/>
                <a:gd name="connsiteX31" fmla="*/ 2294 w 10088"/>
                <a:gd name="connsiteY31" fmla="*/ 8283 h 10000"/>
                <a:gd name="connsiteX32" fmla="*/ 1358 w 10088"/>
                <a:gd name="connsiteY32" fmla="*/ 7811 h 10000"/>
                <a:gd name="connsiteX33" fmla="*/ 1047 w 10088"/>
                <a:gd name="connsiteY33" fmla="*/ 7542 h 10000"/>
                <a:gd name="connsiteX34" fmla="*/ 0 w 10088"/>
                <a:gd name="connsiteY34" fmla="*/ 4343 h 10000"/>
                <a:gd name="connsiteX35" fmla="*/ 150 w 10088"/>
                <a:gd name="connsiteY35" fmla="*/ 4007 h 10000"/>
                <a:gd name="connsiteX36" fmla="*/ 486 w 10088"/>
                <a:gd name="connsiteY36" fmla="*/ 3434 h 10000"/>
                <a:gd name="connsiteX0" fmla="*/ 353 w 10088"/>
                <a:gd name="connsiteY0" fmla="*/ 3579 h 10000"/>
                <a:gd name="connsiteX1" fmla="*/ 899 w 10088"/>
                <a:gd name="connsiteY1" fmla="*/ 2593 h 10000"/>
                <a:gd name="connsiteX2" fmla="*/ 1171 w 10088"/>
                <a:gd name="connsiteY2" fmla="*/ 2054 h 10000"/>
                <a:gd name="connsiteX3" fmla="*/ 1670 w 10088"/>
                <a:gd name="connsiteY3" fmla="*/ 1886 h 10000"/>
                <a:gd name="connsiteX4" fmla="*/ 2270 w 10088"/>
                <a:gd name="connsiteY4" fmla="*/ 1313 h 10000"/>
                <a:gd name="connsiteX5" fmla="*/ 2956 w 10088"/>
                <a:gd name="connsiteY5" fmla="*/ 842 h 10000"/>
                <a:gd name="connsiteX6" fmla="*/ 3416 w 10088"/>
                <a:gd name="connsiteY6" fmla="*/ 606 h 10000"/>
                <a:gd name="connsiteX7" fmla="*/ 3705 w 10088"/>
                <a:gd name="connsiteY7" fmla="*/ 370 h 10000"/>
                <a:gd name="connsiteX8" fmla="*/ 4164 w 10088"/>
                <a:gd name="connsiteY8" fmla="*/ 0 h 10000"/>
                <a:gd name="connsiteX9" fmla="*/ 9963 w 10088"/>
                <a:gd name="connsiteY9" fmla="*/ 3098 h 10000"/>
                <a:gd name="connsiteX10" fmla="*/ 9589 w 10088"/>
                <a:gd name="connsiteY10" fmla="*/ 3367 h 10000"/>
                <a:gd name="connsiteX11" fmla="*/ 8966 w 10088"/>
                <a:gd name="connsiteY11" fmla="*/ 3636 h 10000"/>
                <a:gd name="connsiteX12" fmla="*/ 8592 w 10088"/>
                <a:gd name="connsiteY12" fmla="*/ 3771 h 10000"/>
                <a:gd name="connsiteX13" fmla="*/ 8529 w 10088"/>
                <a:gd name="connsiteY13" fmla="*/ 4377 h 10000"/>
                <a:gd name="connsiteX14" fmla="*/ 8903 w 10088"/>
                <a:gd name="connsiteY14" fmla="*/ 4512 h 10000"/>
                <a:gd name="connsiteX15" fmla="*/ 9277 w 10088"/>
                <a:gd name="connsiteY15" fmla="*/ 4781 h 10000"/>
                <a:gd name="connsiteX16" fmla="*/ 9589 w 10088"/>
                <a:gd name="connsiteY16" fmla="*/ 5387 h 10000"/>
                <a:gd name="connsiteX17" fmla="*/ 9464 w 10088"/>
                <a:gd name="connsiteY17" fmla="*/ 5993 h 10000"/>
                <a:gd name="connsiteX18" fmla="*/ 9215 w 10088"/>
                <a:gd name="connsiteY18" fmla="*/ 6397 h 10000"/>
                <a:gd name="connsiteX19" fmla="*/ 8592 w 10088"/>
                <a:gd name="connsiteY19" fmla="*/ 6128 h 10000"/>
                <a:gd name="connsiteX20" fmla="*/ 7968 w 10088"/>
                <a:gd name="connsiteY20" fmla="*/ 6397 h 10000"/>
                <a:gd name="connsiteX21" fmla="*/ 7656 w 10088"/>
                <a:gd name="connsiteY21" fmla="*/ 7811 h 10000"/>
                <a:gd name="connsiteX22" fmla="*/ 7282 w 10088"/>
                <a:gd name="connsiteY22" fmla="*/ 8013 h 10000"/>
                <a:gd name="connsiteX23" fmla="*/ 6534 w 10088"/>
                <a:gd name="connsiteY23" fmla="*/ 8485 h 10000"/>
                <a:gd name="connsiteX24" fmla="*/ 5786 w 10088"/>
                <a:gd name="connsiteY24" fmla="*/ 8822 h 10000"/>
                <a:gd name="connsiteX25" fmla="*/ 5536 w 10088"/>
                <a:gd name="connsiteY25" fmla="*/ 9428 h 10000"/>
                <a:gd name="connsiteX26" fmla="*/ 5349 w 10088"/>
                <a:gd name="connsiteY26" fmla="*/ 9495 h 10000"/>
                <a:gd name="connsiteX27" fmla="*/ 3853 w 10088"/>
                <a:gd name="connsiteY27" fmla="*/ 9562 h 10000"/>
                <a:gd name="connsiteX28" fmla="*/ 3354 w 10088"/>
                <a:gd name="connsiteY28" fmla="*/ 8889 h 10000"/>
                <a:gd name="connsiteX29" fmla="*/ 2855 w 10088"/>
                <a:gd name="connsiteY29" fmla="*/ 8485 h 10000"/>
                <a:gd name="connsiteX30" fmla="*/ 2481 w 10088"/>
                <a:gd name="connsiteY30" fmla="*/ 8350 h 10000"/>
                <a:gd name="connsiteX31" fmla="*/ 2294 w 10088"/>
                <a:gd name="connsiteY31" fmla="*/ 8283 h 10000"/>
                <a:gd name="connsiteX32" fmla="*/ 1358 w 10088"/>
                <a:gd name="connsiteY32" fmla="*/ 7811 h 10000"/>
                <a:gd name="connsiteX33" fmla="*/ 1047 w 10088"/>
                <a:gd name="connsiteY33" fmla="*/ 7542 h 10000"/>
                <a:gd name="connsiteX34" fmla="*/ 0 w 10088"/>
                <a:gd name="connsiteY34" fmla="*/ 4343 h 10000"/>
                <a:gd name="connsiteX35" fmla="*/ 150 w 10088"/>
                <a:gd name="connsiteY35" fmla="*/ 4007 h 10000"/>
                <a:gd name="connsiteX36" fmla="*/ 486 w 10088"/>
                <a:gd name="connsiteY36" fmla="*/ 3434 h 10000"/>
                <a:gd name="connsiteX0" fmla="*/ 353 w 10088"/>
                <a:gd name="connsiteY0" fmla="*/ 3565 h 9986"/>
                <a:gd name="connsiteX1" fmla="*/ 899 w 10088"/>
                <a:gd name="connsiteY1" fmla="*/ 2579 h 9986"/>
                <a:gd name="connsiteX2" fmla="*/ 1171 w 10088"/>
                <a:gd name="connsiteY2" fmla="*/ 2040 h 9986"/>
                <a:gd name="connsiteX3" fmla="*/ 1670 w 10088"/>
                <a:gd name="connsiteY3" fmla="*/ 1872 h 9986"/>
                <a:gd name="connsiteX4" fmla="*/ 2270 w 10088"/>
                <a:gd name="connsiteY4" fmla="*/ 1299 h 9986"/>
                <a:gd name="connsiteX5" fmla="*/ 2956 w 10088"/>
                <a:gd name="connsiteY5" fmla="*/ 828 h 9986"/>
                <a:gd name="connsiteX6" fmla="*/ 3416 w 10088"/>
                <a:gd name="connsiteY6" fmla="*/ 592 h 9986"/>
                <a:gd name="connsiteX7" fmla="*/ 3705 w 10088"/>
                <a:gd name="connsiteY7" fmla="*/ 356 h 9986"/>
                <a:gd name="connsiteX8" fmla="*/ 3915 w 10088"/>
                <a:gd name="connsiteY8" fmla="*/ 0 h 9986"/>
                <a:gd name="connsiteX9" fmla="*/ 9963 w 10088"/>
                <a:gd name="connsiteY9" fmla="*/ 3084 h 9986"/>
                <a:gd name="connsiteX10" fmla="*/ 9589 w 10088"/>
                <a:gd name="connsiteY10" fmla="*/ 3353 h 9986"/>
                <a:gd name="connsiteX11" fmla="*/ 8966 w 10088"/>
                <a:gd name="connsiteY11" fmla="*/ 3622 h 9986"/>
                <a:gd name="connsiteX12" fmla="*/ 8592 w 10088"/>
                <a:gd name="connsiteY12" fmla="*/ 3757 h 9986"/>
                <a:gd name="connsiteX13" fmla="*/ 8529 w 10088"/>
                <a:gd name="connsiteY13" fmla="*/ 4363 h 9986"/>
                <a:gd name="connsiteX14" fmla="*/ 8903 w 10088"/>
                <a:gd name="connsiteY14" fmla="*/ 4498 h 9986"/>
                <a:gd name="connsiteX15" fmla="*/ 9277 w 10088"/>
                <a:gd name="connsiteY15" fmla="*/ 4767 h 9986"/>
                <a:gd name="connsiteX16" fmla="*/ 9589 w 10088"/>
                <a:gd name="connsiteY16" fmla="*/ 5373 h 9986"/>
                <a:gd name="connsiteX17" fmla="*/ 9464 w 10088"/>
                <a:gd name="connsiteY17" fmla="*/ 5979 h 9986"/>
                <a:gd name="connsiteX18" fmla="*/ 9215 w 10088"/>
                <a:gd name="connsiteY18" fmla="*/ 6383 h 9986"/>
                <a:gd name="connsiteX19" fmla="*/ 8592 w 10088"/>
                <a:gd name="connsiteY19" fmla="*/ 6114 h 9986"/>
                <a:gd name="connsiteX20" fmla="*/ 7968 w 10088"/>
                <a:gd name="connsiteY20" fmla="*/ 6383 h 9986"/>
                <a:gd name="connsiteX21" fmla="*/ 7656 w 10088"/>
                <a:gd name="connsiteY21" fmla="*/ 7797 h 9986"/>
                <a:gd name="connsiteX22" fmla="*/ 7282 w 10088"/>
                <a:gd name="connsiteY22" fmla="*/ 7999 h 9986"/>
                <a:gd name="connsiteX23" fmla="*/ 6534 w 10088"/>
                <a:gd name="connsiteY23" fmla="*/ 8471 h 9986"/>
                <a:gd name="connsiteX24" fmla="*/ 5786 w 10088"/>
                <a:gd name="connsiteY24" fmla="*/ 8808 h 9986"/>
                <a:gd name="connsiteX25" fmla="*/ 5536 w 10088"/>
                <a:gd name="connsiteY25" fmla="*/ 9414 h 9986"/>
                <a:gd name="connsiteX26" fmla="*/ 5349 w 10088"/>
                <a:gd name="connsiteY26" fmla="*/ 9481 h 9986"/>
                <a:gd name="connsiteX27" fmla="*/ 3853 w 10088"/>
                <a:gd name="connsiteY27" fmla="*/ 9548 h 9986"/>
                <a:gd name="connsiteX28" fmla="*/ 3354 w 10088"/>
                <a:gd name="connsiteY28" fmla="*/ 8875 h 9986"/>
                <a:gd name="connsiteX29" fmla="*/ 2855 w 10088"/>
                <a:gd name="connsiteY29" fmla="*/ 8471 h 9986"/>
                <a:gd name="connsiteX30" fmla="*/ 2481 w 10088"/>
                <a:gd name="connsiteY30" fmla="*/ 8336 h 9986"/>
                <a:gd name="connsiteX31" fmla="*/ 2294 w 10088"/>
                <a:gd name="connsiteY31" fmla="*/ 8269 h 9986"/>
                <a:gd name="connsiteX32" fmla="*/ 1358 w 10088"/>
                <a:gd name="connsiteY32" fmla="*/ 7797 h 9986"/>
                <a:gd name="connsiteX33" fmla="*/ 1047 w 10088"/>
                <a:gd name="connsiteY33" fmla="*/ 7528 h 9986"/>
                <a:gd name="connsiteX34" fmla="*/ 0 w 10088"/>
                <a:gd name="connsiteY34" fmla="*/ 4329 h 9986"/>
                <a:gd name="connsiteX35" fmla="*/ 150 w 10088"/>
                <a:gd name="connsiteY35" fmla="*/ 3993 h 9986"/>
                <a:gd name="connsiteX36" fmla="*/ 486 w 10088"/>
                <a:gd name="connsiteY36" fmla="*/ 3420 h 9986"/>
                <a:gd name="connsiteX0" fmla="*/ 443 w 10093"/>
                <a:gd name="connsiteY0" fmla="*/ 3570 h 10000"/>
                <a:gd name="connsiteX1" fmla="*/ 984 w 10093"/>
                <a:gd name="connsiteY1" fmla="*/ 2583 h 10000"/>
                <a:gd name="connsiteX2" fmla="*/ 1254 w 10093"/>
                <a:gd name="connsiteY2" fmla="*/ 2043 h 10000"/>
                <a:gd name="connsiteX3" fmla="*/ 1748 w 10093"/>
                <a:gd name="connsiteY3" fmla="*/ 1875 h 10000"/>
                <a:gd name="connsiteX4" fmla="*/ 2343 w 10093"/>
                <a:gd name="connsiteY4" fmla="*/ 1301 h 10000"/>
                <a:gd name="connsiteX5" fmla="*/ 3023 w 10093"/>
                <a:gd name="connsiteY5" fmla="*/ 829 h 10000"/>
                <a:gd name="connsiteX6" fmla="*/ 3479 w 10093"/>
                <a:gd name="connsiteY6" fmla="*/ 593 h 10000"/>
                <a:gd name="connsiteX7" fmla="*/ 3766 w 10093"/>
                <a:gd name="connsiteY7" fmla="*/ 356 h 10000"/>
                <a:gd name="connsiteX8" fmla="*/ 3974 w 10093"/>
                <a:gd name="connsiteY8" fmla="*/ 0 h 10000"/>
                <a:gd name="connsiteX9" fmla="*/ 9969 w 10093"/>
                <a:gd name="connsiteY9" fmla="*/ 3088 h 10000"/>
                <a:gd name="connsiteX10" fmla="*/ 9598 w 10093"/>
                <a:gd name="connsiteY10" fmla="*/ 3358 h 10000"/>
                <a:gd name="connsiteX11" fmla="*/ 8981 w 10093"/>
                <a:gd name="connsiteY11" fmla="*/ 3627 h 10000"/>
                <a:gd name="connsiteX12" fmla="*/ 8610 w 10093"/>
                <a:gd name="connsiteY12" fmla="*/ 3762 h 10000"/>
                <a:gd name="connsiteX13" fmla="*/ 8548 w 10093"/>
                <a:gd name="connsiteY13" fmla="*/ 4369 h 10000"/>
                <a:gd name="connsiteX14" fmla="*/ 8918 w 10093"/>
                <a:gd name="connsiteY14" fmla="*/ 4504 h 10000"/>
                <a:gd name="connsiteX15" fmla="*/ 9289 w 10093"/>
                <a:gd name="connsiteY15" fmla="*/ 4774 h 10000"/>
                <a:gd name="connsiteX16" fmla="*/ 9598 w 10093"/>
                <a:gd name="connsiteY16" fmla="*/ 5381 h 10000"/>
                <a:gd name="connsiteX17" fmla="*/ 9474 w 10093"/>
                <a:gd name="connsiteY17" fmla="*/ 5987 h 10000"/>
                <a:gd name="connsiteX18" fmla="*/ 9228 w 10093"/>
                <a:gd name="connsiteY18" fmla="*/ 6392 h 10000"/>
                <a:gd name="connsiteX19" fmla="*/ 8610 w 10093"/>
                <a:gd name="connsiteY19" fmla="*/ 6123 h 10000"/>
                <a:gd name="connsiteX20" fmla="*/ 7991 w 10093"/>
                <a:gd name="connsiteY20" fmla="*/ 6392 h 10000"/>
                <a:gd name="connsiteX21" fmla="*/ 7682 w 10093"/>
                <a:gd name="connsiteY21" fmla="*/ 7808 h 10000"/>
                <a:gd name="connsiteX22" fmla="*/ 7311 w 10093"/>
                <a:gd name="connsiteY22" fmla="*/ 8010 h 10000"/>
                <a:gd name="connsiteX23" fmla="*/ 6570 w 10093"/>
                <a:gd name="connsiteY23" fmla="*/ 8483 h 10000"/>
                <a:gd name="connsiteX24" fmla="*/ 5829 w 10093"/>
                <a:gd name="connsiteY24" fmla="*/ 8820 h 10000"/>
                <a:gd name="connsiteX25" fmla="*/ 5581 w 10093"/>
                <a:gd name="connsiteY25" fmla="*/ 9427 h 10000"/>
                <a:gd name="connsiteX26" fmla="*/ 5395 w 10093"/>
                <a:gd name="connsiteY26" fmla="*/ 9494 h 10000"/>
                <a:gd name="connsiteX27" fmla="*/ 3912 w 10093"/>
                <a:gd name="connsiteY27" fmla="*/ 9561 h 10000"/>
                <a:gd name="connsiteX28" fmla="*/ 3418 w 10093"/>
                <a:gd name="connsiteY28" fmla="*/ 8887 h 10000"/>
                <a:gd name="connsiteX29" fmla="*/ 2923 w 10093"/>
                <a:gd name="connsiteY29" fmla="*/ 8483 h 10000"/>
                <a:gd name="connsiteX30" fmla="*/ 2552 w 10093"/>
                <a:gd name="connsiteY30" fmla="*/ 8348 h 10000"/>
                <a:gd name="connsiteX31" fmla="*/ 2367 w 10093"/>
                <a:gd name="connsiteY31" fmla="*/ 8281 h 10000"/>
                <a:gd name="connsiteX32" fmla="*/ 1439 w 10093"/>
                <a:gd name="connsiteY32" fmla="*/ 7808 h 10000"/>
                <a:gd name="connsiteX33" fmla="*/ 1131 w 10093"/>
                <a:gd name="connsiteY33" fmla="*/ 7539 h 10000"/>
                <a:gd name="connsiteX34" fmla="*/ 93 w 10093"/>
                <a:gd name="connsiteY34" fmla="*/ 4335 h 10000"/>
                <a:gd name="connsiteX35" fmla="*/ 575 w 10093"/>
                <a:gd name="connsiteY35" fmla="*/ 3425 h 10000"/>
                <a:gd name="connsiteX0" fmla="*/ 350 w 10000"/>
                <a:gd name="connsiteY0" fmla="*/ 3570 h 10000"/>
                <a:gd name="connsiteX1" fmla="*/ 891 w 10000"/>
                <a:gd name="connsiteY1" fmla="*/ 2583 h 10000"/>
                <a:gd name="connsiteX2" fmla="*/ 1161 w 10000"/>
                <a:gd name="connsiteY2" fmla="*/ 2043 h 10000"/>
                <a:gd name="connsiteX3" fmla="*/ 1655 w 10000"/>
                <a:gd name="connsiteY3" fmla="*/ 1875 h 10000"/>
                <a:gd name="connsiteX4" fmla="*/ 2250 w 10000"/>
                <a:gd name="connsiteY4" fmla="*/ 1301 h 10000"/>
                <a:gd name="connsiteX5" fmla="*/ 2930 w 10000"/>
                <a:gd name="connsiteY5" fmla="*/ 829 h 10000"/>
                <a:gd name="connsiteX6" fmla="*/ 3386 w 10000"/>
                <a:gd name="connsiteY6" fmla="*/ 593 h 10000"/>
                <a:gd name="connsiteX7" fmla="*/ 3673 w 10000"/>
                <a:gd name="connsiteY7" fmla="*/ 356 h 10000"/>
                <a:gd name="connsiteX8" fmla="*/ 3881 w 10000"/>
                <a:gd name="connsiteY8" fmla="*/ 0 h 10000"/>
                <a:gd name="connsiteX9" fmla="*/ 9876 w 10000"/>
                <a:gd name="connsiteY9" fmla="*/ 3088 h 10000"/>
                <a:gd name="connsiteX10" fmla="*/ 9505 w 10000"/>
                <a:gd name="connsiteY10" fmla="*/ 3358 h 10000"/>
                <a:gd name="connsiteX11" fmla="*/ 8888 w 10000"/>
                <a:gd name="connsiteY11" fmla="*/ 3627 h 10000"/>
                <a:gd name="connsiteX12" fmla="*/ 8517 w 10000"/>
                <a:gd name="connsiteY12" fmla="*/ 3762 h 10000"/>
                <a:gd name="connsiteX13" fmla="*/ 8455 w 10000"/>
                <a:gd name="connsiteY13" fmla="*/ 4369 h 10000"/>
                <a:gd name="connsiteX14" fmla="*/ 8825 w 10000"/>
                <a:gd name="connsiteY14" fmla="*/ 4504 h 10000"/>
                <a:gd name="connsiteX15" fmla="*/ 9196 w 10000"/>
                <a:gd name="connsiteY15" fmla="*/ 4774 h 10000"/>
                <a:gd name="connsiteX16" fmla="*/ 9505 w 10000"/>
                <a:gd name="connsiteY16" fmla="*/ 5381 h 10000"/>
                <a:gd name="connsiteX17" fmla="*/ 9381 w 10000"/>
                <a:gd name="connsiteY17" fmla="*/ 5987 h 10000"/>
                <a:gd name="connsiteX18" fmla="*/ 9135 w 10000"/>
                <a:gd name="connsiteY18" fmla="*/ 6392 h 10000"/>
                <a:gd name="connsiteX19" fmla="*/ 8517 w 10000"/>
                <a:gd name="connsiteY19" fmla="*/ 6123 h 10000"/>
                <a:gd name="connsiteX20" fmla="*/ 7898 w 10000"/>
                <a:gd name="connsiteY20" fmla="*/ 6392 h 10000"/>
                <a:gd name="connsiteX21" fmla="*/ 7589 w 10000"/>
                <a:gd name="connsiteY21" fmla="*/ 7808 h 10000"/>
                <a:gd name="connsiteX22" fmla="*/ 7218 w 10000"/>
                <a:gd name="connsiteY22" fmla="*/ 8010 h 10000"/>
                <a:gd name="connsiteX23" fmla="*/ 6477 w 10000"/>
                <a:gd name="connsiteY23" fmla="*/ 8483 h 10000"/>
                <a:gd name="connsiteX24" fmla="*/ 5736 w 10000"/>
                <a:gd name="connsiteY24" fmla="*/ 8820 h 10000"/>
                <a:gd name="connsiteX25" fmla="*/ 5488 w 10000"/>
                <a:gd name="connsiteY25" fmla="*/ 9427 h 10000"/>
                <a:gd name="connsiteX26" fmla="*/ 5302 w 10000"/>
                <a:gd name="connsiteY26" fmla="*/ 9494 h 10000"/>
                <a:gd name="connsiteX27" fmla="*/ 3819 w 10000"/>
                <a:gd name="connsiteY27" fmla="*/ 9561 h 10000"/>
                <a:gd name="connsiteX28" fmla="*/ 3325 w 10000"/>
                <a:gd name="connsiteY28" fmla="*/ 8887 h 10000"/>
                <a:gd name="connsiteX29" fmla="*/ 2830 w 10000"/>
                <a:gd name="connsiteY29" fmla="*/ 8483 h 10000"/>
                <a:gd name="connsiteX30" fmla="*/ 2459 w 10000"/>
                <a:gd name="connsiteY30" fmla="*/ 8348 h 10000"/>
                <a:gd name="connsiteX31" fmla="*/ 2274 w 10000"/>
                <a:gd name="connsiteY31" fmla="*/ 8281 h 10000"/>
                <a:gd name="connsiteX32" fmla="*/ 1346 w 10000"/>
                <a:gd name="connsiteY32" fmla="*/ 7808 h 10000"/>
                <a:gd name="connsiteX33" fmla="*/ 1038 w 10000"/>
                <a:gd name="connsiteY33" fmla="*/ 7539 h 10000"/>
                <a:gd name="connsiteX34" fmla="*/ 0 w 10000"/>
                <a:gd name="connsiteY34" fmla="*/ 4335 h 10000"/>
                <a:gd name="connsiteX0" fmla="*/ 25 w 10000"/>
                <a:gd name="connsiteY0" fmla="*/ 4206 h 10000"/>
                <a:gd name="connsiteX1" fmla="*/ 891 w 10000"/>
                <a:gd name="connsiteY1" fmla="*/ 2583 h 10000"/>
                <a:gd name="connsiteX2" fmla="*/ 1161 w 10000"/>
                <a:gd name="connsiteY2" fmla="*/ 2043 h 10000"/>
                <a:gd name="connsiteX3" fmla="*/ 1655 w 10000"/>
                <a:gd name="connsiteY3" fmla="*/ 1875 h 10000"/>
                <a:gd name="connsiteX4" fmla="*/ 2250 w 10000"/>
                <a:gd name="connsiteY4" fmla="*/ 1301 h 10000"/>
                <a:gd name="connsiteX5" fmla="*/ 2930 w 10000"/>
                <a:gd name="connsiteY5" fmla="*/ 829 h 10000"/>
                <a:gd name="connsiteX6" fmla="*/ 3386 w 10000"/>
                <a:gd name="connsiteY6" fmla="*/ 593 h 10000"/>
                <a:gd name="connsiteX7" fmla="*/ 3673 w 10000"/>
                <a:gd name="connsiteY7" fmla="*/ 356 h 10000"/>
                <a:gd name="connsiteX8" fmla="*/ 3881 w 10000"/>
                <a:gd name="connsiteY8" fmla="*/ 0 h 10000"/>
                <a:gd name="connsiteX9" fmla="*/ 9876 w 10000"/>
                <a:gd name="connsiteY9" fmla="*/ 3088 h 10000"/>
                <a:gd name="connsiteX10" fmla="*/ 9505 w 10000"/>
                <a:gd name="connsiteY10" fmla="*/ 3358 h 10000"/>
                <a:gd name="connsiteX11" fmla="*/ 8888 w 10000"/>
                <a:gd name="connsiteY11" fmla="*/ 3627 h 10000"/>
                <a:gd name="connsiteX12" fmla="*/ 8517 w 10000"/>
                <a:gd name="connsiteY12" fmla="*/ 3762 h 10000"/>
                <a:gd name="connsiteX13" fmla="*/ 8455 w 10000"/>
                <a:gd name="connsiteY13" fmla="*/ 4369 h 10000"/>
                <a:gd name="connsiteX14" fmla="*/ 8825 w 10000"/>
                <a:gd name="connsiteY14" fmla="*/ 4504 h 10000"/>
                <a:gd name="connsiteX15" fmla="*/ 9196 w 10000"/>
                <a:gd name="connsiteY15" fmla="*/ 4774 h 10000"/>
                <a:gd name="connsiteX16" fmla="*/ 9505 w 10000"/>
                <a:gd name="connsiteY16" fmla="*/ 5381 h 10000"/>
                <a:gd name="connsiteX17" fmla="*/ 9381 w 10000"/>
                <a:gd name="connsiteY17" fmla="*/ 5987 h 10000"/>
                <a:gd name="connsiteX18" fmla="*/ 9135 w 10000"/>
                <a:gd name="connsiteY18" fmla="*/ 6392 h 10000"/>
                <a:gd name="connsiteX19" fmla="*/ 8517 w 10000"/>
                <a:gd name="connsiteY19" fmla="*/ 6123 h 10000"/>
                <a:gd name="connsiteX20" fmla="*/ 7898 w 10000"/>
                <a:gd name="connsiteY20" fmla="*/ 6392 h 10000"/>
                <a:gd name="connsiteX21" fmla="*/ 7589 w 10000"/>
                <a:gd name="connsiteY21" fmla="*/ 7808 h 10000"/>
                <a:gd name="connsiteX22" fmla="*/ 7218 w 10000"/>
                <a:gd name="connsiteY22" fmla="*/ 8010 h 10000"/>
                <a:gd name="connsiteX23" fmla="*/ 6477 w 10000"/>
                <a:gd name="connsiteY23" fmla="*/ 8483 h 10000"/>
                <a:gd name="connsiteX24" fmla="*/ 5736 w 10000"/>
                <a:gd name="connsiteY24" fmla="*/ 8820 h 10000"/>
                <a:gd name="connsiteX25" fmla="*/ 5488 w 10000"/>
                <a:gd name="connsiteY25" fmla="*/ 9427 h 10000"/>
                <a:gd name="connsiteX26" fmla="*/ 5302 w 10000"/>
                <a:gd name="connsiteY26" fmla="*/ 9494 h 10000"/>
                <a:gd name="connsiteX27" fmla="*/ 3819 w 10000"/>
                <a:gd name="connsiteY27" fmla="*/ 9561 h 10000"/>
                <a:gd name="connsiteX28" fmla="*/ 3325 w 10000"/>
                <a:gd name="connsiteY28" fmla="*/ 8887 h 10000"/>
                <a:gd name="connsiteX29" fmla="*/ 2830 w 10000"/>
                <a:gd name="connsiteY29" fmla="*/ 8483 h 10000"/>
                <a:gd name="connsiteX30" fmla="*/ 2459 w 10000"/>
                <a:gd name="connsiteY30" fmla="*/ 8348 h 10000"/>
                <a:gd name="connsiteX31" fmla="*/ 2274 w 10000"/>
                <a:gd name="connsiteY31" fmla="*/ 8281 h 10000"/>
                <a:gd name="connsiteX32" fmla="*/ 1346 w 10000"/>
                <a:gd name="connsiteY32" fmla="*/ 7808 h 10000"/>
                <a:gd name="connsiteX33" fmla="*/ 1038 w 10000"/>
                <a:gd name="connsiteY33" fmla="*/ 7539 h 10000"/>
                <a:gd name="connsiteX34" fmla="*/ 0 w 10000"/>
                <a:gd name="connsiteY34" fmla="*/ 4335 h 10000"/>
                <a:gd name="connsiteX0" fmla="*/ 25 w 10000"/>
                <a:gd name="connsiteY0" fmla="*/ 4206 h 10000"/>
                <a:gd name="connsiteX1" fmla="*/ 891 w 10000"/>
                <a:gd name="connsiteY1" fmla="*/ 2583 h 10000"/>
                <a:gd name="connsiteX2" fmla="*/ 1161 w 10000"/>
                <a:gd name="connsiteY2" fmla="*/ 2043 h 10000"/>
                <a:gd name="connsiteX3" fmla="*/ 1655 w 10000"/>
                <a:gd name="connsiteY3" fmla="*/ 1875 h 10000"/>
                <a:gd name="connsiteX4" fmla="*/ 2250 w 10000"/>
                <a:gd name="connsiteY4" fmla="*/ 1301 h 10000"/>
                <a:gd name="connsiteX5" fmla="*/ 2930 w 10000"/>
                <a:gd name="connsiteY5" fmla="*/ 829 h 10000"/>
                <a:gd name="connsiteX6" fmla="*/ 3386 w 10000"/>
                <a:gd name="connsiteY6" fmla="*/ 593 h 10000"/>
                <a:gd name="connsiteX7" fmla="*/ 3673 w 10000"/>
                <a:gd name="connsiteY7" fmla="*/ 356 h 10000"/>
                <a:gd name="connsiteX8" fmla="*/ 3881 w 10000"/>
                <a:gd name="connsiteY8" fmla="*/ 0 h 10000"/>
                <a:gd name="connsiteX9" fmla="*/ 9876 w 10000"/>
                <a:gd name="connsiteY9" fmla="*/ 3088 h 10000"/>
                <a:gd name="connsiteX10" fmla="*/ 9505 w 10000"/>
                <a:gd name="connsiteY10" fmla="*/ 3358 h 10000"/>
                <a:gd name="connsiteX11" fmla="*/ 8888 w 10000"/>
                <a:gd name="connsiteY11" fmla="*/ 3627 h 10000"/>
                <a:gd name="connsiteX12" fmla="*/ 8517 w 10000"/>
                <a:gd name="connsiteY12" fmla="*/ 3762 h 10000"/>
                <a:gd name="connsiteX13" fmla="*/ 8455 w 10000"/>
                <a:gd name="connsiteY13" fmla="*/ 4369 h 10000"/>
                <a:gd name="connsiteX14" fmla="*/ 8825 w 10000"/>
                <a:gd name="connsiteY14" fmla="*/ 4504 h 10000"/>
                <a:gd name="connsiteX15" fmla="*/ 9196 w 10000"/>
                <a:gd name="connsiteY15" fmla="*/ 4774 h 10000"/>
                <a:gd name="connsiteX16" fmla="*/ 9505 w 10000"/>
                <a:gd name="connsiteY16" fmla="*/ 5381 h 10000"/>
                <a:gd name="connsiteX17" fmla="*/ 9381 w 10000"/>
                <a:gd name="connsiteY17" fmla="*/ 5987 h 10000"/>
                <a:gd name="connsiteX18" fmla="*/ 9135 w 10000"/>
                <a:gd name="connsiteY18" fmla="*/ 6392 h 10000"/>
                <a:gd name="connsiteX19" fmla="*/ 8517 w 10000"/>
                <a:gd name="connsiteY19" fmla="*/ 6123 h 10000"/>
                <a:gd name="connsiteX20" fmla="*/ 7898 w 10000"/>
                <a:gd name="connsiteY20" fmla="*/ 6392 h 10000"/>
                <a:gd name="connsiteX21" fmla="*/ 7589 w 10000"/>
                <a:gd name="connsiteY21" fmla="*/ 7808 h 10000"/>
                <a:gd name="connsiteX22" fmla="*/ 7218 w 10000"/>
                <a:gd name="connsiteY22" fmla="*/ 8010 h 10000"/>
                <a:gd name="connsiteX23" fmla="*/ 6477 w 10000"/>
                <a:gd name="connsiteY23" fmla="*/ 8483 h 10000"/>
                <a:gd name="connsiteX24" fmla="*/ 5736 w 10000"/>
                <a:gd name="connsiteY24" fmla="*/ 8820 h 10000"/>
                <a:gd name="connsiteX25" fmla="*/ 5488 w 10000"/>
                <a:gd name="connsiteY25" fmla="*/ 9427 h 10000"/>
                <a:gd name="connsiteX26" fmla="*/ 5302 w 10000"/>
                <a:gd name="connsiteY26" fmla="*/ 9494 h 10000"/>
                <a:gd name="connsiteX27" fmla="*/ 3819 w 10000"/>
                <a:gd name="connsiteY27" fmla="*/ 9561 h 10000"/>
                <a:gd name="connsiteX28" fmla="*/ 3325 w 10000"/>
                <a:gd name="connsiteY28" fmla="*/ 8887 h 10000"/>
                <a:gd name="connsiteX29" fmla="*/ 2830 w 10000"/>
                <a:gd name="connsiteY29" fmla="*/ 8483 h 10000"/>
                <a:gd name="connsiteX30" fmla="*/ 2459 w 10000"/>
                <a:gd name="connsiteY30" fmla="*/ 8348 h 10000"/>
                <a:gd name="connsiteX31" fmla="*/ 2274 w 10000"/>
                <a:gd name="connsiteY31" fmla="*/ 8281 h 10000"/>
                <a:gd name="connsiteX32" fmla="*/ 1346 w 10000"/>
                <a:gd name="connsiteY32" fmla="*/ 7808 h 10000"/>
                <a:gd name="connsiteX33" fmla="*/ 1038 w 10000"/>
                <a:gd name="connsiteY33" fmla="*/ 7539 h 10000"/>
                <a:gd name="connsiteX34" fmla="*/ 0 w 10000"/>
                <a:gd name="connsiteY34" fmla="*/ 4335 h 10000"/>
                <a:gd name="connsiteX0" fmla="*/ 0 w 9975"/>
                <a:gd name="connsiteY0" fmla="*/ 4206 h 10000"/>
                <a:gd name="connsiteX1" fmla="*/ 866 w 9975"/>
                <a:gd name="connsiteY1" fmla="*/ 2583 h 10000"/>
                <a:gd name="connsiteX2" fmla="*/ 1136 w 9975"/>
                <a:gd name="connsiteY2" fmla="*/ 2043 h 10000"/>
                <a:gd name="connsiteX3" fmla="*/ 1630 w 9975"/>
                <a:gd name="connsiteY3" fmla="*/ 1875 h 10000"/>
                <a:gd name="connsiteX4" fmla="*/ 2225 w 9975"/>
                <a:gd name="connsiteY4" fmla="*/ 1301 h 10000"/>
                <a:gd name="connsiteX5" fmla="*/ 2905 w 9975"/>
                <a:gd name="connsiteY5" fmla="*/ 829 h 10000"/>
                <a:gd name="connsiteX6" fmla="*/ 3361 w 9975"/>
                <a:gd name="connsiteY6" fmla="*/ 593 h 10000"/>
                <a:gd name="connsiteX7" fmla="*/ 3648 w 9975"/>
                <a:gd name="connsiteY7" fmla="*/ 356 h 10000"/>
                <a:gd name="connsiteX8" fmla="*/ 3856 w 9975"/>
                <a:gd name="connsiteY8" fmla="*/ 0 h 10000"/>
                <a:gd name="connsiteX9" fmla="*/ 9851 w 9975"/>
                <a:gd name="connsiteY9" fmla="*/ 3088 h 10000"/>
                <a:gd name="connsiteX10" fmla="*/ 9480 w 9975"/>
                <a:gd name="connsiteY10" fmla="*/ 3358 h 10000"/>
                <a:gd name="connsiteX11" fmla="*/ 8863 w 9975"/>
                <a:gd name="connsiteY11" fmla="*/ 3627 h 10000"/>
                <a:gd name="connsiteX12" fmla="*/ 8492 w 9975"/>
                <a:gd name="connsiteY12" fmla="*/ 3762 h 10000"/>
                <a:gd name="connsiteX13" fmla="*/ 8430 w 9975"/>
                <a:gd name="connsiteY13" fmla="*/ 4369 h 10000"/>
                <a:gd name="connsiteX14" fmla="*/ 8800 w 9975"/>
                <a:gd name="connsiteY14" fmla="*/ 4504 h 10000"/>
                <a:gd name="connsiteX15" fmla="*/ 9171 w 9975"/>
                <a:gd name="connsiteY15" fmla="*/ 4774 h 10000"/>
                <a:gd name="connsiteX16" fmla="*/ 9480 w 9975"/>
                <a:gd name="connsiteY16" fmla="*/ 5381 h 10000"/>
                <a:gd name="connsiteX17" fmla="*/ 9356 w 9975"/>
                <a:gd name="connsiteY17" fmla="*/ 5987 h 10000"/>
                <a:gd name="connsiteX18" fmla="*/ 9110 w 9975"/>
                <a:gd name="connsiteY18" fmla="*/ 6392 h 10000"/>
                <a:gd name="connsiteX19" fmla="*/ 8492 w 9975"/>
                <a:gd name="connsiteY19" fmla="*/ 6123 h 10000"/>
                <a:gd name="connsiteX20" fmla="*/ 7873 w 9975"/>
                <a:gd name="connsiteY20" fmla="*/ 6392 h 10000"/>
                <a:gd name="connsiteX21" fmla="*/ 7564 w 9975"/>
                <a:gd name="connsiteY21" fmla="*/ 7808 h 10000"/>
                <a:gd name="connsiteX22" fmla="*/ 7193 w 9975"/>
                <a:gd name="connsiteY22" fmla="*/ 8010 h 10000"/>
                <a:gd name="connsiteX23" fmla="*/ 6452 w 9975"/>
                <a:gd name="connsiteY23" fmla="*/ 8483 h 10000"/>
                <a:gd name="connsiteX24" fmla="*/ 5711 w 9975"/>
                <a:gd name="connsiteY24" fmla="*/ 8820 h 10000"/>
                <a:gd name="connsiteX25" fmla="*/ 5463 w 9975"/>
                <a:gd name="connsiteY25" fmla="*/ 9427 h 10000"/>
                <a:gd name="connsiteX26" fmla="*/ 5277 w 9975"/>
                <a:gd name="connsiteY26" fmla="*/ 9494 h 10000"/>
                <a:gd name="connsiteX27" fmla="*/ 3794 w 9975"/>
                <a:gd name="connsiteY27" fmla="*/ 9561 h 10000"/>
                <a:gd name="connsiteX28" fmla="*/ 3300 w 9975"/>
                <a:gd name="connsiteY28" fmla="*/ 8887 h 10000"/>
                <a:gd name="connsiteX29" fmla="*/ 2805 w 9975"/>
                <a:gd name="connsiteY29" fmla="*/ 8483 h 10000"/>
                <a:gd name="connsiteX30" fmla="*/ 2434 w 9975"/>
                <a:gd name="connsiteY30" fmla="*/ 8348 h 10000"/>
                <a:gd name="connsiteX31" fmla="*/ 2249 w 9975"/>
                <a:gd name="connsiteY31" fmla="*/ 8281 h 10000"/>
                <a:gd name="connsiteX32" fmla="*/ 1321 w 9975"/>
                <a:gd name="connsiteY32" fmla="*/ 7808 h 10000"/>
                <a:gd name="connsiteX33" fmla="*/ 1013 w 9975"/>
                <a:gd name="connsiteY33" fmla="*/ 7539 h 10000"/>
                <a:gd name="connsiteX34" fmla="*/ 0 w 9975"/>
                <a:gd name="connsiteY34" fmla="*/ 4206 h 10000"/>
                <a:gd name="connsiteX0" fmla="*/ 0 w 10000"/>
                <a:gd name="connsiteY0" fmla="*/ 4206 h 10000"/>
                <a:gd name="connsiteX1" fmla="*/ 868 w 10000"/>
                <a:gd name="connsiteY1" fmla="*/ 2583 h 10000"/>
                <a:gd name="connsiteX2" fmla="*/ 1634 w 10000"/>
                <a:gd name="connsiteY2" fmla="*/ 1875 h 10000"/>
                <a:gd name="connsiteX3" fmla="*/ 2231 w 10000"/>
                <a:gd name="connsiteY3" fmla="*/ 1301 h 10000"/>
                <a:gd name="connsiteX4" fmla="*/ 2912 w 10000"/>
                <a:gd name="connsiteY4" fmla="*/ 829 h 10000"/>
                <a:gd name="connsiteX5" fmla="*/ 3369 w 10000"/>
                <a:gd name="connsiteY5" fmla="*/ 593 h 10000"/>
                <a:gd name="connsiteX6" fmla="*/ 3657 w 10000"/>
                <a:gd name="connsiteY6" fmla="*/ 356 h 10000"/>
                <a:gd name="connsiteX7" fmla="*/ 3866 w 10000"/>
                <a:gd name="connsiteY7" fmla="*/ 0 h 10000"/>
                <a:gd name="connsiteX8" fmla="*/ 9876 w 10000"/>
                <a:gd name="connsiteY8" fmla="*/ 3088 h 10000"/>
                <a:gd name="connsiteX9" fmla="*/ 9504 w 10000"/>
                <a:gd name="connsiteY9" fmla="*/ 3358 h 10000"/>
                <a:gd name="connsiteX10" fmla="*/ 8885 w 10000"/>
                <a:gd name="connsiteY10" fmla="*/ 3627 h 10000"/>
                <a:gd name="connsiteX11" fmla="*/ 8513 w 10000"/>
                <a:gd name="connsiteY11" fmla="*/ 3762 h 10000"/>
                <a:gd name="connsiteX12" fmla="*/ 8451 w 10000"/>
                <a:gd name="connsiteY12" fmla="*/ 4369 h 10000"/>
                <a:gd name="connsiteX13" fmla="*/ 8822 w 10000"/>
                <a:gd name="connsiteY13" fmla="*/ 4504 h 10000"/>
                <a:gd name="connsiteX14" fmla="*/ 9194 w 10000"/>
                <a:gd name="connsiteY14" fmla="*/ 4774 h 10000"/>
                <a:gd name="connsiteX15" fmla="*/ 9504 w 10000"/>
                <a:gd name="connsiteY15" fmla="*/ 5381 h 10000"/>
                <a:gd name="connsiteX16" fmla="*/ 9379 w 10000"/>
                <a:gd name="connsiteY16" fmla="*/ 5987 h 10000"/>
                <a:gd name="connsiteX17" fmla="*/ 9133 w 10000"/>
                <a:gd name="connsiteY17" fmla="*/ 6392 h 10000"/>
                <a:gd name="connsiteX18" fmla="*/ 8513 w 10000"/>
                <a:gd name="connsiteY18" fmla="*/ 6123 h 10000"/>
                <a:gd name="connsiteX19" fmla="*/ 7893 w 10000"/>
                <a:gd name="connsiteY19" fmla="*/ 6392 h 10000"/>
                <a:gd name="connsiteX20" fmla="*/ 7583 w 10000"/>
                <a:gd name="connsiteY20" fmla="*/ 7808 h 10000"/>
                <a:gd name="connsiteX21" fmla="*/ 7211 w 10000"/>
                <a:gd name="connsiteY21" fmla="*/ 8010 h 10000"/>
                <a:gd name="connsiteX22" fmla="*/ 6468 w 10000"/>
                <a:gd name="connsiteY22" fmla="*/ 8483 h 10000"/>
                <a:gd name="connsiteX23" fmla="*/ 5725 w 10000"/>
                <a:gd name="connsiteY23" fmla="*/ 8820 h 10000"/>
                <a:gd name="connsiteX24" fmla="*/ 5477 w 10000"/>
                <a:gd name="connsiteY24" fmla="*/ 9427 h 10000"/>
                <a:gd name="connsiteX25" fmla="*/ 5290 w 10000"/>
                <a:gd name="connsiteY25" fmla="*/ 9494 h 10000"/>
                <a:gd name="connsiteX26" fmla="*/ 3804 w 10000"/>
                <a:gd name="connsiteY26" fmla="*/ 9561 h 10000"/>
                <a:gd name="connsiteX27" fmla="*/ 3308 w 10000"/>
                <a:gd name="connsiteY27" fmla="*/ 8887 h 10000"/>
                <a:gd name="connsiteX28" fmla="*/ 2812 w 10000"/>
                <a:gd name="connsiteY28" fmla="*/ 8483 h 10000"/>
                <a:gd name="connsiteX29" fmla="*/ 2440 w 10000"/>
                <a:gd name="connsiteY29" fmla="*/ 8348 h 10000"/>
                <a:gd name="connsiteX30" fmla="*/ 2255 w 10000"/>
                <a:gd name="connsiteY30" fmla="*/ 8281 h 10000"/>
                <a:gd name="connsiteX31" fmla="*/ 1324 w 10000"/>
                <a:gd name="connsiteY31" fmla="*/ 7808 h 10000"/>
                <a:gd name="connsiteX32" fmla="*/ 1016 w 10000"/>
                <a:gd name="connsiteY32" fmla="*/ 7539 h 10000"/>
                <a:gd name="connsiteX33" fmla="*/ 0 w 10000"/>
                <a:gd name="connsiteY33" fmla="*/ 4206 h 10000"/>
                <a:gd name="connsiteX0" fmla="*/ 0 w 10000"/>
                <a:gd name="connsiteY0" fmla="*/ 4206 h 10000"/>
                <a:gd name="connsiteX1" fmla="*/ 1634 w 10000"/>
                <a:gd name="connsiteY1" fmla="*/ 1875 h 10000"/>
                <a:gd name="connsiteX2" fmla="*/ 2231 w 10000"/>
                <a:gd name="connsiteY2" fmla="*/ 1301 h 10000"/>
                <a:gd name="connsiteX3" fmla="*/ 2912 w 10000"/>
                <a:gd name="connsiteY3" fmla="*/ 829 h 10000"/>
                <a:gd name="connsiteX4" fmla="*/ 3369 w 10000"/>
                <a:gd name="connsiteY4" fmla="*/ 593 h 10000"/>
                <a:gd name="connsiteX5" fmla="*/ 3657 w 10000"/>
                <a:gd name="connsiteY5" fmla="*/ 356 h 10000"/>
                <a:gd name="connsiteX6" fmla="*/ 3866 w 10000"/>
                <a:gd name="connsiteY6" fmla="*/ 0 h 10000"/>
                <a:gd name="connsiteX7" fmla="*/ 9876 w 10000"/>
                <a:gd name="connsiteY7" fmla="*/ 3088 h 10000"/>
                <a:gd name="connsiteX8" fmla="*/ 9504 w 10000"/>
                <a:gd name="connsiteY8" fmla="*/ 3358 h 10000"/>
                <a:gd name="connsiteX9" fmla="*/ 8885 w 10000"/>
                <a:gd name="connsiteY9" fmla="*/ 3627 h 10000"/>
                <a:gd name="connsiteX10" fmla="*/ 8513 w 10000"/>
                <a:gd name="connsiteY10" fmla="*/ 3762 h 10000"/>
                <a:gd name="connsiteX11" fmla="*/ 8451 w 10000"/>
                <a:gd name="connsiteY11" fmla="*/ 4369 h 10000"/>
                <a:gd name="connsiteX12" fmla="*/ 8822 w 10000"/>
                <a:gd name="connsiteY12" fmla="*/ 4504 h 10000"/>
                <a:gd name="connsiteX13" fmla="*/ 9194 w 10000"/>
                <a:gd name="connsiteY13" fmla="*/ 4774 h 10000"/>
                <a:gd name="connsiteX14" fmla="*/ 9504 w 10000"/>
                <a:gd name="connsiteY14" fmla="*/ 5381 h 10000"/>
                <a:gd name="connsiteX15" fmla="*/ 9379 w 10000"/>
                <a:gd name="connsiteY15" fmla="*/ 5987 h 10000"/>
                <a:gd name="connsiteX16" fmla="*/ 9133 w 10000"/>
                <a:gd name="connsiteY16" fmla="*/ 6392 h 10000"/>
                <a:gd name="connsiteX17" fmla="*/ 8513 w 10000"/>
                <a:gd name="connsiteY17" fmla="*/ 6123 h 10000"/>
                <a:gd name="connsiteX18" fmla="*/ 7893 w 10000"/>
                <a:gd name="connsiteY18" fmla="*/ 6392 h 10000"/>
                <a:gd name="connsiteX19" fmla="*/ 7583 w 10000"/>
                <a:gd name="connsiteY19" fmla="*/ 7808 h 10000"/>
                <a:gd name="connsiteX20" fmla="*/ 7211 w 10000"/>
                <a:gd name="connsiteY20" fmla="*/ 8010 h 10000"/>
                <a:gd name="connsiteX21" fmla="*/ 6468 w 10000"/>
                <a:gd name="connsiteY21" fmla="*/ 8483 h 10000"/>
                <a:gd name="connsiteX22" fmla="*/ 5725 w 10000"/>
                <a:gd name="connsiteY22" fmla="*/ 8820 h 10000"/>
                <a:gd name="connsiteX23" fmla="*/ 5477 w 10000"/>
                <a:gd name="connsiteY23" fmla="*/ 9427 h 10000"/>
                <a:gd name="connsiteX24" fmla="*/ 5290 w 10000"/>
                <a:gd name="connsiteY24" fmla="*/ 9494 h 10000"/>
                <a:gd name="connsiteX25" fmla="*/ 3804 w 10000"/>
                <a:gd name="connsiteY25" fmla="*/ 9561 h 10000"/>
                <a:gd name="connsiteX26" fmla="*/ 3308 w 10000"/>
                <a:gd name="connsiteY26" fmla="*/ 8887 h 10000"/>
                <a:gd name="connsiteX27" fmla="*/ 2812 w 10000"/>
                <a:gd name="connsiteY27" fmla="*/ 8483 h 10000"/>
                <a:gd name="connsiteX28" fmla="*/ 2440 w 10000"/>
                <a:gd name="connsiteY28" fmla="*/ 8348 h 10000"/>
                <a:gd name="connsiteX29" fmla="*/ 2255 w 10000"/>
                <a:gd name="connsiteY29" fmla="*/ 8281 h 10000"/>
                <a:gd name="connsiteX30" fmla="*/ 1324 w 10000"/>
                <a:gd name="connsiteY30" fmla="*/ 7808 h 10000"/>
                <a:gd name="connsiteX31" fmla="*/ 1016 w 10000"/>
                <a:gd name="connsiteY31" fmla="*/ 7539 h 10000"/>
                <a:gd name="connsiteX32" fmla="*/ 0 w 10000"/>
                <a:gd name="connsiteY32" fmla="*/ 4206 h 10000"/>
                <a:gd name="connsiteX0" fmla="*/ 0 w 10000"/>
                <a:gd name="connsiteY0" fmla="*/ 4206 h 10000"/>
                <a:gd name="connsiteX1" fmla="*/ 2231 w 10000"/>
                <a:gd name="connsiteY1" fmla="*/ 1301 h 10000"/>
                <a:gd name="connsiteX2" fmla="*/ 2912 w 10000"/>
                <a:gd name="connsiteY2" fmla="*/ 829 h 10000"/>
                <a:gd name="connsiteX3" fmla="*/ 3369 w 10000"/>
                <a:gd name="connsiteY3" fmla="*/ 593 h 10000"/>
                <a:gd name="connsiteX4" fmla="*/ 3657 w 10000"/>
                <a:gd name="connsiteY4" fmla="*/ 356 h 10000"/>
                <a:gd name="connsiteX5" fmla="*/ 3866 w 10000"/>
                <a:gd name="connsiteY5" fmla="*/ 0 h 10000"/>
                <a:gd name="connsiteX6" fmla="*/ 9876 w 10000"/>
                <a:gd name="connsiteY6" fmla="*/ 3088 h 10000"/>
                <a:gd name="connsiteX7" fmla="*/ 9504 w 10000"/>
                <a:gd name="connsiteY7" fmla="*/ 3358 h 10000"/>
                <a:gd name="connsiteX8" fmla="*/ 8885 w 10000"/>
                <a:gd name="connsiteY8" fmla="*/ 3627 h 10000"/>
                <a:gd name="connsiteX9" fmla="*/ 8513 w 10000"/>
                <a:gd name="connsiteY9" fmla="*/ 3762 h 10000"/>
                <a:gd name="connsiteX10" fmla="*/ 8451 w 10000"/>
                <a:gd name="connsiteY10" fmla="*/ 4369 h 10000"/>
                <a:gd name="connsiteX11" fmla="*/ 8822 w 10000"/>
                <a:gd name="connsiteY11" fmla="*/ 4504 h 10000"/>
                <a:gd name="connsiteX12" fmla="*/ 9194 w 10000"/>
                <a:gd name="connsiteY12" fmla="*/ 4774 h 10000"/>
                <a:gd name="connsiteX13" fmla="*/ 9504 w 10000"/>
                <a:gd name="connsiteY13" fmla="*/ 5381 h 10000"/>
                <a:gd name="connsiteX14" fmla="*/ 9379 w 10000"/>
                <a:gd name="connsiteY14" fmla="*/ 5987 h 10000"/>
                <a:gd name="connsiteX15" fmla="*/ 9133 w 10000"/>
                <a:gd name="connsiteY15" fmla="*/ 6392 h 10000"/>
                <a:gd name="connsiteX16" fmla="*/ 8513 w 10000"/>
                <a:gd name="connsiteY16" fmla="*/ 6123 h 10000"/>
                <a:gd name="connsiteX17" fmla="*/ 7893 w 10000"/>
                <a:gd name="connsiteY17" fmla="*/ 6392 h 10000"/>
                <a:gd name="connsiteX18" fmla="*/ 7583 w 10000"/>
                <a:gd name="connsiteY18" fmla="*/ 7808 h 10000"/>
                <a:gd name="connsiteX19" fmla="*/ 7211 w 10000"/>
                <a:gd name="connsiteY19" fmla="*/ 8010 h 10000"/>
                <a:gd name="connsiteX20" fmla="*/ 6468 w 10000"/>
                <a:gd name="connsiteY20" fmla="*/ 8483 h 10000"/>
                <a:gd name="connsiteX21" fmla="*/ 5725 w 10000"/>
                <a:gd name="connsiteY21" fmla="*/ 8820 h 10000"/>
                <a:gd name="connsiteX22" fmla="*/ 5477 w 10000"/>
                <a:gd name="connsiteY22" fmla="*/ 9427 h 10000"/>
                <a:gd name="connsiteX23" fmla="*/ 5290 w 10000"/>
                <a:gd name="connsiteY23" fmla="*/ 9494 h 10000"/>
                <a:gd name="connsiteX24" fmla="*/ 3804 w 10000"/>
                <a:gd name="connsiteY24" fmla="*/ 9561 h 10000"/>
                <a:gd name="connsiteX25" fmla="*/ 3308 w 10000"/>
                <a:gd name="connsiteY25" fmla="*/ 8887 h 10000"/>
                <a:gd name="connsiteX26" fmla="*/ 2812 w 10000"/>
                <a:gd name="connsiteY26" fmla="*/ 8483 h 10000"/>
                <a:gd name="connsiteX27" fmla="*/ 2440 w 10000"/>
                <a:gd name="connsiteY27" fmla="*/ 8348 h 10000"/>
                <a:gd name="connsiteX28" fmla="*/ 2255 w 10000"/>
                <a:gd name="connsiteY28" fmla="*/ 8281 h 10000"/>
                <a:gd name="connsiteX29" fmla="*/ 1324 w 10000"/>
                <a:gd name="connsiteY29" fmla="*/ 7808 h 10000"/>
                <a:gd name="connsiteX30" fmla="*/ 1016 w 10000"/>
                <a:gd name="connsiteY30" fmla="*/ 7539 h 10000"/>
                <a:gd name="connsiteX31" fmla="*/ 0 w 10000"/>
                <a:gd name="connsiteY31" fmla="*/ 4206 h 10000"/>
                <a:gd name="connsiteX0" fmla="*/ 0 w 10000"/>
                <a:gd name="connsiteY0" fmla="*/ 4206 h 10000"/>
                <a:gd name="connsiteX1" fmla="*/ 2912 w 10000"/>
                <a:gd name="connsiteY1" fmla="*/ 829 h 10000"/>
                <a:gd name="connsiteX2" fmla="*/ 3369 w 10000"/>
                <a:gd name="connsiteY2" fmla="*/ 593 h 10000"/>
                <a:gd name="connsiteX3" fmla="*/ 3657 w 10000"/>
                <a:gd name="connsiteY3" fmla="*/ 356 h 10000"/>
                <a:gd name="connsiteX4" fmla="*/ 3866 w 10000"/>
                <a:gd name="connsiteY4" fmla="*/ 0 h 10000"/>
                <a:gd name="connsiteX5" fmla="*/ 9876 w 10000"/>
                <a:gd name="connsiteY5" fmla="*/ 3088 h 10000"/>
                <a:gd name="connsiteX6" fmla="*/ 9504 w 10000"/>
                <a:gd name="connsiteY6" fmla="*/ 3358 h 10000"/>
                <a:gd name="connsiteX7" fmla="*/ 8885 w 10000"/>
                <a:gd name="connsiteY7" fmla="*/ 3627 h 10000"/>
                <a:gd name="connsiteX8" fmla="*/ 8513 w 10000"/>
                <a:gd name="connsiteY8" fmla="*/ 3762 h 10000"/>
                <a:gd name="connsiteX9" fmla="*/ 8451 w 10000"/>
                <a:gd name="connsiteY9" fmla="*/ 4369 h 10000"/>
                <a:gd name="connsiteX10" fmla="*/ 8822 w 10000"/>
                <a:gd name="connsiteY10" fmla="*/ 4504 h 10000"/>
                <a:gd name="connsiteX11" fmla="*/ 9194 w 10000"/>
                <a:gd name="connsiteY11" fmla="*/ 4774 h 10000"/>
                <a:gd name="connsiteX12" fmla="*/ 9504 w 10000"/>
                <a:gd name="connsiteY12" fmla="*/ 5381 h 10000"/>
                <a:gd name="connsiteX13" fmla="*/ 9379 w 10000"/>
                <a:gd name="connsiteY13" fmla="*/ 5987 h 10000"/>
                <a:gd name="connsiteX14" fmla="*/ 9133 w 10000"/>
                <a:gd name="connsiteY14" fmla="*/ 6392 h 10000"/>
                <a:gd name="connsiteX15" fmla="*/ 8513 w 10000"/>
                <a:gd name="connsiteY15" fmla="*/ 6123 h 10000"/>
                <a:gd name="connsiteX16" fmla="*/ 7893 w 10000"/>
                <a:gd name="connsiteY16" fmla="*/ 6392 h 10000"/>
                <a:gd name="connsiteX17" fmla="*/ 7583 w 10000"/>
                <a:gd name="connsiteY17" fmla="*/ 7808 h 10000"/>
                <a:gd name="connsiteX18" fmla="*/ 7211 w 10000"/>
                <a:gd name="connsiteY18" fmla="*/ 8010 h 10000"/>
                <a:gd name="connsiteX19" fmla="*/ 6468 w 10000"/>
                <a:gd name="connsiteY19" fmla="*/ 8483 h 10000"/>
                <a:gd name="connsiteX20" fmla="*/ 5725 w 10000"/>
                <a:gd name="connsiteY20" fmla="*/ 8820 h 10000"/>
                <a:gd name="connsiteX21" fmla="*/ 5477 w 10000"/>
                <a:gd name="connsiteY21" fmla="*/ 9427 h 10000"/>
                <a:gd name="connsiteX22" fmla="*/ 5290 w 10000"/>
                <a:gd name="connsiteY22" fmla="*/ 9494 h 10000"/>
                <a:gd name="connsiteX23" fmla="*/ 3804 w 10000"/>
                <a:gd name="connsiteY23" fmla="*/ 9561 h 10000"/>
                <a:gd name="connsiteX24" fmla="*/ 3308 w 10000"/>
                <a:gd name="connsiteY24" fmla="*/ 8887 h 10000"/>
                <a:gd name="connsiteX25" fmla="*/ 2812 w 10000"/>
                <a:gd name="connsiteY25" fmla="*/ 8483 h 10000"/>
                <a:gd name="connsiteX26" fmla="*/ 2440 w 10000"/>
                <a:gd name="connsiteY26" fmla="*/ 8348 h 10000"/>
                <a:gd name="connsiteX27" fmla="*/ 2255 w 10000"/>
                <a:gd name="connsiteY27" fmla="*/ 8281 h 10000"/>
                <a:gd name="connsiteX28" fmla="*/ 1324 w 10000"/>
                <a:gd name="connsiteY28" fmla="*/ 7808 h 10000"/>
                <a:gd name="connsiteX29" fmla="*/ 1016 w 10000"/>
                <a:gd name="connsiteY29" fmla="*/ 7539 h 10000"/>
                <a:gd name="connsiteX30" fmla="*/ 0 w 10000"/>
                <a:gd name="connsiteY30" fmla="*/ 4206 h 10000"/>
                <a:gd name="connsiteX0" fmla="*/ 0 w 10000"/>
                <a:gd name="connsiteY0" fmla="*/ 4206 h 10000"/>
                <a:gd name="connsiteX1" fmla="*/ 3369 w 10000"/>
                <a:gd name="connsiteY1" fmla="*/ 593 h 10000"/>
                <a:gd name="connsiteX2" fmla="*/ 3657 w 10000"/>
                <a:gd name="connsiteY2" fmla="*/ 356 h 10000"/>
                <a:gd name="connsiteX3" fmla="*/ 3866 w 10000"/>
                <a:gd name="connsiteY3" fmla="*/ 0 h 10000"/>
                <a:gd name="connsiteX4" fmla="*/ 9876 w 10000"/>
                <a:gd name="connsiteY4" fmla="*/ 3088 h 10000"/>
                <a:gd name="connsiteX5" fmla="*/ 9504 w 10000"/>
                <a:gd name="connsiteY5" fmla="*/ 3358 h 10000"/>
                <a:gd name="connsiteX6" fmla="*/ 8885 w 10000"/>
                <a:gd name="connsiteY6" fmla="*/ 3627 h 10000"/>
                <a:gd name="connsiteX7" fmla="*/ 8513 w 10000"/>
                <a:gd name="connsiteY7" fmla="*/ 3762 h 10000"/>
                <a:gd name="connsiteX8" fmla="*/ 8451 w 10000"/>
                <a:gd name="connsiteY8" fmla="*/ 4369 h 10000"/>
                <a:gd name="connsiteX9" fmla="*/ 8822 w 10000"/>
                <a:gd name="connsiteY9" fmla="*/ 4504 h 10000"/>
                <a:gd name="connsiteX10" fmla="*/ 9194 w 10000"/>
                <a:gd name="connsiteY10" fmla="*/ 4774 h 10000"/>
                <a:gd name="connsiteX11" fmla="*/ 9504 w 10000"/>
                <a:gd name="connsiteY11" fmla="*/ 5381 h 10000"/>
                <a:gd name="connsiteX12" fmla="*/ 9379 w 10000"/>
                <a:gd name="connsiteY12" fmla="*/ 5987 h 10000"/>
                <a:gd name="connsiteX13" fmla="*/ 9133 w 10000"/>
                <a:gd name="connsiteY13" fmla="*/ 6392 h 10000"/>
                <a:gd name="connsiteX14" fmla="*/ 8513 w 10000"/>
                <a:gd name="connsiteY14" fmla="*/ 6123 h 10000"/>
                <a:gd name="connsiteX15" fmla="*/ 7893 w 10000"/>
                <a:gd name="connsiteY15" fmla="*/ 6392 h 10000"/>
                <a:gd name="connsiteX16" fmla="*/ 7583 w 10000"/>
                <a:gd name="connsiteY16" fmla="*/ 7808 h 10000"/>
                <a:gd name="connsiteX17" fmla="*/ 7211 w 10000"/>
                <a:gd name="connsiteY17" fmla="*/ 8010 h 10000"/>
                <a:gd name="connsiteX18" fmla="*/ 6468 w 10000"/>
                <a:gd name="connsiteY18" fmla="*/ 8483 h 10000"/>
                <a:gd name="connsiteX19" fmla="*/ 5725 w 10000"/>
                <a:gd name="connsiteY19" fmla="*/ 8820 h 10000"/>
                <a:gd name="connsiteX20" fmla="*/ 5477 w 10000"/>
                <a:gd name="connsiteY20" fmla="*/ 9427 h 10000"/>
                <a:gd name="connsiteX21" fmla="*/ 5290 w 10000"/>
                <a:gd name="connsiteY21" fmla="*/ 9494 h 10000"/>
                <a:gd name="connsiteX22" fmla="*/ 3804 w 10000"/>
                <a:gd name="connsiteY22" fmla="*/ 9561 h 10000"/>
                <a:gd name="connsiteX23" fmla="*/ 3308 w 10000"/>
                <a:gd name="connsiteY23" fmla="*/ 8887 h 10000"/>
                <a:gd name="connsiteX24" fmla="*/ 2812 w 10000"/>
                <a:gd name="connsiteY24" fmla="*/ 8483 h 10000"/>
                <a:gd name="connsiteX25" fmla="*/ 2440 w 10000"/>
                <a:gd name="connsiteY25" fmla="*/ 8348 h 10000"/>
                <a:gd name="connsiteX26" fmla="*/ 2255 w 10000"/>
                <a:gd name="connsiteY26" fmla="*/ 8281 h 10000"/>
                <a:gd name="connsiteX27" fmla="*/ 1324 w 10000"/>
                <a:gd name="connsiteY27" fmla="*/ 7808 h 10000"/>
                <a:gd name="connsiteX28" fmla="*/ 1016 w 10000"/>
                <a:gd name="connsiteY28" fmla="*/ 7539 h 10000"/>
                <a:gd name="connsiteX29" fmla="*/ 0 w 10000"/>
                <a:gd name="connsiteY29" fmla="*/ 4206 h 10000"/>
                <a:gd name="connsiteX0" fmla="*/ 0 w 10000"/>
                <a:gd name="connsiteY0" fmla="*/ 4206 h 10000"/>
                <a:gd name="connsiteX1" fmla="*/ 3657 w 10000"/>
                <a:gd name="connsiteY1" fmla="*/ 356 h 10000"/>
                <a:gd name="connsiteX2" fmla="*/ 3866 w 10000"/>
                <a:gd name="connsiteY2" fmla="*/ 0 h 10000"/>
                <a:gd name="connsiteX3" fmla="*/ 9876 w 10000"/>
                <a:gd name="connsiteY3" fmla="*/ 3088 h 10000"/>
                <a:gd name="connsiteX4" fmla="*/ 9504 w 10000"/>
                <a:gd name="connsiteY4" fmla="*/ 3358 h 10000"/>
                <a:gd name="connsiteX5" fmla="*/ 8885 w 10000"/>
                <a:gd name="connsiteY5" fmla="*/ 3627 h 10000"/>
                <a:gd name="connsiteX6" fmla="*/ 8513 w 10000"/>
                <a:gd name="connsiteY6" fmla="*/ 3762 h 10000"/>
                <a:gd name="connsiteX7" fmla="*/ 8451 w 10000"/>
                <a:gd name="connsiteY7" fmla="*/ 4369 h 10000"/>
                <a:gd name="connsiteX8" fmla="*/ 8822 w 10000"/>
                <a:gd name="connsiteY8" fmla="*/ 4504 h 10000"/>
                <a:gd name="connsiteX9" fmla="*/ 9194 w 10000"/>
                <a:gd name="connsiteY9" fmla="*/ 4774 h 10000"/>
                <a:gd name="connsiteX10" fmla="*/ 9504 w 10000"/>
                <a:gd name="connsiteY10" fmla="*/ 5381 h 10000"/>
                <a:gd name="connsiteX11" fmla="*/ 9379 w 10000"/>
                <a:gd name="connsiteY11" fmla="*/ 5987 h 10000"/>
                <a:gd name="connsiteX12" fmla="*/ 9133 w 10000"/>
                <a:gd name="connsiteY12" fmla="*/ 6392 h 10000"/>
                <a:gd name="connsiteX13" fmla="*/ 8513 w 10000"/>
                <a:gd name="connsiteY13" fmla="*/ 6123 h 10000"/>
                <a:gd name="connsiteX14" fmla="*/ 7893 w 10000"/>
                <a:gd name="connsiteY14" fmla="*/ 6392 h 10000"/>
                <a:gd name="connsiteX15" fmla="*/ 7583 w 10000"/>
                <a:gd name="connsiteY15" fmla="*/ 7808 h 10000"/>
                <a:gd name="connsiteX16" fmla="*/ 7211 w 10000"/>
                <a:gd name="connsiteY16" fmla="*/ 8010 h 10000"/>
                <a:gd name="connsiteX17" fmla="*/ 6468 w 10000"/>
                <a:gd name="connsiteY17" fmla="*/ 8483 h 10000"/>
                <a:gd name="connsiteX18" fmla="*/ 5725 w 10000"/>
                <a:gd name="connsiteY18" fmla="*/ 8820 h 10000"/>
                <a:gd name="connsiteX19" fmla="*/ 5477 w 10000"/>
                <a:gd name="connsiteY19" fmla="*/ 9427 h 10000"/>
                <a:gd name="connsiteX20" fmla="*/ 5290 w 10000"/>
                <a:gd name="connsiteY20" fmla="*/ 9494 h 10000"/>
                <a:gd name="connsiteX21" fmla="*/ 3804 w 10000"/>
                <a:gd name="connsiteY21" fmla="*/ 9561 h 10000"/>
                <a:gd name="connsiteX22" fmla="*/ 3308 w 10000"/>
                <a:gd name="connsiteY22" fmla="*/ 8887 h 10000"/>
                <a:gd name="connsiteX23" fmla="*/ 2812 w 10000"/>
                <a:gd name="connsiteY23" fmla="*/ 8483 h 10000"/>
                <a:gd name="connsiteX24" fmla="*/ 2440 w 10000"/>
                <a:gd name="connsiteY24" fmla="*/ 8348 h 10000"/>
                <a:gd name="connsiteX25" fmla="*/ 2255 w 10000"/>
                <a:gd name="connsiteY25" fmla="*/ 8281 h 10000"/>
                <a:gd name="connsiteX26" fmla="*/ 1324 w 10000"/>
                <a:gd name="connsiteY26" fmla="*/ 7808 h 10000"/>
                <a:gd name="connsiteX27" fmla="*/ 1016 w 10000"/>
                <a:gd name="connsiteY27" fmla="*/ 7539 h 10000"/>
                <a:gd name="connsiteX28" fmla="*/ 0 w 10000"/>
                <a:gd name="connsiteY28" fmla="*/ 4206 h 10000"/>
                <a:gd name="connsiteX0" fmla="*/ 0 w 10000"/>
                <a:gd name="connsiteY0" fmla="*/ 4206 h 10000"/>
                <a:gd name="connsiteX1" fmla="*/ 3866 w 10000"/>
                <a:gd name="connsiteY1" fmla="*/ 0 h 10000"/>
                <a:gd name="connsiteX2" fmla="*/ 9876 w 10000"/>
                <a:gd name="connsiteY2" fmla="*/ 3088 h 10000"/>
                <a:gd name="connsiteX3" fmla="*/ 9504 w 10000"/>
                <a:gd name="connsiteY3" fmla="*/ 3358 h 10000"/>
                <a:gd name="connsiteX4" fmla="*/ 8885 w 10000"/>
                <a:gd name="connsiteY4" fmla="*/ 3627 h 10000"/>
                <a:gd name="connsiteX5" fmla="*/ 8513 w 10000"/>
                <a:gd name="connsiteY5" fmla="*/ 3762 h 10000"/>
                <a:gd name="connsiteX6" fmla="*/ 8451 w 10000"/>
                <a:gd name="connsiteY6" fmla="*/ 4369 h 10000"/>
                <a:gd name="connsiteX7" fmla="*/ 8822 w 10000"/>
                <a:gd name="connsiteY7" fmla="*/ 4504 h 10000"/>
                <a:gd name="connsiteX8" fmla="*/ 9194 w 10000"/>
                <a:gd name="connsiteY8" fmla="*/ 4774 h 10000"/>
                <a:gd name="connsiteX9" fmla="*/ 9504 w 10000"/>
                <a:gd name="connsiteY9" fmla="*/ 5381 h 10000"/>
                <a:gd name="connsiteX10" fmla="*/ 9379 w 10000"/>
                <a:gd name="connsiteY10" fmla="*/ 5987 h 10000"/>
                <a:gd name="connsiteX11" fmla="*/ 9133 w 10000"/>
                <a:gd name="connsiteY11" fmla="*/ 6392 h 10000"/>
                <a:gd name="connsiteX12" fmla="*/ 8513 w 10000"/>
                <a:gd name="connsiteY12" fmla="*/ 6123 h 10000"/>
                <a:gd name="connsiteX13" fmla="*/ 7893 w 10000"/>
                <a:gd name="connsiteY13" fmla="*/ 6392 h 10000"/>
                <a:gd name="connsiteX14" fmla="*/ 7583 w 10000"/>
                <a:gd name="connsiteY14" fmla="*/ 7808 h 10000"/>
                <a:gd name="connsiteX15" fmla="*/ 7211 w 10000"/>
                <a:gd name="connsiteY15" fmla="*/ 8010 h 10000"/>
                <a:gd name="connsiteX16" fmla="*/ 6468 w 10000"/>
                <a:gd name="connsiteY16" fmla="*/ 8483 h 10000"/>
                <a:gd name="connsiteX17" fmla="*/ 5725 w 10000"/>
                <a:gd name="connsiteY17" fmla="*/ 8820 h 10000"/>
                <a:gd name="connsiteX18" fmla="*/ 5477 w 10000"/>
                <a:gd name="connsiteY18" fmla="*/ 9427 h 10000"/>
                <a:gd name="connsiteX19" fmla="*/ 5290 w 10000"/>
                <a:gd name="connsiteY19" fmla="*/ 9494 h 10000"/>
                <a:gd name="connsiteX20" fmla="*/ 3804 w 10000"/>
                <a:gd name="connsiteY20" fmla="*/ 9561 h 10000"/>
                <a:gd name="connsiteX21" fmla="*/ 3308 w 10000"/>
                <a:gd name="connsiteY21" fmla="*/ 8887 h 10000"/>
                <a:gd name="connsiteX22" fmla="*/ 2812 w 10000"/>
                <a:gd name="connsiteY22" fmla="*/ 8483 h 10000"/>
                <a:gd name="connsiteX23" fmla="*/ 2440 w 10000"/>
                <a:gd name="connsiteY23" fmla="*/ 8348 h 10000"/>
                <a:gd name="connsiteX24" fmla="*/ 2255 w 10000"/>
                <a:gd name="connsiteY24" fmla="*/ 8281 h 10000"/>
                <a:gd name="connsiteX25" fmla="*/ 1324 w 10000"/>
                <a:gd name="connsiteY25" fmla="*/ 7808 h 10000"/>
                <a:gd name="connsiteX26" fmla="*/ 1016 w 10000"/>
                <a:gd name="connsiteY26" fmla="*/ 7539 h 10000"/>
                <a:gd name="connsiteX27" fmla="*/ 0 w 10000"/>
                <a:gd name="connsiteY27" fmla="*/ 420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0" h="10000">
                  <a:moveTo>
                    <a:pt x="0" y="4206"/>
                  </a:moveTo>
                  <a:lnTo>
                    <a:pt x="3866" y="0"/>
                  </a:lnTo>
                  <a:cubicBezTo>
                    <a:pt x="4888" y="439"/>
                    <a:pt x="8977" y="2524"/>
                    <a:pt x="9876" y="3088"/>
                  </a:cubicBezTo>
                  <a:cubicBezTo>
                    <a:pt x="10000" y="3180"/>
                    <a:pt x="9628" y="3265"/>
                    <a:pt x="9504" y="3358"/>
                  </a:cubicBezTo>
                  <a:cubicBezTo>
                    <a:pt x="9287" y="3518"/>
                    <a:pt x="9141" y="3543"/>
                    <a:pt x="8885" y="3627"/>
                  </a:cubicBezTo>
                  <a:cubicBezTo>
                    <a:pt x="8761" y="3669"/>
                    <a:pt x="8513" y="3762"/>
                    <a:pt x="8513" y="3762"/>
                  </a:cubicBezTo>
                  <a:cubicBezTo>
                    <a:pt x="8397" y="3948"/>
                    <a:pt x="8242" y="4108"/>
                    <a:pt x="8451" y="4369"/>
                  </a:cubicBezTo>
                  <a:cubicBezTo>
                    <a:pt x="8536" y="4479"/>
                    <a:pt x="8714" y="4428"/>
                    <a:pt x="8822" y="4504"/>
                  </a:cubicBezTo>
                  <a:cubicBezTo>
                    <a:pt x="8946" y="4596"/>
                    <a:pt x="9194" y="4774"/>
                    <a:pt x="9194" y="4774"/>
                  </a:cubicBezTo>
                  <a:cubicBezTo>
                    <a:pt x="9482" y="5237"/>
                    <a:pt x="9395" y="5027"/>
                    <a:pt x="9504" y="5381"/>
                  </a:cubicBezTo>
                  <a:cubicBezTo>
                    <a:pt x="9489" y="5491"/>
                    <a:pt x="9451" y="5844"/>
                    <a:pt x="9379" y="5987"/>
                  </a:cubicBezTo>
                  <a:cubicBezTo>
                    <a:pt x="9310" y="6131"/>
                    <a:pt x="9133" y="6392"/>
                    <a:pt x="9133" y="6392"/>
                  </a:cubicBezTo>
                  <a:cubicBezTo>
                    <a:pt x="8908" y="6308"/>
                    <a:pt x="8745" y="6190"/>
                    <a:pt x="8513" y="6123"/>
                  </a:cubicBezTo>
                  <a:cubicBezTo>
                    <a:pt x="8265" y="6190"/>
                    <a:pt x="8102" y="6241"/>
                    <a:pt x="7893" y="6392"/>
                  </a:cubicBezTo>
                  <a:cubicBezTo>
                    <a:pt x="7871" y="6577"/>
                    <a:pt x="7738" y="7598"/>
                    <a:pt x="7583" y="7808"/>
                  </a:cubicBezTo>
                  <a:cubicBezTo>
                    <a:pt x="7467" y="7968"/>
                    <a:pt x="7358" y="7926"/>
                    <a:pt x="7211" y="8010"/>
                  </a:cubicBezTo>
                  <a:cubicBezTo>
                    <a:pt x="6986" y="8128"/>
                    <a:pt x="6685" y="8407"/>
                    <a:pt x="6468" y="8483"/>
                  </a:cubicBezTo>
                  <a:cubicBezTo>
                    <a:pt x="6181" y="8584"/>
                    <a:pt x="5964" y="8643"/>
                    <a:pt x="5725" y="8820"/>
                  </a:cubicBezTo>
                  <a:cubicBezTo>
                    <a:pt x="5693" y="8912"/>
                    <a:pt x="5523" y="9376"/>
                    <a:pt x="5477" y="9427"/>
                  </a:cubicBezTo>
                  <a:cubicBezTo>
                    <a:pt x="5430" y="9477"/>
                    <a:pt x="5352" y="9469"/>
                    <a:pt x="5290" y="9494"/>
                  </a:cubicBezTo>
                  <a:cubicBezTo>
                    <a:pt x="4980" y="10000"/>
                    <a:pt x="4284" y="9637"/>
                    <a:pt x="3804" y="9561"/>
                  </a:cubicBezTo>
                  <a:cubicBezTo>
                    <a:pt x="3455" y="9309"/>
                    <a:pt x="3657" y="9140"/>
                    <a:pt x="3308" y="8887"/>
                  </a:cubicBezTo>
                  <a:cubicBezTo>
                    <a:pt x="3184" y="8676"/>
                    <a:pt x="3021" y="8584"/>
                    <a:pt x="2812" y="8483"/>
                  </a:cubicBezTo>
                  <a:cubicBezTo>
                    <a:pt x="2696" y="8424"/>
                    <a:pt x="2564" y="8390"/>
                    <a:pt x="2440" y="8348"/>
                  </a:cubicBezTo>
                  <a:cubicBezTo>
                    <a:pt x="2378" y="8323"/>
                    <a:pt x="2255" y="8281"/>
                    <a:pt x="2255" y="8281"/>
                  </a:cubicBezTo>
                  <a:cubicBezTo>
                    <a:pt x="2053" y="7952"/>
                    <a:pt x="1665" y="7901"/>
                    <a:pt x="1324" y="7808"/>
                  </a:cubicBezTo>
                  <a:cubicBezTo>
                    <a:pt x="1093" y="7640"/>
                    <a:pt x="1193" y="7733"/>
                    <a:pt x="1016" y="7539"/>
                  </a:cubicBezTo>
                  <a:cubicBezTo>
                    <a:pt x="667" y="6434"/>
                    <a:pt x="280" y="5327"/>
                    <a:pt x="0" y="4206"/>
                  </a:cubicBezTo>
                </a:path>
              </a:pathLst>
            </a:custGeom>
            <a:solidFill>
              <a:srgbClr val="FFFF66"/>
            </a:solidFill>
            <a:ln w="9525" cap="flat" cmpd="sng">
              <a:solidFill>
                <a:schemeClr val="tx1"/>
              </a:solidFill>
              <a:prstDash val="solid"/>
              <a:round/>
              <a:headEnd/>
              <a:tailEnd/>
            </a:ln>
          </p:spPr>
          <p:txBody>
            <a:bodyPr>
              <a:spAutoFit/>
            </a:bodyPr>
            <a:lstStyle/>
            <a:p>
              <a:endParaRPr lang="en-US"/>
            </a:p>
          </p:txBody>
        </p:sp>
        <p:sp>
          <p:nvSpPr>
            <p:cNvPr id="59" name="Freeform 39"/>
            <p:cNvSpPr>
              <a:spLocks/>
            </p:cNvSpPr>
            <p:nvPr/>
          </p:nvSpPr>
          <p:spPr bwMode="auto">
            <a:xfrm>
              <a:off x="2267047" y="1148078"/>
              <a:ext cx="2613425" cy="1722915"/>
            </a:xfrm>
            <a:custGeom>
              <a:avLst/>
              <a:gdLst>
                <a:gd name="T0" fmla="*/ 56 w 1641"/>
                <a:gd name="T1" fmla="*/ 0 h 1084"/>
                <a:gd name="T2" fmla="*/ 1592 w 1641"/>
                <a:gd name="T3" fmla="*/ 0 h 1084"/>
                <a:gd name="T4" fmla="*/ 1640 w 1641"/>
                <a:gd name="T5" fmla="*/ 144 h 1084"/>
                <a:gd name="T6" fmla="*/ 1616 w 1641"/>
                <a:gd name="T7" fmla="*/ 152 h 1084"/>
                <a:gd name="T8" fmla="*/ 1608 w 1641"/>
                <a:gd name="T9" fmla="*/ 176 h 1084"/>
                <a:gd name="T10" fmla="*/ 1600 w 1641"/>
                <a:gd name="T11" fmla="*/ 232 h 1084"/>
                <a:gd name="T12" fmla="*/ 1520 w 1641"/>
                <a:gd name="T13" fmla="*/ 264 h 1084"/>
                <a:gd name="T14" fmla="*/ 1488 w 1641"/>
                <a:gd name="T15" fmla="*/ 312 h 1084"/>
                <a:gd name="T16" fmla="*/ 1472 w 1641"/>
                <a:gd name="T17" fmla="*/ 336 h 1084"/>
                <a:gd name="T18" fmla="*/ 1448 w 1641"/>
                <a:gd name="T19" fmla="*/ 464 h 1084"/>
                <a:gd name="T20" fmla="*/ 1400 w 1641"/>
                <a:gd name="T21" fmla="*/ 480 h 1084"/>
                <a:gd name="T22" fmla="*/ 1376 w 1641"/>
                <a:gd name="T23" fmla="*/ 496 h 1084"/>
                <a:gd name="T24" fmla="*/ 1328 w 1641"/>
                <a:gd name="T25" fmla="*/ 512 h 1084"/>
                <a:gd name="T26" fmla="*/ 1304 w 1641"/>
                <a:gd name="T27" fmla="*/ 520 h 1084"/>
                <a:gd name="T28" fmla="*/ 1296 w 1641"/>
                <a:gd name="T29" fmla="*/ 624 h 1084"/>
                <a:gd name="T30" fmla="*/ 1368 w 1641"/>
                <a:gd name="T31" fmla="*/ 656 h 1084"/>
                <a:gd name="T32" fmla="*/ 1416 w 1641"/>
                <a:gd name="T33" fmla="*/ 688 h 1084"/>
                <a:gd name="T34" fmla="*/ 1368 w 1641"/>
                <a:gd name="T35" fmla="*/ 760 h 1084"/>
                <a:gd name="T36" fmla="*/ 1360 w 1641"/>
                <a:gd name="T37" fmla="*/ 784 h 1084"/>
                <a:gd name="T38" fmla="*/ 1384 w 1641"/>
                <a:gd name="T39" fmla="*/ 800 h 1084"/>
                <a:gd name="T40" fmla="*/ 1392 w 1641"/>
                <a:gd name="T41" fmla="*/ 824 h 1084"/>
                <a:gd name="T42" fmla="*/ 1456 w 1641"/>
                <a:gd name="T43" fmla="*/ 912 h 1084"/>
                <a:gd name="T44" fmla="*/ 1496 w 1641"/>
                <a:gd name="T45" fmla="*/ 984 h 1084"/>
                <a:gd name="T46" fmla="*/ 1488 w 1641"/>
                <a:gd name="T47" fmla="*/ 1040 h 1084"/>
                <a:gd name="T48" fmla="*/ 1368 w 1641"/>
                <a:gd name="T49" fmla="*/ 1024 h 1084"/>
                <a:gd name="T50" fmla="*/ 1336 w 1641"/>
                <a:gd name="T51" fmla="*/ 976 h 1084"/>
                <a:gd name="T52" fmla="*/ 1320 w 1641"/>
                <a:gd name="T53" fmla="*/ 952 h 1084"/>
                <a:gd name="T54" fmla="*/ 1240 w 1641"/>
                <a:gd name="T55" fmla="*/ 960 h 1084"/>
                <a:gd name="T56" fmla="*/ 1232 w 1641"/>
                <a:gd name="T57" fmla="*/ 936 h 1084"/>
                <a:gd name="T58" fmla="*/ 1200 w 1641"/>
                <a:gd name="T59" fmla="*/ 944 h 1084"/>
                <a:gd name="T60" fmla="*/ 1080 w 1641"/>
                <a:gd name="T61" fmla="*/ 984 h 1084"/>
                <a:gd name="T62" fmla="*/ 1032 w 1641"/>
                <a:gd name="T63" fmla="*/ 1000 h 1084"/>
                <a:gd name="T64" fmla="*/ 920 w 1641"/>
                <a:gd name="T65" fmla="*/ 992 h 1084"/>
                <a:gd name="T66" fmla="*/ 880 w 1641"/>
                <a:gd name="T67" fmla="*/ 952 h 1084"/>
                <a:gd name="T68" fmla="*/ 832 w 1641"/>
                <a:gd name="T69" fmla="*/ 928 h 1084"/>
                <a:gd name="T70" fmla="*/ 808 w 1641"/>
                <a:gd name="T71" fmla="*/ 936 h 1084"/>
                <a:gd name="T72" fmla="*/ 776 w 1641"/>
                <a:gd name="T73" fmla="*/ 960 h 1084"/>
                <a:gd name="T74" fmla="*/ 8 w 1641"/>
                <a:gd name="T75" fmla="*/ 576 h 1084"/>
                <a:gd name="T76" fmla="*/ 32 w 1641"/>
                <a:gd name="T77" fmla="*/ 584 h 1084"/>
                <a:gd name="T78" fmla="*/ 24 w 1641"/>
                <a:gd name="T79" fmla="*/ 520 h 1084"/>
                <a:gd name="T80" fmla="*/ 56 w 1641"/>
                <a:gd name="T81" fmla="*/ 448 h 1084"/>
                <a:gd name="T82" fmla="*/ 72 w 1641"/>
                <a:gd name="T83" fmla="*/ 360 h 1084"/>
                <a:gd name="T84" fmla="*/ 56 w 1641"/>
                <a:gd name="T85" fmla="*/ 232 h 1084"/>
                <a:gd name="T86" fmla="*/ 56 w 1641"/>
                <a:gd name="T87" fmla="*/ 88 h 1084"/>
                <a:gd name="T88" fmla="*/ 56 w 1641"/>
                <a:gd name="T89" fmla="*/ 0 h 10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41"/>
                <a:gd name="T136" fmla="*/ 0 h 1084"/>
                <a:gd name="T137" fmla="*/ 1641 w 1641"/>
                <a:gd name="T138" fmla="*/ 1084 h 1084"/>
                <a:gd name="connsiteX0" fmla="*/ 419 w 10078"/>
                <a:gd name="connsiteY0" fmla="*/ 0 h 10000"/>
                <a:gd name="connsiteX1" fmla="*/ 9779 w 10078"/>
                <a:gd name="connsiteY1" fmla="*/ 0 h 10000"/>
                <a:gd name="connsiteX2" fmla="*/ 10072 w 10078"/>
                <a:gd name="connsiteY2" fmla="*/ 1328 h 10000"/>
                <a:gd name="connsiteX3" fmla="*/ 9926 w 10078"/>
                <a:gd name="connsiteY3" fmla="*/ 1402 h 10000"/>
                <a:gd name="connsiteX4" fmla="*/ 9877 w 10078"/>
                <a:gd name="connsiteY4" fmla="*/ 1624 h 10000"/>
                <a:gd name="connsiteX5" fmla="*/ 9828 w 10078"/>
                <a:gd name="connsiteY5" fmla="*/ 2140 h 10000"/>
                <a:gd name="connsiteX6" fmla="*/ 9341 w 10078"/>
                <a:gd name="connsiteY6" fmla="*/ 2435 h 10000"/>
                <a:gd name="connsiteX7" fmla="*/ 9146 w 10078"/>
                <a:gd name="connsiteY7" fmla="*/ 2878 h 10000"/>
                <a:gd name="connsiteX8" fmla="*/ 9048 w 10078"/>
                <a:gd name="connsiteY8" fmla="*/ 3100 h 10000"/>
                <a:gd name="connsiteX9" fmla="*/ 8902 w 10078"/>
                <a:gd name="connsiteY9" fmla="*/ 4280 h 10000"/>
                <a:gd name="connsiteX10" fmla="*/ 8609 w 10078"/>
                <a:gd name="connsiteY10" fmla="*/ 4428 h 10000"/>
                <a:gd name="connsiteX11" fmla="*/ 8463 w 10078"/>
                <a:gd name="connsiteY11" fmla="*/ 4576 h 10000"/>
                <a:gd name="connsiteX12" fmla="*/ 8171 w 10078"/>
                <a:gd name="connsiteY12" fmla="*/ 4723 h 10000"/>
                <a:gd name="connsiteX13" fmla="*/ 8024 w 10078"/>
                <a:gd name="connsiteY13" fmla="*/ 4797 h 10000"/>
                <a:gd name="connsiteX14" fmla="*/ 7976 w 10078"/>
                <a:gd name="connsiteY14" fmla="*/ 5756 h 10000"/>
                <a:gd name="connsiteX15" fmla="*/ 8414 w 10078"/>
                <a:gd name="connsiteY15" fmla="*/ 6052 h 10000"/>
                <a:gd name="connsiteX16" fmla="*/ 8707 w 10078"/>
                <a:gd name="connsiteY16" fmla="*/ 6347 h 10000"/>
                <a:gd name="connsiteX17" fmla="*/ 8414 w 10078"/>
                <a:gd name="connsiteY17" fmla="*/ 7011 h 10000"/>
                <a:gd name="connsiteX18" fmla="*/ 8366 w 10078"/>
                <a:gd name="connsiteY18" fmla="*/ 7232 h 10000"/>
                <a:gd name="connsiteX19" fmla="*/ 8512 w 10078"/>
                <a:gd name="connsiteY19" fmla="*/ 7380 h 10000"/>
                <a:gd name="connsiteX20" fmla="*/ 8561 w 10078"/>
                <a:gd name="connsiteY20" fmla="*/ 7601 h 10000"/>
                <a:gd name="connsiteX21" fmla="*/ 8951 w 10078"/>
                <a:gd name="connsiteY21" fmla="*/ 8413 h 10000"/>
                <a:gd name="connsiteX22" fmla="*/ 9194 w 10078"/>
                <a:gd name="connsiteY22" fmla="*/ 9077 h 10000"/>
                <a:gd name="connsiteX23" fmla="*/ 9146 w 10078"/>
                <a:gd name="connsiteY23" fmla="*/ 9594 h 10000"/>
                <a:gd name="connsiteX24" fmla="*/ 8414 w 10078"/>
                <a:gd name="connsiteY24" fmla="*/ 9446 h 10000"/>
                <a:gd name="connsiteX25" fmla="*/ 8219 w 10078"/>
                <a:gd name="connsiteY25" fmla="*/ 9004 h 10000"/>
                <a:gd name="connsiteX26" fmla="*/ 8122 w 10078"/>
                <a:gd name="connsiteY26" fmla="*/ 8782 h 10000"/>
                <a:gd name="connsiteX27" fmla="*/ 7634 w 10078"/>
                <a:gd name="connsiteY27" fmla="*/ 8856 h 10000"/>
                <a:gd name="connsiteX28" fmla="*/ 7586 w 10078"/>
                <a:gd name="connsiteY28" fmla="*/ 8635 h 10000"/>
                <a:gd name="connsiteX29" fmla="*/ 7391 w 10078"/>
                <a:gd name="connsiteY29" fmla="*/ 8708 h 10000"/>
                <a:gd name="connsiteX30" fmla="*/ 6659 w 10078"/>
                <a:gd name="connsiteY30" fmla="*/ 9077 h 10000"/>
                <a:gd name="connsiteX31" fmla="*/ 6367 w 10078"/>
                <a:gd name="connsiteY31" fmla="*/ 9225 h 10000"/>
                <a:gd name="connsiteX32" fmla="*/ 5684 w 10078"/>
                <a:gd name="connsiteY32" fmla="*/ 9151 h 10000"/>
                <a:gd name="connsiteX33" fmla="*/ 5441 w 10078"/>
                <a:gd name="connsiteY33" fmla="*/ 8782 h 10000"/>
                <a:gd name="connsiteX34" fmla="*/ 5148 w 10078"/>
                <a:gd name="connsiteY34" fmla="*/ 8561 h 10000"/>
                <a:gd name="connsiteX35" fmla="*/ 5002 w 10078"/>
                <a:gd name="connsiteY35" fmla="*/ 8635 h 10000"/>
                <a:gd name="connsiteX36" fmla="*/ 4807 w 10078"/>
                <a:gd name="connsiteY36" fmla="*/ 8856 h 10000"/>
                <a:gd name="connsiteX37" fmla="*/ 49 w 10078"/>
                <a:gd name="connsiteY37" fmla="*/ 5292 h 10000"/>
                <a:gd name="connsiteX38" fmla="*/ 273 w 10078"/>
                <a:gd name="connsiteY38" fmla="*/ 5387 h 10000"/>
                <a:gd name="connsiteX39" fmla="*/ 224 w 10078"/>
                <a:gd name="connsiteY39" fmla="*/ 4797 h 10000"/>
                <a:gd name="connsiteX40" fmla="*/ 419 w 10078"/>
                <a:gd name="connsiteY40" fmla="*/ 4133 h 10000"/>
                <a:gd name="connsiteX41" fmla="*/ 517 w 10078"/>
                <a:gd name="connsiteY41" fmla="*/ 3321 h 10000"/>
                <a:gd name="connsiteX42" fmla="*/ 419 w 10078"/>
                <a:gd name="connsiteY42" fmla="*/ 2140 h 10000"/>
                <a:gd name="connsiteX43" fmla="*/ 419 w 10078"/>
                <a:gd name="connsiteY43" fmla="*/ 812 h 10000"/>
                <a:gd name="connsiteX44" fmla="*/ 419 w 10078"/>
                <a:gd name="connsiteY44" fmla="*/ 0 h 10000"/>
                <a:gd name="connsiteX0" fmla="*/ 1134 w 10793"/>
                <a:gd name="connsiteY0" fmla="*/ 0 h 10000"/>
                <a:gd name="connsiteX1" fmla="*/ 10494 w 10793"/>
                <a:gd name="connsiteY1" fmla="*/ 0 h 10000"/>
                <a:gd name="connsiteX2" fmla="*/ 10787 w 10793"/>
                <a:gd name="connsiteY2" fmla="*/ 1328 h 10000"/>
                <a:gd name="connsiteX3" fmla="*/ 10641 w 10793"/>
                <a:gd name="connsiteY3" fmla="*/ 1402 h 10000"/>
                <a:gd name="connsiteX4" fmla="*/ 10592 w 10793"/>
                <a:gd name="connsiteY4" fmla="*/ 1624 h 10000"/>
                <a:gd name="connsiteX5" fmla="*/ 10543 w 10793"/>
                <a:gd name="connsiteY5" fmla="*/ 2140 h 10000"/>
                <a:gd name="connsiteX6" fmla="*/ 10056 w 10793"/>
                <a:gd name="connsiteY6" fmla="*/ 2435 h 10000"/>
                <a:gd name="connsiteX7" fmla="*/ 9861 w 10793"/>
                <a:gd name="connsiteY7" fmla="*/ 2878 h 10000"/>
                <a:gd name="connsiteX8" fmla="*/ 9763 w 10793"/>
                <a:gd name="connsiteY8" fmla="*/ 3100 h 10000"/>
                <a:gd name="connsiteX9" fmla="*/ 9617 w 10793"/>
                <a:gd name="connsiteY9" fmla="*/ 4280 h 10000"/>
                <a:gd name="connsiteX10" fmla="*/ 9324 w 10793"/>
                <a:gd name="connsiteY10" fmla="*/ 4428 h 10000"/>
                <a:gd name="connsiteX11" fmla="*/ 9178 w 10793"/>
                <a:gd name="connsiteY11" fmla="*/ 4576 h 10000"/>
                <a:gd name="connsiteX12" fmla="*/ 8886 w 10793"/>
                <a:gd name="connsiteY12" fmla="*/ 4723 h 10000"/>
                <a:gd name="connsiteX13" fmla="*/ 8739 w 10793"/>
                <a:gd name="connsiteY13" fmla="*/ 4797 h 10000"/>
                <a:gd name="connsiteX14" fmla="*/ 8691 w 10793"/>
                <a:gd name="connsiteY14" fmla="*/ 5756 h 10000"/>
                <a:gd name="connsiteX15" fmla="*/ 9129 w 10793"/>
                <a:gd name="connsiteY15" fmla="*/ 6052 h 10000"/>
                <a:gd name="connsiteX16" fmla="*/ 9422 w 10793"/>
                <a:gd name="connsiteY16" fmla="*/ 6347 h 10000"/>
                <a:gd name="connsiteX17" fmla="*/ 9129 w 10793"/>
                <a:gd name="connsiteY17" fmla="*/ 7011 h 10000"/>
                <a:gd name="connsiteX18" fmla="*/ 9081 w 10793"/>
                <a:gd name="connsiteY18" fmla="*/ 7232 h 10000"/>
                <a:gd name="connsiteX19" fmla="*/ 9227 w 10793"/>
                <a:gd name="connsiteY19" fmla="*/ 7380 h 10000"/>
                <a:gd name="connsiteX20" fmla="*/ 9276 w 10793"/>
                <a:gd name="connsiteY20" fmla="*/ 7601 h 10000"/>
                <a:gd name="connsiteX21" fmla="*/ 9666 w 10793"/>
                <a:gd name="connsiteY21" fmla="*/ 8413 h 10000"/>
                <a:gd name="connsiteX22" fmla="*/ 9909 w 10793"/>
                <a:gd name="connsiteY22" fmla="*/ 9077 h 10000"/>
                <a:gd name="connsiteX23" fmla="*/ 9861 w 10793"/>
                <a:gd name="connsiteY23" fmla="*/ 9594 h 10000"/>
                <a:gd name="connsiteX24" fmla="*/ 9129 w 10793"/>
                <a:gd name="connsiteY24" fmla="*/ 9446 h 10000"/>
                <a:gd name="connsiteX25" fmla="*/ 8934 w 10793"/>
                <a:gd name="connsiteY25" fmla="*/ 9004 h 10000"/>
                <a:gd name="connsiteX26" fmla="*/ 8837 w 10793"/>
                <a:gd name="connsiteY26" fmla="*/ 8782 h 10000"/>
                <a:gd name="connsiteX27" fmla="*/ 8349 w 10793"/>
                <a:gd name="connsiteY27" fmla="*/ 8856 h 10000"/>
                <a:gd name="connsiteX28" fmla="*/ 8301 w 10793"/>
                <a:gd name="connsiteY28" fmla="*/ 8635 h 10000"/>
                <a:gd name="connsiteX29" fmla="*/ 8106 w 10793"/>
                <a:gd name="connsiteY29" fmla="*/ 8708 h 10000"/>
                <a:gd name="connsiteX30" fmla="*/ 7374 w 10793"/>
                <a:gd name="connsiteY30" fmla="*/ 9077 h 10000"/>
                <a:gd name="connsiteX31" fmla="*/ 7082 w 10793"/>
                <a:gd name="connsiteY31" fmla="*/ 9225 h 10000"/>
                <a:gd name="connsiteX32" fmla="*/ 6399 w 10793"/>
                <a:gd name="connsiteY32" fmla="*/ 9151 h 10000"/>
                <a:gd name="connsiteX33" fmla="*/ 6156 w 10793"/>
                <a:gd name="connsiteY33" fmla="*/ 8782 h 10000"/>
                <a:gd name="connsiteX34" fmla="*/ 5863 w 10793"/>
                <a:gd name="connsiteY34" fmla="*/ 8561 h 10000"/>
                <a:gd name="connsiteX35" fmla="*/ 5717 w 10793"/>
                <a:gd name="connsiteY35" fmla="*/ 8635 h 10000"/>
                <a:gd name="connsiteX36" fmla="*/ 5522 w 10793"/>
                <a:gd name="connsiteY36" fmla="*/ 8856 h 10000"/>
                <a:gd name="connsiteX37" fmla="*/ 764 w 10793"/>
                <a:gd name="connsiteY37" fmla="*/ 5292 h 10000"/>
                <a:gd name="connsiteX38" fmla="*/ 939 w 10793"/>
                <a:gd name="connsiteY38" fmla="*/ 4797 h 10000"/>
                <a:gd name="connsiteX39" fmla="*/ 1134 w 10793"/>
                <a:gd name="connsiteY39" fmla="*/ 4133 h 10000"/>
                <a:gd name="connsiteX40" fmla="*/ 1232 w 10793"/>
                <a:gd name="connsiteY40" fmla="*/ 3321 h 10000"/>
                <a:gd name="connsiteX41" fmla="*/ 1134 w 10793"/>
                <a:gd name="connsiteY41" fmla="*/ 2140 h 10000"/>
                <a:gd name="connsiteX42" fmla="*/ 1134 w 10793"/>
                <a:gd name="connsiteY42" fmla="*/ 812 h 10000"/>
                <a:gd name="connsiteX43" fmla="*/ 1134 w 10793"/>
                <a:gd name="connsiteY43" fmla="*/ 0 h 10000"/>
                <a:gd name="connsiteX0" fmla="*/ 1101 w 10760"/>
                <a:gd name="connsiteY0" fmla="*/ 0 h 10000"/>
                <a:gd name="connsiteX1" fmla="*/ 10461 w 10760"/>
                <a:gd name="connsiteY1" fmla="*/ 0 h 10000"/>
                <a:gd name="connsiteX2" fmla="*/ 10754 w 10760"/>
                <a:gd name="connsiteY2" fmla="*/ 1328 h 10000"/>
                <a:gd name="connsiteX3" fmla="*/ 10608 w 10760"/>
                <a:gd name="connsiteY3" fmla="*/ 1402 h 10000"/>
                <a:gd name="connsiteX4" fmla="*/ 10559 w 10760"/>
                <a:gd name="connsiteY4" fmla="*/ 1624 h 10000"/>
                <a:gd name="connsiteX5" fmla="*/ 10510 w 10760"/>
                <a:gd name="connsiteY5" fmla="*/ 2140 h 10000"/>
                <a:gd name="connsiteX6" fmla="*/ 10023 w 10760"/>
                <a:gd name="connsiteY6" fmla="*/ 2435 h 10000"/>
                <a:gd name="connsiteX7" fmla="*/ 9828 w 10760"/>
                <a:gd name="connsiteY7" fmla="*/ 2878 h 10000"/>
                <a:gd name="connsiteX8" fmla="*/ 9730 w 10760"/>
                <a:gd name="connsiteY8" fmla="*/ 3100 h 10000"/>
                <a:gd name="connsiteX9" fmla="*/ 9584 w 10760"/>
                <a:gd name="connsiteY9" fmla="*/ 4280 h 10000"/>
                <a:gd name="connsiteX10" fmla="*/ 9291 w 10760"/>
                <a:gd name="connsiteY10" fmla="*/ 4428 h 10000"/>
                <a:gd name="connsiteX11" fmla="*/ 9145 w 10760"/>
                <a:gd name="connsiteY11" fmla="*/ 4576 h 10000"/>
                <a:gd name="connsiteX12" fmla="*/ 8853 w 10760"/>
                <a:gd name="connsiteY12" fmla="*/ 4723 h 10000"/>
                <a:gd name="connsiteX13" fmla="*/ 8706 w 10760"/>
                <a:gd name="connsiteY13" fmla="*/ 4797 h 10000"/>
                <a:gd name="connsiteX14" fmla="*/ 8658 w 10760"/>
                <a:gd name="connsiteY14" fmla="*/ 5756 h 10000"/>
                <a:gd name="connsiteX15" fmla="*/ 9096 w 10760"/>
                <a:gd name="connsiteY15" fmla="*/ 6052 h 10000"/>
                <a:gd name="connsiteX16" fmla="*/ 9389 w 10760"/>
                <a:gd name="connsiteY16" fmla="*/ 6347 h 10000"/>
                <a:gd name="connsiteX17" fmla="*/ 9096 w 10760"/>
                <a:gd name="connsiteY17" fmla="*/ 7011 h 10000"/>
                <a:gd name="connsiteX18" fmla="*/ 9048 w 10760"/>
                <a:gd name="connsiteY18" fmla="*/ 7232 h 10000"/>
                <a:gd name="connsiteX19" fmla="*/ 9194 w 10760"/>
                <a:gd name="connsiteY19" fmla="*/ 7380 h 10000"/>
                <a:gd name="connsiteX20" fmla="*/ 9243 w 10760"/>
                <a:gd name="connsiteY20" fmla="*/ 7601 h 10000"/>
                <a:gd name="connsiteX21" fmla="*/ 9633 w 10760"/>
                <a:gd name="connsiteY21" fmla="*/ 8413 h 10000"/>
                <a:gd name="connsiteX22" fmla="*/ 9876 w 10760"/>
                <a:gd name="connsiteY22" fmla="*/ 9077 h 10000"/>
                <a:gd name="connsiteX23" fmla="*/ 9828 w 10760"/>
                <a:gd name="connsiteY23" fmla="*/ 9594 h 10000"/>
                <a:gd name="connsiteX24" fmla="*/ 9096 w 10760"/>
                <a:gd name="connsiteY24" fmla="*/ 9446 h 10000"/>
                <a:gd name="connsiteX25" fmla="*/ 8901 w 10760"/>
                <a:gd name="connsiteY25" fmla="*/ 9004 h 10000"/>
                <a:gd name="connsiteX26" fmla="*/ 8804 w 10760"/>
                <a:gd name="connsiteY26" fmla="*/ 8782 h 10000"/>
                <a:gd name="connsiteX27" fmla="*/ 8316 w 10760"/>
                <a:gd name="connsiteY27" fmla="*/ 8856 h 10000"/>
                <a:gd name="connsiteX28" fmla="*/ 8268 w 10760"/>
                <a:gd name="connsiteY28" fmla="*/ 8635 h 10000"/>
                <a:gd name="connsiteX29" fmla="*/ 8073 w 10760"/>
                <a:gd name="connsiteY29" fmla="*/ 8708 h 10000"/>
                <a:gd name="connsiteX30" fmla="*/ 7341 w 10760"/>
                <a:gd name="connsiteY30" fmla="*/ 9077 h 10000"/>
                <a:gd name="connsiteX31" fmla="*/ 7049 w 10760"/>
                <a:gd name="connsiteY31" fmla="*/ 9225 h 10000"/>
                <a:gd name="connsiteX32" fmla="*/ 6366 w 10760"/>
                <a:gd name="connsiteY32" fmla="*/ 9151 h 10000"/>
                <a:gd name="connsiteX33" fmla="*/ 6123 w 10760"/>
                <a:gd name="connsiteY33" fmla="*/ 8782 h 10000"/>
                <a:gd name="connsiteX34" fmla="*/ 5830 w 10760"/>
                <a:gd name="connsiteY34" fmla="*/ 8561 h 10000"/>
                <a:gd name="connsiteX35" fmla="*/ 5684 w 10760"/>
                <a:gd name="connsiteY35" fmla="*/ 8635 h 10000"/>
                <a:gd name="connsiteX36" fmla="*/ 5489 w 10760"/>
                <a:gd name="connsiteY36" fmla="*/ 8856 h 10000"/>
                <a:gd name="connsiteX37" fmla="*/ 731 w 10760"/>
                <a:gd name="connsiteY37" fmla="*/ 5292 h 10000"/>
                <a:gd name="connsiteX38" fmla="*/ 1101 w 10760"/>
                <a:gd name="connsiteY38" fmla="*/ 4133 h 10000"/>
                <a:gd name="connsiteX39" fmla="*/ 1199 w 10760"/>
                <a:gd name="connsiteY39" fmla="*/ 3321 h 10000"/>
                <a:gd name="connsiteX40" fmla="*/ 1101 w 10760"/>
                <a:gd name="connsiteY40" fmla="*/ 2140 h 10000"/>
                <a:gd name="connsiteX41" fmla="*/ 1101 w 10760"/>
                <a:gd name="connsiteY41" fmla="*/ 812 h 10000"/>
                <a:gd name="connsiteX42" fmla="*/ 1101 w 10760"/>
                <a:gd name="connsiteY42" fmla="*/ 0 h 10000"/>
                <a:gd name="connsiteX0" fmla="*/ 1085 w 10744"/>
                <a:gd name="connsiteY0" fmla="*/ 0 h 10000"/>
                <a:gd name="connsiteX1" fmla="*/ 10445 w 10744"/>
                <a:gd name="connsiteY1" fmla="*/ 0 h 10000"/>
                <a:gd name="connsiteX2" fmla="*/ 10738 w 10744"/>
                <a:gd name="connsiteY2" fmla="*/ 1328 h 10000"/>
                <a:gd name="connsiteX3" fmla="*/ 10592 w 10744"/>
                <a:gd name="connsiteY3" fmla="*/ 1402 h 10000"/>
                <a:gd name="connsiteX4" fmla="*/ 10543 w 10744"/>
                <a:gd name="connsiteY4" fmla="*/ 1624 h 10000"/>
                <a:gd name="connsiteX5" fmla="*/ 10494 w 10744"/>
                <a:gd name="connsiteY5" fmla="*/ 2140 h 10000"/>
                <a:gd name="connsiteX6" fmla="*/ 10007 w 10744"/>
                <a:gd name="connsiteY6" fmla="*/ 2435 h 10000"/>
                <a:gd name="connsiteX7" fmla="*/ 9812 w 10744"/>
                <a:gd name="connsiteY7" fmla="*/ 2878 h 10000"/>
                <a:gd name="connsiteX8" fmla="*/ 9714 w 10744"/>
                <a:gd name="connsiteY8" fmla="*/ 3100 h 10000"/>
                <a:gd name="connsiteX9" fmla="*/ 9568 w 10744"/>
                <a:gd name="connsiteY9" fmla="*/ 4280 h 10000"/>
                <a:gd name="connsiteX10" fmla="*/ 9275 w 10744"/>
                <a:gd name="connsiteY10" fmla="*/ 4428 h 10000"/>
                <a:gd name="connsiteX11" fmla="*/ 9129 w 10744"/>
                <a:gd name="connsiteY11" fmla="*/ 4576 h 10000"/>
                <a:gd name="connsiteX12" fmla="*/ 8837 w 10744"/>
                <a:gd name="connsiteY12" fmla="*/ 4723 h 10000"/>
                <a:gd name="connsiteX13" fmla="*/ 8690 w 10744"/>
                <a:gd name="connsiteY13" fmla="*/ 4797 h 10000"/>
                <a:gd name="connsiteX14" fmla="*/ 8642 w 10744"/>
                <a:gd name="connsiteY14" fmla="*/ 5756 h 10000"/>
                <a:gd name="connsiteX15" fmla="*/ 9080 w 10744"/>
                <a:gd name="connsiteY15" fmla="*/ 6052 h 10000"/>
                <a:gd name="connsiteX16" fmla="*/ 9373 w 10744"/>
                <a:gd name="connsiteY16" fmla="*/ 6347 h 10000"/>
                <a:gd name="connsiteX17" fmla="*/ 9080 w 10744"/>
                <a:gd name="connsiteY17" fmla="*/ 7011 h 10000"/>
                <a:gd name="connsiteX18" fmla="*/ 9032 w 10744"/>
                <a:gd name="connsiteY18" fmla="*/ 7232 h 10000"/>
                <a:gd name="connsiteX19" fmla="*/ 9178 w 10744"/>
                <a:gd name="connsiteY19" fmla="*/ 7380 h 10000"/>
                <a:gd name="connsiteX20" fmla="*/ 9227 w 10744"/>
                <a:gd name="connsiteY20" fmla="*/ 7601 h 10000"/>
                <a:gd name="connsiteX21" fmla="*/ 9617 w 10744"/>
                <a:gd name="connsiteY21" fmla="*/ 8413 h 10000"/>
                <a:gd name="connsiteX22" fmla="*/ 9860 w 10744"/>
                <a:gd name="connsiteY22" fmla="*/ 9077 h 10000"/>
                <a:gd name="connsiteX23" fmla="*/ 9812 w 10744"/>
                <a:gd name="connsiteY23" fmla="*/ 9594 h 10000"/>
                <a:gd name="connsiteX24" fmla="*/ 9080 w 10744"/>
                <a:gd name="connsiteY24" fmla="*/ 9446 h 10000"/>
                <a:gd name="connsiteX25" fmla="*/ 8885 w 10744"/>
                <a:gd name="connsiteY25" fmla="*/ 9004 h 10000"/>
                <a:gd name="connsiteX26" fmla="*/ 8788 w 10744"/>
                <a:gd name="connsiteY26" fmla="*/ 8782 h 10000"/>
                <a:gd name="connsiteX27" fmla="*/ 8300 w 10744"/>
                <a:gd name="connsiteY27" fmla="*/ 8856 h 10000"/>
                <a:gd name="connsiteX28" fmla="*/ 8252 w 10744"/>
                <a:gd name="connsiteY28" fmla="*/ 8635 h 10000"/>
                <a:gd name="connsiteX29" fmla="*/ 8057 w 10744"/>
                <a:gd name="connsiteY29" fmla="*/ 8708 h 10000"/>
                <a:gd name="connsiteX30" fmla="*/ 7325 w 10744"/>
                <a:gd name="connsiteY30" fmla="*/ 9077 h 10000"/>
                <a:gd name="connsiteX31" fmla="*/ 7033 w 10744"/>
                <a:gd name="connsiteY31" fmla="*/ 9225 h 10000"/>
                <a:gd name="connsiteX32" fmla="*/ 6350 w 10744"/>
                <a:gd name="connsiteY32" fmla="*/ 9151 h 10000"/>
                <a:gd name="connsiteX33" fmla="*/ 6107 w 10744"/>
                <a:gd name="connsiteY33" fmla="*/ 8782 h 10000"/>
                <a:gd name="connsiteX34" fmla="*/ 5814 w 10744"/>
                <a:gd name="connsiteY34" fmla="*/ 8561 h 10000"/>
                <a:gd name="connsiteX35" fmla="*/ 5668 w 10744"/>
                <a:gd name="connsiteY35" fmla="*/ 8635 h 10000"/>
                <a:gd name="connsiteX36" fmla="*/ 5473 w 10744"/>
                <a:gd name="connsiteY36" fmla="*/ 8856 h 10000"/>
                <a:gd name="connsiteX37" fmla="*/ 715 w 10744"/>
                <a:gd name="connsiteY37" fmla="*/ 5292 h 10000"/>
                <a:gd name="connsiteX38" fmla="*/ 1183 w 10744"/>
                <a:gd name="connsiteY38" fmla="*/ 3321 h 10000"/>
                <a:gd name="connsiteX39" fmla="*/ 1085 w 10744"/>
                <a:gd name="connsiteY39" fmla="*/ 2140 h 10000"/>
                <a:gd name="connsiteX40" fmla="*/ 1085 w 10744"/>
                <a:gd name="connsiteY40" fmla="*/ 812 h 10000"/>
                <a:gd name="connsiteX41" fmla="*/ 1085 w 10744"/>
                <a:gd name="connsiteY41" fmla="*/ 0 h 10000"/>
                <a:gd name="connsiteX0" fmla="*/ 370 w 10029"/>
                <a:gd name="connsiteY0" fmla="*/ 88 h 10088"/>
                <a:gd name="connsiteX1" fmla="*/ 9730 w 10029"/>
                <a:gd name="connsiteY1" fmla="*/ 88 h 10088"/>
                <a:gd name="connsiteX2" fmla="*/ 10023 w 10029"/>
                <a:gd name="connsiteY2" fmla="*/ 1416 h 10088"/>
                <a:gd name="connsiteX3" fmla="*/ 9877 w 10029"/>
                <a:gd name="connsiteY3" fmla="*/ 1490 h 10088"/>
                <a:gd name="connsiteX4" fmla="*/ 9828 w 10029"/>
                <a:gd name="connsiteY4" fmla="*/ 1712 h 10088"/>
                <a:gd name="connsiteX5" fmla="*/ 9779 w 10029"/>
                <a:gd name="connsiteY5" fmla="*/ 2228 h 10088"/>
                <a:gd name="connsiteX6" fmla="*/ 9292 w 10029"/>
                <a:gd name="connsiteY6" fmla="*/ 2523 h 10088"/>
                <a:gd name="connsiteX7" fmla="*/ 9097 w 10029"/>
                <a:gd name="connsiteY7" fmla="*/ 2966 h 10088"/>
                <a:gd name="connsiteX8" fmla="*/ 8999 w 10029"/>
                <a:gd name="connsiteY8" fmla="*/ 3188 h 10088"/>
                <a:gd name="connsiteX9" fmla="*/ 8853 w 10029"/>
                <a:gd name="connsiteY9" fmla="*/ 4368 h 10088"/>
                <a:gd name="connsiteX10" fmla="*/ 8560 w 10029"/>
                <a:gd name="connsiteY10" fmla="*/ 4516 h 10088"/>
                <a:gd name="connsiteX11" fmla="*/ 8414 w 10029"/>
                <a:gd name="connsiteY11" fmla="*/ 4664 h 10088"/>
                <a:gd name="connsiteX12" fmla="*/ 8122 w 10029"/>
                <a:gd name="connsiteY12" fmla="*/ 4811 h 10088"/>
                <a:gd name="connsiteX13" fmla="*/ 7975 w 10029"/>
                <a:gd name="connsiteY13" fmla="*/ 4885 h 10088"/>
                <a:gd name="connsiteX14" fmla="*/ 7927 w 10029"/>
                <a:gd name="connsiteY14" fmla="*/ 5844 h 10088"/>
                <a:gd name="connsiteX15" fmla="*/ 8365 w 10029"/>
                <a:gd name="connsiteY15" fmla="*/ 6140 h 10088"/>
                <a:gd name="connsiteX16" fmla="*/ 8658 w 10029"/>
                <a:gd name="connsiteY16" fmla="*/ 6435 h 10088"/>
                <a:gd name="connsiteX17" fmla="*/ 8365 w 10029"/>
                <a:gd name="connsiteY17" fmla="*/ 7099 h 10088"/>
                <a:gd name="connsiteX18" fmla="*/ 8317 w 10029"/>
                <a:gd name="connsiteY18" fmla="*/ 7320 h 10088"/>
                <a:gd name="connsiteX19" fmla="*/ 8463 w 10029"/>
                <a:gd name="connsiteY19" fmla="*/ 7468 h 10088"/>
                <a:gd name="connsiteX20" fmla="*/ 8512 w 10029"/>
                <a:gd name="connsiteY20" fmla="*/ 7689 h 10088"/>
                <a:gd name="connsiteX21" fmla="*/ 8902 w 10029"/>
                <a:gd name="connsiteY21" fmla="*/ 8501 h 10088"/>
                <a:gd name="connsiteX22" fmla="*/ 9145 w 10029"/>
                <a:gd name="connsiteY22" fmla="*/ 9165 h 10088"/>
                <a:gd name="connsiteX23" fmla="*/ 9097 w 10029"/>
                <a:gd name="connsiteY23" fmla="*/ 9682 h 10088"/>
                <a:gd name="connsiteX24" fmla="*/ 8365 w 10029"/>
                <a:gd name="connsiteY24" fmla="*/ 9534 h 10088"/>
                <a:gd name="connsiteX25" fmla="*/ 8170 w 10029"/>
                <a:gd name="connsiteY25" fmla="*/ 9092 h 10088"/>
                <a:gd name="connsiteX26" fmla="*/ 8073 w 10029"/>
                <a:gd name="connsiteY26" fmla="*/ 8870 h 10088"/>
                <a:gd name="connsiteX27" fmla="*/ 7585 w 10029"/>
                <a:gd name="connsiteY27" fmla="*/ 8944 h 10088"/>
                <a:gd name="connsiteX28" fmla="*/ 7537 w 10029"/>
                <a:gd name="connsiteY28" fmla="*/ 8723 h 10088"/>
                <a:gd name="connsiteX29" fmla="*/ 7342 w 10029"/>
                <a:gd name="connsiteY29" fmla="*/ 8796 h 10088"/>
                <a:gd name="connsiteX30" fmla="*/ 6610 w 10029"/>
                <a:gd name="connsiteY30" fmla="*/ 9165 h 10088"/>
                <a:gd name="connsiteX31" fmla="*/ 6318 w 10029"/>
                <a:gd name="connsiteY31" fmla="*/ 9313 h 10088"/>
                <a:gd name="connsiteX32" fmla="*/ 5635 w 10029"/>
                <a:gd name="connsiteY32" fmla="*/ 9239 h 10088"/>
                <a:gd name="connsiteX33" fmla="*/ 5392 w 10029"/>
                <a:gd name="connsiteY33" fmla="*/ 8870 h 10088"/>
                <a:gd name="connsiteX34" fmla="*/ 5099 w 10029"/>
                <a:gd name="connsiteY34" fmla="*/ 8649 h 10088"/>
                <a:gd name="connsiteX35" fmla="*/ 4953 w 10029"/>
                <a:gd name="connsiteY35" fmla="*/ 8723 h 10088"/>
                <a:gd name="connsiteX36" fmla="*/ 4758 w 10029"/>
                <a:gd name="connsiteY36" fmla="*/ 8944 h 10088"/>
                <a:gd name="connsiteX37" fmla="*/ 0 w 10029"/>
                <a:gd name="connsiteY37" fmla="*/ 5380 h 10088"/>
                <a:gd name="connsiteX38" fmla="*/ 468 w 10029"/>
                <a:gd name="connsiteY38" fmla="*/ 3409 h 10088"/>
                <a:gd name="connsiteX39" fmla="*/ 370 w 10029"/>
                <a:gd name="connsiteY39" fmla="*/ 2228 h 10088"/>
                <a:gd name="connsiteX40" fmla="*/ 370 w 10029"/>
                <a:gd name="connsiteY40" fmla="*/ 900 h 10088"/>
                <a:gd name="connsiteX41" fmla="*/ 370 w 10029"/>
                <a:gd name="connsiteY41" fmla="*/ 88 h 10088"/>
                <a:gd name="connsiteX0" fmla="*/ 1101 w 10760"/>
                <a:gd name="connsiteY0" fmla="*/ 0 h 10000"/>
                <a:gd name="connsiteX1" fmla="*/ 10461 w 10760"/>
                <a:gd name="connsiteY1" fmla="*/ 0 h 10000"/>
                <a:gd name="connsiteX2" fmla="*/ 10754 w 10760"/>
                <a:gd name="connsiteY2" fmla="*/ 1328 h 10000"/>
                <a:gd name="connsiteX3" fmla="*/ 10608 w 10760"/>
                <a:gd name="connsiteY3" fmla="*/ 1402 h 10000"/>
                <a:gd name="connsiteX4" fmla="*/ 10559 w 10760"/>
                <a:gd name="connsiteY4" fmla="*/ 1624 h 10000"/>
                <a:gd name="connsiteX5" fmla="*/ 10510 w 10760"/>
                <a:gd name="connsiteY5" fmla="*/ 2140 h 10000"/>
                <a:gd name="connsiteX6" fmla="*/ 10023 w 10760"/>
                <a:gd name="connsiteY6" fmla="*/ 2435 h 10000"/>
                <a:gd name="connsiteX7" fmla="*/ 9828 w 10760"/>
                <a:gd name="connsiteY7" fmla="*/ 2878 h 10000"/>
                <a:gd name="connsiteX8" fmla="*/ 9730 w 10760"/>
                <a:gd name="connsiteY8" fmla="*/ 3100 h 10000"/>
                <a:gd name="connsiteX9" fmla="*/ 9584 w 10760"/>
                <a:gd name="connsiteY9" fmla="*/ 4280 h 10000"/>
                <a:gd name="connsiteX10" fmla="*/ 9291 w 10760"/>
                <a:gd name="connsiteY10" fmla="*/ 4428 h 10000"/>
                <a:gd name="connsiteX11" fmla="*/ 9145 w 10760"/>
                <a:gd name="connsiteY11" fmla="*/ 4576 h 10000"/>
                <a:gd name="connsiteX12" fmla="*/ 8853 w 10760"/>
                <a:gd name="connsiteY12" fmla="*/ 4723 h 10000"/>
                <a:gd name="connsiteX13" fmla="*/ 8706 w 10760"/>
                <a:gd name="connsiteY13" fmla="*/ 4797 h 10000"/>
                <a:gd name="connsiteX14" fmla="*/ 8658 w 10760"/>
                <a:gd name="connsiteY14" fmla="*/ 5756 h 10000"/>
                <a:gd name="connsiteX15" fmla="*/ 9096 w 10760"/>
                <a:gd name="connsiteY15" fmla="*/ 6052 h 10000"/>
                <a:gd name="connsiteX16" fmla="*/ 9389 w 10760"/>
                <a:gd name="connsiteY16" fmla="*/ 6347 h 10000"/>
                <a:gd name="connsiteX17" fmla="*/ 9096 w 10760"/>
                <a:gd name="connsiteY17" fmla="*/ 7011 h 10000"/>
                <a:gd name="connsiteX18" fmla="*/ 9048 w 10760"/>
                <a:gd name="connsiteY18" fmla="*/ 7232 h 10000"/>
                <a:gd name="connsiteX19" fmla="*/ 9194 w 10760"/>
                <a:gd name="connsiteY19" fmla="*/ 7380 h 10000"/>
                <a:gd name="connsiteX20" fmla="*/ 9243 w 10760"/>
                <a:gd name="connsiteY20" fmla="*/ 7601 h 10000"/>
                <a:gd name="connsiteX21" fmla="*/ 9633 w 10760"/>
                <a:gd name="connsiteY21" fmla="*/ 8413 h 10000"/>
                <a:gd name="connsiteX22" fmla="*/ 9876 w 10760"/>
                <a:gd name="connsiteY22" fmla="*/ 9077 h 10000"/>
                <a:gd name="connsiteX23" fmla="*/ 9828 w 10760"/>
                <a:gd name="connsiteY23" fmla="*/ 9594 h 10000"/>
                <a:gd name="connsiteX24" fmla="*/ 9096 w 10760"/>
                <a:gd name="connsiteY24" fmla="*/ 9446 h 10000"/>
                <a:gd name="connsiteX25" fmla="*/ 8901 w 10760"/>
                <a:gd name="connsiteY25" fmla="*/ 9004 h 10000"/>
                <a:gd name="connsiteX26" fmla="*/ 8804 w 10760"/>
                <a:gd name="connsiteY26" fmla="*/ 8782 h 10000"/>
                <a:gd name="connsiteX27" fmla="*/ 8316 w 10760"/>
                <a:gd name="connsiteY27" fmla="*/ 8856 h 10000"/>
                <a:gd name="connsiteX28" fmla="*/ 8268 w 10760"/>
                <a:gd name="connsiteY28" fmla="*/ 8635 h 10000"/>
                <a:gd name="connsiteX29" fmla="*/ 8073 w 10760"/>
                <a:gd name="connsiteY29" fmla="*/ 8708 h 10000"/>
                <a:gd name="connsiteX30" fmla="*/ 7341 w 10760"/>
                <a:gd name="connsiteY30" fmla="*/ 9077 h 10000"/>
                <a:gd name="connsiteX31" fmla="*/ 7049 w 10760"/>
                <a:gd name="connsiteY31" fmla="*/ 9225 h 10000"/>
                <a:gd name="connsiteX32" fmla="*/ 6366 w 10760"/>
                <a:gd name="connsiteY32" fmla="*/ 9151 h 10000"/>
                <a:gd name="connsiteX33" fmla="*/ 6123 w 10760"/>
                <a:gd name="connsiteY33" fmla="*/ 8782 h 10000"/>
                <a:gd name="connsiteX34" fmla="*/ 5830 w 10760"/>
                <a:gd name="connsiteY34" fmla="*/ 8561 h 10000"/>
                <a:gd name="connsiteX35" fmla="*/ 5684 w 10760"/>
                <a:gd name="connsiteY35" fmla="*/ 8635 h 10000"/>
                <a:gd name="connsiteX36" fmla="*/ 5489 w 10760"/>
                <a:gd name="connsiteY36" fmla="*/ 8856 h 10000"/>
                <a:gd name="connsiteX37" fmla="*/ 731 w 10760"/>
                <a:gd name="connsiteY37" fmla="*/ 5292 h 10000"/>
                <a:gd name="connsiteX38" fmla="*/ 1101 w 10760"/>
                <a:gd name="connsiteY38" fmla="*/ 2140 h 10000"/>
                <a:gd name="connsiteX39" fmla="*/ 1101 w 10760"/>
                <a:gd name="connsiteY39" fmla="*/ 812 h 10000"/>
                <a:gd name="connsiteX40" fmla="*/ 1101 w 10760"/>
                <a:gd name="connsiteY40" fmla="*/ 0 h 10000"/>
                <a:gd name="connsiteX0" fmla="*/ 1101 w 10760"/>
                <a:gd name="connsiteY0" fmla="*/ 0 h 10000"/>
                <a:gd name="connsiteX1" fmla="*/ 10461 w 10760"/>
                <a:gd name="connsiteY1" fmla="*/ 0 h 10000"/>
                <a:gd name="connsiteX2" fmla="*/ 10754 w 10760"/>
                <a:gd name="connsiteY2" fmla="*/ 1328 h 10000"/>
                <a:gd name="connsiteX3" fmla="*/ 10608 w 10760"/>
                <a:gd name="connsiteY3" fmla="*/ 1402 h 10000"/>
                <a:gd name="connsiteX4" fmla="*/ 10559 w 10760"/>
                <a:gd name="connsiteY4" fmla="*/ 1624 h 10000"/>
                <a:gd name="connsiteX5" fmla="*/ 10510 w 10760"/>
                <a:gd name="connsiteY5" fmla="*/ 2140 h 10000"/>
                <a:gd name="connsiteX6" fmla="*/ 10023 w 10760"/>
                <a:gd name="connsiteY6" fmla="*/ 2435 h 10000"/>
                <a:gd name="connsiteX7" fmla="*/ 9828 w 10760"/>
                <a:gd name="connsiteY7" fmla="*/ 2878 h 10000"/>
                <a:gd name="connsiteX8" fmla="*/ 9730 w 10760"/>
                <a:gd name="connsiteY8" fmla="*/ 3100 h 10000"/>
                <a:gd name="connsiteX9" fmla="*/ 9584 w 10760"/>
                <a:gd name="connsiteY9" fmla="*/ 4280 h 10000"/>
                <a:gd name="connsiteX10" fmla="*/ 9291 w 10760"/>
                <a:gd name="connsiteY10" fmla="*/ 4428 h 10000"/>
                <a:gd name="connsiteX11" fmla="*/ 9145 w 10760"/>
                <a:gd name="connsiteY11" fmla="*/ 4576 h 10000"/>
                <a:gd name="connsiteX12" fmla="*/ 8853 w 10760"/>
                <a:gd name="connsiteY12" fmla="*/ 4723 h 10000"/>
                <a:gd name="connsiteX13" fmla="*/ 8706 w 10760"/>
                <a:gd name="connsiteY13" fmla="*/ 4797 h 10000"/>
                <a:gd name="connsiteX14" fmla="*/ 8658 w 10760"/>
                <a:gd name="connsiteY14" fmla="*/ 5756 h 10000"/>
                <a:gd name="connsiteX15" fmla="*/ 9096 w 10760"/>
                <a:gd name="connsiteY15" fmla="*/ 6052 h 10000"/>
                <a:gd name="connsiteX16" fmla="*/ 9389 w 10760"/>
                <a:gd name="connsiteY16" fmla="*/ 6347 h 10000"/>
                <a:gd name="connsiteX17" fmla="*/ 9096 w 10760"/>
                <a:gd name="connsiteY17" fmla="*/ 7011 h 10000"/>
                <a:gd name="connsiteX18" fmla="*/ 9048 w 10760"/>
                <a:gd name="connsiteY18" fmla="*/ 7232 h 10000"/>
                <a:gd name="connsiteX19" fmla="*/ 9194 w 10760"/>
                <a:gd name="connsiteY19" fmla="*/ 7380 h 10000"/>
                <a:gd name="connsiteX20" fmla="*/ 9243 w 10760"/>
                <a:gd name="connsiteY20" fmla="*/ 7601 h 10000"/>
                <a:gd name="connsiteX21" fmla="*/ 9633 w 10760"/>
                <a:gd name="connsiteY21" fmla="*/ 8413 h 10000"/>
                <a:gd name="connsiteX22" fmla="*/ 9876 w 10760"/>
                <a:gd name="connsiteY22" fmla="*/ 9077 h 10000"/>
                <a:gd name="connsiteX23" fmla="*/ 9828 w 10760"/>
                <a:gd name="connsiteY23" fmla="*/ 9594 h 10000"/>
                <a:gd name="connsiteX24" fmla="*/ 9096 w 10760"/>
                <a:gd name="connsiteY24" fmla="*/ 9446 h 10000"/>
                <a:gd name="connsiteX25" fmla="*/ 8901 w 10760"/>
                <a:gd name="connsiteY25" fmla="*/ 9004 h 10000"/>
                <a:gd name="connsiteX26" fmla="*/ 8804 w 10760"/>
                <a:gd name="connsiteY26" fmla="*/ 8782 h 10000"/>
                <a:gd name="connsiteX27" fmla="*/ 8316 w 10760"/>
                <a:gd name="connsiteY27" fmla="*/ 8856 h 10000"/>
                <a:gd name="connsiteX28" fmla="*/ 8268 w 10760"/>
                <a:gd name="connsiteY28" fmla="*/ 8635 h 10000"/>
                <a:gd name="connsiteX29" fmla="*/ 8073 w 10760"/>
                <a:gd name="connsiteY29" fmla="*/ 8708 h 10000"/>
                <a:gd name="connsiteX30" fmla="*/ 7341 w 10760"/>
                <a:gd name="connsiteY30" fmla="*/ 9077 h 10000"/>
                <a:gd name="connsiteX31" fmla="*/ 7049 w 10760"/>
                <a:gd name="connsiteY31" fmla="*/ 9225 h 10000"/>
                <a:gd name="connsiteX32" fmla="*/ 6366 w 10760"/>
                <a:gd name="connsiteY32" fmla="*/ 9151 h 10000"/>
                <a:gd name="connsiteX33" fmla="*/ 6123 w 10760"/>
                <a:gd name="connsiteY33" fmla="*/ 8782 h 10000"/>
                <a:gd name="connsiteX34" fmla="*/ 5830 w 10760"/>
                <a:gd name="connsiteY34" fmla="*/ 8561 h 10000"/>
                <a:gd name="connsiteX35" fmla="*/ 5684 w 10760"/>
                <a:gd name="connsiteY35" fmla="*/ 8635 h 10000"/>
                <a:gd name="connsiteX36" fmla="*/ 5489 w 10760"/>
                <a:gd name="connsiteY36" fmla="*/ 8856 h 10000"/>
                <a:gd name="connsiteX37" fmla="*/ 731 w 10760"/>
                <a:gd name="connsiteY37" fmla="*/ 5292 h 10000"/>
                <a:gd name="connsiteX38" fmla="*/ 1101 w 10760"/>
                <a:gd name="connsiteY38" fmla="*/ 812 h 10000"/>
                <a:gd name="connsiteX39" fmla="*/ 1101 w 10760"/>
                <a:gd name="connsiteY39" fmla="*/ 0 h 10000"/>
                <a:gd name="connsiteX0" fmla="*/ 1622 w 11281"/>
                <a:gd name="connsiteY0" fmla="*/ 0 h 10000"/>
                <a:gd name="connsiteX1" fmla="*/ 10982 w 11281"/>
                <a:gd name="connsiteY1" fmla="*/ 0 h 10000"/>
                <a:gd name="connsiteX2" fmla="*/ 11275 w 11281"/>
                <a:gd name="connsiteY2" fmla="*/ 1328 h 10000"/>
                <a:gd name="connsiteX3" fmla="*/ 11129 w 11281"/>
                <a:gd name="connsiteY3" fmla="*/ 1402 h 10000"/>
                <a:gd name="connsiteX4" fmla="*/ 11080 w 11281"/>
                <a:gd name="connsiteY4" fmla="*/ 1624 h 10000"/>
                <a:gd name="connsiteX5" fmla="*/ 11031 w 11281"/>
                <a:gd name="connsiteY5" fmla="*/ 2140 h 10000"/>
                <a:gd name="connsiteX6" fmla="*/ 10544 w 11281"/>
                <a:gd name="connsiteY6" fmla="*/ 2435 h 10000"/>
                <a:gd name="connsiteX7" fmla="*/ 10349 w 11281"/>
                <a:gd name="connsiteY7" fmla="*/ 2878 h 10000"/>
                <a:gd name="connsiteX8" fmla="*/ 10251 w 11281"/>
                <a:gd name="connsiteY8" fmla="*/ 3100 h 10000"/>
                <a:gd name="connsiteX9" fmla="*/ 10105 w 11281"/>
                <a:gd name="connsiteY9" fmla="*/ 4280 h 10000"/>
                <a:gd name="connsiteX10" fmla="*/ 9812 w 11281"/>
                <a:gd name="connsiteY10" fmla="*/ 4428 h 10000"/>
                <a:gd name="connsiteX11" fmla="*/ 9666 w 11281"/>
                <a:gd name="connsiteY11" fmla="*/ 4576 h 10000"/>
                <a:gd name="connsiteX12" fmla="*/ 9374 w 11281"/>
                <a:gd name="connsiteY12" fmla="*/ 4723 h 10000"/>
                <a:gd name="connsiteX13" fmla="*/ 9227 w 11281"/>
                <a:gd name="connsiteY13" fmla="*/ 4797 h 10000"/>
                <a:gd name="connsiteX14" fmla="*/ 9179 w 11281"/>
                <a:gd name="connsiteY14" fmla="*/ 5756 h 10000"/>
                <a:gd name="connsiteX15" fmla="*/ 9617 w 11281"/>
                <a:gd name="connsiteY15" fmla="*/ 6052 h 10000"/>
                <a:gd name="connsiteX16" fmla="*/ 9910 w 11281"/>
                <a:gd name="connsiteY16" fmla="*/ 6347 h 10000"/>
                <a:gd name="connsiteX17" fmla="*/ 9617 w 11281"/>
                <a:gd name="connsiteY17" fmla="*/ 7011 h 10000"/>
                <a:gd name="connsiteX18" fmla="*/ 9569 w 11281"/>
                <a:gd name="connsiteY18" fmla="*/ 7232 h 10000"/>
                <a:gd name="connsiteX19" fmla="*/ 9715 w 11281"/>
                <a:gd name="connsiteY19" fmla="*/ 7380 h 10000"/>
                <a:gd name="connsiteX20" fmla="*/ 9764 w 11281"/>
                <a:gd name="connsiteY20" fmla="*/ 7601 h 10000"/>
                <a:gd name="connsiteX21" fmla="*/ 10154 w 11281"/>
                <a:gd name="connsiteY21" fmla="*/ 8413 h 10000"/>
                <a:gd name="connsiteX22" fmla="*/ 10397 w 11281"/>
                <a:gd name="connsiteY22" fmla="*/ 9077 h 10000"/>
                <a:gd name="connsiteX23" fmla="*/ 10349 w 11281"/>
                <a:gd name="connsiteY23" fmla="*/ 9594 h 10000"/>
                <a:gd name="connsiteX24" fmla="*/ 9617 w 11281"/>
                <a:gd name="connsiteY24" fmla="*/ 9446 h 10000"/>
                <a:gd name="connsiteX25" fmla="*/ 9422 w 11281"/>
                <a:gd name="connsiteY25" fmla="*/ 9004 h 10000"/>
                <a:gd name="connsiteX26" fmla="*/ 9325 w 11281"/>
                <a:gd name="connsiteY26" fmla="*/ 8782 h 10000"/>
                <a:gd name="connsiteX27" fmla="*/ 8837 w 11281"/>
                <a:gd name="connsiteY27" fmla="*/ 8856 h 10000"/>
                <a:gd name="connsiteX28" fmla="*/ 8789 w 11281"/>
                <a:gd name="connsiteY28" fmla="*/ 8635 h 10000"/>
                <a:gd name="connsiteX29" fmla="*/ 8594 w 11281"/>
                <a:gd name="connsiteY29" fmla="*/ 8708 h 10000"/>
                <a:gd name="connsiteX30" fmla="*/ 7862 w 11281"/>
                <a:gd name="connsiteY30" fmla="*/ 9077 h 10000"/>
                <a:gd name="connsiteX31" fmla="*/ 7570 w 11281"/>
                <a:gd name="connsiteY31" fmla="*/ 9225 h 10000"/>
                <a:gd name="connsiteX32" fmla="*/ 6887 w 11281"/>
                <a:gd name="connsiteY32" fmla="*/ 9151 h 10000"/>
                <a:gd name="connsiteX33" fmla="*/ 6644 w 11281"/>
                <a:gd name="connsiteY33" fmla="*/ 8782 h 10000"/>
                <a:gd name="connsiteX34" fmla="*/ 6351 w 11281"/>
                <a:gd name="connsiteY34" fmla="*/ 8561 h 10000"/>
                <a:gd name="connsiteX35" fmla="*/ 6205 w 11281"/>
                <a:gd name="connsiteY35" fmla="*/ 8635 h 10000"/>
                <a:gd name="connsiteX36" fmla="*/ 6010 w 11281"/>
                <a:gd name="connsiteY36" fmla="*/ 8856 h 10000"/>
                <a:gd name="connsiteX37" fmla="*/ 1252 w 11281"/>
                <a:gd name="connsiteY37" fmla="*/ 5292 h 10000"/>
                <a:gd name="connsiteX38" fmla="*/ 1622 w 11281"/>
                <a:gd name="connsiteY38" fmla="*/ 0 h 10000"/>
                <a:gd name="connsiteX0" fmla="*/ 1622 w 11281"/>
                <a:gd name="connsiteY0" fmla="*/ 12 h 10012"/>
                <a:gd name="connsiteX1" fmla="*/ 10982 w 11281"/>
                <a:gd name="connsiteY1" fmla="*/ 12 h 10012"/>
                <a:gd name="connsiteX2" fmla="*/ 11275 w 11281"/>
                <a:gd name="connsiteY2" fmla="*/ 1340 h 10012"/>
                <a:gd name="connsiteX3" fmla="*/ 11129 w 11281"/>
                <a:gd name="connsiteY3" fmla="*/ 1414 h 10012"/>
                <a:gd name="connsiteX4" fmla="*/ 11080 w 11281"/>
                <a:gd name="connsiteY4" fmla="*/ 1636 h 10012"/>
                <a:gd name="connsiteX5" fmla="*/ 11031 w 11281"/>
                <a:gd name="connsiteY5" fmla="*/ 2152 h 10012"/>
                <a:gd name="connsiteX6" fmla="*/ 10544 w 11281"/>
                <a:gd name="connsiteY6" fmla="*/ 2447 h 10012"/>
                <a:gd name="connsiteX7" fmla="*/ 10349 w 11281"/>
                <a:gd name="connsiteY7" fmla="*/ 2890 h 10012"/>
                <a:gd name="connsiteX8" fmla="*/ 10251 w 11281"/>
                <a:gd name="connsiteY8" fmla="*/ 3112 h 10012"/>
                <a:gd name="connsiteX9" fmla="*/ 10105 w 11281"/>
                <a:gd name="connsiteY9" fmla="*/ 4292 h 10012"/>
                <a:gd name="connsiteX10" fmla="*/ 9812 w 11281"/>
                <a:gd name="connsiteY10" fmla="*/ 4440 h 10012"/>
                <a:gd name="connsiteX11" fmla="*/ 9666 w 11281"/>
                <a:gd name="connsiteY11" fmla="*/ 4588 h 10012"/>
                <a:gd name="connsiteX12" fmla="*/ 9374 w 11281"/>
                <a:gd name="connsiteY12" fmla="*/ 4735 h 10012"/>
                <a:gd name="connsiteX13" fmla="*/ 9227 w 11281"/>
                <a:gd name="connsiteY13" fmla="*/ 4809 h 10012"/>
                <a:gd name="connsiteX14" fmla="*/ 9179 w 11281"/>
                <a:gd name="connsiteY14" fmla="*/ 5768 h 10012"/>
                <a:gd name="connsiteX15" fmla="*/ 9617 w 11281"/>
                <a:gd name="connsiteY15" fmla="*/ 6064 h 10012"/>
                <a:gd name="connsiteX16" fmla="*/ 9910 w 11281"/>
                <a:gd name="connsiteY16" fmla="*/ 6359 h 10012"/>
                <a:gd name="connsiteX17" fmla="*/ 9617 w 11281"/>
                <a:gd name="connsiteY17" fmla="*/ 7023 h 10012"/>
                <a:gd name="connsiteX18" fmla="*/ 9569 w 11281"/>
                <a:gd name="connsiteY18" fmla="*/ 7244 h 10012"/>
                <a:gd name="connsiteX19" fmla="*/ 9715 w 11281"/>
                <a:gd name="connsiteY19" fmla="*/ 7392 h 10012"/>
                <a:gd name="connsiteX20" fmla="*/ 9764 w 11281"/>
                <a:gd name="connsiteY20" fmla="*/ 7613 h 10012"/>
                <a:gd name="connsiteX21" fmla="*/ 10154 w 11281"/>
                <a:gd name="connsiteY21" fmla="*/ 8425 h 10012"/>
                <a:gd name="connsiteX22" fmla="*/ 10397 w 11281"/>
                <a:gd name="connsiteY22" fmla="*/ 9089 h 10012"/>
                <a:gd name="connsiteX23" fmla="*/ 10349 w 11281"/>
                <a:gd name="connsiteY23" fmla="*/ 9606 h 10012"/>
                <a:gd name="connsiteX24" fmla="*/ 9617 w 11281"/>
                <a:gd name="connsiteY24" fmla="*/ 9458 h 10012"/>
                <a:gd name="connsiteX25" fmla="*/ 9422 w 11281"/>
                <a:gd name="connsiteY25" fmla="*/ 9016 h 10012"/>
                <a:gd name="connsiteX26" fmla="*/ 9325 w 11281"/>
                <a:gd name="connsiteY26" fmla="*/ 8794 h 10012"/>
                <a:gd name="connsiteX27" fmla="*/ 8837 w 11281"/>
                <a:gd name="connsiteY27" fmla="*/ 8868 h 10012"/>
                <a:gd name="connsiteX28" fmla="*/ 8789 w 11281"/>
                <a:gd name="connsiteY28" fmla="*/ 8647 h 10012"/>
                <a:gd name="connsiteX29" fmla="*/ 8594 w 11281"/>
                <a:gd name="connsiteY29" fmla="*/ 8720 h 10012"/>
                <a:gd name="connsiteX30" fmla="*/ 7862 w 11281"/>
                <a:gd name="connsiteY30" fmla="*/ 9089 h 10012"/>
                <a:gd name="connsiteX31" fmla="*/ 7570 w 11281"/>
                <a:gd name="connsiteY31" fmla="*/ 9237 h 10012"/>
                <a:gd name="connsiteX32" fmla="*/ 6887 w 11281"/>
                <a:gd name="connsiteY32" fmla="*/ 9163 h 10012"/>
                <a:gd name="connsiteX33" fmla="*/ 6644 w 11281"/>
                <a:gd name="connsiteY33" fmla="*/ 8794 h 10012"/>
                <a:gd name="connsiteX34" fmla="*/ 6351 w 11281"/>
                <a:gd name="connsiteY34" fmla="*/ 8573 h 10012"/>
                <a:gd name="connsiteX35" fmla="*/ 6205 w 11281"/>
                <a:gd name="connsiteY35" fmla="*/ 8647 h 10012"/>
                <a:gd name="connsiteX36" fmla="*/ 6010 w 11281"/>
                <a:gd name="connsiteY36" fmla="*/ 8868 h 10012"/>
                <a:gd name="connsiteX37" fmla="*/ 1252 w 11281"/>
                <a:gd name="connsiteY37" fmla="*/ 5304 h 10012"/>
                <a:gd name="connsiteX38" fmla="*/ 1622 w 11281"/>
                <a:gd name="connsiteY38" fmla="*/ 12 h 10012"/>
                <a:gd name="connsiteX0" fmla="*/ 370 w 10029"/>
                <a:gd name="connsiteY0" fmla="*/ 12 h 10012"/>
                <a:gd name="connsiteX1" fmla="*/ 9730 w 10029"/>
                <a:gd name="connsiteY1" fmla="*/ 12 h 10012"/>
                <a:gd name="connsiteX2" fmla="*/ 10023 w 10029"/>
                <a:gd name="connsiteY2" fmla="*/ 1340 h 10012"/>
                <a:gd name="connsiteX3" fmla="*/ 9877 w 10029"/>
                <a:gd name="connsiteY3" fmla="*/ 1414 h 10012"/>
                <a:gd name="connsiteX4" fmla="*/ 9828 w 10029"/>
                <a:gd name="connsiteY4" fmla="*/ 1636 h 10012"/>
                <a:gd name="connsiteX5" fmla="*/ 9779 w 10029"/>
                <a:gd name="connsiteY5" fmla="*/ 2152 h 10012"/>
                <a:gd name="connsiteX6" fmla="*/ 9292 w 10029"/>
                <a:gd name="connsiteY6" fmla="*/ 2447 h 10012"/>
                <a:gd name="connsiteX7" fmla="*/ 9097 w 10029"/>
                <a:gd name="connsiteY7" fmla="*/ 2890 h 10012"/>
                <a:gd name="connsiteX8" fmla="*/ 8999 w 10029"/>
                <a:gd name="connsiteY8" fmla="*/ 3112 h 10012"/>
                <a:gd name="connsiteX9" fmla="*/ 8853 w 10029"/>
                <a:gd name="connsiteY9" fmla="*/ 4292 h 10012"/>
                <a:gd name="connsiteX10" fmla="*/ 8560 w 10029"/>
                <a:gd name="connsiteY10" fmla="*/ 4440 h 10012"/>
                <a:gd name="connsiteX11" fmla="*/ 8414 w 10029"/>
                <a:gd name="connsiteY11" fmla="*/ 4588 h 10012"/>
                <a:gd name="connsiteX12" fmla="*/ 8122 w 10029"/>
                <a:gd name="connsiteY12" fmla="*/ 4735 h 10012"/>
                <a:gd name="connsiteX13" fmla="*/ 7975 w 10029"/>
                <a:gd name="connsiteY13" fmla="*/ 4809 h 10012"/>
                <a:gd name="connsiteX14" fmla="*/ 7927 w 10029"/>
                <a:gd name="connsiteY14" fmla="*/ 5768 h 10012"/>
                <a:gd name="connsiteX15" fmla="*/ 8365 w 10029"/>
                <a:gd name="connsiteY15" fmla="*/ 6064 h 10012"/>
                <a:gd name="connsiteX16" fmla="*/ 8658 w 10029"/>
                <a:gd name="connsiteY16" fmla="*/ 6359 h 10012"/>
                <a:gd name="connsiteX17" fmla="*/ 8365 w 10029"/>
                <a:gd name="connsiteY17" fmla="*/ 7023 h 10012"/>
                <a:gd name="connsiteX18" fmla="*/ 8317 w 10029"/>
                <a:gd name="connsiteY18" fmla="*/ 7244 h 10012"/>
                <a:gd name="connsiteX19" fmla="*/ 8463 w 10029"/>
                <a:gd name="connsiteY19" fmla="*/ 7392 h 10012"/>
                <a:gd name="connsiteX20" fmla="*/ 8512 w 10029"/>
                <a:gd name="connsiteY20" fmla="*/ 7613 h 10012"/>
                <a:gd name="connsiteX21" fmla="*/ 8902 w 10029"/>
                <a:gd name="connsiteY21" fmla="*/ 8425 h 10012"/>
                <a:gd name="connsiteX22" fmla="*/ 9145 w 10029"/>
                <a:gd name="connsiteY22" fmla="*/ 9089 h 10012"/>
                <a:gd name="connsiteX23" fmla="*/ 9097 w 10029"/>
                <a:gd name="connsiteY23" fmla="*/ 9606 h 10012"/>
                <a:gd name="connsiteX24" fmla="*/ 8365 w 10029"/>
                <a:gd name="connsiteY24" fmla="*/ 9458 h 10012"/>
                <a:gd name="connsiteX25" fmla="*/ 8170 w 10029"/>
                <a:gd name="connsiteY25" fmla="*/ 9016 h 10012"/>
                <a:gd name="connsiteX26" fmla="*/ 8073 w 10029"/>
                <a:gd name="connsiteY26" fmla="*/ 8794 h 10012"/>
                <a:gd name="connsiteX27" fmla="*/ 7585 w 10029"/>
                <a:gd name="connsiteY27" fmla="*/ 8868 h 10012"/>
                <a:gd name="connsiteX28" fmla="*/ 7537 w 10029"/>
                <a:gd name="connsiteY28" fmla="*/ 8647 h 10012"/>
                <a:gd name="connsiteX29" fmla="*/ 7342 w 10029"/>
                <a:gd name="connsiteY29" fmla="*/ 8720 h 10012"/>
                <a:gd name="connsiteX30" fmla="*/ 6610 w 10029"/>
                <a:gd name="connsiteY30" fmla="*/ 9089 h 10012"/>
                <a:gd name="connsiteX31" fmla="*/ 6318 w 10029"/>
                <a:gd name="connsiteY31" fmla="*/ 9237 h 10012"/>
                <a:gd name="connsiteX32" fmla="*/ 5635 w 10029"/>
                <a:gd name="connsiteY32" fmla="*/ 9163 h 10012"/>
                <a:gd name="connsiteX33" fmla="*/ 5392 w 10029"/>
                <a:gd name="connsiteY33" fmla="*/ 8794 h 10012"/>
                <a:gd name="connsiteX34" fmla="*/ 5099 w 10029"/>
                <a:gd name="connsiteY34" fmla="*/ 8573 h 10012"/>
                <a:gd name="connsiteX35" fmla="*/ 4953 w 10029"/>
                <a:gd name="connsiteY35" fmla="*/ 8647 h 10012"/>
                <a:gd name="connsiteX36" fmla="*/ 4758 w 10029"/>
                <a:gd name="connsiteY36" fmla="*/ 8868 h 10012"/>
                <a:gd name="connsiteX37" fmla="*/ 0 w 10029"/>
                <a:gd name="connsiteY37" fmla="*/ 5304 h 10012"/>
                <a:gd name="connsiteX38" fmla="*/ 370 w 10029"/>
                <a:gd name="connsiteY38" fmla="*/ 12 h 10012"/>
                <a:gd name="connsiteX0" fmla="*/ 370 w 10029"/>
                <a:gd name="connsiteY0" fmla="*/ 12 h 10012"/>
                <a:gd name="connsiteX1" fmla="*/ 9730 w 10029"/>
                <a:gd name="connsiteY1" fmla="*/ 12 h 10012"/>
                <a:gd name="connsiteX2" fmla="*/ 10023 w 10029"/>
                <a:gd name="connsiteY2" fmla="*/ 1340 h 10012"/>
                <a:gd name="connsiteX3" fmla="*/ 9877 w 10029"/>
                <a:gd name="connsiteY3" fmla="*/ 1414 h 10012"/>
                <a:gd name="connsiteX4" fmla="*/ 9828 w 10029"/>
                <a:gd name="connsiteY4" fmla="*/ 1636 h 10012"/>
                <a:gd name="connsiteX5" fmla="*/ 9779 w 10029"/>
                <a:gd name="connsiteY5" fmla="*/ 2152 h 10012"/>
                <a:gd name="connsiteX6" fmla="*/ 9292 w 10029"/>
                <a:gd name="connsiteY6" fmla="*/ 2447 h 10012"/>
                <a:gd name="connsiteX7" fmla="*/ 9097 w 10029"/>
                <a:gd name="connsiteY7" fmla="*/ 2890 h 10012"/>
                <a:gd name="connsiteX8" fmla="*/ 8999 w 10029"/>
                <a:gd name="connsiteY8" fmla="*/ 3112 h 10012"/>
                <a:gd name="connsiteX9" fmla="*/ 8853 w 10029"/>
                <a:gd name="connsiteY9" fmla="*/ 4292 h 10012"/>
                <a:gd name="connsiteX10" fmla="*/ 8560 w 10029"/>
                <a:gd name="connsiteY10" fmla="*/ 4440 h 10012"/>
                <a:gd name="connsiteX11" fmla="*/ 8414 w 10029"/>
                <a:gd name="connsiteY11" fmla="*/ 4588 h 10012"/>
                <a:gd name="connsiteX12" fmla="*/ 8122 w 10029"/>
                <a:gd name="connsiteY12" fmla="*/ 4735 h 10012"/>
                <a:gd name="connsiteX13" fmla="*/ 7975 w 10029"/>
                <a:gd name="connsiteY13" fmla="*/ 4809 h 10012"/>
                <a:gd name="connsiteX14" fmla="*/ 7927 w 10029"/>
                <a:gd name="connsiteY14" fmla="*/ 5768 h 10012"/>
                <a:gd name="connsiteX15" fmla="*/ 8365 w 10029"/>
                <a:gd name="connsiteY15" fmla="*/ 6064 h 10012"/>
                <a:gd name="connsiteX16" fmla="*/ 8658 w 10029"/>
                <a:gd name="connsiteY16" fmla="*/ 6359 h 10012"/>
                <a:gd name="connsiteX17" fmla="*/ 8365 w 10029"/>
                <a:gd name="connsiteY17" fmla="*/ 7023 h 10012"/>
                <a:gd name="connsiteX18" fmla="*/ 8317 w 10029"/>
                <a:gd name="connsiteY18" fmla="*/ 7244 h 10012"/>
                <a:gd name="connsiteX19" fmla="*/ 8463 w 10029"/>
                <a:gd name="connsiteY19" fmla="*/ 7392 h 10012"/>
                <a:gd name="connsiteX20" fmla="*/ 8512 w 10029"/>
                <a:gd name="connsiteY20" fmla="*/ 7613 h 10012"/>
                <a:gd name="connsiteX21" fmla="*/ 8902 w 10029"/>
                <a:gd name="connsiteY21" fmla="*/ 8425 h 10012"/>
                <a:gd name="connsiteX22" fmla="*/ 9145 w 10029"/>
                <a:gd name="connsiteY22" fmla="*/ 9089 h 10012"/>
                <a:gd name="connsiteX23" fmla="*/ 9097 w 10029"/>
                <a:gd name="connsiteY23" fmla="*/ 9606 h 10012"/>
                <a:gd name="connsiteX24" fmla="*/ 8365 w 10029"/>
                <a:gd name="connsiteY24" fmla="*/ 9458 h 10012"/>
                <a:gd name="connsiteX25" fmla="*/ 8170 w 10029"/>
                <a:gd name="connsiteY25" fmla="*/ 9016 h 10012"/>
                <a:gd name="connsiteX26" fmla="*/ 8073 w 10029"/>
                <a:gd name="connsiteY26" fmla="*/ 8794 h 10012"/>
                <a:gd name="connsiteX27" fmla="*/ 7585 w 10029"/>
                <a:gd name="connsiteY27" fmla="*/ 8868 h 10012"/>
                <a:gd name="connsiteX28" fmla="*/ 7537 w 10029"/>
                <a:gd name="connsiteY28" fmla="*/ 8647 h 10012"/>
                <a:gd name="connsiteX29" fmla="*/ 7342 w 10029"/>
                <a:gd name="connsiteY29" fmla="*/ 8720 h 10012"/>
                <a:gd name="connsiteX30" fmla="*/ 6610 w 10029"/>
                <a:gd name="connsiteY30" fmla="*/ 9089 h 10012"/>
                <a:gd name="connsiteX31" fmla="*/ 6318 w 10029"/>
                <a:gd name="connsiteY31" fmla="*/ 9237 h 10012"/>
                <a:gd name="connsiteX32" fmla="*/ 5635 w 10029"/>
                <a:gd name="connsiteY32" fmla="*/ 9163 h 10012"/>
                <a:gd name="connsiteX33" fmla="*/ 5392 w 10029"/>
                <a:gd name="connsiteY33" fmla="*/ 8794 h 10012"/>
                <a:gd name="connsiteX34" fmla="*/ 5099 w 10029"/>
                <a:gd name="connsiteY34" fmla="*/ 8573 h 10012"/>
                <a:gd name="connsiteX35" fmla="*/ 4953 w 10029"/>
                <a:gd name="connsiteY35" fmla="*/ 8647 h 10012"/>
                <a:gd name="connsiteX36" fmla="*/ 4758 w 10029"/>
                <a:gd name="connsiteY36" fmla="*/ 8868 h 10012"/>
                <a:gd name="connsiteX37" fmla="*/ 0 w 10029"/>
                <a:gd name="connsiteY37" fmla="*/ 5304 h 10012"/>
                <a:gd name="connsiteX38" fmla="*/ 370 w 10029"/>
                <a:gd name="connsiteY38" fmla="*/ 12 h 10012"/>
                <a:gd name="connsiteX0" fmla="*/ 373 w 10032"/>
                <a:gd name="connsiteY0" fmla="*/ 12 h 10012"/>
                <a:gd name="connsiteX1" fmla="*/ 9733 w 10032"/>
                <a:gd name="connsiteY1" fmla="*/ 12 h 10012"/>
                <a:gd name="connsiteX2" fmla="*/ 10026 w 10032"/>
                <a:gd name="connsiteY2" fmla="*/ 1340 h 10012"/>
                <a:gd name="connsiteX3" fmla="*/ 9880 w 10032"/>
                <a:gd name="connsiteY3" fmla="*/ 1414 h 10012"/>
                <a:gd name="connsiteX4" fmla="*/ 9831 w 10032"/>
                <a:gd name="connsiteY4" fmla="*/ 1636 h 10012"/>
                <a:gd name="connsiteX5" fmla="*/ 9782 w 10032"/>
                <a:gd name="connsiteY5" fmla="*/ 2152 h 10012"/>
                <a:gd name="connsiteX6" fmla="*/ 9295 w 10032"/>
                <a:gd name="connsiteY6" fmla="*/ 2447 h 10012"/>
                <a:gd name="connsiteX7" fmla="*/ 9100 w 10032"/>
                <a:gd name="connsiteY7" fmla="*/ 2890 h 10012"/>
                <a:gd name="connsiteX8" fmla="*/ 9002 w 10032"/>
                <a:gd name="connsiteY8" fmla="*/ 3112 h 10012"/>
                <a:gd name="connsiteX9" fmla="*/ 8856 w 10032"/>
                <a:gd name="connsiteY9" fmla="*/ 4292 h 10012"/>
                <a:gd name="connsiteX10" fmla="*/ 8563 w 10032"/>
                <a:gd name="connsiteY10" fmla="*/ 4440 h 10012"/>
                <a:gd name="connsiteX11" fmla="*/ 8417 w 10032"/>
                <a:gd name="connsiteY11" fmla="*/ 4588 h 10012"/>
                <a:gd name="connsiteX12" fmla="*/ 8125 w 10032"/>
                <a:gd name="connsiteY12" fmla="*/ 4735 h 10012"/>
                <a:gd name="connsiteX13" fmla="*/ 7978 w 10032"/>
                <a:gd name="connsiteY13" fmla="*/ 4809 h 10012"/>
                <a:gd name="connsiteX14" fmla="*/ 7930 w 10032"/>
                <a:gd name="connsiteY14" fmla="*/ 5768 h 10012"/>
                <a:gd name="connsiteX15" fmla="*/ 8368 w 10032"/>
                <a:gd name="connsiteY15" fmla="*/ 6064 h 10012"/>
                <a:gd name="connsiteX16" fmla="*/ 8661 w 10032"/>
                <a:gd name="connsiteY16" fmla="*/ 6359 h 10012"/>
                <a:gd name="connsiteX17" fmla="*/ 8368 w 10032"/>
                <a:gd name="connsiteY17" fmla="*/ 7023 h 10012"/>
                <a:gd name="connsiteX18" fmla="*/ 8320 w 10032"/>
                <a:gd name="connsiteY18" fmla="*/ 7244 h 10012"/>
                <a:gd name="connsiteX19" fmla="*/ 8466 w 10032"/>
                <a:gd name="connsiteY19" fmla="*/ 7392 h 10012"/>
                <a:gd name="connsiteX20" fmla="*/ 8515 w 10032"/>
                <a:gd name="connsiteY20" fmla="*/ 7613 h 10012"/>
                <a:gd name="connsiteX21" fmla="*/ 8905 w 10032"/>
                <a:gd name="connsiteY21" fmla="*/ 8425 h 10012"/>
                <a:gd name="connsiteX22" fmla="*/ 9148 w 10032"/>
                <a:gd name="connsiteY22" fmla="*/ 9089 h 10012"/>
                <a:gd name="connsiteX23" fmla="*/ 9100 w 10032"/>
                <a:gd name="connsiteY23" fmla="*/ 9606 h 10012"/>
                <a:gd name="connsiteX24" fmla="*/ 8368 w 10032"/>
                <a:gd name="connsiteY24" fmla="*/ 9458 h 10012"/>
                <a:gd name="connsiteX25" fmla="*/ 8173 w 10032"/>
                <a:gd name="connsiteY25" fmla="*/ 9016 h 10012"/>
                <a:gd name="connsiteX26" fmla="*/ 8076 w 10032"/>
                <a:gd name="connsiteY26" fmla="*/ 8794 h 10012"/>
                <a:gd name="connsiteX27" fmla="*/ 7588 w 10032"/>
                <a:gd name="connsiteY27" fmla="*/ 8868 h 10012"/>
                <a:gd name="connsiteX28" fmla="*/ 7540 w 10032"/>
                <a:gd name="connsiteY28" fmla="*/ 8647 h 10012"/>
                <a:gd name="connsiteX29" fmla="*/ 7345 w 10032"/>
                <a:gd name="connsiteY29" fmla="*/ 8720 h 10012"/>
                <a:gd name="connsiteX30" fmla="*/ 6613 w 10032"/>
                <a:gd name="connsiteY30" fmla="*/ 9089 h 10012"/>
                <a:gd name="connsiteX31" fmla="*/ 6321 w 10032"/>
                <a:gd name="connsiteY31" fmla="*/ 9237 h 10012"/>
                <a:gd name="connsiteX32" fmla="*/ 5638 w 10032"/>
                <a:gd name="connsiteY32" fmla="*/ 9163 h 10012"/>
                <a:gd name="connsiteX33" fmla="*/ 5395 w 10032"/>
                <a:gd name="connsiteY33" fmla="*/ 8794 h 10012"/>
                <a:gd name="connsiteX34" fmla="*/ 5102 w 10032"/>
                <a:gd name="connsiteY34" fmla="*/ 8573 h 10012"/>
                <a:gd name="connsiteX35" fmla="*/ 4956 w 10032"/>
                <a:gd name="connsiteY35" fmla="*/ 8647 h 10012"/>
                <a:gd name="connsiteX36" fmla="*/ 4761 w 10032"/>
                <a:gd name="connsiteY36" fmla="*/ 8868 h 10012"/>
                <a:gd name="connsiteX37" fmla="*/ 3 w 10032"/>
                <a:gd name="connsiteY37" fmla="*/ 5304 h 10012"/>
                <a:gd name="connsiteX38" fmla="*/ 373 w 10032"/>
                <a:gd name="connsiteY38" fmla="*/ 12 h 10012"/>
                <a:gd name="connsiteX0" fmla="*/ 373 w 10032"/>
                <a:gd name="connsiteY0" fmla="*/ 12 h 10012"/>
                <a:gd name="connsiteX1" fmla="*/ 9733 w 10032"/>
                <a:gd name="connsiteY1" fmla="*/ 12 h 10012"/>
                <a:gd name="connsiteX2" fmla="*/ 10026 w 10032"/>
                <a:gd name="connsiteY2" fmla="*/ 1340 h 10012"/>
                <a:gd name="connsiteX3" fmla="*/ 9880 w 10032"/>
                <a:gd name="connsiteY3" fmla="*/ 1414 h 10012"/>
                <a:gd name="connsiteX4" fmla="*/ 9831 w 10032"/>
                <a:gd name="connsiteY4" fmla="*/ 1636 h 10012"/>
                <a:gd name="connsiteX5" fmla="*/ 9782 w 10032"/>
                <a:gd name="connsiteY5" fmla="*/ 2152 h 10012"/>
                <a:gd name="connsiteX6" fmla="*/ 9295 w 10032"/>
                <a:gd name="connsiteY6" fmla="*/ 2447 h 10012"/>
                <a:gd name="connsiteX7" fmla="*/ 9100 w 10032"/>
                <a:gd name="connsiteY7" fmla="*/ 2890 h 10012"/>
                <a:gd name="connsiteX8" fmla="*/ 9002 w 10032"/>
                <a:gd name="connsiteY8" fmla="*/ 3112 h 10012"/>
                <a:gd name="connsiteX9" fmla="*/ 8856 w 10032"/>
                <a:gd name="connsiteY9" fmla="*/ 4292 h 10012"/>
                <a:gd name="connsiteX10" fmla="*/ 8563 w 10032"/>
                <a:gd name="connsiteY10" fmla="*/ 4440 h 10012"/>
                <a:gd name="connsiteX11" fmla="*/ 8417 w 10032"/>
                <a:gd name="connsiteY11" fmla="*/ 4588 h 10012"/>
                <a:gd name="connsiteX12" fmla="*/ 8125 w 10032"/>
                <a:gd name="connsiteY12" fmla="*/ 4735 h 10012"/>
                <a:gd name="connsiteX13" fmla="*/ 7978 w 10032"/>
                <a:gd name="connsiteY13" fmla="*/ 4809 h 10012"/>
                <a:gd name="connsiteX14" fmla="*/ 7930 w 10032"/>
                <a:gd name="connsiteY14" fmla="*/ 5768 h 10012"/>
                <a:gd name="connsiteX15" fmla="*/ 8368 w 10032"/>
                <a:gd name="connsiteY15" fmla="*/ 6064 h 10012"/>
                <a:gd name="connsiteX16" fmla="*/ 8661 w 10032"/>
                <a:gd name="connsiteY16" fmla="*/ 6359 h 10012"/>
                <a:gd name="connsiteX17" fmla="*/ 8368 w 10032"/>
                <a:gd name="connsiteY17" fmla="*/ 7023 h 10012"/>
                <a:gd name="connsiteX18" fmla="*/ 8320 w 10032"/>
                <a:gd name="connsiteY18" fmla="*/ 7244 h 10012"/>
                <a:gd name="connsiteX19" fmla="*/ 8466 w 10032"/>
                <a:gd name="connsiteY19" fmla="*/ 7392 h 10012"/>
                <a:gd name="connsiteX20" fmla="*/ 8515 w 10032"/>
                <a:gd name="connsiteY20" fmla="*/ 7613 h 10012"/>
                <a:gd name="connsiteX21" fmla="*/ 8905 w 10032"/>
                <a:gd name="connsiteY21" fmla="*/ 8425 h 10012"/>
                <a:gd name="connsiteX22" fmla="*/ 9148 w 10032"/>
                <a:gd name="connsiteY22" fmla="*/ 9089 h 10012"/>
                <a:gd name="connsiteX23" fmla="*/ 9100 w 10032"/>
                <a:gd name="connsiteY23" fmla="*/ 9606 h 10012"/>
                <a:gd name="connsiteX24" fmla="*/ 8368 w 10032"/>
                <a:gd name="connsiteY24" fmla="*/ 9458 h 10012"/>
                <a:gd name="connsiteX25" fmla="*/ 8173 w 10032"/>
                <a:gd name="connsiteY25" fmla="*/ 9016 h 10012"/>
                <a:gd name="connsiteX26" fmla="*/ 8076 w 10032"/>
                <a:gd name="connsiteY26" fmla="*/ 8794 h 10012"/>
                <a:gd name="connsiteX27" fmla="*/ 7588 w 10032"/>
                <a:gd name="connsiteY27" fmla="*/ 8868 h 10012"/>
                <a:gd name="connsiteX28" fmla="*/ 7540 w 10032"/>
                <a:gd name="connsiteY28" fmla="*/ 8647 h 10012"/>
                <a:gd name="connsiteX29" fmla="*/ 7345 w 10032"/>
                <a:gd name="connsiteY29" fmla="*/ 8720 h 10012"/>
                <a:gd name="connsiteX30" fmla="*/ 6613 w 10032"/>
                <a:gd name="connsiteY30" fmla="*/ 9089 h 10012"/>
                <a:gd name="connsiteX31" fmla="*/ 6321 w 10032"/>
                <a:gd name="connsiteY31" fmla="*/ 9237 h 10012"/>
                <a:gd name="connsiteX32" fmla="*/ 5638 w 10032"/>
                <a:gd name="connsiteY32" fmla="*/ 9163 h 10012"/>
                <a:gd name="connsiteX33" fmla="*/ 5395 w 10032"/>
                <a:gd name="connsiteY33" fmla="*/ 8794 h 10012"/>
                <a:gd name="connsiteX34" fmla="*/ 5102 w 10032"/>
                <a:gd name="connsiteY34" fmla="*/ 8573 h 10012"/>
                <a:gd name="connsiteX35" fmla="*/ 4956 w 10032"/>
                <a:gd name="connsiteY35" fmla="*/ 8647 h 10012"/>
                <a:gd name="connsiteX36" fmla="*/ 4761 w 10032"/>
                <a:gd name="connsiteY36" fmla="*/ 8868 h 10012"/>
                <a:gd name="connsiteX37" fmla="*/ 3 w 10032"/>
                <a:gd name="connsiteY37" fmla="*/ 5304 h 10012"/>
                <a:gd name="connsiteX38" fmla="*/ 373 w 10032"/>
                <a:gd name="connsiteY38" fmla="*/ 12 h 10012"/>
                <a:gd name="connsiteX0" fmla="*/ 373 w 10032"/>
                <a:gd name="connsiteY0" fmla="*/ 12 h 10012"/>
                <a:gd name="connsiteX1" fmla="*/ 9733 w 10032"/>
                <a:gd name="connsiteY1" fmla="*/ 12 h 10012"/>
                <a:gd name="connsiteX2" fmla="*/ 10026 w 10032"/>
                <a:gd name="connsiteY2" fmla="*/ 1340 h 10012"/>
                <a:gd name="connsiteX3" fmla="*/ 9880 w 10032"/>
                <a:gd name="connsiteY3" fmla="*/ 1414 h 10012"/>
                <a:gd name="connsiteX4" fmla="*/ 9831 w 10032"/>
                <a:gd name="connsiteY4" fmla="*/ 1636 h 10012"/>
                <a:gd name="connsiteX5" fmla="*/ 9782 w 10032"/>
                <a:gd name="connsiteY5" fmla="*/ 2152 h 10012"/>
                <a:gd name="connsiteX6" fmla="*/ 9295 w 10032"/>
                <a:gd name="connsiteY6" fmla="*/ 2447 h 10012"/>
                <a:gd name="connsiteX7" fmla="*/ 9100 w 10032"/>
                <a:gd name="connsiteY7" fmla="*/ 2890 h 10012"/>
                <a:gd name="connsiteX8" fmla="*/ 9002 w 10032"/>
                <a:gd name="connsiteY8" fmla="*/ 3112 h 10012"/>
                <a:gd name="connsiteX9" fmla="*/ 8856 w 10032"/>
                <a:gd name="connsiteY9" fmla="*/ 4292 h 10012"/>
                <a:gd name="connsiteX10" fmla="*/ 8563 w 10032"/>
                <a:gd name="connsiteY10" fmla="*/ 4440 h 10012"/>
                <a:gd name="connsiteX11" fmla="*/ 8417 w 10032"/>
                <a:gd name="connsiteY11" fmla="*/ 4588 h 10012"/>
                <a:gd name="connsiteX12" fmla="*/ 8125 w 10032"/>
                <a:gd name="connsiteY12" fmla="*/ 4735 h 10012"/>
                <a:gd name="connsiteX13" fmla="*/ 7978 w 10032"/>
                <a:gd name="connsiteY13" fmla="*/ 4809 h 10012"/>
                <a:gd name="connsiteX14" fmla="*/ 7930 w 10032"/>
                <a:gd name="connsiteY14" fmla="*/ 5768 h 10012"/>
                <a:gd name="connsiteX15" fmla="*/ 8368 w 10032"/>
                <a:gd name="connsiteY15" fmla="*/ 6064 h 10012"/>
                <a:gd name="connsiteX16" fmla="*/ 8661 w 10032"/>
                <a:gd name="connsiteY16" fmla="*/ 6359 h 10012"/>
                <a:gd name="connsiteX17" fmla="*/ 8368 w 10032"/>
                <a:gd name="connsiteY17" fmla="*/ 7023 h 10012"/>
                <a:gd name="connsiteX18" fmla="*/ 8320 w 10032"/>
                <a:gd name="connsiteY18" fmla="*/ 7244 h 10012"/>
                <a:gd name="connsiteX19" fmla="*/ 8466 w 10032"/>
                <a:gd name="connsiteY19" fmla="*/ 7392 h 10012"/>
                <a:gd name="connsiteX20" fmla="*/ 8515 w 10032"/>
                <a:gd name="connsiteY20" fmla="*/ 7613 h 10012"/>
                <a:gd name="connsiteX21" fmla="*/ 8905 w 10032"/>
                <a:gd name="connsiteY21" fmla="*/ 8425 h 10012"/>
                <a:gd name="connsiteX22" fmla="*/ 9148 w 10032"/>
                <a:gd name="connsiteY22" fmla="*/ 9089 h 10012"/>
                <a:gd name="connsiteX23" fmla="*/ 9100 w 10032"/>
                <a:gd name="connsiteY23" fmla="*/ 9606 h 10012"/>
                <a:gd name="connsiteX24" fmla="*/ 8368 w 10032"/>
                <a:gd name="connsiteY24" fmla="*/ 9458 h 10012"/>
                <a:gd name="connsiteX25" fmla="*/ 8173 w 10032"/>
                <a:gd name="connsiteY25" fmla="*/ 9016 h 10012"/>
                <a:gd name="connsiteX26" fmla="*/ 8076 w 10032"/>
                <a:gd name="connsiteY26" fmla="*/ 8794 h 10012"/>
                <a:gd name="connsiteX27" fmla="*/ 7742 w 10032"/>
                <a:gd name="connsiteY27" fmla="*/ 8652 h 10012"/>
                <a:gd name="connsiteX28" fmla="*/ 7540 w 10032"/>
                <a:gd name="connsiteY28" fmla="*/ 8647 h 10012"/>
                <a:gd name="connsiteX29" fmla="*/ 7345 w 10032"/>
                <a:gd name="connsiteY29" fmla="*/ 8720 h 10012"/>
                <a:gd name="connsiteX30" fmla="*/ 6613 w 10032"/>
                <a:gd name="connsiteY30" fmla="*/ 9089 h 10012"/>
                <a:gd name="connsiteX31" fmla="*/ 6321 w 10032"/>
                <a:gd name="connsiteY31" fmla="*/ 9237 h 10012"/>
                <a:gd name="connsiteX32" fmla="*/ 5638 w 10032"/>
                <a:gd name="connsiteY32" fmla="*/ 9163 h 10012"/>
                <a:gd name="connsiteX33" fmla="*/ 5395 w 10032"/>
                <a:gd name="connsiteY33" fmla="*/ 8794 h 10012"/>
                <a:gd name="connsiteX34" fmla="*/ 5102 w 10032"/>
                <a:gd name="connsiteY34" fmla="*/ 8573 h 10012"/>
                <a:gd name="connsiteX35" fmla="*/ 4956 w 10032"/>
                <a:gd name="connsiteY35" fmla="*/ 8647 h 10012"/>
                <a:gd name="connsiteX36" fmla="*/ 4761 w 10032"/>
                <a:gd name="connsiteY36" fmla="*/ 8868 h 10012"/>
                <a:gd name="connsiteX37" fmla="*/ 3 w 10032"/>
                <a:gd name="connsiteY37" fmla="*/ 5304 h 10012"/>
                <a:gd name="connsiteX38" fmla="*/ 373 w 10032"/>
                <a:gd name="connsiteY38" fmla="*/ 12 h 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32" h="10012">
                  <a:moveTo>
                    <a:pt x="373" y="12"/>
                  </a:moveTo>
                  <a:lnTo>
                    <a:pt x="9733" y="12"/>
                  </a:lnTo>
                  <a:cubicBezTo>
                    <a:pt x="9831" y="455"/>
                    <a:pt x="9977" y="879"/>
                    <a:pt x="10026" y="1340"/>
                  </a:cubicBezTo>
                  <a:cubicBezTo>
                    <a:pt x="10032" y="1414"/>
                    <a:pt x="9916" y="1359"/>
                    <a:pt x="9880" y="1414"/>
                  </a:cubicBezTo>
                  <a:cubicBezTo>
                    <a:pt x="9843" y="1470"/>
                    <a:pt x="9849" y="1562"/>
                    <a:pt x="9831" y="1636"/>
                  </a:cubicBezTo>
                  <a:cubicBezTo>
                    <a:pt x="9813" y="1811"/>
                    <a:pt x="9831" y="1995"/>
                    <a:pt x="9782" y="2152"/>
                  </a:cubicBezTo>
                  <a:cubicBezTo>
                    <a:pt x="9721" y="2355"/>
                    <a:pt x="9410" y="2392"/>
                    <a:pt x="9295" y="2447"/>
                  </a:cubicBezTo>
                  <a:cubicBezTo>
                    <a:pt x="9228" y="2595"/>
                    <a:pt x="9167" y="2743"/>
                    <a:pt x="9100" y="2890"/>
                  </a:cubicBezTo>
                  <a:cubicBezTo>
                    <a:pt x="9069" y="2964"/>
                    <a:pt x="9002" y="3112"/>
                    <a:pt x="9002" y="3112"/>
                  </a:cubicBezTo>
                  <a:cubicBezTo>
                    <a:pt x="8984" y="3508"/>
                    <a:pt x="9081" y="4080"/>
                    <a:pt x="8856" y="4292"/>
                  </a:cubicBezTo>
                  <a:cubicBezTo>
                    <a:pt x="8771" y="4375"/>
                    <a:pt x="8661" y="4394"/>
                    <a:pt x="8563" y="4440"/>
                  </a:cubicBezTo>
                  <a:cubicBezTo>
                    <a:pt x="8509" y="4468"/>
                    <a:pt x="8472" y="4551"/>
                    <a:pt x="8417" y="4588"/>
                  </a:cubicBezTo>
                  <a:cubicBezTo>
                    <a:pt x="8326" y="4652"/>
                    <a:pt x="8222" y="4689"/>
                    <a:pt x="8125" y="4735"/>
                  </a:cubicBezTo>
                  <a:cubicBezTo>
                    <a:pt x="8076" y="4763"/>
                    <a:pt x="7978" y="4809"/>
                    <a:pt x="7978" y="4809"/>
                  </a:cubicBezTo>
                  <a:cubicBezTo>
                    <a:pt x="7850" y="5095"/>
                    <a:pt x="7765" y="5455"/>
                    <a:pt x="7930" y="5768"/>
                  </a:cubicBezTo>
                  <a:cubicBezTo>
                    <a:pt x="8045" y="5981"/>
                    <a:pt x="8228" y="5925"/>
                    <a:pt x="8368" y="6064"/>
                  </a:cubicBezTo>
                  <a:cubicBezTo>
                    <a:pt x="8466" y="6165"/>
                    <a:pt x="8661" y="6359"/>
                    <a:pt x="8661" y="6359"/>
                  </a:cubicBezTo>
                  <a:cubicBezTo>
                    <a:pt x="8777" y="6885"/>
                    <a:pt x="8606" y="6783"/>
                    <a:pt x="8368" y="7023"/>
                  </a:cubicBezTo>
                  <a:cubicBezTo>
                    <a:pt x="8350" y="7097"/>
                    <a:pt x="8301" y="7171"/>
                    <a:pt x="8320" y="7244"/>
                  </a:cubicBezTo>
                  <a:cubicBezTo>
                    <a:pt x="8344" y="7327"/>
                    <a:pt x="8429" y="7318"/>
                    <a:pt x="8466" y="7392"/>
                  </a:cubicBezTo>
                  <a:cubicBezTo>
                    <a:pt x="8496" y="7457"/>
                    <a:pt x="8490" y="7540"/>
                    <a:pt x="8515" y="7613"/>
                  </a:cubicBezTo>
                  <a:cubicBezTo>
                    <a:pt x="8624" y="7936"/>
                    <a:pt x="8704" y="8222"/>
                    <a:pt x="8905" y="8425"/>
                  </a:cubicBezTo>
                  <a:cubicBezTo>
                    <a:pt x="8959" y="8665"/>
                    <a:pt x="9148" y="9089"/>
                    <a:pt x="9148" y="9089"/>
                  </a:cubicBezTo>
                  <a:cubicBezTo>
                    <a:pt x="9130" y="9265"/>
                    <a:pt x="9148" y="9449"/>
                    <a:pt x="9100" y="9606"/>
                  </a:cubicBezTo>
                  <a:cubicBezTo>
                    <a:pt x="8984" y="10012"/>
                    <a:pt x="8515" y="9606"/>
                    <a:pt x="8368" y="9458"/>
                  </a:cubicBezTo>
                  <a:cubicBezTo>
                    <a:pt x="8301" y="9311"/>
                    <a:pt x="8240" y="9163"/>
                    <a:pt x="8173" y="9016"/>
                  </a:cubicBezTo>
                  <a:cubicBezTo>
                    <a:pt x="8143" y="8942"/>
                    <a:pt x="8076" y="8794"/>
                    <a:pt x="8076" y="8794"/>
                  </a:cubicBezTo>
                  <a:cubicBezTo>
                    <a:pt x="7844" y="8877"/>
                    <a:pt x="7950" y="8551"/>
                    <a:pt x="7742" y="8652"/>
                  </a:cubicBezTo>
                  <a:cubicBezTo>
                    <a:pt x="7724" y="8578"/>
                    <a:pt x="7588" y="8674"/>
                    <a:pt x="7540" y="8647"/>
                  </a:cubicBezTo>
                  <a:cubicBezTo>
                    <a:pt x="7479" y="8610"/>
                    <a:pt x="7412" y="8693"/>
                    <a:pt x="7345" y="8720"/>
                  </a:cubicBezTo>
                  <a:cubicBezTo>
                    <a:pt x="7101" y="8831"/>
                    <a:pt x="6857" y="8970"/>
                    <a:pt x="6613" y="9089"/>
                  </a:cubicBezTo>
                  <a:cubicBezTo>
                    <a:pt x="6516" y="9136"/>
                    <a:pt x="6321" y="9237"/>
                    <a:pt x="6321" y="9237"/>
                  </a:cubicBezTo>
                  <a:cubicBezTo>
                    <a:pt x="6095" y="9209"/>
                    <a:pt x="5864" y="9228"/>
                    <a:pt x="5638" y="9163"/>
                  </a:cubicBezTo>
                  <a:cubicBezTo>
                    <a:pt x="5480" y="9117"/>
                    <a:pt x="5486" y="8933"/>
                    <a:pt x="5395" y="8794"/>
                  </a:cubicBezTo>
                  <a:cubicBezTo>
                    <a:pt x="5297" y="8647"/>
                    <a:pt x="5224" y="8637"/>
                    <a:pt x="5102" y="8573"/>
                  </a:cubicBezTo>
                  <a:cubicBezTo>
                    <a:pt x="5053" y="8601"/>
                    <a:pt x="4992" y="8591"/>
                    <a:pt x="4956" y="8647"/>
                  </a:cubicBezTo>
                  <a:cubicBezTo>
                    <a:pt x="4761" y="8942"/>
                    <a:pt x="5120" y="8490"/>
                    <a:pt x="4761" y="8868"/>
                  </a:cubicBezTo>
                  <a:lnTo>
                    <a:pt x="3" y="5304"/>
                  </a:lnTo>
                  <a:cubicBezTo>
                    <a:pt x="388" y="0"/>
                    <a:pt x="0" y="5322"/>
                    <a:pt x="373" y="12"/>
                  </a:cubicBezTo>
                  <a:close/>
                </a:path>
              </a:pathLst>
            </a:custGeom>
            <a:solidFill>
              <a:srgbClr val="92D050"/>
            </a:solidFill>
            <a:ln w="9525" cap="flat" cmpd="sng">
              <a:solidFill>
                <a:schemeClr val="tx1"/>
              </a:solidFill>
              <a:prstDash val="solid"/>
              <a:round/>
              <a:headEnd/>
              <a:tailEnd/>
            </a:ln>
          </p:spPr>
          <p:txBody>
            <a:bodyPr>
              <a:spAutoFit/>
            </a:bodyPr>
            <a:lstStyle/>
            <a:p>
              <a:endParaRPr lang="en-US"/>
            </a:p>
          </p:txBody>
        </p:sp>
        <p:sp>
          <p:nvSpPr>
            <p:cNvPr id="60" name="Freeform 40"/>
            <p:cNvSpPr>
              <a:spLocks/>
            </p:cNvSpPr>
            <p:nvPr/>
          </p:nvSpPr>
          <p:spPr bwMode="auto">
            <a:xfrm>
              <a:off x="4780459" y="1137444"/>
              <a:ext cx="1000125" cy="266700"/>
            </a:xfrm>
            <a:custGeom>
              <a:avLst/>
              <a:gdLst>
                <a:gd name="T0" fmla="*/ 6 w 630"/>
                <a:gd name="T1" fmla="*/ 0 h 168"/>
                <a:gd name="T2" fmla="*/ 630 w 630"/>
                <a:gd name="T3" fmla="*/ 0 h 168"/>
                <a:gd name="T4" fmla="*/ 238 w 630"/>
                <a:gd name="T5" fmla="*/ 168 h 168"/>
                <a:gd name="T6" fmla="*/ 118 w 630"/>
                <a:gd name="T7" fmla="*/ 160 h 168"/>
                <a:gd name="T8" fmla="*/ 62 w 630"/>
                <a:gd name="T9" fmla="*/ 144 h 168"/>
                <a:gd name="T10" fmla="*/ 6 w 630"/>
                <a:gd name="T11" fmla="*/ 0 h 168"/>
                <a:gd name="T12" fmla="*/ 0 60000 65536"/>
                <a:gd name="T13" fmla="*/ 0 60000 65536"/>
                <a:gd name="T14" fmla="*/ 0 60000 65536"/>
                <a:gd name="T15" fmla="*/ 0 60000 65536"/>
                <a:gd name="T16" fmla="*/ 0 60000 65536"/>
                <a:gd name="T17" fmla="*/ 0 60000 65536"/>
                <a:gd name="T18" fmla="*/ 0 w 630"/>
                <a:gd name="T19" fmla="*/ 0 h 168"/>
                <a:gd name="T20" fmla="*/ 630 w 630"/>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630" h="168">
                  <a:moveTo>
                    <a:pt x="6" y="0"/>
                  </a:moveTo>
                  <a:lnTo>
                    <a:pt x="630" y="0"/>
                  </a:lnTo>
                  <a:cubicBezTo>
                    <a:pt x="499" y="56"/>
                    <a:pt x="356" y="89"/>
                    <a:pt x="238" y="168"/>
                  </a:cubicBezTo>
                  <a:cubicBezTo>
                    <a:pt x="198" y="165"/>
                    <a:pt x="158" y="166"/>
                    <a:pt x="118" y="160"/>
                  </a:cubicBezTo>
                  <a:cubicBezTo>
                    <a:pt x="0" y="143"/>
                    <a:pt x="98" y="144"/>
                    <a:pt x="62" y="144"/>
                  </a:cubicBezTo>
                  <a:lnTo>
                    <a:pt x="6" y="0"/>
                  </a:lnTo>
                  <a:close/>
                </a:path>
              </a:pathLst>
            </a:custGeom>
            <a:solidFill>
              <a:srgbClr val="FFFF66"/>
            </a:solidFill>
            <a:ln w="9525" cap="flat" cmpd="sng">
              <a:solidFill>
                <a:schemeClr val="tx1"/>
              </a:solidFill>
              <a:prstDash val="solid"/>
              <a:round/>
              <a:headEnd/>
              <a:tailEnd/>
            </a:ln>
          </p:spPr>
          <p:txBody>
            <a:bodyPr>
              <a:spAutoFit/>
            </a:bodyPr>
            <a:lstStyle/>
            <a:p>
              <a:endParaRPr lang="en-US"/>
            </a:p>
          </p:txBody>
        </p:sp>
        <p:sp>
          <p:nvSpPr>
            <p:cNvPr id="61" name="Freeform 41"/>
            <p:cNvSpPr>
              <a:spLocks/>
            </p:cNvSpPr>
            <p:nvPr/>
          </p:nvSpPr>
          <p:spPr bwMode="auto">
            <a:xfrm>
              <a:off x="5158284" y="1124744"/>
              <a:ext cx="2489200" cy="1612900"/>
            </a:xfrm>
            <a:custGeom>
              <a:avLst/>
              <a:gdLst>
                <a:gd name="T0" fmla="*/ 208 w 1568"/>
                <a:gd name="T1" fmla="*/ 0 h 1016"/>
                <a:gd name="T2" fmla="*/ 1556 w 1568"/>
                <a:gd name="T3" fmla="*/ 0 h 1016"/>
                <a:gd name="T4" fmla="*/ 1556 w 1568"/>
                <a:gd name="T5" fmla="*/ 528 h 1016"/>
                <a:gd name="T6" fmla="*/ 1516 w 1568"/>
                <a:gd name="T7" fmla="*/ 560 h 1016"/>
                <a:gd name="T8" fmla="*/ 1468 w 1568"/>
                <a:gd name="T9" fmla="*/ 584 h 1016"/>
                <a:gd name="T10" fmla="*/ 1420 w 1568"/>
                <a:gd name="T11" fmla="*/ 568 h 1016"/>
                <a:gd name="T12" fmla="*/ 1396 w 1568"/>
                <a:gd name="T13" fmla="*/ 560 h 1016"/>
                <a:gd name="T14" fmla="*/ 1316 w 1568"/>
                <a:gd name="T15" fmla="*/ 600 h 1016"/>
                <a:gd name="T16" fmla="*/ 1292 w 1568"/>
                <a:gd name="T17" fmla="*/ 616 h 1016"/>
                <a:gd name="T18" fmla="*/ 1292 w 1568"/>
                <a:gd name="T19" fmla="*/ 728 h 1016"/>
                <a:gd name="T20" fmla="*/ 1244 w 1568"/>
                <a:gd name="T21" fmla="*/ 760 h 1016"/>
                <a:gd name="T22" fmla="*/ 1220 w 1568"/>
                <a:gd name="T23" fmla="*/ 776 h 1016"/>
                <a:gd name="T24" fmla="*/ 1132 w 1568"/>
                <a:gd name="T25" fmla="*/ 752 h 1016"/>
                <a:gd name="T26" fmla="*/ 1116 w 1568"/>
                <a:gd name="T27" fmla="*/ 728 h 1016"/>
                <a:gd name="T28" fmla="*/ 1068 w 1568"/>
                <a:gd name="T29" fmla="*/ 712 h 1016"/>
                <a:gd name="T30" fmla="*/ 1044 w 1568"/>
                <a:gd name="T31" fmla="*/ 696 h 1016"/>
                <a:gd name="T32" fmla="*/ 964 w 1568"/>
                <a:gd name="T33" fmla="*/ 624 h 1016"/>
                <a:gd name="T34" fmla="*/ 876 w 1568"/>
                <a:gd name="T35" fmla="*/ 528 h 1016"/>
                <a:gd name="T36" fmla="*/ 852 w 1568"/>
                <a:gd name="T37" fmla="*/ 624 h 1016"/>
                <a:gd name="T38" fmla="*/ 820 w 1568"/>
                <a:gd name="T39" fmla="*/ 672 h 1016"/>
                <a:gd name="T40" fmla="*/ 812 w 1568"/>
                <a:gd name="T41" fmla="*/ 744 h 1016"/>
                <a:gd name="T42" fmla="*/ 764 w 1568"/>
                <a:gd name="T43" fmla="*/ 776 h 1016"/>
                <a:gd name="T44" fmla="*/ 732 w 1568"/>
                <a:gd name="T45" fmla="*/ 816 h 1016"/>
                <a:gd name="T46" fmla="*/ 724 w 1568"/>
                <a:gd name="T47" fmla="*/ 872 h 1016"/>
                <a:gd name="T48" fmla="*/ 676 w 1568"/>
                <a:gd name="T49" fmla="*/ 928 h 1016"/>
                <a:gd name="T50" fmla="*/ 636 w 1568"/>
                <a:gd name="T51" fmla="*/ 1000 h 1016"/>
                <a:gd name="T52" fmla="*/ 588 w 1568"/>
                <a:gd name="T53" fmla="*/ 1016 h 1016"/>
                <a:gd name="T54" fmla="*/ 524 w 1568"/>
                <a:gd name="T55" fmla="*/ 1000 h 1016"/>
                <a:gd name="T56" fmla="*/ 460 w 1568"/>
                <a:gd name="T57" fmla="*/ 952 h 1016"/>
                <a:gd name="T58" fmla="*/ 444 w 1568"/>
                <a:gd name="T59" fmla="*/ 880 h 1016"/>
                <a:gd name="T60" fmla="*/ 452 w 1568"/>
                <a:gd name="T61" fmla="*/ 640 h 1016"/>
                <a:gd name="T62" fmla="*/ 380 w 1568"/>
                <a:gd name="T63" fmla="*/ 600 h 1016"/>
                <a:gd name="T64" fmla="*/ 348 w 1568"/>
                <a:gd name="T65" fmla="*/ 552 h 1016"/>
                <a:gd name="T66" fmla="*/ 332 w 1568"/>
                <a:gd name="T67" fmla="*/ 528 h 1016"/>
                <a:gd name="T68" fmla="*/ 268 w 1568"/>
                <a:gd name="T69" fmla="*/ 608 h 1016"/>
                <a:gd name="T70" fmla="*/ 180 w 1568"/>
                <a:gd name="T71" fmla="*/ 544 h 1016"/>
                <a:gd name="T72" fmla="*/ 52 w 1568"/>
                <a:gd name="T73" fmla="*/ 576 h 1016"/>
                <a:gd name="T74" fmla="*/ 4 w 1568"/>
                <a:gd name="T75" fmla="*/ 552 h 1016"/>
                <a:gd name="T76" fmla="*/ 12 w 1568"/>
                <a:gd name="T77" fmla="*/ 512 h 1016"/>
                <a:gd name="T78" fmla="*/ 36 w 1568"/>
                <a:gd name="T79" fmla="*/ 416 h 1016"/>
                <a:gd name="T80" fmla="*/ 60 w 1568"/>
                <a:gd name="T81" fmla="*/ 368 h 1016"/>
                <a:gd name="T82" fmla="*/ 52 w 1568"/>
                <a:gd name="T83" fmla="*/ 224 h 1016"/>
                <a:gd name="T84" fmla="*/ 28 w 1568"/>
                <a:gd name="T85" fmla="*/ 168 h 1016"/>
                <a:gd name="T86" fmla="*/ 96 w 1568"/>
                <a:gd name="T87" fmla="*/ 104 h 1016"/>
                <a:gd name="T88" fmla="*/ 176 w 1568"/>
                <a:gd name="T89" fmla="*/ 40 h 1016"/>
                <a:gd name="T90" fmla="*/ 208 w 1568"/>
                <a:gd name="T91" fmla="*/ 0 h 10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68"/>
                <a:gd name="T139" fmla="*/ 0 h 1016"/>
                <a:gd name="T140" fmla="*/ 1568 w 1568"/>
                <a:gd name="T141" fmla="*/ 1016 h 10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68" h="1016">
                  <a:moveTo>
                    <a:pt x="208" y="0"/>
                  </a:moveTo>
                  <a:lnTo>
                    <a:pt x="1556" y="0"/>
                  </a:lnTo>
                  <a:lnTo>
                    <a:pt x="1556" y="528"/>
                  </a:lnTo>
                  <a:cubicBezTo>
                    <a:pt x="1496" y="548"/>
                    <a:pt x="1568" y="519"/>
                    <a:pt x="1516" y="560"/>
                  </a:cubicBezTo>
                  <a:cubicBezTo>
                    <a:pt x="1502" y="571"/>
                    <a:pt x="1483" y="574"/>
                    <a:pt x="1468" y="584"/>
                  </a:cubicBezTo>
                  <a:cubicBezTo>
                    <a:pt x="1452" y="579"/>
                    <a:pt x="1436" y="573"/>
                    <a:pt x="1420" y="568"/>
                  </a:cubicBezTo>
                  <a:cubicBezTo>
                    <a:pt x="1412" y="565"/>
                    <a:pt x="1396" y="560"/>
                    <a:pt x="1396" y="560"/>
                  </a:cubicBezTo>
                  <a:cubicBezTo>
                    <a:pt x="1345" y="573"/>
                    <a:pt x="1373" y="562"/>
                    <a:pt x="1316" y="600"/>
                  </a:cubicBezTo>
                  <a:cubicBezTo>
                    <a:pt x="1308" y="605"/>
                    <a:pt x="1292" y="616"/>
                    <a:pt x="1292" y="616"/>
                  </a:cubicBezTo>
                  <a:cubicBezTo>
                    <a:pt x="1300" y="646"/>
                    <a:pt x="1320" y="700"/>
                    <a:pt x="1292" y="728"/>
                  </a:cubicBezTo>
                  <a:cubicBezTo>
                    <a:pt x="1278" y="742"/>
                    <a:pt x="1260" y="749"/>
                    <a:pt x="1244" y="760"/>
                  </a:cubicBezTo>
                  <a:cubicBezTo>
                    <a:pt x="1236" y="765"/>
                    <a:pt x="1220" y="776"/>
                    <a:pt x="1220" y="776"/>
                  </a:cubicBezTo>
                  <a:cubicBezTo>
                    <a:pt x="1182" y="771"/>
                    <a:pt x="1158" y="778"/>
                    <a:pt x="1132" y="752"/>
                  </a:cubicBezTo>
                  <a:cubicBezTo>
                    <a:pt x="1125" y="745"/>
                    <a:pt x="1124" y="733"/>
                    <a:pt x="1116" y="728"/>
                  </a:cubicBezTo>
                  <a:cubicBezTo>
                    <a:pt x="1102" y="719"/>
                    <a:pt x="1082" y="721"/>
                    <a:pt x="1068" y="712"/>
                  </a:cubicBezTo>
                  <a:cubicBezTo>
                    <a:pt x="1060" y="707"/>
                    <a:pt x="1052" y="701"/>
                    <a:pt x="1044" y="696"/>
                  </a:cubicBezTo>
                  <a:cubicBezTo>
                    <a:pt x="997" y="626"/>
                    <a:pt x="1024" y="664"/>
                    <a:pt x="964" y="624"/>
                  </a:cubicBezTo>
                  <a:cubicBezTo>
                    <a:pt x="932" y="576"/>
                    <a:pt x="938" y="549"/>
                    <a:pt x="876" y="528"/>
                  </a:cubicBezTo>
                  <a:cubicBezTo>
                    <a:pt x="866" y="559"/>
                    <a:pt x="865" y="594"/>
                    <a:pt x="852" y="624"/>
                  </a:cubicBezTo>
                  <a:cubicBezTo>
                    <a:pt x="845" y="642"/>
                    <a:pt x="820" y="672"/>
                    <a:pt x="820" y="672"/>
                  </a:cubicBezTo>
                  <a:cubicBezTo>
                    <a:pt x="817" y="696"/>
                    <a:pt x="823" y="723"/>
                    <a:pt x="812" y="744"/>
                  </a:cubicBezTo>
                  <a:cubicBezTo>
                    <a:pt x="803" y="761"/>
                    <a:pt x="764" y="776"/>
                    <a:pt x="764" y="776"/>
                  </a:cubicBezTo>
                  <a:cubicBezTo>
                    <a:pt x="747" y="828"/>
                    <a:pt x="804" y="784"/>
                    <a:pt x="732" y="816"/>
                  </a:cubicBezTo>
                  <a:cubicBezTo>
                    <a:pt x="725" y="832"/>
                    <a:pt x="737" y="857"/>
                    <a:pt x="724" y="872"/>
                  </a:cubicBezTo>
                  <a:cubicBezTo>
                    <a:pt x="719" y="898"/>
                    <a:pt x="676" y="928"/>
                    <a:pt x="676" y="928"/>
                  </a:cubicBezTo>
                  <a:cubicBezTo>
                    <a:pt x="685" y="956"/>
                    <a:pt x="666" y="981"/>
                    <a:pt x="636" y="1000"/>
                  </a:cubicBezTo>
                  <a:cubicBezTo>
                    <a:pt x="622" y="1009"/>
                    <a:pt x="588" y="1016"/>
                    <a:pt x="588" y="1016"/>
                  </a:cubicBezTo>
                  <a:cubicBezTo>
                    <a:pt x="578" y="1001"/>
                    <a:pt x="537" y="1013"/>
                    <a:pt x="524" y="1000"/>
                  </a:cubicBezTo>
                  <a:cubicBezTo>
                    <a:pt x="499" y="975"/>
                    <a:pt x="495" y="955"/>
                    <a:pt x="460" y="952"/>
                  </a:cubicBezTo>
                  <a:cubicBezTo>
                    <a:pt x="441" y="923"/>
                    <a:pt x="433" y="913"/>
                    <a:pt x="444" y="880"/>
                  </a:cubicBezTo>
                  <a:cubicBezTo>
                    <a:pt x="446" y="851"/>
                    <a:pt x="471" y="682"/>
                    <a:pt x="452" y="640"/>
                  </a:cubicBezTo>
                  <a:cubicBezTo>
                    <a:pt x="442" y="618"/>
                    <a:pt x="403" y="608"/>
                    <a:pt x="380" y="600"/>
                  </a:cubicBezTo>
                  <a:cubicBezTo>
                    <a:pt x="369" y="584"/>
                    <a:pt x="359" y="568"/>
                    <a:pt x="348" y="552"/>
                  </a:cubicBezTo>
                  <a:cubicBezTo>
                    <a:pt x="343" y="544"/>
                    <a:pt x="332" y="528"/>
                    <a:pt x="332" y="528"/>
                  </a:cubicBezTo>
                  <a:cubicBezTo>
                    <a:pt x="291" y="542"/>
                    <a:pt x="290" y="575"/>
                    <a:pt x="268" y="608"/>
                  </a:cubicBezTo>
                  <a:cubicBezTo>
                    <a:pt x="227" y="594"/>
                    <a:pt x="214" y="567"/>
                    <a:pt x="180" y="544"/>
                  </a:cubicBezTo>
                  <a:cubicBezTo>
                    <a:pt x="136" y="551"/>
                    <a:pt x="95" y="565"/>
                    <a:pt x="52" y="576"/>
                  </a:cubicBezTo>
                  <a:cubicBezTo>
                    <a:pt x="43" y="573"/>
                    <a:pt x="7" y="563"/>
                    <a:pt x="4" y="552"/>
                  </a:cubicBezTo>
                  <a:cubicBezTo>
                    <a:pt x="0" y="539"/>
                    <a:pt x="8" y="525"/>
                    <a:pt x="12" y="512"/>
                  </a:cubicBezTo>
                  <a:cubicBezTo>
                    <a:pt x="21" y="480"/>
                    <a:pt x="26" y="447"/>
                    <a:pt x="36" y="416"/>
                  </a:cubicBezTo>
                  <a:cubicBezTo>
                    <a:pt x="42" y="399"/>
                    <a:pt x="54" y="385"/>
                    <a:pt x="60" y="368"/>
                  </a:cubicBezTo>
                  <a:cubicBezTo>
                    <a:pt x="57" y="320"/>
                    <a:pt x="57" y="272"/>
                    <a:pt x="52" y="224"/>
                  </a:cubicBezTo>
                  <a:cubicBezTo>
                    <a:pt x="50" y="201"/>
                    <a:pt x="28" y="189"/>
                    <a:pt x="28" y="168"/>
                  </a:cubicBezTo>
                  <a:lnTo>
                    <a:pt x="96" y="104"/>
                  </a:lnTo>
                  <a:lnTo>
                    <a:pt x="176" y="40"/>
                  </a:lnTo>
                  <a:lnTo>
                    <a:pt x="208" y="0"/>
                  </a:lnTo>
                  <a:close/>
                </a:path>
              </a:pathLst>
            </a:custGeom>
            <a:solidFill>
              <a:schemeClr val="accent6">
                <a:lumMod val="60000"/>
                <a:lumOff val="40000"/>
              </a:schemeClr>
            </a:solidFill>
            <a:ln w="9525" cap="flat" cmpd="sng">
              <a:solidFill>
                <a:schemeClr val="tx1"/>
              </a:solidFill>
              <a:prstDash val="solid"/>
              <a:round/>
              <a:headEnd/>
              <a:tailEnd/>
            </a:ln>
          </p:spPr>
          <p:txBody>
            <a:bodyPr>
              <a:spAutoFit/>
            </a:bodyPr>
            <a:lstStyle/>
            <a:p>
              <a:endParaRPr lang="en-US"/>
            </a:p>
          </p:txBody>
        </p:sp>
        <p:sp>
          <p:nvSpPr>
            <p:cNvPr id="62" name="Freeform 35"/>
            <p:cNvSpPr>
              <a:spLocks/>
            </p:cNvSpPr>
            <p:nvPr/>
          </p:nvSpPr>
          <p:spPr bwMode="auto">
            <a:xfrm>
              <a:off x="5663109" y="3244057"/>
              <a:ext cx="1725613" cy="1096963"/>
            </a:xfrm>
            <a:custGeom>
              <a:avLst/>
              <a:gdLst>
                <a:gd name="T0" fmla="*/ 550 w 1087"/>
                <a:gd name="T1" fmla="*/ 99 h 691"/>
                <a:gd name="T2" fmla="*/ 510 w 1087"/>
                <a:gd name="T3" fmla="*/ 171 h 691"/>
                <a:gd name="T4" fmla="*/ 462 w 1087"/>
                <a:gd name="T5" fmla="*/ 187 h 691"/>
                <a:gd name="T6" fmla="*/ 262 w 1087"/>
                <a:gd name="T7" fmla="*/ 211 h 691"/>
                <a:gd name="T8" fmla="*/ 174 w 1087"/>
                <a:gd name="T9" fmla="*/ 339 h 691"/>
                <a:gd name="T10" fmla="*/ 158 w 1087"/>
                <a:gd name="T11" fmla="*/ 363 h 691"/>
                <a:gd name="T12" fmla="*/ 110 w 1087"/>
                <a:gd name="T13" fmla="*/ 379 h 691"/>
                <a:gd name="T14" fmla="*/ 86 w 1087"/>
                <a:gd name="T15" fmla="*/ 395 h 691"/>
                <a:gd name="T16" fmla="*/ 14 w 1087"/>
                <a:gd name="T17" fmla="*/ 427 h 691"/>
                <a:gd name="T18" fmla="*/ 6 w 1087"/>
                <a:gd name="T19" fmla="*/ 451 h 691"/>
                <a:gd name="T20" fmla="*/ 134 w 1087"/>
                <a:gd name="T21" fmla="*/ 547 h 691"/>
                <a:gd name="T22" fmla="*/ 286 w 1087"/>
                <a:gd name="T23" fmla="*/ 555 h 691"/>
                <a:gd name="T24" fmla="*/ 334 w 1087"/>
                <a:gd name="T25" fmla="*/ 571 h 691"/>
                <a:gd name="T26" fmla="*/ 406 w 1087"/>
                <a:gd name="T27" fmla="*/ 619 h 691"/>
                <a:gd name="T28" fmla="*/ 478 w 1087"/>
                <a:gd name="T29" fmla="*/ 643 h 691"/>
                <a:gd name="T30" fmla="*/ 502 w 1087"/>
                <a:gd name="T31" fmla="*/ 651 h 691"/>
                <a:gd name="T32" fmla="*/ 630 w 1087"/>
                <a:gd name="T33" fmla="*/ 659 h 691"/>
                <a:gd name="T34" fmla="*/ 726 w 1087"/>
                <a:gd name="T35" fmla="*/ 683 h 691"/>
                <a:gd name="T36" fmla="*/ 758 w 1087"/>
                <a:gd name="T37" fmla="*/ 691 h 691"/>
                <a:gd name="T38" fmla="*/ 846 w 1087"/>
                <a:gd name="T39" fmla="*/ 683 h 691"/>
                <a:gd name="T40" fmla="*/ 910 w 1087"/>
                <a:gd name="T41" fmla="*/ 603 h 691"/>
                <a:gd name="T42" fmla="*/ 1006 w 1087"/>
                <a:gd name="T43" fmla="*/ 395 h 691"/>
                <a:gd name="T44" fmla="*/ 1046 w 1087"/>
                <a:gd name="T45" fmla="*/ 347 h 691"/>
                <a:gd name="T46" fmla="*/ 1070 w 1087"/>
                <a:gd name="T47" fmla="*/ 235 h 691"/>
                <a:gd name="T48" fmla="*/ 1030 w 1087"/>
                <a:gd name="T49" fmla="*/ 67 h 691"/>
                <a:gd name="T50" fmla="*/ 982 w 1087"/>
                <a:gd name="T51" fmla="*/ 99 h 691"/>
                <a:gd name="T52" fmla="*/ 966 w 1087"/>
                <a:gd name="T53" fmla="*/ 123 h 691"/>
                <a:gd name="T54" fmla="*/ 942 w 1087"/>
                <a:gd name="T55" fmla="*/ 131 h 691"/>
                <a:gd name="T56" fmla="*/ 910 w 1087"/>
                <a:gd name="T57" fmla="*/ 99 h 691"/>
                <a:gd name="T58" fmla="*/ 838 w 1087"/>
                <a:gd name="T59" fmla="*/ 43 h 691"/>
                <a:gd name="T60" fmla="*/ 766 w 1087"/>
                <a:gd name="T61" fmla="*/ 19 h 691"/>
                <a:gd name="T62" fmla="*/ 718 w 1087"/>
                <a:gd name="T63" fmla="*/ 3 h 691"/>
                <a:gd name="T64" fmla="*/ 630 w 1087"/>
                <a:gd name="T65" fmla="*/ 19 h 691"/>
                <a:gd name="T66" fmla="*/ 590 w 1087"/>
                <a:gd name="T67" fmla="*/ 51 h 691"/>
                <a:gd name="T68" fmla="*/ 550 w 1087"/>
                <a:gd name="T69" fmla="*/ 99 h 6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7"/>
                <a:gd name="T106" fmla="*/ 0 h 691"/>
                <a:gd name="T107" fmla="*/ 1087 w 1087"/>
                <a:gd name="T108" fmla="*/ 691 h 6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7" h="691">
                  <a:moveTo>
                    <a:pt x="550" y="99"/>
                  </a:moveTo>
                  <a:cubicBezTo>
                    <a:pt x="539" y="116"/>
                    <a:pt x="527" y="160"/>
                    <a:pt x="510" y="171"/>
                  </a:cubicBezTo>
                  <a:cubicBezTo>
                    <a:pt x="496" y="180"/>
                    <a:pt x="462" y="187"/>
                    <a:pt x="462" y="187"/>
                  </a:cubicBezTo>
                  <a:cubicBezTo>
                    <a:pt x="388" y="176"/>
                    <a:pt x="332" y="193"/>
                    <a:pt x="262" y="211"/>
                  </a:cubicBezTo>
                  <a:cubicBezTo>
                    <a:pt x="205" y="249"/>
                    <a:pt x="226" y="304"/>
                    <a:pt x="174" y="339"/>
                  </a:cubicBezTo>
                  <a:cubicBezTo>
                    <a:pt x="169" y="347"/>
                    <a:pt x="166" y="358"/>
                    <a:pt x="158" y="363"/>
                  </a:cubicBezTo>
                  <a:cubicBezTo>
                    <a:pt x="144" y="372"/>
                    <a:pt x="126" y="374"/>
                    <a:pt x="110" y="379"/>
                  </a:cubicBezTo>
                  <a:cubicBezTo>
                    <a:pt x="101" y="382"/>
                    <a:pt x="95" y="391"/>
                    <a:pt x="86" y="395"/>
                  </a:cubicBezTo>
                  <a:cubicBezTo>
                    <a:pt x="0" y="433"/>
                    <a:pt x="68" y="391"/>
                    <a:pt x="14" y="427"/>
                  </a:cubicBezTo>
                  <a:cubicBezTo>
                    <a:pt x="11" y="435"/>
                    <a:pt x="6" y="443"/>
                    <a:pt x="6" y="451"/>
                  </a:cubicBezTo>
                  <a:cubicBezTo>
                    <a:pt x="6" y="536"/>
                    <a:pt x="66" y="536"/>
                    <a:pt x="134" y="547"/>
                  </a:cubicBezTo>
                  <a:cubicBezTo>
                    <a:pt x="201" y="539"/>
                    <a:pt x="219" y="547"/>
                    <a:pt x="286" y="555"/>
                  </a:cubicBezTo>
                  <a:cubicBezTo>
                    <a:pt x="302" y="560"/>
                    <a:pt x="318" y="566"/>
                    <a:pt x="334" y="571"/>
                  </a:cubicBezTo>
                  <a:cubicBezTo>
                    <a:pt x="337" y="572"/>
                    <a:pt x="392" y="614"/>
                    <a:pt x="406" y="619"/>
                  </a:cubicBezTo>
                  <a:cubicBezTo>
                    <a:pt x="430" y="627"/>
                    <a:pt x="454" y="635"/>
                    <a:pt x="478" y="643"/>
                  </a:cubicBezTo>
                  <a:cubicBezTo>
                    <a:pt x="486" y="646"/>
                    <a:pt x="502" y="651"/>
                    <a:pt x="502" y="651"/>
                  </a:cubicBezTo>
                  <a:cubicBezTo>
                    <a:pt x="539" y="639"/>
                    <a:pt x="593" y="655"/>
                    <a:pt x="630" y="659"/>
                  </a:cubicBezTo>
                  <a:cubicBezTo>
                    <a:pt x="662" y="667"/>
                    <a:pt x="694" y="675"/>
                    <a:pt x="726" y="683"/>
                  </a:cubicBezTo>
                  <a:cubicBezTo>
                    <a:pt x="737" y="686"/>
                    <a:pt x="758" y="691"/>
                    <a:pt x="758" y="691"/>
                  </a:cubicBezTo>
                  <a:cubicBezTo>
                    <a:pt x="787" y="688"/>
                    <a:pt x="817" y="687"/>
                    <a:pt x="846" y="683"/>
                  </a:cubicBezTo>
                  <a:cubicBezTo>
                    <a:pt x="886" y="677"/>
                    <a:pt x="891" y="632"/>
                    <a:pt x="910" y="603"/>
                  </a:cubicBezTo>
                  <a:cubicBezTo>
                    <a:pt x="920" y="524"/>
                    <a:pt x="936" y="442"/>
                    <a:pt x="1006" y="395"/>
                  </a:cubicBezTo>
                  <a:cubicBezTo>
                    <a:pt x="1009" y="390"/>
                    <a:pt x="1045" y="349"/>
                    <a:pt x="1046" y="347"/>
                  </a:cubicBezTo>
                  <a:cubicBezTo>
                    <a:pt x="1065" y="318"/>
                    <a:pt x="1063" y="268"/>
                    <a:pt x="1070" y="235"/>
                  </a:cubicBezTo>
                  <a:cubicBezTo>
                    <a:pt x="1065" y="162"/>
                    <a:pt x="1087" y="105"/>
                    <a:pt x="1030" y="67"/>
                  </a:cubicBezTo>
                  <a:cubicBezTo>
                    <a:pt x="1014" y="78"/>
                    <a:pt x="993" y="83"/>
                    <a:pt x="982" y="99"/>
                  </a:cubicBezTo>
                  <a:cubicBezTo>
                    <a:pt x="977" y="107"/>
                    <a:pt x="974" y="117"/>
                    <a:pt x="966" y="123"/>
                  </a:cubicBezTo>
                  <a:cubicBezTo>
                    <a:pt x="959" y="128"/>
                    <a:pt x="950" y="128"/>
                    <a:pt x="942" y="131"/>
                  </a:cubicBezTo>
                  <a:cubicBezTo>
                    <a:pt x="890" y="114"/>
                    <a:pt x="941" y="138"/>
                    <a:pt x="910" y="99"/>
                  </a:cubicBezTo>
                  <a:cubicBezTo>
                    <a:pt x="901" y="88"/>
                    <a:pt x="852" y="49"/>
                    <a:pt x="838" y="43"/>
                  </a:cubicBezTo>
                  <a:cubicBezTo>
                    <a:pt x="815" y="33"/>
                    <a:pt x="790" y="27"/>
                    <a:pt x="766" y="19"/>
                  </a:cubicBezTo>
                  <a:cubicBezTo>
                    <a:pt x="750" y="14"/>
                    <a:pt x="718" y="3"/>
                    <a:pt x="718" y="3"/>
                  </a:cubicBezTo>
                  <a:cubicBezTo>
                    <a:pt x="688" y="7"/>
                    <a:pt x="653" y="0"/>
                    <a:pt x="630" y="19"/>
                  </a:cubicBezTo>
                  <a:cubicBezTo>
                    <a:pt x="578" y="60"/>
                    <a:pt x="650" y="31"/>
                    <a:pt x="590" y="51"/>
                  </a:cubicBezTo>
                  <a:cubicBezTo>
                    <a:pt x="582" y="75"/>
                    <a:pt x="579" y="99"/>
                    <a:pt x="550" y="99"/>
                  </a:cubicBezTo>
                  <a:close/>
                </a:path>
              </a:pathLst>
            </a:custGeom>
            <a:solidFill>
              <a:schemeClr val="accent2">
                <a:lumMod val="60000"/>
                <a:lumOff val="40000"/>
              </a:schemeClr>
            </a:solidFill>
            <a:ln w="9525" cap="flat" cmpd="sng">
              <a:solidFill>
                <a:schemeClr val="tx1"/>
              </a:solidFill>
              <a:prstDash val="solid"/>
              <a:round/>
              <a:headEnd/>
              <a:tailEnd/>
            </a:ln>
          </p:spPr>
          <p:txBody>
            <a:bodyPr>
              <a:spAutoFit/>
            </a:bodyPr>
            <a:lstStyle/>
            <a:p>
              <a:endParaRPr lang="en-US"/>
            </a:p>
          </p:txBody>
        </p:sp>
      </p:grpSp>
      <p:sp>
        <p:nvSpPr>
          <p:cNvPr id="228454" name="Text Box 102"/>
          <p:cNvSpPr txBox="1">
            <a:spLocks noChangeArrowheads="1"/>
          </p:cNvSpPr>
          <p:nvPr/>
        </p:nvSpPr>
        <p:spPr bwMode="auto">
          <a:xfrm>
            <a:off x="4819848" y="415925"/>
            <a:ext cx="3784600" cy="1006475"/>
          </a:xfrm>
          <a:prstGeom prst="rect">
            <a:avLst/>
          </a:prstGeom>
          <a:noFill/>
          <a:ln w="9525">
            <a:noFill/>
            <a:miter lim="800000"/>
            <a:headEnd/>
            <a:tailEnd/>
          </a:ln>
        </p:spPr>
        <p:txBody>
          <a:bodyPr>
            <a:spAutoFit/>
          </a:bodyPr>
          <a:lstStyle/>
          <a:p>
            <a:pPr marL="457200" indent="-457200" algn="l" eaLnBrk="0" hangingPunct="0">
              <a:buFontTx/>
              <a:buChar char="•"/>
              <a:tabLst>
                <a:tab pos="857250" algn="l"/>
              </a:tabLst>
            </a:pPr>
            <a:r>
              <a:rPr lang="en-GB" sz="2000" dirty="0" smtClean="0">
                <a:effectLst/>
                <a:latin typeface="Arial" charset="0"/>
                <a:cs typeface="Times New Roman" pitchFamily="18" charset="0"/>
              </a:rPr>
              <a:t>Region </a:t>
            </a:r>
            <a:r>
              <a:rPr lang="en-GB" sz="2000" dirty="0">
                <a:effectLst/>
                <a:latin typeface="Arial" charset="0"/>
                <a:cs typeface="Times New Roman" pitchFamily="18" charset="0"/>
              </a:rPr>
              <a:t>may hold a very small proportion of the global population</a:t>
            </a:r>
          </a:p>
        </p:txBody>
      </p:sp>
      <p:sp>
        <p:nvSpPr>
          <p:cNvPr id="228455" name="Text Box 103"/>
          <p:cNvSpPr txBox="1">
            <a:spLocks noChangeArrowheads="1"/>
          </p:cNvSpPr>
          <p:nvPr/>
        </p:nvSpPr>
        <p:spPr bwMode="auto">
          <a:xfrm>
            <a:off x="4819848" y="1482725"/>
            <a:ext cx="3784600" cy="1616075"/>
          </a:xfrm>
          <a:prstGeom prst="rect">
            <a:avLst/>
          </a:prstGeom>
          <a:noFill/>
          <a:ln w="9525">
            <a:noFill/>
            <a:miter lim="800000"/>
            <a:headEnd/>
            <a:tailEnd/>
          </a:ln>
        </p:spPr>
        <p:txBody>
          <a:bodyPr>
            <a:spAutoFit/>
          </a:bodyPr>
          <a:lstStyle/>
          <a:p>
            <a:pPr marL="457200" indent="-457200" algn="l" eaLnBrk="0" hangingPunct="0">
              <a:buFontTx/>
              <a:buChar char="•"/>
              <a:tabLst>
                <a:tab pos="857250" algn="l"/>
              </a:tabLst>
            </a:pPr>
            <a:r>
              <a:rPr lang="en-GB" sz="2000" dirty="0" smtClean="0">
                <a:effectLst/>
                <a:latin typeface="Arial" charset="0"/>
                <a:cs typeface="Times New Roman" pitchFamily="18" charset="0"/>
              </a:rPr>
              <a:t>Survival </a:t>
            </a:r>
            <a:r>
              <a:rPr lang="en-GB" sz="2000" dirty="0">
                <a:effectLst/>
                <a:latin typeface="Arial" charset="0"/>
                <a:cs typeface="Times New Roman" pitchFamily="18" charset="0"/>
              </a:rPr>
              <a:t>of </a:t>
            </a:r>
            <a:r>
              <a:rPr lang="en-GB" sz="2000" dirty="0" smtClean="0">
                <a:effectLst/>
                <a:latin typeface="Arial" charset="0"/>
                <a:cs typeface="Times New Roman" pitchFamily="18" charset="0"/>
              </a:rPr>
              <a:t>regional </a:t>
            </a:r>
            <a:r>
              <a:rPr lang="en-GB" sz="2000" dirty="0">
                <a:effectLst/>
                <a:latin typeface="Arial" charset="0"/>
                <a:cs typeface="Times New Roman" pitchFamily="18" charset="0"/>
              </a:rPr>
              <a:t>population may depend on immigration from outside the region (i.e. </a:t>
            </a:r>
            <a:r>
              <a:rPr lang="en-GB" sz="2000" dirty="0" smtClean="0">
                <a:effectLst/>
                <a:latin typeface="Arial" charset="0"/>
                <a:cs typeface="Times New Roman" pitchFamily="18" charset="0"/>
              </a:rPr>
              <a:t>regional </a:t>
            </a:r>
            <a:r>
              <a:rPr lang="en-GB" sz="2000" dirty="0">
                <a:effectLst/>
                <a:latin typeface="Arial" charset="0"/>
                <a:cs typeface="Times New Roman" pitchFamily="18" charset="0"/>
              </a:rPr>
              <a:t>population is a sink)</a:t>
            </a:r>
          </a:p>
        </p:txBody>
      </p:sp>
      <p:sp>
        <p:nvSpPr>
          <p:cNvPr id="228438" name="Text Box 86"/>
          <p:cNvSpPr txBox="1">
            <a:spLocks noChangeArrowheads="1"/>
          </p:cNvSpPr>
          <p:nvPr/>
        </p:nvSpPr>
        <p:spPr bwMode="auto">
          <a:xfrm>
            <a:off x="400248" y="406400"/>
            <a:ext cx="4318000" cy="701675"/>
          </a:xfrm>
          <a:prstGeom prst="rect">
            <a:avLst/>
          </a:prstGeom>
          <a:noFill/>
          <a:ln w="9525">
            <a:noFill/>
            <a:miter lim="800000"/>
            <a:headEnd/>
            <a:tailEnd/>
          </a:ln>
        </p:spPr>
        <p:txBody>
          <a:bodyPr>
            <a:spAutoFit/>
          </a:bodyPr>
          <a:lstStyle/>
          <a:p>
            <a:pPr marL="457200" indent="-457200" algn="l" eaLnBrk="0" hangingPunct="0">
              <a:buFontTx/>
              <a:buChar char="•"/>
              <a:tabLst>
                <a:tab pos="857250" algn="l"/>
              </a:tabLst>
            </a:pPr>
            <a:r>
              <a:rPr lang="en-GB" sz="2000" dirty="0" smtClean="0">
                <a:effectLst/>
                <a:latin typeface="Arial" charset="0"/>
                <a:cs typeface="Times New Roman" pitchFamily="18" charset="0"/>
              </a:rPr>
              <a:t>Regional </a:t>
            </a:r>
            <a:r>
              <a:rPr lang="en-GB" sz="2000" dirty="0">
                <a:effectLst/>
                <a:latin typeface="Arial" charset="0"/>
                <a:cs typeface="Times New Roman" pitchFamily="18" charset="0"/>
              </a:rPr>
              <a:t>population may range across political borders</a:t>
            </a:r>
          </a:p>
        </p:txBody>
      </p:sp>
      <p:sp>
        <p:nvSpPr>
          <p:cNvPr id="228439" name="Text Box 87"/>
          <p:cNvSpPr txBox="1">
            <a:spLocks noChangeArrowheads="1"/>
          </p:cNvSpPr>
          <p:nvPr/>
        </p:nvSpPr>
        <p:spPr bwMode="auto">
          <a:xfrm>
            <a:off x="400248" y="1114425"/>
            <a:ext cx="4318000" cy="1311275"/>
          </a:xfrm>
          <a:prstGeom prst="rect">
            <a:avLst/>
          </a:prstGeom>
          <a:noFill/>
          <a:ln w="9525">
            <a:noFill/>
            <a:miter lim="800000"/>
            <a:headEnd/>
            <a:tailEnd/>
          </a:ln>
        </p:spPr>
        <p:txBody>
          <a:bodyPr>
            <a:spAutoFit/>
          </a:bodyPr>
          <a:lstStyle/>
          <a:p>
            <a:pPr marL="457200" indent="-457200" algn="l" eaLnBrk="0" hangingPunct="0">
              <a:buFontTx/>
              <a:buChar char="•"/>
              <a:tabLst>
                <a:tab pos="857250" algn="l"/>
              </a:tabLst>
            </a:pPr>
            <a:r>
              <a:rPr lang="en-GB" sz="2000" dirty="0" err="1" smtClean="0">
                <a:effectLst/>
                <a:latin typeface="Arial" charset="0"/>
                <a:cs typeface="Times New Roman" pitchFamily="18" charset="0"/>
              </a:rPr>
              <a:t>Taxon</a:t>
            </a:r>
            <a:r>
              <a:rPr lang="en-GB" sz="2000" dirty="0" smtClean="0">
                <a:effectLst/>
                <a:latin typeface="Arial" charset="0"/>
                <a:cs typeface="Times New Roman" pitchFamily="18" charset="0"/>
              </a:rPr>
              <a:t> </a:t>
            </a:r>
            <a:r>
              <a:rPr lang="en-GB" sz="2000" dirty="0">
                <a:effectLst/>
                <a:latin typeface="Arial" charset="0"/>
                <a:cs typeface="Times New Roman" pitchFamily="18" charset="0"/>
              </a:rPr>
              <a:t>may be highly mobile </a:t>
            </a:r>
            <a:r>
              <a:rPr lang="en-GB" sz="2000" dirty="0" smtClean="0">
                <a:effectLst/>
                <a:latin typeface="Arial" charset="0"/>
                <a:cs typeface="Times New Roman" pitchFamily="18" charset="0"/>
              </a:rPr>
              <a:t>&amp; individuals </a:t>
            </a:r>
            <a:r>
              <a:rPr lang="en-GB" sz="2000" dirty="0">
                <a:effectLst/>
                <a:latin typeface="Arial" charset="0"/>
                <a:cs typeface="Times New Roman" pitchFamily="18" charset="0"/>
              </a:rPr>
              <a:t>may move between populations within </a:t>
            </a:r>
            <a:r>
              <a:rPr lang="en-GB" sz="2000" dirty="0" smtClean="0">
                <a:effectLst/>
                <a:latin typeface="Arial" charset="0"/>
                <a:cs typeface="Times New Roman" pitchFamily="18" charset="0"/>
              </a:rPr>
              <a:t>&amp; outside </a:t>
            </a:r>
            <a:r>
              <a:rPr lang="en-GB" sz="2000" dirty="0">
                <a:effectLst/>
                <a:latin typeface="Arial" charset="0"/>
                <a:cs typeface="Times New Roman" pitchFamily="18" charset="0"/>
              </a:rPr>
              <a:t>the region</a:t>
            </a:r>
          </a:p>
        </p:txBody>
      </p:sp>
      <p:sp>
        <p:nvSpPr>
          <p:cNvPr id="228440" name="Text Box 88"/>
          <p:cNvSpPr txBox="1">
            <a:spLocks noChangeArrowheads="1"/>
          </p:cNvSpPr>
          <p:nvPr/>
        </p:nvSpPr>
        <p:spPr bwMode="auto">
          <a:xfrm>
            <a:off x="400248" y="2435225"/>
            <a:ext cx="4318000" cy="707886"/>
          </a:xfrm>
          <a:prstGeom prst="rect">
            <a:avLst/>
          </a:prstGeom>
          <a:noFill/>
          <a:ln w="9525">
            <a:noFill/>
            <a:miter lim="800000"/>
            <a:headEnd/>
            <a:tailEnd/>
          </a:ln>
        </p:spPr>
        <p:txBody>
          <a:bodyPr>
            <a:spAutoFit/>
          </a:bodyPr>
          <a:lstStyle/>
          <a:p>
            <a:pPr marL="457200" indent="-457200" algn="l" eaLnBrk="0" hangingPunct="0">
              <a:buFontTx/>
              <a:buChar char="•"/>
              <a:tabLst>
                <a:tab pos="857250" algn="l"/>
              </a:tabLst>
            </a:pPr>
            <a:r>
              <a:rPr lang="en-GB" sz="2000" dirty="0" err="1" smtClean="0">
                <a:effectLst/>
                <a:latin typeface="Arial" charset="0"/>
                <a:cs typeface="Times New Roman" pitchFamily="18" charset="0"/>
              </a:rPr>
              <a:t>Taxon</a:t>
            </a:r>
            <a:r>
              <a:rPr lang="en-GB" sz="2000" dirty="0" smtClean="0">
                <a:effectLst/>
                <a:latin typeface="Arial" charset="0"/>
                <a:cs typeface="Times New Roman" pitchFamily="18" charset="0"/>
              </a:rPr>
              <a:t> </a:t>
            </a:r>
            <a:r>
              <a:rPr lang="en-GB" sz="2000" dirty="0">
                <a:effectLst/>
                <a:latin typeface="Arial" charset="0"/>
                <a:cs typeface="Times New Roman" pitchFamily="18" charset="0"/>
              </a:rPr>
              <a:t>may be a non-breeding seasonal </a:t>
            </a:r>
            <a:r>
              <a:rPr lang="en-GB" sz="2000" dirty="0" smtClean="0">
                <a:effectLst/>
                <a:latin typeface="Arial" charset="0"/>
                <a:cs typeface="Times New Roman" pitchFamily="18" charset="0"/>
              </a:rPr>
              <a:t>visitor</a:t>
            </a:r>
            <a:endParaRPr lang="en-GB" sz="2000" dirty="0">
              <a:effectLst/>
              <a:latin typeface="Arial" charset="0"/>
              <a:cs typeface="Times New Roman" pitchFamily="18" charset="0"/>
            </a:endParaRPr>
          </a:p>
        </p:txBody>
      </p:sp>
      <p:grpSp>
        <p:nvGrpSpPr>
          <p:cNvPr id="5" name="Group 90"/>
          <p:cNvGrpSpPr>
            <a:grpSpLocks/>
          </p:cNvGrpSpPr>
          <p:nvPr/>
        </p:nvGrpSpPr>
        <p:grpSpPr bwMode="auto">
          <a:xfrm>
            <a:off x="2076450" y="5181600"/>
            <a:ext cx="1473200" cy="635000"/>
            <a:chOff x="1208" y="3184"/>
            <a:chExt cx="928" cy="400"/>
          </a:xfrm>
          <a:blipFill>
            <a:blip r:embed="rId3"/>
            <a:tile tx="0" ty="0" sx="100000" sy="100000" flip="none" algn="tl"/>
          </a:blipFill>
          <a:effectLst>
            <a:outerShdw blurRad="50800" dist="38100" dir="2700000" algn="tl" rotWithShape="0">
              <a:prstClr val="black">
                <a:alpha val="40000"/>
              </a:prstClr>
            </a:outerShdw>
          </a:effectLst>
        </p:grpSpPr>
        <p:sp>
          <p:nvSpPr>
            <p:cNvPr id="6178" name="Freeform 47" descr="Light downward diagonal"/>
            <p:cNvSpPr>
              <a:spLocks/>
            </p:cNvSpPr>
            <p:nvPr/>
          </p:nvSpPr>
          <p:spPr bwMode="auto">
            <a:xfrm>
              <a:off x="1208" y="3360"/>
              <a:ext cx="112" cy="125"/>
            </a:xfrm>
            <a:custGeom>
              <a:avLst/>
              <a:gdLst>
                <a:gd name="T0" fmla="*/ 112 w 112"/>
                <a:gd name="T1" fmla="*/ 48 h 125"/>
                <a:gd name="T2" fmla="*/ 104 w 112"/>
                <a:gd name="T3" fmla="*/ 16 h 125"/>
                <a:gd name="T4" fmla="*/ 56 w 112"/>
                <a:gd name="T5" fmla="*/ 0 h 125"/>
                <a:gd name="T6" fmla="*/ 32 w 112"/>
                <a:gd name="T7" fmla="*/ 8 h 125"/>
                <a:gd name="T8" fmla="*/ 0 w 112"/>
                <a:gd name="T9" fmla="*/ 80 h 125"/>
                <a:gd name="T10" fmla="*/ 8 w 112"/>
                <a:gd name="T11" fmla="*/ 112 h 125"/>
                <a:gd name="T12" fmla="*/ 32 w 112"/>
                <a:gd name="T13" fmla="*/ 120 h 125"/>
                <a:gd name="T14" fmla="*/ 40 w 112"/>
                <a:gd name="T15" fmla="*/ 88 h 125"/>
                <a:gd name="T16" fmla="*/ 112 w 112"/>
                <a:gd name="T17" fmla="*/ 48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125"/>
                <a:gd name="T29" fmla="*/ 112 w 112"/>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125">
                  <a:moveTo>
                    <a:pt x="112" y="48"/>
                  </a:moveTo>
                  <a:cubicBezTo>
                    <a:pt x="109" y="37"/>
                    <a:pt x="112" y="23"/>
                    <a:pt x="104" y="16"/>
                  </a:cubicBezTo>
                  <a:cubicBezTo>
                    <a:pt x="91" y="5"/>
                    <a:pt x="56" y="0"/>
                    <a:pt x="56" y="0"/>
                  </a:cubicBezTo>
                  <a:cubicBezTo>
                    <a:pt x="48" y="3"/>
                    <a:pt x="37" y="1"/>
                    <a:pt x="32" y="8"/>
                  </a:cubicBezTo>
                  <a:cubicBezTo>
                    <a:pt x="17" y="29"/>
                    <a:pt x="15" y="58"/>
                    <a:pt x="0" y="80"/>
                  </a:cubicBezTo>
                  <a:cubicBezTo>
                    <a:pt x="3" y="91"/>
                    <a:pt x="1" y="103"/>
                    <a:pt x="8" y="112"/>
                  </a:cubicBezTo>
                  <a:cubicBezTo>
                    <a:pt x="13" y="119"/>
                    <a:pt x="25" y="125"/>
                    <a:pt x="32" y="120"/>
                  </a:cubicBezTo>
                  <a:cubicBezTo>
                    <a:pt x="41" y="113"/>
                    <a:pt x="37" y="99"/>
                    <a:pt x="40" y="88"/>
                  </a:cubicBezTo>
                  <a:cubicBezTo>
                    <a:pt x="94" y="96"/>
                    <a:pt x="112" y="104"/>
                    <a:pt x="112" y="48"/>
                  </a:cubicBezTo>
                  <a:close/>
                </a:path>
              </a:pathLst>
            </a:custGeom>
            <a:grpFill/>
            <a:ln w="9525" cap="flat" cmpd="sng">
              <a:solidFill>
                <a:schemeClr val="tx1"/>
              </a:solidFill>
              <a:prstDash val="solid"/>
              <a:round/>
              <a:headEnd/>
              <a:tailEnd/>
            </a:ln>
          </p:spPr>
          <p:txBody>
            <a:bodyPr>
              <a:spAutoFit/>
            </a:bodyPr>
            <a:lstStyle/>
            <a:p>
              <a:endParaRPr lang="en-US"/>
            </a:p>
          </p:txBody>
        </p:sp>
        <p:sp>
          <p:nvSpPr>
            <p:cNvPr id="6179" name="Freeform 48" descr="Light downward diagonal"/>
            <p:cNvSpPr>
              <a:spLocks/>
            </p:cNvSpPr>
            <p:nvPr/>
          </p:nvSpPr>
          <p:spPr bwMode="auto">
            <a:xfrm>
              <a:off x="1440" y="3184"/>
              <a:ext cx="133" cy="88"/>
            </a:xfrm>
            <a:custGeom>
              <a:avLst/>
              <a:gdLst>
                <a:gd name="T0" fmla="*/ 88 w 133"/>
                <a:gd name="T1" fmla="*/ 0 h 88"/>
                <a:gd name="T2" fmla="*/ 0 w 133"/>
                <a:gd name="T3" fmla="*/ 64 h 88"/>
                <a:gd name="T4" fmla="*/ 48 w 133"/>
                <a:gd name="T5" fmla="*/ 80 h 88"/>
                <a:gd name="T6" fmla="*/ 72 w 133"/>
                <a:gd name="T7" fmla="*/ 88 h 88"/>
                <a:gd name="T8" fmla="*/ 128 w 133"/>
                <a:gd name="T9" fmla="*/ 24 h 88"/>
                <a:gd name="T10" fmla="*/ 88 w 133"/>
                <a:gd name="T11" fmla="*/ 0 h 88"/>
                <a:gd name="T12" fmla="*/ 0 60000 65536"/>
                <a:gd name="T13" fmla="*/ 0 60000 65536"/>
                <a:gd name="T14" fmla="*/ 0 60000 65536"/>
                <a:gd name="T15" fmla="*/ 0 60000 65536"/>
                <a:gd name="T16" fmla="*/ 0 60000 65536"/>
                <a:gd name="T17" fmla="*/ 0 60000 65536"/>
                <a:gd name="T18" fmla="*/ 0 w 133"/>
                <a:gd name="T19" fmla="*/ 0 h 88"/>
                <a:gd name="T20" fmla="*/ 133 w 133"/>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133" h="88">
                  <a:moveTo>
                    <a:pt x="88" y="0"/>
                  </a:moveTo>
                  <a:cubicBezTo>
                    <a:pt x="33" y="18"/>
                    <a:pt x="20" y="3"/>
                    <a:pt x="0" y="64"/>
                  </a:cubicBezTo>
                  <a:cubicBezTo>
                    <a:pt x="16" y="69"/>
                    <a:pt x="32" y="75"/>
                    <a:pt x="48" y="80"/>
                  </a:cubicBezTo>
                  <a:cubicBezTo>
                    <a:pt x="56" y="83"/>
                    <a:pt x="72" y="88"/>
                    <a:pt x="72" y="88"/>
                  </a:cubicBezTo>
                  <a:cubicBezTo>
                    <a:pt x="133" y="76"/>
                    <a:pt x="110" y="77"/>
                    <a:pt x="128" y="24"/>
                  </a:cubicBezTo>
                  <a:cubicBezTo>
                    <a:pt x="99" y="5"/>
                    <a:pt x="113" y="12"/>
                    <a:pt x="88" y="0"/>
                  </a:cubicBezTo>
                  <a:close/>
                </a:path>
              </a:pathLst>
            </a:custGeom>
            <a:grpFill/>
            <a:ln w="9525" cap="flat" cmpd="sng">
              <a:solidFill>
                <a:schemeClr val="tx1"/>
              </a:solidFill>
              <a:prstDash val="solid"/>
              <a:round/>
              <a:headEnd/>
              <a:tailEnd/>
            </a:ln>
          </p:spPr>
          <p:txBody>
            <a:bodyPr>
              <a:spAutoFit/>
            </a:bodyPr>
            <a:lstStyle/>
            <a:p>
              <a:endParaRPr lang="en-US"/>
            </a:p>
          </p:txBody>
        </p:sp>
        <p:sp>
          <p:nvSpPr>
            <p:cNvPr id="6180" name="Freeform 49" descr="Light downward diagonal"/>
            <p:cNvSpPr>
              <a:spLocks/>
            </p:cNvSpPr>
            <p:nvPr/>
          </p:nvSpPr>
          <p:spPr bwMode="auto">
            <a:xfrm>
              <a:off x="1896" y="3208"/>
              <a:ext cx="240" cy="192"/>
            </a:xfrm>
            <a:custGeom>
              <a:avLst/>
              <a:gdLst>
                <a:gd name="T0" fmla="*/ 76 w 177"/>
                <a:gd name="T1" fmla="*/ 53 h 144"/>
                <a:gd name="T2" fmla="*/ 87 w 177"/>
                <a:gd name="T3" fmla="*/ 192 h 144"/>
                <a:gd name="T4" fmla="*/ 184 w 177"/>
                <a:gd name="T5" fmla="*/ 107 h 144"/>
                <a:gd name="T6" fmla="*/ 163 w 177"/>
                <a:gd name="T7" fmla="*/ 0 h 144"/>
                <a:gd name="T8" fmla="*/ 98 w 177"/>
                <a:gd name="T9" fmla="*/ 21 h 144"/>
                <a:gd name="T10" fmla="*/ 87 w 177"/>
                <a:gd name="T11" fmla="*/ 53 h 144"/>
                <a:gd name="T12" fmla="*/ 76 w 177"/>
                <a:gd name="T13" fmla="*/ 53 h 144"/>
                <a:gd name="T14" fmla="*/ 0 60000 65536"/>
                <a:gd name="T15" fmla="*/ 0 60000 65536"/>
                <a:gd name="T16" fmla="*/ 0 60000 65536"/>
                <a:gd name="T17" fmla="*/ 0 60000 65536"/>
                <a:gd name="T18" fmla="*/ 0 60000 65536"/>
                <a:gd name="T19" fmla="*/ 0 60000 65536"/>
                <a:gd name="T20" fmla="*/ 0 60000 65536"/>
                <a:gd name="T21" fmla="*/ 0 w 177"/>
                <a:gd name="T22" fmla="*/ 0 h 144"/>
                <a:gd name="T23" fmla="*/ 177 w 177"/>
                <a:gd name="T24" fmla="*/ 144 h 144"/>
                <a:gd name="connsiteX0" fmla="*/ 3164 w 10000"/>
                <a:gd name="connsiteY0" fmla="*/ 2778 h 10000"/>
                <a:gd name="connsiteX1" fmla="*/ 3616 w 10000"/>
                <a:gd name="connsiteY1" fmla="*/ 10000 h 10000"/>
                <a:gd name="connsiteX2" fmla="*/ 7684 w 10000"/>
                <a:gd name="connsiteY2" fmla="*/ 5556 h 10000"/>
                <a:gd name="connsiteX3" fmla="*/ 6780 w 10000"/>
                <a:gd name="connsiteY3" fmla="*/ 0 h 10000"/>
                <a:gd name="connsiteX4" fmla="*/ 4068 w 10000"/>
                <a:gd name="connsiteY4" fmla="*/ 1111 h 10000"/>
                <a:gd name="connsiteX5" fmla="*/ 3164 w 10000"/>
                <a:gd name="connsiteY5" fmla="*/ 27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3164" y="2778"/>
                  </a:moveTo>
                  <a:cubicBezTo>
                    <a:pt x="282" y="5139"/>
                    <a:pt x="0" y="8542"/>
                    <a:pt x="3616" y="10000"/>
                  </a:cubicBezTo>
                  <a:cubicBezTo>
                    <a:pt x="6836" y="8681"/>
                    <a:pt x="4859" y="6736"/>
                    <a:pt x="7684" y="5556"/>
                  </a:cubicBezTo>
                  <a:cubicBezTo>
                    <a:pt x="9209" y="2778"/>
                    <a:pt x="10000" y="1319"/>
                    <a:pt x="6780" y="0"/>
                  </a:cubicBezTo>
                  <a:cubicBezTo>
                    <a:pt x="5876" y="347"/>
                    <a:pt x="4972" y="764"/>
                    <a:pt x="4068" y="1111"/>
                  </a:cubicBezTo>
                  <a:cubicBezTo>
                    <a:pt x="3465" y="1574"/>
                    <a:pt x="3239" y="1297"/>
                    <a:pt x="3164" y="2778"/>
                  </a:cubicBezTo>
                  <a:close/>
                </a:path>
              </a:pathLst>
            </a:custGeom>
            <a:grpFill/>
            <a:ln w="9525" cap="flat" cmpd="sng">
              <a:solidFill>
                <a:schemeClr val="tx1"/>
              </a:solidFill>
              <a:prstDash val="solid"/>
              <a:round/>
              <a:headEnd/>
              <a:tailEnd/>
            </a:ln>
          </p:spPr>
          <p:txBody>
            <a:bodyPr>
              <a:spAutoFit/>
            </a:bodyPr>
            <a:lstStyle/>
            <a:p>
              <a:endParaRPr lang="en-US"/>
            </a:p>
          </p:txBody>
        </p:sp>
        <p:sp>
          <p:nvSpPr>
            <p:cNvPr id="6181" name="Freeform 50" descr="Light downward diagonal"/>
            <p:cNvSpPr>
              <a:spLocks/>
            </p:cNvSpPr>
            <p:nvPr/>
          </p:nvSpPr>
          <p:spPr bwMode="auto">
            <a:xfrm>
              <a:off x="1536" y="3464"/>
              <a:ext cx="104" cy="120"/>
            </a:xfrm>
            <a:custGeom>
              <a:avLst/>
              <a:gdLst>
                <a:gd name="T0" fmla="*/ 56 w 104"/>
                <a:gd name="T1" fmla="*/ 0 h 120"/>
                <a:gd name="T2" fmla="*/ 0 w 104"/>
                <a:gd name="T3" fmla="*/ 56 h 120"/>
                <a:gd name="T4" fmla="*/ 40 w 104"/>
                <a:gd name="T5" fmla="*/ 120 h 120"/>
                <a:gd name="T6" fmla="*/ 104 w 104"/>
                <a:gd name="T7" fmla="*/ 72 h 120"/>
                <a:gd name="T8" fmla="*/ 80 w 104"/>
                <a:gd name="T9" fmla="*/ 8 h 120"/>
                <a:gd name="T10" fmla="*/ 56 w 104"/>
                <a:gd name="T11" fmla="*/ 0 h 120"/>
                <a:gd name="T12" fmla="*/ 0 60000 65536"/>
                <a:gd name="T13" fmla="*/ 0 60000 65536"/>
                <a:gd name="T14" fmla="*/ 0 60000 65536"/>
                <a:gd name="T15" fmla="*/ 0 60000 65536"/>
                <a:gd name="T16" fmla="*/ 0 60000 65536"/>
                <a:gd name="T17" fmla="*/ 0 60000 65536"/>
                <a:gd name="T18" fmla="*/ 0 w 104"/>
                <a:gd name="T19" fmla="*/ 0 h 120"/>
                <a:gd name="T20" fmla="*/ 104 w 104"/>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4" h="120">
                  <a:moveTo>
                    <a:pt x="56" y="0"/>
                  </a:moveTo>
                  <a:cubicBezTo>
                    <a:pt x="26" y="46"/>
                    <a:pt x="16" y="7"/>
                    <a:pt x="0" y="56"/>
                  </a:cubicBezTo>
                  <a:cubicBezTo>
                    <a:pt x="19" y="113"/>
                    <a:pt x="2" y="95"/>
                    <a:pt x="40" y="120"/>
                  </a:cubicBezTo>
                  <a:cubicBezTo>
                    <a:pt x="70" y="110"/>
                    <a:pt x="77" y="90"/>
                    <a:pt x="104" y="72"/>
                  </a:cubicBezTo>
                  <a:cubicBezTo>
                    <a:pt x="100" y="50"/>
                    <a:pt x="100" y="24"/>
                    <a:pt x="80" y="8"/>
                  </a:cubicBezTo>
                  <a:cubicBezTo>
                    <a:pt x="73" y="3"/>
                    <a:pt x="56" y="0"/>
                    <a:pt x="56" y="0"/>
                  </a:cubicBezTo>
                  <a:close/>
                </a:path>
              </a:pathLst>
            </a:custGeom>
            <a:grpFill/>
            <a:ln w="9525" cap="flat" cmpd="sng">
              <a:solidFill>
                <a:schemeClr val="tx1"/>
              </a:solidFill>
              <a:prstDash val="solid"/>
              <a:round/>
              <a:headEnd/>
              <a:tailEnd/>
            </a:ln>
          </p:spPr>
          <p:txBody>
            <a:bodyPr>
              <a:spAutoFit/>
            </a:bodyPr>
            <a:lstStyle/>
            <a:p>
              <a:endParaRPr lang="en-US"/>
            </a:p>
          </p:txBody>
        </p:sp>
        <p:sp>
          <p:nvSpPr>
            <p:cNvPr id="6182" name="Line 51"/>
            <p:cNvSpPr>
              <a:spLocks noChangeShapeType="1"/>
            </p:cNvSpPr>
            <p:nvPr/>
          </p:nvSpPr>
          <p:spPr bwMode="auto">
            <a:xfrm flipV="1">
              <a:off x="1632" y="3368"/>
              <a:ext cx="288" cy="96"/>
            </a:xfrm>
            <a:prstGeom prst="line">
              <a:avLst/>
            </a:prstGeom>
            <a:grpFill/>
            <a:ln w="9525">
              <a:solidFill>
                <a:schemeClr val="tx1"/>
              </a:solidFill>
              <a:round/>
              <a:headEnd type="triangle" w="med" len="sm"/>
              <a:tailEnd type="triangle" w="med" len="sm"/>
            </a:ln>
          </p:spPr>
          <p:txBody>
            <a:bodyPr>
              <a:spAutoFit/>
            </a:bodyPr>
            <a:lstStyle/>
            <a:p>
              <a:endParaRPr lang="en-US"/>
            </a:p>
          </p:txBody>
        </p:sp>
        <p:sp>
          <p:nvSpPr>
            <p:cNvPr id="6183" name="Line 52"/>
            <p:cNvSpPr>
              <a:spLocks noChangeShapeType="1"/>
            </p:cNvSpPr>
            <p:nvPr/>
          </p:nvSpPr>
          <p:spPr bwMode="auto">
            <a:xfrm>
              <a:off x="1584" y="3224"/>
              <a:ext cx="336" cy="48"/>
            </a:xfrm>
            <a:prstGeom prst="line">
              <a:avLst/>
            </a:prstGeom>
            <a:grpFill/>
            <a:ln w="9525">
              <a:solidFill>
                <a:schemeClr val="tx1"/>
              </a:solidFill>
              <a:round/>
              <a:headEnd type="triangle" w="med" len="sm"/>
              <a:tailEnd type="triangle" w="med" len="sm"/>
            </a:ln>
          </p:spPr>
          <p:txBody>
            <a:bodyPr>
              <a:spAutoFit/>
            </a:bodyPr>
            <a:lstStyle/>
            <a:p>
              <a:endParaRPr lang="en-US"/>
            </a:p>
          </p:txBody>
        </p:sp>
        <p:sp>
          <p:nvSpPr>
            <p:cNvPr id="6184" name="Line 53"/>
            <p:cNvSpPr>
              <a:spLocks noChangeShapeType="1"/>
            </p:cNvSpPr>
            <p:nvPr/>
          </p:nvSpPr>
          <p:spPr bwMode="auto">
            <a:xfrm>
              <a:off x="1344" y="3416"/>
              <a:ext cx="192" cy="96"/>
            </a:xfrm>
            <a:prstGeom prst="line">
              <a:avLst/>
            </a:prstGeom>
            <a:grpFill/>
            <a:ln w="9525">
              <a:solidFill>
                <a:schemeClr val="tx1"/>
              </a:solidFill>
              <a:round/>
              <a:headEnd type="triangle" w="med" len="sm"/>
              <a:tailEnd type="triangle" w="med" len="sm"/>
            </a:ln>
          </p:spPr>
          <p:txBody>
            <a:bodyPr>
              <a:spAutoFit/>
            </a:bodyPr>
            <a:lstStyle/>
            <a:p>
              <a:endParaRPr lang="en-US"/>
            </a:p>
          </p:txBody>
        </p:sp>
        <p:sp>
          <p:nvSpPr>
            <p:cNvPr id="6185" name="Line 54"/>
            <p:cNvSpPr>
              <a:spLocks noChangeShapeType="1"/>
            </p:cNvSpPr>
            <p:nvPr/>
          </p:nvSpPr>
          <p:spPr bwMode="auto">
            <a:xfrm>
              <a:off x="1536" y="3272"/>
              <a:ext cx="32" cy="192"/>
            </a:xfrm>
            <a:prstGeom prst="line">
              <a:avLst/>
            </a:prstGeom>
            <a:grpFill/>
            <a:ln w="9525">
              <a:solidFill>
                <a:schemeClr val="tx1"/>
              </a:solidFill>
              <a:round/>
              <a:headEnd type="triangle" w="med" len="sm"/>
              <a:tailEnd type="triangle" w="med" len="sm"/>
            </a:ln>
          </p:spPr>
          <p:txBody>
            <a:bodyPr>
              <a:spAutoFit/>
            </a:bodyPr>
            <a:lstStyle/>
            <a:p>
              <a:endParaRPr lang="en-US"/>
            </a:p>
          </p:txBody>
        </p:sp>
        <p:sp>
          <p:nvSpPr>
            <p:cNvPr id="6186" name="Line 55"/>
            <p:cNvSpPr>
              <a:spLocks noChangeShapeType="1"/>
            </p:cNvSpPr>
            <p:nvPr/>
          </p:nvSpPr>
          <p:spPr bwMode="auto">
            <a:xfrm flipV="1">
              <a:off x="1328" y="3272"/>
              <a:ext cx="112" cy="96"/>
            </a:xfrm>
            <a:prstGeom prst="line">
              <a:avLst/>
            </a:prstGeom>
            <a:grpFill/>
            <a:ln w="9525">
              <a:solidFill>
                <a:schemeClr val="tx1"/>
              </a:solidFill>
              <a:round/>
              <a:headEnd type="triangle" w="med" len="sm"/>
              <a:tailEnd type="triangle" w="med" len="sm"/>
            </a:ln>
          </p:spPr>
          <p:txBody>
            <a:bodyPr>
              <a:spAutoFit/>
            </a:bodyPr>
            <a:lstStyle/>
            <a:p>
              <a:endParaRPr lang="en-US"/>
            </a:p>
          </p:txBody>
        </p:sp>
      </p:grpSp>
      <p:grpSp>
        <p:nvGrpSpPr>
          <p:cNvPr id="6" name="Group 93"/>
          <p:cNvGrpSpPr>
            <a:grpSpLocks/>
          </p:cNvGrpSpPr>
          <p:nvPr/>
        </p:nvGrpSpPr>
        <p:grpSpPr bwMode="auto">
          <a:xfrm>
            <a:off x="6330950" y="3325813"/>
            <a:ext cx="908050" cy="534987"/>
            <a:chOff x="3888" y="2015"/>
            <a:chExt cx="572" cy="337"/>
          </a:xfrm>
          <a:blipFill>
            <a:blip r:embed="rId4"/>
            <a:tile tx="0" ty="0" sx="100000" sy="100000" flip="none" algn="tl"/>
          </a:blipFill>
        </p:grpSpPr>
        <p:sp>
          <p:nvSpPr>
            <p:cNvPr id="6175" name="Freeform 61" descr="Light horizontal"/>
            <p:cNvSpPr>
              <a:spLocks/>
            </p:cNvSpPr>
            <p:nvPr/>
          </p:nvSpPr>
          <p:spPr bwMode="auto">
            <a:xfrm>
              <a:off x="3888" y="2015"/>
              <a:ext cx="86" cy="80"/>
            </a:xfrm>
            <a:custGeom>
              <a:avLst/>
              <a:gdLst>
                <a:gd name="T0" fmla="*/ 72 w 86"/>
                <a:gd name="T1" fmla="*/ 9 h 80"/>
                <a:gd name="T2" fmla="*/ 48 w 86"/>
                <a:gd name="T3" fmla="*/ 1 h 80"/>
                <a:gd name="T4" fmla="*/ 0 w 86"/>
                <a:gd name="T5" fmla="*/ 17 h 80"/>
                <a:gd name="T6" fmla="*/ 64 w 86"/>
                <a:gd name="T7" fmla="*/ 65 h 80"/>
                <a:gd name="T8" fmla="*/ 72 w 86"/>
                <a:gd name="T9" fmla="*/ 9 h 80"/>
                <a:gd name="T10" fmla="*/ 0 60000 65536"/>
                <a:gd name="T11" fmla="*/ 0 60000 65536"/>
                <a:gd name="T12" fmla="*/ 0 60000 65536"/>
                <a:gd name="T13" fmla="*/ 0 60000 65536"/>
                <a:gd name="T14" fmla="*/ 0 60000 65536"/>
                <a:gd name="T15" fmla="*/ 0 w 86"/>
                <a:gd name="T16" fmla="*/ 0 h 80"/>
                <a:gd name="T17" fmla="*/ 86 w 86"/>
                <a:gd name="T18" fmla="*/ 80 h 80"/>
              </a:gdLst>
              <a:ahLst/>
              <a:cxnLst>
                <a:cxn ang="T10">
                  <a:pos x="T0" y="T1"/>
                </a:cxn>
                <a:cxn ang="T11">
                  <a:pos x="T2" y="T3"/>
                </a:cxn>
                <a:cxn ang="T12">
                  <a:pos x="T4" y="T5"/>
                </a:cxn>
                <a:cxn ang="T13">
                  <a:pos x="T6" y="T7"/>
                </a:cxn>
                <a:cxn ang="T14">
                  <a:pos x="T8" y="T9"/>
                </a:cxn>
              </a:cxnLst>
              <a:rect l="T15" t="T16" r="T17" b="T18"/>
              <a:pathLst>
                <a:path w="86" h="80">
                  <a:moveTo>
                    <a:pt x="72" y="9"/>
                  </a:moveTo>
                  <a:cubicBezTo>
                    <a:pt x="64" y="6"/>
                    <a:pt x="56" y="0"/>
                    <a:pt x="48" y="1"/>
                  </a:cubicBezTo>
                  <a:cubicBezTo>
                    <a:pt x="31" y="3"/>
                    <a:pt x="0" y="17"/>
                    <a:pt x="0" y="17"/>
                  </a:cubicBezTo>
                  <a:cubicBezTo>
                    <a:pt x="10" y="78"/>
                    <a:pt x="4" y="80"/>
                    <a:pt x="64" y="65"/>
                  </a:cubicBezTo>
                  <a:cubicBezTo>
                    <a:pt x="86" y="32"/>
                    <a:pt x="82" y="50"/>
                    <a:pt x="72" y="9"/>
                  </a:cubicBezTo>
                  <a:close/>
                </a:path>
              </a:pathLst>
            </a:custGeom>
            <a:grpFill/>
            <a:ln w="9525" cap="flat" cmpd="sng">
              <a:solidFill>
                <a:schemeClr val="tx1"/>
              </a:solidFill>
              <a:prstDash val="solid"/>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176" name="Freeform 62" descr="Light horizontal"/>
            <p:cNvSpPr>
              <a:spLocks/>
            </p:cNvSpPr>
            <p:nvPr/>
          </p:nvSpPr>
          <p:spPr bwMode="auto">
            <a:xfrm>
              <a:off x="3984" y="2120"/>
              <a:ext cx="476" cy="232"/>
            </a:xfrm>
            <a:custGeom>
              <a:avLst/>
              <a:gdLst>
                <a:gd name="T0" fmla="*/ 287 w 476"/>
                <a:gd name="T1" fmla="*/ 32 h 232"/>
                <a:gd name="T2" fmla="*/ 135 w 476"/>
                <a:gd name="T3" fmla="*/ 56 h 232"/>
                <a:gd name="T4" fmla="*/ 55 w 476"/>
                <a:gd name="T5" fmla="*/ 80 h 232"/>
                <a:gd name="T6" fmla="*/ 31 w 476"/>
                <a:gd name="T7" fmla="*/ 168 h 232"/>
                <a:gd name="T8" fmla="*/ 79 w 476"/>
                <a:gd name="T9" fmla="*/ 184 h 232"/>
                <a:gd name="T10" fmla="*/ 127 w 476"/>
                <a:gd name="T11" fmla="*/ 168 h 232"/>
                <a:gd name="T12" fmla="*/ 175 w 476"/>
                <a:gd name="T13" fmla="*/ 184 h 232"/>
                <a:gd name="T14" fmla="*/ 223 w 476"/>
                <a:gd name="T15" fmla="*/ 216 h 232"/>
                <a:gd name="T16" fmla="*/ 271 w 476"/>
                <a:gd name="T17" fmla="*/ 232 h 232"/>
                <a:gd name="T18" fmla="*/ 335 w 476"/>
                <a:gd name="T19" fmla="*/ 216 h 232"/>
                <a:gd name="T20" fmla="*/ 367 w 476"/>
                <a:gd name="T21" fmla="*/ 144 h 232"/>
                <a:gd name="T22" fmla="*/ 439 w 476"/>
                <a:gd name="T23" fmla="*/ 88 h 232"/>
                <a:gd name="T24" fmla="*/ 471 w 476"/>
                <a:gd name="T25" fmla="*/ 40 h 232"/>
                <a:gd name="T26" fmla="*/ 447 w 476"/>
                <a:gd name="T27" fmla="*/ 32 h 232"/>
                <a:gd name="T28" fmla="*/ 423 w 476"/>
                <a:gd name="T29" fmla="*/ 16 h 232"/>
                <a:gd name="T30" fmla="*/ 375 w 476"/>
                <a:gd name="T31" fmla="*/ 0 h 232"/>
                <a:gd name="T32" fmla="*/ 319 w 476"/>
                <a:gd name="T33" fmla="*/ 16 h 232"/>
                <a:gd name="T34" fmla="*/ 287 w 476"/>
                <a:gd name="T35" fmla="*/ 32 h 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6"/>
                <a:gd name="T55" fmla="*/ 0 h 232"/>
                <a:gd name="T56" fmla="*/ 476 w 476"/>
                <a:gd name="T57" fmla="*/ 232 h 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6" h="232">
                  <a:moveTo>
                    <a:pt x="287" y="32"/>
                  </a:moveTo>
                  <a:cubicBezTo>
                    <a:pt x="236" y="39"/>
                    <a:pt x="184" y="42"/>
                    <a:pt x="135" y="56"/>
                  </a:cubicBezTo>
                  <a:cubicBezTo>
                    <a:pt x="108" y="64"/>
                    <a:pt x="55" y="80"/>
                    <a:pt x="55" y="80"/>
                  </a:cubicBezTo>
                  <a:cubicBezTo>
                    <a:pt x="42" y="99"/>
                    <a:pt x="0" y="137"/>
                    <a:pt x="31" y="168"/>
                  </a:cubicBezTo>
                  <a:cubicBezTo>
                    <a:pt x="43" y="180"/>
                    <a:pt x="79" y="184"/>
                    <a:pt x="79" y="184"/>
                  </a:cubicBezTo>
                  <a:cubicBezTo>
                    <a:pt x="95" y="179"/>
                    <a:pt x="111" y="163"/>
                    <a:pt x="127" y="168"/>
                  </a:cubicBezTo>
                  <a:cubicBezTo>
                    <a:pt x="143" y="173"/>
                    <a:pt x="161" y="175"/>
                    <a:pt x="175" y="184"/>
                  </a:cubicBezTo>
                  <a:cubicBezTo>
                    <a:pt x="191" y="195"/>
                    <a:pt x="205" y="210"/>
                    <a:pt x="223" y="216"/>
                  </a:cubicBezTo>
                  <a:cubicBezTo>
                    <a:pt x="239" y="221"/>
                    <a:pt x="271" y="232"/>
                    <a:pt x="271" y="232"/>
                  </a:cubicBezTo>
                  <a:cubicBezTo>
                    <a:pt x="293" y="228"/>
                    <a:pt x="319" y="232"/>
                    <a:pt x="335" y="216"/>
                  </a:cubicBezTo>
                  <a:cubicBezTo>
                    <a:pt x="350" y="201"/>
                    <a:pt x="353" y="161"/>
                    <a:pt x="367" y="144"/>
                  </a:cubicBezTo>
                  <a:cubicBezTo>
                    <a:pt x="380" y="128"/>
                    <a:pt x="421" y="100"/>
                    <a:pt x="439" y="88"/>
                  </a:cubicBezTo>
                  <a:cubicBezTo>
                    <a:pt x="450" y="72"/>
                    <a:pt x="460" y="56"/>
                    <a:pt x="471" y="40"/>
                  </a:cubicBezTo>
                  <a:cubicBezTo>
                    <a:pt x="476" y="33"/>
                    <a:pt x="455" y="36"/>
                    <a:pt x="447" y="32"/>
                  </a:cubicBezTo>
                  <a:cubicBezTo>
                    <a:pt x="438" y="28"/>
                    <a:pt x="432" y="20"/>
                    <a:pt x="423" y="16"/>
                  </a:cubicBezTo>
                  <a:cubicBezTo>
                    <a:pt x="408" y="9"/>
                    <a:pt x="375" y="0"/>
                    <a:pt x="375" y="0"/>
                  </a:cubicBezTo>
                  <a:cubicBezTo>
                    <a:pt x="365" y="3"/>
                    <a:pt x="330" y="10"/>
                    <a:pt x="319" y="16"/>
                  </a:cubicBezTo>
                  <a:cubicBezTo>
                    <a:pt x="284" y="33"/>
                    <a:pt x="307" y="32"/>
                    <a:pt x="287" y="32"/>
                  </a:cubicBezTo>
                  <a:close/>
                </a:path>
              </a:pathLst>
            </a:custGeom>
            <a:grpFill/>
            <a:ln w="9525" cap="flat" cmpd="sng">
              <a:solidFill>
                <a:schemeClr val="tx1"/>
              </a:solidFill>
              <a:prstDash val="solid"/>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177" name="Line 63"/>
            <p:cNvSpPr>
              <a:spLocks noChangeShapeType="1"/>
            </p:cNvSpPr>
            <p:nvPr/>
          </p:nvSpPr>
          <p:spPr bwMode="auto">
            <a:xfrm flipH="1" flipV="1">
              <a:off x="3984" y="2072"/>
              <a:ext cx="192" cy="144"/>
            </a:xfrm>
            <a:prstGeom prst="line">
              <a:avLst/>
            </a:prstGeom>
            <a:grpFill/>
            <a:ln w="9525">
              <a:solidFill>
                <a:schemeClr val="tx1"/>
              </a:solidFill>
              <a:round/>
              <a:headEnd/>
              <a:tailEnd type="triangle" w="lg" len="med"/>
            </a:ln>
          </p:spPr>
          <p:txBody>
            <a:bodyPr>
              <a:spAutoFit/>
            </a:bodyPr>
            <a:lstStyle/>
            <a:p>
              <a:endParaRPr lang="en-US"/>
            </a:p>
          </p:txBody>
        </p:sp>
      </p:grpSp>
      <p:grpSp>
        <p:nvGrpSpPr>
          <p:cNvPr id="100" name="Group 99"/>
          <p:cNvGrpSpPr/>
          <p:nvPr/>
        </p:nvGrpSpPr>
        <p:grpSpPr>
          <a:xfrm>
            <a:off x="4140200" y="3751263"/>
            <a:ext cx="895350" cy="935037"/>
            <a:chOff x="4140200" y="3751263"/>
            <a:chExt cx="895350" cy="935037"/>
          </a:xfrm>
        </p:grpSpPr>
        <p:sp>
          <p:nvSpPr>
            <p:cNvPr id="6169" name="Freeform 68" descr="Dashed horizontal"/>
            <p:cNvSpPr>
              <a:spLocks/>
            </p:cNvSpPr>
            <p:nvPr/>
          </p:nvSpPr>
          <p:spPr bwMode="auto">
            <a:xfrm>
              <a:off x="4675188" y="4287838"/>
              <a:ext cx="241300" cy="220662"/>
            </a:xfrm>
            <a:custGeom>
              <a:avLst/>
              <a:gdLst>
                <a:gd name="T0" fmla="*/ 107 w 152"/>
                <a:gd name="T1" fmla="*/ 11 h 139"/>
                <a:gd name="T2" fmla="*/ 19 w 152"/>
                <a:gd name="T3" fmla="*/ 19 h 139"/>
                <a:gd name="T4" fmla="*/ 67 w 152"/>
                <a:gd name="T5" fmla="*/ 91 h 139"/>
                <a:gd name="T6" fmla="*/ 139 w 152"/>
                <a:gd name="T7" fmla="*/ 67 h 139"/>
                <a:gd name="T8" fmla="*/ 107 w 152"/>
                <a:gd name="T9" fmla="*/ 11 h 139"/>
                <a:gd name="T10" fmla="*/ 0 60000 65536"/>
                <a:gd name="T11" fmla="*/ 0 60000 65536"/>
                <a:gd name="T12" fmla="*/ 0 60000 65536"/>
                <a:gd name="T13" fmla="*/ 0 60000 65536"/>
                <a:gd name="T14" fmla="*/ 0 60000 65536"/>
                <a:gd name="T15" fmla="*/ 0 w 152"/>
                <a:gd name="T16" fmla="*/ 0 h 139"/>
                <a:gd name="T17" fmla="*/ 152 w 152"/>
                <a:gd name="T18" fmla="*/ 139 h 139"/>
              </a:gdLst>
              <a:ahLst/>
              <a:cxnLst>
                <a:cxn ang="T10">
                  <a:pos x="T0" y="T1"/>
                </a:cxn>
                <a:cxn ang="T11">
                  <a:pos x="T2" y="T3"/>
                </a:cxn>
                <a:cxn ang="T12">
                  <a:pos x="T4" y="T5"/>
                </a:cxn>
                <a:cxn ang="T13">
                  <a:pos x="T6" y="T7"/>
                </a:cxn>
                <a:cxn ang="T14">
                  <a:pos x="T8" y="T9"/>
                </a:cxn>
              </a:cxnLst>
              <a:rect l="T15" t="T16" r="T17" b="T18"/>
              <a:pathLst>
                <a:path w="152" h="139">
                  <a:moveTo>
                    <a:pt x="107" y="11"/>
                  </a:moveTo>
                  <a:cubicBezTo>
                    <a:pt x="74" y="0"/>
                    <a:pt x="51" y="8"/>
                    <a:pt x="19" y="19"/>
                  </a:cubicBezTo>
                  <a:cubicBezTo>
                    <a:pt x="0" y="76"/>
                    <a:pt x="28" y="65"/>
                    <a:pt x="67" y="91"/>
                  </a:cubicBezTo>
                  <a:cubicBezTo>
                    <a:pt x="99" y="139"/>
                    <a:pt x="152" y="117"/>
                    <a:pt x="139" y="67"/>
                  </a:cubicBezTo>
                  <a:cubicBezTo>
                    <a:pt x="134" y="46"/>
                    <a:pt x="118" y="30"/>
                    <a:pt x="107" y="11"/>
                  </a:cubicBezTo>
                  <a:close/>
                </a:path>
              </a:pathLst>
            </a:custGeom>
            <a:blipFill>
              <a:blip r:embed="rId5" cstate="prin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6170" name="Freeform 69" descr="Dashed horizontal"/>
            <p:cNvSpPr>
              <a:spLocks/>
            </p:cNvSpPr>
            <p:nvPr/>
          </p:nvSpPr>
          <p:spPr bwMode="auto">
            <a:xfrm>
              <a:off x="4438650" y="3751263"/>
              <a:ext cx="596900" cy="528637"/>
            </a:xfrm>
            <a:custGeom>
              <a:avLst/>
              <a:gdLst>
                <a:gd name="T0" fmla="*/ 248 w 376"/>
                <a:gd name="T1" fmla="*/ 13 h 333"/>
                <a:gd name="T2" fmla="*/ 128 w 376"/>
                <a:gd name="T3" fmla="*/ 21 h 333"/>
                <a:gd name="T4" fmla="*/ 80 w 376"/>
                <a:gd name="T5" fmla="*/ 53 h 333"/>
                <a:gd name="T6" fmla="*/ 16 w 376"/>
                <a:gd name="T7" fmla="*/ 141 h 333"/>
                <a:gd name="T8" fmla="*/ 0 w 376"/>
                <a:gd name="T9" fmla="*/ 189 h 333"/>
                <a:gd name="T10" fmla="*/ 152 w 376"/>
                <a:gd name="T11" fmla="*/ 277 h 333"/>
                <a:gd name="T12" fmla="*/ 304 w 376"/>
                <a:gd name="T13" fmla="*/ 333 h 333"/>
                <a:gd name="T14" fmla="*/ 376 w 376"/>
                <a:gd name="T15" fmla="*/ 277 h 333"/>
                <a:gd name="T16" fmla="*/ 352 w 376"/>
                <a:gd name="T17" fmla="*/ 189 h 333"/>
                <a:gd name="T18" fmla="*/ 344 w 376"/>
                <a:gd name="T19" fmla="*/ 165 h 333"/>
                <a:gd name="T20" fmla="*/ 328 w 376"/>
                <a:gd name="T21" fmla="*/ 69 h 333"/>
                <a:gd name="T22" fmla="*/ 280 w 376"/>
                <a:gd name="T23" fmla="*/ 37 h 333"/>
                <a:gd name="T24" fmla="*/ 248 w 376"/>
                <a:gd name="T25" fmla="*/ 13 h 3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6"/>
                <a:gd name="T40" fmla="*/ 0 h 333"/>
                <a:gd name="T41" fmla="*/ 376 w 376"/>
                <a:gd name="T42" fmla="*/ 333 h 3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6" h="333">
                  <a:moveTo>
                    <a:pt x="248" y="13"/>
                  </a:moveTo>
                  <a:cubicBezTo>
                    <a:pt x="207" y="7"/>
                    <a:pt x="167" y="0"/>
                    <a:pt x="128" y="21"/>
                  </a:cubicBezTo>
                  <a:cubicBezTo>
                    <a:pt x="111" y="30"/>
                    <a:pt x="80" y="53"/>
                    <a:pt x="80" y="53"/>
                  </a:cubicBezTo>
                  <a:cubicBezTo>
                    <a:pt x="66" y="94"/>
                    <a:pt x="32" y="93"/>
                    <a:pt x="16" y="141"/>
                  </a:cubicBezTo>
                  <a:cubicBezTo>
                    <a:pt x="11" y="157"/>
                    <a:pt x="0" y="189"/>
                    <a:pt x="0" y="189"/>
                  </a:cubicBezTo>
                  <a:cubicBezTo>
                    <a:pt x="32" y="286"/>
                    <a:pt x="35" y="267"/>
                    <a:pt x="152" y="277"/>
                  </a:cubicBezTo>
                  <a:cubicBezTo>
                    <a:pt x="204" y="290"/>
                    <a:pt x="259" y="303"/>
                    <a:pt x="304" y="333"/>
                  </a:cubicBezTo>
                  <a:cubicBezTo>
                    <a:pt x="357" y="324"/>
                    <a:pt x="360" y="324"/>
                    <a:pt x="376" y="277"/>
                  </a:cubicBezTo>
                  <a:cubicBezTo>
                    <a:pt x="365" y="220"/>
                    <a:pt x="372" y="250"/>
                    <a:pt x="352" y="189"/>
                  </a:cubicBezTo>
                  <a:cubicBezTo>
                    <a:pt x="349" y="181"/>
                    <a:pt x="344" y="165"/>
                    <a:pt x="344" y="165"/>
                  </a:cubicBezTo>
                  <a:cubicBezTo>
                    <a:pt x="340" y="133"/>
                    <a:pt x="351" y="92"/>
                    <a:pt x="328" y="69"/>
                  </a:cubicBezTo>
                  <a:cubicBezTo>
                    <a:pt x="314" y="55"/>
                    <a:pt x="280" y="37"/>
                    <a:pt x="280" y="37"/>
                  </a:cubicBezTo>
                  <a:cubicBezTo>
                    <a:pt x="261" y="9"/>
                    <a:pt x="274" y="13"/>
                    <a:pt x="248" y="13"/>
                  </a:cubicBezTo>
                  <a:close/>
                </a:path>
              </a:pathLst>
            </a:custGeom>
            <a:blipFill>
              <a:blip r:embed="rId5" cstate="prin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6171" name="Freeform 70" descr="Dashed horizontal"/>
            <p:cNvSpPr>
              <a:spLocks/>
            </p:cNvSpPr>
            <p:nvPr/>
          </p:nvSpPr>
          <p:spPr bwMode="auto">
            <a:xfrm>
              <a:off x="4365625" y="4330700"/>
              <a:ext cx="260350" cy="165100"/>
            </a:xfrm>
            <a:custGeom>
              <a:avLst/>
              <a:gdLst>
                <a:gd name="T0" fmla="*/ 126 w 164"/>
                <a:gd name="T1" fmla="*/ 0 h 104"/>
                <a:gd name="T2" fmla="*/ 70 w 164"/>
                <a:gd name="T3" fmla="*/ 48 h 104"/>
                <a:gd name="T4" fmla="*/ 86 w 164"/>
                <a:gd name="T5" fmla="*/ 72 h 104"/>
                <a:gd name="T6" fmla="*/ 134 w 164"/>
                <a:gd name="T7" fmla="*/ 104 h 104"/>
                <a:gd name="T8" fmla="*/ 158 w 164"/>
                <a:gd name="T9" fmla="*/ 96 h 104"/>
                <a:gd name="T10" fmla="*/ 126 w 164"/>
                <a:gd name="T11" fmla="*/ 0 h 104"/>
                <a:gd name="T12" fmla="*/ 0 60000 65536"/>
                <a:gd name="T13" fmla="*/ 0 60000 65536"/>
                <a:gd name="T14" fmla="*/ 0 60000 65536"/>
                <a:gd name="T15" fmla="*/ 0 60000 65536"/>
                <a:gd name="T16" fmla="*/ 0 60000 65536"/>
                <a:gd name="T17" fmla="*/ 0 60000 65536"/>
                <a:gd name="T18" fmla="*/ 0 w 164"/>
                <a:gd name="T19" fmla="*/ 0 h 104"/>
                <a:gd name="T20" fmla="*/ 164 w 164"/>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64" h="104">
                  <a:moveTo>
                    <a:pt x="126" y="0"/>
                  </a:moveTo>
                  <a:cubicBezTo>
                    <a:pt x="100" y="3"/>
                    <a:pt x="0" y="2"/>
                    <a:pt x="70" y="48"/>
                  </a:cubicBezTo>
                  <a:cubicBezTo>
                    <a:pt x="75" y="56"/>
                    <a:pt x="79" y="66"/>
                    <a:pt x="86" y="72"/>
                  </a:cubicBezTo>
                  <a:cubicBezTo>
                    <a:pt x="100" y="85"/>
                    <a:pt x="134" y="104"/>
                    <a:pt x="134" y="104"/>
                  </a:cubicBezTo>
                  <a:cubicBezTo>
                    <a:pt x="142" y="101"/>
                    <a:pt x="155" y="104"/>
                    <a:pt x="158" y="96"/>
                  </a:cubicBezTo>
                  <a:cubicBezTo>
                    <a:pt x="164" y="80"/>
                    <a:pt x="126" y="28"/>
                    <a:pt x="126" y="0"/>
                  </a:cubicBezTo>
                  <a:close/>
                </a:path>
              </a:pathLst>
            </a:custGeom>
            <a:blipFill>
              <a:blip r:embed="rId5" cstate="prin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6172" name="Freeform 71" descr="Dashed horizontal"/>
            <p:cNvSpPr>
              <a:spLocks/>
            </p:cNvSpPr>
            <p:nvPr/>
          </p:nvSpPr>
          <p:spPr bwMode="auto">
            <a:xfrm>
              <a:off x="4157097" y="4463782"/>
              <a:ext cx="214313" cy="160337"/>
            </a:xfrm>
            <a:custGeom>
              <a:avLst/>
              <a:gdLst>
                <a:gd name="T0" fmla="*/ 62 w 135"/>
                <a:gd name="T1" fmla="*/ 13 h 101"/>
                <a:gd name="T2" fmla="*/ 38 w 135"/>
                <a:gd name="T3" fmla="*/ 21 h 101"/>
                <a:gd name="T4" fmla="*/ 118 w 135"/>
                <a:gd name="T5" fmla="*/ 101 h 101"/>
                <a:gd name="T6" fmla="*/ 118 w 135"/>
                <a:gd name="T7" fmla="*/ 29 h 101"/>
                <a:gd name="T8" fmla="*/ 62 w 135"/>
                <a:gd name="T9" fmla="*/ 13 h 101"/>
                <a:gd name="T10" fmla="*/ 0 60000 65536"/>
                <a:gd name="T11" fmla="*/ 0 60000 65536"/>
                <a:gd name="T12" fmla="*/ 0 60000 65536"/>
                <a:gd name="T13" fmla="*/ 0 60000 65536"/>
                <a:gd name="T14" fmla="*/ 0 60000 65536"/>
                <a:gd name="T15" fmla="*/ 0 w 135"/>
                <a:gd name="T16" fmla="*/ 0 h 101"/>
                <a:gd name="T17" fmla="*/ 135 w 135"/>
                <a:gd name="T18" fmla="*/ 101 h 101"/>
              </a:gdLst>
              <a:ahLst/>
              <a:cxnLst>
                <a:cxn ang="T10">
                  <a:pos x="T0" y="T1"/>
                </a:cxn>
                <a:cxn ang="T11">
                  <a:pos x="T2" y="T3"/>
                </a:cxn>
                <a:cxn ang="T12">
                  <a:pos x="T4" y="T5"/>
                </a:cxn>
                <a:cxn ang="T13">
                  <a:pos x="T6" y="T7"/>
                </a:cxn>
                <a:cxn ang="T14">
                  <a:pos x="T8" y="T9"/>
                </a:cxn>
              </a:cxnLst>
              <a:rect l="T15" t="T16" r="T17" b="T18"/>
              <a:pathLst>
                <a:path w="135" h="101">
                  <a:moveTo>
                    <a:pt x="62" y="13"/>
                  </a:moveTo>
                  <a:cubicBezTo>
                    <a:pt x="54" y="16"/>
                    <a:pt x="44" y="15"/>
                    <a:pt x="38" y="21"/>
                  </a:cubicBezTo>
                  <a:cubicBezTo>
                    <a:pt x="0" y="59"/>
                    <a:pt x="95" y="93"/>
                    <a:pt x="118" y="101"/>
                  </a:cubicBezTo>
                  <a:cubicBezTo>
                    <a:pt x="127" y="73"/>
                    <a:pt x="135" y="63"/>
                    <a:pt x="118" y="29"/>
                  </a:cubicBezTo>
                  <a:cubicBezTo>
                    <a:pt x="110" y="13"/>
                    <a:pt x="75" y="0"/>
                    <a:pt x="62" y="13"/>
                  </a:cubicBezTo>
                  <a:close/>
                </a:path>
              </a:pathLst>
            </a:custGeom>
            <a:blipFill>
              <a:blip r:embed="rId5" cstate="prin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6174" name="Freeform 78" descr="Dashed horizontal"/>
            <p:cNvSpPr>
              <a:spLocks/>
            </p:cNvSpPr>
            <p:nvPr/>
          </p:nvSpPr>
          <p:spPr bwMode="auto">
            <a:xfrm>
              <a:off x="4140200" y="4622800"/>
              <a:ext cx="114300" cy="63500"/>
            </a:xfrm>
            <a:custGeom>
              <a:avLst/>
              <a:gdLst>
                <a:gd name="T0" fmla="*/ 36 w 72"/>
                <a:gd name="T1" fmla="*/ 0 h 40"/>
                <a:gd name="T2" fmla="*/ 12 w 72"/>
                <a:gd name="T3" fmla="*/ 8 h 40"/>
                <a:gd name="T4" fmla="*/ 44 w 72"/>
                <a:gd name="T5" fmla="*/ 40 h 40"/>
                <a:gd name="T6" fmla="*/ 68 w 72"/>
                <a:gd name="T7" fmla="*/ 32 h 40"/>
                <a:gd name="T8" fmla="*/ 60 w 72"/>
                <a:gd name="T9" fmla="*/ 8 h 40"/>
                <a:gd name="T10" fmla="*/ 36 w 72"/>
                <a:gd name="T11" fmla="*/ 0 h 40"/>
                <a:gd name="T12" fmla="*/ 0 60000 65536"/>
                <a:gd name="T13" fmla="*/ 0 60000 65536"/>
                <a:gd name="T14" fmla="*/ 0 60000 65536"/>
                <a:gd name="T15" fmla="*/ 0 60000 65536"/>
                <a:gd name="T16" fmla="*/ 0 60000 65536"/>
                <a:gd name="T17" fmla="*/ 0 60000 65536"/>
                <a:gd name="T18" fmla="*/ 0 w 72"/>
                <a:gd name="T19" fmla="*/ 0 h 40"/>
                <a:gd name="T20" fmla="*/ 72 w 7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72" h="40">
                  <a:moveTo>
                    <a:pt x="36" y="0"/>
                  </a:moveTo>
                  <a:cubicBezTo>
                    <a:pt x="28" y="3"/>
                    <a:pt x="16" y="0"/>
                    <a:pt x="12" y="8"/>
                  </a:cubicBezTo>
                  <a:cubicBezTo>
                    <a:pt x="0" y="32"/>
                    <a:pt x="35" y="37"/>
                    <a:pt x="44" y="40"/>
                  </a:cubicBezTo>
                  <a:cubicBezTo>
                    <a:pt x="52" y="37"/>
                    <a:pt x="64" y="40"/>
                    <a:pt x="68" y="32"/>
                  </a:cubicBezTo>
                  <a:cubicBezTo>
                    <a:pt x="72" y="24"/>
                    <a:pt x="66" y="14"/>
                    <a:pt x="60" y="8"/>
                  </a:cubicBezTo>
                  <a:cubicBezTo>
                    <a:pt x="54" y="2"/>
                    <a:pt x="36" y="0"/>
                    <a:pt x="36" y="0"/>
                  </a:cubicBezTo>
                  <a:close/>
                </a:path>
              </a:pathLst>
            </a:custGeom>
            <a:blipFill>
              <a:blip r:embed="rId5" cstate="print"/>
              <a:tile tx="0" ty="0" sx="100000" sy="100000" flip="none" algn="tl"/>
            </a:blipFill>
            <a:ln w="9525" cap="flat" cmpd="sng">
              <a:solidFill>
                <a:schemeClr val="tx1"/>
              </a:solidFill>
              <a:prstDash val="solid"/>
              <a:round/>
              <a:headEnd/>
              <a:tailEnd/>
            </a:ln>
          </p:spPr>
          <p:txBody>
            <a:bodyPr>
              <a:spAutoFit/>
            </a:bodyPr>
            <a:lstStyle/>
            <a:p>
              <a:endParaRPr lang="en-US"/>
            </a:p>
          </p:txBody>
        </p:sp>
      </p:grpSp>
      <p:grpSp>
        <p:nvGrpSpPr>
          <p:cNvPr id="8" name="Group 98"/>
          <p:cNvGrpSpPr>
            <a:grpSpLocks/>
          </p:cNvGrpSpPr>
          <p:nvPr/>
        </p:nvGrpSpPr>
        <p:grpSpPr bwMode="auto">
          <a:xfrm>
            <a:off x="5003800" y="3260725"/>
            <a:ext cx="3829050" cy="3190875"/>
            <a:chOff x="3024" y="1962"/>
            <a:chExt cx="2412" cy="2010"/>
          </a:xfrm>
        </p:grpSpPr>
        <p:sp>
          <p:nvSpPr>
            <p:cNvPr id="6161" name="Freeform 56" descr="Light vertical"/>
            <p:cNvSpPr>
              <a:spLocks/>
            </p:cNvSpPr>
            <p:nvPr/>
          </p:nvSpPr>
          <p:spPr bwMode="auto">
            <a:xfrm>
              <a:off x="4684" y="3754"/>
              <a:ext cx="464" cy="218"/>
            </a:xfrm>
            <a:custGeom>
              <a:avLst/>
              <a:gdLst>
                <a:gd name="T0" fmla="*/ 352 w 464"/>
                <a:gd name="T1" fmla="*/ 10 h 218"/>
                <a:gd name="T2" fmla="*/ 112 w 464"/>
                <a:gd name="T3" fmla="*/ 42 h 218"/>
                <a:gd name="T4" fmla="*/ 8 w 464"/>
                <a:gd name="T5" fmla="*/ 130 h 218"/>
                <a:gd name="T6" fmla="*/ 0 w 464"/>
                <a:gd name="T7" fmla="*/ 154 h 218"/>
                <a:gd name="T8" fmla="*/ 80 w 464"/>
                <a:gd name="T9" fmla="*/ 154 h 218"/>
                <a:gd name="T10" fmla="*/ 304 w 464"/>
                <a:gd name="T11" fmla="*/ 218 h 218"/>
                <a:gd name="T12" fmla="*/ 408 w 464"/>
                <a:gd name="T13" fmla="*/ 154 h 218"/>
                <a:gd name="T14" fmla="*/ 448 w 464"/>
                <a:gd name="T15" fmla="*/ 50 h 218"/>
                <a:gd name="T16" fmla="*/ 464 w 464"/>
                <a:gd name="T17" fmla="*/ 26 h 218"/>
                <a:gd name="T18" fmla="*/ 456 w 464"/>
                <a:gd name="T19" fmla="*/ 2 h 218"/>
                <a:gd name="T20" fmla="*/ 352 w 464"/>
                <a:gd name="T21" fmla="*/ 1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4"/>
                <a:gd name="T34" fmla="*/ 0 h 218"/>
                <a:gd name="T35" fmla="*/ 464 w 464"/>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4" h="218">
                  <a:moveTo>
                    <a:pt x="352" y="10"/>
                  </a:moveTo>
                  <a:cubicBezTo>
                    <a:pt x="277" y="35"/>
                    <a:pt x="190" y="26"/>
                    <a:pt x="112" y="42"/>
                  </a:cubicBezTo>
                  <a:cubicBezTo>
                    <a:pt x="62" y="75"/>
                    <a:pt x="69" y="110"/>
                    <a:pt x="8" y="130"/>
                  </a:cubicBezTo>
                  <a:cubicBezTo>
                    <a:pt x="5" y="138"/>
                    <a:pt x="0" y="146"/>
                    <a:pt x="0" y="154"/>
                  </a:cubicBezTo>
                  <a:cubicBezTo>
                    <a:pt x="0" y="216"/>
                    <a:pt x="50" y="164"/>
                    <a:pt x="80" y="154"/>
                  </a:cubicBezTo>
                  <a:cubicBezTo>
                    <a:pt x="156" y="173"/>
                    <a:pt x="227" y="205"/>
                    <a:pt x="304" y="218"/>
                  </a:cubicBezTo>
                  <a:cubicBezTo>
                    <a:pt x="364" y="209"/>
                    <a:pt x="388" y="213"/>
                    <a:pt x="408" y="154"/>
                  </a:cubicBezTo>
                  <a:cubicBezTo>
                    <a:pt x="419" y="79"/>
                    <a:pt x="406" y="114"/>
                    <a:pt x="448" y="50"/>
                  </a:cubicBezTo>
                  <a:cubicBezTo>
                    <a:pt x="453" y="42"/>
                    <a:pt x="464" y="26"/>
                    <a:pt x="464" y="26"/>
                  </a:cubicBezTo>
                  <a:cubicBezTo>
                    <a:pt x="461" y="18"/>
                    <a:pt x="464" y="4"/>
                    <a:pt x="456" y="2"/>
                  </a:cubicBezTo>
                  <a:cubicBezTo>
                    <a:pt x="448" y="0"/>
                    <a:pt x="287" y="43"/>
                    <a:pt x="352" y="10"/>
                  </a:cubicBezTo>
                  <a:close/>
                </a:path>
              </a:pathLst>
            </a:custGeom>
            <a:blipFill>
              <a:blip r:embed="rId6" cstate="print"/>
              <a:tile tx="0" ty="0" sx="100000" sy="100000" flip="none" algn="tl"/>
            </a:blipFill>
            <a:ln w="9525" cap="flat" cmpd="sng">
              <a:solidFill>
                <a:schemeClr val="tx1"/>
              </a:solidFill>
              <a:prstDash val="solid"/>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162" name="Freeform 57" descr="Light vertical"/>
            <p:cNvSpPr>
              <a:spLocks/>
            </p:cNvSpPr>
            <p:nvPr/>
          </p:nvSpPr>
          <p:spPr bwMode="auto">
            <a:xfrm>
              <a:off x="3024" y="2010"/>
              <a:ext cx="567" cy="135"/>
            </a:xfrm>
            <a:custGeom>
              <a:avLst/>
              <a:gdLst>
                <a:gd name="T0" fmla="*/ 132 w 567"/>
                <a:gd name="T1" fmla="*/ 12 h 139"/>
                <a:gd name="T2" fmla="*/ 12 w 567"/>
                <a:gd name="T3" fmla="*/ 60 h 139"/>
                <a:gd name="T4" fmla="*/ 44 w 567"/>
                <a:gd name="T5" fmla="*/ 116 h 139"/>
                <a:gd name="T6" fmla="*/ 420 w 567"/>
                <a:gd name="T7" fmla="*/ 124 h 139"/>
                <a:gd name="T8" fmla="*/ 556 w 567"/>
                <a:gd name="T9" fmla="*/ 116 h 139"/>
                <a:gd name="T10" fmla="*/ 540 w 567"/>
                <a:gd name="T11" fmla="*/ 36 h 139"/>
                <a:gd name="T12" fmla="*/ 492 w 567"/>
                <a:gd name="T13" fmla="*/ 20 h 139"/>
                <a:gd name="T14" fmla="*/ 188 w 567"/>
                <a:gd name="T15" fmla="*/ 28 h 139"/>
                <a:gd name="T16" fmla="*/ 140 w 567"/>
                <a:gd name="T17" fmla="*/ 12 h 139"/>
                <a:gd name="T18" fmla="*/ 116 w 567"/>
                <a:gd name="T19" fmla="*/ 4 h 139"/>
                <a:gd name="T20" fmla="*/ 132 w 567"/>
                <a:gd name="T21" fmla="*/ 12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7"/>
                <a:gd name="T34" fmla="*/ 0 h 139"/>
                <a:gd name="T35" fmla="*/ 567 w 567"/>
                <a:gd name="T36" fmla="*/ 139 h 139"/>
                <a:gd name="connsiteX0" fmla="*/ 2328 w 10000"/>
                <a:gd name="connsiteY0" fmla="*/ 216 h 9353"/>
                <a:gd name="connsiteX1" fmla="*/ 212 w 10000"/>
                <a:gd name="connsiteY1" fmla="*/ 3670 h 9353"/>
                <a:gd name="connsiteX2" fmla="*/ 776 w 10000"/>
                <a:gd name="connsiteY2" fmla="*/ 7698 h 9353"/>
                <a:gd name="connsiteX3" fmla="*/ 7407 w 10000"/>
                <a:gd name="connsiteY3" fmla="*/ 8274 h 9353"/>
                <a:gd name="connsiteX4" fmla="*/ 9806 w 10000"/>
                <a:gd name="connsiteY4" fmla="*/ 7698 h 9353"/>
                <a:gd name="connsiteX5" fmla="*/ 9524 w 10000"/>
                <a:gd name="connsiteY5" fmla="*/ 1943 h 9353"/>
                <a:gd name="connsiteX6" fmla="*/ 8677 w 10000"/>
                <a:gd name="connsiteY6" fmla="*/ 792 h 9353"/>
                <a:gd name="connsiteX7" fmla="*/ 3316 w 10000"/>
                <a:gd name="connsiteY7" fmla="*/ 1367 h 9353"/>
                <a:gd name="connsiteX8" fmla="*/ 2469 w 10000"/>
                <a:gd name="connsiteY8" fmla="*/ 216 h 9353"/>
                <a:gd name="connsiteX9" fmla="*/ 1603 w 10000"/>
                <a:gd name="connsiteY9" fmla="*/ 550 h 9353"/>
                <a:gd name="connsiteX10" fmla="*/ 2328 w 10000"/>
                <a:gd name="connsiteY10" fmla="*/ 216 h 9353"/>
                <a:gd name="connsiteX0" fmla="*/ 2328 w 10000"/>
                <a:gd name="connsiteY0" fmla="*/ 231 h 10000"/>
                <a:gd name="connsiteX1" fmla="*/ 212 w 10000"/>
                <a:gd name="connsiteY1" fmla="*/ 3924 h 10000"/>
                <a:gd name="connsiteX2" fmla="*/ 776 w 10000"/>
                <a:gd name="connsiteY2" fmla="*/ 8231 h 10000"/>
                <a:gd name="connsiteX3" fmla="*/ 7407 w 10000"/>
                <a:gd name="connsiteY3" fmla="*/ 8846 h 10000"/>
                <a:gd name="connsiteX4" fmla="*/ 9806 w 10000"/>
                <a:gd name="connsiteY4" fmla="*/ 8231 h 10000"/>
                <a:gd name="connsiteX5" fmla="*/ 9524 w 10000"/>
                <a:gd name="connsiteY5" fmla="*/ 2077 h 10000"/>
                <a:gd name="connsiteX6" fmla="*/ 8677 w 10000"/>
                <a:gd name="connsiteY6" fmla="*/ 847 h 10000"/>
                <a:gd name="connsiteX7" fmla="*/ 3316 w 10000"/>
                <a:gd name="connsiteY7" fmla="*/ 1462 h 10000"/>
                <a:gd name="connsiteX8" fmla="*/ 2469 w 10000"/>
                <a:gd name="connsiteY8" fmla="*/ 231 h 10000"/>
                <a:gd name="connsiteX9" fmla="*/ 1603 w 10000"/>
                <a:gd name="connsiteY9" fmla="*/ 588 h 10000"/>
                <a:gd name="connsiteX10" fmla="*/ 2328 w 10000"/>
                <a:gd name="connsiteY10" fmla="*/ 231 h 10000"/>
                <a:gd name="connsiteX0" fmla="*/ 2328 w 10000"/>
                <a:gd name="connsiteY0" fmla="*/ 615 h 10384"/>
                <a:gd name="connsiteX1" fmla="*/ 212 w 10000"/>
                <a:gd name="connsiteY1" fmla="*/ 4308 h 10384"/>
                <a:gd name="connsiteX2" fmla="*/ 776 w 10000"/>
                <a:gd name="connsiteY2" fmla="*/ 8615 h 10384"/>
                <a:gd name="connsiteX3" fmla="*/ 7407 w 10000"/>
                <a:gd name="connsiteY3" fmla="*/ 9230 h 10384"/>
                <a:gd name="connsiteX4" fmla="*/ 9806 w 10000"/>
                <a:gd name="connsiteY4" fmla="*/ 8615 h 10384"/>
                <a:gd name="connsiteX5" fmla="*/ 9524 w 10000"/>
                <a:gd name="connsiteY5" fmla="*/ 2461 h 10384"/>
                <a:gd name="connsiteX6" fmla="*/ 8677 w 10000"/>
                <a:gd name="connsiteY6" fmla="*/ 1231 h 10384"/>
                <a:gd name="connsiteX7" fmla="*/ 3316 w 10000"/>
                <a:gd name="connsiteY7" fmla="*/ 1846 h 10384"/>
                <a:gd name="connsiteX8" fmla="*/ 2469 w 10000"/>
                <a:gd name="connsiteY8" fmla="*/ 615 h 10384"/>
                <a:gd name="connsiteX9" fmla="*/ 2328 w 10000"/>
                <a:gd name="connsiteY9" fmla="*/ 615 h 1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384">
                  <a:moveTo>
                    <a:pt x="2328" y="615"/>
                  </a:moveTo>
                  <a:cubicBezTo>
                    <a:pt x="1587" y="1693"/>
                    <a:pt x="864" y="2384"/>
                    <a:pt x="212" y="4308"/>
                  </a:cubicBezTo>
                  <a:cubicBezTo>
                    <a:pt x="0" y="7000"/>
                    <a:pt x="176" y="7769"/>
                    <a:pt x="776" y="8615"/>
                  </a:cubicBezTo>
                  <a:cubicBezTo>
                    <a:pt x="2646" y="3230"/>
                    <a:pt x="5291" y="7923"/>
                    <a:pt x="7407" y="9230"/>
                  </a:cubicBezTo>
                  <a:cubicBezTo>
                    <a:pt x="8201" y="10384"/>
                    <a:pt x="9012" y="9768"/>
                    <a:pt x="9806" y="8615"/>
                  </a:cubicBezTo>
                  <a:cubicBezTo>
                    <a:pt x="9947" y="6769"/>
                    <a:pt x="10000" y="3769"/>
                    <a:pt x="9524" y="2461"/>
                  </a:cubicBezTo>
                  <a:cubicBezTo>
                    <a:pt x="9277" y="1769"/>
                    <a:pt x="8677" y="1231"/>
                    <a:pt x="8677" y="1231"/>
                  </a:cubicBezTo>
                  <a:cubicBezTo>
                    <a:pt x="6737" y="1616"/>
                    <a:pt x="5168" y="2615"/>
                    <a:pt x="3316" y="1846"/>
                  </a:cubicBezTo>
                  <a:cubicBezTo>
                    <a:pt x="3034" y="1462"/>
                    <a:pt x="2751" y="1000"/>
                    <a:pt x="2469" y="615"/>
                  </a:cubicBezTo>
                  <a:cubicBezTo>
                    <a:pt x="2304" y="410"/>
                    <a:pt x="2704" y="0"/>
                    <a:pt x="2328" y="615"/>
                  </a:cubicBezTo>
                  <a:close/>
                </a:path>
              </a:pathLst>
            </a:custGeom>
            <a:blipFill>
              <a:blip r:embed="rId6" cstate="print"/>
              <a:tile tx="0" ty="0" sx="100000" sy="100000" flip="none" algn="tl"/>
            </a:blipFill>
            <a:ln w="9525" cap="flat" cmpd="sng">
              <a:solidFill>
                <a:schemeClr val="tx1"/>
              </a:solidFill>
              <a:prstDash val="solid"/>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163" name="Freeform 58" descr="Light vertical"/>
            <p:cNvSpPr>
              <a:spLocks/>
            </p:cNvSpPr>
            <p:nvPr/>
          </p:nvSpPr>
          <p:spPr bwMode="auto">
            <a:xfrm>
              <a:off x="5106" y="1962"/>
              <a:ext cx="330" cy="227"/>
            </a:xfrm>
            <a:custGeom>
              <a:avLst/>
              <a:gdLst>
                <a:gd name="T0" fmla="*/ 10 w 330"/>
                <a:gd name="T1" fmla="*/ 8 h 227"/>
                <a:gd name="T2" fmla="*/ 50 w 330"/>
                <a:gd name="T3" fmla="*/ 144 h 227"/>
                <a:gd name="T4" fmla="*/ 114 w 330"/>
                <a:gd name="T5" fmla="*/ 184 h 227"/>
                <a:gd name="T6" fmla="*/ 138 w 330"/>
                <a:gd name="T7" fmla="*/ 200 h 227"/>
                <a:gd name="T8" fmla="*/ 314 w 330"/>
                <a:gd name="T9" fmla="*/ 224 h 227"/>
                <a:gd name="T10" fmla="*/ 330 w 330"/>
                <a:gd name="T11" fmla="*/ 0 h 227"/>
                <a:gd name="T12" fmla="*/ 10 w 330"/>
                <a:gd name="T13" fmla="*/ 8 h 227"/>
                <a:gd name="T14" fmla="*/ 0 60000 65536"/>
                <a:gd name="T15" fmla="*/ 0 60000 65536"/>
                <a:gd name="T16" fmla="*/ 0 60000 65536"/>
                <a:gd name="T17" fmla="*/ 0 60000 65536"/>
                <a:gd name="T18" fmla="*/ 0 60000 65536"/>
                <a:gd name="T19" fmla="*/ 0 60000 65536"/>
                <a:gd name="T20" fmla="*/ 0 60000 65536"/>
                <a:gd name="T21" fmla="*/ 0 w 330"/>
                <a:gd name="T22" fmla="*/ 0 h 227"/>
                <a:gd name="T23" fmla="*/ 330 w 330"/>
                <a:gd name="T24" fmla="*/ 227 h 2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227">
                  <a:moveTo>
                    <a:pt x="10" y="8"/>
                  </a:moveTo>
                  <a:cubicBezTo>
                    <a:pt x="15" y="73"/>
                    <a:pt x="0" y="111"/>
                    <a:pt x="50" y="144"/>
                  </a:cubicBezTo>
                  <a:cubicBezTo>
                    <a:pt x="75" y="182"/>
                    <a:pt x="57" y="165"/>
                    <a:pt x="114" y="184"/>
                  </a:cubicBezTo>
                  <a:cubicBezTo>
                    <a:pt x="123" y="187"/>
                    <a:pt x="129" y="196"/>
                    <a:pt x="138" y="200"/>
                  </a:cubicBezTo>
                  <a:cubicBezTo>
                    <a:pt x="198" y="227"/>
                    <a:pt x="246" y="224"/>
                    <a:pt x="314" y="224"/>
                  </a:cubicBezTo>
                  <a:lnTo>
                    <a:pt x="330" y="0"/>
                  </a:lnTo>
                  <a:lnTo>
                    <a:pt x="10" y="8"/>
                  </a:lnTo>
                  <a:close/>
                </a:path>
              </a:pathLst>
            </a:custGeom>
            <a:blipFill>
              <a:blip r:embed="rId6" cstate="print"/>
              <a:tile tx="0" ty="0" sx="100000" sy="100000" flip="none" algn="tl"/>
            </a:blipFill>
            <a:ln w="9525" cap="flat" cmpd="sng">
              <a:solidFill>
                <a:schemeClr val="tx1"/>
              </a:solidFill>
              <a:prstDash val="solid"/>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164" name="Freeform 59"/>
            <p:cNvSpPr>
              <a:spLocks/>
            </p:cNvSpPr>
            <p:nvPr/>
          </p:nvSpPr>
          <p:spPr bwMode="auto">
            <a:xfrm>
              <a:off x="3292" y="2114"/>
              <a:ext cx="1488" cy="1680"/>
            </a:xfrm>
            <a:custGeom>
              <a:avLst/>
              <a:gdLst>
                <a:gd name="T0" fmla="*/ 0 w 1440"/>
                <a:gd name="T1" fmla="*/ 0 h 1632"/>
                <a:gd name="T2" fmla="*/ 347 w 1440"/>
                <a:gd name="T3" fmla="*/ 840 h 1632"/>
                <a:gd name="T4" fmla="*/ 1488 w 1440"/>
                <a:gd name="T5" fmla="*/ 1680 h 1632"/>
                <a:gd name="T6" fmla="*/ 0 60000 65536"/>
                <a:gd name="T7" fmla="*/ 0 60000 65536"/>
                <a:gd name="T8" fmla="*/ 0 60000 65536"/>
                <a:gd name="T9" fmla="*/ 0 w 1440"/>
                <a:gd name="T10" fmla="*/ 0 h 1632"/>
                <a:gd name="T11" fmla="*/ 1440 w 1440"/>
                <a:gd name="T12" fmla="*/ 1632 h 1632"/>
              </a:gdLst>
              <a:ahLst/>
              <a:cxnLst>
                <a:cxn ang="T6">
                  <a:pos x="T0" y="T1"/>
                </a:cxn>
                <a:cxn ang="T7">
                  <a:pos x="T2" y="T3"/>
                </a:cxn>
                <a:cxn ang="T8">
                  <a:pos x="T4" y="T5"/>
                </a:cxn>
              </a:cxnLst>
              <a:rect l="T9" t="T10" r="T11" b="T12"/>
              <a:pathLst>
                <a:path w="1440" h="1632">
                  <a:moveTo>
                    <a:pt x="0" y="0"/>
                  </a:moveTo>
                  <a:cubicBezTo>
                    <a:pt x="48" y="272"/>
                    <a:pt x="96" y="544"/>
                    <a:pt x="336" y="816"/>
                  </a:cubicBezTo>
                  <a:cubicBezTo>
                    <a:pt x="576" y="1088"/>
                    <a:pt x="1008" y="1360"/>
                    <a:pt x="1440" y="1632"/>
                  </a:cubicBezTo>
                </a:path>
              </a:pathLst>
            </a:custGeom>
            <a:noFill/>
            <a:ln w="9525" cap="flat" cmpd="sng">
              <a:solidFill>
                <a:schemeClr val="tx1"/>
              </a:solidFill>
              <a:prstDash val="solid"/>
              <a:round/>
              <a:headEnd type="triangle" w="lg" len="med"/>
              <a:tailEnd type="triangle" w="lg" len="med"/>
            </a:ln>
          </p:spPr>
          <p:txBody>
            <a:bodyPr>
              <a:spAutoFit/>
            </a:bodyPr>
            <a:lstStyle/>
            <a:p>
              <a:endParaRPr lang="en-US"/>
            </a:p>
          </p:txBody>
        </p:sp>
        <p:sp>
          <p:nvSpPr>
            <p:cNvPr id="6165" name="Text Box 75"/>
            <p:cNvSpPr txBox="1">
              <a:spLocks noChangeArrowheads="1"/>
            </p:cNvSpPr>
            <p:nvPr/>
          </p:nvSpPr>
          <p:spPr bwMode="auto">
            <a:xfrm>
              <a:off x="3024" y="2127"/>
              <a:ext cx="623" cy="213"/>
            </a:xfrm>
            <a:prstGeom prst="rect">
              <a:avLst/>
            </a:prstGeom>
            <a:noFill/>
            <a:ln w="9525">
              <a:noFill/>
              <a:miter lim="800000"/>
              <a:headEnd/>
              <a:tailEnd/>
            </a:ln>
          </p:spPr>
          <p:txBody>
            <a:bodyPr wrap="square">
              <a:spAutoFit/>
            </a:bodyPr>
            <a:lstStyle/>
            <a:p>
              <a:r>
                <a:rPr lang="en-GB" sz="1600" b="1" i="1" dirty="0">
                  <a:effectLst/>
                </a:rPr>
                <a:t>summer</a:t>
              </a:r>
              <a:endParaRPr lang="en-GB" sz="900" b="1" i="1" dirty="0">
                <a:effectLst/>
              </a:endParaRPr>
            </a:p>
          </p:txBody>
        </p:sp>
        <p:sp>
          <p:nvSpPr>
            <p:cNvPr id="6166" name="Text Box 76"/>
            <p:cNvSpPr txBox="1">
              <a:spLocks noChangeArrowheads="1"/>
            </p:cNvSpPr>
            <p:nvPr/>
          </p:nvSpPr>
          <p:spPr bwMode="auto">
            <a:xfrm>
              <a:off x="4566" y="2036"/>
              <a:ext cx="664" cy="213"/>
            </a:xfrm>
            <a:prstGeom prst="rect">
              <a:avLst/>
            </a:prstGeom>
            <a:noFill/>
            <a:ln w="9525">
              <a:noFill/>
              <a:miter lim="800000"/>
              <a:headEnd/>
              <a:tailEnd/>
            </a:ln>
          </p:spPr>
          <p:txBody>
            <a:bodyPr wrap="square">
              <a:spAutoFit/>
            </a:bodyPr>
            <a:lstStyle/>
            <a:p>
              <a:r>
                <a:rPr lang="en-GB" sz="1600" b="1" i="1" dirty="0">
                  <a:effectLst/>
                </a:rPr>
                <a:t>summer</a:t>
              </a:r>
              <a:endParaRPr lang="en-GB" sz="1200" b="1" i="1" dirty="0">
                <a:effectLst/>
              </a:endParaRPr>
            </a:p>
          </p:txBody>
        </p:sp>
        <p:sp>
          <p:nvSpPr>
            <p:cNvPr id="6167" name="Text Box 77"/>
            <p:cNvSpPr txBox="1">
              <a:spLocks noChangeArrowheads="1"/>
            </p:cNvSpPr>
            <p:nvPr/>
          </p:nvSpPr>
          <p:spPr bwMode="auto">
            <a:xfrm>
              <a:off x="4203" y="3669"/>
              <a:ext cx="601" cy="213"/>
            </a:xfrm>
            <a:prstGeom prst="rect">
              <a:avLst/>
            </a:prstGeom>
            <a:noFill/>
            <a:ln w="9525">
              <a:noFill/>
              <a:miter lim="800000"/>
              <a:headEnd/>
              <a:tailEnd/>
            </a:ln>
          </p:spPr>
          <p:txBody>
            <a:bodyPr wrap="square">
              <a:spAutoFit/>
            </a:bodyPr>
            <a:lstStyle/>
            <a:p>
              <a:r>
                <a:rPr lang="en-GB" sz="1600" b="1" i="1" dirty="0">
                  <a:effectLst/>
                </a:rPr>
                <a:t>winter</a:t>
              </a:r>
              <a:endParaRPr lang="en-GB" sz="1200" b="1" i="1" dirty="0">
                <a:effectLst/>
              </a:endParaRPr>
            </a:p>
          </p:txBody>
        </p:sp>
        <p:sp>
          <p:nvSpPr>
            <p:cNvPr id="6168" name="Freeform 60"/>
            <p:cNvSpPr>
              <a:spLocks/>
            </p:cNvSpPr>
            <p:nvPr/>
          </p:nvSpPr>
          <p:spPr bwMode="auto">
            <a:xfrm>
              <a:off x="4944" y="2170"/>
              <a:ext cx="336" cy="1584"/>
            </a:xfrm>
            <a:custGeom>
              <a:avLst/>
              <a:gdLst>
                <a:gd name="T0" fmla="*/ 288 w 336"/>
                <a:gd name="T1" fmla="*/ 0 h 1584"/>
                <a:gd name="T2" fmla="*/ 288 w 336"/>
                <a:gd name="T3" fmla="*/ 720 h 1584"/>
                <a:gd name="T4" fmla="*/ 0 w 336"/>
                <a:gd name="T5" fmla="*/ 1584 h 1584"/>
                <a:gd name="T6" fmla="*/ 0 60000 65536"/>
                <a:gd name="T7" fmla="*/ 0 60000 65536"/>
                <a:gd name="T8" fmla="*/ 0 60000 65536"/>
                <a:gd name="T9" fmla="*/ 0 w 336"/>
                <a:gd name="T10" fmla="*/ 0 h 1584"/>
                <a:gd name="T11" fmla="*/ 336 w 336"/>
                <a:gd name="T12" fmla="*/ 1584 h 1584"/>
              </a:gdLst>
              <a:ahLst/>
              <a:cxnLst>
                <a:cxn ang="T6">
                  <a:pos x="T0" y="T1"/>
                </a:cxn>
                <a:cxn ang="T7">
                  <a:pos x="T2" y="T3"/>
                </a:cxn>
                <a:cxn ang="T8">
                  <a:pos x="T4" y="T5"/>
                </a:cxn>
              </a:cxnLst>
              <a:rect l="T9" t="T10" r="T11" b="T12"/>
              <a:pathLst>
                <a:path w="336" h="1584">
                  <a:moveTo>
                    <a:pt x="288" y="0"/>
                  </a:moveTo>
                  <a:cubicBezTo>
                    <a:pt x="312" y="228"/>
                    <a:pt x="336" y="456"/>
                    <a:pt x="288" y="720"/>
                  </a:cubicBezTo>
                  <a:cubicBezTo>
                    <a:pt x="240" y="984"/>
                    <a:pt x="120" y="1284"/>
                    <a:pt x="0" y="1584"/>
                  </a:cubicBezTo>
                </a:path>
              </a:pathLst>
            </a:custGeom>
            <a:noFill/>
            <a:ln w="9525" cap="flat" cmpd="sng">
              <a:solidFill>
                <a:schemeClr val="tx1"/>
              </a:solidFill>
              <a:prstDash val="solid"/>
              <a:round/>
              <a:headEnd type="triangle" w="lg" len="med"/>
              <a:tailEnd type="triangle" w="lg" len="med"/>
            </a:ln>
          </p:spPr>
          <p:txBody>
            <a:bodyPr>
              <a:spAutoFit/>
            </a:bodyPr>
            <a:lstStyle/>
            <a:p>
              <a:endParaRPr lang="en-US"/>
            </a:p>
          </p:txBody>
        </p:sp>
      </p:grpSp>
      <p:sp>
        <p:nvSpPr>
          <p:cNvPr id="6159" name="Rectangle 74"/>
          <p:cNvSpPr>
            <a:spLocks noChangeArrowheads="1"/>
          </p:cNvSpPr>
          <p:nvPr/>
        </p:nvSpPr>
        <p:spPr bwMode="auto">
          <a:xfrm>
            <a:off x="2070100" y="3273425"/>
            <a:ext cx="6781800" cy="3352800"/>
          </a:xfrm>
          <a:prstGeom prst="rect">
            <a:avLst/>
          </a:prstGeom>
          <a:noFill/>
          <a:ln w="50800">
            <a:solidFill>
              <a:schemeClr val="tx1"/>
            </a:solidFill>
            <a:miter lim="800000"/>
            <a:headEnd/>
            <a:tailEnd/>
          </a:ln>
        </p:spPr>
        <p:txBody>
          <a:bodyPr wrap="none" anchor="ctr">
            <a:spAutoFit/>
          </a:bodyPr>
          <a:lstStyle/>
          <a:p>
            <a:endParaRPr lang="en-US"/>
          </a:p>
        </p:txBody>
      </p:sp>
      <p:sp>
        <p:nvSpPr>
          <p:cNvPr id="228457" name="Text Box 105"/>
          <p:cNvSpPr txBox="1">
            <a:spLocks noChangeArrowheads="1"/>
          </p:cNvSpPr>
          <p:nvPr/>
        </p:nvSpPr>
        <p:spPr bwMode="auto">
          <a:xfrm>
            <a:off x="139700" y="4403725"/>
            <a:ext cx="1676400" cy="1768475"/>
          </a:xfrm>
          <a:prstGeom prst="rect">
            <a:avLst/>
          </a:prstGeom>
          <a:noFill/>
          <a:ln w="9525">
            <a:noFill/>
            <a:miter lim="800000"/>
            <a:headEnd/>
            <a:tailEnd/>
          </a:ln>
        </p:spPr>
        <p:txBody>
          <a:bodyPr>
            <a:spAutoFit/>
          </a:bodyPr>
          <a:lstStyle/>
          <a:p>
            <a:pPr marL="190500" indent="-190500">
              <a:buFontTx/>
              <a:buChar char="•"/>
            </a:pPr>
            <a:r>
              <a:rPr lang="en-GB" sz="2000" dirty="0">
                <a:effectLst/>
                <a:latin typeface="Arial" charset="0"/>
              </a:rPr>
              <a:t>Introduced </a:t>
            </a:r>
            <a:r>
              <a:rPr lang="en-GB" sz="2000" dirty="0" err="1">
                <a:effectLst/>
                <a:latin typeface="Arial" charset="0"/>
              </a:rPr>
              <a:t>taxa</a:t>
            </a:r>
            <a:r>
              <a:rPr lang="en-GB" sz="2000" dirty="0">
                <a:effectLst/>
                <a:latin typeface="Arial" charset="0"/>
              </a:rPr>
              <a:t>?</a:t>
            </a:r>
          </a:p>
          <a:p>
            <a:pPr marL="190500" indent="-190500">
              <a:buFontTx/>
              <a:buChar char="•"/>
            </a:pPr>
            <a:r>
              <a:rPr lang="en-GB" sz="2000" dirty="0">
                <a:effectLst/>
                <a:latin typeface="Arial" charset="0"/>
              </a:rPr>
              <a:t>Regionally Extinct </a:t>
            </a:r>
            <a:r>
              <a:rPr lang="en-GB" sz="2000" dirty="0" err="1">
                <a:effectLst/>
                <a:latin typeface="Arial" charset="0"/>
              </a:rPr>
              <a:t>taxa</a:t>
            </a:r>
            <a:r>
              <a:rPr lang="en-GB" sz="2000" dirty="0">
                <a:effectLst/>
                <a:latin typeface="Arial" charset="0"/>
              </a:rPr>
              <a:t>?</a:t>
            </a:r>
          </a:p>
        </p:txBody>
      </p:sp>
      <p:grpSp>
        <p:nvGrpSpPr>
          <p:cNvPr id="99" name="Group 98"/>
          <p:cNvGrpSpPr/>
          <p:nvPr/>
        </p:nvGrpSpPr>
        <p:grpSpPr>
          <a:xfrm>
            <a:off x="2720555" y="3284095"/>
            <a:ext cx="2031771" cy="1702766"/>
            <a:chOff x="2720555" y="3284095"/>
            <a:chExt cx="2031771" cy="1702766"/>
          </a:xfrm>
        </p:grpSpPr>
        <p:sp>
          <p:nvSpPr>
            <p:cNvPr id="6187" name="Freeform 42" descr="Light upward diagonal"/>
            <p:cNvSpPr>
              <a:spLocks/>
            </p:cNvSpPr>
            <p:nvPr/>
          </p:nvSpPr>
          <p:spPr bwMode="auto">
            <a:xfrm>
              <a:off x="2915816" y="3789040"/>
              <a:ext cx="1169988" cy="879475"/>
            </a:xfrm>
            <a:custGeom>
              <a:avLst/>
              <a:gdLst>
                <a:gd name="T0" fmla="*/ 72 w 737"/>
                <a:gd name="T1" fmla="*/ 554 h 554"/>
                <a:gd name="T2" fmla="*/ 16 w 737"/>
                <a:gd name="T3" fmla="*/ 530 h 554"/>
                <a:gd name="T4" fmla="*/ 0 w 737"/>
                <a:gd name="T5" fmla="*/ 482 h 554"/>
                <a:gd name="T6" fmla="*/ 48 w 737"/>
                <a:gd name="T7" fmla="*/ 370 h 554"/>
                <a:gd name="T8" fmla="*/ 96 w 737"/>
                <a:gd name="T9" fmla="*/ 354 h 554"/>
                <a:gd name="T10" fmla="*/ 144 w 737"/>
                <a:gd name="T11" fmla="*/ 322 h 554"/>
                <a:gd name="T12" fmla="*/ 160 w 737"/>
                <a:gd name="T13" fmla="*/ 298 h 554"/>
                <a:gd name="T14" fmla="*/ 184 w 737"/>
                <a:gd name="T15" fmla="*/ 282 h 554"/>
                <a:gd name="T16" fmla="*/ 216 w 737"/>
                <a:gd name="T17" fmla="*/ 242 h 554"/>
                <a:gd name="T18" fmla="*/ 248 w 737"/>
                <a:gd name="T19" fmla="*/ 194 h 554"/>
                <a:gd name="T20" fmla="*/ 288 w 737"/>
                <a:gd name="T21" fmla="*/ 98 h 554"/>
                <a:gd name="T22" fmla="*/ 360 w 737"/>
                <a:gd name="T23" fmla="*/ 66 h 554"/>
                <a:gd name="T24" fmla="*/ 384 w 737"/>
                <a:gd name="T25" fmla="*/ 58 h 554"/>
                <a:gd name="T26" fmla="*/ 504 w 737"/>
                <a:gd name="T27" fmla="*/ 50 h 554"/>
                <a:gd name="T28" fmla="*/ 648 w 737"/>
                <a:gd name="T29" fmla="*/ 122 h 554"/>
                <a:gd name="T30" fmla="*/ 696 w 737"/>
                <a:gd name="T31" fmla="*/ 154 h 554"/>
                <a:gd name="T32" fmla="*/ 728 w 737"/>
                <a:gd name="T33" fmla="*/ 258 h 554"/>
                <a:gd name="T34" fmla="*/ 696 w 737"/>
                <a:gd name="T35" fmla="*/ 298 h 554"/>
                <a:gd name="T36" fmla="*/ 688 w 737"/>
                <a:gd name="T37" fmla="*/ 322 h 554"/>
                <a:gd name="T38" fmla="*/ 584 w 737"/>
                <a:gd name="T39" fmla="*/ 490 h 554"/>
                <a:gd name="T40" fmla="*/ 480 w 737"/>
                <a:gd name="T41" fmla="*/ 522 h 554"/>
                <a:gd name="T42" fmla="*/ 432 w 737"/>
                <a:gd name="T43" fmla="*/ 538 h 554"/>
                <a:gd name="T44" fmla="*/ 408 w 737"/>
                <a:gd name="T45" fmla="*/ 546 h 554"/>
                <a:gd name="T46" fmla="*/ 72 w 737"/>
                <a:gd name="T47" fmla="*/ 554 h 5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7"/>
                <a:gd name="T73" fmla="*/ 0 h 554"/>
                <a:gd name="T74" fmla="*/ 737 w 737"/>
                <a:gd name="T75" fmla="*/ 554 h 554"/>
                <a:gd name="connsiteX0" fmla="*/ 977 w 10000"/>
                <a:gd name="connsiteY0" fmla="*/ 10000 h 10000"/>
                <a:gd name="connsiteX1" fmla="*/ 217 w 10000"/>
                <a:gd name="connsiteY1" fmla="*/ 9567 h 10000"/>
                <a:gd name="connsiteX2" fmla="*/ 0 w 10000"/>
                <a:gd name="connsiteY2" fmla="*/ 8700 h 10000"/>
                <a:gd name="connsiteX3" fmla="*/ 651 w 10000"/>
                <a:gd name="connsiteY3" fmla="*/ 6679 h 10000"/>
                <a:gd name="connsiteX4" fmla="*/ 1303 w 10000"/>
                <a:gd name="connsiteY4" fmla="*/ 6390 h 10000"/>
                <a:gd name="connsiteX5" fmla="*/ 1954 w 10000"/>
                <a:gd name="connsiteY5" fmla="*/ 5812 h 10000"/>
                <a:gd name="connsiteX6" fmla="*/ 2171 w 10000"/>
                <a:gd name="connsiteY6" fmla="*/ 5379 h 10000"/>
                <a:gd name="connsiteX7" fmla="*/ 2255 w 10000"/>
                <a:gd name="connsiteY7" fmla="*/ 4914 h 10000"/>
                <a:gd name="connsiteX8" fmla="*/ 2931 w 10000"/>
                <a:gd name="connsiteY8" fmla="*/ 4368 h 10000"/>
                <a:gd name="connsiteX9" fmla="*/ 3365 w 10000"/>
                <a:gd name="connsiteY9" fmla="*/ 3502 h 10000"/>
                <a:gd name="connsiteX10" fmla="*/ 3908 w 10000"/>
                <a:gd name="connsiteY10" fmla="*/ 1769 h 10000"/>
                <a:gd name="connsiteX11" fmla="*/ 4885 w 10000"/>
                <a:gd name="connsiteY11" fmla="*/ 1191 h 10000"/>
                <a:gd name="connsiteX12" fmla="*/ 5210 w 10000"/>
                <a:gd name="connsiteY12" fmla="*/ 1047 h 10000"/>
                <a:gd name="connsiteX13" fmla="*/ 6839 w 10000"/>
                <a:gd name="connsiteY13" fmla="*/ 903 h 10000"/>
                <a:gd name="connsiteX14" fmla="*/ 8792 w 10000"/>
                <a:gd name="connsiteY14" fmla="*/ 2202 h 10000"/>
                <a:gd name="connsiteX15" fmla="*/ 9444 w 10000"/>
                <a:gd name="connsiteY15" fmla="*/ 2780 h 10000"/>
                <a:gd name="connsiteX16" fmla="*/ 9878 w 10000"/>
                <a:gd name="connsiteY16" fmla="*/ 4657 h 10000"/>
                <a:gd name="connsiteX17" fmla="*/ 9444 w 10000"/>
                <a:gd name="connsiteY17" fmla="*/ 5379 h 10000"/>
                <a:gd name="connsiteX18" fmla="*/ 9335 w 10000"/>
                <a:gd name="connsiteY18" fmla="*/ 5812 h 10000"/>
                <a:gd name="connsiteX19" fmla="*/ 7924 w 10000"/>
                <a:gd name="connsiteY19" fmla="*/ 8845 h 10000"/>
                <a:gd name="connsiteX20" fmla="*/ 6513 w 10000"/>
                <a:gd name="connsiteY20" fmla="*/ 9422 h 10000"/>
                <a:gd name="connsiteX21" fmla="*/ 5862 w 10000"/>
                <a:gd name="connsiteY21" fmla="*/ 9711 h 10000"/>
                <a:gd name="connsiteX22" fmla="*/ 5536 w 10000"/>
                <a:gd name="connsiteY22" fmla="*/ 9856 h 10000"/>
                <a:gd name="connsiteX23" fmla="*/ 977 w 10000"/>
                <a:gd name="connsiteY23" fmla="*/ 10000 h 10000"/>
                <a:gd name="connsiteX0" fmla="*/ 977 w 10000"/>
                <a:gd name="connsiteY0" fmla="*/ 10000 h 10000"/>
                <a:gd name="connsiteX1" fmla="*/ 217 w 10000"/>
                <a:gd name="connsiteY1" fmla="*/ 9567 h 10000"/>
                <a:gd name="connsiteX2" fmla="*/ 0 w 10000"/>
                <a:gd name="connsiteY2" fmla="*/ 8700 h 10000"/>
                <a:gd name="connsiteX3" fmla="*/ 651 w 10000"/>
                <a:gd name="connsiteY3" fmla="*/ 6679 h 10000"/>
                <a:gd name="connsiteX4" fmla="*/ 1303 w 10000"/>
                <a:gd name="connsiteY4" fmla="*/ 6390 h 10000"/>
                <a:gd name="connsiteX5" fmla="*/ 1954 w 10000"/>
                <a:gd name="connsiteY5" fmla="*/ 5812 h 10000"/>
                <a:gd name="connsiteX6" fmla="*/ 2171 w 10000"/>
                <a:gd name="connsiteY6" fmla="*/ 5379 h 10000"/>
                <a:gd name="connsiteX7" fmla="*/ 2255 w 10000"/>
                <a:gd name="connsiteY7" fmla="*/ 4914 h 10000"/>
                <a:gd name="connsiteX8" fmla="*/ 2931 w 10000"/>
                <a:gd name="connsiteY8" fmla="*/ 4368 h 10000"/>
                <a:gd name="connsiteX9" fmla="*/ 3365 w 10000"/>
                <a:gd name="connsiteY9" fmla="*/ 3502 h 10000"/>
                <a:gd name="connsiteX10" fmla="*/ 3908 w 10000"/>
                <a:gd name="connsiteY10" fmla="*/ 1769 h 10000"/>
                <a:gd name="connsiteX11" fmla="*/ 4885 w 10000"/>
                <a:gd name="connsiteY11" fmla="*/ 1191 h 10000"/>
                <a:gd name="connsiteX12" fmla="*/ 5210 w 10000"/>
                <a:gd name="connsiteY12" fmla="*/ 1047 h 10000"/>
                <a:gd name="connsiteX13" fmla="*/ 6839 w 10000"/>
                <a:gd name="connsiteY13" fmla="*/ 903 h 10000"/>
                <a:gd name="connsiteX14" fmla="*/ 8792 w 10000"/>
                <a:gd name="connsiteY14" fmla="*/ 2202 h 10000"/>
                <a:gd name="connsiteX15" fmla="*/ 9444 w 10000"/>
                <a:gd name="connsiteY15" fmla="*/ 2780 h 10000"/>
                <a:gd name="connsiteX16" fmla="*/ 9878 w 10000"/>
                <a:gd name="connsiteY16" fmla="*/ 4657 h 10000"/>
                <a:gd name="connsiteX17" fmla="*/ 9444 w 10000"/>
                <a:gd name="connsiteY17" fmla="*/ 5379 h 10000"/>
                <a:gd name="connsiteX18" fmla="*/ 9335 w 10000"/>
                <a:gd name="connsiteY18" fmla="*/ 5812 h 10000"/>
                <a:gd name="connsiteX19" fmla="*/ 7924 w 10000"/>
                <a:gd name="connsiteY19" fmla="*/ 8845 h 10000"/>
                <a:gd name="connsiteX20" fmla="*/ 6513 w 10000"/>
                <a:gd name="connsiteY20" fmla="*/ 9422 h 10000"/>
                <a:gd name="connsiteX21" fmla="*/ 5862 w 10000"/>
                <a:gd name="connsiteY21" fmla="*/ 9711 h 10000"/>
                <a:gd name="connsiteX22" fmla="*/ 5536 w 10000"/>
                <a:gd name="connsiteY22" fmla="*/ 9856 h 10000"/>
                <a:gd name="connsiteX23" fmla="*/ 977 w 10000"/>
                <a:gd name="connsiteY23" fmla="*/ 10000 h 10000"/>
                <a:gd name="connsiteX0" fmla="*/ 977 w 10000"/>
                <a:gd name="connsiteY0" fmla="*/ 10000 h 10000"/>
                <a:gd name="connsiteX1" fmla="*/ 217 w 10000"/>
                <a:gd name="connsiteY1" fmla="*/ 9567 h 10000"/>
                <a:gd name="connsiteX2" fmla="*/ 0 w 10000"/>
                <a:gd name="connsiteY2" fmla="*/ 8700 h 10000"/>
                <a:gd name="connsiteX3" fmla="*/ 651 w 10000"/>
                <a:gd name="connsiteY3" fmla="*/ 6679 h 10000"/>
                <a:gd name="connsiteX4" fmla="*/ 1303 w 10000"/>
                <a:gd name="connsiteY4" fmla="*/ 6390 h 10000"/>
                <a:gd name="connsiteX5" fmla="*/ 1954 w 10000"/>
                <a:gd name="connsiteY5" fmla="*/ 5812 h 10000"/>
                <a:gd name="connsiteX6" fmla="*/ 2171 w 10000"/>
                <a:gd name="connsiteY6" fmla="*/ 5379 h 10000"/>
                <a:gd name="connsiteX7" fmla="*/ 2255 w 10000"/>
                <a:gd name="connsiteY7" fmla="*/ 4914 h 10000"/>
                <a:gd name="connsiteX8" fmla="*/ 2931 w 10000"/>
                <a:gd name="connsiteY8" fmla="*/ 4368 h 10000"/>
                <a:gd name="connsiteX9" fmla="*/ 3365 w 10000"/>
                <a:gd name="connsiteY9" fmla="*/ 3502 h 10000"/>
                <a:gd name="connsiteX10" fmla="*/ 3908 w 10000"/>
                <a:gd name="connsiteY10" fmla="*/ 1769 h 10000"/>
                <a:gd name="connsiteX11" fmla="*/ 4885 w 10000"/>
                <a:gd name="connsiteY11" fmla="*/ 1191 h 10000"/>
                <a:gd name="connsiteX12" fmla="*/ 5210 w 10000"/>
                <a:gd name="connsiteY12" fmla="*/ 1047 h 10000"/>
                <a:gd name="connsiteX13" fmla="*/ 6839 w 10000"/>
                <a:gd name="connsiteY13" fmla="*/ 903 h 10000"/>
                <a:gd name="connsiteX14" fmla="*/ 8792 w 10000"/>
                <a:gd name="connsiteY14" fmla="*/ 2202 h 10000"/>
                <a:gd name="connsiteX15" fmla="*/ 9444 w 10000"/>
                <a:gd name="connsiteY15" fmla="*/ 2780 h 10000"/>
                <a:gd name="connsiteX16" fmla="*/ 9878 w 10000"/>
                <a:gd name="connsiteY16" fmla="*/ 4657 h 10000"/>
                <a:gd name="connsiteX17" fmla="*/ 9444 w 10000"/>
                <a:gd name="connsiteY17" fmla="*/ 5379 h 10000"/>
                <a:gd name="connsiteX18" fmla="*/ 9335 w 10000"/>
                <a:gd name="connsiteY18" fmla="*/ 5812 h 10000"/>
                <a:gd name="connsiteX19" fmla="*/ 7924 w 10000"/>
                <a:gd name="connsiteY19" fmla="*/ 8845 h 10000"/>
                <a:gd name="connsiteX20" fmla="*/ 6513 w 10000"/>
                <a:gd name="connsiteY20" fmla="*/ 9422 h 10000"/>
                <a:gd name="connsiteX21" fmla="*/ 5862 w 10000"/>
                <a:gd name="connsiteY21" fmla="*/ 9711 h 10000"/>
                <a:gd name="connsiteX22" fmla="*/ 5536 w 10000"/>
                <a:gd name="connsiteY22" fmla="*/ 9856 h 10000"/>
                <a:gd name="connsiteX23" fmla="*/ 977 w 10000"/>
                <a:gd name="connsiteY23" fmla="*/ 10000 h 10000"/>
                <a:gd name="connsiteX0" fmla="*/ 977 w 10000"/>
                <a:gd name="connsiteY0" fmla="*/ 10000 h 10000"/>
                <a:gd name="connsiteX1" fmla="*/ 217 w 10000"/>
                <a:gd name="connsiteY1" fmla="*/ 9567 h 10000"/>
                <a:gd name="connsiteX2" fmla="*/ 0 w 10000"/>
                <a:gd name="connsiteY2" fmla="*/ 8700 h 10000"/>
                <a:gd name="connsiteX3" fmla="*/ 651 w 10000"/>
                <a:gd name="connsiteY3" fmla="*/ 6679 h 10000"/>
                <a:gd name="connsiteX4" fmla="*/ 1303 w 10000"/>
                <a:gd name="connsiteY4" fmla="*/ 6390 h 10000"/>
                <a:gd name="connsiteX5" fmla="*/ 1954 w 10000"/>
                <a:gd name="connsiteY5" fmla="*/ 5812 h 10000"/>
                <a:gd name="connsiteX6" fmla="*/ 2171 w 10000"/>
                <a:gd name="connsiteY6" fmla="*/ 5379 h 10000"/>
                <a:gd name="connsiteX7" fmla="*/ 2255 w 10000"/>
                <a:gd name="connsiteY7" fmla="*/ 4914 h 10000"/>
                <a:gd name="connsiteX8" fmla="*/ 2931 w 10000"/>
                <a:gd name="connsiteY8" fmla="*/ 4368 h 10000"/>
                <a:gd name="connsiteX9" fmla="*/ 3365 w 10000"/>
                <a:gd name="connsiteY9" fmla="*/ 3502 h 10000"/>
                <a:gd name="connsiteX10" fmla="*/ 3908 w 10000"/>
                <a:gd name="connsiteY10" fmla="*/ 1769 h 10000"/>
                <a:gd name="connsiteX11" fmla="*/ 4885 w 10000"/>
                <a:gd name="connsiteY11" fmla="*/ 1191 h 10000"/>
                <a:gd name="connsiteX12" fmla="*/ 5210 w 10000"/>
                <a:gd name="connsiteY12" fmla="*/ 1047 h 10000"/>
                <a:gd name="connsiteX13" fmla="*/ 6839 w 10000"/>
                <a:gd name="connsiteY13" fmla="*/ 903 h 10000"/>
                <a:gd name="connsiteX14" fmla="*/ 8792 w 10000"/>
                <a:gd name="connsiteY14" fmla="*/ 2202 h 10000"/>
                <a:gd name="connsiteX15" fmla="*/ 9444 w 10000"/>
                <a:gd name="connsiteY15" fmla="*/ 2780 h 10000"/>
                <a:gd name="connsiteX16" fmla="*/ 9878 w 10000"/>
                <a:gd name="connsiteY16" fmla="*/ 4657 h 10000"/>
                <a:gd name="connsiteX17" fmla="*/ 9444 w 10000"/>
                <a:gd name="connsiteY17" fmla="*/ 5379 h 10000"/>
                <a:gd name="connsiteX18" fmla="*/ 9335 w 10000"/>
                <a:gd name="connsiteY18" fmla="*/ 5812 h 10000"/>
                <a:gd name="connsiteX19" fmla="*/ 7924 w 10000"/>
                <a:gd name="connsiteY19" fmla="*/ 8845 h 10000"/>
                <a:gd name="connsiteX20" fmla="*/ 6513 w 10000"/>
                <a:gd name="connsiteY20" fmla="*/ 9422 h 10000"/>
                <a:gd name="connsiteX21" fmla="*/ 5862 w 10000"/>
                <a:gd name="connsiteY21" fmla="*/ 9711 h 10000"/>
                <a:gd name="connsiteX22" fmla="*/ 5536 w 10000"/>
                <a:gd name="connsiteY22" fmla="*/ 9856 h 10000"/>
                <a:gd name="connsiteX23" fmla="*/ 977 w 10000"/>
                <a:gd name="connsiteY23" fmla="*/ 10000 h 10000"/>
                <a:gd name="connsiteX0" fmla="*/ 977 w 10000"/>
                <a:gd name="connsiteY0" fmla="*/ 10000 h 10000"/>
                <a:gd name="connsiteX1" fmla="*/ 217 w 10000"/>
                <a:gd name="connsiteY1" fmla="*/ 9567 h 10000"/>
                <a:gd name="connsiteX2" fmla="*/ 0 w 10000"/>
                <a:gd name="connsiteY2" fmla="*/ 8700 h 10000"/>
                <a:gd name="connsiteX3" fmla="*/ 651 w 10000"/>
                <a:gd name="connsiteY3" fmla="*/ 6679 h 10000"/>
                <a:gd name="connsiteX4" fmla="*/ 1303 w 10000"/>
                <a:gd name="connsiteY4" fmla="*/ 6390 h 10000"/>
                <a:gd name="connsiteX5" fmla="*/ 1954 w 10000"/>
                <a:gd name="connsiteY5" fmla="*/ 5812 h 10000"/>
                <a:gd name="connsiteX6" fmla="*/ 2171 w 10000"/>
                <a:gd name="connsiteY6" fmla="*/ 5379 h 10000"/>
                <a:gd name="connsiteX7" fmla="*/ 2255 w 10000"/>
                <a:gd name="connsiteY7" fmla="*/ 4914 h 10000"/>
                <a:gd name="connsiteX8" fmla="*/ 2931 w 10000"/>
                <a:gd name="connsiteY8" fmla="*/ 4368 h 10000"/>
                <a:gd name="connsiteX9" fmla="*/ 3365 w 10000"/>
                <a:gd name="connsiteY9" fmla="*/ 3502 h 10000"/>
                <a:gd name="connsiteX10" fmla="*/ 3908 w 10000"/>
                <a:gd name="connsiteY10" fmla="*/ 1769 h 10000"/>
                <a:gd name="connsiteX11" fmla="*/ 4885 w 10000"/>
                <a:gd name="connsiteY11" fmla="*/ 1191 h 10000"/>
                <a:gd name="connsiteX12" fmla="*/ 5210 w 10000"/>
                <a:gd name="connsiteY12" fmla="*/ 1047 h 10000"/>
                <a:gd name="connsiteX13" fmla="*/ 6839 w 10000"/>
                <a:gd name="connsiteY13" fmla="*/ 903 h 10000"/>
                <a:gd name="connsiteX14" fmla="*/ 8792 w 10000"/>
                <a:gd name="connsiteY14" fmla="*/ 2202 h 10000"/>
                <a:gd name="connsiteX15" fmla="*/ 9444 w 10000"/>
                <a:gd name="connsiteY15" fmla="*/ 2780 h 10000"/>
                <a:gd name="connsiteX16" fmla="*/ 9878 w 10000"/>
                <a:gd name="connsiteY16" fmla="*/ 4657 h 10000"/>
                <a:gd name="connsiteX17" fmla="*/ 9444 w 10000"/>
                <a:gd name="connsiteY17" fmla="*/ 5379 h 10000"/>
                <a:gd name="connsiteX18" fmla="*/ 9335 w 10000"/>
                <a:gd name="connsiteY18" fmla="*/ 5812 h 10000"/>
                <a:gd name="connsiteX19" fmla="*/ 7924 w 10000"/>
                <a:gd name="connsiteY19" fmla="*/ 8845 h 10000"/>
                <a:gd name="connsiteX20" fmla="*/ 6513 w 10000"/>
                <a:gd name="connsiteY20" fmla="*/ 9422 h 10000"/>
                <a:gd name="connsiteX21" fmla="*/ 5862 w 10000"/>
                <a:gd name="connsiteY21" fmla="*/ 9711 h 10000"/>
                <a:gd name="connsiteX22" fmla="*/ 5536 w 10000"/>
                <a:gd name="connsiteY22" fmla="*/ 9856 h 10000"/>
                <a:gd name="connsiteX23" fmla="*/ 977 w 10000"/>
                <a:gd name="connsiteY23" fmla="*/ 10000 h 10000"/>
                <a:gd name="connsiteX0" fmla="*/ 977 w 10000"/>
                <a:gd name="connsiteY0" fmla="*/ 10000 h 10000"/>
                <a:gd name="connsiteX1" fmla="*/ 217 w 10000"/>
                <a:gd name="connsiteY1" fmla="*/ 9567 h 10000"/>
                <a:gd name="connsiteX2" fmla="*/ 0 w 10000"/>
                <a:gd name="connsiteY2" fmla="*/ 8700 h 10000"/>
                <a:gd name="connsiteX3" fmla="*/ 651 w 10000"/>
                <a:gd name="connsiteY3" fmla="*/ 6679 h 10000"/>
                <a:gd name="connsiteX4" fmla="*/ 1303 w 10000"/>
                <a:gd name="connsiteY4" fmla="*/ 6390 h 10000"/>
                <a:gd name="connsiteX5" fmla="*/ 1954 w 10000"/>
                <a:gd name="connsiteY5" fmla="*/ 5812 h 10000"/>
                <a:gd name="connsiteX6" fmla="*/ 2171 w 10000"/>
                <a:gd name="connsiteY6" fmla="*/ 5379 h 10000"/>
                <a:gd name="connsiteX7" fmla="*/ 2255 w 10000"/>
                <a:gd name="connsiteY7" fmla="*/ 4914 h 10000"/>
                <a:gd name="connsiteX8" fmla="*/ 2931 w 10000"/>
                <a:gd name="connsiteY8" fmla="*/ 4368 h 10000"/>
                <a:gd name="connsiteX9" fmla="*/ 3365 w 10000"/>
                <a:gd name="connsiteY9" fmla="*/ 3502 h 10000"/>
                <a:gd name="connsiteX10" fmla="*/ 3908 w 10000"/>
                <a:gd name="connsiteY10" fmla="*/ 1769 h 10000"/>
                <a:gd name="connsiteX11" fmla="*/ 4885 w 10000"/>
                <a:gd name="connsiteY11" fmla="*/ 1191 h 10000"/>
                <a:gd name="connsiteX12" fmla="*/ 5210 w 10000"/>
                <a:gd name="connsiteY12" fmla="*/ 1047 h 10000"/>
                <a:gd name="connsiteX13" fmla="*/ 6839 w 10000"/>
                <a:gd name="connsiteY13" fmla="*/ 903 h 10000"/>
                <a:gd name="connsiteX14" fmla="*/ 8792 w 10000"/>
                <a:gd name="connsiteY14" fmla="*/ 2202 h 10000"/>
                <a:gd name="connsiteX15" fmla="*/ 9444 w 10000"/>
                <a:gd name="connsiteY15" fmla="*/ 2780 h 10000"/>
                <a:gd name="connsiteX16" fmla="*/ 9878 w 10000"/>
                <a:gd name="connsiteY16" fmla="*/ 4657 h 10000"/>
                <a:gd name="connsiteX17" fmla="*/ 9444 w 10000"/>
                <a:gd name="connsiteY17" fmla="*/ 5379 h 10000"/>
                <a:gd name="connsiteX18" fmla="*/ 9335 w 10000"/>
                <a:gd name="connsiteY18" fmla="*/ 5812 h 10000"/>
                <a:gd name="connsiteX19" fmla="*/ 7924 w 10000"/>
                <a:gd name="connsiteY19" fmla="*/ 8845 h 10000"/>
                <a:gd name="connsiteX20" fmla="*/ 6513 w 10000"/>
                <a:gd name="connsiteY20" fmla="*/ 9422 h 10000"/>
                <a:gd name="connsiteX21" fmla="*/ 5862 w 10000"/>
                <a:gd name="connsiteY21" fmla="*/ 9711 h 10000"/>
                <a:gd name="connsiteX22" fmla="*/ 5536 w 10000"/>
                <a:gd name="connsiteY22" fmla="*/ 9856 h 10000"/>
                <a:gd name="connsiteX23" fmla="*/ 977 w 10000"/>
                <a:gd name="connsiteY2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0000">
                  <a:moveTo>
                    <a:pt x="977" y="10000"/>
                  </a:moveTo>
                  <a:cubicBezTo>
                    <a:pt x="773" y="9928"/>
                    <a:pt x="353" y="9856"/>
                    <a:pt x="217" y="9567"/>
                  </a:cubicBezTo>
                  <a:cubicBezTo>
                    <a:pt x="95" y="9314"/>
                    <a:pt x="0" y="8700"/>
                    <a:pt x="0" y="8700"/>
                  </a:cubicBezTo>
                  <a:cubicBezTo>
                    <a:pt x="109" y="8014"/>
                    <a:pt x="95" y="7004"/>
                    <a:pt x="651" y="6679"/>
                  </a:cubicBezTo>
                  <a:cubicBezTo>
                    <a:pt x="855" y="6552"/>
                    <a:pt x="1113" y="6552"/>
                    <a:pt x="1303" y="6390"/>
                  </a:cubicBezTo>
                  <a:cubicBezTo>
                    <a:pt x="1520" y="6191"/>
                    <a:pt x="1954" y="5812"/>
                    <a:pt x="1954" y="5812"/>
                  </a:cubicBezTo>
                  <a:cubicBezTo>
                    <a:pt x="2022" y="5668"/>
                    <a:pt x="2121" y="5529"/>
                    <a:pt x="2171" y="5379"/>
                  </a:cubicBezTo>
                  <a:cubicBezTo>
                    <a:pt x="2221" y="5229"/>
                    <a:pt x="2173" y="5059"/>
                    <a:pt x="2255" y="4914"/>
                  </a:cubicBezTo>
                  <a:cubicBezTo>
                    <a:pt x="2975" y="4209"/>
                    <a:pt x="1995" y="5199"/>
                    <a:pt x="2931" y="4368"/>
                  </a:cubicBezTo>
                  <a:cubicBezTo>
                    <a:pt x="3080" y="4079"/>
                    <a:pt x="3216" y="3791"/>
                    <a:pt x="3365" y="3502"/>
                  </a:cubicBezTo>
                  <a:cubicBezTo>
                    <a:pt x="3636" y="2960"/>
                    <a:pt x="3541" y="2256"/>
                    <a:pt x="3908" y="1769"/>
                  </a:cubicBezTo>
                  <a:cubicBezTo>
                    <a:pt x="4166" y="1426"/>
                    <a:pt x="4559" y="1336"/>
                    <a:pt x="4885" y="1191"/>
                  </a:cubicBezTo>
                  <a:cubicBezTo>
                    <a:pt x="4993" y="1137"/>
                    <a:pt x="5210" y="1047"/>
                    <a:pt x="5210" y="1047"/>
                  </a:cubicBezTo>
                  <a:cubicBezTo>
                    <a:pt x="5468" y="0"/>
                    <a:pt x="6187" y="722"/>
                    <a:pt x="6839" y="903"/>
                  </a:cubicBezTo>
                  <a:cubicBezTo>
                    <a:pt x="7449" y="1444"/>
                    <a:pt x="8087" y="1895"/>
                    <a:pt x="8792" y="2202"/>
                  </a:cubicBezTo>
                  <a:cubicBezTo>
                    <a:pt x="9037" y="2310"/>
                    <a:pt x="9444" y="2780"/>
                    <a:pt x="9444" y="2780"/>
                  </a:cubicBezTo>
                  <a:cubicBezTo>
                    <a:pt x="9607" y="3412"/>
                    <a:pt x="9756" y="4007"/>
                    <a:pt x="9878" y="4657"/>
                  </a:cubicBezTo>
                  <a:cubicBezTo>
                    <a:pt x="9403" y="5443"/>
                    <a:pt x="10000" y="4440"/>
                    <a:pt x="9444" y="5379"/>
                  </a:cubicBezTo>
                  <a:cubicBezTo>
                    <a:pt x="9376" y="5505"/>
                    <a:pt x="9389" y="5686"/>
                    <a:pt x="9335" y="5812"/>
                  </a:cubicBezTo>
                  <a:cubicBezTo>
                    <a:pt x="8915" y="6841"/>
                    <a:pt x="8412" y="7870"/>
                    <a:pt x="7924" y="8845"/>
                  </a:cubicBezTo>
                  <a:cubicBezTo>
                    <a:pt x="7856" y="8989"/>
                    <a:pt x="6757" y="9332"/>
                    <a:pt x="6513" y="9422"/>
                  </a:cubicBezTo>
                  <a:cubicBezTo>
                    <a:pt x="6296" y="9513"/>
                    <a:pt x="6079" y="9621"/>
                    <a:pt x="5862" y="9711"/>
                  </a:cubicBezTo>
                  <a:cubicBezTo>
                    <a:pt x="5753" y="9765"/>
                    <a:pt x="5536" y="9856"/>
                    <a:pt x="5536" y="9856"/>
                  </a:cubicBezTo>
                  <a:cubicBezTo>
                    <a:pt x="3976" y="9729"/>
                    <a:pt x="2510" y="10000"/>
                    <a:pt x="977" y="10000"/>
                  </a:cubicBezTo>
                  <a:close/>
                </a:path>
              </a:pathLst>
            </a:custGeom>
            <a:blipFill>
              <a:blip r:embed="rId7" cstate="print"/>
              <a:tile tx="0" ty="0" sx="100000" sy="100000" flip="none" algn="tl"/>
            </a:blipFill>
            <a:ln w="9525" cap="flat" cmpd="sng">
              <a:solidFill>
                <a:schemeClr val="tx1"/>
              </a:solidFill>
              <a:prstDash val="solid"/>
              <a:round/>
              <a:headEnd/>
              <a:tailEnd/>
            </a:ln>
          </p:spPr>
          <p:txBody>
            <a:bodyPr>
              <a:spAutoFit/>
            </a:bodyPr>
            <a:lstStyle/>
            <a:p>
              <a:endParaRPr lang="en-US"/>
            </a:p>
          </p:txBody>
        </p:sp>
        <p:grpSp>
          <p:nvGrpSpPr>
            <p:cNvPr id="98" name="Group 97"/>
            <p:cNvGrpSpPr/>
            <p:nvPr/>
          </p:nvGrpSpPr>
          <p:grpSpPr>
            <a:xfrm>
              <a:off x="2720555" y="3284095"/>
              <a:ext cx="2031771" cy="1702766"/>
              <a:chOff x="2720555" y="3284095"/>
              <a:chExt cx="2031771" cy="1702766"/>
            </a:xfrm>
          </p:grpSpPr>
          <p:cxnSp>
            <p:nvCxnSpPr>
              <p:cNvPr id="92" name="Straight Connector 91"/>
              <p:cNvCxnSpPr>
                <a:stCxn id="57" idx="4"/>
                <a:endCxn id="59" idx="37"/>
              </p:cNvCxnSpPr>
              <p:nvPr/>
            </p:nvCxnSpPr>
            <p:spPr>
              <a:xfrm flipV="1">
                <a:off x="2720555" y="4194769"/>
                <a:ext cx="792270" cy="792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9" idx="36"/>
                <a:endCxn id="59" idx="37"/>
              </p:cNvCxnSpPr>
              <p:nvPr/>
            </p:nvCxnSpPr>
            <p:spPr>
              <a:xfrm flipH="1" flipV="1">
                <a:off x="3512825" y="4194769"/>
                <a:ext cx="1239501" cy="613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59" idx="0"/>
                <a:endCxn id="59" idx="37"/>
              </p:cNvCxnSpPr>
              <p:nvPr/>
            </p:nvCxnSpPr>
            <p:spPr>
              <a:xfrm flipH="1">
                <a:off x="3512825" y="3284095"/>
                <a:ext cx="96388" cy="9106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8438"/>
                                        </p:tgtEl>
                                        <p:attrNameLst>
                                          <p:attrName>style.visibility</p:attrName>
                                        </p:attrNameLst>
                                      </p:cBhvr>
                                      <p:to>
                                        <p:strVal val="visible"/>
                                      </p:to>
                                    </p:set>
                                    <p:animEffect transition="in" filter="wipe(left)">
                                      <p:cBhvr>
                                        <p:cTn id="7" dur="500"/>
                                        <p:tgtEl>
                                          <p:spTgt spid="2284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5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8439"/>
                                        </p:tgtEl>
                                        <p:attrNameLst>
                                          <p:attrName>style.visibility</p:attrName>
                                        </p:attrNameLst>
                                      </p:cBhvr>
                                      <p:to>
                                        <p:strVal val="visible"/>
                                      </p:to>
                                    </p:set>
                                    <p:animEffect transition="in" filter="wipe(left)">
                                      <p:cBhvr>
                                        <p:cTn id="16" dur="500"/>
                                        <p:tgtEl>
                                          <p:spTgt spid="228439"/>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8440"/>
                                        </p:tgtEl>
                                        <p:attrNameLst>
                                          <p:attrName>style.visibility</p:attrName>
                                        </p:attrNameLst>
                                      </p:cBhvr>
                                      <p:to>
                                        <p:strVal val="visible"/>
                                      </p:to>
                                    </p:set>
                                    <p:animEffect transition="in" filter="wipe(left)">
                                      <p:cBhvr>
                                        <p:cTn id="25" dur="500"/>
                                        <p:tgtEl>
                                          <p:spTgt spid="228440"/>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8454"/>
                                        </p:tgtEl>
                                        <p:attrNameLst>
                                          <p:attrName>style.visibility</p:attrName>
                                        </p:attrNameLst>
                                      </p:cBhvr>
                                      <p:to>
                                        <p:strVal val="visible"/>
                                      </p:to>
                                    </p:set>
                                    <p:animEffect transition="in" filter="wipe(left)">
                                      <p:cBhvr>
                                        <p:cTn id="34" dur="500"/>
                                        <p:tgtEl>
                                          <p:spTgt spid="22845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fade">
                                      <p:cBhvr>
                                        <p:cTn id="38" dur="500"/>
                                        <p:tgtEl>
                                          <p:spTgt spid="10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8455"/>
                                        </p:tgtEl>
                                        <p:attrNameLst>
                                          <p:attrName>style.visibility</p:attrName>
                                        </p:attrNameLst>
                                      </p:cBhvr>
                                      <p:to>
                                        <p:strVal val="visible"/>
                                      </p:to>
                                    </p:set>
                                    <p:animEffect transition="in" filter="wipe(left)">
                                      <p:cBhvr>
                                        <p:cTn id="43" dur="500"/>
                                        <p:tgtEl>
                                          <p:spTgt spid="228455"/>
                                        </p:tgtEl>
                                      </p:cBhvr>
                                    </p:animEffect>
                                  </p:childTnLst>
                                </p:cTn>
                              </p:par>
                            </p:childTnLst>
                          </p:cTn>
                        </p:par>
                        <p:par>
                          <p:cTn id="44" fill="hold">
                            <p:stCondLst>
                              <p:cond delay="500"/>
                            </p:stCondLst>
                            <p:childTnLst>
                              <p:par>
                                <p:cTn id="45" presetID="22" presetClass="entr" presetSubtype="2"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8457"/>
                                        </p:tgtEl>
                                        <p:attrNameLst>
                                          <p:attrName>style.visibility</p:attrName>
                                        </p:attrNameLst>
                                      </p:cBhvr>
                                      <p:to>
                                        <p:strVal val="visible"/>
                                      </p:to>
                                    </p:set>
                                    <p:animEffect transition="in" filter="wipe(left)">
                                      <p:cBhvr>
                                        <p:cTn id="52" dur="500"/>
                                        <p:tgtEl>
                                          <p:spTgt spid="228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454" grpId="0" autoUpdateAnimBg="0"/>
      <p:bldP spid="228455" grpId="0" autoUpdateAnimBg="0"/>
      <p:bldP spid="228438" grpId="0" autoUpdateAnimBg="0"/>
      <p:bldP spid="228439" grpId="0" autoUpdateAnimBg="0"/>
      <p:bldP spid="228440" grpId="0" autoUpdateAnimBg="0"/>
      <p:bldP spid="22845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9512" y="1050072"/>
            <a:ext cx="8445500" cy="523220"/>
          </a:xfrm>
          <a:prstGeom prst="rect">
            <a:avLst/>
          </a:prstGeom>
          <a:noFill/>
          <a:ln w="9525">
            <a:noFill/>
            <a:miter lim="800000"/>
            <a:headEnd/>
            <a:tailEnd/>
          </a:ln>
          <a:effectLst/>
        </p:spPr>
        <p:txBody>
          <a:bodyPr>
            <a:spAutoFit/>
          </a:bodyPr>
          <a:lstStyle/>
          <a:p>
            <a:pPr algn="l">
              <a:defRPr/>
            </a:pPr>
            <a:r>
              <a:rPr lang="en-US" sz="2800" b="1" dirty="0" smtClean="0">
                <a:solidFill>
                  <a:srgbClr val="800000"/>
                </a:solidFill>
                <a:effectLst/>
                <a:latin typeface="Arial" pitchFamily="34" charset="0"/>
              </a:rPr>
              <a:t>Criterion C points </a:t>
            </a:r>
            <a:r>
              <a:rPr lang="en-US" sz="2800" b="1" dirty="0">
                <a:solidFill>
                  <a:srgbClr val="800000"/>
                </a:solidFill>
                <a:effectLst/>
                <a:latin typeface="Arial" pitchFamily="34" charset="0"/>
              </a:rPr>
              <a:t>to remember:</a:t>
            </a:r>
            <a:r>
              <a:rPr lang="en-US" sz="2800" dirty="0">
                <a:solidFill>
                  <a:srgbClr val="800000"/>
                </a:solidFill>
                <a:effectLst/>
                <a:latin typeface="Arial" pitchFamily="34" charset="0"/>
              </a:rPr>
              <a:t> </a:t>
            </a:r>
          </a:p>
        </p:txBody>
      </p:sp>
      <p:sp>
        <p:nvSpPr>
          <p:cNvPr id="19" name="TextBox 18"/>
          <p:cNvSpPr txBox="1"/>
          <p:nvPr/>
        </p:nvSpPr>
        <p:spPr>
          <a:xfrm>
            <a:off x="342960" y="1663010"/>
            <a:ext cx="4608512" cy="1200329"/>
          </a:xfrm>
          <a:prstGeom prst="rect">
            <a:avLst/>
          </a:prstGeom>
          <a:noFill/>
        </p:spPr>
        <p:txBody>
          <a:bodyPr wrap="square" rtlCol="0">
            <a:spAutoFit/>
          </a:bodyPr>
          <a:lstStyle/>
          <a:p>
            <a:pPr algn="l"/>
            <a:r>
              <a:rPr lang="en-GB" sz="2400" dirty="0" smtClean="0">
                <a:effectLst/>
                <a:latin typeface="Arial" pitchFamily="34" charset="0"/>
                <a:cs typeface="Arial" pitchFamily="34" charset="0"/>
              </a:rPr>
              <a:t>For C1, you need some population data to be able to </a:t>
            </a:r>
            <a:r>
              <a:rPr lang="en-GB" sz="2400" b="1" dirty="0" smtClean="0">
                <a:effectLst/>
                <a:latin typeface="Arial" pitchFamily="34" charset="0"/>
                <a:cs typeface="Arial" pitchFamily="34" charset="0"/>
              </a:rPr>
              <a:t>estimate</a:t>
            </a:r>
            <a:r>
              <a:rPr lang="en-GB" sz="2400" dirty="0" smtClean="0">
                <a:effectLst/>
                <a:latin typeface="Arial" pitchFamily="34" charset="0"/>
                <a:cs typeface="Arial" pitchFamily="34" charset="0"/>
              </a:rPr>
              <a:t> the reduction rate.</a:t>
            </a:r>
            <a:endParaRPr lang="en-GB" sz="2400" dirty="0">
              <a:effectLst/>
              <a:latin typeface="Arial" pitchFamily="34" charset="0"/>
              <a:cs typeface="Arial" pitchFamily="34" charset="0"/>
            </a:endParaRPr>
          </a:p>
        </p:txBody>
      </p:sp>
      <p:sp>
        <p:nvSpPr>
          <p:cNvPr id="89" name="TextBox 88"/>
          <p:cNvSpPr txBox="1"/>
          <p:nvPr/>
        </p:nvSpPr>
        <p:spPr>
          <a:xfrm>
            <a:off x="4716016" y="3147730"/>
            <a:ext cx="4212976" cy="1938992"/>
          </a:xfrm>
          <a:prstGeom prst="rect">
            <a:avLst/>
          </a:prstGeom>
          <a:noFill/>
        </p:spPr>
        <p:txBody>
          <a:bodyPr wrap="square" rtlCol="0">
            <a:spAutoFit/>
          </a:bodyPr>
          <a:lstStyle/>
          <a:p>
            <a:pPr algn="l"/>
            <a:r>
              <a:rPr lang="en-GB" sz="2400" dirty="0" smtClean="0">
                <a:effectLst/>
                <a:latin typeface="Arial" pitchFamily="34" charset="0"/>
                <a:cs typeface="Arial" pitchFamily="34" charset="0"/>
              </a:rPr>
              <a:t>For C2, population decline can be at an unknown rate, but population structure or fluctuations must follow the rules in C2a or C2b.</a:t>
            </a:r>
            <a:endParaRPr lang="en-GB" sz="2400" dirty="0">
              <a:effectLst/>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827584" y="2996952"/>
            <a:ext cx="2592288" cy="3618766"/>
          </a:xfrm>
          <a:prstGeom prst="rect">
            <a:avLst/>
          </a:prstGeom>
          <a:noFill/>
          <a:ln w="9525">
            <a:solidFill>
              <a:schemeClr val="bg1">
                <a:lumMod val="50000"/>
              </a:schemeClr>
            </a:solidFill>
            <a:miter lim="800000"/>
            <a:headEnd/>
            <a:tailEnd/>
          </a:ln>
        </p:spPr>
      </p:pic>
      <p:cxnSp>
        <p:nvCxnSpPr>
          <p:cNvPr id="76" name="Straight Connector 75"/>
          <p:cNvCxnSpPr/>
          <p:nvPr/>
        </p:nvCxnSpPr>
        <p:spPr bwMode="auto">
          <a:xfrm rot="5400000">
            <a:off x="2159732" y="4166718"/>
            <a:ext cx="4680520" cy="0"/>
          </a:xfrm>
          <a:prstGeom prst="line">
            <a:avLst/>
          </a:prstGeom>
          <a:solidFill>
            <a:srgbClr val="FFE6B3"/>
          </a:solidFill>
          <a:ln w="9525" cap="flat" cmpd="sng" algn="ctr">
            <a:solidFill>
              <a:schemeClr val="tx1"/>
            </a:solidFill>
            <a:prstDash val="solid"/>
            <a:round/>
            <a:headEnd type="none" w="med" len="med"/>
            <a:tailEnd type="none" w="med" len="med"/>
          </a:ln>
          <a:effectLst/>
        </p:spPr>
      </p:cxnSp>
      <p:grpSp>
        <p:nvGrpSpPr>
          <p:cNvPr id="129" name="Group 128"/>
          <p:cNvGrpSpPr/>
          <p:nvPr/>
        </p:nvGrpSpPr>
        <p:grpSpPr>
          <a:xfrm>
            <a:off x="5148064" y="2211626"/>
            <a:ext cx="471433" cy="635846"/>
            <a:chOff x="5292080" y="2074253"/>
            <a:chExt cx="471433" cy="635846"/>
          </a:xfrm>
        </p:grpSpPr>
        <p:grpSp>
          <p:nvGrpSpPr>
            <p:cNvPr id="80" name="Group 41"/>
            <p:cNvGrpSpPr/>
            <p:nvPr/>
          </p:nvGrpSpPr>
          <p:grpSpPr>
            <a:xfrm>
              <a:off x="5463456" y="2336622"/>
              <a:ext cx="300057" cy="373477"/>
              <a:chOff x="5893347" y="2999204"/>
              <a:chExt cx="1284693" cy="2310457"/>
            </a:xfrm>
          </p:grpSpPr>
          <p:sp>
            <p:nvSpPr>
              <p:cNvPr id="121" name="Freeform 120"/>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22" name="Freeform 121"/>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81" name="Group 50"/>
            <p:cNvGrpSpPr/>
            <p:nvPr/>
          </p:nvGrpSpPr>
          <p:grpSpPr>
            <a:xfrm>
              <a:off x="5292080" y="2074253"/>
              <a:ext cx="300057" cy="373477"/>
              <a:chOff x="5893347" y="2999204"/>
              <a:chExt cx="1284693" cy="2310457"/>
            </a:xfrm>
          </p:grpSpPr>
          <p:sp>
            <p:nvSpPr>
              <p:cNvPr id="119" name="Freeform 11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20" name="Freeform 11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grpSp>
        <p:nvGrpSpPr>
          <p:cNvPr id="128" name="Group 127"/>
          <p:cNvGrpSpPr/>
          <p:nvPr/>
        </p:nvGrpSpPr>
        <p:grpSpPr>
          <a:xfrm>
            <a:off x="7380312" y="1563554"/>
            <a:ext cx="1092145" cy="1309581"/>
            <a:chOff x="7596336" y="1268760"/>
            <a:chExt cx="1092145" cy="1309581"/>
          </a:xfrm>
        </p:grpSpPr>
        <p:grpSp>
          <p:nvGrpSpPr>
            <p:cNvPr id="78" name="Group 14"/>
            <p:cNvGrpSpPr/>
            <p:nvPr/>
          </p:nvGrpSpPr>
          <p:grpSpPr>
            <a:xfrm>
              <a:off x="7812360" y="1268760"/>
              <a:ext cx="300057" cy="373477"/>
              <a:chOff x="5893347" y="2999204"/>
              <a:chExt cx="1284693" cy="2310457"/>
            </a:xfrm>
          </p:grpSpPr>
          <p:sp>
            <p:nvSpPr>
              <p:cNvPr id="125" name="Freeform 15"/>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26" name="Freeform 16"/>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27" name="Group 126"/>
            <p:cNvGrpSpPr/>
            <p:nvPr/>
          </p:nvGrpSpPr>
          <p:grpSpPr>
            <a:xfrm>
              <a:off x="7596336" y="1412776"/>
              <a:ext cx="1092145" cy="1165565"/>
              <a:chOff x="7596336" y="1412776"/>
              <a:chExt cx="1092145" cy="1165565"/>
            </a:xfrm>
          </p:grpSpPr>
          <p:grpSp>
            <p:nvGrpSpPr>
              <p:cNvPr id="79" name="Group 17"/>
              <p:cNvGrpSpPr/>
              <p:nvPr/>
            </p:nvGrpSpPr>
            <p:grpSpPr>
              <a:xfrm>
                <a:off x="7596336" y="1556792"/>
                <a:ext cx="300057" cy="373477"/>
                <a:chOff x="5893347" y="2999204"/>
                <a:chExt cx="1284693" cy="2310457"/>
              </a:xfrm>
            </p:grpSpPr>
            <p:sp>
              <p:nvSpPr>
                <p:cNvPr id="123" name="Freeform 1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24" name="Freeform 1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82" name="Group 59"/>
              <p:cNvGrpSpPr/>
              <p:nvPr/>
            </p:nvGrpSpPr>
            <p:grpSpPr>
              <a:xfrm>
                <a:off x="8388424" y="1484784"/>
                <a:ext cx="300057" cy="373477"/>
                <a:chOff x="5893347" y="2999204"/>
                <a:chExt cx="1284693" cy="2310457"/>
              </a:xfrm>
            </p:grpSpPr>
            <p:sp>
              <p:nvSpPr>
                <p:cNvPr id="117" name="Freeform 116"/>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8" name="Freeform 117"/>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83" name="Group 62"/>
              <p:cNvGrpSpPr/>
              <p:nvPr/>
            </p:nvGrpSpPr>
            <p:grpSpPr>
              <a:xfrm>
                <a:off x="8100392" y="1412776"/>
                <a:ext cx="300057" cy="373477"/>
                <a:chOff x="5893347" y="2999204"/>
                <a:chExt cx="1284693" cy="2310457"/>
              </a:xfrm>
            </p:grpSpPr>
            <p:sp>
              <p:nvSpPr>
                <p:cNvPr id="115" name="Freeform 114"/>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6" name="Freeform 115"/>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84" name="Group 17"/>
              <p:cNvGrpSpPr/>
              <p:nvPr/>
            </p:nvGrpSpPr>
            <p:grpSpPr>
              <a:xfrm>
                <a:off x="7956376" y="1916832"/>
                <a:ext cx="300057" cy="373477"/>
                <a:chOff x="5893347" y="2999204"/>
                <a:chExt cx="1284693" cy="2310457"/>
              </a:xfrm>
            </p:grpSpPr>
            <p:sp>
              <p:nvSpPr>
                <p:cNvPr id="113" name="Freeform 1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4" name="Freeform 1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85" name="Group 32"/>
              <p:cNvGrpSpPr/>
              <p:nvPr/>
            </p:nvGrpSpPr>
            <p:grpSpPr>
              <a:xfrm>
                <a:off x="8316416" y="1988840"/>
                <a:ext cx="300057" cy="373477"/>
                <a:chOff x="5893347" y="2999204"/>
                <a:chExt cx="1284693" cy="2310457"/>
              </a:xfrm>
            </p:grpSpPr>
            <p:sp>
              <p:nvSpPr>
                <p:cNvPr id="111" name="Freeform 110"/>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2" name="Freeform 111"/>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86" name="Group 47"/>
              <p:cNvGrpSpPr/>
              <p:nvPr/>
            </p:nvGrpSpPr>
            <p:grpSpPr>
              <a:xfrm>
                <a:off x="8172400" y="1700808"/>
                <a:ext cx="300057" cy="373477"/>
                <a:chOff x="5893347" y="2999204"/>
                <a:chExt cx="1284693" cy="2310457"/>
              </a:xfrm>
            </p:grpSpPr>
            <p:sp>
              <p:nvSpPr>
                <p:cNvPr id="109" name="Freeform 10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0" name="Freeform 10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87" name="Group 50"/>
              <p:cNvGrpSpPr/>
              <p:nvPr/>
            </p:nvGrpSpPr>
            <p:grpSpPr>
              <a:xfrm>
                <a:off x="8100392" y="2204864"/>
                <a:ext cx="300057" cy="373477"/>
                <a:chOff x="5893347" y="2999204"/>
                <a:chExt cx="1284693" cy="2310457"/>
              </a:xfrm>
            </p:grpSpPr>
            <p:sp>
              <p:nvSpPr>
                <p:cNvPr id="107" name="Freeform 106"/>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8" name="Freeform 107"/>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88" name="Group 59"/>
              <p:cNvGrpSpPr/>
              <p:nvPr/>
            </p:nvGrpSpPr>
            <p:grpSpPr>
              <a:xfrm>
                <a:off x="7884368" y="1628800"/>
                <a:ext cx="300057" cy="373477"/>
                <a:chOff x="5893347" y="2999204"/>
                <a:chExt cx="1284693" cy="2310457"/>
              </a:xfrm>
            </p:grpSpPr>
            <p:sp>
              <p:nvSpPr>
                <p:cNvPr id="105" name="Freeform 104"/>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6" name="Freeform 105"/>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90" name="Group 62"/>
              <p:cNvGrpSpPr/>
              <p:nvPr/>
            </p:nvGrpSpPr>
            <p:grpSpPr>
              <a:xfrm>
                <a:off x="7812360" y="2204864"/>
                <a:ext cx="300057" cy="373477"/>
                <a:chOff x="5893347" y="2999204"/>
                <a:chExt cx="1284693" cy="2310457"/>
              </a:xfrm>
            </p:grpSpPr>
            <p:sp>
              <p:nvSpPr>
                <p:cNvPr id="103" name="Freeform 102"/>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4" name="Freeform 103"/>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91" name="Group 59"/>
              <p:cNvGrpSpPr/>
              <p:nvPr/>
            </p:nvGrpSpPr>
            <p:grpSpPr>
              <a:xfrm>
                <a:off x="7668344" y="1916832"/>
                <a:ext cx="300057" cy="373477"/>
                <a:chOff x="5893347" y="2999204"/>
                <a:chExt cx="1284693" cy="2310457"/>
              </a:xfrm>
            </p:grpSpPr>
            <p:sp>
              <p:nvSpPr>
                <p:cNvPr id="92" name="Freeform 91"/>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93" name="Freeform 92"/>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grpSp>
      <p:grpSp>
        <p:nvGrpSpPr>
          <p:cNvPr id="144" name="Group 143"/>
          <p:cNvGrpSpPr/>
          <p:nvPr/>
        </p:nvGrpSpPr>
        <p:grpSpPr>
          <a:xfrm>
            <a:off x="4814312" y="5251202"/>
            <a:ext cx="3960440" cy="1130126"/>
            <a:chOff x="4814312" y="4956408"/>
            <a:chExt cx="3960440" cy="1130126"/>
          </a:xfrm>
        </p:grpSpPr>
        <p:grpSp>
          <p:nvGrpSpPr>
            <p:cNvPr id="132" name="Group 14"/>
            <p:cNvGrpSpPr>
              <a:grpSpLocks/>
            </p:cNvGrpSpPr>
            <p:nvPr/>
          </p:nvGrpSpPr>
          <p:grpSpPr bwMode="auto">
            <a:xfrm>
              <a:off x="4814312" y="4956408"/>
              <a:ext cx="3960440" cy="1130126"/>
              <a:chOff x="1707" y="1980"/>
              <a:chExt cx="2015" cy="2015"/>
            </a:xfrm>
          </p:grpSpPr>
          <p:sp>
            <p:nvSpPr>
              <p:cNvPr id="138" name="Line 15"/>
              <p:cNvSpPr>
                <a:spLocks noChangeShapeType="1"/>
              </p:cNvSpPr>
              <p:nvPr/>
            </p:nvSpPr>
            <p:spPr bwMode="auto">
              <a:xfrm flipV="1">
                <a:off x="1707" y="3977"/>
                <a:ext cx="2015" cy="7"/>
              </a:xfrm>
              <a:prstGeom prst="line">
                <a:avLst/>
              </a:prstGeom>
              <a:noFill/>
              <a:ln w="38100">
                <a:solidFill>
                  <a:srgbClr val="000000"/>
                </a:solidFill>
                <a:round/>
                <a:headEnd/>
                <a:tailEnd type="triangle" w="med" len="med"/>
              </a:ln>
              <a:effectLst/>
            </p:spPr>
            <p:txBody>
              <a:bodyPr/>
              <a:lstStyle/>
              <a:p>
                <a:endParaRPr lang="en-GB"/>
              </a:p>
            </p:txBody>
          </p:sp>
          <p:sp>
            <p:nvSpPr>
              <p:cNvPr id="139" name="Line 16"/>
              <p:cNvSpPr>
                <a:spLocks noChangeShapeType="1"/>
              </p:cNvSpPr>
              <p:nvPr/>
            </p:nvSpPr>
            <p:spPr bwMode="auto">
              <a:xfrm flipV="1">
                <a:off x="1707" y="1980"/>
                <a:ext cx="0" cy="2015"/>
              </a:xfrm>
              <a:prstGeom prst="line">
                <a:avLst/>
              </a:prstGeom>
              <a:noFill/>
              <a:ln w="38100">
                <a:solidFill>
                  <a:srgbClr val="000000"/>
                </a:solidFill>
                <a:round/>
                <a:headEnd/>
                <a:tailEnd type="triangle" w="med" len="med"/>
              </a:ln>
              <a:effectLst/>
            </p:spPr>
            <p:txBody>
              <a:bodyPr/>
              <a:lstStyle/>
              <a:p>
                <a:endParaRPr lang="en-GB"/>
              </a:p>
            </p:txBody>
          </p:sp>
        </p:grpSp>
        <p:sp>
          <p:nvSpPr>
            <p:cNvPr id="143" name="Freeform 142"/>
            <p:cNvSpPr/>
            <p:nvPr/>
          </p:nvSpPr>
          <p:spPr bwMode="auto">
            <a:xfrm>
              <a:off x="4983480" y="5327144"/>
              <a:ext cx="3535680" cy="622136"/>
            </a:xfrm>
            <a:custGeom>
              <a:avLst/>
              <a:gdLst>
                <a:gd name="connsiteX0" fmla="*/ 0 w 3535680"/>
                <a:gd name="connsiteY0" fmla="*/ 0 h 624840"/>
                <a:gd name="connsiteX1" fmla="*/ 472440 w 3535680"/>
                <a:gd name="connsiteY1" fmla="*/ 579120 h 624840"/>
                <a:gd name="connsiteX2" fmla="*/ 868680 w 3535680"/>
                <a:gd name="connsiteY2" fmla="*/ 381000 h 624840"/>
                <a:gd name="connsiteX3" fmla="*/ 990600 w 3535680"/>
                <a:gd name="connsiteY3" fmla="*/ 15240 h 624840"/>
                <a:gd name="connsiteX4" fmla="*/ 1280160 w 3535680"/>
                <a:gd name="connsiteY4" fmla="*/ 609600 h 624840"/>
                <a:gd name="connsiteX5" fmla="*/ 1447800 w 3535680"/>
                <a:gd name="connsiteY5" fmla="*/ 533400 h 624840"/>
                <a:gd name="connsiteX6" fmla="*/ 1630680 w 3535680"/>
                <a:gd name="connsiteY6" fmla="*/ 182880 h 624840"/>
                <a:gd name="connsiteX7" fmla="*/ 1813560 w 3535680"/>
                <a:gd name="connsiteY7" fmla="*/ 213360 h 624840"/>
                <a:gd name="connsiteX8" fmla="*/ 1965960 w 3535680"/>
                <a:gd name="connsiteY8" fmla="*/ 441960 h 624840"/>
                <a:gd name="connsiteX9" fmla="*/ 2194560 w 3535680"/>
                <a:gd name="connsiteY9" fmla="*/ 594360 h 624840"/>
                <a:gd name="connsiteX10" fmla="*/ 2407920 w 3535680"/>
                <a:gd name="connsiteY10" fmla="*/ 350520 h 624840"/>
                <a:gd name="connsiteX11" fmla="*/ 2484120 w 3535680"/>
                <a:gd name="connsiteY11" fmla="*/ 274320 h 624840"/>
                <a:gd name="connsiteX12" fmla="*/ 2621280 w 3535680"/>
                <a:gd name="connsiteY12" fmla="*/ 350520 h 624840"/>
                <a:gd name="connsiteX13" fmla="*/ 2697480 w 3535680"/>
                <a:gd name="connsiteY13" fmla="*/ 518160 h 624840"/>
                <a:gd name="connsiteX14" fmla="*/ 2697480 w 3535680"/>
                <a:gd name="connsiteY14" fmla="*/ 518160 h 624840"/>
                <a:gd name="connsiteX15" fmla="*/ 2926080 w 3535680"/>
                <a:gd name="connsiteY15" fmla="*/ 624840 h 624840"/>
                <a:gd name="connsiteX16" fmla="*/ 3017520 w 3535680"/>
                <a:gd name="connsiteY16" fmla="*/ 563880 h 624840"/>
                <a:gd name="connsiteX17" fmla="*/ 3124200 w 3535680"/>
                <a:gd name="connsiteY17" fmla="*/ 411480 h 624840"/>
                <a:gd name="connsiteX18" fmla="*/ 3246120 w 3535680"/>
                <a:gd name="connsiteY18" fmla="*/ 457200 h 624840"/>
                <a:gd name="connsiteX19" fmla="*/ 3337560 w 3535680"/>
                <a:gd name="connsiteY19" fmla="*/ 594360 h 624840"/>
                <a:gd name="connsiteX20" fmla="*/ 3535680 w 3535680"/>
                <a:gd name="connsiteY20" fmla="*/ 609600 h 624840"/>
                <a:gd name="connsiteX0" fmla="*/ 0 w 3535680"/>
                <a:gd name="connsiteY0" fmla="*/ 0 h 624840"/>
                <a:gd name="connsiteX1" fmla="*/ 472440 w 3535680"/>
                <a:gd name="connsiteY1" fmla="*/ 579120 h 624840"/>
                <a:gd name="connsiteX2" fmla="*/ 766936 w 3535680"/>
                <a:gd name="connsiteY2" fmla="*/ 277336 h 624840"/>
                <a:gd name="connsiteX3" fmla="*/ 990600 w 3535680"/>
                <a:gd name="connsiteY3" fmla="*/ 15240 h 624840"/>
                <a:gd name="connsiteX4" fmla="*/ 1280160 w 3535680"/>
                <a:gd name="connsiteY4" fmla="*/ 609600 h 624840"/>
                <a:gd name="connsiteX5" fmla="*/ 1447800 w 3535680"/>
                <a:gd name="connsiteY5" fmla="*/ 533400 h 624840"/>
                <a:gd name="connsiteX6" fmla="*/ 1630680 w 3535680"/>
                <a:gd name="connsiteY6" fmla="*/ 182880 h 624840"/>
                <a:gd name="connsiteX7" fmla="*/ 1813560 w 3535680"/>
                <a:gd name="connsiteY7" fmla="*/ 213360 h 624840"/>
                <a:gd name="connsiteX8" fmla="*/ 1965960 w 3535680"/>
                <a:gd name="connsiteY8" fmla="*/ 441960 h 624840"/>
                <a:gd name="connsiteX9" fmla="*/ 2194560 w 3535680"/>
                <a:gd name="connsiteY9" fmla="*/ 594360 h 624840"/>
                <a:gd name="connsiteX10" fmla="*/ 2407920 w 3535680"/>
                <a:gd name="connsiteY10" fmla="*/ 350520 h 624840"/>
                <a:gd name="connsiteX11" fmla="*/ 2484120 w 3535680"/>
                <a:gd name="connsiteY11" fmla="*/ 274320 h 624840"/>
                <a:gd name="connsiteX12" fmla="*/ 2621280 w 3535680"/>
                <a:gd name="connsiteY12" fmla="*/ 350520 h 624840"/>
                <a:gd name="connsiteX13" fmla="*/ 2697480 w 3535680"/>
                <a:gd name="connsiteY13" fmla="*/ 518160 h 624840"/>
                <a:gd name="connsiteX14" fmla="*/ 2697480 w 3535680"/>
                <a:gd name="connsiteY14" fmla="*/ 518160 h 624840"/>
                <a:gd name="connsiteX15" fmla="*/ 2926080 w 3535680"/>
                <a:gd name="connsiteY15" fmla="*/ 624840 h 624840"/>
                <a:gd name="connsiteX16" fmla="*/ 3017520 w 3535680"/>
                <a:gd name="connsiteY16" fmla="*/ 563880 h 624840"/>
                <a:gd name="connsiteX17" fmla="*/ 3124200 w 3535680"/>
                <a:gd name="connsiteY17" fmla="*/ 411480 h 624840"/>
                <a:gd name="connsiteX18" fmla="*/ 3246120 w 3535680"/>
                <a:gd name="connsiteY18" fmla="*/ 457200 h 624840"/>
                <a:gd name="connsiteX19" fmla="*/ 3337560 w 3535680"/>
                <a:gd name="connsiteY19" fmla="*/ 594360 h 624840"/>
                <a:gd name="connsiteX20" fmla="*/ 3535680 w 3535680"/>
                <a:gd name="connsiteY20" fmla="*/ 609600 h 624840"/>
                <a:gd name="connsiteX0" fmla="*/ 0 w 3535680"/>
                <a:gd name="connsiteY0" fmla="*/ 0 h 624840"/>
                <a:gd name="connsiteX1" fmla="*/ 472440 w 3535680"/>
                <a:gd name="connsiteY1" fmla="*/ 579120 h 624840"/>
                <a:gd name="connsiteX2" fmla="*/ 694928 w 3535680"/>
                <a:gd name="connsiteY2" fmla="*/ 133320 h 624840"/>
                <a:gd name="connsiteX3" fmla="*/ 990600 w 3535680"/>
                <a:gd name="connsiteY3" fmla="*/ 15240 h 624840"/>
                <a:gd name="connsiteX4" fmla="*/ 1280160 w 3535680"/>
                <a:gd name="connsiteY4" fmla="*/ 609600 h 624840"/>
                <a:gd name="connsiteX5" fmla="*/ 1447800 w 3535680"/>
                <a:gd name="connsiteY5" fmla="*/ 533400 h 624840"/>
                <a:gd name="connsiteX6" fmla="*/ 1630680 w 3535680"/>
                <a:gd name="connsiteY6" fmla="*/ 182880 h 624840"/>
                <a:gd name="connsiteX7" fmla="*/ 1813560 w 3535680"/>
                <a:gd name="connsiteY7" fmla="*/ 213360 h 624840"/>
                <a:gd name="connsiteX8" fmla="*/ 1965960 w 3535680"/>
                <a:gd name="connsiteY8" fmla="*/ 441960 h 624840"/>
                <a:gd name="connsiteX9" fmla="*/ 2194560 w 3535680"/>
                <a:gd name="connsiteY9" fmla="*/ 594360 h 624840"/>
                <a:gd name="connsiteX10" fmla="*/ 2407920 w 3535680"/>
                <a:gd name="connsiteY10" fmla="*/ 350520 h 624840"/>
                <a:gd name="connsiteX11" fmla="*/ 2484120 w 3535680"/>
                <a:gd name="connsiteY11" fmla="*/ 274320 h 624840"/>
                <a:gd name="connsiteX12" fmla="*/ 2621280 w 3535680"/>
                <a:gd name="connsiteY12" fmla="*/ 350520 h 624840"/>
                <a:gd name="connsiteX13" fmla="*/ 2697480 w 3535680"/>
                <a:gd name="connsiteY13" fmla="*/ 518160 h 624840"/>
                <a:gd name="connsiteX14" fmla="*/ 2697480 w 3535680"/>
                <a:gd name="connsiteY14" fmla="*/ 518160 h 624840"/>
                <a:gd name="connsiteX15" fmla="*/ 2926080 w 3535680"/>
                <a:gd name="connsiteY15" fmla="*/ 624840 h 624840"/>
                <a:gd name="connsiteX16" fmla="*/ 3017520 w 3535680"/>
                <a:gd name="connsiteY16" fmla="*/ 563880 h 624840"/>
                <a:gd name="connsiteX17" fmla="*/ 3124200 w 3535680"/>
                <a:gd name="connsiteY17" fmla="*/ 411480 h 624840"/>
                <a:gd name="connsiteX18" fmla="*/ 3246120 w 3535680"/>
                <a:gd name="connsiteY18" fmla="*/ 457200 h 624840"/>
                <a:gd name="connsiteX19" fmla="*/ 3337560 w 3535680"/>
                <a:gd name="connsiteY19" fmla="*/ 594360 h 624840"/>
                <a:gd name="connsiteX20" fmla="*/ 3535680 w 3535680"/>
                <a:gd name="connsiteY20" fmla="*/ 609600 h 624840"/>
                <a:gd name="connsiteX0" fmla="*/ 0 w 3535680"/>
                <a:gd name="connsiteY0" fmla="*/ 0 h 624840"/>
                <a:gd name="connsiteX1" fmla="*/ 190872 w 3535680"/>
                <a:gd name="connsiteY1" fmla="*/ 421352 h 624840"/>
                <a:gd name="connsiteX2" fmla="*/ 472440 w 3535680"/>
                <a:gd name="connsiteY2" fmla="*/ 579120 h 624840"/>
                <a:gd name="connsiteX3" fmla="*/ 694928 w 3535680"/>
                <a:gd name="connsiteY3" fmla="*/ 133320 h 624840"/>
                <a:gd name="connsiteX4" fmla="*/ 990600 w 3535680"/>
                <a:gd name="connsiteY4" fmla="*/ 15240 h 624840"/>
                <a:gd name="connsiteX5" fmla="*/ 1280160 w 3535680"/>
                <a:gd name="connsiteY5" fmla="*/ 609600 h 624840"/>
                <a:gd name="connsiteX6" fmla="*/ 1447800 w 3535680"/>
                <a:gd name="connsiteY6" fmla="*/ 533400 h 624840"/>
                <a:gd name="connsiteX7" fmla="*/ 1630680 w 3535680"/>
                <a:gd name="connsiteY7" fmla="*/ 182880 h 624840"/>
                <a:gd name="connsiteX8" fmla="*/ 1813560 w 3535680"/>
                <a:gd name="connsiteY8" fmla="*/ 213360 h 624840"/>
                <a:gd name="connsiteX9" fmla="*/ 1965960 w 3535680"/>
                <a:gd name="connsiteY9" fmla="*/ 441960 h 624840"/>
                <a:gd name="connsiteX10" fmla="*/ 2194560 w 3535680"/>
                <a:gd name="connsiteY10" fmla="*/ 594360 h 624840"/>
                <a:gd name="connsiteX11" fmla="*/ 2407920 w 3535680"/>
                <a:gd name="connsiteY11" fmla="*/ 350520 h 624840"/>
                <a:gd name="connsiteX12" fmla="*/ 2484120 w 3535680"/>
                <a:gd name="connsiteY12" fmla="*/ 274320 h 624840"/>
                <a:gd name="connsiteX13" fmla="*/ 2621280 w 3535680"/>
                <a:gd name="connsiteY13" fmla="*/ 350520 h 624840"/>
                <a:gd name="connsiteX14" fmla="*/ 2697480 w 3535680"/>
                <a:gd name="connsiteY14" fmla="*/ 518160 h 624840"/>
                <a:gd name="connsiteX15" fmla="*/ 2697480 w 3535680"/>
                <a:gd name="connsiteY15" fmla="*/ 518160 h 624840"/>
                <a:gd name="connsiteX16" fmla="*/ 2926080 w 3535680"/>
                <a:gd name="connsiteY16" fmla="*/ 624840 h 624840"/>
                <a:gd name="connsiteX17" fmla="*/ 3017520 w 3535680"/>
                <a:gd name="connsiteY17" fmla="*/ 563880 h 624840"/>
                <a:gd name="connsiteX18" fmla="*/ 3124200 w 3535680"/>
                <a:gd name="connsiteY18" fmla="*/ 411480 h 624840"/>
                <a:gd name="connsiteX19" fmla="*/ 3246120 w 3535680"/>
                <a:gd name="connsiteY19" fmla="*/ 457200 h 624840"/>
                <a:gd name="connsiteX20" fmla="*/ 3337560 w 3535680"/>
                <a:gd name="connsiteY20" fmla="*/ 594360 h 624840"/>
                <a:gd name="connsiteX21" fmla="*/ 3535680 w 3535680"/>
                <a:gd name="connsiteY21" fmla="*/ 609600 h 624840"/>
                <a:gd name="connsiteX0" fmla="*/ 0 w 3535680"/>
                <a:gd name="connsiteY0" fmla="*/ 0 h 624840"/>
                <a:gd name="connsiteX1" fmla="*/ 190872 w 3535680"/>
                <a:gd name="connsiteY1" fmla="*/ 421352 h 624840"/>
                <a:gd name="connsiteX2" fmla="*/ 472440 w 3535680"/>
                <a:gd name="connsiteY2" fmla="*/ 579120 h 624840"/>
                <a:gd name="connsiteX3" fmla="*/ 694928 w 3535680"/>
                <a:gd name="connsiteY3" fmla="*/ 133320 h 624840"/>
                <a:gd name="connsiteX4" fmla="*/ 990600 w 3535680"/>
                <a:gd name="connsiteY4" fmla="*/ 15240 h 624840"/>
                <a:gd name="connsiteX5" fmla="*/ 1280160 w 3535680"/>
                <a:gd name="connsiteY5" fmla="*/ 609600 h 624840"/>
                <a:gd name="connsiteX6" fmla="*/ 1447800 w 3535680"/>
                <a:gd name="connsiteY6" fmla="*/ 533400 h 624840"/>
                <a:gd name="connsiteX7" fmla="*/ 1630680 w 3535680"/>
                <a:gd name="connsiteY7" fmla="*/ 182880 h 624840"/>
                <a:gd name="connsiteX8" fmla="*/ 1965960 w 3535680"/>
                <a:gd name="connsiteY8" fmla="*/ 441960 h 624840"/>
                <a:gd name="connsiteX9" fmla="*/ 2194560 w 3535680"/>
                <a:gd name="connsiteY9" fmla="*/ 594360 h 624840"/>
                <a:gd name="connsiteX10" fmla="*/ 2407920 w 3535680"/>
                <a:gd name="connsiteY10" fmla="*/ 350520 h 624840"/>
                <a:gd name="connsiteX11" fmla="*/ 2484120 w 3535680"/>
                <a:gd name="connsiteY11" fmla="*/ 274320 h 624840"/>
                <a:gd name="connsiteX12" fmla="*/ 2621280 w 3535680"/>
                <a:gd name="connsiteY12" fmla="*/ 350520 h 624840"/>
                <a:gd name="connsiteX13" fmla="*/ 2697480 w 3535680"/>
                <a:gd name="connsiteY13" fmla="*/ 518160 h 624840"/>
                <a:gd name="connsiteX14" fmla="*/ 2697480 w 3535680"/>
                <a:gd name="connsiteY14" fmla="*/ 518160 h 624840"/>
                <a:gd name="connsiteX15" fmla="*/ 2926080 w 3535680"/>
                <a:gd name="connsiteY15" fmla="*/ 624840 h 624840"/>
                <a:gd name="connsiteX16" fmla="*/ 3017520 w 3535680"/>
                <a:gd name="connsiteY16" fmla="*/ 563880 h 624840"/>
                <a:gd name="connsiteX17" fmla="*/ 3124200 w 3535680"/>
                <a:gd name="connsiteY17" fmla="*/ 411480 h 624840"/>
                <a:gd name="connsiteX18" fmla="*/ 3246120 w 3535680"/>
                <a:gd name="connsiteY18" fmla="*/ 457200 h 624840"/>
                <a:gd name="connsiteX19" fmla="*/ 3337560 w 3535680"/>
                <a:gd name="connsiteY19" fmla="*/ 594360 h 624840"/>
                <a:gd name="connsiteX20" fmla="*/ 3535680 w 3535680"/>
                <a:gd name="connsiteY20" fmla="*/ 609600 h 624840"/>
                <a:gd name="connsiteX0" fmla="*/ 0 w 3535680"/>
                <a:gd name="connsiteY0" fmla="*/ 0 h 624840"/>
                <a:gd name="connsiteX1" fmla="*/ 190872 w 3535680"/>
                <a:gd name="connsiteY1" fmla="*/ 421352 h 624840"/>
                <a:gd name="connsiteX2" fmla="*/ 472440 w 3535680"/>
                <a:gd name="connsiteY2" fmla="*/ 579120 h 624840"/>
                <a:gd name="connsiteX3" fmla="*/ 694928 w 3535680"/>
                <a:gd name="connsiteY3" fmla="*/ 133320 h 624840"/>
                <a:gd name="connsiteX4" fmla="*/ 990600 w 3535680"/>
                <a:gd name="connsiteY4" fmla="*/ 15240 h 624840"/>
                <a:gd name="connsiteX5" fmla="*/ 1280160 w 3535680"/>
                <a:gd name="connsiteY5" fmla="*/ 609600 h 624840"/>
                <a:gd name="connsiteX6" fmla="*/ 1447800 w 3535680"/>
                <a:gd name="connsiteY6" fmla="*/ 533400 h 624840"/>
                <a:gd name="connsiteX7" fmla="*/ 1630680 w 3535680"/>
                <a:gd name="connsiteY7" fmla="*/ 182880 h 624840"/>
                <a:gd name="connsiteX8" fmla="*/ 1965960 w 3535680"/>
                <a:gd name="connsiteY8" fmla="*/ 441960 h 624840"/>
                <a:gd name="connsiteX9" fmla="*/ 2194560 w 3535680"/>
                <a:gd name="connsiteY9" fmla="*/ 594360 h 624840"/>
                <a:gd name="connsiteX10" fmla="*/ 2407920 w 3535680"/>
                <a:gd name="connsiteY10" fmla="*/ 350520 h 624840"/>
                <a:gd name="connsiteX11" fmla="*/ 2484120 w 3535680"/>
                <a:gd name="connsiteY11" fmla="*/ 274320 h 624840"/>
                <a:gd name="connsiteX12" fmla="*/ 2697480 w 3535680"/>
                <a:gd name="connsiteY12" fmla="*/ 518160 h 624840"/>
                <a:gd name="connsiteX13" fmla="*/ 2697480 w 3535680"/>
                <a:gd name="connsiteY13" fmla="*/ 518160 h 624840"/>
                <a:gd name="connsiteX14" fmla="*/ 2926080 w 3535680"/>
                <a:gd name="connsiteY14" fmla="*/ 624840 h 624840"/>
                <a:gd name="connsiteX15" fmla="*/ 3017520 w 3535680"/>
                <a:gd name="connsiteY15" fmla="*/ 563880 h 624840"/>
                <a:gd name="connsiteX16" fmla="*/ 3124200 w 3535680"/>
                <a:gd name="connsiteY16" fmla="*/ 411480 h 624840"/>
                <a:gd name="connsiteX17" fmla="*/ 3246120 w 3535680"/>
                <a:gd name="connsiteY17" fmla="*/ 457200 h 624840"/>
                <a:gd name="connsiteX18" fmla="*/ 3337560 w 3535680"/>
                <a:gd name="connsiteY18" fmla="*/ 594360 h 624840"/>
                <a:gd name="connsiteX19" fmla="*/ 3535680 w 3535680"/>
                <a:gd name="connsiteY19" fmla="*/ 609600 h 624840"/>
                <a:gd name="connsiteX0" fmla="*/ 0 w 3535680"/>
                <a:gd name="connsiteY0" fmla="*/ 0 h 622136"/>
                <a:gd name="connsiteX1" fmla="*/ 190872 w 3535680"/>
                <a:gd name="connsiteY1" fmla="*/ 421352 h 622136"/>
                <a:gd name="connsiteX2" fmla="*/ 472440 w 3535680"/>
                <a:gd name="connsiteY2" fmla="*/ 579120 h 622136"/>
                <a:gd name="connsiteX3" fmla="*/ 694928 w 3535680"/>
                <a:gd name="connsiteY3" fmla="*/ 133320 h 622136"/>
                <a:gd name="connsiteX4" fmla="*/ 990600 w 3535680"/>
                <a:gd name="connsiteY4" fmla="*/ 15240 h 622136"/>
                <a:gd name="connsiteX5" fmla="*/ 1280160 w 3535680"/>
                <a:gd name="connsiteY5" fmla="*/ 609600 h 622136"/>
                <a:gd name="connsiteX6" fmla="*/ 1447800 w 3535680"/>
                <a:gd name="connsiteY6" fmla="*/ 533400 h 622136"/>
                <a:gd name="connsiteX7" fmla="*/ 1630680 w 3535680"/>
                <a:gd name="connsiteY7" fmla="*/ 182880 h 622136"/>
                <a:gd name="connsiteX8" fmla="*/ 1965960 w 3535680"/>
                <a:gd name="connsiteY8" fmla="*/ 441960 h 622136"/>
                <a:gd name="connsiteX9" fmla="*/ 2194560 w 3535680"/>
                <a:gd name="connsiteY9" fmla="*/ 594360 h 622136"/>
                <a:gd name="connsiteX10" fmla="*/ 2407920 w 3535680"/>
                <a:gd name="connsiteY10" fmla="*/ 350520 h 622136"/>
                <a:gd name="connsiteX11" fmla="*/ 2484120 w 3535680"/>
                <a:gd name="connsiteY11" fmla="*/ 274320 h 622136"/>
                <a:gd name="connsiteX12" fmla="*/ 2697480 w 3535680"/>
                <a:gd name="connsiteY12" fmla="*/ 518160 h 622136"/>
                <a:gd name="connsiteX13" fmla="*/ 2697480 w 3535680"/>
                <a:gd name="connsiteY13" fmla="*/ 518160 h 622136"/>
                <a:gd name="connsiteX14" fmla="*/ 2828880 w 3535680"/>
                <a:gd name="connsiteY14" fmla="*/ 622136 h 622136"/>
                <a:gd name="connsiteX15" fmla="*/ 3017520 w 3535680"/>
                <a:gd name="connsiteY15" fmla="*/ 563880 h 622136"/>
                <a:gd name="connsiteX16" fmla="*/ 3124200 w 3535680"/>
                <a:gd name="connsiteY16" fmla="*/ 411480 h 622136"/>
                <a:gd name="connsiteX17" fmla="*/ 3246120 w 3535680"/>
                <a:gd name="connsiteY17" fmla="*/ 457200 h 622136"/>
                <a:gd name="connsiteX18" fmla="*/ 3337560 w 3535680"/>
                <a:gd name="connsiteY18" fmla="*/ 594360 h 622136"/>
                <a:gd name="connsiteX19" fmla="*/ 3535680 w 3535680"/>
                <a:gd name="connsiteY19" fmla="*/ 609600 h 622136"/>
                <a:gd name="connsiteX0" fmla="*/ 0 w 3535680"/>
                <a:gd name="connsiteY0" fmla="*/ 0 h 622136"/>
                <a:gd name="connsiteX1" fmla="*/ 190872 w 3535680"/>
                <a:gd name="connsiteY1" fmla="*/ 421352 h 622136"/>
                <a:gd name="connsiteX2" fmla="*/ 472440 w 3535680"/>
                <a:gd name="connsiteY2" fmla="*/ 579120 h 622136"/>
                <a:gd name="connsiteX3" fmla="*/ 694928 w 3535680"/>
                <a:gd name="connsiteY3" fmla="*/ 133320 h 622136"/>
                <a:gd name="connsiteX4" fmla="*/ 990600 w 3535680"/>
                <a:gd name="connsiteY4" fmla="*/ 15240 h 622136"/>
                <a:gd name="connsiteX5" fmla="*/ 1280160 w 3535680"/>
                <a:gd name="connsiteY5" fmla="*/ 609600 h 622136"/>
                <a:gd name="connsiteX6" fmla="*/ 1447800 w 3535680"/>
                <a:gd name="connsiteY6" fmla="*/ 533400 h 622136"/>
                <a:gd name="connsiteX7" fmla="*/ 1630680 w 3535680"/>
                <a:gd name="connsiteY7" fmla="*/ 182880 h 622136"/>
                <a:gd name="connsiteX8" fmla="*/ 1965960 w 3535680"/>
                <a:gd name="connsiteY8" fmla="*/ 441960 h 622136"/>
                <a:gd name="connsiteX9" fmla="*/ 2194560 w 3535680"/>
                <a:gd name="connsiteY9" fmla="*/ 594360 h 622136"/>
                <a:gd name="connsiteX10" fmla="*/ 2407920 w 3535680"/>
                <a:gd name="connsiteY10" fmla="*/ 350520 h 622136"/>
                <a:gd name="connsiteX11" fmla="*/ 2484120 w 3535680"/>
                <a:gd name="connsiteY11" fmla="*/ 274320 h 622136"/>
                <a:gd name="connsiteX12" fmla="*/ 2697480 w 3535680"/>
                <a:gd name="connsiteY12" fmla="*/ 518160 h 622136"/>
                <a:gd name="connsiteX13" fmla="*/ 2697480 w 3535680"/>
                <a:gd name="connsiteY13" fmla="*/ 518160 h 622136"/>
                <a:gd name="connsiteX14" fmla="*/ 2828880 w 3535680"/>
                <a:gd name="connsiteY14" fmla="*/ 622136 h 622136"/>
                <a:gd name="connsiteX15" fmla="*/ 3017520 w 3535680"/>
                <a:gd name="connsiteY15" fmla="*/ 563880 h 622136"/>
                <a:gd name="connsiteX16" fmla="*/ 3124200 w 3535680"/>
                <a:gd name="connsiteY16" fmla="*/ 411480 h 622136"/>
                <a:gd name="connsiteX17" fmla="*/ 3337560 w 3535680"/>
                <a:gd name="connsiteY17" fmla="*/ 594360 h 622136"/>
                <a:gd name="connsiteX18" fmla="*/ 3535680 w 3535680"/>
                <a:gd name="connsiteY18" fmla="*/ 609600 h 622136"/>
                <a:gd name="connsiteX0" fmla="*/ 0 w 3535680"/>
                <a:gd name="connsiteY0" fmla="*/ 0 h 622136"/>
                <a:gd name="connsiteX1" fmla="*/ 190872 w 3535680"/>
                <a:gd name="connsiteY1" fmla="*/ 421352 h 622136"/>
                <a:gd name="connsiteX2" fmla="*/ 472440 w 3535680"/>
                <a:gd name="connsiteY2" fmla="*/ 579120 h 622136"/>
                <a:gd name="connsiteX3" fmla="*/ 694928 w 3535680"/>
                <a:gd name="connsiteY3" fmla="*/ 133320 h 622136"/>
                <a:gd name="connsiteX4" fmla="*/ 990600 w 3535680"/>
                <a:gd name="connsiteY4" fmla="*/ 15240 h 622136"/>
                <a:gd name="connsiteX5" fmla="*/ 1280160 w 3535680"/>
                <a:gd name="connsiteY5" fmla="*/ 609600 h 622136"/>
                <a:gd name="connsiteX6" fmla="*/ 1447800 w 3535680"/>
                <a:gd name="connsiteY6" fmla="*/ 533400 h 622136"/>
                <a:gd name="connsiteX7" fmla="*/ 1630680 w 3535680"/>
                <a:gd name="connsiteY7" fmla="*/ 182880 h 622136"/>
                <a:gd name="connsiteX8" fmla="*/ 1820768 w 3535680"/>
                <a:gd name="connsiteY8" fmla="*/ 478120 h 622136"/>
                <a:gd name="connsiteX9" fmla="*/ 2194560 w 3535680"/>
                <a:gd name="connsiteY9" fmla="*/ 594360 h 622136"/>
                <a:gd name="connsiteX10" fmla="*/ 2407920 w 3535680"/>
                <a:gd name="connsiteY10" fmla="*/ 350520 h 622136"/>
                <a:gd name="connsiteX11" fmla="*/ 2484120 w 3535680"/>
                <a:gd name="connsiteY11" fmla="*/ 274320 h 622136"/>
                <a:gd name="connsiteX12" fmla="*/ 2697480 w 3535680"/>
                <a:gd name="connsiteY12" fmla="*/ 518160 h 622136"/>
                <a:gd name="connsiteX13" fmla="*/ 2697480 w 3535680"/>
                <a:gd name="connsiteY13" fmla="*/ 518160 h 622136"/>
                <a:gd name="connsiteX14" fmla="*/ 2828880 w 3535680"/>
                <a:gd name="connsiteY14" fmla="*/ 622136 h 622136"/>
                <a:gd name="connsiteX15" fmla="*/ 3017520 w 3535680"/>
                <a:gd name="connsiteY15" fmla="*/ 563880 h 622136"/>
                <a:gd name="connsiteX16" fmla="*/ 3124200 w 3535680"/>
                <a:gd name="connsiteY16" fmla="*/ 411480 h 622136"/>
                <a:gd name="connsiteX17" fmla="*/ 3337560 w 3535680"/>
                <a:gd name="connsiteY17" fmla="*/ 594360 h 622136"/>
                <a:gd name="connsiteX18" fmla="*/ 3535680 w 3535680"/>
                <a:gd name="connsiteY18" fmla="*/ 609600 h 622136"/>
                <a:gd name="connsiteX0" fmla="*/ 0 w 3535680"/>
                <a:gd name="connsiteY0" fmla="*/ 0 h 622136"/>
                <a:gd name="connsiteX1" fmla="*/ 190872 w 3535680"/>
                <a:gd name="connsiteY1" fmla="*/ 421352 h 622136"/>
                <a:gd name="connsiteX2" fmla="*/ 472440 w 3535680"/>
                <a:gd name="connsiteY2" fmla="*/ 579120 h 622136"/>
                <a:gd name="connsiteX3" fmla="*/ 694928 w 3535680"/>
                <a:gd name="connsiteY3" fmla="*/ 133320 h 622136"/>
                <a:gd name="connsiteX4" fmla="*/ 990600 w 3535680"/>
                <a:gd name="connsiteY4" fmla="*/ 15240 h 622136"/>
                <a:gd name="connsiteX5" fmla="*/ 1280160 w 3535680"/>
                <a:gd name="connsiteY5" fmla="*/ 609600 h 622136"/>
                <a:gd name="connsiteX6" fmla="*/ 1447800 w 3535680"/>
                <a:gd name="connsiteY6" fmla="*/ 533400 h 622136"/>
                <a:gd name="connsiteX7" fmla="*/ 1630680 w 3535680"/>
                <a:gd name="connsiteY7" fmla="*/ 182880 h 622136"/>
                <a:gd name="connsiteX8" fmla="*/ 1820768 w 3535680"/>
                <a:gd name="connsiteY8" fmla="*/ 478120 h 622136"/>
                <a:gd name="connsiteX9" fmla="*/ 2036792 w 3535680"/>
                <a:gd name="connsiteY9" fmla="*/ 622136 h 622136"/>
                <a:gd name="connsiteX10" fmla="*/ 2407920 w 3535680"/>
                <a:gd name="connsiteY10" fmla="*/ 350520 h 622136"/>
                <a:gd name="connsiteX11" fmla="*/ 2484120 w 3535680"/>
                <a:gd name="connsiteY11" fmla="*/ 274320 h 622136"/>
                <a:gd name="connsiteX12" fmla="*/ 2697480 w 3535680"/>
                <a:gd name="connsiteY12" fmla="*/ 518160 h 622136"/>
                <a:gd name="connsiteX13" fmla="*/ 2697480 w 3535680"/>
                <a:gd name="connsiteY13" fmla="*/ 518160 h 622136"/>
                <a:gd name="connsiteX14" fmla="*/ 2828880 w 3535680"/>
                <a:gd name="connsiteY14" fmla="*/ 622136 h 622136"/>
                <a:gd name="connsiteX15" fmla="*/ 3017520 w 3535680"/>
                <a:gd name="connsiteY15" fmla="*/ 563880 h 622136"/>
                <a:gd name="connsiteX16" fmla="*/ 3124200 w 3535680"/>
                <a:gd name="connsiteY16" fmla="*/ 411480 h 622136"/>
                <a:gd name="connsiteX17" fmla="*/ 3337560 w 3535680"/>
                <a:gd name="connsiteY17" fmla="*/ 594360 h 622136"/>
                <a:gd name="connsiteX18" fmla="*/ 3535680 w 3535680"/>
                <a:gd name="connsiteY18" fmla="*/ 609600 h 622136"/>
                <a:gd name="connsiteX0" fmla="*/ 0 w 3535680"/>
                <a:gd name="connsiteY0" fmla="*/ 0 h 622136"/>
                <a:gd name="connsiteX1" fmla="*/ 190872 w 3535680"/>
                <a:gd name="connsiteY1" fmla="*/ 421352 h 622136"/>
                <a:gd name="connsiteX2" fmla="*/ 472440 w 3535680"/>
                <a:gd name="connsiteY2" fmla="*/ 579120 h 622136"/>
                <a:gd name="connsiteX3" fmla="*/ 740648 w 3535680"/>
                <a:gd name="connsiteY3" fmla="*/ 262096 h 622136"/>
                <a:gd name="connsiteX4" fmla="*/ 990600 w 3535680"/>
                <a:gd name="connsiteY4" fmla="*/ 15240 h 622136"/>
                <a:gd name="connsiteX5" fmla="*/ 1280160 w 3535680"/>
                <a:gd name="connsiteY5" fmla="*/ 609600 h 622136"/>
                <a:gd name="connsiteX6" fmla="*/ 1447800 w 3535680"/>
                <a:gd name="connsiteY6" fmla="*/ 533400 h 622136"/>
                <a:gd name="connsiteX7" fmla="*/ 1630680 w 3535680"/>
                <a:gd name="connsiteY7" fmla="*/ 182880 h 622136"/>
                <a:gd name="connsiteX8" fmla="*/ 1820768 w 3535680"/>
                <a:gd name="connsiteY8" fmla="*/ 478120 h 622136"/>
                <a:gd name="connsiteX9" fmla="*/ 2036792 w 3535680"/>
                <a:gd name="connsiteY9" fmla="*/ 622136 h 622136"/>
                <a:gd name="connsiteX10" fmla="*/ 2407920 w 3535680"/>
                <a:gd name="connsiteY10" fmla="*/ 350520 h 622136"/>
                <a:gd name="connsiteX11" fmla="*/ 2484120 w 3535680"/>
                <a:gd name="connsiteY11" fmla="*/ 274320 h 622136"/>
                <a:gd name="connsiteX12" fmla="*/ 2697480 w 3535680"/>
                <a:gd name="connsiteY12" fmla="*/ 518160 h 622136"/>
                <a:gd name="connsiteX13" fmla="*/ 2697480 w 3535680"/>
                <a:gd name="connsiteY13" fmla="*/ 518160 h 622136"/>
                <a:gd name="connsiteX14" fmla="*/ 2828880 w 3535680"/>
                <a:gd name="connsiteY14" fmla="*/ 622136 h 622136"/>
                <a:gd name="connsiteX15" fmla="*/ 3017520 w 3535680"/>
                <a:gd name="connsiteY15" fmla="*/ 563880 h 622136"/>
                <a:gd name="connsiteX16" fmla="*/ 3124200 w 3535680"/>
                <a:gd name="connsiteY16" fmla="*/ 411480 h 622136"/>
                <a:gd name="connsiteX17" fmla="*/ 3337560 w 3535680"/>
                <a:gd name="connsiteY17" fmla="*/ 594360 h 622136"/>
                <a:gd name="connsiteX18" fmla="*/ 3535680 w 3535680"/>
                <a:gd name="connsiteY18" fmla="*/ 609600 h 622136"/>
                <a:gd name="connsiteX0" fmla="*/ 0 w 3535680"/>
                <a:gd name="connsiteY0" fmla="*/ 0 h 622136"/>
                <a:gd name="connsiteX1" fmla="*/ 190872 w 3535680"/>
                <a:gd name="connsiteY1" fmla="*/ 421352 h 622136"/>
                <a:gd name="connsiteX2" fmla="*/ 472440 w 3535680"/>
                <a:gd name="connsiteY2" fmla="*/ 579120 h 622136"/>
                <a:gd name="connsiteX3" fmla="*/ 740648 w 3535680"/>
                <a:gd name="connsiteY3" fmla="*/ 190088 h 622136"/>
                <a:gd name="connsiteX4" fmla="*/ 990600 w 3535680"/>
                <a:gd name="connsiteY4" fmla="*/ 15240 h 622136"/>
                <a:gd name="connsiteX5" fmla="*/ 1280160 w 3535680"/>
                <a:gd name="connsiteY5" fmla="*/ 609600 h 622136"/>
                <a:gd name="connsiteX6" fmla="*/ 1447800 w 3535680"/>
                <a:gd name="connsiteY6" fmla="*/ 533400 h 622136"/>
                <a:gd name="connsiteX7" fmla="*/ 1630680 w 3535680"/>
                <a:gd name="connsiteY7" fmla="*/ 182880 h 622136"/>
                <a:gd name="connsiteX8" fmla="*/ 1820768 w 3535680"/>
                <a:gd name="connsiteY8" fmla="*/ 478120 h 622136"/>
                <a:gd name="connsiteX9" fmla="*/ 2036792 w 3535680"/>
                <a:gd name="connsiteY9" fmla="*/ 622136 h 622136"/>
                <a:gd name="connsiteX10" fmla="*/ 2407920 w 3535680"/>
                <a:gd name="connsiteY10" fmla="*/ 350520 h 622136"/>
                <a:gd name="connsiteX11" fmla="*/ 2484120 w 3535680"/>
                <a:gd name="connsiteY11" fmla="*/ 274320 h 622136"/>
                <a:gd name="connsiteX12" fmla="*/ 2697480 w 3535680"/>
                <a:gd name="connsiteY12" fmla="*/ 518160 h 622136"/>
                <a:gd name="connsiteX13" fmla="*/ 2697480 w 3535680"/>
                <a:gd name="connsiteY13" fmla="*/ 518160 h 622136"/>
                <a:gd name="connsiteX14" fmla="*/ 2828880 w 3535680"/>
                <a:gd name="connsiteY14" fmla="*/ 622136 h 622136"/>
                <a:gd name="connsiteX15" fmla="*/ 3017520 w 3535680"/>
                <a:gd name="connsiteY15" fmla="*/ 563880 h 622136"/>
                <a:gd name="connsiteX16" fmla="*/ 3124200 w 3535680"/>
                <a:gd name="connsiteY16" fmla="*/ 411480 h 622136"/>
                <a:gd name="connsiteX17" fmla="*/ 3337560 w 3535680"/>
                <a:gd name="connsiteY17" fmla="*/ 594360 h 622136"/>
                <a:gd name="connsiteX18" fmla="*/ 3535680 w 3535680"/>
                <a:gd name="connsiteY18" fmla="*/ 609600 h 62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5680" h="622136">
                  <a:moveTo>
                    <a:pt x="0" y="0"/>
                  </a:moveTo>
                  <a:lnTo>
                    <a:pt x="190872" y="421352"/>
                  </a:lnTo>
                  <a:lnTo>
                    <a:pt x="472440" y="579120"/>
                  </a:lnTo>
                  <a:lnTo>
                    <a:pt x="740648" y="190088"/>
                  </a:lnTo>
                  <a:lnTo>
                    <a:pt x="990600" y="15240"/>
                  </a:lnTo>
                  <a:lnTo>
                    <a:pt x="1280160" y="609600"/>
                  </a:lnTo>
                  <a:lnTo>
                    <a:pt x="1447800" y="533400"/>
                  </a:lnTo>
                  <a:lnTo>
                    <a:pt x="1630680" y="182880"/>
                  </a:lnTo>
                  <a:lnTo>
                    <a:pt x="1820768" y="478120"/>
                  </a:lnTo>
                  <a:lnTo>
                    <a:pt x="2036792" y="622136"/>
                  </a:lnTo>
                  <a:lnTo>
                    <a:pt x="2407920" y="350520"/>
                  </a:lnTo>
                  <a:lnTo>
                    <a:pt x="2484120" y="274320"/>
                  </a:lnTo>
                  <a:lnTo>
                    <a:pt x="2697480" y="518160"/>
                  </a:lnTo>
                  <a:lnTo>
                    <a:pt x="2697480" y="518160"/>
                  </a:lnTo>
                  <a:lnTo>
                    <a:pt x="2828880" y="622136"/>
                  </a:lnTo>
                  <a:lnTo>
                    <a:pt x="3017520" y="563880"/>
                  </a:lnTo>
                  <a:lnTo>
                    <a:pt x="3124200" y="411480"/>
                  </a:lnTo>
                  <a:lnTo>
                    <a:pt x="3337560" y="594360"/>
                  </a:lnTo>
                  <a:lnTo>
                    <a:pt x="3535680" y="609600"/>
                  </a:lnTo>
                </a:path>
              </a:pathLst>
            </a:cu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54" name="Group 53"/>
          <p:cNvGrpSpPr/>
          <p:nvPr/>
        </p:nvGrpSpPr>
        <p:grpSpPr>
          <a:xfrm>
            <a:off x="5076056" y="-27384"/>
            <a:ext cx="4104456" cy="720080"/>
            <a:chOff x="5076056" y="-27384"/>
            <a:chExt cx="4104456" cy="720080"/>
          </a:xfrm>
        </p:grpSpPr>
        <p:grpSp>
          <p:nvGrpSpPr>
            <p:cNvPr id="55" name="Group 54"/>
            <p:cNvGrpSpPr/>
            <p:nvPr/>
          </p:nvGrpSpPr>
          <p:grpSpPr>
            <a:xfrm>
              <a:off x="5076056" y="-27384"/>
              <a:ext cx="4104456" cy="720080"/>
              <a:chOff x="5076056" y="-27384"/>
              <a:chExt cx="4104456" cy="720080"/>
            </a:xfrm>
          </p:grpSpPr>
          <p:sp>
            <p:nvSpPr>
              <p:cNvPr id="57" name="Rectangle 56"/>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56" name="TextBox 55"/>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C</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67139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fade">
                                      <p:cBhvr>
                                        <p:cTn id="19" dur="500"/>
                                        <p:tgtEl>
                                          <p:spTgt spid="128"/>
                                        </p:tgtEl>
                                      </p:cBhvr>
                                    </p:animEffect>
                                  </p:childTnLst>
                                </p:cTn>
                              </p:par>
                              <p:par>
                                <p:cTn id="20" presetID="10" presetClass="entr" presetSubtype="0" fill="hold" nodeType="with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fade">
                                      <p:cBhvr>
                                        <p:cTn id="22" dur="5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4"/>
                                        </p:tgtEl>
                                        <p:attrNameLst>
                                          <p:attrName>style.visibility</p:attrName>
                                        </p:attrNameLst>
                                      </p:cBhvr>
                                      <p:to>
                                        <p:strVal val="visible"/>
                                      </p:to>
                                    </p:set>
                                    <p:animEffect transition="in" filter="wipe(left)">
                                      <p:cBhvr>
                                        <p:cTn id="2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ext Box 3"/>
          <p:cNvSpPr txBox="1">
            <a:spLocks noChangeArrowheads="1"/>
          </p:cNvSpPr>
          <p:nvPr/>
        </p:nvSpPr>
        <p:spPr bwMode="auto">
          <a:xfrm>
            <a:off x="152400" y="1801019"/>
            <a:ext cx="8839200" cy="641350"/>
          </a:xfrm>
          <a:prstGeom prst="rect">
            <a:avLst/>
          </a:prstGeom>
          <a:noFill/>
          <a:ln w="9525">
            <a:noFill/>
            <a:miter lim="800000"/>
            <a:headEnd/>
            <a:tailEnd/>
          </a:ln>
          <a:effectLst/>
        </p:spPr>
        <p:txBody>
          <a:bodyPr>
            <a:spAutoFit/>
          </a:bodyPr>
          <a:lstStyle/>
          <a:p>
            <a:r>
              <a:rPr lang="en-US" sz="3600" b="1" dirty="0">
                <a:effectLst/>
                <a:latin typeface="Arial" pitchFamily="34" charset="0"/>
              </a:rPr>
              <a:t>Very small or restricted population</a:t>
            </a:r>
          </a:p>
        </p:txBody>
      </p:sp>
      <p:grpSp>
        <p:nvGrpSpPr>
          <p:cNvPr id="2" name="Group 30"/>
          <p:cNvGrpSpPr>
            <a:grpSpLocks/>
          </p:cNvGrpSpPr>
          <p:nvPr/>
        </p:nvGrpSpPr>
        <p:grpSpPr bwMode="auto">
          <a:xfrm>
            <a:off x="2281238" y="3192686"/>
            <a:ext cx="4119562" cy="2468562"/>
            <a:chOff x="1437" y="2045"/>
            <a:chExt cx="2595" cy="1555"/>
          </a:xfrm>
        </p:grpSpPr>
        <p:sp>
          <p:nvSpPr>
            <p:cNvPr id="211999" name="Oval 31" descr="70%"/>
            <p:cNvSpPr>
              <a:spLocks noChangeArrowheads="1"/>
            </p:cNvSpPr>
            <p:nvPr/>
          </p:nvSpPr>
          <p:spPr bwMode="auto">
            <a:xfrm>
              <a:off x="1437" y="3264"/>
              <a:ext cx="2595" cy="336"/>
            </a:xfrm>
            <a:prstGeom prst="ellipse">
              <a:avLst/>
            </a:prstGeom>
            <a:pattFill prst="pct70">
              <a:fgClr>
                <a:srgbClr val="00CCFF"/>
              </a:fgClr>
              <a:bgClr>
                <a:srgbClr val="FFFFFF"/>
              </a:bgClr>
            </a:pattFill>
            <a:ln w="9525">
              <a:noFill/>
              <a:round/>
              <a:headEnd/>
              <a:tailEnd/>
            </a:ln>
            <a:effectLst>
              <a:outerShdw dist="35921" dir="2700000" algn="ctr" rotWithShape="0">
                <a:schemeClr val="tx1"/>
              </a:outerShdw>
            </a:effectLst>
          </p:spPr>
          <p:txBody>
            <a:bodyPr anchor="ctr">
              <a:spAutoFit/>
            </a:bodyPr>
            <a:lstStyle/>
            <a:p>
              <a:endParaRPr lang="en-GB"/>
            </a:p>
          </p:txBody>
        </p:sp>
        <p:pic>
          <p:nvPicPr>
            <p:cNvPr id="212000" name="Picture 32" descr="an01616_"/>
            <p:cNvPicPr>
              <a:picLocks noChangeAspect="1" noChangeArrowheads="1"/>
            </p:cNvPicPr>
            <p:nvPr/>
          </p:nvPicPr>
          <p:blipFill>
            <a:blip r:embed="rId3" cstate="print"/>
            <a:srcRect/>
            <a:stretch>
              <a:fillRect/>
            </a:stretch>
          </p:blipFill>
          <p:spPr bwMode="auto">
            <a:xfrm>
              <a:off x="2538" y="2045"/>
              <a:ext cx="846" cy="1435"/>
            </a:xfrm>
            <a:prstGeom prst="rect">
              <a:avLst/>
            </a:prstGeom>
            <a:noFill/>
          </p:spPr>
        </p:pic>
      </p:grpSp>
      <p:sp>
        <p:nvSpPr>
          <p:cNvPr id="212001" name="Rectangle 33"/>
          <p:cNvSpPr>
            <a:spLocks noChangeArrowheads="1"/>
          </p:cNvSpPr>
          <p:nvPr/>
        </p:nvSpPr>
        <p:spPr bwMode="auto">
          <a:xfrm>
            <a:off x="190500" y="1124744"/>
            <a:ext cx="8763000" cy="838200"/>
          </a:xfrm>
          <a:prstGeom prst="rect">
            <a:avLst/>
          </a:prstGeom>
          <a:noFill/>
          <a:ln w="9525">
            <a:noFill/>
            <a:miter lim="800000"/>
            <a:headEnd/>
            <a:tailEnd/>
          </a:ln>
        </p:spPr>
        <p:txBody>
          <a:bodyPr/>
          <a:lstStyle/>
          <a:p>
            <a:pPr>
              <a:spcBef>
                <a:spcPct val="0"/>
              </a:spcBef>
            </a:pPr>
            <a:r>
              <a:rPr lang="en-US" sz="4000" b="1" dirty="0">
                <a:effectLst/>
                <a:latin typeface="Arial" pitchFamily="34" charset="0"/>
              </a:rPr>
              <a:t>Criterion D</a:t>
            </a:r>
          </a:p>
        </p:txBody>
      </p:sp>
      <p:grpSp>
        <p:nvGrpSpPr>
          <p:cNvPr id="7" name="Group 6"/>
          <p:cNvGrpSpPr/>
          <p:nvPr/>
        </p:nvGrpSpPr>
        <p:grpSpPr>
          <a:xfrm>
            <a:off x="5076056" y="-27384"/>
            <a:ext cx="4104456" cy="720080"/>
            <a:chOff x="5076056" y="-27384"/>
            <a:chExt cx="4104456" cy="720080"/>
          </a:xfrm>
        </p:grpSpPr>
        <p:grpSp>
          <p:nvGrpSpPr>
            <p:cNvPr id="8" name="Group 7"/>
            <p:cNvGrpSpPr/>
            <p:nvPr/>
          </p:nvGrpSpPr>
          <p:grpSpPr>
            <a:xfrm>
              <a:off x="5076056" y="-27384"/>
              <a:ext cx="4104456" cy="720080"/>
              <a:chOff x="5076056" y="-27384"/>
              <a:chExt cx="4104456" cy="720080"/>
            </a:xfrm>
          </p:grpSpPr>
          <p:sp>
            <p:nvSpPr>
              <p:cNvPr id="10" name="Rectangle 9"/>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9" name="TextBox 8"/>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D</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160764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 Box 5"/>
          <p:cNvSpPr txBox="1">
            <a:spLocks noChangeArrowheads="1"/>
          </p:cNvSpPr>
          <p:nvPr/>
        </p:nvSpPr>
        <p:spPr bwMode="gray">
          <a:xfrm>
            <a:off x="0" y="1412776"/>
            <a:ext cx="9144000" cy="1092607"/>
          </a:xfrm>
          <a:prstGeom prst="rect">
            <a:avLst/>
          </a:prstGeom>
          <a:noFill/>
          <a:ln w="9525">
            <a:noFill/>
            <a:miter lim="800000"/>
            <a:headEnd/>
            <a:tailEnd/>
          </a:ln>
          <a:effectLst/>
        </p:spPr>
        <p:txBody>
          <a:bodyPr wrap="square">
            <a:spAutoFit/>
          </a:bodyPr>
          <a:lstStyle/>
          <a:p>
            <a:pPr>
              <a:tabLst>
                <a:tab pos="1244600" algn="l"/>
                <a:tab pos="1714500" algn="l"/>
              </a:tabLst>
            </a:pPr>
            <a:r>
              <a:rPr lang="en-US" sz="2600" b="1" dirty="0">
                <a:effectLst/>
                <a:latin typeface="Arial" pitchFamily="34" charset="0"/>
              </a:rPr>
              <a:t>Based </a:t>
            </a:r>
            <a:r>
              <a:rPr lang="en-US" sz="2600" b="1" dirty="0" smtClean="0">
                <a:effectLst/>
                <a:latin typeface="Arial" pitchFamily="34" charset="0"/>
              </a:rPr>
              <a:t>on</a:t>
            </a:r>
          </a:p>
          <a:p>
            <a:pPr>
              <a:tabLst>
                <a:tab pos="1244600" algn="l"/>
                <a:tab pos="1714500" algn="l"/>
              </a:tabLst>
            </a:pPr>
            <a:r>
              <a:rPr lang="en-US" sz="2600" b="1" dirty="0" smtClean="0">
                <a:solidFill>
                  <a:srgbClr val="800000"/>
                </a:solidFill>
                <a:effectLst/>
                <a:latin typeface="Arial" pitchFamily="34" charset="0"/>
              </a:rPr>
              <a:t>D and D1:</a:t>
            </a:r>
            <a:r>
              <a:rPr lang="en-US" sz="2600" b="1" dirty="0" smtClean="0">
                <a:effectLst/>
                <a:latin typeface="Arial" pitchFamily="34" charset="0"/>
              </a:rPr>
              <a:t> </a:t>
            </a:r>
            <a:r>
              <a:rPr lang="en-US" sz="2600" dirty="0" smtClean="0">
                <a:effectLst/>
                <a:latin typeface="Arial" pitchFamily="34" charset="0"/>
              </a:rPr>
              <a:t>VERY small </a:t>
            </a:r>
            <a:r>
              <a:rPr lang="en-US" sz="2600" dirty="0">
                <a:effectLst/>
                <a:latin typeface="Arial" pitchFamily="34" charset="0"/>
              </a:rPr>
              <a:t>population </a:t>
            </a:r>
            <a:r>
              <a:rPr lang="en-US" sz="2600" dirty="0" smtClean="0">
                <a:effectLst/>
                <a:latin typeface="Arial" pitchFamily="34" charset="0"/>
              </a:rPr>
              <a:t>size</a:t>
            </a:r>
            <a:endParaRPr lang="en-US" sz="2200" dirty="0">
              <a:effectLst/>
              <a:latin typeface="Arial" pitchFamily="34" charset="0"/>
            </a:endParaRPr>
          </a:p>
        </p:txBody>
      </p:sp>
      <p:sp>
        <p:nvSpPr>
          <p:cNvPr id="195" name="Text Box 5"/>
          <p:cNvSpPr txBox="1">
            <a:spLocks noChangeArrowheads="1"/>
          </p:cNvSpPr>
          <p:nvPr/>
        </p:nvSpPr>
        <p:spPr bwMode="gray">
          <a:xfrm>
            <a:off x="0" y="5568335"/>
            <a:ext cx="9144000" cy="969496"/>
          </a:xfrm>
          <a:prstGeom prst="rect">
            <a:avLst/>
          </a:prstGeom>
          <a:noFill/>
          <a:ln w="9525">
            <a:noFill/>
            <a:miter lim="800000"/>
            <a:headEnd/>
            <a:tailEnd/>
          </a:ln>
          <a:effectLst/>
        </p:spPr>
        <p:txBody>
          <a:bodyPr wrap="square">
            <a:spAutoFit/>
          </a:bodyPr>
          <a:lstStyle/>
          <a:p>
            <a:pPr>
              <a:spcBef>
                <a:spcPts val="300"/>
              </a:spcBef>
              <a:spcAft>
                <a:spcPts val="300"/>
              </a:spcAft>
              <a:tabLst>
                <a:tab pos="1244600" algn="l"/>
                <a:tab pos="1714500" algn="l"/>
              </a:tabLst>
            </a:pPr>
            <a:r>
              <a:rPr lang="en-US" sz="2600" b="1" dirty="0" smtClean="0">
                <a:effectLst/>
                <a:latin typeface="Arial" pitchFamily="34" charset="0"/>
              </a:rPr>
              <a:t>OR</a:t>
            </a:r>
          </a:p>
          <a:p>
            <a:pPr>
              <a:spcBef>
                <a:spcPts val="300"/>
              </a:spcBef>
              <a:spcAft>
                <a:spcPts val="300"/>
              </a:spcAft>
              <a:tabLst>
                <a:tab pos="1244600" algn="l"/>
                <a:tab pos="1714500" algn="l"/>
              </a:tabLst>
            </a:pPr>
            <a:r>
              <a:rPr lang="en-US" sz="2600" b="1" dirty="0" smtClean="0">
                <a:solidFill>
                  <a:srgbClr val="800000"/>
                </a:solidFill>
                <a:effectLst/>
                <a:latin typeface="Arial" pitchFamily="34" charset="0"/>
              </a:rPr>
              <a:t>D2</a:t>
            </a:r>
            <a:r>
              <a:rPr lang="en-US" sz="2600" b="1" dirty="0" smtClean="0">
                <a:effectLst/>
                <a:latin typeface="Arial" pitchFamily="34" charset="0"/>
              </a:rPr>
              <a:t>: </a:t>
            </a:r>
            <a:r>
              <a:rPr lang="en-US" sz="2600" dirty="0" smtClean="0">
                <a:effectLst/>
                <a:latin typeface="Arial" pitchFamily="34" charset="0"/>
              </a:rPr>
              <a:t>VERY restricted AOO or few locations (VU only)</a:t>
            </a:r>
            <a:endParaRPr lang="en-US" sz="2600" dirty="0">
              <a:solidFill>
                <a:srgbClr val="800000"/>
              </a:solidFill>
              <a:effectLst/>
              <a:latin typeface="Arial" pitchFamily="34" charset="0"/>
            </a:endParaRPr>
          </a:p>
        </p:txBody>
      </p:sp>
      <p:grpSp>
        <p:nvGrpSpPr>
          <p:cNvPr id="2" name="Group 163"/>
          <p:cNvGrpSpPr/>
          <p:nvPr/>
        </p:nvGrpSpPr>
        <p:grpSpPr>
          <a:xfrm>
            <a:off x="2843808" y="2793415"/>
            <a:ext cx="2297140" cy="2370784"/>
            <a:chOff x="3059832" y="2492896"/>
            <a:chExt cx="2297140" cy="2370784"/>
          </a:xfrm>
        </p:grpSpPr>
        <p:grpSp>
          <p:nvGrpSpPr>
            <p:cNvPr id="3" name="Group 161"/>
            <p:cNvGrpSpPr/>
            <p:nvPr/>
          </p:nvGrpSpPr>
          <p:grpSpPr>
            <a:xfrm>
              <a:off x="3059832" y="2492896"/>
              <a:ext cx="1177459" cy="2286576"/>
              <a:chOff x="3059832" y="2492896"/>
              <a:chExt cx="1177459" cy="2286576"/>
            </a:xfrm>
          </p:grpSpPr>
          <p:pic>
            <p:nvPicPr>
              <p:cNvPr id="117" name="Picture 3080" descr="an01186_"/>
              <p:cNvPicPr>
                <a:picLocks noChangeAspect="1" noChangeArrowheads="1"/>
              </p:cNvPicPr>
              <p:nvPr/>
            </p:nvPicPr>
            <p:blipFill>
              <a:blip r:embed="rId3" cstate="print"/>
              <a:srcRect/>
              <a:stretch>
                <a:fillRect/>
              </a:stretch>
            </p:blipFill>
            <p:spPr bwMode="gray">
              <a:xfrm>
                <a:off x="3707904" y="4437112"/>
                <a:ext cx="423510" cy="342360"/>
              </a:xfrm>
              <a:prstGeom prst="rect">
                <a:avLst/>
              </a:prstGeom>
              <a:noFill/>
            </p:spPr>
          </p:pic>
          <p:pic>
            <p:nvPicPr>
              <p:cNvPr id="120" name="Picture 3078" descr="an01186_"/>
              <p:cNvPicPr>
                <a:picLocks noChangeAspect="1" noChangeArrowheads="1"/>
              </p:cNvPicPr>
              <p:nvPr/>
            </p:nvPicPr>
            <p:blipFill>
              <a:blip r:embed="rId3" cstate="print"/>
              <a:srcRect/>
              <a:stretch>
                <a:fillRect/>
              </a:stretch>
            </p:blipFill>
            <p:spPr bwMode="gray">
              <a:xfrm>
                <a:off x="3059832" y="2564904"/>
                <a:ext cx="772260" cy="498576"/>
              </a:xfrm>
              <a:prstGeom prst="rect">
                <a:avLst/>
              </a:prstGeom>
              <a:noFill/>
            </p:spPr>
          </p:pic>
          <p:pic>
            <p:nvPicPr>
              <p:cNvPr id="121" name="Picture 3079" descr="an01186_"/>
              <p:cNvPicPr>
                <a:picLocks noChangeAspect="1" noChangeArrowheads="1"/>
              </p:cNvPicPr>
              <p:nvPr/>
            </p:nvPicPr>
            <p:blipFill>
              <a:blip r:embed="rId3" cstate="print"/>
              <a:srcRect/>
              <a:stretch>
                <a:fillRect/>
              </a:stretch>
            </p:blipFill>
            <p:spPr bwMode="gray">
              <a:xfrm>
                <a:off x="3707904" y="2924944"/>
                <a:ext cx="529387" cy="342360"/>
              </a:xfrm>
              <a:prstGeom prst="rect">
                <a:avLst/>
              </a:prstGeom>
              <a:noFill/>
            </p:spPr>
          </p:pic>
          <p:pic>
            <p:nvPicPr>
              <p:cNvPr id="122" name="Picture 3080" descr="an01186_"/>
              <p:cNvPicPr>
                <a:picLocks noChangeAspect="1" noChangeArrowheads="1"/>
              </p:cNvPicPr>
              <p:nvPr/>
            </p:nvPicPr>
            <p:blipFill>
              <a:blip r:embed="rId3" cstate="print"/>
              <a:srcRect/>
              <a:stretch>
                <a:fillRect/>
              </a:stretch>
            </p:blipFill>
            <p:spPr bwMode="gray">
              <a:xfrm>
                <a:off x="3491880" y="3212976"/>
                <a:ext cx="529387" cy="342360"/>
              </a:xfrm>
              <a:prstGeom prst="rect">
                <a:avLst/>
              </a:prstGeom>
              <a:noFill/>
            </p:spPr>
          </p:pic>
          <p:pic>
            <p:nvPicPr>
              <p:cNvPr id="126" name="Picture 3079" descr="an01186_"/>
              <p:cNvPicPr>
                <a:picLocks noChangeAspect="1" noChangeArrowheads="1"/>
              </p:cNvPicPr>
              <p:nvPr/>
            </p:nvPicPr>
            <p:blipFill>
              <a:blip r:embed="rId3" cstate="print"/>
              <a:srcRect/>
              <a:stretch>
                <a:fillRect/>
              </a:stretch>
            </p:blipFill>
            <p:spPr bwMode="gray">
              <a:xfrm>
                <a:off x="3707904" y="2492896"/>
                <a:ext cx="529387" cy="342360"/>
              </a:xfrm>
              <a:prstGeom prst="rect">
                <a:avLst/>
              </a:prstGeom>
              <a:noFill/>
            </p:spPr>
          </p:pic>
          <p:pic>
            <p:nvPicPr>
              <p:cNvPr id="138" name="Picture 3081" descr="an01186_"/>
              <p:cNvPicPr>
                <a:picLocks noChangeAspect="1" noChangeArrowheads="1"/>
              </p:cNvPicPr>
              <p:nvPr/>
            </p:nvPicPr>
            <p:blipFill>
              <a:blip r:embed="rId3" cstate="print"/>
              <a:srcRect/>
              <a:stretch>
                <a:fillRect/>
              </a:stretch>
            </p:blipFill>
            <p:spPr bwMode="gray">
              <a:xfrm>
                <a:off x="3059832" y="3356992"/>
                <a:ext cx="352924" cy="227754"/>
              </a:xfrm>
              <a:prstGeom prst="rect">
                <a:avLst/>
              </a:prstGeom>
              <a:noFill/>
            </p:spPr>
          </p:pic>
        </p:grpSp>
        <p:grpSp>
          <p:nvGrpSpPr>
            <p:cNvPr id="4" name="Group 162"/>
            <p:cNvGrpSpPr/>
            <p:nvPr/>
          </p:nvGrpSpPr>
          <p:grpSpPr>
            <a:xfrm>
              <a:off x="4139952" y="2564904"/>
              <a:ext cx="1217020" cy="2298776"/>
              <a:chOff x="4139952" y="2564904"/>
              <a:chExt cx="1217020" cy="2298776"/>
            </a:xfrm>
          </p:grpSpPr>
          <p:pic>
            <p:nvPicPr>
              <p:cNvPr id="115" name="Picture 3078" descr="an01186_"/>
              <p:cNvPicPr>
                <a:picLocks noChangeAspect="1" noChangeArrowheads="1"/>
              </p:cNvPicPr>
              <p:nvPr/>
            </p:nvPicPr>
            <p:blipFill>
              <a:blip r:embed="rId3" cstate="print"/>
              <a:srcRect/>
              <a:stretch>
                <a:fillRect/>
              </a:stretch>
            </p:blipFill>
            <p:spPr bwMode="gray">
              <a:xfrm>
                <a:off x="4139952" y="3789040"/>
                <a:ext cx="617808" cy="498576"/>
              </a:xfrm>
              <a:prstGeom prst="rect">
                <a:avLst/>
              </a:prstGeom>
              <a:noFill/>
            </p:spPr>
          </p:pic>
          <p:pic>
            <p:nvPicPr>
              <p:cNvPr id="128" name="Picture 3081" descr="an01186_"/>
              <p:cNvPicPr>
                <a:picLocks noChangeAspect="1" noChangeArrowheads="1"/>
              </p:cNvPicPr>
              <p:nvPr/>
            </p:nvPicPr>
            <p:blipFill>
              <a:blip r:embed="rId3" cstate="print"/>
              <a:srcRect/>
              <a:stretch>
                <a:fillRect/>
              </a:stretch>
            </p:blipFill>
            <p:spPr bwMode="gray">
              <a:xfrm>
                <a:off x="4788024" y="2852936"/>
                <a:ext cx="352924" cy="227754"/>
              </a:xfrm>
              <a:prstGeom prst="rect">
                <a:avLst/>
              </a:prstGeom>
              <a:noFill/>
            </p:spPr>
          </p:pic>
          <p:pic>
            <p:nvPicPr>
              <p:cNvPr id="135" name="Picture 3078" descr="an01186_"/>
              <p:cNvPicPr>
                <a:picLocks noChangeAspect="1" noChangeArrowheads="1"/>
              </p:cNvPicPr>
              <p:nvPr/>
            </p:nvPicPr>
            <p:blipFill>
              <a:blip r:embed="rId3" cstate="print"/>
              <a:srcRect/>
              <a:stretch>
                <a:fillRect/>
              </a:stretch>
            </p:blipFill>
            <p:spPr bwMode="gray">
              <a:xfrm>
                <a:off x="4788024" y="3933056"/>
                <a:ext cx="478156" cy="498576"/>
              </a:xfrm>
              <a:prstGeom prst="rect">
                <a:avLst/>
              </a:prstGeom>
              <a:noFill/>
            </p:spPr>
          </p:pic>
          <p:pic>
            <p:nvPicPr>
              <p:cNvPr id="142" name="Picture 3080" descr="an01186_"/>
              <p:cNvPicPr>
                <a:picLocks noChangeAspect="1" noChangeArrowheads="1"/>
              </p:cNvPicPr>
              <p:nvPr/>
            </p:nvPicPr>
            <p:blipFill>
              <a:blip r:embed="rId3" cstate="print"/>
              <a:srcRect/>
              <a:stretch>
                <a:fillRect/>
              </a:stretch>
            </p:blipFill>
            <p:spPr bwMode="gray">
              <a:xfrm>
                <a:off x="4427984" y="2564904"/>
                <a:ext cx="529387" cy="342360"/>
              </a:xfrm>
              <a:prstGeom prst="rect">
                <a:avLst/>
              </a:prstGeom>
              <a:noFill/>
            </p:spPr>
          </p:pic>
          <p:pic>
            <p:nvPicPr>
              <p:cNvPr id="143" name="Picture 3081" descr="an01186_"/>
              <p:cNvPicPr>
                <a:picLocks noChangeAspect="1" noChangeArrowheads="1"/>
              </p:cNvPicPr>
              <p:nvPr/>
            </p:nvPicPr>
            <p:blipFill>
              <a:blip r:embed="rId3" cstate="print"/>
              <a:srcRect/>
              <a:stretch>
                <a:fillRect/>
              </a:stretch>
            </p:blipFill>
            <p:spPr bwMode="gray">
              <a:xfrm>
                <a:off x="5004048" y="3717032"/>
                <a:ext cx="352924" cy="227754"/>
              </a:xfrm>
              <a:prstGeom prst="rect">
                <a:avLst/>
              </a:prstGeom>
              <a:noFill/>
            </p:spPr>
          </p:pic>
          <p:pic>
            <p:nvPicPr>
              <p:cNvPr id="145" name="Picture 3078" descr="an01186_"/>
              <p:cNvPicPr>
                <a:picLocks noChangeAspect="1" noChangeArrowheads="1"/>
              </p:cNvPicPr>
              <p:nvPr/>
            </p:nvPicPr>
            <p:blipFill>
              <a:blip r:embed="rId3" cstate="print"/>
              <a:srcRect/>
              <a:stretch>
                <a:fillRect/>
              </a:stretch>
            </p:blipFill>
            <p:spPr bwMode="gray">
              <a:xfrm>
                <a:off x="4427984" y="4365104"/>
                <a:ext cx="772259" cy="498576"/>
              </a:xfrm>
              <a:prstGeom prst="rect">
                <a:avLst/>
              </a:prstGeom>
              <a:noFill/>
            </p:spPr>
          </p:pic>
        </p:grpSp>
      </p:grpSp>
      <p:grpSp>
        <p:nvGrpSpPr>
          <p:cNvPr id="5" name="Group 160"/>
          <p:cNvGrpSpPr/>
          <p:nvPr/>
        </p:nvGrpSpPr>
        <p:grpSpPr>
          <a:xfrm>
            <a:off x="2771800" y="2721407"/>
            <a:ext cx="3785944" cy="2520280"/>
            <a:chOff x="2987824" y="2420888"/>
            <a:chExt cx="3785944" cy="2520280"/>
          </a:xfrm>
        </p:grpSpPr>
        <p:sp>
          <p:nvSpPr>
            <p:cNvPr id="152" name="Rectangle 151"/>
            <p:cNvSpPr/>
            <p:nvPr/>
          </p:nvSpPr>
          <p:spPr bwMode="auto">
            <a:xfrm>
              <a:off x="2987824" y="2421088"/>
              <a:ext cx="1260000" cy="12600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3" name="Rectangle 152"/>
            <p:cNvSpPr/>
            <p:nvPr/>
          </p:nvSpPr>
          <p:spPr bwMode="auto">
            <a:xfrm>
              <a:off x="4253488" y="2421088"/>
              <a:ext cx="1260000" cy="12600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7" name="Rectangle 156"/>
            <p:cNvSpPr/>
            <p:nvPr/>
          </p:nvSpPr>
          <p:spPr bwMode="auto">
            <a:xfrm>
              <a:off x="2987824" y="3681168"/>
              <a:ext cx="1260000" cy="12600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8" name="Rectangle 157"/>
            <p:cNvSpPr/>
            <p:nvPr/>
          </p:nvSpPr>
          <p:spPr bwMode="auto">
            <a:xfrm>
              <a:off x="4253488" y="3681168"/>
              <a:ext cx="1260000" cy="12600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9" name="Rectangle 158"/>
            <p:cNvSpPr/>
            <p:nvPr/>
          </p:nvSpPr>
          <p:spPr bwMode="auto">
            <a:xfrm>
              <a:off x="5513768" y="2420888"/>
              <a:ext cx="1260000" cy="12600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0" name="Rectangle 159"/>
            <p:cNvSpPr/>
            <p:nvPr/>
          </p:nvSpPr>
          <p:spPr bwMode="auto">
            <a:xfrm>
              <a:off x="5513768" y="3680968"/>
              <a:ext cx="1260000" cy="12600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pic>
        <p:nvPicPr>
          <p:cNvPr id="165" name="Picture 3078" descr="an01186_"/>
          <p:cNvPicPr>
            <a:picLocks noChangeAspect="1" noChangeArrowheads="1"/>
          </p:cNvPicPr>
          <p:nvPr/>
        </p:nvPicPr>
        <p:blipFill>
          <a:blip r:embed="rId3" cstate="print"/>
          <a:srcRect/>
          <a:stretch>
            <a:fillRect/>
          </a:stretch>
        </p:blipFill>
        <p:spPr bwMode="gray">
          <a:xfrm>
            <a:off x="4139952" y="3369479"/>
            <a:ext cx="617808" cy="498576"/>
          </a:xfrm>
          <a:prstGeom prst="rect">
            <a:avLst/>
          </a:prstGeom>
          <a:noFill/>
        </p:spPr>
      </p:pic>
      <p:pic>
        <p:nvPicPr>
          <p:cNvPr id="166" name="Picture 3078" descr="an01186_"/>
          <p:cNvPicPr>
            <a:picLocks noChangeAspect="1" noChangeArrowheads="1"/>
          </p:cNvPicPr>
          <p:nvPr/>
        </p:nvPicPr>
        <p:blipFill>
          <a:blip r:embed="rId3" cstate="print"/>
          <a:srcRect/>
          <a:stretch>
            <a:fillRect/>
          </a:stretch>
        </p:blipFill>
        <p:spPr bwMode="gray">
          <a:xfrm>
            <a:off x="3203848" y="3801527"/>
            <a:ext cx="617808" cy="498576"/>
          </a:xfrm>
          <a:prstGeom prst="rect">
            <a:avLst/>
          </a:prstGeom>
          <a:noFill/>
        </p:spPr>
      </p:pic>
      <p:pic>
        <p:nvPicPr>
          <p:cNvPr id="167" name="Picture 3078" descr="an01186_"/>
          <p:cNvPicPr>
            <a:picLocks noChangeAspect="1" noChangeArrowheads="1"/>
          </p:cNvPicPr>
          <p:nvPr/>
        </p:nvPicPr>
        <p:blipFill>
          <a:blip r:embed="rId3" cstate="print"/>
          <a:srcRect/>
          <a:stretch>
            <a:fillRect/>
          </a:stretch>
        </p:blipFill>
        <p:spPr bwMode="gray">
          <a:xfrm>
            <a:off x="2915816" y="4377591"/>
            <a:ext cx="432048" cy="348666"/>
          </a:xfrm>
          <a:prstGeom prst="rect">
            <a:avLst/>
          </a:prstGeom>
          <a:noFill/>
        </p:spPr>
      </p:pic>
      <p:sp>
        <p:nvSpPr>
          <p:cNvPr id="31" name="Text Box 2"/>
          <p:cNvSpPr txBox="1">
            <a:spLocks noChangeArrowheads="1"/>
          </p:cNvSpPr>
          <p:nvPr/>
        </p:nvSpPr>
        <p:spPr bwMode="auto">
          <a:xfrm>
            <a:off x="1043608" y="214313"/>
            <a:ext cx="2853506" cy="707886"/>
          </a:xfrm>
          <a:prstGeom prst="rect">
            <a:avLst/>
          </a:prstGeom>
          <a:noFill/>
          <a:ln w="9525">
            <a:noFill/>
            <a:miter lim="800000"/>
            <a:headEnd/>
            <a:tailEnd/>
          </a:ln>
        </p:spPr>
        <p:txBody>
          <a:bodyPr wrap="square">
            <a:spAutoFit/>
          </a:bodyPr>
          <a:lstStyle/>
          <a:p>
            <a:pPr algn="l"/>
            <a:r>
              <a:rPr lang="en-US" sz="4000" b="1" dirty="0" smtClean="0">
                <a:effectLst/>
                <a:latin typeface="Arial" charset="0"/>
              </a:rPr>
              <a:t>Criterion D</a:t>
            </a:r>
            <a:endParaRPr lang="en-US" sz="4000" b="1" dirty="0">
              <a:effectLst/>
              <a:latin typeface="Arial" charset="0"/>
            </a:endParaRPr>
          </a:p>
        </p:txBody>
      </p:sp>
      <p:grpSp>
        <p:nvGrpSpPr>
          <p:cNvPr id="30" name="Group 29"/>
          <p:cNvGrpSpPr/>
          <p:nvPr/>
        </p:nvGrpSpPr>
        <p:grpSpPr>
          <a:xfrm>
            <a:off x="5076056" y="-27384"/>
            <a:ext cx="4104456" cy="720080"/>
            <a:chOff x="5076056" y="-27384"/>
            <a:chExt cx="4104456" cy="720080"/>
          </a:xfrm>
        </p:grpSpPr>
        <p:grpSp>
          <p:nvGrpSpPr>
            <p:cNvPr id="32" name="Group 31"/>
            <p:cNvGrpSpPr/>
            <p:nvPr/>
          </p:nvGrpSpPr>
          <p:grpSpPr>
            <a:xfrm>
              <a:off x="5076056" y="-27384"/>
              <a:ext cx="4104456" cy="720080"/>
              <a:chOff x="5076056" y="-27384"/>
              <a:chExt cx="4104456" cy="720080"/>
            </a:xfrm>
          </p:grpSpPr>
          <p:sp>
            <p:nvSpPr>
              <p:cNvPr id="34" name="Rectangle 33"/>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33" name="TextBox 32"/>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D</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91147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21320283"/>
              </p:ext>
            </p:extLst>
          </p:nvPr>
        </p:nvGraphicFramePr>
        <p:xfrm>
          <a:off x="72008" y="1680255"/>
          <a:ext cx="8964488" cy="2026920"/>
        </p:xfrm>
        <a:graphic>
          <a:graphicData uri="http://schemas.openxmlformats.org/drawingml/2006/table">
            <a:tbl>
              <a:tblPr firstRow="1" bandRow="1">
                <a:tableStyleId>{5C22544A-7EE6-4342-B048-85BDC9FD1C3A}</a:tableStyleId>
              </a:tblPr>
              <a:tblGrid>
                <a:gridCol w="3275856"/>
                <a:gridCol w="2304256"/>
                <a:gridCol w="1728192"/>
                <a:gridCol w="1656184"/>
              </a:tblGrid>
              <a:tr h="370840">
                <a:tc>
                  <a:txBody>
                    <a:bodyPr/>
                    <a:lstStyle/>
                    <a:p>
                      <a:endParaRPr lang="en-GB" dirty="0"/>
                    </a:p>
                  </a:txBody>
                  <a:tcPr/>
                </a:tc>
                <a:tc>
                  <a:txBody>
                    <a:bodyPr/>
                    <a:lstStyle/>
                    <a:p>
                      <a:pPr algn="ctr"/>
                      <a:r>
                        <a:rPr lang="en-GB" dirty="0" smtClean="0"/>
                        <a:t>Critically Endangered</a:t>
                      </a:r>
                      <a:endParaRPr lang="en-GB" dirty="0"/>
                    </a:p>
                  </a:txBody>
                  <a:tcPr/>
                </a:tc>
                <a:tc>
                  <a:txBody>
                    <a:bodyPr/>
                    <a:lstStyle/>
                    <a:p>
                      <a:pPr algn="ctr"/>
                      <a:r>
                        <a:rPr lang="en-GB" dirty="0" smtClean="0"/>
                        <a:t>Endangered</a:t>
                      </a:r>
                      <a:endParaRPr lang="en-GB" dirty="0"/>
                    </a:p>
                  </a:txBody>
                  <a:tcPr/>
                </a:tc>
                <a:tc>
                  <a:txBody>
                    <a:bodyPr/>
                    <a:lstStyle/>
                    <a:p>
                      <a:pPr algn="ctr"/>
                      <a:r>
                        <a:rPr lang="en-GB" dirty="0" smtClean="0"/>
                        <a:t>Vulnerable</a:t>
                      </a:r>
                      <a:endParaRPr lang="en-GB" dirty="0"/>
                    </a:p>
                  </a:txBody>
                  <a:tcPr/>
                </a:tc>
              </a:tr>
              <a:tr h="370840">
                <a:tc>
                  <a:txBody>
                    <a:bodyPr/>
                    <a:lstStyle/>
                    <a:p>
                      <a:endParaRPr lang="en-GB" b="1" dirty="0"/>
                    </a:p>
                  </a:txBody>
                  <a:tcPr/>
                </a:tc>
                <a:tc gridSpan="3">
                  <a:txBody>
                    <a:bodyPr/>
                    <a:lstStyle/>
                    <a:p>
                      <a:endParaRPr lang="en-GB"/>
                    </a:p>
                  </a:txBody>
                  <a:tcPr/>
                </a:tc>
                <a:tc hMerge="1">
                  <a:txBody>
                    <a:bodyPr/>
                    <a:lstStyle/>
                    <a:p>
                      <a:endParaRPr lang="en-GB"/>
                    </a:p>
                  </a:txBody>
                  <a:tcPr/>
                </a:tc>
                <a:tc hMerge="1">
                  <a:txBody>
                    <a:bodyPr/>
                    <a:lstStyle/>
                    <a:p>
                      <a:endParaRPr lang="en-GB"/>
                    </a:p>
                  </a:txBody>
                  <a:tcPr/>
                </a:tc>
              </a:tr>
              <a:tr h="370840">
                <a:tc>
                  <a:txBody>
                    <a:bodyPr/>
                    <a:lstStyle/>
                    <a:p>
                      <a:r>
                        <a:rPr lang="en-GB" b="1" dirty="0" smtClean="0"/>
                        <a:t>D. </a:t>
                      </a:r>
                      <a:r>
                        <a:rPr lang="en-GB" b="0" dirty="0" smtClean="0"/>
                        <a:t>Number of mature individuals</a:t>
                      </a:r>
                    </a:p>
                  </a:txBody>
                  <a:tcPr/>
                </a:tc>
                <a:tc>
                  <a:txBody>
                    <a:bodyPr/>
                    <a:lstStyle/>
                    <a:p>
                      <a:pPr algn="ctr"/>
                      <a:r>
                        <a:rPr lang="en-GB" dirty="0" smtClean="0"/>
                        <a:t>&lt; 50</a:t>
                      </a:r>
                      <a:endParaRPr lang="en-GB" baseline="30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&lt; 250</a:t>
                      </a:r>
                      <a:endParaRPr lang="en-GB" baseline="30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t>D1. </a:t>
                      </a:r>
                      <a:r>
                        <a:rPr lang="en-GB" dirty="0" smtClean="0"/>
                        <a:t>&lt; 1,000</a:t>
                      </a:r>
                      <a:endParaRPr lang="en-GB" baseline="30000" dirty="0" smtClean="0"/>
                    </a:p>
                  </a:txBody>
                  <a:tcPr/>
                </a:tc>
              </a:tr>
              <a:tr h="370840">
                <a:tc>
                  <a:txBody>
                    <a:bodyPr/>
                    <a:lstStyle/>
                    <a:p>
                      <a:r>
                        <a:rPr lang="en-GB" b="1" dirty="0" smtClean="0"/>
                        <a:t>D2. </a:t>
                      </a:r>
                      <a:r>
                        <a:rPr lang="en-GB" dirty="0" smtClean="0"/>
                        <a:t>Restricted area of occupancy of number</a:t>
                      </a:r>
                      <a:r>
                        <a:rPr lang="en-GB" baseline="0" dirty="0" smtClean="0"/>
                        <a:t> of locations + plausible threat</a:t>
                      </a:r>
                      <a:endParaRPr lang="en-GB" dirty="0"/>
                    </a:p>
                  </a:txBody>
                  <a:tcPr/>
                </a:tc>
                <a:tc gridSpan="2">
                  <a:txBody>
                    <a:bodyPr/>
                    <a:lstStyle/>
                    <a:p>
                      <a:pPr algn="ctr"/>
                      <a:r>
                        <a:rPr lang="en-GB" i="1" dirty="0" smtClean="0"/>
                        <a:t>Only applies to Vulnerable category</a:t>
                      </a:r>
                      <a:endParaRPr lang="en-GB" i="1" dirty="0"/>
                    </a:p>
                  </a:txBody>
                  <a:tcPr/>
                </a:tc>
                <a:tc hMerge="1">
                  <a:txBody>
                    <a:bodyPr/>
                    <a:lstStyle/>
                    <a:p>
                      <a:pPr algn="ctr"/>
                      <a:endParaRPr lang="en-GB" dirty="0"/>
                    </a:p>
                  </a:txBody>
                  <a:tcPr/>
                </a:tc>
                <a:tc>
                  <a:txBody>
                    <a:bodyPr/>
                    <a:lstStyle/>
                    <a:p>
                      <a:pPr algn="ctr"/>
                      <a:r>
                        <a:rPr lang="en-GB" dirty="0" smtClean="0"/>
                        <a:t>Typically: </a:t>
                      </a:r>
                    </a:p>
                    <a:p>
                      <a:pPr algn="ctr"/>
                      <a:r>
                        <a:rPr lang="en-GB" dirty="0" smtClean="0"/>
                        <a:t>AOO ≤ 20 km</a:t>
                      </a:r>
                      <a:r>
                        <a:rPr lang="en-GB" baseline="30000" dirty="0" smtClean="0"/>
                        <a:t>2</a:t>
                      </a:r>
                      <a:r>
                        <a:rPr lang="en-GB" dirty="0" smtClean="0"/>
                        <a:t> or </a:t>
                      </a:r>
                      <a:r>
                        <a:rPr lang="en-GB" baseline="0" dirty="0" smtClean="0"/>
                        <a:t>locations </a:t>
                      </a:r>
                      <a:r>
                        <a:rPr lang="en-GB" dirty="0" smtClean="0"/>
                        <a:t>≤ 5</a:t>
                      </a:r>
                      <a:endParaRPr lang="en-GB" dirty="0"/>
                    </a:p>
                  </a:txBody>
                  <a:tcPr/>
                </a:tc>
              </a:tr>
            </a:tbl>
          </a:graphicData>
        </a:graphic>
      </p:graphicFrame>
      <p:sp>
        <p:nvSpPr>
          <p:cNvPr id="3" name="TextBox 2"/>
          <p:cNvSpPr txBox="1"/>
          <p:nvPr/>
        </p:nvSpPr>
        <p:spPr>
          <a:xfrm>
            <a:off x="251520" y="3955703"/>
            <a:ext cx="8568952" cy="769441"/>
          </a:xfrm>
          <a:prstGeom prst="rect">
            <a:avLst/>
          </a:prstGeom>
          <a:noFill/>
        </p:spPr>
        <p:txBody>
          <a:bodyPr wrap="square" rtlCol="0">
            <a:spAutoFit/>
          </a:bodyPr>
          <a:lstStyle/>
          <a:p>
            <a:r>
              <a:rPr lang="en-GB" sz="2200" b="1" dirty="0" smtClean="0">
                <a:effectLst/>
                <a:latin typeface="Arial" panose="020B0604020202020204" pitchFamily="34" charset="0"/>
                <a:cs typeface="Arial" panose="020B0604020202020204" pitchFamily="34" charset="0"/>
              </a:rPr>
              <a:t>D2: </a:t>
            </a:r>
            <a:r>
              <a:rPr lang="en-GB" sz="2200" dirty="0" smtClean="0">
                <a:effectLst/>
                <a:latin typeface="Arial" panose="020B0604020202020204" pitchFamily="34" charset="0"/>
                <a:cs typeface="Arial" panose="020B0604020202020204" pitchFamily="34" charset="0"/>
              </a:rPr>
              <a:t>requires plausible future threat that could drive the taxon to CR or EX in a very short time period</a:t>
            </a:r>
            <a:endParaRPr lang="en-GB" sz="2200" dirty="0">
              <a:effectLst/>
              <a:latin typeface="Arial" panose="020B0604020202020204" pitchFamily="34" charset="0"/>
              <a:cs typeface="Arial" panose="020B0604020202020204" pitchFamily="34" charset="0"/>
            </a:endParaRPr>
          </a:p>
        </p:txBody>
      </p:sp>
      <p:sp>
        <p:nvSpPr>
          <p:cNvPr id="8" name="Text Box 3"/>
          <p:cNvSpPr txBox="1">
            <a:spLocks noChangeArrowheads="1"/>
          </p:cNvSpPr>
          <p:nvPr/>
        </p:nvSpPr>
        <p:spPr bwMode="auto">
          <a:xfrm>
            <a:off x="1547664" y="5229200"/>
            <a:ext cx="1152128" cy="954107"/>
          </a:xfrm>
          <a:prstGeom prst="rect">
            <a:avLst/>
          </a:prstGeom>
          <a:noFill/>
          <a:ln w="9525">
            <a:noFill/>
            <a:miter lim="800000"/>
            <a:headEnd/>
            <a:tailEnd/>
          </a:ln>
          <a:effectLst/>
        </p:spPr>
        <p:txBody>
          <a:bodyPr wrap="square">
            <a:spAutoFit/>
          </a:bodyPr>
          <a:lstStyle/>
          <a:p>
            <a:pPr algn="l">
              <a:spcBef>
                <a:spcPts val="0"/>
              </a:spcBef>
              <a:defRPr/>
            </a:pPr>
            <a:r>
              <a:rPr lang="en-US" sz="2800" b="1" dirty="0" smtClean="0">
                <a:solidFill>
                  <a:srgbClr val="FF0000"/>
                </a:solidFill>
                <a:effectLst/>
                <a:latin typeface="Arial" pitchFamily="34" charset="0"/>
              </a:rPr>
              <a:t>CR</a:t>
            </a:r>
          </a:p>
          <a:p>
            <a:pPr algn="l">
              <a:spcBef>
                <a:spcPts val="0"/>
              </a:spcBef>
              <a:defRPr/>
            </a:pPr>
            <a:r>
              <a:rPr lang="en-US" sz="2800" b="1" dirty="0" smtClean="0">
                <a:solidFill>
                  <a:srgbClr val="FF0000"/>
                </a:solidFill>
                <a:effectLst/>
                <a:latin typeface="Arial" pitchFamily="34" charset="0"/>
              </a:rPr>
              <a:t>EN</a:t>
            </a:r>
          </a:p>
        </p:txBody>
      </p:sp>
      <p:cxnSp>
        <p:nvCxnSpPr>
          <p:cNvPr id="9" name="Straight Arrow Connector 8"/>
          <p:cNvCxnSpPr/>
          <p:nvPr/>
        </p:nvCxnSpPr>
        <p:spPr>
          <a:xfrm>
            <a:off x="5724128" y="5733256"/>
            <a:ext cx="36004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p:nvSpPr>
        <p:spPr bwMode="auto">
          <a:xfrm>
            <a:off x="2771800" y="5445224"/>
            <a:ext cx="792088" cy="523220"/>
          </a:xfrm>
          <a:prstGeom prst="rect">
            <a:avLst/>
          </a:prstGeom>
          <a:noFill/>
          <a:ln w="9525">
            <a:noFill/>
            <a:miter lim="800000"/>
            <a:headEnd/>
            <a:tailEnd/>
          </a:ln>
          <a:effectLst/>
        </p:spPr>
        <p:txBody>
          <a:bodyPr wrap="square">
            <a:spAutoFit/>
          </a:bodyPr>
          <a:lstStyle/>
          <a:p>
            <a:pPr algn="l">
              <a:spcBef>
                <a:spcPts val="0"/>
              </a:spcBef>
              <a:defRPr/>
            </a:pPr>
            <a:r>
              <a:rPr lang="en-US" sz="2800" b="1" dirty="0" smtClean="0">
                <a:solidFill>
                  <a:srgbClr val="FF0000"/>
                </a:solidFill>
                <a:effectLst/>
                <a:latin typeface="Arial" pitchFamily="34" charset="0"/>
              </a:rPr>
              <a:t>D</a:t>
            </a:r>
          </a:p>
        </p:txBody>
      </p:sp>
      <p:grpSp>
        <p:nvGrpSpPr>
          <p:cNvPr id="11" name="Group 50"/>
          <p:cNvGrpSpPr/>
          <p:nvPr/>
        </p:nvGrpSpPr>
        <p:grpSpPr>
          <a:xfrm>
            <a:off x="2267744" y="5517232"/>
            <a:ext cx="504056" cy="432048"/>
            <a:chOff x="5508104" y="1196752"/>
            <a:chExt cx="504056" cy="432048"/>
          </a:xfrm>
        </p:grpSpPr>
        <p:cxnSp>
          <p:nvCxnSpPr>
            <p:cNvPr id="12" name="Elbow Connector 11"/>
            <p:cNvCxnSpPr/>
            <p:nvPr/>
          </p:nvCxnSpPr>
          <p:spPr>
            <a:xfrm>
              <a:off x="5508104" y="1196752"/>
              <a:ext cx="504056" cy="216024"/>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flipV="1">
              <a:off x="5508104" y="1412776"/>
              <a:ext cx="504056" cy="216024"/>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 Box 3"/>
          <p:cNvSpPr txBox="1">
            <a:spLocks noChangeArrowheads="1"/>
          </p:cNvSpPr>
          <p:nvPr/>
        </p:nvSpPr>
        <p:spPr bwMode="auto">
          <a:xfrm>
            <a:off x="5076056" y="5445224"/>
            <a:ext cx="1152128" cy="523220"/>
          </a:xfrm>
          <a:prstGeom prst="rect">
            <a:avLst/>
          </a:prstGeom>
          <a:noFill/>
          <a:ln w="9525">
            <a:noFill/>
            <a:miter lim="800000"/>
            <a:headEnd/>
            <a:tailEnd/>
          </a:ln>
          <a:effectLst/>
        </p:spPr>
        <p:txBody>
          <a:bodyPr wrap="square">
            <a:spAutoFit/>
          </a:bodyPr>
          <a:lstStyle/>
          <a:p>
            <a:pPr algn="l">
              <a:spcBef>
                <a:spcPts val="600"/>
              </a:spcBef>
              <a:defRPr/>
            </a:pPr>
            <a:r>
              <a:rPr lang="en-GB" sz="2800" b="1" dirty="0" smtClean="0">
                <a:solidFill>
                  <a:srgbClr val="FF0000"/>
                </a:solidFill>
                <a:effectLst/>
                <a:latin typeface="Arial" pitchFamily="34" charset="0"/>
              </a:rPr>
              <a:t>VU</a:t>
            </a:r>
            <a:endParaRPr lang="en-US" sz="2800" b="1" dirty="0" smtClean="0">
              <a:solidFill>
                <a:srgbClr val="FF0000"/>
              </a:solidFill>
              <a:effectLst/>
              <a:latin typeface="Arial" pitchFamily="34" charset="0"/>
            </a:endParaRPr>
          </a:p>
        </p:txBody>
      </p:sp>
      <p:sp>
        <p:nvSpPr>
          <p:cNvPr id="15" name="Text Box 3"/>
          <p:cNvSpPr txBox="1">
            <a:spLocks noChangeArrowheads="1"/>
          </p:cNvSpPr>
          <p:nvPr/>
        </p:nvSpPr>
        <p:spPr bwMode="auto">
          <a:xfrm>
            <a:off x="6084168" y="5445224"/>
            <a:ext cx="1440160" cy="523220"/>
          </a:xfrm>
          <a:prstGeom prst="rect">
            <a:avLst/>
          </a:prstGeom>
          <a:noFill/>
          <a:ln w="9525">
            <a:noFill/>
            <a:miter lim="800000"/>
            <a:headEnd/>
            <a:tailEnd/>
          </a:ln>
          <a:effectLst/>
        </p:spPr>
        <p:txBody>
          <a:bodyPr wrap="square">
            <a:spAutoFit/>
          </a:bodyPr>
          <a:lstStyle/>
          <a:p>
            <a:pPr algn="l">
              <a:spcBef>
                <a:spcPts val="1800"/>
              </a:spcBef>
              <a:defRPr/>
            </a:pPr>
            <a:r>
              <a:rPr lang="en-GB" sz="2800" b="1" dirty="0" smtClean="0">
                <a:solidFill>
                  <a:srgbClr val="FF0000"/>
                </a:solidFill>
                <a:effectLst/>
                <a:latin typeface="Arial" pitchFamily="34" charset="0"/>
              </a:rPr>
              <a:t>D1/D2</a:t>
            </a:r>
            <a:endParaRPr lang="en-US" sz="2800" b="1" dirty="0" smtClean="0">
              <a:solidFill>
                <a:srgbClr val="FF0000"/>
              </a:solidFill>
              <a:effectLst/>
              <a:latin typeface="Arial" pitchFamily="34" charset="0"/>
            </a:endParaRPr>
          </a:p>
        </p:txBody>
      </p:sp>
      <p:grpSp>
        <p:nvGrpSpPr>
          <p:cNvPr id="16" name="Group 15"/>
          <p:cNvGrpSpPr/>
          <p:nvPr/>
        </p:nvGrpSpPr>
        <p:grpSpPr>
          <a:xfrm>
            <a:off x="5076056" y="-27384"/>
            <a:ext cx="4104456" cy="720080"/>
            <a:chOff x="5076056" y="-27384"/>
            <a:chExt cx="4104456" cy="720080"/>
          </a:xfrm>
        </p:grpSpPr>
        <p:grpSp>
          <p:nvGrpSpPr>
            <p:cNvPr id="17" name="Group 16"/>
            <p:cNvGrpSpPr/>
            <p:nvPr/>
          </p:nvGrpSpPr>
          <p:grpSpPr>
            <a:xfrm>
              <a:off x="5076056" y="-27384"/>
              <a:ext cx="4104456" cy="720080"/>
              <a:chOff x="5076056" y="-27384"/>
              <a:chExt cx="4104456" cy="720080"/>
            </a:xfrm>
          </p:grpSpPr>
          <p:sp>
            <p:nvSpPr>
              <p:cNvPr id="19" name="Rectangle 18"/>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18" name="TextBox 17"/>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D</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4918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51520" y="980728"/>
            <a:ext cx="8208912" cy="523220"/>
          </a:xfrm>
          <a:prstGeom prst="rect">
            <a:avLst/>
          </a:prstGeom>
          <a:noFill/>
          <a:ln w="9525">
            <a:noFill/>
            <a:miter lim="800000"/>
            <a:headEnd/>
            <a:tailEnd/>
          </a:ln>
          <a:effectLst/>
        </p:spPr>
        <p:txBody>
          <a:bodyPr wrap="square">
            <a:spAutoFit/>
          </a:bodyPr>
          <a:lstStyle/>
          <a:p>
            <a:pPr algn="l">
              <a:defRPr/>
            </a:pPr>
            <a:r>
              <a:rPr lang="en-US" sz="2800" b="1" dirty="0" smtClean="0">
                <a:effectLst/>
                <a:latin typeface="Arial" pitchFamily="34" charset="0"/>
              </a:rPr>
              <a:t>Near Threatened (NT) examples:</a:t>
            </a:r>
          </a:p>
        </p:txBody>
      </p:sp>
      <p:sp>
        <p:nvSpPr>
          <p:cNvPr id="3" name="Rectangle 2"/>
          <p:cNvSpPr/>
          <p:nvPr/>
        </p:nvSpPr>
        <p:spPr>
          <a:xfrm>
            <a:off x="4716016" y="1700808"/>
            <a:ext cx="4248472" cy="23762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182563" indent="-182563" algn="l">
              <a:spcBef>
                <a:spcPts val="500"/>
              </a:spcBef>
              <a:buFont typeface="Arial" pitchFamily="34" charset="0"/>
              <a:buChar char="•"/>
            </a:pPr>
            <a:r>
              <a:rPr lang="en-GB" sz="2400" dirty="0" smtClean="0">
                <a:effectLst/>
              </a:rPr>
              <a:t>Best population size estimate = 2,000 mature individuals</a:t>
            </a:r>
          </a:p>
          <a:p>
            <a:pPr marL="182563" indent="-182563" algn="l">
              <a:spcBef>
                <a:spcPts val="500"/>
              </a:spcBef>
              <a:buFont typeface="Arial" pitchFamily="34" charset="0"/>
              <a:buChar char="•"/>
            </a:pPr>
            <a:r>
              <a:rPr lang="en-GB" sz="2400" dirty="0" smtClean="0">
                <a:effectLst/>
              </a:rPr>
              <a:t>Estimate very uncertain; population may be as low as 1,000</a:t>
            </a:r>
          </a:p>
          <a:p>
            <a:pPr marL="182563" indent="-182563">
              <a:spcBef>
                <a:spcPts val="500"/>
              </a:spcBef>
            </a:pPr>
            <a:r>
              <a:rPr lang="en-GB" sz="2400" b="1" dirty="0" smtClean="0">
                <a:solidFill>
                  <a:schemeClr val="tx1"/>
                </a:solidFill>
                <a:effectLst/>
              </a:rPr>
              <a:t>NT (nearly meets VU D1)</a:t>
            </a:r>
            <a:endParaRPr lang="en-US" sz="2400" dirty="0">
              <a:effectLst/>
            </a:endParaRPr>
          </a:p>
        </p:txBody>
      </p:sp>
      <p:sp>
        <p:nvSpPr>
          <p:cNvPr id="4" name="Rectangle 3"/>
          <p:cNvSpPr/>
          <p:nvPr/>
        </p:nvSpPr>
        <p:spPr>
          <a:xfrm>
            <a:off x="251520" y="1700808"/>
            <a:ext cx="4248472" cy="2376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182563" indent="-182563" algn="l">
              <a:spcBef>
                <a:spcPts val="500"/>
              </a:spcBef>
              <a:buFont typeface="Arial" pitchFamily="34" charset="0"/>
              <a:buChar char="•"/>
            </a:pPr>
            <a:r>
              <a:rPr lang="en-GB" sz="2400" dirty="0" smtClean="0">
                <a:effectLst/>
              </a:rPr>
              <a:t>Population size = 1,500 mature individuals</a:t>
            </a:r>
          </a:p>
          <a:p>
            <a:pPr marL="182563" indent="-182563" algn="l">
              <a:spcBef>
                <a:spcPts val="500"/>
              </a:spcBef>
              <a:buFont typeface="Arial" pitchFamily="34" charset="0"/>
              <a:buChar char="•"/>
            </a:pPr>
            <a:r>
              <a:rPr lang="en-GB" sz="2400" dirty="0" smtClean="0">
                <a:effectLst/>
              </a:rPr>
              <a:t>Nearly meets VU D1</a:t>
            </a:r>
          </a:p>
          <a:p>
            <a:pPr marL="182563" indent="-182563">
              <a:spcBef>
                <a:spcPts val="0"/>
              </a:spcBef>
            </a:pPr>
            <a:endParaRPr lang="en-GB" sz="2400" b="1" dirty="0" smtClean="0">
              <a:solidFill>
                <a:schemeClr val="tx1"/>
              </a:solidFill>
              <a:effectLst/>
            </a:endParaRPr>
          </a:p>
          <a:p>
            <a:pPr marL="182563" indent="-182563">
              <a:spcBef>
                <a:spcPts val="0"/>
              </a:spcBef>
            </a:pPr>
            <a:r>
              <a:rPr lang="en-GB" sz="2400" b="1" dirty="0" smtClean="0">
                <a:solidFill>
                  <a:schemeClr val="tx1"/>
                </a:solidFill>
                <a:effectLst/>
              </a:rPr>
              <a:t>NT (nearly meets VU D1)</a:t>
            </a:r>
            <a:endParaRPr lang="en-US" sz="2400" dirty="0">
              <a:effectLst/>
            </a:endParaRPr>
          </a:p>
        </p:txBody>
      </p:sp>
      <p:sp>
        <p:nvSpPr>
          <p:cNvPr id="5" name="Rectangle 4"/>
          <p:cNvSpPr/>
          <p:nvPr/>
        </p:nvSpPr>
        <p:spPr>
          <a:xfrm>
            <a:off x="251520" y="4221088"/>
            <a:ext cx="8712968"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l">
              <a:spcBef>
                <a:spcPts val="500"/>
              </a:spcBef>
              <a:buFont typeface="Arial" pitchFamily="34" charset="0"/>
              <a:buChar char="•"/>
            </a:pPr>
            <a:r>
              <a:rPr lang="en-GB" sz="2400" dirty="0" smtClean="0">
                <a:effectLst/>
              </a:rPr>
              <a:t>AOO = 12 km² and 3 locations</a:t>
            </a:r>
          </a:p>
          <a:p>
            <a:pPr marL="182563" indent="-182563" algn="l">
              <a:spcBef>
                <a:spcPts val="500"/>
              </a:spcBef>
              <a:buFont typeface="Arial" pitchFamily="34" charset="0"/>
              <a:buChar char="•"/>
            </a:pPr>
            <a:r>
              <a:rPr lang="en-GB" sz="2400" dirty="0" smtClean="0">
                <a:effectLst/>
              </a:rPr>
              <a:t>Population being harvested but not currently declining</a:t>
            </a:r>
          </a:p>
          <a:p>
            <a:pPr marL="182563" indent="-182563" algn="l">
              <a:spcBef>
                <a:spcPts val="500"/>
              </a:spcBef>
              <a:buFont typeface="Arial" pitchFamily="34" charset="0"/>
              <a:buChar char="•"/>
            </a:pPr>
            <a:r>
              <a:rPr lang="en-GB" sz="2400" dirty="0" smtClean="0">
                <a:effectLst/>
              </a:rPr>
              <a:t>Harvest may increase (= plausible threat) but species only likely to become </a:t>
            </a:r>
            <a:r>
              <a:rPr lang="en-GB" sz="2400" u="sng" dirty="0" smtClean="0">
                <a:effectLst/>
              </a:rPr>
              <a:t>VU</a:t>
            </a:r>
            <a:r>
              <a:rPr lang="en-GB" sz="2400" dirty="0" smtClean="0">
                <a:effectLst/>
              </a:rPr>
              <a:t> or </a:t>
            </a:r>
            <a:r>
              <a:rPr lang="en-GB" sz="2400" u="sng" dirty="0" smtClean="0">
                <a:effectLst/>
              </a:rPr>
              <a:t>EN</a:t>
            </a:r>
            <a:r>
              <a:rPr lang="en-GB" sz="2400" dirty="0" smtClean="0">
                <a:effectLst/>
              </a:rPr>
              <a:t> (not EX or CR) within 1-2 generations</a:t>
            </a:r>
          </a:p>
          <a:p>
            <a:pPr marL="182563" indent="-182563">
              <a:spcBef>
                <a:spcPts val="500"/>
              </a:spcBef>
            </a:pPr>
            <a:r>
              <a:rPr lang="en-GB" sz="2400" b="1" dirty="0" smtClean="0">
                <a:solidFill>
                  <a:schemeClr val="tx1"/>
                </a:solidFill>
                <a:effectLst/>
              </a:rPr>
              <a:t>NT (Nearly meets VU D2)</a:t>
            </a:r>
            <a:endParaRPr lang="en-US" sz="2400" b="1" dirty="0">
              <a:solidFill>
                <a:schemeClr val="tx1"/>
              </a:solidFill>
              <a:effectLst/>
            </a:endParaRPr>
          </a:p>
        </p:txBody>
      </p:sp>
      <p:grpSp>
        <p:nvGrpSpPr>
          <p:cNvPr id="6" name="Group 5"/>
          <p:cNvGrpSpPr/>
          <p:nvPr/>
        </p:nvGrpSpPr>
        <p:grpSpPr>
          <a:xfrm>
            <a:off x="5076056" y="-27384"/>
            <a:ext cx="4104456" cy="720080"/>
            <a:chOff x="5076056" y="-27384"/>
            <a:chExt cx="4104456" cy="720080"/>
          </a:xfrm>
        </p:grpSpPr>
        <p:grpSp>
          <p:nvGrpSpPr>
            <p:cNvPr id="7" name="Group 6"/>
            <p:cNvGrpSpPr/>
            <p:nvPr/>
          </p:nvGrpSpPr>
          <p:grpSpPr>
            <a:xfrm>
              <a:off x="5076056" y="-27384"/>
              <a:ext cx="4104456" cy="720080"/>
              <a:chOff x="5076056" y="-27384"/>
              <a:chExt cx="4104456" cy="720080"/>
            </a:xfrm>
          </p:grpSpPr>
          <p:sp>
            <p:nvSpPr>
              <p:cNvPr id="9" name="Rectangle 8"/>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8" name="TextBox 7"/>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D</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657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51520" y="980728"/>
            <a:ext cx="8208912" cy="523220"/>
          </a:xfrm>
          <a:prstGeom prst="rect">
            <a:avLst/>
          </a:prstGeom>
          <a:noFill/>
          <a:ln w="9525">
            <a:noFill/>
            <a:miter lim="800000"/>
            <a:headEnd/>
            <a:tailEnd/>
          </a:ln>
          <a:effectLst/>
        </p:spPr>
        <p:txBody>
          <a:bodyPr wrap="square">
            <a:spAutoFit/>
          </a:bodyPr>
          <a:lstStyle/>
          <a:p>
            <a:pPr algn="l">
              <a:defRPr/>
            </a:pPr>
            <a:r>
              <a:rPr lang="en-US" sz="2800" b="1" dirty="0" smtClean="0">
                <a:effectLst/>
                <a:latin typeface="Arial" pitchFamily="34" charset="0"/>
              </a:rPr>
              <a:t>More examples:</a:t>
            </a:r>
          </a:p>
        </p:txBody>
      </p:sp>
      <p:sp>
        <p:nvSpPr>
          <p:cNvPr id="4" name="Rectangle 3"/>
          <p:cNvSpPr/>
          <p:nvPr/>
        </p:nvSpPr>
        <p:spPr>
          <a:xfrm>
            <a:off x="251520" y="1700808"/>
            <a:ext cx="8712968" cy="2376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182563" indent="-182563" algn="l">
              <a:spcBef>
                <a:spcPts val="500"/>
              </a:spcBef>
              <a:buFont typeface="Arial" pitchFamily="34" charset="0"/>
              <a:buChar char="•"/>
            </a:pPr>
            <a:r>
              <a:rPr lang="en-GB" sz="2400" dirty="0" err="1" smtClean="0">
                <a:effectLst/>
              </a:rPr>
              <a:t>Taxon</a:t>
            </a:r>
            <a:r>
              <a:rPr lang="en-GB" sz="2400" dirty="0" smtClean="0">
                <a:effectLst/>
              </a:rPr>
              <a:t> lives in one lake. AOO = 22 km²</a:t>
            </a:r>
          </a:p>
          <a:p>
            <a:pPr marL="182563" indent="-182563" algn="l">
              <a:spcBef>
                <a:spcPts val="500"/>
              </a:spcBef>
              <a:buFont typeface="Arial" pitchFamily="34" charset="0"/>
              <a:buChar char="•"/>
            </a:pPr>
            <a:r>
              <a:rPr lang="en-GB" sz="2400" dirty="0" smtClean="0">
                <a:effectLst/>
              </a:rPr>
              <a:t>Population currently stable.</a:t>
            </a:r>
          </a:p>
          <a:p>
            <a:pPr marL="182563" indent="-182563" algn="l">
              <a:spcBef>
                <a:spcPts val="500"/>
              </a:spcBef>
              <a:buFont typeface="Arial" pitchFamily="34" charset="0"/>
              <a:buChar char="•"/>
            </a:pPr>
            <a:r>
              <a:rPr lang="en-GB" sz="2400" dirty="0" smtClean="0">
                <a:effectLst/>
              </a:rPr>
              <a:t>No current threats, but introduction of invasive predatory fish has occurred in other nearby lakes. If fish are introduced, population will surely plummet and could become Extinct.</a:t>
            </a:r>
          </a:p>
          <a:p>
            <a:pPr marL="182563" indent="-182563">
              <a:spcBef>
                <a:spcPts val="500"/>
              </a:spcBef>
            </a:pPr>
            <a:r>
              <a:rPr lang="en-GB" sz="2400" b="1" dirty="0" smtClean="0">
                <a:solidFill>
                  <a:schemeClr val="tx1"/>
                </a:solidFill>
                <a:effectLst/>
              </a:rPr>
              <a:t>VU D2</a:t>
            </a:r>
            <a:endParaRPr lang="en-US" sz="2400" dirty="0">
              <a:effectLst/>
            </a:endParaRPr>
          </a:p>
        </p:txBody>
      </p:sp>
      <p:sp>
        <p:nvSpPr>
          <p:cNvPr id="5" name="Rectangle 4"/>
          <p:cNvSpPr/>
          <p:nvPr/>
        </p:nvSpPr>
        <p:spPr>
          <a:xfrm>
            <a:off x="251520" y="4221088"/>
            <a:ext cx="8712968" cy="22322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82563" indent="-182563" algn="l">
              <a:spcBef>
                <a:spcPts val="500"/>
              </a:spcBef>
              <a:buFont typeface="Arial" pitchFamily="34" charset="0"/>
              <a:buChar char="•"/>
            </a:pPr>
            <a:r>
              <a:rPr lang="en-GB" sz="2400" dirty="0" smtClean="0">
                <a:effectLst/>
              </a:rPr>
              <a:t>AOO = </a:t>
            </a:r>
            <a:r>
              <a:rPr lang="en-GB" sz="2400" smtClean="0">
                <a:effectLst/>
              </a:rPr>
              <a:t>17 km²</a:t>
            </a:r>
            <a:endParaRPr lang="en-GB" sz="2400" dirty="0" smtClean="0">
              <a:effectLst/>
            </a:endParaRPr>
          </a:p>
          <a:p>
            <a:pPr marL="182563" indent="-182563" algn="l">
              <a:spcBef>
                <a:spcPts val="500"/>
              </a:spcBef>
              <a:buFont typeface="Arial" pitchFamily="34" charset="0"/>
              <a:buChar char="•"/>
            </a:pPr>
            <a:r>
              <a:rPr lang="en-GB" sz="2400" dirty="0" smtClean="0">
                <a:effectLst/>
              </a:rPr>
              <a:t>Population is not declining</a:t>
            </a:r>
          </a:p>
          <a:p>
            <a:pPr marL="182563" indent="-182563" algn="l">
              <a:spcBef>
                <a:spcPts val="500"/>
              </a:spcBef>
              <a:buFont typeface="Arial" pitchFamily="34" charset="0"/>
              <a:buChar char="•"/>
            </a:pPr>
            <a:r>
              <a:rPr lang="en-GB" sz="2400" dirty="0" smtClean="0">
                <a:effectLst/>
              </a:rPr>
              <a:t>No current threats, no plausible future threats; population likely to remain stable.</a:t>
            </a:r>
          </a:p>
          <a:p>
            <a:pPr marL="182563" indent="-182563">
              <a:spcBef>
                <a:spcPts val="500"/>
              </a:spcBef>
            </a:pPr>
            <a:r>
              <a:rPr lang="en-GB" sz="2400" b="1" dirty="0" smtClean="0">
                <a:solidFill>
                  <a:schemeClr val="tx1"/>
                </a:solidFill>
                <a:effectLst/>
              </a:rPr>
              <a:t>LEAST CONCERN</a:t>
            </a:r>
            <a:endParaRPr lang="en-US" sz="2400" dirty="0">
              <a:effectLst/>
            </a:endParaRPr>
          </a:p>
        </p:txBody>
      </p:sp>
      <p:grpSp>
        <p:nvGrpSpPr>
          <p:cNvPr id="6" name="Group 5"/>
          <p:cNvGrpSpPr/>
          <p:nvPr/>
        </p:nvGrpSpPr>
        <p:grpSpPr>
          <a:xfrm>
            <a:off x="5076056" y="-27384"/>
            <a:ext cx="4104456" cy="720080"/>
            <a:chOff x="5076056" y="-27384"/>
            <a:chExt cx="4104456" cy="720080"/>
          </a:xfrm>
        </p:grpSpPr>
        <p:grpSp>
          <p:nvGrpSpPr>
            <p:cNvPr id="7" name="Group 6"/>
            <p:cNvGrpSpPr/>
            <p:nvPr/>
          </p:nvGrpSpPr>
          <p:grpSpPr>
            <a:xfrm>
              <a:off x="5076056" y="-27384"/>
              <a:ext cx="4104456" cy="720080"/>
              <a:chOff x="5076056" y="-27384"/>
              <a:chExt cx="4104456" cy="720080"/>
            </a:xfrm>
          </p:grpSpPr>
          <p:sp>
            <p:nvSpPr>
              <p:cNvPr id="9" name="Rectangle 8"/>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8" name="TextBox 7"/>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D</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2107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9512" y="1268760"/>
            <a:ext cx="8445500" cy="523220"/>
          </a:xfrm>
          <a:prstGeom prst="rect">
            <a:avLst/>
          </a:prstGeom>
          <a:noFill/>
          <a:ln w="9525">
            <a:noFill/>
            <a:miter lim="800000"/>
            <a:headEnd/>
            <a:tailEnd/>
          </a:ln>
          <a:effectLst/>
        </p:spPr>
        <p:txBody>
          <a:bodyPr>
            <a:spAutoFit/>
          </a:bodyPr>
          <a:lstStyle/>
          <a:p>
            <a:pPr algn="l">
              <a:defRPr/>
            </a:pPr>
            <a:r>
              <a:rPr lang="en-US" sz="2800" b="1" dirty="0" smtClean="0">
                <a:solidFill>
                  <a:srgbClr val="800000"/>
                </a:solidFill>
                <a:effectLst/>
                <a:latin typeface="Arial" pitchFamily="34" charset="0"/>
              </a:rPr>
              <a:t>Criterion D points </a:t>
            </a:r>
            <a:r>
              <a:rPr lang="en-US" sz="2800" b="1" dirty="0">
                <a:solidFill>
                  <a:srgbClr val="800000"/>
                </a:solidFill>
                <a:effectLst/>
                <a:latin typeface="Arial" pitchFamily="34" charset="0"/>
              </a:rPr>
              <a:t>to remember:</a:t>
            </a:r>
            <a:r>
              <a:rPr lang="en-US" sz="2800" dirty="0">
                <a:solidFill>
                  <a:srgbClr val="800000"/>
                </a:solidFill>
                <a:effectLst/>
                <a:latin typeface="Arial" pitchFamily="34" charset="0"/>
              </a:rPr>
              <a:t> </a:t>
            </a:r>
          </a:p>
        </p:txBody>
      </p:sp>
      <p:sp>
        <p:nvSpPr>
          <p:cNvPr id="19" name="TextBox 18"/>
          <p:cNvSpPr txBox="1"/>
          <p:nvPr/>
        </p:nvSpPr>
        <p:spPr>
          <a:xfrm>
            <a:off x="2843808" y="2381979"/>
            <a:ext cx="6192688" cy="830997"/>
          </a:xfrm>
          <a:prstGeom prst="rect">
            <a:avLst/>
          </a:prstGeom>
          <a:noFill/>
        </p:spPr>
        <p:txBody>
          <a:bodyPr wrap="square" rtlCol="0">
            <a:spAutoFit/>
          </a:bodyPr>
          <a:lstStyle/>
          <a:p>
            <a:pPr algn="l"/>
            <a:r>
              <a:rPr lang="en-GB" sz="2400" dirty="0" smtClean="0">
                <a:effectLst/>
                <a:latin typeface="Arial" pitchFamily="34" charset="0"/>
                <a:cs typeface="Arial" pitchFamily="34" charset="0"/>
              </a:rPr>
              <a:t>To use criteria D or D1, an estimate of the population size is needed</a:t>
            </a:r>
            <a:endParaRPr lang="en-GB" sz="2400" dirty="0">
              <a:effectLst/>
              <a:latin typeface="Arial" pitchFamily="34" charset="0"/>
              <a:cs typeface="Arial" pitchFamily="34" charset="0"/>
            </a:endParaRPr>
          </a:p>
        </p:txBody>
      </p:sp>
      <p:grpSp>
        <p:nvGrpSpPr>
          <p:cNvPr id="2" name="Group 73"/>
          <p:cNvGrpSpPr/>
          <p:nvPr/>
        </p:nvGrpSpPr>
        <p:grpSpPr>
          <a:xfrm>
            <a:off x="323528" y="2132856"/>
            <a:ext cx="2178430" cy="1592630"/>
            <a:chOff x="323528" y="1628800"/>
            <a:chExt cx="2178430" cy="1592630"/>
          </a:xfrm>
        </p:grpSpPr>
        <p:grpSp>
          <p:nvGrpSpPr>
            <p:cNvPr id="3" name="Group 14"/>
            <p:cNvGrpSpPr/>
            <p:nvPr/>
          </p:nvGrpSpPr>
          <p:grpSpPr>
            <a:xfrm>
              <a:off x="755576" y="1628800"/>
              <a:ext cx="378230" cy="512510"/>
              <a:chOff x="5893347" y="2999204"/>
              <a:chExt cx="1284693" cy="2310457"/>
            </a:xfrm>
          </p:grpSpPr>
          <p:sp>
            <p:nvSpPr>
              <p:cNvPr id="21" name="Freeform 15"/>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2" name="Freeform 16"/>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6" name="Group 17"/>
            <p:cNvGrpSpPr/>
            <p:nvPr/>
          </p:nvGrpSpPr>
          <p:grpSpPr>
            <a:xfrm>
              <a:off x="899592" y="1988840"/>
              <a:ext cx="378230" cy="512510"/>
              <a:chOff x="5893347" y="2999204"/>
              <a:chExt cx="1284693" cy="2310457"/>
            </a:xfrm>
          </p:grpSpPr>
          <p:sp>
            <p:nvSpPr>
              <p:cNvPr id="24" name="Freeform 1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Freeform 1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7" name="Group 41"/>
            <p:cNvGrpSpPr/>
            <p:nvPr/>
          </p:nvGrpSpPr>
          <p:grpSpPr>
            <a:xfrm>
              <a:off x="539552" y="2204864"/>
              <a:ext cx="378230" cy="512510"/>
              <a:chOff x="5893347" y="2999204"/>
              <a:chExt cx="1284693" cy="2310457"/>
            </a:xfrm>
          </p:grpSpPr>
          <p:sp>
            <p:nvSpPr>
              <p:cNvPr id="27" name="Freeform 26"/>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 name="Freeform 27"/>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8" name="Group 50"/>
            <p:cNvGrpSpPr/>
            <p:nvPr/>
          </p:nvGrpSpPr>
          <p:grpSpPr>
            <a:xfrm>
              <a:off x="323528" y="1844824"/>
              <a:ext cx="378230" cy="512510"/>
              <a:chOff x="5893347" y="2999204"/>
              <a:chExt cx="1284693" cy="2310457"/>
            </a:xfrm>
          </p:grpSpPr>
          <p:sp>
            <p:nvSpPr>
              <p:cNvPr id="30" name="Freeform 29"/>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1" name="Freeform 30"/>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9" name="Group 59"/>
            <p:cNvGrpSpPr/>
            <p:nvPr/>
          </p:nvGrpSpPr>
          <p:grpSpPr>
            <a:xfrm>
              <a:off x="755576" y="2636912"/>
              <a:ext cx="378230" cy="512510"/>
              <a:chOff x="5893347" y="2999204"/>
              <a:chExt cx="1284693" cy="2310457"/>
            </a:xfrm>
          </p:grpSpPr>
          <p:sp>
            <p:nvSpPr>
              <p:cNvPr id="33" name="Freeform 32"/>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4" name="Freeform 33"/>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0" name="Group 62"/>
            <p:cNvGrpSpPr/>
            <p:nvPr/>
          </p:nvGrpSpPr>
          <p:grpSpPr>
            <a:xfrm>
              <a:off x="1043608" y="2348880"/>
              <a:ext cx="378230" cy="512510"/>
              <a:chOff x="5893347" y="2999204"/>
              <a:chExt cx="1284693" cy="2310457"/>
            </a:xfrm>
          </p:grpSpPr>
          <p:sp>
            <p:nvSpPr>
              <p:cNvPr id="36" name="Freeform 35"/>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7" name="Freeform 36"/>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1" name="Group 17"/>
            <p:cNvGrpSpPr/>
            <p:nvPr/>
          </p:nvGrpSpPr>
          <p:grpSpPr>
            <a:xfrm>
              <a:off x="1763688" y="1916832"/>
              <a:ext cx="378230" cy="512510"/>
              <a:chOff x="5893347" y="2999204"/>
              <a:chExt cx="1284693" cy="2310457"/>
            </a:xfrm>
          </p:grpSpPr>
          <p:sp>
            <p:nvSpPr>
              <p:cNvPr id="39" name="Freeform 18"/>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0" name="Freeform 19"/>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2" name="Group 32"/>
            <p:cNvGrpSpPr/>
            <p:nvPr/>
          </p:nvGrpSpPr>
          <p:grpSpPr>
            <a:xfrm>
              <a:off x="2051720" y="2708920"/>
              <a:ext cx="378230" cy="512510"/>
              <a:chOff x="5893347" y="2999204"/>
              <a:chExt cx="1284693" cy="2310457"/>
            </a:xfrm>
          </p:grpSpPr>
          <p:sp>
            <p:nvSpPr>
              <p:cNvPr id="42" name="Freeform 41"/>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3" name="Freeform 42"/>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3" name="Group 47"/>
            <p:cNvGrpSpPr/>
            <p:nvPr/>
          </p:nvGrpSpPr>
          <p:grpSpPr>
            <a:xfrm>
              <a:off x="2123728" y="2132856"/>
              <a:ext cx="378230" cy="512510"/>
              <a:chOff x="5893347" y="2999204"/>
              <a:chExt cx="1284693" cy="2310457"/>
            </a:xfrm>
          </p:grpSpPr>
          <p:sp>
            <p:nvSpPr>
              <p:cNvPr id="45" name="Freeform 44"/>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6" name="Freeform 45"/>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4" name="Group 50"/>
            <p:cNvGrpSpPr/>
            <p:nvPr/>
          </p:nvGrpSpPr>
          <p:grpSpPr>
            <a:xfrm>
              <a:off x="1259632" y="1700808"/>
              <a:ext cx="378230" cy="512510"/>
              <a:chOff x="5893347" y="2999204"/>
              <a:chExt cx="1284693" cy="2310457"/>
            </a:xfrm>
          </p:grpSpPr>
          <p:sp>
            <p:nvSpPr>
              <p:cNvPr id="48" name="Freeform 47"/>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9" name="Freeform 48"/>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5" name="Group 59"/>
            <p:cNvGrpSpPr/>
            <p:nvPr/>
          </p:nvGrpSpPr>
          <p:grpSpPr>
            <a:xfrm>
              <a:off x="1403648" y="2132856"/>
              <a:ext cx="378230" cy="512510"/>
              <a:chOff x="5893347" y="2999204"/>
              <a:chExt cx="1284693" cy="2310457"/>
            </a:xfrm>
          </p:grpSpPr>
          <p:sp>
            <p:nvSpPr>
              <p:cNvPr id="51" name="Freeform 50"/>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2" name="Freeform 51"/>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6" name="Group 62"/>
            <p:cNvGrpSpPr/>
            <p:nvPr/>
          </p:nvGrpSpPr>
          <p:grpSpPr>
            <a:xfrm>
              <a:off x="1691680" y="2420888"/>
              <a:ext cx="378230" cy="512510"/>
              <a:chOff x="5893347" y="2999204"/>
              <a:chExt cx="1284693" cy="2310457"/>
            </a:xfrm>
          </p:grpSpPr>
          <p:sp>
            <p:nvSpPr>
              <p:cNvPr id="54" name="Freeform 53"/>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5" name="Freeform 54"/>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7" name="Group 59"/>
            <p:cNvGrpSpPr/>
            <p:nvPr/>
          </p:nvGrpSpPr>
          <p:grpSpPr>
            <a:xfrm>
              <a:off x="1331640" y="2636912"/>
              <a:ext cx="378230" cy="512510"/>
              <a:chOff x="5893347" y="2999204"/>
              <a:chExt cx="1284693" cy="2310457"/>
            </a:xfrm>
          </p:grpSpPr>
          <p:sp>
            <p:nvSpPr>
              <p:cNvPr id="57" name="Freeform 56"/>
              <p:cNvSpPr/>
              <p:nvPr/>
            </p:nvSpPr>
            <p:spPr bwMode="auto">
              <a:xfrm>
                <a:off x="6156176" y="4005064"/>
                <a:ext cx="420862" cy="1304597"/>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8" name="Freeform 57"/>
              <p:cNvSpPr/>
              <p:nvPr/>
            </p:nvSpPr>
            <p:spPr bwMode="auto">
              <a:xfrm>
                <a:off x="5893347" y="2999204"/>
                <a:ext cx="1284693" cy="1557556"/>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sp>
        <p:nvSpPr>
          <p:cNvPr id="60" name="TextBox 59"/>
          <p:cNvSpPr txBox="1"/>
          <p:nvPr/>
        </p:nvSpPr>
        <p:spPr>
          <a:xfrm>
            <a:off x="316997" y="2327276"/>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1</a:t>
            </a:r>
            <a:endParaRPr lang="en-GB" sz="2000" b="1" dirty="0">
              <a:solidFill>
                <a:schemeClr val="bg1"/>
              </a:solidFill>
              <a:effectLst/>
              <a:latin typeface="Arial" pitchFamily="34" charset="0"/>
              <a:cs typeface="Arial" pitchFamily="34" charset="0"/>
            </a:endParaRPr>
          </a:p>
        </p:txBody>
      </p:sp>
      <p:sp>
        <p:nvSpPr>
          <p:cNvPr id="61" name="TextBox 60"/>
          <p:cNvSpPr txBox="1"/>
          <p:nvPr/>
        </p:nvSpPr>
        <p:spPr>
          <a:xfrm>
            <a:off x="753237" y="2126492"/>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2</a:t>
            </a:r>
            <a:endParaRPr lang="en-GB" sz="2000" b="1" dirty="0">
              <a:solidFill>
                <a:schemeClr val="bg1"/>
              </a:solidFill>
              <a:effectLst/>
              <a:latin typeface="Arial" pitchFamily="34" charset="0"/>
              <a:cs typeface="Arial" pitchFamily="34" charset="0"/>
            </a:endParaRPr>
          </a:p>
        </p:txBody>
      </p:sp>
      <p:sp>
        <p:nvSpPr>
          <p:cNvPr id="62" name="TextBox 61"/>
          <p:cNvSpPr txBox="1"/>
          <p:nvPr/>
        </p:nvSpPr>
        <p:spPr>
          <a:xfrm>
            <a:off x="897253" y="2486532"/>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3</a:t>
            </a:r>
            <a:endParaRPr lang="en-GB" sz="2000" b="1" dirty="0">
              <a:solidFill>
                <a:schemeClr val="bg1"/>
              </a:solidFill>
              <a:effectLst/>
              <a:latin typeface="Arial" pitchFamily="34" charset="0"/>
              <a:cs typeface="Arial" pitchFamily="34" charset="0"/>
            </a:endParaRPr>
          </a:p>
        </p:txBody>
      </p:sp>
      <p:sp>
        <p:nvSpPr>
          <p:cNvPr id="63" name="TextBox 62"/>
          <p:cNvSpPr txBox="1"/>
          <p:nvPr/>
        </p:nvSpPr>
        <p:spPr>
          <a:xfrm>
            <a:off x="537213" y="2702556"/>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4</a:t>
            </a:r>
            <a:endParaRPr lang="en-GB" sz="2000" b="1" dirty="0">
              <a:solidFill>
                <a:schemeClr val="bg1"/>
              </a:solidFill>
              <a:effectLst/>
              <a:latin typeface="Arial" pitchFamily="34" charset="0"/>
              <a:cs typeface="Arial" pitchFamily="34" charset="0"/>
            </a:endParaRPr>
          </a:p>
        </p:txBody>
      </p:sp>
      <p:sp>
        <p:nvSpPr>
          <p:cNvPr id="64" name="TextBox 63"/>
          <p:cNvSpPr txBox="1"/>
          <p:nvPr/>
        </p:nvSpPr>
        <p:spPr>
          <a:xfrm>
            <a:off x="742189" y="3138796"/>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5</a:t>
            </a:r>
            <a:endParaRPr lang="en-GB" sz="2000" b="1" dirty="0">
              <a:solidFill>
                <a:schemeClr val="bg1"/>
              </a:solidFill>
              <a:effectLst/>
              <a:latin typeface="Arial" pitchFamily="34" charset="0"/>
              <a:cs typeface="Arial" pitchFamily="34" charset="0"/>
            </a:endParaRPr>
          </a:p>
        </p:txBody>
      </p:sp>
      <p:sp>
        <p:nvSpPr>
          <p:cNvPr id="65" name="TextBox 64"/>
          <p:cNvSpPr txBox="1"/>
          <p:nvPr/>
        </p:nvSpPr>
        <p:spPr>
          <a:xfrm>
            <a:off x="1026029" y="2853428"/>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6</a:t>
            </a:r>
            <a:endParaRPr lang="en-GB" sz="2000" b="1" dirty="0">
              <a:solidFill>
                <a:schemeClr val="bg1"/>
              </a:solidFill>
              <a:effectLst/>
              <a:latin typeface="Arial" pitchFamily="34" charset="0"/>
              <a:cs typeface="Arial" pitchFamily="34" charset="0"/>
            </a:endParaRPr>
          </a:p>
        </p:txBody>
      </p:sp>
      <p:sp>
        <p:nvSpPr>
          <p:cNvPr id="66" name="TextBox 65"/>
          <p:cNvSpPr txBox="1"/>
          <p:nvPr/>
        </p:nvSpPr>
        <p:spPr>
          <a:xfrm>
            <a:off x="1257293" y="2198500"/>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7</a:t>
            </a:r>
            <a:endParaRPr lang="en-GB" sz="2000" b="1" dirty="0">
              <a:solidFill>
                <a:schemeClr val="bg1"/>
              </a:solidFill>
              <a:effectLst/>
              <a:latin typeface="Arial" pitchFamily="34" charset="0"/>
              <a:cs typeface="Arial" pitchFamily="34" charset="0"/>
            </a:endParaRPr>
          </a:p>
        </p:txBody>
      </p:sp>
      <p:sp>
        <p:nvSpPr>
          <p:cNvPr id="67" name="TextBox 66"/>
          <p:cNvSpPr txBox="1"/>
          <p:nvPr/>
        </p:nvSpPr>
        <p:spPr>
          <a:xfrm>
            <a:off x="1409693" y="2647246"/>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8</a:t>
            </a:r>
            <a:endParaRPr lang="en-GB" sz="2000" b="1" dirty="0">
              <a:solidFill>
                <a:schemeClr val="bg1"/>
              </a:solidFill>
              <a:effectLst/>
              <a:latin typeface="Arial" pitchFamily="34" charset="0"/>
              <a:cs typeface="Arial" pitchFamily="34" charset="0"/>
            </a:endParaRPr>
          </a:p>
        </p:txBody>
      </p:sp>
      <p:sp>
        <p:nvSpPr>
          <p:cNvPr id="68" name="TextBox 67"/>
          <p:cNvSpPr txBox="1"/>
          <p:nvPr/>
        </p:nvSpPr>
        <p:spPr>
          <a:xfrm>
            <a:off x="1344541" y="3120822"/>
            <a:ext cx="360040"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9</a:t>
            </a:r>
            <a:endParaRPr lang="en-GB" sz="2000" b="1" dirty="0">
              <a:solidFill>
                <a:schemeClr val="bg1"/>
              </a:solidFill>
              <a:effectLst/>
              <a:latin typeface="Arial" pitchFamily="34" charset="0"/>
              <a:cs typeface="Arial" pitchFamily="34" charset="0"/>
            </a:endParaRPr>
          </a:p>
        </p:txBody>
      </p:sp>
      <p:sp>
        <p:nvSpPr>
          <p:cNvPr id="69" name="TextBox 68"/>
          <p:cNvSpPr txBox="1"/>
          <p:nvPr/>
        </p:nvSpPr>
        <p:spPr>
          <a:xfrm>
            <a:off x="1582661" y="2918580"/>
            <a:ext cx="576064"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10</a:t>
            </a:r>
            <a:endParaRPr lang="en-GB" sz="2000" b="1" dirty="0">
              <a:solidFill>
                <a:schemeClr val="bg1"/>
              </a:solidFill>
              <a:effectLst/>
              <a:latin typeface="Arial" pitchFamily="34" charset="0"/>
              <a:cs typeface="Arial" pitchFamily="34" charset="0"/>
            </a:endParaRPr>
          </a:p>
        </p:txBody>
      </p:sp>
      <p:sp>
        <p:nvSpPr>
          <p:cNvPr id="70" name="TextBox 69"/>
          <p:cNvSpPr txBox="1"/>
          <p:nvPr/>
        </p:nvSpPr>
        <p:spPr>
          <a:xfrm>
            <a:off x="1946893" y="3197022"/>
            <a:ext cx="576064"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11</a:t>
            </a:r>
            <a:endParaRPr lang="en-GB" sz="2000" b="1" dirty="0">
              <a:solidFill>
                <a:schemeClr val="bg1"/>
              </a:solidFill>
              <a:effectLst/>
              <a:latin typeface="Arial" pitchFamily="34" charset="0"/>
              <a:cs typeface="Arial" pitchFamily="34" charset="0"/>
            </a:endParaRPr>
          </a:p>
        </p:txBody>
      </p:sp>
      <p:sp>
        <p:nvSpPr>
          <p:cNvPr id="71" name="TextBox 70"/>
          <p:cNvSpPr txBox="1"/>
          <p:nvPr/>
        </p:nvSpPr>
        <p:spPr>
          <a:xfrm>
            <a:off x="1647813" y="2414524"/>
            <a:ext cx="576064"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12</a:t>
            </a:r>
            <a:endParaRPr lang="en-GB" sz="2000" b="1" dirty="0">
              <a:solidFill>
                <a:schemeClr val="bg1"/>
              </a:solidFill>
              <a:effectLst/>
              <a:latin typeface="Arial" pitchFamily="34" charset="0"/>
              <a:cs typeface="Arial" pitchFamily="34" charset="0"/>
            </a:endParaRPr>
          </a:p>
        </p:txBody>
      </p:sp>
      <p:sp>
        <p:nvSpPr>
          <p:cNvPr id="72" name="TextBox 71"/>
          <p:cNvSpPr txBox="1"/>
          <p:nvPr/>
        </p:nvSpPr>
        <p:spPr>
          <a:xfrm>
            <a:off x="1992613" y="2632006"/>
            <a:ext cx="576064" cy="400110"/>
          </a:xfrm>
          <a:prstGeom prst="rect">
            <a:avLst/>
          </a:prstGeom>
          <a:noFill/>
        </p:spPr>
        <p:txBody>
          <a:bodyPr wrap="square" rtlCol="0">
            <a:spAutoFit/>
          </a:bodyPr>
          <a:lstStyle/>
          <a:p>
            <a:r>
              <a:rPr lang="en-GB" sz="2000" b="1" dirty="0" smtClean="0">
                <a:solidFill>
                  <a:schemeClr val="bg1"/>
                </a:solidFill>
                <a:effectLst/>
                <a:latin typeface="Arial" pitchFamily="34" charset="0"/>
                <a:cs typeface="Arial" pitchFamily="34" charset="0"/>
              </a:rPr>
              <a:t>13</a:t>
            </a:r>
            <a:endParaRPr lang="en-GB" sz="2000" b="1" dirty="0">
              <a:solidFill>
                <a:schemeClr val="bg1"/>
              </a:solidFill>
              <a:effectLst/>
              <a:latin typeface="Arial" pitchFamily="34" charset="0"/>
              <a:cs typeface="Arial" pitchFamily="34" charset="0"/>
            </a:endParaRPr>
          </a:p>
        </p:txBody>
      </p:sp>
      <p:cxnSp>
        <p:nvCxnSpPr>
          <p:cNvPr id="108" name="Straight Connector 107"/>
          <p:cNvCxnSpPr/>
          <p:nvPr/>
        </p:nvCxnSpPr>
        <p:spPr bwMode="auto">
          <a:xfrm flipV="1">
            <a:off x="482784" y="4210040"/>
            <a:ext cx="7776864" cy="0"/>
          </a:xfrm>
          <a:prstGeom prst="line">
            <a:avLst/>
          </a:prstGeom>
          <a:solidFill>
            <a:srgbClr val="FFE6B3"/>
          </a:solidFill>
          <a:ln w="9525" cap="flat" cmpd="sng" algn="ctr">
            <a:solidFill>
              <a:schemeClr val="tx1"/>
            </a:solidFill>
            <a:prstDash val="solid"/>
            <a:round/>
            <a:headEnd type="none" w="med" len="med"/>
            <a:tailEnd type="none" w="med" len="med"/>
          </a:ln>
          <a:effectLst/>
        </p:spPr>
      </p:cxnSp>
      <p:grpSp>
        <p:nvGrpSpPr>
          <p:cNvPr id="77" name="Group 76"/>
          <p:cNvGrpSpPr/>
          <p:nvPr/>
        </p:nvGrpSpPr>
        <p:grpSpPr>
          <a:xfrm>
            <a:off x="1115616" y="5074136"/>
            <a:ext cx="7166128" cy="544909"/>
            <a:chOff x="1222296" y="4611608"/>
            <a:chExt cx="7166128" cy="544909"/>
          </a:xfrm>
        </p:grpSpPr>
        <p:grpSp>
          <p:nvGrpSpPr>
            <p:cNvPr id="76" name="Group 75"/>
            <p:cNvGrpSpPr/>
            <p:nvPr/>
          </p:nvGrpSpPr>
          <p:grpSpPr>
            <a:xfrm>
              <a:off x="1222296" y="4611608"/>
              <a:ext cx="7166128" cy="544909"/>
              <a:chOff x="1222296" y="4611608"/>
              <a:chExt cx="7166128" cy="544909"/>
            </a:xfrm>
          </p:grpSpPr>
          <p:sp>
            <p:nvSpPr>
              <p:cNvPr id="89" name="TextBox 88"/>
              <p:cNvSpPr txBox="1"/>
              <p:nvPr/>
            </p:nvSpPr>
            <p:spPr>
              <a:xfrm>
                <a:off x="1222296" y="4633297"/>
                <a:ext cx="1538456" cy="523220"/>
              </a:xfrm>
              <a:prstGeom prst="rect">
                <a:avLst/>
              </a:prstGeom>
              <a:noFill/>
            </p:spPr>
            <p:txBody>
              <a:bodyPr wrap="square" rtlCol="0">
                <a:spAutoFit/>
              </a:bodyPr>
              <a:lstStyle/>
              <a:p>
                <a:pPr algn="l"/>
                <a:r>
                  <a:rPr lang="en-GB" sz="2800" dirty="0" smtClean="0">
                    <a:effectLst/>
                    <a:latin typeface="Arial" pitchFamily="34" charset="0"/>
                    <a:cs typeface="Arial" pitchFamily="34" charset="0"/>
                  </a:rPr>
                  <a:t>D1 &amp; D2 </a:t>
                </a:r>
                <a:endParaRPr lang="en-GB" sz="2800" dirty="0">
                  <a:effectLst/>
                  <a:latin typeface="Arial" pitchFamily="34" charset="0"/>
                  <a:cs typeface="Arial" pitchFamily="34" charset="0"/>
                </a:endParaRPr>
              </a:p>
            </p:txBody>
          </p:sp>
          <p:sp>
            <p:nvSpPr>
              <p:cNvPr id="74" name="TextBox 73"/>
              <p:cNvSpPr txBox="1"/>
              <p:nvPr/>
            </p:nvSpPr>
            <p:spPr>
              <a:xfrm>
                <a:off x="4211960" y="4611608"/>
                <a:ext cx="4176464" cy="523220"/>
              </a:xfrm>
              <a:prstGeom prst="rect">
                <a:avLst/>
              </a:prstGeom>
              <a:noFill/>
            </p:spPr>
            <p:txBody>
              <a:bodyPr wrap="square" rtlCol="0">
                <a:spAutoFit/>
              </a:bodyPr>
              <a:lstStyle/>
              <a:p>
                <a:pPr algn="l"/>
                <a:r>
                  <a:rPr lang="en-GB" sz="2800" dirty="0" smtClean="0">
                    <a:effectLst/>
                    <a:latin typeface="Arial" pitchFamily="34" charset="0"/>
                    <a:cs typeface="Arial" pitchFamily="34" charset="0"/>
                  </a:rPr>
                  <a:t>Vulnerable category only</a:t>
                </a:r>
                <a:endParaRPr lang="en-GB" sz="2800" dirty="0">
                  <a:effectLst/>
                  <a:latin typeface="Arial" pitchFamily="34" charset="0"/>
                  <a:cs typeface="Arial" pitchFamily="34" charset="0"/>
                </a:endParaRPr>
              </a:p>
            </p:txBody>
          </p:sp>
        </p:grpSp>
        <p:sp>
          <p:nvSpPr>
            <p:cNvPr id="75" name="Right Arrow 74"/>
            <p:cNvSpPr/>
            <p:nvPr/>
          </p:nvSpPr>
          <p:spPr bwMode="auto">
            <a:xfrm>
              <a:off x="2992016" y="4766672"/>
              <a:ext cx="894576" cy="288032"/>
            </a:xfrm>
            <a:prstGeom prst="rightArrow">
              <a:avLst>
                <a:gd name="adj1" fmla="val 50000"/>
                <a:gd name="adj2" fmla="val 98101"/>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73" name="Group 72"/>
          <p:cNvGrpSpPr/>
          <p:nvPr/>
        </p:nvGrpSpPr>
        <p:grpSpPr>
          <a:xfrm>
            <a:off x="5076056" y="-27384"/>
            <a:ext cx="4104456" cy="720080"/>
            <a:chOff x="5076056" y="-27384"/>
            <a:chExt cx="4104456" cy="720080"/>
          </a:xfrm>
        </p:grpSpPr>
        <p:grpSp>
          <p:nvGrpSpPr>
            <p:cNvPr id="78" name="Group 77"/>
            <p:cNvGrpSpPr/>
            <p:nvPr/>
          </p:nvGrpSpPr>
          <p:grpSpPr>
            <a:xfrm>
              <a:off x="5076056" y="-27384"/>
              <a:ext cx="4104456" cy="720080"/>
              <a:chOff x="5076056" y="-27384"/>
              <a:chExt cx="4104456" cy="720080"/>
            </a:xfrm>
          </p:grpSpPr>
          <p:sp>
            <p:nvSpPr>
              <p:cNvPr id="80" name="Rectangle 79"/>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 name="Picture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79" name="TextBox 78"/>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D</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19332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fade">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wipe(left)">
                                      <p:cBhvr>
                                        <p:cTn id="6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899592" y="5229200"/>
            <a:ext cx="2664296" cy="598404"/>
            <a:chOff x="611560" y="4725144"/>
            <a:chExt cx="3197484" cy="598404"/>
          </a:xfrm>
        </p:grpSpPr>
        <p:grpSp>
          <p:nvGrpSpPr>
            <p:cNvPr id="72" name="Group 71"/>
            <p:cNvGrpSpPr/>
            <p:nvPr/>
          </p:nvGrpSpPr>
          <p:grpSpPr>
            <a:xfrm>
              <a:off x="611560" y="4725144"/>
              <a:ext cx="1916068" cy="547995"/>
              <a:chOff x="611560" y="4725144"/>
              <a:chExt cx="1916068" cy="547995"/>
            </a:xfrm>
          </p:grpSpPr>
          <p:pic>
            <p:nvPicPr>
              <p:cNvPr id="65" name="Picture 3080" descr="an01186_"/>
              <p:cNvPicPr>
                <a:picLocks noChangeAspect="1" noChangeArrowheads="1"/>
              </p:cNvPicPr>
              <p:nvPr/>
            </p:nvPicPr>
            <p:blipFill>
              <a:blip r:embed="rId3" cstate="print"/>
              <a:srcRect/>
              <a:stretch>
                <a:fillRect/>
              </a:stretch>
            </p:blipFill>
            <p:spPr bwMode="gray">
              <a:xfrm>
                <a:off x="2195736" y="4725144"/>
                <a:ext cx="331892" cy="259963"/>
              </a:xfrm>
              <a:prstGeom prst="rect">
                <a:avLst/>
              </a:prstGeom>
              <a:noFill/>
            </p:spPr>
          </p:pic>
          <p:pic>
            <p:nvPicPr>
              <p:cNvPr id="66" name="Picture 3078" descr="an01186_"/>
              <p:cNvPicPr>
                <a:picLocks noChangeAspect="1" noChangeArrowheads="1"/>
              </p:cNvPicPr>
              <p:nvPr/>
            </p:nvPicPr>
            <p:blipFill>
              <a:blip r:embed="rId3" cstate="print"/>
              <a:srcRect/>
              <a:stretch>
                <a:fillRect/>
              </a:stretch>
            </p:blipFill>
            <p:spPr bwMode="gray">
              <a:xfrm>
                <a:off x="611560" y="4725144"/>
                <a:ext cx="605197" cy="378582"/>
              </a:xfrm>
              <a:prstGeom prst="rect">
                <a:avLst/>
              </a:prstGeom>
              <a:noFill/>
            </p:spPr>
          </p:pic>
          <p:pic>
            <p:nvPicPr>
              <p:cNvPr id="67" name="Picture 3079" descr="an01186_"/>
              <p:cNvPicPr>
                <a:picLocks noChangeAspect="1" noChangeArrowheads="1"/>
              </p:cNvPicPr>
              <p:nvPr/>
            </p:nvPicPr>
            <p:blipFill>
              <a:blip r:embed="rId3" cstate="print"/>
              <a:srcRect/>
              <a:stretch>
                <a:fillRect/>
              </a:stretch>
            </p:blipFill>
            <p:spPr bwMode="gray">
              <a:xfrm>
                <a:off x="1475656" y="5013176"/>
                <a:ext cx="414865" cy="259963"/>
              </a:xfrm>
              <a:prstGeom prst="rect">
                <a:avLst/>
              </a:prstGeom>
              <a:noFill/>
            </p:spPr>
          </p:pic>
          <p:pic>
            <p:nvPicPr>
              <p:cNvPr id="68" name="Picture 3080" descr="an01186_"/>
              <p:cNvPicPr>
                <a:picLocks noChangeAspect="1" noChangeArrowheads="1"/>
              </p:cNvPicPr>
              <p:nvPr/>
            </p:nvPicPr>
            <p:blipFill>
              <a:blip r:embed="rId3" cstate="print"/>
              <a:srcRect/>
              <a:stretch>
                <a:fillRect/>
              </a:stretch>
            </p:blipFill>
            <p:spPr bwMode="gray">
              <a:xfrm>
                <a:off x="1259632" y="4797152"/>
                <a:ext cx="414865" cy="259963"/>
              </a:xfrm>
              <a:prstGeom prst="rect">
                <a:avLst/>
              </a:prstGeom>
              <a:noFill/>
            </p:spPr>
          </p:pic>
          <p:pic>
            <p:nvPicPr>
              <p:cNvPr id="69" name="Picture 3079" descr="an01186_"/>
              <p:cNvPicPr>
                <a:picLocks noChangeAspect="1" noChangeArrowheads="1"/>
              </p:cNvPicPr>
              <p:nvPr/>
            </p:nvPicPr>
            <p:blipFill>
              <a:blip r:embed="rId3" cstate="print"/>
              <a:srcRect/>
              <a:stretch>
                <a:fillRect/>
              </a:stretch>
            </p:blipFill>
            <p:spPr bwMode="gray">
              <a:xfrm>
                <a:off x="2051720" y="5013176"/>
                <a:ext cx="414865" cy="259963"/>
              </a:xfrm>
              <a:prstGeom prst="rect">
                <a:avLst/>
              </a:prstGeom>
              <a:noFill/>
            </p:spPr>
          </p:pic>
          <p:pic>
            <p:nvPicPr>
              <p:cNvPr id="70" name="Picture 3081" descr="an01186_"/>
              <p:cNvPicPr>
                <a:picLocks noChangeAspect="1" noChangeArrowheads="1"/>
              </p:cNvPicPr>
              <p:nvPr/>
            </p:nvPicPr>
            <p:blipFill>
              <a:blip r:embed="rId3" cstate="print"/>
              <a:srcRect/>
              <a:stretch>
                <a:fillRect/>
              </a:stretch>
            </p:blipFill>
            <p:spPr bwMode="gray">
              <a:xfrm>
                <a:off x="1043608" y="5085184"/>
                <a:ext cx="276576" cy="172940"/>
              </a:xfrm>
              <a:prstGeom prst="rect">
                <a:avLst/>
              </a:prstGeom>
              <a:noFill/>
            </p:spPr>
          </p:pic>
        </p:grpSp>
        <p:grpSp>
          <p:nvGrpSpPr>
            <p:cNvPr id="71" name="Group 70"/>
            <p:cNvGrpSpPr/>
            <p:nvPr/>
          </p:nvGrpSpPr>
          <p:grpSpPr>
            <a:xfrm>
              <a:off x="1691680" y="4725144"/>
              <a:ext cx="2117364" cy="598404"/>
              <a:chOff x="1691680" y="4725144"/>
              <a:chExt cx="2117364" cy="598404"/>
            </a:xfrm>
          </p:grpSpPr>
          <p:pic>
            <p:nvPicPr>
              <p:cNvPr id="59" name="Picture 3078" descr="an01186_"/>
              <p:cNvPicPr>
                <a:picLocks noChangeAspect="1" noChangeArrowheads="1"/>
              </p:cNvPicPr>
              <p:nvPr/>
            </p:nvPicPr>
            <p:blipFill>
              <a:blip r:embed="rId3" cstate="print"/>
              <a:srcRect/>
              <a:stretch>
                <a:fillRect/>
              </a:stretch>
            </p:blipFill>
            <p:spPr bwMode="gray">
              <a:xfrm>
                <a:off x="1691680" y="4725144"/>
                <a:ext cx="484158" cy="378582"/>
              </a:xfrm>
              <a:prstGeom prst="rect">
                <a:avLst/>
              </a:prstGeom>
              <a:noFill/>
            </p:spPr>
          </p:pic>
          <p:pic>
            <p:nvPicPr>
              <p:cNvPr id="60" name="Picture 3081" descr="an01186_"/>
              <p:cNvPicPr>
                <a:picLocks noChangeAspect="1" noChangeArrowheads="1"/>
              </p:cNvPicPr>
              <p:nvPr/>
            </p:nvPicPr>
            <p:blipFill>
              <a:blip r:embed="rId3" cstate="print"/>
              <a:srcRect/>
              <a:stretch>
                <a:fillRect/>
              </a:stretch>
            </p:blipFill>
            <p:spPr bwMode="gray">
              <a:xfrm>
                <a:off x="2555776" y="5085184"/>
                <a:ext cx="276576" cy="172940"/>
              </a:xfrm>
              <a:prstGeom prst="rect">
                <a:avLst/>
              </a:prstGeom>
              <a:noFill/>
            </p:spPr>
          </p:pic>
          <p:pic>
            <p:nvPicPr>
              <p:cNvPr id="61" name="Picture 3078" descr="an01186_"/>
              <p:cNvPicPr>
                <a:picLocks noChangeAspect="1" noChangeArrowheads="1"/>
              </p:cNvPicPr>
              <p:nvPr/>
            </p:nvPicPr>
            <p:blipFill>
              <a:blip r:embed="rId3" cstate="print"/>
              <a:srcRect/>
              <a:stretch>
                <a:fillRect/>
              </a:stretch>
            </p:blipFill>
            <p:spPr bwMode="gray">
              <a:xfrm>
                <a:off x="2843808" y="4725144"/>
                <a:ext cx="374716" cy="378582"/>
              </a:xfrm>
              <a:prstGeom prst="rect">
                <a:avLst/>
              </a:prstGeom>
              <a:noFill/>
            </p:spPr>
          </p:pic>
          <p:pic>
            <p:nvPicPr>
              <p:cNvPr id="62" name="Picture 3080" descr="an01186_"/>
              <p:cNvPicPr>
                <a:picLocks noChangeAspect="1" noChangeArrowheads="1"/>
              </p:cNvPicPr>
              <p:nvPr/>
            </p:nvPicPr>
            <p:blipFill>
              <a:blip r:embed="rId3" cstate="print"/>
              <a:srcRect/>
              <a:stretch>
                <a:fillRect/>
              </a:stretch>
            </p:blipFill>
            <p:spPr bwMode="gray">
              <a:xfrm>
                <a:off x="2411760" y="4869160"/>
                <a:ext cx="414865" cy="259963"/>
              </a:xfrm>
              <a:prstGeom prst="rect">
                <a:avLst/>
              </a:prstGeom>
              <a:noFill/>
            </p:spPr>
          </p:pic>
          <p:pic>
            <p:nvPicPr>
              <p:cNvPr id="63" name="Picture 3081" descr="an01186_"/>
              <p:cNvPicPr>
                <a:picLocks noChangeAspect="1" noChangeArrowheads="1"/>
              </p:cNvPicPr>
              <p:nvPr/>
            </p:nvPicPr>
            <p:blipFill>
              <a:blip r:embed="rId3" cstate="print"/>
              <a:srcRect/>
              <a:stretch>
                <a:fillRect/>
              </a:stretch>
            </p:blipFill>
            <p:spPr bwMode="gray">
              <a:xfrm>
                <a:off x="2999280" y="5150608"/>
                <a:ext cx="276576" cy="172940"/>
              </a:xfrm>
              <a:prstGeom prst="rect">
                <a:avLst/>
              </a:prstGeom>
              <a:noFill/>
            </p:spPr>
          </p:pic>
          <p:pic>
            <p:nvPicPr>
              <p:cNvPr id="64" name="Picture 3078" descr="an01186_"/>
              <p:cNvPicPr>
                <a:picLocks noChangeAspect="1" noChangeArrowheads="1"/>
              </p:cNvPicPr>
              <p:nvPr/>
            </p:nvPicPr>
            <p:blipFill>
              <a:blip r:embed="rId3" cstate="print"/>
              <a:srcRect/>
              <a:stretch>
                <a:fillRect/>
              </a:stretch>
            </p:blipFill>
            <p:spPr bwMode="gray">
              <a:xfrm>
                <a:off x="3203848" y="4797152"/>
                <a:ext cx="605196" cy="378582"/>
              </a:xfrm>
              <a:prstGeom prst="rect">
                <a:avLst/>
              </a:prstGeom>
              <a:noFill/>
            </p:spPr>
          </p:pic>
        </p:grpSp>
      </p:grpSp>
      <p:sp>
        <p:nvSpPr>
          <p:cNvPr id="89" name="TextBox 88"/>
          <p:cNvSpPr txBox="1"/>
          <p:nvPr/>
        </p:nvSpPr>
        <p:spPr>
          <a:xfrm>
            <a:off x="4848984" y="4881736"/>
            <a:ext cx="4212976" cy="1200329"/>
          </a:xfrm>
          <a:prstGeom prst="rect">
            <a:avLst/>
          </a:prstGeom>
          <a:noFill/>
        </p:spPr>
        <p:txBody>
          <a:bodyPr wrap="square" rtlCol="0">
            <a:spAutoFit/>
          </a:bodyPr>
          <a:lstStyle/>
          <a:p>
            <a:pPr algn="l"/>
            <a:r>
              <a:rPr lang="en-GB" sz="2400" dirty="0" smtClean="0">
                <a:effectLst/>
                <a:latin typeface="Arial" pitchFamily="34" charset="0"/>
                <a:cs typeface="Arial" pitchFamily="34" charset="0"/>
              </a:rPr>
              <a:t>For D2, the thresholds noted in the criteria are examples only.</a:t>
            </a:r>
            <a:endParaRPr lang="en-GB" sz="2400" dirty="0">
              <a:effectLst/>
              <a:latin typeface="Arial" pitchFamily="34" charset="0"/>
              <a:cs typeface="Arial" pitchFamily="34" charset="0"/>
            </a:endParaRPr>
          </a:p>
        </p:txBody>
      </p:sp>
      <p:cxnSp>
        <p:nvCxnSpPr>
          <p:cNvPr id="76" name="Straight Connector 75"/>
          <p:cNvCxnSpPr/>
          <p:nvPr/>
        </p:nvCxnSpPr>
        <p:spPr bwMode="auto">
          <a:xfrm rot="5400000">
            <a:off x="2375756" y="4329100"/>
            <a:ext cx="4680520" cy="0"/>
          </a:xfrm>
          <a:prstGeom prst="line">
            <a:avLst/>
          </a:prstGeom>
          <a:solidFill>
            <a:srgbClr val="FFE6B3"/>
          </a:solidFill>
          <a:ln w="9525" cap="flat" cmpd="sng" algn="ctr">
            <a:solidFill>
              <a:schemeClr val="tx1"/>
            </a:solidFill>
            <a:prstDash val="solid"/>
            <a:round/>
            <a:headEnd type="none" w="med" len="med"/>
            <a:tailEnd type="none" w="med" len="med"/>
          </a:ln>
          <a:effectLst/>
        </p:spPr>
      </p:cxnSp>
      <p:grpSp>
        <p:nvGrpSpPr>
          <p:cNvPr id="88" name="Group 87"/>
          <p:cNvGrpSpPr/>
          <p:nvPr/>
        </p:nvGrpSpPr>
        <p:grpSpPr>
          <a:xfrm>
            <a:off x="825878" y="3918168"/>
            <a:ext cx="3170058" cy="2103120"/>
            <a:chOff x="733202" y="3456816"/>
            <a:chExt cx="3170058" cy="2103120"/>
          </a:xfrm>
        </p:grpSpPr>
        <p:sp>
          <p:nvSpPr>
            <p:cNvPr id="87" name="Rectangle 86"/>
            <p:cNvSpPr/>
            <p:nvPr/>
          </p:nvSpPr>
          <p:spPr bwMode="auto">
            <a:xfrm>
              <a:off x="2483768" y="4725144"/>
              <a:ext cx="1368152" cy="57606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nvGrpSpPr>
            <p:cNvPr id="86" name="Group 85"/>
            <p:cNvGrpSpPr/>
            <p:nvPr/>
          </p:nvGrpSpPr>
          <p:grpSpPr>
            <a:xfrm>
              <a:off x="733202" y="3456816"/>
              <a:ext cx="3170058" cy="2103120"/>
              <a:chOff x="1036182" y="3230880"/>
              <a:chExt cx="3170058" cy="2103120"/>
            </a:xfrm>
          </p:grpSpPr>
          <p:grpSp>
            <p:nvGrpSpPr>
              <p:cNvPr id="79" name="Group 78"/>
              <p:cNvGrpSpPr/>
              <p:nvPr/>
            </p:nvGrpSpPr>
            <p:grpSpPr>
              <a:xfrm>
                <a:off x="1036182" y="3230880"/>
                <a:ext cx="3170058" cy="2103120"/>
                <a:chOff x="1036182" y="3230880"/>
                <a:chExt cx="3170058" cy="2103120"/>
              </a:xfrm>
            </p:grpSpPr>
            <p:sp>
              <p:nvSpPr>
                <p:cNvPr id="77" name="Freeform 76"/>
                <p:cNvSpPr/>
                <p:nvPr/>
              </p:nvSpPr>
              <p:spPr bwMode="auto">
                <a:xfrm>
                  <a:off x="1036182" y="3230880"/>
                  <a:ext cx="3170058" cy="2103120"/>
                </a:xfrm>
                <a:custGeom>
                  <a:avLst/>
                  <a:gdLst>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987040 w 3154680"/>
                    <a:gd name="connsiteY38" fmla="*/ 161544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2240280 w 3154680"/>
                    <a:gd name="connsiteY44" fmla="*/ 1615440 h 2103120"/>
                    <a:gd name="connsiteX45" fmla="*/ 2209800 w 3154680"/>
                    <a:gd name="connsiteY45" fmla="*/ 1569720 h 2103120"/>
                    <a:gd name="connsiteX46" fmla="*/ 2103120 w 3154680"/>
                    <a:gd name="connsiteY46" fmla="*/ 1508760 h 2103120"/>
                    <a:gd name="connsiteX47" fmla="*/ 2072640 w 3154680"/>
                    <a:gd name="connsiteY47" fmla="*/ 1463040 h 2103120"/>
                    <a:gd name="connsiteX48" fmla="*/ 1828800 w 3154680"/>
                    <a:gd name="connsiteY48" fmla="*/ 1386840 h 2103120"/>
                    <a:gd name="connsiteX49" fmla="*/ 1661160 w 3154680"/>
                    <a:gd name="connsiteY49" fmla="*/ 1341120 h 2103120"/>
                    <a:gd name="connsiteX50" fmla="*/ 1584960 w 3154680"/>
                    <a:gd name="connsiteY50" fmla="*/ 1325880 h 2103120"/>
                    <a:gd name="connsiteX51" fmla="*/ 1386840 w 3154680"/>
                    <a:gd name="connsiteY51" fmla="*/ 1310640 h 2103120"/>
                    <a:gd name="connsiteX52" fmla="*/ 1295400 w 3154680"/>
                    <a:gd name="connsiteY52" fmla="*/ 1264920 h 2103120"/>
                    <a:gd name="connsiteX53" fmla="*/ 1249680 w 3154680"/>
                    <a:gd name="connsiteY53" fmla="*/ 1219200 h 2103120"/>
                    <a:gd name="connsiteX54" fmla="*/ 1203960 w 3154680"/>
                    <a:gd name="connsiteY54" fmla="*/ 1203960 h 2103120"/>
                    <a:gd name="connsiteX55" fmla="*/ 1158240 w 3154680"/>
                    <a:gd name="connsiteY55" fmla="*/ 1173480 h 2103120"/>
                    <a:gd name="connsiteX56" fmla="*/ 1112520 w 3154680"/>
                    <a:gd name="connsiteY56" fmla="*/ 1158240 h 2103120"/>
                    <a:gd name="connsiteX57" fmla="*/ 899160 w 3154680"/>
                    <a:gd name="connsiteY57" fmla="*/ 1127760 h 2103120"/>
                    <a:gd name="connsiteX58" fmla="*/ 868680 w 3154680"/>
                    <a:gd name="connsiteY58" fmla="*/ 1082040 h 2103120"/>
                    <a:gd name="connsiteX59" fmla="*/ 868680 w 3154680"/>
                    <a:gd name="connsiteY59" fmla="*/ 868680 h 2103120"/>
                    <a:gd name="connsiteX60" fmla="*/ 899160 w 3154680"/>
                    <a:gd name="connsiteY60" fmla="*/ 822960 h 2103120"/>
                    <a:gd name="connsiteX61" fmla="*/ 944880 w 3154680"/>
                    <a:gd name="connsiteY61" fmla="*/ 792480 h 2103120"/>
                    <a:gd name="connsiteX62" fmla="*/ 975360 w 3154680"/>
                    <a:gd name="connsiteY62" fmla="*/ 365760 h 2103120"/>
                    <a:gd name="connsiteX63" fmla="*/ 975360 w 3154680"/>
                    <a:gd name="connsiteY63"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987040 w 3154680"/>
                    <a:gd name="connsiteY38" fmla="*/ 161544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2240280 w 3154680"/>
                    <a:gd name="connsiteY44" fmla="*/ 1615440 h 2103120"/>
                    <a:gd name="connsiteX45" fmla="*/ 2209800 w 3154680"/>
                    <a:gd name="connsiteY45" fmla="*/ 1569720 h 2103120"/>
                    <a:gd name="connsiteX46" fmla="*/ 2103120 w 3154680"/>
                    <a:gd name="connsiteY46" fmla="*/ 1508760 h 2103120"/>
                    <a:gd name="connsiteX47" fmla="*/ 2072640 w 3154680"/>
                    <a:gd name="connsiteY47" fmla="*/ 1463040 h 2103120"/>
                    <a:gd name="connsiteX48" fmla="*/ 1828800 w 3154680"/>
                    <a:gd name="connsiteY48" fmla="*/ 1386840 h 2103120"/>
                    <a:gd name="connsiteX49" fmla="*/ 1661160 w 3154680"/>
                    <a:gd name="connsiteY49" fmla="*/ 1341120 h 2103120"/>
                    <a:gd name="connsiteX50" fmla="*/ 1584960 w 3154680"/>
                    <a:gd name="connsiteY50" fmla="*/ 1325880 h 2103120"/>
                    <a:gd name="connsiteX51" fmla="*/ 1386840 w 3154680"/>
                    <a:gd name="connsiteY51" fmla="*/ 1310640 h 2103120"/>
                    <a:gd name="connsiteX52" fmla="*/ 1295400 w 3154680"/>
                    <a:gd name="connsiteY52" fmla="*/ 1264920 h 2103120"/>
                    <a:gd name="connsiteX53" fmla="*/ 1249680 w 3154680"/>
                    <a:gd name="connsiteY53" fmla="*/ 1219200 h 2103120"/>
                    <a:gd name="connsiteX54" fmla="*/ 1203960 w 3154680"/>
                    <a:gd name="connsiteY54" fmla="*/ 1203960 h 2103120"/>
                    <a:gd name="connsiteX55" fmla="*/ 1158240 w 3154680"/>
                    <a:gd name="connsiteY55" fmla="*/ 1173480 h 2103120"/>
                    <a:gd name="connsiteX56" fmla="*/ 1112520 w 3154680"/>
                    <a:gd name="connsiteY56" fmla="*/ 1158240 h 2103120"/>
                    <a:gd name="connsiteX57" fmla="*/ 899160 w 3154680"/>
                    <a:gd name="connsiteY57" fmla="*/ 1127760 h 2103120"/>
                    <a:gd name="connsiteX58" fmla="*/ 868680 w 3154680"/>
                    <a:gd name="connsiteY58" fmla="*/ 1082040 h 2103120"/>
                    <a:gd name="connsiteX59" fmla="*/ 868680 w 3154680"/>
                    <a:gd name="connsiteY59" fmla="*/ 868680 h 2103120"/>
                    <a:gd name="connsiteX60" fmla="*/ 899160 w 3154680"/>
                    <a:gd name="connsiteY60" fmla="*/ 822960 h 2103120"/>
                    <a:gd name="connsiteX61" fmla="*/ 928152 w 3154680"/>
                    <a:gd name="connsiteY61" fmla="*/ 774184 h 2103120"/>
                    <a:gd name="connsiteX62" fmla="*/ 975360 w 3154680"/>
                    <a:gd name="connsiteY62" fmla="*/ 365760 h 2103120"/>
                    <a:gd name="connsiteX63" fmla="*/ 975360 w 3154680"/>
                    <a:gd name="connsiteY63"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987040 w 3154680"/>
                    <a:gd name="connsiteY38" fmla="*/ 161544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2240280 w 3154680"/>
                    <a:gd name="connsiteY44" fmla="*/ 1615440 h 2103120"/>
                    <a:gd name="connsiteX45" fmla="*/ 2209800 w 3154680"/>
                    <a:gd name="connsiteY45" fmla="*/ 1569720 h 2103120"/>
                    <a:gd name="connsiteX46" fmla="*/ 2103120 w 3154680"/>
                    <a:gd name="connsiteY46" fmla="*/ 1508760 h 2103120"/>
                    <a:gd name="connsiteX47" fmla="*/ 2072640 w 3154680"/>
                    <a:gd name="connsiteY47" fmla="*/ 1463040 h 2103120"/>
                    <a:gd name="connsiteX48" fmla="*/ 1828800 w 3154680"/>
                    <a:gd name="connsiteY48" fmla="*/ 1386840 h 2103120"/>
                    <a:gd name="connsiteX49" fmla="*/ 1661160 w 3154680"/>
                    <a:gd name="connsiteY49" fmla="*/ 1341120 h 2103120"/>
                    <a:gd name="connsiteX50" fmla="*/ 1584960 w 3154680"/>
                    <a:gd name="connsiteY50" fmla="*/ 1325880 h 2103120"/>
                    <a:gd name="connsiteX51" fmla="*/ 1386840 w 3154680"/>
                    <a:gd name="connsiteY51" fmla="*/ 1310640 h 2103120"/>
                    <a:gd name="connsiteX52" fmla="*/ 1295400 w 3154680"/>
                    <a:gd name="connsiteY52" fmla="*/ 1264920 h 2103120"/>
                    <a:gd name="connsiteX53" fmla="*/ 1249680 w 3154680"/>
                    <a:gd name="connsiteY53" fmla="*/ 1219200 h 2103120"/>
                    <a:gd name="connsiteX54" fmla="*/ 1203960 w 3154680"/>
                    <a:gd name="connsiteY54" fmla="*/ 1203960 h 2103120"/>
                    <a:gd name="connsiteX55" fmla="*/ 1158240 w 3154680"/>
                    <a:gd name="connsiteY55" fmla="*/ 1173480 h 2103120"/>
                    <a:gd name="connsiteX56" fmla="*/ 1112520 w 3154680"/>
                    <a:gd name="connsiteY56" fmla="*/ 1158240 h 2103120"/>
                    <a:gd name="connsiteX57" fmla="*/ 899160 w 3154680"/>
                    <a:gd name="connsiteY57" fmla="*/ 1127760 h 2103120"/>
                    <a:gd name="connsiteX58" fmla="*/ 868680 w 3154680"/>
                    <a:gd name="connsiteY58" fmla="*/ 1082040 h 2103120"/>
                    <a:gd name="connsiteX59" fmla="*/ 868680 w 3154680"/>
                    <a:gd name="connsiteY59" fmla="*/ 868680 h 2103120"/>
                    <a:gd name="connsiteX60" fmla="*/ 899160 w 3154680"/>
                    <a:gd name="connsiteY60" fmla="*/ 822960 h 2103120"/>
                    <a:gd name="connsiteX61" fmla="*/ 928152 w 3154680"/>
                    <a:gd name="connsiteY61" fmla="*/ 774184 h 2103120"/>
                    <a:gd name="connsiteX62" fmla="*/ 928152 w 3154680"/>
                    <a:gd name="connsiteY62" fmla="*/ 342136 h 2103120"/>
                    <a:gd name="connsiteX63" fmla="*/ 975360 w 3154680"/>
                    <a:gd name="connsiteY63"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987040 w 3154680"/>
                    <a:gd name="connsiteY38" fmla="*/ 161544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2240280 w 3154680"/>
                    <a:gd name="connsiteY44" fmla="*/ 1615440 h 2103120"/>
                    <a:gd name="connsiteX45" fmla="*/ 2209800 w 3154680"/>
                    <a:gd name="connsiteY45" fmla="*/ 1569720 h 2103120"/>
                    <a:gd name="connsiteX46" fmla="*/ 2103120 w 3154680"/>
                    <a:gd name="connsiteY46" fmla="*/ 1508760 h 2103120"/>
                    <a:gd name="connsiteX47" fmla="*/ 2072640 w 3154680"/>
                    <a:gd name="connsiteY47" fmla="*/ 1463040 h 2103120"/>
                    <a:gd name="connsiteX48" fmla="*/ 1828800 w 3154680"/>
                    <a:gd name="connsiteY48" fmla="*/ 1386840 h 2103120"/>
                    <a:gd name="connsiteX49" fmla="*/ 1661160 w 3154680"/>
                    <a:gd name="connsiteY49" fmla="*/ 1341120 h 2103120"/>
                    <a:gd name="connsiteX50" fmla="*/ 1584960 w 3154680"/>
                    <a:gd name="connsiteY50" fmla="*/ 1325880 h 2103120"/>
                    <a:gd name="connsiteX51" fmla="*/ 1386840 w 3154680"/>
                    <a:gd name="connsiteY51" fmla="*/ 1310640 h 2103120"/>
                    <a:gd name="connsiteX52" fmla="*/ 1295400 w 3154680"/>
                    <a:gd name="connsiteY52" fmla="*/ 1264920 h 2103120"/>
                    <a:gd name="connsiteX53" fmla="*/ 1249680 w 3154680"/>
                    <a:gd name="connsiteY53" fmla="*/ 1219200 h 2103120"/>
                    <a:gd name="connsiteX54" fmla="*/ 1203960 w 3154680"/>
                    <a:gd name="connsiteY54" fmla="*/ 1203960 h 2103120"/>
                    <a:gd name="connsiteX55" fmla="*/ 1158240 w 3154680"/>
                    <a:gd name="connsiteY55" fmla="*/ 1173480 h 2103120"/>
                    <a:gd name="connsiteX56" fmla="*/ 1112520 w 3154680"/>
                    <a:gd name="connsiteY56" fmla="*/ 1158240 h 2103120"/>
                    <a:gd name="connsiteX57" fmla="*/ 899160 w 3154680"/>
                    <a:gd name="connsiteY57" fmla="*/ 1127760 h 2103120"/>
                    <a:gd name="connsiteX58" fmla="*/ 868680 w 3154680"/>
                    <a:gd name="connsiteY58" fmla="*/ 1082040 h 2103120"/>
                    <a:gd name="connsiteX59" fmla="*/ 868680 w 3154680"/>
                    <a:gd name="connsiteY59" fmla="*/ 868680 h 2103120"/>
                    <a:gd name="connsiteX60" fmla="*/ 899160 w 3154680"/>
                    <a:gd name="connsiteY60" fmla="*/ 822960 h 2103120"/>
                    <a:gd name="connsiteX61" fmla="*/ 928152 w 3154680"/>
                    <a:gd name="connsiteY61" fmla="*/ 342136 h 2103120"/>
                    <a:gd name="connsiteX62" fmla="*/ 975360 w 3154680"/>
                    <a:gd name="connsiteY62"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987040 w 3154680"/>
                    <a:gd name="connsiteY38" fmla="*/ 161544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2240280 w 3154680"/>
                    <a:gd name="connsiteY44" fmla="*/ 1615440 h 2103120"/>
                    <a:gd name="connsiteX45" fmla="*/ 2209800 w 3154680"/>
                    <a:gd name="connsiteY45" fmla="*/ 1569720 h 2103120"/>
                    <a:gd name="connsiteX46" fmla="*/ 2103120 w 3154680"/>
                    <a:gd name="connsiteY46" fmla="*/ 1508760 h 2103120"/>
                    <a:gd name="connsiteX47" fmla="*/ 2072640 w 3154680"/>
                    <a:gd name="connsiteY47" fmla="*/ 1463040 h 2103120"/>
                    <a:gd name="connsiteX48" fmla="*/ 1828800 w 3154680"/>
                    <a:gd name="connsiteY48" fmla="*/ 1386840 h 2103120"/>
                    <a:gd name="connsiteX49" fmla="*/ 1661160 w 3154680"/>
                    <a:gd name="connsiteY49" fmla="*/ 1341120 h 2103120"/>
                    <a:gd name="connsiteX50" fmla="*/ 1584960 w 3154680"/>
                    <a:gd name="connsiteY50" fmla="*/ 1325880 h 2103120"/>
                    <a:gd name="connsiteX51" fmla="*/ 1386840 w 3154680"/>
                    <a:gd name="connsiteY51" fmla="*/ 1310640 h 2103120"/>
                    <a:gd name="connsiteX52" fmla="*/ 1295400 w 3154680"/>
                    <a:gd name="connsiteY52" fmla="*/ 1264920 h 2103120"/>
                    <a:gd name="connsiteX53" fmla="*/ 1249680 w 3154680"/>
                    <a:gd name="connsiteY53" fmla="*/ 1219200 h 2103120"/>
                    <a:gd name="connsiteX54" fmla="*/ 1203960 w 3154680"/>
                    <a:gd name="connsiteY54" fmla="*/ 1203960 h 2103120"/>
                    <a:gd name="connsiteX55" fmla="*/ 1158240 w 3154680"/>
                    <a:gd name="connsiteY55" fmla="*/ 1173480 h 2103120"/>
                    <a:gd name="connsiteX56" fmla="*/ 1112520 w 3154680"/>
                    <a:gd name="connsiteY56" fmla="*/ 1158240 h 2103120"/>
                    <a:gd name="connsiteX57" fmla="*/ 899160 w 3154680"/>
                    <a:gd name="connsiteY57" fmla="*/ 1127760 h 2103120"/>
                    <a:gd name="connsiteX58" fmla="*/ 868680 w 3154680"/>
                    <a:gd name="connsiteY58" fmla="*/ 1082040 h 2103120"/>
                    <a:gd name="connsiteX59" fmla="*/ 868680 w 3154680"/>
                    <a:gd name="connsiteY59" fmla="*/ 868680 h 2103120"/>
                    <a:gd name="connsiteX60" fmla="*/ 928152 w 3154680"/>
                    <a:gd name="connsiteY60" fmla="*/ 342136 h 2103120"/>
                    <a:gd name="connsiteX61" fmla="*/ 975360 w 3154680"/>
                    <a:gd name="connsiteY61"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987040 w 3154680"/>
                    <a:gd name="connsiteY38" fmla="*/ 161544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2240280 w 3154680"/>
                    <a:gd name="connsiteY44" fmla="*/ 1615440 h 2103120"/>
                    <a:gd name="connsiteX45" fmla="*/ 2209800 w 3154680"/>
                    <a:gd name="connsiteY45" fmla="*/ 1569720 h 2103120"/>
                    <a:gd name="connsiteX46" fmla="*/ 2103120 w 3154680"/>
                    <a:gd name="connsiteY46" fmla="*/ 1508760 h 2103120"/>
                    <a:gd name="connsiteX47" fmla="*/ 2072640 w 3154680"/>
                    <a:gd name="connsiteY47" fmla="*/ 1463040 h 2103120"/>
                    <a:gd name="connsiteX48" fmla="*/ 1828800 w 3154680"/>
                    <a:gd name="connsiteY48" fmla="*/ 1386840 h 2103120"/>
                    <a:gd name="connsiteX49" fmla="*/ 1661160 w 3154680"/>
                    <a:gd name="connsiteY49" fmla="*/ 1341120 h 2103120"/>
                    <a:gd name="connsiteX50" fmla="*/ 1584960 w 3154680"/>
                    <a:gd name="connsiteY50" fmla="*/ 1325880 h 2103120"/>
                    <a:gd name="connsiteX51" fmla="*/ 1295400 w 3154680"/>
                    <a:gd name="connsiteY51" fmla="*/ 1264920 h 2103120"/>
                    <a:gd name="connsiteX52" fmla="*/ 1249680 w 3154680"/>
                    <a:gd name="connsiteY52" fmla="*/ 1219200 h 2103120"/>
                    <a:gd name="connsiteX53" fmla="*/ 1203960 w 3154680"/>
                    <a:gd name="connsiteY53" fmla="*/ 1203960 h 2103120"/>
                    <a:gd name="connsiteX54" fmla="*/ 1158240 w 3154680"/>
                    <a:gd name="connsiteY54" fmla="*/ 1173480 h 2103120"/>
                    <a:gd name="connsiteX55" fmla="*/ 1112520 w 3154680"/>
                    <a:gd name="connsiteY55" fmla="*/ 1158240 h 2103120"/>
                    <a:gd name="connsiteX56" fmla="*/ 899160 w 3154680"/>
                    <a:gd name="connsiteY56" fmla="*/ 1127760 h 2103120"/>
                    <a:gd name="connsiteX57" fmla="*/ 868680 w 3154680"/>
                    <a:gd name="connsiteY57" fmla="*/ 1082040 h 2103120"/>
                    <a:gd name="connsiteX58" fmla="*/ 868680 w 3154680"/>
                    <a:gd name="connsiteY58" fmla="*/ 868680 h 2103120"/>
                    <a:gd name="connsiteX59" fmla="*/ 928152 w 3154680"/>
                    <a:gd name="connsiteY59" fmla="*/ 342136 h 2103120"/>
                    <a:gd name="connsiteX60" fmla="*/ 975360 w 3154680"/>
                    <a:gd name="connsiteY60"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987040 w 3154680"/>
                    <a:gd name="connsiteY38" fmla="*/ 161544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2240280 w 3154680"/>
                    <a:gd name="connsiteY44" fmla="*/ 1615440 h 2103120"/>
                    <a:gd name="connsiteX45" fmla="*/ 2209800 w 3154680"/>
                    <a:gd name="connsiteY45" fmla="*/ 1569720 h 2103120"/>
                    <a:gd name="connsiteX46" fmla="*/ 2103120 w 3154680"/>
                    <a:gd name="connsiteY46" fmla="*/ 1508760 h 2103120"/>
                    <a:gd name="connsiteX47" fmla="*/ 2072640 w 3154680"/>
                    <a:gd name="connsiteY47" fmla="*/ 1463040 h 2103120"/>
                    <a:gd name="connsiteX48" fmla="*/ 1828800 w 3154680"/>
                    <a:gd name="connsiteY48" fmla="*/ 1386840 h 2103120"/>
                    <a:gd name="connsiteX49" fmla="*/ 1661160 w 3154680"/>
                    <a:gd name="connsiteY49" fmla="*/ 1341120 h 2103120"/>
                    <a:gd name="connsiteX50" fmla="*/ 1584960 w 3154680"/>
                    <a:gd name="connsiteY50" fmla="*/ 1325880 h 2103120"/>
                    <a:gd name="connsiteX51" fmla="*/ 1295400 w 3154680"/>
                    <a:gd name="connsiteY51" fmla="*/ 1264920 h 2103120"/>
                    <a:gd name="connsiteX52" fmla="*/ 1203960 w 3154680"/>
                    <a:gd name="connsiteY52" fmla="*/ 1203960 h 2103120"/>
                    <a:gd name="connsiteX53" fmla="*/ 1158240 w 3154680"/>
                    <a:gd name="connsiteY53" fmla="*/ 1173480 h 2103120"/>
                    <a:gd name="connsiteX54" fmla="*/ 1112520 w 3154680"/>
                    <a:gd name="connsiteY54" fmla="*/ 1158240 h 2103120"/>
                    <a:gd name="connsiteX55" fmla="*/ 899160 w 3154680"/>
                    <a:gd name="connsiteY55" fmla="*/ 1127760 h 2103120"/>
                    <a:gd name="connsiteX56" fmla="*/ 868680 w 3154680"/>
                    <a:gd name="connsiteY56" fmla="*/ 1082040 h 2103120"/>
                    <a:gd name="connsiteX57" fmla="*/ 868680 w 3154680"/>
                    <a:gd name="connsiteY57" fmla="*/ 868680 h 2103120"/>
                    <a:gd name="connsiteX58" fmla="*/ 928152 w 3154680"/>
                    <a:gd name="connsiteY58" fmla="*/ 342136 h 2103120"/>
                    <a:gd name="connsiteX59" fmla="*/ 975360 w 3154680"/>
                    <a:gd name="connsiteY59"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987040 w 3154680"/>
                    <a:gd name="connsiteY38" fmla="*/ 161544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2240280 w 3154680"/>
                    <a:gd name="connsiteY44" fmla="*/ 1615440 h 2103120"/>
                    <a:gd name="connsiteX45" fmla="*/ 2209800 w 3154680"/>
                    <a:gd name="connsiteY45" fmla="*/ 1569720 h 2103120"/>
                    <a:gd name="connsiteX46" fmla="*/ 2103120 w 3154680"/>
                    <a:gd name="connsiteY46" fmla="*/ 1508760 h 2103120"/>
                    <a:gd name="connsiteX47" fmla="*/ 2072640 w 3154680"/>
                    <a:gd name="connsiteY47" fmla="*/ 1463040 h 2103120"/>
                    <a:gd name="connsiteX48" fmla="*/ 1828800 w 3154680"/>
                    <a:gd name="connsiteY48" fmla="*/ 1386840 h 2103120"/>
                    <a:gd name="connsiteX49" fmla="*/ 1661160 w 3154680"/>
                    <a:gd name="connsiteY49" fmla="*/ 1341120 h 2103120"/>
                    <a:gd name="connsiteX50" fmla="*/ 1584960 w 3154680"/>
                    <a:gd name="connsiteY50" fmla="*/ 1325880 h 2103120"/>
                    <a:gd name="connsiteX51" fmla="*/ 1295400 w 3154680"/>
                    <a:gd name="connsiteY51" fmla="*/ 1264920 h 2103120"/>
                    <a:gd name="connsiteX52" fmla="*/ 1203960 w 3154680"/>
                    <a:gd name="connsiteY52" fmla="*/ 1203960 h 2103120"/>
                    <a:gd name="connsiteX53" fmla="*/ 1158240 w 3154680"/>
                    <a:gd name="connsiteY53" fmla="*/ 1173480 h 2103120"/>
                    <a:gd name="connsiteX54" fmla="*/ 899160 w 3154680"/>
                    <a:gd name="connsiteY54" fmla="*/ 1127760 h 2103120"/>
                    <a:gd name="connsiteX55" fmla="*/ 868680 w 3154680"/>
                    <a:gd name="connsiteY55" fmla="*/ 1082040 h 2103120"/>
                    <a:gd name="connsiteX56" fmla="*/ 868680 w 3154680"/>
                    <a:gd name="connsiteY56" fmla="*/ 868680 h 2103120"/>
                    <a:gd name="connsiteX57" fmla="*/ 928152 w 3154680"/>
                    <a:gd name="connsiteY57" fmla="*/ 342136 h 2103120"/>
                    <a:gd name="connsiteX58" fmla="*/ 975360 w 3154680"/>
                    <a:gd name="connsiteY58"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987040 w 3154680"/>
                    <a:gd name="connsiteY38" fmla="*/ 161544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2240280 w 3154680"/>
                    <a:gd name="connsiteY44" fmla="*/ 1615440 h 2103120"/>
                    <a:gd name="connsiteX45" fmla="*/ 2209800 w 3154680"/>
                    <a:gd name="connsiteY45" fmla="*/ 1569720 h 2103120"/>
                    <a:gd name="connsiteX46" fmla="*/ 2103120 w 3154680"/>
                    <a:gd name="connsiteY46" fmla="*/ 1508760 h 2103120"/>
                    <a:gd name="connsiteX47" fmla="*/ 2072640 w 3154680"/>
                    <a:gd name="connsiteY47" fmla="*/ 1463040 h 2103120"/>
                    <a:gd name="connsiteX48" fmla="*/ 1828800 w 3154680"/>
                    <a:gd name="connsiteY48" fmla="*/ 1386840 h 2103120"/>
                    <a:gd name="connsiteX49" fmla="*/ 1661160 w 3154680"/>
                    <a:gd name="connsiteY49" fmla="*/ 1341120 h 2103120"/>
                    <a:gd name="connsiteX50" fmla="*/ 1584960 w 3154680"/>
                    <a:gd name="connsiteY50" fmla="*/ 1325880 h 2103120"/>
                    <a:gd name="connsiteX51" fmla="*/ 1295400 w 3154680"/>
                    <a:gd name="connsiteY51" fmla="*/ 1264920 h 2103120"/>
                    <a:gd name="connsiteX52" fmla="*/ 1203960 w 3154680"/>
                    <a:gd name="connsiteY52" fmla="*/ 1203960 h 2103120"/>
                    <a:gd name="connsiteX53" fmla="*/ 899160 w 3154680"/>
                    <a:gd name="connsiteY53" fmla="*/ 1127760 h 2103120"/>
                    <a:gd name="connsiteX54" fmla="*/ 868680 w 3154680"/>
                    <a:gd name="connsiteY54" fmla="*/ 1082040 h 2103120"/>
                    <a:gd name="connsiteX55" fmla="*/ 868680 w 3154680"/>
                    <a:gd name="connsiteY55" fmla="*/ 868680 h 2103120"/>
                    <a:gd name="connsiteX56" fmla="*/ 928152 w 3154680"/>
                    <a:gd name="connsiteY56" fmla="*/ 342136 h 2103120"/>
                    <a:gd name="connsiteX57" fmla="*/ 975360 w 3154680"/>
                    <a:gd name="connsiteY57"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987040 w 3154680"/>
                    <a:gd name="connsiteY38" fmla="*/ 161544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2240280 w 3154680"/>
                    <a:gd name="connsiteY44" fmla="*/ 1615440 h 2103120"/>
                    <a:gd name="connsiteX45" fmla="*/ 2209800 w 3154680"/>
                    <a:gd name="connsiteY45" fmla="*/ 1569720 h 2103120"/>
                    <a:gd name="connsiteX46" fmla="*/ 2103120 w 3154680"/>
                    <a:gd name="connsiteY46" fmla="*/ 1508760 h 2103120"/>
                    <a:gd name="connsiteX47" fmla="*/ 2072640 w 3154680"/>
                    <a:gd name="connsiteY47" fmla="*/ 1463040 h 2103120"/>
                    <a:gd name="connsiteX48" fmla="*/ 1661160 w 3154680"/>
                    <a:gd name="connsiteY48" fmla="*/ 1341120 h 2103120"/>
                    <a:gd name="connsiteX49" fmla="*/ 1584960 w 3154680"/>
                    <a:gd name="connsiteY49" fmla="*/ 1325880 h 2103120"/>
                    <a:gd name="connsiteX50" fmla="*/ 1295400 w 3154680"/>
                    <a:gd name="connsiteY50" fmla="*/ 1264920 h 2103120"/>
                    <a:gd name="connsiteX51" fmla="*/ 1203960 w 3154680"/>
                    <a:gd name="connsiteY51" fmla="*/ 1203960 h 2103120"/>
                    <a:gd name="connsiteX52" fmla="*/ 899160 w 3154680"/>
                    <a:gd name="connsiteY52" fmla="*/ 1127760 h 2103120"/>
                    <a:gd name="connsiteX53" fmla="*/ 868680 w 3154680"/>
                    <a:gd name="connsiteY53" fmla="*/ 1082040 h 2103120"/>
                    <a:gd name="connsiteX54" fmla="*/ 868680 w 3154680"/>
                    <a:gd name="connsiteY54" fmla="*/ 868680 h 2103120"/>
                    <a:gd name="connsiteX55" fmla="*/ 928152 w 3154680"/>
                    <a:gd name="connsiteY55" fmla="*/ 342136 h 2103120"/>
                    <a:gd name="connsiteX56" fmla="*/ 975360 w 3154680"/>
                    <a:gd name="connsiteY56"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987040 w 3154680"/>
                    <a:gd name="connsiteY38" fmla="*/ 161544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2240280 w 3154680"/>
                    <a:gd name="connsiteY44" fmla="*/ 1615440 h 2103120"/>
                    <a:gd name="connsiteX45" fmla="*/ 2209800 w 3154680"/>
                    <a:gd name="connsiteY45" fmla="*/ 1569720 h 2103120"/>
                    <a:gd name="connsiteX46" fmla="*/ 2103120 w 3154680"/>
                    <a:gd name="connsiteY46" fmla="*/ 1508760 h 2103120"/>
                    <a:gd name="connsiteX47" fmla="*/ 1661160 w 3154680"/>
                    <a:gd name="connsiteY47" fmla="*/ 1341120 h 2103120"/>
                    <a:gd name="connsiteX48" fmla="*/ 1584960 w 3154680"/>
                    <a:gd name="connsiteY48" fmla="*/ 1325880 h 2103120"/>
                    <a:gd name="connsiteX49" fmla="*/ 1295400 w 3154680"/>
                    <a:gd name="connsiteY49" fmla="*/ 1264920 h 2103120"/>
                    <a:gd name="connsiteX50" fmla="*/ 1203960 w 3154680"/>
                    <a:gd name="connsiteY50" fmla="*/ 1203960 h 2103120"/>
                    <a:gd name="connsiteX51" fmla="*/ 899160 w 3154680"/>
                    <a:gd name="connsiteY51" fmla="*/ 1127760 h 2103120"/>
                    <a:gd name="connsiteX52" fmla="*/ 868680 w 3154680"/>
                    <a:gd name="connsiteY52" fmla="*/ 1082040 h 2103120"/>
                    <a:gd name="connsiteX53" fmla="*/ 868680 w 3154680"/>
                    <a:gd name="connsiteY53" fmla="*/ 868680 h 2103120"/>
                    <a:gd name="connsiteX54" fmla="*/ 928152 w 3154680"/>
                    <a:gd name="connsiteY54" fmla="*/ 342136 h 2103120"/>
                    <a:gd name="connsiteX55" fmla="*/ 975360 w 3154680"/>
                    <a:gd name="connsiteY55"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987040 w 3154680"/>
                    <a:gd name="connsiteY38" fmla="*/ 161544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2240280 w 3154680"/>
                    <a:gd name="connsiteY44" fmla="*/ 1615440 h 2103120"/>
                    <a:gd name="connsiteX45" fmla="*/ 2209800 w 3154680"/>
                    <a:gd name="connsiteY45" fmla="*/ 1569720 h 2103120"/>
                    <a:gd name="connsiteX46" fmla="*/ 1661160 w 3154680"/>
                    <a:gd name="connsiteY46" fmla="*/ 1341120 h 2103120"/>
                    <a:gd name="connsiteX47" fmla="*/ 1584960 w 3154680"/>
                    <a:gd name="connsiteY47" fmla="*/ 1325880 h 2103120"/>
                    <a:gd name="connsiteX48" fmla="*/ 1295400 w 3154680"/>
                    <a:gd name="connsiteY48" fmla="*/ 1264920 h 2103120"/>
                    <a:gd name="connsiteX49" fmla="*/ 1203960 w 3154680"/>
                    <a:gd name="connsiteY49" fmla="*/ 1203960 h 2103120"/>
                    <a:gd name="connsiteX50" fmla="*/ 899160 w 3154680"/>
                    <a:gd name="connsiteY50" fmla="*/ 1127760 h 2103120"/>
                    <a:gd name="connsiteX51" fmla="*/ 868680 w 3154680"/>
                    <a:gd name="connsiteY51" fmla="*/ 1082040 h 2103120"/>
                    <a:gd name="connsiteX52" fmla="*/ 868680 w 3154680"/>
                    <a:gd name="connsiteY52" fmla="*/ 868680 h 2103120"/>
                    <a:gd name="connsiteX53" fmla="*/ 928152 w 3154680"/>
                    <a:gd name="connsiteY53" fmla="*/ 342136 h 2103120"/>
                    <a:gd name="connsiteX54" fmla="*/ 975360 w 3154680"/>
                    <a:gd name="connsiteY54"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987040 w 3154680"/>
                    <a:gd name="connsiteY38" fmla="*/ 161544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2240280 w 3154680"/>
                    <a:gd name="connsiteY44" fmla="*/ 1615440 h 2103120"/>
                    <a:gd name="connsiteX45" fmla="*/ 1661160 w 3154680"/>
                    <a:gd name="connsiteY45" fmla="*/ 1341120 h 2103120"/>
                    <a:gd name="connsiteX46" fmla="*/ 1584960 w 3154680"/>
                    <a:gd name="connsiteY46" fmla="*/ 1325880 h 2103120"/>
                    <a:gd name="connsiteX47" fmla="*/ 1295400 w 3154680"/>
                    <a:gd name="connsiteY47" fmla="*/ 1264920 h 2103120"/>
                    <a:gd name="connsiteX48" fmla="*/ 1203960 w 3154680"/>
                    <a:gd name="connsiteY48" fmla="*/ 1203960 h 2103120"/>
                    <a:gd name="connsiteX49" fmla="*/ 899160 w 3154680"/>
                    <a:gd name="connsiteY49" fmla="*/ 1127760 h 2103120"/>
                    <a:gd name="connsiteX50" fmla="*/ 868680 w 3154680"/>
                    <a:gd name="connsiteY50" fmla="*/ 1082040 h 2103120"/>
                    <a:gd name="connsiteX51" fmla="*/ 868680 w 3154680"/>
                    <a:gd name="connsiteY51" fmla="*/ 868680 h 2103120"/>
                    <a:gd name="connsiteX52" fmla="*/ 928152 w 3154680"/>
                    <a:gd name="connsiteY52" fmla="*/ 342136 h 2103120"/>
                    <a:gd name="connsiteX53" fmla="*/ 975360 w 3154680"/>
                    <a:gd name="connsiteY53"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872368 w 3154680"/>
                    <a:gd name="connsiteY38" fmla="*/ 163828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2240280 w 3154680"/>
                    <a:gd name="connsiteY44" fmla="*/ 1615440 h 2103120"/>
                    <a:gd name="connsiteX45" fmla="*/ 1661160 w 3154680"/>
                    <a:gd name="connsiteY45" fmla="*/ 1341120 h 2103120"/>
                    <a:gd name="connsiteX46" fmla="*/ 1584960 w 3154680"/>
                    <a:gd name="connsiteY46" fmla="*/ 1325880 h 2103120"/>
                    <a:gd name="connsiteX47" fmla="*/ 1295400 w 3154680"/>
                    <a:gd name="connsiteY47" fmla="*/ 1264920 h 2103120"/>
                    <a:gd name="connsiteX48" fmla="*/ 1203960 w 3154680"/>
                    <a:gd name="connsiteY48" fmla="*/ 1203960 h 2103120"/>
                    <a:gd name="connsiteX49" fmla="*/ 899160 w 3154680"/>
                    <a:gd name="connsiteY49" fmla="*/ 1127760 h 2103120"/>
                    <a:gd name="connsiteX50" fmla="*/ 868680 w 3154680"/>
                    <a:gd name="connsiteY50" fmla="*/ 1082040 h 2103120"/>
                    <a:gd name="connsiteX51" fmla="*/ 868680 w 3154680"/>
                    <a:gd name="connsiteY51" fmla="*/ 868680 h 2103120"/>
                    <a:gd name="connsiteX52" fmla="*/ 928152 w 3154680"/>
                    <a:gd name="connsiteY52" fmla="*/ 342136 h 2103120"/>
                    <a:gd name="connsiteX53" fmla="*/ 975360 w 3154680"/>
                    <a:gd name="connsiteY53"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872368 w 3154680"/>
                    <a:gd name="connsiteY38" fmla="*/ 163828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2240280 w 3154680"/>
                    <a:gd name="connsiteY44" fmla="*/ 1615440 h 2103120"/>
                    <a:gd name="connsiteX45" fmla="*/ 1661160 w 3154680"/>
                    <a:gd name="connsiteY45" fmla="*/ 1341120 h 2103120"/>
                    <a:gd name="connsiteX46" fmla="*/ 1295400 w 3154680"/>
                    <a:gd name="connsiteY46" fmla="*/ 1264920 h 2103120"/>
                    <a:gd name="connsiteX47" fmla="*/ 1203960 w 3154680"/>
                    <a:gd name="connsiteY47" fmla="*/ 1203960 h 2103120"/>
                    <a:gd name="connsiteX48" fmla="*/ 899160 w 3154680"/>
                    <a:gd name="connsiteY48" fmla="*/ 1127760 h 2103120"/>
                    <a:gd name="connsiteX49" fmla="*/ 868680 w 3154680"/>
                    <a:gd name="connsiteY49" fmla="*/ 1082040 h 2103120"/>
                    <a:gd name="connsiteX50" fmla="*/ 868680 w 3154680"/>
                    <a:gd name="connsiteY50" fmla="*/ 868680 h 2103120"/>
                    <a:gd name="connsiteX51" fmla="*/ 928152 w 3154680"/>
                    <a:gd name="connsiteY51" fmla="*/ 342136 h 2103120"/>
                    <a:gd name="connsiteX52" fmla="*/ 975360 w 3154680"/>
                    <a:gd name="connsiteY52"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872368 w 3154680"/>
                    <a:gd name="connsiteY38" fmla="*/ 163828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2240280 w 3154680"/>
                    <a:gd name="connsiteY44" fmla="*/ 1615440 h 2103120"/>
                    <a:gd name="connsiteX45" fmla="*/ 1295400 w 3154680"/>
                    <a:gd name="connsiteY45" fmla="*/ 1264920 h 2103120"/>
                    <a:gd name="connsiteX46" fmla="*/ 1203960 w 3154680"/>
                    <a:gd name="connsiteY46" fmla="*/ 1203960 h 2103120"/>
                    <a:gd name="connsiteX47" fmla="*/ 899160 w 3154680"/>
                    <a:gd name="connsiteY47" fmla="*/ 1127760 h 2103120"/>
                    <a:gd name="connsiteX48" fmla="*/ 868680 w 3154680"/>
                    <a:gd name="connsiteY48" fmla="*/ 1082040 h 2103120"/>
                    <a:gd name="connsiteX49" fmla="*/ 868680 w 3154680"/>
                    <a:gd name="connsiteY49" fmla="*/ 868680 h 2103120"/>
                    <a:gd name="connsiteX50" fmla="*/ 928152 w 3154680"/>
                    <a:gd name="connsiteY50" fmla="*/ 342136 h 2103120"/>
                    <a:gd name="connsiteX51" fmla="*/ 975360 w 3154680"/>
                    <a:gd name="connsiteY51"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15240 w 3154680"/>
                    <a:gd name="connsiteY9" fmla="*/ 1920240 h 2103120"/>
                    <a:gd name="connsiteX10" fmla="*/ 45720 w 3154680"/>
                    <a:gd name="connsiteY10" fmla="*/ 1965960 h 2103120"/>
                    <a:gd name="connsiteX11" fmla="*/ 137160 w 3154680"/>
                    <a:gd name="connsiteY11" fmla="*/ 1996440 h 2103120"/>
                    <a:gd name="connsiteX12" fmla="*/ 182880 w 3154680"/>
                    <a:gd name="connsiteY12" fmla="*/ 2011680 h 2103120"/>
                    <a:gd name="connsiteX13" fmla="*/ 228600 w 3154680"/>
                    <a:gd name="connsiteY13" fmla="*/ 2026920 h 2103120"/>
                    <a:gd name="connsiteX14" fmla="*/ 594360 w 3154680"/>
                    <a:gd name="connsiteY14" fmla="*/ 2011680 h 2103120"/>
                    <a:gd name="connsiteX15" fmla="*/ 853440 w 3154680"/>
                    <a:gd name="connsiteY15" fmla="*/ 1981200 h 2103120"/>
                    <a:gd name="connsiteX16" fmla="*/ 899160 w 3154680"/>
                    <a:gd name="connsiteY16" fmla="*/ 1935480 h 2103120"/>
                    <a:gd name="connsiteX17" fmla="*/ 944880 w 3154680"/>
                    <a:gd name="connsiteY17" fmla="*/ 1920240 h 2103120"/>
                    <a:gd name="connsiteX18" fmla="*/ 1005840 w 3154680"/>
                    <a:gd name="connsiteY18" fmla="*/ 1889760 h 2103120"/>
                    <a:gd name="connsiteX19" fmla="*/ 1432560 w 3154680"/>
                    <a:gd name="connsiteY19" fmla="*/ 1905000 h 2103120"/>
                    <a:gd name="connsiteX20" fmla="*/ 1493520 w 3154680"/>
                    <a:gd name="connsiteY20" fmla="*/ 1935480 h 2103120"/>
                    <a:gd name="connsiteX21" fmla="*/ 1569720 w 3154680"/>
                    <a:gd name="connsiteY21" fmla="*/ 1981200 h 2103120"/>
                    <a:gd name="connsiteX22" fmla="*/ 1615440 w 3154680"/>
                    <a:gd name="connsiteY22" fmla="*/ 2011680 h 2103120"/>
                    <a:gd name="connsiteX23" fmla="*/ 1706880 w 3154680"/>
                    <a:gd name="connsiteY23" fmla="*/ 2042160 h 2103120"/>
                    <a:gd name="connsiteX24" fmla="*/ 1752600 w 3154680"/>
                    <a:gd name="connsiteY24" fmla="*/ 2072640 h 2103120"/>
                    <a:gd name="connsiteX25" fmla="*/ 2118360 w 3154680"/>
                    <a:gd name="connsiteY25" fmla="*/ 2087880 h 2103120"/>
                    <a:gd name="connsiteX26" fmla="*/ 2194560 w 3154680"/>
                    <a:gd name="connsiteY26" fmla="*/ 2103120 h 2103120"/>
                    <a:gd name="connsiteX27" fmla="*/ 2316480 w 3154680"/>
                    <a:gd name="connsiteY27" fmla="*/ 2087880 h 2103120"/>
                    <a:gd name="connsiteX28" fmla="*/ 2423160 w 3154680"/>
                    <a:gd name="connsiteY28" fmla="*/ 2026920 h 2103120"/>
                    <a:gd name="connsiteX29" fmla="*/ 2529840 w 3154680"/>
                    <a:gd name="connsiteY29" fmla="*/ 2042160 h 2103120"/>
                    <a:gd name="connsiteX30" fmla="*/ 2590800 w 3154680"/>
                    <a:gd name="connsiteY30" fmla="*/ 2072640 h 2103120"/>
                    <a:gd name="connsiteX31" fmla="*/ 2865120 w 3154680"/>
                    <a:gd name="connsiteY31" fmla="*/ 2057400 h 2103120"/>
                    <a:gd name="connsiteX32" fmla="*/ 2956560 w 3154680"/>
                    <a:gd name="connsiteY32" fmla="*/ 2026920 h 2103120"/>
                    <a:gd name="connsiteX33" fmla="*/ 3063240 w 3154680"/>
                    <a:gd name="connsiteY33" fmla="*/ 1950720 h 2103120"/>
                    <a:gd name="connsiteX34" fmla="*/ 3108960 w 3154680"/>
                    <a:gd name="connsiteY34" fmla="*/ 1920240 h 2103120"/>
                    <a:gd name="connsiteX35" fmla="*/ 3154680 w 3154680"/>
                    <a:gd name="connsiteY35" fmla="*/ 1905000 h 2103120"/>
                    <a:gd name="connsiteX36" fmla="*/ 3124200 w 3154680"/>
                    <a:gd name="connsiteY36" fmla="*/ 1722120 h 2103120"/>
                    <a:gd name="connsiteX37" fmla="*/ 3093720 w 3154680"/>
                    <a:gd name="connsiteY37" fmla="*/ 1661160 h 2103120"/>
                    <a:gd name="connsiteX38" fmla="*/ 2872368 w 3154680"/>
                    <a:gd name="connsiteY38" fmla="*/ 1638280 h 2103120"/>
                    <a:gd name="connsiteX39" fmla="*/ 2590800 w 3154680"/>
                    <a:gd name="connsiteY39" fmla="*/ 1630680 h 2103120"/>
                    <a:gd name="connsiteX40" fmla="*/ 2529840 w 3154680"/>
                    <a:gd name="connsiteY40" fmla="*/ 1645920 h 2103120"/>
                    <a:gd name="connsiteX41" fmla="*/ 2392680 w 3154680"/>
                    <a:gd name="connsiteY41" fmla="*/ 1661160 h 2103120"/>
                    <a:gd name="connsiteX42" fmla="*/ 2362200 w 3154680"/>
                    <a:gd name="connsiteY42" fmla="*/ 1706880 h 2103120"/>
                    <a:gd name="connsiteX43" fmla="*/ 2286000 w 3154680"/>
                    <a:gd name="connsiteY43" fmla="*/ 1645920 h 2103120"/>
                    <a:gd name="connsiteX44" fmla="*/ 1864256 w 3154680"/>
                    <a:gd name="connsiteY44" fmla="*/ 1494264 h 2103120"/>
                    <a:gd name="connsiteX45" fmla="*/ 1295400 w 3154680"/>
                    <a:gd name="connsiteY45" fmla="*/ 1264920 h 2103120"/>
                    <a:gd name="connsiteX46" fmla="*/ 1203960 w 3154680"/>
                    <a:gd name="connsiteY46" fmla="*/ 1203960 h 2103120"/>
                    <a:gd name="connsiteX47" fmla="*/ 899160 w 3154680"/>
                    <a:gd name="connsiteY47" fmla="*/ 1127760 h 2103120"/>
                    <a:gd name="connsiteX48" fmla="*/ 868680 w 3154680"/>
                    <a:gd name="connsiteY48" fmla="*/ 1082040 h 2103120"/>
                    <a:gd name="connsiteX49" fmla="*/ 868680 w 3154680"/>
                    <a:gd name="connsiteY49" fmla="*/ 868680 h 2103120"/>
                    <a:gd name="connsiteX50" fmla="*/ 928152 w 3154680"/>
                    <a:gd name="connsiteY50" fmla="*/ 342136 h 2103120"/>
                    <a:gd name="connsiteX51" fmla="*/ 975360 w 3154680"/>
                    <a:gd name="connsiteY51" fmla="*/ 0 h 2103120"/>
                    <a:gd name="connsiteX0" fmla="*/ 145404 w 3178164"/>
                    <a:gd name="connsiteY0" fmla="*/ 121920 h 2103120"/>
                    <a:gd name="connsiteX1" fmla="*/ 175884 w 3178164"/>
                    <a:gd name="connsiteY1" fmla="*/ 640080 h 2103120"/>
                    <a:gd name="connsiteX2" fmla="*/ 191124 w 3178164"/>
                    <a:gd name="connsiteY2" fmla="*/ 838200 h 2103120"/>
                    <a:gd name="connsiteX3" fmla="*/ 221604 w 3178164"/>
                    <a:gd name="connsiteY3" fmla="*/ 1036320 h 2103120"/>
                    <a:gd name="connsiteX4" fmla="*/ 160644 w 3178164"/>
                    <a:gd name="connsiteY4" fmla="*/ 1310640 h 2103120"/>
                    <a:gd name="connsiteX5" fmla="*/ 114924 w 3178164"/>
                    <a:gd name="connsiteY5" fmla="*/ 1325880 h 2103120"/>
                    <a:gd name="connsiteX6" fmla="*/ 84444 w 3178164"/>
                    <a:gd name="connsiteY6" fmla="*/ 1417320 h 2103120"/>
                    <a:gd name="connsiteX7" fmla="*/ 53964 w 3178164"/>
                    <a:gd name="connsiteY7" fmla="*/ 1463040 h 2103120"/>
                    <a:gd name="connsiteX8" fmla="*/ 23484 w 3178164"/>
                    <a:gd name="connsiteY8" fmla="*/ 1554480 h 2103120"/>
                    <a:gd name="connsiteX9" fmla="*/ 38724 w 3178164"/>
                    <a:gd name="connsiteY9" fmla="*/ 1920240 h 2103120"/>
                    <a:gd name="connsiteX10" fmla="*/ 15532 w 3178164"/>
                    <a:gd name="connsiteY10" fmla="*/ 1782296 h 2103120"/>
                    <a:gd name="connsiteX11" fmla="*/ 160644 w 3178164"/>
                    <a:gd name="connsiteY11" fmla="*/ 1996440 h 2103120"/>
                    <a:gd name="connsiteX12" fmla="*/ 206364 w 3178164"/>
                    <a:gd name="connsiteY12" fmla="*/ 2011680 h 2103120"/>
                    <a:gd name="connsiteX13" fmla="*/ 252084 w 3178164"/>
                    <a:gd name="connsiteY13" fmla="*/ 2026920 h 2103120"/>
                    <a:gd name="connsiteX14" fmla="*/ 617844 w 3178164"/>
                    <a:gd name="connsiteY14" fmla="*/ 2011680 h 2103120"/>
                    <a:gd name="connsiteX15" fmla="*/ 876924 w 3178164"/>
                    <a:gd name="connsiteY15" fmla="*/ 1981200 h 2103120"/>
                    <a:gd name="connsiteX16" fmla="*/ 922644 w 3178164"/>
                    <a:gd name="connsiteY16" fmla="*/ 1935480 h 2103120"/>
                    <a:gd name="connsiteX17" fmla="*/ 968364 w 3178164"/>
                    <a:gd name="connsiteY17" fmla="*/ 1920240 h 2103120"/>
                    <a:gd name="connsiteX18" fmla="*/ 1029324 w 3178164"/>
                    <a:gd name="connsiteY18" fmla="*/ 1889760 h 2103120"/>
                    <a:gd name="connsiteX19" fmla="*/ 1456044 w 3178164"/>
                    <a:gd name="connsiteY19" fmla="*/ 1905000 h 2103120"/>
                    <a:gd name="connsiteX20" fmla="*/ 1517004 w 3178164"/>
                    <a:gd name="connsiteY20" fmla="*/ 1935480 h 2103120"/>
                    <a:gd name="connsiteX21" fmla="*/ 1593204 w 3178164"/>
                    <a:gd name="connsiteY21" fmla="*/ 1981200 h 2103120"/>
                    <a:gd name="connsiteX22" fmla="*/ 1638924 w 3178164"/>
                    <a:gd name="connsiteY22" fmla="*/ 2011680 h 2103120"/>
                    <a:gd name="connsiteX23" fmla="*/ 1730364 w 3178164"/>
                    <a:gd name="connsiteY23" fmla="*/ 2042160 h 2103120"/>
                    <a:gd name="connsiteX24" fmla="*/ 1776084 w 3178164"/>
                    <a:gd name="connsiteY24" fmla="*/ 2072640 h 2103120"/>
                    <a:gd name="connsiteX25" fmla="*/ 2141844 w 3178164"/>
                    <a:gd name="connsiteY25" fmla="*/ 2087880 h 2103120"/>
                    <a:gd name="connsiteX26" fmla="*/ 2218044 w 3178164"/>
                    <a:gd name="connsiteY26" fmla="*/ 2103120 h 2103120"/>
                    <a:gd name="connsiteX27" fmla="*/ 2339964 w 3178164"/>
                    <a:gd name="connsiteY27" fmla="*/ 2087880 h 2103120"/>
                    <a:gd name="connsiteX28" fmla="*/ 2446644 w 3178164"/>
                    <a:gd name="connsiteY28" fmla="*/ 2026920 h 2103120"/>
                    <a:gd name="connsiteX29" fmla="*/ 2553324 w 3178164"/>
                    <a:gd name="connsiteY29" fmla="*/ 2042160 h 2103120"/>
                    <a:gd name="connsiteX30" fmla="*/ 2614284 w 3178164"/>
                    <a:gd name="connsiteY30" fmla="*/ 2072640 h 2103120"/>
                    <a:gd name="connsiteX31" fmla="*/ 2888604 w 3178164"/>
                    <a:gd name="connsiteY31" fmla="*/ 2057400 h 2103120"/>
                    <a:gd name="connsiteX32" fmla="*/ 2980044 w 3178164"/>
                    <a:gd name="connsiteY32" fmla="*/ 2026920 h 2103120"/>
                    <a:gd name="connsiteX33" fmla="*/ 3086724 w 3178164"/>
                    <a:gd name="connsiteY33" fmla="*/ 1950720 h 2103120"/>
                    <a:gd name="connsiteX34" fmla="*/ 3132444 w 3178164"/>
                    <a:gd name="connsiteY34" fmla="*/ 1920240 h 2103120"/>
                    <a:gd name="connsiteX35" fmla="*/ 3178164 w 3178164"/>
                    <a:gd name="connsiteY35" fmla="*/ 1905000 h 2103120"/>
                    <a:gd name="connsiteX36" fmla="*/ 3147684 w 3178164"/>
                    <a:gd name="connsiteY36" fmla="*/ 1722120 h 2103120"/>
                    <a:gd name="connsiteX37" fmla="*/ 3117204 w 3178164"/>
                    <a:gd name="connsiteY37" fmla="*/ 1661160 h 2103120"/>
                    <a:gd name="connsiteX38" fmla="*/ 2895852 w 3178164"/>
                    <a:gd name="connsiteY38" fmla="*/ 1638280 h 2103120"/>
                    <a:gd name="connsiteX39" fmla="*/ 2614284 w 3178164"/>
                    <a:gd name="connsiteY39" fmla="*/ 1630680 h 2103120"/>
                    <a:gd name="connsiteX40" fmla="*/ 2553324 w 3178164"/>
                    <a:gd name="connsiteY40" fmla="*/ 1645920 h 2103120"/>
                    <a:gd name="connsiteX41" fmla="*/ 2416164 w 3178164"/>
                    <a:gd name="connsiteY41" fmla="*/ 1661160 h 2103120"/>
                    <a:gd name="connsiteX42" fmla="*/ 2385684 w 3178164"/>
                    <a:gd name="connsiteY42" fmla="*/ 1706880 h 2103120"/>
                    <a:gd name="connsiteX43" fmla="*/ 2309484 w 3178164"/>
                    <a:gd name="connsiteY43" fmla="*/ 1645920 h 2103120"/>
                    <a:gd name="connsiteX44" fmla="*/ 1887740 w 3178164"/>
                    <a:gd name="connsiteY44" fmla="*/ 1494264 h 2103120"/>
                    <a:gd name="connsiteX45" fmla="*/ 1318884 w 3178164"/>
                    <a:gd name="connsiteY45" fmla="*/ 1264920 h 2103120"/>
                    <a:gd name="connsiteX46" fmla="*/ 1227444 w 3178164"/>
                    <a:gd name="connsiteY46" fmla="*/ 1203960 h 2103120"/>
                    <a:gd name="connsiteX47" fmla="*/ 922644 w 3178164"/>
                    <a:gd name="connsiteY47" fmla="*/ 1127760 h 2103120"/>
                    <a:gd name="connsiteX48" fmla="*/ 892164 w 3178164"/>
                    <a:gd name="connsiteY48" fmla="*/ 1082040 h 2103120"/>
                    <a:gd name="connsiteX49" fmla="*/ 892164 w 3178164"/>
                    <a:gd name="connsiteY49" fmla="*/ 868680 h 2103120"/>
                    <a:gd name="connsiteX50" fmla="*/ 951636 w 3178164"/>
                    <a:gd name="connsiteY50" fmla="*/ 342136 h 2103120"/>
                    <a:gd name="connsiteX51" fmla="*/ 998844 w 3178164"/>
                    <a:gd name="connsiteY51" fmla="*/ 0 h 2103120"/>
                    <a:gd name="connsiteX0" fmla="*/ 145404 w 3178164"/>
                    <a:gd name="connsiteY0" fmla="*/ 121920 h 2103120"/>
                    <a:gd name="connsiteX1" fmla="*/ 175884 w 3178164"/>
                    <a:gd name="connsiteY1" fmla="*/ 640080 h 2103120"/>
                    <a:gd name="connsiteX2" fmla="*/ 191124 w 3178164"/>
                    <a:gd name="connsiteY2" fmla="*/ 838200 h 2103120"/>
                    <a:gd name="connsiteX3" fmla="*/ 221604 w 3178164"/>
                    <a:gd name="connsiteY3" fmla="*/ 1036320 h 2103120"/>
                    <a:gd name="connsiteX4" fmla="*/ 160644 w 3178164"/>
                    <a:gd name="connsiteY4" fmla="*/ 1310640 h 2103120"/>
                    <a:gd name="connsiteX5" fmla="*/ 114924 w 3178164"/>
                    <a:gd name="connsiteY5" fmla="*/ 1325880 h 2103120"/>
                    <a:gd name="connsiteX6" fmla="*/ 84444 w 3178164"/>
                    <a:gd name="connsiteY6" fmla="*/ 1417320 h 2103120"/>
                    <a:gd name="connsiteX7" fmla="*/ 53964 w 3178164"/>
                    <a:gd name="connsiteY7" fmla="*/ 1463040 h 2103120"/>
                    <a:gd name="connsiteX8" fmla="*/ 23484 w 3178164"/>
                    <a:gd name="connsiteY8" fmla="*/ 1554480 h 2103120"/>
                    <a:gd name="connsiteX9" fmla="*/ 38724 w 3178164"/>
                    <a:gd name="connsiteY9" fmla="*/ 1920240 h 2103120"/>
                    <a:gd name="connsiteX10" fmla="*/ 15532 w 3178164"/>
                    <a:gd name="connsiteY10" fmla="*/ 1782296 h 2103120"/>
                    <a:gd name="connsiteX11" fmla="*/ 160644 w 3178164"/>
                    <a:gd name="connsiteY11" fmla="*/ 1996440 h 2103120"/>
                    <a:gd name="connsiteX12" fmla="*/ 206364 w 3178164"/>
                    <a:gd name="connsiteY12" fmla="*/ 2011680 h 2103120"/>
                    <a:gd name="connsiteX13" fmla="*/ 252084 w 3178164"/>
                    <a:gd name="connsiteY13" fmla="*/ 2026920 h 2103120"/>
                    <a:gd name="connsiteX14" fmla="*/ 617844 w 3178164"/>
                    <a:gd name="connsiteY14" fmla="*/ 2011680 h 2103120"/>
                    <a:gd name="connsiteX15" fmla="*/ 876924 w 3178164"/>
                    <a:gd name="connsiteY15" fmla="*/ 1981200 h 2103120"/>
                    <a:gd name="connsiteX16" fmla="*/ 922644 w 3178164"/>
                    <a:gd name="connsiteY16" fmla="*/ 1935480 h 2103120"/>
                    <a:gd name="connsiteX17" fmla="*/ 968364 w 3178164"/>
                    <a:gd name="connsiteY17" fmla="*/ 1920240 h 2103120"/>
                    <a:gd name="connsiteX18" fmla="*/ 1095652 w 3178164"/>
                    <a:gd name="connsiteY18" fmla="*/ 1926312 h 2103120"/>
                    <a:gd name="connsiteX19" fmla="*/ 1456044 w 3178164"/>
                    <a:gd name="connsiteY19" fmla="*/ 1905000 h 2103120"/>
                    <a:gd name="connsiteX20" fmla="*/ 1517004 w 3178164"/>
                    <a:gd name="connsiteY20" fmla="*/ 1935480 h 2103120"/>
                    <a:gd name="connsiteX21" fmla="*/ 1593204 w 3178164"/>
                    <a:gd name="connsiteY21" fmla="*/ 1981200 h 2103120"/>
                    <a:gd name="connsiteX22" fmla="*/ 1638924 w 3178164"/>
                    <a:gd name="connsiteY22" fmla="*/ 2011680 h 2103120"/>
                    <a:gd name="connsiteX23" fmla="*/ 1730364 w 3178164"/>
                    <a:gd name="connsiteY23" fmla="*/ 2042160 h 2103120"/>
                    <a:gd name="connsiteX24" fmla="*/ 1776084 w 3178164"/>
                    <a:gd name="connsiteY24" fmla="*/ 2072640 h 2103120"/>
                    <a:gd name="connsiteX25" fmla="*/ 2141844 w 3178164"/>
                    <a:gd name="connsiteY25" fmla="*/ 2087880 h 2103120"/>
                    <a:gd name="connsiteX26" fmla="*/ 2218044 w 3178164"/>
                    <a:gd name="connsiteY26" fmla="*/ 2103120 h 2103120"/>
                    <a:gd name="connsiteX27" fmla="*/ 2339964 w 3178164"/>
                    <a:gd name="connsiteY27" fmla="*/ 2087880 h 2103120"/>
                    <a:gd name="connsiteX28" fmla="*/ 2446644 w 3178164"/>
                    <a:gd name="connsiteY28" fmla="*/ 2026920 h 2103120"/>
                    <a:gd name="connsiteX29" fmla="*/ 2553324 w 3178164"/>
                    <a:gd name="connsiteY29" fmla="*/ 2042160 h 2103120"/>
                    <a:gd name="connsiteX30" fmla="*/ 2614284 w 3178164"/>
                    <a:gd name="connsiteY30" fmla="*/ 2072640 h 2103120"/>
                    <a:gd name="connsiteX31" fmla="*/ 2888604 w 3178164"/>
                    <a:gd name="connsiteY31" fmla="*/ 2057400 h 2103120"/>
                    <a:gd name="connsiteX32" fmla="*/ 2980044 w 3178164"/>
                    <a:gd name="connsiteY32" fmla="*/ 2026920 h 2103120"/>
                    <a:gd name="connsiteX33" fmla="*/ 3086724 w 3178164"/>
                    <a:gd name="connsiteY33" fmla="*/ 1950720 h 2103120"/>
                    <a:gd name="connsiteX34" fmla="*/ 3132444 w 3178164"/>
                    <a:gd name="connsiteY34" fmla="*/ 1920240 h 2103120"/>
                    <a:gd name="connsiteX35" fmla="*/ 3178164 w 3178164"/>
                    <a:gd name="connsiteY35" fmla="*/ 1905000 h 2103120"/>
                    <a:gd name="connsiteX36" fmla="*/ 3147684 w 3178164"/>
                    <a:gd name="connsiteY36" fmla="*/ 1722120 h 2103120"/>
                    <a:gd name="connsiteX37" fmla="*/ 3117204 w 3178164"/>
                    <a:gd name="connsiteY37" fmla="*/ 1661160 h 2103120"/>
                    <a:gd name="connsiteX38" fmla="*/ 2895852 w 3178164"/>
                    <a:gd name="connsiteY38" fmla="*/ 1638280 h 2103120"/>
                    <a:gd name="connsiteX39" fmla="*/ 2614284 w 3178164"/>
                    <a:gd name="connsiteY39" fmla="*/ 1630680 h 2103120"/>
                    <a:gd name="connsiteX40" fmla="*/ 2553324 w 3178164"/>
                    <a:gd name="connsiteY40" fmla="*/ 1645920 h 2103120"/>
                    <a:gd name="connsiteX41" fmla="*/ 2416164 w 3178164"/>
                    <a:gd name="connsiteY41" fmla="*/ 1661160 h 2103120"/>
                    <a:gd name="connsiteX42" fmla="*/ 2385684 w 3178164"/>
                    <a:gd name="connsiteY42" fmla="*/ 1706880 h 2103120"/>
                    <a:gd name="connsiteX43" fmla="*/ 2309484 w 3178164"/>
                    <a:gd name="connsiteY43" fmla="*/ 1645920 h 2103120"/>
                    <a:gd name="connsiteX44" fmla="*/ 1887740 w 3178164"/>
                    <a:gd name="connsiteY44" fmla="*/ 1494264 h 2103120"/>
                    <a:gd name="connsiteX45" fmla="*/ 1318884 w 3178164"/>
                    <a:gd name="connsiteY45" fmla="*/ 1264920 h 2103120"/>
                    <a:gd name="connsiteX46" fmla="*/ 1227444 w 3178164"/>
                    <a:gd name="connsiteY46" fmla="*/ 1203960 h 2103120"/>
                    <a:gd name="connsiteX47" fmla="*/ 922644 w 3178164"/>
                    <a:gd name="connsiteY47" fmla="*/ 1127760 h 2103120"/>
                    <a:gd name="connsiteX48" fmla="*/ 892164 w 3178164"/>
                    <a:gd name="connsiteY48" fmla="*/ 1082040 h 2103120"/>
                    <a:gd name="connsiteX49" fmla="*/ 892164 w 3178164"/>
                    <a:gd name="connsiteY49" fmla="*/ 868680 h 2103120"/>
                    <a:gd name="connsiteX50" fmla="*/ 951636 w 3178164"/>
                    <a:gd name="connsiteY50" fmla="*/ 342136 h 2103120"/>
                    <a:gd name="connsiteX51" fmla="*/ 998844 w 3178164"/>
                    <a:gd name="connsiteY51" fmla="*/ 0 h 2103120"/>
                    <a:gd name="connsiteX0" fmla="*/ 145404 w 3178164"/>
                    <a:gd name="connsiteY0" fmla="*/ 121920 h 2103120"/>
                    <a:gd name="connsiteX1" fmla="*/ 175884 w 3178164"/>
                    <a:gd name="connsiteY1" fmla="*/ 640080 h 2103120"/>
                    <a:gd name="connsiteX2" fmla="*/ 191124 w 3178164"/>
                    <a:gd name="connsiteY2" fmla="*/ 838200 h 2103120"/>
                    <a:gd name="connsiteX3" fmla="*/ 221604 w 3178164"/>
                    <a:gd name="connsiteY3" fmla="*/ 1036320 h 2103120"/>
                    <a:gd name="connsiteX4" fmla="*/ 160644 w 3178164"/>
                    <a:gd name="connsiteY4" fmla="*/ 1310640 h 2103120"/>
                    <a:gd name="connsiteX5" fmla="*/ 114924 w 3178164"/>
                    <a:gd name="connsiteY5" fmla="*/ 1325880 h 2103120"/>
                    <a:gd name="connsiteX6" fmla="*/ 84444 w 3178164"/>
                    <a:gd name="connsiteY6" fmla="*/ 1417320 h 2103120"/>
                    <a:gd name="connsiteX7" fmla="*/ 53964 w 3178164"/>
                    <a:gd name="connsiteY7" fmla="*/ 1463040 h 2103120"/>
                    <a:gd name="connsiteX8" fmla="*/ 23484 w 3178164"/>
                    <a:gd name="connsiteY8" fmla="*/ 1554480 h 2103120"/>
                    <a:gd name="connsiteX9" fmla="*/ 38724 w 3178164"/>
                    <a:gd name="connsiteY9" fmla="*/ 1920240 h 2103120"/>
                    <a:gd name="connsiteX10" fmla="*/ 15532 w 3178164"/>
                    <a:gd name="connsiteY10" fmla="*/ 1782296 h 2103120"/>
                    <a:gd name="connsiteX11" fmla="*/ 160644 w 3178164"/>
                    <a:gd name="connsiteY11" fmla="*/ 1996440 h 2103120"/>
                    <a:gd name="connsiteX12" fmla="*/ 206364 w 3178164"/>
                    <a:gd name="connsiteY12" fmla="*/ 2011680 h 2103120"/>
                    <a:gd name="connsiteX13" fmla="*/ 252084 w 3178164"/>
                    <a:gd name="connsiteY13" fmla="*/ 2026920 h 2103120"/>
                    <a:gd name="connsiteX14" fmla="*/ 617844 w 3178164"/>
                    <a:gd name="connsiteY14" fmla="*/ 2011680 h 2103120"/>
                    <a:gd name="connsiteX15" fmla="*/ 879628 w 3178164"/>
                    <a:gd name="connsiteY15" fmla="*/ 1998320 h 2103120"/>
                    <a:gd name="connsiteX16" fmla="*/ 922644 w 3178164"/>
                    <a:gd name="connsiteY16" fmla="*/ 1935480 h 2103120"/>
                    <a:gd name="connsiteX17" fmla="*/ 968364 w 3178164"/>
                    <a:gd name="connsiteY17" fmla="*/ 1920240 h 2103120"/>
                    <a:gd name="connsiteX18" fmla="*/ 1095652 w 3178164"/>
                    <a:gd name="connsiteY18" fmla="*/ 1926312 h 2103120"/>
                    <a:gd name="connsiteX19" fmla="*/ 1456044 w 3178164"/>
                    <a:gd name="connsiteY19" fmla="*/ 1905000 h 2103120"/>
                    <a:gd name="connsiteX20" fmla="*/ 1517004 w 3178164"/>
                    <a:gd name="connsiteY20" fmla="*/ 1935480 h 2103120"/>
                    <a:gd name="connsiteX21" fmla="*/ 1593204 w 3178164"/>
                    <a:gd name="connsiteY21" fmla="*/ 1981200 h 2103120"/>
                    <a:gd name="connsiteX22" fmla="*/ 1638924 w 3178164"/>
                    <a:gd name="connsiteY22" fmla="*/ 2011680 h 2103120"/>
                    <a:gd name="connsiteX23" fmla="*/ 1730364 w 3178164"/>
                    <a:gd name="connsiteY23" fmla="*/ 2042160 h 2103120"/>
                    <a:gd name="connsiteX24" fmla="*/ 1776084 w 3178164"/>
                    <a:gd name="connsiteY24" fmla="*/ 2072640 h 2103120"/>
                    <a:gd name="connsiteX25" fmla="*/ 2141844 w 3178164"/>
                    <a:gd name="connsiteY25" fmla="*/ 2087880 h 2103120"/>
                    <a:gd name="connsiteX26" fmla="*/ 2218044 w 3178164"/>
                    <a:gd name="connsiteY26" fmla="*/ 2103120 h 2103120"/>
                    <a:gd name="connsiteX27" fmla="*/ 2339964 w 3178164"/>
                    <a:gd name="connsiteY27" fmla="*/ 2087880 h 2103120"/>
                    <a:gd name="connsiteX28" fmla="*/ 2446644 w 3178164"/>
                    <a:gd name="connsiteY28" fmla="*/ 2026920 h 2103120"/>
                    <a:gd name="connsiteX29" fmla="*/ 2553324 w 3178164"/>
                    <a:gd name="connsiteY29" fmla="*/ 2042160 h 2103120"/>
                    <a:gd name="connsiteX30" fmla="*/ 2614284 w 3178164"/>
                    <a:gd name="connsiteY30" fmla="*/ 2072640 h 2103120"/>
                    <a:gd name="connsiteX31" fmla="*/ 2888604 w 3178164"/>
                    <a:gd name="connsiteY31" fmla="*/ 2057400 h 2103120"/>
                    <a:gd name="connsiteX32" fmla="*/ 2980044 w 3178164"/>
                    <a:gd name="connsiteY32" fmla="*/ 2026920 h 2103120"/>
                    <a:gd name="connsiteX33" fmla="*/ 3086724 w 3178164"/>
                    <a:gd name="connsiteY33" fmla="*/ 1950720 h 2103120"/>
                    <a:gd name="connsiteX34" fmla="*/ 3132444 w 3178164"/>
                    <a:gd name="connsiteY34" fmla="*/ 1920240 h 2103120"/>
                    <a:gd name="connsiteX35" fmla="*/ 3178164 w 3178164"/>
                    <a:gd name="connsiteY35" fmla="*/ 1905000 h 2103120"/>
                    <a:gd name="connsiteX36" fmla="*/ 3147684 w 3178164"/>
                    <a:gd name="connsiteY36" fmla="*/ 1722120 h 2103120"/>
                    <a:gd name="connsiteX37" fmla="*/ 3117204 w 3178164"/>
                    <a:gd name="connsiteY37" fmla="*/ 1661160 h 2103120"/>
                    <a:gd name="connsiteX38" fmla="*/ 2895852 w 3178164"/>
                    <a:gd name="connsiteY38" fmla="*/ 1638280 h 2103120"/>
                    <a:gd name="connsiteX39" fmla="*/ 2614284 w 3178164"/>
                    <a:gd name="connsiteY39" fmla="*/ 1630680 h 2103120"/>
                    <a:gd name="connsiteX40" fmla="*/ 2553324 w 3178164"/>
                    <a:gd name="connsiteY40" fmla="*/ 1645920 h 2103120"/>
                    <a:gd name="connsiteX41" fmla="*/ 2416164 w 3178164"/>
                    <a:gd name="connsiteY41" fmla="*/ 1661160 h 2103120"/>
                    <a:gd name="connsiteX42" fmla="*/ 2385684 w 3178164"/>
                    <a:gd name="connsiteY42" fmla="*/ 1706880 h 2103120"/>
                    <a:gd name="connsiteX43" fmla="*/ 2309484 w 3178164"/>
                    <a:gd name="connsiteY43" fmla="*/ 1645920 h 2103120"/>
                    <a:gd name="connsiteX44" fmla="*/ 1887740 w 3178164"/>
                    <a:gd name="connsiteY44" fmla="*/ 1494264 h 2103120"/>
                    <a:gd name="connsiteX45" fmla="*/ 1318884 w 3178164"/>
                    <a:gd name="connsiteY45" fmla="*/ 1264920 h 2103120"/>
                    <a:gd name="connsiteX46" fmla="*/ 1227444 w 3178164"/>
                    <a:gd name="connsiteY46" fmla="*/ 1203960 h 2103120"/>
                    <a:gd name="connsiteX47" fmla="*/ 922644 w 3178164"/>
                    <a:gd name="connsiteY47" fmla="*/ 1127760 h 2103120"/>
                    <a:gd name="connsiteX48" fmla="*/ 892164 w 3178164"/>
                    <a:gd name="connsiteY48" fmla="*/ 1082040 h 2103120"/>
                    <a:gd name="connsiteX49" fmla="*/ 892164 w 3178164"/>
                    <a:gd name="connsiteY49" fmla="*/ 868680 h 2103120"/>
                    <a:gd name="connsiteX50" fmla="*/ 951636 w 3178164"/>
                    <a:gd name="connsiteY50" fmla="*/ 342136 h 2103120"/>
                    <a:gd name="connsiteX51" fmla="*/ 998844 w 3178164"/>
                    <a:gd name="connsiteY51" fmla="*/ 0 h 2103120"/>
                    <a:gd name="connsiteX0" fmla="*/ 145404 w 3178164"/>
                    <a:gd name="connsiteY0" fmla="*/ 121920 h 2103120"/>
                    <a:gd name="connsiteX1" fmla="*/ 175884 w 3178164"/>
                    <a:gd name="connsiteY1" fmla="*/ 640080 h 2103120"/>
                    <a:gd name="connsiteX2" fmla="*/ 191124 w 3178164"/>
                    <a:gd name="connsiteY2" fmla="*/ 838200 h 2103120"/>
                    <a:gd name="connsiteX3" fmla="*/ 221604 w 3178164"/>
                    <a:gd name="connsiteY3" fmla="*/ 1036320 h 2103120"/>
                    <a:gd name="connsiteX4" fmla="*/ 160644 w 3178164"/>
                    <a:gd name="connsiteY4" fmla="*/ 1310640 h 2103120"/>
                    <a:gd name="connsiteX5" fmla="*/ 114924 w 3178164"/>
                    <a:gd name="connsiteY5" fmla="*/ 1325880 h 2103120"/>
                    <a:gd name="connsiteX6" fmla="*/ 84444 w 3178164"/>
                    <a:gd name="connsiteY6" fmla="*/ 1417320 h 2103120"/>
                    <a:gd name="connsiteX7" fmla="*/ 53964 w 3178164"/>
                    <a:gd name="connsiteY7" fmla="*/ 1463040 h 2103120"/>
                    <a:gd name="connsiteX8" fmla="*/ 23484 w 3178164"/>
                    <a:gd name="connsiteY8" fmla="*/ 1554480 h 2103120"/>
                    <a:gd name="connsiteX9" fmla="*/ 38724 w 3178164"/>
                    <a:gd name="connsiteY9" fmla="*/ 1920240 h 2103120"/>
                    <a:gd name="connsiteX10" fmla="*/ 15532 w 3178164"/>
                    <a:gd name="connsiteY10" fmla="*/ 1782296 h 2103120"/>
                    <a:gd name="connsiteX11" fmla="*/ 160644 w 3178164"/>
                    <a:gd name="connsiteY11" fmla="*/ 1996440 h 2103120"/>
                    <a:gd name="connsiteX12" fmla="*/ 206364 w 3178164"/>
                    <a:gd name="connsiteY12" fmla="*/ 2011680 h 2103120"/>
                    <a:gd name="connsiteX13" fmla="*/ 252084 w 3178164"/>
                    <a:gd name="connsiteY13" fmla="*/ 2026920 h 2103120"/>
                    <a:gd name="connsiteX14" fmla="*/ 617844 w 3178164"/>
                    <a:gd name="connsiteY14" fmla="*/ 2011680 h 2103120"/>
                    <a:gd name="connsiteX15" fmla="*/ 922644 w 3178164"/>
                    <a:gd name="connsiteY15" fmla="*/ 1935480 h 2103120"/>
                    <a:gd name="connsiteX16" fmla="*/ 968364 w 3178164"/>
                    <a:gd name="connsiteY16" fmla="*/ 1920240 h 2103120"/>
                    <a:gd name="connsiteX17" fmla="*/ 1095652 w 3178164"/>
                    <a:gd name="connsiteY17" fmla="*/ 1926312 h 2103120"/>
                    <a:gd name="connsiteX18" fmla="*/ 1456044 w 3178164"/>
                    <a:gd name="connsiteY18" fmla="*/ 1905000 h 2103120"/>
                    <a:gd name="connsiteX19" fmla="*/ 1517004 w 3178164"/>
                    <a:gd name="connsiteY19" fmla="*/ 1935480 h 2103120"/>
                    <a:gd name="connsiteX20" fmla="*/ 1593204 w 3178164"/>
                    <a:gd name="connsiteY20" fmla="*/ 1981200 h 2103120"/>
                    <a:gd name="connsiteX21" fmla="*/ 1638924 w 3178164"/>
                    <a:gd name="connsiteY21" fmla="*/ 2011680 h 2103120"/>
                    <a:gd name="connsiteX22" fmla="*/ 1730364 w 3178164"/>
                    <a:gd name="connsiteY22" fmla="*/ 2042160 h 2103120"/>
                    <a:gd name="connsiteX23" fmla="*/ 1776084 w 3178164"/>
                    <a:gd name="connsiteY23" fmla="*/ 2072640 h 2103120"/>
                    <a:gd name="connsiteX24" fmla="*/ 2141844 w 3178164"/>
                    <a:gd name="connsiteY24" fmla="*/ 2087880 h 2103120"/>
                    <a:gd name="connsiteX25" fmla="*/ 2218044 w 3178164"/>
                    <a:gd name="connsiteY25" fmla="*/ 2103120 h 2103120"/>
                    <a:gd name="connsiteX26" fmla="*/ 2339964 w 3178164"/>
                    <a:gd name="connsiteY26" fmla="*/ 2087880 h 2103120"/>
                    <a:gd name="connsiteX27" fmla="*/ 2446644 w 3178164"/>
                    <a:gd name="connsiteY27" fmla="*/ 2026920 h 2103120"/>
                    <a:gd name="connsiteX28" fmla="*/ 2553324 w 3178164"/>
                    <a:gd name="connsiteY28" fmla="*/ 2042160 h 2103120"/>
                    <a:gd name="connsiteX29" fmla="*/ 2614284 w 3178164"/>
                    <a:gd name="connsiteY29" fmla="*/ 2072640 h 2103120"/>
                    <a:gd name="connsiteX30" fmla="*/ 2888604 w 3178164"/>
                    <a:gd name="connsiteY30" fmla="*/ 2057400 h 2103120"/>
                    <a:gd name="connsiteX31" fmla="*/ 2980044 w 3178164"/>
                    <a:gd name="connsiteY31" fmla="*/ 2026920 h 2103120"/>
                    <a:gd name="connsiteX32" fmla="*/ 3086724 w 3178164"/>
                    <a:gd name="connsiteY32" fmla="*/ 1950720 h 2103120"/>
                    <a:gd name="connsiteX33" fmla="*/ 3132444 w 3178164"/>
                    <a:gd name="connsiteY33" fmla="*/ 1920240 h 2103120"/>
                    <a:gd name="connsiteX34" fmla="*/ 3178164 w 3178164"/>
                    <a:gd name="connsiteY34" fmla="*/ 1905000 h 2103120"/>
                    <a:gd name="connsiteX35" fmla="*/ 3147684 w 3178164"/>
                    <a:gd name="connsiteY35" fmla="*/ 1722120 h 2103120"/>
                    <a:gd name="connsiteX36" fmla="*/ 3117204 w 3178164"/>
                    <a:gd name="connsiteY36" fmla="*/ 1661160 h 2103120"/>
                    <a:gd name="connsiteX37" fmla="*/ 2895852 w 3178164"/>
                    <a:gd name="connsiteY37" fmla="*/ 1638280 h 2103120"/>
                    <a:gd name="connsiteX38" fmla="*/ 2614284 w 3178164"/>
                    <a:gd name="connsiteY38" fmla="*/ 1630680 h 2103120"/>
                    <a:gd name="connsiteX39" fmla="*/ 2553324 w 3178164"/>
                    <a:gd name="connsiteY39" fmla="*/ 1645920 h 2103120"/>
                    <a:gd name="connsiteX40" fmla="*/ 2416164 w 3178164"/>
                    <a:gd name="connsiteY40" fmla="*/ 1661160 h 2103120"/>
                    <a:gd name="connsiteX41" fmla="*/ 2385684 w 3178164"/>
                    <a:gd name="connsiteY41" fmla="*/ 1706880 h 2103120"/>
                    <a:gd name="connsiteX42" fmla="*/ 2309484 w 3178164"/>
                    <a:gd name="connsiteY42" fmla="*/ 1645920 h 2103120"/>
                    <a:gd name="connsiteX43" fmla="*/ 1887740 w 3178164"/>
                    <a:gd name="connsiteY43" fmla="*/ 1494264 h 2103120"/>
                    <a:gd name="connsiteX44" fmla="*/ 1318884 w 3178164"/>
                    <a:gd name="connsiteY44" fmla="*/ 1264920 h 2103120"/>
                    <a:gd name="connsiteX45" fmla="*/ 1227444 w 3178164"/>
                    <a:gd name="connsiteY45" fmla="*/ 1203960 h 2103120"/>
                    <a:gd name="connsiteX46" fmla="*/ 922644 w 3178164"/>
                    <a:gd name="connsiteY46" fmla="*/ 1127760 h 2103120"/>
                    <a:gd name="connsiteX47" fmla="*/ 892164 w 3178164"/>
                    <a:gd name="connsiteY47" fmla="*/ 1082040 h 2103120"/>
                    <a:gd name="connsiteX48" fmla="*/ 892164 w 3178164"/>
                    <a:gd name="connsiteY48" fmla="*/ 868680 h 2103120"/>
                    <a:gd name="connsiteX49" fmla="*/ 951636 w 3178164"/>
                    <a:gd name="connsiteY49" fmla="*/ 342136 h 2103120"/>
                    <a:gd name="connsiteX50" fmla="*/ 998844 w 3178164"/>
                    <a:gd name="connsiteY50" fmla="*/ 0 h 2103120"/>
                    <a:gd name="connsiteX0" fmla="*/ 145404 w 3178164"/>
                    <a:gd name="connsiteY0" fmla="*/ 121920 h 2103120"/>
                    <a:gd name="connsiteX1" fmla="*/ 175884 w 3178164"/>
                    <a:gd name="connsiteY1" fmla="*/ 640080 h 2103120"/>
                    <a:gd name="connsiteX2" fmla="*/ 191124 w 3178164"/>
                    <a:gd name="connsiteY2" fmla="*/ 838200 h 2103120"/>
                    <a:gd name="connsiteX3" fmla="*/ 221604 w 3178164"/>
                    <a:gd name="connsiteY3" fmla="*/ 1036320 h 2103120"/>
                    <a:gd name="connsiteX4" fmla="*/ 160644 w 3178164"/>
                    <a:gd name="connsiteY4" fmla="*/ 1310640 h 2103120"/>
                    <a:gd name="connsiteX5" fmla="*/ 114924 w 3178164"/>
                    <a:gd name="connsiteY5" fmla="*/ 1325880 h 2103120"/>
                    <a:gd name="connsiteX6" fmla="*/ 84444 w 3178164"/>
                    <a:gd name="connsiteY6" fmla="*/ 1417320 h 2103120"/>
                    <a:gd name="connsiteX7" fmla="*/ 53964 w 3178164"/>
                    <a:gd name="connsiteY7" fmla="*/ 1463040 h 2103120"/>
                    <a:gd name="connsiteX8" fmla="*/ 23484 w 3178164"/>
                    <a:gd name="connsiteY8" fmla="*/ 1554480 h 2103120"/>
                    <a:gd name="connsiteX9" fmla="*/ 38724 w 3178164"/>
                    <a:gd name="connsiteY9" fmla="*/ 1920240 h 2103120"/>
                    <a:gd name="connsiteX10" fmla="*/ 15532 w 3178164"/>
                    <a:gd name="connsiteY10" fmla="*/ 1782296 h 2103120"/>
                    <a:gd name="connsiteX11" fmla="*/ 160644 w 3178164"/>
                    <a:gd name="connsiteY11" fmla="*/ 1996440 h 2103120"/>
                    <a:gd name="connsiteX12" fmla="*/ 206364 w 3178164"/>
                    <a:gd name="connsiteY12" fmla="*/ 2011680 h 2103120"/>
                    <a:gd name="connsiteX13" fmla="*/ 252084 w 3178164"/>
                    <a:gd name="connsiteY13" fmla="*/ 2026920 h 2103120"/>
                    <a:gd name="connsiteX14" fmla="*/ 617844 w 3178164"/>
                    <a:gd name="connsiteY14" fmla="*/ 2011680 h 2103120"/>
                    <a:gd name="connsiteX15" fmla="*/ 922644 w 3178164"/>
                    <a:gd name="connsiteY15" fmla="*/ 1935480 h 2103120"/>
                    <a:gd name="connsiteX16" fmla="*/ 968364 w 3178164"/>
                    <a:gd name="connsiteY16" fmla="*/ 1920240 h 2103120"/>
                    <a:gd name="connsiteX17" fmla="*/ 1239668 w 3178164"/>
                    <a:gd name="connsiteY17" fmla="*/ 1926312 h 2103120"/>
                    <a:gd name="connsiteX18" fmla="*/ 1456044 w 3178164"/>
                    <a:gd name="connsiteY18" fmla="*/ 1905000 h 2103120"/>
                    <a:gd name="connsiteX19" fmla="*/ 1517004 w 3178164"/>
                    <a:gd name="connsiteY19" fmla="*/ 1935480 h 2103120"/>
                    <a:gd name="connsiteX20" fmla="*/ 1593204 w 3178164"/>
                    <a:gd name="connsiteY20" fmla="*/ 1981200 h 2103120"/>
                    <a:gd name="connsiteX21" fmla="*/ 1638924 w 3178164"/>
                    <a:gd name="connsiteY21" fmla="*/ 2011680 h 2103120"/>
                    <a:gd name="connsiteX22" fmla="*/ 1730364 w 3178164"/>
                    <a:gd name="connsiteY22" fmla="*/ 2042160 h 2103120"/>
                    <a:gd name="connsiteX23" fmla="*/ 1776084 w 3178164"/>
                    <a:gd name="connsiteY23" fmla="*/ 2072640 h 2103120"/>
                    <a:gd name="connsiteX24" fmla="*/ 2141844 w 3178164"/>
                    <a:gd name="connsiteY24" fmla="*/ 2087880 h 2103120"/>
                    <a:gd name="connsiteX25" fmla="*/ 2218044 w 3178164"/>
                    <a:gd name="connsiteY25" fmla="*/ 2103120 h 2103120"/>
                    <a:gd name="connsiteX26" fmla="*/ 2339964 w 3178164"/>
                    <a:gd name="connsiteY26" fmla="*/ 2087880 h 2103120"/>
                    <a:gd name="connsiteX27" fmla="*/ 2446644 w 3178164"/>
                    <a:gd name="connsiteY27" fmla="*/ 2026920 h 2103120"/>
                    <a:gd name="connsiteX28" fmla="*/ 2553324 w 3178164"/>
                    <a:gd name="connsiteY28" fmla="*/ 2042160 h 2103120"/>
                    <a:gd name="connsiteX29" fmla="*/ 2614284 w 3178164"/>
                    <a:gd name="connsiteY29" fmla="*/ 2072640 h 2103120"/>
                    <a:gd name="connsiteX30" fmla="*/ 2888604 w 3178164"/>
                    <a:gd name="connsiteY30" fmla="*/ 2057400 h 2103120"/>
                    <a:gd name="connsiteX31" fmla="*/ 2980044 w 3178164"/>
                    <a:gd name="connsiteY31" fmla="*/ 2026920 h 2103120"/>
                    <a:gd name="connsiteX32" fmla="*/ 3086724 w 3178164"/>
                    <a:gd name="connsiteY32" fmla="*/ 1950720 h 2103120"/>
                    <a:gd name="connsiteX33" fmla="*/ 3132444 w 3178164"/>
                    <a:gd name="connsiteY33" fmla="*/ 1920240 h 2103120"/>
                    <a:gd name="connsiteX34" fmla="*/ 3178164 w 3178164"/>
                    <a:gd name="connsiteY34" fmla="*/ 1905000 h 2103120"/>
                    <a:gd name="connsiteX35" fmla="*/ 3147684 w 3178164"/>
                    <a:gd name="connsiteY35" fmla="*/ 1722120 h 2103120"/>
                    <a:gd name="connsiteX36" fmla="*/ 3117204 w 3178164"/>
                    <a:gd name="connsiteY36" fmla="*/ 1661160 h 2103120"/>
                    <a:gd name="connsiteX37" fmla="*/ 2895852 w 3178164"/>
                    <a:gd name="connsiteY37" fmla="*/ 1638280 h 2103120"/>
                    <a:gd name="connsiteX38" fmla="*/ 2614284 w 3178164"/>
                    <a:gd name="connsiteY38" fmla="*/ 1630680 h 2103120"/>
                    <a:gd name="connsiteX39" fmla="*/ 2553324 w 3178164"/>
                    <a:gd name="connsiteY39" fmla="*/ 1645920 h 2103120"/>
                    <a:gd name="connsiteX40" fmla="*/ 2416164 w 3178164"/>
                    <a:gd name="connsiteY40" fmla="*/ 1661160 h 2103120"/>
                    <a:gd name="connsiteX41" fmla="*/ 2385684 w 3178164"/>
                    <a:gd name="connsiteY41" fmla="*/ 1706880 h 2103120"/>
                    <a:gd name="connsiteX42" fmla="*/ 2309484 w 3178164"/>
                    <a:gd name="connsiteY42" fmla="*/ 1645920 h 2103120"/>
                    <a:gd name="connsiteX43" fmla="*/ 1887740 w 3178164"/>
                    <a:gd name="connsiteY43" fmla="*/ 1494264 h 2103120"/>
                    <a:gd name="connsiteX44" fmla="*/ 1318884 w 3178164"/>
                    <a:gd name="connsiteY44" fmla="*/ 1264920 h 2103120"/>
                    <a:gd name="connsiteX45" fmla="*/ 1227444 w 3178164"/>
                    <a:gd name="connsiteY45" fmla="*/ 1203960 h 2103120"/>
                    <a:gd name="connsiteX46" fmla="*/ 922644 w 3178164"/>
                    <a:gd name="connsiteY46" fmla="*/ 1127760 h 2103120"/>
                    <a:gd name="connsiteX47" fmla="*/ 892164 w 3178164"/>
                    <a:gd name="connsiteY47" fmla="*/ 1082040 h 2103120"/>
                    <a:gd name="connsiteX48" fmla="*/ 892164 w 3178164"/>
                    <a:gd name="connsiteY48" fmla="*/ 868680 h 2103120"/>
                    <a:gd name="connsiteX49" fmla="*/ 951636 w 3178164"/>
                    <a:gd name="connsiteY49" fmla="*/ 342136 h 2103120"/>
                    <a:gd name="connsiteX50" fmla="*/ 998844 w 3178164"/>
                    <a:gd name="connsiteY50" fmla="*/ 0 h 2103120"/>
                    <a:gd name="connsiteX0" fmla="*/ 145404 w 3178164"/>
                    <a:gd name="connsiteY0" fmla="*/ 121920 h 2103120"/>
                    <a:gd name="connsiteX1" fmla="*/ 175884 w 3178164"/>
                    <a:gd name="connsiteY1" fmla="*/ 640080 h 2103120"/>
                    <a:gd name="connsiteX2" fmla="*/ 191124 w 3178164"/>
                    <a:gd name="connsiteY2" fmla="*/ 838200 h 2103120"/>
                    <a:gd name="connsiteX3" fmla="*/ 221604 w 3178164"/>
                    <a:gd name="connsiteY3" fmla="*/ 1036320 h 2103120"/>
                    <a:gd name="connsiteX4" fmla="*/ 160644 w 3178164"/>
                    <a:gd name="connsiteY4" fmla="*/ 1310640 h 2103120"/>
                    <a:gd name="connsiteX5" fmla="*/ 114924 w 3178164"/>
                    <a:gd name="connsiteY5" fmla="*/ 1325880 h 2103120"/>
                    <a:gd name="connsiteX6" fmla="*/ 84444 w 3178164"/>
                    <a:gd name="connsiteY6" fmla="*/ 1417320 h 2103120"/>
                    <a:gd name="connsiteX7" fmla="*/ 53964 w 3178164"/>
                    <a:gd name="connsiteY7" fmla="*/ 1463040 h 2103120"/>
                    <a:gd name="connsiteX8" fmla="*/ 23484 w 3178164"/>
                    <a:gd name="connsiteY8" fmla="*/ 1554480 h 2103120"/>
                    <a:gd name="connsiteX9" fmla="*/ 38724 w 3178164"/>
                    <a:gd name="connsiteY9" fmla="*/ 1920240 h 2103120"/>
                    <a:gd name="connsiteX10" fmla="*/ 15532 w 3178164"/>
                    <a:gd name="connsiteY10" fmla="*/ 1782296 h 2103120"/>
                    <a:gd name="connsiteX11" fmla="*/ 160644 w 3178164"/>
                    <a:gd name="connsiteY11" fmla="*/ 1996440 h 2103120"/>
                    <a:gd name="connsiteX12" fmla="*/ 206364 w 3178164"/>
                    <a:gd name="connsiteY12" fmla="*/ 2011680 h 2103120"/>
                    <a:gd name="connsiteX13" fmla="*/ 252084 w 3178164"/>
                    <a:gd name="connsiteY13" fmla="*/ 2026920 h 2103120"/>
                    <a:gd name="connsiteX14" fmla="*/ 617844 w 3178164"/>
                    <a:gd name="connsiteY14" fmla="*/ 2011680 h 2103120"/>
                    <a:gd name="connsiteX15" fmla="*/ 922644 w 3178164"/>
                    <a:gd name="connsiteY15" fmla="*/ 1935480 h 2103120"/>
                    <a:gd name="connsiteX16" fmla="*/ 1239668 w 3178164"/>
                    <a:gd name="connsiteY16" fmla="*/ 1926312 h 2103120"/>
                    <a:gd name="connsiteX17" fmla="*/ 1456044 w 3178164"/>
                    <a:gd name="connsiteY17" fmla="*/ 1905000 h 2103120"/>
                    <a:gd name="connsiteX18" fmla="*/ 1517004 w 3178164"/>
                    <a:gd name="connsiteY18" fmla="*/ 1935480 h 2103120"/>
                    <a:gd name="connsiteX19" fmla="*/ 1593204 w 3178164"/>
                    <a:gd name="connsiteY19" fmla="*/ 1981200 h 2103120"/>
                    <a:gd name="connsiteX20" fmla="*/ 1638924 w 3178164"/>
                    <a:gd name="connsiteY20" fmla="*/ 2011680 h 2103120"/>
                    <a:gd name="connsiteX21" fmla="*/ 1730364 w 3178164"/>
                    <a:gd name="connsiteY21" fmla="*/ 2042160 h 2103120"/>
                    <a:gd name="connsiteX22" fmla="*/ 1776084 w 3178164"/>
                    <a:gd name="connsiteY22" fmla="*/ 2072640 h 2103120"/>
                    <a:gd name="connsiteX23" fmla="*/ 2141844 w 3178164"/>
                    <a:gd name="connsiteY23" fmla="*/ 2087880 h 2103120"/>
                    <a:gd name="connsiteX24" fmla="*/ 2218044 w 3178164"/>
                    <a:gd name="connsiteY24" fmla="*/ 2103120 h 2103120"/>
                    <a:gd name="connsiteX25" fmla="*/ 2339964 w 3178164"/>
                    <a:gd name="connsiteY25" fmla="*/ 2087880 h 2103120"/>
                    <a:gd name="connsiteX26" fmla="*/ 2446644 w 3178164"/>
                    <a:gd name="connsiteY26" fmla="*/ 2026920 h 2103120"/>
                    <a:gd name="connsiteX27" fmla="*/ 2553324 w 3178164"/>
                    <a:gd name="connsiteY27" fmla="*/ 2042160 h 2103120"/>
                    <a:gd name="connsiteX28" fmla="*/ 2614284 w 3178164"/>
                    <a:gd name="connsiteY28" fmla="*/ 2072640 h 2103120"/>
                    <a:gd name="connsiteX29" fmla="*/ 2888604 w 3178164"/>
                    <a:gd name="connsiteY29" fmla="*/ 2057400 h 2103120"/>
                    <a:gd name="connsiteX30" fmla="*/ 2980044 w 3178164"/>
                    <a:gd name="connsiteY30" fmla="*/ 2026920 h 2103120"/>
                    <a:gd name="connsiteX31" fmla="*/ 3086724 w 3178164"/>
                    <a:gd name="connsiteY31" fmla="*/ 1950720 h 2103120"/>
                    <a:gd name="connsiteX32" fmla="*/ 3132444 w 3178164"/>
                    <a:gd name="connsiteY32" fmla="*/ 1920240 h 2103120"/>
                    <a:gd name="connsiteX33" fmla="*/ 3178164 w 3178164"/>
                    <a:gd name="connsiteY33" fmla="*/ 1905000 h 2103120"/>
                    <a:gd name="connsiteX34" fmla="*/ 3147684 w 3178164"/>
                    <a:gd name="connsiteY34" fmla="*/ 1722120 h 2103120"/>
                    <a:gd name="connsiteX35" fmla="*/ 3117204 w 3178164"/>
                    <a:gd name="connsiteY35" fmla="*/ 1661160 h 2103120"/>
                    <a:gd name="connsiteX36" fmla="*/ 2895852 w 3178164"/>
                    <a:gd name="connsiteY36" fmla="*/ 1638280 h 2103120"/>
                    <a:gd name="connsiteX37" fmla="*/ 2614284 w 3178164"/>
                    <a:gd name="connsiteY37" fmla="*/ 1630680 h 2103120"/>
                    <a:gd name="connsiteX38" fmla="*/ 2553324 w 3178164"/>
                    <a:gd name="connsiteY38" fmla="*/ 1645920 h 2103120"/>
                    <a:gd name="connsiteX39" fmla="*/ 2416164 w 3178164"/>
                    <a:gd name="connsiteY39" fmla="*/ 1661160 h 2103120"/>
                    <a:gd name="connsiteX40" fmla="*/ 2385684 w 3178164"/>
                    <a:gd name="connsiteY40" fmla="*/ 1706880 h 2103120"/>
                    <a:gd name="connsiteX41" fmla="*/ 2309484 w 3178164"/>
                    <a:gd name="connsiteY41" fmla="*/ 1645920 h 2103120"/>
                    <a:gd name="connsiteX42" fmla="*/ 1887740 w 3178164"/>
                    <a:gd name="connsiteY42" fmla="*/ 1494264 h 2103120"/>
                    <a:gd name="connsiteX43" fmla="*/ 1318884 w 3178164"/>
                    <a:gd name="connsiteY43" fmla="*/ 1264920 h 2103120"/>
                    <a:gd name="connsiteX44" fmla="*/ 1227444 w 3178164"/>
                    <a:gd name="connsiteY44" fmla="*/ 1203960 h 2103120"/>
                    <a:gd name="connsiteX45" fmla="*/ 922644 w 3178164"/>
                    <a:gd name="connsiteY45" fmla="*/ 1127760 h 2103120"/>
                    <a:gd name="connsiteX46" fmla="*/ 892164 w 3178164"/>
                    <a:gd name="connsiteY46" fmla="*/ 1082040 h 2103120"/>
                    <a:gd name="connsiteX47" fmla="*/ 892164 w 3178164"/>
                    <a:gd name="connsiteY47" fmla="*/ 868680 h 2103120"/>
                    <a:gd name="connsiteX48" fmla="*/ 951636 w 3178164"/>
                    <a:gd name="connsiteY48" fmla="*/ 342136 h 2103120"/>
                    <a:gd name="connsiteX49" fmla="*/ 998844 w 3178164"/>
                    <a:gd name="connsiteY49" fmla="*/ 0 h 2103120"/>
                    <a:gd name="connsiteX0" fmla="*/ 145404 w 3178164"/>
                    <a:gd name="connsiteY0" fmla="*/ 121920 h 2103120"/>
                    <a:gd name="connsiteX1" fmla="*/ 175884 w 3178164"/>
                    <a:gd name="connsiteY1" fmla="*/ 640080 h 2103120"/>
                    <a:gd name="connsiteX2" fmla="*/ 191124 w 3178164"/>
                    <a:gd name="connsiteY2" fmla="*/ 838200 h 2103120"/>
                    <a:gd name="connsiteX3" fmla="*/ 221604 w 3178164"/>
                    <a:gd name="connsiteY3" fmla="*/ 1036320 h 2103120"/>
                    <a:gd name="connsiteX4" fmla="*/ 160644 w 3178164"/>
                    <a:gd name="connsiteY4" fmla="*/ 1310640 h 2103120"/>
                    <a:gd name="connsiteX5" fmla="*/ 114924 w 3178164"/>
                    <a:gd name="connsiteY5" fmla="*/ 1325880 h 2103120"/>
                    <a:gd name="connsiteX6" fmla="*/ 84444 w 3178164"/>
                    <a:gd name="connsiteY6" fmla="*/ 1417320 h 2103120"/>
                    <a:gd name="connsiteX7" fmla="*/ 53964 w 3178164"/>
                    <a:gd name="connsiteY7" fmla="*/ 1463040 h 2103120"/>
                    <a:gd name="connsiteX8" fmla="*/ 23484 w 3178164"/>
                    <a:gd name="connsiteY8" fmla="*/ 1554480 h 2103120"/>
                    <a:gd name="connsiteX9" fmla="*/ 38724 w 3178164"/>
                    <a:gd name="connsiteY9" fmla="*/ 1920240 h 2103120"/>
                    <a:gd name="connsiteX10" fmla="*/ 15532 w 3178164"/>
                    <a:gd name="connsiteY10" fmla="*/ 1782296 h 2103120"/>
                    <a:gd name="connsiteX11" fmla="*/ 160644 w 3178164"/>
                    <a:gd name="connsiteY11" fmla="*/ 1996440 h 2103120"/>
                    <a:gd name="connsiteX12" fmla="*/ 206364 w 3178164"/>
                    <a:gd name="connsiteY12" fmla="*/ 2011680 h 2103120"/>
                    <a:gd name="connsiteX13" fmla="*/ 252084 w 3178164"/>
                    <a:gd name="connsiteY13" fmla="*/ 2026920 h 2103120"/>
                    <a:gd name="connsiteX14" fmla="*/ 617844 w 3178164"/>
                    <a:gd name="connsiteY14" fmla="*/ 2011680 h 2103120"/>
                    <a:gd name="connsiteX15" fmla="*/ 1239668 w 3178164"/>
                    <a:gd name="connsiteY15" fmla="*/ 1926312 h 2103120"/>
                    <a:gd name="connsiteX16" fmla="*/ 1456044 w 3178164"/>
                    <a:gd name="connsiteY16" fmla="*/ 1905000 h 2103120"/>
                    <a:gd name="connsiteX17" fmla="*/ 1517004 w 3178164"/>
                    <a:gd name="connsiteY17" fmla="*/ 1935480 h 2103120"/>
                    <a:gd name="connsiteX18" fmla="*/ 1593204 w 3178164"/>
                    <a:gd name="connsiteY18" fmla="*/ 1981200 h 2103120"/>
                    <a:gd name="connsiteX19" fmla="*/ 1638924 w 3178164"/>
                    <a:gd name="connsiteY19" fmla="*/ 2011680 h 2103120"/>
                    <a:gd name="connsiteX20" fmla="*/ 1730364 w 3178164"/>
                    <a:gd name="connsiteY20" fmla="*/ 2042160 h 2103120"/>
                    <a:gd name="connsiteX21" fmla="*/ 1776084 w 3178164"/>
                    <a:gd name="connsiteY21" fmla="*/ 2072640 h 2103120"/>
                    <a:gd name="connsiteX22" fmla="*/ 2141844 w 3178164"/>
                    <a:gd name="connsiteY22" fmla="*/ 2087880 h 2103120"/>
                    <a:gd name="connsiteX23" fmla="*/ 2218044 w 3178164"/>
                    <a:gd name="connsiteY23" fmla="*/ 2103120 h 2103120"/>
                    <a:gd name="connsiteX24" fmla="*/ 2339964 w 3178164"/>
                    <a:gd name="connsiteY24" fmla="*/ 2087880 h 2103120"/>
                    <a:gd name="connsiteX25" fmla="*/ 2446644 w 3178164"/>
                    <a:gd name="connsiteY25" fmla="*/ 2026920 h 2103120"/>
                    <a:gd name="connsiteX26" fmla="*/ 2553324 w 3178164"/>
                    <a:gd name="connsiteY26" fmla="*/ 2042160 h 2103120"/>
                    <a:gd name="connsiteX27" fmla="*/ 2614284 w 3178164"/>
                    <a:gd name="connsiteY27" fmla="*/ 2072640 h 2103120"/>
                    <a:gd name="connsiteX28" fmla="*/ 2888604 w 3178164"/>
                    <a:gd name="connsiteY28" fmla="*/ 2057400 h 2103120"/>
                    <a:gd name="connsiteX29" fmla="*/ 2980044 w 3178164"/>
                    <a:gd name="connsiteY29" fmla="*/ 2026920 h 2103120"/>
                    <a:gd name="connsiteX30" fmla="*/ 3086724 w 3178164"/>
                    <a:gd name="connsiteY30" fmla="*/ 1950720 h 2103120"/>
                    <a:gd name="connsiteX31" fmla="*/ 3132444 w 3178164"/>
                    <a:gd name="connsiteY31" fmla="*/ 1920240 h 2103120"/>
                    <a:gd name="connsiteX32" fmla="*/ 3178164 w 3178164"/>
                    <a:gd name="connsiteY32" fmla="*/ 1905000 h 2103120"/>
                    <a:gd name="connsiteX33" fmla="*/ 3147684 w 3178164"/>
                    <a:gd name="connsiteY33" fmla="*/ 1722120 h 2103120"/>
                    <a:gd name="connsiteX34" fmla="*/ 3117204 w 3178164"/>
                    <a:gd name="connsiteY34" fmla="*/ 1661160 h 2103120"/>
                    <a:gd name="connsiteX35" fmla="*/ 2895852 w 3178164"/>
                    <a:gd name="connsiteY35" fmla="*/ 1638280 h 2103120"/>
                    <a:gd name="connsiteX36" fmla="*/ 2614284 w 3178164"/>
                    <a:gd name="connsiteY36" fmla="*/ 1630680 h 2103120"/>
                    <a:gd name="connsiteX37" fmla="*/ 2553324 w 3178164"/>
                    <a:gd name="connsiteY37" fmla="*/ 1645920 h 2103120"/>
                    <a:gd name="connsiteX38" fmla="*/ 2416164 w 3178164"/>
                    <a:gd name="connsiteY38" fmla="*/ 1661160 h 2103120"/>
                    <a:gd name="connsiteX39" fmla="*/ 2385684 w 3178164"/>
                    <a:gd name="connsiteY39" fmla="*/ 1706880 h 2103120"/>
                    <a:gd name="connsiteX40" fmla="*/ 2309484 w 3178164"/>
                    <a:gd name="connsiteY40" fmla="*/ 1645920 h 2103120"/>
                    <a:gd name="connsiteX41" fmla="*/ 1887740 w 3178164"/>
                    <a:gd name="connsiteY41" fmla="*/ 1494264 h 2103120"/>
                    <a:gd name="connsiteX42" fmla="*/ 1318884 w 3178164"/>
                    <a:gd name="connsiteY42" fmla="*/ 1264920 h 2103120"/>
                    <a:gd name="connsiteX43" fmla="*/ 1227444 w 3178164"/>
                    <a:gd name="connsiteY43" fmla="*/ 1203960 h 2103120"/>
                    <a:gd name="connsiteX44" fmla="*/ 922644 w 3178164"/>
                    <a:gd name="connsiteY44" fmla="*/ 1127760 h 2103120"/>
                    <a:gd name="connsiteX45" fmla="*/ 892164 w 3178164"/>
                    <a:gd name="connsiteY45" fmla="*/ 1082040 h 2103120"/>
                    <a:gd name="connsiteX46" fmla="*/ 892164 w 3178164"/>
                    <a:gd name="connsiteY46" fmla="*/ 868680 h 2103120"/>
                    <a:gd name="connsiteX47" fmla="*/ 951636 w 3178164"/>
                    <a:gd name="connsiteY47" fmla="*/ 342136 h 2103120"/>
                    <a:gd name="connsiteX48" fmla="*/ 998844 w 3178164"/>
                    <a:gd name="connsiteY48" fmla="*/ 0 h 2103120"/>
                    <a:gd name="connsiteX0" fmla="*/ 145404 w 3178164"/>
                    <a:gd name="connsiteY0" fmla="*/ 121920 h 2103120"/>
                    <a:gd name="connsiteX1" fmla="*/ 175884 w 3178164"/>
                    <a:gd name="connsiteY1" fmla="*/ 640080 h 2103120"/>
                    <a:gd name="connsiteX2" fmla="*/ 191124 w 3178164"/>
                    <a:gd name="connsiteY2" fmla="*/ 838200 h 2103120"/>
                    <a:gd name="connsiteX3" fmla="*/ 221604 w 3178164"/>
                    <a:gd name="connsiteY3" fmla="*/ 1036320 h 2103120"/>
                    <a:gd name="connsiteX4" fmla="*/ 160644 w 3178164"/>
                    <a:gd name="connsiteY4" fmla="*/ 1310640 h 2103120"/>
                    <a:gd name="connsiteX5" fmla="*/ 114924 w 3178164"/>
                    <a:gd name="connsiteY5" fmla="*/ 1325880 h 2103120"/>
                    <a:gd name="connsiteX6" fmla="*/ 84444 w 3178164"/>
                    <a:gd name="connsiteY6" fmla="*/ 1417320 h 2103120"/>
                    <a:gd name="connsiteX7" fmla="*/ 53964 w 3178164"/>
                    <a:gd name="connsiteY7" fmla="*/ 1463040 h 2103120"/>
                    <a:gd name="connsiteX8" fmla="*/ 23484 w 3178164"/>
                    <a:gd name="connsiteY8" fmla="*/ 1554480 h 2103120"/>
                    <a:gd name="connsiteX9" fmla="*/ 38724 w 3178164"/>
                    <a:gd name="connsiteY9" fmla="*/ 1920240 h 2103120"/>
                    <a:gd name="connsiteX10" fmla="*/ 15532 w 3178164"/>
                    <a:gd name="connsiteY10" fmla="*/ 1782296 h 2103120"/>
                    <a:gd name="connsiteX11" fmla="*/ 160644 w 3178164"/>
                    <a:gd name="connsiteY11" fmla="*/ 1996440 h 2103120"/>
                    <a:gd name="connsiteX12" fmla="*/ 206364 w 3178164"/>
                    <a:gd name="connsiteY12" fmla="*/ 2011680 h 2103120"/>
                    <a:gd name="connsiteX13" fmla="*/ 252084 w 3178164"/>
                    <a:gd name="connsiteY13" fmla="*/ 2026920 h 2103120"/>
                    <a:gd name="connsiteX14" fmla="*/ 617844 w 3178164"/>
                    <a:gd name="connsiteY14" fmla="*/ 2011680 h 2103120"/>
                    <a:gd name="connsiteX15" fmla="*/ 879628 w 3178164"/>
                    <a:gd name="connsiteY15" fmla="*/ 1926312 h 2103120"/>
                    <a:gd name="connsiteX16" fmla="*/ 1239668 w 3178164"/>
                    <a:gd name="connsiteY16" fmla="*/ 1926312 h 2103120"/>
                    <a:gd name="connsiteX17" fmla="*/ 1456044 w 3178164"/>
                    <a:gd name="connsiteY17" fmla="*/ 1905000 h 2103120"/>
                    <a:gd name="connsiteX18" fmla="*/ 1517004 w 3178164"/>
                    <a:gd name="connsiteY18" fmla="*/ 1935480 h 2103120"/>
                    <a:gd name="connsiteX19" fmla="*/ 1593204 w 3178164"/>
                    <a:gd name="connsiteY19" fmla="*/ 1981200 h 2103120"/>
                    <a:gd name="connsiteX20" fmla="*/ 1638924 w 3178164"/>
                    <a:gd name="connsiteY20" fmla="*/ 2011680 h 2103120"/>
                    <a:gd name="connsiteX21" fmla="*/ 1730364 w 3178164"/>
                    <a:gd name="connsiteY21" fmla="*/ 2042160 h 2103120"/>
                    <a:gd name="connsiteX22" fmla="*/ 1776084 w 3178164"/>
                    <a:gd name="connsiteY22" fmla="*/ 2072640 h 2103120"/>
                    <a:gd name="connsiteX23" fmla="*/ 2141844 w 3178164"/>
                    <a:gd name="connsiteY23" fmla="*/ 2087880 h 2103120"/>
                    <a:gd name="connsiteX24" fmla="*/ 2218044 w 3178164"/>
                    <a:gd name="connsiteY24" fmla="*/ 2103120 h 2103120"/>
                    <a:gd name="connsiteX25" fmla="*/ 2339964 w 3178164"/>
                    <a:gd name="connsiteY25" fmla="*/ 2087880 h 2103120"/>
                    <a:gd name="connsiteX26" fmla="*/ 2446644 w 3178164"/>
                    <a:gd name="connsiteY26" fmla="*/ 2026920 h 2103120"/>
                    <a:gd name="connsiteX27" fmla="*/ 2553324 w 3178164"/>
                    <a:gd name="connsiteY27" fmla="*/ 2042160 h 2103120"/>
                    <a:gd name="connsiteX28" fmla="*/ 2614284 w 3178164"/>
                    <a:gd name="connsiteY28" fmla="*/ 2072640 h 2103120"/>
                    <a:gd name="connsiteX29" fmla="*/ 2888604 w 3178164"/>
                    <a:gd name="connsiteY29" fmla="*/ 2057400 h 2103120"/>
                    <a:gd name="connsiteX30" fmla="*/ 2980044 w 3178164"/>
                    <a:gd name="connsiteY30" fmla="*/ 2026920 h 2103120"/>
                    <a:gd name="connsiteX31" fmla="*/ 3086724 w 3178164"/>
                    <a:gd name="connsiteY31" fmla="*/ 1950720 h 2103120"/>
                    <a:gd name="connsiteX32" fmla="*/ 3132444 w 3178164"/>
                    <a:gd name="connsiteY32" fmla="*/ 1920240 h 2103120"/>
                    <a:gd name="connsiteX33" fmla="*/ 3178164 w 3178164"/>
                    <a:gd name="connsiteY33" fmla="*/ 1905000 h 2103120"/>
                    <a:gd name="connsiteX34" fmla="*/ 3147684 w 3178164"/>
                    <a:gd name="connsiteY34" fmla="*/ 1722120 h 2103120"/>
                    <a:gd name="connsiteX35" fmla="*/ 3117204 w 3178164"/>
                    <a:gd name="connsiteY35" fmla="*/ 1661160 h 2103120"/>
                    <a:gd name="connsiteX36" fmla="*/ 2895852 w 3178164"/>
                    <a:gd name="connsiteY36" fmla="*/ 1638280 h 2103120"/>
                    <a:gd name="connsiteX37" fmla="*/ 2614284 w 3178164"/>
                    <a:gd name="connsiteY37" fmla="*/ 1630680 h 2103120"/>
                    <a:gd name="connsiteX38" fmla="*/ 2553324 w 3178164"/>
                    <a:gd name="connsiteY38" fmla="*/ 1645920 h 2103120"/>
                    <a:gd name="connsiteX39" fmla="*/ 2416164 w 3178164"/>
                    <a:gd name="connsiteY39" fmla="*/ 1661160 h 2103120"/>
                    <a:gd name="connsiteX40" fmla="*/ 2385684 w 3178164"/>
                    <a:gd name="connsiteY40" fmla="*/ 1706880 h 2103120"/>
                    <a:gd name="connsiteX41" fmla="*/ 2309484 w 3178164"/>
                    <a:gd name="connsiteY41" fmla="*/ 1645920 h 2103120"/>
                    <a:gd name="connsiteX42" fmla="*/ 1887740 w 3178164"/>
                    <a:gd name="connsiteY42" fmla="*/ 1494264 h 2103120"/>
                    <a:gd name="connsiteX43" fmla="*/ 1318884 w 3178164"/>
                    <a:gd name="connsiteY43" fmla="*/ 1264920 h 2103120"/>
                    <a:gd name="connsiteX44" fmla="*/ 1227444 w 3178164"/>
                    <a:gd name="connsiteY44" fmla="*/ 1203960 h 2103120"/>
                    <a:gd name="connsiteX45" fmla="*/ 922644 w 3178164"/>
                    <a:gd name="connsiteY45" fmla="*/ 1127760 h 2103120"/>
                    <a:gd name="connsiteX46" fmla="*/ 892164 w 3178164"/>
                    <a:gd name="connsiteY46" fmla="*/ 1082040 h 2103120"/>
                    <a:gd name="connsiteX47" fmla="*/ 892164 w 3178164"/>
                    <a:gd name="connsiteY47" fmla="*/ 868680 h 2103120"/>
                    <a:gd name="connsiteX48" fmla="*/ 951636 w 3178164"/>
                    <a:gd name="connsiteY48" fmla="*/ 342136 h 2103120"/>
                    <a:gd name="connsiteX49" fmla="*/ 998844 w 3178164"/>
                    <a:gd name="connsiteY49" fmla="*/ 0 h 2103120"/>
                    <a:gd name="connsiteX0" fmla="*/ 145404 w 3178164"/>
                    <a:gd name="connsiteY0" fmla="*/ 121920 h 2103120"/>
                    <a:gd name="connsiteX1" fmla="*/ 175884 w 3178164"/>
                    <a:gd name="connsiteY1" fmla="*/ 640080 h 2103120"/>
                    <a:gd name="connsiteX2" fmla="*/ 191124 w 3178164"/>
                    <a:gd name="connsiteY2" fmla="*/ 838200 h 2103120"/>
                    <a:gd name="connsiteX3" fmla="*/ 221604 w 3178164"/>
                    <a:gd name="connsiteY3" fmla="*/ 1036320 h 2103120"/>
                    <a:gd name="connsiteX4" fmla="*/ 160644 w 3178164"/>
                    <a:gd name="connsiteY4" fmla="*/ 1310640 h 2103120"/>
                    <a:gd name="connsiteX5" fmla="*/ 114924 w 3178164"/>
                    <a:gd name="connsiteY5" fmla="*/ 1325880 h 2103120"/>
                    <a:gd name="connsiteX6" fmla="*/ 84444 w 3178164"/>
                    <a:gd name="connsiteY6" fmla="*/ 1417320 h 2103120"/>
                    <a:gd name="connsiteX7" fmla="*/ 53964 w 3178164"/>
                    <a:gd name="connsiteY7" fmla="*/ 1463040 h 2103120"/>
                    <a:gd name="connsiteX8" fmla="*/ 23484 w 3178164"/>
                    <a:gd name="connsiteY8" fmla="*/ 1554480 h 2103120"/>
                    <a:gd name="connsiteX9" fmla="*/ 38724 w 3178164"/>
                    <a:gd name="connsiteY9" fmla="*/ 1920240 h 2103120"/>
                    <a:gd name="connsiteX10" fmla="*/ 15532 w 3178164"/>
                    <a:gd name="connsiteY10" fmla="*/ 1782296 h 2103120"/>
                    <a:gd name="connsiteX11" fmla="*/ 160644 w 3178164"/>
                    <a:gd name="connsiteY11" fmla="*/ 1996440 h 2103120"/>
                    <a:gd name="connsiteX12" fmla="*/ 206364 w 3178164"/>
                    <a:gd name="connsiteY12" fmla="*/ 2011680 h 2103120"/>
                    <a:gd name="connsiteX13" fmla="*/ 252084 w 3178164"/>
                    <a:gd name="connsiteY13" fmla="*/ 2026920 h 2103120"/>
                    <a:gd name="connsiteX14" fmla="*/ 617844 w 3178164"/>
                    <a:gd name="connsiteY14" fmla="*/ 2011680 h 2103120"/>
                    <a:gd name="connsiteX15" fmla="*/ 879628 w 3178164"/>
                    <a:gd name="connsiteY15" fmla="*/ 1926312 h 2103120"/>
                    <a:gd name="connsiteX16" fmla="*/ 1167660 w 3178164"/>
                    <a:gd name="connsiteY16" fmla="*/ 1854304 h 2103120"/>
                    <a:gd name="connsiteX17" fmla="*/ 1456044 w 3178164"/>
                    <a:gd name="connsiteY17" fmla="*/ 1905000 h 2103120"/>
                    <a:gd name="connsiteX18" fmla="*/ 1517004 w 3178164"/>
                    <a:gd name="connsiteY18" fmla="*/ 1935480 h 2103120"/>
                    <a:gd name="connsiteX19" fmla="*/ 1593204 w 3178164"/>
                    <a:gd name="connsiteY19" fmla="*/ 1981200 h 2103120"/>
                    <a:gd name="connsiteX20" fmla="*/ 1638924 w 3178164"/>
                    <a:gd name="connsiteY20" fmla="*/ 2011680 h 2103120"/>
                    <a:gd name="connsiteX21" fmla="*/ 1730364 w 3178164"/>
                    <a:gd name="connsiteY21" fmla="*/ 2042160 h 2103120"/>
                    <a:gd name="connsiteX22" fmla="*/ 1776084 w 3178164"/>
                    <a:gd name="connsiteY22" fmla="*/ 2072640 h 2103120"/>
                    <a:gd name="connsiteX23" fmla="*/ 2141844 w 3178164"/>
                    <a:gd name="connsiteY23" fmla="*/ 2087880 h 2103120"/>
                    <a:gd name="connsiteX24" fmla="*/ 2218044 w 3178164"/>
                    <a:gd name="connsiteY24" fmla="*/ 2103120 h 2103120"/>
                    <a:gd name="connsiteX25" fmla="*/ 2339964 w 3178164"/>
                    <a:gd name="connsiteY25" fmla="*/ 2087880 h 2103120"/>
                    <a:gd name="connsiteX26" fmla="*/ 2446644 w 3178164"/>
                    <a:gd name="connsiteY26" fmla="*/ 2026920 h 2103120"/>
                    <a:gd name="connsiteX27" fmla="*/ 2553324 w 3178164"/>
                    <a:gd name="connsiteY27" fmla="*/ 2042160 h 2103120"/>
                    <a:gd name="connsiteX28" fmla="*/ 2614284 w 3178164"/>
                    <a:gd name="connsiteY28" fmla="*/ 2072640 h 2103120"/>
                    <a:gd name="connsiteX29" fmla="*/ 2888604 w 3178164"/>
                    <a:gd name="connsiteY29" fmla="*/ 2057400 h 2103120"/>
                    <a:gd name="connsiteX30" fmla="*/ 2980044 w 3178164"/>
                    <a:gd name="connsiteY30" fmla="*/ 2026920 h 2103120"/>
                    <a:gd name="connsiteX31" fmla="*/ 3086724 w 3178164"/>
                    <a:gd name="connsiteY31" fmla="*/ 1950720 h 2103120"/>
                    <a:gd name="connsiteX32" fmla="*/ 3132444 w 3178164"/>
                    <a:gd name="connsiteY32" fmla="*/ 1920240 h 2103120"/>
                    <a:gd name="connsiteX33" fmla="*/ 3178164 w 3178164"/>
                    <a:gd name="connsiteY33" fmla="*/ 1905000 h 2103120"/>
                    <a:gd name="connsiteX34" fmla="*/ 3147684 w 3178164"/>
                    <a:gd name="connsiteY34" fmla="*/ 1722120 h 2103120"/>
                    <a:gd name="connsiteX35" fmla="*/ 3117204 w 3178164"/>
                    <a:gd name="connsiteY35" fmla="*/ 1661160 h 2103120"/>
                    <a:gd name="connsiteX36" fmla="*/ 2895852 w 3178164"/>
                    <a:gd name="connsiteY36" fmla="*/ 1638280 h 2103120"/>
                    <a:gd name="connsiteX37" fmla="*/ 2614284 w 3178164"/>
                    <a:gd name="connsiteY37" fmla="*/ 1630680 h 2103120"/>
                    <a:gd name="connsiteX38" fmla="*/ 2553324 w 3178164"/>
                    <a:gd name="connsiteY38" fmla="*/ 1645920 h 2103120"/>
                    <a:gd name="connsiteX39" fmla="*/ 2416164 w 3178164"/>
                    <a:gd name="connsiteY39" fmla="*/ 1661160 h 2103120"/>
                    <a:gd name="connsiteX40" fmla="*/ 2385684 w 3178164"/>
                    <a:gd name="connsiteY40" fmla="*/ 1706880 h 2103120"/>
                    <a:gd name="connsiteX41" fmla="*/ 2309484 w 3178164"/>
                    <a:gd name="connsiteY41" fmla="*/ 1645920 h 2103120"/>
                    <a:gd name="connsiteX42" fmla="*/ 1887740 w 3178164"/>
                    <a:gd name="connsiteY42" fmla="*/ 1494264 h 2103120"/>
                    <a:gd name="connsiteX43" fmla="*/ 1318884 w 3178164"/>
                    <a:gd name="connsiteY43" fmla="*/ 1264920 h 2103120"/>
                    <a:gd name="connsiteX44" fmla="*/ 1227444 w 3178164"/>
                    <a:gd name="connsiteY44" fmla="*/ 1203960 h 2103120"/>
                    <a:gd name="connsiteX45" fmla="*/ 922644 w 3178164"/>
                    <a:gd name="connsiteY45" fmla="*/ 1127760 h 2103120"/>
                    <a:gd name="connsiteX46" fmla="*/ 892164 w 3178164"/>
                    <a:gd name="connsiteY46" fmla="*/ 1082040 h 2103120"/>
                    <a:gd name="connsiteX47" fmla="*/ 892164 w 3178164"/>
                    <a:gd name="connsiteY47" fmla="*/ 868680 h 2103120"/>
                    <a:gd name="connsiteX48" fmla="*/ 951636 w 3178164"/>
                    <a:gd name="connsiteY48" fmla="*/ 342136 h 2103120"/>
                    <a:gd name="connsiteX49" fmla="*/ 998844 w 3178164"/>
                    <a:gd name="connsiteY49" fmla="*/ 0 h 2103120"/>
                    <a:gd name="connsiteX0" fmla="*/ 145404 w 3178164"/>
                    <a:gd name="connsiteY0" fmla="*/ 121920 h 2103120"/>
                    <a:gd name="connsiteX1" fmla="*/ 175884 w 3178164"/>
                    <a:gd name="connsiteY1" fmla="*/ 640080 h 2103120"/>
                    <a:gd name="connsiteX2" fmla="*/ 191124 w 3178164"/>
                    <a:gd name="connsiteY2" fmla="*/ 838200 h 2103120"/>
                    <a:gd name="connsiteX3" fmla="*/ 221604 w 3178164"/>
                    <a:gd name="connsiteY3" fmla="*/ 1036320 h 2103120"/>
                    <a:gd name="connsiteX4" fmla="*/ 160644 w 3178164"/>
                    <a:gd name="connsiteY4" fmla="*/ 1310640 h 2103120"/>
                    <a:gd name="connsiteX5" fmla="*/ 114924 w 3178164"/>
                    <a:gd name="connsiteY5" fmla="*/ 1325880 h 2103120"/>
                    <a:gd name="connsiteX6" fmla="*/ 84444 w 3178164"/>
                    <a:gd name="connsiteY6" fmla="*/ 1417320 h 2103120"/>
                    <a:gd name="connsiteX7" fmla="*/ 53964 w 3178164"/>
                    <a:gd name="connsiteY7" fmla="*/ 1463040 h 2103120"/>
                    <a:gd name="connsiteX8" fmla="*/ 23484 w 3178164"/>
                    <a:gd name="connsiteY8" fmla="*/ 1554480 h 2103120"/>
                    <a:gd name="connsiteX9" fmla="*/ 91440 w 3178164"/>
                    <a:gd name="connsiteY9" fmla="*/ 1916400 h 2103120"/>
                    <a:gd name="connsiteX10" fmla="*/ 15532 w 3178164"/>
                    <a:gd name="connsiteY10" fmla="*/ 1782296 h 2103120"/>
                    <a:gd name="connsiteX11" fmla="*/ 160644 w 3178164"/>
                    <a:gd name="connsiteY11" fmla="*/ 1996440 h 2103120"/>
                    <a:gd name="connsiteX12" fmla="*/ 206364 w 3178164"/>
                    <a:gd name="connsiteY12" fmla="*/ 2011680 h 2103120"/>
                    <a:gd name="connsiteX13" fmla="*/ 252084 w 3178164"/>
                    <a:gd name="connsiteY13" fmla="*/ 2026920 h 2103120"/>
                    <a:gd name="connsiteX14" fmla="*/ 617844 w 3178164"/>
                    <a:gd name="connsiteY14" fmla="*/ 2011680 h 2103120"/>
                    <a:gd name="connsiteX15" fmla="*/ 879628 w 3178164"/>
                    <a:gd name="connsiteY15" fmla="*/ 1926312 h 2103120"/>
                    <a:gd name="connsiteX16" fmla="*/ 1167660 w 3178164"/>
                    <a:gd name="connsiteY16" fmla="*/ 1854304 h 2103120"/>
                    <a:gd name="connsiteX17" fmla="*/ 1456044 w 3178164"/>
                    <a:gd name="connsiteY17" fmla="*/ 1905000 h 2103120"/>
                    <a:gd name="connsiteX18" fmla="*/ 1517004 w 3178164"/>
                    <a:gd name="connsiteY18" fmla="*/ 1935480 h 2103120"/>
                    <a:gd name="connsiteX19" fmla="*/ 1593204 w 3178164"/>
                    <a:gd name="connsiteY19" fmla="*/ 1981200 h 2103120"/>
                    <a:gd name="connsiteX20" fmla="*/ 1638924 w 3178164"/>
                    <a:gd name="connsiteY20" fmla="*/ 2011680 h 2103120"/>
                    <a:gd name="connsiteX21" fmla="*/ 1730364 w 3178164"/>
                    <a:gd name="connsiteY21" fmla="*/ 2042160 h 2103120"/>
                    <a:gd name="connsiteX22" fmla="*/ 1776084 w 3178164"/>
                    <a:gd name="connsiteY22" fmla="*/ 2072640 h 2103120"/>
                    <a:gd name="connsiteX23" fmla="*/ 2141844 w 3178164"/>
                    <a:gd name="connsiteY23" fmla="*/ 2087880 h 2103120"/>
                    <a:gd name="connsiteX24" fmla="*/ 2218044 w 3178164"/>
                    <a:gd name="connsiteY24" fmla="*/ 2103120 h 2103120"/>
                    <a:gd name="connsiteX25" fmla="*/ 2339964 w 3178164"/>
                    <a:gd name="connsiteY25" fmla="*/ 2087880 h 2103120"/>
                    <a:gd name="connsiteX26" fmla="*/ 2446644 w 3178164"/>
                    <a:gd name="connsiteY26" fmla="*/ 2026920 h 2103120"/>
                    <a:gd name="connsiteX27" fmla="*/ 2553324 w 3178164"/>
                    <a:gd name="connsiteY27" fmla="*/ 2042160 h 2103120"/>
                    <a:gd name="connsiteX28" fmla="*/ 2614284 w 3178164"/>
                    <a:gd name="connsiteY28" fmla="*/ 2072640 h 2103120"/>
                    <a:gd name="connsiteX29" fmla="*/ 2888604 w 3178164"/>
                    <a:gd name="connsiteY29" fmla="*/ 2057400 h 2103120"/>
                    <a:gd name="connsiteX30" fmla="*/ 2980044 w 3178164"/>
                    <a:gd name="connsiteY30" fmla="*/ 2026920 h 2103120"/>
                    <a:gd name="connsiteX31" fmla="*/ 3086724 w 3178164"/>
                    <a:gd name="connsiteY31" fmla="*/ 1950720 h 2103120"/>
                    <a:gd name="connsiteX32" fmla="*/ 3132444 w 3178164"/>
                    <a:gd name="connsiteY32" fmla="*/ 1920240 h 2103120"/>
                    <a:gd name="connsiteX33" fmla="*/ 3178164 w 3178164"/>
                    <a:gd name="connsiteY33" fmla="*/ 1905000 h 2103120"/>
                    <a:gd name="connsiteX34" fmla="*/ 3147684 w 3178164"/>
                    <a:gd name="connsiteY34" fmla="*/ 1722120 h 2103120"/>
                    <a:gd name="connsiteX35" fmla="*/ 3117204 w 3178164"/>
                    <a:gd name="connsiteY35" fmla="*/ 1661160 h 2103120"/>
                    <a:gd name="connsiteX36" fmla="*/ 2895852 w 3178164"/>
                    <a:gd name="connsiteY36" fmla="*/ 1638280 h 2103120"/>
                    <a:gd name="connsiteX37" fmla="*/ 2614284 w 3178164"/>
                    <a:gd name="connsiteY37" fmla="*/ 1630680 h 2103120"/>
                    <a:gd name="connsiteX38" fmla="*/ 2553324 w 3178164"/>
                    <a:gd name="connsiteY38" fmla="*/ 1645920 h 2103120"/>
                    <a:gd name="connsiteX39" fmla="*/ 2416164 w 3178164"/>
                    <a:gd name="connsiteY39" fmla="*/ 1661160 h 2103120"/>
                    <a:gd name="connsiteX40" fmla="*/ 2385684 w 3178164"/>
                    <a:gd name="connsiteY40" fmla="*/ 1706880 h 2103120"/>
                    <a:gd name="connsiteX41" fmla="*/ 2309484 w 3178164"/>
                    <a:gd name="connsiteY41" fmla="*/ 1645920 h 2103120"/>
                    <a:gd name="connsiteX42" fmla="*/ 1887740 w 3178164"/>
                    <a:gd name="connsiteY42" fmla="*/ 1494264 h 2103120"/>
                    <a:gd name="connsiteX43" fmla="*/ 1318884 w 3178164"/>
                    <a:gd name="connsiteY43" fmla="*/ 1264920 h 2103120"/>
                    <a:gd name="connsiteX44" fmla="*/ 1227444 w 3178164"/>
                    <a:gd name="connsiteY44" fmla="*/ 1203960 h 2103120"/>
                    <a:gd name="connsiteX45" fmla="*/ 922644 w 3178164"/>
                    <a:gd name="connsiteY45" fmla="*/ 1127760 h 2103120"/>
                    <a:gd name="connsiteX46" fmla="*/ 892164 w 3178164"/>
                    <a:gd name="connsiteY46" fmla="*/ 1082040 h 2103120"/>
                    <a:gd name="connsiteX47" fmla="*/ 892164 w 3178164"/>
                    <a:gd name="connsiteY47" fmla="*/ 868680 h 2103120"/>
                    <a:gd name="connsiteX48" fmla="*/ 951636 w 3178164"/>
                    <a:gd name="connsiteY48" fmla="*/ 342136 h 2103120"/>
                    <a:gd name="connsiteX49" fmla="*/ 998844 w 3178164"/>
                    <a:gd name="connsiteY49" fmla="*/ 0 h 2103120"/>
                    <a:gd name="connsiteX0" fmla="*/ 121920 w 3154680"/>
                    <a:gd name="connsiteY0" fmla="*/ 121920 h 2103120"/>
                    <a:gd name="connsiteX1" fmla="*/ 152400 w 3154680"/>
                    <a:gd name="connsiteY1" fmla="*/ 640080 h 2103120"/>
                    <a:gd name="connsiteX2" fmla="*/ 167640 w 3154680"/>
                    <a:gd name="connsiteY2" fmla="*/ 838200 h 2103120"/>
                    <a:gd name="connsiteX3" fmla="*/ 198120 w 3154680"/>
                    <a:gd name="connsiteY3" fmla="*/ 1036320 h 2103120"/>
                    <a:gd name="connsiteX4" fmla="*/ 137160 w 3154680"/>
                    <a:gd name="connsiteY4" fmla="*/ 1310640 h 2103120"/>
                    <a:gd name="connsiteX5" fmla="*/ 91440 w 3154680"/>
                    <a:gd name="connsiteY5" fmla="*/ 1325880 h 2103120"/>
                    <a:gd name="connsiteX6" fmla="*/ 60960 w 3154680"/>
                    <a:gd name="connsiteY6" fmla="*/ 1417320 h 2103120"/>
                    <a:gd name="connsiteX7" fmla="*/ 30480 w 3154680"/>
                    <a:gd name="connsiteY7" fmla="*/ 1463040 h 2103120"/>
                    <a:gd name="connsiteX8" fmla="*/ 0 w 3154680"/>
                    <a:gd name="connsiteY8" fmla="*/ 1554480 h 2103120"/>
                    <a:gd name="connsiteX9" fmla="*/ 67956 w 3154680"/>
                    <a:gd name="connsiteY9" fmla="*/ 1916400 h 2103120"/>
                    <a:gd name="connsiteX10" fmla="*/ 137160 w 3154680"/>
                    <a:gd name="connsiteY10" fmla="*/ 1996440 h 2103120"/>
                    <a:gd name="connsiteX11" fmla="*/ 182880 w 3154680"/>
                    <a:gd name="connsiteY11" fmla="*/ 2011680 h 2103120"/>
                    <a:gd name="connsiteX12" fmla="*/ 228600 w 3154680"/>
                    <a:gd name="connsiteY12" fmla="*/ 2026920 h 2103120"/>
                    <a:gd name="connsiteX13" fmla="*/ 594360 w 3154680"/>
                    <a:gd name="connsiteY13" fmla="*/ 2011680 h 2103120"/>
                    <a:gd name="connsiteX14" fmla="*/ 856144 w 3154680"/>
                    <a:gd name="connsiteY14" fmla="*/ 1926312 h 2103120"/>
                    <a:gd name="connsiteX15" fmla="*/ 1144176 w 3154680"/>
                    <a:gd name="connsiteY15" fmla="*/ 1854304 h 2103120"/>
                    <a:gd name="connsiteX16" fmla="*/ 1432560 w 3154680"/>
                    <a:gd name="connsiteY16" fmla="*/ 1905000 h 2103120"/>
                    <a:gd name="connsiteX17" fmla="*/ 1493520 w 3154680"/>
                    <a:gd name="connsiteY17" fmla="*/ 1935480 h 2103120"/>
                    <a:gd name="connsiteX18" fmla="*/ 1569720 w 3154680"/>
                    <a:gd name="connsiteY18" fmla="*/ 1981200 h 2103120"/>
                    <a:gd name="connsiteX19" fmla="*/ 1615440 w 3154680"/>
                    <a:gd name="connsiteY19" fmla="*/ 2011680 h 2103120"/>
                    <a:gd name="connsiteX20" fmla="*/ 1706880 w 3154680"/>
                    <a:gd name="connsiteY20" fmla="*/ 2042160 h 2103120"/>
                    <a:gd name="connsiteX21" fmla="*/ 1752600 w 3154680"/>
                    <a:gd name="connsiteY21" fmla="*/ 2072640 h 2103120"/>
                    <a:gd name="connsiteX22" fmla="*/ 2118360 w 3154680"/>
                    <a:gd name="connsiteY22" fmla="*/ 2087880 h 2103120"/>
                    <a:gd name="connsiteX23" fmla="*/ 2194560 w 3154680"/>
                    <a:gd name="connsiteY23" fmla="*/ 2103120 h 2103120"/>
                    <a:gd name="connsiteX24" fmla="*/ 2316480 w 3154680"/>
                    <a:gd name="connsiteY24" fmla="*/ 2087880 h 2103120"/>
                    <a:gd name="connsiteX25" fmla="*/ 2423160 w 3154680"/>
                    <a:gd name="connsiteY25" fmla="*/ 2026920 h 2103120"/>
                    <a:gd name="connsiteX26" fmla="*/ 2529840 w 3154680"/>
                    <a:gd name="connsiteY26" fmla="*/ 2042160 h 2103120"/>
                    <a:gd name="connsiteX27" fmla="*/ 2590800 w 3154680"/>
                    <a:gd name="connsiteY27" fmla="*/ 2072640 h 2103120"/>
                    <a:gd name="connsiteX28" fmla="*/ 2865120 w 3154680"/>
                    <a:gd name="connsiteY28" fmla="*/ 2057400 h 2103120"/>
                    <a:gd name="connsiteX29" fmla="*/ 2956560 w 3154680"/>
                    <a:gd name="connsiteY29" fmla="*/ 2026920 h 2103120"/>
                    <a:gd name="connsiteX30" fmla="*/ 3063240 w 3154680"/>
                    <a:gd name="connsiteY30" fmla="*/ 1950720 h 2103120"/>
                    <a:gd name="connsiteX31" fmla="*/ 3108960 w 3154680"/>
                    <a:gd name="connsiteY31" fmla="*/ 1920240 h 2103120"/>
                    <a:gd name="connsiteX32" fmla="*/ 3154680 w 3154680"/>
                    <a:gd name="connsiteY32" fmla="*/ 1905000 h 2103120"/>
                    <a:gd name="connsiteX33" fmla="*/ 3124200 w 3154680"/>
                    <a:gd name="connsiteY33" fmla="*/ 1722120 h 2103120"/>
                    <a:gd name="connsiteX34" fmla="*/ 3093720 w 3154680"/>
                    <a:gd name="connsiteY34" fmla="*/ 1661160 h 2103120"/>
                    <a:gd name="connsiteX35" fmla="*/ 2872368 w 3154680"/>
                    <a:gd name="connsiteY35" fmla="*/ 1638280 h 2103120"/>
                    <a:gd name="connsiteX36" fmla="*/ 2590800 w 3154680"/>
                    <a:gd name="connsiteY36" fmla="*/ 1630680 h 2103120"/>
                    <a:gd name="connsiteX37" fmla="*/ 2529840 w 3154680"/>
                    <a:gd name="connsiteY37" fmla="*/ 1645920 h 2103120"/>
                    <a:gd name="connsiteX38" fmla="*/ 2392680 w 3154680"/>
                    <a:gd name="connsiteY38" fmla="*/ 1661160 h 2103120"/>
                    <a:gd name="connsiteX39" fmla="*/ 2362200 w 3154680"/>
                    <a:gd name="connsiteY39" fmla="*/ 1706880 h 2103120"/>
                    <a:gd name="connsiteX40" fmla="*/ 2286000 w 3154680"/>
                    <a:gd name="connsiteY40" fmla="*/ 1645920 h 2103120"/>
                    <a:gd name="connsiteX41" fmla="*/ 1864256 w 3154680"/>
                    <a:gd name="connsiteY41" fmla="*/ 1494264 h 2103120"/>
                    <a:gd name="connsiteX42" fmla="*/ 1295400 w 3154680"/>
                    <a:gd name="connsiteY42" fmla="*/ 1264920 h 2103120"/>
                    <a:gd name="connsiteX43" fmla="*/ 1203960 w 3154680"/>
                    <a:gd name="connsiteY43" fmla="*/ 1203960 h 2103120"/>
                    <a:gd name="connsiteX44" fmla="*/ 899160 w 3154680"/>
                    <a:gd name="connsiteY44" fmla="*/ 1127760 h 2103120"/>
                    <a:gd name="connsiteX45" fmla="*/ 868680 w 3154680"/>
                    <a:gd name="connsiteY45" fmla="*/ 1082040 h 2103120"/>
                    <a:gd name="connsiteX46" fmla="*/ 868680 w 3154680"/>
                    <a:gd name="connsiteY46" fmla="*/ 868680 h 2103120"/>
                    <a:gd name="connsiteX47" fmla="*/ 928152 w 3154680"/>
                    <a:gd name="connsiteY47" fmla="*/ 342136 h 2103120"/>
                    <a:gd name="connsiteX48" fmla="*/ 975360 w 3154680"/>
                    <a:gd name="connsiteY48" fmla="*/ 0 h 2103120"/>
                    <a:gd name="connsiteX0" fmla="*/ 137298 w 3170058"/>
                    <a:gd name="connsiteY0" fmla="*/ 121920 h 2103120"/>
                    <a:gd name="connsiteX1" fmla="*/ 167778 w 3170058"/>
                    <a:gd name="connsiteY1" fmla="*/ 640080 h 2103120"/>
                    <a:gd name="connsiteX2" fmla="*/ 183018 w 3170058"/>
                    <a:gd name="connsiteY2" fmla="*/ 838200 h 2103120"/>
                    <a:gd name="connsiteX3" fmla="*/ 213498 w 3170058"/>
                    <a:gd name="connsiteY3" fmla="*/ 1036320 h 2103120"/>
                    <a:gd name="connsiteX4" fmla="*/ 152538 w 3170058"/>
                    <a:gd name="connsiteY4" fmla="*/ 1310640 h 2103120"/>
                    <a:gd name="connsiteX5" fmla="*/ 106818 w 3170058"/>
                    <a:gd name="connsiteY5" fmla="*/ 1325880 h 2103120"/>
                    <a:gd name="connsiteX6" fmla="*/ 76338 w 3170058"/>
                    <a:gd name="connsiteY6" fmla="*/ 1417320 h 2103120"/>
                    <a:gd name="connsiteX7" fmla="*/ 45858 w 3170058"/>
                    <a:gd name="connsiteY7" fmla="*/ 1463040 h 2103120"/>
                    <a:gd name="connsiteX8" fmla="*/ 15378 w 3170058"/>
                    <a:gd name="connsiteY8" fmla="*/ 1554480 h 2103120"/>
                    <a:gd name="connsiteX9" fmla="*/ 11326 w 3170058"/>
                    <a:gd name="connsiteY9" fmla="*/ 1772384 h 2103120"/>
                    <a:gd name="connsiteX10" fmla="*/ 83334 w 3170058"/>
                    <a:gd name="connsiteY10" fmla="*/ 1916400 h 2103120"/>
                    <a:gd name="connsiteX11" fmla="*/ 152538 w 3170058"/>
                    <a:gd name="connsiteY11" fmla="*/ 1996440 h 2103120"/>
                    <a:gd name="connsiteX12" fmla="*/ 198258 w 3170058"/>
                    <a:gd name="connsiteY12" fmla="*/ 2011680 h 2103120"/>
                    <a:gd name="connsiteX13" fmla="*/ 243978 w 3170058"/>
                    <a:gd name="connsiteY13" fmla="*/ 2026920 h 2103120"/>
                    <a:gd name="connsiteX14" fmla="*/ 609738 w 3170058"/>
                    <a:gd name="connsiteY14" fmla="*/ 2011680 h 2103120"/>
                    <a:gd name="connsiteX15" fmla="*/ 871522 w 3170058"/>
                    <a:gd name="connsiteY15" fmla="*/ 1926312 h 2103120"/>
                    <a:gd name="connsiteX16" fmla="*/ 1159554 w 3170058"/>
                    <a:gd name="connsiteY16" fmla="*/ 1854304 h 2103120"/>
                    <a:gd name="connsiteX17" fmla="*/ 1447938 w 3170058"/>
                    <a:gd name="connsiteY17" fmla="*/ 1905000 h 2103120"/>
                    <a:gd name="connsiteX18" fmla="*/ 1508898 w 3170058"/>
                    <a:gd name="connsiteY18" fmla="*/ 1935480 h 2103120"/>
                    <a:gd name="connsiteX19" fmla="*/ 1585098 w 3170058"/>
                    <a:gd name="connsiteY19" fmla="*/ 1981200 h 2103120"/>
                    <a:gd name="connsiteX20" fmla="*/ 1630818 w 3170058"/>
                    <a:gd name="connsiteY20" fmla="*/ 2011680 h 2103120"/>
                    <a:gd name="connsiteX21" fmla="*/ 1722258 w 3170058"/>
                    <a:gd name="connsiteY21" fmla="*/ 2042160 h 2103120"/>
                    <a:gd name="connsiteX22" fmla="*/ 1767978 w 3170058"/>
                    <a:gd name="connsiteY22" fmla="*/ 2072640 h 2103120"/>
                    <a:gd name="connsiteX23" fmla="*/ 2133738 w 3170058"/>
                    <a:gd name="connsiteY23" fmla="*/ 2087880 h 2103120"/>
                    <a:gd name="connsiteX24" fmla="*/ 2209938 w 3170058"/>
                    <a:gd name="connsiteY24" fmla="*/ 2103120 h 2103120"/>
                    <a:gd name="connsiteX25" fmla="*/ 2331858 w 3170058"/>
                    <a:gd name="connsiteY25" fmla="*/ 2087880 h 2103120"/>
                    <a:gd name="connsiteX26" fmla="*/ 2438538 w 3170058"/>
                    <a:gd name="connsiteY26" fmla="*/ 2026920 h 2103120"/>
                    <a:gd name="connsiteX27" fmla="*/ 2545218 w 3170058"/>
                    <a:gd name="connsiteY27" fmla="*/ 2042160 h 2103120"/>
                    <a:gd name="connsiteX28" fmla="*/ 2606178 w 3170058"/>
                    <a:gd name="connsiteY28" fmla="*/ 2072640 h 2103120"/>
                    <a:gd name="connsiteX29" fmla="*/ 2880498 w 3170058"/>
                    <a:gd name="connsiteY29" fmla="*/ 2057400 h 2103120"/>
                    <a:gd name="connsiteX30" fmla="*/ 2971938 w 3170058"/>
                    <a:gd name="connsiteY30" fmla="*/ 2026920 h 2103120"/>
                    <a:gd name="connsiteX31" fmla="*/ 3078618 w 3170058"/>
                    <a:gd name="connsiteY31" fmla="*/ 1950720 h 2103120"/>
                    <a:gd name="connsiteX32" fmla="*/ 3124338 w 3170058"/>
                    <a:gd name="connsiteY32" fmla="*/ 1920240 h 2103120"/>
                    <a:gd name="connsiteX33" fmla="*/ 3170058 w 3170058"/>
                    <a:gd name="connsiteY33" fmla="*/ 1905000 h 2103120"/>
                    <a:gd name="connsiteX34" fmla="*/ 3139578 w 3170058"/>
                    <a:gd name="connsiteY34" fmla="*/ 1722120 h 2103120"/>
                    <a:gd name="connsiteX35" fmla="*/ 3109098 w 3170058"/>
                    <a:gd name="connsiteY35" fmla="*/ 1661160 h 2103120"/>
                    <a:gd name="connsiteX36" fmla="*/ 2887746 w 3170058"/>
                    <a:gd name="connsiteY36" fmla="*/ 1638280 h 2103120"/>
                    <a:gd name="connsiteX37" fmla="*/ 2606178 w 3170058"/>
                    <a:gd name="connsiteY37" fmla="*/ 1630680 h 2103120"/>
                    <a:gd name="connsiteX38" fmla="*/ 2545218 w 3170058"/>
                    <a:gd name="connsiteY38" fmla="*/ 1645920 h 2103120"/>
                    <a:gd name="connsiteX39" fmla="*/ 2408058 w 3170058"/>
                    <a:gd name="connsiteY39" fmla="*/ 1661160 h 2103120"/>
                    <a:gd name="connsiteX40" fmla="*/ 2377578 w 3170058"/>
                    <a:gd name="connsiteY40" fmla="*/ 1706880 h 2103120"/>
                    <a:gd name="connsiteX41" fmla="*/ 2301378 w 3170058"/>
                    <a:gd name="connsiteY41" fmla="*/ 1645920 h 2103120"/>
                    <a:gd name="connsiteX42" fmla="*/ 1879634 w 3170058"/>
                    <a:gd name="connsiteY42" fmla="*/ 1494264 h 2103120"/>
                    <a:gd name="connsiteX43" fmla="*/ 1310778 w 3170058"/>
                    <a:gd name="connsiteY43" fmla="*/ 1264920 h 2103120"/>
                    <a:gd name="connsiteX44" fmla="*/ 1219338 w 3170058"/>
                    <a:gd name="connsiteY44" fmla="*/ 1203960 h 2103120"/>
                    <a:gd name="connsiteX45" fmla="*/ 914538 w 3170058"/>
                    <a:gd name="connsiteY45" fmla="*/ 1127760 h 2103120"/>
                    <a:gd name="connsiteX46" fmla="*/ 884058 w 3170058"/>
                    <a:gd name="connsiteY46" fmla="*/ 1082040 h 2103120"/>
                    <a:gd name="connsiteX47" fmla="*/ 884058 w 3170058"/>
                    <a:gd name="connsiteY47" fmla="*/ 868680 h 2103120"/>
                    <a:gd name="connsiteX48" fmla="*/ 943530 w 3170058"/>
                    <a:gd name="connsiteY48" fmla="*/ 342136 h 2103120"/>
                    <a:gd name="connsiteX49" fmla="*/ 990738 w 3170058"/>
                    <a:gd name="connsiteY49" fmla="*/ 0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70058" h="2103120">
                      <a:moveTo>
                        <a:pt x="137298" y="121920"/>
                      </a:moveTo>
                      <a:cubicBezTo>
                        <a:pt x="203124" y="319399"/>
                        <a:pt x="144556" y="129191"/>
                        <a:pt x="167778" y="640080"/>
                      </a:cubicBezTo>
                      <a:cubicBezTo>
                        <a:pt x="170786" y="706247"/>
                        <a:pt x="176427" y="772294"/>
                        <a:pt x="183018" y="838200"/>
                      </a:cubicBezTo>
                      <a:cubicBezTo>
                        <a:pt x="187920" y="887225"/>
                        <a:pt x="205004" y="985359"/>
                        <a:pt x="213498" y="1036320"/>
                      </a:cubicBezTo>
                      <a:cubicBezTo>
                        <a:pt x="202541" y="1211633"/>
                        <a:pt x="264799" y="1254510"/>
                        <a:pt x="152538" y="1310640"/>
                      </a:cubicBezTo>
                      <a:cubicBezTo>
                        <a:pt x="138170" y="1317824"/>
                        <a:pt x="122058" y="1320800"/>
                        <a:pt x="106818" y="1325880"/>
                      </a:cubicBezTo>
                      <a:cubicBezTo>
                        <a:pt x="96658" y="1356360"/>
                        <a:pt x="94160" y="1390587"/>
                        <a:pt x="76338" y="1417320"/>
                      </a:cubicBezTo>
                      <a:cubicBezTo>
                        <a:pt x="66178" y="1432560"/>
                        <a:pt x="53297" y="1446302"/>
                        <a:pt x="45858" y="1463040"/>
                      </a:cubicBezTo>
                      <a:cubicBezTo>
                        <a:pt x="32809" y="1492400"/>
                        <a:pt x="15378" y="1554480"/>
                        <a:pt x="15378" y="1554480"/>
                      </a:cubicBezTo>
                      <a:cubicBezTo>
                        <a:pt x="15075" y="1598104"/>
                        <a:pt x="0" y="1712064"/>
                        <a:pt x="11326" y="1772384"/>
                      </a:cubicBezTo>
                      <a:cubicBezTo>
                        <a:pt x="22652" y="1832704"/>
                        <a:pt x="65251" y="1871124"/>
                        <a:pt x="83334" y="1916400"/>
                      </a:cubicBezTo>
                      <a:cubicBezTo>
                        <a:pt x="106194" y="1990060"/>
                        <a:pt x="133384" y="1980560"/>
                        <a:pt x="152538" y="1996440"/>
                      </a:cubicBezTo>
                      <a:cubicBezTo>
                        <a:pt x="171692" y="2012320"/>
                        <a:pt x="183018" y="2006600"/>
                        <a:pt x="198258" y="2011680"/>
                      </a:cubicBezTo>
                      <a:lnTo>
                        <a:pt x="243978" y="2026920"/>
                      </a:lnTo>
                      <a:lnTo>
                        <a:pt x="609738" y="2011680"/>
                      </a:lnTo>
                      <a:cubicBezTo>
                        <a:pt x="729118" y="2004060"/>
                        <a:pt x="779886" y="1952541"/>
                        <a:pt x="871522" y="1926312"/>
                      </a:cubicBezTo>
                      <a:cubicBezTo>
                        <a:pt x="963158" y="1900083"/>
                        <a:pt x="1078274" y="1867004"/>
                        <a:pt x="1159554" y="1854304"/>
                      </a:cubicBezTo>
                      <a:cubicBezTo>
                        <a:pt x="1301794" y="1859384"/>
                        <a:pt x="1306229" y="1891715"/>
                        <a:pt x="1447938" y="1905000"/>
                      </a:cubicBezTo>
                      <a:cubicBezTo>
                        <a:pt x="1470557" y="1907121"/>
                        <a:pt x="1489039" y="1924447"/>
                        <a:pt x="1508898" y="1935480"/>
                      </a:cubicBezTo>
                      <a:cubicBezTo>
                        <a:pt x="1534792" y="1949865"/>
                        <a:pt x="1559979" y="1965501"/>
                        <a:pt x="1585098" y="1981200"/>
                      </a:cubicBezTo>
                      <a:cubicBezTo>
                        <a:pt x="1600630" y="1990908"/>
                        <a:pt x="1614080" y="2004241"/>
                        <a:pt x="1630818" y="2011680"/>
                      </a:cubicBezTo>
                      <a:cubicBezTo>
                        <a:pt x="1660178" y="2024729"/>
                        <a:pt x="1695525" y="2024338"/>
                        <a:pt x="1722258" y="2042160"/>
                      </a:cubicBezTo>
                      <a:cubicBezTo>
                        <a:pt x="1737498" y="2052320"/>
                        <a:pt x="1749774" y="2070617"/>
                        <a:pt x="1767978" y="2072640"/>
                      </a:cubicBezTo>
                      <a:cubicBezTo>
                        <a:pt x="1889257" y="2086115"/>
                        <a:pt x="2011818" y="2082800"/>
                        <a:pt x="2133738" y="2087880"/>
                      </a:cubicBezTo>
                      <a:cubicBezTo>
                        <a:pt x="2159138" y="2092960"/>
                        <a:pt x="2184035" y="2103120"/>
                        <a:pt x="2209938" y="2103120"/>
                      </a:cubicBezTo>
                      <a:cubicBezTo>
                        <a:pt x="2250894" y="2103120"/>
                        <a:pt x="2292125" y="2097813"/>
                        <a:pt x="2331858" y="2087880"/>
                      </a:cubicBezTo>
                      <a:cubicBezTo>
                        <a:pt x="2362795" y="2080146"/>
                        <a:pt x="2411328" y="2045060"/>
                        <a:pt x="2438538" y="2026920"/>
                      </a:cubicBezTo>
                      <a:cubicBezTo>
                        <a:pt x="2474098" y="2032000"/>
                        <a:pt x="2510563" y="2032709"/>
                        <a:pt x="2545218" y="2042160"/>
                      </a:cubicBezTo>
                      <a:cubicBezTo>
                        <a:pt x="2567136" y="2048138"/>
                        <a:pt x="2583483" y="2071608"/>
                        <a:pt x="2606178" y="2072640"/>
                      </a:cubicBezTo>
                      <a:cubicBezTo>
                        <a:pt x="2697665" y="2076798"/>
                        <a:pt x="2789058" y="2062480"/>
                        <a:pt x="2880498" y="2057400"/>
                      </a:cubicBezTo>
                      <a:cubicBezTo>
                        <a:pt x="2910978" y="2047240"/>
                        <a:pt x="2945205" y="2044742"/>
                        <a:pt x="2971938" y="2026920"/>
                      </a:cubicBezTo>
                      <a:cubicBezTo>
                        <a:pt x="3079686" y="1955088"/>
                        <a:pt x="2946295" y="2045236"/>
                        <a:pt x="3078618" y="1950720"/>
                      </a:cubicBezTo>
                      <a:cubicBezTo>
                        <a:pt x="3093523" y="1940074"/>
                        <a:pt x="3107955" y="1928431"/>
                        <a:pt x="3124338" y="1920240"/>
                      </a:cubicBezTo>
                      <a:cubicBezTo>
                        <a:pt x="3138706" y="1913056"/>
                        <a:pt x="3154818" y="1910080"/>
                        <a:pt x="3170058" y="1905000"/>
                      </a:cubicBezTo>
                      <a:cubicBezTo>
                        <a:pt x="3161574" y="1828641"/>
                        <a:pt x="3166386" y="1784673"/>
                        <a:pt x="3139578" y="1722120"/>
                      </a:cubicBezTo>
                      <a:cubicBezTo>
                        <a:pt x="3130629" y="1701238"/>
                        <a:pt x="3125162" y="1677224"/>
                        <a:pt x="3109098" y="1661160"/>
                      </a:cubicBezTo>
                      <a:cubicBezTo>
                        <a:pt x="3090266" y="1642328"/>
                        <a:pt x="2915070" y="1647388"/>
                        <a:pt x="2887746" y="1638280"/>
                      </a:cubicBezTo>
                      <a:cubicBezTo>
                        <a:pt x="2755666" y="1643360"/>
                        <a:pt x="2738063" y="1621888"/>
                        <a:pt x="2606178" y="1630680"/>
                      </a:cubicBezTo>
                      <a:cubicBezTo>
                        <a:pt x="2585279" y="1632073"/>
                        <a:pt x="2565920" y="1642735"/>
                        <a:pt x="2545218" y="1645920"/>
                      </a:cubicBezTo>
                      <a:cubicBezTo>
                        <a:pt x="2499752" y="1652915"/>
                        <a:pt x="2453778" y="1656080"/>
                        <a:pt x="2408058" y="1661160"/>
                      </a:cubicBezTo>
                      <a:cubicBezTo>
                        <a:pt x="2397898" y="1676400"/>
                        <a:pt x="2394584" y="1700078"/>
                        <a:pt x="2377578" y="1706880"/>
                      </a:cubicBezTo>
                      <a:cubicBezTo>
                        <a:pt x="2335194" y="1723834"/>
                        <a:pt x="2317154" y="1661696"/>
                        <a:pt x="2301378" y="1645920"/>
                      </a:cubicBezTo>
                      <a:cubicBezTo>
                        <a:pt x="2288426" y="1632968"/>
                        <a:pt x="1894874" y="1504424"/>
                        <a:pt x="1879634" y="1494264"/>
                      </a:cubicBezTo>
                      <a:cubicBezTo>
                        <a:pt x="1714534" y="1430764"/>
                        <a:pt x="1483498" y="1333500"/>
                        <a:pt x="1310778" y="1264920"/>
                      </a:cubicBezTo>
                      <a:cubicBezTo>
                        <a:pt x="1247278" y="1244600"/>
                        <a:pt x="1242198" y="1219200"/>
                        <a:pt x="1219338" y="1203960"/>
                      </a:cubicBezTo>
                      <a:cubicBezTo>
                        <a:pt x="1153298" y="1181100"/>
                        <a:pt x="970418" y="1148080"/>
                        <a:pt x="914538" y="1127760"/>
                      </a:cubicBezTo>
                      <a:cubicBezTo>
                        <a:pt x="904378" y="1112520"/>
                        <a:pt x="892249" y="1098423"/>
                        <a:pt x="884058" y="1082040"/>
                      </a:cubicBezTo>
                      <a:cubicBezTo>
                        <a:pt x="850667" y="1015259"/>
                        <a:pt x="868785" y="939954"/>
                        <a:pt x="884058" y="868680"/>
                      </a:cubicBezTo>
                      <a:cubicBezTo>
                        <a:pt x="893970" y="745363"/>
                        <a:pt x="925750" y="486916"/>
                        <a:pt x="943530" y="342136"/>
                      </a:cubicBezTo>
                      <a:cubicBezTo>
                        <a:pt x="946018" y="220241"/>
                        <a:pt x="990738" y="121920"/>
                        <a:pt x="990738" y="0"/>
                      </a:cubicBezTo>
                    </a:path>
                  </a:pathLst>
                </a:custGeom>
                <a:solidFill>
                  <a:srgbClr val="FFE6B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78" name="Freeform 77"/>
                <p:cNvSpPr/>
                <p:nvPr/>
              </p:nvSpPr>
              <p:spPr bwMode="auto">
                <a:xfrm>
                  <a:off x="3474720" y="4876800"/>
                  <a:ext cx="640080" cy="137160"/>
                </a:xfrm>
                <a:custGeom>
                  <a:avLst/>
                  <a:gdLst>
                    <a:gd name="connsiteX0" fmla="*/ 0 w 640080"/>
                    <a:gd name="connsiteY0" fmla="*/ 60960 h 137160"/>
                    <a:gd name="connsiteX1" fmla="*/ 15240 w 640080"/>
                    <a:gd name="connsiteY1" fmla="*/ 106680 h 137160"/>
                    <a:gd name="connsiteX2" fmla="*/ 60960 w 640080"/>
                    <a:gd name="connsiteY2" fmla="*/ 137160 h 137160"/>
                    <a:gd name="connsiteX3" fmla="*/ 548640 w 640080"/>
                    <a:gd name="connsiteY3" fmla="*/ 121920 h 137160"/>
                    <a:gd name="connsiteX4" fmla="*/ 563880 w 640080"/>
                    <a:gd name="connsiteY4" fmla="*/ 76200 h 137160"/>
                    <a:gd name="connsiteX5" fmla="*/ 609600 w 640080"/>
                    <a:gd name="connsiteY5" fmla="*/ 30480 h 137160"/>
                    <a:gd name="connsiteX6" fmla="*/ 640080 w 640080"/>
                    <a:gd name="connsiteY6" fmla="*/ 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80" h="137160">
                      <a:moveTo>
                        <a:pt x="0" y="60960"/>
                      </a:moveTo>
                      <a:cubicBezTo>
                        <a:pt x="5080" y="76200"/>
                        <a:pt x="5205" y="94136"/>
                        <a:pt x="15240" y="106680"/>
                      </a:cubicBezTo>
                      <a:cubicBezTo>
                        <a:pt x="26682" y="120983"/>
                        <a:pt x="42651" y="136637"/>
                        <a:pt x="60960" y="137160"/>
                      </a:cubicBezTo>
                      <a:lnTo>
                        <a:pt x="548640" y="121920"/>
                      </a:lnTo>
                      <a:cubicBezTo>
                        <a:pt x="553720" y="106680"/>
                        <a:pt x="554969" y="89566"/>
                        <a:pt x="563880" y="76200"/>
                      </a:cubicBezTo>
                      <a:cubicBezTo>
                        <a:pt x="575835" y="58267"/>
                        <a:pt x="594360" y="45720"/>
                        <a:pt x="609600" y="30480"/>
                      </a:cubicBezTo>
                      <a:lnTo>
                        <a:pt x="640080" y="0"/>
                      </a:lnTo>
                    </a:path>
                  </a:pathLst>
                </a:cu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85" name="Freeform 84"/>
              <p:cNvSpPr/>
              <p:nvPr/>
            </p:nvSpPr>
            <p:spPr bwMode="auto">
              <a:xfrm>
                <a:off x="1399456" y="4365104"/>
                <a:ext cx="72008" cy="216024"/>
              </a:xfrm>
              <a:custGeom>
                <a:avLst/>
                <a:gdLst>
                  <a:gd name="connsiteX0" fmla="*/ 91440 w 152400"/>
                  <a:gd name="connsiteY0" fmla="*/ 0 h 275714"/>
                  <a:gd name="connsiteX1" fmla="*/ 45720 w 152400"/>
                  <a:gd name="connsiteY1" fmla="*/ 15240 h 275714"/>
                  <a:gd name="connsiteX2" fmla="*/ 0 w 152400"/>
                  <a:gd name="connsiteY2" fmla="*/ 106680 h 275714"/>
                  <a:gd name="connsiteX3" fmla="*/ 15240 w 152400"/>
                  <a:gd name="connsiteY3" fmla="*/ 213360 h 275714"/>
                  <a:gd name="connsiteX4" fmla="*/ 30480 w 152400"/>
                  <a:gd name="connsiteY4" fmla="*/ 259080 h 275714"/>
                  <a:gd name="connsiteX5" fmla="*/ 152400 w 152400"/>
                  <a:gd name="connsiteY5" fmla="*/ 274320 h 275714"/>
                  <a:gd name="connsiteX0" fmla="*/ 91440 w 126152"/>
                  <a:gd name="connsiteY0" fmla="*/ 0 h 359648"/>
                  <a:gd name="connsiteX1" fmla="*/ 45720 w 126152"/>
                  <a:gd name="connsiteY1" fmla="*/ 15240 h 359648"/>
                  <a:gd name="connsiteX2" fmla="*/ 0 w 126152"/>
                  <a:gd name="connsiteY2" fmla="*/ 106680 h 359648"/>
                  <a:gd name="connsiteX3" fmla="*/ 15240 w 126152"/>
                  <a:gd name="connsiteY3" fmla="*/ 213360 h 359648"/>
                  <a:gd name="connsiteX4" fmla="*/ 30480 w 126152"/>
                  <a:gd name="connsiteY4" fmla="*/ 259080 h 359648"/>
                  <a:gd name="connsiteX5" fmla="*/ 126152 w 126152"/>
                  <a:gd name="connsiteY5" fmla="*/ 359648 h 35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152" h="359648">
                    <a:moveTo>
                      <a:pt x="91440" y="0"/>
                    </a:moveTo>
                    <a:cubicBezTo>
                      <a:pt x="76200" y="5080"/>
                      <a:pt x="58264" y="5205"/>
                      <a:pt x="45720" y="15240"/>
                    </a:cubicBezTo>
                    <a:cubicBezTo>
                      <a:pt x="18863" y="36726"/>
                      <a:pt x="10040" y="76561"/>
                      <a:pt x="0" y="106680"/>
                    </a:cubicBezTo>
                    <a:cubicBezTo>
                      <a:pt x="5080" y="142240"/>
                      <a:pt x="8195" y="178137"/>
                      <a:pt x="15240" y="213360"/>
                    </a:cubicBezTo>
                    <a:cubicBezTo>
                      <a:pt x="18390" y="229112"/>
                      <a:pt x="15800" y="252556"/>
                      <a:pt x="30480" y="259080"/>
                    </a:cubicBezTo>
                    <a:cubicBezTo>
                      <a:pt x="67906" y="275714"/>
                      <a:pt x="126152" y="359648"/>
                      <a:pt x="126152" y="359648"/>
                    </a:cubicBezTo>
                  </a:path>
                </a:pathLst>
              </a:custGeom>
              <a:solidFill>
                <a:srgbClr val="FFE6B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6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sp>
        <p:nvSpPr>
          <p:cNvPr id="4" name="Text Box 3"/>
          <p:cNvSpPr txBox="1">
            <a:spLocks noChangeArrowheads="1"/>
          </p:cNvSpPr>
          <p:nvPr/>
        </p:nvSpPr>
        <p:spPr bwMode="auto">
          <a:xfrm>
            <a:off x="179512" y="1249596"/>
            <a:ext cx="8445500" cy="523220"/>
          </a:xfrm>
          <a:prstGeom prst="rect">
            <a:avLst/>
          </a:prstGeom>
          <a:noFill/>
          <a:ln w="9525">
            <a:noFill/>
            <a:miter lim="800000"/>
            <a:headEnd/>
            <a:tailEnd/>
          </a:ln>
          <a:effectLst/>
        </p:spPr>
        <p:txBody>
          <a:bodyPr>
            <a:spAutoFit/>
          </a:bodyPr>
          <a:lstStyle/>
          <a:p>
            <a:pPr algn="l">
              <a:defRPr/>
            </a:pPr>
            <a:r>
              <a:rPr lang="en-US" sz="2800" b="1" dirty="0" smtClean="0">
                <a:solidFill>
                  <a:srgbClr val="800000"/>
                </a:solidFill>
                <a:effectLst/>
                <a:latin typeface="Arial" pitchFamily="34" charset="0"/>
              </a:rPr>
              <a:t>Criterion D points </a:t>
            </a:r>
            <a:r>
              <a:rPr lang="en-US" sz="2800" b="1" dirty="0">
                <a:solidFill>
                  <a:srgbClr val="800000"/>
                </a:solidFill>
                <a:effectLst/>
                <a:latin typeface="Arial" pitchFamily="34" charset="0"/>
              </a:rPr>
              <a:t>to remember:</a:t>
            </a:r>
            <a:r>
              <a:rPr lang="en-US" sz="2800" dirty="0">
                <a:solidFill>
                  <a:srgbClr val="800000"/>
                </a:solidFill>
                <a:effectLst/>
                <a:latin typeface="Arial" pitchFamily="34" charset="0"/>
              </a:rPr>
              <a:t> </a:t>
            </a:r>
          </a:p>
        </p:txBody>
      </p:sp>
      <p:sp>
        <p:nvSpPr>
          <p:cNvPr id="19" name="TextBox 18"/>
          <p:cNvSpPr txBox="1"/>
          <p:nvPr/>
        </p:nvSpPr>
        <p:spPr>
          <a:xfrm>
            <a:off x="323528" y="1931348"/>
            <a:ext cx="4085024" cy="1569660"/>
          </a:xfrm>
          <a:prstGeom prst="rect">
            <a:avLst/>
          </a:prstGeom>
          <a:noFill/>
        </p:spPr>
        <p:txBody>
          <a:bodyPr wrap="square" rtlCol="0">
            <a:spAutoFit/>
          </a:bodyPr>
          <a:lstStyle/>
          <a:p>
            <a:pPr algn="l"/>
            <a:r>
              <a:rPr lang="en-GB" sz="2400" dirty="0" smtClean="0">
                <a:effectLst/>
                <a:latin typeface="Arial" pitchFamily="34" charset="0"/>
                <a:cs typeface="Arial" pitchFamily="34" charset="0"/>
              </a:rPr>
              <a:t>For D2, there must be a serious plausible threat to the population and this must be stated in the assessment.</a:t>
            </a:r>
            <a:endParaRPr lang="en-GB" sz="2400" dirty="0">
              <a:effectLst/>
              <a:latin typeface="Arial" pitchFamily="34" charset="0"/>
              <a:cs typeface="Arial" pitchFamily="34" charset="0"/>
            </a:endParaRPr>
          </a:p>
        </p:txBody>
      </p:sp>
      <p:sp>
        <p:nvSpPr>
          <p:cNvPr id="94" name="TextBox 93"/>
          <p:cNvSpPr txBox="1"/>
          <p:nvPr/>
        </p:nvSpPr>
        <p:spPr>
          <a:xfrm>
            <a:off x="4860032" y="2780928"/>
            <a:ext cx="4104456" cy="1492716"/>
          </a:xfrm>
          <a:prstGeom prst="rect">
            <a:avLst/>
          </a:prstGeom>
          <a:solidFill>
            <a:srgbClr val="FFFFCC"/>
          </a:solidFill>
          <a:ln cap="sq">
            <a:solidFill>
              <a:schemeClr val="tx1"/>
            </a:solidFill>
            <a:miter lim="800000"/>
          </a:ln>
        </p:spPr>
        <p:txBody>
          <a:bodyPr wrap="square" rtlCol="0">
            <a:spAutoFit/>
          </a:bodyPr>
          <a:lstStyle/>
          <a:p>
            <a:pPr marL="715963" indent="-715963" algn="l">
              <a:tabLst>
                <a:tab pos="715963" algn="l"/>
              </a:tabLst>
            </a:pPr>
            <a:r>
              <a:rPr lang="en-GB" sz="2600" b="1" dirty="0" smtClean="0">
                <a:effectLst/>
              </a:rPr>
              <a:t>D2.</a:t>
            </a:r>
            <a:r>
              <a:rPr lang="en-GB" sz="2600" dirty="0" smtClean="0">
                <a:effectLst/>
              </a:rPr>
              <a:t> 	typically:</a:t>
            </a:r>
          </a:p>
          <a:p>
            <a:pPr marL="715963" algn="l">
              <a:tabLst>
                <a:tab pos="715963" algn="l"/>
              </a:tabLst>
            </a:pPr>
            <a:r>
              <a:rPr lang="en-GB" sz="2600" dirty="0" smtClean="0">
                <a:effectLst/>
              </a:rPr>
              <a:t>AOO &lt;20 km² or number of locations ≤ 5</a:t>
            </a:r>
          </a:p>
        </p:txBody>
      </p:sp>
      <p:cxnSp>
        <p:nvCxnSpPr>
          <p:cNvPr id="96" name="Straight Connector 95"/>
          <p:cNvCxnSpPr/>
          <p:nvPr/>
        </p:nvCxnSpPr>
        <p:spPr bwMode="auto">
          <a:xfrm>
            <a:off x="5652120" y="3212976"/>
            <a:ext cx="1193656" cy="0"/>
          </a:xfrm>
          <a:prstGeom prst="line">
            <a:avLst/>
          </a:prstGeom>
          <a:solidFill>
            <a:srgbClr val="FFE6B3"/>
          </a:solidFill>
          <a:ln w="38100" cap="flat" cmpd="sng" algn="ctr">
            <a:solidFill>
              <a:srgbClr val="FF0000"/>
            </a:solidFill>
            <a:prstDash val="solid"/>
            <a:round/>
            <a:headEnd type="none" w="med" len="med"/>
            <a:tailEnd type="none" w="med" len="med"/>
          </a:ln>
          <a:effectLst/>
        </p:spPr>
      </p:cxnSp>
      <p:grpSp>
        <p:nvGrpSpPr>
          <p:cNvPr id="30" name="Group 29"/>
          <p:cNvGrpSpPr/>
          <p:nvPr/>
        </p:nvGrpSpPr>
        <p:grpSpPr>
          <a:xfrm>
            <a:off x="5076056" y="-27384"/>
            <a:ext cx="4104456" cy="720080"/>
            <a:chOff x="5076056" y="-27384"/>
            <a:chExt cx="4104456" cy="720080"/>
          </a:xfrm>
        </p:grpSpPr>
        <p:grpSp>
          <p:nvGrpSpPr>
            <p:cNvPr id="31" name="Group 30"/>
            <p:cNvGrpSpPr/>
            <p:nvPr/>
          </p:nvGrpSpPr>
          <p:grpSpPr>
            <a:xfrm>
              <a:off x="5076056" y="-27384"/>
              <a:ext cx="4104456" cy="720080"/>
              <a:chOff x="5076056" y="-27384"/>
              <a:chExt cx="4104456" cy="720080"/>
            </a:xfrm>
          </p:grpSpPr>
          <p:sp>
            <p:nvSpPr>
              <p:cNvPr id="33" name="Rectangle 32"/>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32" name="TextBox 31"/>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D</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31360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additive="base">
                                        <p:cTn id="12" dur="500" fill="hold"/>
                                        <p:tgtEl>
                                          <p:spTgt spid="88"/>
                                        </p:tgtEl>
                                        <p:attrNameLst>
                                          <p:attrName>ppt_x</p:attrName>
                                        </p:attrNameLst>
                                      </p:cBhvr>
                                      <p:tavLst>
                                        <p:tav tm="0">
                                          <p:val>
                                            <p:strVal val="#ppt_x"/>
                                          </p:val>
                                        </p:tav>
                                        <p:tav tm="100000">
                                          <p:val>
                                            <p:strVal val="#ppt_x"/>
                                          </p:val>
                                        </p:tav>
                                      </p:tavLst>
                                    </p:anim>
                                    <p:anim calcmode="lin" valueType="num">
                                      <p:cBhvr additive="base">
                                        <p:cTn id="13" dur="500" fill="hold"/>
                                        <p:tgtEl>
                                          <p:spTgt spid="8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fade">
                                      <p:cBhvr>
                                        <p:cTn id="18" dur="500"/>
                                        <p:tgtEl>
                                          <p:spTgt spid="89"/>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500"/>
                                        <p:tgtEl>
                                          <p:spTgt spid="94"/>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wipe(left)">
                                      <p:cBhvr>
                                        <p:cTn id="26"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3"/>
          <p:cNvSpPr txBox="1">
            <a:spLocks noChangeArrowheads="1"/>
          </p:cNvSpPr>
          <p:nvPr/>
        </p:nvSpPr>
        <p:spPr bwMode="auto">
          <a:xfrm>
            <a:off x="152400" y="1629445"/>
            <a:ext cx="8839200" cy="641350"/>
          </a:xfrm>
          <a:prstGeom prst="rect">
            <a:avLst/>
          </a:prstGeom>
          <a:noFill/>
          <a:ln w="9525">
            <a:noFill/>
            <a:miter lim="800000"/>
            <a:headEnd/>
            <a:tailEnd/>
          </a:ln>
          <a:effectLst/>
        </p:spPr>
        <p:txBody>
          <a:bodyPr>
            <a:spAutoFit/>
          </a:bodyPr>
          <a:lstStyle/>
          <a:p>
            <a:r>
              <a:rPr lang="en-US" sz="3600" b="1" dirty="0">
                <a:effectLst/>
                <a:latin typeface="Arial" pitchFamily="34" charset="0"/>
              </a:rPr>
              <a:t>Quantitative analysis</a:t>
            </a:r>
          </a:p>
        </p:txBody>
      </p:sp>
      <p:sp>
        <p:nvSpPr>
          <p:cNvPr id="217098" name="Rectangle 10"/>
          <p:cNvSpPr>
            <a:spLocks noChangeArrowheads="1"/>
          </p:cNvSpPr>
          <p:nvPr/>
        </p:nvSpPr>
        <p:spPr bwMode="auto">
          <a:xfrm>
            <a:off x="190500" y="908720"/>
            <a:ext cx="8763000" cy="838200"/>
          </a:xfrm>
          <a:prstGeom prst="rect">
            <a:avLst/>
          </a:prstGeom>
          <a:noFill/>
          <a:ln w="9525">
            <a:noFill/>
            <a:miter lim="800000"/>
            <a:headEnd/>
            <a:tailEnd/>
          </a:ln>
        </p:spPr>
        <p:txBody>
          <a:bodyPr/>
          <a:lstStyle/>
          <a:p>
            <a:pPr>
              <a:spcBef>
                <a:spcPct val="0"/>
              </a:spcBef>
            </a:pPr>
            <a:r>
              <a:rPr lang="en-US" sz="4000" b="1" dirty="0">
                <a:effectLst/>
                <a:latin typeface="Arial" pitchFamily="34" charset="0"/>
              </a:rPr>
              <a:t>Criterion E</a:t>
            </a:r>
          </a:p>
        </p:txBody>
      </p:sp>
      <p:pic>
        <p:nvPicPr>
          <p:cNvPr id="1026" name="Picture 2"/>
          <p:cNvPicPr>
            <a:picLocks noChangeAspect="1" noChangeArrowheads="1"/>
          </p:cNvPicPr>
          <p:nvPr/>
        </p:nvPicPr>
        <p:blipFill>
          <a:blip r:embed="rId3" cstate="print"/>
          <a:srcRect l="6461" t="8505" r="12003"/>
          <a:stretch>
            <a:fillRect/>
          </a:stretch>
        </p:blipFill>
        <p:spPr bwMode="auto">
          <a:xfrm>
            <a:off x="1691680" y="2601777"/>
            <a:ext cx="5832648" cy="3995575"/>
          </a:xfrm>
          <a:prstGeom prst="rect">
            <a:avLst/>
          </a:prstGeom>
          <a:noFill/>
          <a:ln w="9525">
            <a:noFill/>
            <a:miter lim="800000"/>
            <a:headEnd/>
            <a:tailEnd/>
          </a:ln>
        </p:spPr>
      </p:pic>
      <p:grpSp>
        <p:nvGrpSpPr>
          <p:cNvPr id="5" name="Group 4"/>
          <p:cNvGrpSpPr/>
          <p:nvPr/>
        </p:nvGrpSpPr>
        <p:grpSpPr>
          <a:xfrm>
            <a:off x="5076056" y="-27384"/>
            <a:ext cx="4104456" cy="720080"/>
            <a:chOff x="5076056" y="-27384"/>
            <a:chExt cx="4104456" cy="720080"/>
          </a:xfrm>
        </p:grpSpPr>
        <p:grpSp>
          <p:nvGrpSpPr>
            <p:cNvPr id="6" name="Group 5"/>
            <p:cNvGrpSpPr/>
            <p:nvPr/>
          </p:nvGrpSpPr>
          <p:grpSpPr>
            <a:xfrm>
              <a:off x="5076056" y="-27384"/>
              <a:ext cx="4104456" cy="720080"/>
              <a:chOff x="5076056" y="-27384"/>
              <a:chExt cx="4104456" cy="720080"/>
            </a:xfrm>
          </p:grpSpPr>
          <p:sp>
            <p:nvSpPr>
              <p:cNvPr id="8" name="Rectangle 7"/>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7" name="TextBox 6"/>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E</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14953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gray">
          <a:xfrm>
            <a:off x="1691680" y="836712"/>
            <a:ext cx="6197600" cy="457200"/>
          </a:xfrm>
          <a:prstGeom prst="rect">
            <a:avLst/>
          </a:prstGeom>
          <a:solidFill>
            <a:srgbClr val="FF0000"/>
          </a:solidFill>
          <a:ln w="9525">
            <a:solidFill>
              <a:srgbClr val="E40000"/>
            </a:solidFill>
            <a:miter lim="800000"/>
            <a:headEnd/>
            <a:tailEnd/>
          </a:ln>
          <a:effectLst/>
        </p:spPr>
        <p:txBody>
          <a:bodyPr/>
          <a:lstStyle/>
          <a:p>
            <a:pPr marL="457200" algn="l" eaLnBrk="0" hangingPunct="0">
              <a:defRPr/>
            </a:pPr>
            <a:r>
              <a:rPr lang="en-US" sz="2500" b="1" dirty="0">
                <a:solidFill>
                  <a:schemeClr val="bg1"/>
                </a:solidFill>
                <a:effectLst>
                  <a:outerShdw blurRad="38100" dist="38100" dir="2700000" algn="tl">
                    <a:srgbClr val="000000"/>
                  </a:outerShdw>
                </a:effectLst>
                <a:latin typeface="Arial" pitchFamily="34" charset="0"/>
              </a:rPr>
              <a:t>Quantitative Analysis</a:t>
            </a:r>
            <a:endParaRPr lang="en-US" sz="2300" b="1" dirty="0">
              <a:effectLst/>
              <a:latin typeface="Arial" pitchFamily="34" charset="0"/>
            </a:endParaRPr>
          </a:p>
        </p:txBody>
      </p:sp>
      <p:sp>
        <p:nvSpPr>
          <p:cNvPr id="158726" name="Text Box 6"/>
          <p:cNvSpPr txBox="1">
            <a:spLocks noChangeArrowheads="1"/>
          </p:cNvSpPr>
          <p:nvPr/>
        </p:nvSpPr>
        <p:spPr bwMode="gray">
          <a:xfrm>
            <a:off x="251520" y="1715324"/>
            <a:ext cx="8784976" cy="1569660"/>
          </a:xfrm>
          <a:prstGeom prst="rect">
            <a:avLst/>
          </a:prstGeom>
          <a:noFill/>
          <a:ln w="9525">
            <a:noFill/>
            <a:miter lim="800000"/>
            <a:headEnd/>
            <a:tailEnd/>
          </a:ln>
          <a:effectLst/>
        </p:spPr>
        <p:txBody>
          <a:bodyPr wrap="square">
            <a:spAutoFit/>
          </a:bodyPr>
          <a:lstStyle/>
          <a:p>
            <a:pPr algn="l" eaLnBrk="0" hangingPunct="0">
              <a:spcBef>
                <a:spcPct val="0"/>
              </a:spcBef>
              <a:defRPr/>
            </a:pPr>
            <a:r>
              <a:rPr lang="en-GB" sz="2400" b="1" dirty="0">
                <a:solidFill>
                  <a:srgbClr val="800000"/>
                </a:solidFill>
                <a:effectLst/>
                <a:latin typeface="Arial" pitchFamily="34" charset="0"/>
                <a:cs typeface="Times New Roman" pitchFamily="18" charset="0"/>
              </a:rPr>
              <a:t>Quantitative Analysis</a:t>
            </a:r>
            <a:r>
              <a:rPr lang="en-GB" sz="2400" b="1" dirty="0">
                <a:effectLst/>
                <a:latin typeface="Arial" pitchFamily="34" charset="0"/>
                <a:cs typeface="Times New Roman" pitchFamily="18" charset="0"/>
              </a:rPr>
              <a:t> </a:t>
            </a:r>
            <a:r>
              <a:rPr lang="en-GB" sz="2400" dirty="0">
                <a:effectLst/>
                <a:latin typeface="Arial" pitchFamily="34" charset="0"/>
                <a:cs typeface="Times New Roman" pitchFamily="18" charset="0"/>
              </a:rPr>
              <a:t>is any form of analysis which estimates the extinction probability of a </a:t>
            </a:r>
            <a:r>
              <a:rPr lang="en-GB" sz="2400" dirty="0" err="1">
                <a:effectLst/>
                <a:latin typeface="Arial" pitchFamily="34" charset="0"/>
                <a:cs typeface="Times New Roman" pitchFamily="18" charset="0"/>
              </a:rPr>
              <a:t>taxon</a:t>
            </a:r>
            <a:r>
              <a:rPr lang="en-GB" sz="2400" dirty="0">
                <a:effectLst/>
                <a:latin typeface="Arial" pitchFamily="34" charset="0"/>
                <a:cs typeface="Times New Roman" pitchFamily="18" charset="0"/>
              </a:rPr>
              <a:t> based on known life history, habitat requirements, threats and any specified management options (e.g., Population Viability Analysis (PVA)).</a:t>
            </a:r>
            <a:endParaRPr lang="en-US" sz="2400" dirty="0">
              <a:effectLst>
                <a:outerShdw blurRad="38100" dist="38100" dir="2700000" algn="tl">
                  <a:srgbClr val="C0C0C0"/>
                </a:outerShdw>
              </a:effectLst>
              <a:latin typeface="Arial" pitchFamily="34" charset="0"/>
              <a:cs typeface="Times New Roman" pitchFamily="18" charset="0"/>
            </a:endParaRPr>
          </a:p>
        </p:txBody>
      </p:sp>
      <p:pic>
        <p:nvPicPr>
          <p:cNvPr id="11" name="Picture 2"/>
          <p:cNvPicPr>
            <a:picLocks noChangeAspect="1" noChangeArrowheads="1"/>
          </p:cNvPicPr>
          <p:nvPr/>
        </p:nvPicPr>
        <p:blipFill>
          <a:blip r:embed="rId3" cstate="print"/>
          <a:srcRect/>
          <a:stretch>
            <a:fillRect/>
          </a:stretch>
        </p:blipFill>
        <p:spPr bwMode="auto">
          <a:xfrm>
            <a:off x="2051720" y="3501008"/>
            <a:ext cx="4680520" cy="3206325"/>
          </a:xfrm>
          <a:prstGeom prst="rect">
            <a:avLst/>
          </a:prstGeom>
          <a:noFill/>
          <a:ln w="9525">
            <a:noFill/>
            <a:miter lim="800000"/>
            <a:headEnd/>
            <a:tailEnd/>
          </a:ln>
        </p:spPr>
      </p:pic>
      <p:grpSp>
        <p:nvGrpSpPr>
          <p:cNvPr id="5" name="Group 4"/>
          <p:cNvGrpSpPr/>
          <p:nvPr/>
        </p:nvGrpSpPr>
        <p:grpSpPr>
          <a:xfrm>
            <a:off x="5076056" y="-27384"/>
            <a:ext cx="4104456" cy="720080"/>
            <a:chOff x="5076056" y="-27384"/>
            <a:chExt cx="4104456" cy="720080"/>
          </a:xfrm>
        </p:grpSpPr>
        <p:grpSp>
          <p:nvGrpSpPr>
            <p:cNvPr id="6" name="Group 5"/>
            <p:cNvGrpSpPr/>
            <p:nvPr/>
          </p:nvGrpSpPr>
          <p:grpSpPr>
            <a:xfrm>
              <a:off x="5076056" y="-27384"/>
              <a:ext cx="4104456" cy="720080"/>
              <a:chOff x="5076056" y="-27384"/>
              <a:chExt cx="4104456" cy="720080"/>
            </a:xfrm>
          </p:grpSpPr>
          <p:sp>
            <p:nvSpPr>
              <p:cNvPr id="8" name="Rectangle 7"/>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7" name="TextBox 6"/>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E</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784485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2"/>
          <p:cNvGrpSpPr>
            <a:grpSpLocks/>
          </p:cNvGrpSpPr>
          <p:nvPr/>
        </p:nvGrpSpPr>
        <p:grpSpPr bwMode="auto">
          <a:xfrm>
            <a:off x="1242000" y="2016000"/>
            <a:ext cx="6480000" cy="4320000"/>
            <a:chOff x="288" y="1968"/>
            <a:chExt cx="2319" cy="1894"/>
          </a:xfrm>
        </p:grpSpPr>
        <p:sp>
          <p:nvSpPr>
            <p:cNvPr id="21657" name="Rectangle 223"/>
            <p:cNvSpPr>
              <a:spLocks noChangeArrowheads="1"/>
            </p:cNvSpPr>
            <p:nvPr/>
          </p:nvSpPr>
          <p:spPr bwMode="auto">
            <a:xfrm>
              <a:off x="296" y="1968"/>
              <a:ext cx="2296" cy="1888"/>
            </a:xfrm>
            <a:prstGeom prst="rect">
              <a:avLst/>
            </a:prstGeom>
            <a:solidFill>
              <a:schemeClr val="tx2">
                <a:lumMod val="60000"/>
                <a:lumOff val="40000"/>
              </a:schemeClr>
            </a:solidFill>
            <a:ln w="9525">
              <a:solidFill>
                <a:schemeClr val="tx1"/>
              </a:solidFill>
              <a:miter lim="800000"/>
              <a:headEnd/>
              <a:tailEnd/>
            </a:ln>
          </p:spPr>
          <p:txBody>
            <a:bodyPr anchor="ctr">
              <a:spAutoFit/>
            </a:bodyPr>
            <a:lstStyle/>
            <a:p>
              <a:endParaRPr lang="en-US"/>
            </a:p>
          </p:txBody>
        </p:sp>
        <p:sp>
          <p:nvSpPr>
            <p:cNvPr id="21658" name="Freeform 224"/>
            <p:cNvSpPr>
              <a:spLocks/>
            </p:cNvSpPr>
            <p:nvPr/>
          </p:nvSpPr>
          <p:spPr bwMode="auto">
            <a:xfrm>
              <a:off x="288" y="2832"/>
              <a:ext cx="552" cy="1030"/>
            </a:xfrm>
            <a:custGeom>
              <a:avLst/>
              <a:gdLst>
                <a:gd name="T0" fmla="*/ 8 w 552"/>
                <a:gd name="T1" fmla="*/ 1016 h 1030"/>
                <a:gd name="T2" fmla="*/ 16 w 552"/>
                <a:gd name="T3" fmla="*/ 14 h 1030"/>
                <a:gd name="T4" fmla="*/ 56 w 552"/>
                <a:gd name="T5" fmla="*/ 22 h 1030"/>
                <a:gd name="T6" fmla="*/ 128 w 552"/>
                <a:gd name="T7" fmla="*/ 54 h 1030"/>
                <a:gd name="T8" fmla="*/ 176 w 552"/>
                <a:gd name="T9" fmla="*/ 86 h 1030"/>
                <a:gd name="T10" fmla="*/ 208 w 552"/>
                <a:gd name="T11" fmla="*/ 126 h 1030"/>
                <a:gd name="T12" fmla="*/ 224 w 552"/>
                <a:gd name="T13" fmla="*/ 150 h 1030"/>
                <a:gd name="T14" fmla="*/ 272 w 552"/>
                <a:gd name="T15" fmla="*/ 166 h 1030"/>
                <a:gd name="T16" fmla="*/ 424 w 552"/>
                <a:gd name="T17" fmla="*/ 254 h 1030"/>
                <a:gd name="T18" fmla="*/ 536 w 552"/>
                <a:gd name="T19" fmla="*/ 622 h 1030"/>
                <a:gd name="T20" fmla="*/ 512 w 552"/>
                <a:gd name="T21" fmla="*/ 630 h 1030"/>
                <a:gd name="T22" fmla="*/ 504 w 552"/>
                <a:gd name="T23" fmla="*/ 654 h 1030"/>
                <a:gd name="T24" fmla="*/ 528 w 552"/>
                <a:gd name="T25" fmla="*/ 774 h 1030"/>
                <a:gd name="T26" fmla="*/ 544 w 552"/>
                <a:gd name="T27" fmla="*/ 822 h 1030"/>
                <a:gd name="T28" fmla="*/ 552 w 552"/>
                <a:gd name="T29" fmla="*/ 934 h 1030"/>
                <a:gd name="T30" fmla="*/ 544 w 552"/>
                <a:gd name="T31" fmla="*/ 966 h 1030"/>
                <a:gd name="T32" fmla="*/ 464 w 552"/>
                <a:gd name="T33" fmla="*/ 998 h 1030"/>
                <a:gd name="T34" fmla="*/ 416 w 552"/>
                <a:gd name="T35" fmla="*/ 1030 h 1030"/>
                <a:gd name="T36" fmla="*/ 8 w 552"/>
                <a:gd name="T37" fmla="*/ 1016 h 10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2"/>
                <a:gd name="T58" fmla="*/ 0 h 1030"/>
                <a:gd name="T59" fmla="*/ 552 w 552"/>
                <a:gd name="T60" fmla="*/ 1030 h 10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2" h="1030">
                  <a:moveTo>
                    <a:pt x="8" y="1016"/>
                  </a:moveTo>
                  <a:cubicBezTo>
                    <a:pt x="11" y="605"/>
                    <a:pt x="0" y="424"/>
                    <a:pt x="16" y="14"/>
                  </a:cubicBezTo>
                  <a:cubicBezTo>
                    <a:pt x="17" y="0"/>
                    <a:pt x="43" y="19"/>
                    <a:pt x="56" y="22"/>
                  </a:cubicBezTo>
                  <a:cubicBezTo>
                    <a:pt x="80" y="28"/>
                    <a:pt x="107" y="42"/>
                    <a:pt x="128" y="54"/>
                  </a:cubicBezTo>
                  <a:cubicBezTo>
                    <a:pt x="145" y="63"/>
                    <a:pt x="176" y="86"/>
                    <a:pt x="176" y="86"/>
                  </a:cubicBezTo>
                  <a:cubicBezTo>
                    <a:pt x="192" y="133"/>
                    <a:pt x="172" y="90"/>
                    <a:pt x="208" y="126"/>
                  </a:cubicBezTo>
                  <a:cubicBezTo>
                    <a:pt x="215" y="133"/>
                    <a:pt x="216" y="145"/>
                    <a:pt x="224" y="150"/>
                  </a:cubicBezTo>
                  <a:cubicBezTo>
                    <a:pt x="238" y="159"/>
                    <a:pt x="258" y="157"/>
                    <a:pt x="272" y="166"/>
                  </a:cubicBezTo>
                  <a:cubicBezTo>
                    <a:pt x="315" y="195"/>
                    <a:pt x="391" y="221"/>
                    <a:pt x="424" y="254"/>
                  </a:cubicBezTo>
                  <a:cubicBezTo>
                    <a:pt x="461" y="377"/>
                    <a:pt x="507" y="497"/>
                    <a:pt x="536" y="622"/>
                  </a:cubicBezTo>
                  <a:cubicBezTo>
                    <a:pt x="538" y="630"/>
                    <a:pt x="518" y="624"/>
                    <a:pt x="512" y="630"/>
                  </a:cubicBezTo>
                  <a:cubicBezTo>
                    <a:pt x="506" y="636"/>
                    <a:pt x="507" y="646"/>
                    <a:pt x="504" y="654"/>
                  </a:cubicBezTo>
                  <a:cubicBezTo>
                    <a:pt x="514" y="743"/>
                    <a:pt x="504" y="703"/>
                    <a:pt x="528" y="774"/>
                  </a:cubicBezTo>
                  <a:cubicBezTo>
                    <a:pt x="533" y="790"/>
                    <a:pt x="544" y="822"/>
                    <a:pt x="544" y="822"/>
                  </a:cubicBezTo>
                  <a:cubicBezTo>
                    <a:pt x="533" y="878"/>
                    <a:pt x="519" y="884"/>
                    <a:pt x="552" y="934"/>
                  </a:cubicBezTo>
                  <a:cubicBezTo>
                    <a:pt x="549" y="945"/>
                    <a:pt x="550" y="957"/>
                    <a:pt x="544" y="966"/>
                  </a:cubicBezTo>
                  <a:cubicBezTo>
                    <a:pt x="527" y="991"/>
                    <a:pt x="488" y="985"/>
                    <a:pt x="464" y="998"/>
                  </a:cubicBezTo>
                  <a:cubicBezTo>
                    <a:pt x="447" y="1007"/>
                    <a:pt x="416" y="1030"/>
                    <a:pt x="416" y="1030"/>
                  </a:cubicBezTo>
                  <a:cubicBezTo>
                    <a:pt x="344" y="1024"/>
                    <a:pt x="144" y="1024"/>
                    <a:pt x="8" y="1016"/>
                  </a:cubicBezTo>
                  <a:close/>
                </a:path>
              </a:pathLst>
            </a:custGeom>
            <a:solidFill>
              <a:srgbClr val="92D050"/>
            </a:solidFill>
            <a:ln w="9525" cap="flat" cmpd="sng">
              <a:solidFill>
                <a:schemeClr val="tx1"/>
              </a:solidFill>
              <a:prstDash val="solid"/>
              <a:round/>
              <a:headEnd/>
              <a:tailEnd/>
            </a:ln>
          </p:spPr>
          <p:txBody>
            <a:bodyPr>
              <a:spAutoFit/>
            </a:bodyPr>
            <a:lstStyle/>
            <a:p>
              <a:endParaRPr lang="en-US"/>
            </a:p>
          </p:txBody>
        </p:sp>
        <p:sp>
          <p:nvSpPr>
            <p:cNvPr id="21659" name="Freeform 225"/>
            <p:cNvSpPr>
              <a:spLocks/>
            </p:cNvSpPr>
            <p:nvPr/>
          </p:nvSpPr>
          <p:spPr bwMode="auto">
            <a:xfrm>
              <a:off x="296" y="1968"/>
              <a:ext cx="1000" cy="1104"/>
            </a:xfrm>
            <a:custGeom>
              <a:avLst/>
              <a:gdLst>
                <a:gd name="T0" fmla="*/ 0 w 1000"/>
                <a:gd name="T1" fmla="*/ 864 h 1104"/>
                <a:gd name="T2" fmla="*/ 0 w 1000"/>
                <a:gd name="T3" fmla="*/ 0 h 1104"/>
                <a:gd name="T4" fmla="*/ 960 w 1000"/>
                <a:gd name="T5" fmla="*/ 0 h 1104"/>
                <a:gd name="T6" fmla="*/ 960 w 1000"/>
                <a:gd name="T7" fmla="*/ 528 h 1104"/>
                <a:gd name="T8" fmla="*/ 880 w 1000"/>
                <a:gd name="T9" fmla="*/ 624 h 1104"/>
                <a:gd name="T10" fmla="*/ 832 w 1000"/>
                <a:gd name="T11" fmla="*/ 656 h 1104"/>
                <a:gd name="T12" fmla="*/ 760 w 1000"/>
                <a:gd name="T13" fmla="*/ 696 h 1104"/>
                <a:gd name="T14" fmla="*/ 752 w 1000"/>
                <a:gd name="T15" fmla="*/ 720 h 1104"/>
                <a:gd name="T16" fmla="*/ 728 w 1000"/>
                <a:gd name="T17" fmla="*/ 728 h 1104"/>
                <a:gd name="T18" fmla="*/ 632 w 1000"/>
                <a:gd name="T19" fmla="*/ 784 h 1104"/>
                <a:gd name="T20" fmla="*/ 584 w 1000"/>
                <a:gd name="T21" fmla="*/ 816 h 1104"/>
                <a:gd name="T22" fmla="*/ 560 w 1000"/>
                <a:gd name="T23" fmla="*/ 832 h 1104"/>
                <a:gd name="T24" fmla="*/ 488 w 1000"/>
                <a:gd name="T25" fmla="*/ 952 h 1104"/>
                <a:gd name="T26" fmla="*/ 440 w 1000"/>
                <a:gd name="T27" fmla="*/ 1024 h 1104"/>
                <a:gd name="T28" fmla="*/ 392 w 1000"/>
                <a:gd name="T29" fmla="*/ 1104 h 1104"/>
                <a:gd name="T30" fmla="*/ 320 w 1000"/>
                <a:gd name="T31" fmla="*/ 1072 h 1104"/>
                <a:gd name="T32" fmla="*/ 272 w 1000"/>
                <a:gd name="T33" fmla="*/ 1056 h 1104"/>
                <a:gd name="T34" fmla="*/ 256 w 1000"/>
                <a:gd name="T35" fmla="*/ 1032 h 1104"/>
                <a:gd name="T36" fmla="*/ 208 w 1000"/>
                <a:gd name="T37" fmla="*/ 1016 h 1104"/>
                <a:gd name="T38" fmla="*/ 176 w 1000"/>
                <a:gd name="T39" fmla="*/ 976 h 1104"/>
                <a:gd name="T40" fmla="*/ 168 w 1000"/>
                <a:gd name="T41" fmla="*/ 952 h 1104"/>
                <a:gd name="T42" fmla="*/ 120 w 1000"/>
                <a:gd name="T43" fmla="*/ 936 h 1104"/>
                <a:gd name="T44" fmla="*/ 0 w 1000"/>
                <a:gd name="T45" fmla="*/ 864 h 1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0"/>
                <a:gd name="T70" fmla="*/ 0 h 1104"/>
                <a:gd name="T71" fmla="*/ 1000 w 1000"/>
                <a:gd name="T72" fmla="*/ 1104 h 1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0" h="1104">
                  <a:moveTo>
                    <a:pt x="0" y="864"/>
                  </a:moveTo>
                  <a:lnTo>
                    <a:pt x="0" y="0"/>
                  </a:lnTo>
                  <a:lnTo>
                    <a:pt x="960" y="0"/>
                  </a:lnTo>
                  <a:cubicBezTo>
                    <a:pt x="963" y="176"/>
                    <a:pt x="1000" y="357"/>
                    <a:pt x="960" y="528"/>
                  </a:cubicBezTo>
                  <a:cubicBezTo>
                    <a:pt x="946" y="587"/>
                    <a:pt x="929" y="597"/>
                    <a:pt x="880" y="624"/>
                  </a:cubicBezTo>
                  <a:cubicBezTo>
                    <a:pt x="863" y="633"/>
                    <a:pt x="850" y="650"/>
                    <a:pt x="832" y="656"/>
                  </a:cubicBezTo>
                  <a:cubicBezTo>
                    <a:pt x="806" y="665"/>
                    <a:pt x="760" y="696"/>
                    <a:pt x="760" y="696"/>
                  </a:cubicBezTo>
                  <a:cubicBezTo>
                    <a:pt x="757" y="704"/>
                    <a:pt x="758" y="714"/>
                    <a:pt x="752" y="720"/>
                  </a:cubicBezTo>
                  <a:cubicBezTo>
                    <a:pt x="746" y="726"/>
                    <a:pt x="735" y="724"/>
                    <a:pt x="728" y="728"/>
                  </a:cubicBezTo>
                  <a:cubicBezTo>
                    <a:pt x="696" y="746"/>
                    <a:pt x="664" y="766"/>
                    <a:pt x="632" y="784"/>
                  </a:cubicBezTo>
                  <a:cubicBezTo>
                    <a:pt x="615" y="793"/>
                    <a:pt x="600" y="805"/>
                    <a:pt x="584" y="816"/>
                  </a:cubicBezTo>
                  <a:cubicBezTo>
                    <a:pt x="576" y="821"/>
                    <a:pt x="560" y="832"/>
                    <a:pt x="560" y="832"/>
                  </a:cubicBezTo>
                  <a:cubicBezTo>
                    <a:pt x="533" y="872"/>
                    <a:pt x="511" y="911"/>
                    <a:pt x="488" y="952"/>
                  </a:cubicBezTo>
                  <a:cubicBezTo>
                    <a:pt x="474" y="977"/>
                    <a:pt x="449" y="997"/>
                    <a:pt x="440" y="1024"/>
                  </a:cubicBezTo>
                  <a:cubicBezTo>
                    <a:pt x="430" y="1054"/>
                    <a:pt x="415" y="1081"/>
                    <a:pt x="392" y="1104"/>
                  </a:cubicBezTo>
                  <a:cubicBezTo>
                    <a:pt x="354" y="1079"/>
                    <a:pt x="377" y="1091"/>
                    <a:pt x="320" y="1072"/>
                  </a:cubicBezTo>
                  <a:cubicBezTo>
                    <a:pt x="304" y="1067"/>
                    <a:pt x="272" y="1056"/>
                    <a:pt x="272" y="1056"/>
                  </a:cubicBezTo>
                  <a:cubicBezTo>
                    <a:pt x="267" y="1048"/>
                    <a:pt x="264" y="1037"/>
                    <a:pt x="256" y="1032"/>
                  </a:cubicBezTo>
                  <a:cubicBezTo>
                    <a:pt x="242" y="1023"/>
                    <a:pt x="208" y="1016"/>
                    <a:pt x="208" y="1016"/>
                  </a:cubicBezTo>
                  <a:cubicBezTo>
                    <a:pt x="188" y="956"/>
                    <a:pt x="217" y="1028"/>
                    <a:pt x="176" y="976"/>
                  </a:cubicBezTo>
                  <a:cubicBezTo>
                    <a:pt x="171" y="969"/>
                    <a:pt x="175" y="957"/>
                    <a:pt x="168" y="952"/>
                  </a:cubicBezTo>
                  <a:cubicBezTo>
                    <a:pt x="154" y="942"/>
                    <a:pt x="136" y="941"/>
                    <a:pt x="120" y="936"/>
                  </a:cubicBezTo>
                  <a:cubicBezTo>
                    <a:pt x="105" y="931"/>
                    <a:pt x="17" y="875"/>
                    <a:pt x="0" y="864"/>
                  </a:cubicBezTo>
                  <a:close/>
                </a:path>
              </a:pathLst>
            </a:custGeom>
            <a:solidFill>
              <a:srgbClr val="FFCC00"/>
            </a:solidFill>
            <a:ln w="9525" cap="flat" cmpd="sng">
              <a:solidFill>
                <a:schemeClr val="tx1"/>
              </a:solidFill>
              <a:prstDash val="solid"/>
              <a:round/>
              <a:headEnd/>
              <a:tailEnd/>
            </a:ln>
          </p:spPr>
          <p:txBody>
            <a:bodyPr>
              <a:spAutoFit/>
            </a:bodyPr>
            <a:lstStyle/>
            <a:p>
              <a:endParaRPr lang="en-US"/>
            </a:p>
          </p:txBody>
        </p:sp>
        <p:sp>
          <p:nvSpPr>
            <p:cNvPr id="21660" name="Freeform 226"/>
            <p:cNvSpPr>
              <a:spLocks/>
            </p:cNvSpPr>
            <p:nvPr/>
          </p:nvSpPr>
          <p:spPr bwMode="auto">
            <a:xfrm>
              <a:off x="693" y="2556"/>
              <a:ext cx="1294" cy="1180"/>
            </a:xfrm>
            <a:custGeom>
              <a:avLst/>
              <a:gdLst>
                <a:gd name="T0" fmla="*/ 35 w 1294"/>
                <a:gd name="T1" fmla="*/ 422 h 1180"/>
                <a:gd name="T2" fmla="*/ 115 w 1294"/>
                <a:gd name="T3" fmla="*/ 300 h 1180"/>
                <a:gd name="T4" fmla="*/ 150 w 1294"/>
                <a:gd name="T5" fmla="*/ 236 h 1180"/>
                <a:gd name="T6" fmla="*/ 214 w 1294"/>
                <a:gd name="T7" fmla="*/ 216 h 1180"/>
                <a:gd name="T8" fmla="*/ 291 w 1294"/>
                <a:gd name="T9" fmla="*/ 148 h 1180"/>
                <a:gd name="T10" fmla="*/ 379 w 1294"/>
                <a:gd name="T11" fmla="*/ 92 h 1180"/>
                <a:gd name="T12" fmla="*/ 438 w 1294"/>
                <a:gd name="T13" fmla="*/ 64 h 1180"/>
                <a:gd name="T14" fmla="*/ 475 w 1294"/>
                <a:gd name="T15" fmla="*/ 36 h 1180"/>
                <a:gd name="T16" fmla="*/ 519 w 1294"/>
                <a:gd name="T17" fmla="*/ 0 h 1180"/>
                <a:gd name="T18" fmla="*/ 1278 w 1294"/>
                <a:gd name="T19" fmla="*/ 360 h 1180"/>
                <a:gd name="T20" fmla="*/ 1230 w 1294"/>
                <a:gd name="T21" fmla="*/ 392 h 1180"/>
                <a:gd name="T22" fmla="*/ 1150 w 1294"/>
                <a:gd name="T23" fmla="*/ 424 h 1180"/>
                <a:gd name="T24" fmla="*/ 1102 w 1294"/>
                <a:gd name="T25" fmla="*/ 440 h 1180"/>
                <a:gd name="T26" fmla="*/ 1094 w 1294"/>
                <a:gd name="T27" fmla="*/ 512 h 1180"/>
                <a:gd name="T28" fmla="*/ 1142 w 1294"/>
                <a:gd name="T29" fmla="*/ 528 h 1180"/>
                <a:gd name="T30" fmla="*/ 1190 w 1294"/>
                <a:gd name="T31" fmla="*/ 560 h 1180"/>
                <a:gd name="T32" fmla="*/ 1230 w 1294"/>
                <a:gd name="T33" fmla="*/ 632 h 1180"/>
                <a:gd name="T34" fmla="*/ 1214 w 1294"/>
                <a:gd name="T35" fmla="*/ 704 h 1180"/>
                <a:gd name="T36" fmla="*/ 1182 w 1294"/>
                <a:gd name="T37" fmla="*/ 752 h 1180"/>
                <a:gd name="T38" fmla="*/ 1102 w 1294"/>
                <a:gd name="T39" fmla="*/ 720 h 1180"/>
                <a:gd name="T40" fmla="*/ 1022 w 1294"/>
                <a:gd name="T41" fmla="*/ 752 h 1180"/>
                <a:gd name="T42" fmla="*/ 982 w 1294"/>
                <a:gd name="T43" fmla="*/ 920 h 1180"/>
                <a:gd name="T44" fmla="*/ 934 w 1294"/>
                <a:gd name="T45" fmla="*/ 944 h 1180"/>
                <a:gd name="T46" fmla="*/ 838 w 1294"/>
                <a:gd name="T47" fmla="*/ 1000 h 1180"/>
                <a:gd name="T48" fmla="*/ 742 w 1294"/>
                <a:gd name="T49" fmla="*/ 1040 h 1180"/>
                <a:gd name="T50" fmla="*/ 710 w 1294"/>
                <a:gd name="T51" fmla="*/ 1112 h 1180"/>
                <a:gd name="T52" fmla="*/ 686 w 1294"/>
                <a:gd name="T53" fmla="*/ 1120 h 1180"/>
                <a:gd name="T54" fmla="*/ 494 w 1294"/>
                <a:gd name="T55" fmla="*/ 1128 h 1180"/>
                <a:gd name="T56" fmla="*/ 430 w 1294"/>
                <a:gd name="T57" fmla="*/ 1048 h 1180"/>
                <a:gd name="T58" fmla="*/ 366 w 1294"/>
                <a:gd name="T59" fmla="*/ 1000 h 1180"/>
                <a:gd name="T60" fmla="*/ 318 w 1294"/>
                <a:gd name="T61" fmla="*/ 984 h 1180"/>
                <a:gd name="T62" fmla="*/ 294 w 1294"/>
                <a:gd name="T63" fmla="*/ 976 h 1180"/>
                <a:gd name="T64" fmla="*/ 174 w 1294"/>
                <a:gd name="T65" fmla="*/ 920 h 1180"/>
                <a:gd name="T66" fmla="*/ 134 w 1294"/>
                <a:gd name="T67" fmla="*/ 888 h 1180"/>
                <a:gd name="T68" fmla="*/ 0 w 1294"/>
                <a:gd name="T69" fmla="*/ 513 h 1180"/>
                <a:gd name="T70" fmla="*/ 36 w 1294"/>
                <a:gd name="T71" fmla="*/ 420 h 1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4"/>
                <a:gd name="T109" fmla="*/ 0 h 1180"/>
                <a:gd name="T110" fmla="*/ 1294 w 1294"/>
                <a:gd name="T111" fmla="*/ 1180 h 1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4" h="1180">
                  <a:moveTo>
                    <a:pt x="35" y="422"/>
                  </a:moveTo>
                  <a:cubicBezTo>
                    <a:pt x="58" y="393"/>
                    <a:pt x="107" y="311"/>
                    <a:pt x="115" y="300"/>
                  </a:cubicBezTo>
                  <a:cubicBezTo>
                    <a:pt x="124" y="279"/>
                    <a:pt x="137" y="253"/>
                    <a:pt x="150" y="236"/>
                  </a:cubicBezTo>
                  <a:cubicBezTo>
                    <a:pt x="155" y="229"/>
                    <a:pt x="207" y="220"/>
                    <a:pt x="214" y="216"/>
                  </a:cubicBezTo>
                  <a:cubicBezTo>
                    <a:pt x="231" y="207"/>
                    <a:pt x="275" y="159"/>
                    <a:pt x="291" y="148"/>
                  </a:cubicBezTo>
                  <a:cubicBezTo>
                    <a:pt x="320" y="129"/>
                    <a:pt x="349" y="112"/>
                    <a:pt x="379" y="92"/>
                  </a:cubicBezTo>
                  <a:cubicBezTo>
                    <a:pt x="413" y="41"/>
                    <a:pt x="386" y="87"/>
                    <a:pt x="438" y="64"/>
                  </a:cubicBezTo>
                  <a:cubicBezTo>
                    <a:pt x="453" y="57"/>
                    <a:pt x="475" y="36"/>
                    <a:pt x="475" y="36"/>
                  </a:cubicBezTo>
                  <a:cubicBezTo>
                    <a:pt x="485" y="5"/>
                    <a:pt x="487" y="11"/>
                    <a:pt x="519" y="0"/>
                  </a:cubicBezTo>
                  <a:cubicBezTo>
                    <a:pt x="645" y="57"/>
                    <a:pt x="1162" y="293"/>
                    <a:pt x="1278" y="360"/>
                  </a:cubicBezTo>
                  <a:cubicBezTo>
                    <a:pt x="1294" y="371"/>
                    <a:pt x="1246" y="381"/>
                    <a:pt x="1230" y="392"/>
                  </a:cubicBezTo>
                  <a:cubicBezTo>
                    <a:pt x="1202" y="411"/>
                    <a:pt x="1183" y="414"/>
                    <a:pt x="1150" y="424"/>
                  </a:cubicBezTo>
                  <a:cubicBezTo>
                    <a:pt x="1134" y="429"/>
                    <a:pt x="1102" y="440"/>
                    <a:pt x="1102" y="440"/>
                  </a:cubicBezTo>
                  <a:cubicBezTo>
                    <a:pt x="1087" y="462"/>
                    <a:pt x="1067" y="481"/>
                    <a:pt x="1094" y="512"/>
                  </a:cubicBezTo>
                  <a:cubicBezTo>
                    <a:pt x="1105" y="525"/>
                    <a:pt x="1128" y="519"/>
                    <a:pt x="1142" y="528"/>
                  </a:cubicBezTo>
                  <a:cubicBezTo>
                    <a:pt x="1158" y="539"/>
                    <a:pt x="1190" y="560"/>
                    <a:pt x="1190" y="560"/>
                  </a:cubicBezTo>
                  <a:cubicBezTo>
                    <a:pt x="1227" y="615"/>
                    <a:pt x="1216" y="590"/>
                    <a:pt x="1230" y="632"/>
                  </a:cubicBezTo>
                  <a:cubicBezTo>
                    <a:pt x="1228" y="645"/>
                    <a:pt x="1223" y="687"/>
                    <a:pt x="1214" y="704"/>
                  </a:cubicBezTo>
                  <a:cubicBezTo>
                    <a:pt x="1205" y="721"/>
                    <a:pt x="1182" y="752"/>
                    <a:pt x="1182" y="752"/>
                  </a:cubicBezTo>
                  <a:cubicBezTo>
                    <a:pt x="1153" y="742"/>
                    <a:pt x="1132" y="728"/>
                    <a:pt x="1102" y="720"/>
                  </a:cubicBezTo>
                  <a:cubicBezTo>
                    <a:pt x="1070" y="728"/>
                    <a:pt x="1049" y="734"/>
                    <a:pt x="1022" y="752"/>
                  </a:cubicBezTo>
                  <a:cubicBezTo>
                    <a:pt x="1019" y="774"/>
                    <a:pt x="1002" y="895"/>
                    <a:pt x="982" y="920"/>
                  </a:cubicBezTo>
                  <a:cubicBezTo>
                    <a:pt x="967" y="939"/>
                    <a:pt x="953" y="934"/>
                    <a:pt x="934" y="944"/>
                  </a:cubicBezTo>
                  <a:cubicBezTo>
                    <a:pt x="905" y="958"/>
                    <a:pt x="866" y="991"/>
                    <a:pt x="838" y="1000"/>
                  </a:cubicBezTo>
                  <a:cubicBezTo>
                    <a:pt x="801" y="1012"/>
                    <a:pt x="773" y="1019"/>
                    <a:pt x="742" y="1040"/>
                  </a:cubicBezTo>
                  <a:cubicBezTo>
                    <a:pt x="738" y="1051"/>
                    <a:pt x="716" y="1106"/>
                    <a:pt x="710" y="1112"/>
                  </a:cubicBezTo>
                  <a:cubicBezTo>
                    <a:pt x="704" y="1118"/>
                    <a:pt x="694" y="1117"/>
                    <a:pt x="686" y="1120"/>
                  </a:cubicBezTo>
                  <a:cubicBezTo>
                    <a:pt x="646" y="1180"/>
                    <a:pt x="556" y="1137"/>
                    <a:pt x="494" y="1128"/>
                  </a:cubicBezTo>
                  <a:cubicBezTo>
                    <a:pt x="449" y="1098"/>
                    <a:pt x="475" y="1078"/>
                    <a:pt x="430" y="1048"/>
                  </a:cubicBezTo>
                  <a:cubicBezTo>
                    <a:pt x="414" y="1023"/>
                    <a:pt x="393" y="1012"/>
                    <a:pt x="366" y="1000"/>
                  </a:cubicBezTo>
                  <a:cubicBezTo>
                    <a:pt x="351" y="993"/>
                    <a:pt x="334" y="989"/>
                    <a:pt x="318" y="984"/>
                  </a:cubicBezTo>
                  <a:cubicBezTo>
                    <a:pt x="310" y="981"/>
                    <a:pt x="294" y="976"/>
                    <a:pt x="294" y="976"/>
                  </a:cubicBezTo>
                  <a:cubicBezTo>
                    <a:pt x="268" y="937"/>
                    <a:pt x="218" y="931"/>
                    <a:pt x="174" y="920"/>
                  </a:cubicBezTo>
                  <a:cubicBezTo>
                    <a:pt x="144" y="900"/>
                    <a:pt x="157" y="911"/>
                    <a:pt x="134" y="888"/>
                  </a:cubicBezTo>
                  <a:cubicBezTo>
                    <a:pt x="89" y="757"/>
                    <a:pt x="36" y="646"/>
                    <a:pt x="0" y="513"/>
                  </a:cubicBezTo>
                  <a:cubicBezTo>
                    <a:pt x="21" y="447"/>
                    <a:pt x="15" y="468"/>
                    <a:pt x="36" y="420"/>
                  </a:cubicBezTo>
                </a:path>
              </a:pathLst>
            </a:custGeom>
            <a:solidFill>
              <a:srgbClr val="FFFF66"/>
            </a:solidFill>
            <a:ln w="9525" cap="flat" cmpd="sng">
              <a:solidFill>
                <a:schemeClr val="tx1"/>
              </a:solidFill>
              <a:prstDash val="solid"/>
              <a:round/>
              <a:headEnd/>
              <a:tailEnd/>
            </a:ln>
          </p:spPr>
          <p:txBody>
            <a:bodyPr>
              <a:spAutoFit/>
            </a:bodyPr>
            <a:lstStyle/>
            <a:p>
              <a:endParaRPr lang="en-US"/>
            </a:p>
          </p:txBody>
        </p:sp>
        <p:sp>
          <p:nvSpPr>
            <p:cNvPr id="21661" name="Freeform 227"/>
            <p:cNvSpPr>
              <a:spLocks/>
            </p:cNvSpPr>
            <p:nvPr/>
          </p:nvSpPr>
          <p:spPr bwMode="auto">
            <a:xfrm>
              <a:off x="1200" y="1968"/>
              <a:ext cx="1407" cy="1032"/>
            </a:xfrm>
            <a:custGeom>
              <a:avLst/>
              <a:gdLst>
                <a:gd name="T0" fmla="*/ 56 w 1407"/>
                <a:gd name="T1" fmla="*/ 8 h 1032"/>
                <a:gd name="T2" fmla="*/ 1400 w 1407"/>
                <a:gd name="T3" fmla="*/ 0 h 1032"/>
                <a:gd name="T4" fmla="*/ 1400 w 1407"/>
                <a:gd name="T5" fmla="*/ 488 h 1032"/>
                <a:gd name="T6" fmla="*/ 1376 w 1407"/>
                <a:gd name="T7" fmla="*/ 504 h 1032"/>
                <a:gd name="T8" fmla="*/ 1328 w 1407"/>
                <a:gd name="T9" fmla="*/ 520 h 1032"/>
                <a:gd name="T10" fmla="*/ 1304 w 1407"/>
                <a:gd name="T11" fmla="*/ 528 h 1032"/>
                <a:gd name="T12" fmla="*/ 1296 w 1407"/>
                <a:gd name="T13" fmla="*/ 632 h 1032"/>
                <a:gd name="T14" fmla="*/ 1368 w 1407"/>
                <a:gd name="T15" fmla="*/ 664 h 1032"/>
                <a:gd name="T16" fmla="*/ 1392 w 1407"/>
                <a:gd name="T17" fmla="*/ 704 h 1032"/>
                <a:gd name="T18" fmla="*/ 1368 w 1407"/>
                <a:gd name="T19" fmla="*/ 768 h 1032"/>
                <a:gd name="T20" fmla="*/ 1360 w 1407"/>
                <a:gd name="T21" fmla="*/ 792 h 1032"/>
                <a:gd name="T22" fmla="*/ 1384 w 1407"/>
                <a:gd name="T23" fmla="*/ 808 h 1032"/>
                <a:gd name="T24" fmla="*/ 1392 w 1407"/>
                <a:gd name="T25" fmla="*/ 832 h 1032"/>
                <a:gd name="T26" fmla="*/ 1368 w 1407"/>
                <a:gd name="T27" fmla="*/ 1032 h 1032"/>
                <a:gd name="T28" fmla="*/ 1336 w 1407"/>
                <a:gd name="T29" fmla="*/ 984 h 1032"/>
                <a:gd name="T30" fmla="*/ 1320 w 1407"/>
                <a:gd name="T31" fmla="*/ 960 h 1032"/>
                <a:gd name="T32" fmla="*/ 1240 w 1407"/>
                <a:gd name="T33" fmla="*/ 968 h 1032"/>
                <a:gd name="T34" fmla="*/ 1232 w 1407"/>
                <a:gd name="T35" fmla="*/ 944 h 1032"/>
                <a:gd name="T36" fmla="*/ 1200 w 1407"/>
                <a:gd name="T37" fmla="*/ 952 h 1032"/>
                <a:gd name="T38" fmla="*/ 1080 w 1407"/>
                <a:gd name="T39" fmla="*/ 992 h 1032"/>
                <a:gd name="T40" fmla="*/ 1032 w 1407"/>
                <a:gd name="T41" fmla="*/ 1008 h 1032"/>
                <a:gd name="T42" fmla="*/ 920 w 1407"/>
                <a:gd name="T43" fmla="*/ 1000 h 1032"/>
                <a:gd name="T44" fmla="*/ 880 w 1407"/>
                <a:gd name="T45" fmla="*/ 960 h 1032"/>
                <a:gd name="T46" fmla="*/ 832 w 1407"/>
                <a:gd name="T47" fmla="*/ 936 h 1032"/>
                <a:gd name="T48" fmla="*/ 808 w 1407"/>
                <a:gd name="T49" fmla="*/ 944 h 1032"/>
                <a:gd name="T50" fmla="*/ 776 w 1407"/>
                <a:gd name="T51" fmla="*/ 968 h 1032"/>
                <a:gd name="T52" fmla="*/ 8 w 1407"/>
                <a:gd name="T53" fmla="*/ 584 h 1032"/>
                <a:gd name="T54" fmla="*/ 32 w 1407"/>
                <a:gd name="T55" fmla="*/ 592 h 1032"/>
                <a:gd name="T56" fmla="*/ 24 w 1407"/>
                <a:gd name="T57" fmla="*/ 528 h 1032"/>
                <a:gd name="T58" fmla="*/ 56 w 1407"/>
                <a:gd name="T59" fmla="*/ 456 h 1032"/>
                <a:gd name="T60" fmla="*/ 72 w 1407"/>
                <a:gd name="T61" fmla="*/ 368 h 1032"/>
                <a:gd name="T62" fmla="*/ 56 w 1407"/>
                <a:gd name="T63" fmla="*/ 240 h 1032"/>
                <a:gd name="T64" fmla="*/ 56 w 1407"/>
                <a:gd name="T65" fmla="*/ 96 h 1032"/>
                <a:gd name="T66" fmla="*/ 56 w 1407"/>
                <a:gd name="T67" fmla="*/ 8 h 10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7"/>
                <a:gd name="T103" fmla="*/ 0 h 1032"/>
                <a:gd name="T104" fmla="*/ 1407 w 1407"/>
                <a:gd name="T105" fmla="*/ 1032 h 10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7" h="1032">
                  <a:moveTo>
                    <a:pt x="56" y="8"/>
                  </a:moveTo>
                  <a:lnTo>
                    <a:pt x="1400" y="0"/>
                  </a:lnTo>
                  <a:cubicBezTo>
                    <a:pt x="1392" y="208"/>
                    <a:pt x="1384" y="408"/>
                    <a:pt x="1400" y="488"/>
                  </a:cubicBezTo>
                  <a:cubicBezTo>
                    <a:pt x="1392" y="520"/>
                    <a:pt x="1385" y="500"/>
                    <a:pt x="1376" y="504"/>
                  </a:cubicBezTo>
                  <a:cubicBezTo>
                    <a:pt x="1361" y="511"/>
                    <a:pt x="1344" y="515"/>
                    <a:pt x="1328" y="520"/>
                  </a:cubicBezTo>
                  <a:cubicBezTo>
                    <a:pt x="1320" y="523"/>
                    <a:pt x="1304" y="528"/>
                    <a:pt x="1304" y="528"/>
                  </a:cubicBezTo>
                  <a:cubicBezTo>
                    <a:pt x="1283" y="559"/>
                    <a:pt x="1269" y="598"/>
                    <a:pt x="1296" y="632"/>
                  </a:cubicBezTo>
                  <a:cubicBezTo>
                    <a:pt x="1315" y="655"/>
                    <a:pt x="1345" y="649"/>
                    <a:pt x="1368" y="664"/>
                  </a:cubicBezTo>
                  <a:cubicBezTo>
                    <a:pt x="1384" y="675"/>
                    <a:pt x="1392" y="704"/>
                    <a:pt x="1392" y="704"/>
                  </a:cubicBezTo>
                  <a:cubicBezTo>
                    <a:pt x="1392" y="776"/>
                    <a:pt x="1407" y="742"/>
                    <a:pt x="1368" y="768"/>
                  </a:cubicBezTo>
                  <a:cubicBezTo>
                    <a:pt x="1365" y="776"/>
                    <a:pt x="1357" y="784"/>
                    <a:pt x="1360" y="792"/>
                  </a:cubicBezTo>
                  <a:cubicBezTo>
                    <a:pt x="1364" y="801"/>
                    <a:pt x="1378" y="800"/>
                    <a:pt x="1384" y="808"/>
                  </a:cubicBezTo>
                  <a:cubicBezTo>
                    <a:pt x="1389" y="815"/>
                    <a:pt x="1388" y="824"/>
                    <a:pt x="1392" y="832"/>
                  </a:cubicBezTo>
                  <a:cubicBezTo>
                    <a:pt x="1389" y="869"/>
                    <a:pt x="1392" y="1024"/>
                    <a:pt x="1368" y="1032"/>
                  </a:cubicBezTo>
                  <a:cubicBezTo>
                    <a:pt x="1357" y="1016"/>
                    <a:pt x="1347" y="1000"/>
                    <a:pt x="1336" y="984"/>
                  </a:cubicBezTo>
                  <a:cubicBezTo>
                    <a:pt x="1331" y="976"/>
                    <a:pt x="1320" y="960"/>
                    <a:pt x="1320" y="960"/>
                  </a:cubicBezTo>
                  <a:cubicBezTo>
                    <a:pt x="1282" y="969"/>
                    <a:pt x="1274" y="957"/>
                    <a:pt x="1240" y="968"/>
                  </a:cubicBezTo>
                  <a:cubicBezTo>
                    <a:pt x="1237" y="960"/>
                    <a:pt x="1240" y="947"/>
                    <a:pt x="1232" y="944"/>
                  </a:cubicBezTo>
                  <a:cubicBezTo>
                    <a:pt x="1222" y="940"/>
                    <a:pt x="1211" y="949"/>
                    <a:pt x="1200" y="952"/>
                  </a:cubicBezTo>
                  <a:cubicBezTo>
                    <a:pt x="1160" y="964"/>
                    <a:pt x="1120" y="979"/>
                    <a:pt x="1080" y="992"/>
                  </a:cubicBezTo>
                  <a:cubicBezTo>
                    <a:pt x="1064" y="997"/>
                    <a:pt x="1032" y="1008"/>
                    <a:pt x="1032" y="1008"/>
                  </a:cubicBezTo>
                  <a:cubicBezTo>
                    <a:pt x="995" y="1005"/>
                    <a:pt x="957" y="1007"/>
                    <a:pt x="920" y="1000"/>
                  </a:cubicBezTo>
                  <a:cubicBezTo>
                    <a:pt x="894" y="995"/>
                    <a:pt x="895" y="975"/>
                    <a:pt x="880" y="960"/>
                  </a:cubicBezTo>
                  <a:cubicBezTo>
                    <a:pt x="864" y="944"/>
                    <a:pt x="852" y="943"/>
                    <a:pt x="832" y="936"/>
                  </a:cubicBezTo>
                  <a:cubicBezTo>
                    <a:pt x="824" y="939"/>
                    <a:pt x="814" y="938"/>
                    <a:pt x="808" y="944"/>
                  </a:cubicBezTo>
                  <a:cubicBezTo>
                    <a:pt x="776" y="976"/>
                    <a:pt x="828" y="968"/>
                    <a:pt x="776" y="968"/>
                  </a:cubicBezTo>
                  <a:cubicBezTo>
                    <a:pt x="520" y="840"/>
                    <a:pt x="263" y="713"/>
                    <a:pt x="8" y="584"/>
                  </a:cubicBezTo>
                  <a:cubicBezTo>
                    <a:pt x="0" y="580"/>
                    <a:pt x="24" y="595"/>
                    <a:pt x="32" y="592"/>
                  </a:cubicBezTo>
                  <a:cubicBezTo>
                    <a:pt x="41" y="588"/>
                    <a:pt x="20" y="537"/>
                    <a:pt x="24" y="528"/>
                  </a:cubicBezTo>
                  <a:cubicBezTo>
                    <a:pt x="48" y="448"/>
                    <a:pt x="43" y="505"/>
                    <a:pt x="56" y="456"/>
                  </a:cubicBezTo>
                  <a:cubicBezTo>
                    <a:pt x="60" y="440"/>
                    <a:pt x="72" y="368"/>
                    <a:pt x="72" y="368"/>
                  </a:cubicBezTo>
                  <a:cubicBezTo>
                    <a:pt x="69" y="301"/>
                    <a:pt x="62" y="306"/>
                    <a:pt x="56" y="240"/>
                  </a:cubicBezTo>
                  <a:cubicBezTo>
                    <a:pt x="54" y="223"/>
                    <a:pt x="56" y="96"/>
                    <a:pt x="56" y="96"/>
                  </a:cubicBezTo>
                  <a:cubicBezTo>
                    <a:pt x="46" y="24"/>
                    <a:pt x="49" y="86"/>
                    <a:pt x="56" y="8"/>
                  </a:cubicBezTo>
                  <a:close/>
                </a:path>
              </a:pathLst>
            </a:custGeom>
            <a:solidFill>
              <a:schemeClr val="accent3">
                <a:lumMod val="60000"/>
                <a:lumOff val="40000"/>
              </a:schemeClr>
            </a:solidFill>
            <a:ln w="9525" cap="flat" cmpd="sng">
              <a:solidFill>
                <a:schemeClr val="tx1"/>
              </a:solidFill>
              <a:prstDash val="solid"/>
              <a:round/>
              <a:headEnd/>
              <a:tailEnd/>
            </a:ln>
          </p:spPr>
          <p:txBody>
            <a:bodyPr>
              <a:spAutoFit/>
            </a:bodyPr>
            <a:lstStyle/>
            <a:p>
              <a:endParaRPr lang="en-US"/>
            </a:p>
          </p:txBody>
        </p:sp>
        <p:sp>
          <p:nvSpPr>
            <p:cNvPr id="21662" name="Rectangle 228"/>
            <p:cNvSpPr>
              <a:spLocks noChangeArrowheads="1"/>
            </p:cNvSpPr>
            <p:nvPr/>
          </p:nvSpPr>
          <p:spPr bwMode="auto">
            <a:xfrm>
              <a:off x="296" y="1968"/>
              <a:ext cx="2296" cy="1888"/>
            </a:xfrm>
            <a:prstGeom prst="rect">
              <a:avLst/>
            </a:prstGeom>
            <a:noFill/>
            <a:ln w="50800">
              <a:solidFill>
                <a:schemeClr val="tx1"/>
              </a:solidFill>
              <a:miter lim="800000"/>
              <a:headEnd/>
              <a:tailEnd/>
            </a:ln>
          </p:spPr>
          <p:txBody>
            <a:bodyPr anchor="ctr">
              <a:spAutoFit/>
            </a:bodyPr>
            <a:lstStyle/>
            <a:p>
              <a:endParaRPr lang="en-US"/>
            </a:p>
          </p:txBody>
        </p:sp>
      </p:grpSp>
      <p:grpSp>
        <p:nvGrpSpPr>
          <p:cNvPr id="3" name="Group 229"/>
          <p:cNvGrpSpPr>
            <a:grpSpLocks/>
          </p:cNvGrpSpPr>
          <p:nvPr/>
        </p:nvGrpSpPr>
        <p:grpSpPr bwMode="auto">
          <a:xfrm>
            <a:off x="1398277" y="2091329"/>
            <a:ext cx="4752528" cy="3142307"/>
            <a:chOff x="3024" y="1488"/>
            <a:chExt cx="1680" cy="1172"/>
          </a:xfrm>
          <a:blipFill>
            <a:blip r:embed="rId3"/>
            <a:tile tx="0" ty="0" sx="100000" sy="100000" flip="none" algn="tl"/>
          </a:blipFill>
        </p:grpSpPr>
        <p:grpSp>
          <p:nvGrpSpPr>
            <p:cNvPr id="4" name="Group 230"/>
            <p:cNvGrpSpPr>
              <a:grpSpLocks/>
            </p:cNvGrpSpPr>
            <p:nvPr/>
          </p:nvGrpSpPr>
          <p:grpSpPr bwMode="auto">
            <a:xfrm>
              <a:off x="3248" y="1536"/>
              <a:ext cx="1456" cy="1124"/>
              <a:chOff x="3248" y="1536"/>
              <a:chExt cx="1456" cy="1124"/>
            </a:xfrm>
            <a:grpFill/>
          </p:grpSpPr>
          <p:sp>
            <p:nvSpPr>
              <p:cNvPr id="21652" name="Freeform 231" descr="Light upward diagonal"/>
              <p:cNvSpPr>
                <a:spLocks/>
              </p:cNvSpPr>
              <p:nvPr/>
            </p:nvSpPr>
            <p:spPr bwMode="auto">
              <a:xfrm>
                <a:off x="4272" y="1536"/>
                <a:ext cx="288" cy="280"/>
              </a:xfrm>
              <a:custGeom>
                <a:avLst/>
                <a:gdLst>
                  <a:gd name="T0" fmla="*/ 174 w 476"/>
                  <a:gd name="T1" fmla="*/ 39 h 232"/>
                  <a:gd name="T2" fmla="*/ 82 w 476"/>
                  <a:gd name="T3" fmla="*/ 68 h 232"/>
                  <a:gd name="T4" fmla="*/ 33 w 476"/>
                  <a:gd name="T5" fmla="*/ 97 h 232"/>
                  <a:gd name="T6" fmla="*/ 19 w 476"/>
                  <a:gd name="T7" fmla="*/ 203 h 232"/>
                  <a:gd name="T8" fmla="*/ 48 w 476"/>
                  <a:gd name="T9" fmla="*/ 222 h 232"/>
                  <a:gd name="T10" fmla="*/ 77 w 476"/>
                  <a:gd name="T11" fmla="*/ 203 h 232"/>
                  <a:gd name="T12" fmla="*/ 106 w 476"/>
                  <a:gd name="T13" fmla="*/ 222 h 232"/>
                  <a:gd name="T14" fmla="*/ 135 w 476"/>
                  <a:gd name="T15" fmla="*/ 261 h 232"/>
                  <a:gd name="T16" fmla="*/ 164 w 476"/>
                  <a:gd name="T17" fmla="*/ 280 h 232"/>
                  <a:gd name="T18" fmla="*/ 203 w 476"/>
                  <a:gd name="T19" fmla="*/ 261 h 232"/>
                  <a:gd name="T20" fmla="*/ 222 w 476"/>
                  <a:gd name="T21" fmla="*/ 174 h 232"/>
                  <a:gd name="T22" fmla="*/ 266 w 476"/>
                  <a:gd name="T23" fmla="*/ 106 h 232"/>
                  <a:gd name="T24" fmla="*/ 285 w 476"/>
                  <a:gd name="T25" fmla="*/ 48 h 232"/>
                  <a:gd name="T26" fmla="*/ 270 w 476"/>
                  <a:gd name="T27" fmla="*/ 39 h 232"/>
                  <a:gd name="T28" fmla="*/ 256 w 476"/>
                  <a:gd name="T29" fmla="*/ 19 h 232"/>
                  <a:gd name="T30" fmla="*/ 227 w 476"/>
                  <a:gd name="T31" fmla="*/ 0 h 232"/>
                  <a:gd name="T32" fmla="*/ 193 w 476"/>
                  <a:gd name="T33" fmla="*/ 19 h 232"/>
                  <a:gd name="T34" fmla="*/ 174 w 476"/>
                  <a:gd name="T35" fmla="*/ 39 h 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6"/>
                  <a:gd name="T55" fmla="*/ 0 h 232"/>
                  <a:gd name="T56" fmla="*/ 476 w 476"/>
                  <a:gd name="T57" fmla="*/ 232 h 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6" h="232">
                    <a:moveTo>
                      <a:pt x="287" y="32"/>
                    </a:moveTo>
                    <a:cubicBezTo>
                      <a:pt x="236" y="39"/>
                      <a:pt x="184" y="42"/>
                      <a:pt x="135" y="56"/>
                    </a:cubicBezTo>
                    <a:cubicBezTo>
                      <a:pt x="108" y="64"/>
                      <a:pt x="55" y="80"/>
                      <a:pt x="55" y="80"/>
                    </a:cubicBezTo>
                    <a:cubicBezTo>
                      <a:pt x="42" y="99"/>
                      <a:pt x="0" y="137"/>
                      <a:pt x="31" y="168"/>
                    </a:cubicBezTo>
                    <a:cubicBezTo>
                      <a:pt x="43" y="180"/>
                      <a:pt x="79" y="184"/>
                      <a:pt x="79" y="184"/>
                    </a:cubicBezTo>
                    <a:cubicBezTo>
                      <a:pt x="95" y="179"/>
                      <a:pt x="111" y="163"/>
                      <a:pt x="127" y="168"/>
                    </a:cubicBezTo>
                    <a:cubicBezTo>
                      <a:pt x="143" y="173"/>
                      <a:pt x="161" y="175"/>
                      <a:pt x="175" y="184"/>
                    </a:cubicBezTo>
                    <a:cubicBezTo>
                      <a:pt x="191" y="195"/>
                      <a:pt x="205" y="210"/>
                      <a:pt x="223" y="216"/>
                    </a:cubicBezTo>
                    <a:cubicBezTo>
                      <a:pt x="239" y="221"/>
                      <a:pt x="271" y="232"/>
                      <a:pt x="271" y="232"/>
                    </a:cubicBezTo>
                    <a:cubicBezTo>
                      <a:pt x="293" y="228"/>
                      <a:pt x="319" y="232"/>
                      <a:pt x="335" y="216"/>
                    </a:cubicBezTo>
                    <a:cubicBezTo>
                      <a:pt x="350" y="201"/>
                      <a:pt x="353" y="161"/>
                      <a:pt x="367" y="144"/>
                    </a:cubicBezTo>
                    <a:cubicBezTo>
                      <a:pt x="380" y="128"/>
                      <a:pt x="421" y="100"/>
                      <a:pt x="439" y="88"/>
                    </a:cubicBezTo>
                    <a:cubicBezTo>
                      <a:pt x="450" y="72"/>
                      <a:pt x="460" y="56"/>
                      <a:pt x="471" y="40"/>
                    </a:cubicBezTo>
                    <a:cubicBezTo>
                      <a:pt x="476" y="33"/>
                      <a:pt x="455" y="36"/>
                      <a:pt x="447" y="32"/>
                    </a:cubicBezTo>
                    <a:cubicBezTo>
                      <a:pt x="438" y="28"/>
                      <a:pt x="432" y="20"/>
                      <a:pt x="423" y="16"/>
                    </a:cubicBezTo>
                    <a:cubicBezTo>
                      <a:pt x="408" y="9"/>
                      <a:pt x="375" y="0"/>
                      <a:pt x="375" y="0"/>
                    </a:cubicBezTo>
                    <a:cubicBezTo>
                      <a:pt x="365" y="3"/>
                      <a:pt x="330" y="10"/>
                      <a:pt x="319" y="16"/>
                    </a:cubicBezTo>
                    <a:cubicBezTo>
                      <a:pt x="284" y="33"/>
                      <a:pt x="307" y="32"/>
                      <a:pt x="287" y="32"/>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1653" name="Freeform 232" descr="Light upward diagonal"/>
              <p:cNvSpPr>
                <a:spLocks/>
              </p:cNvSpPr>
              <p:nvPr/>
            </p:nvSpPr>
            <p:spPr bwMode="auto">
              <a:xfrm flipV="1">
                <a:off x="4560" y="1968"/>
                <a:ext cx="144" cy="48"/>
              </a:xfrm>
              <a:custGeom>
                <a:avLst/>
                <a:gdLst>
                  <a:gd name="T0" fmla="*/ 3 w 567"/>
                  <a:gd name="T1" fmla="*/ 19 h 130"/>
                  <a:gd name="T2" fmla="*/ 11 w 567"/>
                  <a:gd name="T3" fmla="*/ 40 h 130"/>
                  <a:gd name="T4" fmla="*/ 107 w 567"/>
                  <a:gd name="T5" fmla="*/ 42 h 130"/>
                  <a:gd name="T6" fmla="*/ 141 w 567"/>
                  <a:gd name="T7" fmla="*/ 40 h 130"/>
                  <a:gd name="T8" fmla="*/ 137 w 567"/>
                  <a:gd name="T9" fmla="*/ 10 h 130"/>
                  <a:gd name="T10" fmla="*/ 125 w 567"/>
                  <a:gd name="T11" fmla="*/ 4 h 130"/>
                  <a:gd name="T12" fmla="*/ 48 w 567"/>
                  <a:gd name="T13" fmla="*/ 7 h 130"/>
                  <a:gd name="T14" fmla="*/ 36 w 567"/>
                  <a:gd name="T15" fmla="*/ 1 h 130"/>
                  <a:gd name="T16" fmla="*/ 20 w 567"/>
                  <a:gd name="T17" fmla="*/ 4 h 130"/>
                  <a:gd name="T18" fmla="*/ 3 w 567"/>
                  <a:gd name="T19" fmla="*/ 19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7"/>
                  <a:gd name="T31" fmla="*/ 0 h 130"/>
                  <a:gd name="T32" fmla="*/ 567 w 567"/>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7" h="130">
                    <a:moveTo>
                      <a:pt x="12" y="51"/>
                    </a:moveTo>
                    <a:cubicBezTo>
                      <a:pt x="0" y="86"/>
                      <a:pt x="10" y="96"/>
                      <a:pt x="44" y="107"/>
                    </a:cubicBezTo>
                    <a:cubicBezTo>
                      <a:pt x="150" y="37"/>
                      <a:pt x="300" y="98"/>
                      <a:pt x="420" y="115"/>
                    </a:cubicBezTo>
                    <a:cubicBezTo>
                      <a:pt x="465" y="130"/>
                      <a:pt x="511" y="122"/>
                      <a:pt x="556" y="107"/>
                    </a:cubicBezTo>
                    <a:cubicBezTo>
                      <a:pt x="564" y="83"/>
                      <a:pt x="567" y="44"/>
                      <a:pt x="540" y="27"/>
                    </a:cubicBezTo>
                    <a:cubicBezTo>
                      <a:pt x="526" y="18"/>
                      <a:pt x="492" y="11"/>
                      <a:pt x="492" y="11"/>
                    </a:cubicBezTo>
                    <a:cubicBezTo>
                      <a:pt x="382" y="16"/>
                      <a:pt x="293" y="29"/>
                      <a:pt x="188" y="19"/>
                    </a:cubicBezTo>
                    <a:cubicBezTo>
                      <a:pt x="172" y="14"/>
                      <a:pt x="156" y="8"/>
                      <a:pt x="140" y="3"/>
                    </a:cubicBezTo>
                    <a:cubicBezTo>
                      <a:pt x="132" y="0"/>
                      <a:pt x="72" y="7"/>
                      <a:pt x="80" y="11"/>
                    </a:cubicBezTo>
                    <a:cubicBezTo>
                      <a:pt x="59" y="19"/>
                      <a:pt x="24" y="32"/>
                      <a:pt x="12" y="51"/>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1655" name="Freeform 234" descr="Light upward diagonal"/>
              <p:cNvSpPr>
                <a:spLocks/>
              </p:cNvSpPr>
              <p:nvPr/>
            </p:nvSpPr>
            <p:spPr bwMode="auto">
              <a:xfrm>
                <a:off x="3248" y="2445"/>
                <a:ext cx="264" cy="215"/>
              </a:xfrm>
              <a:custGeom>
                <a:avLst/>
                <a:gdLst>
                  <a:gd name="T0" fmla="*/ 8 w 264"/>
                  <a:gd name="T1" fmla="*/ 24 h 215"/>
                  <a:gd name="T2" fmla="*/ 56 w 264"/>
                  <a:gd name="T3" fmla="*/ 8 h 215"/>
                  <a:gd name="T4" fmla="*/ 80 w 264"/>
                  <a:gd name="T5" fmla="*/ 0 h 215"/>
                  <a:gd name="T6" fmla="*/ 216 w 264"/>
                  <a:gd name="T7" fmla="*/ 32 h 215"/>
                  <a:gd name="T8" fmla="*/ 248 w 264"/>
                  <a:gd name="T9" fmla="*/ 80 h 215"/>
                  <a:gd name="T10" fmla="*/ 264 w 264"/>
                  <a:gd name="T11" fmla="*/ 128 h 215"/>
                  <a:gd name="T12" fmla="*/ 176 w 264"/>
                  <a:gd name="T13" fmla="*/ 184 h 215"/>
                  <a:gd name="T14" fmla="*/ 128 w 264"/>
                  <a:gd name="T15" fmla="*/ 208 h 215"/>
                  <a:gd name="T16" fmla="*/ 88 w 264"/>
                  <a:gd name="T17" fmla="*/ 200 h 215"/>
                  <a:gd name="T18" fmla="*/ 64 w 264"/>
                  <a:gd name="T19" fmla="*/ 144 h 215"/>
                  <a:gd name="T20" fmla="*/ 24 w 264"/>
                  <a:gd name="T21" fmla="*/ 112 h 215"/>
                  <a:gd name="T22" fmla="*/ 0 w 264"/>
                  <a:gd name="T23" fmla="*/ 64 h 215"/>
                  <a:gd name="T24" fmla="*/ 8 w 264"/>
                  <a:gd name="T25" fmla="*/ 24 h 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4"/>
                  <a:gd name="T40" fmla="*/ 0 h 215"/>
                  <a:gd name="T41" fmla="*/ 264 w 264"/>
                  <a:gd name="T42" fmla="*/ 215 h 2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4" h="215">
                    <a:moveTo>
                      <a:pt x="8" y="24"/>
                    </a:moveTo>
                    <a:cubicBezTo>
                      <a:pt x="24" y="19"/>
                      <a:pt x="40" y="13"/>
                      <a:pt x="56" y="8"/>
                    </a:cubicBezTo>
                    <a:cubicBezTo>
                      <a:pt x="64" y="5"/>
                      <a:pt x="80" y="0"/>
                      <a:pt x="80" y="0"/>
                    </a:cubicBezTo>
                    <a:cubicBezTo>
                      <a:pt x="135" y="6"/>
                      <a:pt x="172" y="2"/>
                      <a:pt x="216" y="32"/>
                    </a:cubicBezTo>
                    <a:cubicBezTo>
                      <a:pt x="227" y="48"/>
                      <a:pt x="242" y="62"/>
                      <a:pt x="248" y="80"/>
                    </a:cubicBezTo>
                    <a:cubicBezTo>
                      <a:pt x="253" y="96"/>
                      <a:pt x="264" y="128"/>
                      <a:pt x="264" y="128"/>
                    </a:cubicBezTo>
                    <a:cubicBezTo>
                      <a:pt x="246" y="182"/>
                      <a:pt x="218" y="163"/>
                      <a:pt x="176" y="184"/>
                    </a:cubicBezTo>
                    <a:cubicBezTo>
                      <a:pt x="114" y="215"/>
                      <a:pt x="188" y="188"/>
                      <a:pt x="128" y="208"/>
                    </a:cubicBezTo>
                    <a:cubicBezTo>
                      <a:pt x="115" y="205"/>
                      <a:pt x="100" y="207"/>
                      <a:pt x="88" y="200"/>
                    </a:cubicBezTo>
                    <a:cubicBezTo>
                      <a:pt x="69" y="189"/>
                      <a:pt x="71" y="160"/>
                      <a:pt x="64" y="144"/>
                    </a:cubicBezTo>
                    <a:cubicBezTo>
                      <a:pt x="52" y="116"/>
                      <a:pt x="50" y="121"/>
                      <a:pt x="24" y="112"/>
                    </a:cubicBezTo>
                    <a:cubicBezTo>
                      <a:pt x="16" y="100"/>
                      <a:pt x="0" y="81"/>
                      <a:pt x="0" y="64"/>
                    </a:cubicBezTo>
                    <a:cubicBezTo>
                      <a:pt x="0" y="54"/>
                      <a:pt x="8" y="37"/>
                      <a:pt x="8" y="24"/>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grpSp>
          <p:nvGrpSpPr>
            <p:cNvPr id="6" name="Group 236"/>
            <p:cNvGrpSpPr>
              <a:grpSpLocks/>
            </p:cNvGrpSpPr>
            <p:nvPr/>
          </p:nvGrpSpPr>
          <p:grpSpPr bwMode="auto">
            <a:xfrm>
              <a:off x="3024" y="1488"/>
              <a:ext cx="1172" cy="554"/>
              <a:chOff x="3024" y="1488"/>
              <a:chExt cx="1172" cy="554"/>
            </a:xfrm>
            <a:grpFill/>
          </p:grpSpPr>
          <p:sp>
            <p:nvSpPr>
              <p:cNvPr id="21648" name="Freeform 237" descr="Light upward diagonal"/>
              <p:cNvSpPr>
                <a:spLocks/>
              </p:cNvSpPr>
              <p:nvPr/>
            </p:nvSpPr>
            <p:spPr bwMode="auto">
              <a:xfrm>
                <a:off x="3024" y="1488"/>
                <a:ext cx="737" cy="554"/>
              </a:xfrm>
              <a:custGeom>
                <a:avLst/>
                <a:gdLst>
                  <a:gd name="T0" fmla="*/ 72 w 737"/>
                  <a:gd name="T1" fmla="*/ 554 h 554"/>
                  <a:gd name="T2" fmla="*/ 16 w 737"/>
                  <a:gd name="T3" fmla="*/ 530 h 554"/>
                  <a:gd name="T4" fmla="*/ 0 w 737"/>
                  <a:gd name="T5" fmla="*/ 482 h 554"/>
                  <a:gd name="T6" fmla="*/ 48 w 737"/>
                  <a:gd name="T7" fmla="*/ 370 h 554"/>
                  <a:gd name="T8" fmla="*/ 96 w 737"/>
                  <a:gd name="T9" fmla="*/ 354 h 554"/>
                  <a:gd name="T10" fmla="*/ 144 w 737"/>
                  <a:gd name="T11" fmla="*/ 322 h 554"/>
                  <a:gd name="T12" fmla="*/ 160 w 737"/>
                  <a:gd name="T13" fmla="*/ 298 h 554"/>
                  <a:gd name="T14" fmla="*/ 184 w 737"/>
                  <a:gd name="T15" fmla="*/ 282 h 554"/>
                  <a:gd name="T16" fmla="*/ 216 w 737"/>
                  <a:gd name="T17" fmla="*/ 242 h 554"/>
                  <a:gd name="T18" fmla="*/ 248 w 737"/>
                  <a:gd name="T19" fmla="*/ 194 h 554"/>
                  <a:gd name="T20" fmla="*/ 288 w 737"/>
                  <a:gd name="T21" fmla="*/ 98 h 554"/>
                  <a:gd name="T22" fmla="*/ 360 w 737"/>
                  <a:gd name="T23" fmla="*/ 66 h 554"/>
                  <a:gd name="T24" fmla="*/ 384 w 737"/>
                  <a:gd name="T25" fmla="*/ 58 h 554"/>
                  <a:gd name="T26" fmla="*/ 504 w 737"/>
                  <a:gd name="T27" fmla="*/ 50 h 554"/>
                  <a:gd name="T28" fmla="*/ 648 w 737"/>
                  <a:gd name="T29" fmla="*/ 122 h 554"/>
                  <a:gd name="T30" fmla="*/ 696 w 737"/>
                  <a:gd name="T31" fmla="*/ 154 h 554"/>
                  <a:gd name="T32" fmla="*/ 728 w 737"/>
                  <a:gd name="T33" fmla="*/ 258 h 554"/>
                  <a:gd name="T34" fmla="*/ 696 w 737"/>
                  <a:gd name="T35" fmla="*/ 298 h 554"/>
                  <a:gd name="T36" fmla="*/ 688 w 737"/>
                  <a:gd name="T37" fmla="*/ 322 h 554"/>
                  <a:gd name="T38" fmla="*/ 584 w 737"/>
                  <a:gd name="T39" fmla="*/ 490 h 554"/>
                  <a:gd name="T40" fmla="*/ 480 w 737"/>
                  <a:gd name="T41" fmla="*/ 522 h 554"/>
                  <a:gd name="T42" fmla="*/ 432 w 737"/>
                  <a:gd name="T43" fmla="*/ 538 h 554"/>
                  <a:gd name="T44" fmla="*/ 408 w 737"/>
                  <a:gd name="T45" fmla="*/ 546 h 554"/>
                  <a:gd name="T46" fmla="*/ 72 w 737"/>
                  <a:gd name="T47" fmla="*/ 554 h 5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7"/>
                  <a:gd name="T73" fmla="*/ 0 h 554"/>
                  <a:gd name="T74" fmla="*/ 737 w 737"/>
                  <a:gd name="T75" fmla="*/ 554 h 5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7" h="554">
                    <a:moveTo>
                      <a:pt x="72" y="554"/>
                    </a:moveTo>
                    <a:cubicBezTo>
                      <a:pt x="57" y="550"/>
                      <a:pt x="26" y="546"/>
                      <a:pt x="16" y="530"/>
                    </a:cubicBezTo>
                    <a:cubicBezTo>
                      <a:pt x="7" y="516"/>
                      <a:pt x="0" y="482"/>
                      <a:pt x="0" y="482"/>
                    </a:cubicBezTo>
                    <a:cubicBezTo>
                      <a:pt x="8" y="444"/>
                      <a:pt x="7" y="388"/>
                      <a:pt x="48" y="370"/>
                    </a:cubicBezTo>
                    <a:cubicBezTo>
                      <a:pt x="63" y="363"/>
                      <a:pt x="82" y="363"/>
                      <a:pt x="96" y="354"/>
                    </a:cubicBezTo>
                    <a:cubicBezTo>
                      <a:pt x="112" y="343"/>
                      <a:pt x="144" y="322"/>
                      <a:pt x="144" y="322"/>
                    </a:cubicBezTo>
                    <a:cubicBezTo>
                      <a:pt x="149" y="314"/>
                      <a:pt x="153" y="305"/>
                      <a:pt x="160" y="298"/>
                    </a:cubicBezTo>
                    <a:cubicBezTo>
                      <a:pt x="167" y="291"/>
                      <a:pt x="178" y="290"/>
                      <a:pt x="184" y="282"/>
                    </a:cubicBezTo>
                    <a:cubicBezTo>
                      <a:pt x="228" y="227"/>
                      <a:pt x="195" y="264"/>
                      <a:pt x="216" y="242"/>
                    </a:cubicBezTo>
                    <a:cubicBezTo>
                      <a:pt x="227" y="226"/>
                      <a:pt x="237" y="210"/>
                      <a:pt x="248" y="194"/>
                    </a:cubicBezTo>
                    <a:cubicBezTo>
                      <a:pt x="268" y="164"/>
                      <a:pt x="261" y="125"/>
                      <a:pt x="288" y="98"/>
                    </a:cubicBezTo>
                    <a:cubicBezTo>
                      <a:pt x="307" y="79"/>
                      <a:pt x="336" y="74"/>
                      <a:pt x="360" y="66"/>
                    </a:cubicBezTo>
                    <a:cubicBezTo>
                      <a:pt x="368" y="63"/>
                      <a:pt x="384" y="58"/>
                      <a:pt x="384" y="58"/>
                    </a:cubicBezTo>
                    <a:cubicBezTo>
                      <a:pt x="403" y="0"/>
                      <a:pt x="456" y="40"/>
                      <a:pt x="504" y="50"/>
                    </a:cubicBezTo>
                    <a:cubicBezTo>
                      <a:pt x="549" y="80"/>
                      <a:pt x="596" y="105"/>
                      <a:pt x="648" y="122"/>
                    </a:cubicBezTo>
                    <a:cubicBezTo>
                      <a:pt x="666" y="128"/>
                      <a:pt x="696" y="154"/>
                      <a:pt x="696" y="154"/>
                    </a:cubicBezTo>
                    <a:cubicBezTo>
                      <a:pt x="708" y="189"/>
                      <a:pt x="719" y="222"/>
                      <a:pt x="728" y="258"/>
                    </a:cubicBezTo>
                    <a:cubicBezTo>
                      <a:pt x="708" y="318"/>
                      <a:pt x="737" y="246"/>
                      <a:pt x="696" y="298"/>
                    </a:cubicBezTo>
                    <a:cubicBezTo>
                      <a:pt x="691" y="305"/>
                      <a:pt x="692" y="315"/>
                      <a:pt x="688" y="322"/>
                    </a:cubicBezTo>
                    <a:cubicBezTo>
                      <a:pt x="657" y="379"/>
                      <a:pt x="620" y="436"/>
                      <a:pt x="584" y="490"/>
                    </a:cubicBezTo>
                    <a:cubicBezTo>
                      <a:pt x="579" y="498"/>
                      <a:pt x="498" y="517"/>
                      <a:pt x="480" y="522"/>
                    </a:cubicBezTo>
                    <a:cubicBezTo>
                      <a:pt x="464" y="527"/>
                      <a:pt x="448" y="533"/>
                      <a:pt x="432" y="538"/>
                    </a:cubicBezTo>
                    <a:cubicBezTo>
                      <a:pt x="424" y="541"/>
                      <a:pt x="408" y="546"/>
                      <a:pt x="408" y="546"/>
                    </a:cubicBezTo>
                    <a:cubicBezTo>
                      <a:pt x="293" y="539"/>
                      <a:pt x="185" y="554"/>
                      <a:pt x="72" y="554"/>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1650" name="Freeform 239" descr="Light upward diagonal"/>
              <p:cNvSpPr>
                <a:spLocks/>
              </p:cNvSpPr>
              <p:nvPr/>
            </p:nvSpPr>
            <p:spPr bwMode="auto">
              <a:xfrm>
                <a:off x="3820" y="1562"/>
                <a:ext cx="376" cy="333"/>
              </a:xfrm>
              <a:custGeom>
                <a:avLst/>
                <a:gdLst>
                  <a:gd name="T0" fmla="*/ 248 w 376"/>
                  <a:gd name="T1" fmla="*/ 13 h 333"/>
                  <a:gd name="T2" fmla="*/ 128 w 376"/>
                  <a:gd name="T3" fmla="*/ 21 h 333"/>
                  <a:gd name="T4" fmla="*/ 80 w 376"/>
                  <a:gd name="T5" fmla="*/ 53 h 333"/>
                  <a:gd name="T6" fmla="*/ 16 w 376"/>
                  <a:gd name="T7" fmla="*/ 141 h 333"/>
                  <a:gd name="T8" fmla="*/ 0 w 376"/>
                  <a:gd name="T9" fmla="*/ 189 h 333"/>
                  <a:gd name="T10" fmla="*/ 152 w 376"/>
                  <a:gd name="T11" fmla="*/ 277 h 333"/>
                  <a:gd name="T12" fmla="*/ 304 w 376"/>
                  <a:gd name="T13" fmla="*/ 333 h 333"/>
                  <a:gd name="T14" fmla="*/ 376 w 376"/>
                  <a:gd name="T15" fmla="*/ 277 h 333"/>
                  <a:gd name="T16" fmla="*/ 352 w 376"/>
                  <a:gd name="T17" fmla="*/ 189 h 333"/>
                  <a:gd name="T18" fmla="*/ 344 w 376"/>
                  <a:gd name="T19" fmla="*/ 165 h 333"/>
                  <a:gd name="T20" fmla="*/ 328 w 376"/>
                  <a:gd name="T21" fmla="*/ 69 h 333"/>
                  <a:gd name="T22" fmla="*/ 280 w 376"/>
                  <a:gd name="T23" fmla="*/ 37 h 333"/>
                  <a:gd name="T24" fmla="*/ 248 w 376"/>
                  <a:gd name="T25" fmla="*/ 13 h 3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6"/>
                  <a:gd name="T40" fmla="*/ 0 h 333"/>
                  <a:gd name="T41" fmla="*/ 376 w 376"/>
                  <a:gd name="T42" fmla="*/ 333 h 3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6" h="333">
                    <a:moveTo>
                      <a:pt x="248" y="13"/>
                    </a:moveTo>
                    <a:cubicBezTo>
                      <a:pt x="207" y="7"/>
                      <a:pt x="167" y="0"/>
                      <a:pt x="128" y="21"/>
                    </a:cubicBezTo>
                    <a:cubicBezTo>
                      <a:pt x="111" y="30"/>
                      <a:pt x="80" y="53"/>
                      <a:pt x="80" y="53"/>
                    </a:cubicBezTo>
                    <a:cubicBezTo>
                      <a:pt x="66" y="94"/>
                      <a:pt x="32" y="93"/>
                      <a:pt x="16" y="141"/>
                    </a:cubicBezTo>
                    <a:cubicBezTo>
                      <a:pt x="11" y="157"/>
                      <a:pt x="0" y="189"/>
                      <a:pt x="0" y="189"/>
                    </a:cubicBezTo>
                    <a:cubicBezTo>
                      <a:pt x="32" y="286"/>
                      <a:pt x="35" y="267"/>
                      <a:pt x="152" y="277"/>
                    </a:cubicBezTo>
                    <a:cubicBezTo>
                      <a:pt x="204" y="290"/>
                      <a:pt x="259" y="303"/>
                      <a:pt x="304" y="333"/>
                    </a:cubicBezTo>
                    <a:cubicBezTo>
                      <a:pt x="357" y="324"/>
                      <a:pt x="360" y="324"/>
                      <a:pt x="376" y="277"/>
                    </a:cubicBezTo>
                    <a:cubicBezTo>
                      <a:pt x="365" y="220"/>
                      <a:pt x="372" y="250"/>
                      <a:pt x="352" y="189"/>
                    </a:cubicBezTo>
                    <a:cubicBezTo>
                      <a:pt x="349" y="181"/>
                      <a:pt x="344" y="165"/>
                      <a:pt x="344" y="165"/>
                    </a:cubicBezTo>
                    <a:cubicBezTo>
                      <a:pt x="340" y="133"/>
                      <a:pt x="351" y="92"/>
                      <a:pt x="328" y="69"/>
                    </a:cubicBezTo>
                    <a:cubicBezTo>
                      <a:pt x="314" y="55"/>
                      <a:pt x="280" y="37"/>
                      <a:pt x="280" y="37"/>
                    </a:cubicBezTo>
                    <a:cubicBezTo>
                      <a:pt x="261" y="9"/>
                      <a:pt x="274" y="13"/>
                      <a:pt x="248" y="13"/>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grpSp>
          <p:nvGrpSpPr>
            <p:cNvPr id="8" name="Group 241"/>
            <p:cNvGrpSpPr>
              <a:grpSpLocks/>
            </p:cNvGrpSpPr>
            <p:nvPr/>
          </p:nvGrpSpPr>
          <p:grpSpPr bwMode="auto">
            <a:xfrm>
              <a:off x="3807" y="1956"/>
              <a:ext cx="504" cy="344"/>
              <a:chOff x="3807" y="1956"/>
              <a:chExt cx="504" cy="344"/>
            </a:xfrm>
            <a:grpFill/>
          </p:grpSpPr>
          <p:sp>
            <p:nvSpPr>
              <p:cNvPr id="21644" name="Freeform 242" descr="Light upward diagonal"/>
              <p:cNvSpPr>
                <a:spLocks/>
              </p:cNvSpPr>
              <p:nvPr/>
            </p:nvSpPr>
            <p:spPr bwMode="auto">
              <a:xfrm>
                <a:off x="3807" y="2127"/>
                <a:ext cx="168" cy="173"/>
              </a:xfrm>
              <a:custGeom>
                <a:avLst/>
                <a:gdLst>
                  <a:gd name="T0" fmla="*/ 104 w 168"/>
                  <a:gd name="T1" fmla="*/ 1 h 173"/>
                  <a:gd name="T2" fmla="*/ 16 w 168"/>
                  <a:gd name="T3" fmla="*/ 17 h 173"/>
                  <a:gd name="T4" fmla="*/ 0 w 168"/>
                  <a:gd name="T5" fmla="*/ 65 h 173"/>
                  <a:gd name="T6" fmla="*/ 112 w 168"/>
                  <a:gd name="T7" fmla="*/ 161 h 173"/>
                  <a:gd name="T8" fmla="*/ 168 w 168"/>
                  <a:gd name="T9" fmla="*/ 129 h 173"/>
                  <a:gd name="T10" fmla="*/ 136 w 168"/>
                  <a:gd name="T11" fmla="*/ 33 h 173"/>
                  <a:gd name="T12" fmla="*/ 128 w 168"/>
                  <a:gd name="T13" fmla="*/ 9 h 173"/>
                  <a:gd name="T14" fmla="*/ 104 w 168"/>
                  <a:gd name="T15" fmla="*/ 1 h 173"/>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173"/>
                  <a:gd name="T26" fmla="*/ 168 w 168"/>
                  <a:gd name="T27" fmla="*/ 173 h 1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173">
                    <a:moveTo>
                      <a:pt x="104" y="1"/>
                    </a:moveTo>
                    <a:cubicBezTo>
                      <a:pt x="76" y="10"/>
                      <a:pt x="40" y="0"/>
                      <a:pt x="16" y="17"/>
                    </a:cubicBezTo>
                    <a:cubicBezTo>
                      <a:pt x="2" y="27"/>
                      <a:pt x="0" y="65"/>
                      <a:pt x="0" y="65"/>
                    </a:cubicBezTo>
                    <a:cubicBezTo>
                      <a:pt x="14" y="166"/>
                      <a:pt x="6" y="149"/>
                      <a:pt x="112" y="161"/>
                    </a:cubicBezTo>
                    <a:cubicBezTo>
                      <a:pt x="147" y="173"/>
                      <a:pt x="157" y="163"/>
                      <a:pt x="168" y="129"/>
                    </a:cubicBezTo>
                    <a:cubicBezTo>
                      <a:pt x="145" y="94"/>
                      <a:pt x="145" y="75"/>
                      <a:pt x="136" y="33"/>
                    </a:cubicBezTo>
                    <a:cubicBezTo>
                      <a:pt x="134" y="25"/>
                      <a:pt x="134" y="15"/>
                      <a:pt x="128" y="9"/>
                    </a:cubicBezTo>
                    <a:cubicBezTo>
                      <a:pt x="122" y="3"/>
                      <a:pt x="104" y="1"/>
                      <a:pt x="104" y="1"/>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1646" name="Freeform 244" descr="Light upward diagonal"/>
              <p:cNvSpPr>
                <a:spLocks/>
              </p:cNvSpPr>
              <p:nvPr/>
            </p:nvSpPr>
            <p:spPr bwMode="auto">
              <a:xfrm>
                <a:off x="4023" y="1956"/>
                <a:ext cx="288" cy="240"/>
              </a:xfrm>
              <a:custGeom>
                <a:avLst/>
                <a:gdLst>
                  <a:gd name="T0" fmla="*/ 288 w 448"/>
                  <a:gd name="T1" fmla="*/ 47 h 330"/>
                  <a:gd name="T2" fmla="*/ 257 w 448"/>
                  <a:gd name="T3" fmla="*/ 0 h 330"/>
                  <a:gd name="T4" fmla="*/ 154 w 448"/>
                  <a:gd name="T5" fmla="*/ 29 h 330"/>
                  <a:gd name="T6" fmla="*/ 62 w 448"/>
                  <a:gd name="T7" fmla="*/ 58 h 330"/>
                  <a:gd name="T8" fmla="*/ 31 w 448"/>
                  <a:gd name="T9" fmla="*/ 128 h 330"/>
                  <a:gd name="T10" fmla="*/ 0 w 448"/>
                  <a:gd name="T11" fmla="*/ 198 h 330"/>
                  <a:gd name="T12" fmla="*/ 31 w 448"/>
                  <a:gd name="T13" fmla="*/ 227 h 330"/>
                  <a:gd name="T14" fmla="*/ 98 w 448"/>
                  <a:gd name="T15" fmla="*/ 145 h 330"/>
                  <a:gd name="T16" fmla="*/ 180 w 448"/>
                  <a:gd name="T17" fmla="*/ 163 h 330"/>
                  <a:gd name="T18" fmla="*/ 211 w 448"/>
                  <a:gd name="T19" fmla="*/ 145 h 330"/>
                  <a:gd name="T20" fmla="*/ 221 w 448"/>
                  <a:gd name="T21" fmla="*/ 128 h 330"/>
                  <a:gd name="T22" fmla="*/ 267 w 448"/>
                  <a:gd name="T23" fmla="*/ 99 h 330"/>
                  <a:gd name="T24" fmla="*/ 288 w 448"/>
                  <a:gd name="T25" fmla="*/ 47 h 3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8"/>
                  <a:gd name="T40" fmla="*/ 0 h 330"/>
                  <a:gd name="T41" fmla="*/ 448 w 448"/>
                  <a:gd name="T42" fmla="*/ 330 h 3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8" h="330">
                    <a:moveTo>
                      <a:pt x="448" y="64"/>
                    </a:moveTo>
                    <a:cubicBezTo>
                      <a:pt x="438" y="34"/>
                      <a:pt x="418" y="27"/>
                      <a:pt x="400" y="0"/>
                    </a:cubicBezTo>
                    <a:cubicBezTo>
                      <a:pt x="343" y="7"/>
                      <a:pt x="294" y="22"/>
                      <a:pt x="240" y="40"/>
                    </a:cubicBezTo>
                    <a:cubicBezTo>
                      <a:pt x="186" y="58"/>
                      <a:pt x="144" y="48"/>
                      <a:pt x="96" y="80"/>
                    </a:cubicBezTo>
                    <a:cubicBezTo>
                      <a:pt x="76" y="110"/>
                      <a:pt x="64" y="144"/>
                      <a:pt x="48" y="176"/>
                    </a:cubicBezTo>
                    <a:cubicBezTo>
                      <a:pt x="32" y="208"/>
                      <a:pt x="12" y="237"/>
                      <a:pt x="0" y="272"/>
                    </a:cubicBezTo>
                    <a:cubicBezTo>
                      <a:pt x="19" y="330"/>
                      <a:pt x="0" y="324"/>
                      <a:pt x="48" y="312"/>
                    </a:cubicBezTo>
                    <a:cubicBezTo>
                      <a:pt x="68" y="253"/>
                      <a:pt x="91" y="220"/>
                      <a:pt x="152" y="200"/>
                    </a:cubicBezTo>
                    <a:cubicBezTo>
                      <a:pt x="198" y="206"/>
                      <a:pt x="235" y="215"/>
                      <a:pt x="280" y="224"/>
                    </a:cubicBezTo>
                    <a:cubicBezTo>
                      <a:pt x="300" y="217"/>
                      <a:pt x="312" y="216"/>
                      <a:pt x="328" y="200"/>
                    </a:cubicBezTo>
                    <a:cubicBezTo>
                      <a:pt x="335" y="193"/>
                      <a:pt x="337" y="182"/>
                      <a:pt x="344" y="176"/>
                    </a:cubicBezTo>
                    <a:cubicBezTo>
                      <a:pt x="378" y="146"/>
                      <a:pt x="383" y="147"/>
                      <a:pt x="416" y="136"/>
                    </a:cubicBezTo>
                    <a:cubicBezTo>
                      <a:pt x="418" y="129"/>
                      <a:pt x="428" y="64"/>
                      <a:pt x="448" y="64"/>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grpSp>
      <p:grpSp>
        <p:nvGrpSpPr>
          <p:cNvPr id="10" name="Group 166"/>
          <p:cNvGrpSpPr>
            <a:grpSpLocks/>
          </p:cNvGrpSpPr>
          <p:nvPr/>
        </p:nvGrpSpPr>
        <p:grpSpPr bwMode="auto">
          <a:xfrm>
            <a:off x="1242000" y="2016000"/>
            <a:ext cx="6480000" cy="4320000"/>
            <a:chOff x="2928" y="1440"/>
            <a:chExt cx="2319" cy="1894"/>
          </a:xfrm>
        </p:grpSpPr>
        <p:sp>
          <p:nvSpPr>
            <p:cNvPr id="183" name="Rectangle 167"/>
            <p:cNvSpPr>
              <a:spLocks noChangeArrowheads="1"/>
            </p:cNvSpPr>
            <p:nvPr/>
          </p:nvSpPr>
          <p:spPr bwMode="auto">
            <a:xfrm>
              <a:off x="2936" y="1440"/>
              <a:ext cx="2296" cy="1888"/>
            </a:xfrm>
            <a:prstGeom prst="rect">
              <a:avLst/>
            </a:prstGeom>
            <a:solidFill>
              <a:schemeClr val="tx2">
                <a:lumMod val="60000"/>
                <a:lumOff val="40000"/>
              </a:schemeClr>
            </a:solidFill>
            <a:ln w="9525">
              <a:solidFill>
                <a:schemeClr val="tx1"/>
              </a:solidFill>
              <a:miter lim="800000"/>
              <a:headEnd/>
              <a:tailEnd/>
            </a:ln>
          </p:spPr>
          <p:txBody>
            <a:bodyPr anchor="ctr">
              <a:spAutoFit/>
            </a:bodyPr>
            <a:lstStyle/>
            <a:p>
              <a:endParaRPr lang="en-US"/>
            </a:p>
          </p:txBody>
        </p:sp>
        <p:sp>
          <p:nvSpPr>
            <p:cNvPr id="184" name="Freeform 168"/>
            <p:cNvSpPr>
              <a:spLocks/>
            </p:cNvSpPr>
            <p:nvPr/>
          </p:nvSpPr>
          <p:spPr bwMode="auto">
            <a:xfrm>
              <a:off x="2928" y="2304"/>
              <a:ext cx="552" cy="1030"/>
            </a:xfrm>
            <a:custGeom>
              <a:avLst/>
              <a:gdLst>
                <a:gd name="T0" fmla="*/ 8 w 552"/>
                <a:gd name="T1" fmla="*/ 1016 h 1030"/>
                <a:gd name="T2" fmla="*/ 16 w 552"/>
                <a:gd name="T3" fmla="*/ 14 h 1030"/>
                <a:gd name="T4" fmla="*/ 56 w 552"/>
                <a:gd name="T5" fmla="*/ 22 h 1030"/>
                <a:gd name="T6" fmla="*/ 128 w 552"/>
                <a:gd name="T7" fmla="*/ 54 h 1030"/>
                <a:gd name="T8" fmla="*/ 176 w 552"/>
                <a:gd name="T9" fmla="*/ 86 h 1030"/>
                <a:gd name="T10" fmla="*/ 208 w 552"/>
                <a:gd name="T11" fmla="*/ 126 h 1030"/>
                <a:gd name="T12" fmla="*/ 224 w 552"/>
                <a:gd name="T13" fmla="*/ 150 h 1030"/>
                <a:gd name="T14" fmla="*/ 272 w 552"/>
                <a:gd name="T15" fmla="*/ 166 h 1030"/>
                <a:gd name="T16" fmla="*/ 424 w 552"/>
                <a:gd name="T17" fmla="*/ 254 h 1030"/>
                <a:gd name="T18" fmla="*/ 536 w 552"/>
                <a:gd name="T19" fmla="*/ 622 h 1030"/>
                <a:gd name="T20" fmla="*/ 512 w 552"/>
                <a:gd name="T21" fmla="*/ 630 h 1030"/>
                <a:gd name="T22" fmla="*/ 504 w 552"/>
                <a:gd name="T23" fmla="*/ 654 h 1030"/>
                <a:gd name="T24" fmla="*/ 528 w 552"/>
                <a:gd name="T25" fmla="*/ 774 h 1030"/>
                <a:gd name="T26" fmla="*/ 544 w 552"/>
                <a:gd name="T27" fmla="*/ 822 h 1030"/>
                <a:gd name="T28" fmla="*/ 552 w 552"/>
                <a:gd name="T29" fmla="*/ 934 h 1030"/>
                <a:gd name="T30" fmla="*/ 544 w 552"/>
                <a:gd name="T31" fmla="*/ 966 h 1030"/>
                <a:gd name="T32" fmla="*/ 464 w 552"/>
                <a:gd name="T33" fmla="*/ 998 h 1030"/>
                <a:gd name="T34" fmla="*/ 416 w 552"/>
                <a:gd name="T35" fmla="*/ 1030 h 1030"/>
                <a:gd name="T36" fmla="*/ 8 w 552"/>
                <a:gd name="T37" fmla="*/ 1016 h 10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2"/>
                <a:gd name="T58" fmla="*/ 0 h 1030"/>
                <a:gd name="T59" fmla="*/ 552 w 552"/>
                <a:gd name="T60" fmla="*/ 1030 h 10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2" h="1030">
                  <a:moveTo>
                    <a:pt x="8" y="1016"/>
                  </a:moveTo>
                  <a:cubicBezTo>
                    <a:pt x="11" y="605"/>
                    <a:pt x="0" y="424"/>
                    <a:pt x="16" y="14"/>
                  </a:cubicBezTo>
                  <a:cubicBezTo>
                    <a:pt x="17" y="0"/>
                    <a:pt x="43" y="19"/>
                    <a:pt x="56" y="22"/>
                  </a:cubicBezTo>
                  <a:cubicBezTo>
                    <a:pt x="80" y="28"/>
                    <a:pt x="107" y="42"/>
                    <a:pt x="128" y="54"/>
                  </a:cubicBezTo>
                  <a:cubicBezTo>
                    <a:pt x="145" y="63"/>
                    <a:pt x="176" y="86"/>
                    <a:pt x="176" y="86"/>
                  </a:cubicBezTo>
                  <a:cubicBezTo>
                    <a:pt x="192" y="133"/>
                    <a:pt x="172" y="90"/>
                    <a:pt x="208" y="126"/>
                  </a:cubicBezTo>
                  <a:cubicBezTo>
                    <a:pt x="215" y="133"/>
                    <a:pt x="216" y="145"/>
                    <a:pt x="224" y="150"/>
                  </a:cubicBezTo>
                  <a:cubicBezTo>
                    <a:pt x="238" y="159"/>
                    <a:pt x="258" y="157"/>
                    <a:pt x="272" y="166"/>
                  </a:cubicBezTo>
                  <a:cubicBezTo>
                    <a:pt x="315" y="195"/>
                    <a:pt x="391" y="221"/>
                    <a:pt x="424" y="254"/>
                  </a:cubicBezTo>
                  <a:cubicBezTo>
                    <a:pt x="461" y="377"/>
                    <a:pt x="507" y="497"/>
                    <a:pt x="536" y="622"/>
                  </a:cubicBezTo>
                  <a:cubicBezTo>
                    <a:pt x="538" y="630"/>
                    <a:pt x="518" y="624"/>
                    <a:pt x="512" y="630"/>
                  </a:cubicBezTo>
                  <a:cubicBezTo>
                    <a:pt x="506" y="636"/>
                    <a:pt x="507" y="646"/>
                    <a:pt x="504" y="654"/>
                  </a:cubicBezTo>
                  <a:cubicBezTo>
                    <a:pt x="514" y="743"/>
                    <a:pt x="504" y="703"/>
                    <a:pt x="528" y="774"/>
                  </a:cubicBezTo>
                  <a:cubicBezTo>
                    <a:pt x="533" y="790"/>
                    <a:pt x="544" y="822"/>
                    <a:pt x="544" y="822"/>
                  </a:cubicBezTo>
                  <a:cubicBezTo>
                    <a:pt x="533" y="878"/>
                    <a:pt x="519" y="884"/>
                    <a:pt x="552" y="934"/>
                  </a:cubicBezTo>
                  <a:cubicBezTo>
                    <a:pt x="549" y="945"/>
                    <a:pt x="550" y="957"/>
                    <a:pt x="544" y="966"/>
                  </a:cubicBezTo>
                  <a:cubicBezTo>
                    <a:pt x="527" y="991"/>
                    <a:pt x="488" y="985"/>
                    <a:pt x="464" y="998"/>
                  </a:cubicBezTo>
                  <a:cubicBezTo>
                    <a:pt x="447" y="1007"/>
                    <a:pt x="416" y="1030"/>
                    <a:pt x="416" y="1030"/>
                  </a:cubicBezTo>
                  <a:cubicBezTo>
                    <a:pt x="344" y="1024"/>
                    <a:pt x="144" y="1024"/>
                    <a:pt x="8" y="1016"/>
                  </a:cubicBezTo>
                  <a:close/>
                </a:path>
              </a:pathLst>
            </a:custGeom>
            <a:solidFill>
              <a:srgbClr val="92D050"/>
            </a:solidFill>
            <a:ln w="9525" cap="flat" cmpd="sng">
              <a:solidFill>
                <a:schemeClr val="tx1"/>
              </a:solidFill>
              <a:prstDash val="solid"/>
              <a:round/>
              <a:headEnd/>
              <a:tailEnd/>
            </a:ln>
          </p:spPr>
          <p:txBody>
            <a:bodyPr>
              <a:spAutoFit/>
            </a:bodyPr>
            <a:lstStyle/>
            <a:p>
              <a:endParaRPr lang="en-US"/>
            </a:p>
          </p:txBody>
        </p:sp>
        <p:sp>
          <p:nvSpPr>
            <p:cNvPr id="185" name="Freeform 169"/>
            <p:cNvSpPr>
              <a:spLocks/>
            </p:cNvSpPr>
            <p:nvPr/>
          </p:nvSpPr>
          <p:spPr bwMode="auto">
            <a:xfrm>
              <a:off x="2936" y="1440"/>
              <a:ext cx="1000" cy="1104"/>
            </a:xfrm>
            <a:custGeom>
              <a:avLst/>
              <a:gdLst>
                <a:gd name="T0" fmla="*/ 0 w 1000"/>
                <a:gd name="T1" fmla="*/ 864 h 1104"/>
                <a:gd name="T2" fmla="*/ 0 w 1000"/>
                <a:gd name="T3" fmla="*/ 0 h 1104"/>
                <a:gd name="T4" fmla="*/ 960 w 1000"/>
                <a:gd name="T5" fmla="*/ 0 h 1104"/>
                <a:gd name="T6" fmla="*/ 960 w 1000"/>
                <a:gd name="T7" fmla="*/ 528 h 1104"/>
                <a:gd name="T8" fmla="*/ 880 w 1000"/>
                <a:gd name="T9" fmla="*/ 624 h 1104"/>
                <a:gd name="T10" fmla="*/ 832 w 1000"/>
                <a:gd name="T11" fmla="*/ 656 h 1104"/>
                <a:gd name="T12" fmla="*/ 760 w 1000"/>
                <a:gd name="T13" fmla="*/ 696 h 1104"/>
                <a:gd name="T14" fmla="*/ 752 w 1000"/>
                <a:gd name="T15" fmla="*/ 720 h 1104"/>
                <a:gd name="T16" fmla="*/ 728 w 1000"/>
                <a:gd name="T17" fmla="*/ 728 h 1104"/>
                <a:gd name="T18" fmla="*/ 632 w 1000"/>
                <a:gd name="T19" fmla="*/ 784 h 1104"/>
                <a:gd name="T20" fmla="*/ 584 w 1000"/>
                <a:gd name="T21" fmla="*/ 816 h 1104"/>
                <a:gd name="T22" fmla="*/ 560 w 1000"/>
                <a:gd name="T23" fmla="*/ 832 h 1104"/>
                <a:gd name="T24" fmla="*/ 488 w 1000"/>
                <a:gd name="T25" fmla="*/ 952 h 1104"/>
                <a:gd name="T26" fmla="*/ 440 w 1000"/>
                <a:gd name="T27" fmla="*/ 1024 h 1104"/>
                <a:gd name="T28" fmla="*/ 392 w 1000"/>
                <a:gd name="T29" fmla="*/ 1104 h 1104"/>
                <a:gd name="T30" fmla="*/ 320 w 1000"/>
                <a:gd name="T31" fmla="*/ 1072 h 1104"/>
                <a:gd name="T32" fmla="*/ 272 w 1000"/>
                <a:gd name="T33" fmla="*/ 1056 h 1104"/>
                <a:gd name="T34" fmla="*/ 256 w 1000"/>
                <a:gd name="T35" fmla="*/ 1032 h 1104"/>
                <a:gd name="T36" fmla="*/ 208 w 1000"/>
                <a:gd name="T37" fmla="*/ 1016 h 1104"/>
                <a:gd name="T38" fmla="*/ 176 w 1000"/>
                <a:gd name="T39" fmla="*/ 976 h 1104"/>
                <a:gd name="T40" fmla="*/ 168 w 1000"/>
                <a:gd name="T41" fmla="*/ 952 h 1104"/>
                <a:gd name="T42" fmla="*/ 120 w 1000"/>
                <a:gd name="T43" fmla="*/ 936 h 1104"/>
                <a:gd name="T44" fmla="*/ 0 w 1000"/>
                <a:gd name="T45" fmla="*/ 864 h 1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0"/>
                <a:gd name="T70" fmla="*/ 0 h 1104"/>
                <a:gd name="T71" fmla="*/ 1000 w 1000"/>
                <a:gd name="T72" fmla="*/ 1104 h 1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0" h="1104">
                  <a:moveTo>
                    <a:pt x="0" y="864"/>
                  </a:moveTo>
                  <a:lnTo>
                    <a:pt x="0" y="0"/>
                  </a:lnTo>
                  <a:lnTo>
                    <a:pt x="960" y="0"/>
                  </a:lnTo>
                  <a:cubicBezTo>
                    <a:pt x="963" y="176"/>
                    <a:pt x="1000" y="357"/>
                    <a:pt x="960" y="528"/>
                  </a:cubicBezTo>
                  <a:cubicBezTo>
                    <a:pt x="946" y="587"/>
                    <a:pt x="929" y="597"/>
                    <a:pt x="880" y="624"/>
                  </a:cubicBezTo>
                  <a:cubicBezTo>
                    <a:pt x="863" y="633"/>
                    <a:pt x="850" y="650"/>
                    <a:pt x="832" y="656"/>
                  </a:cubicBezTo>
                  <a:cubicBezTo>
                    <a:pt x="806" y="665"/>
                    <a:pt x="760" y="696"/>
                    <a:pt x="760" y="696"/>
                  </a:cubicBezTo>
                  <a:cubicBezTo>
                    <a:pt x="757" y="704"/>
                    <a:pt x="758" y="714"/>
                    <a:pt x="752" y="720"/>
                  </a:cubicBezTo>
                  <a:cubicBezTo>
                    <a:pt x="746" y="726"/>
                    <a:pt x="735" y="724"/>
                    <a:pt x="728" y="728"/>
                  </a:cubicBezTo>
                  <a:cubicBezTo>
                    <a:pt x="696" y="746"/>
                    <a:pt x="664" y="766"/>
                    <a:pt x="632" y="784"/>
                  </a:cubicBezTo>
                  <a:cubicBezTo>
                    <a:pt x="615" y="793"/>
                    <a:pt x="600" y="805"/>
                    <a:pt x="584" y="816"/>
                  </a:cubicBezTo>
                  <a:cubicBezTo>
                    <a:pt x="576" y="821"/>
                    <a:pt x="560" y="832"/>
                    <a:pt x="560" y="832"/>
                  </a:cubicBezTo>
                  <a:cubicBezTo>
                    <a:pt x="533" y="872"/>
                    <a:pt x="511" y="911"/>
                    <a:pt x="488" y="952"/>
                  </a:cubicBezTo>
                  <a:cubicBezTo>
                    <a:pt x="474" y="977"/>
                    <a:pt x="449" y="997"/>
                    <a:pt x="440" y="1024"/>
                  </a:cubicBezTo>
                  <a:cubicBezTo>
                    <a:pt x="430" y="1054"/>
                    <a:pt x="415" y="1081"/>
                    <a:pt x="392" y="1104"/>
                  </a:cubicBezTo>
                  <a:cubicBezTo>
                    <a:pt x="354" y="1079"/>
                    <a:pt x="377" y="1091"/>
                    <a:pt x="320" y="1072"/>
                  </a:cubicBezTo>
                  <a:cubicBezTo>
                    <a:pt x="304" y="1067"/>
                    <a:pt x="272" y="1056"/>
                    <a:pt x="272" y="1056"/>
                  </a:cubicBezTo>
                  <a:cubicBezTo>
                    <a:pt x="267" y="1048"/>
                    <a:pt x="264" y="1037"/>
                    <a:pt x="256" y="1032"/>
                  </a:cubicBezTo>
                  <a:cubicBezTo>
                    <a:pt x="242" y="1023"/>
                    <a:pt x="208" y="1016"/>
                    <a:pt x="208" y="1016"/>
                  </a:cubicBezTo>
                  <a:cubicBezTo>
                    <a:pt x="188" y="956"/>
                    <a:pt x="217" y="1028"/>
                    <a:pt x="176" y="976"/>
                  </a:cubicBezTo>
                  <a:cubicBezTo>
                    <a:pt x="171" y="969"/>
                    <a:pt x="175" y="957"/>
                    <a:pt x="168" y="952"/>
                  </a:cubicBezTo>
                  <a:cubicBezTo>
                    <a:pt x="154" y="942"/>
                    <a:pt x="136" y="941"/>
                    <a:pt x="120" y="936"/>
                  </a:cubicBezTo>
                  <a:cubicBezTo>
                    <a:pt x="105" y="931"/>
                    <a:pt x="17" y="875"/>
                    <a:pt x="0" y="864"/>
                  </a:cubicBezTo>
                  <a:close/>
                </a:path>
              </a:pathLst>
            </a:custGeom>
            <a:solidFill>
              <a:srgbClr val="FFCC00"/>
            </a:solidFill>
            <a:ln w="9525" cap="flat" cmpd="sng">
              <a:solidFill>
                <a:schemeClr val="tx1"/>
              </a:solidFill>
              <a:prstDash val="solid"/>
              <a:round/>
              <a:headEnd/>
              <a:tailEnd/>
            </a:ln>
          </p:spPr>
          <p:txBody>
            <a:bodyPr>
              <a:spAutoFit/>
            </a:bodyPr>
            <a:lstStyle/>
            <a:p>
              <a:endParaRPr lang="en-US"/>
            </a:p>
          </p:txBody>
        </p:sp>
        <p:sp>
          <p:nvSpPr>
            <p:cNvPr id="186" name="Freeform 170"/>
            <p:cNvSpPr>
              <a:spLocks/>
            </p:cNvSpPr>
            <p:nvPr/>
          </p:nvSpPr>
          <p:spPr bwMode="auto">
            <a:xfrm>
              <a:off x="3333" y="2028"/>
              <a:ext cx="1294" cy="1180"/>
            </a:xfrm>
            <a:custGeom>
              <a:avLst/>
              <a:gdLst>
                <a:gd name="T0" fmla="*/ 35 w 1294"/>
                <a:gd name="T1" fmla="*/ 422 h 1180"/>
                <a:gd name="T2" fmla="*/ 115 w 1294"/>
                <a:gd name="T3" fmla="*/ 300 h 1180"/>
                <a:gd name="T4" fmla="*/ 150 w 1294"/>
                <a:gd name="T5" fmla="*/ 236 h 1180"/>
                <a:gd name="T6" fmla="*/ 214 w 1294"/>
                <a:gd name="T7" fmla="*/ 216 h 1180"/>
                <a:gd name="T8" fmla="*/ 291 w 1294"/>
                <a:gd name="T9" fmla="*/ 148 h 1180"/>
                <a:gd name="T10" fmla="*/ 379 w 1294"/>
                <a:gd name="T11" fmla="*/ 92 h 1180"/>
                <a:gd name="T12" fmla="*/ 438 w 1294"/>
                <a:gd name="T13" fmla="*/ 64 h 1180"/>
                <a:gd name="T14" fmla="*/ 475 w 1294"/>
                <a:gd name="T15" fmla="*/ 36 h 1180"/>
                <a:gd name="T16" fmla="*/ 519 w 1294"/>
                <a:gd name="T17" fmla="*/ 0 h 1180"/>
                <a:gd name="T18" fmla="*/ 1278 w 1294"/>
                <a:gd name="T19" fmla="*/ 360 h 1180"/>
                <a:gd name="T20" fmla="*/ 1230 w 1294"/>
                <a:gd name="T21" fmla="*/ 392 h 1180"/>
                <a:gd name="T22" fmla="*/ 1150 w 1294"/>
                <a:gd name="T23" fmla="*/ 424 h 1180"/>
                <a:gd name="T24" fmla="*/ 1102 w 1294"/>
                <a:gd name="T25" fmla="*/ 440 h 1180"/>
                <a:gd name="T26" fmla="*/ 1094 w 1294"/>
                <a:gd name="T27" fmla="*/ 512 h 1180"/>
                <a:gd name="T28" fmla="*/ 1142 w 1294"/>
                <a:gd name="T29" fmla="*/ 528 h 1180"/>
                <a:gd name="T30" fmla="*/ 1190 w 1294"/>
                <a:gd name="T31" fmla="*/ 560 h 1180"/>
                <a:gd name="T32" fmla="*/ 1230 w 1294"/>
                <a:gd name="T33" fmla="*/ 632 h 1180"/>
                <a:gd name="T34" fmla="*/ 1214 w 1294"/>
                <a:gd name="T35" fmla="*/ 704 h 1180"/>
                <a:gd name="T36" fmla="*/ 1182 w 1294"/>
                <a:gd name="T37" fmla="*/ 752 h 1180"/>
                <a:gd name="T38" fmla="*/ 1102 w 1294"/>
                <a:gd name="T39" fmla="*/ 720 h 1180"/>
                <a:gd name="T40" fmla="*/ 1022 w 1294"/>
                <a:gd name="T41" fmla="*/ 752 h 1180"/>
                <a:gd name="T42" fmla="*/ 982 w 1294"/>
                <a:gd name="T43" fmla="*/ 920 h 1180"/>
                <a:gd name="T44" fmla="*/ 934 w 1294"/>
                <a:gd name="T45" fmla="*/ 944 h 1180"/>
                <a:gd name="T46" fmla="*/ 838 w 1294"/>
                <a:gd name="T47" fmla="*/ 1000 h 1180"/>
                <a:gd name="T48" fmla="*/ 742 w 1294"/>
                <a:gd name="T49" fmla="*/ 1040 h 1180"/>
                <a:gd name="T50" fmla="*/ 710 w 1294"/>
                <a:gd name="T51" fmla="*/ 1112 h 1180"/>
                <a:gd name="T52" fmla="*/ 686 w 1294"/>
                <a:gd name="T53" fmla="*/ 1120 h 1180"/>
                <a:gd name="T54" fmla="*/ 494 w 1294"/>
                <a:gd name="T55" fmla="*/ 1128 h 1180"/>
                <a:gd name="T56" fmla="*/ 430 w 1294"/>
                <a:gd name="T57" fmla="*/ 1048 h 1180"/>
                <a:gd name="T58" fmla="*/ 366 w 1294"/>
                <a:gd name="T59" fmla="*/ 1000 h 1180"/>
                <a:gd name="T60" fmla="*/ 318 w 1294"/>
                <a:gd name="T61" fmla="*/ 984 h 1180"/>
                <a:gd name="T62" fmla="*/ 294 w 1294"/>
                <a:gd name="T63" fmla="*/ 976 h 1180"/>
                <a:gd name="T64" fmla="*/ 174 w 1294"/>
                <a:gd name="T65" fmla="*/ 920 h 1180"/>
                <a:gd name="T66" fmla="*/ 134 w 1294"/>
                <a:gd name="T67" fmla="*/ 888 h 1180"/>
                <a:gd name="T68" fmla="*/ 0 w 1294"/>
                <a:gd name="T69" fmla="*/ 513 h 1180"/>
                <a:gd name="T70" fmla="*/ 36 w 1294"/>
                <a:gd name="T71" fmla="*/ 420 h 1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4"/>
                <a:gd name="T109" fmla="*/ 0 h 1180"/>
                <a:gd name="T110" fmla="*/ 1294 w 1294"/>
                <a:gd name="T111" fmla="*/ 1180 h 1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4" h="1180">
                  <a:moveTo>
                    <a:pt x="35" y="422"/>
                  </a:moveTo>
                  <a:cubicBezTo>
                    <a:pt x="58" y="393"/>
                    <a:pt x="107" y="311"/>
                    <a:pt x="115" y="300"/>
                  </a:cubicBezTo>
                  <a:cubicBezTo>
                    <a:pt x="124" y="279"/>
                    <a:pt x="137" y="253"/>
                    <a:pt x="150" y="236"/>
                  </a:cubicBezTo>
                  <a:cubicBezTo>
                    <a:pt x="155" y="229"/>
                    <a:pt x="207" y="220"/>
                    <a:pt x="214" y="216"/>
                  </a:cubicBezTo>
                  <a:cubicBezTo>
                    <a:pt x="231" y="207"/>
                    <a:pt x="275" y="159"/>
                    <a:pt x="291" y="148"/>
                  </a:cubicBezTo>
                  <a:cubicBezTo>
                    <a:pt x="320" y="129"/>
                    <a:pt x="349" y="112"/>
                    <a:pt x="379" y="92"/>
                  </a:cubicBezTo>
                  <a:cubicBezTo>
                    <a:pt x="413" y="41"/>
                    <a:pt x="386" y="87"/>
                    <a:pt x="438" y="64"/>
                  </a:cubicBezTo>
                  <a:cubicBezTo>
                    <a:pt x="453" y="57"/>
                    <a:pt x="475" y="36"/>
                    <a:pt x="475" y="36"/>
                  </a:cubicBezTo>
                  <a:cubicBezTo>
                    <a:pt x="485" y="5"/>
                    <a:pt x="487" y="11"/>
                    <a:pt x="519" y="0"/>
                  </a:cubicBezTo>
                  <a:cubicBezTo>
                    <a:pt x="645" y="57"/>
                    <a:pt x="1162" y="293"/>
                    <a:pt x="1278" y="360"/>
                  </a:cubicBezTo>
                  <a:cubicBezTo>
                    <a:pt x="1294" y="371"/>
                    <a:pt x="1246" y="381"/>
                    <a:pt x="1230" y="392"/>
                  </a:cubicBezTo>
                  <a:cubicBezTo>
                    <a:pt x="1202" y="411"/>
                    <a:pt x="1183" y="414"/>
                    <a:pt x="1150" y="424"/>
                  </a:cubicBezTo>
                  <a:cubicBezTo>
                    <a:pt x="1134" y="429"/>
                    <a:pt x="1102" y="440"/>
                    <a:pt x="1102" y="440"/>
                  </a:cubicBezTo>
                  <a:cubicBezTo>
                    <a:pt x="1087" y="462"/>
                    <a:pt x="1067" y="481"/>
                    <a:pt x="1094" y="512"/>
                  </a:cubicBezTo>
                  <a:cubicBezTo>
                    <a:pt x="1105" y="525"/>
                    <a:pt x="1128" y="519"/>
                    <a:pt x="1142" y="528"/>
                  </a:cubicBezTo>
                  <a:cubicBezTo>
                    <a:pt x="1158" y="539"/>
                    <a:pt x="1190" y="560"/>
                    <a:pt x="1190" y="560"/>
                  </a:cubicBezTo>
                  <a:cubicBezTo>
                    <a:pt x="1227" y="615"/>
                    <a:pt x="1216" y="590"/>
                    <a:pt x="1230" y="632"/>
                  </a:cubicBezTo>
                  <a:cubicBezTo>
                    <a:pt x="1228" y="645"/>
                    <a:pt x="1223" y="687"/>
                    <a:pt x="1214" y="704"/>
                  </a:cubicBezTo>
                  <a:cubicBezTo>
                    <a:pt x="1205" y="721"/>
                    <a:pt x="1182" y="752"/>
                    <a:pt x="1182" y="752"/>
                  </a:cubicBezTo>
                  <a:cubicBezTo>
                    <a:pt x="1153" y="742"/>
                    <a:pt x="1132" y="728"/>
                    <a:pt x="1102" y="720"/>
                  </a:cubicBezTo>
                  <a:cubicBezTo>
                    <a:pt x="1070" y="728"/>
                    <a:pt x="1049" y="734"/>
                    <a:pt x="1022" y="752"/>
                  </a:cubicBezTo>
                  <a:cubicBezTo>
                    <a:pt x="1019" y="774"/>
                    <a:pt x="1002" y="895"/>
                    <a:pt x="982" y="920"/>
                  </a:cubicBezTo>
                  <a:cubicBezTo>
                    <a:pt x="967" y="939"/>
                    <a:pt x="953" y="934"/>
                    <a:pt x="934" y="944"/>
                  </a:cubicBezTo>
                  <a:cubicBezTo>
                    <a:pt x="905" y="958"/>
                    <a:pt x="866" y="991"/>
                    <a:pt x="838" y="1000"/>
                  </a:cubicBezTo>
                  <a:cubicBezTo>
                    <a:pt x="801" y="1012"/>
                    <a:pt x="773" y="1019"/>
                    <a:pt x="742" y="1040"/>
                  </a:cubicBezTo>
                  <a:cubicBezTo>
                    <a:pt x="738" y="1051"/>
                    <a:pt x="716" y="1106"/>
                    <a:pt x="710" y="1112"/>
                  </a:cubicBezTo>
                  <a:cubicBezTo>
                    <a:pt x="704" y="1118"/>
                    <a:pt x="694" y="1117"/>
                    <a:pt x="686" y="1120"/>
                  </a:cubicBezTo>
                  <a:cubicBezTo>
                    <a:pt x="646" y="1180"/>
                    <a:pt x="556" y="1137"/>
                    <a:pt x="494" y="1128"/>
                  </a:cubicBezTo>
                  <a:cubicBezTo>
                    <a:pt x="449" y="1098"/>
                    <a:pt x="475" y="1078"/>
                    <a:pt x="430" y="1048"/>
                  </a:cubicBezTo>
                  <a:cubicBezTo>
                    <a:pt x="414" y="1023"/>
                    <a:pt x="393" y="1012"/>
                    <a:pt x="366" y="1000"/>
                  </a:cubicBezTo>
                  <a:cubicBezTo>
                    <a:pt x="351" y="993"/>
                    <a:pt x="334" y="989"/>
                    <a:pt x="318" y="984"/>
                  </a:cubicBezTo>
                  <a:cubicBezTo>
                    <a:pt x="310" y="981"/>
                    <a:pt x="294" y="976"/>
                    <a:pt x="294" y="976"/>
                  </a:cubicBezTo>
                  <a:cubicBezTo>
                    <a:pt x="268" y="937"/>
                    <a:pt x="218" y="931"/>
                    <a:pt x="174" y="920"/>
                  </a:cubicBezTo>
                  <a:cubicBezTo>
                    <a:pt x="144" y="900"/>
                    <a:pt x="157" y="911"/>
                    <a:pt x="134" y="888"/>
                  </a:cubicBezTo>
                  <a:cubicBezTo>
                    <a:pt x="89" y="757"/>
                    <a:pt x="36" y="646"/>
                    <a:pt x="0" y="513"/>
                  </a:cubicBezTo>
                  <a:cubicBezTo>
                    <a:pt x="21" y="447"/>
                    <a:pt x="15" y="468"/>
                    <a:pt x="36" y="420"/>
                  </a:cubicBezTo>
                </a:path>
              </a:pathLst>
            </a:custGeom>
            <a:solidFill>
              <a:srgbClr val="FFFF66"/>
            </a:solidFill>
            <a:ln w="9525" cap="flat" cmpd="sng">
              <a:solidFill>
                <a:schemeClr val="tx1"/>
              </a:solidFill>
              <a:prstDash val="solid"/>
              <a:round/>
              <a:headEnd/>
              <a:tailEnd/>
            </a:ln>
          </p:spPr>
          <p:txBody>
            <a:bodyPr>
              <a:spAutoFit/>
            </a:bodyPr>
            <a:lstStyle/>
            <a:p>
              <a:endParaRPr lang="en-US"/>
            </a:p>
          </p:txBody>
        </p:sp>
        <p:sp>
          <p:nvSpPr>
            <p:cNvPr id="187" name="Freeform 171"/>
            <p:cNvSpPr>
              <a:spLocks/>
            </p:cNvSpPr>
            <p:nvPr/>
          </p:nvSpPr>
          <p:spPr bwMode="auto">
            <a:xfrm>
              <a:off x="3840" y="1440"/>
              <a:ext cx="1407" cy="1032"/>
            </a:xfrm>
            <a:custGeom>
              <a:avLst/>
              <a:gdLst>
                <a:gd name="T0" fmla="*/ 56 w 1407"/>
                <a:gd name="T1" fmla="*/ 8 h 1032"/>
                <a:gd name="T2" fmla="*/ 1400 w 1407"/>
                <a:gd name="T3" fmla="*/ 0 h 1032"/>
                <a:gd name="T4" fmla="*/ 1400 w 1407"/>
                <a:gd name="T5" fmla="*/ 488 h 1032"/>
                <a:gd name="T6" fmla="*/ 1376 w 1407"/>
                <a:gd name="T7" fmla="*/ 504 h 1032"/>
                <a:gd name="T8" fmla="*/ 1328 w 1407"/>
                <a:gd name="T9" fmla="*/ 520 h 1032"/>
                <a:gd name="T10" fmla="*/ 1304 w 1407"/>
                <a:gd name="T11" fmla="*/ 528 h 1032"/>
                <a:gd name="T12" fmla="*/ 1296 w 1407"/>
                <a:gd name="T13" fmla="*/ 632 h 1032"/>
                <a:gd name="T14" fmla="*/ 1368 w 1407"/>
                <a:gd name="T15" fmla="*/ 664 h 1032"/>
                <a:gd name="T16" fmla="*/ 1392 w 1407"/>
                <a:gd name="T17" fmla="*/ 704 h 1032"/>
                <a:gd name="T18" fmla="*/ 1368 w 1407"/>
                <a:gd name="T19" fmla="*/ 768 h 1032"/>
                <a:gd name="T20" fmla="*/ 1360 w 1407"/>
                <a:gd name="T21" fmla="*/ 792 h 1032"/>
                <a:gd name="T22" fmla="*/ 1384 w 1407"/>
                <a:gd name="T23" fmla="*/ 808 h 1032"/>
                <a:gd name="T24" fmla="*/ 1392 w 1407"/>
                <a:gd name="T25" fmla="*/ 832 h 1032"/>
                <a:gd name="T26" fmla="*/ 1368 w 1407"/>
                <a:gd name="T27" fmla="*/ 1032 h 1032"/>
                <a:gd name="T28" fmla="*/ 1336 w 1407"/>
                <a:gd name="T29" fmla="*/ 984 h 1032"/>
                <a:gd name="T30" fmla="*/ 1320 w 1407"/>
                <a:gd name="T31" fmla="*/ 960 h 1032"/>
                <a:gd name="T32" fmla="*/ 1240 w 1407"/>
                <a:gd name="T33" fmla="*/ 968 h 1032"/>
                <a:gd name="T34" fmla="*/ 1232 w 1407"/>
                <a:gd name="T35" fmla="*/ 944 h 1032"/>
                <a:gd name="T36" fmla="*/ 1200 w 1407"/>
                <a:gd name="T37" fmla="*/ 952 h 1032"/>
                <a:gd name="T38" fmla="*/ 1080 w 1407"/>
                <a:gd name="T39" fmla="*/ 992 h 1032"/>
                <a:gd name="T40" fmla="*/ 1032 w 1407"/>
                <a:gd name="T41" fmla="*/ 1008 h 1032"/>
                <a:gd name="T42" fmla="*/ 920 w 1407"/>
                <a:gd name="T43" fmla="*/ 1000 h 1032"/>
                <a:gd name="T44" fmla="*/ 880 w 1407"/>
                <a:gd name="T45" fmla="*/ 960 h 1032"/>
                <a:gd name="T46" fmla="*/ 832 w 1407"/>
                <a:gd name="T47" fmla="*/ 936 h 1032"/>
                <a:gd name="T48" fmla="*/ 808 w 1407"/>
                <a:gd name="T49" fmla="*/ 944 h 1032"/>
                <a:gd name="T50" fmla="*/ 776 w 1407"/>
                <a:gd name="T51" fmla="*/ 968 h 1032"/>
                <a:gd name="T52" fmla="*/ 8 w 1407"/>
                <a:gd name="T53" fmla="*/ 584 h 1032"/>
                <a:gd name="T54" fmla="*/ 32 w 1407"/>
                <a:gd name="T55" fmla="*/ 592 h 1032"/>
                <a:gd name="T56" fmla="*/ 24 w 1407"/>
                <a:gd name="T57" fmla="*/ 528 h 1032"/>
                <a:gd name="T58" fmla="*/ 56 w 1407"/>
                <a:gd name="T59" fmla="*/ 456 h 1032"/>
                <a:gd name="T60" fmla="*/ 72 w 1407"/>
                <a:gd name="T61" fmla="*/ 368 h 1032"/>
                <a:gd name="T62" fmla="*/ 56 w 1407"/>
                <a:gd name="T63" fmla="*/ 240 h 1032"/>
                <a:gd name="T64" fmla="*/ 56 w 1407"/>
                <a:gd name="T65" fmla="*/ 96 h 1032"/>
                <a:gd name="T66" fmla="*/ 56 w 1407"/>
                <a:gd name="T67" fmla="*/ 8 h 10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7"/>
                <a:gd name="T103" fmla="*/ 0 h 1032"/>
                <a:gd name="T104" fmla="*/ 1407 w 1407"/>
                <a:gd name="T105" fmla="*/ 1032 h 10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7" h="1032">
                  <a:moveTo>
                    <a:pt x="56" y="8"/>
                  </a:moveTo>
                  <a:lnTo>
                    <a:pt x="1400" y="0"/>
                  </a:lnTo>
                  <a:cubicBezTo>
                    <a:pt x="1392" y="208"/>
                    <a:pt x="1384" y="408"/>
                    <a:pt x="1400" y="488"/>
                  </a:cubicBezTo>
                  <a:cubicBezTo>
                    <a:pt x="1392" y="520"/>
                    <a:pt x="1385" y="500"/>
                    <a:pt x="1376" y="504"/>
                  </a:cubicBezTo>
                  <a:cubicBezTo>
                    <a:pt x="1361" y="511"/>
                    <a:pt x="1344" y="515"/>
                    <a:pt x="1328" y="520"/>
                  </a:cubicBezTo>
                  <a:cubicBezTo>
                    <a:pt x="1320" y="523"/>
                    <a:pt x="1304" y="528"/>
                    <a:pt x="1304" y="528"/>
                  </a:cubicBezTo>
                  <a:cubicBezTo>
                    <a:pt x="1283" y="559"/>
                    <a:pt x="1269" y="598"/>
                    <a:pt x="1296" y="632"/>
                  </a:cubicBezTo>
                  <a:cubicBezTo>
                    <a:pt x="1315" y="655"/>
                    <a:pt x="1345" y="649"/>
                    <a:pt x="1368" y="664"/>
                  </a:cubicBezTo>
                  <a:cubicBezTo>
                    <a:pt x="1384" y="675"/>
                    <a:pt x="1392" y="704"/>
                    <a:pt x="1392" y="704"/>
                  </a:cubicBezTo>
                  <a:cubicBezTo>
                    <a:pt x="1392" y="776"/>
                    <a:pt x="1407" y="742"/>
                    <a:pt x="1368" y="768"/>
                  </a:cubicBezTo>
                  <a:cubicBezTo>
                    <a:pt x="1365" y="776"/>
                    <a:pt x="1357" y="784"/>
                    <a:pt x="1360" y="792"/>
                  </a:cubicBezTo>
                  <a:cubicBezTo>
                    <a:pt x="1364" y="801"/>
                    <a:pt x="1378" y="800"/>
                    <a:pt x="1384" y="808"/>
                  </a:cubicBezTo>
                  <a:cubicBezTo>
                    <a:pt x="1389" y="815"/>
                    <a:pt x="1388" y="824"/>
                    <a:pt x="1392" y="832"/>
                  </a:cubicBezTo>
                  <a:cubicBezTo>
                    <a:pt x="1389" y="869"/>
                    <a:pt x="1392" y="1024"/>
                    <a:pt x="1368" y="1032"/>
                  </a:cubicBezTo>
                  <a:cubicBezTo>
                    <a:pt x="1357" y="1016"/>
                    <a:pt x="1347" y="1000"/>
                    <a:pt x="1336" y="984"/>
                  </a:cubicBezTo>
                  <a:cubicBezTo>
                    <a:pt x="1331" y="976"/>
                    <a:pt x="1320" y="960"/>
                    <a:pt x="1320" y="960"/>
                  </a:cubicBezTo>
                  <a:cubicBezTo>
                    <a:pt x="1282" y="969"/>
                    <a:pt x="1274" y="957"/>
                    <a:pt x="1240" y="968"/>
                  </a:cubicBezTo>
                  <a:cubicBezTo>
                    <a:pt x="1237" y="960"/>
                    <a:pt x="1240" y="947"/>
                    <a:pt x="1232" y="944"/>
                  </a:cubicBezTo>
                  <a:cubicBezTo>
                    <a:pt x="1222" y="940"/>
                    <a:pt x="1211" y="949"/>
                    <a:pt x="1200" y="952"/>
                  </a:cubicBezTo>
                  <a:cubicBezTo>
                    <a:pt x="1160" y="964"/>
                    <a:pt x="1120" y="979"/>
                    <a:pt x="1080" y="992"/>
                  </a:cubicBezTo>
                  <a:cubicBezTo>
                    <a:pt x="1064" y="997"/>
                    <a:pt x="1032" y="1008"/>
                    <a:pt x="1032" y="1008"/>
                  </a:cubicBezTo>
                  <a:cubicBezTo>
                    <a:pt x="995" y="1005"/>
                    <a:pt x="957" y="1007"/>
                    <a:pt x="920" y="1000"/>
                  </a:cubicBezTo>
                  <a:cubicBezTo>
                    <a:pt x="894" y="995"/>
                    <a:pt x="895" y="975"/>
                    <a:pt x="880" y="960"/>
                  </a:cubicBezTo>
                  <a:cubicBezTo>
                    <a:pt x="864" y="944"/>
                    <a:pt x="852" y="943"/>
                    <a:pt x="832" y="936"/>
                  </a:cubicBezTo>
                  <a:cubicBezTo>
                    <a:pt x="824" y="939"/>
                    <a:pt x="814" y="938"/>
                    <a:pt x="808" y="944"/>
                  </a:cubicBezTo>
                  <a:cubicBezTo>
                    <a:pt x="776" y="976"/>
                    <a:pt x="828" y="968"/>
                    <a:pt x="776" y="968"/>
                  </a:cubicBezTo>
                  <a:cubicBezTo>
                    <a:pt x="520" y="840"/>
                    <a:pt x="263" y="713"/>
                    <a:pt x="8" y="584"/>
                  </a:cubicBezTo>
                  <a:cubicBezTo>
                    <a:pt x="0" y="580"/>
                    <a:pt x="24" y="595"/>
                    <a:pt x="32" y="592"/>
                  </a:cubicBezTo>
                  <a:cubicBezTo>
                    <a:pt x="41" y="588"/>
                    <a:pt x="20" y="537"/>
                    <a:pt x="24" y="528"/>
                  </a:cubicBezTo>
                  <a:cubicBezTo>
                    <a:pt x="48" y="448"/>
                    <a:pt x="43" y="505"/>
                    <a:pt x="56" y="456"/>
                  </a:cubicBezTo>
                  <a:cubicBezTo>
                    <a:pt x="60" y="440"/>
                    <a:pt x="72" y="368"/>
                    <a:pt x="72" y="368"/>
                  </a:cubicBezTo>
                  <a:cubicBezTo>
                    <a:pt x="69" y="301"/>
                    <a:pt x="62" y="306"/>
                    <a:pt x="56" y="240"/>
                  </a:cubicBezTo>
                  <a:cubicBezTo>
                    <a:pt x="54" y="223"/>
                    <a:pt x="56" y="96"/>
                    <a:pt x="56" y="96"/>
                  </a:cubicBezTo>
                  <a:cubicBezTo>
                    <a:pt x="46" y="24"/>
                    <a:pt x="49" y="86"/>
                    <a:pt x="56" y="8"/>
                  </a:cubicBezTo>
                  <a:close/>
                </a:path>
              </a:pathLst>
            </a:custGeom>
            <a:solidFill>
              <a:schemeClr val="accent3">
                <a:lumMod val="60000"/>
                <a:lumOff val="40000"/>
              </a:schemeClr>
            </a:solidFill>
            <a:ln w="9525" cap="flat" cmpd="sng">
              <a:solidFill>
                <a:schemeClr val="tx1"/>
              </a:solidFill>
              <a:prstDash val="solid"/>
              <a:round/>
              <a:headEnd/>
              <a:tailEnd/>
            </a:ln>
          </p:spPr>
          <p:txBody>
            <a:bodyPr>
              <a:spAutoFit/>
            </a:bodyPr>
            <a:lstStyle/>
            <a:p>
              <a:endParaRPr lang="en-US"/>
            </a:p>
          </p:txBody>
        </p:sp>
        <p:sp>
          <p:nvSpPr>
            <p:cNvPr id="188" name="Rectangle 172"/>
            <p:cNvSpPr>
              <a:spLocks noChangeArrowheads="1"/>
            </p:cNvSpPr>
            <p:nvPr/>
          </p:nvSpPr>
          <p:spPr bwMode="auto">
            <a:xfrm>
              <a:off x="2936" y="1440"/>
              <a:ext cx="2296" cy="1888"/>
            </a:xfrm>
            <a:prstGeom prst="rect">
              <a:avLst/>
            </a:prstGeom>
            <a:noFill/>
            <a:ln w="50800">
              <a:solidFill>
                <a:schemeClr val="tx1"/>
              </a:solidFill>
              <a:miter lim="800000"/>
              <a:headEnd/>
              <a:tailEnd/>
            </a:ln>
          </p:spPr>
          <p:txBody>
            <a:bodyPr anchor="ctr">
              <a:spAutoFit/>
            </a:bodyPr>
            <a:lstStyle/>
            <a:p>
              <a:endParaRPr lang="en-US"/>
            </a:p>
          </p:txBody>
        </p:sp>
        <p:sp>
          <p:nvSpPr>
            <p:cNvPr id="189" name="Freeform 173" descr="Light upward diagonal"/>
            <p:cNvSpPr>
              <a:spLocks/>
            </p:cNvSpPr>
            <p:nvPr/>
          </p:nvSpPr>
          <p:spPr bwMode="auto">
            <a:xfrm>
              <a:off x="4247" y="1523"/>
              <a:ext cx="322" cy="322"/>
            </a:xfrm>
            <a:custGeom>
              <a:avLst/>
              <a:gdLst>
                <a:gd name="T0" fmla="*/ 181 w 322"/>
                <a:gd name="T1" fmla="*/ 19 h 322"/>
                <a:gd name="T2" fmla="*/ 107 w 322"/>
                <a:gd name="T3" fmla="*/ 81 h 322"/>
                <a:gd name="T4" fmla="*/ 58 w 322"/>
                <a:gd name="T5" fmla="*/ 110 h 322"/>
                <a:gd name="T6" fmla="*/ 19 w 322"/>
                <a:gd name="T7" fmla="*/ 217 h 322"/>
                <a:gd name="T8" fmla="*/ 61 w 322"/>
                <a:gd name="T9" fmla="*/ 256 h 322"/>
                <a:gd name="T10" fmla="*/ 103 w 322"/>
                <a:gd name="T11" fmla="*/ 268 h 322"/>
                <a:gd name="T12" fmla="*/ 139 w 322"/>
                <a:gd name="T13" fmla="*/ 292 h 322"/>
                <a:gd name="T14" fmla="*/ 172 w 322"/>
                <a:gd name="T15" fmla="*/ 316 h 322"/>
                <a:gd name="T16" fmla="*/ 229 w 322"/>
                <a:gd name="T17" fmla="*/ 310 h 322"/>
                <a:gd name="T18" fmla="*/ 259 w 322"/>
                <a:gd name="T19" fmla="*/ 274 h 322"/>
                <a:gd name="T20" fmla="*/ 283 w 322"/>
                <a:gd name="T21" fmla="*/ 184 h 322"/>
                <a:gd name="T22" fmla="*/ 316 w 322"/>
                <a:gd name="T23" fmla="*/ 142 h 322"/>
                <a:gd name="T24" fmla="*/ 313 w 322"/>
                <a:gd name="T25" fmla="*/ 88 h 322"/>
                <a:gd name="T26" fmla="*/ 295 w 322"/>
                <a:gd name="T27" fmla="*/ 52 h 322"/>
                <a:gd name="T28" fmla="*/ 281 w 322"/>
                <a:gd name="T29" fmla="*/ 32 h 322"/>
                <a:gd name="T30" fmla="*/ 252 w 322"/>
                <a:gd name="T31" fmla="*/ 13 h 322"/>
                <a:gd name="T32" fmla="*/ 214 w 322"/>
                <a:gd name="T33" fmla="*/ 7 h 322"/>
                <a:gd name="T34" fmla="*/ 181 w 322"/>
                <a:gd name="T35" fmla="*/ 19 h 3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2"/>
                <a:gd name="T55" fmla="*/ 0 h 322"/>
                <a:gd name="T56" fmla="*/ 322 w 322"/>
                <a:gd name="T57" fmla="*/ 322 h 3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2" h="322">
                  <a:moveTo>
                    <a:pt x="181" y="19"/>
                  </a:moveTo>
                  <a:cubicBezTo>
                    <a:pt x="150" y="27"/>
                    <a:pt x="136" y="64"/>
                    <a:pt x="107" y="81"/>
                  </a:cubicBezTo>
                  <a:cubicBezTo>
                    <a:pt x="90" y="90"/>
                    <a:pt x="58" y="110"/>
                    <a:pt x="58" y="110"/>
                  </a:cubicBezTo>
                  <a:cubicBezTo>
                    <a:pt x="50" y="132"/>
                    <a:pt x="0" y="179"/>
                    <a:pt x="19" y="217"/>
                  </a:cubicBezTo>
                  <a:cubicBezTo>
                    <a:pt x="26" y="231"/>
                    <a:pt x="61" y="256"/>
                    <a:pt x="61" y="256"/>
                  </a:cubicBezTo>
                  <a:cubicBezTo>
                    <a:pt x="70" y="250"/>
                    <a:pt x="93" y="262"/>
                    <a:pt x="103" y="268"/>
                  </a:cubicBezTo>
                  <a:cubicBezTo>
                    <a:pt x="113" y="274"/>
                    <a:pt x="130" y="281"/>
                    <a:pt x="139" y="292"/>
                  </a:cubicBezTo>
                  <a:cubicBezTo>
                    <a:pt x="149" y="305"/>
                    <a:pt x="161" y="308"/>
                    <a:pt x="172" y="316"/>
                  </a:cubicBezTo>
                  <a:cubicBezTo>
                    <a:pt x="182" y="322"/>
                    <a:pt x="229" y="310"/>
                    <a:pt x="229" y="310"/>
                  </a:cubicBezTo>
                  <a:cubicBezTo>
                    <a:pt x="242" y="305"/>
                    <a:pt x="249" y="293"/>
                    <a:pt x="259" y="274"/>
                  </a:cubicBezTo>
                  <a:cubicBezTo>
                    <a:pt x="268" y="256"/>
                    <a:pt x="275" y="204"/>
                    <a:pt x="283" y="184"/>
                  </a:cubicBezTo>
                  <a:cubicBezTo>
                    <a:pt x="291" y="164"/>
                    <a:pt x="305" y="157"/>
                    <a:pt x="316" y="142"/>
                  </a:cubicBezTo>
                  <a:cubicBezTo>
                    <a:pt x="322" y="123"/>
                    <a:pt x="306" y="108"/>
                    <a:pt x="313" y="88"/>
                  </a:cubicBezTo>
                  <a:cubicBezTo>
                    <a:pt x="316" y="80"/>
                    <a:pt x="300" y="56"/>
                    <a:pt x="295" y="52"/>
                  </a:cubicBezTo>
                  <a:cubicBezTo>
                    <a:pt x="290" y="47"/>
                    <a:pt x="286" y="37"/>
                    <a:pt x="281" y="32"/>
                  </a:cubicBezTo>
                  <a:cubicBezTo>
                    <a:pt x="272" y="24"/>
                    <a:pt x="252" y="13"/>
                    <a:pt x="252" y="13"/>
                  </a:cubicBezTo>
                  <a:cubicBezTo>
                    <a:pt x="246" y="17"/>
                    <a:pt x="221" y="0"/>
                    <a:pt x="214" y="7"/>
                  </a:cubicBezTo>
                  <a:cubicBezTo>
                    <a:pt x="196" y="13"/>
                    <a:pt x="193" y="19"/>
                    <a:pt x="181" y="19"/>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190" name="Freeform 174" descr="Light upward diagonal"/>
            <p:cNvSpPr>
              <a:spLocks/>
            </p:cNvSpPr>
            <p:nvPr/>
          </p:nvSpPr>
          <p:spPr bwMode="auto">
            <a:xfrm>
              <a:off x="4546" y="1917"/>
              <a:ext cx="184" cy="99"/>
            </a:xfrm>
            <a:custGeom>
              <a:avLst/>
              <a:gdLst>
                <a:gd name="T0" fmla="*/ 17 w 184"/>
                <a:gd name="T1" fmla="*/ 80 h 99"/>
                <a:gd name="T2" fmla="*/ 8 w 184"/>
                <a:gd name="T3" fmla="*/ 33 h 99"/>
                <a:gd name="T4" fmla="*/ 80 w 184"/>
                <a:gd name="T5" fmla="*/ 9 h 99"/>
                <a:gd name="T6" fmla="*/ 131 w 184"/>
                <a:gd name="T7" fmla="*/ 6 h 99"/>
                <a:gd name="T8" fmla="*/ 182 w 184"/>
                <a:gd name="T9" fmla="*/ 42 h 99"/>
                <a:gd name="T10" fmla="*/ 151 w 184"/>
                <a:gd name="T11" fmla="*/ 89 h 99"/>
                <a:gd name="T12" fmla="*/ 139 w 184"/>
                <a:gd name="T13" fmla="*/ 95 h 99"/>
                <a:gd name="T14" fmla="*/ 62 w 184"/>
                <a:gd name="T15" fmla="*/ 92 h 99"/>
                <a:gd name="T16" fmla="*/ 50 w 184"/>
                <a:gd name="T17" fmla="*/ 98 h 99"/>
                <a:gd name="T18" fmla="*/ 34 w 184"/>
                <a:gd name="T19" fmla="*/ 95 h 99"/>
                <a:gd name="T20" fmla="*/ 17 w 184"/>
                <a:gd name="T21" fmla="*/ 80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
                <a:gd name="T34" fmla="*/ 0 h 99"/>
                <a:gd name="T35" fmla="*/ 184 w 184"/>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 h="99">
                  <a:moveTo>
                    <a:pt x="17" y="80"/>
                  </a:moveTo>
                  <a:cubicBezTo>
                    <a:pt x="14" y="67"/>
                    <a:pt x="0" y="38"/>
                    <a:pt x="8" y="33"/>
                  </a:cubicBezTo>
                  <a:cubicBezTo>
                    <a:pt x="29" y="12"/>
                    <a:pt x="61" y="5"/>
                    <a:pt x="80" y="9"/>
                  </a:cubicBezTo>
                  <a:cubicBezTo>
                    <a:pt x="100" y="5"/>
                    <a:pt x="114" y="1"/>
                    <a:pt x="131" y="6"/>
                  </a:cubicBezTo>
                  <a:cubicBezTo>
                    <a:pt x="142" y="0"/>
                    <a:pt x="171" y="37"/>
                    <a:pt x="182" y="42"/>
                  </a:cubicBezTo>
                  <a:cubicBezTo>
                    <a:pt x="184" y="51"/>
                    <a:pt x="158" y="83"/>
                    <a:pt x="151" y="89"/>
                  </a:cubicBezTo>
                  <a:cubicBezTo>
                    <a:pt x="148" y="92"/>
                    <a:pt x="139" y="95"/>
                    <a:pt x="139" y="95"/>
                  </a:cubicBezTo>
                  <a:cubicBezTo>
                    <a:pt x="111" y="93"/>
                    <a:pt x="88" y="88"/>
                    <a:pt x="62" y="92"/>
                  </a:cubicBezTo>
                  <a:cubicBezTo>
                    <a:pt x="58" y="94"/>
                    <a:pt x="54" y="96"/>
                    <a:pt x="50" y="98"/>
                  </a:cubicBezTo>
                  <a:cubicBezTo>
                    <a:pt x="48" y="99"/>
                    <a:pt x="32" y="96"/>
                    <a:pt x="34" y="95"/>
                  </a:cubicBezTo>
                  <a:cubicBezTo>
                    <a:pt x="29" y="92"/>
                    <a:pt x="20" y="87"/>
                    <a:pt x="17" y="80"/>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191" name="Freeform 175" descr="Light upward diagonal"/>
            <p:cNvSpPr>
              <a:spLocks/>
            </p:cNvSpPr>
            <p:nvPr/>
          </p:nvSpPr>
          <p:spPr bwMode="auto">
            <a:xfrm>
              <a:off x="3175" y="2589"/>
              <a:ext cx="254" cy="215"/>
            </a:xfrm>
            <a:custGeom>
              <a:avLst/>
              <a:gdLst>
                <a:gd name="T0" fmla="*/ 43 w 254"/>
                <a:gd name="T1" fmla="*/ 24 h 215"/>
                <a:gd name="T2" fmla="*/ 91 w 254"/>
                <a:gd name="T3" fmla="*/ 8 h 215"/>
                <a:gd name="T4" fmla="*/ 115 w 254"/>
                <a:gd name="T5" fmla="*/ 0 h 215"/>
                <a:gd name="T6" fmla="*/ 224 w 254"/>
                <a:gd name="T7" fmla="*/ 39 h 215"/>
                <a:gd name="T8" fmla="*/ 236 w 254"/>
                <a:gd name="T9" fmla="*/ 84 h 215"/>
                <a:gd name="T10" fmla="*/ 254 w 254"/>
                <a:gd name="T11" fmla="*/ 132 h 215"/>
                <a:gd name="T12" fmla="*/ 211 w 254"/>
                <a:gd name="T13" fmla="*/ 184 h 215"/>
                <a:gd name="T14" fmla="*/ 163 w 254"/>
                <a:gd name="T15" fmla="*/ 208 h 215"/>
                <a:gd name="T16" fmla="*/ 123 w 254"/>
                <a:gd name="T17" fmla="*/ 200 h 215"/>
                <a:gd name="T18" fmla="*/ 47 w 254"/>
                <a:gd name="T19" fmla="*/ 171 h 215"/>
                <a:gd name="T20" fmla="*/ 8 w 254"/>
                <a:gd name="T21" fmla="*/ 120 h 215"/>
                <a:gd name="T22" fmla="*/ 5 w 254"/>
                <a:gd name="T23" fmla="*/ 60 h 215"/>
                <a:gd name="T24" fmla="*/ 43 w 254"/>
                <a:gd name="T25" fmla="*/ 24 h 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4"/>
                <a:gd name="T40" fmla="*/ 0 h 215"/>
                <a:gd name="T41" fmla="*/ 254 w 254"/>
                <a:gd name="T42" fmla="*/ 215 h 2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4" h="215">
                  <a:moveTo>
                    <a:pt x="43" y="24"/>
                  </a:moveTo>
                  <a:cubicBezTo>
                    <a:pt x="59" y="19"/>
                    <a:pt x="75" y="13"/>
                    <a:pt x="91" y="8"/>
                  </a:cubicBezTo>
                  <a:cubicBezTo>
                    <a:pt x="99" y="5"/>
                    <a:pt x="115" y="0"/>
                    <a:pt x="115" y="0"/>
                  </a:cubicBezTo>
                  <a:cubicBezTo>
                    <a:pt x="170" y="6"/>
                    <a:pt x="180" y="9"/>
                    <a:pt x="224" y="39"/>
                  </a:cubicBezTo>
                  <a:cubicBezTo>
                    <a:pt x="235" y="55"/>
                    <a:pt x="230" y="66"/>
                    <a:pt x="236" y="84"/>
                  </a:cubicBezTo>
                  <a:cubicBezTo>
                    <a:pt x="241" y="100"/>
                    <a:pt x="254" y="132"/>
                    <a:pt x="254" y="132"/>
                  </a:cubicBezTo>
                  <a:cubicBezTo>
                    <a:pt x="236" y="186"/>
                    <a:pt x="253" y="163"/>
                    <a:pt x="211" y="184"/>
                  </a:cubicBezTo>
                  <a:cubicBezTo>
                    <a:pt x="149" y="215"/>
                    <a:pt x="223" y="188"/>
                    <a:pt x="163" y="208"/>
                  </a:cubicBezTo>
                  <a:cubicBezTo>
                    <a:pt x="150" y="205"/>
                    <a:pt x="135" y="207"/>
                    <a:pt x="123" y="200"/>
                  </a:cubicBezTo>
                  <a:cubicBezTo>
                    <a:pt x="104" y="189"/>
                    <a:pt x="54" y="187"/>
                    <a:pt x="47" y="171"/>
                  </a:cubicBezTo>
                  <a:cubicBezTo>
                    <a:pt x="20" y="156"/>
                    <a:pt x="17" y="141"/>
                    <a:pt x="8" y="120"/>
                  </a:cubicBezTo>
                  <a:cubicBezTo>
                    <a:pt x="0" y="108"/>
                    <a:pt x="5" y="77"/>
                    <a:pt x="5" y="60"/>
                  </a:cubicBezTo>
                  <a:cubicBezTo>
                    <a:pt x="5" y="50"/>
                    <a:pt x="43" y="37"/>
                    <a:pt x="43" y="24"/>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nvGrpSpPr>
            <p:cNvPr id="11" name="Group 177"/>
            <p:cNvGrpSpPr>
              <a:grpSpLocks/>
            </p:cNvGrpSpPr>
            <p:nvPr/>
          </p:nvGrpSpPr>
          <p:grpSpPr bwMode="auto">
            <a:xfrm>
              <a:off x="3024" y="1488"/>
              <a:ext cx="1161" cy="554"/>
              <a:chOff x="3024" y="1488"/>
              <a:chExt cx="1161" cy="554"/>
            </a:xfrm>
          </p:grpSpPr>
          <p:sp>
            <p:nvSpPr>
              <p:cNvPr id="197" name="Freeform 178" descr="Light upward diagonal"/>
              <p:cNvSpPr>
                <a:spLocks/>
              </p:cNvSpPr>
              <p:nvPr/>
            </p:nvSpPr>
            <p:spPr bwMode="auto">
              <a:xfrm>
                <a:off x="3024" y="1488"/>
                <a:ext cx="737" cy="554"/>
              </a:xfrm>
              <a:custGeom>
                <a:avLst/>
                <a:gdLst>
                  <a:gd name="T0" fmla="*/ 72 w 737"/>
                  <a:gd name="T1" fmla="*/ 554 h 554"/>
                  <a:gd name="T2" fmla="*/ 16 w 737"/>
                  <a:gd name="T3" fmla="*/ 530 h 554"/>
                  <a:gd name="T4" fmla="*/ 0 w 737"/>
                  <a:gd name="T5" fmla="*/ 482 h 554"/>
                  <a:gd name="T6" fmla="*/ 48 w 737"/>
                  <a:gd name="T7" fmla="*/ 370 h 554"/>
                  <a:gd name="T8" fmla="*/ 96 w 737"/>
                  <a:gd name="T9" fmla="*/ 354 h 554"/>
                  <a:gd name="T10" fmla="*/ 144 w 737"/>
                  <a:gd name="T11" fmla="*/ 322 h 554"/>
                  <a:gd name="T12" fmla="*/ 160 w 737"/>
                  <a:gd name="T13" fmla="*/ 298 h 554"/>
                  <a:gd name="T14" fmla="*/ 184 w 737"/>
                  <a:gd name="T15" fmla="*/ 282 h 554"/>
                  <a:gd name="T16" fmla="*/ 216 w 737"/>
                  <a:gd name="T17" fmla="*/ 242 h 554"/>
                  <a:gd name="T18" fmla="*/ 248 w 737"/>
                  <a:gd name="T19" fmla="*/ 194 h 554"/>
                  <a:gd name="T20" fmla="*/ 288 w 737"/>
                  <a:gd name="T21" fmla="*/ 98 h 554"/>
                  <a:gd name="T22" fmla="*/ 360 w 737"/>
                  <a:gd name="T23" fmla="*/ 66 h 554"/>
                  <a:gd name="T24" fmla="*/ 384 w 737"/>
                  <a:gd name="T25" fmla="*/ 58 h 554"/>
                  <a:gd name="T26" fmla="*/ 504 w 737"/>
                  <a:gd name="T27" fmla="*/ 50 h 554"/>
                  <a:gd name="T28" fmla="*/ 648 w 737"/>
                  <a:gd name="T29" fmla="*/ 122 h 554"/>
                  <a:gd name="T30" fmla="*/ 696 w 737"/>
                  <a:gd name="T31" fmla="*/ 154 h 554"/>
                  <a:gd name="T32" fmla="*/ 728 w 737"/>
                  <a:gd name="T33" fmla="*/ 258 h 554"/>
                  <a:gd name="T34" fmla="*/ 696 w 737"/>
                  <a:gd name="T35" fmla="*/ 298 h 554"/>
                  <a:gd name="T36" fmla="*/ 688 w 737"/>
                  <a:gd name="T37" fmla="*/ 322 h 554"/>
                  <a:gd name="T38" fmla="*/ 584 w 737"/>
                  <a:gd name="T39" fmla="*/ 490 h 554"/>
                  <a:gd name="T40" fmla="*/ 480 w 737"/>
                  <a:gd name="T41" fmla="*/ 522 h 554"/>
                  <a:gd name="T42" fmla="*/ 432 w 737"/>
                  <a:gd name="T43" fmla="*/ 538 h 554"/>
                  <a:gd name="T44" fmla="*/ 408 w 737"/>
                  <a:gd name="T45" fmla="*/ 546 h 554"/>
                  <a:gd name="T46" fmla="*/ 72 w 737"/>
                  <a:gd name="T47" fmla="*/ 554 h 5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7"/>
                  <a:gd name="T73" fmla="*/ 0 h 554"/>
                  <a:gd name="T74" fmla="*/ 737 w 737"/>
                  <a:gd name="T75" fmla="*/ 554 h 5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7" h="554">
                    <a:moveTo>
                      <a:pt x="72" y="554"/>
                    </a:moveTo>
                    <a:cubicBezTo>
                      <a:pt x="57" y="550"/>
                      <a:pt x="26" y="546"/>
                      <a:pt x="16" y="530"/>
                    </a:cubicBezTo>
                    <a:cubicBezTo>
                      <a:pt x="7" y="516"/>
                      <a:pt x="0" y="482"/>
                      <a:pt x="0" y="482"/>
                    </a:cubicBezTo>
                    <a:cubicBezTo>
                      <a:pt x="8" y="444"/>
                      <a:pt x="7" y="388"/>
                      <a:pt x="48" y="370"/>
                    </a:cubicBezTo>
                    <a:cubicBezTo>
                      <a:pt x="63" y="363"/>
                      <a:pt x="82" y="363"/>
                      <a:pt x="96" y="354"/>
                    </a:cubicBezTo>
                    <a:cubicBezTo>
                      <a:pt x="112" y="343"/>
                      <a:pt x="144" y="322"/>
                      <a:pt x="144" y="322"/>
                    </a:cubicBezTo>
                    <a:cubicBezTo>
                      <a:pt x="149" y="314"/>
                      <a:pt x="153" y="305"/>
                      <a:pt x="160" y="298"/>
                    </a:cubicBezTo>
                    <a:cubicBezTo>
                      <a:pt x="167" y="291"/>
                      <a:pt x="178" y="290"/>
                      <a:pt x="184" y="282"/>
                    </a:cubicBezTo>
                    <a:cubicBezTo>
                      <a:pt x="228" y="227"/>
                      <a:pt x="195" y="264"/>
                      <a:pt x="216" y="242"/>
                    </a:cubicBezTo>
                    <a:cubicBezTo>
                      <a:pt x="227" y="226"/>
                      <a:pt x="237" y="210"/>
                      <a:pt x="248" y="194"/>
                    </a:cubicBezTo>
                    <a:cubicBezTo>
                      <a:pt x="268" y="164"/>
                      <a:pt x="261" y="125"/>
                      <a:pt x="288" y="98"/>
                    </a:cubicBezTo>
                    <a:cubicBezTo>
                      <a:pt x="307" y="79"/>
                      <a:pt x="336" y="74"/>
                      <a:pt x="360" y="66"/>
                    </a:cubicBezTo>
                    <a:cubicBezTo>
                      <a:pt x="368" y="63"/>
                      <a:pt x="384" y="58"/>
                      <a:pt x="384" y="58"/>
                    </a:cubicBezTo>
                    <a:cubicBezTo>
                      <a:pt x="403" y="0"/>
                      <a:pt x="456" y="40"/>
                      <a:pt x="504" y="50"/>
                    </a:cubicBezTo>
                    <a:cubicBezTo>
                      <a:pt x="549" y="80"/>
                      <a:pt x="596" y="105"/>
                      <a:pt x="648" y="122"/>
                    </a:cubicBezTo>
                    <a:cubicBezTo>
                      <a:pt x="666" y="128"/>
                      <a:pt x="696" y="154"/>
                      <a:pt x="696" y="154"/>
                    </a:cubicBezTo>
                    <a:cubicBezTo>
                      <a:pt x="708" y="189"/>
                      <a:pt x="719" y="222"/>
                      <a:pt x="728" y="258"/>
                    </a:cubicBezTo>
                    <a:cubicBezTo>
                      <a:pt x="708" y="318"/>
                      <a:pt x="737" y="246"/>
                      <a:pt x="696" y="298"/>
                    </a:cubicBezTo>
                    <a:cubicBezTo>
                      <a:pt x="691" y="305"/>
                      <a:pt x="692" y="315"/>
                      <a:pt x="688" y="322"/>
                    </a:cubicBezTo>
                    <a:cubicBezTo>
                      <a:pt x="657" y="379"/>
                      <a:pt x="620" y="436"/>
                      <a:pt x="584" y="490"/>
                    </a:cubicBezTo>
                    <a:cubicBezTo>
                      <a:pt x="579" y="498"/>
                      <a:pt x="498" y="517"/>
                      <a:pt x="480" y="522"/>
                    </a:cubicBezTo>
                    <a:cubicBezTo>
                      <a:pt x="464" y="527"/>
                      <a:pt x="448" y="533"/>
                      <a:pt x="432" y="538"/>
                    </a:cubicBezTo>
                    <a:cubicBezTo>
                      <a:pt x="424" y="541"/>
                      <a:pt x="408" y="546"/>
                      <a:pt x="408" y="546"/>
                    </a:cubicBezTo>
                    <a:cubicBezTo>
                      <a:pt x="293" y="539"/>
                      <a:pt x="185" y="554"/>
                      <a:pt x="72" y="554"/>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199" name="Freeform 180" descr="Light upward diagonal"/>
              <p:cNvSpPr>
                <a:spLocks/>
              </p:cNvSpPr>
              <p:nvPr/>
            </p:nvSpPr>
            <p:spPr bwMode="auto">
              <a:xfrm>
                <a:off x="3809" y="1602"/>
                <a:ext cx="376" cy="333"/>
              </a:xfrm>
              <a:custGeom>
                <a:avLst/>
                <a:gdLst>
                  <a:gd name="T0" fmla="*/ 248 w 376"/>
                  <a:gd name="T1" fmla="*/ 13 h 333"/>
                  <a:gd name="T2" fmla="*/ 128 w 376"/>
                  <a:gd name="T3" fmla="*/ 21 h 333"/>
                  <a:gd name="T4" fmla="*/ 80 w 376"/>
                  <a:gd name="T5" fmla="*/ 53 h 333"/>
                  <a:gd name="T6" fmla="*/ 16 w 376"/>
                  <a:gd name="T7" fmla="*/ 141 h 333"/>
                  <a:gd name="T8" fmla="*/ 0 w 376"/>
                  <a:gd name="T9" fmla="*/ 189 h 333"/>
                  <a:gd name="T10" fmla="*/ 152 w 376"/>
                  <a:gd name="T11" fmla="*/ 277 h 333"/>
                  <a:gd name="T12" fmla="*/ 304 w 376"/>
                  <a:gd name="T13" fmla="*/ 333 h 333"/>
                  <a:gd name="T14" fmla="*/ 376 w 376"/>
                  <a:gd name="T15" fmla="*/ 277 h 333"/>
                  <a:gd name="T16" fmla="*/ 352 w 376"/>
                  <a:gd name="T17" fmla="*/ 189 h 333"/>
                  <a:gd name="T18" fmla="*/ 344 w 376"/>
                  <a:gd name="T19" fmla="*/ 165 h 333"/>
                  <a:gd name="T20" fmla="*/ 328 w 376"/>
                  <a:gd name="T21" fmla="*/ 69 h 333"/>
                  <a:gd name="T22" fmla="*/ 280 w 376"/>
                  <a:gd name="T23" fmla="*/ 37 h 333"/>
                  <a:gd name="T24" fmla="*/ 248 w 376"/>
                  <a:gd name="T25" fmla="*/ 13 h 3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6"/>
                  <a:gd name="T40" fmla="*/ 0 h 333"/>
                  <a:gd name="T41" fmla="*/ 376 w 376"/>
                  <a:gd name="T42" fmla="*/ 333 h 3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6" h="333">
                    <a:moveTo>
                      <a:pt x="248" y="13"/>
                    </a:moveTo>
                    <a:cubicBezTo>
                      <a:pt x="207" y="7"/>
                      <a:pt x="167" y="0"/>
                      <a:pt x="128" y="21"/>
                    </a:cubicBezTo>
                    <a:cubicBezTo>
                      <a:pt x="111" y="30"/>
                      <a:pt x="80" y="53"/>
                      <a:pt x="80" y="53"/>
                    </a:cubicBezTo>
                    <a:cubicBezTo>
                      <a:pt x="66" y="94"/>
                      <a:pt x="32" y="93"/>
                      <a:pt x="16" y="141"/>
                    </a:cubicBezTo>
                    <a:cubicBezTo>
                      <a:pt x="11" y="157"/>
                      <a:pt x="0" y="189"/>
                      <a:pt x="0" y="189"/>
                    </a:cubicBezTo>
                    <a:cubicBezTo>
                      <a:pt x="32" y="286"/>
                      <a:pt x="35" y="267"/>
                      <a:pt x="152" y="277"/>
                    </a:cubicBezTo>
                    <a:cubicBezTo>
                      <a:pt x="204" y="290"/>
                      <a:pt x="259" y="303"/>
                      <a:pt x="304" y="333"/>
                    </a:cubicBezTo>
                    <a:cubicBezTo>
                      <a:pt x="357" y="324"/>
                      <a:pt x="360" y="324"/>
                      <a:pt x="376" y="277"/>
                    </a:cubicBezTo>
                    <a:cubicBezTo>
                      <a:pt x="365" y="220"/>
                      <a:pt x="372" y="250"/>
                      <a:pt x="352" y="189"/>
                    </a:cubicBezTo>
                    <a:cubicBezTo>
                      <a:pt x="349" y="181"/>
                      <a:pt x="344" y="165"/>
                      <a:pt x="344" y="165"/>
                    </a:cubicBezTo>
                    <a:cubicBezTo>
                      <a:pt x="340" y="133"/>
                      <a:pt x="351" y="92"/>
                      <a:pt x="328" y="69"/>
                    </a:cubicBezTo>
                    <a:cubicBezTo>
                      <a:pt x="314" y="55"/>
                      <a:pt x="280" y="37"/>
                      <a:pt x="280" y="37"/>
                    </a:cubicBezTo>
                    <a:cubicBezTo>
                      <a:pt x="261" y="9"/>
                      <a:pt x="274" y="13"/>
                      <a:pt x="248" y="13"/>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sp>
          <p:nvSpPr>
            <p:cNvPr id="194" name="Freeform 182" descr="Light upward diagonal"/>
            <p:cNvSpPr>
              <a:spLocks/>
            </p:cNvSpPr>
            <p:nvPr/>
          </p:nvSpPr>
          <p:spPr bwMode="auto">
            <a:xfrm>
              <a:off x="3792" y="2173"/>
              <a:ext cx="135" cy="153"/>
            </a:xfrm>
            <a:custGeom>
              <a:avLst/>
              <a:gdLst>
                <a:gd name="T0" fmla="*/ 87 w 135"/>
                <a:gd name="T1" fmla="*/ 8 h 153"/>
                <a:gd name="T2" fmla="*/ 27 w 135"/>
                <a:gd name="T3" fmla="*/ 17 h 153"/>
                <a:gd name="T4" fmla="*/ 0 w 135"/>
                <a:gd name="T5" fmla="*/ 52 h 153"/>
                <a:gd name="T6" fmla="*/ 69 w 135"/>
                <a:gd name="T7" fmla="*/ 116 h 153"/>
                <a:gd name="T8" fmla="*/ 135 w 135"/>
                <a:gd name="T9" fmla="*/ 107 h 153"/>
                <a:gd name="T10" fmla="*/ 126 w 135"/>
                <a:gd name="T11" fmla="*/ 47 h 153"/>
                <a:gd name="T12" fmla="*/ 117 w 135"/>
                <a:gd name="T13" fmla="*/ 20 h 153"/>
                <a:gd name="T14" fmla="*/ 87 w 135"/>
                <a:gd name="T15" fmla="*/ 8 h 153"/>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53"/>
                <a:gd name="T26" fmla="*/ 135 w 135"/>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53">
                  <a:moveTo>
                    <a:pt x="87" y="8"/>
                  </a:moveTo>
                  <a:cubicBezTo>
                    <a:pt x="59" y="17"/>
                    <a:pt x="51" y="0"/>
                    <a:pt x="27" y="17"/>
                  </a:cubicBezTo>
                  <a:cubicBezTo>
                    <a:pt x="13" y="27"/>
                    <a:pt x="0" y="52"/>
                    <a:pt x="0" y="52"/>
                  </a:cubicBezTo>
                  <a:cubicBezTo>
                    <a:pt x="14" y="153"/>
                    <a:pt x="21" y="95"/>
                    <a:pt x="69" y="116"/>
                  </a:cubicBezTo>
                  <a:cubicBezTo>
                    <a:pt x="104" y="128"/>
                    <a:pt x="81" y="125"/>
                    <a:pt x="135" y="107"/>
                  </a:cubicBezTo>
                  <a:cubicBezTo>
                    <a:pt x="132" y="74"/>
                    <a:pt x="135" y="89"/>
                    <a:pt x="126" y="47"/>
                  </a:cubicBezTo>
                  <a:cubicBezTo>
                    <a:pt x="124" y="39"/>
                    <a:pt x="123" y="26"/>
                    <a:pt x="117" y="20"/>
                  </a:cubicBezTo>
                  <a:cubicBezTo>
                    <a:pt x="111" y="14"/>
                    <a:pt x="87" y="8"/>
                    <a:pt x="87" y="8"/>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195" name="Freeform 183" descr="Light upward diagonal"/>
            <p:cNvSpPr>
              <a:spLocks/>
            </p:cNvSpPr>
            <p:nvPr/>
          </p:nvSpPr>
          <p:spPr bwMode="auto">
            <a:xfrm>
              <a:off x="4007" y="1974"/>
              <a:ext cx="295" cy="222"/>
            </a:xfrm>
            <a:custGeom>
              <a:avLst/>
              <a:gdLst>
                <a:gd name="T0" fmla="*/ 295 w 295"/>
                <a:gd name="T1" fmla="*/ 81 h 222"/>
                <a:gd name="T2" fmla="*/ 247 w 295"/>
                <a:gd name="T3" fmla="*/ 9 h 222"/>
                <a:gd name="T4" fmla="*/ 109 w 295"/>
                <a:gd name="T5" fmla="*/ 24 h 222"/>
                <a:gd name="T6" fmla="*/ 39 w 295"/>
                <a:gd name="T7" fmla="*/ 100 h 222"/>
                <a:gd name="T8" fmla="*/ 10 w 295"/>
                <a:gd name="T9" fmla="*/ 156 h 222"/>
                <a:gd name="T10" fmla="*/ 10 w 295"/>
                <a:gd name="T11" fmla="*/ 186 h 222"/>
                <a:gd name="T12" fmla="*/ 52 w 295"/>
                <a:gd name="T13" fmla="*/ 195 h 222"/>
                <a:gd name="T14" fmla="*/ 106 w 295"/>
                <a:gd name="T15" fmla="*/ 207 h 222"/>
                <a:gd name="T16" fmla="*/ 157 w 295"/>
                <a:gd name="T17" fmla="*/ 205 h 222"/>
                <a:gd name="T18" fmla="*/ 188 w 295"/>
                <a:gd name="T19" fmla="*/ 187 h 222"/>
                <a:gd name="T20" fmla="*/ 198 w 295"/>
                <a:gd name="T21" fmla="*/ 170 h 222"/>
                <a:gd name="T22" fmla="*/ 244 w 295"/>
                <a:gd name="T23" fmla="*/ 141 h 222"/>
                <a:gd name="T24" fmla="*/ 295 w 295"/>
                <a:gd name="T25" fmla="*/ 81 h 2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5"/>
                <a:gd name="T40" fmla="*/ 0 h 222"/>
                <a:gd name="T41" fmla="*/ 295 w 295"/>
                <a:gd name="T42" fmla="*/ 222 h 2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5" h="222">
                  <a:moveTo>
                    <a:pt x="295" y="81"/>
                  </a:moveTo>
                  <a:cubicBezTo>
                    <a:pt x="289" y="59"/>
                    <a:pt x="274" y="21"/>
                    <a:pt x="247" y="9"/>
                  </a:cubicBezTo>
                  <a:cubicBezTo>
                    <a:pt x="202" y="0"/>
                    <a:pt x="144" y="11"/>
                    <a:pt x="109" y="24"/>
                  </a:cubicBezTo>
                  <a:cubicBezTo>
                    <a:pt x="75" y="37"/>
                    <a:pt x="70" y="77"/>
                    <a:pt x="39" y="100"/>
                  </a:cubicBezTo>
                  <a:cubicBezTo>
                    <a:pt x="26" y="122"/>
                    <a:pt x="20" y="133"/>
                    <a:pt x="10" y="156"/>
                  </a:cubicBezTo>
                  <a:cubicBezTo>
                    <a:pt x="0" y="179"/>
                    <a:pt x="18" y="160"/>
                    <a:pt x="10" y="186"/>
                  </a:cubicBezTo>
                  <a:cubicBezTo>
                    <a:pt x="31" y="210"/>
                    <a:pt x="21" y="204"/>
                    <a:pt x="52" y="195"/>
                  </a:cubicBezTo>
                  <a:cubicBezTo>
                    <a:pt x="85" y="195"/>
                    <a:pt x="67" y="222"/>
                    <a:pt x="106" y="207"/>
                  </a:cubicBezTo>
                  <a:cubicBezTo>
                    <a:pt x="135" y="212"/>
                    <a:pt x="128" y="198"/>
                    <a:pt x="157" y="205"/>
                  </a:cubicBezTo>
                  <a:cubicBezTo>
                    <a:pt x="170" y="200"/>
                    <a:pt x="178" y="199"/>
                    <a:pt x="188" y="187"/>
                  </a:cubicBezTo>
                  <a:cubicBezTo>
                    <a:pt x="192" y="182"/>
                    <a:pt x="194" y="174"/>
                    <a:pt x="198" y="170"/>
                  </a:cubicBezTo>
                  <a:cubicBezTo>
                    <a:pt x="220" y="148"/>
                    <a:pt x="223" y="149"/>
                    <a:pt x="244" y="141"/>
                  </a:cubicBezTo>
                  <a:cubicBezTo>
                    <a:pt x="246" y="136"/>
                    <a:pt x="282" y="81"/>
                    <a:pt x="295" y="81"/>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grpSp>
        <p:nvGrpSpPr>
          <p:cNvPr id="13" name="Group 185"/>
          <p:cNvGrpSpPr>
            <a:grpSpLocks/>
          </p:cNvGrpSpPr>
          <p:nvPr/>
        </p:nvGrpSpPr>
        <p:grpSpPr bwMode="auto">
          <a:xfrm>
            <a:off x="1242000" y="2016000"/>
            <a:ext cx="6480000" cy="4320000"/>
            <a:chOff x="2928" y="1440"/>
            <a:chExt cx="2319" cy="1894"/>
          </a:xfrm>
        </p:grpSpPr>
        <p:sp>
          <p:nvSpPr>
            <p:cNvPr id="202" name="Rectangle 186"/>
            <p:cNvSpPr>
              <a:spLocks noChangeArrowheads="1"/>
            </p:cNvSpPr>
            <p:nvPr/>
          </p:nvSpPr>
          <p:spPr bwMode="auto">
            <a:xfrm>
              <a:off x="2936" y="1440"/>
              <a:ext cx="2296" cy="1888"/>
            </a:xfrm>
            <a:prstGeom prst="rect">
              <a:avLst/>
            </a:prstGeom>
            <a:solidFill>
              <a:schemeClr val="tx2">
                <a:lumMod val="60000"/>
                <a:lumOff val="40000"/>
              </a:schemeClr>
            </a:solidFill>
            <a:ln w="9525">
              <a:solidFill>
                <a:schemeClr val="tx1"/>
              </a:solidFill>
              <a:miter lim="800000"/>
              <a:headEnd/>
              <a:tailEnd/>
            </a:ln>
          </p:spPr>
          <p:txBody>
            <a:bodyPr anchor="ctr">
              <a:spAutoFit/>
            </a:bodyPr>
            <a:lstStyle/>
            <a:p>
              <a:endParaRPr lang="en-US"/>
            </a:p>
          </p:txBody>
        </p:sp>
        <p:sp>
          <p:nvSpPr>
            <p:cNvPr id="203" name="Freeform 187"/>
            <p:cNvSpPr>
              <a:spLocks/>
            </p:cNvSpPr>
            <p:nvPr/>
          </p:nvSpPr>
          <p:spPr bwMode="auto">
            <a:xfrm>
              <a:off x="2928" y="2304"/>
              <a:ext cx="552" cy="1030"/>
            </a:xfrm>
            <a:custGeom>
              <a:avLst/>
              <a:gdLst>
                <a:gd name="T0" fmla="*/ 8 w 552"/>
                <a:gd name="T1" fmla="*/ 1016 h 1030"/>
                <a:gd name="T2" fmla="*/ 16 w 552"/>
                <a:gd name="T3" fmla="*/ 14 h 1030"/>
                <a:gd name="T4" fmla="*/ 56 w 552"/>
                <a:gd name="T5" fmla="*/ 22 h 1030"/>
                <a:gd name="T6" fmla="*/ 128 w 552"/>
                <a:gd name="T7" fmla="*/ 54 h 1030"/>
                <a:gd name="T8" fmla="*/ 176 w 552"/>
                <a:gd name="T9" fmla="*/ 86 h 1030"/>
                <a:gd name="T10" fmla="*/ 208 w 552"/>
                <a:gd name="T11" fmla="*/ 126 h 1030"/>
                <a:gd name="T12" fmla="*/ 224 w 552"/>
                <a:gd name="T13" fmla="*/ 150 h 1030"/>
                <a:gd name="T14" fmla="*/ 272 w 552"/>
                <a:gd name="T15" fmla="*/ 166 h 1030"/>
                <a:gd name="T16" fmla="*/ 424 w 552"/>
                <a:gd name="T17" fmla="*/ 254 h 1030"/>
                <a:gd name="T18" fmla="*/ 536 w 552"/>
                <a:gd name="T19" fmla="*/ 622 h 1030"/>
                <a:gd name="T20" fmla="*/ 512 w 552"/>
                <a:gd name="T21" fmla="*/ 630 h 1030"/>
                <a:gd name="T22" fmla="*/ 504 w 552"/>
                <a:gd name="T23" fmla="*/ 654 h 1030"/>
                <a:gd name="T24" fmla="*/ 528 w 552"/>
                <a:gd name="T25" fmla="*/ 774 h 1030"/>
                <a:gd name="T26" fmla="*/ 544 w 552"/>
                <a:gd name="T27" fmla="*/ 822 h 1030"/>
                <a:gd name="T28" fmla="*/ 552 w 552"/>
                <a:gd name="T29" fmla="*/ 934 h 1030"/>
                <a:gd name="T30" fmla="*/ 544 w 552"/>
                <a:gd name="T31" fmla="*/ 966 h 1030"/>
                <a:gd name="T32" fmla="*/ 464 w 552"/>
                <a:gd name="T33" fmla="*/ 998 h 1030"/>
                <a:gd name="T34" fmla="*/ 416 w 552"/>
                <a:gd name="T35" fmla="*/ 1030 h 1030"/>
                <a:gd name="T36" fmla="*/ 8 w 552"/>
                <a:gd name="T37" fmla="*/ 1016 h 10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2"/>
                <a:gd name="T58" fmla="*/ 0 h 1030"/>
                <a:gd name="T59" fmla="*/ 552 w 552"/>
                <a:gd name="T60" fmla="*/ 1030 h 10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2" h="1030">
                  <a:moveTo>
                    <a:pt x="8" y="1016"/>
                  </a:moveTo>
                  <a:cubicBezTo>
                    <a:pt x="11" y="605"/>
                    <a:pt x="0" y="424"/>
                    <a:pt x="16" y="14"/>
                  </a:cubicBezTo>
                  <a:cubicBezTo>
                    <a:pt x="17" y="0"/>
                    <a:pt x="43" y="19"/>
                    <a:pt x="56" y="22"/>
                  </a:cubicBezTo>
                  <a:cubicBezTo>
                    <a:pt x="80" y="28"/>
                    <a:pt x="107" y="42"/>
                    <a:pt x="128" y="54"/>
                  </a:cubicBezTo>
                  <a:cubicBezTo>
                    <a:pt x="145" y="63"/>
                    <a:pt x="176" y="86"/>
                    <a:pt x="176" y="86"/>
                  </a:cubicBezTo>
                  <a:cubicBezTo>
                    <a:pt x="192" y="133"/>
                    <a:pt x="172" y="90"/>
                    <a:pt x="208" y="126"/>
                  </a:cubicBezTo>
                  <a:cubicBezTo>
                    <a:pt x="215" y="133"/>
                    <a:pt x="216" y="145"/>
                    <a:pt x="224" y="150"/>
                  </a:cubicBezTo>
                  <a:cubicBezTo>
                    <a:pt x="238" y="159"/>
                    <a:pt x="258" y="157"/>
                    <a:pt x="272" y="166"/>
                  </a:cubicBezTo>
                  <a:cubicBezTo>
                    <a:pt x="315" y="195"/>
                    <a:pt x="391" y="221"/>
                    <a:pt x="424" y="254"/>
                  </a:cubicBezTo>
                  <a:cubicBezTo>
                    <a:pt x="461" y="377"/>
                    <a:pt x="507" y="497"/>
                    <a:pt x="536" y="622"/>
                  </a:cubicBezTo>
                  <a:cubicBezTo>
                    <a:pt x="538" y="630"/>
                    <a:pt x="518" y="624"/>
                    <a:pt x="512" y="630"/>
                  </a:cubicBezTo>
                  <a:cubicBezTo>
                    <a:pt x="506" y="636"/>
                    <a:pt x="507" y="646"/>
                    <a:pt x="504" y="654"/>
                  </a:cubicBezTo>
                  <a:cubicBezTo>
                    <a:pt x="514" y="743"/>
                    <a:pt x="504" y="703"/>
                    <a:pt x="528" y="774"/>
                  </a:cubicBezTo>
                  <a:cubicBezTo>
                    <a:pt x="533" y="790"/>
                    <a:pt x="544" y="822"/>
                    <a:pt x="544" y="822"/>
                  </a:cubicBezTo>
                  <a:cubicBezTo>
                    <a:pt x="533" y="878"/>
                    <a:pt x="519" y="884"/>
                    <a:pt x="552" y="934"/>
                  </a:cubicBezTo>
                  <a:cubicBezTo>
                    <a:pt x="549" y="945"/>
                    <a:pt x="550" y="957"/>
                    <a:pt x="544" y="966"/>
                  </a:cubicBezTo>
                  <a:cubicBezTo>
                    <a:pt x="527" y="991"/>
                    <a:pt x="488" y="985"/>
                    <a:pt x="464" y="998"/>
                  </a:cubicBezTo>
                  <a:cubicBezTo>
                    <a:pt x="447" y="1007"/>
                    <a:pt x="416" y="1030"/>
                    <a:pt x="416" y="1030"/>
                  </a:cubicBezTo>
                  <a:cubicBezTo>
                    <a:pt x="344" y="1024"/>
                    <a:pt x="144" y="1024"/>
                    <a:pt x="8" y="1016"/>
                  </a:cubicBezTo>
                  <a:close/>
                </a:path>
              </a:pathLst>
            </a:custGeom>
            <a:solidFill>
              <a:srgbClr val="92D050"/>
            </a:solidFill>
            <a:ln w="9525" cap="flat" cmpd="sng">
              <a:solidFill>
                <a:schemeClr val="tx1"/>
              </a:solidFill>
              <a:prstDash val="solid"/>
              <a:round/>
              <a:headEnd/>
              <a:tailEnd/>
            </a:ln>
          </p:spPr>
          <p:txBody>
            <a:bodyPr>
              <a:spAutoFit/>
            </a:bodyPr>
            <a:lstStyle/>
            <a:p>
              <a:endParaRPr lang="en-US"/>
            </a:p>
          </p:txBody>
        </p:sp>
        <p:sp>
          <p:nvSpPr>
            <p:cNvPr id="204" name="Freeform 188"/>
            <p:cNvSpPr>
              <a:spLocks/>
            </p:cNvSpPr>
            <p:nvPr/>
          </p:nvSpPr>
          <p:spPr bwMode="auto">
            <a:xfrm>
              <a:off x="2936" y="1440"/>
              <a:ext cx="1000" cy="1104"/>
            </a:xfrm>
            <a:custGeom>
              <a:avLst/>
              <a:gdLst>
                <a:gd name="T0" fmla="*/ 0 w 1000"/>
                <a:gd name="T1" fmla="*/ 864 h 1104"/>
                <a:gd name="T2" fmla="*/ 0 w 1000"/>
                <a:gd name="T3" fmla="*/ 0 h 1104"/>
                <a:gd name="T4" fmla="*/ 960 w 1000"/>
                <a:gd name="T5" fmla="*/ 0 h 1104"/>
                <a:gd name="T6" fmla="*/ 960 w 1000"/>
                <a:gd name="T7" fmla="*/ 528 h 1104"/>
                <a:gd name="T8" fmla="*/ 880 w 1000"/>
                <a:gd name="T9" fmla="*/ 624 h 1104"/>
                <a:gd name="T10" fmla="*/ 832 w 1000"/>
                <a:gd name="T11" fmla="*/ 656 h 1104"/>
                <a:gd name="T12" fmla="*/ 760 w 1000"/>
                <a:gd name="T13" fmla="*/ 696 h 1104"/>
                <a:gd name="T14" fmla="*/ 752 w 1000"/>
                <a:gd name="T15" fmla="*/ 720 h 1104"/>
                <a:gd name="T16" fmla="*/ 728 w 1000"/>
                <a:gd name="T17" fmla="*/ 728 h 1104"/>
                <a:gd name="T18" fmla="*/ 632 w 1000"/>
                <a:gd name="T19" fmla="*/ 784 h 1104"/>
                <a:gd name="T20" fmla="*/ 584 w 1000"/>
                <a:gd name="T21" fmla="*/ 816 h 1104"/>
                <a:gd name="T22" fmla="*/ 560 w 1000"/>
                <a:gd name="T23" fmla="*/ 832 h 1104"/>
                <a:gd name="T24" fmla="*/ 488 w 1000"/>
                <a:gd name="T25" fmla="*/ 952 h 1104"/>
                <a:gd name="T26" fmla="*/ 440 w 1000"/>
                <a:gd name="T27" fmla="*/ 1024 h 1104"/>
                <a:gd name="T28" fmla="*/ 392 w 1000"/>
                <a:gd name="T29" fmla="*/ 1104 h 1104"/>
                <a:gd name="T30" fmla="*/ 320 w 1000"/>
                <a:gd name="T31" fmla="*/ 1072 h 1104"/>
                <a:gd name="T32" fmla="*/ 272 w 1000"/>
                <a:gd name="T33" fmla="*/ 1056 h 1104"/>
                <a:gd name="T34" fmla="*/ 256 w 1000"/>
                <a:gd name="T35" fmla="*/ 1032 h 1104"/>
                <a:gd name="T36" fmla="*/ 208 w 1000"/>
                <a:gd name="T37" fmla="*/ 1016 h 1104"/>
                <a:gd name="T38" fmla="*/ 176 w 1000"/>
                <a:gd name="T39" fmla="*/ 976 h 1104"/>
                <a:gd name="T40" fmla="*/ 168 w 1000"/>
                <a:gd name="T41" fmla="*/ 952 h 1104"/>
                <a:gd name="T42" fmla="*/ 120 w 1000"/>
                <a:gd name="T43" fmla="*/ 936 h 1104"/>
                <a:gd name="T44" fmla="*/ 0 w 1000"/>
                <a:gd name="T45" fmla="*/ 864 h 1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0"/>
                <a:gd name="T70" fmla="*/ 0 h 1104"/>
                <a:gd name="T71" fmla="*/ 1000 w 1000"/>
                <a:gd name="T72" fmla="*/ 1104 h 1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0" h="1104">
                  <a:moveTo>
                    <a:pt x="0" y="864"/>
                  </a:moveTo>
                  <a:lnTo>
                    <a:pt x="0" y="0"/>
                  </a:lnTo>
                  <a:lnTo>
                    <a:pt x="960" y="0"/>
                  </a:lnTo>
                  <a:cubicBezTo>
                    <a:pt x="963" y="176"/>
                    <a:pt x="1000" y="357"/>
                    <a:pt x="960" y="528"/>
                  </a:cubicBezTo>
                  <a:cubicBezTo>
                    <a:pt x="946" y="587"/>
                    <a:pt x="929" y="597"/>
                    <a:pt x="880" y="624"/>
                  </a:cubicBezTo>
                  <a:cubicBezTo>
                    <a:pt x="863" y="633"/>
                    <a:pt x="850" y="650"/>
                    <a:pt x="832" y="656"/>
                  </a:cubicBezTo>
                  <a:cubicBezTo>
                    <a:pt x="806" y="665"/>
                    <a:pt x="760" y="696"/>
                    <a:pt x="760" y="696"/>
                  </a:cubicBezTo>
                  <a:cubicBezTo>
                    <a:pt x="757" y="704"/>
                    <a:pt x="758" y="714"/>
                    <a:pt x="752" y="720"/>
                  </a:cubicBezTo>
                  <a:cubicBezTo>
                    <a:pt x="746" y="726"/>
                    <a:pt x="735" y="724"/>
                    <a:pt x="728" y="728"/>
                  </a:cubicBezTo>
                  <a:cubicBezTo>
                    <a:pt x="696" y="746"/>
                    <a:pt x="664" y="766"/>
                    <a:pt x="632" y="784"/>
                  </a:cubicBezTo>
                  <a:cubicBezTo>
                    <a:pt x="615" y="793"/>
                    <a:pt x="600" y="805"/>
                    <a:pt x="584" y="816"/>
                  </a:cubicBezTo>
                  <a:cubicBezTo>
                    <a:pt x="576" y="821"/>
                    <a:pt x="560" y="832"/>
                    <a:pt x="560" y="832"/>
                  </a:cubicBezTo>
                  <a:cubicBezTo>
                    <a:pt x="533" y="872"/>
                    <a:pt x="511" y="911"/>
                    <a:pt x="488" y="952"/>
                  </a:cubicBezTo>
                  <a:cubicBezTo>
                    <a:pt x="474" y="977"/>
                    <a:pt x="449" y="997"/>
                    <a:pt x="440" y="1024"/>
                  </a:cubicBezTo>
                  <a:cubicBezTo>
                    <a:pt x="430" y="1054"/>
                    <a:pt x="415" y="1081"/>
                    <a:pt x="392" y="1104"/>
                  </a:cubicBezTo>
                  <a:cubicBezTo>
                    <a:pt x="354" y="1079"/>
                    <a:pt x="377" y="1091"/>
                    <a:pt x="320" y="1072"/>
                  </a:cubicBezTo>
                  <a:cubicBezTo>
                    <a:pt x="304" y="1067"/>
                    <a:pt x="272" y="1056"/>
                    <a:pt x="272" y="1056"/>
                  </a:cubicBezTo>
                  <a:cubicBezTo>
                    <a:pt x="267" y="1048"/>
                    <a:pt x="264" y="1037"/>
                    <a:pt x="256" y="1032"/>
                  </a:cubicBezTo>
                  <a:cubicBezTo>
                    <a:pt x="242" y="1023"/>
                    <a:pt x="208" y="1016"/>
                    <a:pt x="208" y="1016"/>
                  </a:cubicBezTo>
                  <a:cubicBezTo>
                    <a:pt x="188" y="956"/>
                    <a:pt x="217" y="1028"/>
                    <a:pt x="176" y="976"/>
                  </a:cubicBezTo>
                  <a:cubicBezTo>
                    <a:pt x="171" y="969"/>
                    <a:pt x="175" y="957"/>
                    <a:pt x="168" y="952"/>
                  </a:cubicBezTo>
                  <a:cubicBezTo>
                    <a:pt x="154" y="942"/>
                    <a:pt x="136" y="941"/>
                    <a:pt x="120" y="936"/>
                  </a:cubicBezTo>
                  <a:cubicBezTo>
                    <a:pt x="105" y="931"/>
                    <a:pt x="17" y="875"/>
                    <a:pt x="0" y="864"/>
                  </a:cubicBezTo>
                  <a:close/>
                </a:path>
              </a:pathLst>
            </a:custGeom>
            <a:solidFill>
              <a:srgbClr val="FFCC00"/>
            </a:solidFill>
            <a:ln w="9525" cap="flat" cmpd="sng">
              <a:solidFill>
                <a:schemeClr val="tx1"/>
              </a:solidFill>
              <a:prstDash val="solid"/>
              <a:round/>
              <a:headEnd/>
              <a:tailEnd/>
            </a:ln>
          </p:spPr>
          <p:txBody>
            <a:bodyPr>
              <a:spAutoFit/>
            </a:bodyPr>
            <a:lstStyle/>
            <a:p>
              <a:endParaRPr lang="en-US"/>
            </a:p>
          </p:txBody>
        </p:sp>
        <p:sp>
          <p:nvSpPr>
            <p:cNvPr id="205" name="Freeform 189"/>
            <p:cNvSpPr>
              <a:spLocks/>
            </p:cNvSpPr>
            <p:nvPr/>
          </p:nvSpPr>
          <p:spPr bwMode="auto">
            <a:xfrm>
              <a:off x="3333" y="2028"/>
              <a:ext cx="1294" cy="1180"/>
            </a:xfrm>
            <a:custGeom>
              <a:avLst/>
              <a:gdLst>
                <a:gd name="T0" fmla="*/ 35 w 1294"/>
                <a:gd name="T1" fmla="*/ 422 h 1180"/>
                <a:gd name="T2" fmla="*/ 115 w 1294"/>
                <a:gd name="T3" fmla="*/ 300 h 1180"/>
                <a:gd name="T4" fmla="*/ 150 w 1294"/>
                <a:gd name="T5" fmla="*/ 236 h 1180"/>
                <a:gd name="T6" fmla="*/ 214 w 1294"/>
                <a:gd name="T7" fmla="*/ 216 h 1180"/>
                <a:gd name="T8" fmla="*/ 291 w 1294"/>
                <a:gd name="T9" fmla="*/ 148 h 1180"/>
                <a:gd name="T10" fmla="*/ 379 w 1294"/>
                <a:gd name="T11" fmla="*/ 92 h 1180"/>
                <a:gd name="T12" fmla="*/ 438 w 1294"/>
                <a:gd name="T13" fmla="*/ 64 h 1180"/>
                <a:gd name="T14" fmla="*/ 475 w 1294"/>
                <a:gd name="T15" fmla="*/ 36 h 1180"/>
                <a:gd name="T16" fmla="*/ 519 w 1294"/>
                <a:gd name="T17" fmla="*/ 0 h 1180"/>
                <a:gd name="T18" fmla="*/ 1278 w 1294"/>
                <a:gd name="T19" fmla="*/ 360 h 1180"/>
                <a:gd name="T20" fmla="*/ 1230 w 1294"/>
                <a:gd name="T21" fmla="*/ 392 h 1180"/>
                <a:gd name="T22" fmla="*/ 1150 w 1294"/>
                <a:gd name="T23" fmla="*/ 424 h 1180"/>
                <a:gd name="T24" fmla="*/ 1102 w 1294"/>
                <a:gd name="T25" fmla="*/ 440 h 1180"/>
                <a:gd name="T26" fmla="*/ 1094 w 1294"/>
                <a:gd name="T27" fmla="*/ 512 h 1180"/>
                <a:gd name="T28" fmla="*/ 1142 w 1294"/>
                <a:gd name="T29" fmla="*/ 528 h 1180"/>
                <a:gd name="T30" fmla="*/ 1190 w 1294"/>
                <a:gd name="T31" fmla="*/ 560 h 1180"/>
                <a:gd name="T32" fmla="*/ 1230 w 1294"/>
                <a:gd name="T33" fmla="*/ 632 h 1180"/>
                <a:gd name="T34" fmla="*/ 1214 w 1294"/>
                <a:gd name="T35" fmla="*/ 704 h 1180"/>
                <a:gd name="T36" fmla="*/ 1182 w 1294"/>
                <a:gd name="T37" fmla="*/ 752 h 1180"/>
                <a:gd name="T38" fmla="*/ 1102 w 1294"/>
                <a:gd name="T39" fmla="*/ 720 h 1180"/>
                <a:gd name="T40" fmla="*/ 1022 w 1294"/>
                <a:gd name="T41" fmla="*/ 752 h 1180"/>
                <a:gd name="T42" fmla="*/ 982 w 1294"/>
                <a:gd name="T43" fmla="*/ 920 h 1180"/>
                <a:gd name="T44" fmla="*/ 934 w 1294"/>
                <a:gd name="T45" fmla="*/ 944 h 1180"/>
                <a:gd name="T46" fmla="*/ 838 w 1294"/>
                <a:gd name="T47" fmla="*/ 1000 h 1180"/>
                <a:gd name="T48" fmla="*/ 742 w 1294"/>
                <a:gd name="T49" fmla="*/ 1040 h 1180"/>
                <a:gd name="T50" fmla="*/ 710 w 1294"/>
                <a:gd name="T51" fmla="*/ 1112 h 1180"/>
                <a:gd name="T52" fmla="*/ 686 w 1294"/>
                <a:gd name="T53" fmla="*/ 1120 h 1180"/>
                <a:gd name="T54" fmla="*/ 494 w 1294"/>
                <a:gd name="T55" fmla="*/ 1128 h 1180"/>
                <a:gd name="T56" fmla="*/ 430 w 1294"/>
                <a:gd name="T57" fmla="*/ 1048 h 1180"/>
                <a:gd name="T58" fmla="*/ 366 w 1294"/>
                <a:gd name="T59" fmla="*/ 1000 h 1180"/>
                <a:gd name="T60" fmla="*/ 318 w 1294"/>
                <a:gd name="T61" fmla="*/ 984 h 1180"/>
                <a:gd name="T62" fmla="*/ 294 w 1294"/>
                <a:gd name="T63" fmla="*/ 976 h 1180"/>
                <a:gd name="T64" fmla="*/ 174 w 1294"/>
                <a:gd name="T65" fmla="*/ 920 h 1180"/>
                <a:gd name="T66" fmla="*/ 134 w 1294"/>
                <a:gd name="T67" fmla="*/ 888 h 1180"/>
                <a:gd name="T68" fmla="*/ 0 w 1294"/>
                <a:gd name="T69" fmla="*/ 513 h 1180"/>
                <a:gd name="T70" fmla="*/ 36 w 1294"/>
                <a:gd name="T71" fmla="*/ 420 h 1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4"/>
                <a:gd name="T109" fmla="*/ 0 h 1180"/>
                <a:gd name="T110" fmla="*/ 1294 w 1294"/>
                <a:gd name="T111" fmla="*/ 1180 h 1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4" h="1180">
                  <a:moveTo>
                    <a:pt x="35" y="422"/>
                  </a:moveTo>
                  <a:cubicBezTo>
                    <a:pt x="58" y="393"/>
                    <a:pt x="107" y="311"/>
                    <a:pt x="115" y="300"/>
                  </a:cubicBezTo>
                  <a:cubicBezTo>
                    <a:pt x="124" y="279"/>
                    <a:pt x="137" y="253"/>
                    <a:pt x="150" y="236"/>
                  </a:cubicBezTo>
                  <a:cubicBezTo>
                    <a:pt x="155" y="229"/>
                    <a:pt x="207" y="220"/>
                    <a:pt x="214" y="216"/>
                  </a:cubicBezTo>
                  <a:cubicBezTo>
                    <a:pt x="231" y="207"/>
                    <a:pt x="275" y="159"/>
                    <a:pt x="291" y="148"/>
                  </a:cubicBezTo>
                  <a:cubicBezTo>
                    <a:pt x="320" y="129"/>
                    <a:pt x="349" y="112"/>
                    <a:pt x="379" y="92"/>
                  </a:cubicBezTo>
                  <a:cubicBezTo>
                    <a:pt x="413" y="41"/>
                    <a:pt x="386" y="87"/>
                    <a:pt x="438" y="64"/>
                  </a:cubicBezTo>
                  <a:cubicBezTo>
                    <a:pt x="453" y="57"/>
                    <a:pt x="475" y="36"/>
                    <a:pt x="475" y="36"/>
                  </a:cubicBezTo>
                  <a:cubicBezTo>
                    <a:pt x="485" y="5"/>
                    <a:pt x="487" y="11"/>
                    <a:pt x="519" y="0"/>
                  </a:cubicBezTo>
                  <a:cubicBezTo>
                    <a:pt x="645" y="57"/>
                    <a:pt x="1162" y="293"/>
                    <a:pt x="1278" y="360"/>
                  </a:cubicBezTo>
                  <a:cubicBezTo>
                    <a:pt x="1294" y="371"/>
                    <a:pt x="1246" y="381"/>
                    <a:pt x="1230" y="392"/>
                  </a:cubicBezTo>
                  <a:cubicBezTo>
                    <a:pt x="1202" y="411"/>
                    <a:pt x="1183" y="414"/>
                    <a:pt x="1150" y="424"/>
                  </a:cubicBezTo>
                  <a:cubicBezTo>
                    <a:pt x="1134" y="429"/>
                    <a:pt x="1102" y="440"/>
                    <a:pt x="1102" y="440"/>
                  </a:cubicBezTo>
                  <a:cubicBezTo>
                    <a:pt x="1087" y="462"/>
                    <a:pt x="1067" y="481"/>
                    <a:pt x="1094" y="512"/>
                  </a:cubicBezTo>
                  <a:cubicBezTo>
                    <a:pt x="1105" y="525"/>
                    <a:pt x="1128" y="519"/>
                    <a:pt x="1142" y="528"/>
                  </a:cubicBezTo>
                  <a:cubicBezTo>
                    <a:pt x="1158" y="539"/>
                    <a:pt x="1190" y="560"/>
                    <a:pt x="1190" y="560"/>
                  </a:cubicBezTo>
                  <a:cubicBezTo>
                    <a:pt x="1227" y="615"/>
                    <a:pt x="1216" y="590"/>
                    <a:pt x="1230" y="632"/>
                  </a:cubicBezTo>
                  <a:cubicBezTo>
                    <a:pt x="1228" y="645"/>
                    <a:pt x="1223" y="687"/>
                    <a:pt x="1214" y="704"/>
                  </a:cubicBezTo>
                  <a:cubicBezTo>
                    <a:pt x="1205" y="721"/>
                    <a:pt x="1182" y="752"/>
                    <a:pt x="1182" y="752"/>
                  </a:cubicBezTo>
                  <a:cubicBezTo>
                    <a:pt x="1153" y="742"/>
                    <a:pt x="1132" y="728"/>
                    <a:pt x="1102" y="720"/>
                  </a:cubicBezTo>
                  <a:cubicBezTo>
                    <a:pt x="1070" y="728"/>
                    <a:pt x="1049" y="734"/>
                    <a:pt x="1022" y="752"/>
                  </a:cubicBezTo>
                  <a:cubicBezTo>
                    <a:pt x="1019" y="774"/>
                    <a:pt x="1002" y="895"/>
                    <a:pt x="982" y="920"/>
                  </a:cubicBezTo>
                  <a:cubicBezTo>
                    <a:pt x="967" y="939"/>
                    <a:pt x="953" y="934"/>
                    <a:pt x="934" y="944"/>
                  </a:cubicBezTo>
                  <a:cubicBezTo>
                    <a:pt x="905" y="958"/>
                    <a:pt x="866" y="991"/>
                    <a:pt x="838" y="1000"/>
                  </a:cubicBezTo>
                  <a:cubicBezTo>
                    <a:pt x="801" y="1012"/>
                    <a:pt x="773" y="1019"/>
                    <a:pt x="742" y="1040"/>
                  </a:cubicBezTo>
                  <a:cubicBezTo>
                    <a:pt x="738" y="1051"/>
                    <a:pt x="716" y="1106"/>
                    <a:pt x="710" y="1112"/>
                  </a:cubicBezTo>
                  <a:cubicBezTo>
                    <a:pt x="704" y="1118"/>
                    <a:pt x="694" y="1117"/>
                    <a:pt x="686" y="1120"/>
                  </a:cubicBezTo>
                  <a:cubicBezTo>
                    <a:pt x="646" y="1180"/>
                    <a:pt x="556" y="1137"/>
                    <a:pt x="494" y="1128"/>
                  </a:cubicBezTo>
                  <a:cubicBezTo>
                    <a:pt x="449" y="1098"/>
                    <a:pt x="475" y="1078"/>
                    <a:pt x="430" y="1048"/>
                  </a:cubicBezTo>
                  <a:cubicBezTo>
                    <a:pt x="414" y="1023"/>
                    <a:pt x="393" y="1012"/>
                    <a:pt x="366" y="1000"/>
                  </a:cubicBezTo>
                  <a:cubicBezTo>
                    <a:pt x="351" y="993"/>
                    <a:pt x="334" y="989"/>
                    <a:pt x="318" y="984"/>
                  </a:cubicBezTo>
                  <a:cubicBezTo>
                    <a:pt x="310" y="981"/>
                    <a:pt x="294" y="976"/>
                    <a:pt x="294" y="976"/>
                  </a:cubicBezTo>
                  <a:cubicBezTo>
                    <a:pt x="268" y="937"/>
                    <a:pt x="218" y="931"/>
                    <a:pt x="174" y="920"/>
                  </a:cubicBezTo>
                  <a:cubicBezTo>
                    <a:pt x="144" y="900"/>
                    <a:pt x="157" y="911"/>
                    <a:pt x="134" y="888"/>
                  </a:cubicBezTo>
                  <a:cubicBezTo>
                    <a:pt x="89" y="757"/>
                    <a:pt x="36" y="646"/>
                    <a:pt x="0" y="513"/>
                  </a:cubicBezTo>
                  <a:cubicBezTo>
                    <a:pt x="21" y="447"/>
                    <a:pt x="15" y="468"/>
                    <a:pt x="36" y="420"/>
                  </a:cubicBezTo>
                </a:path>
              </a:pathLst>
            </a:custGeom>
            <a:solidFill>
              <a:srgbClr val="FFFF66"/>
            </a:solidFill>
            <a:ln w="9525" cap="flat" cmpd="sng">
              <a:solidFill>
                <a:schemeClr val="tx1"/>
              </a:solidFill>
              <a:prstDash val="solid"/>
              <a:round/>
              <a:headEnd/>
              <a:tailEnd/>
            </a:ln>
          </p:spPr>
          <p:txBody>
            <a:bodyPr>
              <a:spAutoFit/>
            </a:bodyPr>
            <a:lstStyle/>
            <a:p>
              <a:endParaRPr lang="en-US"/>
            </a:p>
          </p:txBody>
        </p:sp>
        <p:sp>
          <p:nvSpPr>
            <p:cNvPr id="206" name="Freeform 190"/>
            <p:cNvSpPr>
              <a:spLocks/>
            </p:cNvSpPr>
            <p:nvPr/>
          </p:nvSpPr>
          <p:spPr bwMode="auto">
            <a:xfrm>
              <a:off x="3840" y="1440"/>
              <a:ext cx="1407" cy="1032"/>
            </a:xfrm>
            <a:custGeom>
              <a:avLst/>
              <a:gdLst>
                <a:gd name="T0" fmla="*/ 56 w 1407"/>
                <a:gd name="T1" fmla="*/ 8 h 1032"/>
                <a:gd name="T2" fmla="*/ 1400 w 1407"/>
                <a:gd name="T3" fmla="*/ 0 h 1032"/>
                <a:gd name="T4" fmla="*/ 1400 w 1407"/>
                <a:gd name="T5" fmla="*/ 488 h 1032"/>
                <a:gd name="T6" fmla="*/ 1376 w 1407"/>
                <a:gd name="T7" fmla="*/ 504 h 1032"/>
                <a:gd name="T8" fmla="*/ 1328 w 1407"/>
                <a:gd name="T9" fmla="*/ 520 h 1032"/>
                <a:gd name="T10" fmla="*/ 1304 w 1407"/>
                <a:gd name="T11" fmla="*/ 528 h 1032"/>
                <a:gd name="T12" fmla="*/ 1296 w 1407"/>
                <a:gd name="T13" fmla="*/ 632 h 1032"/>
                <a:gd name="T14" fmla="*/ 1368 w 1407"/>
                <a:gd name="T15" fmla="*/ 664 h 1032"/>
                <a:gd name="T16" fmla="*/ 1392 w 1407"/>
                <a:gd name="T17" fmla="*/ 704 h 1032"/>
                <a:gd name="T18" fmla="*/ 1368 w 1407"/>
                <a:gd name="T19" fmla="*/ 768 h 1032"/>
                <a:gd name="T20" fmla="*/ 1360 w 1407"/>
                <a:gd name="T21" fmla="*/ 792 h 1032"/>
                <a:gd name="T22" fmla="*/ 1384 w 1407"/>
                <a:gd name="T23" fmla="*/ 808 h 1032"/>
                <a:gd name="T24" fmla="*/ 1392 w 1407"/>
                <a:gd name="T25" fmla="*/ 832 h 1032"/>
                <a:gd name="T26" fmla="*/ 1368 w 1407"/>
                <a:gd name="T27" fmla="*/ 1032 h 1032"/>
                <a:gd name="T28" fmla="*/ 1336 w 1407"/>
                <a:gd name="T29" fmla="*/ 984 h 1032"/>
                <a:gd name="T30" fmla="*/ 1320 w 1407"/>
                <a:gd name="T31" fmla="*/ 960 h 1032"/>
                <a:gd name="T32" fmla="*/ 1240 w 1407"/>
                <a:gd name="T33" fmla="*/ 968 h 1032"/>
                <a:gd name="T34" fmla="*/ 1232 w 1407"/>
                <a:gd name="T35" fmla="*/ 944 h 1032"/>
                <a:gd name="T36" fmla="*/ 1200 w 1407"/>
                <a:gd name="T37" fmla="*/ 952 h 1032"/>
                <a:gd name="T38" fmla="*/ 1080 w 1407"/>
                <a:gd name="T39" fmla="*/ 992 h 1032"/>
                <a:gd name="T40" fmla="*/ 1032 w 1407"/>
                <a:gd name="T41" fmla="*/ 1008 h 1032"/>
                <a:gd name="T42" fmla="*/ 920 w 1407"/>
                <a:gd name="T43" fmla="*/ 1000 h 1032"/>
                <a:gd name="T44" fmla="*/ 880 w 1407"/>
                <a:gd name="T45" fmla="*/ 960 h 1032"/>
                <a:gd name="T46" fmla="*/ 832 w 1407"/>
                <a:gd name="T47" fmla="*/ 936 h 1032"/>
                <a:gd name="T48" fmla="*/ 808 w 1407"/>
                <a:gd name="T49" fmla="*/ 944 h 1032"/>
                <a:gd name="T50" fmla="*/ 776 w 1407"/>
                <a:gd name="T51" fmla="*/ 968 h 1032"/>
                <a:gd name="T52" fmla="*/ 8 w 1407"/>
                <a:gd name="T53" fmla="*/ 584 h 1032"/>
                <a:gd name="T54" fmla="*/ 32 w 1407"/>
                <a:gd name="T55" fmla="*/ 592 h 1032"/>
                <a:gd name="T56" fmla="*/ 24 w 1407"/>
                <a:gd name="T57" fmla="*/ 528 h 1032"/>
                <a:gd name="T58" fmla="*/ 56 w 1407"/>
                <a:gd name="T59" fmla="*/ 456 h 1032"/>
                <a:gd name="T60" fmla="*/ 72 w 1407"/>
                <a:gd name="T61" fmla="*/ 368 h 1032"/>
                <a:gd name="T62" fmla="*/ 56 w 1407"/>
                <a:gd name="T63" fmla="*/ 240 h 1032"/>
                <a:gd name="T64" fmla="*/ 56 w 1407"/>
                <a:gd name="T65" fmla="*/ 96 h 1032"/>
                <a:gd name="T66" fmla="*/ 56 w 1407"/>
                <a:gd name="T67" fmla="*/ 8 h 10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7"/>
                <a:gd name="T103" fmla="*/ 0 h 1032"/>
                <a:gd name="T104" fmla="*/ 1407 w 1407"/>
                <a:gd name="T105" fmla="*/ 1032 h 10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7" h="1032">
                  <a:moveTo>
                    <a:pt x="56" y="8"/>
                  </a:moveTo>
                  <a:lnTo>
                    <a:pt x="1400" y="0"/>
                  </a:lnTo>
                  <a:cubicBezTo>
                    <a:pt x="1392" y="208"/>
                    <a:pt x="1384" y="408"/>
                    <a:pt x="1400" y="488"/>
                  </a:cubicBezTo>
                  <a:cubicBezTo>
                    <a:pt x="1392" y="520"/>
                    <a:pt x="1385" y="500"/>
                    <a:pt x="1376" y="504"/>
                  </a:cubicBezTo>
                  <a:cubicBezTo>
                    <a:pt x="1361" y="511"/>
                    <a:pt x="1344" y="515"/>
                    <a:pt x="1328" y="520"/>
                  </a:cubicBezTo>
                  <a:cubicBezTo>
                    <a:pt x="1320" y="523"/>
                    <a:pt x="1304" y="528"/>
                    <a:pt x="1304" y="528"/>
                  </a:cubicBezTo>
                  <a:cubicBezTo>
                    <a:pt x="1283" y="559"/>
                    <a:pt x="1269" y="598"/>
                    <a:pt x="1296" y="632"/>
                  </a:cubicBezTo>
                  <a:cubicBezTo>
                    <a:pt x="1315" y="655"/>
                    <a:pt x="1345" y="649"/>
                    <a:pt x="1368" y="664"/>
                  </a:cubicBezTo>
                  <a:cubicBezTo>
                    <a:pt x="1384" y="675"/>
                    <a:pt x="1392" y="704"/>
                    <a:pt x="1392" y="704"/>
                  </a:cubicBezTo>
                  <a:cubicBezTo>
                    <a:pt x="1392" y="776"/>
                    <a:pt x="1407" y="742"/>
                    <a:pt x="1368" y="768"/>
                  </a:cubicBezTo>
                  <a:cubicBezTo>
                    <a:pt x="1365" y="776"/>
                    <a:pt x="1357" y="784"/>
                    <a:pt x="1360" y="792"/>
                  </a:cubicBezTo>
                  <a:cubicBezTo>
                    <a:pt x="1364" y="801"/>
                    <a:pt x="1378" y="800"/>
                    <a:pt x="1384" y="808"/>
                  </a:cubicBezTo>
                  <a:cubicBezTo>
                    <a:pt x="1389" y="815"/>
                    <a:pt x="1388" y="824"/>
                    <a:pt x="1392" y="832"/>
                  </a:cubicBezTo>
                  <a:cubicBezTo>
                    <a:pt x="1389" y="869"/>
                    <a:pt x="1392" y="1024"/>
                    <a:pt x="1368" y="1032"/>
                  </a:cubicBezTo>
                  <a:cubicBezTo>
                    <a:pt x="1357" y="1016"/>
                    <a:pt x="1347" y="1000"/>
                    <a:pt x="1336" y="984"/>
                  </a:cubicBezTo>
                  <a:cubicBezTo>
                    <a:pt x="1331" y="976"/>
                    <a:pt x="1320" y="960"/>
                    <a:pt x="1320" y="960"/>
                  </a:cubicBezTo>
                  <a:cubicBezTo>
                    <a:pt x="1282" y="969"/>
                    <a:pt x="1274" y="957"/>
                    <a:pt x="1240" y="968"/>
                  </a:cubicBezTo>
                  <a:cubicBezTo>
                    <a:pt x="1237" y="960"/>
                    <a:pt x="1240" y="947"/>
                    <a:pt x="1232" y="944"/>
                  </a:cubicBezTo>
                  <a:cubicBezTo>
                    <a:pt x="1222" y="940"/>
                    <a:pt x="1211" y="949"/>
                    <a:pt x="1200" y="952"/>
                  </a:cubicBezTo>
                  <a:cubicBezTo>
                    <a:pt x="1160" y="964"/>
                    <a:pt x="1120" y="979"/>
                    <a:pt x="1080" y="992"/>
                  </a:cubicBezTo>
                  <a:cubicBezTo>
                    <a:pt x="1064" y="997"/>
                    <a:pt x="1032" y="1008"/>
                    <a:pt x="1032" y="1008"/>
                  </a:cubicBezTo>
                  <a:cubicBezTo>
                    <a:pt x="995" y="1005"/>
                    <a:pt x="957" y="1007"/>
                    <a:pt x="920" y="1000"/>
                  </a:cubicBezTo>
                  <a:cubicBezTo>
                    <a:pt x="894" y="995"/>
                    <a:pt x="895" y="975"/>
                    <a:pt x="880" y="960"/>
                  </a:cubicBezTo>
                  <a:cubicBezTo>
                    <a:pt x="864" y="944"/>
                    <a:pt x="852" y="943"/>
                    <a:pt x="832" y="936"/>
                  </a:cubicBezTo>
                  <a:cubicBezTo>
                    <a:pt x="824" y="939"/>
                    <a:pt x="814" y="938"/>
                    <a:pt x="808" y="944"/>
                  </a:cubicBezTo>
                  <a:cubicBezTo>
                    <a:pt x="776" y="976"/>
                    <a:pt x="828" y="968"/>
                    <a:pt x="776" y="968"/>
                  </a:cubicBezTo>
                  <a:cubicBezTo>
                    <a:pt x="520" y="840"/>
                    <a:pt x="263" y="713"/>
                    <a:pt x="8" y="584"/>
                  </a:cubicBezTo>
                  <a:cubicBezTo>
                    <a:pt x="0" y="580"/>
                    <a:pt x="24" y="595"/>
                    <a:pt x="32" y="592"/>
                  </a:cubicBezTo>
                  <a:cubicBezTo>
                    <a:pt x="41" y="588"/>
                    <a:pt x="20" y="537"/>
                    <a:pt x="24" y="528"/>
                  </a:cubicBezTo>
                  <a:cubicBezTo>
                    <a:pt x="48" y="448"/>
                    <a:pt x="43" y="505"/>
                    <a:pt x="56" y="456"/>
                  </a:cubicBezTo>
                  <a:cubicBezTo>
                    <a:pt x="60" y="440"/>
                    <a:pt x="72" y="368"/>
                    <a:pt x="72" y="368"/>
                  </a:cubicBezTo>
                  <a:cubicBezTo>
                    <a:pt x="69" y="301"/>
                    <a:pt x="62" y="306"/>
                    <a:pt x="56" y="240"/>
                  </a:cubicBezTo>
                  <a:cubicBezTo>
                    <a:pt x="54" y="223"/>
                    <a:pt x="56" y="96"/>
                    <a:pt x="56" y="96"/>
                  </a:cubicBezTo>
                  <a:cubicBezTo>
                    <a:pt x="46" y="24"/>
                    <a:pt x="49" y="86"/>
                    <a:pt x="56" y="8"/>
                  </a:cubicBezTo>
                  <a:close/>
                </a:path>
              </a:pathLst>
            </a:custGeom>
            <a:solidFill>
              <a:schemeClr val="accent3">
                <a:lumMod val="60000"/>
                <a:lumOff val="40000"/>
              </a:schemeClr>
            </a:solidFill>
            <a:ln w="9525" cap="flat" cmpd="sng">
              <a:solidFill>
                <a:schemeClr val="tx1"/>
              </a:solidFill>
              <a:prstDash val="solid"/>
              <a:round/>
              <a:headEnd/>
              <a:tailEnd/>
            </a:ln>
          </p:spPr>
          <p:txBody>
            <a:bodyPr>
              <a:spAutoFit/>
            </a:bodyPr>
            <a:lstStyle/>
            <a:p>
              <a:endParaRPr lang="en-US"/>
            </a:p>
          </p:txBody>
        </p:sp>
        <p:sp>
          <p:nvSpPr>
            <p:cNvPr id="207" name="Rectangle 191"/>
            <p:cNvSpPr>
              <a:spLocks noChangeArrowheads="1"/>
            </p:cNvSpPr>
            <p:nvPr/>
          </p:nvSpPr>
          <p:spPr bwMode="auto">
            <a:xfrm>
              <a:off x="2936" y="1440"/>
              <a:ext cx="2296" cy="1888"/>
            </a:xfrm>
            <a:prstGeom prst="rect">
              <a:avLst/>
            </a:prstGeom>
            <a:noFill/>
            <a:ln w="50800">
              <a:solidFill>
                <a:schemeClr val="tx1"/>
              </a:solidFill>
              <a:miter lim="800000"/>
              <a:headEnd/>
              <a:tailEnd/>
            </a:ln>
          </p:spPr>
          <p:txBody>
            <a:bodyPr anchor="ctr">
              <a:spAutoFit/>
            </a:bodyPr>
            <a:lstStyle/>
            <a:p>
              <a:endParaRPr lang="en-US"/>
            </a:p>
          </p:txBody>
        </p:sp>
        <p:sp>
          <p:nvSpPr>
            <p:cNvPr id="208" name="Freeform 192" descr="Light upward diagonal"/>
            <p:cNvSpPr>
              <a:spLocks/>
            </p:cNvSpPr>
            <p:nvPr/>
          </p:nvSpPr>
          <p:spPr bwMode="auto">
            <a:xfrm>
              <a:off x="4247" y="1523"/>
              <a:ext cx="322" cy="349"/>
            </a:xfrm>
            <a:custGeom>
              <a:avLst/>
              <a:gdLst>
                <a:gd name="T0" fmla="*/ 181 w 322"/>
                <a:gd name="T1" fmla="*/ 19 h 349"/>
                <a:gd name="T2" fmla="*/ 107 w 322"/>
                <a:gd name="T3" fmla="*/ 81 h 349"/>
                <a:gd name="T4" fmla="*/ 58 w 322"/>
                <a:gd name="T5" fmla="*/ 110 h 349"/>
                <a:gd name="T6" fmla="*/ 19 w 322"/>
                <a:gd name="T7" fmla="*/ 217 h 349"/>
                <a:gd name="T8" fmla="*/ 22 w 322"/>
                <a:gd name="T9" fmla="*/ 286 h 349"/>
                <a:gd name="T10" fmla="*/ 73 w 322"/>
                <a:gd name="T11" fmla="*/ 328 h 349"/>
                <a:gd name="T12" fmla="*/ 127 w 322"/>
                <a:gd name="T13" fmla="*/ 334 h 349"/>
                <a:gd name="T14" fmla="*/ 193 w 322"/>
                <a:gd name="T15" fmla="*/ 343 h 349"/>
                <a:gd name="T16" fmla="*/ 229 w 322"/>
                <a:gd name="T17" fmla="*/ 310 h 349"/>
                <a:gd name="T18" fmla="*/ 259 w 322"/>
                <a:gd name="T19" fmla="*/ 274 h 349"/>
                <a:gd name="T20" fmla="*/ 283 w 322"/>
                <a:gd name="T21" fmla="*/ 184 h 349"/>
                <a:gd name="T22" fmla="*/ 316 w 322"/>
                <a:gd name="T23" fmla="*/ 142 h 349"/>
                <a:gd name="T24" fmla="*/ 313 w 322"/>
                <a:gd name="T25" fmla="*/ 88 h 349"/>
                <a:gd name="T26" fmla="*/ 295 w 322"/>
                <a:gd name="T27" fmla="*/ 52 h 349"/>
                <a:gd name="T28" fmla="*/ 281 w 322"/>
                <a:gd name="T29" fmla="*/ 32 h 349"/>
                <a:gd name="T30" fmla="*/ 252 w 322"/>
                <a:gd name="T31" fmla="*/ 13 h 349"/>
                <a:gd name="T32" fmla="*/ 214 w 322"/>
                <a:gd name="T33" fmla="*/ 7 h 349"/>
                <a:gd name="T34" fmla="*/ 181 w 322"/>
                <a:gd name="T35" fmla="*/ 19 h 3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2"/>
                <a:gd name="T55" fmla="*/ 0 h 349"/>
                <a:gd name="T56" fmla="*/ 322 w 322"/>
                <a:gd name="T57" fmla="*/ 349 h 3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2" h="349">
                  <a:moveTo>
                    <a:pt x="181" y="19"/>
                  </a:moveTo>
                  <a:cubicBezTo>
                    <a:pt x="150" y="27"/>
                    <a:pt x="136" y="64"/>
                    <a:pt x="107" y="81"/>
                  </a:cubicBezTo>
                  <a:cubicBezTo>
                    <a:pt x="90" y="90"/>
                    <a:pt x="58" y="110"/>
                    <a:pt x="58" y="110"/>
                  </a:cubicBezTo>
                  <a:cubicBezTo>
                    <a:pt x="50" y="132"/>
                    <a:pt x="0" y="179"/>
                    <a:pt x="19" y="217"/>
                  </a:cubicBezTo>
                  <a:cubicBezTo>
                    <a:pt x="26" y="231"/>
                    <a:pt x="22" y="286"/>
                    <a:pt x="22" y="286"/>
                  </a:cubicBezTo>
                  <a:cubicBezTo>
                    <a:pt x="31" y="280"/>
                    <a:pt x="63" y="322"/>
                    <a:pt x="73" y="328"/>
                  </a:cubicBezTo>
                  <a:cubicBezTo>
                    <a:pt x="83" y="334"/>
                    <a:pt x="118" y="323"/>
                    <a:pt x="127" y="334"/>
                  </a:cubicBezTo>
                  <a:cubicBezTo>
                    <a:pt x="137" y="347"/>
                    <a:pt x="182" y="335"/>
                    <a:pt x="193" y="343"/>
                  </a:cubicBezTo>
                  <a:cubicBezTo>
                    <a:pt x="203" y="349"/>
                    <a:pt x="229" y="310"/>
                    <a:pt x="229" y="310"/>
                  </a:cubicBezTo>
                  <a:cubicBezTo>
                    <a:pt x="242" y="305"/>
                    <a:pt x="249" y="293"/>
                    <a:pt x="259" y="274"/>
                  </a:cubicBezTo>
                  <a:cubicBezTo>
                    <a:pt x="268" y="256"/>
                    <a:pt x="275" y="204"/>
                    <a:pt x="283" y="184"/>
                  </a:cubicBezTo>
                  <a:cubicBezTo>
                    <a:pt x="291" y="164"/>
                    <a:pt x="305" y="157"/>
                    <a:pt x="316" y="142"/>
                  </a:cubicBezTo>
                  <a:cubicBezTo>
                    <a:pt x="322" y="123"/>
                    <a:pt x="306" y="108"/>
                    <a:pt x="313" y="88"/>
                  </a:cubicBezTo>
                  <a:cubicBezTo>
                    <a:pt x="316" y="80"/>
                    <a:pt x="300" y="56"/>
                    <a:pt x="295" y="52"/>
                  </a:cubicBezTo>
                  <a:cubicBezTo>
                    <a:pt x="290" y="47"/>
                    <a:pt x="286" y="37"/>
                    <a:pt x="281" y="32"/>
                  </a:cubicBezTo>
                  <a:cubicBezTo>
                    <a:pt x="272" y="24"/>
                    <a:pt x="252" y="13"/>
                    <a:pt x="252" y="13"/>
                  </a:cubicBezTo>
                  <a:cubicBezTo>
                    <a:pt x="246" y="17"/>
                    <a:pt x="221" y="0"/>
                    <a:pt x="214" y="7"/>
                  </a:cubicBezTo>
                  <a:cubicBezTo>
                    <a:pt x="196" y="13"/>
                    <a:pt x="193" y="19"/>
                    <a:pt x="181" y="19"/>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09" name="Freeform 193" descr="Light upward diagonal"/>
            <p:cNvSpPr>
              <a:spLocks/>
            </p:cNvSpPr>
            <p:nvPr/>
          </p:nvSpPr>
          <p:spPr bwMode="auto">
            <a:xfrm>
              <a:off x="4507" y="1917"/>
              <a:ext cx="223" cy="116"/>
            </a:xfrm>
            <a:custGeom>
              <a:avLst/>
              <a:gdLst>
                <a:gd name="T0" fmla="*/ 11 w 223"/>
                <a:gd name="T1" fmla="*/ 75 h 116"/>
                <a:gd name="T2" fmla="*/ 8 w 223"/>
                <a:gd name="T3" fmla="*/ 24 h 116"/>
                <a:gd name="T4" fmla="*/ 119 w 223"/>
                <a:gd name="T5" fmla="*/ 9 h 116"/>
                <a:gd name="T6" fmla="*/ 170 w 223"/>
                <a:gd name="T7" fmla="*/ 6 h 116"/>
                <a:gd name="T8" fmla="*/ 221 w 223"/>
                <a:gd name="T9" fmla="*/ 42 h 116"/>
                <a:gd name="T10" fmla="*/ 190 w 223"/>
                <a:gd name="T11" fmla="*/ 89 h 116"/>
                <a:gd name="T12" fmla="*/ 178 w 223"/>
                <a:gd name="T13" fmla="*/ 95 h 116"/>
                <a:gd name="T14" fmla="*/ 131 w 223"/>
                <a:gd name="T15" fmla="*/ 114 h 116"/>
                <a:gd name="T16" fmla="*/ 77 w 223"/>
                <a:gd name="T17" fmla="*/ 102 h 116"/>
                <a:gd name="T18" fmla="*/ 44 w 223"/>
                <a:gd name="T19" fmla="*/ 99 h 116"/>
                <a:gd name="T20" fmla="*/ 11 w 223"/>
                <a:gd name="T21" fmla="*/ 75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3"/>
                <a:gd name="T34" fmla="*/ 0 h 116"/>
                <a:gd name="T35" fmla="*/ 223 w 223"/>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3" h="116">
                  <a:moveTo>
                    <a:pt x="11" y="75"/>
                  </a:moveTo>
                  <a:cubicBezTo>
                    <a:pt x="8" y="62"/>
                    <a:pt x="0" y="29"/>
                    <a:pt x="8" y="24"/>
                  </a:cubicBezTo>
                  <a:cubicBezTo>
                    <a:pt x="29" y="3"/>
                    <a:pt x="92" y="12"/>
                    <a:pt x="119" y="9"/>
                  </a:cubicBezTo>
                  <a:cubicBezTo>
                    <a:pt x="146" y="6"/>
                    <a:pt x="153" y="1"/>
                    <a:pt x="170" y="6"/>
                  </a:cubicBezTo>
                  <a:cubicBezTo>
                    <a:pt x="181" y="0"/>
                    <a:pt x="210" y="37"/>
                    <a:pt x="221" y="42"/>
                  </a:cubicBezTo>
                  <a:cubicBezTo>
                    <a:pt x="223" y="51"/>
                    <a:pt x="197" y="83"/>
                    <a:pt x="190" y="89"/>
                  </a:cubicBezTo>
                  <a:cubicBezTo>
                    <a:pt x="187" y="92"/>
                    <a:pt x="178" y="95"/>
                    <a:pt x="178" y="95"/>
                  </a:cubicBezTo>
                  <a:cubicBezTo>
                    <a:pt x="150" y="93"/>
                    <a:pt x="157" y="110"/>
                    <a:pt x="131" y="114"/>
                  </a:cubicBezTo>
                  <a:cubicBezTo>
                    <a:pt x="127" y="116"/>
                    <a:pt x="81" y="100"/>
                    <a:pt x="77" y="102"/>
                  </a:cubicBezTo>
                  <a:cubicBezTo>
                    <a:pt x="75" y="103"/>
                    <a:pt x="42" y="100"/>
                    <a:pt x="44" y="99"/>
                  </a:cubicBezTo>
                  <a:cubicBezTo>
                    <a:pt x="39" y="96"/>
                    <a:pt x="14" y="82"/>
                    <a:pt x="11" y="75"/>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10" name="Freeform 194" descr="Light upward diagonal"/>
            <p:cNvSpPr>
              <a:spLocks/>
            </p:cNvSpPr>
            <p:nvPr/>
          </p:nvSpPr>
          <p:spPr bwMode="auto">
            <a:xfrm>
              <a:off x="3078" y="2553"/>
              <a:ext cx="300" cy="304"/>
            </a:xfrm>
            <a:custGeom>
              <a:avLst/>
              <a:gdLst>
                <a:gd name="T0" fmla="*/ 123 w 300"/>
                <a:gd name="T1" fmla="*/ 21 h 304"/>
                <a:gd name="T2" fmla="*/ 183 w 300"/>
                <a:gd name="T3" fmla="*/ 3 h 304"/>
                <a:gd name="T4" fmla="*/ 212 w 300"/>
                <a:gd name="T5" fmla="*/ 36 h 304"/>
                <a:gd name="T6" fmla="*/ 270 w 300"/>
                <a:gd name="T7" fmla="*/ 84 h 304"/>
                <a:gd name="T8" fmla="*/ 285 w 300"/>
                <a:gd name="T9" fmla="*/ 147 h 304"/>
                <a:gd name="T10" fmla="*/ 300 w 300"/>
                <a:gd name="T11" fmla="*/ 186 h 304"/>
                <a:gd name="T12" fmla="*/ 260 w 300"/>
                <a:gd name="T13" fmla="*/ 244 h 304"/>
                <a:gd name="T14" fmla="*/ 177 w 300"/>
                <a:gd name="T15" fmla="*/ 297 h 304"/>
                <a:gd name="T16" fmla="*/ 75 w 300"/>
                <a:gd name="T17" fmla="*/ 249 h 304"/>
                <a:gd name="T18" fmla="*/ 0 w 300"/>
                <a:gd name="T19" fmla="*/ 120 h 304"/>
                <a:gd name="T20" fmla="*/ 51 w 300"/>
                <a:gd name="T21" fmla="*/ 45 h 304"/>
                <a:gd name="T22" fmla="*/ 123 w 300"/>
                <a:gd name="T23" fmla="*/ 21 h 3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0"/>
                <a:gd name="T37" fmla="*/ 0 h 304"/>
                <a:gd name="T38" fmla="*/ 300 w 300"/>
                <a:gd name="T39" fmla="*/ 304 h 3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0" h="304">
                  <a:moveTo>
                    <a:pt x="123" y="21"/>
                  </a:moveTo>
                  <a:cubicBezTo>
                    <a:pt x="139" y="16"/>
                    <a:pt x="167" y="8"/>
                    <a:pt x="183" y="3"/>
                  </a:cubicBezTo>
                  <a:cubicBezTo>
                    <a:pt x="191" y="0"/>
                    <a:pt x="210" y="6"/>
                    <a:pt x="212" y="36"/>
                  </a:cubicBezTo>
                  <a:cubicBezTo>
                    <a:pt x="246" y="66"/>
                    <a:pt x="226" y="54"/>
                    <a:pt x="270" y="84"/>
                  </a:cubicBezTo>
                  <a:cubicBezTo>
                    <a:pt x="281" y="100"/>
                    <a:pt x="279" y="129"/>
                    <a:pt x="285" y="147"/>
                  </a:cubicBezTo>
                  <a:cubicBezTo>
                    <a:pt x="290" y="163"/>
                    <a:pt x="300" y="186"/>
                    <a:pt x="300" y="186"/>
                  </a:cubicBezTo>
                  <a:cubicBezTo>
                    <a:pt x="296" y="202"/>
                    <a:pt x="273" y="236"/>
                    <a:pt x="260" y="244"/>
                  </a:cubicBezTo>
                  <a:cubicBezTo>
                    <a:pt x="247" y="241"/>
                    <a:pt x="189" y="304"/>
                    <a:pt x="177" y="297"/>
                  </a:cubicBezTo>
                  <a:cubicBezTo>
                    <a:pt x="158" y="286"/>
                    <a:pt x="82" y="265"/>
                    <a:pt x="75" y="249"/>
                  </a:cubicBezTo>
                  <a:cubicBezTo>
                    <a:pt x="48" y="234"/>
                    <a:pt x="9" y="141"/>
                    <a:pt x="0" y="120"/>
                  </a:cubicBezTo>
                  <a:cubicBezTo>
                    <a:pt x="6" y="75"/>
                    <a:pt x="18" y="48"/>
                    <a:pt x="51" y="45"/>
                  </a:cubicBezTo>
                  <a:cubicBezTo>
                    <a:pt x="84" y="21"/>
                    <a:pt x="96" y="15"/>
                    <a:pt x="123" y="21"/>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nvGrpSpPr>
            <p:cNvPr id="14" name="Group 195"/>
            <p:cNvGrpSpPr>
              <a:grpSpLocks/>
            </p:cNvGrpSpPr>
            <p:nvPr/>
          </p:nvGrpSpPr>
          <p:grpSpPr bwMode="auto">
            <a:xfrm>
              <a:off x="3024" y="1488"/>
              <a:ext cx="1161" cy="554"/>
              <a:chOff x="3024" y="1488"/>
              <a:chExt cx="1161" cy="554"/>
            </a:xfrm>
          </p:grpSpPr>
          <p:sp>
            <p:nvSpPr>
              <p:cNvPr id="215" name="Freeform 196" descr="Light upward diagonal"/>
              <p:cNvSpPr>
                <a:spLocks/>
              </p:cNvSpPr>
              <p:nvPr/>
            </p:nvSpPr>
            <p:spPr bwMode="auto">
              <a:xfrm>
                <a:off x="3024" y="1488"/>
                <a:ext cx="737" cy="554"/>
              </a:xfrm>
              <a:custGeom>
                <a:avLst/>
                <a:gdLst>
                  <a:gd name="T0" fmla="*/ 72 w 737"/>
                  <a:gd name="T1" fmla="*/ 554 h 554"/>
                  <a:gd name="T2" fmla="*/ 16 w 737"/>
                  <a:gd name="T3" fmla="*/ 530 h 554"/>
                  <a:gd name="T4" fmla="*/ 0 w 737"/>
                  <a:gd name="T5" fmla="*/ 482 h 554"/>
                  <a:gd name="T6" fmla="*/ 48 w 737"/>
                  <a:gd name="T7" fmla="*/ 370 h 554"/>
                  <a:gd name="T8" fmla="*/ 96 w 737"/>
                  <a:gd name="T9" fmla="*/ 354 h 554"/>
                  <a:gd name="T10" fmla="*/ 144 w 737"/>
                  <a:gd name="T11" fmla="*/ 322 h 554"/>
                  <a:gd name="T12" fmla="*/ 160 w 737"/>
                  <a:gd name="T13" fmla="*/ 298 h 554"/>
                  <a:gd name="T14" fmla="*/ 184 w 737"/>
                  <a:gd name="T15" fmla="*/ 282 h 554"/>
                  <a:gd name="T16" fmla="*/ 216 w 737"/>
                  <a:gd name="T17" fmla="*/ 242 h 554"/>
                  <a:gd name="T18" fmla="*/ 248 w 737"/>
                  <a:gd name="T19" fmla="*/ 194 h 554"/>
                  <a:gd name="T20" fmla="*/ 288 w 737"/>
                  <a:gd name="T21" fmla="*/ 98 h 554"/>
                  <a:gd name="T22" fmla="*/ 360 w 737"/>
                  <a:gd name="T23" fmla="*/ 66 h 554"/>
                  <a:gd name="T24" fmla="*/ 384 w 737"/>
                  <a:gd name="T25" fmla="*/ 58 h 554"/>
                  <a:gd name="T26" fmla="*/ 504 w 737"/>
                  <a:gd name="T27" fmla="*/ 50 h 554"/>
                  <a:gd name="T28" fmla="*/ 648 w 737"/>
                  <a:gd name="T29" fmla="*/ 122 h 554"/>
                  <a:gd name="T30" fmla="*/ 696 w 737"/>
                  <a:gd name="T31" fmla="*/ 154 h 554"/>
                  <a:gd name="T32" fmla="*/ 728 w 737"/>
                  <a:gd name="T33" fmla="*/ 258 h 554"/>
                  <a:gd name="T34" fmla="*/ 696 w 737"/>
                  <a:gd name="T35" fmla="*/ 298 h 554"/>
                  <a:gd name="T36" fmla="*/ 688 w 737"/>
                  <a:gd name="T37" fmla="*/ 322 h 554"/>
                  <a:gd name="T38" fmla="*/ 584 w 737"/>
                  <a:gd name="T39" fmla="*/ 490 h 554"/>
                  <a:gd name="T40" fmla="*/ 480 w 737"/>
                  <a:gd name="T41" fmla="*/ 522 h 554"/>
                  <a:gd name="T42" fmla="*/ 432 w 737"/>
                  <a:gd name="T43" fmla="*/ 538 h 554"/>
                  <a:gd name="T44" fmla="*/ 408 w 737"/>
                  <a:gd name="T45" fmla="*/ 546 h 554"/>
                  <a:gd name="T46" fmla="*/ 72 w 737"/>
                  <a:gd name="T47" fmla="*/ 554 h 5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7"/>
                  <a:gd name="T73" fmla="*/ 0 h 554"/>
                  <a:gd name="T74" fmla="*/ 737 w 737"/>
                  <a:gd name="T75" fmla="*/ 554 h 5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7" h="554">
                    <a:moveTo>
                      <a:pt x="72" y="554"/>
                    </a:moveTo>
                    <a:cubicBezTo>
                      <a:pt x="57" y="550"/>
                      <a:pt x="26" y="546"/>
                      <a:pt x="16" y="530"/>
                    </a:cubicBezTo>
                    <a:cubicBezTo>
                      <a:pt x="7" y="516"/>
                      <a:pt x="0" y="482"/>
                      <a:pt x="0" y="482"/>
                    </a:cubicBezTo>
                    <a:cubicBezTo>
                      <a:pt x="8" y="444"/>
                      <a:pt x="7" y="388"/>
                      <a:pt x="48" y="370"/>
                    </a:cubicBezTo>
                    <a:cubicBezTo>
                      <a:pt x="63" y="363"/>
                      <a:pt x="82" y="363"/>
                      <a:pt x="96" y="354"/>
                    </a:cubicBezTo>
                    <a:cubicBezTo>
                      <a:pt x="112" y="343"/>
                      <a:pt x="144" y="322"/>
                      <a:pt x="144" y="322"/>
                    </a:cubicBezTo>
                    <a:cubicBezTo>
                      <a:pt x="149" y="314"/>
                      <a:pt x="153" y="305"/>
                      <a:pt x="160" y="298"/>
                    </a:cubicBezTo>
                    <a:cubicBezTo>
                      <a:pt x="167" y="291"/>
                      <a:pt x="178" y="290"/>
                      <a:pt x="184" y="282"/>
                    </a:cubicBezTo>
                    <a:cubicBezTo>
                      <a:pt x="228" y="227"/>
                      <a:pt x="195" y="264"/>
                      <a:pt x="216" y="242"/>
                    </a:cubicBezTo>
                    <a:cubicBezTo>
                      <a:pt x="227" y="226"/>
                      <a:pt x="237" y="210"/>
                      <a:pt x="248" y="194"/>
                    </a:cubicBezTo>
                    <a:cubicBezTo>
                      <a:pt x="268" y="164"/>
                      <a:pt x="261" y="125"/>
                      <a:pt x="288" y="98"/>
                    </a:cubicBezTo>
                    <a:cubicBezTo>
                      <a:pt x="307" y="79"/>
                      <a:pt x="336" y="74"/>
                      <a:pt x="360" y="66"/>
                    </a:cubicBezTo>
                    <a:cubicBezTo>
                      <a:pt x="368" y="63"/>
                      <a:pt x="384" y="58"/>
                      <a:pt x="384" y="58"/>
                    </a:cubicBezTo>
                    <a:cubicBezTo>
                      <a:pt x="403" y="0"/>
                      <a:pt x="456" y="40"/>
                      <a:pt x="504" y="50"/>
                    </a:cubicBezTo>
                    <a:cubicBezTo>
                      <a:pt x="549" y="80"/>
                      <a:pt x="596" y="105"/>
                      <a:pt x="648" y="122"/>
                    </a:cubicBezTo>
                    <a:cubicBezTo>
                      <a:pt x="666" y="128"/>
                      <a:pt x="696" y="154"/>
                      <a:pt x="696" y="154"/>
                    </a:cubicBezTo>
                    <a:cubicBezTo>
                      <a:pt x="708" y="189"/>
                      <a:pt x="719" y="222"/>
                      <a:pt x="728" y="258"/>
                    </a:cubicBezTo>
                    <a:cubicBezTo>
                      <a:pt x="708" y="318"/>
                      <a:pt x="737" y="246"/>
                      <a:pt x="696" y="298"/>
                    </a:cubicBezTo>
                    <a:cubicBezTo>
                      <a:pt x="691" y="305"/>
                      <a:pt x="692" y="315"/>
                      <a:pt x="688" y="322"/>
                    </a:cubicBezTo>
                    <a:cubicBezTo>
                      <a:pt x="657" y="379"/>
                      <a:pt x="620" y="436"/>
                      <a:pt x="584" y="490"/>
                    </a:cubicBezTo>
                    <a:cubicBezTo>
                      <a:pt x="579" y="498"/>
                      <a:pt x="498" y="517"/>
                      <a:pt x="480" y="522"/>
                    </a:cubicBezTo>
                    <a:cubicBezTo>
                      <a:pt x="464" y="527"/>
                      <a:pt x="448" y="533"/>
                      <a:pt x="432" y="538"/>
                    </a:cubicBezTo>
                    <a:cubicBezTo>
                      <a:pt x="424" y="541"/>
                      <a:pt x="408" y="546"/>
                      <a:pt x="408" y="546"/>
                    </a:cubicBezTo>
                    <a:cubicBezTo>
                      <a:pt x="293" y="539"/>
                      <a:pt x="185" y="554"/>
                      <a:pt x="72" y="554"/>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17" name="Freeform 198" descr="Light upward diagonal"/>
              <p:cNvSpPr>
                <a:spLocks/>
              </p:cNvSpPr>
              <p:nvPr/>
            </p:nvSpPr>
            <p:spPr bwMode="auto">
              <a:xfrm>
                <a:off x="3809" y="1602"/>
                <a:ext cx="376" cy="333"/>
              </a:xfrm>
              <a:custGeom>
                <a:avLst/>
                <a:gdLst>
                  <a:gd name="T0" fmla="*/ 248 w 376"/>
                  <a:gd name="T1" fmla="*/ 13 h 333"/>
                  <a:gd name="T2" fmla="*/ 128 w 376"/>
                  <a:gd name="T3" fmla="*/ 21 h 333"/>
                  <a:gd name="T4" fmla="*/ 80 w 376"/>
                  <a:gd name="T5" fmla="*/ 53 h 333"/>
                  <a:gd name="T6" fmla="*/ 16 w 376"/>
                  <a:gd name="T7" fmla="*/ 141 h 333"/>
                  <a:gd name="T8" fmla="*/ 0 w 376"/>
                  <a:gd name="T9" fmla="*/ 189 h 333"/>
                  <a:gd name="T10" fmla="*/ 152 w 376"/>
                  <a:gd name="T11" fmla="*/ 277 h 333"/>
                  <a:gd name="T12" fmla="*/ 304 w 376"/>
                  <a:gd name="T13" fmla="*/ 333 h 333"/>
                  <a:gd name="T14" fmla="*/ 376 w 376"/>
                  <a:gd name="T15" fmla="*/ 277 h 333"/>
                  <a:gd name="T16" fmla="*/ 352 w 376"/>
                  <a:gd name="T17" fmla="*/ 189 h 333"/>
                  <a:gd name="T18" fmla="*/ 344 w 376"/>
                  <a:gd name="T19" fmla="*/ 165 h 333"/>
                  <a:gd name="T20" fmla="*/ 328 w 376"/>
                  <a:gd name="T21" fmla="*/ 69 h 333"/>
                  <a:gd name="T22" fmla="*/ 280 w 376"/>
                  <a:gd name="T23" fmla="*/ 37 h 333"/>
                  <a:gd name="T24" fmla="*/ 248 w 376"/>
                  <a:gd name="T25" fmla="*/ 13 h 3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6"/>
                  <a:gd name="T40" fmla="*/ 0 h 333"/>
                  <a:gd name="T41" fmla="*/ 376 w 376"/>
                  <a:gd name="T42" fmla="*/ 333 h 3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6" h="333">
                    <a:moveTo>
                      <a:pt x="248" y="13"/>
                    </a:moveTo>
                    <a:cubicBezTo>
                      <a:pt x="207" y="7"/>
                      <a:pt x="167" y="0"/>
                      <a:pt x="128" y="21"/>
                    </a:cubicBezTo>
                    <a:cubicBezTo>
                      <a:pt x="111" y="30"/>
                      <a:pt x="80" y="53"/>
                      <a:pt x="80" y="53"/>
                    </a:cubicBezTo>
                    <a:cubicBezTo>
                      <a:pt x="66" y="94"/>
                      <a:pt x="32" y="93"/>
                      <a:pt x="16" y="141"/>
                    </a:cubicBezTo>
                    <a:cubicBezTo>
                      <a:pt x="11" y="157"/>
                      <a:pt x="0" y="189"/>
                      <a:pt x="0" y="189"/>
                    </a:cubicBezTo>
                    <a:cubicBezTo>
                      <a:pt x="32" y="286"/>
                      <a:pt x="35" y="267"/>
                      <a:pt x="152" y="277"/>
                    </a:cubicBezTo>
                    <a:cubicBezTo>
                      <a:pt x="204" y="290"/>
                      <a:pt x="259" y="303"/>
                      <a:pt x="304" y="333"/>
                    </a:cubicBezTo>
                    <a:cubicBezTo>
                      <a:pt x="357" y="324"/>
                      <a:pt x="360" y="324"/>
                      <a:pt x="376" y="277"/>
                    </a:cubicBezTo>
                    <a:cubicBezTo>
                      <a:pt x="365" y="220"/>
                      <a:pt x="372" y="250"/>
                      <a:pt x="352" y="189"/>
                    </a:cubicBezTo>
                    <a:cubicBezTo>
                      <a:pt x="349" y="181"/>
                      <a:pt x="344" y="165"/>
                      <a:pt x="344" y="165"/>
                    </a:cubicBezTo>
                    <a:cubicBezTo>
                      <a:pt x="340" y="133"/>
                      <a:pt x="351" y="92"/>
                      <a:pt x="328" y="69"/>
                    </a:cubicBezTo>
                    <a:cubicBezTo>
                      <a:pt x="314" y="55"/>
                      <a:pt x="280" y="37"/>
                      <a:pt x="280" y="37"/>
                    </a:cubicBezTo>
                    <a:cubicBezTo>
                      <a:pt x="261" y="9"/>
                      <a:pt x="274" y="13"/>
                      <a:pt x="248" y="13"/>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sp>
          <p:nvSpPr>
            <p:cNvPr id="212" name="Freeform 200" descr="Light upward diagonal"/>
            <p:cNvSpPr>
              <a:spLocks/>
            </p:cNvSpPr>
            <p:nvPr/>
          </p:nvSpPr>
          <p:spPr bwMode="auto">
            <a:xfrm>
              <a:off x="3805" y="2172"/>
              <a:ext cx="122" cy="108"/>
            </a:xfrm>
            <a:custGeom>
              <a:avLst/>
              <a:gdLst>
                <a:gd name="T0" fmla="*/ 59 w 122"/>
                <a:gd name="T1" fmla="*/ 0 h 108"/>
                <a:gd name="T2" fmla="*/ 14 w 122"/>
                <a:gd name="T3" fmla="*/ 18 h 108"/>
                <a:gd name="T4" fmla="*/ 17 w 122"/>
                <a:gd name="T5" fmla="*/ 57 h 108"/>
                <a:gd name="T6" fmla="*/ 65 w 122"/>
                <a:gd name="T7" fmla="*/ 96 h 108"/>
                <a:gd name="T8" fmla="*/ 98 w 122"/>
                <a:gd name="T9" fmla="*/ 84 h 108"/>
                <a:gd name="T10" fmla="*/ 113 w 122"/>
                <a:gd name="T11" fmla="*/ 48 h 108"/>
                <a:gd name="T12" fmla="*/ 104 w 122"/>
                <a:gd name="T13" fmla="*/ 21 h 108"/>
                <a:gd name="T14" fmla="*/ 59 w 122"/>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108"/>
                <a:gd name="T26" fmla="*/ 122 w 122"/>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108">
                  <a:moveTo>
                    <a:pt x="59" y="0"/>
                  </a:moveTo>
                  <a:cubicBezTo>
                    <a:pt x="31" y="9"/>
                    <a:pt x="38" y="1"/>
                    <a:pt x="14" y="18"/>
                  </a:cubicBezTo>
                  <a:cubicBezTo>
                    <a:pt x="0" y="28"/>
                    <a:pt x="17" y="57"/>
                    <a:pt x="17" y="57"/>
                  </a:cubicBezTo>
                  <a:cubicBezTo>
                    <a:pt x="41" y="84"/>
                    <a:pt x="35" y="75"/>
                    <a:pt x="65" y="96"/>
                  </a:cubicBezTo>
                  <a:cubicBezTo>
                    <a:pt x="100" y="108"/>
                    <a:pt x="44" y="102"/>
                    <a:pt x="98" y="84"/>
                  </a:cubicBezTo>
                  <a:cubicBezTo>
                    <a:pt x="95" y="51"/>
                    <a:pt x="122" y="90"/>
                    <a:pt x="113" y="48"/>
                  </a:cubicBezTo>
                  <a:cubicBezTo>
                    <a:pt x="111" y="40"/>
                    <a:pt x="110" y="27"/>
                    <a:pt x="104" y="21"/>
                  </a:cubicBezTo>
                  <a:cubicBezTo>
                    <a:pt x="98" y="15"/>
                    <a:pt x="59" y="0"/>
                    <a:pt x="59" y="0"/>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13" name="Freeform 201" descr="Light upward diagonal"/>
            <p:cNvSpPr>
              <a:spLocks/>
            </p:cNvSpPr>
            <p:nvPr/>
          </p:nvSpPr>
          <p:spPr bwMode="auto">
            <a:xfrm>
              <a:off x="4033" y="1926"/>
              <a:ext cx="299" cy="253"/>
            </a:xfrm>
            <a:custGeom>
              <a:avLst/>
              <a:gdLst>
                <a:gd name="T0" fmla="*/ 299 w 299"/>
                <a:gd name="T1" fmla="*/ 123 h 253"/>
                <a:gd name="T2" fmla="*/ 224 w 299"/>
                <a:gd name="T3" fmla="*/ 9 h 253"/>
                <a:gd name="T4" fmla="*/ 74 w 299"/>
                <a:gd name="T5" fmla="*/ 48 h 253"/>
                <a:gd name="T6" fmla="*/ 13 w 299"/>
                <a:gd name="T7" fmla="*/ 148 h 253"/>
                <a:gd name="T8" fmla="*/ 8 w 299"/>
                <a:gd name="T9" fmla="*/ 195 h 253"/>
                <a:gd name="T10" fmla="*/ 83 w 299"/>
                <a:gd name="T11" fmla="*/ 243 h 253"/>
                <a:gd name="T12" fmla="*/ 131 w 299"/>
                <a:gd name="T13" fmla="*/ 253 h 253"/>
                <a:gd name="T14" fmla="*/ 162 w 299"/>
                <a:gd name="T15" fmla="*/ 235 h 253"/>
                <a:gd name="T16" fmla="*/ 172 w 299"/>
                <a:gd name="T17" fmla="*/ 218 h 253"/>
                <a:gd name="T18" fmla="*/ 245 w 299"/>
                <a:gd name="T19" fmla="*/ 198 h 253"/>
                <a:gd name="T20" fmla="*/ 299 w 299"/>
                <a:gd name="T21" fmla="*/ 123 h 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9"/>
                <a:gd name="T34" fmla="*/ 0 h 253"/>
                <a:gd name="T35" fmla="*/ 299 w 299"/>
                <a:gd name="T36" fmla="*/ 253 h 2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9" h="253">
                  <a:moveTo>
                    <a:pt x="299" y="123"/>
                  </a:moveTo>
                  <a:cubicBezTo>
                    <a:pt x="293" y="101"/>
                    <a:pt x="251" y="21"/>
                    <a:pt x="224" y="9"/>
                  </a:cubicBezTo>
                  <a:cubicBezTo>
                    <a:pt x="179" y="0"/>
                    <a:pt x="109" y="35"/>
                    <a:pt x="74" y="48"/>
                  </a:cubicBezTo>
                  <a:cubicBezTo>
                    <a:pt x="40" y="61"/>
                    <a:pt x="44" y="125"/>
                    <a:pt x="13" y="148"/>
                  </a:cubicBezTo>
                  <a:cubicBezTo>
                    <a:pt x="0" y="170"/>
                    <a:pt x="18" y="172"/>
                    <a:pt x="8" y="195"/>
                  </a:cubicBezTo>
                  <a:cubicBezTo>
                    <a:pt x="20" y="211"/>
                    <a:pt x="63" y="233"/>
                    <a:pt x="83" y="243"/>
                  </a:cubicBezTo>
                  <a:cubicBezTo>
                    <a:pt x="112" y="248"/>
                    <a:pt x="102" y="246"/>
                    <a:pt x="131" y="253"/>
                  </a:cubicBezTo>
                  <a:cubicBezTo>
                    <a:pt x="144" y="248"/>
                    <a:pt x="152" y="247"/>
                    <a:pt x="162" y="235"/>
                  </a:cubicBezTo>
                  <a:cubicBezTo>
                    <a:pt x="166" y="230"/>
                    <a:pt x="168" y="222"/>
                    <a:pt x="172" y="218"/>
                  </a:cubicBezTo>
                  <a:cubicBezTo>
                    <a:pt x="194" y="196"/>
                    <a:pt x="224" y="206"/>
                    <a:pt x="245" y="198"/>
                  </a:cubicBezTo>
                  <a:cubicBezTo>
                    <a:pt x="247" y="193"/>
                    <a:pt x="286" y="123"/>
                    <a:pt x="299" y="123"/>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grpSp>
        <p:nvGrpSpPr>
          <p:cNvPr id="16" name="Group 203"/>
          <p:cNvGrpSpPr>
            <a:grpSpLocks/>
          </p:cNvGrpSpPr>
          <p:nvPr/>
        </p:nvGrpSpPr>
        <p:grpSpPr bwMode="auto">
          <a:xfrm>
            <a:off x="1242000" y="2016000"/>
            <a:ext cx="6480000" cy="4320000"/>
            <a:chOff x="2928" y="1440"/>
            <a:chExt cx="2319" cy="1894"/>
          </a:xfrm>
        </p:grpSpPr>
        <p:sp>
          <p:nvSpPr>
            <p:cNvPr id="220" name="Rectangle 204"/>
            <p:cNvSpPr>
              <a:spLocks noChangeArrowheads="1"/>
            </p:cNvSpPr>
            <p:nvPr/>
          </p:nvSpPr>
          <p:spPr bwMode="auto">
            <a:xfrm>
              <a:off x="2936" y="1440"/>
              <a:ext cx="2296" cy="1888"/>
            </a:xfrm>
            <a:prstGeom prst="rect">
              <a:avLst/>
            </a:prstGeom>
            <a:solidFill>
              <a:schemeClr val="tx2">
                <a:lumMod val="60000"/>
                <a:lumOff val="40000"/>
              </a:schemeClr>
            </a:solidFill>
            <a:ln w="9525">
              <a:solidFill>
                <a:schemeClr val="tx1"/>
              </a:solidFill>
              <a:miter lim="800000"/>
              <a:headEnd/>
              <a:tailEnd/>
            </a:ln>
          </p:spPr>
          <p:txBody>
            <a:bodyPr anchor="ctr">
              <a:spAutoFit/>
            </a:bodyPr>
            <a:lstStyle/>
            <a:p>
              <a:endParaRPr lang="en-US"/>
            </a:p>
          </p:txBody>
        </p:sp>
        <p:sp>
          <p:nvSpPr>
            <p:cNvPr id="221" name="Freeform 205"/>
            <p:cNvSpPr>
              <a:spLocks/>
            </p:cNvSpPr>
            <p:nvPr/>
          </p:nvSpPr>
          <p:spPr bwMode="auto">
            <a:xfrm>
              <a:off x="2928" y="2304"/>
              <a:ext cx="552" cy="1030"/>
            </a:xfrm>
            <a:custGeom>
              <a:avLst/>
              <a:gdLst>
                <a:gd name="T0" fmla="*/ 8 w 552"/>
                <a:gd name="T1" fmla="*/ 1016 h 1030"/>
                <a:gd name="T2" fmla="*/ 16 w 552"/>
                <a:gd name="T3" fmla="*/ 14 h 1030"/>
                <a:gd name="T4" fmla="*/ 56 w 552"/>
                <a:gd name="T5" fmla="*/ 22 h 1030"/>
                <a:gd name="T6" fmla="*/ 128 w 552"/>
                <a:gd name="T7" fmla="*/ 54 h 1030"/>
                <a:gd name="T8" fmla="*/ 176 w 552"/>
                <a:gd name="T9" fmla="*/ 86 h 1030"/>
                <a:gd name="T10" fmla="*/ 208 w 552"/>
                <a:gd name="T11" fmla="*/ 126 h 1030"/>
                <a:gd name="T12" fmla="*/ 224 w 552"/>
                <a:gd name="T13" fmla="*/ 150 h 1030"/>
                <a:gd name="T14" fmla="*/ 272 w 552"/>
                <a:gd name="T15" fmla="*/ 166 h 1030"/>
                <a:gd name="T16" fmla="*/ 424 w 552"/>
                <a:gd name="T17" fmla="*/ 254 h 1030"/>
                <a:gd name="T18" fmla="*/ 536 w 552"/>
                <a:gd name="T19" fmla="*/ 622 h 1030"/>
                <a:gd name="T20" fmla="*/ 512 w 552"/>
                <a:gd name="T21" fmla="*/ 630 h 1030"/>
                <a:gd name="T22" fmla="*/ 504 w 552"/>
                <a:gd name="T23" fmla="*/ 654 h 1030"/>
                <a:gd name="T24" fmla="*/ 528 w 552"/>
                <a:gd name="T25" fmla="*/ 774 h 1030"/>
                <a:gd name="T26" fmla="*/ 544 w 552"/>
                <a:gd name="T27" fmla="*/ 822 h 1030"/>
                <a:gd name="T28" fmla="*/ 552 w 552"/>
                <a:gd name="T29" fmla="*/ 934 h 1030"/>
                <a:gd name="T30" fmla="*/ 544 w 552"/>
                <a:gd name="T31" fmla="*/ 966 h 1030"/>
                <a:gd name="T32" fmla="*/ 464 w 552"/>
                <a:gd name="T33" fmla="*/ 998 h 1030"/>
                <a:gd name="T34" fmla="*/ 416 w 552"/>
                <a:gd name="T35" fmla="*/ 1030 h 1030"/>
                <a:gd name="T36" fmla="*/ 8 w 552"/>
                <a:gd name="T37" fmla="*/ 1016 h 10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2"/>
                <a:gd name="T58" fmla="*/ 0 h 1030"/>
                <a:gd name="T59" fmla="*/ 552 w 552"/>
                <a:gd name="T60" fmla="*/ 1030 h 10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2" h="1030">
                  <a:moveTo>
                    <a:pt x="8" y="1016"/>
                  </a:moveTo>
                  <a:cubicBezTo>
                    <a:pt x="11" y="605"/>
                    <a:pt x="0" y="424"/>
                    <a:pt x="16" y="14"/>
                  </a:cubicBezTo>
                  <a:cubicBezTo>
                    <a:pt x="17" y="0"/>
                    <a:pt x="43" y="19"/>
                    <a:pt x="56" y="22"/>
                  </a:cubicBezTo>
                  <a:cubicBezTo>
                    <a:pt x="80" y="28"/>
                    <a:pt x="107" y="42"/>
                    <a:pt x="128" y="54"/>
                  </a:cubicBezTo>
                  <a:cubicBezTo>
                    <a:pt x="145" y="63"/>
                    <a:pt x="176" y="86"/>
                    <a:pt x="176" y="86"/>
                  </a:cubicBezTo>
                  <a:cubicBezTo>
                    <a:pt x="192" y="133"/>
                    <a:pt x="172" y="90"/>
                    <a:pt x="208" y="126"/>
                  </a:cubicBezTo>
                  <a:cubicBezTo>
                    <a:pt x="215" y="133"/>
                    <a:pt x="216" y="145"/>
                    <a:pt x="224" y="150"/>
                  </a:cubicBezTo>
                  <a:cubicBezTo>
                    <a:pt x="238" y="159"/>
                    <a:pt x="258" y="157"/>
                    <a:pt x="272" y="166"/>
                  </a:cubicBezTo>
                  <a:cubicBezTo>
                    <a:pt x="315" y="195"/>
                    <a:pt x="391" y="221"/>
                    <a:pt x="424" y="254"/>
                  </a:cubicBezTo>
                  <a:cubicBezTo>
                    <a:pt x="461" y="377"/>
                    <a:pt x="507" y="497"/>
                    <a:pt x="536" y="622"/>
                  </a:cubicBezTo>
                  <a:cubicBezTo>
                    <a:pt x="538" y="630"/>
                    <a:pt x="518" y="624"/>
                    <a:pt x="512" y="630"/>
                  </a:cubicBezTo>
                  <a:cubicBezTo>
                    <a:pt x="506" y="636"/>
                    <a:pt x="507" y="646"/>
                    <a:pt x="504" y="654"/>
                  </a:cubicBezTo>
                  <a:cubicBezTo>
                    <a:pt x="514" y="743"/>
                    <a:pt x="504" y="703"/>
                    <a:pt x="528" y="774"/>
                  </a:cubicBezTo>
                  <a:cubicBezTo>
                    <a:pt x="533" y="790"/>
                    <a:pt x="544" y="822"/>
                    <a:pt x="544" y="822"/>
                  </a:cubicBezTo>
                  <a:cubicBezTo>
                    <a:pt x="533" y="878"/>
                    <a:pt x="519" y="884"/>
                    <a:pt x="552" y="934"/>
                  </a:cubicBezTo>
                  <a:cubicBezTo>
                    <a:pt x="549" y="945"/>
                    <a:pt x="550" y="957"/>
                    <a:pt x="544" y="966"/>
                  </a:cubicBezTo>
                  <a:cubicBezTo>
                    <a:pt x="527" y="991"/>
                    <a:pt x="488" y="985"/>
                    <a:pt x="464" y="998"/>
                  </a:cubicBezTo>
                  <a:cubicBezTo>
                    <a:pt x="447" y="1007"/>
                    <a:pt x="416" y="1030"/>
                    <a:pt x="416" y="1030"/>
                  </a:cubicBezTo>
                  <a:cubicBezTo>
                    <a:pt x="344" y="1024"/>
                    <a:pt x="144" y="1024"/>
                    <a:pt x="8" y="1016"/>
                  </a:cubicBezTo>
                  <a:close/>
                </a:path>
              </a:pathLst>
            </a:custGeom>
            <a:solidFill>
              <a:srgbClr val="92D050"/>
            </a:solidFill>
            <a:ln w="9525" cap="flat" cmpd="sng">
              <a:solidFill>
                <a:schemeClr val="tx1"/>
              </a:solidFill>
              <a:prstDash val="solid"/>
              <a:round/>
              <a:headEnd/>
              <a:tailEnd/>
            </a:ln>
          </p:spPr>
          <p:txBody>
            <a:bodyPr>
              <a:spAutoFit/>
            </a:bodyPr>
            <a:lstStyle/>
            <a:p>
              <a:endParaRPr lang="en-US"/>
            </a:p>
          </p:txBody>
        </p:sp>
        <p:sp>
          <p:nvSpPr>
            <p:cNvPr id="222" name="Freeform 206"/>
            <p:cNvSpPr>
              <a:spLocks/>
            </p:cNvSpPr>
            <p:nvPr/>
          </p:nvSpPr>
          <p:spPr bwMode="auto">
            <a:xfrm>
              <a:off x="2936" y="1440"/>
              <a:ext cx="1000" cy="1104"/>
            </a:xfrm>
            <a:custGeom>
              <a:avLst/>
              <a:gdLst>
                <a:gd name="T0" fmla="*/ 0 w 1000"/>
                <a:gd name="T1" fmla="*/ 864 h 1104"/>
                <a:gd name="T2" fmla="*/ 0 w 1000"/>
                <a:gd name="T3" fmla="*/ 0 h 1104"/>
                <a:gd name="T4" fmla="*/ 960 w 1000"/>
                <a:gd name="T5" fmla="*/ 0 h 1104"/>
                <a:gd name="T6" fmla="*/ 960 w 1000"/>
                <a:gd name="T7" fmla="*/ 528 h 1104"/>
                <a:gd name="T8" fmla="*/ 880 w 1000"/>
                <a:gd name="T9" fmla="*/ 624 h 1104"/>
                <a:gd name="T10" fmla="*/ 832 w 1000"/>
                <a:gd name="T11" fmla="*/ 656 h 1104"/>
                <a:gd name="T12" fmla="*/ 760 w 1000"/>
                <a:gd name="T13" fmla="*/ 696 h 1104"/>
                <a:gd name="T14" fmla="*/ 752 w 1000"/>
                <a:gd name="T15" fmla="*/ 720 h 1104"/>
                <a:gd name="T16" fmla="*/ 728 w 1000"/>
                <a:gd name="T17" fmla="*/ 728 h 1104"/>
                <a:gd name="T18" fmla="*/ 632 w 1000"/>
                <a:gd name="T19" fmla="*/ 784 h 1104"/>
                <a:gd name="T20" fmla="*/ 584 w 1000"/>
                <a:gd name="T21" fmla="*/ 816 h 1104"/>
                <a:gd name="T22" fmla="*/ 560 w 1000"/>
                <a:gd name="T23" fmla="*/ 832 h 1104"/>
                <a:gd name="T24" fmla="*/ 488 w 1000"/>
                <a:gd name="T25" fmla="*/ 952 h 1104"/>
                <a:gd name="T26" fmla="*/ 440 w 1000"/>
                <a:gd name="T27" fmla="*/ 1024 h 1104"/>
                <a:gd name="T28" fmla="*/ 392 w 1000"/>
                <a:gd name="T29" fmla="*/ 1104 h 1104"/>
                <a:gd name="T30" fmla="*/ 320 w 1000"/>
                <a:gd name="T31" fmla="*/ 1072 h 1104"/>
                <a:gd name="T32" fmla="*/ 272 w 1000"/>
                <a:gd name="T33" fmla="*/ 1056 h 1104"/>
                <a:gd name="T34" fmla="*/ 256 w 1000"/>
                <a:gd name="T35" fmla="*/ 1032 h 1104"/>
                <a:gd name="T36" fmla="*/ 208 w 1000"/>
                <a:gd name="T37" fmla="*/ 1016 h 1104"/>
                <a:gd name="T38" fmla="*/ 176 w 1000"/>
                <a:gd name="T39" fmla="*/ 976 h 1104"/>
                <a:gd name="T40" fmla="*/ 168 w 1000"/>
                <a:gd name="T41" fmla="*/ 952 h 1104"/>
                <a:gd name="T42" fmla="*/ 120 w 1000"/>
                <a:gd name="T43" fmla="*/ 936 h 1104"/>
                <a:gd name="T44" fmla="*/ 0 w 1000"/>
                <a:gd name="T45" fmla="*/ 864 h 1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0"/>
                <a:gd name="T70" fmla="*/ 0 h 1104"/>
                <a:gd name="T71" fmla="*/ 1000 w 1000"/>
                <a:gd name="T72" fmla="*/ 1104 h 1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0" h="1104">
                  <a:moveTo>
                    <a:pt x="0" y="864"/>
                  </a:moveTo>
                  <a:lnTo>
                    <a:pt x="0" y="0"/>
                  </a:lnTo>
                  <a:lnTo>
                    <a:pt x="960" y="0"/>
                  </a:lnTo>
                  <a:cubicBezTo>
                    <a:pt x="963" y="176"/>
                    <a:pt x="1000" y="357"/>
                    <a:pt x="960" y="528"/>
                  </a:cubicBezTo>
                  <a:cubicBezTo>
                    <a:pt x="946" y="587"/>
                    <a:pt x="929" y="597"/>
                    <a:pt x="880" y="624"/>
                  </a:cubicBezTo>
                  <a:cubicBezTo>
                    <a:pt x="863" y="633"/>
                    <a:pt x="850" y="650"/>
                    <a:pt x="832" y="656"/>
                  </a:cubicBezTo>
                  <a:cubicBezTo>
                    <a:pt x="806" y="665"/>
                    <a:pt x="760" y="696"/>
                    <a:pt x="760" y="696"/>
                  </a:cubicBezTo>
                  <a:cubicBezTo>
                    <a:pt x="757" y="704"/>
                    <a:pt x="758" y="714"/>
                    <a:pt x="752" y="720"/>
                  </a:cubicBezTo>
                  <a:cubicBezTo>
                    <a:pt x="746" y="726"/>
                    <a:pt x="735" y="724"/>
                    <a:pt x="728" y="728"/>
                  </a:cubicBezTo>
                  <a:cubicBezTo>
                    <a:pt x="696" y="746"/>
                    <a:pt x="664" y="766"/>
                    <a:pt x="632" y="784"/>
                  </a:cubicBezTo>
                  <a:cubicBezTo>
                    <a:pt x="615" y="793"/>
                    <a:pt x="600" y="805"/>
                    <a:pt x="584" y="816"/>
                  </a:cubicBezTo>
                  <a:cubicBezTo>
                    <a:pt x="576" y="821"/>
                    <a:pt x="560" y="832"/>
                    <a:pt x="560" y="832"/>
                  </a:cubicBezTo>
                  <a:cubicBezTo>
                    <a:pt x="533" y="872"/>
                    <a:pt x="511" y="911"/>
                    <a:pt x="488" y="952"/>
                  </a:cubicBezTo>
                  <a:cubicBezTo>
                    <a:pt x="474" y="977"/>
                    <a:pt x="449" y="997"/>
                    <a:pt x="440" y="1024"/>
                  </a:cubicBezTo>
                  <a:cubicBezTo>
                    <a:pt x="430" y="1054"/>
                    <a:pt x="415" y="1081"/>
                    <a:pt x="392" y="1104"/>
                  </a:cubicBezTo>
                  <a:cubicBezTo>
                    <a:pt x="354" y="1079"/>
                    <a:pt x="377" y="1091"/>
                    <a:pt x="320" y="1072"/>
                  </a:cubicBezTo>
                  <a:cubicBezTo>
                    <a:pt x="304" y="1067"/>
                    <a:pt x="272" y="1056"/>
                    <a:pt x="272" y="1056"/>
                  </a:cubicBezTo>
                  <a:cubicBezTo>
                    <a:pt x="267" y="1048"/>
                    <a:pt x="264" y="1037"/>
                    <a:pt x="256" y="1032"/>
                  </a:cubicBezTo>
                  <a:cubicBezTo>
                    <a:pt x="242" y="1023"/>
                    <a:pt x="208" y="1016"/>
                    <a:pt x="208" y="1016"/>
                  </a:cubicBezTo>
                  <a:cubicBezTo>
                    <a:pt x="188" y="956"/>
                    <a:pt x="217" y="1028"/>
                    <a:pt x="176" y="976"/>
                  </a:cubicBezTo>
                  <a:cubicBezTo>
                    <a:pt x="171" y="969"/>
                    <a:pt x="175" y="957"/>
                    <a:pt x="168" y="952"/>
                  </a:cubicBezTo>
                  <a:cubicBezTo>
                    <a:pt x="154" y="942"/>
                    <a:pt x="136" y="941"/>
                    <a:pt x="120" y="936"/>
                  </a:cubicBezTo>
                  <a:cubicBezTo>
                    <a:pt x="105" y="931"/>
                    <a:pt x="17" y="875"/>
                    <a:pt x="0" y="864"/>
                  </a:cubicBezTo>
                  <a:close/>
                </a:path>
              </a:pathLst>
            </a:custGeom>
            <a:solidFill>
              <a:srgbClr val="FFCC00"/>
            </a:solidFill>
            <a:ln w="9525" cap="flat" cmpd="sng">
              <a:solidFill>
                <a:schemeClr val="tx1"/>
              </a:solidFill>
              <a:prstDash val="solid"/>
              <a:round/>
              <a:headEnd/>
              <a:tailEnd/>
            </a:ln>
          </p:spPr>
          <p:txBody>
            <a:bodyPr>
              <a:spAutoFit/>
            </a:bodyPr>
            <a:lstStyle/>
            <a:p>
              <a:endParaRPr lang="en-US"/>
            </a:p>
          </p:txBody>
        </p:sp>
        <p:sp>
          <p:nvSpPr>
            <p:cNvPr id="223" name="Freeform 207"/>
            <p:cNvSpPr>
              <a:spLocks/>
            </p:cNvSpPr>
            <p:nvPr/>
          </p:nvSpPr>
          <p:spPr bwMode="auto">
            <a:xfrm>
              <a:off x="3333" y="2028"/>
              <a:ext cx="1294" cy="1180"/>
            </a:xfrm>
            <a:custGeom>
              <a:avLst/>
              <a:gdLst>
                <a:gd name="T0" fmla="*/ 35 w 1294"/>
                <a:gd name="T1" fmla="*/ 422 h 1180"/>
                <a:gd name="T2" fmla="*/ 115 w 1294"/>
                <a:gd name="T3" fmla="*/ 300 h 1180"/>
                <a:gd name="T4" fmla="*/ 150 w 1294"/>
                <a:gd name="T5" fmla="*/ 236 h 1180"/>
                <a:gd name="T6" fmla="*/ 214 w 1294"/>
                <a:gd name="T7" fmla="*/ 216 h 1180"/>
                <a:gd name="T8" fmla="*/ 291 w 1294"/>
                <a:gd name="T9" fmla="*/ 148 h 1180"/>
                <a:gd name="T10" fmla="*/ 379 w 1294"/>
                <a:gd name="T11" fmla="*/ 92 h 1180"/>
                <a:gd name="T12" fmla="*/ 438 w 1294"/>
                <a:gd name="T13" fmla="*/ 64 h 1180"/>
                <a:gd name="T14" fmla="*/ 475 w 1294"/>
                <a:gd name="T15" fmla="*/ 36 h 1180"/>
                <a:gd name="T16" fmla="*/ 519 w 1294"/>
                <a:gd name="T17" fmla="*/ 0 h 1180"/>
                <a:gd name="T18" fmla="*/ 1278 w 1294"/>
                <a:gd name="T19" fmla="*/ 360 h 1180"/>
                <a:gd name="T20" fmla="*/ 1230 w 1294"/>
                <a:gd name="T21" fmla="*/ 392 h 1180"/>
                <a:gd name="T22" fmla="*/ 1150 w 1294"/>
                <a:gd name="T23" fmla="*/ 424 h 1180"/>
                <a:gd name="T24" fmla="*/ 1102 w 1294"/>
                <a:gd name="T25" fmla="*/ 440 h 1180"/>
                <a:gd name="T26" fmla="*/ 1094 w 1294"/>
                <a:gd name="T27" fmla="*/ 512 h 1180"/>
                <a:gd name="T28" fmla="*/ 1142 w 1294"/>
                <a:gd name="T29" fmla="*/ 528 h 1180"/>
                <a:gd name="T30" fmla="*/ 1190 w 1294"/>
                <a:gd name="T31" fmla="*/ 560 h 1180"/>
                <a:gd name="T32" fmla="*/ 1230 w 1294"/>
                <a:gd name="T33" fmla="*/ 632 h 1180"/>
                <a:gd name="T34" fmla="*/ 1214 w 1294"/>
                <a:gd name="T35" fmla="*/ 704 h 1180"/>
                <a:gd name="T36" fmla="*/ 1182 w 1294"/>
                <a:gd name="T37" fmla="*/ 752 h 1180"/>
                <a:gd name="T38" fmla="*/ 1102 w 1294"/>
                <a:gd name="T39" fmla="*/ 720 h 1180"/>
                <a:gd name="T40" fmla="*/ 1022 w 1294"/>
                <a:gd name="T41" fmla="*/ 752 h 1180"/>
                <a:gd name="T42" fmla="*/ 982 w 1294"/>
                <a:gd name="T43" fmla="*/ 920 h 1180"/>
                <a:gd name="T44" fmla="*/ 934 w 1294"/>
                <a:gd name="T45" fmla="*/ 944 h 1180"/>
                <a:gd name="T46" fmla="*/ 838 w 1294"/>
                <a:gd name="T47" fmla="*/ 1000 h 1180"/>
                <a:gd name="T48" fmla="*/ 742 w 1294"/>
                <a:gd name="T49" fmla="*/ 1040 h 1180"/>
                <a:gd name="T50" fmla="*/ 710 w 1294"/>
                <a:gd name="T51" fmla="*/ 1112 h 1180"/>
                <a:gd name="T52" fmla="*/ 686 w 1294"/>
                <a:gd name="T53" fmla="*/ 1120 h 1180"/>
                <a:gd name="T54" fmla="*/ 494 w 1294"/>
                <a:gd name="T55" fmla="*/ 1128 h 1180"/>
                <a:gd name="T56" fmla="*/ 430 w 1294"/>
                <a:gd name="T57" fmla="*/ 1048 h 1180"/>
                <a:gd name="T58" fmla="*/ 366 w 1294"/>
                <a:gd name="T59" fmla="*/ 1000 h 1180"/>
                <a:gd name="T60" fmla="*/ 318 w 1294"/>
                <a:gd name="T61" fmla="*/ 984 h 1180"/>
                <a:gd name="T62" fmla="*/ 294 w 1294"/>
                <a:gd name="T63" fmla="*/ 976 h 1180"/>
                <a:gd name="T64" fmla="*/ 174 w 1294"/>
                <a:gd name="T65" fmla="*/ 920 h 1180"/>
                <a:gd name="T66" fmla="*/ 134 w 1294"/>
                <a:gd name="T67" fmla="*/ 888 h 1180"/>
                <a:gd name="T68" fmla="*/ 0 w 1294"/>
                <a:gd name="T69" fmla="*/ 513 h 1180"/>
                <a:gd name="T70" fmla="*/ 36 w 1294"/>
                <a:gd name="T71" fmla="*/ 420 h 1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4"/>
                <a:gd name="T109" fmla="*/ 0 h 1180"/>
                <a:gd name="T110" fmla="*/ 1294 w 1294"/>
                <a:gd name="T111" fmla="*/ 1180 h 1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4" h="1180">
                  <a:moveTo>
                    <a:pt x="35" y="422"/>
                  </a:moveTo>
                  <a:cubicBezTo>
                    <a:pt x="58" y="393"/>
                    <a:pt x="107" y="311"/>
                    <a:pt x="115" y="300"/>
                  </a:cubicBezTo>
                  <a:cubicBezTo>
                    <a:pt x="124" y="279"/>
                    <a:pt x="137" y="253"/>
                    <a:pt x="150" y="236"/>
                  </a:cubicBezTo>
                  <a:cubicBezTo>
                    <a:pt x="155" y="229"/>
                    <a:pt x="207" y="220"/>
                    <a:pt x="214" y="216"/>
                  </a:cubicBezTo>
                  <a:cubicBezTo>
                    <a:pt x="231" y="207"/>
                    <a:pt x="275" y="159"/>
                    <a:pt x="291" y="148"/>
                  </a:cubicBezTo>
                  <a:cubicBezTo>
                    <a:pt x="320" y="129"/>
                    <a:pt x="349" y="112"/>
                    <a:pt x="379" y="92"/>
                  </a:cubicBezTo>
                  <a:cubicBezTo>
                    <a:pt x="413" y="41"/>
                    <a:pt x="386" y="87"/>
                    <a:pt x="438" y="64"/>
                  </a:cubicBezTo>
                  <a:cubicBezTo>
                    <a:pt x="453" y="57"/>
                    <a:pt x="475" y="36"/>
                    <a:pt x="475" y="36"/>
                  </a:cubicBezTo>
                  <a:cubicBezTo>
                    <a:pt x="485" y="5"/>
                    <a:pt x="487" y="11"/>
                    <a:pt x="519" y="0"/>
                  </a:cubicBezTo>
                  <a:cubicBezTo>
                    <a:pt x="645" y="57"/>
                    <a:pt x="1162" y="293"/>
                    <a:pt x="1278" y="360"/>
                  </a:cubicBezTo>
                  <a:cubicBezTo>
                    <a:pt x="1294" y="371"/>
                    <a:pt x="1246" y="381"/>
                    <a:pt x="1230" y="392"/>
                  </a:cubicBezTo>
                  <a:cubicBezTo>
                    <a:pt x="1202" y="411"/>
                    <a:pt x="1183" y="414"/>
                    <a:pt x="1150" y="424"/>
                  </a:cubicBezTo>
                  <a:cubicBezTo>
                    <a:pt x="1134" y="429"/>
                    <a:pt x="1102" y="440"/>
                    <a:pt x="1102" y="440"/>
                  </a:cubicBezTo>
                  <a:cubicBezTo>
                    <a:pt x="1087" y="462"/>
                    <a:pt x="1067" y="481"/>
                    <a:pt x="1094" y="512"/>
                  </a:cubicBezTo>
                  <a:cubicBezTo>
                    <a:pt x="1105" y="525"/>
                    <a:pt x="1128" y="519"/>
                    <a:pt x="1142" y="528"/>
                  </a:cubicBezTo>
                  <a:cubicBezTo>
                    <a:pt x="1158" y="539"/>
                    <a:pt x="1190" y="560"/>
                    <a:pt x="1190" y="560"/>
                  </a:cubicBezTo>
                  <a:cubicBezTo>
                    <a:pt x="1227" y="615"/>
                    <a:pt x="1216" y="590"/>
                    <a:pt x="1230" y="632"/>
                  </a:cubicBezTo>
                  <a:cubicBezTo>
                    <a:pt x="1228" y="645"/>
                    <a:pt x="1223" y="687"/>
                    <a:pt x="1214" y="704"/>
                  </a:cubicBezTo>
                  <a:cubicBezTo>
                    <a:pt x="1205" y="721"/>
                    <a:pt x="1182" y="752"/>
                    <a:pt x="1182" y="752"/>
                  </a:cubicBezTo>
                  <a:cubicBezTo>
                    <a:pt x="1153" y="742"/>
                    <a:pt x="1132" y="728"/>
                    <a:pt x="1102" y="720"/>
                  </a:cubicBezTo>
                  <a:cubicBezTo>
                    <a:pt x="1070" y="728"/>
                    <a:pt x="1049" y="734"/>
                    <a:pt x="1022" y="752"/>
                  </a:cubicBezTo>
                  <a:cubicBezTo>
                    <a:pt x="1019" y="774"/>
                    <a:pt x="1002" y="895"/>
                    <a:pt x="982" y="920"/>
                  </a:cubicBezTo>
                  <a:cubicBezTo>
                    <a:pt x="967" y="939"/>
                    <a:pt x="953" y="934"/>
                    <a:pt x="934" y="944"/>
                  </a:cubicBezTo>
                  <a:cubicBezTo>
                    <a:pt x="905" y="958"/>
                    <a:pt x="866" y="991"/>
                    <a:pt x="838" y="1000"/>
                  </a:cubicBezTo>
                  <a:cubicBezTo>
                    <a:pt x="801" y="1012"/>
                    <a:pt x="773" y="1019"/>
                    <a:pt x="742" y="1040"/>
                  </a:cubicBezTo>
                  <a:cubicBezTo>
                    <a:pt x="738" y="1051"/>
                    <a:pt x="716" y="1106"/>
                    <a:pt x="710" y="1112"/>
                  </a:cubicBezTo>
                  <a:cubicBezTo>
                    <a:pt x="704" y="1118"/>
                    <a:pt x="694" y="1117"/>
                    <a:pt x="686" y="1120"/>
                  </a:cubicBezTo>
                  <a:cubicBezTo>
                    <a:pt x="646" y="1180"/>
                    <a:pt x="556" y="1137"/>
                    <a:pt x="494" y="1128"/>
                  </a:cubicBezTo>
                  <a:cubicBezTo>
                    <a:pt x="449" y="1098"/>
                    <a:pt x="475" y="1078"/>
                    <a:pt x="430" y="1048"/>
                  </a:cubicBezTo>
                  <a:cubicBezTo>
                    <a:pt x="414" y="1023"/>
                    <a:pt x="393" y="1012"/>
                    <a:pt x="366" y="1000"/>
                  </a:cubicBezTo>
                  <a:cubicBezTo>
                    <a:pt x="351" y="993"/>
                    <a:pt x="334" y="989"/>
                    <a:pt x="318" y="984"/>
                  </a:cubicBezTo>
                  <a:cubicBezTo>
                    <a:pt x="310" y="981"/>
                    <a:pt x="294" y="976"/>
                    <a:pt x="294" y="976"/>
                  </a:cubicBezTo>
                  <a:cubicBezTo>
                    <a:pt x="268" y="937"/>
                    <a:pt x="218" y="931"/>
                    <a:pt x="174" y="920"/>
                  </a:cubicBezTo>
                  <a:cubicBezTo>
                    <a:pt x="144" y="900"/>
                    <a:pt x="157" y="911"/>
                    <a:pt x="134" y="888"/>
                  </a:cubicBezTo>
                  <a:cubicBezTo>
                    <a:pt x="89" y="757"/>
                    <a:pt x="36" y="646"/>
                    <a:pt x="0" y="513"/>
                  </a:cubicBezTo>
                  <a:cubicBezTo>
                    <a:pt x="21" y="447"/>
                    <a:pt x="15" y="468"/>
                    <a:pt x="36" y="420"/>
                  </a:cubicBezTo>
                </a:path>
              </a:pathLst>
            </a:custGeom>
            <a:solidFill>
              <a:srgbClr val="FFFF66"/>
            </a:solidFill>
            <a:ln w="9525" cap="flat" cmpd="sng">
              <a:solidFill>
                <a:schemeClr val="tx1"/>
              </a:solidFill>
              <a:prstDash val="solid"/>
              <a:round/>
              <a:headEnd/>
              <a:tailEnd/>
            </a:ln>
          </p:spPr>
          <p:txBody>
            <a:bodyPr>
              <a:spAutoFit/>
            </a:bodyPr>
            <a:lstStyle/>
            <a:p>
              <a:endParaRPr lang="en-US"/>
            </a:p>
          </p:txBody>
        </p:sp>
        <p:sp>
          <p:nvSpPr>
            <p:cNvPr id="224" name="Freeform 208"/>
            <p:cNvSpPr>
              <a:spLocks/>
            </p:cNvSpPr>
            <p:nvPr/>
          </p:nvSpPr>
          <p:spPr bwMode="auto">
            <a:xfrm>
              <a:off x="3840" y="1440"/>
              <a:ext cx="1407" cy="1032"/>
            </a:xfrm>
            <a:custGeom>
              <a:avLst/>
              <a:gdLst>
                <a:gd name="T0" fmla="*/ 56 w 1407"/>
                <a:gd name="T1" fmla="*/ 8 h 1032"/>
                <a:gd name="T2" fmla="*/ 1400 w 1407"/>
                <a:gd name="T3" fmla="*/ 0 h 1032"/>
                <a:gd name="T4" fmla="*/ 1400 w 1407"/>
                <a:gd name="T5" fmla="*/ 488 h 1032"/>
                <a:gd name="T6" fmla="*/ 1376 w 1407"/>
                <a:gd name="T7" fmla="*/ 504 h 1032"/>
                <a:gd name="T8" fmla="*/ 1328 w 1407"/>
                <a:gd name="T9" fmla="*/ 520 h 1032"/>
                <a:gd name="T10" fmla="*/ 1304 w 1407"/>
                <a:gd name="T11" fmla="*/ 528 h 1032"/>
                <a:gd name="T12" fmla="*/ 1296 w 1407"/>
                <a:gd name="T13" fmla="*/ 632 h 1032"/>
                <a:gd name="T14" fmla="*/ 1368 w 1407"/>
                <a:gd name="T15" fmla="*/ 664 h 1032"/>
                <a:gd name="T16" fmla="*/ 1392 w 1407"/>
                <a:gd name="T17" fmla="*/ 704 h 1032"/>
                <a:gd name="T18" fmla="*/ 1368 w 1407"/>
                <a:gd name="T19" fmla="*/ 768 h 1032"/>
                <a:gd name="T20" fmla="*/ 1360 w 1407"/>
                <a:gd name="T21" fmla="*/ 792 h 1032"/>
                <a:gd name="T22" fmla="*/ 1384 w 1407"/>
                <a:gd name="T23" fmla="*/ 808 h 1032"/>
                <a:gd name="T24" fmla="*/ 1392 w 1407"/>
                <a:gd name="T25" fmla="*/ 832 h 1032"/>
                <a:gd name="T26" fmla="*/ 1368 w 1407"/>
                <a:gd name="T27" fmla="*/ 1032 h 1032"/>
                <a:gd name="T28" fmla="*/ 1336 w 1407"/>
                <a:gd name="T29" fmla="*/ 984 h 1032"/>
                <a:gd name="T30" fmla="*/ 1320 w 1407"/>
                <a:gd name="T31" fmla="*/ 960 h 1032"/>
                <a:gd name="T32" fmla="*/ 1240 w 1407"/>
                <a:gd name="T33" fmla="*/ 968 h 1032"/>
                <a:gd name="T34" fmla="*/ 1232 w 1407"/>
                <a:gd name="T35" fmla="*/ 944 h 1032"/>
                <a:gd name="T36" fmla="*/ 1200 w 1407"/>
                <a:gd name="T37" fmla="*/ 952 h 1032"/>
                <a:gd name="T38" fmla="*/ 1080 w 1407"/>
                <a:gd name="T39" fmla="*/ 992 h 1032"/>
                <a:gd name="T40" fmla="*/ 1032 w 1407"/>
                <a:gd name="T41" fmla="*/ 1008 h 1032"/>
                <a:gd name="T42" fmla="*/ 920 w 1407"/>
                <a:gd name="T43" fmla="*/ 1000 h 1032"/>
                <a:gd name="T44" fmla="*/ 880 w 1407"/>
                <a:gd name="T45" fmla="*/ 960 h 1032"/>
                <a:gd name="T46" fmla="*/ 832 w 1407"/>
                <a:gd name="T47" fmla="*/ 936 h 1032"/>
                <a:gd name="T48" fmla="*/ 808 w 1407"/>
                <a:gd name="T49" fmla="*/ 944 h 1032"/>
                <a:gd name="T50" fmla="*/ 776 w 1407"/>
                <a:gd name="T51" fmla="*/ 968 h 1032"/>
                <a:gd name="T52" fmla="*/ 8 w 1407"/>
                <a:gd name="T53" fmla="*/ 584 h 1032"/>
                <a:gd name="T54" fmla="*/ 32 w 1407"/>
                <a:gd name="T55" fmla="*/ 592 h 1032"/>
                <a:gd name="T56" fmla="*/ 24 w 1407"/>
                <a:gd name="T57" fmla="*/ 528 h 1032"/>
                <a:gd name="T58" fmla="*/ 56 w 1407"/>
                <a:gd name="T59" fmla="*/ 456 h 1032"/>
                <a:gd name="T60" fmla="*/ 72 w 1407"/>
                <a:gd name="T61" fmla="*/ 368 h 1032"/>
                <a:gd name="T62" fmla="*/ 56 w 1407"/>
                <a:gd name="T63" fmla="*/ 240 h 1032"/>
                <a:gd name="T64" fmla="*/ 56 w 1407"/>
                <a:gd name="T65" fmla="*/ 96 h 1032"/>
                <a:gd name="T66" fmla="*/ 56 w 1407"/>
                <a:gd name="T67" fmla="*/ 8 h 10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7"/>
                <a:gd name="T103" fmla="*/ 0 h 1032"/>
                <a:gd name="T104" fmla="*/ 1407 w 1407"/>
                <a:gd name="T105" fmla="*/ 1032 h 10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7" h="1032">
                  <a:moveTo>
                    <a:pt x="56" y="8"/>
                  </a:moveTo>
                  <a:lnTo>
                    <a:pt x="1400" y="0"/>
                  </a:lnTo>
                  <a:cubicBezTo>
                    <a:pt x="1392" y="208"/>
                    <a:pt x="1384" y="408"/>
                    <a:pt x="1400" y="488"/>
                  </a:cubicBezTo>
                  <a:cubicBezTo>
                    <a:pt x="1392" y="520"/>
                    <a:pt x="1385" y="500"/>
                    <a:pt x="1376" y="504"/>
                  </a:cubicBezTo>
                  <a:cubicBezTo>
                    <a:pt x="1361" y="511"/>
                    <a:pt x="1344" y="515"/>
                    <a:pt x="1328" y="520"/>
                  </a:cubicBezTo>
                  <a:cubicBezTo>
                    <a:pt x="1320" y="523"/>
                    <a:pt x="1304" y="528"/>
                    <a:pt x="1304" y="528"/>
                  </a:cubicBezTo>
                  <a:cubicBezTo>
                    <a:pt x="1283" y="559"/>
                    <a:pt x="1269" y="598"/>
                    <a:pt x="1296" y="632"/>
                  </a:cubicBezTo>
                  <a:cubicBezTo>
                    <a:pt x="1315" y="655"/>
                    <a:pt x="1345" y="649"/>
                    <a:pt x="1368" y="664"/>
                  </a:cubicBezTo>
                  <a:cubicBezTo>
                    <a:pt x="1384" y="675"/>
                    <a:pt x="1392" y="704"/>
                    <a:pt x="1392" y="704"/>
                  </a:cubicBezTo>
                  <a:cubicBezTo>
                    <a:pt x="1392" y="776"/>
                    <a:pt x="1407" y="742"/>
                    <a:pt x="1368" y="768"/>
                  </a:cubicBezTo>
                  <a:cubicBezTo>
                    <a:pt x="1365" y="776"/>
                    <a:pt x="1357" y="784"/>
                    <a:pt x="1360" y="792"/>
                  </a:cubicBezTo>
                  <a:cubicBezTo>
                    <a:pt x="1364" y="801"/>
                    <a:pt x="1378" y="800"/>
                    <a:pt x="1384" y="808"/>
                  </a:cubicBezTo>
                  <a:cubicBezTo>
                    <a:pt x="1389" y="815"/>
                    <a:pt x="1388" y="824"/>
                    <a:pt x="1392" y="832"/>
                  </a:cubicBezTo>
                  <a:cubicBezTo>
                    <a:pt x="1389" y="869"/>
                    <a:pt x="1392" y="1024"/>
                    <a:pt x="1368" y="1032"/>
                  </a:cubicBezTo>
                  <a:cubicBezTo>
                    <a:pt x="1357" y="1016"/>
                    <a:pt x="1347" y="1000"/>
                    <a:pt x="1336" y="984"/>
                  </a:cubicBezTo>
                  <a:cubicBezTo>
                    <a:pt x="1331" y="976"/>
                    <a:pt x="1320" y="960"/>
                    <a:pt x="1320" y="960"/>
                  </a:cubicBezTo>
                  <a:cubicBezTo>
                    <a:pt x="1282" y="969"/>
                    <a:pt x="1274" y="957"/>
                    <a:pt x="1240" y="968"/>
                  </a:cubicBezTo>
                  <a:cubicBezTo>
                    <a:pt x="1237" y="960"/>
                    <a:pt x="1240" y="947"/>
                    <a:pt x="1232" y="944"/>
                  </a:cubicBezTo>
                  <a:cubicBezTo>
                    <a:pt x="1222" y="940"/>
                    <a:pt x="1211" y="949"/>
                    <a:pt x="1200" y="952"/>
                  </a:cubicBezTo>
                  <a:cubicBezTo>
                    <a:pt x="1160" y="964"/>
                    <a:pt x="1120" y="979"/>
                    <a:pt x="1080" y="992"/>
                  </a:cubicBezTo>
                  <a:cubicBezTo>
                    <a:pt x="1064" y="997"/>
                    <a:pt x="1032" y="1008"/>
                    <a:pt x="1032" y="1008"/>
                  </a:cubicBezTo>
                  <a:cubicBezTo>
                    <a:pt x="995" y="1005"/>
                    <a:pt x="957" y="1007"/>
                    <a:pt x="920" y="1000"/>
                  </a:cubicBezTo>
                  <a:cubicBezTo>
                    <a:pt x="894" y="995"/>
                    <a:pt x="895" y="975"/>
                    <a:pt x="880" y="960"/>
                  </a:cubicBezTo>
                  <a:cubicBezTo>
                    <a:pt x="864" y="944"/>
                    <a:pt x="852" y="943"/>
                    <a:pt x="832" y="936"/>
                  </a:cubicBezTo>
                  <a:cubicBezTo>
                    <a:pt x="824" y="939"/>
                    <a:pt x="814" y="938"/>
                    <a:pt x="808" y="944"/>
                  </a:cubicBezTo>
                  <a:cubicBezTo>
                    <a:pt x="776" y="976"/>
                    <a:pt x="828" y="968"/>
                    <a:pt x="776" y="968"/>
                  </a:cubicBezTo>
                  <a:cubicBezTo>
                    <a:pt x="520" y="840"/>
                    <a:pt x="263" y="713"/>
                    <a:pt x="8" y="584"/>
                  </a:cubicBezTo>
                  <a:cubicBezTo>
                    <a:pt x="0" y="580"/>
                    <a:pt x="24" y="595"/>
                    <a:pt x="32" y="592"/>
                  </a:cubicBezTo>
                  <a:cubicBezTo>
                    <a:pt x="41" y="588"/>
                    <a:pt x="20" y="537"/>
                    <a:pt x="24" y="528"/>
                  </a:cubicBezTo>
                  <a:cubicBezTo>
                    <a:pt x="48" y="448"/>
                    <a:pt x="43" y="505"/>
                    <a:pt x="56" y="456"/>
                  </a:cubicBezTo>
                  <a:cubicBezTo>
                    <a:pt x="60" y="440"/>
                    <a:pt x="72" y="368"/>
                    <a:pt x="72" y="368"/>
                  </a:cubicBezTo>
                  <a:cubicBezTo>
                    <a:pt x="69" y="301"/>
                    <a:pt x="62" y="306"/>
                    <a:pt x="56" y="240"/>
                  </a:cubicBezTo>
                  <a:cubicBezTo>
                    <a:pt x="54" y="223"/>
                    <a:pt x="56" y="96"/>
                    <a:pt x="56" y="96"/>
                  </a:cubicBezTo>
                  <a:cubicBezTo>
                    <a:pt x="46" y="24"/>
                    <a:pt x="49" y="86"/>
                    <a:pt x="56" y="8"/>
                  </a:cubicBezTo>
                  <a:close/>
                </a:path>
              </a:pathLst>
            </a:custGeom>
            <a:solidFill>
              <a:schemeClr val="accent3">
                <a:lumMod val="60000"/>
                <a:lumOff val="40000"/>
              </a:schemeClr>
            </a:solidFill>
            <a:ln w="9525" cap="flat" cmpd="sng">
              <a:solidFill>
                <a:schemeClr val="tx1"/>
              </a:solidFill>
              <a:prstDash val="solid"/>
              <a:round/>
              <a:headEnd/>
              <a:tailEnd/>
            </a:ln>
          </p:spPr>
          <p:txBody>
            <a:bodyPr>
              <a:spAutoFit/>
            </a:bodyPr>
            <a:lstStyle/>
            <a:p>
              <a:endParaRPr lang="en-US"/>
            </a:p>
          </p:txBody>
        </p:sp>
        <p:sp>
          <p:nvSpPr>
            <p:cNvPr id="225" name="Rectangle 209"/>
            <p:cNvSpPr>
              <a:spLocks noChangeArrowheads="1"/>
            </p:cNvSpPr>
            <p:nvPr/>
          </p:nvSpPr>
          <p:spPr bwMode="auto">
            <a:xfrm>
              <a:off x="2936" y="1440"/>
              <a:ext cx="2296" cy="1888"/>
            </a:xfrm>
            <a:prstGeom prst="rect">
              <a:avLst/>
            </a:prstGeom>
            <a:noFill/>
            <a:ln w="50800">
              <a:solidFill>
                <a:schemeClr val="tx1"/>
              </a:solidFill>
              <a:miter lim="800000"/>
              <a:headEnd/>
              <a:tailEnd/>
            </a:ln>
          </p:spPr>
          <p:txBody>
            <a:bodyPr anchor="ctr">
              <a:spAutoFit/>
            </a:bodyPr>
            <a:lstStyle/>
            <a:p>
              <a:endParaRPr lang="en-US"/>
            </a:p>
          </p:txBody>
        </p:sp>
        <p:sp>
          <p:nvSpPr>
            <p:cNvPr id="226" name="Freeform 210" descr="Light upward diagonal"/>
            <p:cNvSpPr>
              <a:spLocks/>
            </p:cNvSpPr>
            <p:nvPr/>
          </p:nvSpPr>
          <p:spPr bwMode="auto">
            <a:xfrm>
              <a:off x="4247" y="1523"/>
              <a:ext cx="322" cy="349"/>
            </a:xfrm>
            <a:custGeom>
              <a:avLst/>
              <a:gdLst>
                <a:gd name="T0" fmla="*/ 181 w 322"/>
                <a:gd name="T1" fmla="*/ 19 h 349"/>
                <a:gd name="T2" fmla="*/ 107 w 322"/>
                <a:gd name="T3" fmla="*/ 81 h 349"/>
                <a:gd name="T4" fmla="*/ 58 w 322"/>
                <a:gd name="T5" fmla="*/ 110 h 349"/>
                <a:gd name="T6" fmla="*/ 19 w 322"/>
                <a:gd name="T7" fmla="*/ 217 h 349"/>
                <a:gd name="T8" fmla="*/ 22 w 322"/>
                <a:gd name="T9" fmla="*/ 286 h 349"/>
                <a:gd name="T10" fmla="*/ 73 w 322"/>
                <a:gd name="T11" fmla="*/ 328 h 349"/>
                <a:gd name="T12" fmla="*/ 127 w 322"/>
                <a:gd name="T13" fmla="*/ 334 h 349"/>
                <a:gd name="T14" fmla="*/ 193 w 322"/>
                <a:gd name="T15" fmla="*/ 343 h 349"/>
                <a:gd name="T16" fmla="*/ 229 w 322"/>
                <a:gd name="T17" fmla="*/ 310 h 349"/>
                <a:gd name="T18" fmla="*/ 259 w 322"/>
                <a:gd name="T19" fmla="*/ 274 h 349"/>
                <a:gd name="T20" fmla="*/ 283 w 322"/>
                <a:gd name="T21" fmla="*/ 184 h 349"/>
                <a:gd name="T22" fmla="*/ 316 w 322"/>
                <a:gd name="T23" fmla="*/ 142 h 349"/>
                <a:gd name="T24" fmla="*/ 313 w 322"/>
                <a:gd name="T25" fmla="*/ 88 h 349"/>
                <a:gd name="T26" fmla="*/ 295 w 322"/>
                <a:gd name="T27" fmla="*/ 52 h 349"/>
                <a:gd name="T28" fmla="*/ 281 w 322"/>
                <a:gd name="T29" fmla="*/ 32 h 349"/>
                <a:gd name="T30" fmla="*/ 252 w 322"/>
                <a:gd name="T31" fmla="*/ 13 h 349"/>
                <a:gd name="T32" fmla="*/ 214 w 322"/>
                <a:gd name="T33" fmla="*/ 7 h 349"/>
                <a:gd name="T34" fmla="*/ 181 w 322"/>
                <a:gd name="T35" fmla="*/ 19 h 3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2"/>
                <a:gd name="T55" fmla="*/ 0 h 349"/>
                <a:gd name="T56" fmla="*/ 322 w 322"/>
                <a:gd name="T57" fmla="*/ 349 h 3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2" h="349">
                  <a:moveTo>
                    <a:pt x="181" y="19"/>
                  </a:moveTo>
                  <a:cubicBezTo>
                    <a:pt x="150" y="27"/>
                    <a:pt x="136" y="64"/>
                    <a:pt x="107" y="81"/>
                  </a:cubicBezTo>
                  <a:cubicBezTo>
                    <a:pt x="90" y="90"/>
                    <a:pt x="58" y="110"/>
                    <a:pt x="58" y="110"/>
                  </a:cubicBezTo>
                  <a:cubicBezTo>
                    <a:pt x="50" y="132"/>
                    <a:pt x="0" y="179"/>
                    <a:pt x="19" y="217"/>
                  </a:cubicBezTo>
                  <a:cubicBezTo>
                    <a:pt x="26" y="231"/>
                    <a:pt x="22" y="286"/>
                    <a:pt x="22" y="286"/>
                  </a:cubicBezTo>
                  <a:cubicBezTo>
                    <a:pt x="31" y="280"/>
                    <a:pt x="63" y="322"/>
                    <a:pt x="73" y="328"/>
                  </a:cubicBezTo>
                  <a:cubicBezTo>
                    <a:pt x="83" y="334"/>
                    <a:pt x="118" y="323"/>
                    <a:pt x="127" y="334"/>
                  </a:cubicBezTo>
                  <a:cubicBezTo>
                    <a:pt x="137" y="347"/>
                    <a:pt x="182" y="335"/>
                    <a:pt x="193" y="343"/>
                  </a:cubicBezTo>
                  <a:cubicBezTo>
                    <a:pt x="203" y="349"/>
                    <a:pt x="229" y="310"/>
                    <a:pt x="229" y="310"/>
                  </a:cubicBezTo>
                  <a:cubicBezTo>
                    <a:pt x="242" y="305"/>
                    <a:pt x="249" y="293"/>
                    <a:pt x="259" y="274"/>
                  </a:cubicBezTo>
                  <a:cubicBezTo>
                    <a:pt x="268" y="256"/>
                    <a:pt x="275" y="204"/>
                    <a:pt x="283" y="184"/>
                  </a:cubicBezTo>
                  <a:cubicBezTo>
                    <a:pt x="291" y="164"/>
                    <a:pt x="305" y="157"/>
                    <a:pt x="316" y="142"/>
                  </a:cubicBezTo>
                  <a:cubicBezTo>
                    <a:pt x="322" y="123"/>
                    <a:pt x="306" y="108"/>
                    <a:pt x="313" y="88"/>
                  </a:cubicBezTo>
                  <a:cubicBezTo>
                    <a:pt x="316" y="80"/>
                    <a:pt x="300" y="56"/>
                    <a:pt x="295" y="52"/>
                  </a:cubicBezTo>
                  <a:cubicBezTo>
                    <a:pt x="290" y="47"/>
                    <a:pt x="286" y="37"/>
                    <a:pt x="281" y="32"/>
                  </a:cubicBezTo>
                  <a:cubicBezTo>
                    <a:pt x="272" y="24"/>
                    <a:pt x="252" y="13"/>
                    <a:pt x="252" y="13"/>
                  </a:cubicBezTo>
                  <a:cubicBezTo>
                    <a:pt x="246" y="17"/>
                    <a:pt x="221" y="0"/>
                    <a:pt x="214" y="7"/>
                  </a:cubicBezTo>
                  <a:cubicBezTo>
                    <a:pt x="196" y="13"/>
                    <a:pt x="193" y="19"/>
                    <a:pt x="181" y="19"/>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27" name="Freeform 211" descr="Light upward diagonal"/>
            <p:cNvSpPr>
              <a:spLocks/>
            </p:cNvSpPr>
            <p:nvPr/>
          </p:nvSpPr>
          <p:spPr bwMode="auto">
            <a:xfrm>
              <a:off x="4452" y="1890"/>
              <a:ext cx="230" cy="149"/>
            </a:xfrm>
            <a:custGeom>
              <a:avLst/>
              <a:gdLst>
                <a:gd name="T0" fmla="*/ 3 w 230"/>
                <a:gd name="T1" fmla="*/ 84 h 149"/>
                <a:gd name="T2" fmla="*/ 33 w 230"/>
                <a:gd name="T3" fmla="*/ 21 h 149"/>
                <a:gd name="T4" fmla="*/ 123 w 230"/>
                <a:gd name="T5" fmla="*/ 9 h 149"/>
                <a:gd name="T6" fmla="*/ 162 w 230"/>
                <a:gd name="T7" fmla="*/ 54 h 149"/>
                <a:gd name="T8" fmla="*/ 228 w 230"/>
                <a:gd name="T9" fmla="*/ 81 h 149"/>
                <a:gd name="T10" fmla="*/ 210 w 230"/>
                <a:gd name="T11" fmla="*/ 126 h 149"/>
                <a:gd name="T12" fmla="*/ 141 w 230"/>
                <a:gd name="T13" fmla="*/ 147 h 149"/>
                <a:gd name="T14" fmla="*/ 93 w 230"/>
                <a:gd name="T15" fmla="*/ 141 h 149"/>
                <a:gd name="T16" fmla="*/ 39 w 230"/>
                <a:gd name="T17" fmla="*/ 126 h 149"/>
                <a:gd name="T18" fmla="*/ 3 w 230"/>
                <a:gd name="T19" fmla="*/ 84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
                <a:gd name="T31" fmla="*/ 0 h 149"/>
                <a:gd name="T32" fmla="*/ 230 w 230"/>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 h="149">
                  <a:moveTo>
                    <a:pt x="3" y="84"/>
                  </a:moveTo>
                  <a:cubicBezTo>
                    <a:pt x="0" y="71"/>
                    <a:pt x="25" y="26"/>
                    <a:pt x="33" y="21"/>
                  </a:cubicBezTo>
                  <a:cubicBezTo>
                    <a:pt x="54" y="0"/>
                    <a:pt x="91" y="7"/>
                    <a:pt x="123" y="9"/>
                  </a:cubicBezTo>
                  <a:cubicBezTo>
                    <a:pt x="144" y="14"/>
                    <a:pt x="144" y="42"/>
                    <a:pt x="162" y="54"/>
                  </a:cubicBezTo>
                  <a:cubicBezTo>
                    <a:pt x="173" y="48"/>
                    <a:pt x="217" y="76"/>
                    <a:pt x="228" y="81"/>
                  </a:cubicBezTo>
                  <a:cubicBezTo>
                    <a:pt x="230" y="90"/>
                    <a:pt x="217" y="120"/>
                    <a:pt x="210" y="126"/>
                  </a:cubicBezTo>
                  <a:cubicBezTo>
                    <a:pt x="203" y="136"/>
                    <a:pt x="154" y="146"/>
                    <a:pt x="141" y="147"/>
                  </a:cubicBezTo>
                  <a:cubicBezTo>
                    <a:pt x="137" y="149"/>
                    <a:pt x="97" y="139"/>
                    <a:pt x="93" y="141"/>
                  </a:cubicBezTo>
                  <a:cubicBezTo>
                    <a:pt x="91" y="142"/>
                    <a:pt x="37" y="127"/>
                    <a:pt x="39" y="126"/>
                  </a:cubicBezTo>
                  <a:cubicBezTo>
                    <a:pt x="34" y="123"/>
                    <a:pt x="6" y="91"/>
                    <a:pt x="3" y="84"/>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28" name="Freeform 212" descr="Light upward diagonal"/>
            <p:cNvSpPr>
              <a:spLocks/>
            </p:cNvSpPr>
            <p:nvPr/>
          </p:nvSpPr>
          <p:spPr bwMode="auto">
            <a:xfrm>
              <a:off x="3051" y="2550"/>
              <a:ext cx="327" cy="316"/>
            </a:xfrm>
            <a:custGeom>
              <a:avLst/>
              <a:gdLst>
                <a:gd name="T0" fmla="*/ 126 w 327"/>
                <a:gd name="T1" fmla="*/ 39 h 316"/>
                <a:gd name="T2" fmla="*/ 195 w 327"/>
                <a:gd name="T3" fmla="*/ 33 h 316"/>
                <a:gd name="T4" fmla="*/ 237 w 327"/>
                <a:gd name="T5" fmla="*/ 60 h 316"/>
                <a:gd name="T6" fmla="*/ 297 w 327"/>
                <a:gd name="T7" fmla="*/ 87 h 316"/>
                <a:gd name="T8" fmla="*/ 312 w 327"/>
                <a:gd name="T9" fmla="*/ 150 h 316"/>
                <a:gd name="T10" fmla="*/ 327 w 327"/>
                <a:gd name="T11" fmla="*/ 189 h 316"/>
                <a:gd name="T12" fmla="*/ 294 w 327"/>
                <a:gd name="T13" fmla="*/ 264 h 316"/>
                <a:gd name="T14" fmla="*/ 177 w 327"/>
                <a:gd name="T15" fmla="*/ 309 h 316"/>
                <a:gd name="T16" fmla="*/ 72 w 327"/>
                <a:gd name="T17" fmla="*/ 237 h 316"/>
                <a:gd name="T18" fmla="*/ 0 w 327"/>
                <a:gd name="T19" fmla="*/ 102 h 316"/>
                <a:gd name="T20" fmla="*/ 54 w 327"/>
                <a:gd name="T21" fmla="*/ 24 h 316"/>
                <a:gd name="T22" fmla="*/ 126 w 327"/>
                <a:gd name="T23" fmla="*/ 39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7"/>
                <a:gd name="T37" fmla="*/ 0 h 316"/>
                <a:gd name="T38" fmla="*/ 327 w 327"/>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7" h="316">
                  <a:moveTo>
                    <a:pt x="126" y="39"/>
                  </a:moveTo>
                  <a:cubicBezTo>
                    <a:pt x="142" y="34"/>
                    <a:pt x="179" y="38"/>
                    <a:pt x="195" y="33"/>
                  </a:cubicBezTo>
                  <a:cubicBezTo>
                    <a:pt x="203" y="30"/>
                    <a:pt x="235" y="30"/>
                    <a:pt x="237" y="60"/>
                  </a:cubicBezTo>
                  <a:cubicBezTo>
                    <a:pt x="271" y="90"/>
                    <a:pt x="253" y="57"/>
                    <a:pt x="297" y="87"/>
                  </a:cubicBezTo>
                  <a:cubicBezTo>
                    <a:pt x="308" y="103"/>
                    <a:pt x="306" y="132"/>
                    <a:pt x="312" y="150"/>
                  </a:cubicBezTo>
                  <a:cubicBezTo>
                    <a:pt x="317" y="166"/>
                    <a:pt x="327" y="189"/>
                    <a:pt x="327" y="189"/>
                  </a:cubicBezTo>
                  <a:cubicBezTo>
                    <a:pt x="323" y="205"/>
                    <a:pt x="307" y="256"/>
                    <a:pt x="294" y="264"/>
                  </a:cubicBezTo>
                  <a:cubicBezTo>
                    <a:pt x="281" y="261"/>
                    <a:pt x="189" y="316"/>
                    <a:pt x="177" y="309"/>
                  </a:cubicBezTo>
                  <a:cubicBezTo>
                    <a:pt x="158" y="298"/>
                    <a:pt x="79" y="253"/>
                    <a:pt x="72" y="237"/>
                  </a:cubicBezTo>
                  <a:cubicBezTo>
                    <a:pt x="45" y="222"/>
                    <a:pt x="9" y="123"/>
                    <a:pt x="0" y="102"/>
                  </a:cubicBezTo>
                  <a:cubicBezTo>
                    <a:pt x="6" y="57"/>
                    <a:pt x="21" y="27"/>
                    <a:pt x="54" y="24"/>
                  </a:cubicBezTo>
                  <a:cubicBezTo>
                    <a:pt x="87" y="0"/>
                    <a:pt x="99" y="33"/>
                    <a:pt x="126" y="39"/>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nvGrpSpPr>
            <p:cNvPr id="17" name="Group 213"/>
            <p:cNvGrpSpPr>
              <a:grpSpLocks/>
            </p:cNvGrpSpPr>
            <p:nvPr/>
          </p:nvGrpSpPr>
          <p:grpSpPr bwMode="auto">
            <a:xfrm>
              <a:off x="3024" y="1488"/>
              <a:ext cx="1161" cy="554"/>
              <a:chOff x="3024" y="1488"/>
              <a:chExt cx="1161" cy="554"/>
            </a:xfrm>
          </p:grpSpPr>
          <p:sp>
            <p:nvSpPr>
              <p:cNvPr id="232" name="Freeform 214" descr="Light upward diagonal"/>
              <p:cNvSpPr>
                <a:spLocks/>
              </p:cNvSpPr>
              <p:nvPr/>
            </p:nvSpPr>
            <p:spPr bwMode="auto">
              <a:xfrm>
                <a:off x="3024" y="1488"/>
                <a:ext cx="737" cy="554"/>
              </a:xfrm>
              <a:custGeom>
                <a:avLst/>
                <a:gdLst>
                  <a:gd name="T0" fmla="*/ 72 w 737"/>
                  <a:gd name="T1" fmla="*/ 554 h 554"/>
                  <a:gd name="T2" fmla="*/ 16 w 737"/>
                  <a:gd name="T3" fmla="*/ 530 h 554"/>
                  <a:gd name="T4" fmla="*/ 0 w 737"/>
                  <a:gd name="T5" fmla="*/ 482 h 554"/>
                  <a:gd name="T6" fmla="*/ 48 w 737"/>
                  <a:gd name="T7" fmla="*/ 370 h 554"/>
                  <a:gd name="T8" fmla="*/ 96 w 737"/>
                  <a:gd name="T9" fmla="*/ 354 h 554"/>
                  <a:gd name="T10" fmla="*/ 144 w 737"/>
                  <a:gd name="T11" fmla="*/ 322 h 554"/>
                  <a:gd name="T12" fmla="*/ 160 w 737"/>
                  <a:gd name="T13" fmla="*/ 298 h 554"/>
                  <a:gd name="T14" fmla="*/ 184 w 737"/>
                  <a:gd name="T15" fmla="*/ 282 h 554"/>
                  <a:gd name="T16" fmla="*/ 216 w 737"/>
                  <a:gd name="T17" fmla="*/ 242 h 554"/>
                  <a:gd name="T18" fmla="*/ 248 w 737"/>
                  <a:gd name="T19" fmla="*/ 194 h 554"/>
                  <a:gd name="T20" fmla="*/ 288 w 737"/>
                  <a:gd name="T21" fmla="*/ 98 h 554"/>
                  <a:gd name="T22" fmla="*/ 360 w 737"/>
                  <a:gd name="T23" fmla="*/ 66 h 554"/>
                  <a:gd name="T24" fmla="*/ 384 w 737"/>
                  <a:gd name="T25" fmla="*/ 58 h 554"/>
                  <a:gd name="T26" fmla="*/ 504 w 737"/>
                  <a:gd name="T27" fmla="*/ 50 h 554"/>
                  <a:gd name="T28" fmla="*/ 648 w 737"/>
                  <a:gd name="T29" fmla="*/ 122 h 554"/>
                  <a:gd name="T30" fmla="*/ 696 w 737"/>
                  <a:gd name="T31" fmla="*/ 154 h 554"/>
                  <a:gd name="T32" fmla="*/ 728 w 737"/>
                  <a:gd name="T33" fmla="*/ 258 h 554"/>
                  <a:gd name="T34" fmla="*/ 696 w 737"/>
                  <a:gd name="T35" fmla="*/ 298 h 554"/>
                  <a:gd name="T36" fmla="*/ 688 w 737"/>
                  <a:gd name="T37" fmla="*/ 322 h 554"/>
                  <a:gd name="T38" fmla="*/ 584 w 737"/>
                  <a:gd name="T39" fmla="*/ 490 h 554"/>
                  <a:gd name="T40" fmla="*/ 480 w 737"/>
                  <a:gd name="T41" fmla="*/ 522 h 554"/>
                  <a:gd name="T42" fmla="*/ 432 w 737"/>
                  <a:gd name="T43" fmla="*/ 538 h 554"/>
                  <a:gd name="T44" fmla="*/ 408 w 737"/>
                  <a:gd name="T45" fmla="*/ 546 h 554"/>
                  <a:gd name="T46" fmla="*/ 72 w 737"/>
                  <a:gd name="T47" fmla="*/ 554 h 5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7"/>
                  <a:gd name="T73" fmla="*/ 0 h 554"/>
                  <a:gd name="T74" fmla="*/ 737 w 737"/>
                  <a:gd name="T75" fmla="*/ 554 h 5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7" h="554">
                    <a:moveTo>
                      <a:pt x="72" y="554"/>
                    </a:moveTo>
                    <a:cubicBezTo>
                      <a:pt x="57" y="550"/>
                      <a:pt x="26" y="546"/>
                      <a:pt x="16" y="530"/>
                    </a:cubicBezTo>
                    <a:cubicBezTo>
                      <a:pt x="7" y="516"/>
                      <a:pt x="0" y="482"/>
                      <a:pt x="0" y="482"/>
                    </a:cubicBezTo>
                    <a:cubicBezTo>
                      <a:pt x="8" y="444"/>
                      <a:pt x="7" y="388"/>
                      <a:pt x="48" y="370"/>
                    </a:cubicBezTo>
                    <a:cubicBezTo>
                      <a:pt x="63" y="363"/>
                      <a:pt x="82" y="363"/>
                      <a:pt x="96" y="354"/>
                    </a:cubicBezTo>
                    <a:cubicBezTo>
                      <a:pt x="112" y="343"/>
                      <a:pt x="144" y="322"/>
                      <a:pt x="144" y="322"/>
                    </a:cubicBezTo>
                    <a:cubicBezTo>
                      <a:pt x="149" y="314"/>
                      <a:pt x="153" y="305"/>
                      <a:pt x="160" y="298"/>
                    </a:cubicBezTo>
                    <a:cubicBezTo>
                      <a:pt x="167" y="291"/>
                      <a:pt x="178" y="290"/>
                      <a:pt x="184" y="282"/>
                    </a:cubicBezTo>
                    <a:cubicBezTo>
                      <a:pt x="228" y="227"/>
                      <a:pt x="195" y="264"/>
                      <a:pt x="216" y="242"/>
                    </a:cubicBezTo>
                    <a:cubicBezTo>
                      <a:pt x="227" y="226"/>
                      <a:pt x="237" y="210"/>
                      <a:pt x="248" y="194"/>
                    </a:cubicBezTo>
                    <a:cubicBezTo>
                      <a:pt x="268" y="164"/>
                      <a:pt x="261" y="125"/>
                      <a:pt x="288" y="98"/>
                    </a:cubicBezTo>
                    <a:cubicBezTo>
                      <a:pt x="307" y="79"/>
                      <a:pt x="336" y="74"/>
                      <a:pt x="360" y="66"/>
                    </a:cubicBezTo>
                    <a:cubicBezTo>
                      <a:pt x="368" y="63"/>
                      <a:pt x="384" y="58"/>
                      <a:pt x="384" y="58"/>
                    </a:cubicBezTo>
                    <a:cubicBezTo>
                      <a:pt x="403" y="0"/>
                      <a:pt x="456" y="40"/>
                      <a:pt x="504" y="50"/>
                    </a:cubicBezTo>
                    <a:cubicBezTo>
                      <a:pt x="549" y="80"/>
                      <a:pt x="596" y="105"/>
                      <a:pt x="648" y="122"/>
                    </a:cubicBezTo>
                    <a:cubicBezTo>
                      <a:pt x="666" y="128"/>
                      <a:pt x="696" y="154"/>
                      <a:pt x="696" y="154"/>
                    </a:cubicBezTo>
                    <a:cubicBezTo>
                      <a:pt x="708" y="189"/>
                      <a:pt x="719" y="222"/>
                      <a:pt x="728" y="258"/>
                    </a:cubicBezTo>
                    <a:cubicBezTo>
                      <a:pt x="708" y="318"/>
                      <a:pt x="737" y="246"/>
                      <a:pt x="696" y="298"/>
                    </a:cubicBezTo>
                    <a:cubicBezTo>
                      <a:pt x="691" y="305"/>
                      <a:pt x="692" y="315"/>
                      <a:pt x="688" y="322"/>
                    </a:cubicBezTo>
                    <a:cubicBezTo>
                      <a:pt x="657" y="379"/>
                      <a:pt x="620" y="436"/>
                      <a:pt x="584" y="490"/>
                    </a:cubicBezTo>
                    <a:cubicBezTo>
                      <a:pt x="579" y="498"/>
                      <a:pt x="498" y="517"/>
                      <a:pt x="480" y="522"/>
                    </a:cubicBezTo>
                    <a:cubicBezTo>
                      <a:pt x="464" y="527"/>
                      <a:pt x="448" y="533"/>
                      <a:pt x="432" y="538"/>
                    </a:cubicBezTo>
                    <a:cubicBezTo>
                      <a:pt x="424" y="541"/>
                      <a:pt x="408" y="546"/>
                      <a:pt x="408" y="546"/>
                    </a:cubicBezTo>
                    <a:cubicBezTo>
                      <a:pt x="293" y="539"/>
                      <a:pt x="185" y="554"/>
                      <a:pt x="72" y="554"/>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34" name="Freeform 216" descr="Light upward diagonal"/>
              <p:cNvSpPr>
                <a:spLocks/>
              </p:cNvSpPr>
              <p:nvPr/>
            </p:nvSpPr>
            <p:spPr bwMode="auto">
              <a:xfrm>
                <a:off x="3809" y="1602"/>
                <a:ext cx="376" cy="333"/>
              </a:xfrm>
              <a:custGeom>
                <a:avLst/>
                <a:gdLst>
                  <a:gd name="T0" fmla="*/ 248 w 376"/>
                  <a:gd name="T1" fmla="*/ 13 h 333"/>
                  <a:gd name="T2" fmla="*/ 128 w 376"/>
                  <a:gd name="T3" fmla="*/ 21 h 333"/>
                  <a:gd name="T4" fmla="*/ 80 w 376"/>
                  <a:gd name="T5" fmla="*/ 53 h 333"/>
                  <a:gd name="T6" fmla="*/ 16 w 376"/>
                  <a:gd name="T7" fmla="*/ 141 h 333"/>
                  <a:gd name="T8" fmla="*/ 0 w 376"/>
                  <a:gd name="T9" fmla="*/ 189 h 333"/>
                  <a:gd name="T10" fmla="*/ 152 w 376"/>
                  <a:gd name="T11" fmla="*/ 277 h 333"/>
                  <a:gd name="T12" fmla="*/ 304 w 376"/>
                  <a:gd name="T13" fmla="*/ 333 h 333"/>
                  <a:gd name="T14" fmla="*/ 376 w 376"/>
                  <a:gd name="T15" fmla="*/ 277 h 333"/>
                  <a:gd name="T16" fmla="*/ 352 w 376"/>
                  <a:gd name="T17" fmla="*/ 189 h 333"/>
                  <a:gd name="T18" fmla="*/ 344 w 376"/>
                  <a:gd name="T19" fmla="*/ 165 h 333"/>
                  <a:gd name="T20" fmla="*/ 328 w 376"/>
                  <a:gd name="T21" fmla="*/ 69 h 333"/>
                  <a:gd name="T22" fmla="*/ 280 w 376"/>
                  <a:gd name="T23" fmla="*/ 37 h 333"/>
                  <a:gd name="T24" fmla="*/ 248 w 376"/>
                  <a:gd name="T25" fmla="*/ 13 h 3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6"/>
                  <a:gd name="T40" fmla="*/ 0 h 333"/>
                  <a:gd name="T41" fmla="*/ 376 w 376"/>
                  <a:gd name="T42" fmla="*/ 333 h 3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6" h="333">
                    <a:moveTo>
                      <a:pt x="248" y="13"/>
                    </a:moveTo>
                    <a:cubicBezTo>
                      <a:pt x="207" y="7"/>
                      <a:pt x="167" y="0"/>
                      <a:pt x="128" y="21"/>
                    </a:cubicBezTo>
                    <a:cubicBezTo>
                      <a:pt x="111" y="30"/>
                      <a:pt x="80" y="53"/>
                      <a:pt x="80" y="53"/>
                    </a:cubicBezTo>
                    <a:cubicBezTo>
                      <a:pt x="66" y="94"/>
                      <a:pt x="32" y="93"/>
                      <a:pt x="16" y="141"/>
                    </a:cubicBezTo>
                    <a:cubicBezTo>
                      <a:pt x="11" y="157"/>
                      <a:pt x="0" y="189"/>
                      <a:pt x="0" y="189"/>
                    </a:cubicBezTo>
                    <a:cubicBezTo>
                      <a:pt x="32" y="286"/>
                      <a:pt x="35" y="267"/>
                      <a:pt x="152" y="277"/>
                    </a:cubicBezTo>
                    <a:cubicBezTo>
                      <a:pt x="204" y="290"/>
                      <a:pt x="259" y="303"/>
                      <a:pt x="304" y="333"/>
                    </a:cubicBezTo>
                    <a:cubicBezTo>
                      <a:pt x="357" y="324"/>
                      <a:pt x="360" y="324"/>
                      <a:pt x="376" y="277"/>
                    </a:cubicBezTo>
                    <a:cubicBezTo>
                      <a:pt x="365" y="220"/>
                      <a:pt x="372" y="250"/>
                      <a:pt x="352" y="189"/>
                    </a:cubicBezTo>
                    <a:cubicBezTo>
                      <a:pt x="349" y="181"/>
                      <a:pt x="344" y="165"/>
                      <a:pt x="344" y="165"/>
                    </a:cubicBezTo>
                    <a:cubicBezTo>
                      <a:pt x="340" y="133"/>
                      <a:pt x="351" y="92"/>
                      <a:pt x="328" y="69"/>
                    </a:cubicBezTo>
                    <a:cubicBezTo>
                      <a:pt x="314" y="55"/>
                      <a:pt x="280" y="37"/>
                      <a:pt x="280" y="37"/>
                    </a:cubicBezTo>
                    <a:cubicBezTo>
                      <a:pt x="261" y="9"/>
                      <a:pt x="274" y="13"/>
                      <a:pt x="248" y="13"/>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sp>
          <p:nvSpPr>
            <p:cNvPr id="230" name="Freeform 218" descr="Light upward diagonal"/>
            <p:cNvSpPr>
              <a:spLocks/>
            </p:cNvSpPr>
            <p:nvPr/>
          </p:nvSpPr>
          <p:spPr bwMode="auto">
            <a:xfrm>
              <a:off x="3805" y="2172"/>
              <a:ext cx="110" cy="84"/>
            </a:xfrm>
            <a:custGeom>
              <a:avLst/>
              <a:gdLst>
                <a:gd name="T0" fmla="*/ 59 w 110"/>
                <a:gd name="T1" fmla="*/ 0 h 84"/>
                <a:gd name="T2" fmla="*/ 14 w 110"/>
                <a:gd name="T3" fmla="*/ 18 h 84"/>
                <a:gd name="T4" fmla="*/ 17 w 110"/>
                <a:gd name="T5" fmla="*/ 57 h 84"/>
                <a:gd name="T6" fmla="*/ 53 w 110"/>
                <a:gd name="T7" fmla="*/ 60 h 84"/>
                <a:gd name="T8" fmla="*/ 92 w 110"/>
                <a:gd name="T9" fmla="*/ 39 h 84"/>
                <a:gd name="T10" fmla="*/ 104 w 110"/>
                <a:gd name="T11" fmla="*/ 21 h 84"/>
                <a:gd name="T12" fmla="*/ 59 w 110"/>
                <a:gd name="T13" fmla="*/ 0 h 84"/>
                <a:gd name="T14" fmla="*/ 0 60000 65536"/>
                <a:gd name="T15" fmla="*/ 0 60000 65536"/>
                <a:gd name="T16" fmla="*/ 0 60000 65536"/>
                <a:gd name="T17" fmla="*/ 0 60000 65536"/>
                <a:gd name="T18" fmla="*/ 0 60000 65536"/>
                <a:gd name="T19" fmla="*/ 0 60000 65536"/>
                <a:gd name="T20" fmla="*/ 0 60000 65536"/>
                <a:gd name="T21" fmla="*/ 0 w 110"/>
                <a:gd name="T22" fmla="*/ 0 h 84"/>
                <a:gd name="T23" fmla="*/ 110 w 110"/>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84">
                  <a:moveTo>
                    <a:pt x="59" y="0"/>
                  </a:moveTo>
                  <a:cubicBezTo>
                    <a:pt x="31" y="9"/>
                    <a:pt x="38" y="1"/>
                    <a:pt x="14" y="18"/>
                  </a:cubicBezTo>
                  <a:cubicBezTo>
                    <a:pt x="0" y="28"/>
                    <a:pt x="17" y="57"/>
                    <a:pt x="17" y="57"/>
                  </a:cubicBezTo>
                  <a:cubicBezTo>
                    <a:pt x="41" y="84"/>
                    <a:pt x="23" y="39"/>
                    <a:pt x="53" y="60"/>
                  </a:cubicBezTo>
                  <a:cubicBezTo>
                    <a:pt x="69" y="58"/>
                    <a:pt x="84" y="45"/>
                    <a:pt x="92" y="39"/>
                  </a:cubicBezTo>
                  <a:cubicBezTo>
                    <a:pt x="90" y="31"/>
                    <a:pt x="110" y="27"/>
                    <a:pt x="104" y="21"/>
                  </a:cubicBezTo>
                  <a:cubicBezTo>
                    <a:pt x="98" y="15"/>
                    <a:pt x="59" y="0"/>
                    <a:pt x="59" y="0"/>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31" name="Freeform 219" descr="Light upward diagonal"/>
            <p:cNvSpPr>
              <a:spLocks/>
            </p:cNvSpPr>
            <p:nvPr/>
          </p:nvSpPr>
          <p:spPr bwMode="auto">
            <a:xfrm>
              <a:off x="4034" y="1926"/>
              <a:ext cx="298" cy="247"/>
            </a:xfrm>
            <a:custGeom>
              <a:avLst/>
              <a:gdLst>
                <a:gd name="T0" fmla="*/ 298 w 298"/>
                <a:gd name="T1" fmla="*/ 123 h 247"/>
                <a:gd name="T2" fmla="*/ 223 w 298"/>
                <a:gd name="T3" fmla="*/ 9 h 247"/>
                <a:gd name="T4" fmla="*/ 91 w 298"/>
                <a:gd name="T5" fmla="*/ 27 h 247"/>
                <a:gd name="T6" fmla="*/ 13 w 298"/>
                <a:gd name="T7" fmla="*/ 99 h 247"/>
                <a:gd name="T8" fmla="*/ 49 w 298"/>
                <a:gd name="T9" fmla="*/ 171 h 247"/>
                <a:gd name="T10" fmla="*/ 106 w 298"/>
                <a:gd name="T11" fmla="*/ 210 h 247"/>
                <a:gd name="T12" fmla="*/ 142 w 298"/>
                <a:gd name="T13" fmla="*/ 237 h 247"/>
                <a:gd name="T14" fmla="*/ 161 w 298"/>
                <a:gd name="T15" fmla="*/ 235 h 247"/>
                <a:gd name="T16" fmla="*/ 171 w 298"/>
                <a:gd name="T17" fmla="*/ 218 h 247"/>
                <a:gd name="T18" fmla="*/ 244 w 298"/>
                <a:gd name="T19" fmla="*/ 198 h 247"/>
                <a:gd name="T20" fmla="*/ 298 w 298"/>
                <a:gd name="T21" fmla="*/ 123 h 2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8"/>
                <a:gd name="T34" fmla="*/ 0 h 247"/>
                <a:gd name="T35" fmla="*/ 298 w 298"/>
                <a:gd name="T36" fmla="*/ 247 h 2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8" h="247">
                  <a:moveTo>
                    <a:pt x="298" y="123"/>
                  </a:moveTo>
                  <a:cubicBezTo>
                    <a:pt x="292" y="101"/>
                    <a:pt x="250" y="21"/>
                    <a:pt x="223" y="9"/>
                  </a:cubicBezTo>
                  <a:cubicBezTo>
                    <a:pt x="178" y="0"/>
                    <a:pt x="126" y="14"/>
                    <a:pt x="91" y="27"/>
                  </a:cubicBezTo>
                  <a:cubicBezTo>
                    <a:pt x="57" y="40"/>
                    <a:pt x="44" y="76"/>
                    <a:pt x="13" y="99"/>
                  </a:cubicBezTo>
                  <a:cubicBezTo>
                    <a:pt x="0" y="121"/>
                    <a:pt x="59" y="148"/>
                    <a:pt x="49" y="171"/>
                  </a:cubicBezTo>
                  <a:cubicBezTo>
                    <a:pt x="61" y="187"/>
                    <a:pt x="86" y="200"/>
                    <a:pt x="106" y="210"/>
                  </a:cubicBezTo>
                  <a:cubicBezTo>
                    <a:pt x="135" y="215"/>
                    <a:pt x="113" y="230"/>
                    <a:pt x="142" y="237"/>
                  </a:cubicBezTo>
                  <a:cubicBezTo>
                    <a:pt x="155" y="232"/>
                    <a:pt x="151" y="247"/>
                    <a:pt x="161" y="235"/>
                  </a:cubicBezTo>
                  <a:cubicBezTo>
                    <a:pt x="165" y="230"/>
                    <a:pt x="167" y="222"/>
                    <a:pt x="171" y="218"/>
                  </a:cubicBezTo>
                  <a:cubicBezTo>
                    <a:pt x="193" y="196"/>
                    <a:pt x="223" y="206"/>
                    <a:pt x="244" y="198"/>
                  </a:cubicBezTo>
                  <a:cubicBezTo>
                    <a:pt x="246" y="193"/>
                    <a:pt x="285" y="123"/>
                    <a:pt x="298" y="123"/>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grpSp>
        <p:nvGrpSpPr>
          <p:cNvPr id="19" name="Group 267"/>
          <p:cNvGrpSpPr>
            <a:grpSpLocks/>
          </p:cNvGrpSpPr>
          <p:nvPr/>
        </p:nvGrpSpPr>
        <p:grpSpPr bwMode="auto">
          <a:xfrm>
            <a:off x="1242000" y="2016000"/>
            <a:ext cx="6480000" cy="4320000"/>
            <a:chOff x="288" y="1968"/>
            <a:chExt cx="2319" cy="1894"/>
          </a:xfrm>
        </p:grpSpPr>
        <p:sp>
          <p:nvSpPr>
            <p:cNvPr id="238" name="Rectangle 268"/>
            <p:cNvSpPr>
              <a:spLocks noChangeArrowheads="1"/>
            </p:cNvSpPr>
            <p:nvPr/>
          </p:nvSpPr>
          <p:spPr bwMode="auto">
            <a:xfrm>
              <a:off x="296" y="1968"/>
              <a:ext cx="2296" cy="1888"/>
            </a:xfrm>
            <a:prstGeom prst="rect">
              <a:avLst/>
            </a:prstGeom>
            <a:solidFill>
              <a:schemeClr val="tx2">
                <a:lumMod val="60000"/>
                <a:lumOff val="40000"/>
              </a:schemeClr>
            </a:solidFill>
            <a:ln w="9525">
              <a:solidFill>
                <a:schemeClr val="tx1"/>
              </a:solidFill>
              <a:miter lim="800000"/>
              <a:headEnd/>
              <a:tailEnd/>
            </a:ln>
          </p:spPr>
          <p:txBody>
            <a:bodyPr anchor="ctr">
              <a:spAutoFit/>
            </a:bodyPr>
            <a:lstStyle/>
            <a:p>
              <a:endParaRPr lang="en-US"/>
            </a:p>
          </p:txBody>
        </p:sp>
        <p:sp>
          <p:nvSpPr>
            <p:cNvPr id="239" name="Freeform 269"/>
            <p:cNvSpPr>
              <a:spLocks/>
            </p:cNvSpPr>
            <p:nvPr/>
          </p:nvSpPr>
          <p:spPr bwMode="auto">
            <a:xfrm>
              <a:off x="288" y="2832"/>
              <a:ext cx="552" cy="1030"/>
            </a:xfrm>
            <a:custGeom>
              <a:avLst/>
              <a:gdLst>
                <a:gd name="T0" fmla="*/ 8 w 552"/>
                <a:gd name="T1" fmla="*/ 1016 h 1030"/>
                <a:gd name="T2" fmla="*/ 16 w 552"/>
                <a:gd name="T3" fmla="*/ 14 h 1030"/>
                <a:gd name="T4" fmla="*/ 56 w 552"/>
                <a:gd name="T5" fmla="*/ 22 h 1030"/>
                <a:gd name="T6" fmla="*/ 128 w 552"/>
                <a:gd name="T7" fmla="*/ 54 h 1030"/>
                <a:gd name="T8" fmla="*/ 176 w 552"/>
                <a:gd name="T9" fmla="*/ 86 h 1030"/>
                <a:gd name="T10" fmla="*/ 208 w 552"/>
                <a:gd name="T11" fmla="*/ 126 h 1030"/>
                <a:gd name="T12" fmla="*/ 224 w 552"/>
                <a:gd name="T13" fmla="*/ 150 h 1030"/>
                <a:gd name="T14" fmla="*/ 272 w 552"/>
                <a:gd name="T15" fmla="*/ 166 h 1030"/>
                <a:gd name="T16" fmla="*/ 424 w 552"/>
                <a:gd name="T17" fmla="*/ 254 h 1030"/>
                <a:gd name="T18" fmla="*/ 536 w 552"/>
                <a:gd name="T19" fmla="*/ 622 h 1030"/>
                <a:gd name="T20" fmla="*/ 512 w 552"/>
                <a:gd name="T21" fmla="*/ 630 h 1030"/>
                <a:gd name="T22" fmla="*/ 504 w 552"/>
                <a:gd name="T23" fmla="*/ 654 h 1030"/>
                <a:gd name="T24" fmla="*/ 528 w 552"/>
                <a:gd name="T25" fmla="*/ 774 h 1030"/>
                <a:gd name="T26" fmla="*/ 544 w 552"/>
                <a:gd name="T27" fmla="*/ 822 h 1030"/>
                <a:gd name="T28" fmla="*/ 552 w 552"/>
                <a:gd name="T29" fmla="*/ 934 h 1030"/>
                <a:gd name="T30" fmla="*/ 544 w 552"/>
                <a:gd name="T31" fmla="*/ 966 h 1030"/>
                <a:gd name="T32" fmla="*/ 464 w 552"/>
                <a:gd name="T33" fmla="*/ 998 h 1030"/>
                <a:gd name="T34" fmla="*/ 416 w 552"/>
                <a:gd name="T35" fmla="*/ 1030 h 1030"/>
                <a:gd name="T36" fmla="*/ 8 w 552"/>
                <a:gd name="T37" fmla="*/ 1016 h 10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2"/>
                <a:gd name="T58" fmla="*/ 0 h 1030"/>
                <a:gd name="T59" fmla="*/ 552 w 552"/>
                <a:gd name="T60" fmla="*/ 1030 h 10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2" h="1030">
                  <a:moveTo>
                    <a:pt x="8" y="1016"/>
                  </a:moveTo>
                  <a:cubicBezTo>
                    <a:pt x="11" y="605"/>
                    <a:pt x="0" y="424"/>
                    <a:pt x="16" y="14"/>
                  </a:cubicBezTo>
                  <a:cubicBezTo>
                    <a:pt x="17" y="0"/>
                    <a:pt x="43" y="19"/>
                    <a:pt x="56" y="22"/>
                  </a:cubicBezTo>
                  <a:cubicBezTo>
                    <a:pt x="80" y="28"/>
                    <a:pt x="107" y="42"/>
                    <a:pt x="128" y="54"/>
                  </a:cubicBezTo>
                  <a:cubicBezTo>
                    <a:pt x="145" y="63"/>
                    <a:pt x="176" y="86"/>
                    <a:pt x="176" y="86"/>
                  </a:cubicBezTo>
                  <a:cubicBezTo>
                    <a:pt x="192" y="133"/>
                    <a:pt x="172" y="90"/>
                    <a:pt x="208" y="126"/>
                  </a:cubicBezTo>
                  <a:cubicBezTo>
                    <a:pt x="215" y="133"/>
                    <a:pt x="216" y="145"/>
                    <a:pt x="224" y="150"/>
                  </a:cubicBezTo>
                  <a:cubicBezTo>
                    <a:pt x="238" y="159"/>
                    <a:pt x="258" y="157"/>
                    <a:pt x="272" y="166"/>
                  </a:cubicBezTo>
                  <a:cubicBezTo>
                    <a:pt x="315" y="195"/>
                    <a:pt x="391" y="221"/>
                    <a:pt x="424" y="254"/>
                  </a:cubicBezTo>
                  <a:cubicBezTo>
                    <a:pt x="461" y="377"/>
                    <a:pt x="507" y="497"/>
                    <a:pt x="536" y="622"/>
                  </a:cubicBezTo>
                  <a:cubicBezTo>
                    <a:pt x="538" y="630"/>
                    <a:pt x="518" y="624"/>
                    <a:pt x="512" y="630"/>
                  </a:cubicBezTo>
                  <a:cubicBezTo>
                    <a:pt x="506" y="636"/>
                    <a:pt x="507" y="646"/>
                    <a:pt x="504" y="654"/>
                  </a:cubicBezTo>
                  <a:cubicBezTo>
                    <a:pt x="514" y="743"/>
                    <a:pt x="504" y="703"/>
                    <a:pt x="528" y="774"/>
                  </a:cubicBezTo>
                  <a:cubicBezTo>
                    <a:pt x="533" y="790"/>
                    <a:pt x="544" y="822"/>
                    <a:pt x="544" y="822"/>
                  </a:cubicBezTo>
                  <a:cubicBezTo>
                    <a:pt x="533" y="878"/>
                    <a:pt x="519" y="884"/>
                    <a:pt x="552" y="934"/>
                  </a:cubicBezTo>
                  <a:cubicBezTo>
                    <a:pt x="549" y="945"/>
                    <a:pt x="550" y="957"/>
                    <a:pt x="544" y="966"/>
                  </a:cubicBezTo>
                  <a:cubicBezTo>
                    <a:pt x="527" y="991"/>
                    <a:pt x="488" y="985"/>
                    <a:pt x="464" y="998"/>
                  </a:cubicBezTo>
                  <a:cubicBezTo>
                    <a:pt x="447" y="1007"/>
                    <a:pt x="416" y="1030"/>
                    <a:pt x="416" y="1030"/>
                  </a:cubicBezTo>
                  <a:cubicBezTo>
                    <a:pt x="344" y="1024"/>
                    <a:pt x="144" y="1024"/>
                    <a:pt x="8" y="1016"/>
                  </a:cubicBezTo>
                  <a:close/>
                </a:path>
              </a:pathLst>
            </a:custGeom>
            <a:solidFill>
              <a:srgbClr val="92D050"/>
            </a:solidFill>
            <a:ln w="9525" cap="flat" cmpd="sng">
              <a:solidFill>
                <a:schemeClr val="tx1"/>
              </a:solidFill>
              <a:prstDash val="solid"/>
              <a:round/>
              <a:headEnd/>
              <a:tailEnd/>
            </a:ln>
          </p:spPr>
          <p:txBody>
            <a:bodyPr>
              <a:spAutoFit/>
            </a:bodyPr>
            <a:lstStyle/>
            <a:p>
              <a:endParaRPr lang="en-US"/>
            </a:p>
          </p:txBody>
        </p:sp>
        <p:sp>
          <p:nvSpPr>
            <p:cNvPr id="240" name="Freeform 270"/>
            <p:cNvSpPr>
              <a:spLocks/>
            </p:cNvSpPr>
            <p:nvPr/>
          </p:nvSpPr>
          <p:spPr bwMode="auto">
            <a:xfrm>
              <a:off x="296" y="1968"/>
              <a:ext cx="1000" cy="1104"/>
            </a:xfrm>
            <a:custGeom>
              <a:avLst/>
              <a:gdLst>
                <a:gd name="T0" fmla="*/ 0 w 1000"/>
                <a:gd name="T1" fmla="*/ 864 h 1104"/>
                <a:gd name="T2" fmla="*/ 0 w 1000"/>
                <a:gd name="T3" fmla="*/ 0 h 1104"/>
                <a:gd name="T4" fmla="*/ 960 w 1000"/>
                <a:gd name="T5" fmla="*/ 0 h 1104"/>
                <a:gd name="T6" fmla="*/ 960 w 1000"/>
                <a:gd name="T7" fmla="*/ 528 h 1104"/>
                <a:gd name="T8" fmla="*/ 880 w 1000"/>
                <a:gd name="T9" fmla="*/ 624 h 1104"/>
                <a:gd name="T10" fmla="*/ 832 w 1000"/>
                <a:gd name="T11" fmla="*/ 656 h 1104"/>
                <a:gd name="T12" fmla="*/ 760 w 1000"/>
                <a:gd name="T13" fmla="*/ 696 h 1104"/>
                <a:gd name="T14" fmla="*/ 752 w 1000"/>
                <a:gd name="T15" fmla="*/ 720 h 1104"/>
                <a:gd name="T16" fmla="*/ 728 w 1000"/>
                <a:gd name="T17" fmla="*/ 728 h 1104"/>
                <a:gd name="T18" fmla="*/ 632 w 1000"/>
                <a:gd name="T19" fmla="*/ 784 h 1104"/>
                <a:gd name="T20" fmla="*/ 584 w 1000"/>
                <a:gd name="T21" fmla="*/ 816 h 1104"/>
                <a:gd name="T22" fmla="*/ 560 w 1000"/>
                <a:gd name="T23" fmla="*/ 832 h 1104"/>
                <a:gd name="T24" fmla="*/ 488 w 1000"/>
                <a:gd name="T25" fmla="*/ 952 h 1104"/>
                <a:gd name="T26" fmla="*/ 440 w 1000"/>
                <a:gd name="T27" fmla="*/ 1024 h 1104"/>
                <a:gd name="T28" fmla="*/ 392 w 1000"/>
                <a:gd name="T29" fmla="*/ 1104 h 1104"/>
                <a:gd name="T30" fmla="*/ 320 w 1000"/>
                <a:gd name="T31" fmla="*/ 1072 h 1104"/>
                <a:gd name="T32" fmla="*/ 272 w 1000"/>
                <a:gd name="T33" fmla="*/ 1056 h 1104"/>
                <a:gd name="T34" fmla="*/ 256 w 1000"/>
                <a:gd name="T35" fmla="*/ 1032 h 1104"/>
                <a:gd name="T36" fmla="*/ 208 w 1000"/>
                <a:gd name="T37" fmla="*/ 1016 h 1104"/>
                <a:gd name="T38" fmla="*/ 176 w 1000"/>
                <a:gd name="T39" fmla="*/ 976 h 1104"/>
                <a:gd name="T40" fmla="*/ 168 w 1000"/>
                <a:gd name="T41" fmla="*/ 952 h 1104"/>
                <a:gd name="T42" fmla="*/ 120 w 1000"/>
                <a:gd name="T43" fmla="*/ 936 h 1104"/>
                <a:gd name="T44" fmla="*/ 0 w 1000"/>
                <a:gd name="T45" fmla="*/ 864 h 1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0"/>
                <a:gd name="T70" fmla="*/ 0 h 1104"/>
                <a:gd name="T71" fmla="*/ 1000 w 1000"/>
                <a:gd name="T72" fmla="*/ 1104 h 1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0" h="1104">
                  <a:moveTo>
                    <a:pt x="0" y="864"/>
                  </a:moveTo>
                  <a:lnTo>
                    <a:pt x="0" y="0"/>
                  </a:lnTo>
                  <a:lnTo>
                    <a:pt x="960" y="0"/>
                  </a:lnTo>
                  <a:cubicBezTo>
                    <a:pt x="963" y="176"/>
                    <a:pt x="1000" y="357"/>
                    <a:pt x="960" y="528"/>
                  </a:cubicBezTo>
                  <a:cubicBezTo>
                    <a:pt x="946" y="587"/>
                    <a:pt x="929" y="597"/>
                    <a:pt x="880" y="624"/>
                  </a:cubicBezTo>
                  <a:cubicBezTo>
                    <a:pt x="863" y="633"/>
                    <a:pt x="850" y="650"/>
                    <a:pt x="832" y="656"/>
                  </a:cubicBezTo>
                  <a:cubicBezTo>
                    <a:pt x="806" y="665"/>
                    <a:pt x="760" y="696"/>
                    <a:pt x="760" y="696"/>
                  </a:cubicBezTo>
                  <a:cubicBezTo>
                    <a:pt x="757" y="704"/>
                    <a:pt x="758" y="714"/>
                    <a:pt x="752" y="720"/>
                  </a:cubicBezTo>
                  <a:cubicBezTo>
                    <a:pt x="746" y="726"/>
                    <a:pt x="735" y="724"/>
                    <a:pt x="728" y="728"/>
                  </a:cubicBezTo>
                  <a:cubicBezTo>
                    <a:pt x="696" y="746"/>
                    <a:pt x="664" y="766"/>
                    <a:pt x="632" y="784"/>
                  </a:cubicBezTo>
                  <a:cubicBezTo>
                    <a:pt x="615" y="793"/>
                    <a:pt x="600" y="805"/>
                    <a:pt x="584" y="816"/>
                  </a:cubicBezTo>
                  <a:cubicBezTo>
                    <a:pt x="576" y="821"/>
                    <a:pt x="560" y="832"/>
                    <a:pt x="560" y="832"/>
                  </a:cubicBezTo>
                  <a:cubicBezTo>
                    <a:pt x="533" y="872"/>
                    <a:pt x="511" y="911"/>
                    <a:pt x="488" y="952"/>
                  </a:cubicBezTo>
                  <a:cubicBezTo>
                    <a:pt x="474" y="977"/>
                    <a:pt x="449" y="997"/>
                    <a:pt x="440" y="1024"/>
                  </a:cubicBezTo>
                  <a:cubicBezTo>
                    <a:pt x="430" y="1054"/>
                    <a:pt x="415" y="1081"/>
                    <a:pt x="392" y="1104"/>
                  </a:cubicBezTo>
                  <a:cubicBezTo>
                    <a:pt x="354" y="1079"/>
                    <a:pt x="377" y="1091"/>
                    <a:pt x="320" y="1072"/>
                  </a:cubicBezTo>
                  <a:cubicBezTo>
                    <a:pt x="304" y="1067"/>
                    <a:pt x="272" y="1056"/>
                    <a:pt x="272" y="1056"/>
                  </a:cubicBezTo>
                  <a:cubicBezTo>
                    <a:pt x="267" y="1048"/>
                    <a:pt x="264" y="1037"/>
                    <a:pt x="256" y="1032"/>
                  </a:cubicBezTo>
                  <a:cubicBezTo>
                    <a:pt x="242" y="1023"/>
                    <a:pt x="208" y="1016"/>
                    <a:pt x="208" y="1016"/>
                  </a:cubicBezTo>
                  <a:cubicBezTo>
                    <a:pt x="188" y="956"/>
                    <a:pt x="217" y="1028"/>
                    <a:pt x="176" y="976"/>
                  </a:cubicBezTo>
                  <a:cubicBezTo>
                    <a:pt x="171" y="969"/>
                    <a:pt x="175" y="957"/>
                    <a:pt x="168" y="952"/>
                  </a:cubicBezTo>
                  <a:cubicBezTo>
                    <a:pt x="154" y="942"/>
                    <a:pt x="136" y="941"/>
                    <a:pt x="120" y="936"/>
                  </a:cubicBezTo>
                  <a:cubicBezTo>
                    <a:pt x="105" y="931"/>
                    <a:pt x="17" y="875"/>
                    <a:pt x="0" y="864"/>
                  </a:cubicBezTo>
                  <a:close/>
                </a:path>
              </a:pathLst>
            </a:custGeom>
            <a:solidFill>
              <a:srgbClr val="FFCC00"/>
            </a:solidFill>
            <a:ln w="9525" cap="flat" cmpd="sng">
              <a:solidFill>
                <a:schemeClr val="tx1"/>
              </a:solidFill>
              <a:prstDash val="solid"/>
              <a:round/>
              <a:headEnd/>
              <a:tailEnd/>
            </a:ln>
          </p:spPr>
          <p:txBody>
            <a:bodyPr>
              <a:spAutoFit/>
            </a:bodyPr>
            <a:lstStyle/>
            <a:p>
              <a:endParaRPr lang="en-US"/>
            </a:p>
          </p:txBody>
        </p:sp>
        <p:sp>
          <p:nvSpPr>
            <p:cNvPr id="241" name="Freeform 271"/>
            <p:cNvSpPr>
              <a:spLocks/>
            </p:cNvSpPr>
            <p:nvPr/>
          </p:nvSpPr>
          <p:spPr bwMode="auto">
            <a:xfrm>
              <a:off x="693" y="2556"/>
              <a:ext cx="1294" cy="1180"/>
            </a:xfrm>
            <a:custGeom>
              <a:avLst/>
              <a:gdLst>
                <a:gd name="T0" fmla="*/ 35 w 1294"/>
                <a:gd name="T1" fmla="*/ 422 h 1180"/>
                <a:gd name="T2" fmla="*/ 115 w 1294"/>
                <a:gd name="T3" fmla="*/ 300 h 1180"/>
                <a:gd name="T4" fmla="*/ 150 w 1294"/>
                <a:gd name="T5" fmla="*/ 236 h 1180"/>
                <a:gd name="T6" fmla="*/ 214 w 1294"/>
                <a:gd name="T7" fmla="*/ 216 h 1180"/>
                <a:gd name="T8" fmla="*/ 291 w 1294"/>
                <a:gd name="T9" fmla="*/ 148 h 1180"/>
                <a:gd name="T10" fmla="*/ 379 w 1294"/>
                <a:gd name="T11" fmla="*/ 92 h 1180"/>
                <a:gd name="T12" fmla="*/ 438 w 1294"/>
                <a:gd name="T13" fmla="*/ 64 h 1180"/>
                <a:gd name="T14" fmla="*/ 475 w 1294"/>
                <a:gd name="T15" fmla="*/ 36 h 1180"/>
                <a:gd name="T16" fmla="*/ 519 w 1294"/>
                <a:gd name="T17" fmla="*/ 0 h 1180"/>
                <a:gd name="T18" fmla="*/ 1278 w 1294"/>
                <a:gd name="T19" fmla="*/ 360 h 1180"/>
                <a:gd name="T20" fmla="*/ 1230 w 1294"/>
                <a:gd name="T21" fmla="*/ 392 h 1180"/>
                <a:gd name="T22" fmla="*/ 1150 w 1294"/>
                <a:gd name="T23" fmla="*/ 424 h 1180"/>
                <a:gd name="T24" fmla="*/ 1102 w 1294"/>
                <a:gd name="T25" fmla="*/ 440 h 1180"/>
                <a:gd name="T26" fmla="*/ 1094 w 1294"/>
                <a:gd name="T27" fmla="*/ 512 h 1180"/>
                <a:gd name="T28" fmla="*/ 1142 w 1294"/>
                <a:gd name="T29" fmla="*/ 528 h 1180"/>
                <a:gd name="T30" fmla="*/ 1190 w 1294"/>
                <a:gd name="T31" fmla="*/ 560 h 1180"/>
                <a:gd name="T32" fmla="*/ 1230 w 1294"/>
                <a:gd name="T33" fmla="*/ 632 h 1180"/>
                <a:gd name="T34" fmla="*/ 1214 w 1294"/>
                <a:gd name="T35" fmla="*/ 704 h 1180"/>
                <a:gd name="T36" fmla="*/ 1182 w 1294"/>
                <a:gd name="T37" fmla="*/ 752 h 1180"/>
                <a:gd name="T38" fmla="*/ 1102 w 1294"/>
                <a:gd name="T39" fmla="*/ 720 h 1180"/>
                <a:gd name="T40" fmla="*/ 1022 w 1294"/>
                <a:gd name="T41" fmla="*/ 752 h 1180"/>
                <a:gd name="T42" fmla="*/ 982 w 1294"/>
                <a:gd name="T43" fmla="*/ 920 h 1180"/>
                <a:gd name="T44" fmla="*/ 934 w 1294"/>
                <a:gd name="T45" fmla="*/ 944 h 1180"/>
                <a:gd name="T46" fmla="*/ 838 w 1294"/>
                <a:gd name="T47" fmla="*/ 1000 h 1180"/>
                <a:gd name="T48" fmla="*/ 742 w 1294"/>
                <a:gd name="T49" fmla="*/ 1040 h 1180"/>
                <a:gd name="T50" fmla="*/ 710 w 1294"/>
                <a:gd name="T51" fmla="*/ 1112 h 1180"/>
                <a:gd name="T52" fmla="*/ 686 w 1294"/>
                <a:gd name="T53" fmla="*/ 1120 h 1180"/>
                <a:gd name="T54" fmla="*/ 494 w 1294"/>
                <a:gd name="T55" fmla="*/ 1128 h 1180"/>
                <a:gd name="T56" fmla="*/ 430 w 1294"/>
                <a:gd name="T57" fmla="*/ 1048 h 1180"/>
                <a:gd name="T58" fmla="*/ 366 w 1294"/>
                <a:gd name="T59" fmla="*/ 1000 h 1180"/>
                <a:gd name="T60" fmla="*/ 318 w 1294"/>
                <a:gd name="T61" fmla="*/ 984 h 1180"/>
                <a:gd name="T62" fmla="*/ 294 w 1294"/>
                <a:gd name="T63" fmla="*/ 976 h 1180"/>
                <a:gd name="T64" fmla="*/ 174 w 1294"/>
                <a:gd name="T65" fmla="*/ 920 h 1180"/>
                <a:gd name="T66" fmla="*/ 134 w 1294"/>
                <a:gd name="T67" fmla="*/ 888 h 1180"/>
                <a:gd name="T68" fmla="*/ 0 w 1294"/>
                <a:gd name="T69" fmla="*/ 513 h 1180"/>
                <a:gd name="T70" fmla="*/ 36 w 1294"/>
                <a:gd name="T71" fmla="*/ 420 h 1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4"/>
                <a:gd name="T109" fmla="*/ 0 h 1180"/>
                <a:gd name="T110" fmla="*/ 1294 w 1294"/>
                <a:gd name="T111" fmla="*/ 1180 h 1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4" h="1180">
                  <a:moveTo>
                    <a:pt x="35" y="422"/>
                  </a:moveTo>
                  <a:cubicBezTo>
                    <a:pt x="58" y="393"/>
                    <a:pt x="107" y="311"/>
                    <a:pt x="115" y="300"/>
                  </a:cubicBezTo>
                  <a:cubicBezTo>
                    <a:pt x="124" y="279"/>
                    <a:pt x="137" y="253"/>
                    <a:pt x="150" y="236"/>
                  </a:cubicBezTo>
                  <a:cubicBezTo>
                    <a:pt x="155" y="229"/>
                    <a:pt x="207" y="220"/>
                    <a:pt x="214" y="216"/>
                  </a:cubicBezTo>
                  <a:cubicBezTo>
                    <a:pt x="231" y="207"/>
                    <a:pt x="275" y="159"/>
                    <a:pt x="291" y="148"/>
                  </a:cubicBezTo>
                  <a:cubicBezTo>
                    <a:pt x="320" y="129"/>
                    <a:pt x="349" y="112"/>
                    <a:pt x="379" y="92"/>
                  </a:cubicBezTo>
                  <a:cubicBezTo>
                    <a:pt x="413" y="41"/>
                    <a:pt x="386" y="87"/>
                    <a:pt x="438" y="64"/>
                  </a:cubicBezTo>
                  <a:cubicBezTo>
                    <a:pt x="453" y="57"/>
                    <a:pt x="475" y="36"/>
                    <a:pt x="475" y="36"/>
                  </a:cubicBezTo>
                  <a:cubicBezTo>
                    <a:pt x="485" y="5"/>
                    <a:pt x="487" y="11"/>
                    <a:pt x="519" y="0"/>
                  </a:cubicBezTo>
                  <a:cubicBezTo>
                    <a:pt x="645" y="57"/>
                    <a:pt x="1162" y="293"/>
                    <a:pt x="1278" y="360"/>
                  </a:cubicBezTo>
                  <a:cubicBezTo>
                    <a:pt x="1294" y="371"/>
                    <a:pt x="1246" y="381"/>
                    <a:pt x="1230" y="392"/>
                  </a:cubicBezTo>
                  <a:cubicBezTo>
                    <a:pt x="1202" y="411"/>
                    <a:pt x="1183" y="414"/>
                    <a:pt x="1150" y="424"/>
                  </a:cubicBezTo>
                  <a:cubicBezTo>
                    <a:pt x="1134" y="429"/>
                    <a:pt x="1102" y="440"/>
                    <a:pt x="1102" y="440"/>
                  </a:cubicBezTo>
                  <a:cubicBezTo>
                    <a:pt x="1087" y="462"/>
                    <a:pt x="1067" y="481"/>
                    <a:pt x="1094" y="512"/>
                  </a:cubicBezTo>
                  <a:cubicBezTo>
                    <a:pt x="1105" y="525"/>
                    <a:pt x="1128" y="519"/>
                    <a:pt x="1142" y="528"/>
                  </a:cubicBezTo>
                  <a:cubicBezTo>
                    <a:pt x="1158" y="539"/>
                    <a:pt x="1190" y="560"/>
                    <a:pt x="1190" y="560"/>
                  </a:cubicBezTo>
                  <a:cubicBezTo>
                    <a:pt x="1227" y="615"/>
                    <a:pt x="1216" y="590"/>
                    <a:pt x="1230" y="632"/>
                  </a:cubicBezTo>
                  <a:cubicBezTo>
                    <a:pt x="1228" y="645"/>
                    <a:pt x="1223" y="687"/>
                    <a:pt x="1214" y="704"/>
                  </a:cubicBezTo>
                  <a:cubicBezTo>
                    <a:pt x="1205" y="721"/>
                    <a:pt x="1182" y="752"/>
                    <a:pt x="1182" y="752"/>
                  </a:cubicBezTo>
                  <a:cubicBezTo>
                    <a:pt x="1153" y="742"/>
                    <a:pt x="1132" y="728"/>
                    <a:pt x="1102" y="720"/>
                  </a:cubicBezTo>
                  <a:cubicBezTo>
                    <a:pt x="1070" y="728"/>
                    <a:pt x="1049" y="734"/>
                    <a:pt x="1022" y="752"/>
                  </a:cubicBezTo>
                  <a:cubicBezTo>
                    <a:pt x="1019" y="774"/>
                    <a:pt x="1002" y="895"/>
                    <a:pt x="982" y="920"/>
                  </a:cubicBezTo>
                  <a:cubicBezTo>
                    <a:pt x="967" y="939"/>
                    <a:pt x="953" y="934"/>
                    <a:pt x="934" y="944"/>
                  </a:cubicBezTo>
                  <a:cubicBezTo>
                    <a:pt x="905" y="958"/>
                    <a:pt x="866" y="991"/>
                    <a:pt x="838" y="1000"/>
                  </a:cubicBezTo>
                  <a:cubicBezTo>
                    <a:pt x="801" y="1012"/>
                    <a:pt x="773" y="1019"/>
                    <a:pt x="742" y="1040"/>
                  </a:cubicBezTo>
                  <a:cubicBezTo>
                    <a:pt x="738" y="1051"/>
                    <a:pt x="716" y="1106"/>
                    <a:pt x="710" y="1112"/>
                  </a:cubicBezTo>
                  <a:cubicBezTo>
                    <a:pt x="704" y="1118"/>
                    <a:pt x="694" y="1117"/>
                    <a:pt x="686" y="1120"/>
                  </a:cubicBezTo>
                  <a:cubicBezTo>
                    <a:pt x="646" y="1180"/>
                    <a:pt x="556" y="1137"/>
                    <a:pt x="494" y="1128"/>
                  </a:cubicBezTo>
                  <a:cubicBezTo>
                    <a:pt x="449" y="1098"/>
                    <a:pt x="475" y="1078"/>
                    <a:pt x="430" y="1048"/>
                  </a:cubicBezTo>
                  <a:cubicBezTo>
                    <a:pt x="414" y="1023"/>
                    <a:pt x="393" y="1012"/>
                    <a:pt x="366" y="1000"/>
                  </a:cubicBezTo>
                  <a:cubicBezTo>
                    <a:pt x="351" y="993"/>
                    <a:pt x="334" y="989"/>
                    <a:pt x="318" y="984"/>
                  </a:cubicBezTo>
                  <a:cubicBezTo>
                    <a:pt x="310" y="981"/>
                    <a:pt x="294" y="976"/>
                    <a:pt x="294" y="976"/>
                  </a:cubicBezTo>
                  <a:cubicBezTo>
                    <a:pt x="268" y="937"/>
                    <a:pt x="218" y="931"/>
                    <a:pt x="174" y="920"/>
                  </a:cubicBezTo>
                  <a:cubicBezTo>
                    <a:pt x="144" y="900"/>
                    <a:pt x="157" y="911"/>
                    <a:pt x="134" y="888"/>
                  </a:cubicBezTo>
                  <a:cubicBezTo>
                    <a:pt x="89" y="757"/>
                    <a:pt x="36" y="646"/>
                    <a:pt x="0" y="513"/>
                  </a:cubicBezTo>
                  <a:cubicBezTo>
                    <a:pt x="21" y="447"/>
                    <a:pt x="15" y="468"/>
                    <a:pt x="36" y="420"/>
                  </a:cubicBezTo>
                </a:path>
              </a:pathLst>
            </a:custGeom>
            <a:solidFill>
              <a:srgbClr val="FFFF66"/>
            </a:solidFill>
            <a:ln w="9525" cap="flat" cmpd="sng">
              <a:solidFill>
                <a:schemeClr val="tx1"/>
              </a:solidFill>
              <a:prstDash val="solid"/>
              <a:round/>
              <a:headEnd/>
              <a:tailEnd/>
            </a:ln>
          </p:spPr>
          <p:txBody>
            <a:bodyPr>
              <a:spAutoFit/>
            </a:bodyPr>
            <a:lstStyle/>
            <a:p>
              <a:endParaRPr lang="en-US"/>
            </a:p>
          </p:txBody>
        </p:sp>
        <p:sp>
          <p:nvSpPr>
            <p:cNvPr id="242" name="Freeform 272"/>
            <p:cNvSpPr>
              <a:spLocks/>
            </p:cNvSpPr>
            <p:nvPr/>
          </p:nvSpPr>
          <p:spPr bwMode="auto">
            <a:xfrm>
              <a:off x="1200" y="1968"/>
              <a:ext cx="1407" cy="1032"/>
            </a:xfrm>
            <a:custGeom>
              <a:avLst/>
              <a:gdLst>
                <a:gd name="T0" fmla="*/ 56 w 1407"/>
                <a:gd name="T1" fmla="*/ 8 h 1032"/>
                <a:gd name="T2" fmla="*/ 1400 w 1407"/>
                <a:gd name="T3" fmla="*/ 0 h 1032"/>
                <a:gd name="T4" fmla="*/ 1400 w 1407"/>
                <a:gd name="T5" fmla="*/ 488 h 1032"/>
                <a:gd name="T6" fmla="*/ 1376 w 1407"/>
                <a:gd name="T7" fmla="*/ 504 h 1032"/>
                <a:gd name="T8" fmla="*/ 1328 w 1407"/>
                <a:gd name="T9" fmla="*/ 520 h 1032"/>
                <a:gd name="T10" fmla="*/ 1304 w 1407"/>
                <a:gd name="T11" fmla="*/ 528 h 1032"/>
                <a:gd name="T12" fmla="*/ 1296 w 1407"/>
                <a:gd name="T13" fmla="*/ 632 h 1032"/>
                <a:gd name="T14" fmla="*/ 1368 w 1407"/>
                <a:gd name="T15" fmla="*/ 664 h 1032"/>
                <a:gd name="T16" fmla="*/ 1392 w 1407"/>
                <a:gd name="T17" fmla="*/ 704 h 1032"/>
                <a:gd name="T18" fmla="*/ 1368 w 1407"/>
                <a:gd name="T19" fmla="*/ 768 h 1032"/>
                <a:gd name="T20" fmla="*/ 1360 w 1407"/>
                <a:gd name="T21" fmla="*/ 792 h 1032"/>
                <a:gd name="T22" fmla="*/ 1384 w 1407"/>
                <a:gd name="T23" fmla="*/ 808 h 1032"/>
                <a:gd name="T24" fmla="*/ 1392 w 1407"/>
                <a:gd name="T25" fmla="*/ 832 h 1032"/>
                <a:gd name="T26" fmla="*/ 1368 w 1407"/>
                <a:gd name="T27" fmla="*/ 1032 h 1032"/>
                <a:gd name="T28" fmla="*/ 1336 w 1407"/>
                <a:gd name="T29" fmla="*/ 984 h 1032"/>
                <a:gd name="T30" fmla="*/ 1320 w 1407"/>
                <a:gd name="T31" fmla="*/ 960 h 1032"/>
                <a:gd name="T32" fmla="*/ 1240 w 1407"/>
                <a:gd name="T33" fmla="*/ 968 h 1032"/>
                <a:gd name="T34" fmla="*/ 1232 w 1407"/>
                <a:gd name="T35" fmla="*/ 944 h 1032"/>
                <a:gd name="T36" fmla="*/ 1200 w 1407"/>
                <a:gd name="T37" fmla="*/ 952 h 1032"/>
                <a:gd name="T38" fmla="*/ 1080 w 1407"/>
                <a:gd name="T39" fmla="*/ 992 h 1032"/>
                <a:gd name="T40" fmla="*/ 1032 w 1407"/>
                <a:gd name="T41" fmla="*/ 1008 h 1032"/>
                <a:gd name="T42" fmla="*/ 920 w 1407"/>
                <a:gd name="T43" fmla="*/ 1000 h 1032"/>
                <a:gd name="T44" fmla="*/ 880 w 1407"/>
                <a:gd name="T45" fmla="*/ 960 h 1032"/>
                <a:gd name="T46" fmla="*/ 832 w 1407"/>
                <a:gd name="T47" fmla="*/ 936 h 1032"/>
                <a:gd name="T48" fmla="*/ 808 w 1407"/>
                <a:gd name="T49" fmla="*/ 944 h 1032"/>
                <a:gd name="T50" fmla="*/ 776 w 1407"/>
                <a:gd name="T51" fmla="*/ 968 h 1032"/>
                <a:gd name="T52" fmla="*/ 8 w 1407"/>
                <a:gd name="T53" fmla="*/ 584 h 1032"/>
                <a:gd name="T54" fmla="*/ 32 w 1407"/>
                <a:gd name="T55" fmla="*/ 592 h 1032"/>
                <a:gd name="T56" fmla="*/ 24 w 1407"/>
                <a:gd name="T57" fmla="*/ 528 h 1032"/>
                <a:gd name="T58" fmla="*/ 56 w 1407"/>
                <a:gd name="T59" fmla="*/ 456 h 1032"/>
                <a:gd name="T60" fmla="*/ 72 w 1407"/>
                <a:gd name="T61" fmla="*/ 368 h 1032"/>
                <a:gd name="T62" fmla="*/ 56 w 1407"/>
                <a:gd name="T63" fmla="*/ 240 h 1032"/>
                <a:gd name="T64" fmla="*/ 56 w 1407"/>
                <a:gd name="T65" fmla="*/ 96 h 1032"/>
                <a:gd name="T66" fmla="*/ 56 w 1407"/>
                <a:gd name="T67" fmla="*/ 8 h 10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7"/>
                <a:gd name="T103" fmla="*/ 0 h 1032"/>
                <a:gd name="T104" fmla="*/ 1407 w 1407"/>
                <a:gd name="T105" fmla="*/ 1032 h 10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7" h="1032">
                  <a:moveTo>
                    <a:pt x="56" y="8"/>
                  </a:moveTo>
                  <a:lnTo>
                    <a:pt x="1400" y="0"/>
                  </a:lnTo>
                  <a:cubicBezTo>
                    <a:pt x="1392" y="208"/>
                    <a:pt x="1384" y="408"/>
                    <a:pt x="1400" y="488"/>
                  </a:cubicBezTo>
                  <a:cubicBezTo>
                    <a:pt x="1392" y="520"/>
                    <a:pt x="1385" y="500"/>
                    <a:pt x="1376" y="504"/>
                  </a:cubicBezTo>
                  <a:cubicBezTo>
                    <a:pt x="1361" y="511"/>
                    <a:pt x="1344" y="515"/>
                    <a:pt x="1328" y="520"/>
                  </a:cubicBezTo>
                  <a:cubicBezTo>
                    <a:pt x="1320" y="523"/>
                    <a:pt x="1304" y="528"/>
                    <a:pt x="1304" y="528"/>
                  </a:cubicBezTo>
                  <a:cubicBezTo>
                    <a:pt x="1283" y="559"/>
                    <a:pt x="1269" y="598"/>
                    <a:pt x="1296" y="632"/>
                  </a:cubicBezTo>
                  <a:cubicBezTo>
                    <a:pt x="1315" y="655"/>
                    <a:pt x="1345" y="649"/>
                    <a:pt x="1368" y="664"/>
                  </a:cubicBezTo>
                  <a:cubicBezTo>
                    <a:pt x="1384" y="675"/>
                    <a:pt x="1392" y="704"/>
                    <a:pt x="1392" y="704"/>
                  </a:cubicBezTo>
                  <a:cubicBezTo>
                    <a:pt x="1392" y="776"/>
                    <a:pt x="1407" y="742"/>
                    <a:pt x="1368" y="768"/>
                  </a:cubicBezTo>
                  <a:cubicBezTo>
                    <a:pt x="1365" y="776"/>
                    <a:pt x="1357" y="784"/>
                    <a:pt x="1360" y="792"/>
                  </a:cubicBezTo>
                  <a:cubicBezTo>
                    <a:pt x="1364" y="801"/>
                    <a:pt x="1378" y="800"/>
                    <a:pt x="1384" y="808"/>
                  </a:cubicBezTo>
                  <a:cubicBezTo>
                    <a:pt x="1389" y="815"/>
                    <a:pt x="1388" y="824"/>
                    <a:pt x="1392" y="832"/>
                  </a:cubicBezTo>
                  <a:cubicBezTo>
                    <a:pt x="1389" y="869"/>
                    <a:pt x="1392" y="1024"/>
                    <a:pt x="1368" y="1032"/>
                  </a:cubicBezTo>
                  <a:cubicBezTo>
                    <a:pt x="1357" y="1016"/>
                    <a:pt x="1347" y="1000"/>
                    <a:pt x="1336" y="984"/>
                  </a:cubicBezTo>
                  <a:cubicBezTo>
                    <a:pt x="1331" y="976"/>
                    <a:pt x="1320" y="960"/>
                    <a:pt x="1320" y="960"/>
                  </a:cubicBezTo>
                  <a:cubicBezTo>
                    <a:pt x="1282" y="969"/>
                    <a:pt x="1274" y="957"/>
                    <a:pt x="1240" y="968"/>
                  </a:cubicBezTo>
                  <a:cubicBezTo>
                    <a:pt x="1237" y="960"/>
                    <a:pt x="1240" y="947"/>
                    <a:pt x="1232" y="944"/>
                  </a:cubicBezTo>
                  <a:cubicBezTo>
                    <a:pt x="1222" y="940"/>
                    <a:pt x="1211" y="949"/>
                    <a:pt x="1200" y="952"/>
                  </a:cubicBezTo>
                  <a:cubicBezTo>
                    <a:pt x="1160" y="964"/>
                    <a:pt x="1120" y="979"/>
                    <a:pt x="1080" y="992"/>
                  </a:cubicBezTo>
                  <a:cubicBezTo>
                    <a:pt x="1064" y="997"/>
                    <a:pt x="1032" y="1008"/>
                    <a:pt x="1032" y="1008"/>
                  </a:cubicBezTo>
                  <a:cubicBezTo>
                    <a:pt x="995" y="1005"/>
                    <a:pt x="957" y="1007"/>
                    <a:pt x="920" y="1000"/>
                  </a:cubicBezTo>
                  <a:cubicBezTo>
                    <a:pt x="894" y="995"/>
                    <a:pt x="895" y="975"/>
                    <a:pt x="880" y="960"/>
                  </a:cubicBezTo>
                  <a:cubicBezTo>
                    <a:pt x="864" y="944"/>
                    <a:pt x="852" y="943"/>
                    <a:pt x="832" y="936"/>
                  </a:cubicBezTo>
                  <a:cubicBezTo>
                    <a:pt x="824" y="939"/>
                    <a:pt x="814" y="938"/>
                    <a:pt x="808" y="944"/>
                  </a:cubicBezTo>
                  <a:cubicBezTo>
                    <a:pt x="776" y="976"/>
                    <a:pt x="828" y="968"/>
                    <a:pt x="776" y="968"/>
                  </a:cubicBezTo>
                  <a:cubicBezTo>
                    <a:pt x="520" y="840"/>
                    <a:pt x="263" y="713"/>
                    <a:pt x="8" y="584"/>
                  </a:cubicBezTo>
                  <a:cubicBezTo>
                    <a:pt x="0" y="580"/>
                    <a:pt x="24" y="595"/>
                    <a:pt x="32" y="592"/>
                  </a:cubicBezTo>
                  <a:cubicBezTo>
                    <a:pt x="41" y="588"/>
                    <a:pt x="20" y="537"/>
                    <a:pt x="24" y="528"/>
                  </a:cubicBezTo>
                  <a:cubicBezTo>
                    <a:pt x="48" y="448"/>
                    <a:pt x="43" y="505"/>
                    <a:pt x="56" y="456"/>
                  </a:cubicBezTo>
                  <a:cubicBezTo>
                    <a:pt x="60" y="440"/>
                    <a:pt x="72" y="368"/>
                    <a:pt x="72" y="368"/>
                  </a:cubicBezTo>
                  <a:cubicBezTo>
                    <a:pt x="69" y="301"/>
                    <a:pt x="62" y="306"/>
                    <a:pt x="56" y="240"/>
                  </a:cubicBezTo>
                  <a:cubicBezTo>
                    <a:pt x="54" y="223"/>
                    <a:pt x="56" y="96"/>
                    <a:pt x="56" y="96"/>
                  </a:cubicBezTo>
                  <a:cubicBezTo>
                    <a:pt x="46" y="24"/>
                    <a:pt x="49" y="86"/>
                    <a:pt x="56" y="8"/>
                  </a:cubicBezTo>
                  <a:close/>
                </a:path>
              </a:pathLst>
            </a:custGeom>
            <a:solidFill>
              <a:schemeClr val="accent3">
                <a:lumMod val="60000"/>
                <a:lumOff val="40000"/>
              </a:schemeClr>
            </a:solidFill>
            <a:ln w="9525" cap="flat" cmpd="sng">
              <a:solidFill>
                <a:schemeClr val="tx1"/>
              </a:solidFill>
              <a:prstDash val="solid"/>
              <a:round/>
              <a:headEnd/>
              <a:tailEnd/>
            </a:ln>
          </p:spPr>
          <p:txBody>
            <a:bodyPr>
              <a:spAutoFit/>
            </a:bodyPr>
            <a:lstStyle/>
            <a:p>
              <a:endParaRPr lang="en-US"/>
            </a:p>
          </p:txBody>
        </p:sp>
        <p:sp>
          <p:nvSpPr>
            <p:cNvPr id="243" name="Rectangle 273"/>
            <p:cNvSpPr>
              <a:spLocks noChangeArrowheads="1"/>
            </p:cNvSpPr>
            <p:nvPr/>
          </p:nvSpPr>
          <p:spPr bwMode="auto">
            <a:xfrm>
              <a:off x="296" y="1968"/>
              <a:ext cx="2296" cy="1888"/>
            </a:xfrm>
            <a:prstGeom prst="rect">
              <a:avLst/>
            </a:prstGeom>
            <a:noFill/>
            <a:ln w="50800">
              <a:solidFill>
                <a:schemeClr val="tx1"/>
              </a:solidFill>
              <a:miter lim="800000"/>
              <a:headEnd/>
              <a:tailEnd/>
            </a:ln>
          </p:spPr>
          <p:txBody>
            <a:bodyPr anchor="ctr">
              <a:spAutoFit/>
            </a:bodyPr>
            <a:lstStyle/>
            <a:p>
              <a:endParaRPr lang="en-US"/>
            </a:p>
          </p:txBody>
        </p:sp>
      </p:grpSp>
      <p:grpSp>
        <p:nvGrpSpPr>
          <p:cNvPr id="20" name="Group 292"/>
          <p:cNvGrpSpPr>
            <a:grpSpLocks/>
          </p:cNvGrpSpPr>
          <p:nvPr/>
        </p:nvGrpSpPr>
        <p:grpSpPr bwMode="auto">
          <a:xfrm>
            <a:off x="1338436" y="2060848"/>
            <a:ext cx="4889748" cy="3021532"/>
            <a:chOff x="3248" y="1520"/>
            <a:chExt cx="1656" cy="1245"/>
          </a:xfrm>
          <a:blipFill>
            <a:blip r:embed="rId3"/>
            <a:tile tx="0" ty="0" sx="100000" sy="100000" flip="none" algn="tl"/>
          </a:blipFill>
        </p:grpSpPr>
        <p:sp>
          <p:nvSpPr>
            <p:cNvPr id="245" name="Freeform 293" descr="Light upward diagonal"/>
            <p:cNvSpPr>
              <a:spLocks/>
            </p:cNvSpPr>
            <p:nvPr/>
          </p:nvSpPr>
          <p:spPr bwMode="auto">
            <a:xfrm>
              <a:off x="4478" y="1568"/>
              <a:ext cx="284" cy="280"/>
            </a:xfrm>
            <a:custGeom>
              <a:avLst/>
              <a:gdLst>
                <a:gd name="T0" fmla="*/ 171 w 476"/>
                <a:gd name="T1" fmla="*/ 39 h 232"/>
                <a:gd name="T2" fmla="*/ 81 w 476"/>
                <a:gd name="T3" fmla="*/ 68 h 232"/>
                <a:gd name="T4" fmla="*/ 33 w 476"/>
                <a:gd name="T5" fmla="*/ 97 h 232"/>
                <a:gd name="T6" fmla="*/ 18 w 476"/>
                <a:gd name="T7" fmla="*/ 203 h 232"/>
                <a:gd name="T8" fmla="*/ 47 w 476"/>
                <a:gd name="T9" fmla="*/ 222 h 232"/>
                <a:gd name="T10" fmla="*/ 76 w 476"/>
                <a:gd name="T11" fmla="*/ 203 h 232"/>
                <a:gd name="T12" fmla="*/ 104 w 476"/>
                <a:gd name="T13" fmla="*/ 222 h 232"/>
                <a:gd name="T14" fmla="*/ 133 w 476"/>
                <a:gd name="T15" fmla="*/ 261 h 232"/>
                <a:gd name="T16" fmla="*/ 162 w 476"/>
                <a:gd name="T17" fmla="*/ 280 h 232"/>
                <a:gd name="T18" fmla="*/ 200 w 476"/>
                <a:gd name="T19" fmla="*/ 261 h 232"/>
                <a:gd name="T20" fmla="*/ 219 w 476"/>
                <a:gd name="T21" fmla="*/ 174 h 232"/>
                <a:gd name="T22" fmla="*/ 262 w 476"/>
                <a:gd name="T23" fmla="*/ 106 h 232"/>
                <a:gd name="T24" fmla="*/ 281 w 476"/>
                <a:gd name="T25" fmla="*/ 48 h 232"/>
                <a:gd name="T26" fmla="*/ 267 w 476"/>
                <a:gd name="T27" fmla="*/ 39 h 232"/>
                <a:gd name="T28" fmla="*/ 252 w 476"/>
                <a:gd name="T29" fmla="*/ 19 h 232"/>
                <a:gd name="T30" fmla="*/ 224 w 476"/>
                <a:gd name="T31" fmla="*/ 0 h 232"/>
                <a:gd name="T32" fmla="*/ 190 w 476"/>
                <a:gd name="T33" fmla="*/ 19 h 232"/>
                <a:gd name="T34" fmla="*/ 171 w 476"/>
                <a:gd name="T35" fmla="*/ 39 h 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6"/>
                <a:gd name="T55" fmla="*/ 0 h 232"/>
                <a:gd name="T56" fmla="*/ 476 w 476"/>
                <a:gd name="T57" fmla="*/ 232 h 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6" h="232">
                  <a:moveTo>
                    <a:pt x="287" y="32"/>
                  </a:moveTo>
                  <a:cubicBezTo>
                    <a:pt x="236" y="39"/>
                    <a:pt x="184" y="42"/>
                    <a:pt x="135" y="56"/>
                  </a:cubicBezTo>
                  <a:cubicBezTo>
                    <a:pt x="108" y="64"/>
                    <a:pt x="55" y="80"/>
                    <a:pt x="55" y="80"/>
                  </a:cubicBezTo>
                  <a:cubicBezTo>
                    <a:pt x="42" y="99"/>
                    <a:pt x="0" y="137"/>
                    <a:pt x="31" y="168"/>
                  </a:cubicBezTo>
                  <a:cubicBezTo>
                    <a:pt x="43" y="180"/>
                    <a:pt x="79" y="184"/>
                    <a:pt x="79" y="184"/>
                  </a:cubicBezTo>
                  <a:cubicBezTo>
                    <a:pt x="95" y="179"/>
                    <a:pt x="111" y="163"/>
                    <a:pt x="127" y="168"/>
                  </a:cubicBezTo>
                  <a:cubicBezTo>
                    <a:pt x="143" y="173"/>
                    <a:pt x="161" y="175"/>
                    <a:pt x="175" y="184"/>
                  </a:cubicBezTo>
                  <a:cubicBezTo>
                    <a:pt x="191" y="195"/>
                    <a:pt x="205" y="210"/>
                    <a:pt x="223" y="216"/>
                  </a:cubicBezTo>
                  <a:cubicBezTo>
                    <a:pt x="239" y="221"/>
                    <a:pt x="271" y="232"/>
                    <a:pt x="271" y="232"/>
                  </a:cubicBezTo>
                  <a:cubicBezTo>
                    <a:pt x="293" y="228"/>
                    <a:pt x="319" y="232"/>
                    <a:pt x="335" y="216"/>
                  </a:cubicBezTo>
                  <a:cubicBezTo>
                    <a:pt x="350" y="201"/>
                    <a:pt x="353" y="161"/>
                    <a:pt x="367" y="144"/>
                  </a:cubicBezTo>
                  <a:cubicBezTo>
                    <a:pt x="380" y="128"/>
                    <a:pt x="421" y="100"/>
                    <a:pt x="439" y="88"/>
                  </a:cubicBezTo>
                  <a:cubicBezTo>
                    <a:pt x="450" y="72"/>
                    <a:pt x="460" y="56"/>
                    <a:pt x="471" y="40"/>
                  </a:cubicBezTo>
                  <a:cubicBezTo>
                    <a:pt x="476" y="33"/>
                    <a:pt x="455" y="36"/>
                    <a:pt x="447" y="32"/>
                  </a:cubicBezTo>
                  <a:cubicBezTo>
                    <a:pt x="438" y="28"/>
                    <a:pt x="432" y="20"/>
                    <a:pt x="423" y="16"/>
                  </a:cubicBezTo>
                  <a:cubicBezTo>
                    <a:pt x="408" y="9"/>
                    <a:pt x="375" y="0"/>
                    <a:pt x="375" y="0"/>
                  </a:cubicBezTo>
                  <a:cubicBezTo>
                    <a:pt x="365" y="3"/>
                    <a:pt x="330" y="10"/>
                    <a:pt x="319" y="16"/>
                  </a:cubicBezTo>
                  <a:cubicBezTo>
                    <a:pt x="284" y="33"/>
                    <a:pt x="307" y="32"/>
                    <a:pt x="287" y="32"/>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46" name="Freeform 294" descr="Light upward diagonal"/>
            <p:cNvSpPr>
              <a:spLocks/>
            </p:cNvSpPr>
            <p:nvPr/>
          </p:nvSpPr>
          <p:spPr bwMode="auto">
            <a:xfrm flipV="1">
              <a:off x="4762" y="2000"/>
              <a:ext cx="142" cy="48"/>
            </a:xfrm>
            <a:custGeom>
              <a:avLst/>
              <a:gdLst>
                <a:gd name="T0" fmla="*/ 3 w 567"/>
                <a:gd name="T1" fmla="*/ 19 h 130"/>
                <a:gd name="T2" fmla="*/ 11 w 567"/>
                <a:gd name="T3" fmla="*/ 40 h 130"/>
                <a:gd name="T4" fmla="*/ 105 w 567"/>
                <a:gd name="T5" fmla="*/ 42 h 130"/>
                <a:gd name="T6" fmla="*/ 139 w 567"/>
                <a:gd name="T7" fmla="*/ 40 h 130"/>
                <a:gd name="T8" fmla="*/ 135 w 567"/>
                <a:gd name="T9" fmla="*/ 10 h 130"/>
                <a:gd name="T10" fmla="*/ 123 w 567"/>
                <a:gd name="T11" fmla="*/ 4 h 130"/>
                <a:gd name="T12" fmla="*/ 47 w 567"/>
                <a:gd name="T13" fmla="*/ 7 h 130"/>
                <a:gd name="T14" fmla="*/ 35 w 567"/>
                <a:gd name="T15" fmla="*/ 1 h 130"/>
                <a:gd name="T16" fmla="*/ 20 w 567"/>
                <a:gd name="T17" fmla="*/ 4 h 130"/>
                <a:gd name="T18" fmla="*/ 3 w 567"/>
                <a:gd name="T19" fmla="*/ 19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7"/>
                <a:gd name="T31" fmla="*/ 0 h 130"/>
                <a:gd name="T32" fmla="*/ 567 w 567"/>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7" h="130">
                  <a:moveTo>
                    <a:pt x="12" y="51"/>
                  </a:moveTo>
                  <a:cubicBezTo>
                    <a:pt x="0" y="86"/>
                    <a:pt x="10" y="96"/>
                    <a:pt x="44" y="107"/>
                  </a:cubicBezTo>
                  <a:cubicBezTo>
                    <a:pt x="150" y="37"/>
                    <a:pt x="300" y="98"/>
                    <a:pt x="420" y="115"/>
                  </a:cubicBezTo>
                  <a:cubicBezTo>
                    <a:pt x="465" y="130"/>
                    <a:pt x="511" y="122"/>
                    <a:pt x="556" y="107"/>
                  </a:cubicBezTo>
                  <a:cubicBezTo>
                    <a:pt x="564" y="83"/>
                    <a:pt x="567" y="44"/>
                    <a:pt x="540" y="27"/>
                  </a:cubicBezTo>
                  <a:cubicBezTo>
                    <a:pt x="526" y="18"/>
                    <a:pt x="492" y="11"/>
                    <a:pt x="492" y="11"/>
                  </a:cubicBezTo>
                  <a:cubicBezTo>
                    <a:pt x="382" y="16"/>
                    <a:pt x="293" y="29"/>
                    <a:pt x="188" y="19"/>
                  </a:cubicBezTo>
                  <a:cubicBezTo>
                    <a:pt x="172" y="14"/>
                    <a:pt x="156" y="8"/>
                    <a:pt x="140" y="3"/>
                  </a:cubicBezTo>
                  <a:cubicBezTo>
                    <a:pt x="132" y="0"/>
                    <a:pt x="72" y="7"/>
                    <a:pt x="80" y="11"/>
                  </a:cubicBezTo>
                  <a:cubicBezTo>
                    <a:pt x="59" y="19"/>
                    <a:pt x="24" y="32"/>
                    <a:pt x="12" y="51"/>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47" name="Freeform 295" descr="Light upward diagonal"/>
            <p:cNvSpPr>
              <a:spLocks/>
            </p:cNvSpPr>
            <p:nvPr/>
          </p:nvSpPr>
          <p:spPr bwMode="auto">
            <a:xfrm>
              <a:off x="3438" y="2511"/>
              <a:ext cx="345" cy="249"/>
            </a:xfrm>
            <a:custGeom>
              <a:avLst/>
              <a:gdLst>
                <a:gd name="T0" fmla="*/ 22 w 345"/>
                <a:gd name="T1" fmla="*/ 65 h 249"/>
                <a:gd name="T2" fmla="*/ 69 w 345"/>
                <a:gd name="T3" fmla="*/ 49 h 249"/>
                <a:gd name="T4" fmla="*/ 93 w 345"/>
                <a:gd name="T5" fmla="*/ 41 h 249"/>
                <a:gd name="T6" fmla="*/ 285 w 345"/>
                <a:gd name="T7" fmla="*/ 30 h 249"/>
                <a:gd name="T8" fmla="*/ 324 w 345"/>
                <a:gd name="T9" fmla="*/ 78 h 249"/>
                <a:gd name="T10" fmla="*/ 345 w 345"/>
                <a:gd name="T11" fmla="*/ 150 h 249"/>
                <a:gd name="T12" fmla="*/ 201 w 345"/>
                <a:gd name="T13" fmla="*/ 192 h 249"/>
                <a:gd name="T14" fmla="*/ 140 w 345"/>
                <a:gd name="T15" fmla="*/ 249 h 249"/>
                <a:gd name="T16" fmla="*/ 101 w 345"/>
                <a:gd name="T17" fmla="*/ 241 h 249"/>
                <a:gd name="T18" fmla="*/ 48 w 345"/>
                <a:gd name="T19" fmla="*/ 198 h 249"/>
                <a:gd name="T20" fmla="*/ 9 w 345"/>
                <a:gd name="T21" fmla="*/ 156 h 249"/>
                <a:gd name="T22" fmla="*/ 14 w 345"/>
                <a:gd name="T23" fmla="*/ 105 h 249"/>
                <a:gd name="T24" fmla="*/ 22 w 345"/>
                <a:gd name="T25" fmla="*/ 65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5"/>
                <a:gd name="T40" fmla="*/ 0 h 249"/>
                <a:gd name="T41" fmla="*/ 345 w 345"/>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5" h="249">
                  <a:moveTo>
                    <a:pt x="22" y="65"/>
                  </a:moveTo>
                  <a:cubicBezTo>
                    <a:pt x="38" y="60"/>
                    <a:pt x="53" y="54"/>
                    <a:pt x="69" y="49"/>
                  </a:cubicBezTo>
                  <a:cubicBezTo>
                    <a:pt x="77" y="46"/>
                    <a:pt x="93" y="41"/>
                    <a:pt x="93" y="41"/>
                  </a:cubicBezTo>
                  <a:cubicBezTo>
                    <a:pt x="147" y="47"/>
                    <a:pt x="241" y="0"/>
                    <a:pt x="285" y="30"/>
                  </a:cubicBezTo>
                  <a:cubicBezTo>
                    <a:pt x="296" y="46"/>
                    <a:pt x="318" y="60"/>
                    <a:pt x="324" y="78"/>
                  </a:cubicBezTo>
                  <a:cubicBezTo>
                    <a:pt x="329" y="94"/>
                    <a:pt x="345" y="150"/>
                    <a:pt x="345" y="150"/>
                  </a:cubicBezTo>
                  <a:cubicBezTo>
                    <a:pt x="327" y="204"/>
                    <a:pt x="243" y="171"/>
                    <a:pt x="201" y="192"/>
                  </a:cubicBezTo>
                  <a:cubicBezTo>
                    <a:pt x="140" y="223"/>
                    <a:pt x="199" y="229"/>
                    <a:pt x="140" y="249"/>
                  </a:cubicBezTo>
                  <a:cubicBezTo>
                    <a:pt x="127" y="246"/>
                    <a:pt x="112" y="248"/>
                    <a:pt x="101" y="241"/>
                  </a:cubicBezTo>
                  <a:cubicBezTo>
                    <a:pt x="82" y="230"/>
                    <a:pt x="55" y="214"/>
                    <a:pt x="48" y="198"/>
                  </a:cubicBezTo>
                  <a:cubicBezTo>
                    <a:pt x="36" y="170"/>
                    <a:pt x="27" y="177"/>
                    <a:pt x="9" y="156"/>
                  </a:cubicBezTo>
                  <a:cubicBezTo>
                    <a:pt x="0" y="129"/>
                    <a:pt x="14" y="122"/>
                    <a:pt x="14" y="105"/>
                  </a:cubicBezTo>
                  <a:cubicBezTo>
                    <a:pt x="14" y="95"/>
                    <a:pt x="22" y="78"/>
                    <a:pt x="22" y="65"/>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nvGrpSpPr>
            <p:cNvPr id="21" name="Group 297"/>
            <p:cNvGrpSpPr>
              <a:grpSpLocks/>
            </p:cNvGrpSpPr>
            <p:nvPr/>
          </p:nvGrpSpPr>
          <p:grpSpPr bwMode="auto">
            <a:xfrm>
              <a:off x="3248" y="1520"/>
              <a:ext cx="1147" cy="554"/>
              <a:chOff x="3024" y="1488"/>
              <a:chExt cx="1164" cy="554"/>
            </a:xfrm>
            <a:grpFill/>
          </p:grpSpPr>
          <p:sp>
            <p:nvSpPr>
              <p:cNvPr id="253" name="Freeform 298" descr="Light upward diagonal"/>
              <p:cNvSpPr>
                <a:spLocks/>
              </p:cNvSpPr>
              <p:nvPr/>
            </p:nvSpPr>
            <p:spPr bwMode="auto">
              <a:xfrm>
                <a:off x="3024" y="1488"/>
                <a:ext cx="737" cy="554"/>
              </a:xfrm>
              <a:custGeom>
                <a:avLst/>
                <a:gdLst>
                  <a:gd name="T0" fmla="*/ 72 w 737"/>
                  <a:gd name="T1" fmla="*/ 554 h 554"/>
                  <a:gd name="T2" fmla="*/ 16 w 737"/>
                  <a:gd name="T3" fmla="*/ 530 h 554"/>
                  <a:gd name="T4" fmla="*/ 0 w 737"/>
                  <a:gd name="T5" fmla="*/ 482 h 554"/>
                  <a:gd name="T6" fmla="*/ 48 w 737"/>
                  <a:gd name="T7" fmla="*/ 370 h 554"/>
                  <a:gd name="T8" fmla="*/ 96 w 737"/>
                  <a:gd name="T9" fmla="*/ 354 h 554"/>
                  <a:gd name="T10" fmla="*/ 144 w 737"/>
                  <a:gd name="T11" fmla="*/ 322 h 554"/>
                  <a:gd name="T12" fmla="*/ 160 w 737"/>
                  <a:gd name="T13" fmla="*/ 298 h 554"/>
                  <a:gd name="T14" fmla="*/ 184 w 737"/>
                  <a:gd name="T15" fmla="*/ 282 h 554"/>
                  <a:gd name="T16" fmla="*/ 216 w 737"/>
                  <a:gd name="T17" fmla="*/ 242 h 554"/>
                  <a:gd name="T18" fmla="*/ 248 w 737"/>
                  <a:gd name="T19" fmla="*/ 194 h 554"/>
                  <a:gd name="T20" fmla="*/ 288 w 737"/>
                  <a:gd name="T21" fmla="*/ 98 h 554"/>
                  <a:gd name="T22" fmla="*/ 360 w 737"/>
                  <a:gd name="T23" fmla="*/ 66 h 554"/>
                  <a:gd name="T24" fmla="*/ 384 w 737"/>
                  <a:gd name="T25" fmla="*/ 58 h 554"/>
                  <a:gd name="T26" fmla="*/ 504 w 737"/>
                  <a:gd name="T27" fmla="*/ 50 h 554"/>
                  <a:gd name="T28" fmla="*/ 648 w 737"/>
                  <a:gd name="T29" fmla="*/ 122 h 554"/>
                  <a:gd name="T30" fmla="*/ 696 w 737"/>
                  <a:gd name="T31" fmla="*/ 154 h 554"/>
                  <a:gd name="T32" fmla="*/ 728 w 737"/>
                  <a:gd name="T33" fmla="*/ 258 h 554"/>
                  <a:gd name="T34" fmla="*/ 696 w 737"/>
                  <a:gd name="T35" fmla="*/ 298 h 554"/>
                  <a:gd name="T36" fmla="*/ 688 w 737"/>
                  <a:gd name="T37" fmla="*/ 322 h 554"/>
                  <a:gd name="T38" fmla="*/ 584 w 737"/>
                  <a:gd name="T39" fmla="*/ 490 h 554"/>
                  <a:gd name="T40" fmla="*/ 480 w 737"/>
                  <a:gd name="T41" fmla="*/ 522 h 554"/>
                  <a:gd name="T42" fmla="*/ 432 w 737"/>
                  <a:gd name="T43" fmla="*/ 538 h 554"/>
                  <a:gd name="T44" fmla="*/ 408 w 737"/>
                  <a:gd name="T45" fmla="*/ 546 h 554"/>
                  <a:gd name="T46" fmla="*/ 72 w 737"/>
                  <a:gd name="T47" fmla="*/ 554 h 5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7"/>
                  <a:gd name="T73" fmla="*/ 0 h 554"/>
                  <a:gd name="T74" fmla="*/ 737 w 737"/>
                  <a:gd name="T75" fmla="*/ 554 h 5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7" h="554">
                    <a:moveTo>
                      <a:pt x="72" y="554"/>
                    </a:moveTo>
                    <a:cubicBezTo>
                      <a:pt x="57" y="550"/>
                      <a:pt x="26" y="546"/>
                      <a:pt x="16" y="530"/>
                    </a:cubicBezTo>
                    <a:cubicBezTo>
                      <a:pt x="7" y="516"/>
                      <a:pt x="0" y="482"/>
                      <a:pt x="0" y="482"/>
                    </a:cubicBezTo>
                    <a:cubicBezTo>
                      <a:pt x="8" y="444"/>
                      <a:pt x="7" y="388"/>
                      <a:pt x="48" y="370"/>
                    </a:cubicBezTo>
                    <a:cubicBezTo>
                      <a:pt x="63" y="363"/>
                      <a:pt x="82" y="363"/>
                      <a:pt x="96" y="354"/>
                    </a:cubicBezTo>
                    <a:cubicBezTo>
                      <a:pt x="112" y="343"/>
                      <a:pt x="144" y="322"/>
                      <a:pt x="144" y="322"/>
                    </a:cubicBezTo>
                    <a:cubicBezTo>
                      <a:pt x="149" y="314"/>
                      <a:pt x="153" y="305"/>
                      <a:pt x="160" y="298"/>
                    </a:cubicBezTo>
                    <a:cubicBezTo>
                      <a:pt x="167" y="291"/>
                      <a:pt x="178" y="290"/>
                      <a:pt x="184" y="282"/>
                    </a:cubicBezTo>
                    <a:cubicBezTo>
                      <a:pt x="228" y="227"/>
                      <a:pt x="195" y="264"/>
                      <a:pt x="216" y="242"/>
                    </a:cubicBezTo>
                    <a:cubicBezTo>
                      <a:pt x="227" y="226"/>
                      <a:pt x="237" y="210"/>
                      <a:pt x="248" y="194"/>
                    </a:cubicBezTo>
                    <a:cubicBezTo>
                      <a:pt x="268" y="164"/>
                      <a:pt x="261" y="125"/>
                      <a:pt x="288" y="98"/>
                    </a:cubicBezTo>
                    <a:cubicBezTo>
                      <a:pt x="307" y="79"/>
                      <a:pt x="336" y="74"/>
                      <a:pt x="360" y="66"/>
                    </a:cubicBezTo>
                    <a:cubicBezTo>
                      <a:pt x="368" y="63"/>
                      <a:pt x="384" y="58"/>
                      <a:pt x="384" y="58"/>
                    </a:cubicBezTo>
                    <a:cubicBezTo>
                      <a:pt x="403" y="0"/>
                      <a:pt x="456" y="40"/>
                      <a:pt x="504" y="50"/>
                    </a:cubicBezTo>
                    <a:cubicBezTo>
                      <a:pt x="549" y="80"/>
                      <a:pt x="596" y="105"/>
                      <a:pt x="648" y="122"/>
                    </a:cubicBezTo>
                    <a:cubicBezTo>
                      <a:pt x="666" y="128"/>
                      <a:pt x="696" y="154"/>
                      <a:pt x="696" y="154"/>
                    </a:cubicBezTo>
                    <a:cubicBezTo>
                      <a:pt x="708" y="189"/>
                      <a:pt x="719" y="222"/>
                      <a:pt x="728" y="258"/>
                    </a:cubicBezTo>
                    <a:cubicBezTo>
                      <a:pt x="708" y="318"/>
                      <a:pt x="737" y="246"/>
                      <a:pt x="696" y="298"/>
                    </a:cubicBezTo>
                    <a:cubicBezTo>
                      <a:pt x="691" y="305"/>
                      <a:pt x="692" y="315"/>
                      <a:pt x="688" y="322"/>
                    </a:cubicBezTo>
                    <a:cubicBezTo>
                      <a:pt x="657" y="379"/>
                      <a:pt x="620" y="436"/>
                      <a:pt x="584" y="490"/>
                    </a:cubicBezTo>
                    <a:cubicBezTo>
                      <a:pt x="579" y="498"/>
                      <a:pt x="498" y="517"/>
                      <a:pt x="480" y="522"/>
                    </a:cubicBezTo>
                    <a:cubicBezTo>
                      <a:pt x="464" y="527"/>
                      <a:pt x="448" y="533"/>
                      <a:pt x="432" y="538"/>
                    </a:cubicBezTo>
                    <a:cubicBezTo>
                      <a:pt x="424" y="541"/>
                      <a:pt x="408" y="546"/>
                      <a:pt x="408" y="546"/>
                    </a:cubicBezTo>
                    <a:cubicBezTo>
                      <a:pt x="293" y="539"/>
                      <a:pt x="185" y="554"/>
                      <a:pt x="72" y="554"/>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55" name="Freeform 300" descr="Light upward diagonal"/>
              <p:cNvSpPr>
                <a:spLocks/>
              </p:cNvSpPr>
              <p:nvPr/>
            </p:nvSpPr>
            <p:spPr bwMode="auto">
              <a:xfrm>
                <a:off x="3812" y="1602"/>
                <a:ext cx="376" cy="333"/>
              </a:xfrm>
              <a:custGeom>
                <a:avLst/>
                <a:gdLst>
                  <a:gd name="T0" fmla="*/ 248 w 376"/>
                  <a:gd name="T1" fmla="*/ 13 h 333"/>
                  <a:gd name="T2" fmla="*/ 128 w 376"/>
                  <a:gd name="T3" fmla="*/ 21 h 333"/>
                  <a:gd name="T4" fmla="*/ 80 w 376"/>
                  <a:gd name="T5" fmla="*/ 53 h 333"/>
                  <a:gd name="T6" fmla="*/ 16 w 376"/>
                  <a:gd name="T7" fmla="*/ 141 h 333"/>
                  <a:gd name="T8" fmla="*/ 0 w 376"/>
                  <a:gd name="T9" fmla="*/ 189 h 333"/>
                  <a:gd name="T10" fmla="*/ 152 w 376"/>
                  <a:gd name="T11" fmla="*/ 277 h 333"/>
                  <a:gd name="T12" fmla="*/ 304 w 376"/>
                  <a:gd name="T13" fmla="*/ 333 h 333"/>
                  <a:gd name="T14" fmla="*/ 376 w 376"/>
                  <a:gd name="T15" fmla="*/ 277 h 333"/>
                  <a:gd name="T16" fmla="*/ 352 w 376"/>
                  <a:gd name="T17" fmla="*/ 189 h 333"/>
                  <a:gd name="T18" fmla="*/ 344 w 376"/>
                  <a:gd name="T19" fmla="*/ 165 h 333"/>
                  <a:gd name="T20" fmla="*/ 328 w 376"/>
                  <a:gd name="T21" fmla="*/ 69 h 333"/>
                  <a:gd name="T22" fmla="*/ 280 w 376"/>
                  <a:gd name="T23" fmla="*/ 37 h 333"/>
                  <a:gd name="T24" fmla="*/ 248 w 376"/>
                  <a:gd name="T25" fmla="*/ 13 h 3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6"/>
                  <a:gd name="T40" fmla="*/ 0 h 333"/>
                  <a:gd name="T41" fmla="*/ 376 w 376"/>
                  <a:gd name="T42" fmla="*/ 333 h 3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6" h="333">
                    <a:moveTo>
                      <a:pt x="248" y="13"/>
                    </a:moveTo>
                    <a:cubicBezTo>
                      <a:pt x="207" y="7"/>
                      <a:pt x="167" y="0"/>
                      <a:pt x="128" y="21"/>
                    </a:cubicBezTo>
                    <a:cubicBezTo>
                      <a:pt x="111" y="30"/>
                      <a:pt x="80" y="53"/>
                      <a:pt x="80" y="53"/>
                    </a:cubicBezTo>
                    <a:cubicBezTo>
                      <a:pt x="66" y="94"/>
                      <a:pt x="32" y="93"/>
                      <a:pt x="16" y="141"/>
                    </a:cubicBezTo>
                    <a:cubicBezTo>
                      <a:pt x="11" y="157"/>
                      <a:pt x="0" y="189"/>
                      <a:pt x="0" y="189"/>
                    </a:cubicBezTo>
                    <a:cubicBezTo>
                      <a:pt x="32" y="286"/>
                      <a:pt x="35" y="267"/>
                      <a:pt x="152" y="277"/>
                    </a:cubicBezTo>
                    <a:cubicBezTo>
                      <a:pt x="204" y="290"/>
                      <a:pt x="259" y="303"/>
                      <a:pt x="304" y="333"/>
                    </a:cubicBezTo>
                    <a:cubicBezTo>
                      <a:pt x="357" y="324"/>
                      <a:pt x="360" y="324"/>
                      <a:pt x="376" y="277"/>
                    </a:cubicBezTo>
                    <a:cubicBezTo>
                      <a:pt x="365" y="220"/>
                      <a:pt x="372" y="250"/>
                      <a:pt x="352" y="189"/>
                    </a:cubicBezTo>
                    <a:cubicBezTo>
                      <a:pt x="349" y="181"/>
                      <a:pt x="344" y="165"/>
                      <a:pt x="344" y="165"/>
                    </a:cubicBezTo>
                    <a:cubicBezTo>
                      <a:pt x="340" y="133"/>
                      <a:pt x="351" y="92"/>
                      <a:pt x="328" y="69"/>
                    </a:cubicBezTo>
                    <a:cubicBezTo>
                      <a:pt x="314" y="55"/>
                      <a:pt x="280" y="37"/>
                      <a:pt x="280" y="37"/>
                    </a:cubicBezTo>
                    <a:cubicBezTo>
                      <a:pt x="261" y="9"/>
                      <a:pt x="274" y="13"/>
                      <a:pt x="248" y="13"/>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sp>
          <p:nvSpPr>
            <p:cNvPr id="250" name="Freeform 302" descr="Light upward diagonal"/>
            <p:cNvSpPr>
              <a:spLocks/>
            </p:cNvSpPr>
            <p:nvPr/>
          </p:nvSpPr>
          <p:spPr bwMode="auto">
            <a:xfrm>
              <a:off x="3936" y="2592"/>
              <a:ext cx="166" cy="173"/>
            </a:xfrm>
            <a:custGeom>
              <a:avLst/>
              <a:gdLst>
                <a:gd name="T0" fmla="*/ 103 w 168"/>
                <a:gd name="T1" fmla="*/ 1 h 173"/>
                <a:gd name="T2" fmla="*/ 16 w 168"/>
                <a:gd name="T3" fmla="*/ 17 h 173"/>
                <a:gd name="T4" fmla="*/ 0 w 168"/>
                <a:gd name="T5" fmla="*/ 65 h 173"/>
                <a:gd name="T6" fmla="*/ 111 w 168"/>
                <a:gd name="T7" fmla="*/ 161 h 173"/>
                <a:gd name="T8" fmla="*/ 166 w 168"/>
                <a:gd name="T9" fmla="*/ 129 h 173"/>
                <a:gd name="T10" fmla="*/ 134 w 168"/>
                <a:gd name="T11" fmla="*/ 33 h 173"/>
                <a:gd name="T12" fmla="*/ 126 w 168"/>
                <a:gd name="T13" fmla="*/ 9 h 173"/>
                <a:gd name="T14" fmla="*/ 103 w 168"/>
                <a:gd name="T15" fmla="*/ 1 h 173"/>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173"/>
                <a:gd name="T26" fmla="*/ 168 w 168"/>
                <a:gd name="T27" fmla="*/ 173 h 1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173">
                  <a:moveTo>
                    <a:pt x="104" y="1"/>
                  </a:moveTo>
                  <a:cubicBezTo>
                    <a:pt x="76" y="10"/>
                    <a:pt x="40" y="0"/>
                    <a:pt x="16" y="17"/>
                  </a:cubicBezTo>
                  <a:cubicBezTo>
                    <a:pt x="2" y="27"/>
                    <a:pt x="0" y="65"/>
                    <a:pt x="0" y="65"/>
                  </a:cubicBezTo>
                  <a:cubicBezTo>
                    <a:pt x="14" y="166"/>
                    <a:pt x="6" y="149"/>
                    <a:pt x="112" y="161"/>
                  </a:cubicBezTo>
                  <a:cubicBezTo>
                    <a:pt x="147" y="173"/>
                    <a:pt x="157" y="163"/>
                    <a:pt x="168" y="129"/>
                  </a:cubicBezTo>
                  <a:cubicBezTo>
                    <a:pt x="145" y="94"/>
                    <a:pt x="145" y="75"/>
                    <a:pt x="136" y="33"/>
                  </a:cubicBezTo>
                  <a:cubicBezTo>
                    <a:pt x="134" y="25"/>
                    <a:pt x="134" y="15"/>
                    <a:pt x="128" y="9"/>
                  </a:cubicBezTo>
                  <a:cubicBezTo>
                    <a:pt x="122" y="3"/>
                    <a:pt x="104" y="1"/>
                    <a:pt x="104" y="1"/>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51" name="Freeform 303" descr="Light upward diagonal"/>
            <p:cNvSpPr>
              <a:spLocks/>
            </p:cNvSpPr>
            <p:nvPr/>
          </p:nvSpPr>
          <p:spPr bwMode="auto">
            <a:xfrm>
              <a:off x="4033" y="2054"/>
              <a:ext cx="501" cy="417"/>
            </a:xfrm>
            <a:custGeom>
              <a:avLst/>
              <a:gdLst>
                <a:gd name="T0" fmla="*/ 497 w 501"/>
                <a:gd name="T1" fmla="*/ 47 h 417"/>
                <a:gd name="T2" fmla="*/ 467 w 501"/>
                <a:gd name="T3" fmla="*/ 0 h 417"/>
                <a:gd name="T4" fmla="*/ 365 w 501"/>
                <a:gd name="T5" fmla="*/ 29 h 417"/>
                <a:gd name="T6" fmla="*/ 315 w 501"/>
                <a:gd name="T7" fmla="*/ 67 h 417"/>
                <a:gd name="T8" fmla="*/ 258 w 501"/>
                <a:gd name="T9" fmla="*/ 103 h 417"/>
                <a:gd name="T10" fmla="*/ 102 w 501"/>
                <a:gd name="T11" fmla="*/ 124 h 417"/>
                <a:gd name="T12" fmla="*/ 45 w 501"/>
                <a:gd name="T13" fmla="*/ 175 h 417"/>
                <a:gd name="T14" fmla="*/ 33 w 501"/>
                <a:gd name="T15" fmla="*/ 319 h 417"/>
                <a:gd name="T16" fmla="*/ 129 w 501"/>
                <a:gd name="T17" fmla="*/ 400 h 417"/>
                <a:gd name="T18" fmla="*/ 291 w 501"/>
                <a:gd name="T19" fmla="*/ 397 h 417"/>
                <a:gd name="T20" fmla="*/ 387 w 501"/>
                <a:gd name="T21" fmla="*/ 277 h 417"/>
                <a:gd name="T22" fmla="*/ 391 w 501"/>
                <a:gd name="T23" fmla="*/ 163 h 417"/>
                <a:gd name="T24" fmla="*/ 399 w 501"/>
                <a:gd name="T25" fmla="*/ 130 h 417"/>
                <a:gd name="T26" fmla="*/ 432 w 501"/>
                <a:gd name="T27" fmla="*/ 112 h 417"/>
                <a:gd name="T28" fmla="*/ 495 w 501"/>
                <a:gd name="T29" fmla="*/ 88 h 417"/>
                <a:gd name="T30" fmla="*/ 497 w 501"/>
                <a:gd name="T31" fmla="*/ 47 h 4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1"/>
                <a:gd name="T49" fmla="*/ 0 h 417"/>
                <a:gd name="T50" fmla="*/ 501 w 501"/>
                <a:gd name="T51" fmla="*/ 417 h 4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1" h="417">
                  <a:moveTo>
                    <a:pt x="497" y="47"/>
                  </a:moveTo>
                  <a:cubicBezTo>
                    <a:pt x="491" y="25"/>
                    <a:pt x="478" y="20"/>
                    <a:pt x="467" y="0"/>
                  </a:cubicBezTo>
                  <a:cubicBezTo>
                    <a:pt x="430" y="5"/>
                    <a:pt x="399" y="16"/>
                    <a:pt x="365" y="29"/>
                  </a:cubicBezTo>
                  <a:cubicBezTo>
                    <a:pt x="331" y="42"/>
                    <a:pt x="345" y="44"/>
                    <a:pt x="315" y="67"/>
                  </a:cubicBezTo>
                  <a:cubicBezTo>
                    <a:pt x="293" y="75"/>
                    <a:pt x="288" y="94"/>
                    <a:pt x="258" y="103"/>
                  </a:cubicBezTo>
                  <a:cubicBezTo>
                    <a:pt x="223" y="112"/>
                    <a:pt x="137" y="112"/>
                    <a:pt x="102" y="124"/>
                  </a:cubicBezTo>
                  <a:cubicBezTo>
                    <a:pt x="92" y="147"/>
                    <a:pt x="53" y="149"/>
                    <a:pt x="45" y="175"/>
                  </a:cubicBezTo>
                  <a:cubicBezTo>
                    <a:pt x="0" y="214"/>
                    <a:pt x="30" y="268"/>
                    <a:pt x="33" y="319"/>
                  </a:cubicBezTo>
                  <a:cubicBezTo>
                    <a:pt x="52" y="344"/>
                    <a:pt x="86" y="387"/>
                    <a:pt x="129" y="400"/>
                  </a:cubicBezTo>
                  <a:cubicBezTo>
                    <a:pt x="172" y="413"/>
                    <a:pt x="248" y="417"/>
                    <a:pt x="291" y="397"/>
                  </a:cubicBezTo>
                  <a:cubicBezTo>
                    <a:pt x="334" y="377"/>
                    <a:pt x="370" y="316"/>
                    <a:pt x="387" y="277"/>
                  </a:cubicBezTo>
                  <a:cubicBezTo>
                    <a:pt x="417" y="282"/>
                    <a:pt x="362" y="156"/>
                    <a:pt x="391" y="163"/>
                  </a:cubicBezTo>
                  <a:cubicBezTo>
                    <a:pt x="403" y="158"/>
                    <a:pt x="389" y="142"/>
                    <a:pt x="399" y="130"/>
                  </a:cubicBezTo>
                  <a:cubicBezTo>
                    <a:pt x="403" y="125"/>
                    <a:pt x="428" y="116"/>
                    <a:pt x="432" y="112"/>
                  </a:cubicBezTo>
                  <a:cubicBezTo>
                    <a:pt x="454" y="90"/>
                    <a:pt x="474" y="96"/>
                    <a:pt x="495" y="88"/>
                  </a:cubicBezTo>
                  <a:cubicBezTo>
                    <a:pt x="501" y="70"/>
                    <a:pt x="484" y="47"/>
                    <a:pt x="497" y="47"/>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grpSp>
        <p:nvGrpSpPr>
          <p:cNvPr id="23" name="Group 305"/>
          <p:cNvGrpSpPr>
            <a:grpSpLocks/>
          </p:cNvGrpSpPr>
          <p:nvPr/>
        </p:nvGrpSpPr>
        <p:grpSpPr bwMode="auto">
          <a:xfrm>
            <a:off x="1259632" y="1988840"/>
            <a:ext cx="6480000" cy="4320000"/>
            <a:chOff x="3144" y="1480"/>
            <a:chExt cx="2319" cy="1894"/>
          </a:xfrm>
        </p:grpSpPr>
        <p:grpSp>
          <p:nvGrpSpPr>
            <p:cNvPr id="24" name="Group 306"/>
            <p:cNvGrpSpPr>
              <a:grpSpLocks/>
            </p:cNvGrpSpPr>
            <p:nvPr/>
          </p:nvGrpSpPr>
          <p:grpSpPr bwMode="auto">
            <a:xfrm>
              <a:off x="3144" y="1480"/>
              <a:ext cx="2319" cy="1894"/>
              <a:chOff x="288" y="1968"/>
              <a:chExt cx="2319" cy="1894"/>
            </a:xfrm>
          </p:grpSpPr>
          <p:sp>
            <p:nvSpPr>
              <p:cNvPr id="269" name="Rectangle 307"/>
              <p:cNvSpPr>
                <a:spLocks noChangeArrowheads="1"/>
              </p:cNvSpPr>
              <p:nvPr/>
            </p:nvSpPr>
            <p:spPr bwMode="auto">
              <a:xfrm>
                <a:off x="296" y="1968"/>
                <a:ext cx="2296" cy="1888"/>
              </a:xfrm>
              <a:prstGeom prst="rect">
                <a:avLst/>
              </a:prstGeom>
              <a:solidFill>
                <a:schemeClr val="tx2">
                  <a:lumMod val="60000"/>
                  <a:lumOff val="40000"/>
                </a:schemeClr>
              </a:solidFill>
              <a:ln w="9525">
                <a:solidFill>
                  <a:schemeClr val="tx1"/>
                </a:solidFill>
                <a:miter lim="800000"/>
                <a:headEnd/>
                <a:tailEnd/>
              </a:ln>
            </p:spPr>
            <p:txBody>
              <a:bodyPr anchor="ctr">
                <a:spAutoFit/>
              </a:bodyPr>
              <a:lstStyle/>
              <a:p>
                <a:endParaRPr lang="en-US"/>
              </a:p>
            </p:txBody>
          </p:sp>
          <p:sp>
            <p:nvSpPr>
              <p:cNvPr id="270" name="Freeform 308"/>
              <p:cNvSpPr>
                <a:spLocks/>
              </p:cNvSpPr>
              <p:nvPr/>
            </p:nvSpPr>
            <p:spPr bwMode="auto">
              <a:xfrm>
                <a:off x="288" y="2832"/>
                <a:ext cx="552" cy="1030"/>
              </a:xfrm>
              <a:custGeom>
                <a:avLst/>
                <a:gdLst>
                  <a:gd name="T0" fmla="*/ 8 w 552"/>
                  <a:gd name="T1" fmla="*/ 1016 h 1030"/>
                  <a:gd name="T2" fmla="*/ 16 w 552"/>
                  <a:gd name="T3" fmla="*/ 14 h 1030"/>
                  <a:gd name="T4" fmla="*/ 56 w 552"/>
                  <a:gd name="T5" fmla="*/ 22 h 1030"/>
                  <a:gd name="T6" fmla="*/ 128 w 552"/>
                  <a:gd name="T7" fmla="*/ 54 h 1030"/>
                  <a:gd name="T8" fmla="*/ 176 w 552"/>
                  <a:gd name="T9" fmla="*/ 86 h 1030"/>
                  <a:gd name="T10" fmla="*/ 208 w 552"/>
                  <a:gd name="T11" fmla="*/ 126 h 1030"/>
                  <a:gd name="T12" fmla="*/ 224 w 552"/>
                  <a:gd name="T13" fmla="*/ 150 h 1030"/>
                  <a:gd name="T14" fmla="*/ 272 w 552"/>
                  <a:gd name="T15" fmla="*/ 166 h 1030"/>
                  <a:gd name="T16" fmla="*/ 424 w 552"/>
                  <a:gd name="T17" fmla="*/ 254 h 1030"/>
                  <a:gd name="T18" fmla="*/ 536 w 552"/>
                  <a:gd name="T19" fmla="*/ 622 h 1030"/>
                  <a:gd name="T20" fmla="*/ 512 w 552"/>
                  <a:gd name="T21" fmla="*/ 630 h 1030"/>
                  <a:gd name="T22" fmla="*/ 504 w 552"/>
                  <a:gd name="T23" fmla="*/ 654 h 1030"/>
                  <a:gd name="T24" fmla="*/ 528 w 552"/>
                  <a:gd name="T25" fmla="*/ 774 h 1030"/>
                  <a:gd name="T26" fmla="*/ 544 w 552"/>
                  <a:gd name="T27" fmla="*/ 822 h 1030"/>
                  <a:gd name="T28" fmla="*/ 552 w 552"/>
                  <a:gd name="T29" fmla="*/ 934 h 1030"/>
                  <a:gd name="T30" fmla="*/ 544 w 552"/>
                  <a:gd name="T31" fmla="*/ 966 h 1030"/>
                  <a:gd name="T32" fmla="*/ 464 w 552"/>
                  <a:gd name="T33" fmla="*/ 998 h 1030"/>
                  <a:gd name="T34" fmla="*/ 416 w 552"/>
                  <a:gd name="T35" fmla="*/ 1030 h 1030"/>
                  <a:gd name="T36" fmla="*/ 8 w 552"/>
                  <a:gd name="T37" fmla="*/ 1016 h 10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2"/>
                  <a:gd name="T58" fmla="*/ 0 h 1030"/>
                  <a:gd name="T59" fmla="*/ 552 w 552"/>
                  <a:gd name="T60" fmla="*/ 1030 h 10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2" h="1030">
                    <a:moveTo>
                      <a:pt x="8" y="1016"/>
                    </a:moveTo>
                    <a:cubicBezTo>
                      <a:pt x="11" y="605"/>
                      <a:pt x="0" y="424"/>
                      <a:pt x="16" y="14"/>
                    </a:cubicBezTo>
                    <a:cubicBezTo>
                      <a:pt x="17" y="0"/>
                      <a:pt x="43" y="19"/>
                      <a:pt x="56" y="22"/>
                    </a:cubicBezTo>
                    <a:cubicBezTo>
                      <a:pt x="80" y="28"/>
                      <a:pt x="107" y="42"/>
                      <a:pt x="128" y="54"/>
                    </a:cubicBezTo>
                    <a:cubicBezTo>
                      <a:pt x="145" y="63"/>
                      <a:pt x="176" y="86"/>
                      <a:pt x="176" y="86"/>
                    </a:cubicBezTo>
                    <a:cubicBezTo>
                      <a:pt x="192" y="133"/>
                      <a:pt x="172" y="90"/>
                      <a:pt x="208" y="126"/>
                    </a:cubicBezTo>
                    <a:cubicBezTo>
                      <a:pt x="215" y="133"/>
                      <a:pt x="216" y="145"/>
                      <a:pt x="224" y="150"/>
                    </a:cubicBezTo>
                    <a:cubicBezTo>
                      <a:pt x="238" y="159"/>
                      <a:pt x="258" y="157"/>
                      <a:pt x="272" y="166"/>
                    </a:cubicBezTo>
                    <a:cubicBezTo>
                      <a:pt x="315" y="195"/>
                      <a:pt x="391" y="221"/>
                      <a:pt x="424" y="254"/>
                    </a:cubicBezTo>
                    <a:cubicBezTo>
                      <a:pt x="461" y="377"/>
                      <a:pt x="507" y="497"/>
                      <a:pt x="536" y="622"/>
                    </a:cubicBezTo>
                    <a:cubicBezTo>
                      <a:pt x="538" y="630"/>
                      <a:pt x="518" y="624"/>
                      <a:pt x="512" y="630"/>
                    </a:cubicBezTo>
                    <a:cubicBezTo>
                      <a:pt x="506" y="636"/>
                      <a:pt x="507" y="646"/>
                      <a:pt x="504" y="654"/>
                    </a:cubicBezTo>
                    <a:cubicBezTo>
                      <a:pt x="514" y="743"/>
                      <a:pt x="504" y="703"/>
                      <a:pt x="528" y="774"/>
                    </a:cubicBezTo>
                    <a:cubicBezTo>
                      <a:pt x="533" y="790"/>
                      <a:pt x="544" y="822"/>
                      <a:pt x="544" y="822"/>
                    </a:cubicBezTo>
                    <a:cubicBezTo>
                      <a:pt x="533" y="878"/>
                      <a:pt x="519" y="884"/>
                      <a:pt x="552" y="934"/>
                    </a:cubicBezTo>
                    <a:cubicBezTo>
                      <a:pt x="549" y="945"/>
                      <a:pt x="550" y="957"/>
                      <a:pt x="544" y="966"/>
                    </a:cubicBezTo>
                    <a:cubicBezTo>
                      <a:pt x="527" y="991"/>
                      <a:pt x="488" y="985"/>
                      <a:pt x="464" y="998"/>
                    </a:cubicBezTo>
                    <a:cubicBezTo>
                      <a:pt x="447" y="1007"/>
                      <a:pt x="416" y="1030"/>
                      <a:pt x="416" y="1030"/>
                    </a:cubicBezTo>
                    <a:cubicBezTo>
                      <a:pt x="344" y="1024"/>
                      <a:pt x="144" y="1024"/>
                      <a:pt x="8" y="1016"/>
                    </a:cubicBezTo>
                    <a:close/>
                  </a:path>
                </a:pathLst>
              </a:custGeom>
              <a:solidFill>
                <a:srgbClr val="92D050"/>
              </a:solidFill>
              <a:ln w="9525" cap="flat" cmpd="sng">
                <a:solidFill>
                  <a:schemeClr val="tx1"/>
                </a:solidFill>
                <a:prstDash val="solid"/>
                <a:round/>
                <a:headEnd/>
                <a:tailEnd/>
              </a:ln>
            </p:spPr>
            <p:txBody>
              <a:bodyPr>
                <a:spAutoFit/>
              </a:bodyPr>
              <a:lstStyle/>
              <a:p>
                <a:endParaRPr lang="en-US"/>
              </a:p>
            </p:txBody>
          </p:sp>
          <p:sp>
            <p:nvSpPr>
              <p:cNvPr id="271" name="Freeform 309"/>
              <p:cNvSpPr>
                <a:spLocks/>
              </p:cNvSpPr>
              <p:nvPr/>
            </p:nvSpPr>
            <p:spPr bwMode="auto">
              <a:xfrm>
                <a:off x="296" y="1968"/>
                <a:ext cx="1000" cy="1104"/>
              </a:xfrm>
              <a:custGeom>
                <a:avLst/>
                <a:gdLst>
                  <a:gd name="T0" fmla="*/ 0 w 1000"/>
                  <a:gd name="T1" fmla="*/ 864 h 1104"/>
                  <a:gd name="T2" fmla="*/ 0 w 1000"/>
                  <a:gd name="T3" fmla="*/ 0 h 1104"/>
                  <a:gd name="T4" fmla="*/ 960 w 1000"/>
                  <a:gd name="T5" fmla="*/ 0 h 1104"/>
                  <a:gd name="T6" fmla="*/ 960 w 1000"/>
                  <a:gd name="T7" fmla="*/ 528 h 1104"/>
                  <a:gd name="T8" fmla="*/ 880 w 1000"/>
                  <a:gd name="T9" fmla="*/ 624 h 1104"/>
                  <a:gd name="T10" fmla="*/ 832 w 1000"/>
                  <a:gd name="T11" fmla="*/ 656 h 1104"/>
                  <a:gd name="T12" fmla="*/ 760 w 1000"/>
                  <a:gd name="T13" fmla="*/ 696 h 1104"/>
                  <a:gd name="T14" fmla="*/ 752 w 1000"/>
                  <a:gd name="T15" fmla="*/ 720 h 1104"/>
                  <a:gd name="T16" fmla="*/ 728 w 1000"/>
                  <a:gd name="T17" fmla="*/ 728 h 1104"/>
                  <a:gd name="T18" fmla="*/ 632 w 1000"/>
                  <a:gd name="T19" fmla="*/ 784 h 1104"/>
                  <a:gd name="T20" fmla="*/ 584 w 1000"/>
                  <a:gd name="T21" fmla="*/ 816 h 1104"/>
                  <a:gd name="T22" fmla="*/ 560 w 1000"/>
                  <a:gd name="T23" fmla="*/ 832 h 1104"/>
                  <a:gd name="T24" fmla="*/ 488 w 1000"/>
                  <a:gd name="T25" fmla="*/ 952 h 1104"/>
                  <a:gd name="T26" fmla="*/ 440 w 1000"/>
                  <a:gd name="T27" fmla="*/ 1024 h 1104"/>
                  <a:gd name="T28" fmla="*/ 392 w 1000"/>
                  <a:gd name="T29" fmla="*/ 1104 h 1104"/>
                  <a:gd name="T30" fmla="*/ 320 w 1000"/>
                  <a:gd name="T31" fmla="*/ 1072 h 1104"/>
                  <a:gd name="T32" fmla="*/ 272 w 1000"/>
                  <a:gd name="T33" fmla="*/ 1056 h 1104"/>
                  <a:gd name="T34" fmla="*/ 256 w 1000"/>
                  <a:gd name="T35" fmla="*/ 1032 h 1104"/>
                  <a:gd name="T36" fmla="*/ 208 w 1000"/>
                  <a:gd name="T37" fmla="*/ 1016 h 1104"/>
                  <a:gd name="T38" fmla="*/ 176 w 1000"/>
                  <a:gd name="T39" fmla="*/ 976 h 1104"/>
                  <a:gd name="T40" fmla="*/ 168 w 1000"/>
                  <a:gd name="T41" fmla="*/ 952 h 1104"/>
                  <a:gd name="T42" fmla="*/ 120 w 1000"/>
                  <a:gd name="T43" fmla="*/ 936 h 1104"/>
                  <a:gd name="T44" fmla="*/ 0 w 1000"/>
                  <a:gd name="T45" fmla="*/ 864 h 1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0"/>
                  <a:gd name="T70" fmla="*/ 0 h 1104"/>
                  <a:gd name="T71" fmla="*/ 1000 w 1000"/>
                  <a:gd name="T72" fmla="*/ 1104 h 1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0" h="1104">
                    <a:moveTo>
                      <a:pt x="0" y="864"/>
                    </a:moveTo>
                    <a:lnTo>
                      <a:pt x="0" y="0"/>
                    </a:lnTo>
                    <a:lnTo>
                      <a:pt x="960" y="0"/>
                    </a:lnTo>
                    <a:cubicBezTo>
                      <a:pt x="963" y="176"/>
                      <a:pt x="1000" y="357"/>
                      <a:pt x="960" y="528"/>
                    </a:cubicBezTo>
                    <a:cubicBezTo>
                      <a:pt x="946" y="587"/>
                      <a:pt x="929" y="597"/>
                      <a:pt x="880" y="624"/>
                    </a:cubicBezTo>
                    <a:cubicBezTo>
                      <a:pt x="863" y="633"/>
                      <a:pt x="850" y="650"/>
                      <a:pt x="832" y="656"/>
                    </a:cubicBezTo>
                    <a:cubicBezTo>
                      <a:pt x="806" y="665"/>
                      <a:pt x="760" y="696"/>
                      <a:pt x="760" y="696"/>
                    </a:cubicBezTo>
                    <a:cubicBezTo>
                      <a:pt x="757" y="704"/>
                      <a:pt x="758" y="714"/>
                      <a:pt x="752" y="720"/>
                    </a:cubicBezTo>
                    <a:cubicBezTo>
                      <a:pt x="746" y="726"/>
                      <a:pt x="735" y="724"/>
                      <a:pt x="728" y="728"/>
                    </a:cubicBezTo>
                    <a:cubicBezTo>
                      <a:pt x="696" y="746"/>
                      <a:pt x="664" y="766"/>
                      <a:pt x="632" y="784"/>
                    </a:cubicBezTo>
                    <a:cubicBezTo>
                      <a:pt x="615" y="793"/>
                      <a:pt x="600" y="805"/>
                      <a:pt x="584" y="816"/>
                    </a:cubicBezTo>
                    <a:cubicBezTo>
                      <a:pt x="576" y="821"/>
                      <a:pt x="560" y="832"/>
                      <a:pt x="560" y="832"/>
                    </a:cubicBezTo>
                    <a:cubicBezTo>
                      <a:pt x="533" y="872"/>
                      <a:pt x="511" y="911"/>
                      <a:pt x="488" y="952"/>
                    </a:cubicBezTo>
                    <a:cubicBezTo>
                      <a:pt x="474" y="977"/>
                      <a:pt x="449" y="997"/>
                      <a:pt x="440" y="1024"/>
                    </a:cubicBezTo>
                    <a:cubicBezTo>
                      <a:pt x="430" y="1054"/>
                      <a:pt x="415" y="1081"/>
                      <a:pt x="392" y="1104"/>
                    </a:cubicBezTo>
                    <a:cubicBezTo>
                      <a:pt x="354" y="1079"/>
                      <a:pt x="377" y="1091"/>
                      <a:pt x="320" y="1072"/>
                    </a:cubicBezTo>
                    <a:cubicBezTo>
                      <a:pt x="304" y="1067"/>
                      <a:pt x="272" y="1056"/>
                      <a:pt x="272" y="1056"/>
                    </a:cubicBezTo>
                    <a:cubicBezTo>
                      <a:pt x="267" y="1048"/>
                      <a:pt x="264" y="1037"/>
                      <a:pt x="256" y="1032"/>
                    </a:cubicBezTo>
                    <a:cubicBezTo>
                      <a:pt x="242" y="1023"/>
                      <a:pt x="208" y="1016"/>
                      <a:pt x="208" y="1016"/>
                    </a:cubicBezTo>
                    <a:cubicBezTo>
                      <a:pt x="188" y="956"/>
                      <a:pt x="217" y="1028"/>
                      <a:pt x="176" y="976"/>
                    </a:cubicBezTo>
                    <a:cubicBezTo>
                      <a:pt x="171" y="969"/>
                      <a:pt x="175" y="957"/>
                      <a:pt x="168" y="952"/>
                    </a:cubicBezTo>
                    <a:cubicBezTo>
                      <a:pt x="154" y="942"/>
                      <a:pt x="136" y="941"/>
                      <a:pt x="120" y="936"/>
                    </a:cubicBezTo>
                    <a:cubicBezTo>
                      <a:pt x="105" y="931"/>
                      <a:pt x="17" y="875"/>
                      <a:pt x="0" y="864"/>
                    </a:cubicBezTo>
                    <a:close/>
                  </a:path>
                </a:pathLst>
              </a:custGeom>
              <a:solidFill>
                <a:srgbClr val="FFCC00"/>
              </a:solidFill>
              <a:ln w="9525" cap="flat" cmpd="sng">
                <a:solidFill>
                  <a:schemeClr val="tx1"/>
                </a:solidFill>
                <a:prstDash val="solid"/>
                <a:round/>
                <a:headEnd/>
                <a:tailEnd/>
              </a:ln>
            </p:spPr>
            <p:txBody>
              <a:bodyPr>
                <a:spAutoFit/>
              </a:bodyPr>
              <a:lstStyle/>
              <a:p>
                <a:endParaRPr lang="en-US"/>
              </a:p>
            </p:txBody>
          </p:sp>
          <p:sp>
            <p:nvSpPr>
              <p:cNvPr id="272" name="Freeform 310"/>
              <p:cNvSpPr>
                <a:spLocks/>
              </p:cNvSpPr>
              <p:nvPr/>
            </p:nvSpPr>
            <p:spPr bwMode="auto">
              <a:xfrm>
                <a:off x="693" y="2556"/>
                <a:ext cx="1294" cy="1180"/>
              </a:xfrm>
              <a:custGeom>
                <a:avLst/>
                <a:gdLst>
                  <a:gd name="T0" fmla="*/ 35 w 1294"/>
                  <a:gd name="T1" fmla="*/ 422 h 1180"/>
                  <a:gd name="T2" fmla="*/ 115 w 1294"/>
                  <a:gd name="T3" fmla="*/ 300 h 1180"/>
                  <a:gd name="T4" fmla="*/ 150 w 1294"/>
                  <a:gd name="T5" fmla="*/ 236 h 1180"/>
                  <a:gd name="T6" fmla="*/ 214 w 1294"/>
                  <a:gd name="T7" fmla="*/ 216 h 1180"/>
                  <a:gd name="T8" fmla="*/ 291 w 1294"/>
                  <a:gd name="T9" fmla="*/ 148 h 1180"/>
                  <a:gd name="T10" fmla="*/ 379 w 1294"/>
                  <a:gd name="T11" fmla="*/ 92 h 1180"/>
                  <a:gd name="T12" fmla="*/ 438 w 1294"/>
                  <a:gd name="T13" fmla="*/ 64 h 1180"/>
                  <a:gd name="T14" fmla="*/ 475 w 1294"/>
                  <a:gd name="T15" fmla="*/ 36 h 1180"/>
                  <a:gd name="T16" fmla="*/ 519 w 1294"/>
                  <a:gd name="T17" fmla="*/ 0 h 1180"/>
                  <a:gd name="T18" fmla="*/ 1278 w 1294"/>
                  <a:gd name="T19" fmla="*/ 360 h 1180"/>
                  <a:gd name="T20" fmla="*/ 1230 w 1294"/>
                  <a:gd name="T21" fmla="*/ 392 h 1180"/>
                  <a:gd name="T22" fmla="*/ 1150 w 1294"/>
                  <a:gd name="T23" fmla="*/ 424 h 1180"/>
                  <a:gd name="T24" fmla="*/ 1102 w 1294"/>
                  <a:gd name="T25" fmla="*/ 440 h 1180"/>
                  <a:gd name="T26" fmla="*/ 1094 w 1294"/>
                  <a:gd name="T27" fmla="*/ 512 h 1180"/>
                  <a:gd name="T28" fmla="*/ 1142 w 1294"/>
                  <a:gd name="T29" fmla="*/ 528 h 1180"/>
                  <a:gd name="T30" fmla="*/ 1190 w 1294"/>
                  <a:gd name="T31" fmla="*/ 560 h 1180"/>
                  <a:gd name="T32" fmla="*/ 1230 w 1294"/>
                  <a:gd name="T33" fmla="*/ 632 h 1180"/>
                  <a:gd name="T34" fmla="*/ 1214 w 1294"/>
                  <a:gd name="T35" fmla="*/ 704 h 1180"/>
                  <a:gd name="T36" fmla="*/ 1182 w 1294"/>
                  <a:gd name="T37" fmla="*/ 752 h 1180"/>
                  <a:gd name="T38" fmla="*/ 1102 w 1294"/>
                  <a:gd name="T39" fmla="*/ 720 h 1180"/>
                  <a:gd name="T40" fmla="*/ 1022 w 1294"/>
                  <a:gd name="T41" fmla="*/ 752 h 1180"/>
                  <a:gd name="T42" fmla="*/ 982 w 1294"/>
                  <a:gd name="T43" fmla="*/ 920 h 1180"/>
                  <a:gd name="T44" fmla="*/ 934 w 1294"/>
                  <a:gd name="T45" fmla="*/ 944 h 1180"/>
                  <a:gd name="T46" fmla="*/ 838 w 1294"/>
                  <a:gd name="T47" fmla="*/ 1000 h 1180"/>
                  <a:gd name="T48" fmla="*/ 742 w 1294"/>
                  <a:gd name="T49" fmla="*/ 1040 h 1180"/>
                  <a:gd name="T50" fmla="*/ 710 w 1294"/>
                  <a:gd name="T51" fmla="*/ 1112 h 1180"/>
                  <a:gd name="T52" fmla="*/ 686 w 1294"/>
                  <a:gd name="T53" fmla="*/ 1120 h 1180"/>
                  <a:gd name="T54" fmla="*/ 494 w 1294"/>
                  <a:gd name="T55" fmla="*/ 1128 h 1180"/>
                  <a:gd name="T56" fmla="*/ 430 w 1294"/>
                  <a:gd name="T57" fmla="*/ 1048 h 1180"/>
                  <a:gd name="T58" fmla="*/ 366 w 1294"/>
                  <a:gd name="T59" fmla="*/ 1000 h 1180"/>
                  <a:gd name="T60" fmla="*/ 318 w 1294"/>
                  <a:gd name="T61" fmla="*/ 984 h 1180"/>
                  <a:gd name="T62" fmla="*/ 294 w 1294"/>
                  <a:gd name="T63" fmla="*/ 976 h 1180"/>
                  <a:gd name="T64" fmla="*/ 174 w 1294"/>
                  <a:gd name="T65" fmla="*/ 920 h 1180"/>
                  <a:gd name="T66" fmla="*/ 134 w 1294"/>
                  <a:gd name="T67" fmla="*/ 888 h 1180"/>
                  <a:gd name="T68" fmla="*/ 0 w 1294"/>
                  <a:gd name="T69" fmla="*/ 513 h 1180"/>
                  <a:gd name="T70" fmla="*/ 36 w 1294"/>
                  <a:gd name="T71" fmla="*/ 420 h 1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4"/>
                  <a:gd name="T109" fmla="*/ 0 h 1180"/>
                  <a:gd name="T110" fmla="*/ 1294 w 1294"/>
                  <a:gd name="T111" fmla="*/ 1180 h 1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4" h="1180">
                    <a:moveTo>
                      <a:pt x="35" y="422"/>
                    </a:moveTo>
                    <a:cubicBezTo>
                      <a:pt x="58" y="393"/>
                      <a:pt x="107" y="311"/>
                      <a:pt x="115" y="300"/>
                    </a:cubicBezTo>
                    <a:cubicBezTo>
                      <a:pt x="124" y="279"/>
                      <a:pt x="137" y="253"/>
                      <a:pt x="150" y="236"/>
                    </a:cubicBezTo>
                    <a:cubicBezTo>
                      <a:pt x="155" y="229"/>
                      <a:pt x="207" y="220"/>
                      <a:pt x="214" y="216"/>
                    </a:cubicBezTo>
                    <a:cubicBezTo>
                      <a:pt x="231" y="207"/>
                      <a:pt x="275" y="159"/>
                      <a:pt x="291" y="148"/>
                    </a:cubicBezTo>
                    <a:cubicBezTo>
                      <a:pt x="320" y="129"/>
                      <a:pt x="349" y="112"/>
                      <a:pt x="379" y="92"/>
                    </a:cubicBezTo>
                    <a:cubicBezTo>
                      <a:pt x="413" y="41"/>
                      <a:pt x="386" y="87"/>
                      <a:pt x="438" y="64"/>
                    </a:cubicBezTo>
                    <a:cubicBezTo>
                      <a:pt x="453" y="57"/>
                      <a:pt x="475" y="36"/>
                      <a:pt x="475" y="36"/>
                    </a:cubicBezTo>
                    <a:cubicBezTo>
                      <a:pt x="485" y="5"/>
                      <a:pt x="487" y="11"/>
                      <a:pt x="519" y="0"/>
                    </a:cubicBezTo>
                    <a:cubicBezTo>
                      <a:pt x="645" y="57"/>
                      <a:pt x="1162" y="293"/>
                      <a:pt x="1278" y="360"/>
                    </a:cubicBezTo>
                    <a:cubicBezTo>
                      <a:pt x="1294" y="371"/>
                      <a:pt x="1246" y="381"/>
                      <a:pt x="1230" y="392"/>
                    </a:cubicBezTo>
                    <a:cubicBezTo>
                      <a:pt x="1202" y="411"/>
                      <a:pt x="1183" y="414"/>
                      <a:pt x="1150" y="424"/>
                    </a:cubicBezTo>
                    <a:cubicBezTo>
                      <a:pt x="1134" y="429"/>
                      <a:pt x="1102" y="440"/>
                      <a:pt x="1102" y="440"/>
                    </a:cubicBezTo>
                    <a:cubicBezTo>
                      <a:pt x="1087" y="462"/>
                      <a:pt x="1067" y="481"/>
                      <a:pt x="1094" y="512"/>
                    </a:cubicBezTo>
                    <a:cubicBezTo>
                      <a:pt x="1105" y="525"/>
                      <a:pt x="1128" y="519"/>
                      <a:pt x="1142" y="528"/>
                    </a:cubicBezTo>
                    <a:cubicBezTo>
                      <a:pt x="1158" y="539"/>
                      <a:pt x="1190" y="560"/>
                      <a:pt x="1190" y="560"/>
                    </a:cubicBezTo>
                    <a:cubicBezTo>
                      <a:pt x="1227" y="615"/>
                      <a:pt x="1216" y="590"/>
                      <a:pt x="1230" y="632"/>
                    </a:cubicBezTo>
                    <a:cubicBezTo>
                      <a:pt x="1228" y="645"/>
                      <a:pt x="1223" y="687"/>
                      <a:pt x="1214" y="704"/>
                    </a:cubicBezTo>
                    <a:cubicBezTo>
                      <a:pt x="1205" y="721"/>
                      <a:pt x="1182" y="752"/>
                      <a:pt x="1182" y="752"/>
                    </a:cubicBezTo>
                    <a:cubicBezTo>
                      <a:pt x="1153" y="742"/>
                      <a:pt x="1132" y="728"/>
                      <a:pt x="1102" y="720"/>
                    </a:cubicBezTo>
                    <a:cubicBezTo>
                      <a:pt x="1070" y="728"/>
                      <a:pt x="1049" y="734"/>
                      <a:pt x="1022" y="752"/>
                    </a:cubicBezTo>
                    <a:cubicBezTo>
                      <a:pt x="1019" y="774"/>
                      <a:pt x="1002" y="895"/>
                      <a:pt x="982" y="920"/>
                    </a:cubicBezTo>
                    <a:cubicBezTo>
                      <a:pt x="967" y="939"/>
                      <a:pt x="953" y="934"/>
                      <a:pt x="934" y="944"/>
                    </a:cubicBezTo>
                    <a:cubicBezTo>
                      <a:pt x="905" y="958"/>
                      <a:pt x="866" y="991"/>
                      <a:pt x="838" y="1000"/>
                    </a:cubicBezTo>
                    <a:cubicBezTo>
                      <a:pt x="801" y="1012"/>
                      <a:pt x="773" y="1019"/>
                      <a:pt x="742" y="1040"/>
                    </a:cubicBezTo>
                    <a:cubicBezTo>
                      <a:pt x="738" y="1051"/>
                      <a:pt x="716" y="1106"/>
                      <a:pt x="710" y="1112"/>
                    </a:cubicBezTo>
                    <a:cubicBezTo>
                      <a:pt x="704" y="1118"/>
                      <a:pt x="694" y="1117"/>
                      <a:pt x="686" y="1120"/>
                    </a:cubicBezTo>
                    <a:cubicBezTo>
                      <a:pt x="646" y="1180"/>
                      <a:pt x="556" y="1137"/>
                      <a:pt x="494" y="1128"/>
                    </a:cubicBezTo>
                    <a:cubicBezTo>
                      <a:pt x="449" y="1098"/>
                      <a:pt x="475" y="1078"/>
                      <a:pt x="430" y="1048"/>
                    </a:cubicBezTo>
                    <a:cubicBezTo>
                      <a:pt x="414" y="1023"/>
                      <a:pt x="393" y="1012"/>
                      <a:pt x="366" y="1000"/>
                    </a:cubicBezTo>
                    <a:cubicBezTo>
                      <a:pt x="351" y="993"/>
                      <a:pt x="334" y="989"/>
                      <a:pt x="318" y="984"/>
                    </a:cubicBezTo>
                    <a:cubicBezTo>
                      <a:pt x="310" y="981"/>
                      <a:pt x="294" y="976"/>
                      <a:pt x="294" y="976"/>
                    </a:cubicBezTo>
                    <a:cubicBezTo>
                      <a:pt x="268" y="937"/>
                      <a:pt x="218" y="931"/>
                      <a:pt x="174" y="920"/>
                    </a:cubicBezTo>
                    <a:cubicBezTo>
                      <a:pt x="144" y="900"/>
                      <a:pt x="157" y="911"/>
                      <a:pt x="134" y="888"/>
                    </a:cubicBezTo>
                    <a:cubicBezTo>
                      <a:pt x="89" y="757"/>
                      <a:pt x="36" y="646"/>
                      <a:pt x="0" y="513"/>
                    </a:cubicBezTo>
                    <a:cubicBezTo>
                      <a:pt x="21" y="447"/>
                      <a:pt x="15" y="468"/>
                      <a:pt x="36" y="420"/>
                    </a:cubicBezTo>
                  </a:path>
                </a:pathLst>
              </a:custGeom>
              <a:solidFill>
                <a:srgbClr val="FFFF66"/>
              </a:solidFill>
              <a:ln w="9525" cap="flat" cmpd="sng">
                <a:solidFill>
                  <a:schemeClr val="tx1"/>
                </a:solidFill>
                <a:prstDash val="solid"/>
                <a:round/>
                <a:headEnd/>
                <a:tailEnd/>
              </a:ln>
            </p:spPr>
            <p:txBody>
              <a:bodyPr>
                <a:spAutoFit/>
              </a:bodyPr>
              <a:lstStyle/>
              <a:p>
                <a:endParaRPr lang="en-US"/>
              </a:p>
            </p:txBody>
          </p:sp>
          <p:sp>
            <p:nvSpPr>
              <p:cNvPr id="273" name="Freeform 311"/>
              <p:cNvSpPr>
                <a:spLocks/>
              </p:cNvSpPr>
              <p:nvPr/>
            </p:nvSpPr>
            <p:spPr bwMode="auto">
              <a:xfrm>
                <a:off x="1200" y="1968"/>
                <a:ext cx="1407" cy="1032"/>
              </a:xfrm>
              <a:custGeom>
                <a:avLst/>
                <a:gdLst>
                  <a:gd name="T0" fmla="*/ 56 w 1407"/>
                  <a:gd name="T1" fmla="*/ 8 h 1032"/>
                  <a:gd name="T2" fmla="*/ 1400 w 1407"/>
                  <a:gd name="T3" fmla="*/ 0 h 1032"/>
                  <a:gd name="T4" fmla="*/ 1400 w 1407"/>
                  <a:gd name="T5" fmla="*/ 488 h 1032"/>
                  <a:gd name="T6" fmla="*/ 1376 w 1407"/>
                  <a:gd name="T7" fmla="*/ 504 h 1032"/>
                  <a:gd name="T8" fmla="*/ 1328 w 1407"/>
                  <a:gd name="T9" fmla="*/ 520 h 1032"/>
                  <a:gd name="T10" fmla="*/ 1304 w 1407"/>
                  <a:gd name="T11" fmla="*/ 528 h 1032"/>
                  <a:gd name="T12" fmla="*/ 1296 w 1407"/>
                  <a:gd name="T13" fmla="*/ 632 h 1032"/>
                  <a:gd name="T14" fmla="*/ 1368 w 1407"/>
                  <a:gd name="T15" fmla="*/ 664 h 1032"/>
                  <a:gd name="T16" fmla="*/ 1392 w 1407"/>
                  <a:gd name="T17" fmla="*/ 704 h 1032"/>
                  <a:gd name="T18" fmla="*/ 1368 w 1407"/>
                  <a:gd name="T19" fmla="*/ 768 h 1032"/>
                  <a:gd name="T20" fmla="*/ 1360 w 1407"/>
                  <a:gd name="T21" fmla="*/ 792 h 1032"/>
                  <a:gd name="T22" fmla="*/ 1384 w 1407"/>
                  <a:gd name="T23" fmla="*/ 808 h 1032"/>
                  <a:gd name="T24" fmla="*/ 1392 w 1407"/>
                  <a:gd name="T25" fmla="*/ 832 h 1032"/>
                  <a:gd name="T26" fmla="*/ 1368 w 1407"/>
                  <a:gd name="T27" fmla="*/ 1032 h 1032"/>
                  <a:gd name="T28" fmla="*/ 1336 w 1407"/>
                  <a:gd name="T29" fmla="*/ 984 h 1032"/>
                  <a:gd name="T30" fmla="*/ 1320 w 1407"/>
                  <a:gd name="T31" fmla="*/ 960 h 1032"/>
                  <a:gd name="T32" fmla="*/ 1240 w 1407"/>
                  <a:gd name="T33" fmla="*/ 968 h 1032"/>
                  <a:gd name="T34" fmla="*/ 1232 w 1407"/>
                  <a:gd name="T35" fmla="*/ 944 h 1032"/>
                  <a:gd name="T36" fmla="*/ 1200 w 1407"/>
                  <a:gd name="T37" fmla="*/ 952 h 1032"/>
                  <a:gd name="T38" fmla="*/ 1080 w 1407"/>
                  <a:gd name="T39" fmla="*/ 992 h 1032"/>
                  <a:gd name="T40" fmla="*/ 1032 w 1407"/>
                  <a:gd name="T41" fmla="*/ 1008 h 1032"/>
                  <a:gd name="T42" fmla="*/ 920 w 1407"/>
                  <a:gd name="T43" fmla="*/ 1000 h 1032"/>
                  <a:gd name="T44" fmla="*/ 880 w 1407"/>
                  <a:gd name="T45" fmla="*/ 960 h 1032"/>
                  <a:gd name="T46" fmla="*/ 832 w 1407"/>
                  <a:gd name="T47" fmla="*/ 936 h 1032"/>
                  <a:gd name="T48" fmla="*/ 808 w 1407"/>
                  <a:gd name="T49" fmla="*/ 944 h 1032"/>
                  <a:gd name="T50" fmla="*/ 776 w 1407"/>
                  <a:gd name="T51" fmla="*/ 968 h 1032"/>
                  <a:gd name="T52" fmla="*/ 8 w 1407"/>
                  <a:gd name="T53" fmla="*/ 584 h 1032"/>
                  <a:gd name="T54" fmla="*/ 32 w 1407"/>
                  <a:gd name="T55" fmla="*/ 592 h 1032"/>
                  <a:gd name="T56" fmla="*/ 24 w 1407"/>
                  <a:gd name="T57" fmla="*/ 528 h 1032"/>
                  <a:gd name="T58" fmla="*/ 56 w 1407"/>
                  <a:gd name="T59" fmla="*/ 456 h 1032"/>
                  <a:gd name="T60" fmla="*/ 72 w 1407"/>
                  <a:gd name="T61" fmla="*/ 368 h 1032"/>
                  <a:gd name="T62" fmla="*/ 56 w 1407"/>
                  <a:gd name="T63" fmla="*/ 240 h 1032"/>
                  <a:gd name="T64" fmla="*/ 56 w 1407"/>
                  <a:gd name="T65" fmla="*/ 96 h 1032"/>
                  <a:gd name="T66" fmla="*/ 56 w 1407"/>
                  <a:gd name="T67" fmla="*/ 8 h 10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7"/>
                  <a:gd name="T103" fmla="*/ 0 h 1032"/>
                  <a:gd name="T104" fmla="*/ 1407 w 1407"/>
                  <a:gd name="T105" fmla="*/ 1032 h 10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7" h="1032">
                    <a:moveTo>
                      <a:pt x="56" y="8"/>
                    </a:moveTo>
                    <a:lnTo>
                      <a:pt x="1400" y="0"/>
                    </a:lnTo>
                    <a:cubicBezTo>
                      <a:pt x="1392" y="208"/>
                      <a:pt x="1384" y="408"/>
                      <a:pt x="1400" y="488"/>
                    </a:cubicBezTo>
                    <a:cubicBezTo>
                      <a:pt x="1392" y="520"/>
                      <a:pt x="1385" y="500"/>
                      <a:pt x="1376" y="504"/>
                    </a:cubicBezTo>
                    <a:cubicBezTo>
                      <a:pt x="1361" y="511"/>
                      <a:pt x="1344" y="515"/>
                      <a:pt x="1328" y="520"/>
                    </a:cubicBezTo>
                    <a:cubicBezTo>
                      <a:pt x="1320" y="523"/>
                      <a:pt x="1304" y="528"/>
                      <a:pt x="1304" y="528"/>
                    </a:cubicBezTo>
                    <a:cubicBezTo>
                      <a:pt x="1283" y="559"/>
                      <a:pt x="1269" y="598"/>
                      <a:pt x="1296" y="632"/>
                    </a:cubicBezTo>
                    <a:cubicBezTo>
                      <a:pt x="1315" y="655"/>
                      <a:pt x="1345" y="649"/>
                      <a:pt x="1368" y="664"/>
                    </a:cubicBezTo>
                    <a:cubicBezTo>
                      <a:pt x="1384" y="675"/>
                      <a:pt x="1392" y="704"/>
                      <a:pt x="1392" y="704"/>
                    </a:cubicBezTo>
                    <a:cubicBezTo>
                      <a:pt x="1392" y="776"/>
                      <a:pt x="1407" y="742"/>
                      <a:pt x="1368" y="768"/>
                    </a:cubicBezTo>
                    <a:cubicBezTo>
                      <a:pt x="1365" y="776"/>
                      <a:pt x="1357" y="784"/>
                      <a:pt x="1360" y="792"/>
                    </a:cubicBezTo>
                    <a:cubicBezTo>
                      <a:pt x="1364" y="801"/>
                      <a:pt x="1378" y="800"/>
                      <a:pt x="1384" y="808"/>
                    </a:cubicBezTo>
                    <a:cubicBezTo>
                      <a:pt x="1389" y="815"/>
                      <a:pt x="1388" y="824"/>
                      <a:pt x="1392" y="832"/>
                    </a:cubicBezTo>
                    <a:cubicBezTo>
                      <a:pt x="1389" y="869"/>
                      <a:pt x="1392" y="1024"/>
                      <a:pt x="1368" y="1032"/>
                    </a:cubicBezTo>
                    <a:cubicBezTo>
                      <a:pt x="1357" y="1016"/>
                      <a:pt x="1347" y="1000"/>
                      <a:pt x="1336" y="984"/>
                    </a:cubicBezTo>
                    <a:cubicBezTo>
                      <a:pt x="1331" y="976"/>
                      <a:pt x="1320" y="960"/>
                      <a:pt x="1320" y="960"/>
                    </a:cubicBezTo>
                    <a:cubicBezTo>
                      <a:pt x="1282" y="969"/>
                      <a:pt x="1274" y="957"/>
                      <a:pt x="1240" y="968"/>
                    </a:cubicBezTo>
                    <a:cubicBezTo>
                      <a:pt x="1237" y="960"/>
                      <a:pt x="1240" y="947"/>
                      <a:pt x="1232" y="944"/>
                    </a:cubicBezTo>
                    <a:cubicBezTo>
                      <a:pt x="1222" y="940"/>
                      <a:pt x="1211" y="949"/>
                      <a:pt x="1200" y="952"/>
                    </a:cubicBezTo>
                    <a:cubicBezTo>
                      <a:pt x="1160" y="964"/>
                      <a:pt x="1120" y="979"/>
                      <a:pt x="1080" y="992"/>
                    </a:cubicBezTo>
                    <a:cubicBezTo>
                      <a:pt x="1064" y="997"/>
                      <a:pt x="1032" y="1008"/>
                      <a:pt x="1032" y="1008"/>
                    </a:cubicBezTo>
                    <a:cubicBezTo>
                      <a:pt x="995" y="1005"/>
                      <a:pt x="957" y="1007"/>
                      <a:pt x="920" y="1000"/>
                    </a:cubicBezTo>
                    <a:cubicBezTo>
                      <a:pt x="894" y="995"/>
                      <a:pt x="895" y="975"/>
                      <a:pt x="880" y="960"/>
                    </a:cubicBezTo>
                    <a:cubicBezTo>
                      <a:pt x="864" y="944"/>
                      <a:pt x="852" y="943"/>
                      <a:pt x="832" y="936"/>
                    </a:cubicBezTo>
                    <a:cubicBezTo>
                      <a:pt x="824" y="939"/>
                      <a:pt x="814" y="938"/>
                      <a:pt x="808" y="944"/>
                    </a:cubicBezTo>
                    <a:cubicBezTo>
                      <a:pt x="776" y="976"/>
                      <a:pt x="828" y="968"/>
                      <a:pt x="776" y="968"/>
                    </a:cubicBezTo>
                    <a:cubicBezTo>
                      <a:pt x="520" y="840"/>
                      <a:pt x="263" y="713"/>
                      <a:pt x="8" y="584"/>
                    </a:cubicBezTo>
                    <a:cubicBezTo>
                      <a:pt x="0" y="580"/>
                      <a:pt x="24" y="595"/>
                      <a:pt x="32" y="592"/>
                    </a:cubicBezTo>
                    <a:cubicBezTo>
                      <a:pt x="41" y="588"/>
                      <a:pt x="20" y="537"/>
                      <a:pt x="24" y="528"/>
                    </a:cubicBezTo>
                    <a:cubicBezTo>
                      <a:pt x="48" y="448"/>
                      <a:pt x="43" y="505"/>
                      <a:pt x="56" y="456"/>
                    </a:cubicBezTo>
                    <a:cubicBezTo>
                      <a:pt x="60" y="440"/>
                      <a:pt x="72" y="368"/>
                      <a:pt x="72" y="368"/>
                    </a:cubicBezTo>
                    <a:cubicBezTo>
                      <a:pt x="69" y="301"/>
                      <a:pt x="62" y="306"/>
                      <a:pt x="56" y="240"/>
                    </a:cubicBezTo>
                    <a:cubicBezTo>
                      <a:pt x="54" y="223"/>
                      <a:pt x="56" y="96"/>
                      <a:pt x="56" y="96"/>
                    </a:cubicBezTo>
                    <a:cubicBezTo>
                      <a:pt x="46" y="24"/>
                      <a:pt x="49" y="86"/>
                      <a:pt x="56" y="8"/>
                    </a:cubicBezTo>
                    <a:close/>
                  </a:path>
                </a:pathLst>
              </a:custGeom>
              <a:solidFill>
                <a:schemeClr val="accent3">
                  <a:lumMod val="60000"/>
                  <a:lumOff val="40000"/>
                </a:schemeClr>
              </a:solidFill>
              <a:ln w="9525" cap="flat" cmpd="sng">
                <a:solidFill>
                  <a:schemeClr val="tx1"/>
                </a:solidFill>
                <a:prstDash val="solid"/>
                <a:round/>
                <a:headEnd/>
                <a:tailEnd/>
              </a:ln>
            </p:spPr>
            <p:txBody>
              <a:bodyPr>
                <a:spAutoFit/>
              </a:bodyPr>
              <a:lstStyle/>
              <a:p>
                <a:endParaRPr lang="en-US"/>
              </a:p>
            </p:txBody>
          </p:sp>
          <p:sp>
            <p:nvSpPr>
              <p:cNvPr id="274" name="Rectangle 312"/>
              <p:cNvSpPr>
                <a:spLocks noChangeArrowheads="1"/>
              </p:cNvSpPr>
              <p:nvPr/>
            </p:nvSpPr>
            <p:spPr bwMode="auto">
              <a:xfrm>
                <a:off x="296" y="1968"/>
                <a:ext cx="2296" cy="1888"/>
              </a:xfrm>
              <a:prstGeom prst="rect">
                <a:avLst/>
              </a:prstGeom>
              <a:noFill/>
              <a:ln w="50800">
                <a:solidFill>
                  <a:schemeClr val="tx1"/>
                </a:solidFill>
                <a:miter lim="800000"/>
                <a:headEnd/>
                <a:tailEnd/>
              </a:ln>
            </p:spPr>
            <p:txBody>
              <a:bodyPr anchor="ctr">
                <a:spAutoFit/>
              </a:bodyPr>
              <a:lstStyle/>
              <a:p>
                <a:endParaRPr lang="en-US"/>
              </a:p>
            </p:txBody>
          </p:sp>
        </p:grpSp>
        <p:sp>
          <p:nvSpPr>
            <p:cNvPr id="259" name="Freeform 313" descr="Light upward diagonal"/>
            <p:cNvSpPr>
              <a:spLocks/>
            </p:cNvSpPr>
            <p:nvPr/>
          </p:nvSpPr>
          <p:spPr bwMode="auto">
            <a:xfrm>
              <a:off x="4480" y="1568"/>
              <a:ext cx="282" cy="280"/>
            </a:xfrm>
            <a:custGeom>
              <a:avLst/>
              <a:gdLst>
                <a:gd name="T0" fmla="*/ 169 w 282"/>
                <a:gd name="T1" fmla="*/ 39 h 280"/>
                <a:gd name="T2" fmla="*/ 125 w 282"/>
                <a:gd name="T3" fmla="*/ 100 h 280"/>
                <a:gd name="T4" fmla="*/ 31 w 282"/>
                <a:gd name="T5" fmla="*/ 97 h 280"/>
                <a:gd name="T6" fmla="*/ 2 w 282"/>
                <a:gd name="T7" fmla="*/ 157 h 280"/>
                <a:gd name="T8" fmla="*/ 16 w 282"/>
                <a:gd name="T9" fmla="*/ 203 h 280"/>
                <a:gd name="T10" fmla="*/ 45 w 282"/>
                <a:gd name="T11" fmla="*/ 222 h 280"/>
                <a:gd name="T12" fmla="*/ 74 w 282"/>
                <a:gd name="T13" fmla="*/ 203 h 280"/>
                <a:gd name="T14" fmla="*/ 102 w 282"/>
                <a:gd name="T15" fmla="*/ 222 h 280"/>
                <a:gd name="T16" fmla="*/ 131 w 282"/>
                <a:gd name="T17" fmla="*/ 261 h 280"/>
                <a:gd name="T18" fmla="*/ 160 w 282"/>
                <a:gd name="T19" fmla="*/ 280 h 280"/>
                <a:gd name="T20" fmla="*/ 198 w 282"/>
                <a:gd name="T21" fmla="*/ 261 h 280"/>
                <a:gd name="T22" fmla="*/ 149 w 282"/>
                <a:gd name="T23" fmla="*/ 154 h 280"/>
                <a:gd name="T24" fmla="*/ 260 w 282"/>
                <a:gd name="T25" fmla="*/ 106 h 280"/>
                <a:gd name="T26" fmla="*/ 279 w 282"/>
                <a:gd name="T27" fmla="*/ 48 h 280"/>
                <a:gd name="T28" fmla="*/ 265 w 282"/>
                <a:gd name="T29" fmla="*/ 39 h 280"/>
                <a:gd name="T30" fmla="*/ 250 w 282"/>
                <a:gd name="T31" fmla="*/ 19 h 280"/>
                <a:gd name="T32" fmla="*/ 222 w 282"/>
                <a:gd name="T33" fmla="*/ 0 h 280"/>
                <a:gd name="T34" fmla="*/ 188 w 282"/>
                <a:gd name="T35" fmla="*/ 19 h 280"/>
                <a:gd name="T36" fmla="*/ 169 w 282"/>
                <a:gd name="T37" fmla="*/ 39 h 2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2"/>
                <a:gd name="T58" fmla="*/ 0 h 280"/>
                <a:gd name="T59" fmla="*/ 282 w 282"/>
                <a:gd name="T60" fmla="*/ 280 h 2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2" h="280">
                  <a:moveTo>
                    <a:pt x="169" y="39"/>
                  </a:moveTo>
                  <a:cubicBezTo>
                    <a:pt x="139" y="47"/>
                    <a:pt x="154" y="83"/>
                    <a:pt x="125" y="100"/>
                  </a:cubicBezTo>
                  <a:cubicBezTo>
                    <a:pt x="108" y="109"/>
                    <a:pt x="31" y="97"/>
                    <a:pt x="31" y="97"/>
                  </a:cubicBezTo>
                  <a:cubicBezTo>
                    <a:pt x="20" y="117"/>
                    <a:pt x="4" y="139"/>
                    <a:pt x="2" y="157"/>
                  </a:cubicBezTo>
                  <a:cubicBezTo>
                    <a:pt x="0" y="175"/>
                    <a:pt x="9" y="192"/>
                    <a:pt x="16" y="203"/>
                  </a:cubicBezTo>
                  <a:cubicBezTo>
                    <a:pt x="24" y="217"/>
                    <a:pt x="45" y="222"/>
                    <a:pt x="45" y="222"/>
                  </a:cubicBezTo>
                  <a:cubicBezTo>
                    <a:pt x="55" y="216"/>
                    <a:pt x="64" y="197"/>
                    <a:pt x="74" y="203"/>
                  </a:cubicBezTo>
                  <a:cubicBezTo>
                    <a:pt x="83" y="209"/>
                    <a:pt x="94" y="211"/>
                    <a:pt x="102" y="222"/>
                  </a:cubicBezTo>
                  <a:cubicBezTo>
                    <a:pt x="112" y="235"/>
                    <a:pt x="120" y="253"/>
                    <a:pt x="131" y="261"/>
                  </a:cubicBezTo>
                  <a:cubicBezTo>
                    <a:pt x="141" y="267"/>
                    <a:pt x="160" y="280"/>
                    <a:pt x="160" y="280"/>
                  </a:cubicBezTo>
                  <a:cubicBezTo>
                    <a:pt x="173" y="275"/>
                    <a:pt x="188" y="280"/>
                    <a:pt x="198" y="261"/>
                  </a:cubicBezTo>
                  <a:cubicBezTo>
                    <a:pt x="207" y="243"/>
                    <a:pt x="141" y="174"/>
                    <a:pt x="149" y="154"/>
                  </a:cubicBezTo>
                  <a:cubicBezTo>
                    <a:pt x="157" y="134"/>
                    <a:pt x="249" y="121"/>
                    <a:pt x="260" y="106"/>
                  </a:cubicBezTo>
                  <a:cubicBezTo>
                    <a:pt x="266" y="87"/>
                    <a:pt x="272" y="68"/>
                    <a:pt x="279" y="48"/>
                  </a:cubicBezTo>
                  <a:cubicBezTo>
                    <a:pt x="282" y="40"/>
                    <a:pt x="269" y="43"/>
                    <a:pt x="265" y="39"/>
                  </a:cubicBezTo>
                  <a:cubicBezTo>
                    <a:pt x="259" y="34"/>
                    <a:pt x="256" y="24"/>
                    <a:pt x="250" y="19"/>
                  </a:cubicBezTo>
                  <a:cubicBezTo>
                    <a:pt x="241" y="11"/>
                    <a:pt x="222" y="0"/>
                    <a:pt x="222" y="0"/>
                  </a:cubicBezTo>
                  <a:cubicBezTo>
                    <a:pt x="216" y="4"/>
                    <a:pt x="195" y="12"/>
                    <a:pt x="188" y="19"/>
                  </a:cubicBezTo>
                  <a:cubicBezTo>
                    <a:pt x="167" y="40"/>
                    <a:pt x="181" y="39"/>
                    <a:pt x="169" y="39"/>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60" name="Freeform 314" descr="Light upward diagonal"/>
            <p:cNvSpPr>
              <a:spLocks/>
            </p:cNvSpPr>
            <p:nvPr/>
          </p:nvSpPr>
          <p:spPr bwMode="auto">
            <a:xfrm>
              <a:off x="4833" y="2000"/>
              <a:ext cx="71" cy="44"/>
            </a:xfrm>
            <a:custGeom>
              <a:avLst/>
              <a:gdLst>
                <a:gd name="T0" fmla="*/ 34 w 71"/>
                <a:gd name="T1" fmla="*/ 6 h 44"/>
                <a:gd name="T2" fmla="*/ 68 w 71"/>
                <a:gd name="T3" fmla="*/ 8 h 44"/>
                <a:gd name="T4" fmla="*/ 64 w 71"/>
                <a:gd name="T5" fmla="*/ 38 h 44"/>
                <a:gd name="T6" fmla="*/ 52 w 71"/>
                <a:gd name="T7" fmla="*/ 44 h 44"/>
                <a:gd name="T8" fmla="*/ 3 w 71"/>
                <a:gd name="T9" fmla="*/ 28 h 44"/>
                <a:gd name="T10" fmla="*/ 34 w 71"/>
                <a:gd name="T11" fmla="*/ 6 h 44"/>
                <a:gd name="T12" fmla="*/ 0 60000 65536"/>
                <a:gd name="T13" fmla="*/ 0 60000 65536"/>
                <a:gd name="T14" fmla="*/ 0 60000 65536"/>
                <a:gd name="T15" fmla="*/ 0 60000 65536"/>
                <a:gd name="T16" fmla="*/ 0 60000 65536"/>
                <a:gd name="T17" fmla="*/ 0 60000 65536"/>
                <a:gd name="T18" fmla="*/ 0 w 71"/>
                <a:gd name="T19" fmla="*/ 0 h 44"/>
                <a:gd name="T20" fmla="*/ 71 w 7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71" h="44">
                  <a:moveTo>
                    <a:pt x="34" y="6"/>
                  </a:moveTo>
                  <a:cubicBezTo>
                    <a:pt x="45" y="0"/>
                    <a:pt x="57" y="3"/>
                    <a:pt x="68" y="8"/>
                  </a:cubicBezTo>
                  <a:cubicBezTo>
                    <a:pt x="70" y="17"/>
                    <a:pt x="71" y="32"/>
                    <a:pt x="64" y="38"/>
                  </a:cubicBezTo>
                  <a:cubicBezTo>
                    <a:pt x="61" y="41"/>
                    <a:pt x="52" y="44"/>
                    <a:pt x="52" y="44"/>
                  </a:cubicBezTo>
                  <a:cubicBezTo>
                    <a:pt x="25" y="42"/>
                    <a:pt x="29" y="24"/>
                    <a:pt x="3" y="28"/>
                  </a:cubicBezTo>
                  <a:cubicBezTo>
                    <a:pt x="0" y="22"/>
                    <a:pt x="19" y="11"/>
                    <a:pt x="34" y="6"/>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61" name="Freeform 315" descr="Light upward diagonal"/>
            <p:cNvSpPr>
              <a:spLocks/>
            </p:cNvSpPr>
            <p:nvPr/>
          </p:nvSpPr>
          <p:spPr bwMode="auto">
            <a:xfrm>
              <a:off x="3440" y="2580"/>
              <a:ext cx="322" cy="249"/>
            </a:xfrm>
            <a:custGeom>
              <a:avLst/>
              <a:gdLst>
                <a:gd name="T0" fmla="*/ 70 w 322"/>
                <a:gd name="T1" fmla="*/ 41 h 249"/>
                <a:gd name="T2" fmla="*/ 262 w 322"/>
                <a:gd name="T3" fmla="*/ 30 h 249"/>
                <a:gd name="T4" fmla="*/ 301 w 322"/>
                <a:gd name="T5" fmla="*/ 78 h 249"/>
                <a:gd name="T6" fmla="*/ 322 w 322"/>
                <a:gd name="T7" fmla="*/ 150 h 249"/>
                <a:gd name="T8" fmla="*/ 178 w 322"/>
                <a:gd name="T9" fmla="*/ 192 h 249"/>
                <a:gd name="T10" fmla="*/ 117 w 322"/>
                <a:gd name="T11" fmla="*/ 249 h 249"/>
                <a:gd name="T12" fmla="*/ 78 w 322"/>
                <a:gd name="T13" fmla="*/ 241 h 249"/>
                <a:gd name="T14" fmla="*/ 25 w 322"/>
                <a:gd name="T15" fmla="*/ 198 h 249"/>
                <a:gd name="T16" fmla="*/ 7 w 322"/>
                <a:gd name="T17" fmla="*/ 105 h 249"/>
                <a:gd name="T18" fmla="*/ 70 w 322"/>
                <a:gd name="T19" fmla="*/ 41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249"/>
                <a:gd name="T32" fmla="*/ 322 w 322"/>
                <a:gd name="T33" fmla="*/ 249 h 2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249">
                  <a:moveTo>
                    <a:pt x="70" y="41"/>
                  </a:moveTo>
                  <a:cubicBezTo>
                    <a:pt x="124" y="47"/>
                    <a:pt x="218" y="0"/>
                    <a:pt x="262" y="30"/>
                  </a:cubicBezTo>
                  <a:cubicBezTo>
                    <a:pt x="273" y="46"/>
                    <a:pt x="295" y="60"/>
                    <a:pt x="301" y="78"/>
                  </a:cubicBezTo>
                  <a:cubicBezTo>
                    <a:pt x="306" y="94"/>
                    <a:pt x="322" y="150"/>
                    <a:pt x="322" y="150"/>
                  </a:cubicBezTo>
                  <a:cubicBezTo>
                    <a:pt x="304" y="204"/>
                    <a:pt x="220" y="171"/>
                    <a:pt x="178" y="192"/>
                  </a:cubicBezTo>
                  <a:cubicBezTo>
                    <a:pt x="117" y="223"/>
                    <a:pt x="176" y="229"/>
                    <a:pt x="117" y="249"/>
                  </a:cubicBezTo>
                  <a:cubicBezTo>
                    <a:pt x="104" y="246"/>
                    <a:pt x="89" y="248"/>
                    <a:pt x="78" y="241"/>
                  </a:cubicBezTo>
                  <a:cubicBezTo>
                    <a:pt x="59" y="230"/>
                    <a:pt x="32" y="214"/>
                    <a:pt x="25" y="198"/>
                  </a:cubicBezTo>
                  <a:cubicBezTo>
                    <a:pt x="10" y="175"/>
                    <a:pt x="0" y="131"/>
                    <a:pt x="7" y="105"/>
                  </a:cubicBezTo>
                  <a:cubicBezTo>
                    <a:pt x="21" y="86"/>
                    <a:pt x="25" y="53"/>
                    <a:pt x="70" y="41"/>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63" name="Freeform 317" descr="Light upward diagonal"/>
            <p:cNvSpPr>
              <a:spLocks/>
            </p:cNvSpPr>
            <p:nvPr/>
          </p:nvSpPr>
          <p:spPr bwMode="auto">
            <a:xfrm>
              <a:off x="3318" y="1520"/>
              <a:ext cx="630" cy="493"/>
            </a:xfrm>
            <a:custGeom>
              <a:avLst/>
              <a:gdLst>
                <a:gd name="T0" fmla="*/ 45 w 630"/>
                <a:gd name="T1" fmla="*/ 454 h 493"/>
                <a:gd name="T2" fmla="*/ 6 w 630"/>
                <a:gd name="T3" fmla="*/ 385 h 493"/>
                <a:gd name="T4" fmla="*/ 25 w 630"/>
                <a:gd name="T5" fmla="*/ 354 h 493"/>
                <a:gd name="T6" fmla="*/ 72 w 630"/>
                <a:gd name="T7" fmla="*/ 322 h 493"/>
                <a:gd name="T8" fmla="*/ 88 w 630"/>
                <a:gd name="T9" fmla="*/ 298 h 493"/>
                <a:gd name="T10" fmla="*/ 111 w 630"/>
                <a:gd name="T11" fmla="*/ 282 h 493"/>
                <a:gd name="T12" fmla="*/ 143 w 630"/>
                <a:gd name="T13" fmla="*/ 242 h 493"/>
                <a:gd name="T14" fmla="*/ 174 w 630"/>
                <a:gd name="T15" fmla="*/ 194 h 493"/>
                <a:gd name="T16" fmla="*/ 214 w 630"/>
                <a:gd name="T17" fmla="*/ 98 h 493"/>
                <a:gd name="T18" fmla="*/ 285 w 630"/>
                <a:gd name="T19" fmla="*/ 66 h 493"/>
                <a:gd name="T20" fmla="*/ 308 w 630"/>
                <a:gd name="T21" fmla="*/ 58 h 493"/>
                <a:gd name="T22" fmla="*/ 426 w 630"/>
                <a:gd name="T23" fmla="*/ 50 h 493"/>
                <a:gd name="T24" fmla="*/ 568 w 630"/>
                <a:gd name="T25" fmla="*/ 122 h 493"/>
                <a:gd name="T26" fmla="*/ 616 w 630"/>
                <a:gd name="T27" fmla="*/ 154 h 493"/>
                <a:gd name="T28" fmla="*/ 618 w 630"/>
                <a:gd name="T29" fmla="*/ 286 h 493"/>
                <a:gd name="T30" fmla="*/ 546 w 630"/>
                <a:gd name="T31" fmla="*/ 370 h 493"/>
                <a:gd name="T32" fmla="*/ 441 w 630"/>
                <a:gd name="T33" fmla="*/ 442 h 493"/>
                <a:gd name="T34" fmla="*/ 342 w 630"/>
                <a:gd name="T35" fmla="*/ 481 h 493"/>
                <a:gd name="T36" fmla="*/ 240 w 630"/>
                <a:gd name="T37" fmla="*/ 493 h 493"/>
                <a:gd name="T38" fmla="*/ 45 w 630"/>
                <a:gd name="T39" fmla="*/ 454 h 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0"/>
                <a:gd name="T61" fmla="*/ 0 h 493"/>
                <a:gd name="T62" fmla="*/ 630 w 630"/>
                <a:gd name="T63" fmla="*/ 493 h 4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0" h="493">
                  <a:moveTo>
                    <a:pt x="45" y="454"/>
                  </a:moveTo>
                  <a:cubicBezTo>
                    <a:pt x="33" y="418"/>
                    <a:pt x="0" y="418"/>
                    <a:pt x="6" y="385"/>
                  </a:cubicBezTo>
                  <a:cubicBezTo>
                    <a:pt x="21" y="378"/>
                    <a:pt x="11" y="363"/>
                    <a:pt x="25" y="354"/>
                  </a:cubicBezTo>
                  <a:cubicBezTo>
                    <a:pt x="40" y="343"/>
                    <a:pt x="72" y="322"/>
                    <a:pt x="72" y="322"/>
                  </a:cubicBezTo>
                  <a:cubicBezTo>
                    <a:pt x="77" y="314"/>
                    <a:pt x="81" y="305"/>
                    <a:pt x="88" y="298"/>
                  </a:cubicBezTo>
                  <a:cubicBezTo>
                    <a:pt x="95" y="291"/>
                    <a:pt x="105" y="290"/>
                    <a:pt x="111" y="282"/>
                  </a:cubicBezTo>
                  <a:cubicBezTo>
                    <a:pt x="155" y="227"/>
                    <a:pt x="122" y="264"/>
                    <a:pt x="143" y="242"/>
                  </a:cubicBezTo>
                  <a:cubicBezTo>
                    <a:pt x="154" y="226"/>
                    <a:pt x="163" y="210"/>
                    <a:pt x="174" y="194"/>
                  </a:cubicBezTo>
                  <a:cubicBezTo>
                    <a:pt x="194" y="164"/>
                    <a:pt x="187" y="125"/>
                    <a:pt x="214" y="98"/>
                  </a:cubicBezTo>
                  <a:cubicBezTo>
                    <a:pt x="232" y="79"/>
                    <a:pt x="261" y="74"/>
                    <a:pt x="285" y="66"/>
                  </a:cubicBezTo>
                  <a:cubicBezTo>
                    <a:pt x="293" y="63"/>
                    <a:pt x="308" y="58"/>
                    <a:pt x="308" y="58"/>
                  </a:cubicBezTo>
                  <a:cubicBezTo>
                    <a:pt x="327" y="0"/>
                    <a:pt x="379" y="40"/>
                    <a:pt x="426" y="50"/>
                  </a:cubicBezTo>
                  <a:cubicBezTo>
                    <a:pt x="471" y="80"/>
                    <a:pt x="517" y="105"/>
                    <a:pt x="568" y="122"/>
                  </a:cubicBezTo>
                  <a:cubicBezTo>
                    <a:pt x="586" y="128"/>
                    <a:pt x="616" y="154"/>
                    <a:pt x="616" y="154"/>
                  </a:cubicBezTo>
                  <a:cubicBezTo>
                    <a:pt x="624" y="183"/>
                    <a:pt x="630" y="250"/>
                    <a:pt x="618" y="286"/>
                  </a:cubicBezTo>
                  <a:cubicBezTo>
                    <a:pt x="600" y="319"/>
                    <a:pt x="550" y="363"/>
                    <a:pt x="546" y="370"/>
                  </a:cubicBezTo>
                  <a:cubicBezTo>
                    <a:pt x="517" y="394"/>
                    <a:pt x="485" y="416"/>
                    <a:pt x="441" y="442"/>
                  </a:cubicBezTo>
                  <a:cubicBezTo>
                    <a:pt x="425" y="447"/>
                    <a:pt x="357" y="476"/>
                    <a:pt x="342" y="481"/>
                  </a:cubicBezTo>
                  <a:cubicBezTo>
                    <a:pt x="334" y="484"/>
                    <a:pt x="240" y="493"/>
                    <a:pt x="240" y="493"/>
                  </a:cubicBezTo>
                  <a:cubicBezTo>
                    <a:pt x="188" y="479"/>
                    <a:pt x="99" y="481"/>
                    <a:pt x="45" y="454"/>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64" name="Freeform 318" descr="Light upward diagonal"/>
            <p:cNvSpPr>
              <a:spLocks/>
            </p:cNvSpPr>
            <p:nvPr/>
          </p:nvSpPr>
          <p:spPr bwMode="auto">
            <a:xfrm>
              <a:off x="4022" y="1652"/>
              <a:ext cx="339" cy="268"/>
            </a:xfrm>
            <a:custGeom>
              <a:avLst/>
              <a:gdLst>
                <a:gd name="T0" fmla="*/ 126 w 339"/>
                <a:gd name="T1" fmla="*/ 3 h 268"/>
                <a:gd name="T2" fmla="*/ 79 w 339"/>
                <a:gd name="T3" fmla="*/ 35 h 268"/>
                <a:gd name="T4" fmla="*/ 16 w 339"/>
                <a:gd name="T5" fmla="*/ 123 h 268"/>
                <a:gd name="T6" fmla="*/ 0 w 339"/>
                <a:gd name="T7" fmla="*/ 171 h 268"/>
                <a:gd name="T8" fmla="*/ 139 w 339"/>
                <a:gd name="T9" fmla="*/ 217 h 268"/>
                <a:gd name="T10" fmla="*/ 253 w 339"/>
                <a:gd name="T11" fmla="*/ 232 h 268"/>
                <a:gd name="T12" fmla="*/ 339 w 339"/>
                <a:gd name="T13" fmla="*/ 147 h 268"/>
                <a:gd name="T14" fmla="*/ 283 w 339"/>
                <a:gd name="T15" fmla="*/ 85 h 268"/>
                <a:gd name="T16" fmla="*/ 199 w 339"/>
                <a:gd name="T17" fmla="*/ 31 h 268"/>
                <a:gd name="T18" fmla="*/ 126 w 339"/>
                <a:gd name="T19" fmla="*/ 3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9"/>
                <a:gd name="T31" fmla="*/ 0 h 268"/>
                <a:gd name="T32" fmla="*/ 339 w 339"/>
                <a:gd name="T33" fmla="*/ 268 h 2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9" h="268">
                  <a:moveTo>
                    <a:pt x="126" y="3"/>
                  </a:moveTo>
                  <a:cubicBezTo>
                    <a:pt x="109" y="12"/>
                    <a:pt x="79" y="35"/>
                    <a:pt x="79" y="35"/>
                  </a:cubicBezTo>
                  <a:cubicBezTo>
                    <a:pt x="65" y="76"/>
                    <a:pt x="31" y="75"/>
                    <a:pt x="16" y="123"/>
                  </a:cubicBezTo>
                  <a:cubicBezTo>
                    <a:pt x="11" y="139"/>
                    <a:pt x="0" y="171"/>
                    <a:pt x="0" y="171"/>
                  </a:cubicBezTo>
                  <a:cubicBezTo>
                    <a:pt x="31" y="268"/>
                    <a:pt x="23" y="207"/>
                    <a:pt x="139" y="217"/>
                  </a:cubicBezTo>
                  <a:cubicBezTo>
                    <a:pt x="190" y="230"/>
                    <a:pt x="205" y="217"/>
                    <a:pt x="253" y="232"/>
                  </a:cubicBezTo>
                  <a:cubicBezTo>
                    <a:pt x="286" y="220"/>
                    <a:pt x="327" y="177"/>
                    <a:pt x="339" y="147"/>
                  </a:cubicBezTo>
                  <a:cubicBezTo>
                    <a:pt x="335" y="115"/>
                    <a:pt x="305" y="108"/>
                    <a:pt x="283" y="85"/>
                  </a:cubicBezTo>
                  <a:cubicBezTo>
                    <a:pt x="269" y="71"/>
                    <a:pt x="199" y="31"/>
                    <a:pt x="199" y="31"/>
                  </a:cubicBezTo>
                  <a:cubicBezTo>
                    <a:pt x="166" y="23"/>
                    <a:pt x="159" y="0"/>
                    <a:pt x="126" y="3"/>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66" name="Freeform 320" descr="Light upward diagonal"/>
            <p:cNvSpPr>
              <a:spLocks/>
            </p:cNvSpPr>
            <p:nvPr/>
          </p:nvSpPr>
          <p:spPr bwMode="auto">
            <a:xfrm>
              <a:off x="3936" y="2592"/>
              <a:ext cx="166" cy="173"/>
            </a:xfrm>
            <a:custGeom>
              <a:avLst/>
              <a:gdLst>
                <a:gd name="T0" fmla="*/ 103 w 168"/>
                <a:gd name="T1" fmla="*/ 1 h 173"/>
                <a:gd name="T2" fmla="*/ 16 w 168"/>
                <a:gd name="T3" fmla="*/ 17 h 173"/>
                <a:gd name="T4" fmla="*/ 0 w 168"/>
                <a:gd name="T5" fmla="*/ 65 h 173"/>
                <a:gd name="T6" fmla="*/ 111 w 168"/>
                <a:gd name="T7" fmla="*/ 161 h 173"/>
                <a:gd name="T8" fmla="*/ 166 w 168"/>
                <a:gd name="T9" fmla="*/ 129 h 173"/>
                <a:gd name="T10" fmla="*/ 134 w 168"/>
                <a:gd name="T11" fmla="*/ 33 h 173"/>
                <a:gd name="T12" fmla="*/ 126 w 168"/>
                <a:gd name="T13" fmla="*/ 9 h 173"/>
                <a:gd name="T14" fmla="*/ 103 w 168"/>
                <a:gd name="T15" fmla="*/ 1 h 173"/>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173"/>
                <a:gd name="T26" fmla="*/ 168 w 168"/>
                <a:gd name="T27" fmla="*/ 173 h 1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173">
                  <a:moveTo>
                    <a:pt x="104" y="1"/>
                  </a:moveTo>
                  <a:cubicBezTo>
                    <a:pt x="76" y="10"/>
                    <a:pt x="40" y="0"/>
                    <a:pt x="16" y="17"/>
                  </a:cubicBezTo>
                  <a:cubicBezTo>
                    <a:pt x="2" y="27"/>
                    <a:pt x="0" y="65"/>
                    <a:pt x="0" y="65"/>
                  </a:cubicBezTo>
                  <a:cubicBezTo>
                    <a:pt x="14" y="166"/>
                    <a:pt x="6" y="149"/>
                    <a:pt x="112" y="161"/>
                  </a:cubicBezTo>
                  <a:cubicBezTo>
                    <a:pt x="147" y="173"/>
                    <a:pt x="157" y="163"/>
                    <a:pt x="168" y="129"/>
                  </a:cubicBezTo>
                  <a:cubicBezTo>
                    <a:pt x="145" y="94"/>
                    <a:pt x="145" y="75"/>
                    <a:pt x="136" y="33"/>
                  </a:cubicBezTo>
                  <a:cubicBezTo>
                    <a:pt x="134" y="25"/>
                    <a:pt x="134" y="15"/>
                    <a:pt x="128" y="9"/>
                  </a:cubicBezTo>
                  <a:cubicBezTo>
                    <a:pt x="122" y="3"/>
                    <a:pt x="104" y="1"/>
                    <a:pt x="104" y="1"/>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67" name="Freeform 321" descr="Light upward diagonal"/>
            <p:cNvSpPr>
              <a:spLocks/>
            </p:cNvSpPr>
            <p:nvPr/>
          </p:nvSpPr>
          <p:spPr bwMode="auto">
            <a:xfrm>
              <a:off x="3981" y="2064"/>
              <a:ext cx="497" cy="401"/>
            </a:xfrm>
            <a:custGeom>
              <a:avLst/>
              <a:gdLst>
                <a:gd name="T0" fmla="*/ 497 w 497"/>
                <a:gd name="T1" fmla="*/ 31 h 401"/>
                <a:gd name="T2" fmla="*/ 462 w 497"/>
                <a:gd name="T3" fmla="*/ 0 h 401"/>
                <a:gd name="T4" fmla="*/ 402 w 497"/>
                <a:gd name="T5" fmla="*/ 18 h 401"/>
                <a:gd name="T6" fmla="*/ 351 w 497"/>
                <a:gd name="T7" fmla="*/ 57 h 401"/>
                <a:gd name="T8" fmla="*/ 258 w 497"/>
                <a:gd name="T9" fmla="*/ 87 h 401"/>
                <a:gd name="T10" fmla="*/ 102 w 497"/>
                <a:gd name="T11" fmla="*/ 108 h 401"/>
                <a:gd name="T12" fmla="*/ 45 w 497"/>
                <a:gd name="T13" fmla="*/ 159 h 401"/>
                <a:gd name="T14" fmla="*/ 33 w 497"/>
                <a:gd name="T15" fmla="*/ 303 h 401"/>
                <a:gd name="T16" fmla="*/ 129 w 497"/>
                <a:gd name="T17" fmla="*/ 384 h 401"/>
                <a:gd name="T18" fmla="*/ 291 w 497"/>
                <a:gd name="T19" fmla="*/ 381 h 401"/>
                <a:gd name="T20" fmla="*/ 387 w 497"/>
                <a:gd name="T21" fmla="*/ 261 h 401"/>
                <a:gd name="T22" fmla="*/ 391 w 497"/>
                <a:gd name="T23" fmla="*/ 147 h 401"/>
                <a:gd name="T24" fmla="*/ 348 w 497"/>
                <a:gd name="T25" fmla="*/ 81 h 401"/>
                <a:gd name="T26" fmla="*/ 432 w 497"/>
                <a:gd name="T27" fmla="*/ 96 h 401"/>
                <a:gd name="T28" fmla="*/ 471 w 497"/>
                <a:gd name="T29" fmla="*/ 72 h 401"/>
                <a:gd name="T30" fmla="*/ 497 w 497"/>
                <a:gd name="T31" fmla="*/ 31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7"/>
                <a:gd name="T49" fmla="*/ 0 h 401"/>
                <a:gd name="T50" fmla="*/ 497 w 497"/>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7" h="401">
                  <a:moveTo>
                    <a:pt x="497" y="31"/>
                  </a:moveTo>
                  <a:cubicBezTo>
                    <a:pt x="491" y="9"/>
                    <a:pt x="473" y="20"/>
                    <a:pt x="462" y="0"/>
                  </a:cubicBezTo>
                  <a:cubicBezTo>
                    <a:pt x="425" y="5"/>
                    <a:pt x="436" y="5"/>
                    <a:pt x="402" y="18"/>
                  </a:cubicBezTo>
                  <a:cubicBezTo>
                    <a:pt x="397" y="56"/>
                    <a:pt x="381" y="34"/>
                    <a:pt x="351" y="57"/>
                  </a:cubicBezTo>
                  <a:cubicBezTo>
                    <a:pt x="329" y="65"/>
                    <a:pt x="299" y="79"/>
                    <a:pt x="258" y="87"/>
                  </a:cubicBezTo>
                  <a:cubicBezTo>
                    <a:pt x="217" y="95"/>
                    <a:pt x="137" y="96"/>
                    <a:pt x="102" y="108"/>
                  </a:cubicBezTo>
                  <a:cubicBezTo>
                    <a:pt x="92" y="131"/>
                    <a:pt x="53" y="133"/>
                    <a:pt x="45" y="159"/>
                  </a:cubicBezTo>
                  <a:cubicBezTo>
                    <a:pt x="0" y="198"/>
                    <a:pt x="30" y="252"/>
                    <a:pt x="33" y="303"/>
                  </a:cubicBezTo>
                  <a:cubicBezTo>
                    <a:pt x="52" y="328"/>
                    <a:pt x="86" y="371"/>
                    <a:pt x="129" y="384"/>
                  </a:cubicBezTo>
                  <a:cubicBezTo>
                    <a:pt x="172" y="397"/>
                    <a:pt x="248" y="401"/>
                    <a:pt x="291" y="381"/>
                  </a:cubicBezTo>
                  <a:cubicBezTo>
                    <a:pt x="334" y="361"/>
                    <a:pt x="370" y="300"/>
                    <a:pt x="387" y="261"/>
                  </a:cubicBezTo>
                  <a:cubicBezTo>
                    <a:pt x="417" y="266"/>
                    <a:pt x="362" y="140"/>
                    <a:pt x="391" y="147"/>
                  </a:cubicBezTo>
                  <a:cubicBezTo>
                    <a:pt x="403" y="142"/>
                    <a:pt x="338" y="93"/>
                    <a:pt x="348" y="81"/>
                  </a:cubicBezTo>
                  <a:cubicBezTo>
                    <a:pt x="352" y="76"/>
                    <a:pt x="428" y="100"/>
                    <a:pt x="432" y="96"/>
                  </a:cubicBezTo>
                  <a:cubicBezTo>
                    <a:pt x="454" y="74"/>
                    <a:pt x="450" y="80"/>
                    <a:pt x="471" y="72"/>
                  </a:cubicBezTo>
                  <a:cubicBezTo>
                    <a:pt x="477" y="54"/>
                    <a:pt x="484" y="31"/>
                    <a:pt x="497" y="31"/>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grpSp>
        <p:nvGrpSpPr>
          <p:cNvPr id="25" name="Group 323"/>
          <p:cNvGrpSpPr>
            <a:grpSpLocks/>
          </p:cNvGrpSpPr>
          <p:nvPr/>
        </p:nvGrpSpPr>
        <p:grpSpPr bwMode="auto">
          <a:xfrm>
            <a:off x="1274872" y="2004080"/>
            <a:ext cx="6480000" cy="4320000"/>
            <a:chOff x="3144" y="1480"/>
            <a:chExt cx="2319" cy="1894"/>
          </a:xfrm>
        </p:grpSpPr>
        <p:grpSp>
          <p:nvGrpSpPr>
            <p:cNvPr id="26" name="Group 324"/>
            <p:cNvGrpSpPr>
              <a:grpSpLocks/>
            </p:cNvGrpSpPr>
            <p:nvPr/>
          </p:nvGrpSpPr>
          <p:grpSpPr bwMode="auto">
            <a:xfrm>
              <a:off x="3144" y="1480"/>
              <a:ext cx="2319" cy="1894"/>
              <a:chOff x="288" y="1968"/>
              <a:chExt cx="2319" cy="1894"/>
            </a:xfrm>
          </p:grpSpPr>
          <p:sp>
            <p:nvSpPr>
              <p:cNvPr id="287" name="Rectangle 325"/>
              <p:cNvSpPr>
                <a:spLocks noChangeArrowheads="1"/>
              </p:cNvSpPr>
              <p:nvPr/>
            </p:nvSpPr>
            <p:spPr bwMode="auto">
              <a:xfrm>
                <a:off x="296" y="1968"/>
                <a:ext cx="2296" cy="1888"/>
              </a:xfrm>
              <a:prstGeom prst="rect">
                <a:avLst/>
              </a:prstGeom>
              <a:solidFill>
                <a:schemeClr val="tx2">
                  <a:lumMod val="60000"/>
                  <a:lumOff val="40000"/>
                </a:schemeClr>
              </a:solidFill>
              <a:ln w="9525">
                <a:solidFill>
                  <a:schemeClr val="tx1"/>
                </a:solidFill>
                <a:miter lim="800000"/>
                <a:headEnd/>
                <a:tailEnd/>
              </a:ln>
            </p:spPr>
            <p:txBody>
              <a:bodyPr anchor="ctr">
                <a:spAutoFit/>
              </a:bodyPr>
              <a:lstStyle/>
              <a:p>
                <a:endParaRPr lang="en-US"/>
              </a:p>
            </p:txBody>
          </p:sp>
          <p:sp>
            <p:nvSpPr>
              <p:cNvPr id="288" name="Freeform 326"/>
              <p:cNvSpPr>
                <a:spLocks/>
              </p:cNvSpPr>
              <p:nvPr/>
            </p:nvSpPr>
            <p:spPr bwMode="auto">
              <a:xfrm>
                <a:off x="288" y="2832"/>
                <a:ext cx="552" cy="1030"/>
              </a:xfrm>
              <a:custGeom>
                <a:avLst/>
                <a:gdLst>
                  <a:gd name="T0" fmla="*/ 8 w 552"/>
                  <a:gd name="T1" fmla="*/ 1016 h 1030"/>
                  <a:gd name="T2" fmla="*/ 16 w 552"/>
                  <a:gd name="T3" fmla="*/ 14 h 1030"/>
                  <a:gd name="T4" fmla="*/ 56 w 552"/>
                  <a:gd name="T5" fmla="*/ 22 h 1030"/>
                  <a:gd name="T6" fmla="*/ 128 w 552"/>
                  <a:gd name="T7" fmla="*/ 54 h 1030"/>
                  <a:gd name="T8" fmla="*/ 176 w 552"/>
                  <a:gd name="T9" fmla="*/ 86 h 1030"/>
                  <a:gd name="T10" fmla="*/ 208 w 552"/>
                  <a:gd name="T11" fmla="*/ 126 h 1030"/>
                  <a:gd name="T12" fmla="*/ 224 w 552"/>
                  <a:gd name="T13" fmla="*/ 150 h 1030"/>
                  <a:gd name="T14" fmla="*/ 272 w 552"/>
                  <a:gd name="T15" fmla="*/ 166 h 1030"/>
                  <a:gd name="T16" fmla="*/ 424 w 552"/>
                  <a:gd name="T17" fmla="*/ 254 h 1030"/>
                  <a:gd name="T18" fmla="*/ 536 w 552"/>
                  <a:gd name="T19" fmla="*/ 622 h 1030"/>
                  <a:gd name="T20" fmla="*/ 512 w 552"/>
                  <a:gd name="T21" fmla="*/ 630 h 1030"/>
                  <a:gd name="T22" fmla="*/ 504 w 552"/>
                  <a:gd name="T23" fmla="*/ 654 h 1030"/>
                  <a:gd name="T24" fmla="*/ 528 w 552"/>
                  <a:gd name="T25" fmla="*/ 774 h 1030"/>
                  <a:gd name="T26" fmla="*/ 544 w 552"/>
                  <a:gd name="T27" fmla="*/ 822 h 1030"/>
                  <a:gd name="T28" fmla="*/ 552 w 552"/>
                  <a:gd name="T29" fmla="*/ 934 h 1030"/>
                  <a:gd name="T30" fmla="*/ 544 w 552"/>
                  <a:gd name="T31" fmla="*/ 966 h 1030"/>
                  <a:gd name="T32" fmla="*/ 464 w 552"/>
                  <a:gd name="T33" fmla="*/ 998 h 1030"/>
                  <a:gd name="T34" fmla="*/ 416 w 552"/>
                  <a:gd name="T35" fmla="*/ 1030 h 1030"/>
                  <a:gd name="T36" fmla="*/ 8 w 552"/>
                  <a:gd name="T37" fmla="*/ 1016 h 10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2"/>
                  <a:gd name="T58" fmla="*/ 0 h 1030"/>
                  <a:gd name="T59" fmla="*/ 552 w 552"/>
                  <a:gd name="T60" fmla="*/ 1030 h 10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2" h="1030">
                    <a:moveTo>
                      <a:pt x="8" y="1016"/>
                    </a:moveTo>
                    <a:cubicBezTo>
                      <a:pt x="11" y="605"/>
                      <a:pt x="0" y="424"/>
                      <a:pt x="16" y="14"/>
                    </a:cubicBezTo>
                    <a:cubicBezTo>
                      <a:pt x="17" y="0"/>
                      <a:pt x="43" y="19"/>
                      <a:pt x="56" y="22"/>
                    </a:cubicBezTo>
                    <a:cubicBezTo>
                      <a:pt x="80" y="28"/>
                      <a:pt x="107" y="42"/>
                      <a:pt x="128" y="54"/>
                    </a:cubicBezTo>
                    <a:cubicBezTo>
                      <a:pt x="145" y="63"/>
                      <a:pt x="176" y="86"/>
                      <a:pt x="176" y="86"/>
                    </a:cubicBezTo>
                    <a:cubicBezTo>
                      <a:pt x="192" y="133"/>
                      <a:pt x="172" y="90"/>
                      <a:pt x="208" y="126"/>
                    </a:cubicBezTo>
                    <a:cubicBezTo>
                      <a:pt x="215" y="133"/>
                      <a:pt x="216" y="145"/>
                      <a:pt x="224" y="150"/>
                    </a:cubicBezTo>
                    <a:cubicBezTo>
                      <a:pt x="238" y="159"/>
                      <a:pt x="258" y="157"/>
                      <a:pt x="272" y="166"/>
                    </a:cubicBezTo>
                    <a:cubicBezTo>
                      <a:pt x="315" y="195"/>
                      <a:pt x="391" y="221"/>
                      <a:pt x="424" y="254"/>
                    </a:cubicBezTo>
                    <a:cubicBezTo>
                      <a:pt x="461" y="377"/>
                      <a:pt x="507" y="497"/>
                      <a:pt x="536" y="622"/>
                    </a:cubicBezTo>
                    <a:cubicBezTo>
                      <a:pt x="538" y="630"/>
                      <a:pt x="518" y="624"/>
                      <a:pt x="512" y="630"/>
                    </a:cubicBezTo>
                    <a:cubicBezTo>
                      <a:pt x="506" y="636"/>
                      <a:pt x="507" y="646"/>
                      <a:pt x="504" y="654"/>
                    </a:cubicBezTo>
                    <a:cubicBezTo>
                      <a:pt x="514" y="743"/>
                      <a:pt x="504" y="703"/>
                      <a:pt x="528" y="774"/>
                    </a:cubicBezTo>
                    <a:cubicBezTo>
                      <a:pt x="533" y="790"/>
                      <a:pt x="544" y="822"/>
                      <a:pt x="544" y="822"/>
                    </a:cubicBezTo>
                    <a:cubicBezTo>
                      <a:pt x="533" y="878"/>
                      <a:pt x="519" y="884"/>
                      <a:pt x="552" y="934"/>
                    </a:cubicBezTo>
                    <a:cubicBezTo>
                      <a:pt x="549" y="945"/>
                      <a:pt x="550" y="957"/>
                      <a:pt x="544" y="966"/>
                    </a:cubicBezTo>
                    <a:cubicBezTo>
                      <a:pt x="527" y="991"/>
                      <a:pt x="488" y="985"/>
                      <a:pt x="464" y="998"/>
                    </a:cubicBezTo>
                    <a:cubicBezTo>
                      <a:pt x="447" y="1007"/>
                      <a:pt x="416" y="1030"/>
                      <a:pt x="416" y="1030"/>
                    </a:cubicBezTo>
                    <a:cubicBezTo>
                      <a:pt x="344" y="1024"/>
                      <a:pt x="144" y="1024"/>
                      <a:pt x="8" y="1016"/>
                    </a:cubicBezTo>
                    <a:close/>
                  </a:path>
                </a:pathLst>
              </a:custGeom>
              <a:solidFill>
                <a:srgbClr val="92D050"/>
              </a:solidFill>
              <a:ln w="9525" cap="flat" cmpd="sng">
                <a:solidFill>
                  <a:schemeClr val="tx1"/>
                </a:solidFill>
                <a:prstDash val="solid"/>
                <a:round/>
                <a:headEnd/>
                <a:tailEnd/>
              </a:ln>
            </p:spPr>
            <p:txBody>
              <a:bodyPr>
                <a:spAutoFit/>
              </a:bodyPr>
              <a:lstStyle/>
              <a:p>
                <a:endParaRPr lang="en-US"/>
              </a:p>
            </p:txBody>
          </p:sp>
          <p:sp>
            <p:nvSpPr>
              <p:cNvPr id="289" name="Freeform 327"/>
              <p:cNvSpPr>
                <a:spLocks/>
              </p:cNvSpPr>
              <p:nvPr/>
            </p:nvSpPr>
            <p:spPr bwMode="auto">
              <a:xfrm>
                <a:off x="296" y="1968"/>
                <a:ext cx="1000" cy="1104"/>
              </a:xfrm>
              <a:custGeom>
                <a:avLst/>
                <a:gdLst>
                  <a:gd name="T0" fmla="*/ 0 w 1000"/>
                  <a:gd name="T1" fmla="*/ 864 h 1104"/>
                  <a:gd name="T2" fmla="*/ 0 w 1000"/>
                  <a:gd name="T3" fmla="*/ 0 h 1104"/>
                  <a:gd name="T4" fmla="*/ 960 w 1000"/>
                  <a:gd name="T5" fmla="*/ 0 h 1104"/>
                  <a:gd name="T6" fmla="*/ 960 w 1000"/>
                  <a:gd name="T7" fmla="*/ 528 h 1104"/>
                  <a:gd name="T8" fmla="*/ 880 w 1000"/>
                  <a:gd name="T9" fmla="*/ 624 h 1104"/>
                  <a:gd name="T10" fmla="*/ 832 w 1000"/>
                  <a:gd name="T11" fmla="*/ 656 h 1104"/>
                  <a:gd name="T12" fmla="*/ 760 w 1000"/>
                  <a:gd name="T13" fmla="*/ 696 h 1104"/>
                  <a:gd name="T14" fmla="*/ 752 w 1000"/>
                  <a:gd name="T15" fmla="*/ 720 h 1104"/>
                  <a:gd name="T16" fmla="*/ 728 w 1000"/>
                  <a:gd name="T17" fmla="*/ 728 h 1104"/>
                  <a:gd name="T18" fmla="*/ 632 w 1000"/>
                  <a:gd name="T19" fmla="*/ 784 h 1104"/>
                  <a:gd name="T20" fmla="*/ 584 w 1000"/>
                  <a:gd name="T21" fmla="*/ 816 h 1104"/>
                  <a:gd name="T22" fmla="*/ 560 w 1000"/>
                  <a:gd name="T23" fmla="*/ 832 h 1104"/>
                  <a:gd name="T24" fmla="*/ 488 w 1000"/>
                  <a:gd name="T25" fmla="*/ 952 h 1104"/>
                  <a:gd name="T26" fmla="*/ 440 w 1000"/>
                  <a:gd name="T27" fmla="*/ 1024 h 1104"/>
                  <a:gd name="T28" fmla="*/ 392 w 1000"/>
                  <a:gd name="T29" fmla="*/ 1104 h 1104"/>
                  <a:gd name="T30" fmla="*/ 320 w 1000"/>
                  <a:gd name="T31" fmla="*/ 1072 h 1104"/>
                  <a:gd name="T32" fmla="*/ 272 w 1000"/>
                  <a:gd name="T33" fmla="*/ 1056 h 1104"/>
                  <a:gd name="T34" fmla="*/ 256 w 1000"/>
                  <a:gd name="T35" fmla="*/ 1032 h 1104"/>
                  <a:gd name="T36" fmla="*/ 208 w 1000"/>
                  <a:gd name="T37" fmla="*/ 1016 h 1104"/>
                  <a:gd name="T38" fmla="*/ 176 w 1000"/>
                  <a:gd name="T39" fmla="*/ 976 h 1104"/>
                  <a:gd name="T40" fmla="*/ 168 w 1000"/>
                  <a:gd name="T41" fmla="*/ 952 h 1104"/>
                  <a:gd name="T42" fmla="*/ 120 w 1000"/>
                  <a:gd name="T43" fmla="*/ 936 h 1104"/>
                  <a:gd name="T44" fmla="*/ 0 w 1000"/>
                  <a:gd name="T45" fmla="*/ 864 h 1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0"/>
                  <a:gd name="T70" fmla="*/ 0 h 1104"/>
                  <a:gd name="T71" fmla="*/ 1000 w 1000"/>
                  <a:gd name="T72" fmla="*/ 1104 h 1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0" h="1104">
                    <a:moveTo>
                      <a:pt x="0" y="864"/>
                    </a:moveTo>
                    <a:lnTo>
                      <a:pt x="0" y="0"/>
                    </a:lnTo>
                    <a:lnTo>
                      <a:pt x="960" y="0"/>
                    </a:lnTo>
                    <a:cubicBezTo>
                      <a:pt x="963" y="176"/>
                      <a:pt x="1000" y="357"/>
                      <a:pt x="960" y="528"/>
                    </a:cubicBezTo>
                    <a:cubicBezTo>
                      <a:pt x="946" y="587"/>
                      <a:pt x="929" y="597"/>
                      <a:pt x="880" y="624"/>
                    </a:cubicBezTo>
                    <a:cubicBezTo>
                      <a:pt x="863" y="633"/>
                      <a:pt x="850" y="650"/>
                      <a:pt x="832" y="656"/>
                    </a:cubicBezTo>
                    <a:cubicBezTo>
                      <a:pt x="806" y="665"/>
                      <a:pt x="760" y="696"/>
                      <a:pt x="760" y="696"/>
                    </a:cubicBezTo>
                    <a:cubicBezTo>
                      <a:pt x="757" y="704"/>
                      <a:pt x="758" y="714"/>
                      <a:pt x="752" y="720"/>
                    </a:cubicBezTo>
                    <a:cubicBezTo>
                      <a:pt x="746" y="726"/>
                      <a:pt x="735" y="724"/>
                      <a:pt x="728" y="728"/>
                    </a:cubicBezTo>
                    <a:cubicBezTo>
                      <a:pt x="696" y="746"/>
                      <a:pt x="664" y="766"/>
                      <a:pt x="632" y="784"/>
                    </a:cubicBezTo>
                    <a:cubicBezTo>
                      <a:pt x="615" y="793"/>
                      <a:pt x="600" y="805"/>
                      <a:pt x="584" y="816"/>
                    </a:cubicBezTo>
                    <a:cubicBezTo>
                      <a:pt x="576" y="821"/>
                      <a:pt x="560" y="832"/>
                      <a:pt x="560" y="832"/>
                    </a:cubicBezTo>
                    <a:cubicBezTo>
                      <a:pt x="533" y="872"/>
                      <a:pt x="511" y="911"/>
                      <a:pt x="488" y="952"/>
                    </a:cubicBezTo>
                    <a:cubicBezTo>
                      <a:pt x="474" y="977"/>
                      <a:pt x="449" y="997"/>
                      <a:pt x="440" y="1024"/>
                    </a:cubicBezTo>
                    <a:cubicBezTo>
                      <a:pt x="430" y="1054"/>
                      <a:pt x="415" y="1081"/>
                      <a:pt x="392" y="1104"/>
                    </a:cubicBezTo>
                    <a:cubicBezTo>
                      <a:pt x="354" y="1079"/>
                      <a:pt x="377" y="1091"/>
                      <a:pt x="320" y="1072"/>
                    </a:cubicBezTo>
                    <a:cubicBezTo>
                      <a:pt x="304" y="1067"/>
                      <a:pt x="272" y="1056"/>
                      <a:pt x="272" y="1056"/>
                    </a:cubicBezTo>
                    <a:cubicBezTo>
                      <a:pt x="267" y="1048"/>
                      <a:pt x="264" y="1037"/>
                      <a:pt x="256" y="1032"/>
                    </a:cubicBezTo>
                    <a:cubicBezTo>
                      <a:pt x="242" y="1023"/>
                      <a:pt x="208" y="1016"/>
                      <a:pt x="208" y="1016"/>
                    </a:cubicBezTo>
                    <a:cubicBezTo>
                      <a:pt x="188" y="956"/>
                      <a:pt x="217" y="1028"/>
                      <a:pt x="176" y="976"/>
                    </a:cubicBezTo>
                    <a:cubicBezTo>
                      <a:pt x="171" y="969"/>
                      <a:pt x="175" y="957"/>
                      <a:pt x="168" y="952"/>
                    </a:cubicBezTo>
                    <a:cubicBezTo>
                      <a:pt x="154" y="942"/>
                      <a:pt x="136" y="941"/>
                      <a:pt x="120" y="936"/>
                    </a:cubicBezTo>
                    <a:cubicBezTo>
                      <a:pt x="105" y="931"/>
                      <a:pt x="17" y="875"/>
                      <a:pt x="0" y="864"/>
                    </a:cubicBezTo>
                    <a:close/>
                  </a:path>
                </a:pathLst>
              </a:custGeom>
              <a:solidFill>
                <a:srgbClr val="FFC000"/>
              </a:solidFill>
              <a:ln w="9525" cap="flat" cmpd="sng">
                <a:solidFill>
                  <a:schemeClr val="tx1"/>
                </a:solidFill>
                <a:prstDash val="solid"/>
                <a:round/>
                <a:headEnd/>
                <a:tailEnd/>
              </a:ln>
            </p:spPr>
            <p:txBody>
              <a:bodyPr>
                <a:spAutoFit/>
              </a:bodyPr>
              <a:lstStyle/>
              <a:p>
                <a:endParaRPr lang="en-US"/>
              </a:p>
            </p:txBody>
          </p:sp>
          <p:sp>
            <p:nvSpPr>
              <p:cNvPr id="290" name="Freeform 328"/>
              <p:cNvSpPr>
                <a:spLocks/>
              </p:cNvSpPr>
              <p:nvPr/>
            </p:nvSpPr>
            <p:spPr bwMode="auto">
              <a:xfrm>
                <a:off x="693" y="2556"/>
                <a:ext cx="1294" cy="1180"/>
              </a:xfrm>
              <a:custGeom>
                <a:avLst/>
                <a:gdLst>
                  <a:gd name="T0" fmla="*/ 35 w 1294"/>
                  <a:gd name="T1" fmla="*/ 422 h 1180"/>
                  <a:gd name="T2" fmla="*/ 115 w 1294"/>
                  <a:gd name="T3" fmla="*/ 300 h 1180"/>
                  <a:gd name="T4" fmla="*/ 150 w 1294"/>
                  <a:gd name="T5" fmla="*/ 236 h 1180"/>
                  <a:gd name="T6" fmla="*/ 214 w 1294"/>
                  <a:gd name="T7" fmla="*/ 216 h 1180"/>
                  <a:gd name="T8" fmla="*/ 291 w 1294"/>
                  <a:gd name="T9" fmla="*/ 148 h 1180"/>
                  <a:gd name="T10" fmla="*/ 379 w 1294"/>
                  <a:gd name="T11" fmla="*/ 92 h 1180"/>
                  <a:gd name="T12" fmla="*/ 438 w 1294"/>
                  <a:gd name="T13" fmla="*/ 64 h 1180"/>
                  <a:gd name="T14" fmla="*/ 475 w 1294"/>
                  <a:gd name="T15" fmla="*/ 36 h 1180"/>
                  <a:gd name="T16" fmla="*/ 519 w 1294"/>
                  <a:gd name="T17" fmla="*/ 0 h 1180"/>
                  <a:gd name="T18" fmla="*/ 1278 w 1294"/>
                  <a:gd name="T19" fmla="*/ 360 h 1180"/>
                  <a:gd name="T20" fmla="*/ 1230 w 1294"/>
                  <a:gd name="T21" fmla="*/ 392 h 1180"/>
                  <a:gd name="T22" fmla="*/ 1150 w 1294"/>
                  <a:gd name="T23" fmla="*/ 424 h 1180"/>
                  <a:gd name="T24" fmla="*/ 1102 w 1294"/>
                  <a:gd name="T25" fmla="*/ 440 h 1180"/>
                  <a:gd name="T26" fmla="*/ 1094 w 1294"/>
                  <a:gd name="T27" fmla="*/ 512 h 1180"/>
                  <a:gd name="T28" fmla="*/ 1142 w 1294"/>
                  <a:gd name="T29" fmla="*/ 528 h 1180"/>
                  <a:gd name="T30" fmla="*/ 1190 w 1294"/>
                  <a:gd name="T31" fmla="*/ 560 h 1180"/>
                  <a:gd name="T32" fmla="*/ 1230 w 1294"/>
                  <a:gd name="T33" fmla="*/ 632 h 1180"/>
                  <a:gd name="T34" fmla="*/ 1214 w 1294"/>
                  <a:gd name="T35" fmla="*/ 704 h 1180"/>
                  <a:gd name="T36" fmla="*/ 1182 w 1294"/>
                  <a:gd name="T37" fmla="*/ 752 h 1180"/>
                  <a:gd name="T38" fmla="*/ 1102 w 1294"/>
                  <a:gd name="T39" fmla="*/ 720 h 1180"/>
                  <a:gd name="T40" fmla="*/ 1022 w 1294"/>
                  <a:gd name="T41" fmla="*/ 752 h 1180"/>
                  <a:gd name="T42" fmla="*/ 982 w 1294"/>
                  <a:gd name="T43" fmla="*/ 920 h 1180"/>
                  <a:gd name="T44" fmla="*/ 934 w 1294"/>
                  <a:gd name="T45" fmla="*/ 944 h 1180"/>
                  <a:gd name="T46" fmla="*/ 838 w 1294"/>
                  <a:gd name="T47" fmla="*/ 1000 h 1180"/>
                  <a:gd name="T48" fmla="*/ 742 w 1294"/>
                  <a:gd name="T49" fmla="*/ 1040 h 1180"/>
                  <a:gd name="T50" fmla="*/ 710 w 1294"/>
                  <a:gd name="T51" fmla="*/ 1112 h 1180"/>
                  <a:gd name="T52" fmla="*/ 686 w 1294"/>
                  <a:gd name="T53" fmla="*/ 1120 h 1180"/>
                  <a:gd name="T54" fmla="*/ 494 w 1294"/>
                  <a:gd name="T55" fmla="*/ 1128 h 1180"/>
                  <a:gd name="T56" fmla="*/ 430 w 1294"/>
                  <a:gd name="T57" fmla="*/ 1048 h 1180"/>
                  <a:gd name="T58" fmla="*/ 366 w 1294"/>
                  <a:gd name="T59" fmla="*/ 1000 h 1180"/>
                  <a:gd name="T60" fmla="*/ 318 w 1294"/>
                  <a:gd name="T61" fmla="*/ 984 h 1180"/>
                  <a:gd name="T62" fmla="*/ 294 w 1294"/>
                  <a:gd name="T63" fmla="*/ 976 h 1180"/>
                  <a:gd name="T64" fmla="*/ 174 w 1294"/>
                  <a:gd name="T65" fmla="*/ 920 h 1180"/>
                  <a:gd name="T66" fmla="*/ 134 w 1294"/>
                  <a:gd name="T67" fmla="*/ 888 h 1180"/>
                  <a:gd name="T68" fmla="*/ 0 w 1294"/>
                  <a:gd name="T69" fmla="*/ 513 h 1180"/>
                  <a:gd name="T70" fmla="*/ 36 w 1294"/>
                  <a:gd name="T71" fmla="*/ 420 h 1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4"/>
                  <a:gd name="T109" fmla="*/ 0 h 1180"/>
                  <a:gd name="T110" fmla="*/ 1294 w 1294"/>
                  <a:gd name="T111" fmla="*/ 1180 h 1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4" h="1180">
                    <a:moveTo>
                      <a:pt x="35" y="422"/>
                    </a:moveTo>
                    <a:cubicBezTo>
                      <a:pt x="58" y="393"/>
                      <a:pt x="107" y="311"/>
                      <a:pt x="115" y="300"/>
                    </a:cubicBezTo>
                    <a:cubicBezTo>
                      <a:pt x="124" y="279"/>
                      <a:pt x="137" y="253"/>
                      <a:pt x="150" y="236"/>
                    </a:cubicBezTo>
                    <a:cubicBezTo>
                      <a:pt x="155" y="229"/>
                      <a:pt x="207" y="220"/>
                      <a:pt x="214" y="216"/>
                    </a:cubicBezTo>
                    <a:cubicBezTo>
                      <a:pt x="231" y="207"/>
                      <a:pt x="275" y="159"/>
                      <a:pt x="291" y="148"/>
                    </a:cubicBezTo>
                    <a:cubicBezTo>
                      <a:pt x="320" y="129"/>
                      <a:pt x="349" y="112"/>
                      <a:pt x="379" y="92"/>
                    </a:cubicBezTo>
                    <a:cubicBezTo>
                      <a:pt x="413" y="41"/>
                      <a:pt x="386" y="87"/>
                      <a:pt x="438" y="64"/>
                    </a:cubicBezTo>
                    <a:cubicBezTo>
                      <a:pt x="453" y="57"/>
                      <a:pt x="475" y="36"/>
                      <a:pt x="475" y="36"/>
                    </a:cubicBezTo>
                    <a:cubicBezTo>
                      <a:pt x="485" y="5"/>
                      <a:pt x="487" y="11"/>
                      <a:pt x="519" y="0"/>
                    </a:cubicBezTo>
                    <a:cubicBezTo>
                      <a:pt x="645" y="57"/>
                      <a:pt x="1162" y="293"/>
                      <a:pt x="1278" y="360"/>
                    </a:cubicBezTo>
                    <a:cubicBezTo>
                      <a:pt x="1294" y="371"/>
                      <a:pt x="1246" y="381"/>
                      <a:pt x="1230" y="392"/>
                    </a:cubicBezTo>
                    <a:cubicBezTo>
                      <a:pt x="1202" y="411"/>
                      <a:pt x="1183" y="414"/>
                      <a:pt x="1150" y="424"/>
                    </a:cubicBezTo>
                    <a:cubicBezTo>
                      <a:pt x="1134" y="429"/>
                      <a:pt x="1102" y="440"/>
                      <a:pt x="1102" y="440"/>
                    </a:cubicBezTo>
                    <a:cubicBezTo>
                      <a:pt x="1087" y="462"/>
                      <a:pt x="1067" y="481"/>
                      <a:pt x="1094" y="512"/>
                    </a:cubicBezTo>
                    <a:cubicBezTo>
                      <a:pt x="1105" y="525"/>
                      <a:pt x="1128" y="519"/>
                      <a:pt x="1142" y="528"/>
                    </a:cubicBezTo>
                    <a:cubicBezTo>
                      <a:pt x="1158" y="539"/>
                      <a:pt x="1190" y="560"/>
                      <a:pt x="1190" y="560"/>
                    </a:cubicBezTo>
                    <a:cubicBezTo>
                      <a:pt x="1227" y="615"/>
                      <a:pt x="1216" y="590"/>
                      <a:pt x="1230" y="632"/>
                    </a:cubicBezTo>
                    <a:cubicBezTo>
                      <a:pt x="1228" y="645"/>
                      <a:pt x="1223" y="687"/>
                      <a:pt x="1214" y="704"/>
                    </a:cubicBezTo>
                    <a:cubicBezTo>
                      <a:pt x="1205" y="721"/>
                      <a:pt x="1182" y="752"/>
                      <a:pt x="1182" y="752"/>
                    </a:cubicBezTo>
                    <a:cubicBezTo>
                      <a:pt x="1153" y="742"/>
                      <a:pt x="1132" y="728"/>
                      <a:pt x="1102" y="720"/>
                    </a:cubicBezTo>
                    <a:cubicBezTo>
                      <a:pt x="1070" y="728"/>
                      <a:pt x="1049" y="734"/>
                      <a:pt x="1022" y="752"/>
                    </a:cubicBezTo>
                    <a:cubicBezTo>
                      <a:pt x="1019" y="774"/>
                      <a:pt x="1002" y="895"/>
                      <a:pt x="982" y="920"/>
                    </a:cubicBezTo>
                    <a:cubicBezTo>
                      <a:pt x="967" y="939"/>
                      <a:pt x="953" y="934"/>
                      <a:pt x="934" y="944"/>
                    </a:cubicBezTo>
                    <a:cubicBezTo>
                      <a:pt x="905" y="958"/>
                      <a:pt x="866" y="991"/>
                      <a:pt x="838" y="1000"/>
                    </a:cubicBezTo>
                    <a:cubicBezTo>
                      <a:pt x="801" y="1012"/>
                      <a:pt x="773" y="1019"/>
                      <a:pt x="742" y="1040"/>
                    </a:cubicBezTo>
                    <a:cubicBezTo>
                      <a:pt x="738" y="1051"/>
                      <a:pt x="716" y="1106"/>
                      <a:pt x="710" y="1112"/>
                    </a:cubicBezTo>
                    <a:cubicBezTo>
                      <a:pt x="704" y="1118"/>
                      <a:pt x="694" y="1117"/>
                      <a:pt x="686" y="1120"/>
                    </a:cubicBezTo>
                    <a:cubicBezTo>
                      <a:pt x="646" y="1180"/>
                      <a:pt x="556" y="1137"/>
                      <a:pt x="494" y="1128"/>
                    </a:cubicBezTo>
                    <a:cubicBezTo>
                      <a:pt x="449" y="1098"/>
                      <a:pt x="475" y="1078"/>
                      <a:pt x="430" y="1048"/>
                    </a:cubicBezTo>
                    <a:cubicBezTo>
                      <a:pt x="414" y="1023"/>
                      <a:pt x="393" y="1012"/>
                      <a:pt x="366" y="1000"/>
                    </a:cubicBezTo>
                    <a:cubicBezTo>
                      <a:pt x="351" y="993"/>
                      <a:pt x="334" y="989"/>
                      <a:pt x="318" y="984"/>
                    </a:cubicBezTo>
                    <a:cubicBezTo>
                      <a:pt x="310" y="981"/>
                      <a:pt x="294" y="976"/>
                      <a:pt x="294" y="976"/>
                    </a:cubicBezTo>
                    <a:cubicBezTo>
                      <a:pt x="268" y="937"/>
                      <a:pt x="218" y="931"/>
                      <a:pt x="174" y="920"/>
                    </a:cubicBezTo>
                    <a:cubicBezTo>
                      <a:pt x="144" y="900"/>
                      <a:pt x="157" y="911"/>
                      <a:pt x="134" y="888"/>
                    </a:cubicBezTo>
                    <a:cubicBezTo>
                      <a:pt x="89" y="757"/>
                      <a:pt x="36" y="646"/>
                      <a:pt x="0" y="513"/>
                    </a:cubicBezTo>
                    <a:cubicBezTo>
                      <a:pt x="21" y="447"/>
                      <a:pt x="15" y="468"/>
                      <a:pt x="36" y="420"/>
                    </a:cubicBezTo>
                  </a:path>
                </a:pathLst>
              </a:custGeom>
              <a:solidFill>
                <a:srgbClr val="FFFF66"/>
              </a:solidFill>
              <a:ln w="9525" cap="flat" cmpd="sng">
                <a:solidFill>
                  <a:schemeClr val="tx1"/>
                </a:solidFill>
                <a:prstDash val="solid"/>
                <a:round/>
                <a:headEnd/>
                <a:tailEnd/>
              </a:ln>
            </p:spPr>
            <p:txBody>
              <a:bodyPr>
                <a:spAutoFit/>
              </a:bodyPr>
              <a:lstStyle/>
              <a:p>
                <a:endParaRPr lang="en-US"/>
              </a:p>
            </p:txBody>
          </p:sp>
          <p:sp>
            <p:nvSpPr>
              <p:cNvPr id="291" name="Freeform 329"/>
              <p:cNvSpPr>
                <a:spLocks/>
              </p:cNvSpPr>
              <p:nvPr/>
            </p:nvSpPr>
            <p:spPr bwMode="auto">
              <a:xfrm>
                <a:off x="1200" y="1968"/>
                <a:ext cx="1407" cy="1032"/>
              </a:xfrm>
              <a:custGeom>
                <a:avLst/>
                <a:gdLst>
                  <a:gd name="T0" fmla="*/ 56 w 1407"/>
                  <a:gd name="T1" fmla="*/ 8 h 1032"/>
                  <a:gd name="T2" fmla="*/ 1400 w 1407"/>
                  <a:gd name="T3" fmla="*/ 0 h 1032"/>
                  <a:gd name="T4" fmla="*/ 1400 w 1407"/>
                  <a:gd name="T5" fmla="*/ 488 h 1032"/>
                  <a:gd name="T6" fmla="*/ 1376 w 1407"/>
                  <a:gd name="T7" fmla="*/ 504 h 1032"/>
                  <a:gd name="T8" fmla="*/ 1328 w 1407"/>
                  <a:gd name="T9" fmla="*/ 520 h 1032"/>
                  <a:gd name="T10" fmla="*/ 1304 w 1407"/>
                  <a:gd name="T11" fmla="*/ 528 h 1032"/>
                  <a:gd name="T12" fmla="*/ 1296 w 1407"/>
                  <a:gd name="T13" fmla="*/ 632 h 1032"/>
                  <a:gd name="T14" fmla="*/ 1368 w 1407"/>
                  <a:gd name="T15" fmla="*/ 664 h 1032"/>
                  <a:gd name="T16" fmla="*/ 1392 w 1407"/>
                  <a:gd name="T17" fmla="*/ 704 h 1032"/>
                  <a:gd name="T18" fmla="*/ 1368 w 1407"/>
                  <a:gd name="T19" fmla="*/ 768 h 1032"/>
                  <a:gd name="T20" fmla="*/ 1360 w 1407"/>
                  <a:gd name="T21" fmla="*/ 792 h 1032"/>
                  <a:gd name="T22" fmla="*/ 1384 w 1407"/>
                  <a:gd name="T23" fmla="*/ 808 h 1032"/>
                  <a:gd name="T24" fmla="*/ 1392 w 1407"/>
                  <a:gd name="T25" fmla="*/ 832 h 1032"/>
                  <a:gd name="T26" fmla="*/ 1368 w 1407"/>
                  <a:gd name="T27" fmla="*/ 1032 h 1032"/>
                  <a:gd name="T28" fmla="*/ 1336 w 1407"/>
                  <a:gd name="T29" fmla="*/ 984 h 1032"/>
                  <a:gd name="T30" fmla="*/ 1320 w 1407"/>
                  <a:gd name="T31" fmla="*/ 960 h 1032"/>
                  <a:gd name="T32" fmla="*/ 1240 w 1407"/>
                  <a:gd name="T33" fmla="*/ 968 h 1032"/>
                  <a:gd name="T34" fmla="*/ 1232 w 1407"/>
                  <a:gd name="T35" fmla="*/ 944 h 1032"/>
                  <a:gd name="T36" fmla="*/ 1200 w 1407"/>
                  <a:gd name="T37" fmla="*/ 952 h 1032"/>
                  <a:gd name="T38" fmla="*/ 1080 w 1407"/>
                  <a:gd name="T39" fmla="*/ 992 h 1032"/>
                  <a:gd name="T40" fmla="*/ 1032 w 1407"/>
                  <a:gd name="T41" fmla="*/ 1008 h 1032"/>
                  <a:gd name="T42" fmla="*/ 920 w 1407"/>
                  <a:gd name="T43" fmla="*/ 1000 h 1032"/>
                  <a:gd name="T44" fmla="*/ 880 w 1407"/>
                  <a:gd name="T45" fmla="*/ 960 h 1032"/>
                  <a:gd name="T46" fmla="*/ 832 w 1407"/>
                  <a:gd name="T47" fmla="*/ 936 h 1032"/>
                  <a:gd name="T48" fmla="*/ 808 w 1407"/>
                  <a:gd name="T49" fmla="*/ 944 h 1032"/>
                  <a:gd name="T50" fmla="*/ 776 w 1407"/>
                  <a:gd name="T51" fmla="*/ 968 h 1032"/>
                  <a:gd name="T52" fmla="*/ 8 w 1407"/>
                  <a:gd name="T53" fmla="*/ 584 h 1032"/>
                  <a:gd name="T54" fmla="*/ 32 w 1407"/>
                  <a:gd name="T55" fmla="*/ 592 h 1032"/>
                  <a:gd name="T56" fmla="*/ 24 w 1407"/>
                  <a:gd name="T57" fmla="*/ 528 h 1032"/>
                  <a:gd name="T58" fmla="*/ 56 w 1407"/>
                  <a:gd name="T59" fmla="*/ 456 h 1032"/>
                  <a:gd name="T60" fmla="*/ 72 w 1407"/>
                  <a:gd name="T61" fmla="*/ 368 h 1032"/>
                  <a:gd name="T62" fmla="*/ 56 w 1407"/>
                  <a:gd name="T63" fmla="*/ 240 h 1032"/>
                  <a:gd name="T64" fmla="*/ 56 w 1407"/>
                  <a:gd name="T65" fmla="*/ 96 h 1032"/>
                  <a:gd name="T66" fmla="*/ 56 w 1407"/>
                  <a:gd name="T67" fmla="*/ 8 h 10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7"/>
                  <a:gd name="T103" fmla="*/ 0 h 1032"/>
                  <a:gd name="T104" fmla="*/ 1407 w 1407"/>
                  <a:gd name="T105" fmla="*/ 1032 h 10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7" h="1032">
                    <a:moveTo>
                      <a:pt x="56" y="8"/>
                    </a:moveTo>
                    <a:lnTo>
                      <a:pt x="1400" y="0"/>
                    </a:lnTo>
                    <a:cubicBezTo>
                      <a:pt x="1392" y="208"/>
                      <a:pt x="1384" y="408"/>
                      <a:pt x="1400" y="488"/>
                    </a:cubicBezTo>
                    <a:cubicBezTo>
                      <a:pt x="1392" y="520"/>
                      <a:pt x="1385" y="500"/>
                      <a:pt x="1376" y="504"/>
                    </a:cubicBezTo>
                    <a:cubicBezTo>
                      <a:pt x="1361" y="511"/>
                      <a:pt x="1344" y="515"/>
                      <a:pt x="1328" y="520"/>
                    </a:cubicBezTo>
                    <a:cubicBezTo>
                      <a:pt x="1320" y="523"/>
                      <a:pt x="1304" y="528"/>
                      <a:pt x="1304" y="528"/>
                    </a:cubicBezTo>
                    <a:cubicBezTo>
                      <a:pt x="1283" y="559"/>
                      <a:pt x="1269" y="598"/>
                      <a:pt x="1296" y="632"/>
                    </a:cubicBezTo>
                    <a:cubicBezTo>
                      <a:pt x="1315" y="655"/>
                      <a:pt x="1345" y="649"/>
                      <a:pt x="1368" y="664"/>
                    </a:cubicBezTo>
                    <a:cubicBezTo>
                      <a:pt x="1384" y="675"/>
                      <a:pt x="1392" y="704"/>
                      <a:pt x="1392" y="704"/>
                    </a:cubicBezTo>
                    <a:cubicBezTo>
                      <a:pt x="1392" y="776"/>
                      <a:pt x="1407" y="742"/>
                      <a:pt x="1368" y="768"/>
                    </a:cubicBezTo>
                    <a:cubicBezTo>
                      <a:pt x="1365" y="776"/>
                      <a:pt x="1357" y="784"/>
                      <a:pt x="1360" y="792"/>
                    </a:cubicBezTo>
                    <a:cubicBezTo>
                      <a:pt x="1364" y="801"/>
                      <a:pt x="1378" y="800"/>
                      <a:pt x="1384" y="808"/>
                    </a:cubicBezTo>
                    <a:cubicBezTo>
                      <a:pt x="1389" y="815"/>
                      <a:pt x="1388" y="824"/>
                      <a:pt x="1392" y="832"/>
                    </a:cubicBezTo>
                    <a:cubicBezTo>
                      <a:pt x="1389" y="869"/>
                      <a:pt x="1392" y="1024"/>
                      <a:pt x="1368" y="1032"/>
                    </a:cubicBezTo>
                    <a:cubicBezTo>
                      <a:pt x="1357" y="1016"/>
                      <a:pt x="1347" y="1000"/>
                      <a:pt x="1336" y="984"/>
                    </a:cubicBezTo>
                    <a:cubicBezTo>
                      <a:pt x="1331" y="976"/>
                      <a:pt x="1320" y="960"/>
                      <a:pt x="1320" y="960"/>
                    </a:cubicBezTo>
                    <a:cubicBezTo>
                      <a:pt x="1282" y="969"/>
                      <a:pt x="1274" y="957"/>
                      <a:pt x="1240" y="968"/>
                    </a:cubicBezTo>
                    <a:cubicBezTo>
                      <a:pt x="1237" y="960"/>
                      <a:pt x="1240" y="947"/>
                      <a:pt x="1232" y="944"/>
                    </a:cubicBezTo>
                    <a:cubicBezTo>
                      <a:pt x="1222" y="940"/>
                      <a:pt x="1211" y="949"/>
                      <a:pt x="1200" y="952"/>
                    </a:cubicBezTo>
                    <a:cubicBezTo>
                      <a:pt x="1160" y="964"/>
                      <a:pt x="1120" y="979"/>
                      <a:pt x="1080" y="992"/>
                    </a:cubicBezTo>
                    <a:cubicBezTo>
                      <a:pt x="1064" y="997"/>
                      <a:pt x="1032" y="1008"/>
                      <a:pt x="1032" y="1008"/>
                    </a:cubicBezTo>
                    <a:cubicBezTo>
                      <a:pt x="995" y="1005"/>
                      <a:pt x="957" y="1007"/>
                      <a:pt x="920" y="1000"/>
                    </a:cubicBezTo>
                    <a:cubicBezTo>
                      <a:pt x="894" y="995"/>
                      <a:pt x="895" y="975"/>
                      <a:pt x="880" y="960"/>
                    </a:cubicBezTo>
                    <a:cubicBezTo>
                      <a:pt x="864" y="944"/>
                      <a:pt x="852" y="943"/>
                      <a:pt x="832" y="936"/>
                    </a:cubicBezTo>
                    <a:cubicBezTo>
                      <a:pt x="824" y="939"/>
                      <a:pt x="814" y="938"/>
                      <a:pt x="808" y="944"/>
                    </a:cubicBezTo>
                    <a:cubicBezTo>
                      <a:pt x="776" y="976"/>
                      <a:pt x="828" y="968"/>
                      <a:pt x="776" y="968"/>
                    </a:cubicBezTo>
                    <a:cubicBezTo>
                      <a:pt x="520" y="840"/>
                      <a:pt x="263" y="713"/>
                      <a:pt x="8" y="584"/>
                    </a:cubicBezTo>
                    <a:cubicBezTo>
                      <a:pt x="0" y="580"/>
                      <a:pt x="24" y="595"/>
                      <a:pt x="32" y="592"/>
                    </a:cubicBezTo>
                    <a:cubicBezTo>
                      <a:pt x="41" y="588"/>
                      <a:pt x="20" y="537"/>
                      <a:pt x="24" y="528"/>
                    </a:cubicBezTo>
                    <a:cubicBezTo>
                      <a:pt x="48" y="448"/>
                      <a:pt x="43" y="505"/>
                      <a:pt x="56" y="456"/>
                    </a:cubicBezTo>
                    <a:cubicBezTo>
                      <a:pt x="60" y="440"/>
                      <a:pt x="72" y="368"/>
                      <a:pt x="72" y="368"/>
                    </a:cubicBezTo>
                    <a:cubicBezTo>
                      <a:pt x="69" y="301"/>
                      <a:pt x="62" y="306"/>
                      <a:pt x="56" y="240"/>
                    </a:cubicBezTo>
                    <a:cubicBezTo>
                      <a:pt x="54" y="223"/>
                      <a:pt x="56" y="96"/>
                      <a:pt x="56" y="96"/>
                    </a:cubicBezTo>
                    <a:cubicBezTo>
                      <a:pt x="46" y="24"/>
                      <a:pt x="49" y="86"/>
                      <a:pt x="56" y="8"/>
                    </a:cubicBezTo>
                    <a:close/>
                  </a:path>
                </a:pathLst>
              </a:custGeom>
              <a:solidFill>
                <a:schemeClr val="accent3">
                  <a:lumMod val="60000"/>
                  <a:lumOff val="40000"/>
                </a:schemeClr>
              </a:solidFill>
              <a:ln w="9525" cap="flat" cmpd="sng">
                <a:solidFill>
                  <a:schemeClr val="tx1"/>
                </a:solidFill>
                <a:prstDash val="solid"/>
                <a:round/>
                <a:headEnd/>
                <a:tailEnd/>
              </a:ln>
            </p:spPr>
            <p:txBody>
              <a:bodyPr>
                <a:spAutoFit/>
              </a:bodyPr>
              <a:lstStyle/>
              <a:p>
                <a:endParaRPr lang="en-US"/>
              </a:p>
            </p:txBody>
          </p:sp>
          <p:sp>
            <p:nvSpPr>
              <p:cNvPr id="292" name="Rectangle 330"/>
              <p:cNvSpPr>
                <a:spLocks noChangeArrowheads="1"/>
              </p:cNvSpPr>
              <p:nvPr/>
            </p:nvSpPr>
            <p:spPr bwMode="auto">
              <a:xfrm>
                <a:off x="296" y="1968"/>
                <a:ext cx="2296" cy="1888"/>
              </a:xfrm>
              <a:prstGeom prst="rect">
                <a:avLst/>
              </a:prstGeom>
              <a:noFill/>
              <a:ln w="50800">
                <a:solidFill>
                  <a:schemeClr val="tx1"/>
                </a:solidFill>
                <a:miter lim="800000"/>
                <a:headEnd/>
                <a:tailEnd/>
              </a:ln>
            </p:spPr>
            <p:txBody>
              <a:bodyPr anchor="ctr">
                <a:spAutoFit/>
              </a:bodyPr>
              <a:lstStyle/>
              <a:p>
                <a:endParaRPr lang="en-US"/>
              </a:p>
            </p:txBody>
          </p:sp>
        </p:grpSp>
        <p:sp>
          <p:nvSpPr>
            <p:cNvPr id="277" name="Freeform 331" descr="Light upward diagonal"/>
            <p:cNvSpPr>
              <a:spLocks/>
            </p:cNvSpPr>
            <p:nvPr/>
          </p:nvSpPr>
          <p:spPr bwMode="auto">
            <a:xfrm>
              <a:off x="4480" y="1665"/>
              <a:ext cx="218" cy="183"/>
            </a:xfrm>
            <a:custGeom>
              <a:avLst/>
              <a:gdLst>
                <a:gd name="T0" fmla="*/ 122 w 218"/>
                <a:gd name="T1" fmla="*/ 6 h 183"/>
                <a:gd name="T2" fmla="*/ 31 w 218"/>
                <a:gd name="T3" fmla="*/ 0 h 183"/>
                <a:gd name="T4" fmla="*/ 2 w 218"/>
                <a:gd name="T5" fmla="*/ 60 h 183"/>
                <a:gd name="T6" fmla="*/ 16 w 218"/>
                <a:gd name="T7" fmla="*/ 106 h 183"/>
                <a:gd name="T8" fmla="*/ 45 w 218"/>
                <a:gd name="T9" fmla="*/ 125 h 183"/>
                <a:gd name="T10" fmla="*/ 74 w 218"/>
                <a:gd name="T11" fmla="*/ 106 h 183"/>
                <a:gd name="T12" fmla="*/ 102 w 218"/>
                <a:gd name="T13" fmla="*/ 125 h 183"/>
                <a:gd name="T14" fmla="*/ 131 w 218"/>
                <a:gd name="T15" fmla="*/ 164 h 183"/>
                <a:gd name="T16" fmla="*/ 160 w 218"/>
                <a:gd name="T17" fmla="*/ 183 h 183"/>
                <a:gd name="T18" fmla="*/ 198 w 218"/>
                <a:gd name="T19" fmla="*/ 164 h 183"/>
                <a:gd name="T20" fmla="*/ 212 w 218"/>
                <a:gd name="T21" fmla="*/ 81 h 183"/>
                <a:gd name="T22" fmla="*/ 164 w 218"/>
                <a:gd name="T23" fmla="*/ 27 h 183"/>
                <a:gd name="T24" fmla="*/ 122 w 218"/>
                <a:gd name="T25" fmla="*/ 6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8"/>
                <a:gd name="T40" fmla="*/ 0 h 183"/>
                <a:gd name="T41" fmla="*/ 218 w 218"/>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8" h="183">
                  <a:moveTo>
                    <a:pt x="122" y="6"/>
                  </a:moveTo>
                  <a:cubicBezTo>
                    <a:pt x="105" y="15"/>
                    <a:pt x="31" y="0"/>
                    <a:pt x="31" y="0"/>
                  </a:cubicBezTo>
                  <a:cubicBezTo>
                    <a:pt x="20" y="20"/>
                    <a:pt x="4" y="42"/>
                    <a:pt x="2" y="60"/>
                  </a:cubicBezTo>
                  <a:cubicBezTo>
                    <a:pt x="0" y="78"/>
                    <a:pt x="9" y="95"/>
                    <a:pt x="16" y="106"/>
                  </a:cubicBezTo>
                  <a:cubicBezTo>
                    <a:pt x="24" y="120"/>
                    <a:pt x="45" y="125"/>
                    <a:pt x="45" y="125"/>
                  </a:cubicBezTo>
                  <a:cubicBezTo>
                    <a:pt x="55" y="119"/>
                    <a:pt x="64" y="100"/>
                    <a:pt x="74" y="106"/>
                  </a:cubicBezTo>
                  <a:cubicBezTo>
                    <a:pt x="83" y="112"/>
                    <a:pt x="94" y="114"/>
                    <a:pt x="102" y="125"/>
                  </a:cubicBezTo>
                  <a:cubicBezTo>
                    <a:pt x="112" y="138"/>
                    <a:pt x="120" y="156"/>
                    <a:pt x="131" y="164"/>
                  </a:cubicBezTo>
                  <a:cubicBezTo>
                    <a:pt x="141" y="170"/>
                    <a:pt x="160" y="183"/>
                    <a:pt x="160" y="183"/>
                  </a:cubicBezTo>
                  <a:cubicBezTo>
                    <a:pt x="173" y="178"/>
                    <a:pt x="188" y="183"/>
                    <a:pt x="198" y="164"/>
                  </a:cubicBezTo>
                  <a:cubicBezTo>
                    <a:pt x="201" y="148"/>
                    <a:pt x="218" y="104"/>
                    <a:pt x="212" y="81"/>
                  </a:cubicBezTo>
                  <a:cubicBezTo>
                    <a:pt x="206" y="58"/>
                    <a:pt x="179" y="39"/>
                    <a:pt x="164" y="27"/>
                  </a:cubicBezTo>
                  <a:cubicBezTo>
                    <a:pt x="151" y="5"/>
                    <a:pt x="142" y="15"/>
                    <a:pt x="122" y="6"/>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78" name="Freeform 332" descr="Light upward diagonal"/>
            <p:cNvSpPr>
              <a:spLocks/>
            </p:cNvSpPr>
            <p:nvPr/>
          </p:nvSpPr>
          <p:spPr bwMode="auto">
            <a:xfrm>
              <a:off x="3440" y="2580"/>
              <a:ext cx="322" cy="212"/>
            </a:xfrm>
            <a:custGeom>
              <a:avLst/>
              <a:gdLst>
                <a:gd name="T0" fmla="*/ 70 w 322"/>
                <a:gd name="T1" fmla="*/ 41 h 212"/>
                <a:gd name="T2" fmla="*/ 262 w 322"/>
                <a:gd name="T3" fmla="*/ 30 h 212"/>
                <a:gd name="T4" fmla="*/ 301 w 322"/>
                <a:gd name="T5" fmla="*/ 78 h 212"/>
                <a:gd name="T6" fmla="*/ 322 w 322"/>
                <a:gd name="T7" fmla="*/ 150 h 212"/>
                <a:gd name="T8" fmla="*/ 178 w 322"/>
                <a:gd name="T9" fmla="*/ 192 h 212"/>
                <a:gd name="T10" fmla="*/ 25 w 322"/>
                <a:gd name="T11" fmla="*/ 198 h 212"/>
                <a:gd name="T12" fmla="*/ 7 w 322"/>
                <a:gd name="T13" fmla="*/ 105 h 212"/>
                <a:gd name="T14" fmla="*/ 70 w 322"/>
                <a:gd name="T15" fmla="*/ 41 h 212"/>
                <a:gd name="T16" fmla="*/ 0 60000 65536"/>
                <a:gd name="T17" fmla="*/ 0 60000 65536"/>
                <a:gd name="T18" fmla="*/ 0 60000 65536"/>
                <a:gd name="T19" fmla="*/ 0 60000 65536"/>
                <a:gd name="T20" fmla="*/ 0 60000 65536"/>
                <a:gd name="T21" fmla="*/ 0 60000 65536"/>
                <a:gd name="T22" fmla="*/ 0 60000 65536"/>
                <a:gd name="T23" fmla="*/ 0 60000 65536"/>
                <a:gd name="T24" fmla="*/ 0 w 322"/>
                <a:gd name="T25" fmla="*/ 0 h 212"/>
                <a:gd name="T26" fmla="*/ 322 w 322"/>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2" h="212">
                  <a:moveTo>
                    <a:pt x="70" y="41"/>
                  </a:moveTo>
                  <a:cubicBezTo>
                    <a:pt x="124" y="47"/>
                    <a:pt x="218" y="0"/>
                    <a:pt x="262" y="30"/>
                  </a:cubicBezTo>
                  <a:cubicBezTo>
                    <a:pt x="273" y="46"/>
                    <a:pt x="295" y="60"/>
                    <a:pt x="301" y="78"/>
                  </a:cubicBezTo>
                  <a:cubicBezTo>
                    <a:pt x="306" y="94"/>
                    <a:pt x="322" y="150"/>
                    <a:pt x="322" y="150"/>
                  </a:cubicBezTo>
                  <a:cubicBezTo>
                    <a:pt x="304" y="204"/>
                    <a:pt x="220" y="171"/>
                    <a:pt x="178" y="192"/>
                  </a:cubicBezTo>
                  <a:cubicBezTo>
                    <a:pt x="129" y="200"/>
                    <a:pt x="53" y="212"/>
                    <a:pt x="25" y="198"/>
                  </a:cubicBezTo>
                  <a:cubicBezTo>
                    <a:pt x="10" y="175"/>
                    <a:pt x="0" y="131"/>
                    <a:pt x="7" y="105"/>
                  </a:cubicBezTo>
                  <a:cubicBezTo>
                    <a:pt x="21" y="86"/>
                    <a:pt x="25" y="53"/>
                    <a:pt x="70" y="41"/>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80" name="Freeform 334" descr="Light upward diagonal"/>
            <p:cNvSpPr>
              <a:spLocks/>
            </p:cNvSpPr>
            <p:nvPr/>
          </p:nvSpPr>
          <p:spPr bwMode="auto">
            <a:xfrm>
              <a:off x="3375" y="1642"/>
              <a:ext cx="573" cy="371"/>
            </a:xfrm>
            <a:custGeom>
              <a:avLst/>
              <a:gdLst>
                <a:gd name="T0" fmla="*/ 21 w 573"/>
                <a:gd name="T1" fmla="*/ 308 h 371"/>
                <a:gd name="T2" fmla="*/ 54 w 573"/>
                <a:gd name="T3" fmla="*/ 160 h 371"/>
                <a:gd name="T4" fmla="*/ 324 w 573"/>
                <a:gd name="T5" fmla="*/ 119 h 371"/>
                <a:gd name="T6" fmla="*/ 511 w 573"/>
                <a:gd name="T7" fmla="*/ 0 h 371"/>
                <a:gd name="T8" fmla="*/ 559 w 573"/>
                <a:gd name="T9" fmla="*/ 32 h 371"/>
                <a:gd name="T10" fmla="*/ 561 w 573"/>
                <a:gd name="T11" fmla="*/ 164 h 371"/>
                <a:gd name="T12" fmla="*/ 489 w 573"/>
                <a:gd name="T13" fmla="*/ 248 h 371"/>
                <a:gd name="T14" fmla="*/ 384 w 573"/>
                <a:gd name="T15" fmla="*/ 320 h 371"/>
                <a:gd name="T16" fmla="*/ 285 w 573"/>
                <a:gd name="T17" fmla="*/ 359 h 371"/>
                <a:gd name="T18" fmla="*/ 183 w 573"/>
                <a:gd name="T19" fmla="*/ 371 h 371"/>
                <a:gd name="T20" fmla="*/ 21 w 573"/>
                <a:gd name="T21" fmla="*/ 308 h 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3"/>
                <a:gd name="T34" fmla="*/ 0 h 371"/>
                <a:gd name="T35" fmla="*/ 573 w 573"/>
                <a:gd name="T36" fmla="*/ 371 h 3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3" h="371">
                  <a:moveTo>
                    <a:pt x="21" y="308"/>
                  </a:moveTo>
                  <a:cubicBezTo>
                    <a:pt x="0" y="273"/>
                    <a:pt x="38" y="195"/>
                    <a:pt x="54" y="160"/>
                  </a:cubicBezTo>
                  <a:cubicBezTo>
                    <a:pt x="98" y="105"/>
                    <a:pt x="303" y="141"/>
                    <a:pt x="324" y="119"/>
                  </a:cubicBezTo>
                  <a:cubicBezTo>
                    <a:pt x="400" y="92"/>
                    <a:pt x="432" y="15"/>
                    <a:pt x="511" y="0"/>
                  </a:cubicBezTo>
                  <a:cubicBezTo>
                    <a:pt x="529" y="6"/>
                    <a:pt x="559" y="32"/>
                    <a:pt x="559" y="32"/>
                  </a:cubicBezTo>
                  <a:cubicBezTo>
                    <a:pt x="567" y="61"/>
                    <a:pt x="573" y="128"/>
                    <a:pt x="561" y="164"/>
                  </a:cubicBezTo>
                  <a:cubicBezTo>
                    <a:pt x="543" y="197"/>
                    <a:pt x="493" y="241"/>
                    <a:pt x="489" y="248"/>
                  </a:cubicBezTo>
                  <a:cubicBezTo>
                    <a:pt x="460" y="272"/>
                    <a:pt x="428" y="294"/>
                    <a:pt x="384" y="320"/>
                  </a:cubicBezTo>
                  <a:cubicBezTo>
                    <a:pt x="368" y="325"/>
                    <a:pt x="300" y="354"/>
                    <a:pt x="285" y="359"/>
                  </a:cubicBezTo>
                  <a:cubicBezTo>
                    <a:pt x="277" y="362"/>
                    <a:pt x="183" y="371"/>
                    <a:pt x="183" y="371"/>
                  </a:cubicBezTo>
                  <a:cubicBezTo>
                    <a:pt x="131" y="357"/>
                    <a:pt x="75" y="335"/>
                    <a:pt x="21" y="308"/>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81" name="Freeform 335" descr="Light upward diagonal"/>
            <p:cNvSpPr>
              <a:spLocks/>
            </p:cNvSpPr>
            <p:nvPr/>
          </p:nvSpPr>
          <p:spPr bwMode="auto">
            <a:xfrm>
              <a:off x="4122" y="1652"/>
              <a:ext cx="239" cy="232"/>
            </a:xfrm>
            <a:custGeom>
              <a:avLst/>
              <a:gdLst>
                <a:gd name="T0" fmla="*/ 26 w 239"/>
                <a:gd name="T1" fmla="*/ 3 h 232"/>
                <a:gd name="T2" fmla="*/ 0 w 239"/>
                <a:gd name="T3" fmla="*/ 43 h 232"/>
                <a:gd name="T4" fmla="*/ 39 w 239"/>
                <a:gd name="T5" fmla="*/ 217 h 232"/>
                <a:gd name="T6" fmla="*/ 153 w 239"/>
                <a:gd name="T7" fmla="*/ 232 h 232"/>
                <a:gd name="T8" fmla="*/ 239 w 239"/>
                <a:gd name="T9" fmla="*/ 147 h 232"/>
                <a:gd name="T10" fmla="*/ 183 w 239"/>
                <a:gd name="T11" fmla="*/ 85 h 232"/>
                <a:gd name="T12" fmla="*/ 99 w 239"/>
                <a:gd name="T13" fmla="*/ 31 h 232"/>
                <a:gd name="T14" fmla="*/ 26 w 239"/>
                <a:gd name="T15" fmla="*/ 3 h 232"/>
                <a:gd name="T16" fmla="*/ 0 60000 65536"/>
                <a:gd name="T17" fmla="*/ 0 60000 65536"/>
                <a:gd name="T18" fmla="*/ 0 60000 65536"/>
                <a:gd name="T19" fmla="*/ 0 60000 65536"/>
                <a:gd name="T20" fmla="*/ 0 60000 65536"/>
                <a:gd name="T21" fmla="*/ 0 60000 65536"/>
                <a:gd name="T22" fmla="*/ 0 60000 65536"/>
                <a:gd name="T23" fmla="*/ 0 60000 65536"/>
                <a:gd name="T24" fmla="*/ 0 w 239"/>
                <a:gd name="T25" fmla="*/ 0 h 232"/>
                <a:gd name="T26" fmla="*/ 239 w 239"/>
                <a:gd name="T27" fmla="*/ 232 h 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 h="232">
                  <a:moveTo>
                    <a:pt x="26" y="3"/>
                  </a:moveTo>
                  <a:cubicBezTo>
                    <a:pt x="9" y="12"/>
                    <a:pt x="0" y="43"/>
                    <a:pt x="0" y="43"/>
                  </a:cubicBezTo>
                  <a:cubicBezTo>
                    <a:pt x="2" y="79"/>
                    <a:pt x="10" y="184"/>
                    <a:pt x="39" y="217"/>
                  </a:cubicBezTo>
                  <a:cubicBezTo>
                    <a:pt x="90" y="230"/>
                    <a:pt x="105" y="217"/>
                    <a:pt x="153" y="232"/>
                  </a:cubicBezTo>
                  <a:cubicBezTo>
                    <a:pt x="186" y="220"/>
                    <a:pt x="227" y="177"/>
                    <a:pt x="239" y="147"/>
                  </a:cubicBezTo>
                  <a:cubicBezTo>
                    <a:pt x="235" y="115"/>
                    <a:pt x="205" y="108"/>
                    <a:pt x="183" y="85"/>
                  </a:cubicBezTo>
                  <a:cubicBezTo>
                    <a:pt x="169" y="71"/>
                    <a:pt x="99" y="31"/>
                    <a:pt x="99" y="31"/>
                  </a:cubicBezTo>
                  <a:cubicBezTo>
                    <a:pt x="66" y="23"/>
                    <a:pt x="59" y="0"/>
                    <a:pt x="26" y="3"/>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82" name="Freeform 336" descr="Light upward diagonal"/>
            <p:cNvSpPr>
              <a:spLocks/>
            </p:cNvSpPr>
            <p:nvPr/>
          </p:nvSpPr>
          <p:spPr bwMode="auto">
            <a:xfrm>
              <a:off x="3936" y="2571"/>
              <a:ext cx="156" cy="187"/>
            </a:xfrm>
            <a:custGeom>
              <a:avLst/>
              <a:gdLst>
                <a:gd name="T0" fmla="*/ 90 w 156"/>
                <a:gd name="T1" fmla="*/ 0 h 187"/>
                <a:gd name="T2" fmla="*/ 30 w 156"/>
                <a:gd name="T3" fmla="*/ 18 h 187"/>
                <a:gd name="T4" fmla="*/ 0 w 156"/>
                <a:gd name="T5" fmla="*/ 86 h 187"/>
                <a:gd name="T6" fmla="*/ 87 w 156"/>
                <a:gd name="T7" fmla="*/ 153 h 187"/>
                <a:gd name="T8" fmla="*/ 156 w 156"/>
                <a:gd name="T9" fmla="*/ 102 h 187"/>
                <a:gd name="T10" fmla="*/ 134 w 156"/>
                <a:gd name="T11" fmla="*/ 54 h 187"/>
                <a:gd name="T12" fmla="*/ 126 w 156"/>
                <a:gd name="T13" fmla="*/ 30 h 187"/>
                <a:gd name="T14" fmla="*/ 90 w 156"/>
                <a:gd name="T15" fmla="*/ 0 h 187"/>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87"/>
                <a:gd name="T26" fmla="*/ 156 w 156"/>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87">
                  <a:moveTo>
                    <a:pt x="90" y="0"/>
                  </a:moveTo>
                  <a:cubicBezTo>
                    <a:pt x="62" y="9"/>
                    <a:pt x="54" y="1"/>
                    <a:pt x="30" y="18"/>
                  </a:cubicBezTo>
                  <a:cubicBezTo>
                    <a:pt x="16" y="28"/>
                    <a:pt x="0" y="86"/>
                    <a:pt x="0" y="86"/>
                  </a:cubicBezTo>
                  <a:cubicBezTo>
                    <a:pt x="14" y="187"/>
                    <a:pt x="42" y="126"/>
                    <a:pt x="87" y="153"/>
                  </a:cubicBezTo>
                  <a:cubicBezTo>
                    <a:pt x="121" y="165"/>
                    <a:pt x="145" y="136"/>
                    <a:pt x="156" y="102"/>
                  </a:cubicBezTo>
                  <a:cubicBezTo>
                    <a:pt x="133" y="67"/>
                    <a:pt x="143" y="96"/>
                    <a:pt x="134" y="54"/>
                  </a:cubicBezTo>
                  <a:cubicBezTo>
                    <a:pt x="132" y="46"/>
                    <a:pt x="132" y="36"/>
                    <a:pt x="126" y="30"/>
                  </a:cubicBezTo>
                  <a:cubicBezTo>
                    <a:pt x="121" y="24"/>
                    <a:pt x="90" y="0"/>
                    <a:pt x="90" y="0"/>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83" name="Freeform 337" descr="Light upward diagonal"/>
            <p:cNvSpPr>
              <a:spLocks/>
            </p:cNvSpPr>
            <p:nvPr/>
          </p:nvSpPr>
          <p:spPr bwMode="auto">
            <a:xfrm>
              <a:off x="3981" y="2141"/>
              <a:ext cx="417" cy="324"/>
            </a:xfrm>
            <a:custGeom>
              <a:avLst/>
              <a:gdLst>
                <a:gd name="T0" fmla="*/ 258 w 417"/>
                <a:gd name="T1" fmla="*/ 10 h 324"/>
                <a:gd name="T2" fmla="*/ 102 w 417"/>
                <a:gd name="T3" fmla="*/ 31 h 324"/>
                <a:gd name="T4" fmla="*/ 45 w 417"/>
                <a:gd name="T5" fmla="*/ 82 h 324"/>
                <a:gd name="T6" fmla="*/ 45 w 417"/>
                <a:gd name="T7" fmla="*/ 214 h 324"/>
                <a:gd name="T8" fmla="*/ 129 w 417"/>
                <a:gd name="T9" fmla="*/ 307 h 324"/>
                <a:gd name="T10" fmla="*/ 291 w 417"/>
                <a:gd name="T11" fmla="*/ 304 h 324"/>
                <a:gd name="T12" fmla="*/ 387 w 417"/>
                <a:gd name="T13" fmla="*/ 184 h 324"/>
                <a:gd name="T14" fmla="*/ 391 w 417"/>
                <a:gd name="T15" fmla="*/ 70 h 324"/>
                <a:gd name="T16" fmla="*/ 330 w 417"/>
                <a:gd name="T17" fmla="*/ 10 h 324"/>
                <a:gd name="T18" fmla="*/ 258 w 417"/>
                <a:gd name="T19" fmla="*/ 10 h 3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7"/>
                <a:gd name="T31" fmla="*/ 0 h 324"/>
                <a:gd name="T32" fmla="*/ 417 w 417"/>
                <a:gd name="T33" fmla="*/ 324 h 3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7" h="324">
                  <a:moveTo>
                    <a:pt x="258" y="10"/>
                  </a:moveTo>
                  <a:cubicBezTo>
                    <a:pt x="217" y="14"/>
                    <a:pt x="137" y="19"/>
                    <a:pt x="102" y="31"/>
                  </a:cubicBezTo>
                  <a:cubicBezTo>
                    <a:pt x="92" y="54"/>
                    <a:pt x="53" y="56"/>
                    <a:pt x="45" y="82"/>
                  </a:cubicBezTo>
                  <a:cubicBezTo>
                    <a:pt x="0" y="121"/>
                    <a:pt x="42" y="163"/>
                    <a:pt x="45" y="214"/>
                  </a:cubicBezTo>
                  <a:cubicBezTo>
                    <a:pt x="64" y="239"/>
                    <a:pt x="88" y="292"/>
                    <a:pt x="129" y="307"/>
                  </a:cubicBezTo>
                  <a:cubicBezTo>
                    <a:pt x="170" y="322"/>
                    <a:pt x="248" y="324"/>
                    <a:pt x="291" y="304"/>
                  </a:cubicBezTo>
                  <a:cubicBezTo>
                    <a:pt x="334" y="284"/>
                    <a:pt x="370" y="223"/>
                    <a:pt x="387" y="184"/>
                  </a:cubicBezTo>
                  <a:cubicBezTo>
                    <a:pt x="417" y="189"/>
                    <a:pt x="362" y="63"/>
                    <a:pt x="391" y="70"/>
                  </a:cubicBezTo>
                  <a:cubicBezTo>
                    <a:pt x="403" y="65"/>
                    <a:pt x="320" y="22"/>
                    <a:pt x="330" y="10"/>
                  </a:cubicBezTo>
                  <a:cubicBezTo>
                    <a:pt x="308" y="0"/>
                    <a:pt x="273" y="10"/>
                    <a:pt x="258" y="10"/>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85" name="Freeform 339" descr="Light upward diagonal"/>
            <p:cNvSpPr>
              <a:spLocks/>
            </p:cNvSpPr>
            <p:nvPr/>
          </p:nvSpPr>
          <p:spPr bwMode="auto">
            <a:xfrm>
              <a:off x="4638" y="1565"/>
              <a:ext cx="107" cy="120"/>
            </a:xfrm>
            <a:custGeom>
              <a:avLst/>
              <a:gdLst>
                <a:gd name="T0" fmla="*/ 60 w 107"/>
                <a:gd name="T1" fmla="*/ 10 h 120"/>
                <a:gd name="T2" fmla="*/ 33 w 107"/>
                <a:gd name="T3" fmla="*/ 10 h 120"/>
                <a:gd name="T4" fmla="*/ 9 w 107"/>
                <a:gd name="T5" fmla="*/ 43 h 120"/>
                <a:gd name="T6" fmla="*/ 21 w 107"/>
                <a:gd name="T7" fmla="*/ 100 h 120"/>
                <a:gd name="T8" fmla="*/ 39 w 107"/>
                <a:gd name="T9" fmla="*/ 106 h 120"/>
                <a:gd name="T10" fmla="*/ 48 w 107"/>
                <a:gd name="T11" fmla="*/ 112 h 120"/>
                <a:gd name="T12" fmla="*/ 66 w 107"/>
                <a:gd name="T13" fmla="*/ 118 h 120"/>
                <a:gd name="T14" fmla="*/ 99 w 107"/>
                <a:gd name="T15" fmla="*/ 97 h 120"/>
                <a:gd name="T16" fmla="*/ 105 w 107"/>
                <a:gd name="T17" fmla="*/ 79 h 120"/>
                <a:gd name="T18" fmla="*/ 87 w 107"/>
                <a:gd name="T19" fmla="*/ 31 h 120"/>
                <a:gd name="T20" fmla="*/ 75 w 107"/>
                <a:gd name="T21" fmla="*/ 13 h 120"/>
                <a:gd name="T22" fmla="*/ 48 w 107"/>
                <a:gd name="T23" fmla="*/ 4 h 120"/>
                <a:gd name="T24" fmla="*/ 60 w 107"/>
                <a:gd name="T25" fmla="*/ 1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120"/>
                <a:gd name="T41" fmla="*/ 107 w 107"/>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120">
                  <a:moveTo>
                    <a:pt x="60" y="10"/>
                  </a:moveTo>
                  <a:cubicBezTo>
                    <a:pt x="39" y="3"/>
                    <a:pt x="47" y="0"/>
                    <a:pt x="33" y="10"/>
                  </a:cubicBezTo>
                  <a:cubicBezTo>
                    <a:pt x="28" y="25"/>
                    <a:pt x="21" y="35"/>
                    <a:pt x="9" y="43"/>
                  </a:cubicBezTo>
                  <a:cubicBezTo>
                    <a:pt x="4" y="57"/>
                    <a:pt x="0" y="93"/>
                    <a:pt x="21" y="100"/>
                  </a:cubicBezTo>
                  <a:cubicBezTo>
                    <a:pt x="27" y="102"/>
                    <a:pt x="34" y="102"/>
                    <a:pt x="39" y="106"/>
                  </a:cubicBezTo>
                  <a:cubicBezTo>
                    <a:pt x="42" y="108"/>
                    <a:pt x="45" y="111"/>
                    <a:pt x="48" y="112"/>
                  </a:cubicBezTo>
                  <a:cubicBezTo>
                    <a:pt x="54" y="115"/>
                    <a:pt x="66" y="118"/>
                    <a:pt x="66" y="118"/>
                  </a:cubicBezTo>
                  <a:cubicBezTo>
                    <a:pt x="86" y="115"/>
                    <a:pt x="91" y="120"/>
                    <a:pt x="99" y="97"/>
                  </a:cubicBezTo>
                  <a:cubicBezTo>
                    <a:pt x="101" y="91"/>
                    <a:pt x="105" y="79"/>
                    <a:pt x="105" y="79"/>
                  </a:cubicBezTo>
                  <a:cubicBezTo>
                    <a:pt x="103" y="52"/>
                    <a:pt x="107" y="44"/>
                    <a:pt x="87" y="31"/>
                  </a:cubicBezTo>
                  <a:cubicBezTo>
                    <a:pt x="83" y="25"/>
                    <a:pt x="79" y="19"/>
                    <a:pt x="75" y="13"/>
                  </a:cubicBezTo>
                  <a:cubicBezTo>
                    <a:pt x="75" y="13"/>
                    <a:pt x="53" y="6"/>
                    <a:pt x="48" y="4"/>
                  </a:cubicBezTo>
                  <a:cubicBezTo>
                    <a:pt x="44" y="3"/>
                    <a:pt x="56" y="8"/>
                    <a:pt x="60" y="10"/>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86" name="Freeform 340" descr="Light upward diagonal"/>
            <p:cNvSpPr>
              <a:spLocks/>
            </p:cNvSpPr>
            <p:nvPr/>
          </p:nvSpPr>
          <p:spPr bwMode="auto">
            <a:xfrm>
              <a:off x="4338" y="2058"/>
              <a:ext cx="159" cy="89"/>
            </a:xfrm>
            <a:custGeom>
              <a:avLst/>
              <a:gdLst>
                <a:gd name="T0" fmla="*/ 4 w 159"/>
                <a:gd name="T1" fmla="*/ 78 h 89"/>
                <a:gd name="T2" fmla="*/ 10 w 159"/>
                <a:gd name="T3" fmla="*/ 48 h 89"/>
                <a:gd name="T4" fmla="*/ 28 w 159"/>
                <a:gd name="T5" fmla="*/ 42 h 89"/>
                <a:gd name="T6" fmla="*/ 37 w 159"/>
                <a:gd name="T7" fmla="*/ 39 h 89"/>
                <a:gd name="T8" fmla="*/ 97 w 159"/>
                <a:gd name="T9" fmla="*/ 0 h 89"/>
                <a:gd name="T10" fmla="*/ 148 w 159"/>
                <a:gd name="T11" fmla="*/ 15 h 89"/>
                <a:gd name="T12" fmla="*/ 142 w 159"/>
                <a:gd name="T13" fmla="*/ 48 h 89"/>
                <a:gd name="T14" fmla="*/ 13 w 159"/>
                <a:gd name="T15" fmla="*/ 81 h 89"/>
                <a:gd name="T16" fmla="*/ 4 w 159"/>
                <a:gd name="T17" fmla="*/ 78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89"/>
                <a:gd name="T29" fmla="*/ 159 w 159"/>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89">
                  <a:moveTo>
                    <a:pt x="4" y="78"/>
                  </a:moveTo>
                  <a:cubicBezTo>
                    <a:pt x="1" y="69"/>
                    <a:pt x="0" y="54"/>
                    <a:pt x="10" y="48"/>
                  </a:cubicBezTo>
                  <a:cubicBezTo>
                    <a:pt x="15" y="45"/>
                    <a:pt x="22" y="44"/>
                    <a:pt x="28" y="42"/>
                  </a:cubicBezTo>
                  <a:cubicBezTo>
                    <a:pt x="31" y="41"/>
                    <a:pt x="37" y="39"/>
                    <a:pt x="37" y="39"/>
                  </a:cubicBezTo>
                  <a:cubicBezTo>
                    <a:pt x="49" y="21"/>
                    <a:pt x="76" y="7"/>
                    <a:pt x="97" y="0"/>
                  </a:cubicBezTo>
                  <a:cubicBezTo>
                    <a:pt x="117" y="2"/>
                    <a:pt x="132" y="4"/>
                    <a:pt x="148" y="15"/>
                  </a:cubicBezTo>
                  <a:cubicBezTo>
                    <a:pt x="159" y="31"/>
                    <a:pt x="159" y="37"/>
                    <a:pt x="142" y="48"/>
                  </a:cubicBezTo>
                  <a:cubicBezTo>
                    <a:pt x="114" y="89"/>
                    <a:pt x="54" y="80"/>
                    <a:pt x="13" y="81"/>
                  </a:cubicBezTo>
                  <a:cubicBezTo>
                    <a:pt x="10" y="80"/>
                    <a:pt x="4" y="78"/>
                    <a:pt x="4" y="78"/>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grpSp>
        <p:nvGrpSpPr>
          <p:cNvPr id="27" name="Group 341"/>
          <p:cNvGrpSpPr>
            <a:grpSpLocks/>
          </p:cNvGrpSpPr>
          <p:nvPr/>
        </p:nvGrpSpPr>
        <p:grpSpPr bwMode="auto">
          <a:xfrm>
            <a:off x="1259632" y="1988840"/>
            <a:ext cx="6480000" cy="4320000"/>
            <a:chOff x="3144" y="1480"/>
            <a:chExt cx="2319" cy="1894"/>
          </a:xfrm>
        </p:grpSpPr>
        <p:grpSp>
          <p:nvGrpSpPr>
            <p:cNvPr id="28" name="Group 342"/>
            <p:cNvGrpSpPr>
              <a:grpSpLocks/>
            </p:cNvGrpSpPr>
            <p:nvPr/>
          </p:nvGrpSpPr>
          <p:grpSpPr bwMode="auto">
            <a:xfrm>
              <a:off x="3144" y="1480"/>
              <a:ext cx="2319" cy="1894"/>
              <a:chOff x="288" y="1968"/>
              <a:chExt cx="2319" cy="1894"/>
            </a:xfrm>
          </p:grpSpPr>
          <p:sp>
            <p:nvSpPr>
              <p:cNvPr id="305" name="Rectangle 343"/>
              <p:cNvSpPr>
                <a:spLocks noChangeArrowheads="1"/>
              </p:cNvSpPr>
              <p:nvPr/>
            </p:nvSpPr>
            <p:spPr bwMode="auto">
              <a:xfrm>
                <a:off x="296" y="1968"/>
                <a:ext cx="2296" cy="1888"/>
              </a:xfrm>
              <a:prstGeom prst="rect">
                <a:avLst/>
              </a:prstGeom>
              <a:solidFill>
                <a:schemeClr val="tx2">
                  <a:lumMod val="60000"/>
                  <a:lumOff val="40000"/>
                </a:schemeClr>
              </a:solidFill>
              <a:ln w="9525">
                <a:solidFill>
                  <a:schemeClr val="tx1"/>
                </a:solidFill>
                <a:miter lim="800000"/>
                <a:headEnd/>
                <a:tailEnd/>
              </a:ln>
            </p:spPr>
            <p:txBody>
              <a:bodyPr anchor="ctr">
                <a:spAutoFit/>
              </a:bodyPr>
              <a:lstStyle/>
              <a:p>
                <a:endParaRPr lang="en-US"/>
              </a:p>
            </p:txBody>
          </p:sp>
          <p:sp>
            <p:nvSpPr>
              <p:cNvPr id="306" name="Freeform 344"/>
              <p:cNvSpPr>
                <a:spLocks/>
              </p:cNvSpPr>
              <p:nvPr/>
            </p:nvSpPr>
            <p:spPr bwMode="auto">
              <a:xfrm>
                <a:off x="288" y="2832"/>
                <a:ext cx="552" cy="1030"/>
              </a:xfrm>
              <a:custGeom>
                <a:avLst/>
                <a:gdLst>
                  <a:gd name="T0" fmla="*/ 8 w 552"/>
                  <a:gd name="T1" fmla="*/ 1016 h 1030"/>
                  <a:gd name="T2" fmla="*/ 16 w 552"/>
                  <a:gd name="T3" fmla="*/ 14 h 1030"/>
                  <a:gd name="T4" fmla="*/ 56 w 552"/>
                  <a:gd name="T5" fmla="*/ 22 h 1030"/>
                  <a:gd name="T6" fmla="*/ 128 w 552"/>
                  <a:gd name="T7" fmla="*/ 54 h 1030"/>
                  <a:gd name="T8" fmla="*/ 176 w 552"/>
                  <a:gd name="T9" fmla="*/ 86 h 1030"/>
                  <a:gd name="T10" fmla="*/ 208 w 552"/>
                  <a:gd name="T11" fmla="*/ 126 h 1030"/>
                  <a:gd name="T12" fmla="*/ 224 w 552"/>
                  <a:gd name="T13" fmla="*/ 150 h 1030"/>
                  <a:gd name="T14" fmla="*/ 272 w 552"/>
                  <a:gd name="T15" fmla="*/ 166 h 1030"/>
                  <a:gd name="T16" fmla="*/ 424 w 552"/>
                  <a:gd name="T17" fmla="*/ 254 h 1030"/>
                  <a:gd name="T18" fmla="*/ 536 w 552"/>
                  <a:gd name="T19" fmla="*/ 622 h 1030"/>
                  <a:gd name="T20" fmla="*/ 512 w 552"/>
                  <a:gd name="T21" fmla="*/ 630 h 1030"/>
                  <a:gd name="T22" fmla="*/ 504 w 552"/>
                  <a:gd name="T23" fmla="*/ 654 h 1030"/>
                  <a:gd name="T24" fmla="*/ 528 w 552"/>
                  <a:gd name="T25" fmla="*/ 774 h 1030"/>
                  <a:gd name="T26" fmla="*/ 544 w 552"/>
                  <a:gd name="T27" fmla="*/ 822 h 1030"/>
                  <a:gd name="T28" fmla="*/ 552 w 552"/>
                  <a:gd name="T29" fmla="*/ 934 h 1030"/>
                  <a:gd name="T30" fmla="*/ 544 w 552"/>
                  <a:gd name="T31" fmla="*/ 966 h 1030"/>
                  <a:gd name="T32" fmla="*/ 464 w 552"/>
                  <a:gd name="T33" fmla="*/ 998 h 1030"/>
                  <a:gd name="T34" fmla="*/ 416 w 552"/>
                  <a:gd name="T35" fmla="*/ 1030 h 1030"/>
                  <a:gd name="T36" fmla="*/ 8 w 552"/>
                  <a:gd name="T37" fmla="*/ 1016 h 10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2"/>
                  <a:gd name="T58" fmla="*/ 0 h 1030"/>
                  <a:gd name="T59" fmla="*/ 552 w 552"/>
                  <a:gd name="T60" fmla="*/ 1030 h 10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2" h="1030">
                    <a:moveTo>
                      <a:pt x="8" y="1016"/>
                    </a:moveTo>
                    <a:cubicBezTo>
                      <a:pt x="11" y="605"/>
                      <a:pt x="0" y="424"/>
                      <a:pt x="16" y="14"/>
                    </a:cubicBezTo>
                    <a:cubicBezTo>
                      <a:pt x="17" y="0"/>
                      <a:pt x="43" y="19"/>
                      <a:pt x="56" y="22"/>
                    </a:cubicBezTo>
                    <a:cubicBezTo>
                      <a:pt x="80" y="28"/>
                      <a:pt x="107" y="42"/>
                      <a:pt x="128" y="54"/>
                    </a:cubicBezTo>
                    <a:cubicBezTo>
                      <a:pt x="145" y="63"/>
                      <a:pt x="176" y="86"/>
                      <a:pt x="176" y="86"/>
                    </a:cubicBezTo>
                    <a:cubicBezTo>
                      <a:pt x="192" y="133"/>
                      <a:pt x="172" y="90"/>
                      <a:pt x="208" y="126"/>
                    </a:cubicBezTo>
                    <a:cubicBezTo>
                      <a:pt x="215" y="133"/>
                      <a:pt x="216" y="145"/>
                      <a:pt x="224" y="150"/>
                    </a:cubicBezTo>
                    <a:cubicBezTo>
                      <a:pt x="238" y="159"/>
                      <a:pt x="258" y="157"/>
                      <a:pt x="272" y="166"/>
                    </a:cubicBezTo>
                    <a:cubicBezTo>
                      <a:pt x="315" y="195"/>
                      <a:pt x="391" y="221"/>
                      <a:pt x="424" y="254"/>
                    </a:cubicBezTo>
                    <a:cubicBezTo>
                      <a:pt x="461" y="377"/>
                      <a:pt x="507" y="497"/>
                      <a:pt x="536" y="622"/>
                    </a:cubicBezTo>
                    <a:cubicBezTo>
                      <a:pt x="538" y="630"/>
                      <a:pt x="518" y="624"/>
                      <a:pt x="512" y="630"/>
                    </a:cubicBezTo>
                    <a:cubicBezTo>
                      <a:pt x="506" y="636"/>
                      <a:pt x="507" y="646"/>
                      <a:pt x="504" y="654"/>
                    </a:cubicBezTo>
                    <a:cubicBezTo>
                      <a:pt x="514" y="743"/>
                      <a:pt x="504" y="703"/>
                      <a:pt x="528" y="774"/>
                    </a:cubicBezTo>
                    <a:cubicBezTo>
                      <a:pt x="533" y="790"/>
                      <a:pt x="544" y="822"/>
                      <a:pt x="544" y="822"/>
                    </a:cubicBezTo>
                    <a:cubicBezTo>
                      <a:pt x="533" y="878"/>
                      <a:pt x="519" y="884"/>
                      <a:pt x="552" y="934"/>
                    </a:cubicBezTo>
                    <a:cubicBezTo>
                      <a:pt x="549" y="945"/>
                      <a:pt x="550" y="957"/>
                      <a:pt x="544" y="966"/>
                    </a:cubicBezTo>
                    <a:cubicBezTo>
                      <a:pt x="527" y="991"/>
                      <a:pt x="488" y="985"/>
                      <a:pt x="464" y="998"/>
                    </a:cubicBezTo>
                    <a:cubicBezTo>
                      <a:pt x="447" y="1007"/>
                      <a:pt x="416" y="1030"/>
                      <a:pt x="416" y="1030"/>
                    </a:cubicBezTo>
                    <a:cubicBezTo>
                      <a:pt x="344" y="1024"/>
                      <a:pt x="144" y="1024"/>
                      <a:pt x="8" y="1016"/>
                    </a:cubicBezTo>
                    <a:close/>
                  </a:path>
                </a:pathLst>
              </a:custGeom>
              <a:solidFill>
                <a:srgbClr val="92D050"/>
              </a:solidFill>
              <a:ln w="9525" cap="flat" cmpd="sng">
                <a:solidFill>
                  <a:schemeClr val="tx1"/>
                </a:solidFill>
                <a:prstDash val="solid"/>
                <a:round/>
                <a:headEnd/>
                <a:tailEnd/>
              </a:ln>
            </p:spPr>
            <p:txBody>
              <a:bodyPr>
                <a:spAutoFit/>
              </a:bodyPr>
              <a:lstStyle/>
              <a:p>
                <a:endParaRPr lang="en-US"/>
              </a:p>
            </p:txBody>
          </p:sp>
          <p:sp>
            <p:nvSpPr>
              <p:cNvPr id="307" name="Freeform 345"/>
              <p:cNvSpPr>
                <a:spLocks/>
              </p:cNvSpPr>
              <p:nvPr/>
            </p:nvSpPr>
            <p:spPr bwMode="auto">
              <a:xfrm>
                <a:off x="296" y="1968"/>
                <a:ext cx="1000" cy="1104"/>
              </a:xfrm>
              <a:custGeom>
                <a:avLst/>
                <a:gdLst>
                  <a:gd name="T0" fmla="*/ 0 w 1000"/>
                  <a:gd name="T1" fmla="*/ 864 h 1104"/>
                  <a:gd name="T2" fmla="*/ 0 w 1000"/>
                  <a:gd name="T3" fmla="*/ 0 h 1104"/>
                  <a:gd name="T4" fmla="*/ 960 w 1000"/>
                  <a:gd name="T5" fmla="*/ 0 h 1104"/>
                  <a:gd name="T6" fmla="*/ 960 w 1000"/>
                  <a:gd name="T7" fmla="*/ 528 h 1104"/>
                  <a:gd name="T8" fmla="*/ 880 w 1000"/>
                  <a:gd name="T9" fmla="*/ 624 h 1104"/>
                  <a:gd name="T10" fmla="*/ 832 w 1000"/>
                  <a:gd name="T11" fmla="*/ 656 h 1104"/>
                  <a:gd name="T12" fmla="*/ 760 w 1000"/>
                  <a:gd name="T13" fmla="*/ 696 h 1104"/>
                  <a:gd name="T14" fmla="*/ 752 w 1000"/>
                  <a:gd name="T15" fmla="*/ 720 h 1104"/>
                  <a:gd name="T16" fmla="*/ 728 w 1000"/>
                  <a:gd name="T17" fmla="*/ 728 h 1104"/>
                  <a:gd name="T18" fmla="*/ 632 w 1000"/>
                  <a:gd name="T19" fmla="*/ 784 h 1104"/>
                  <a:gd name="T20" fmla="*/ 584 w 1000"/>
                  <a:gd name="T21" fmla="*/ 816 h 1104"/>
                  <a:gd name="T22" fmla="*/ 560 w 1000"/>
                  <a:gd name="T23" fmla="*/ 832 h 1104"/>
                  <a:gd name="T24" fmla="*/ 488 w 1000"/>
                  <a:gd name="T25" fmla="*/ 952 h 1104"/>
                  <a:gd name="T26" fmla="*/ 440 w 1000"/>
                  <a:gd name="T27" fmla="*/ 1024 h 1104"/>
                  <a:gd name="T28" fmla="*/ 392 w 1000"/>
                  <a:gd name="T29" fmla="*/ 1104 h 1104"/>
                  <a:gd name="T30" fmla="*/ 320 w 1000"/>
                  <a:gd name="T31" fmla="*/ 1072 h 1104"/>
                  <a:gd name="T32" fmla="*/ 272 w 1000"/>
                  <a:gd name="T33" fmla="*/ 1056 h 1104"/>
                  <a:gd name="T34" fmla="*/ 256 w 1000"/>
                  <a:gd name="T35" fmla="*/ 1032 h 1104"/>
                  <a:gd name="T36" fmla="*/ 208 w 1000"/>
                  <a:gd name="T37" fmla="*/ 1016 h 1104"/>
                  <a:gd name="T38" fmla="*/ 176 w 1000"/>
                  <a:gd name="T39" fmla="*/ 976 h 1104"/>
                  <a:gd name="T40" fmla="*/ 168 w 1000"/>
                  <a:gd name="T41" fmla="*/ 952 h 1104"/>
                  <a:gd name="T42" fmla="*/ 120 w 1000"/>
                  <a:gd name="T43" fmla="*/ 936 h 1104"/>
                  <a:gd name="T44" fmla="*/ 0 w 1000"/>
                  <a:gd name="T45" fmla="*/ 864 h 1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0"/>
                  <a:gd name="T70" fmla="*/ 0 h 1104"/>
                  <a:gd name="T71" fmla="*/ 1000 w 1000"/>
                  <a:gd name="T72" fmla="*/ 1104 h 1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0" h="1104">
                    <a:moveTo>
                      <a:pt x="0" y="864"/>
                    </a:moveTo>
                    <a:lnTo>
                      <a:pt x="0" y="0"/>
                    </a:lnTo>
                    <a:lnTo>
                      <a:pt x="960" y="0"/>
                    </a:lnTo>
                    <a:cubicBezTo>
                      <a:pt x="963" y="176"/>
                      <a:pt x="1000" y="357"/>
                      <a:pt x="960" y="528"/>
                    </a:cubicBezTo>
                    <a:cubicBezTo>
                      <a:pt x="946" y="587"/>
                      <a:pt x="929" y="597"/>
                      <a:pt x="880" y="624"/>
                    </a:cubicBezTo>
                    <a:cubicBezTo>
                      <a:pt x="863" y="633"/>
                      <a:pt x="850" y="650"/>
                      <a:pt x="832" y="656"/>
                    </a:cubicBezTo>
                    <a:cubicBezTo>
                      <a:pt x="806" y="665"/>
                      <a:pt x="760" y="696"/>
                      <a:pt x="760" y="696"/>
                    </a:cubicBezTo>
                    <a:cubicBezTo>
                      <a:pt x="757" y="704"/>
                      <a:pt x="758" y="714"/>
                      <a:pt x="752" y="720"/>
                    </a:cubicBezTo>
                    <a:cubicBezTo>
                      <a:pt x="746" y="726"/>
                      <a:pt x="735" y="724"/>
                      <a:pt x="728" y="728"/>
                    </a:cubicBezTo>
                    <a:cubicBezTo>
                      <a:pt x="696" y="746"/>
                      <a:pt x="664" y="766"/>
                      <a:pt x="632" y="784"/>
                    </a:cubicBezTo>
                    <a:cubicBezTo>
                      <a:pt x="615" y="793"/>
                      <a:pt x="600" y="805"/>
                      <a:pt x="584" y="816"/>
                    </a:cubicBezTo>
                    <a:cubicBezTo>
                      <a:pt x="576" y="821"/>
                      <a:pt x="560" y="832"/>
                      <a:pt x="560" y="832"/>
                    </a:cubicBezTo>
                    <a:cubicBezTo>
                      <a:pt x="533" y="872"/>
                      <a:pt x="511" y="911"/>
                      <a:pt x="488" y="952"/>
                    </a:cubicBezTo>
                    <a:cubicBezTo>
                      <a:pt x="474" y="977"/>
                      <a:pt x="449" y="997"/>
                      <a:pt x="440" y="1024"/>
                    </a:cubicBezTo>
                    <a:cubicBezTo>
                      <a:pt x="430" y="1054"/>
                      <a:pt x="415" y="1081"/>
                      <a:pt x="392" y="1104"/>
                    </a:cubicBezTo>
                    <a:cubicBezTo>
                      <a:pt x="354" y="1079"/>
                      <a:pt x="377" y="1091"/>
                      <a:pt x="320" y="1072"/>
                    </a:cubicBezTo>
                    <a:cubicBezTo>
                      <a:pt x="304" y="1067"/>
                      <a:pt x="272" y="1056"/>
                      <a:pt x="272" y="1056"/>
                    </a:cubicBezTo>
                    <a:cubicBezTo>
                      <a:pt x="267" y="1048"/>
                      <a:pt x="264" y="1037"/>
                      <a:pt x="256" y="1032"/>
                    </a:cubicBezTo>
                    <a:cubicBezTo>
                      <a:pt x="242" y="1023"/>
                      <a:pt x="208" y="1016"/>
                      <a:pt x="208" y="1016"/>
                    </a:cubicBezTo>
                    <a:cubicBezTo>
                      <a:pt x="188" y="956"/>
                      <a:pt x="217" y="1028"/>
                      <a:pt x="176" y="976"/>
                    </a:cubicBezTo>
                    <a:cubicBezTo>
                      <a:pt x="171" y="969"/>
                      <a:pt x="175" y="957"/>
                      <a:pt x="168" y="952"/>
                    </a:cubicBezTo>
                    <a:cubicBezTo>
                      <a:pt x="154" y="942"/>
                      <a:pt x="136" y="941"/>
                      <a:pt x="120" y="936"/>
                    </a:cubicBezTo>
                    <a:cubicBezTo>
                      <a:pt x="105" y="931"/>
                      <a:pt x="17" y="875"/>
                      <a:pt x="0" y="864"/>
                    </a:cubicBezTo>
                    <a:close/>
                  </a:path>
                </a:pathLst>
              </a:custGeom>
              <a:solidFill>
                <a:srgbClr val="FFCC00"/>
              </a:solidFill>
              <a:ln w="9525" cap="flat" cmpd="sng">
                <a:solidFill>
                  <a:schemeClr val="tx1"/>
                </a:solidFill>
                <a:prstDash val="solid"/>
                <a:round/>
                <a:headEnd/>
                <a:tailEnd/>
              </a:ln>
            </p:spPr>
            <p:txBody>
              <a:bodyPr>
                <a:spAutoFit/>
              </a:bodyPr>
              <a:lstStyle/>
              <a:p>
                <a:endParaRPr lang="en-US"/>
              </a:p>
            </p:txBody>
          </p:sp>
          <p:sp>
            <p:nvSpPr>
              <p:cNvPr id="308" name="Freeform 346"/>
              <p:cNvSpPr>
                <a:spLocks/>
              </p:cNvSpPr>
              <p:nvPr/>
            </p:nvSpPr>
            <p:spPr bwMode="auto">
              <a:xfrm>
                <a:off x="693" y="2556"/>
                <a:ext cx="1294" cy="1180"/>
              </a:xfrm>
              <a:custGeom>
                <a:avLst/>
                <a:gdLst>
                  <a:gd name="T0" fmla="*/ 35 w 1294"/>
                  <a:gd name="T1" fmla="*/ 422 h 1180"/>
                  <a:gd name="T2" fmla="*/ 115 w 1294"/>
                  <a:gd name="T3" fmla="*/ 300 h 1180"/>
                  <a:gd name="T4" fmla="*/ 150 w 1294"/>
                  <a:gd name="T5" fmla="*/ 236 h 1180"/>
                  <a:gd name="T6" fmla="*/ 214 w 1294"/>
                  <a:gd name="T7" fmla="*/ 216 h 1180"/>
                  <a:gd name="T8" fmla="*/ 291 w 1294"/>
                  <a:gd name="T9" fmla="*/ 148 h 1180"/>
                  <a:gd name="T10" fmla="*/ 379 w 1294"/>
                  <a:gd name="T11" fmla="*/ 92 h 1180"/>
                  <a:gd name="T12" fmla="*/ 438 w 1294"/>
                  <a:gd name="T13" fmla="*/ 64 h 1180"/>
                  <a:gd name="T14" fmla="*/ 475 w 1294"/>
                  <a:gd name="T15" fmla="*/ 36 h 1180"/>
                  <a:gd name="T16" fmla="*/ 519 w 1294"/>
                  <a:gd name="T17" fmla="*/ 0 h 1180"/>
                  <a:gd name="T18" fmla="*/ 1278 w 1294"/>
                  <a:gd name="T19" fmla="*/ 360 h 1180"/>
                  <a:gd name="T20" fmla="*/ 1230 w 1294"/>
                  <a:gd name="T21" fmla="*/ 392 h 1180"/>
                  <a:gd name="T22" fmla="*/ 1150 w 1294"/>
                  <a:gd name="T23" fmla="*/ 424 h 1180"/>
                  <a:gd name="T24" fmla="*/ 1102 w 1294"/>
                  <a:gd name="T25" fmla="*/ 440 h 1180"/>
                  <a:gd name="T26" fmla="*/ 1094 w 1294"/>
                  <a:gd name="T27" fmla="*/ 512 h 1180"/>
                  <a:gd name="T28" fmla="*/ 1142 w 1294"/>
                  <a:gd name="T29" fmla="*/ 528 h 1180"/>
                  <a:gd name="T30" fmla="*/ 1190 w 1294"/>
                  <a:gd name="T31" fmla="*/ 560 h 1180"/>
                  <a:gd name="T32" fmla="*/ 1230 w 1294"/>
                  <a:gd name="T33" fmla="*/ 632 h 1180"/>
                  <a:gd name="T34" fmla="*/ 1214 w 1294"/>
                  <a:gd name="T35" fmla="*/ 704 h 1180"/>
                  <a:gd name="T36" fmla="*/ 1182 w 1294"/>
                  <a:gd name="T37" fmla="*/ 752 h 1180"/>
                  <a:gd name="T38" fmla="*/ 1102 w 1294"/>
                  <a:gd name="T39" fmla="*/ 720 h 1180"/>
                  <a:gd name="T40" fmla="*/ 1022 w 1294"/>
                  <a:gd name="T41" fmla="*/ 752 h 1180"/>
                  <a:gd name="T42" fmla="*/ 982 w 1294"/>
                  <a:gd name="T43" fmla="*/ 920 h 1180"/>
                  <a:gd name="T44" fmla="*/ 934 w 1294"/>
                  <a:gd name="T45" fmla="*/ 944 h 1180"/>
                  <a:gd name="T46" fmla="*/ 838 w 1294"/>
                  <a:gd name="T47" fmla="*/ 1000 h 1180"/>
                  <a:gd name="T48" fmla="*/ 742 w 1294"/>
                  <a:gd name="T49" fmla="*/ 1040 h 1180"/>
                  <a:gd name="T50" fmla="*/ 710 w 1294"/>
                  <a:gd name="T51" fmla="*/ 1112 h 1180"/>
                  <a:gd name="T52" fmla="*/ 686 w 1294"/>
                  <a:gd name="T53" fmla="*/ 1120 h 1180"/>
                  <a:gd name="T54" fmla="*/ 494 w 1294"/>
                  <a:gd name="T55" fmla="*/ 1128 h 1180"/>
                  <a:gd name="T56" fmla="*/ 430 w 1294"/>
                  <a:gd name="T57" fmla="*/ 1048 h 1180"/>
                  <a:gd name="T58" fmla="*/ 366 w 1294"/>
                  <a:gd name="T59" fmla="*/ 1000 h 1180"/>
                  <a:gd name="T60" fmla="*/ 318 w 1294"/>
                  <a:gd name="T61" fmla="*/ 984 h 1180"/>
                  <a:gd name="T62" fmla="*/ 294 w 1294"/>
                  <a:gd name="T63" fmla="*/ 976 h 1180"/>
                  <a:gd name="T64" fmla="*/ 174 w 1294"/>
                  <a:gd name="T65" fmla="*/ 920 h 1180"/>
                  <a:gd name="T66" fmla="*/ 134 w 1294"/>
                  <a:gd name="T67" fmla="*/ 888 h 1180"/>
                  <a:gd name="T68" fmla="*/ 0 w 1294"/>
                  <a:gd name="T69" fmla="*/ 513 h 1180"/>
                  <a:gd name="T70" fmla="*/ 36 w 1294"/>
                  <a:gd name="T71" fmla="*/ 420 h 1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4"/>
                  <a:gd name="T109" fmla="*/ 0 h 1180"/>
                  <a:gd name="T110" fmla="*/ 1294 w 1294"/>
                  <a:gd name="T111" fmla="*/ 1180 h 1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4" h="1180">
                    <a:moveTo>
                      <a:pt x="35" y="422"/>
                    </a:moveTo>
                    <a:cubicBezTo>
                      <a:pt x="58" y="393"/>
                      <a:pt x="107" y="311"/>
                      <a:pt x="115" y="300"/>
                    </a:cubicBezTo>
                    <a:cubicBezTo>
                      <a:pt x="124" y="279"/>
                      <a:pt x="137" y="253"/>
                      <a:pt x="150" y="236"/>
                    </a:cubicBezTo>
                    <a:cubicBezTo>
                      <a:pt x="155" y="229"/>
                      <a:pt x="207" y="220"/>
                      <a:pt x="214" y="216"/>
                    </a:cubicBezTo>
                    <a:cubicBezTo>
                      <a:pt x="231" y="207"/>
                      <a:pt x="275" y="159"/>
                      <a:pt x="291" y="148"/>
                    </a:cubicBezTo>
                    <a:cubicBezTo>
                      <a:pt x="320" y="129"/>
                      <a:pt x="349" y="112"/>
                      <a:pt x="379" y="92"/>
                    </a:cubicBezTo>
                    <a:cubicBezTo>
                      <a:pt x="413" y="41"/>
                      <a:pt x="386" y="87"/>
                      <a:pt x="438" y="64"/>
                    </a:cubicBezTo>
                    <a:cubicBezTo>
                      <a:pt x="453" y="57"/>
                      <a:pt x="475" y="36"/>
                      <a:pt x="475" y="36"/>
                    </a:cubicBezTo>
                    <a:cubicBezTo>
                      <a:pt x="485" y="5"/>
                      <a:pt x="487" y="11"/>
                      <a:pt x="519" y="0"/>
                    </a:cubicBezTo>
                    <a:cubicBezTo>
                      <a:pt x="645" y="57"/>
                      <a:pt x="1162" y="293"/>
                      <a:pt x="1278" y="360"/>
                    </a:cubicBezTo>
                    <a:cubicBezTo>
                      <a:pt x="1294" y="371"/>
                      <a:pt x="1246" y="381"/>
                      <a:pt x="1230" y="392"/>
                    </a:cubicBezTo>
                    <a:cubicBezTo>
                      <a:pt x="1202" y="411"/>
                      <a:pt x="1183" y="414"/>
                      <a:pt x="1150" y="424"/>
                    </a:cubicBezTo>
                    <a:cubicBezTo>
                      <a:pt x="1134" y="429"/>
                      <a:pt x="1102" y="440"/>
                      <a:pt x="1102" y="440"/>
                    </a:cubicBezTo>
                    <a:cubicBezTo>
                      <a:pt x="1087" y="462"/>
                      <a:pt x="1067" y="481"/>
                      <a:pt x="1094" y="512"/>
                    </a:cubicBezTo>
                    <a:cubicBezTo>
                      <a:pt x="1105" y="525"/>
                      <a:pt x="1128" y="519"/>
                      <a:pt x="1142" y="528"/>
                    </a:cubicBezTo>
                    <a:cubicBezTo>
                      <a:pt x="1158" y="539"/>
                      <a:pt x="1190" y="560"/>
                      <a:pt x="1190" y="560"/>
                    </a:cubicBezTo>
                    <a:cubicBezTo>
                      <a:pt x="1227" y="615"/>
                      <a:pt x="1216" y="590"/>
                      <a:pt x="1230" y="632"/>
                    </a:cubicBezTo>
                    <a:cubicBezTo>
                      <a:pt x="1228" y="645"/>
                      <a:pt x="1223" y="687"/>
                      <a:pt x="1214" y="704"/>
                    </a:cubicBezTo>
                    <a:cubicBezTo>
                      <a:pt x="1205" y="721"/>
                      <a:pt x="1182" y="752"/>
                      <a:pt x="1182" y="752"/>
                    </a:cubicBezTo>
                    <a:cubicBezTo>
                      <a:pt x="1153" y="742"/>
                      <a:pt x="1132" y="728"/>
                      <a:pt x="1102" y="720"/>
                    </a:cubicBezTo>
                    <a:cubicBezTo>
                      <a:pt x="1070" y="728"/>
                      <a:pt x="1049" y="734"/>
                      <a:pt x="1022" y="752"/>
                    </a:cubicBezTo>
                    <a:cubicBezTo>
                      <a:pt x="1019" y="774"/>
                      <a:pt x="1002" y="895"/>
                      <a:pt x="982" y="920"/>
                    </a:cubicBezTo>
                    <a:cubicBezTo>
                      <a:pt x="967" y="939"/>
                      <a:pt x="953" y="934"/>
                      <a:pt x="934" y="944"/>
                    </a:cubicBezTo>
                    <a:cubicBezTo>
                      <a:pt x="905" y="958"/>
                      <a:pt x="866" y="991"/>
                      <a:pt x="838" y="1000"/>
                    </a:cubicBezTo>
                    <a:cubicBezTo>
                      <a:pt x="801" y="1012"/>
                      <a:pt x="773" y="1019"/>
                      <a:pt x="742" y="1040"/>
                    </a:cubicBezTo>
                    <a:cubicBezTo>
                      <a:pt x="738" y="1051"/>
                      <a:pt x="716" y="1106"/>
                      <a:pt x="710" y="1112"/>
                    </a:cubicBezTo>
                    <a:cubicBezTo>
                      <a:pt x="704" y="1118"/>
                      <a:pt x="694" y="1117"/>
                      <a:pt x="686" y="1120"/>
                    </a:cubicBezTo>
                    <a:cubicBezTo>
                      <a:pt x="646" y="1180"/>
                      <a:pt x="556" y="1137"/>
                      <a:pt x="494" y="1128"/>
                    </a:cubicBezTo>
                    <a:cubicBezTo>
                      <a:pt x="449" y="1098"/>
                      <a:pt x="475" y="1078"/>
                      <a:pt x="430" y="1048"/>
                    </a:cubicBezTo>
                    <a:cubicBezTo>
                      <a:pt x="414" y="1023"/>
                      <a:pt x="393" y="1012"/>
                      <a:pt x="366" y="1000"/>
                    </a:cubicBezTo>
                    <a:cubicBezTo>
                      <a:pt x="351" y="993"/>
                      <a:pt x="334" y="989"/>
                      <a:pt x="318" y="984"/>
                    </a:cubicBezTo>
                    <a:cubicBezTo>
                      <a:pt x="310" y="981"/>
                      <a:pt x="294" y="976"/>
                      <a:pt x="294" y="976"/>
                    </a:cubicBezTo>
                    <a:cubicBezTo>
                      <a:pt x="268" y="937"/>
                      <a:pt x="218" y="931"/>
                      <a:pt x="174" y="920"/>
                    </a:cubicBezTo>
                    <a:cubicBezTo>
                      <a:pt x="144" y="900"/>
                      <a:pt x="157" y="911"/>
                      <a:pt x="134" y="888"/>
                    </a:cubicBezTo>
                    <a:cubicBezTo>
                      <a:pt x="89" y="757"/>
                      <a:pt x="36" y="646"/>
                      <a:pt x="0" y="513"/>
                    </a:cubicBezTo>
                    <a:cubicBezTo>
                      <a:pt x="21" y="447"/>
                      <a:pt x="15" y="468"/>
                      <a:pt x="36" y="420"/>
                    </a:cubicBezTo>
                  </a:path>
                </a:pathLst>
              </a:custGeom>
              <a:solidFill>
                <a:srgbClr val="FFFF66"/>
              </a:solidFill>
              <a:ln w="9525" cap="flat" cmpd="sng">
                <a:solidFill>
                  <a:schemeClr val="tx1"/>
                </a:solidFill>
                <a:prstDash val="solid"/>
                <a:round/>
                <a:headEnd/>
                <a:tailEnd/>
              </a:ln>
            </p:spPr>
            <p:txBody>
              <a:bodyPr>
                <a:spAutoFit/>
              </a:bodyPr>
              <a:lstStyle/>
              <a:p>
                <a:endParaRPr lang="en-US"/>
              </a:p>
            </p:txBody>
          </p:sp>
          <p:sp>
            <p:nvSpPr>
              <p:cNvPr id="309" name="Freeform 347"/>
              <p:cNvSpPr>
                <a:spLocks/>
              </p:cNvSpPr>
              <p:nvPr/>
            </p:nvSpPr>
            <p:spPr bwMode="auto">
              <a:xfrm>
                <a:off x="1200" y="1968"/>
                <a:ext cx="1407" cy="1032"/>
              </a:xfrm>
              <a:custGeom>
                <a:avLst/>
                <a:gdLst>
                  <a:gd name="T0" fmla="*/ 56 w 1407"/>
                  <a:gd name="T1" fmla="*/ 8 h 1032"/>
                  <a:gd name="T2" fmla="*/ 1400 w 1407"/>
                  <a:gd name="T3" fmla="*/ 0 h 1032"/>
                  <a:gd name="T4" fmla="*/ 1400 w 1407"/>
                  <a:gd name="T5" fmla="*/ 488 h 1032"/>
                  <a:gd name="T6" fmla="*/ 1376 w 1407"/>
                  <a:gd name="T7" fmla="*/ 504 h 1032"/>
                  <a:gd name="T8" fmla="*/ 1328 w 1407"/>
                  <a:gd name="T9" fmla="*/ 520 h 1032"/>
                  <a:gd name="T10" fmla="*/ 1304 w 1407"/>
                  <a:gd name="T11" fmla="*/ 528 h 1032"/>
                  <a:gd name="T12" fmla="*/ 1296 w 1407"/>
                  <a:gd name="T13" fmla="*/ 632 h 1032"/>
                  <a:gd name="T14" fmla="*/ 1368 w 1407"/>
                  <a:gd name="T15" fmla="*/ 664 h 1032"/>
                  <a:gd name="T16" fmla="*/ 1392 w 1407"/>
                  <a:gd name="T17" fmla="*/ 704 h 1032"/>
                  <a:gd name="T18" fmla="*/ 1368 w 1407"/>
                  <a:gd name="T19" fmla="*/ 768 h 1032"/>
                  <a:gd name="T20" fmla="*/ 1360 w 1407"/>
                  <a:gd name="T21" fmla="*/ 792 h 1032"/>
                  <a:gd name="T22" fmla="*/ 1384 w 1407"/>
                  <a:gd name="T23" fmla="*/ 808 h 1032"/>
                  <a:gd name="T24" fmla="*/ 1392 w 1407"/>
                  <a:gd name="T25" fmla="*/ 832 h 1032"/>
                  <a:gd name="T26" fmla="*/ 1368 w 1407"/>
                  <a:gd name="T27" fmla="*/ 1032 h 1032"/>
                  <a:gd name="T28" fmla="*/ 1336 w 1407"/>
                  <a:gd name="T29" fmla="*/ 984 h 1032"/>
                  <a:gd name="T30" fmla="*/ 1320 w 1407"/>
                  <a:gd name="T31" fmla="*/ 960 h 1032"/>
                  <a:gd name="T32" fmla="*/ 1240 w 1407"/>
                  <a:gd name="T33" fmla="*/ 968 h 1032"/>
                  <a:gd name="T34" fmla="*/ 1232 w 1407"/>
                  <a:gd name="T35" fmla="*/ 944 h 1032"/>
                  <a:gd name="T36" fmla="*/ 1200 w 1407"/>
                  <a:gd name="T37" fmla="*/ 952 h 1032"/>
                  <a:gd name="T38" fmla="*/ 1080 w 1407"/>
                  <a:gd name="T39" fmla="*/ 992 h 1032"/>
                  <a:gd name="T40" fmla="*/ 1032 w 1407"/>
                  <a:gd name="T41" fmla="*/ 1008 h 1032"/>
                  <a:gd name="T42" fmla="*/ 920 w 1407"/>
                  <a:gd name="T43" fmla="*/ 1000 h 1032"/>
                  <a:gd name="T44" fmla="*/ 880 w 1407"/>
                  <a:gd name="T45" fmla="*/ 960 h 1032"/>
                  <a:gd name="T46" fmla="*/ 832 w 1407"/>
                  <a:gd name="T47" fmla="*/ 936 h 1032"/>
                  <a:gd name="T48" fmla="*/ 808 w 1407"/>
                  <a:gd name="T49" fmla="*/ 944 h 1032"/>
                  <a:gd name="T50" fmla="*/ 776 w 1407"/>
                  <a:gd name="T51" fmla="*/ 968 h 1032"/>
                  <a:gd name="T52" fmla="*/ 8 w 1407"/>
                  <a:gd name="T53" fmla="*/ 584 h 1032"/>
                  <a:gd name="T54" fmla="*/ 32 w 1407"/>
                  <a:gd name="T55" fmla="*/ 592 h 1032"/>
                  <a:gd name="T56" fmla="*/ 24 w 1407"/>
                  <a:gd name="T57" fmla="*/ 528 h 1032"/>
                  <a:gd name="T58" fmla="*/ 56 w 1407"/>
                  <a:gd name="T59" fmla="*/ 456 h 1032"/>
                  <a:gd name="T60" fmla="*/ 72 w 1407"/>
                  <a:gd name="T61" fmla="*/ 368 h 1032"/>
                  <a:gd name="T62" fmla="*/ 56 w 1407"/>
                  <a:gd name="T63" fmla="*/ 240 h 1032"/>
                  <a:gd name="T64" fmla="*/ 56 w 1407"/>
                  <a:gd name="T65" fmla="*/ 96 h 1032"/>
                  <a:gd name="T66" fmla="*/ 56 w 1407"/>
                  <a:gd name="T67" fmla="*/ 8 h 10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7"/>
                  <a:gd name="T103" fmla="*/ 0 h 1032"/>
                  <a:gd name="T104" fmla="*/ 1407 w 1407"/>
                  <a:gd name="T105" fmla="*/ 1032 h 10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7" h="1032">
                    <a:moveTo>
                      <a:pt x="56" y="8"/>
                    </a:moveTo>
                    <a:lnTo>
                      <a:pt x="1400" y="0"/>
                    </a:lnTo>
                    <a:cubicBezTo>
                      <a:pt x="1392" y="208"/>
                      <a:pt x="1384" y="408"/>
                      <a:pt x="1400" y="488"/>
                    </a:cubicBezTo>
                    <a:cubicBezTo>
                      <a:pt x="1392" y="520"/>
                      <a:pt x="1385" y="500"/>
                      <a:pt x="1376" y="504"/>
                    </a:cubicBezTo>
                    <a:cubicBezTo>
                      <a:pt x="1361" y="511"/>
                      <a:pt x="1344" y="515"/>
                      <a:pt x="1328" y="520"/>
                    </a:cubicBezTo>
                    <a:cubicBezTo>
                      <a:pt x="1320" y="523"/>
                      <a:pt x="1304" y="528"/>
                      <a:pt x="1304" y="528"/>
                    </a:cubicBezTo>
                    <a:cubicBezTo>
                      <a:pt x="1283" y="559"/>
                      <a:pt x="1269" y="598"/>
                      <a:pt x="1296" y="632"/>
                    </a:cubicBezTo>
                    <a:cubicBezTo>
                      <a:pt x="1315" y="655"/>
                      <a:pt x="1345" y="649"/>
                      <a:pt x="1368" y="664"/>
                    </a:cubicBezTo>
                    <a:cubicBezTo>
                      <a:pt x="1384" y="675"/>
                      <a:pt x="1392" y="704"/>
                      <a:pt x="1392" y="704"/>
                    </a:cubicBezTo>
                    <a:cubicBezTo>
                      <a:pt x="1392" y="776"/>
                      <a:pt x="1407" y="742"/>
                      <a:pt x="1368" y="768"/>
                    </a:cubicBezTo>
                    <a:cubicBezTo>
                      <a:pt x="1365" y="776"/>
                      <a:pt x="1357" y="784"/>
                      <a:pt x="1360" y="792"/>
                    </a:cubicBezTo>
                    <a:cubicBezTo>
                      <a:pt x="1364" y="801"/>
                      <a:pt x="1378" y="800"/>
                      <a:pt x="1384" y="808"/>
                    </a:cubicBezTo>
                    <a:cubicBezTo>
                      <a:pt x="1389" y="815"/>
                      <a:pt x="1388" y="824"/>
                      <a:pt x="1392" y="832"/>
                    </a:cubicBezTo>
                    <a:cubicBezTo>
                      <a:pt x="1389" y="869"/>
                      <a:pt x="1392" y="1024"/>
                      <a:pt x="1368" y="1032"/>
                    </a:cubicBezTo>
                    <a:cubicBezTo>
                      <a:pt x="1357" y="1016"/>
                      <a:pt x="1347" y="1000"/>
                      <a:pt x="1336" y="984"/>
                    </a:cubicBezTo>
                    <a:cubicBezTo>
                      <a:pt x="1331" y="976"/>
                      <a:pt x="1320" y="960"/>
                      <a:pt x="1320" y="960"/>
                    </a:cubicBezTo>
                    <a:cubicBezTo>
                      <a:pt x="1282" y="969"/>
                      <a:pt x="1274" y="957"/>
                      <a:pt x="1240" y="968"/>
                    </a:cubicBezTo>
                    <a:cubicBezTo>
                      <a:pt x="1237" y="960"/>
                      <a:pt x="1240" y="947"/>
                      <a:pt x="1232" y="944"/>
                    </a:cubicBezTo>
                    <a:cubicBezTo>
                      <a:pt x="1222" y="940"/>
                      <a:pt x="1211" y="949"/>
                      <a:pt x="1200" y="952"/>
                    </a:cubicBezTo>
                    <a:cubicBezTo>
                      <a:pt x="1160" y="964"/>
                      <a:pt x="1120" y="979"/>
                      <a:pt x="1080" y="992"/>
                    </a:cubicBezTo>
                    <a:cubicBezTo>
                      <a:pt x="1064" y="997"/>
                      <a:pt x="1032" y="1008"/>
                      <a:pt x="1032" y="1008"/>
                    </a:cubicBezTo>
                    <a:cubicBezTo>
                      <a:pt x="995" y="1005"/>
                      <a:pt x="957" y="1007"/>
                      <a:pt x="920" y="1000"/>
                    </a:cubicBezTo>
                    <a:cubicBezTo>
                      <a:pt x="894" y="995"/>
                      <a:pt x="895" y="975"/>
                      <a:pt x="880" y="960"/>
                    </a:cubicBezTo>
                    <a:cubicBezTo>
                      <a:pt x="864" y="944"/>
                      <a:pt x="852" y="943"/>
                      <a:pt x="832" y="936"/>
                    </a:cubicBezTo>
                    <a:cubicBezTo>
                      <a:pt x="824" y="939"/>
                      <a:pt x="814" y="938"/>
                      <a:pt x="808" y="944"/>
                    </a:cubicBezTo>
                    <a:cubicBezTo>
                      <a:pt x="776" y="976"/>
                      <a:pt x="828" y="968"/>
                      <a:pt x="776" y="968"/>
                    </a:cubicBezTo>
                    <a:cubicBezTo>
                      <a:pt x="520" y="840"/>
                      <a:pt x="263" y="713"/>
                      <a:pt x="8" y="584"/>
                    </a:cubicBezTo>
                    <a:cubicBezTo>
                      <a:pt x="0" y="580"/>
                      <a:pt x="24" y="595"/>
                      <a:pt x="32" y="592"/>
                    </a:cubicBezTo>
                    <a:cubicBezTo>
                      <a:pt x="41" y="588"/>
                      <a:pt x="20" y="537"/>
                      <a:pt x="24" y="528"/>
                    </a:cubicBezTo>
                    <a:cubicBezTo>
                      <a:pt x="48" y="448"/>
                      <a:pt x="43" y="505"/>
                      <a:pt x="56" y="456"/>
                    </a:cubicBezTo>
                    <a:cubicBezTo>
                      <a:pt x="60" y="440"/>
                      <a:pt x="72" y="368"/>
                      <a:pt x="72" y="368"/>
                    </a:cubicBezTo>
                    <a:cubicBezTo>
                      <a:pt x="69" y="301"/>
                      <a:pt x="62" y="306"/>
                      <a:pt x="56" y="240"/>
                    </a:cubicBezTo>
                    <a:cubicBezTo>
                      <a:pt x="54" y="223"/>
                      <a:pt x="56" y="96"/>
                      <a:pt x="56" y="96"/>
                    </a:cubicBezTo>
                    <a:cubicBezTo>
                      <a:pt x="46" y="24"/>
                      <a:pt x="49" y="86"/>
                      <a:pt x="56" y="8"/>
                    </a:cubicBezTo>
                    <a:close/>
                  </a:path>
                </a:pathLst>
              </a:custGeom>
              <a:solidFill>
                <a:schemeClr val="accent3">
                  <a:lumMod val="60000"/>
                  <a:lumOff val="40000"/>
                </a:schemeClr>
              </a:solidFill>
              <a:ln w="9525" cap="flat" cmpd="sng">
                <a:solidFill>
                  <a:schemeClr val="tx1"/>
                </a:solidFill>
                <a:prstDash val="solid"/>
                <a:round/>
                <a:headEnd/>
                <a:tailEnd/>
              </a:ln>
            </p:spPr>
            <p:txBody>
              <a:bodyPr>
                <a:spAutoFit/>
              </a:bodyPr>
              <a:lstStyle/>
              <a:p>
                <a:endParaRPr lang="en-US"/>
              </a:p>
            </p:txBody>
          </p:sp>
          <p:sp>
            <p:nvSpPr>
              <p:cNvPr id="310" name="Rectangle 348"/>
              <p:cNvSpPr>
                <a:spLocks noChangeArrowheads="1"/>
              </p:cNvSpPr>
              <p:nvPr/>
            </p:nvSpPr>
            <p:spPr bwMode="auto">
              <a:xfrm>
                <a:off x="288" y="1968"/>
                <a:ext cx="2296" cy="1888"/>
              </a:xfrm>
              <a:prstGeom prst="rect">
                <a:avLst/>
              </a:prstGeom>
              <a:noFill/>
              <a:ln w="50800">
                <a:solidFill>
                  <a:schemeClr val="tx1"/>
                </a:solidFill>
                <a:miter lim="800000"/>
                <a:headEnd/>
                <a:tailEnd/>
              </a:ln>
            </p:spPr>
            <p:txBody>
              <a:bodyPr anchor="ctr">
                <a:spAutoFit/>
              </a:bodyPr>
              <a:lstStyle/>
              <a:p>
                <a:endParaRPr lang="en-US"/>
              </a:p>
            </p:txBody>
          </p:sp>
        </p:grpSp>
        <p:sp>
          <p:nvSpPr>
            <p:cNvPr id="295" name="Freeform 349" descr="Light upward diagonal"/>
            <p:cNvSpPr>
              <a:spLocks/>
            </p:cNvSpPr>
            <p:nvPr/>
          </p:nvSpPr>
          <p:spPr bwMode="auto">
            <a:xfrm>
              <a:off x="4554" y="1670"/>
              <a:ext cx="144" cy="178"/>
            </a:xfrm>
            <a:custGeom>
              <a:avLst/>
              <a:gdLst>
                <a:gd name="T0" fmla="*/ 48 w 144"/>
                <a:gd name="T1" fmla="*/ 1 h 178"/>
                <a:gd name="T2" fmla="*/ 3 w 144"/>
                <a:gd name="T3" fmla="*/ 52 h 178"/>
                <a:gd name="T4" fmla="*/ 28 w 144"/>
                <a:gd name="T5" fmla="*/ 120 h 178"/>
                <a:gd name="T6" fmla="*/ 57 w 144"/>
                <a:gd name="T7" fmla="*/ 159 h 178"/>
                <a:gd name="T8" fmla="*/ 86 w 144"/>
                <a:gd name="T9" fmla="*/ 178 h 178"/>
                <a:gd name="T10" fmla="*/ 124 w 144"/>
                <a:gd name="T11" fmla="*/ 159 h 178"/>
                <a:gd name="T12" fmla="*/ 138 w 144"/>
                <a:gd name="T13" fmla="*/ 76 h 178"/>
                <a:gd name="T14" fmla="*/ 90 w 144"/>
                <a:gd name="T15" fmla="*/ 22 h 178"/>
                <a:gd name="T16" fmla="*/ 48 w 144"/>
                <a:gd name="T17" fmla="*/ 1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178"/>
                <a:gd name="T29" fmla="*/ 144 w 144"/>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178">
                  <a:moveTo>
                    <a:pt x="48" y="1"/>
                  </a:moveTo>
                  <a:cubicBezTo>
                    <a:pt x="28" y="17"/>
                    <a:pt x="11" y="35"/>
                    <a:pt x="3" y="52"/>
                  </a:cubicBezTo>
                  <a:cubicBezTo>
                    <a:pt x="0" y="72"/>
                    <a:pt x="19" y="102"/>
                    <a:pt x="28" y="120"/>
                  </a:cubicBezTo>
                  <a:cubicBezTo>
                    <a:pt x="38" y="133"/>
                    <a:pt x="46" y="151"/>
                    <a:pt x="57" y="159"/>
                  </a:cubicBezTo>
                  <a:cubicBezTo>
                    <a:pt x="67" y="165"/>
                    <a:pt x="86" y="178"/>
                    <a:pt x="86" y="178"/>
                  </a:cubicBezTo>
                  <a:cubicBezTo>
                    <a:pt x="99" y="173"/>
                    <a:pt x="114" y="178"/>
                    <a:pt x="124" y="159"/>
                  </a:cubicBezTo>
                  <a:cubicBezTo>
                    <a:pt x="127" y="143"/>
                    <a:pt x="144" y="99"/>
                    <a:pt x="138" y="76"/>
                  </a:cubicBezTo>
                  <a:cubicBezTo>
                    <a:pt x="132" y="53"/>
                    <a:pt x="105" y="34"/>
                    <a:pt x="90" y="22"/>
                  </a:cubicBezTo>
                  <a:cubicBezTo>
                    <a:pt x="77" y="0"/>
                    <a:pt x="68" y="10"/>
                    <a:pt x="48" y="1"/>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96" name="Freeform 350" descr="Light upward diagonal"/>
            <p:cNvSpPr>
              <a:spLocks/>
            </p:cNvSpPr>
            <p:nvPr/>
          </p:nvSpPr>
          <p:spPr bwMode="auto">
            <a:xfrm>
              <a:off x="3516" y="2580"/>
              <a:ext cx="246" cy="204"/>
            </a:xfrm>
            <a:custGeom>
              <a:avLst/>
              <a:gdLst>
                <a:gd name="T0" fmla="*/ 6 w 246"/>
                <a:gd name="T1" fmla="*/ 81 h 204"/>
                <a:gd name="T2" fmla="*/ 186 w 246"/>
                <a:gd name="T3" fmla="*/ 30 h 204"/>
                <a:gd name="T4" fmla="*/ 225 w 246"/>
                <a:gd name="T5" fmla="*/ 78 h 204"/>
                <a:gd name="T6" fmla="*/ 246 w 246"/>
                <a:gd name="T7" fmla="*/ 150 h 204"/>
                <a:gd name="T8" fmla="*/ 102 w 246"/>
                <a:gd name="T9" fmla="*/ 192 h 204"/>
                <a:gd name="T10" fmla="*/ 30 w 246"/>
                <a:gd name="T11" fmla="*/ 159 h 204"/>
                <a:gd name="T12" fmla="*/ 6 w 246"/>
                <a:gd name="T13" fmla="*/ 81 h 204"/>
                <a:gd name="T14" fmla="*/ 0 60000 65536"/>
                <a:gd name="T15" fmla="*/ 0 60000 65536"/>
                <a:gd name="T16" fmla="*/ 0 60000 65536"/>
                <a:gd name="T17" fmla="*/ 0 60000 65536"/>
                <a:gd name="T18" fmla="*/ 0 60000 65536"/>
                <a:gd name="T19" fmla="*/ 0 60000 65536"/>
                <a:gd name="T20" fmla="*/ 0 60000 65536"/>
                <a:gd name="T21" fmla="*/ 0 w 246"/>
                <a:gd name="T22" fmla="*/ 0 h 204"/>
                <a:gd name="T23" fmla="*/ 246 w 246"/>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204">
                  <a:moveTo>
                    <a:pt x="6" y="81"/>
                  </a:moveTo>
                  <a:cubicBezTo>
                    <a:pt x="63" y="51"/>
                    <a:pt x="142" y="0"/>
                    <a:pt x="186" y="30"/>
                  </a:cubicBezTo>
                  <a:cubicBezTo>
                    <a:pt x="197" y="46"/>
                    <a:pt x="219" y="60"/>
                    <a:pt x="225" y="78"/>
                  </a:cubicBezTo>
                  <a:cubicBezTo>
                    <a:pt x="230" y="94"/>
                    <a:pt x="246" y="150"/>
                    <a:pt x="246" y="150"/>
                  </a:cubicBezTo>
                  <a:cubicBezTo>
                    <a:pt x="228" y="204"/>
                    <a:pt x="144" y="171"/>
                    <a:pt x="102" y="192"/>
                  </a:cubicBezTo>
                  <a:cubicBezTo>
                    <a:pt x="53" y="200"/>
                    <a:pt x="58" y="173"/>
                    <a:pt x="30" y="159"/>
                  </a:cubicBezTo>
                  <a:cubicBezTo>
                    <a:pt x="12" y="134"/>
                    <a:pt x="0" y="132"/>
                    <a:pt x="6" y="81"/>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98" name="Freeform 352" descr="Light upward diagonal"/>
            <p:cNvSpPr>
              <a:spLocks/>
            </p:cNvSpPr>
            <p:nvPr/>
          </p:nvSpPr>
          <p:spPr bwMode="auto">
            <a:xfrm>
              <a:off x="3627" y="1727"/>
              <a:ext cx="241" cy="259"/>
            </a:xfrm>
            <a:custGeom>
              <a:avLst/>
              <a:gdLst>
                <a:gd name="T0" fmla="*/ 72 w 241"/>
                <a:gd name="T1" fmla="*/ 34 h 259"/>
                <a:gd name="T2" fmla="*/ 216 w 241"/>
                <a:gd name="T3" fmla="*/ 82 h 259"/>
                <a:gd name="T4" fmla="*/ 237 w 241"/>
                <a:gd name="T5" fmla="*/ 163 h 259"/>
                <a:gd name="T6" fmla="*/ 132 w 241"/>
                <a:gd name="T7" fmla="*/ 235 h 259"/>
                <a:gd name="T8" fmla="*/ 42 w 241"/>
                <a:gd name="T9" fmla="*/ 259 h 259"/>
                <a:gd name="T10" fmla="*/ 0 w 241"/>
                <a:gd name="T11" fmla="*/ 157 h 259"/>
                <a:gd name="T12" fmla="*/ 72 w 241"/>
                <a:gd name="T13" fmla="*/ 34 h 259"/>
                <a:gd name="T14" fmla="*/ 0 60000 65536"/>
                <a:gd name="T15" fmla="*/ 0 60000 65536"/>
                <a:gd name="T16" fmla="*/ 0 60000 65536"/>
                <a:gd name="T17" fmla="*/ 0 60000 65536"/>
                <a:gd name="T18" fmla="*/ 0 60000 65536"/>
                <a:gd name="T19" fmla="*/ 0 60000 65536"/>
                <a:gd name="T20" fmla="*/ 0 60000 65536"/>
                <a:gd name="T21" fmla="*/ 0 w 241"/>
                <a:gd name="T22" fmla="*/ 0 h 259"/>
                <a:gd name="T23" fmla="*/ 241 w 241"/>
                <a:gd name="T24" fmla="*/ 259 h 2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 h="259">
                  <a:moveTo>
                    <a:pt x="72" y="34"/>
                  </a:moveTo>
                  <a:cubicBezTo>
                    <a:pt x="135" y="0"/>
                    <a:pt x="188" y="60"/>
                    <a:pt x="216" y="82"/>
                  </a:cubicBezTo>
                  <a:cubicBezTo>
                    <a:pt x="237" y="115"/>
                    <a:pt x="241" y="156"/>
                    <a:pt x="237" y="163"/>
                  </a:cubicBezTo>
                  <a:cubicBezTo>
                    <a:pt x="208" y="187"/>
                    <a:pt x="176" y="209"/>
                    <a:pt x="132" y="235"/>
                  </a:cubicBezTo>
                  <a:cubicBezTo>
                    <a:pt x="116" y="240"/>
                    <a:pt x="81" y="259"/>
                    <a:pt x="42" y="259"/>
                  </a:cubicBezTo>
                  <a:cubicBezTo>
                    <a:pt x="9" y="235"/>
                    <a:pt x="0" y="157"/>
                    <a:pt x="0" y="157"/>
                  </a:cubicBezTo>
                  <a:cubicBezTo>
                    <a:pt x="18" y="112"/>
                    <a:pt x="17" y="96"/>
                    <a:pt x="72" y="34"/>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299" name="Freeform 353" descr="Light upward diagonal"/>
            <p:cNvSpPr>
              <a:spLocks/>
            </p:cNvSpPr>
            <p:nvPr/>
          </p:nvSpPr>
          <p:spPr bwMode="auto">
            <a:xfrm>
              <a:off x="4132" y="1724"/>
              <a:ext cx="163" cy="160"/>
            </a:xfrm>
            <a:custGeom>
              <a:avLst/>
              <a:gdLst>
                <a:gd name="T0" fmla="*/ 23 w 163"/>
                <a:gd name="T1" fmla="*/ 49 h 160"/>
                <a:gd name="T2" fmla="*/ 29 w 163"/>
                <a:gd name="T3" fmla="*/ 145 h 160"/>
                <a:gd name="T4" fmla="*/ 143 w 163"/>
                <a:gd name="T5" fmla="*/ 160 h 160"/>
                <a:gd name="T6" fmla="*/ 149 w 163"/>
                <a:gd name="T7" fmla="*/ 61 h 160"/>
                <a:gd name="T8" fmla="*/ 83 w 163"/>
                <a:gd name="T9" fmla="*/ 4 h 160"/>
                <a:gd name="T10" fmla="*/ 23 w 163"/>
                <a:gd name="T11" fmla="*/ 49 h 160"/>
                <a:gd name="T12" fmla="*/ 0 60000 65536"/>
                <a:gd name="T13" fmla="*/ 0 60000 65536"/>
                <a:gd name="T14" fmla="*/ 0 60000 65536"/>
                <a:gd name="T15" fmla="*/ 0 60000 65536"/>
                <a:gd name="T16" fmla="*/ 0 60000 65536"/>
                <a:gd name="T17" fmla="*/ 0 60000 65536"/>
                <a:gd name="T18" fmla="*/ 0 w 163"/>
                <a:gd name="T19" fmla="*/ 0 h 160"/>
                <a:gd name="T20" fmla="*/ 163 w 163"/>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63" h="160">
                  <a:moveTo>
                    <a:pt x="23" y="49"/>
                  </a:moveTo>
                  <a:cubicBezTo>
                    <a:pt x="25" y="85"/>
                    <a:pt x="0" y="112"/>
                    <a:pt x="29" y="145"/>
                  </a:cubicBezTo>
                  <a:cubicBezTo>
                    <a:pt x="80" y="158"/>
                    <a:pt x="95" y="145"/>
                    <a:pt x="143" y="160"/>
                  </a:cubicBezTo>
                  <a:cubicBezTo>
                    <a:pt x="163" y="146"/>
                    <a:pt x="158" y="94"/>
                    <a:pt x="149" y="61"/>
                  </a:cubicBezTo>
                  <a:cubicBezTo>
                    <a:pt x="135" y="47"/>
                    <a:pt x="83" y="4"/>
                    <a:pt x="83" y="4"/>
                  </a:cubicBezTo>
                  <a:cubicBezTo>
                    <a:pt x="57" y="0"/>
                    <a:pt x="33" y="18"/>
                    <a:pt x="23" y="49"/>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300" name="Freeform 354" descr="Light upward diagonal"/>
            <p:cNvSpPr>
              <a:spLocks/>
            </p:cNvSpPr>
            <p:nvPr/>
          </p:nvSpPr>
          <p:spPr bwMode="auto">
            <a:xfrm>
              <a:off x="3936" y="2571"/>
              <a:ext cx="156" cy="187"/>
            </a:xfrm>
            <a:custGeom>
              <a:avLst/>
              <a:gdLst>
                <a:gd name="T0" fmla="*/ 90 w 156"/>
                <a:gd name="T1" fmla="*/ 0 h 187"/>
                <a:gd name="T2" fmla="*/ 30 w 156"/>
                <a:gd name="T3" fmla="*/ 18 h 187"/>
                <a:gd name="T4" fmla="*/ 0 w 156"/>
                <a:gd name="T5" fmla="*/ 86 h 187"/>
                <a:gd name="T6" fmla="*/ 87 w 156"/>
                <a:gd name="T7" fmla="*/ 153 h 187"/>
                <a:gd name="T8" fmla="*/ 156 w 156"/>
                <a:gd name="T9" fmla="*/ 102 h 187"/>
                <a:gd name="T10" fmla="*/ 134 w 156"/>
                <a:gd name="T11" fmla="*/ 54 h 187"/>
                <a:gd name="T12" fmla="*/ 126 w 156"/>
                <a:gd name="T13" fmla="*/ 30 h 187"/>
                <a:gd name="T14" fmla="*/ 90 w 156"/>
                <a:gd name="T15" fmla="*/ 0 h 187"/>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87"/>
                <a:gd name="T26" fmla="*/ 156 w 156"/>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87">
                  <a:moveTo>
                    <a:pt x="90" y="0"/>
                  </a:moveTo>
                  <a:cubicBezTo>
                    <a:pt x="62" y="9"/>
                    <a:pt x="54" y="1"/>
                    <a:pt x="30" y="18"/>
                  </a:cubicBezTo>
                  <a:cubicBezTo>
                    <a:pt x="16" y="28"/>
                    <a:pt x="0" y="86"/>
                    <a:pt x="0" y="86"/>
                  </a:cubicBezTo>
                  <a:cubicBezTo>
                    <a:pt x="14" y="187"/>
                    <a:pt x="42" y="126"/>
                    <a:pt x="87" y="153"/>
                  </a:cubicBezTo>
                  <a:cubicBezTo>
                    <a:pt x="121" y="165"/>
                    <a:pt x="145" y="136"/>
                    <a:pt x="156" y="102"/>
                  </a:cubicBezTo>
                  <a:cubicBezTo>
                    <a:pt x="133" y="67"/>
                    <a:pt x="143" y="96"/>
                    <a:pt x="134" y="54"/>
                  </a:cubicBezTo>
                  <a:cubicBezTo>
                    <a:pt x="132" y="46"/>
                    <a:pt x="132" y="36"/>
                    <a:pt x="126" y="30"/>
                  </a:cubicBezTo>
                  <a:cubicBezTo>
                    <a:pt x="121" y="24"/>
                    <a:pt x="90" y="0"/>
                    <a:pt x="90" y="0"/>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301" name="Freeform 355" descr="Light upward diagonal"/>
            <p:cNvSpPr>
              <a:spLocks/>
            </p:cNvSpPr>
            <p:nvPr/>
          </p:nvSpPr>
          <p:spPr bwMode="auto">
            <a:xfrm>
              <a:off x="3981" y="2145"/>
              <a:ext cx="391" cy="320"/>
            </a:xfrm>
            <a:custGeom>
              <a:avLst/>
              <a:gdLst>
                <a:gd name="T0" fmla="*/ 258 w 391"/>
                <a:gd name="T1" fmla="*/ 6 h 320"/>
                <a:gd name="T2" fmla="*/ 102 w 391"/>
                <a:gd name="T3" fmla="*/ 27 h 320"/>
                <a:gd name="T4" fmla="*/ 45 w 391"/>
                <a:gd name="T5" fmla="*/ 78 h 320"/>
                <a:gd name="T6" fmla="*/ 45 w 391"/>
                <a:gd name="T7" fmla="*/ 210 h 320"/>
                <a:gd name="T8" fmla="*/ 129 w 391"/>
                <a:gd name="T9" fmla="*/ 303 h 320"/>
                <a:gd name="T10" fmla="*/ 291 w 391"/>
                <a:gd name="T11" fmla="*/ 300 h 320"/>
                <a:gd name="T12" fmla="*/ 387 w 391"/>
                <a:gd name="T13" fmla="*/ 180 h 320"/>
                <a:gd name="T14" fmla="*/ 391 w 391"/>
                <a:gd name="T15" fmla="*/ 66 h 320"/>
                <a:gd name="T16" fmla="*/ 258 w 391"/>
                <a:gd name="T17" fmla="*/ 6 h 3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1"/>
                <a:gd name="T28" fmla="*/ 0 h 320"/>
                <a:gd name="T29" fmla="*/ 391 w 391"/>
                <a:gd name="T30" fmla="*/ 320 h 3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1" h="320">
                  <a:moveTo>
                    <a:pt x="258" y="6"/>
                  </a:moveTo>
                  <a:cubicBezTo>
                    <a:pt x="210" y="0"/>
                    <a:pt x="137" y="15"/>
                    <a:pt x="102" y="27"/>
                  </a:cubicBezTo>
                  <a:cubicBezTo>
                    <a:pt x="92" y="50"/>
                    <a:pt x="53" y="52"/>
                    <a:pt x="45" y="78"/>
                  </a:cubicBezTo>
                  <a:cubicBezTo>
                    <a:pt x="0" y="117"/>
                    <a:pt x="42" y="159"/>
                    <a:pt x="45" y="210"/>
                  </a:cubicBezTo>
                  <a:cubicBezTo>
                    <a:pt x="64" y="235"/>
                    <a:pt x="88" y="288"/>
                    <a:pt x="129" y="303"/>
                  </a:cubicBezTo>
                  <a:cubicBezTo>
                    <a:pt x="170" y="318"/>
                    <a:pt x="248" y="320"/>
                    <a:pt x="291" y="300"/>
                  </a:cubicBezTo>
                  <a:cubicBezTo>
                    <a:pt x="334" y="280"/>
                    <a:pt x="370" y="219"/>
                    <a:pt x="387" y="180"/>
                  </a:cubicBezTo>
                  <a:cubicBezTo>
                    <a:pt x="387" y="132"/>
                    <a:pt x="375" y="78"/>
                    <a:pt x="391" y="66"/>
                  </a:cubicBezTo>
                  <a:cubicBezTo>
                    <a:pt x="369" y="37"/>
                    <a:pt x="306" y="12"/>
                    <a:pt x="258" y="6"/>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303" name="Freeform 357" descr="Light upward diagonal"/>
            <p:cNvSpPr>
              <a:spLocks/>
            </p:cNvSpPr>
            <p:nvPr/>
          </p:nvSpPr>
          <p:spPr bwMode="auto">
            <a:xfrm>
              <a:off x="4638" y="1617"/>
              <a:ext cx="77" cy="63"/>
            </a:xfrm>
            <a:custGeom>
              <a:avLst/>
              <a:gdLst>
                <a:gd name="T0" fmla="*/ 15 w 77"/>
                <a:gd name="T1" fmla="*/ 6 h 63"/>
                <a:gd name="T2" fmla="*/ 21 w 77"/>
                <a:gd name="T3" fmla="*/ 48 h 63"/>
                <a:gd name="T4" fmla="*/ 39 w 77"/>
                <a:gd name="T5" fmla="*/ 54 h 63"/>
                <a:gd name="T6" fmla="*/ 48 w 77"/>
                <a:gd name="T7" fmla="*/ 60 h 63"/>
                <a:gd name="T8" fmla="*/ 75 w 77"/>
                <a:gd name="T9" fmla="*/ 39 h 63"/>
                <a:gd name="T10" fmla="*/ 63 w 77"/>
                <a:gd name="T11" fmla="*/ 9 h 63"/>
                <a:gd name="T12" fmla="*/ 15 w 77"/>
                <a:gd name="T13" fmla="*/ 6 h 63"/>
                <a:gd name="T14" fmla="*/ 0 60000 65536"/>
                <a:gd name="T15" fmla="*/ 0 60000 65536"/>
                <a:gd name="T16" fmla="*/ 0 60000 65536"/>
                <a:gd name="T17" fmla="*/ 0 60000 65536"/>
                <a:gd name="T18" fmla="*/ 0 60000 65536"/>
                <a:gd name="T19" fmla="*/ 0 60000 65536"/>
                <a:gd name="T20" fmla="*/ 0 60000 65536"/>
                <a:gd name="T21" fmla="*/ 0 w 77"/>
                <a:gd name="T22" fmla="*/ 0 h 63"/>
                <a:gd name="T23" fmla="*/ 77 w 77"/>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3">
                  <a:moveTo>
                    <a:pt x="15" y="6"/>
                  </a:moveTo>
                  <a:cubicBezTo>
                    <a:pt x="10" y="20"/>
                    <a:pt x="0" y="41"/>
                    <a:pt x="21" y="48"/>
                  </a:cubicBezTo>
                  <a:cubicBezTo>
                    <a:pt x="27" y="50"/>
                    <a:pt x="34" y="50"/>
                    <a:pt x="39" y="54"/>
                  </a:cubicBezTo>
                  <a:cubicBezTo>
                    <a:pt x="42" y="56"/>
                    <a:pt x="45" y="59"/>
                    <a:pt x="48" y="60"/>
                  </a:cubicBezTo>
                  <a:cubicBezTo>
                    <a:pt x="54" y="63"/>
                    <a:pt x="75" y="39"/>
                    <a:pt x="75" y="39"/>
                  </a:cubicBezTo>
                  <a:cubicBezTo>
                    <a:pt x="77" y="31"/>
                    <a:pt x="72" y="21"/>
                    <a:pt x="63" y="9"/>
                  </a:cubicBezTo>
                  <a:cubicBezTo>
                    <a:pt x="48" y="0"/>
                    <a:pt x="29" y="2"/>
                    <a:pt x="15" y="6"/>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304" name="Freeform 358" descr="Light upward diagonal"/>
            <p:cNvSpPr>
              <a:spLocks/>
            </p:cNvSpPr>
            <p:nvPr/>
          </p:nvSpPr>
          <p:spPr bwMode="auto">
            <a:xfrm>
              <a:off x="4332" y="2058"/>
              <a:ext cx="122" cy="83"/>
            </a:xfrm>
            <a:custGeom>
              <a:avLst/>
              <a:gdLst>
                <a:gd name="T0" fmla="*/ 34 w 122"/>
                <a:gd name="T1" fmla="*/ 42 h 83"/>
                <a:gd name="T2" fmla="*/ 103 w 122"/>
                <a:gd name="T3" fmla="*/ 0 h 83"/>
                <a:gd name="T4" fmla="*/ 105 w 122"/>
                <a:gd name="T5" fmla="*/ 42 h 83"/>
                <a:gd name="T6" fmla="*/ 19 w 122"/>
                <a:gd name="T7" fmla="*/ 81 h 83"/>
                <a:gd name="T8" fmla="*/ 34 w 122"/>
                <a:gd name="T9" fmla="*/ 42 h 83"/>
                <a:gd name="T10" fmla="*/ 0 60000 65536"/>
                <a:gd name="T11" fmla="*/ 0 60000 65536"/>
                <a:gd name="T12" fmla="*/ 0 60000 65536"/>
                <a:gd name="T13" fmla="*/ 0 60000 65536"/>
                <a:gd name="T14" fmla="*/ 0 60000 65536"/>
                <a:gd name="T15" fmla="*/ 0 w 122"/>
                <a:gd name="T16" fmla="*/ 0 h 83"/>
                <a:gd name="T17" fmla="*/ 122 w 122"/>
                <a:gd name="T18" fmla="*/ 83 h 83"/>
              </a:gdLst>
              <a:ahLst/>
              <a:cxnLst>
                <a:cxn ang="T10">
                  <a:pos x="T0" y="T1"/>
                </a:cxn>
                <a:cxn ang="T11">
                  <a:pos x="T2" y="T3"/>
                </a:cxn>
                <a:cxn ang="T12">
                  <a:pos x="T4" y="T5"/>
                </a:cxn>
                <a:cxn ang="T13">
                  <a:pos x="T6" y="T7"/>
                </a:cxn>
                <a:cxn ang="T14">
                  <a:pos x="T8" y="T9"/>
                </a:cxn>
              </a:cxnLst>
              <a:rect l="T15" t="T16" r="T17" b="T18"/>
              <a:pathLst>
                <a:path w="122" h="83">
                  <a:moveTo>
                    <a:pt x="34" y="42"/>
                  </a:moveTo>
                  <a:cubicBezTo>
                    <a:pt x="48" y="29"/>
                    <a:pt x="83" y="4"/>
                    <a:pt x="103" y="0"/>
                  </a:cubicBezTo>
                  <a:cubicBezTo>
                    <a:pt x="122" y="1"/>
                    <a:pt x="119" y="29"/>
                    <a:pt x="105" y="42"/>
                  </a:cubicBezTo>
                  <a:cubicBezTo>
                    <a:pt x="77" y="83"/>
                    <a:pt x="60" y="80"/>
                    <a:pt x="19" y="81"/>
                  </a:cubicBezTo>
                  <a:cubicBezTo>
                    <a:pt x="0" y="80"/>
                    <a:pt x="30" y="49"/>
                    <a:pt x="34" y="42"/>
                  </a:cubicBezTo>
                  <a:close/>
                </a:path>
              </a:pathLst>
            </a:custGeom>
            <a:blipFill dpi="0" rotWithShape="1">
              <a:blip r:embed="rId3" cstate="print">
                <a:alphaModFix amt="60000"/>
              </a:blip>
              <a:srcRect/>
              <a:tile tx="0" ty="0" sx="100000" sy="100000" flip="none" algn="tl"/>
            </a:blipFill>
            <a:ln w="9525" cap="flat" cmpd="sng">
              <a:solidFill>
                <a:schemeClr val="tx1"/>
              </a:solidFill>
              <a:prstDash val="solid"/>
              <a:round/>
              <a:headEnd/>
              <a:tailEnd/>
            </a:ln>
          </p:spPr>
          <p:txBody>
            <a:bodyPr>
              <a:spAutoFit/>
            </a:bodyPr>
            <a:lstStyle/>
            <a:p>
              <a:endParaRPr lang="en-US"/>
            </a:p>
          </p:txBody>
        </p:sp>
      </p:grpSp>
      <p:sp>
        <p:nvSpPr>
          <p:cNvPr id="311" name="Text Box 4"/>
          <p:cNvSpPr txBox="1">
            <a:spLocks noChangeArrowheads="1"/>
          </p:cNvSpPr>
          <p:nvPr/>
        </p:nvSpPr>
        <p:spPr bwMode="auto">
          <a:xfrm>
            <a:off x="4843656" y="5085184"/>
            <a:ext cx="3744416" cy="939361"/>
          </a:xfrm>
          <a:prstGeom prst="rect">
            <a:avLst/>
          </a:prstGeom>
          <a:solidFill>
            <a:schemeClr val="bg1"/>
          </a:solidFill>
          <a:ln w="19050">
            <a:solidFill>
              <a:schemeClr val="bg1">
                <a:lumMod val="50000"/>
              </a:schemeClr>
            </a:solidFill>
            <a:miter lim="800000"/>
            <a:headEnd/>
            <a:tailEnd/>
          </a:ln>
        </p:spPr>
        <p:txBody>
          <a:bodyPr wrap="square" lIns="92075" tIns="46038" rIns="92075" bIns="46038">
            <a:spAutoFit/>
          </a:bodyPr>
          <a:lstStyle/>
          <a:p>
            <a:pPr marL="381000" indent="-381000" algn="l" eaLnBrk="0" hangingPunct="0">
              <a:spcBef>
                <a:spcPts val="300"/>
              </a:spcBef>
              <a:spcAft>
                <a:spcPts val="300"/>
              </a:spcAft>
              <a:buClr>
                <a:srgbClr val="990000"/>
              </a:buClr>
              <a:buSzPct val="120000"/>
            </a:pPr>
            <a:r>
              <a:rPr lang="en-US" sz="2500" b="1" dirty="0" smtClean="0">
                <a:effectLst/>
                <a:latin typeface="Arial" charset="0"/>
              </a:rPr>
              <a:t>Global = threatened</a:t>
            </a:r>
          </a:p>
          <a:p>
            <a:pPr marL="381000" indent="-381000" algn="l" eaLnBrk="0" hangingPunct="0">
              <a:spcBef>
                <a:spcPts val="300"/>
              </a:spcBef>
              <a:spcAft>
                <a:spcPts val="300"/>
              </a:spcAft>
              <a:buClr>
                <a:srgbClr val="990000"/>
              </a:buClr>
              <a:buSzPct val="120000"/>
            </a:pPr>
            <a:r>
              <a:rPr lang="en-US" sz="2500" b="1" dirty="0" smtClean="0">
                <a:effectLst/>
                <a:latin typeface="Arial" charset="0"/>
              </a:rPr>
              <a:t>Regional = LC</a:t>
            </a:r>
            <a:endParaRPr lang="en-US" sz="2500" dirty="0">
              <a:effectLst/>
              <a:latin typeface="Arial" charset="0"/>
            </a:endParaRPr>
          </a:p>
        </p:txBody>
      </p:sp>
      <p:sp>
        <p:nvSpPr>
          <p:cNvPr id="236" name="Text Box 4"/>
          <p:cNvSpPr txBox="1">
            <a:spLocks noChangeArrowheads="1"/>
          </p:cNvSpPr>
          <p:nvPr/>
        </p:nvSpPr>
        <p:spPr bwMode="auto">
          <a:xfrm>
            <a:off x="4828416" y="5047848"/>
            <a:ext cx="3744416" cy="939361"/>
          </a:xfrm>
          <a:prstGeom prst="rect">
            <a:avLst/>
          </a:prstGeom>
          <a:solidFill>
            <a:schemeClr val="bg1"/>
          </a:solidFill>
          <a:ln w="12700">
            <a:solidFill>
              <a:schemeClr val="bg1">
                <a:lumMod val="50000"/>
              </a:schemeClr>
            </a:solidFill>
            <a:miter lim="800000"/>
            <a:headEnd/>
            <a:tailEnd/>
          </a:ln>
        </p:spPr>
        <p:txBody>
          <a:bodyPr wrap="square" lIns="92075" tIns="46038" rIns="92075" bIns="46038">
            <a:spAutoFit/>
          </a:bodyPr>
          <a:lstStyle/>
          <a:p>
            <a:pPr marL="381000" indent="-381000" algn="l" eaLnBrk="0" hangingPunct="0">
              <a:spcBef>
                <a:spcPts val="300"/>
              </a:spcBef>
              <a:spcAft>
                <a:spcPts val="300"/>
              </a:spcAft>
              <a:buClr>
                <a:srgbClr val="990000"/>
              </a:buClr>
              <a:buSzPct val="120000"/>
            </a:pPr>
            <a:r>
              <a:rPr lang="en-US" sz="2500" b="1" dirty="0" smtClean="0">
                <a:effectLst/>
                <a:latin typeface="Arial" charset="0"/>
              </a:rPr>
              <a:t>Global = LC</a:t>
            </a:r>
          </a:p>
          <a:p>
            <a:pPr marL="381000" indent="-381000" algn="l" eaLnBrk="0" hangingPunct="0">
              <a:spcBef>
                <a:spcPts val="300"/>
              </a:spcBef>
              <a:spcAft>
                <a:spcPts val="300"/>
              </a:spcAft>
              <a:buClr>
                <a:srgbClr val="990000"/>
              </a:buClr>
              <a:buSzPct val="120000"/>
            </a:pPr>
            <a:r>
              <a:rPr lang="en-US" sz="2500" b="1" dirty="0" smtClean="0">
                <a:effectLst/>
                <a:latin typeface="Arial" charset="0"/>
              </a:rPr>
              <a:t>Regional = threatened</a:t>
            </a:r>
            <a:endParaRPr lang="en-US" sz="2500" dirty="0">
              <a:effectLst/>
              <a:latin typeface="Arial" charset="0"/>
            </a:endParaRPr>
          </a:p>
        </p:txBody>
      </p:sp>
      <p:sp>
        <p:nvSpPr>
          <p:cNvPr id="159" name="Text Box 2"/>
          <p:cNvSpPr txBox="1">
            <a:spLocks noChangeArrowheads="1"/>
          </p:cNvSpPr>
          <p:nvPr/>
        </p:nvSpPr>
        <p:spPr bwMode="auto">
          <a:xfrm>
            <a:off x="45720" y="836712"/>
            <a:ext cx="9113520" cy="662362"/>
          </a:xfrm>
          <a:prstGeom prst="rect">
            <a:avLst/>
          </a:prstGeom>
          <a:noFill/>
          <a:ln w="25400">
            <a:noFill/>
            <a:miter lim="800000"/>
            <a:headEnd/>
            <a:tailEnd/>
          </a:ln>
        </p:spPr>
        <p:txBody>
          <a:bodyPr wrap="square" lIns="92075" tIns="46038" rIns="92075" bIns="46038">
            <a:spAutoFit/>
          </a:bodyPr>
          <a:lstStyle/>
          <a:p>
            <a:pPr eaLnBrk="0" hangingPunct="0">
              <a:spcBef>
                <a:spcPct val="20000"/>
              </a:spcBef>
            </a:pPr>
            <a:r>
              <a:rPr lang="en-GB" sz="3700" b="1" dirty="0" smtClean="0">
                <a:solidFill>
                  <a:srgbClr val="C00000"/>
                </a:solidFill>
                <a:effectLst/>
                <a:latin typeface="Arial" charset="0"/>
              </a:rPr>
              <a:t>Regional versus global Red Lists</a:t>
            </a:r>
            <a:endParaRPr lang="en-US" sz="3700" u="sng" dirty="0">
              <a:solidFill>
                <a:srgbClr val="C00000"/>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500"/>
                            </p:stCondLst>
                            <p:childTnLst>
                              <p:par>
                                <p:cTn id="13" presetID="9" presetClass="entr" presetSubtype="0" fill="hold"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2000"/>
                            </p:stCondLst>
                            <p:childTnLst>
                              <p:par>
                                <p:cTn id="17" presetID="9" presetClass="entr" presetSubtype="0" fill="hold"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3500"/>
                            </p:stCondLst>
                            <p:childTnLst>
                              <p:par>
                                <p:cTn id="21" presetID="1" presetClass="entr" presetSubtype="0" fill="hold" grpId="0" nodeType="afterEffect">
                                  <p:stCondLst>
                                    <p:cond delay="500"/>
                                  </p:stCondLst>
                                  <p:childTnLst>
                                    <p:set>
                                      <p:cBhvr>
                                        <p:cTn id="22" dur="1" fill="hold">
                                          <p:stCondLst>
                                            <p:cond delay="499"/>
                                          </p:stCondLst>
                                        </p:cTn>
                                        <p:tgtEl>
                                          <p:spTgt spid="236"/>
                                        </p:tgtEl>
                                        <p:attrNameLst>
                                          <p:attrName>style.visibility</p:attrName>
                                        </p:attrNameLst>
                                      </p:cBhvr>
                                      <p:to>
                                        <p:strVal val="visible"/>
                                      </p:to>
                                    </p:set>
                                  </p:childTnLst>
                                  <p:subTnLst>
                                    <p:set>
                                      <p:cBhvr override="childStyle">
                                        <p:cTn dur="1" fill="hold" display="0" masterRel="nextClick" afterEffect="1"/>
                                        <p:tgtEl>
                                          <p:spTgt spid="23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500"/>
                                  </p:stCondLst>
                                  <p:childTnLst>
                                    <p:set>
                                      <p:cBhvr>
                                        <p:cTn id="29" dur="1" fill="hold">
                                          <p:stCondLst>
                                            <p:cond delay="0"/>
                                          </p:stCondLst>
                                        </p:cTn>
                                        <p:tgtEl>
                                          <p:spTgt spid="20"/>
                                        </p:tgtEl>
                                        <p:attrNameLst>
                                          <p:attrName>style.visibility</p:attrName>
                                        </p:attrNameLst>
                                      </p:cBhvr>
                                      <p:to>
                                        <p:strVal val="visible"/>
                                      </p:to>
                                    </p:set>
                                  </p:childTnLst>
                                </p:cTn>
                              </p:par>
                            </p:childTnLst>
                          </p:cTn>
                        </p:par>
                        <p:par>
                          <p:cTn id="30" fill="hold">
                            <p:stCondLst>
                              <p:cond delay="1000"/>
                            </p:stCondLst>
                            <p:childTnLst>
                              <p:par>
                                <p:cTn id="31" presetID="9" presetClass="entr" presetSubtype="0" fill="hold" nodeType="afterEffect">
                                  <p:stCondLst>
                                    <p:cond delay="200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childTnLst>
                          </p:cTn>
                        </p:par>
                        <p:par>
                          <p:cTn id="34" fill="hold">
                            <p:stCondLst>
                              <p:cond delay="3500"/>
                            </p:stCondLst>
                            <p:childTnLst>
                              <p:par>
                                <p:cTn id="35" presetID="9" presetClass="entr" presetSubtype="0" fill="hold" nodeType="afterEffect">
                                  <p:stCondLst>
                                    <p:cond delay="1000"/>
                                  </p:stCondLst>
                                  <p:childTnLst>
                                    <p:set>
                                      <p:cBhvr>
                                        <p:cTn id="36" dur="1" fill="hold">
                                          <p:stCondLst>
                                            <p:cond delay="0"/>
                                          </p:stCondLst>
                                        </p:cTn>
                                        <p:tgtEl>
                                          <p:spTgt spid="25"/>
                                        </p:tgtEl>
                                        <p:attrNameLst>
                                          <p:attrName>style.visibility</p:attrName>
                                        </p:attrNameLst>
                                      </p:cBhvr>
                                      <p:to>
                                        <p:strVal val="visible"/>
                                      </p:to>
                                    </p:set>
                                    <p:animEffect transition="in" filter="dissolve">
                                      <p:cBhvr>
                                        <p:cTn id="37" dur="500"/>
                                        <p:tgtEl>
                                          <p:spTgt spid="25"/>
                                        </p:tgtEl>
                                      </p:cBhvr>
                                    </p:animEffect>
                                  </p:childTnLst>
                                </p:cTn>
                              </p:par>
                            </p:childTnLst>
                          </p:cTn>
                        </p:par>
                        <p:par>
                          <p:cTn id="38" fill="hold">
                            <p:stCondLst>
                              <p:cond delay="5000"/>
                            </p:stCondLst>
                            <p:childTnLst>
                              <p:par>
                                <p:cTn id="39" presetID="9" presetClass="entr" presetSubtype="0" fill="hold" nodeType="afterEffect">
                                  <p:stCondLst>
                                    <p:cond delay="1000"/>
                                  </p:stCondLst>
                                  <p:childTnLst>
                                    <p:set>
                                      <p:cBhvr>
                                        <p:cTn id="40" dur="1" fill="hold">
                                          <p:stCondLst>
                                            <p:cond delay="0"/>
                                          </p:stCondLst>
                                        </p:cTn>
                                        <p:tgtEl>
                                          <p:spTgt spid="27"/>
                                        </p:tgtEl>
                                        <p:attrNameLst>
                                          <p:attrName>style.visibility</p:attrName>
                                        </p:attrNameLst>
                                      </p:cBhvr>
                                      <p:to>
                                        <p:strVal val="visible"/>
                                      </p:to>
                                    </p:set>
                                    <p:animEffect transition="in" filter="dissolve">
                                      <p:cBhvr>
                                        <p:cTn id="41" dur="500"/>
                                        <p:tgtEl>
                                          <p:spTgt spid="27"/>
                                        </p:tgtEl>
                                      </p:cBhvr>
                                    </p:animEffect>
                                  </p:childTnLst>
                                </p:cTn>
                              </p:par>
                            </p:childTnLst>
                          </p:cTn>
                        </p:par>
                        <p:par>
                          <p:cTn id="42" fill="hold">
                            <p:stCondLst>
                              <p:cond delay="6500"/>
                            </p:stCondLst>
                            <p:childTnLst>
                              <p:par>
                                <p:cTn id="43" presetID="1" presetClass="entr" presetSubtype="0" fill="hold" grpId="0" nodeType="afterEffect">
                                  <p:stCondLst>
                                    <p:cond delay="500"/>
                                  </p:stCondLst>
                                  <p:childTnLst>
                                    <p:set>
                                      <p:cBhvr>
                                        <p:cTn id="44" dur="1" fill="hold">
                                          <p:stCondLst>
                                            <p:cond delay="499"/>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animBg="1" autoUpdateAnimBg="0"/>
      <p:bldP spid="236"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Text Box 2"/>
          <p:cNvSpPr txBox="1">
            <a:spLocks noChangeArrowheads="1"/>
          </p:cNvSpPr>
          <p:nvPr/>
        </p:nvSpPr>
        <p:spPr bwMode="auto">
          <a:xfrm>
            <a:off x="228600" y="1412776"/>
            <a:ext cx="8610600" cy="885825"/>
          </a:xfrm>
          <a:prstGeom prst="rect">
            <a:avLst/>
          </a:prstGeom>
          <a:noFill/>
          <a:ln w="9525">
            <a:noFill/>
            <a:miter lim="800000"/>
            <a:headEnd/>
            <a:tailEnd/>
          </a:ln>
          <a:effectLst/>
        </p:spPr>
        <p:txBody>
          <a:bodyPr>
            <a:spAutoFit/>
          </a:bodyPr>
          <a:lstStyle/>
          <a:p>
            <a:pPr algn="l"/>
            <a:r>
              <a:rPr lang="en-US" sz="2600" b="1" dirty="0">
                <a:effectLst/>
                <a:latin typeface="Arial" pitchFamily="34" charset="0"/>
              </a:rPr>
              <a:t>Based on </a:t>
            </a:r>
            <a:r>
              <a:rPr lang="en-US" sz="2600" b="1" dirty="0" smtClean="0">
                <a:effectLst/>
                <a:latin typeface="Arial" pitchFamily="34" charset="0"/>
              </a:rPr>
              <a:t>a quantitative </a:t>
            </a:r>
            <a:r>
              <a:rPr lang="en-US" sz="2600" b="1" dirty="0">
                <a:effectLst/>
                <a:latin typeface="Arial" pitchFamily="34" charset="0"/>
              </a:rPr>
              <a:t>analysis showing a probability of extinction in the wild is </a:t>
            </a:r>
            <a:r>
              <a:rPr lang="en-US" sz="2600" b="1" dirty="0">
                <a:solidFill>
                  <a:srgbClr val="800000"/>
                </a:solidFill>
                <a:effectLst/>
                <a:latin typeface="Arial" pitchFamily="34" charset="0"/>
              </a:rPr>
              <a:t>at least</a:t>
            </a:r>
            <a:r>
              <a:rPr lang="en-US" sz="2600" b="1" dirty="0">
                <a:effectLst/>
                <a:latin typeface="Arial" pitchFamily="34" charset="0"/>
              </a:rPr>
              <a:t>:</a:t>
            </a:r>
            <a:endParaRPr lang="en-US" sz="2500" dirty="0">
              <a:solidFill>
                <a:srgbClr val="800000"/>
              </a:solidFill>
              <a:effectLst/>
              <a:latin typeface="Arial" pitchFamily="34" charset="0"/>
            </a:endParaRPr>
          </a:p>
        </p:txBody>
      </p:sp>
      <p:sp>
        <p:nvSpPr>
          <p:cNvPr id="444419" name="Text Box 3"/>
          <p:cNvSpPr txBox="1">
            <a:spLocks noChangeArrowheads="1"/>
          </p:cNvSpPr>
          <p:nvPr/>
        </p:nvSpPr>
        <p:spPr bwMode="auto">
          <a:xfrm>
            <a:off x="1233760" y="5179590"/>
            <a:ext cx="1993900" cy="641350"/>
          </a:xfrm>
          <a:prstGeom prst="rect">
            <a:avLst/>
          </a:prstGeom>
          <a:noFill/>
          <a:ln w="9525">
            <a:noFill/>
            <a:miter lim="800000"/>
            <a:headEnd/>
            <a:tailEnd/>
          </a:ln>
          <a:effectLst/>
        </p:spPr>
        <p:txBody>
          <a:bodyPr>
            <a:spAutoFit/>
          </a:bodyPr>
          <a:lstStyle/>
          <a:p>
            <a:r>
              <a:rPr lang="en-US" sz="1800">
                <a:solidFill>
                  <a:srgbClr val="800000"/>
                </a:solidFill>
                <a:effectLst/>
                <a:latin typeface="Arial" pitchFamily="34" charset="0"/>
              </a:rPr>
              <a:t>Within </a:t>
            </a:r>
            <a:r>
              <a:rPr lang="en-US" sz="1800" b="1">
                <a:solidFill>
                  <a:srgbClr val="800000"/>
                </a:solidFill>
                <a:effectLst/>
                <a:latin typeface="Arial" pitchFamily="34" charset="0"/>
              </a:rPr>
              <a:t>10 years</a:t>
            </a:r>
            <a:r>
              <a:rPr lang="en-US" sz="1800">
                <a:solidFill>
                  <a:srgbClr val="800000"/>
                </a:solidFill>
                <a:effectLst/>
                <a:latin typeface="Arial" pitchFamily="34" charset="0"/>
              </a:rPr>
              <a:t> or </a:t>
            </a:r>
            <a:r>
              <a:rPr lang="en-US" sz="1800" b="1">
                <a:solidFill>
                  <a:srgbClr val="800000"/>
                </a:solidFill>
                <a:effectLst/>
                <a:latin typeface="Arial" pitchFamily="34" charset="0"/>
              </a:rPr>
              <a:t>3 generations</a:t>
            </a:r>
            <a:endParaRPr lang="en-US" sz="2200">
              <a:effectLst/>
              <a:latin typeface="Arial" pitchFamily="34" charset="0"/>
            </a:endParaRPr>
          </a:p>
        </p:txBody>
      </p:sp>
      <p:sp>
        <p:nvSpPr>
          <p:cNvPr id="444420" name="Text Box 4"/>
          <p:cNvSpPr txBox="1">
            <a:spLocks noChangeArrowheads="1"/>
          </p:cNvSpPr>
          <p:nvPr/>
        </p:nvSpPr>
        <p:spPr bwMode="auto">
          <a:xfrm>
            <a:off x="3405460" y="5185940"/>
            <a:ext cx="2006600" cy="641350"/>
          </a:xfrm>
          <a:prstGeom prst="rect">
            <a:avLst/>
          </a:prstGeom>
          <a:noFill/>
          <a:ln w="9525">
            <a:noFill/>
            <a:miter lim="800000"/>
            <a:headEnd/>
            <a:tailEnd/>
          </a:ln>
          <a:effectLst/>
        </p:spPr>
        <p:txBody>
          <a:bodyPr>
            <a:spAutoFit/>
          </a:bodyPr>
          <a:lstStyle/>
          <a:p>
            <a:r>
              <a:rPr lang="en-US" sz="1800">
                <a:solidFill>
                  <a:srgbClr val="993300"/>
                </a:solidFill>
                <a:effectLst/>
                <a:latin typeface="Arial" pitchFamily="34" charset="0"/>
              </a:rPr>
              <a:t>Within </a:t>
            </a:r>
            <a:r>
              <a:rPr lang="en-US" sz="1800" b="1">
                <a:solidFill>
                  <a:srgbClr val="993300"/>
                </a:solidFill>
                <a:effectLst/>
                <a:latin typeface="Arial" pitchFamily="34" charset="0"/>
              </a:rPr>
              <a:t>20 years</a:t>
            </a:r>
            <a:r>
              <a:rPr lang="en-US" sz="1800">
                <a:solidFill>
                  <a:srgbClr val="993300"/>
                </a:solidFill>
                <a:effectLst/>
                <a:latin typeface="Arial" pitchFamily="34" charset="0"/>
              </a:rPr>
              <a:t> or </a:t>
            </a:r>
            <a:r>
              <a:rPr lang="en-US" sz="1800" b="1">
                <a:solidFill>
                  <a:srgbClr val="993300"/>
                </a:solidFill>
                <a:effectLst/>
                <a:latin typeface="Arial" pitchFamily="34" charset="0"/>
              </a:rPr>
              <a:t>5 generations</a:t>
            </a:r>
            <a:endParaRPr lang="en-US" sz="2200">
              <a:effectLst/>
              <a:latin typeface="Arial" pitchFamily="34" charset="0"/>
            </a:endParaRPr>
          </a:p>
        </p:txBody>
      </p:sp>
      <p:sp>
        <p:nvSpPr>
          <p:cNvPr id="444421" name="Text Box 5"/>
          <p:cNvSpPr txBox="1">
            <a:spLocks noChangeArrowheads="1"/>
          </p:cNvSpPr>
          <p:nvPr/>
        </p:nvSpPr>
        <p:spPr bwMode="auto">
          <a:xfrm>
            <a:off x="5704160" y="5185940"/>
            <a:ext cx="1993900" cy="366713"/>
          </a:xfrm>
          <a:prstGeom prst="rect">
            <a:avLst/>
          </a:prstGeom>
          <a:noFill/>
          <a:ln w="9525">
            <a:noFill/>
            <a:miter lim="800000"/>
            <a:headEnd/>
            <a:tailEnd/>
          </a:ln>
          <a:effectLst/>
        </p:spPr>
        <p:txBody>
          <a:bodyPr>
            <a:spAutoFit/>
          </a:bodyPr>
          <a:lstStyle/>
          <a:p>
            <a:r>
              <a:rPr lang="en-US" sz="1800">
                <a:solidFill>
                  <a:srgbClr val="E45C00"/>
                </a:solidFill>
                <a:effectLst/>
                <a:latin typeface="Arial" pitchFamily="34" charset="0"/>
              </a:rPr>
              <a:t>Within </a:t>
            </a:r>
            <a:r>
              <a:rPr lang="en-US" sz="1800" b="1">
                <a:solidFill>
                  <a:srgbClr val="E45C00"/>
                </a:solidFill>
                <a:effectLst/>
                <a:latin typeface="Arial" pitchFamily="34" charset="0"/>
              </a:rPr>
              <a:t>100 years</a:t>
            </a:r>
            <a:endParaRPr lang="en-US" sz="2200">
              <a:effectLst/>
              <a:latin typeface="Arial" pitchFamily="34" charset="0"/>
            </a:endParaRPr>
          </a:p>
        </p:txBody>
      </p:sp>
      <p:grpSp>
        <p:nvGrpSpPr>
          <p:cNvPr id="2" name="Group 6"/>
          <p:cNvGrpSpPr>
            <a:grpSpLocks/>
          </p:cNvGrpSpPr>
          <p:nvPr/>
        </p:nvGrpSpPr>
        <p:grpSpPr bwMode="auto">
          <a:xfrm>
            <a:off x="1360760" y="2809453"/>
            <a:ext cx="1879600" cy="2211387"/>
            <a:chOff x="784" y="1389"/>
            <a:chExt cx="1184" cy="1393"/>
          </a:xfrm>
        </p:grpSpPr>
        <p:grpSp>
          <p:nvGrpSpPr>
            <p:cNvPr id="3" name="Group 7"/>
            <p:cNvGrpSpPr>
              <a:grpSpLocks/>
            </p:cNvGrpSpPr>
            <p:nvPr/>
          </p:nvGrpSpPr>
          <p:grpSpPr bwMode="auto">
            <a:xfrm>
              <a:off x="816" y="1389"/>
              <a:ext cx="1152" cy="1393"/>
              <a:chOff x="816" y="1567"/>
              <a:chExt cx="1152" cy="1393"/>
            </a:xfrm>
          </p:grpSpPr>
          <p:grpSp>
            <p:nvGrpSpPr>
              <p:cNvPr id="4" name="Group 8"/>
              <p:cNvGrpSpPr>
                <a:grpSpLocks/>
              </p:cNvGrpSpPr>
              <p:nvPr/>
            </p:nvGrpSpPr>
            <p:grpSpPr bwMode="auto">
              <a:xfrm>
                <a:off x="816" y="1567"/>
                <a:ext cx="1152" cy="1393"/>
                <a:chOff x="1200" y="1559"/>
                <a:chExt cx="678" cy="1393"/>
              </a:xfrm>
            </p:grpSpPr>
            <p:sp>
              <p:nvSpPr>
                <p:cNvPr id="444425" name="Freeform 9"/>
                <p:cNvSpPr>
                  <a:spLocks/>
                </p:cNvSpPr>
                <p:nvPr/>
              </p:nvSpPr>
              <p:spPr bwMode="auto">
                <a:xfrm>
                  <a:off x="1647" y="1559"/>
                  <a:ext cx="231" cy="1393"/>
                </a:xfrm>
                <a:custGeom>
                  <a:avLst/>
                  <a:gdLst/>
                  <a:ahLst/>
                  <a:cxnLst>
                    <a:cxn ang="0">
                      <a:pos x="0" y="1393"/>
                    </a:cxn>
                    <a:cxn ang="0">
                      <a:pos x="0" y="205"/>
                    </a:cxn>
                    <a:cxn ang="0">
                      <a:pos x="231" y="0"/>
                    </a:cxn>
                    <a:cxn ang="0">
                      <a:pos x="231" y="1187"/>
                    </a:cxn>
                    <a:cxn ang="0">
                      <a:pos x="0" y="1393"/>
                    </a:cxn>
                  </a:cxnLst>
                  <a:rect l="0" t="0" r="r" b="b"/>
                  <a:pathLst>
                    <a:path w="231" h="1393">
                      <a:moveTo>
                        <a:pt x="0" y="1393"/>
                      </a:moveTo>
                      <a:lnTo>
                        <a:pt x="0" y="205"/>
                      </a:lnTo>
                      <a:lnTo>
                        <a:pt x="231" y="0"/>
                      </a:lnTo>
                      <a:lnTo>
                        <a:pt x="231" y="1187"/>
                      </a:lnTo>
                      <a:lnTo>
                        <a:pt x="0" y="1393"/>
                      </a:lnTo>
                      <a:close/>
                    </a:path>
                  </a:pathLst>
                </a:custGeom>
                <a:solidFill>
                  <a:srgbClr val="400000"/>
                </a:solidFill>
                <a:ln w="6350">
                  <a:solidFill>
                    <a:srgbClr val="000000"/>
                  </a:solidFill>
                  <a:prstDash val="solid"/>
                  <a:round/>
                  <a:headEnd/>
                  <a:tailEnd/>
                </a:ln>
              </p:spPr>
              <p:txBody>
                <a:bodyPr/>
                <a:lstStyle/>
                <a:p>
                  <a:endParaRPr lang="en-GB"/>
                </a:p>
              </p:txBody>
            </p:sp>
            <p:sp>
              <p:nvSpPr>
                <p:cNvPr id="444426" name="Rectangle 10"/>
                <p:cNvSpPr>
                  <a:spLocks noChangeArrowheads="1"/>
                </p:cNvSpPr>
                <p:nvPr/>
              </p:nvSpPr>
              <p:spPr bwMode="auto">
                <a:xfrm>
                  <a:off x="1200" y="1764"/>
                  <a:ext cx="447" cy="1188"/>
                </a:xfrm>
                <a:prstGeom prst="rect">
                  <a:avLst/>
                </a:prstGeom>
                <a:solidFill>
                  <a:srgbClr val="800000"/>
                </a:solidFill>
                <a:ln w="6350">
                  <a:solidFill>
                    <a:srgbClr val="000000"/>
                  </a:solidFill>
                  <a:miter lim="800000"/>
                  <a:headEnd/>
                  <a:tailEnd/>
                </a:ln>
              </p:spPr>
              <p:txBody>
                <a:bodyPr/>
                <a:lstStyle/>
                <a:p>
                  <a:endParaRPr lang="en-GB"/>
                </a:p>
              </p:txBody>
            </p:sp>
            <p:sp>
              <p:nvSpPr>
                <p:cNvPr id="444427" name="Freeform 11"/>
                <p:cNvSpPr>
                  <a:spLocks/>
                </p:cNvSpPr>
                <p:nvPr/>
              </p:nvSpPr>
              <p:spPr bwMode="auto">
                <a:xfrm>
                  <a:off x="1200" y="1559"/>
                  <a:ext cx="678" cy="205"/>
                </a:xfrm>
                <a:custGeom>
                  <a:avLst/>
                  <a:gdLst/>
                  <a:ahLst/>
                  <a:cxnLst>
                    <a:cxn ang="0">
                      <a:pos x="447" y="205"/>
                    </a:cxn>
                    <a:cxn ang="0">
                      <a:pos x="678" y="0"/>
                    </a:cxn>
                    <a:cxn ang="0">
                      <a:pos x="231" y="0"/>
                    </a:cxn>
                    <a:cxn ang="0">
                      <a:pos x="0" y="205"/>
                    </a:cxn>
                    <a:cxn ang="0">
                      <a:pos x="447" y="205"/>
                    </a:cxn>
                  </a:cxnLst>
                  <a:rect l="0" t="0" r="r" b="b"/>
                  <a:pathLst>
                    <a:path w="678" h="205">
                      <a:moveTo>
                        <a:pt x="447" y="205"/>
                      </a:moveTo>
                      <a:lnTo>
                        <a:pt x="678" y="0"/>
                      </a:lnTo>
                      <a:lnTo>
                        <a:pt x="231" y="0"/>
                      </a:lnTo>
                      <a:lnTo>
                        <a:pt x="0" y="205"/>
                      </a:lnTo>
                      <a:lnTo>
                        <a:pt x="447" y="205"/>
                      </a:lnTo>
                      <a:close/>
                    </a:path>
                  </a:pathLst>
                </a:custGeom>
                <a:solidFill>
                  <a:srgbClr val="600000"/>
                </a:solidFill>
                <a:ln w="6350">
                  <a:solidFill>
                    <a:srgbClr val="000000"/>
                  </a:solidFill>
                  <a:prstDash val="solid"/>
                  <a:round/>
                  <a:headEnd/>
                  <a:tailEnd/>
                </a:ln>
              </p:spPr>
              <p:txBody>
                <a:bodyPr/>
                <a:lstStyle/>
                <a:p>
                  <a:endParaRPr lang="en-GB"/>
                </a:p>
              </p:txBody>
            </p:sp>
          </p:grpSp>
          <p:sp>
            <p:nvSpPr>
              <p:cNvPr id="444428" name="Text Box 12"/>
              <p:cNvSpPr txBox="1">
                <a:spLocks noChangeArrowheads="1"/>
              </p:cNvSpPr>
              <p:nvPr/>
            </p:nvSpPr>
            <p:spPr bwMode="auto">
              <a:xfrm>
                <a:off x="853" y="1910"/>
                <a:ext cx="662" cy="288"/>
              </a:xfrm>
              <a:prstGeom prst="rect">
                <a:avLst/>
              </a:prstGeom>
              <a:noFill/>
              <a:ln w="9525">
                <a:noFill/>
                <a:miter lim="800000"/>
                <a:headEnd/>
                <a:tailEnd/>
              </a:ln>
              <a:effectLst/>
            </p:spPr>
            <p:txBody>
              <a:bodyPr/>
              <a:lstStyle/>
              <a:p>
                <a:r>
                  <a:rPr lang="en-US" sz="2400" b="1" dirty="0">
                    <a:solidFill>
                      <a:schemeClr val="bg1"/>
                    </a:solidFill>
                    <a:effectLst/>
                    <a:latin typeface="Arial" pitchFamily="34" charset="0"/>
                  </a:rPr>
                  <a:t>50%</a:t>
                </a:r>
                <a:endParaRPr lang="en-US" sz="2400" dirty="0">
                  <a:solidFill>
                    <a:schemeClr val="bg1"/>
                  </a:solidFill>
                  <a:effectLst/>
                </a:endParaRPr>
              </a:p>
            </p:txBody>
          </p:sp>
        </p:grpSp>
        <p:sp>
          <p:nvSpPr>
            <p:cNvPr id="444429" name="Text Box 13"/>
            <p:cNvSpPr txBox="1">
              <a:spLocks noChangeArrowheads="1"/>
            </p:cNvSpPr>
            <p:nvPr/>
          </p:nvSpPr>
          <p:spPr bwMode="auto">
            <a:xfrm>
              <a:off x="784" y="2432"/>
              <a:ext cx="816" cy="326"/>
            </a:xfrm>
            <a:prstGeom prst="rect">
              <a:avLst/>
            </a:prstGeom>
            <a:noFill/>
            <a:ln w="9525">
              <a:noFill/>
              <a:miter lim="800000"/>
              <a:headEnd/>
              <a:tailEnd/>
            </a:ln>
            <a:effectLst/>
          </p:spPr>
          <p:txBody>
            <a:bodyPr>
              <a:spAutoFit/>
            </a:bodyPr>
            <a:lstStyle/>
            <a:p>
              <a:r>
                <a:rPr lang="en-US" sz="1400" b="1">
                  <a:solidFill>
                    <a:schemeClr val="bg1"/>
                  </a:solidFill>
                  <a:effectLst/>
                  <a:latin typeface="Arial" pitchFamily="34" charset="0"/>
                </a:rPr>
                <a:t>Critically Endangered</a:t>
              </a:r>
              <a:endParaRPr lang="en-US" sz="1400">
                <a:effectLst/>
                <a:latin typeface="Arial" pitchFamily="34" charset="0"/>
              </a:endParaRPr>
            </a:p>
          </p:txBody>
        </p:sp>
      </p:grpSp>
      <p:grpSp>
        <p:nvGrpSpPr>
          <p:cNvPr id="5" name="Group 14"/>
          <p:cNvGrpSpPr>
            <a:grpSpLocks/>
          </p:cNvGrpSpPr>
          <p:nvPr/>
        </p:nvGrpSpPr>
        <p:grpSpPr bwMode="auto">
          <a:xfrm>
            <a:off x="5754960" y="4017540"/>
            <a:ext cx="1895475" cy="952500"/>
            <a:chOff x="3552" y="2150"/>
            <a:chExt cx="1194" cy="600"/>
          </a:xfrm>
        </p:grpSpPr>
        <p:grpSp>
          <p:nvGrpSpPr>
            <p:cNvPr id="6" name="Group 15"/>
            <p:cNvGrpSpPr>
              <a:grpSpLocks/>
            </p:cNvGrpSpPr>
            <p:nvPr/>
          </p:nvGrpSpPr>
          <p:grpSpPr bwMode="auto">
            <a:xfrm>
              <a:off x="3594" y="2150"/>
              <a:ext cx="1152" cy="600"/>
              <a:chOff x="3594" y="2360"/>
              <a:chExt cx="1152" cy="600"/>
            </a:xfrm>
          </p:grpSpPr>
          <p:grpSp>
            <p:nvGrpSpPr>
              <p:cNvPr id="7" name="Group 16"/>
              <p:cNvGrpSpPr>
                <a:grpSpLocks/>
              </p:cNvGrpSpPr>
              <p:nvPr/>
            </p:nvGrpSpPr>
            <p:grpSpPr bwMode="auto">
              <a:xfrm>
                <a:off x="3594" y="2360"/>
                <a:ext cx="1152" cy="600"/>
                <a:chOff x="3435" y="2352"/>
                <a:chExt cx="678" cy="600"/>
              </a:xfrm>
            </p:grpSpPr>
            <p:sp>
              <p:nvSpPr>
                <p:cNvPr id="444433" name="Freeform 17"/>
                <p:cNvSpPr>
                  <a:spLocks/>
                </p:cNvSpPr>
                <p:nvPr/>
              </p:nvSpPr>
              <p:spPr bwMode="auto">
                <a:xfrm>
                  <a:off x="3882" y="2352"/>
                  <a:ext cx="231" cy="600"/>
                </a:xfrm>
                <a:custGeom>
                  <a:avLst/>
                  <a:gdLst/>
                  <a:ahLst/>
                  <a:cxnLst>
                    <a:cxn ang="0">
                      <a:pos x="0" y="600"/>
                    </a:cxn>
                    <a:cxn ang="0">
                      <a:pos x="0" y="203"/>
                    </a:cxn>
                    <a:cxn ang="0">
                      <a:pos x="231" y="0"/>
                    </a:cxn>
                    <a:cxn ang="0">
                      <a:pos x="231" y="394"/>
                    </a:cxn>
                    <a:cxn ang="0">
                      <a:pos x="0" y="600"/>
                    </a:cxn>
                  </a:cxnLst>
                  <a:rect l="0" t="0" r="r" b="b"/>
                  <a:pathLst>
                    <a:path w="231" h="600">
                      <a:moveTo>
                        <a:pt x="0" y="600"/>
                      </a:moveTo>
                      <a:lnTo>
                        <a:pt x="0" y="203"/>
                      </a:lnTo>
                      <a:lnTo>
                        <a:pt x="231" y="0"/>
                      </a:lnTo>
                      <a:lnTo>
                        <a:pt x="231" y="394"/>
                      </a:lnTo>
                      <a:lnTo>
                        <a:pt x="0" y="600"/>
                      </a:lnTo>
                      <a:close/>
                    </a:path>
                  </a:pathLst>
                </a:custGeom>
                <a:solidFill>
                  <a:srgbClr val="B24800"/>
                </a:solidFill>
                <a:ln w="6350">
                  <a:solidFill>
                    <a:srgbClr val="000000"/>
                  </a:solidFill>
                  <a:prstDash val="solid"/>
                  <a:round/>
                  <a:headEnd/>
                  <a:tailEnd/>
                </a:ln>
              </p:spPr>
              <p:txBody>
                <a:bodyPr/>
                <a:lstStyle/>
                <a:p>
                  <a:endParaRPr lang="en-GB"/>
                </a:p>
              </p:txBody>
            </p:sp>
            <p:sp>
              <p:nvSpPr>
                <p:cNvPr id="444434" name="Rectangle 18"/>
                <p:cNvSpPr>
                  <a:spLocks noChangeArrowheads="1"/>
                </p:cNvSpPr>
                <p:nvPr/>
              </p:nvSpPr>
              <p:spPr bwMode="auto">
                <a:xfrm>
                  <a:off x="3435" y="2555"/>
                  <a:ext cx="447" cy="397"/>
                </a:xfrm>
                <a:prstGeom prst="rect">
                  <a:avLst/>
                </a:prstGeom>
                <a:solidFill>
                  <a:srgbClr val="FF6600"/>
                </a:solidFill>
                <a:ln w="6350">
                  <a:solidFill>
                    <a:srgbClr val="000000"/>
                  </a:solidFill>
                  <a:miter lim="800000"/>
                  <a:headEnd/>
                  <a:tailEnd/>
                </a:ln>
              </p:spPr>
              <p:txBody>
                <a:bodyPr/>
                <a:lstStyle/>
                <a:p>
                  <a:endParaRPr lang="en-GB"/>
                </a:p>
              </p:txBody>
            </p:sp>
            <p:sp>
              <p:nvSpPr>
                <p:cNvPr id="444435" name="Freeform 19"/>
                <p:cNvSpPr>
                  <a:spLocks/>
                </p:cNvSpPr>
                <p:nvPr/>
              </p:nvSpPr>
              <p:spPr bwMode="auto">
                <a:xfrm>
                  <a:off x="3435" y="2352"/>
                  <a:ext cx="678" cy="203"/>
                </a:xfrm>
                <a:custGeom>
                  <a:avLst/>
                  <a:gdLst/>
                  <a:ahLst/>
                  <a:cxnLst>
                    <a:cxn ang="0">
                      <a:pos x="447" y="203"/>
                    </a:cxn>
                    <a:cxn ang="0">
                      <a:pos x="678" y="0"/>
                    </a:cxn>
                    <a:cxn ang="0">
                      <a:pos x="231" y="0"/>
                    </a:cxn>
                    <a:cxn ang="0">
                      <a:pos x="0" y="203"/>
                    </a:cxn>
                    <a:cxn ang="0">
                      <a:pos x="447" y="203"/>
                    </a:cxn>
                  </a:cxnLst>
                  <a:rect l="0" t="0" r="r" b="b"/>
                  <a:pathLst>
                    <a:path w="678" h="203">
                      <a:moveTo>
                        <a:pt x="447" y="203"/>
                      </a:moveTo>
                      <a:lnTo>
                        <a:pt x="678" y="0"/>
                      </a:lnTo>
                      <a:lnTo>
                        <a:pt x="231" y="0"/>
                      </a:lnTo>
                      <a:lnTo>
                        <a:pt x="0" y="203"/>
                      </a:lnTo>
                      <a:lnTo>
                        <a:pt x="447" y="203"/>
                      </a:lnTo>
                      <a:close/>
                    </a:path>
                  </a:pathLst>
                </a:custGeom>
                <a:solidFill>
                  <a:srgbClr val="E45C00"/>
                </a:solidFill>
                <a:ln w="6350">
                  <a:solidFill>
                    <a:srgbClr val="000000"/>
                  </a:solidFill>
                  <a:prstDash val="solid"/>
                  <a:round/>
                  <a:headEnd/>
                  <a:tailEnd/>
                </a:ln>
              </p:spPr>
              <p:txBody>
                <a:bodyPr/>
                <a:lstStyle/>
                <a:p>
                  <a:endParaRPr lang="en-GB"/>
                </a:p>
              </p:txBody>
            </p:sp>
          </p:grpSp>
          <p:sp>
            <p:nvSpPr>
              <p:cNvPr id="444436" name="Text Box 20"/>
              <p:cNvSpPr txBox="1">
                <a:spLocks noChangeArrowheads="1"/>
              </p:cNvSpPr>
              <p:nvPr/>
            </p:nvSpPr>
            <p:spPr bwMode="auto">
              <a:xfrm>
                <a:off x="3650" y="2560"/>
                <a:ext cx="662" cy="288"/>
              </a:xfrm>
              <a:prstGeom prst="rect">
                <a:avLst/>
              </a:prstGeom>
              <a:noFill/>
              <a:ln w="9525">
                <a:noFill/>
                <a:miter lim="800000"/>
                <a:headEnd/>
                <a:tailEnd/>
              </a:ln>
              <a:effectLst/>
            </p:spPr>
            <p:txBody>
              <a:bodyPr/>
              <a:lstStyle/>
              <a:p>
                <a:r>
                  <a:rPr lang="en-US" sz="2400" b="1" dirty="0">
                    <a:solidFill>
                      <a:schemeClr val="bg1"/>
                    </a:solidFill>
                    <a:effectLst/>
                    <a:latin typeface="Arial" pitchFamily="34" charset="0"/>
                  </a:rPr>
                  <a:t>10%</a:t>
                </a:r>
                <a:endParaRPr lang="en-US" sz="2400" dirty="0">
                  <a:solidFill>
                    <a:schemeClr val="bg1"/>
                  </a:solidFill>
                  <a:effectLst/>
                </a:endParaRPr>
              </a:p>
            </p:txBody>
          </p:sp>
        </p:grpSp>
        <p:sp>
          <p:nvSpPr>
            <p:cNvPr id="444437" name="Text Box 21"/>
            <p:cNvSpPr txBox="1">
              <a:spLocks noChangeArrowheads="1"/>
            </p:cNvSpPr>
            <p:nvPr/>
          </p:nvSpPr>
          <p:spPr bwMode="auto">
            <a:xfrm>
              <a:off x="3552" y="2558"/>
              <a:ext cx="816" cy="192"/>
            </a:xfrm>
            <a:prstGeom prst="rect">
              <a:avLst/>
            </a:prstGeom>
            <a:noFill/>
            <a:ln w="9525">
              <a:noFill/>
              <a:miter lim="800000"/>
              <a:headEnd/>
              <a:tailEnd/>
            </a:ln>
            <a:effectLst/>
          </p:spPr>
          <p:txBody>
            <a:bodyPr>
              <a:spAutoFit/>
            </a:bodyPr>
            <a:lstStyle/>
            <a:p>
              <a:r>
                <a:rPr lang="en-US" sz="1400" b="1">
                  <a:solidFill>
                    <a:schemeClr val="bg1"/>
                  </a:solidFill>
                  <a:effectLst/>
                  <a:latin typeface="Arial" pitchFamily="34" charset="0"/>
                </a:rPr>
                <a:t>Vulnerable</a:t>
              </a:r>
              <a:endParaRPr lang="en-US" sz="1400">
                <a:effectLst/>
                <a:latin typeface="Arial" pitchFamily="34" charset="0"/>
              </a:endParaRPr>
            </a:p>
          </p:txBody>
        </p:sp>
      </p:grpSp>
      <p:grpSp>
        <p:nvGrpSpPr>
          <p:cNvPr id="8" name="Group 22"/>
          <p:cNvGrpSpPr>
            <a:grpSpLocks/>
          </p:cNvGrpSpPr>
          <p:nvPr/>
        </p:nvGrpSpPr>
        <p:grpSpPr bwMode="auto">
          <a:xfrm>
            <a:off x="3545160" y="3438103"/>
            <a:ext cx="1882775" cy="1582737"/>
            <a:chOff x="2160" y="1785"/>
            <a:chExt cx="1186" cy="997"/>
          </a:xfrm>
        </p:grpSpPr>
        <p:grpSp>
          <p:nvGrpSpPr>
            <p:cNvPr id="9" name="Group 23"/>
            <p:cNvGrpSpPr>
              <a:grpSpLocks/>
            </p:cNvGrpSpPr>
            <p:nvPr/>
          </p:nvGrpSpPr>
          <p:grpSpPr bwMode="auto">
            <a:xfrm>
              <a:off x="2194" y="1785"/>
              <a:ext cx="1152" cy="997"/>
              <a:chOff x="2194" y="1963"/>
              <a:chExt cx="1152" cy="997"/>
            </a:xfrm>
          </p:grpSpPr>
          <p:grpSp>
            <p:nvGrpSpPr>
              <p:cNvPr id="10" name="Group 24"/>
              <p:cNvGrpSpPr>
                <a:grpSpLocks/>
              </p:cNvGrpSpPr>
              <p:nvPr/>
            </p:nvGrpSpPr>
            <p:grpSpPr bwMode="auto">
              <a:xfrm>
                <a:off x="2194" y="1963"/>
                <a:ext cx="1152" cy="997"/>
                <a:chOff x="2317" y="1955"/>
                <a:chExt cx="679" cy="997"/>
              </a:xfrm>
            </p:grpSpPr>
            <p:sp>
              <p:nvSpPr>
                <p:cNvPr id="444441" name="Freeform 25"/>
                <p:cNvSpPr>
                  <a:spLocks/>
                </p:cNvSpPr>
                <p:nvPr/>
              </p:nvSpPr>
              <p:spPr bwMode="auto">
                <a:xfrm>
                  <a:off x="2764" y="1955"/>
                  <a:ext cx="232" cy="997"/>
                </a:xfrm>
                <a:custGeom>
                  <a:avLst/>
                  <a:gdLst/>
                  <a:ahLst/>
                  <a:cxnLst>
                    <a:cxn ang="0">
                      <a:pos x="0" y="997"/>
                    </a:cxn>
                    <a:cxn ang="0">
                      <a:pos x="0" y="203"/>
                    </a:cxn>
                    <a:cxn ang="0">
                      <a:pos x="232" y="0"/>
                    </a:cxn>
                    <a:cxn ang="0">
                      <a:pos x="232" y="791"/>
                    </a:cxn>
                    <a:cxn ang="0">
                      <a:pos x="0" y="997"/>
                    </a:cxn>
                  </a:cxnLst>
                  <a:rect l="0" t="0" r="r" b="b"/>
                  <a:pathLst>
                    <a:path w="232" h="997">
                      <a:moveTo>
                        <a:pt x="0" y="997"/>
                      </a:moveTo>
                      <a:lnTo>
                        <a:pt x="0" y="203"/>
                      </a:lnTo>
                      <a:lnTo>
                        <a:pt x="232" y="0"/>
                      </a:lnTo>
                      <a:lnTo>
                        <a:pt x="232" y="791"/>
                      </a:lnTo>
                      <a:lnTo>
                        <a:pt x="0" y="997"/>
                      </a:lnTo>
                      <a:close/>
                    </a:path>
                  </a:pathLst>
                </a:custGeom>
                <a:solidFill>
                  <a:srgbClr val="501B00"/>
                </a:solidFill>
                <a:ln w="6350">
                  <a:solidFill>
                    <a:srgbClr val="000000"/>
                  </a:solidFill>
                  <a:prstDash val="solid"/>
                  <a:round/>
                  <a:headEnd/>
                  <a:tailEnd/>
                </a:ln>
              </p:spPr>
              <p:txBody>
                <a:bodyPr/>
                <a:lstStyle/>
                <a:p>
                  <a:endParaRPr lang="en-GB"/>
                </a:p>
              </p:txBody>
            </p:sp>
            <p:sp>
              <p:nvSpPr>
                <p:cNvPr id="444442" name="Rectangle 26"/>
                <p:cNvSpPr>
                  <a:spLocks noChangeArrowheads="1"/>
                </p:cNvSpPr>
                <p:nvPr/>
              </p:nvSpPr>
              <p:spPr bwMode="auto">
                <a:xfrm>
                  <a:off x="2317" y="2158"/>
                  <a:ext cx="447" cy="794"/>
                </a:xfrm>
                <a:prstGeom prst="rect">
                  <a:avLst/>
                </a:prstGeom>
                <a:solidFill>
                  <a:srgbClr val="993300"/>
                </a:solidFill>
                <a:ln w="6350">
                  <a:solidFill>
                    <a:srgbClr val="000000"/>
                  </a:solidFill>
                  <a:miter lim="800000"/>
                  <a:headEnd/>
                  <a:tailEnd/>
                </a:ln>
              </p:spPr>
              <p:txBody>
                <a:bodyPr/>
                <a:lstStyle/>
                <a:p>
                  <a:endParaRPr lang="en-GB"/>
                </a:p>
              </p:txBody>
            </p:sp>
            <p:sp>
              <p:nvSpPr>
                <p:cNvPr id="444443" name="Freeform 27"/>
                <p:cNvSpPr>
                  <a:spLocks/>
                </p:cNvSpPr>
                <p:nvPr/>
              </p:nvSpPr>
              <p:spPr bwMode="auto">
                <a:xfrm>
                  <a:off x="2317" y="1955"/>
                  <a:ext cx="679" cy="203"/>
                </a:xfrm>
                <a:custGeom>
                  <a:avLst/>
                  <a:gdLst/>
                  <a:ahLst/>
                  <a:cxnLst>
                    <a:cxn ang="0">
                      <a:pos x="447" y="203"/>
                    </a:cxn>
                    <a:cxn ang="0">
                      <a:pos x="679" y="0"/>
                    </a:cxn>
                    <a:cxn ang="0">
                      <a:pos x="232" y="0"/>
                    </a:cxn>
                    <a:cxn ang="0">
                      <a:pos x="0" y="203"/>
                    </a:cxn>
                    <a:cxn ang="0">
                      <a:pos x="447" y="203"/>
                    </a:cxn>
                  </a:cxnLst>
                  <a:rect l="0" t="0" r="r" b="b"/>
                  <a:pathLst>
                    <a:path w="679" h="203">
                      <a:moveTo>
                        <a:pt x="447" y="203"/>
                      </a:moveTo>
                      <a:lnTo>
                        <a:pt x="679" y="0"/>
                      </a:lnTo>
                      <a:lnTo>
                        <a:pt x="232" y="0"/>
                      </a:lnTo>
                      <a:lnTo>
                        <a:pt x="0" y="203"/>
                      </a:lnTo>
                      <a:lnTo>
                        <a:pt x="447" y="203"/>
                      </a:lnTo>
                      <a:close/>
                    </a:path>
                  </a:pathLst>
                </a:custGeom>
                <a:solidFill>
                  <a:srgbClr val="7E2A00"/>
                </a:solidFill>
                <a:ln w="6350">
                  <a:solidFill>
                    <a:srgbClr val="000000"/>
                  </a:solidFill>
                  <a:prstDash val="solid"/>
                  <a:round/>
                  <a:headEnd/>
                  <a:tailEnd/>
                </a:ln>
              </p:spPr>
              <p:txBody>
                <a:bodyPr/>
                <a:lstStyle/>
                <a:p>
                  <a:endParaRPr lang="en-GB"/>
                </a:p>
              </p:txBody>
            </p:sp>
          </p:grpSp>
          <p:sp>
            <p:nvSpPr>
              <p:cNvPr id="444444" name="Text Box 28"/>
              <p:cNvSpPr txBox="1">
                <a:spLocks noChangeArrowheads="1"/>
              </p:cNvSpPr>
              <p:nvPr/>
            </p:nvSpPr>
            <p:spPr bwMode="auto">
              <a:xfrm>
                <a:off x="2231" y="2293"/>
                <a:ext cx="662" cy="288"/>
              </a:xfrm>
              <a:prstGeom prst="rect">
                <a:avLst/>
              </a:prstGeom>
              <a:noFill/>
              <a:ln w="9525">
                <a:noFill/>
                <a:miter lim="800000"/>
                <a:headEnd/>
                <a:tailEnd/>
              </a:ln>
              <a:effectLst/>
            </p:spPr>
            <p:txBody>
              <a:bodyPr/>
              <a:lstStyle/>
              <a:p>
                <a:r>
                  <a:rPr lang="en-US" sz="2400" b="1" dirty="0">
                    <a:solidFill>
                      <a:schemeClr val="bg1"/>
                    </a:solidFill>
                    <a:effectLst/>
                    <a:latin typeface="Arial" pitchFamily="34" charset="0"/>
                  </a:rPr>
                  <a:t>20%</a:t>
                </a:r>
                <a:endParaRPr lang="en-US" sz="2400" dirty="0">
                  <a:solidFill>
                    <a:schemeClr val="bg1"/>
                  </a:solidFill>
                  <a:effectLst/>
                </a:endParaRPr>
              </a:p>
            </p:txBody>
          </p:sp>
        </p:grpSp>
        <p:sp>
          <p:nvSpPr>
            <p:cNvPr id="444445" name="Text Box 29"/>
            <p:cNvSpPr txBox="1">
              <a:spLocks noChangeArrowheads="1"/>
            </p:cNvSpPr>
            <p:nvPr/>
          </p:nvSpPr>
          <p:spPr bwMode="auto">
            <a:xfrm>
              <a:off x="2160" y="2523"/>
              <a:ext cx="816" cy="192"/>
            </a:xfrm>
            <a:prstGeom prst="rect">
              <a:avLst/>
            </a:prstGeom>
            <a:noFill/>
            <a:ln w="9525">
              <a:noFill/>
              <a:miter lim="800000"/>
              <a:headEnd/>
              <a:tailEnd/>
            </a:ln>
            <a:effectLst/>
          </p:spPr>
          <p:txBody>
            <a:bodyPr>
              <a:spAutoFit/>
            </a:bodyPr>
            <a:lstStyle/>
            <a:p>
              <a:r>
                <a:rPr lang="en-US" sz="1400" b="1">
                  <a:solidFill>
                    <a:schemeClr val="bg1"/>
                  </a:solidFill>
                  <a:effectLst/>
                  <a:latin typeface="Arial" pitchFamily="34" charset="0"/>
                </a:rPr>
                <a:t>Endangered</a:t>
              </a:r>
              <a:endParaRPr lang="en-US" sz="1400">
                <a:effectLst/>
                <a:latin typeface="Arial" pitchFamily="34" charset="0"/>
              </a:endParaRPr>
            </a:p>
          </p:txBody>
        </p:sp>
      </p:grpSp>
      <p:sp>
        <p:nvSpPr>
          <p:cNvPr id="444446" name="Text Box 30"/>
          <p:cNvSpPr txBox="1">
            <a:spLocks noChangeArrowheads="1"/>
          </p:cNvSpPr>
          <p:nvPr/>
        </p:nvSpPr>
        <p:spPr bwMode="auto">
          <a:xfrm>
            <a:off x="1259160" y="5911428"/>
            <a:ext cx="6553200" cy="469900"/>
          </a:xfrm>
          <a:prstGeom prst="rect">
            <a:avLst/>
          </a:prstGeom>
          <a:noFill/>
          <a:ln w="12700">
            <a:solidFill>
              <a:srgbClr val="808000"/>
            </a:solidFill>
            <a:miter lim="800000"/>
            <a:headEnd/>
            <a:tailEnd/>
          </a:ln>
          <a:effectLst/>
        </p:spPr>
        <p:txBody>
          <a:bodyPr>
            <a:spAutoFit/>
          </a:bodyPr>
          <a:lstStyle/>
          <a:p>
            <a:r>
              <a:rPr lang="en-US" sz="2400">
                <a:solidFill>
                  <a:srgbClr val="800000"/>
                </a:solidFill>
                <a:effectLst/>
                <a:latin typeface="Arial" pitchFamily="34" charset="0"/>
              </a:rPr>
              <a:t>Up to a </a:t>
            </a:r>
            <a:r>
              <a:rPr lang="en-US" sz="2400" b="1">
                <a:solidFill>
                  <a:srgbClr val="800000"/>
                </a:solidFill>
                <a:effectLst/>
                <a:latin typeface="Arial" pitchFamily="34" charset="0"/>
              </a:rPr>
              <a:t>maximum</a:t>
            </a:r>
            <a:r>
              <a:rPr lang="en-US" sz="2400">
                <a:solidFill>
                  <a:srgbClr val="800000"/>
                </a:solidFill>
                <a:effectLst/>
                <a:latin typeface="Arial" pitchFamily="34" charset="0"/>
              </a:rPr>
              <a:t> of </a:t>
            </a:r>
            <a:r>
              <a:rPr lang="en-US" sz="2400" b="1">
                <a:solidFill>
                  <a:srgbClr val="800000"/>
                </a:solidFill>
                <a:effectLst/>
                <a:latin typeface="Arial" pitchFamily="34" charset="0"/>
              </a:rPr>
              <a:t>100 years</a:t>
            </a:r>
            <a:r>
              <a:rPr lang="en-US" sz="2400">
                <a:solidFill>
                  <a:srgbClr val="800000"/>
                </a:solidFill>
                <a:effectLst/>
                <a:latin typeface="Arial" pitchFamily="34" charset="0"/>
              </a:rPr>
              <a:t> in the future</a:t>
            </a:r>
          </a:p>
        </p:txBody>
      </p:sp>
      <p:sp>
        <p:nvSpPr>
          <p:cNvPr id="34" name="Text Box 2"/>
          <p:cNvSpPr txBox="1">
            <a:spLocks noChangeArrowheads="1"/>
          </p:cNvSpPr>
          <p:nvPr/>
        </p:nvSpPr>
        <p:spPr bwMode="auto">
          <a:xfrm>
            <a:off x="1043608" y="214313"/>
            <a:ext cx="2853506" cy="707886"/>
          </a:xfrm>
          <a:prstGeom prst="rect">
            <a:avLst/>
          </a:prstGeom>
          <a:noFill/>
          <a:ln w="9525">
            <a:noFill/>
            <a:miter lim="800000"/>
            <a:headEnd/>
            <a:tailEnd/>
          </a:ln>
        </p:spPr>
        <p:txBody>
          <a:bodyPr wrap="square">
            <a:spAutoFit/>
          </a:bodyPr>
          <a:lstStyle/>
          <a:p>
            <a:pPr algn="l"/>
            <a:r>
              <a:rPr lang="en-US" sz="4000" b="1" dirty="0" smtClean="0">
                <a:effectLst/>
                <a:latin typeface="Arial" charset="0"/>
              </a:rPr>
              <a:t>Criterion E</a:t>
            </a:r>
            <a:endParaRPr lang="en-US" sz="4000" b="1" dirty="0">
              <a:effectLst/>
              <a:latin typeface="Arial" charset="0"/>
            </a:endParaRPr>
          </a:p>
        </p:txBody>
      </p:sp>
      <p:grpSp>
        <p:nvGrpSpPr>
          <p:cNvPr id="32" name="Group 31"/>
          <p:cNvGrpSpPr/>
          <p:nvPr/>
        </p:nvGrpSpPr>
        <p:grpSpPr>
          <a:xfrm>
            <a:off x="5076056" y="-27384"/>
            <a:ext cx="4104456" cy="720080"/>
            <a:chOff x="5076056" y="-27384"/>
            <a:chExt cx="4104456" cy="720080"/>
          </a:xfrm>
        </p:grpSpPr>
        <p:grpSp>
          <p:nvGrpSpPr>
            <p:cNvPr id="33" name="Group 32"/>
            <p:cNvGrpSpPr/>
            <p:nvPr/>
          </p:nvGrpSpPr>
          <p:grpSpPr>
            <a:xfrm>
              <a:off x="5076056" y="-27384"/>
              <a:ext cx="4104456" cy="720080"/>
              <a:chOff x="5076056" y="-27384"/>
              <a:chExt cx="4104456" cy="720080"/>
            </a:xfrm>
          </p:grpSpPr>
          <p:sp>
            <p:nvSpPr>
              <p:cNvPr id="36" name="Rectangle 35"/>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35" name="TextBox 34"/>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E</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99017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44419"/>
                                        </p:tgtEl>
                                        <p:attrNameLst>
                                          <p:attrName>style.visibility</p:attrName>
                                        </p:attrNameLst>
                                      </p:cBhvr>
                                      <p:to>
                                        <p:strVal val="visible"/>
                                      </p:to>
                                    </p:se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444420"/>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444421"/>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444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p:bldP spid="444420" grpId="0"/>
      <p:bldP spid="444421" grpId="0"/>
      <p:bldP spid="4444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 y="2276872"/>
            <a:ext cx="9144001" cy="1872208"/>
          </a:xfrm>
          <a:prstGeom prst="rect">
            <a:avLst/>
          </a:prstGeom>
          <a:noFill/>
          <a:ln w="9525">
            <a:noFill/>
            <a:miter lim="800000"/>
            <a:headEnd/>
            <a:tailEnd/>
          </a:ln>
        </p:spPr>
      </p:pic>
      <p:grpSp>
        <p:nvGrpSpPr>
          <p:cNvPr id="3" name="Group 2"/>
          <p:cNvGrpSpPr/>
          <p:nvPr/>
        </p:nvGrpSpPr>
        <p:grpSpPr>
          <a:xfrm>
            <a:off x="5076056" y="-27384"/>
            <a:ext cx="4104456" cy="720080"/>
            <a:chOff x="5076056" y="-27384"/>
            <a:chExt cx="4104456" cy="720080"/>
          </a:xfrm>
        </p:grpSpPr>
        <p:grpSp>
          <p:nvGrpSpPr>
            <p:cNvPr id="4" name="Group 3"/>
            <p:cNvGrpSpPr/>
            <p:nvPr/>
          </p:nvGrpSpPr>
          <p:grpSpPr>
            <a:xfrm>
              <a:off x="5076056" y="-27384"/>
              <a:ext cx="4104456" cy="720080"/>
              <a:chOff x="5076056" y="-27384"/>
              <a:chExt cx="4104456" cy="720080"/>
            </a:xfrm>
          </p:grpSpPr>
          <p:sp>
            <p:nvSpPr>
              <p:cNvPr id="6" name="Rectangle 5"/>
              <p:cNvSpPr/>
              <p:nvPr/>
            </p:nvSpPr>
            <p:spPr>
              <a:xfrm>
                <a:off x="5076056" y="0"/>
                <a:ext cx="406794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718" y="-27384"/>
                <a:ext cx="3181794" cy="504896"/>
              </a:xfrm>
              <a:prstGeom prst="rect">
                <a:avLst/>
              </a:prstGeom>
            </p:spPr>
          </p:pic>
        </p:grpSp>
        <p:sp>
          <p:nvSpPr>
            <p:cNvPr id="5" name="TextBox 4"/>
            <p:cNvSpPr txBox="1"/>
            <p:nvPr/>
          </p:nvSpPr>
          <p:spPr>
            <a:xfrm>
              <a:off x="8748464" y="44624"/>
              <a:ext cx="205036" cy="461665"/>
            </a:xfrm>
            <a:prstGeom prst="rect">
              <a:avLst/>
            </a:prstGeom>
            <a:solidFill>
              <a:schemeClr val="bg1"/>
            </a:solidFill>
            <a:ln>
              <a:solidFill>
                <a:schemeClr val="bg1"/>
              </a:solidFill>
            </a:ln>
          </p:spPr>
          <p:txBody>
            <a:bodyPr wrap="square" rtlCol="0">
              <a:spAutoFit/>
            </a:bodyPr>
            <a:lstStyle/>
            <a:p>
              <a:r>
                <a:rPr lang="en-GB" sz="2400" b="1" dirty="0" smtClean="0">
                  <a:solidFill>
                    <a:schemeClr val="bg1">
                      <a:lumMod val="50000"/>
                    </a:schemeClr>
                  </a:solidFill>
                  <a:effectLst/>
                  <a:latin typeface="Arial" panose="020B0604020202020204" pitchFamily="34" charset="0"/>
                  <a:cs typeface="Arial" panose="020B0604020202020204" pitchFamily="34" charset="0"/>
                </a:rPr>
                <a:t>E</a:t>
              </a:r>
              <a:endParaRPr lang="en-GB" sz="2400" b="1" dirty="0">
                <a:solidFill>
                  <a:schemeClr val="bg1">
                    <a:lumMod val="50000"/>
                  </a:schemeClr>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21724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76200" y="1405164"/>
            <a:ext cx="8991600" cy="1231748"/>
          </a:xfrm>
          <a:prstGeom prst="rect">
            <a:avLst/>
          </a:prstGeom>
          <a:noFill/>
          <a:ln w="25400">
            <a:noFill/>
            <a:miter lim="800000"/>
            <a:headEnd/>
            <a:tailEnd/>
          </a:ln>
          <a:effectLst/>
        </p:spPr>
        <p:txBody>
          <a:bodyPr lIns="92075" tIns="46038" rIns="92075" bIns="46038">
            <a:spAutoFit/>
          </a:bodyPr>
          <a:lstStyle/>
          <a:p>
            <a:pPr eaLnBrk="0" hangingPunct="0">
              <a:spcBef>
                <a:spcPct val="20000"/>
              </a:spcBef>
              <a:defRPr/>
            </a:pPr>
            <a:r>
              <a:rPr lang="en-GB" sz="3700" b="1" dirty="0" smtClean="0">
                <a:solidFill>
                  <a:srgbClr val="C00000"/>
                </a:solidFill>
                <a:effectLst/>
                <a:latin typeface="Arial" pitchFamily="34" charset="0"/>
              </a:rPr>
              <a:t>Identify source-sink relationships with populations outside region</a:t>
            </a:r>
            <a:endParaRPr lang="en-US" sz="3700" u="sng" dirty="0">
              <a:solidFill>
                <a:srgbClr val="C00000"/>
              </a:solidFill>
              <a:effectLst/>
              <a:latin typeface="Arial" pitchFamily="34" charset="0"/>
            </a:endParaRPr>
          </a:p>
        </p:txBody>
      </p:sp>
      <p:grpSp>
        <p:nvGrpSpPr>
          <p:cNvPr id="2" name="Group 11"/>
          <p:cNvGrpSpPr>
            <a:grpSpLocks/>
          </p:cNvGrpSpPr>
          <p:nvPr/>
        </p:nvGrpSpPr>
        <p:grpSpPr bwMode="auto">
          <a:xfrm>
            <a:off x="5722938" y="3273425"/>
            <a:ext cx="473075" cy="120650"/>
            <a:chOff x="820" y="2736"/>
            <a:chExt cx="2876" cy="945"/>
          </a:xfrm>
        </p:grpSpPr>
        <p:sp>
          <p:nvSpPr>
            <p:cNvPr id="12452" name="Freeform 12"/>
            <p:cNvSpPr>
              <a:spLocks/>
            </p:cNvSpPr>
            <p:nvPr/>
          </p:nvSpPr>
          <p:spPr bwMode="auto">
            <a:xfrm>
              <a:off x="832" y="3243"/>
              <a:ext cx="2856" cy="438"/>
            </a:xfrm>
            <a:custGeom>
              <a:avLst/>
              <a:gdLst>
                <a:gd name="T0" fmla="*/ 0 w 2856"/>
                <a:gd name="T1" fmla="*/ 53 h 438"/>
                <a:gd name="T2" fmla="*/ 88 w 2856"/>
                <a:gd name="T3" fmla="*/ 189 h 438"/>
                <a:gd name="T4" fmla="*/ 264 w 2856"/>
                <a:gd name="T5" fmla="*/ 285 h 438"/>
                <a:gd name="T6" fmla="*/ 688 w 2856"/>
                <a:gd name="T7" fmla="*/ 365 h 438"/>
                <a:gd name="T8" fmla="*/ 1088 w 2856"/>
                <a:gd name="T9" fmla="*/ 421 h 438"/>
                <a:gd name="T10" fmla="*/ 1520 w 2856"/>
                <a:gd name="T11" fmla="*/ 429 h 438"/>
                <a:gd name="T12" fmla="*/ 2008 w 2856"/>
                <a:gd name="T13" fmla="*/ 397 h 438"/>
                <a:gd name="T14" fmla="*/ 2360 w 2856"/>
                <a:gd name="T15" fmla="*/ 333 h 438"/>
                <a:gd name="T16" fmla="*/ 2744 w 2856"/>
                <a:gd name="T17" fmla="*/ 189 h 438"/>
                <a:gd name="T18" fmla="*/ 2856 w 2856"/>
                <a:gd name="T19" fmla="*/ 69 h 438"/>
                <a:gd name="T20" fmla="*/ 2588 w 2856"/>
                <a:gd name="T21" fmla="*/ 31 h 438"/>
                <a:gd name="T22" fmla="*/ 120 w 2856"/>
                <a:gd name="T23" fmla="*/ 31 h 438"/>
                <a:gd name="T24" fmla="*/ 0 w 2856"/>
                <a:gd name="T25" fmla="*/ 53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6"/>
                <a:gd name="T40" fmla="*/ 0 h 438"/>
                <a:gd name="T41" fmla="*/ 2856 w 2856"/>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6" h="438">
                  <a:moveTo>
                    <a:pt x="0" y="53"/>
                  </a:moveTo>
                  <a:cubicBezTo>
                    <a:pt x="21" y="139"/>
                    <a:pt x="26" y="160"/>
                    <a:pt x="88" y="189"/>
                  </a:cubicBezTo>
                  <a:cubicBezTo>
                    <a:pt x="134" y="233"/>
                    <a:pt x="169" y="233"/>
                    <a:pt x="264" y="285"/>
                  </a:cubicBezTo>
                  <a:cubicBezTo>
                    <a:pt x="431" y="353"/>
                    <a:pt x="584" y="341"/>
                    <a:pt x="688" y="365"/>
                  </a:cubicBezTo>
                  <a:cubicBezTo>
                    <a:pt x="814" y="409"/>
                    <a:pt x="944" y="388"/>
                    <a:pt x="1088" y="421"/>
                  </a:cubicBezTo>
                  <a:cubicBezTo>
                    <a:pt x="1230" y="438"/>
                    <a:pt x="1352" y="423"/>
                    <a:pt x="1520" y="429"/>
                  </a:cubicBezTo>
                  <a:cubicBezTo>
                    <a:pt x="1688" y="436"/>
                    <a:pt x="1792" y="397"/>
                    <a:pt x="2008" y="397"/>
                  </a:cubicBezTo>
                  <a:cubicBezTo>
                    <a:pt x="2260" y="346"/>
                    <a:pt x="2235" y="365"/>
                    <a:pt x="2360" y="333"/>
                  </a:cubicBezTo>
                  <a:cubicBezTo>
                    <a:pt x="2483" y="298"/>
                    <a:pt x="2661" y="233"/>
                    <a:pt x="2744" y="189"/>
                  </a:cubicBezTo>
                  <a:cubicBezTo>
                    <a:pt x="2771" y="133"/>
                    <a:pt x="2841" y="132"/>
                    <a:pt x="2856" y="69"/>
                  </a:cubicBezTo>
                  <a:cubicBezTo>
                    <a:pt x="2781" y="0"/>
                    <a:pt x="2674" y="42"/>
                    <a:pt x="2588" y="31"/>
                  </a:cubicBezTo>
                  <a:cubicBezTo>
                    <a:pt x="1763" y="44"/>
                    <a:pt x="945" y="67"/>
                    <a:pt x="120" y="31"/>
                  </a:cubicBezTo>
                  <a:cubicBezTo>
                    <a:pt x="72" y="37"/>
                    <a:pt x="0" y="53"/>
                    <a:pt x="0" y="53"/>
                  </a:cubicBezTo>
                  <a:close/>
                </a:path>
              </a:pathLst>
            </a:custGeom>
            <a:solidFill>
              <a:srgbClr val="96969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453" name="Oval 13"/>
            <p:cNvSpPr>
              <a:spLocks noChangeArrowheads="1"/>
            </p:cNvSpPr>
            <p:nvPr/>
          </p:nvSpPr>
          <p:spPr bwMode="auto">
            <a:xfrm>
              <a:off x="820" y="3038"/>
              <a:ext cx="2876" cy="504"/>
            </a:xfrm>
            <a:prstGeom prst="ellipse">
              <a:avLst/>
            </a:prstGeom>
            <a:solidFill>
              <a:schemeClr val="bg2"/>
            </a:solidFill>
            <a:ln w="9525">
              <a:solidFill>
                <a:schemeClr val="tx1"/>
              </a:solidFill>
              <a:round/>
              <a:headEnd/>
              <a:tailEnd/>
            </a:ln>
          </p:spPr>
          <p:txBody>
            <a:bodyPr wrap="none" anchor="ctr">
              <a:spAutoFit/>
            </a:bodyPr>
            <a:lstStyle/>
            <a:p>
              <a:endParaRPr lang="en-US"/>
            </a:p>
          </p:txBody>
        </p:sp>
        <p:sp>
          <p:nvSpPr>
            <p:cNvPr id="12454" name="Freeform 14"/>
            <p:cNvSpPr>
              <a:spLocks/>
            </p:cNvSpPr>
            <p:nvPr/>
          </p:nvSpPr>
          <p:spPr bwMode="auto">
            <a:xfrm>
              <a:off x="1946" y="2736"/>
              <a:ext cx="600" cy="586"/>
            </a:xfrm>
            <a:custGeom>
              <a:avLst/>
              <a:gdLst>
                <a:gd name="T0" fmla="*/ 24 w 400"/>
                <a:gd name="T1" fmla="*/ 245 h 383"/>
                <a:gd name="T2" fmla="*/ 120 w 400"/>
                <a:gd name="T3" fmla="*/ 61 h 383"/>
                <a:gd name="T4" fmla="*/ 312 w 400"/>
                <a:gd name="T5" fmla="*/ 0 h 383"/>
                <a:gd name="T6" fmla="*/ 516 w 400"/>
                <a:gd name="T7" fmla="*/ 61 h 383"/>
                <a:gd name="T8" fmla="*/ 588 w 400"/>
                <a:gd name="T9" fmla="*/ 220 h 383"/>
                <a:gd name="T10" fmla="*/ 588 w 400"/>
                <a:gd name="T11" fmla="*/ 539 h 383"/>
                <a:gd name="T12" fmla="*/ 408 w 400"/>
                <a:gd name="T13" fmla="*/ 575 h 383"/>
                <a:gd name="T14" fmla="*/ 264 w 400"/>
                <a:gd name="T15" fmla="*/ 575 h 383"/>
                <a:gd name="T16" fmla="*/ 108 w 400"/>
                <a:gd name="T17" fmla="*/ 563 h 383"/>
                <a:gd name="T18" fmla="*/ 0 w 400"/>
                <a:gd name="T19" fmla="*/ 514 h 383"/>
                <a:gd name="T20" fmla="*/ 24 w 400"/>
                <a:gd name="T21" fmla="*/ 245 h 3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383"/>
                <a:gd name="T35" fmla="*/ 400 w 400"/>
                <a:gd name="T36" fmla="*/ 383 h 3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383">
                  <a:moveTo>
                    <a:pt x="16" y="160"/>
                  </a:moveTo>
                  <a:cubicBezTo>
                    <a:pt x="48" y="72"/>
                    <a:pt x="40" y="96"/>
                    <a:pt x="80" y="40"/>
                  </a:cubicBezTo>
                  <a:cubicBezTo>
                    <a:pt x="117" y="8"/>
                    <a:pt x="165" y="14"/>
                    <a:pt x="208" y="0"/>
                  </a:cubicBezTo>
                  <a:cubicBezTo>
                    <a:pt x="253" y="11"/>
                    <a:pt x="272" y="0"/>
                    <a:pt x="344" y="40"/>
                  </a:cubicBezTo>
                  <a:cubicBezTo>
                    <a:pt x="368" y="112"/>
                    <a:pt x="376" y="88"/>
                    <a:pt x="392" y="144"/>
                  </a:cubicBezTo>
                  <a:cubicBezTo>
                    <a:pt x="400" y="187"/>
                    <a:pt x="400" y="329"/>
                    <a:pt x="392" y="352"/>
                  </a:cubicBezTo>
                  <a:cubicBezTo>
                    <a:pt x="373" y="381"/>
                    <a:pt x="308" y="372"/>
                    <a:pt x="272" y="376"/>
                  </a:cubicBezTo>
                  <a:cubicBezTo>
                    <a:pt x="257" y="383"/>
                    <a:pt x="176" y="376"/>
                    <a:pt x="176" y="376"/>
                  </a:cubicBezTo>
                  <a:cubicBezTo>
                    <a:pt x="99" y="373"/>
                    <a:pt x="149" y="375"/>
                    <a:pt x="72" y="368"/>
                  </a:cubicBezTo>
                  <a:cubicBezTo>
                    <a:pt x="55" y="367"/>
                    <a:pt x="0" y="353"/>
                    <a:pt x="0" y="336"/>
                  </a:cubicBezTo>
                  <a:cubicBezTo>
                    <a:pt x="0" y="323"/>
                    <a:pt x="0" y="248"/>
                    <a:pt x="16" y="160"/>
                  </a:cubicBezTo>
                  <a:close/>
                </a:path>
              </a:pathLst>
            </a:custGeom>
            <a:solidFill>
              <a:srgbClr val="C0C0C0"/>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455" name="Oval 15"/>
            <p:cNvSpPr>
              <a:spLocks noChangeArrowheads="1"/>
            </p:cNvSpPr>
            <p:nvPr/>
          </p:nvSpPr>
          <p:spPr bwMode="auto">
            <a:xfrm>
              <a:off x="864" y="331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56" name="Oval 16"/>
            <p:cNvSpPr>
              <a:spLocks noChangeArrowheads="1"/>
            </p:cNvSpPr>
            <p:nvPr/>
          </p:nvSpPr>
          <p:spPr bwMode="auto">
            <a:xfrm>
              <a:off x="1024" y="338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57" name="Oval 17"/>
            <p:cNvSpPr>
              <a:spLocks noChangeArrowheads="1"/>
            </p:cNvSpPr>
            <p:nvPr/>
          </p:nvSpPr>
          <p:spPr bwMode="auto">
            <a:xfrm>
              <a:off x="1232"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58" name="Oval 18"/>
            <p:cNvSpPr>
              <a:spLocks noChangeArrowheads="1"/>
            </p:cNvSpPr>
            <p:nvPr/>
          </p:nvSpPr>
          <p:spPr bwMode="auto">
            <a:xfrm>
              <a:off x="145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59" name="Oval 19"/>
            <p:cNvSpPr>
              <a:spLocks noChangeArrowheads="1"/>
            </p:cNvSpPr>
            <p:nvPr/>
          </p:nvSpPr>
          <p:spPr bwMode="auto">
            <a:xfrm>
              <a:off x="1680" y="347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0" name="Oval 20"/>
            <p:cNvSpPr>
              <a:spLocks noChangeArrowheads="1"/>
            </p:cNvSpPr>
            <p:nvPr/>
          </p:nvSpPr>
          <p:spPr bwMode="auto">
            <a:xfrm>
              <a:off x="1920"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1" name="Oval 21"/>
            <p:cNvSpPr>
              <a:spLocks noChangeArrowheads="1"/>
            </p:cNvSpPr>
            <p:nvPr/>
          </p:nvSpPr>
          <p:spPr bwMode="auto">
            <a:xfrm>
              <a:off x="21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2" name="Oval 22"/>
            <p:cNvSpPr>
              <a:spLocks noChangeArrowheads="1"/>
            </p:cNvSpPr>
            <p:nvPr/>
          </p:nvSpPr>
          <p:spPr bwMode="auto">
            <a:xfrm>
              <a:off x="23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3" name="Oval 23"/>
            <p:cNvSpPr>
              <a:spLocks noChangeArrowheads="1"/>
            </p:cNvSpPr>
            <p:nvPr/>
          </p:nvSpPr>
          <p:spPr bwMode="auto">
            <a:xfrm>
              <a:off x="2584"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4" name="Oval 24"/>
            <p:cNvSpPr>
              <a:spLocks noChangeArrowheads="1"/>
            </p:cNvSpPr>
            <p:nvPr/>
          </p:nvSpPr>
          <p:spPr bwMode="auto">
            <a:xfrm>
              <a:off x="2784" y="3480"/>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5" name="Oval 25"/>
            <p:cNvSpPr>
              <a:spLocks noChangeArrowheads="1"/>
            </p:cNvSpPr>
            <p:nvPr/>
          </p:nvSpPr>
          <p:spPr bwMode="auto">
            <a:xfrm>
              <a:off x="297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6" name="Oval 26"/>
            <p:cNvSpPr>
              <a:spLocks noChangeArrowheads="1"/>
            </p:cNvSpPr>
            <p:nvPr/>
          </p:nvSpPr>
          <p:spPr bwMode="auto">
            <a:xfrm>
              <a:off x="3168"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7" name="Oval 27"/>
            <p:cNvSpPr>
              <a:spLocks noChangeArrowheads="1"/>
            </p:cNvSpPr>
            <p:nvPr/>
          </p:nvSpPr>
          <p:spPr bwMode="auto">
            <a:xfrm>
              <a:off x="3360" y="339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8" name="Oval 28"/>
            <p:cNvSpPr>
              <a:spLocks noChangeArrowheads="1"/>
            </p:cNvSpPr>
            <p:nvPr/>
          </p:nvSpPr>
          <p:spPr bwMode="auto">
            <a:xfrm>
              <a:off x="3552" y="333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grpSp>
      <p:grpSp>
        <p:nvGrpSpPr>
          <p:cNvPr id="3" name="Group 29"/>
          <p:cNvGrpSpPr>
            <a:grpSpLocks/>
          </p:cNvGrpSpPr>
          <p:nvPr/>
        </p:nvGrpSpPr>
        <p:grpSpPr bwMode="auto">
          <a:xfrm>
            <a:off x="5410200" y="3265488"/>
            <a:ext cx="890588" cy="223837"/>
            <a:chOff x="4224" y="40"/>
            <a:chExt cx="992" cy="224"/>
          </a:xfrm>
        </p:grpSpPr>
        <p:sp useBgFill="1">
          <p:nvSpPr>
            <p:cNvPr id="12433" name="Oval 30"/>
            <p:cNvSpPr>
              <a:spLocks noChangeArrowheads="1"/>
            </p:cNvSpPr>
            <p:nvPr/>
          </p:nvSpPr>
          <p:spPr bwMode="auto">
            <a:xfrm>
              <a:off x="4400" y="40"/>
              <a:ext cx="816" cy="144"/>
            </a:xfrm>
            <a:prstGeom prst="ellipse">
              <a:avLst/>
            </a:prstGeom>
            <a:ln w="9525">
              <a:noFill/>
              <a:round/>
              <a:headEnd/>
              <a:tailEnd/>
            </a:ln>
          </p:spPr>
          <p:txBody>
            <a:bodyPr anchor="ctr">
              <a:spAutoFit/>
            </a:bodyPr>
            <a:lstStyle/>
            <a:p>
              <a:endParaRPr lang="en-US"/>
            </a:p>
          </p:txBody>
        </p:sp>
        <p:grpSp>
          <p:nvGrpSpPr>
            <p:cNvPr id="4" name="Group 31"/>
            <p:cNvGrpSpPr>
              <a:grpSpLocks/>
            </p:cNvGrpSpPr>
            <p:nvPr/>
          </p:nvGrpSpPr>
          <p:grpSpPr bwMode="auto">
            <a:xfrm>
              <a:off x="4224" y="144"/>
              <a:ext cx="768" cy="120"/>
              <a:chOff x="820" y="2736"/>
              <a:chExt cx="2876" cy="945"/>
            </a:xfrm>
          </p:grpSpPr>
          <p:sp>
            <p:nvSpPr>
              <p:cNvPr id="12435" name="Freeform 32"/>
              <p:cNvSpPr>
                <a:spLocks/>
              </p:cNvSpPr>
              <p:nvPr/>
            </p:nvSpPr>
            <p:spPr bwMode="auto">
              <a:xfrm>
                <a:off x="832" y="3243"/>
                <a:ext cx="2856" cy="438"/>
              </a:xfrm>
              <a:custGeom>
                <a:avLst/>
                <a:gdLst>
                  <a:gd name="T0" fmla="*/ 0 w 2856"/>
                  <a:gd name="T1" fmla="*/ 53 h 438"/>
                  <a:gd name="T2" fmla="*/ 88 w 2856"/>
                  <a:gd name="T3" fmla="*/ 189 h 438"/>
                  <a:gd name="T4" fmla="*/ 264 w 2856"/>
                  <a:gd name="T5" fmla="*/ 285 h 438"/>
                  <a:gd name="T6" fmla="*/ 688 w 2856"/>
                  <a:gd name="T7" fmla="*/ 365 h 438"/>
                  <a:gd name="T8" fmla="*/ 1088 w 2856"/>
                  <a:gd name="T9" fmla="*/ 421 h 438"/>
                  <a:gd name="T10" fmla="*/ 1520 w 2856"/>
                  <a:gd name="T11" fmla="*/ 429 h 438"/>
                  <a:gd name="T12" fmla="*/ 2008 w 2856"/>
                  <a:gd name="T13" fmla="*/ 397 h 438"/>
                  <a:gd name="T14" fmla="*/ 2360 w 2856"/>
                  <a:gd name="T15" fmla="*/ 333 h 438"/>
                  <a:gd name="T16" fmla="*/ 2744 w 2856"/>
                  <a:gd name="T17" fmla="*/ 189 h 438"/>
                  <a:gd name="T18" fmla="*/ 2856 w 2856"/>
                  <a:gd name="T19" fmla="*/ 69 h 438"/>
                  <a:gd name="T20" fmla="*/ 2588 w 2856"/>
                  <a:gd name="T21" fmla="*/ 31 h 438"/>
                  <a:gd name="T22" fmla="*/ 120 w 2856"/>
                  <a:gd name="T23" fmla="*/ 31 h 438"/>
                  <a:gd name="T24" fmla="*/ 0 w 2856"/>
                  <a:gd name="T25" fmla="*/ 53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6"/>
                  <a:gd name="T40" fmla="*/ 0 h 438"/>
                  <a:gd name="T41" fmla="*/ 2856 w 2856"/>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6" h="438">
                    <a:moveTo>
                      <a:pt x="0" y="53"/>
                    </a:moveTo>
                    <a:cubicBezTo>
                      <a:pt x="21" y="139"/>
                      <a:pt x="26" y="160"/>
                      <a:pt x="88" y="189"/>
                    </a:cubicBezTo>
                    <a:cubicBezTo>
                      <a:pt x="134" y="233"/>
                      <a:pt x="169" y="233"/>
                      <a:pt x="264" y="285"/>
                    </a:cubicBezTo>
                    <a:cubicBezTo>
                      <a:pt x="431" y="353"/>
                      <a:pt x="584" y="341"/>
                      <a:pt x="688" y="365"/>
                    </a:cubicBezTo>
                    <a:cubicBezTo>
                      <a:pt x="814" y="409"/>
                      <a:pt x="944" y="388"/>
                      <a:pt x="1088" y="421"/>
                    </a:cubicBezTo>
                    <a:cubicBezTo>
                      <a:pt x="1230" y="438"/>
                      <a:pt x="1352" y="423"/>
                      <a:pt x="1520" y="429"/>
                    </a:cubicBezTo>
                    <a:cubicBezTo>
                      <a:pt x="1688" y="436"/>
                      <a:pt x="1792" y="397"/>
                      <a:pt x="2008" y="397"/>
                    </a:cubicBezTo>
                    <a:cubicBezTo>
                      <a:pt x="2260" y="346"/>
                      <a:pt x="2235" y="365"/>
                      <a:pt x="2360" y="333"/>
                    </a:cubicBezTo>
                    <a:cubicBezTo>
                      <a:pt x="2483" y="298"/>
                      <a:pt x="2661" y="233"/>
                      <a:pt x="2744" y="189"/>
                    </a:cubicBezTo>
                    <a:cubicBezTo>
                      <a:pt x="2771" y="133"/>
                      <a:pt x="2841" y="132"/>
                      <a:pt x="2856" y="69"/>
                    </a:cubicBezTo>
                    <a:cubicBezTo>
                      <a:pt x="2781" y="0"/>
                      <a:pt x="2674" y="42"/>
                      <a:pt x="2588" y="31"/>
                    </a:cubicBezTo>
                    <a:cubicBezTo>
                      <a:pt x="1763" y="44"/>
                      <a:pt x="945" y="67"/>
                      <a:pt x="120" y="31"/>
                    </a:cubicBezTo>
                    <a:cubicBezTo>
                      <a:pt x="72" y="37"/>
                      <a:pt x="0" y="53"/>
                      <a:pt x="0" y="53"/>
                    </a:cubicBezTo>
                    <a:close/>
                  </a:path>
                </a:pathLst>
              </a:custGeom>
              <a:solidFill>
                <a:srgbClr val="96969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436" name="Oval 33"/>
              <p:cNvSpPr>
                <a:spLocks noChangeArrowheads="1"/>
              </p:cNvSpPr>
              <p:nvPr/>
            </p:nvSpPr>
            <p:spPr bwMode="auto">
              <a:xfrm>
                <a:off x="820" y="3038"/>
                <a:ext cx="2876" cy="504"/>
              </a:xfrm>
              <a:prstGeom prst="ellipse">
                <a:avLst/>
              </a:prstGeom>
              <a:solidFill>
                <a:schemeClr val="bg2"/>
              </a:solidFill>
              <a:ln w="9525">
                <a:solidFill>
                  <a:schemeClr val="tx1"/>
                </a:solidFill>
                <a:round/>
                <a:headEnd/>
                <a:tailEnd/>
              </a:ln>
            </p:spPr>
            <p:txBody>
              <a:bodyPr wrap="none" anchor="ctr">
                <a:spAutoFit/>
              </a:bodyPr>
              <a:lstStyle/>
              <a:p>
                <a:endParaRPr lang="en-US"/>
              </a:p>
            </p:txBody>
          </p:sp>
          <p:sp>
            <p:nvSpPr>
              <p:cNvPr id="12437" name="Freeform 34"/>
              <p:cNvSpPr>
                <a:spLocks/>
              </p:cNvSpPr>
              <p:nvPr/>
            </p:nvSpPr>
            <p:spPr bwMode="auto">
              <a:xfrm>
                <a:off x="1946" y="2736"/>
                <a:ext cx="600" cy="586"/>
              </a:xfrm>
              <a:custGeom>
                <a:avLst/>
                <a:gdLst>
                  <a:gd name="T0" fmla="*/ 24 w 400"/>
                  <a:gd name="T1" fmla="*/ 245 h 383"/>
                  <a:gd name="T2" fmla="*/ 120 w 400"/>
                  <a:gd name="T3" fmla="*/ 61 h 383"/>
                  <a:gd name="T4" fmla="*/ 312 w 400"/>
                  <a:gd name="T5" fmla="*/ 0 h 383"/>
                  <a:gd name="T6" fmla="*/ 516 w 400"/>
                  <a:gd name="T7" fmla="*/ 61 h 383"/>
                  <a:gd name="T8" fmla="*/ 588 w 400"/>
                  <a:gd name="T9" fmla="*/ 220 h 383"/>
                  <a:gd name="T10" fmla="*/ 588 w 400"/>
                  <a:gd name="T11" fmla="*/ 539 h 383"/>
                  <a:gd name="T12" fmla="*/ 408 w 400"/>
                  <a:gd name="T13" fmla="*/ 575 h 383"/>
                  <a:gd name="T14" fmla="*/ 264 w 400"/>
                  <a:gd name="T15" fmla="*/ 575 h 383"/>
                  <a:gd name="T16" fmla="*/ 108 w 400"/>
                  <a:gd name="T17" fmla="*/ 563 h 383"/>
                  <a:gd name="T18" fmla="*/ 0 w 400"/>
                  <a:gd name="T19" fmla="*/ 514 h 383"/>
                  <a:gd name="T20" fmla="*/ 24 w 400"/>
                  <a:gd name="T21" fmla="*/ 245 h 3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383"/>
                  <a:gd name="T35" fmla="*/ 400 w 400"/>
                  <a:gd name="T36" fmla="*/ 383 h 3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383">
                    <a:moveTo>
                      <a:pt x="16" y="160"/>
                    </a:moveTo>
                    <a:cubicBezTo>
                      <a:pt x="48" y="72"/>
                      <a:pt x="40" y="96"/>
                      <a:pt x="80" y="40"/>
                    </a:cubicBezTo>
                    <a:cubicBezTo>
                      <a:pt x="117" y="8"/>
                      <a:pt x="165" y="14"/>
                      <a:pt x="208" y="0"/>
                    </a:cubicBezTo>
                    <a:cubicBezTo>
                      <a:pt x="253" y="11"/>
                      <a:pt x="272" y="0"/>
                      <a:pt x="344" y="40"/>
                    </a:cubicBezTo>
                    <a:cubicBezTo>
                      <a:pt x="368" y="112"/>
                      <a:pt x="376" y="88"/>
                      <a:pt x="392" y="144"/>
                    </a:cubicBezTo>
                    <a:cubicBezTo>
                      <a:pt x="400" y="187"/>
                      <a:pt x="400" y="329"/>
                      <a:pt x="392" y="352"/>
                    </a:cubicBezTo>
                    <a:cubicBezTo>
                      <a:pt x="373" y="381"/>
                      <a:pt x="308" y="372"/>
                      <a:pt x="272" y="376"/>
                    </a:cubicBezTo>
                    <a:cubicBezTo>
                      <a:pt x="257" y="383"/>
                      <a:pt x="176" y="376"/>
                      <a:pt x="176" y="376"/>
                    </a:cubicBezTo>
                    <a:cubicBezTo>
                      <a:pt x="99" y="373"/>
                      <a:pt x="149" y="375"/>
                      <a:pt x="72" y="368"/>
                    </a:cubicBezTo>
                    <a:cubicBezTo>
                      <a:pt x="55" y="367"/>
                      <a:pt x="0" y="353"/>
                      <a:pt x="0" y="336"/>
                    </a:cubicBezTo>
                    <a:cubicBezTo>
                      <a:pt x="0" y="323"/>
                      <a:pt x="0" y="248"/>
                      <a:pt x="16" y="160"/>
                    </a:cubicBezTo>
                    <a:close/>
                  </a:path>
                </a:pathLst>
              </a:custGeom>
              <a:solidFill>
                <a:srgbClr val="C0C0C0"/>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438" name="Oval 35"/>
              <p:cNvSpPr>
                <a:spLocks noChangeArrowheads="1"/>
              </p:cNvSpPr>
              <p:nvPr/>
            </p:nvSpPr>
            <p:spPr bwMode="auto">
              <a:xfrm>
                <a:off x="864" y="331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39" name="Oval 36"/>
              <p:cNvSpPr>
                <a:spLocks noChangeArrowheads="1"/>
              </p:cNvSpPr>
              <p:nvPr/>
            </p:nvSpPr>
            <p:spPr bwMode="auto">
              <a:xfrm>
                <a:off x="1024" y="338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0" name="Oval 37"/>
              <p:cNvSpPr>
                <a:spLocks noChangeArrowheads="1"/>
              </p:cNvSpPr>
              <p:nvPr/>
            </p:nvSpPr>
            <p:spPr bwMode="auto">
              <a:xfrm>
                <a:off x="1232"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1" name="Oval 38"/>
              <p:cNvSpPr>
                <a:spLocks noChangeArrowheads="1"/>
              </p:cNvSpPr>
              <p:nvPr/>
            </p:nvSpPr>
            <p:spPr bwMode="auto">
              <a:xfrm>
                <a:off x="145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2" name="Oval 39"/>
              <p:cNvSpPr>
                <a:spLocks noChangeArrowheads="1"/>
              </p:cNvSpPr>
              <p:nvPr/>
            </p:nvSpPr>
            <p:spPr bwMode="auto">
              <a:xfrm>
                <a:off x="1680" y="347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3" name="Oval 40"/>
              <p:cNvSpPr>
                <a:spLocks noChangeArrowheads="1"/>
              </p:cNvSpPr>
              <p:nvPr/>
            </p:nvSpPr>
            <p:spPr bwMode="auto">
              <a:xfrm>
                <a:off x="1920"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4" name="Oval 41"/>
              <p:cNvSpPr>
                <a:spLocks noChangeArrowheads="1"/>
              </p:cNvSpPr>
              <p:nvPr/>
            </p:nvSpPr>
            <p:spPr bwMode="auto">
              <a:xfrm>
                <a:off x="21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5" name="Oval 42"/>
              <p:cNvSpPr>
                <a:spLocks noChangeArrowheads="1"/>
              </p:cNvSpPr>
              <p:nvPr/>
            </p:nvSpPr>
            <p:spPr bwMode="auto">
              <a:xfrm>
                <a:off x="23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6" name="Oval 43"/>
              <p:cNvSpPr>
                <a:spLocks noChangeArrowheads="1"/>
              </p:cNvSpPr>
              <p:nvPr/>
            </p:nvSpPr>
            <p:spPr bwMode="auto">
              <a:xfrm>
                <a:off x="2584"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7" name="Oval 44"/>
              <p:cNvSpPr>
                <a:spLocks noChangeArrowheads="1"/>
              </p:cNvSpPr>
              <p:nvPr/>
            </p:nvSpPr>
            <p:spPr bwMode="auto">
              <a:xfrm>
                <a:off x="2784" y="3480"/>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8" name="Oval 45"/>
              <p:cNvSpPr>
                <a:spLocks noChangeArrowheads="1"/>
              </p:cNvSpPr>
              <p:nvPr/>
            </p:nvSpPr>
            <p:spPr bwMode="auto">
              <a:xfrm>
                <a:off x="297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9" name="Oval 46"/>
              <p:cNvSpPr>
                <a:spLocks noChangeArrowheads="1"/>
              </p:cNvSpPr>
              <p:nvPr/>
            </p:nvSpPr>
            <p:spPr bwMode="auto">
              <a:xfrm>
                <a:off x="3168"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50" name="Oval 47"/>
              <p:cNvSpPr>
                <a:spLocks noChangeArrowheads="1"/>
              </p:cNvSpPr>
              <p:nvPr/>
            </p:nvSpPr>
            <p:spPr bwMode="auto">
              <a:xfrm>
                <a:off x="3360" y="339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51" name="Oval 48"/>
              <p:cNvSpPr>
                <a:spLocks noChangeArrowheads="1"/>
              </p:cNvSpPr>
              <p:nvPr/>
            </p:nvSpPr>
            <p:spPr bwMode="auto">
              <a:xfrm>
                <a:off x="3552" y="333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grpSp>
      </p:grpSp>
      <p:grpSp>
        <p:nvGrpSpPr>
          <p:cNvPr id="5" name="Group 49"/>
          <p:cNvGrpSpPr>
            <a:grpSpLocks/>
          </p:cNvGrpSpPr>
          <p:nvPr/>
        </p:nvGrpSpPr>
        <p:grpSpPr bwMode="auto">
          <a:xfrm>
            <a:off x="5032375" y="3341688"/>
            <a:ext cx="1133475" cy="271462"/>
            <a:chOff x="3840" y="112"/>
            <a:chExt cx="1264" cy="272"/>
          </a:xfrm>
        </p:grpSpPr>
        <p:sp useBgFill="1">
          <p:nvSpPr>
            <p:cNvPr id="12414" name="Oval 50"/>
            <p:cNvSpPr>
              <a:spLocks noChangeArrowheads="1"/>
            </p:cNvSpPr>
            <p:nvPr/>
          </p:nvSpPr>
          <p:spPr bwMode="auto">
            <a:xfrm>
              <a:off x="4144" y="112"/>
              <a:ext cx="960" cy="184"/>
            </a:xfrm>
            <a:prstGeom prst="ellipse">
              <a:avLst/>
            </a:prstGeom>
            <a:ln w="9525">
              <a:noFill/>
              <a:round/>
              <a:headEnd/>
              <a:tailEnd/>
            </a:ln>
          </p:spPr>
          <p:txBody>
            <a:bodyPr anchor="ctr">
              <a:spAutoFit/>
            </a:bodyPr>
            <a:lstStyle/>
            <a:p>
              <a:endParaRPr lang="en-US"/>
            </a:p>
          </p:txBody>
        </p:sp>
        <p:grpSp>
          <p:nvGrpSpPr>
            <p:cNvPr id="6" name="Group 51"/>
            <p:cNvGrpSpPr>
              <a:grpSpLocks/>
            </p:cNvGrpSpPr>
            <p:nvPr/>
          </p:nvGrpSpPr>
          <p:grpSpPr bwMode="auto">
            <a:xfrm>
              <a:off x="3840" y="192"/>
              <a:ext cx="960" cy="192"/>
              <a:chOff x="820" y="2736"/>
              <a:chExt cx="2876" cy="945"/>
            </a:xfrm>
          </p:grpSpPr>
          <p:sp>
            <p:nvSpPr>
              <p:cNvPr id="12416" name="Freeform 52"/>
              <p:cNvSpPr>
                <a:spLocks/>
              </p:cNvSpPr>
              <p:nvPr/>
            </p:nvSpPr>
            <p:spPr bwMode="auto">
              <a:xfrm>
                <a:off x="832" y="3243"/>
                <a:ext cx="2856" cy="438"/>
              </a:xfrm>
              <a:custGeom>
                <a:avLst/>
                <a:gdLst>
                  <a:gd name="T0" fmla="*/ 0 w 2856"/>
                  <a:gd name="T1" fmla="*/ 53 h 438"/>
                  <a:gd name="T2" fmla="*/ 88 w 2856"/>
                  <a:gd name="T3" fmla="*/ 189 h 438"/>
                  <a:gd name="T4" fmla="*/ 264 w 2856"/>
                  <a:gd name="T5" fmla="*/ 285 h 438"/>
                  <a:gd name="T6" fmla="*/ 688 w 2856"/>
                  <a:gd name="T7" fmla="*/ 365 h 438"/>
                  <a:gd name="T8" fmla="*/ 1088 w 2856"/>
                  <a:gd name="T9" fmla="*/ 421 h 438"/>
                  <a:gd name="T10" fmla="*/ 1520 w 2856"/>
                  <a:gd name="T11" fmla="*/ 429 h 438"/>
                  <a:gd name="T12" fmla="*/ 2008 w 2856"/>
                  <a:gd name="T13" fmla="*/ 397 h 438"/>
                  <a:gd name="T14" fmla="*/ 2360 w 2856"/>
                  <a:gd name="T15" fmla="*/ 333 h 438"/>
                  <a:gd name="T16" fmla="*/ 2744 w 2856"/>
                  <a:gd name="T17" fmla="*/ 189 h 438"/>
                  <a:gd name="T18" fmla="*/ 2856 w 2856"/>
                  <a:gd name="T19" fmla="*/ 69 h 438"/>
                  <a:gd name="T20" fmla="*/ 2588 w 2856"/>
                  <a:gd name="T21" fmla="*/ 31 h 438"/>
                  <a:gd name="T22" fmla="*/ 120 w 2856"/>
                  <a:gd name="T23" fmla="*/ 31 h 438"/>
                  <a:gd name="T24" fmla="*/ 0 w 2856"/>
                  <a:gd name="T25" fmla="*/ 53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6"/>
                  <a:gd name="T40" fmla="*/ 0 h 438"/>
                  <a:gd name="T41" fmla="*/ 2856 w 2856"/>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6" h="438">
                    <a:moveTo>
                      <a:pt x="0" y="53"/>
                    </a:moveTo>
                    <a:cubicBezTo>
                      <a:pt x="21" y="139"/>
                      <a:pt x="26" y="160"/>
                      <a:pt x="88" y="189"/>
                    </a:cubicBezTo>
                    <a:cubicBezTo>
                      <a:pt x="134" y="233"/>
                      <a:pt x="169" y="233"/>
                      <a:pt x="264" y="285"/>
                    </a:cubicBezTo>
                    <a:cubicBezTo>
                      <a:pt x="431" y="353"/>
                      <a:pt x="584" y="341"/>
                      <a:pt x="688" y="365"/>
                    </a:cubicBezTo>
                    <a:cubicBezTo>
                      <a:pt x="814" y="409"/>
                      <a:pt x="944" y="388"/>
                      <a:pt x="1088" y="421"/>
                    </a:cubicBezTo>
                    <a:cubicBezTo>
                      <a:pt x="1230" y="438"/>
                      <a:pt x="1352" y="423"/>
                      <a:pt x="1520" y="429"/>
                    </a:cubicBezTo>
                    <a:cubicBezTo>
                      <a:pt x="1688" y="436"/>
                      <a:pt x="1792" y="397"/>
                      <a:pt x="2008" y="397"/>
                    </a:cubicBezTo>
                    <a:cubicBezTo>
                      <a:pt x="2260" y="346"/>
                      <a:pt x="2235" y="365"/>
                      <a:pt x="2360" y="333"/>
                    </a:cubicBezTo>
                    <a:cubicBezTo>
                      <a:pt x="2483" y="298"/>
                      <a:pt x="2661" y="233"/>
                      <a:pt x="2744" y="189"/>
                    </a:cubicBezTo>
                    <a:cubicBezTo>
                      <a:pt x="2771" y="133"/>
                      <a:pt x="2841" y="132"/>
                      <a:pt x="2856" y="69"/>
                    </a:cubicBezTo>
                    <a:cubicBezTo>
                      <a:pt x="2781" y="0"/>
                      <a:pt x="2674" y="42"/>
                      <a:pt x="2588" y="31"/>
                    </a:cubicBezTo>
                    <a:cubicBezTo>
                      <a:pt x="1763" y="44"/>
                      <a:pt x="945" y="67"/>
                      <a:pt x="120" y="31"/>
                    </a:cubicBezTo>
                    <a:cubicBezTo>
                      <a:pt x="72" y="37"/>
                      <a:pt x="0" y="53"/>
                      <a:pt x="0" y="53"/>
                    </a:cubicBezTo>
                    <a:close/>
                  </a:path>
                </a:pathLst>
              </a:custGeom>
              <a:solidFill>
                <a:srgbClr val="96969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417" name="Oval 53"/>
              <p:cNvSpPr>
                <a:spLocks noChangeArrowheads="1"/>
              </p:cNvSpPr>
              <p:nvPr/>
            </p:nvSpPr>
            <p:spPr bwMode="auto">
              <a:xfrm>
                <a:off x="820" y="3038"/>
                <a:ext cx="2876" cy="504"/>
              </a:xfrm>
              <a:prstGeom prst="ellipse">
                <a:avLst/>
              </a:prstGeom>
              <a:solidFill>
                <a:schemeClr val="bg2"/>
              </a:solidFill>
              <a:ln w="9525">
                <a:solidFill>
                  <a:schemeClr val="tx1"/>
                </a:solidFill>
                <a:round/>
                <a:headEnd/>
                <a:tailEnd/>
              </a:ln>
            </p:spPr>
            <p:txBody>
              <a:bodyPr wrap="none" anchor="ctr">
                <a:spAutoFit/>
              </a:bodyPr>
              <a:lstStyle/>
              <a:p>
                <a:endParaRPr lang="en-US"/>
              </a:p>
            </p:txBody>
          </p:sp>
          <p:sp>
            <p:nvSpPr>
              <p:cNvPr id="12418" name="Freeform 54"/>
              <p:cNvSpPr>
                <a:spLocks/>
              </p:cNvSpPr>
              <p:nvPr/>
            </p:nvSpPr>
            <p:spPr bwMode="auto">
              <a:xfrm>
                <a:off x="1946" y="2736"/>
                <a:ext cx="600" cy="586"/>
              </a:xfrm>
              <a:custGeom>
                <a:avLst/>
                <a:gdLst>
                  <a:gd name="T0" fmla="*/ 24 w 400"/>
                  <a:gd name="T1" fmla="*/ 245 h 383"/>
                  <a:gd name="T2" fmla="*/ 120 w 400"/>
                  <a:gd name="T3" fmla="*/ 61 h 383"/>
                  <a:gd name="T4" fmla="*/ 312 w 400"/>
                  <a:gd name="T5" fmla="*/ 0 h 383"/>
                  <a:gd name="T6" fmla="*/ 516 w 400"/>
                  <a:gd name="T7" fmla="*/ 61 h 383"/>
                  <a:gd name="T8" fmla="*/ 588 w 400"/>
                  <a:gd name="T9" fmla="*/ 220 h 383"/>
                  <a:gd name="T10" fmla="*/ 588 w 400"/>
                  <a:gd name="T11" fmla="*/ 539 h 383"/>
                  <a:gd name="T12" fmla="*/ 408 w 400"/>
                  <a:gd name="T13" fmla="*/ 575 h 383"/>
                  <a:gd name="T14" fmla="*/ 264 w 400"/>
                  <a:gd name="T15" fmla="*/ 575 h 383"/>
                  <a:gd name="T16" fmla="*/ 108 w 400"/>
                  <a:gd name="T17" fmla="*/ 563 h 383"/>
                  <a:gd name="T18" fmla="*/ 0 w 400"/>
                  <a:gd name="T19" fmla="*/ 514 h 383"/>
                  <a:gd name="T20" fmla="*/ 24 w 400"/>
                  <a:gd name="T21" fmla="*/ 245 h 3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383"/>
                  <a:gd name="T35" fmla="*/ 400 w 400"/>
                  <a:gd name="T36" fmla="*/ 383 h 3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383">
                    <a:moveTo>
                      <a:pt x="16" y="160"/>
                    </a:moveTo>
                    <a:cubicBezTo>
                      <a:pt x="48" y="72"/>
                      <a:pt x="40" y="96"/>
                      <a:pt x="80" y="40"/>
                    </a:cubicBezTo>
                    <a:cubicBezTo>
                      <a:pt x="117" y="8"/>
                      <a:pt x="165" y="14"/>
                      <a:pt x="208" y="0"/>
                    </a:cubicBezTo>
                    <a:cubicBezTo>
                      <a:pt x="253" y="11"/>
                      <a:pt x="272" y="0"/>
                      <a:pt x="344" y="40"/>
                    </a:cubicBezTo>
                    <a:cubicBezTo>
                      <a:pt x="368" y="112"/>
                      <a:pt x="376" y="88"/>
                      <a:pt x="392" y="144"/>
                    </a:cubicBezTo>
                    <a:cubicBezTo>
                      <a:pt x="400" y="187"/>
                      <a:pt x="400" y="329"/>
                      <a:pt x="392" y="352"/>
                    </a:cubicBezTo>
                    <a:cubicBezTo>
                      <a:pt x="373" y="381"/>
                      <a:pt x="308" y="372"/>
                      <a:pt x="272" y="376"/>
                    </a:cubicBezTo>
                    <a:cubicBezTo>
                      <a:pt x="257" y="383"/>
                      <a:pt x="176" y="376"/>
                      <a:pt x="176" y="376"/>
                    </a:cubicBezTo>
                    <a:cubicBezTo>
                      <a:pt x="99" y="373"/>
                      <a:pt x="149" y="375"/>
                      <a:pt x="72" y="368"/>
                    </a:cubicBezTo>
                    <a:cubicBezTo>
                      <a:pt x="55" y="367"/>
                      <a:pt x="0" y="353"/>
                      <a:pt x="0" y="336"/>
                    </a:cubicBezTo>
                    <a:cubicBezTo>
                      <a:pt x="0" y="323"/>
                      <a:pt x="0" y="248"/>
                      <a:pt x="16" y="160"/>
                    </a:cubicBezTo>
                    <a:close/>
                  </a:path>
                </a:pathLst>
              </a:custGeom>
              <a:solidFill>
                <a:srgbClr val="C0C0C0"/>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419" name="Oval 55"/>
              <p:cNvSpPr>
                <a:spLocks noChangeArrowheads="1"/>
              </p:cNvSpPr>
              <p:nvPr/>
            </p:nvSpPr>
            <p:spPr bwMode="auto">
              <a:xfrm>
                <a:off x="864" y="331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0" name="Oval 56"/>
              <p:cNvSpPr>
                <a:spLocks noChangeArrowheads="1"/>
              </p:cNvSpPr>
              <p:nvPr/>
            </p:nvSpPr>
            <p:spPr bwMode="auto">
              <a:xfrm>
                <a:off x="1024" y="338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1" name="Oval 57"/>
              <p:cNvSpPr>
                <a:spLocks noChangeArrowheads="1"/>
              </p:cNvSpPr>
              <p:nvPr/>
            </p:nvSpPr>
            <p:spPr bwMode="auto">
              <a:xfrm>
                <a:off x="1232"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2" name="Oval 58"/>
              <p:cNvSpPr>
                <a:spLocks noChangeArrowheads="1"/>
              </p:cNvSpPr>
              <p:nvPr/>
            </p:nvSpPr>
            <p:spPr bwMode="auto">
              <a:xfrm>
                <a:off x="145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3" name="Oval 59"/>
              <p:cNvSpPr>
                <a:spLocks noChangeArrowheads="1"/>
              </p:cNvSpPr>
              <p:nvPr/>
            </p:nvSpPr>
            <p:spPr bwMode="auto">
              <a:xfrm>
                <a:off x="1680" y="347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4" name="Oval 60"/>
              <p:cNvSpPr>
                <a:spLocks noChangeArrowheads="1"/>
              </p:cNvSpPr>
              <p:nvPr/>
            </p:nvSpPr>
            <p:spPr bwMode="auto">
              <a:xfrm>
                <a:off x="1920"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5" name="Oval 61"/>
              <p:cNvSpPr>
                <a:spLocks noChangeArrowheads="1"/>
              </p:cNvSpPr>
              <p:nvPr/>
            </p:nvSpPr>
            <p:spPr bwMode="auto">
              <a:xfrm>
                <a:off x="21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6" name="Oval 62"/>
              <p:cNvSpPr>
                <a:spLocks noChangeArrowheads="1"/>
              </p:cNvSpPr>
              <p:nvPr/>
            </p:nvSpPr>
            <p:spPr bwMode="auto">
              <a:xfrm>
                <a:off x="23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7" name="Oval 63"/>
              <p:cNvSpPr>
                <a:spLocks noChangeArrowheads="1"/>
              </p:cNvSpPr>
              <p:nvPr/>
            </p:nvSpPr>
            <p:spPr bwMode="auto">
              <a:xfrm>
                <a:off x="2584"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8" name="Oval 64"/>
              <p:cNvSpPr>
                <a:spLocks noChangeArrowheads="1"/>
              </p:cNvSpPr>
              <p:nvPr/>
            </p:nvSpPr>
            <p:spPr bwMode="auto">
              <a:xfrm>
                <a:off x="2784" y="3480"/>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9" name="Oval 65"/>
              <p:cNvSpPr>
                <a:spLocks noChangeArrowheads="1"/>
              </p:cNvSpPr>
              <p:nvPr/>
            </p:nvSpPr>
            <p:spPr bwMode="auto">
              <a:xfrm>
                <a:off x="297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30" name="Oval 66"/>
              <p:cNvSpPr>
                <a:spLocks noChangeArrowheads="1"/>
              </p:cNvSpPr>
              <p:nvPr/>
            </p:nvSpPr>
            <p:spPr bwMode="auto">
              <a:xfrm>
                <a:off x="3168"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31" name="Oval 67"/>
              <p:cNvSpPr>
                <a:spLocks noChangeArrowheads="1"/>
              </p:cNvSpPr>
              <p:nvPr/>
            </p:nvSpPr>
            <p:spPr bwMode="auto">
              <a:xfrm>
                <a:off x="3360" y="339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32" name="Oval 68"/>
              <p:cNvSpPr>
                <a:spLocks noChangeArrowheads="1"/>
              </p:cNvSpPr>
              <p:nvPr/>
            </p:nvSpPr>
            <p:spPr bwMode="auto">
              <a:xfrm>
                <a:off x="3552" y="333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grpSp>
      </p:grpSp>
      <p:grpSp>
        <p:nvGrpSpPr>
          <p:cNvPr id="7" name="Group 69"/>
          <p:cNvGrpSpPr>
            <a:grpSpLocks/>
          </p:cNvGrpSpPr>
          <p:nvPr/>
        </p:nvGrpSpPr>
        <p:grpSpPr bwMode="auto">
          <a:xfrm>
            <a:off x="4579938" y="3398838"/>
            <a:ext cx="1420812" cy="430212"/>
            <a:chOff x="3360" y="144"/>
            <a:chExt cx="1584" cy="432"/>
          </a:xfrm>
        </p:grpSpPr>
        <p:sp useBgFill="1">
          <p:nvSpPr>
            <p:cNvPr id="12395" name="Oval 70"/>
            <p:cNvSpPr>
              <a:spLocks noChangeArrowheads="1"/>
            </p:cNvSpPr>
            <p:nvPr/>
          </p:nvSpPr>
          <p:spPr bwMode="auto">
            <a:xfrm>
              <a:off x="3744" y="144"/>
              <a:ext cx="1200" cy="336"/>
            </a:xfrm>
            <a:prstGeom prst="ellipse">
              <a:avLst/>
            </a:prstGeom>
            <a:ln w="9525">
              <a:noFill/>
              <a:round/>
              <a:headEnd/>
              <a:tailEnd/>
            </a:ln>
          </p:spPr>
          <p:txBody>
            <a:bodyPr anchor="ctr">
              <a:spAutoFit/>
            </a:bodyPr>
            <a:lstStyle/>
            <a:p>
              <a:endParaRPr lang="en-US"/>
            </a:p>
          </p:txBody>
        </p:sp>
        <p:grpSp>
          <p:nvGrpSpPr>
            <p:cNvPr id="8" name="Group 71"/>
            <p:cNvGrpSpPr>
              <a:grpSpLocks/>
            </p:cNvGrpSpPr>
            <p:nvPr/>
          </p:nvGrpSpPr>
          <p:grpSpPr bwMode="auto">
            <a:xfrm>
              <a:off x="3360" y="336"/>
              <a:ext cx="1152" cy="240"/>
              <a:chOff x="820" y="2736"/>
              <a:chExt cx="2876" cy="945"/>
            </a:xfrm>
          </p:grpSpPr>
          <p:sp>
            <p:nvSpPr>
              <p:cNvPr id="12397" name="Freeform 72"/>
              <p:cNvSpPr>
                <a:spLocks/>
              </p:cNvSpPr>
              <p:nvPr/>
            </p:nvSpPr>
            <p:spPr bwMode="auto">
              <a:xfrm>
                <a:off x="832" y="3243"/>
                <a:ext cx="2856" cy="438"/>
              </a:xfrm>
              <a:custGeom>
                <a:avLst/>
                <a:gdLst>
                  <a:gd name="T0" fmla="*/ 0 w 2856"/>
                  <a:gd name="T1" fmla="*/ 53 h 438"/>
                  <a:gd name="T2" fmla="*/ 88 w 2856"/>
                  <a:gd name="T3" fmla="*/ 189 h 438"/>
                  <a:gd name="T4" fmla="*/ 264 w 2856"/>
                  <a:gd name="T5" fmla="*/ 285 h 438"/>
                  <a:gd name="T6" fmla="*/ 688 w 2856"/>
                  <a:gd name="T7" fmla="*/ 365 h 438"/>
                  <a:gd name="T8" fmla="*/ 1088 w 2856"/>
                  <a:gd name="T9" fmla="*/ 421 h 438"/>
                  <a:gd name="T10" fmla="*/ 1520 w 2856"/>
                  <a:gd name="T11" fmla="*/ 429 h 438"/>
                  <a:gd name="T12" fmla="*/ 2008 w 2856"/>
                  <a:gd name="T13" fmla="*/ 397 h 438"/>
                  <a:gd name="T14" fmla="*/ 2360 w 2856"/>
                  <a:gd name="T15" fmla="*/ 333 h 438"/>
                  <a:gd name="T16" fmla="*/ 2744 w 2856"/>
                  <a:gd name="T17" fmla="*/ 189 h 438"/>
                  <a:gd name="T18" fmla="*/ 2856 w 2856"/>
                  <a:gd name="T19" fmla="*/ 69 h 438"/>
                  <a:gd name="T20" fmla="*/ 2588 w 2856"/>
                  <a:gd name="T21" fmla="*/ 31 h 438"/>
                  <a:gd name="T22" fmla="*/ 120 w 2856"/>
                  <a:gd name="T23" fmla="*/ 31 h 438"/>
                  <a:gd name="T24" fmla="*/ 0 w 2856"/>
                  <a:gd name="T25" fmla="*/ 53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6"/>
                  <a:gd name="T40" fmla="*/ 0 h 438"/>
                  <a:gd name="T41" fmla="*/ 2856 w 2856"/>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6" h="438">
                    <a:moveTo>
                      <a:pt x="0" y="53"/>
                    </a:moveTo>
                    <a:cubicBezTo>
                      <a:pt x="21" y="139"/>
                      <a:pt x="26" y="160"/>
                      <a:pt x="88" y="189"/>
                    </a:cubicBezTo>
                    <a:cubicBezTo>
                      <a:pt x="134" y="233"/>
                      <a:pt x="169" y="233"/>
                      <a:pt x="264" y="285"/>
                    </a:cubicBezTo>
                    <a:cubicBezTo>
                      <a:pt x="431" y="353"/>
                      <a:pt x="584" y="341"/>
                      <a:pt x="688" y="365"/>
                    </a:cubicBezTo>
                    <a:cubicBezTo>
                      <a:pt x="814" y="409"/>
                      <a:pt x="944" y="388"/>
                      <a:pt x="1088" y="421"/>
                    </a:cubicBezTo>
                    <a:cubicBezTo>
                      <a:pt x="1230" y="438"/>
                      <a:pt x="1352" y="423"/>
                      <a:pt x="1520" y="429"/>
                    </a:cubicBezTo>
                    <a:cubicBezTo>
                      <a:pt x="1688" y="436"/>
                      <a:pt x="1792" y="397"/>
                      <a:pt x="2008" y="397"/>
                    </a:cubicBezTo>
                    <a:cubicBezTo>
                      <a:pt x="2260" y="346"/>
                      <a:pt x="2235" y="365"/>
                      <a:pt x="2360" y="333"/>
                    </a:cubicBezTo>
                    <a:cubicBezTo>
                      <a:pt x="2483" y="298"/>
                      <a:pt x="2661" y="233"/>
                      <a:pt x="2744" y="189"/>
                    </a:cubicBezTo>
                    <a:cubicBezTo>
                      <a:pt x="2771" y="133"/>
                      <a:pt x="2841" y="132"/>
                      <a:pt x="2856" y="69"/>
                    </a:cubicBezTo>
                    <a:cubicBezTo>
                      <a:pt x="2781" y="0"/>
                      <a:pt x="2674" y="42"/>
                      <a:pt x="2588" y="31"/>
                    </a:cubicBezTo>
                    <a:cubicBezTo>
                      <a:pt x="1763" y="44"/>
                      <a:pt x="945" y="67"/>
                      <a:pt x="120" y="31"/>
                    </a:cubicBezTo>
                    <a:cubicBezTo>
                      <a:pt x="72" y="37"/>
                      <a:pt x="0" y="53"/>
                      <a:pt x="0" y="53"/>
                    </a:cubicBezTo>
                    <a:close/>
                  </a:path>
                </a:pathLst>
              </a:custGeom>
              <a:solidFill>
                <a:srgbClr val="96969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98" name="Oval 73"/>
              <p:cNvSpPr>
                <a:spLocks noChangeArrowheads="1"/>
              </p:cNvSpPr>
              <p:nvPr/>
            </p:nvSpPr>
            <p:spPr bwMode="auto">
              <a:xfrm>
                <a:off x="820" y="3038"/>
                <a:ext cx="2876" cy="504"/>
              </a:xfrm>
              <a:prstGeom prst="ellipse">
                <a:avLst/>
              </a:prstGeom>
              <a:solidFill>
                <a:schemeClr val="bg2"/>
              </a:solidFill>
              <a:ln w="9525">
                <a:solidFill>
                  <a:schemeClr val="tx1"/>
                </a:solidFill>
                <a:round/>
                <a:headEnd/>
                <a:tailEnd/>
              </a:ln>
            </p:spPr>
            <p:txBody>
              <a:bodyPr wrap="none" anchor="ctr">
                <a:spAutoFit/>
              </a:bodyPr>
              <a:lstStyle/>
              <a:p>
                <a:endParaRPr lang="en-US"/>
              </a:p>
            </p:txBody>
          </p:sp>
          <p:sp>
            <p:nvSpPr>
              <p:cNvPr id="12399" name="Freeform 74"/>
              <p:cNvSpPr>
                <a:spLocks/>
              </p:cNvSpPr>
              <p:nvPr/>
            </p:nvSpPr>
            <p:spPr bwMode="auto">
              <a:xfrm>
                <a:off x="1946" y="2736"/>
                <a:ext cx="600" cy="586"/>
              </a:xfrm>
              <a:custGeom>
                <a:avLst/>
                <a:gdLst>
                  <a:gd name="T0" fmla="*/ 24 w 400"/>
                  <a:gd name="T1" fmla="*/ 245 h 383"/>
                  <a:gd name="T2" fmla="*/ 120 w 400"/>
                  <a:gd name="T3" fmla="*/ 61 h 383"/>
                  <a:gd name="T4" fmla="*/ 312 w 400"/>
                  <a:gd name="T5" fmla="*/ 0 h 383"/>
                  <a:gd name="T6" fmla="*/ 516 w 400"/>
                  <a:gd name="T7" fmla="*/ 61 h 383"/>
                  <a:gd name="T8" fmla="*/ 588 w 400"/>
                  <a:gd name="T9" fmla="*/ 220 h 383"/>
                  <a:gd name="T10" fmla="*/ 588 w 400"/>
                  <a:gd name="T11" fmla="*/ 539 h 383"/>
                  <a:gd name="T12" fmla="*/ 408 w 400"/>
                  <a:gd name="T13" fmla="*/ 575 h 383"/>
                  <a:gd name="T14" fmla="*/ 264 w 400"/>
                  <a:gd name="T15" fmla="*/ 575 h 383"/>
                  <a:gd name="T16" fmla="*/ 108 w 400"/>
                  <a:gd name="T17" fmla="*/ 563 h 383"/>
                  <a:gd name="T18" fmla="*/ 0 w 400"/>
                  <a:gd name="T19" fmla="*/ 514 h 383"/>
                  <a:gd name="T20" fmla="*/ 24 w 400"/>
                  <a:gd name="T21" fmla="*/ 245 h 3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383"/>
                  <a:gd name="T35" fmla="*/ 400 w 400"/>
                  <a:gd name="T36" fmla="*/ 383 h 3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383">
                    <a:moveTo>
                      <a:pt x="16" y="160"/>
                    </a:moveTo>
                    <a:cubicBezTo>
                      <a:pt x="48" y="72"/>
                      <a:pt x="40" y="96"/>
                      <a:pt x="80" y="40"/>
                    </a:cubicBezTo>
                    <a:cubicBezTo>
                      <a:pt x="117" y="8"/>
                      <a:pt x="165" y="14"/>
                      <a:pt x="208" y="0"/>
                    </a:cubicBezTo>
                    <a:cubicBezTo>
                      <a:pt x="253" y="11"/>
                      <a:pt x="272" y="0"/>
                      <a:pt x="344" y="40"/>
                    </a:cubicBezTo>
                    <a:cubicBezTo>
                      <a:pt x="368" y="112"/>
                      <a:pt x="376" y="88"/>
                      <a:pt x="392" y="144"/>
                    </a:cubicBezTo>
                    <a:cubicBezTo>
                      <a:pt x="400" y="187"/>
                      <a:pt x="400" y="329"/>
                      <a:pt x="392" y="352"/>
                    </a:cubicBezTo>
                    <a:cubicBezTo>
                      <a:pt x="373" y="381"/>
                      <a:pt x="308" y="372"/>
                      <a:pt x="272" y="376"/>
                    </a:cubicBezTo>
                    <a:cubicBezTo>
                      <a:pt x="257" y="383"/>
                      <a:pt x="176" y="376"/>
                      <a:pt x="176" y="376"/>
                    </a:cubicBezTo>
                    <a:cubicBezTo>
                      <a:pt x="99" y="373"/>
                      <a:pt x="149" y="375"/>
                      <a:pt x="72" y="368"/>
                    </a:cubicBezTo>
                    <a:cubicBezTo>
                      <a:pt x="55" y="367"/>
                      <a:pt x="0" y="353"/>
                      <a:pt x="0" y="336"/>
                    </a:cubicBezTo>
                    <a:cubicBezTo>
                      <a:pt x="0" y="323"/>
                      <a:pt x="0" y="248"/>
                      <a:pt x="16" y="160"/>
                    </a:cubicBezTo>
                    <a:close/>
                  </a:path>
                </a:pathLst>
              </a:custGeom>
              <a:solidFill>
                <a:srgbClr val="C0C0C0"/>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400" name="Oval 75"/>
              <p:cNvSpPr>
                <a:spLocks noChangeArrowheads="1"/>
              </p:cNvSpPr>
              <p:nvPr/>
            </p:nvSpPr>
            <p:spPr bwMode="auto">
              <a:xfrm>
                <a:off x="864" y="331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1" name="Oval 76"/>
              <p:cNvSpPr>
                <a:spLocks noChangeArrowheads="1"/>
              </p:cNvSpPr>
              <p:nvPr/>
            </p:nvSpPr>
            <p:spPr bwMode="auto">
              <a:xfrm>
                <a:off x="1024" y="338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2" name="Oval 77"/>
              <p:cNvSpPr>
                <a:spLocks noChangeArrowheads="1"/>
              </p:cNvSpPr>
              <p:nvPr/>
            </p:nvSpPr>
            <p:spPr bwMode="auto">
              <a:xfrm>
                <a:off x="1232"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3" name="Oval 78"/>
              <p:cNvSpPr>
                <a:spLocks noChangeArrowheads="1"/>
              </p:cNvSpPr>
              <p:nvPr/>
            </p:nvSpPr>
            <p:spPr bwMode="auto">
              <a:xfrm>
                <a:off x="145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4" name="Oval 79"/>
              <p:cNvSpPr>
                <a:spLocks noChangeArrowheads="1"/>
              </p:cNvSpPr>
              <p:nvPr/>
            </p:nvSpPr>
            <p:spPr bwMode="auto">
              <a:xfrm>
                <a:off x="1680" y="347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5" name="Oval 80"/>
              <p:cNvSpPr>
                <a:spLocks noChangeArrowheads="1"/>
              </p:cNvSpPr>
              <p:nvPr/>
            </p:nvSpPr>
            <p:spPr bwMode="auto">
              <a:xfrm>
                <a:off x="1920"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6" name="Oval 81"/>
              <p:cNvSpPr>
                <a:spLocks noChangeArrowheads="1"/>
              </p:cNvSpPr>
              <p:nvPr/>
            </p:nvSpPr>
            <p:spPr bwMode="auto">
              <a:xfrm>
                <a:off x="21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7" name="Oval 82"/>
              <p:cNvSpPr>
                <a:spLocks noChangeArrowheads="1"/>
              </p:cNvSpPr>
              <p:nvPr/>
            </p:nvSpPr>
            <p:spPr bwMode="auto">
              <a:xfrm>
                <a:off x="23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8" name="Oval 83"/>
              <p:cNvSpPr>
                <a:spLocks noChangeArrowheads="1"/>
              </p:cNvSpPr>
              <p:nvPr/>
            </p:nvSpPr>
            <p:spPr bwMode="auto">
              <a:xfrm>
                <a:off x="2584"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9" name="Oval 84"/>
              <p:cNvSpPr>
                <a:spLocks noChangeArrowheads="1"/>
              </p:cNvSpPr>
              <p:nvPr/>
            </p:nvSpPr>
            <p:spPr bwMode="auto">
              <a:xfrm>
                <a:off x="2784" y="3480"/>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10" name="Oval 85"/>
              <p:cNvSpPr>
                <a:spLocks noChangeArrowheads="1"/>
              </p:cNvSpPr>
              <p:nvPr/>
            </p:nvSpPr>
            <p:spPr bwMode="auto">
              <a:xfrm>
                <a:off x="297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11" name="Oval 86"/>
              <p:cNvSpPr>
                <a:spLocks noChangeArrowheads="1"/>
              </p:cNvSpPr>
              <p:nvPr/>
            </p:nvSpPr>
            <p:spPr bwMode="auto">
              <a:xfrm>
                <a:off x="3168"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12" name="Oval 87"/>
              <p:cNvSpPr>
                <a:spLocks noChangeArrowheads="1"/>
              </p:cNvSpPr>
              <p:nvPr/>
            </p:nvSpPr>
            <p:spPr bwMode="auto">
              <a:xfrm>
                <a:off x="3360" y="339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13" name="Oval 88"/>
              <p:cNvSpPr>
                <a:spLocks noChangeArrowheads="1"/>
              </p:cNvSpPr>
              <p:nvPr/>
            </p:nvSpPr>
            <p:spPr bwMode="auto">
              <a:xfrm>
                <a:off x="3552" y="333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grpSp>
      </p:grpSp>
      <p:grpSp>
        <p:nvGrpSpPr>
          <p:cNvPr id="9" name="Group 90"/>
          <p:cNvGrpSpPr>
            <a:grpSpLocks/>
          </p:cNvGrpSpPr>
          <p:nvPr/>
        </p:nvGrpSpPr>
        <p:grpSpPr bwMode="auto">
          <a:xfrm>
            <a:off x="4105275" y="3540125"/>
            <a:ext cx="1724025" cy="511175"/>
            <a:chOff x="2688" y="288"/>
            <a:chExt cx="1920" cy="513"/>
          </a:xfrm>
        </p:grpSpPr>
        <p:sp useBgFill="1">
          <p:nvSpPr>
            <p:cNvPr id="12376" name="Oval 91"/>
            <p:cNvSpPr>
              <a:spLocks noChangeArrowheads="1"/>
            </p:cNvSpPr>
            <p:nvPr/>
          </p:nvSpPr>
          <p:spPr bwMode="auto">
            <a:xfrm>
              <a:off x="3168" y="288"/>
              <a:ext cx="1440" cy="384"/>
            </a:xfrm>
            <a:prstGeom prst="ellipse">
              <a:avLst/>
            </a:prstGeom>
            <a:ln w="9525">
              <a:noFill/>
              <a:round/>
              <a:headEnd/>
              <a:tailEnd/>
            </a:ln>
          </p:spPr>
          <p:txBody>
            <a:bodyPr anchor="ctr">
              <a:spAutoFit/>
            </a:bodyPr>
            <a:lstStyle/>
            <a:p>
              <a:endParaRPr lang="en-US"/>
            </a:p>
          </p:txBody>
        </p:sp>
        <p:grpSp>
          <p:nvGrpSpPr>
            <p:cNvPr id="10" name="Group 92"/>
            <p:cNvGrpSpPr>
              <a:grpSpLocks/>
            </p:cNvGrpSpPr>
            <p:nvPr/>
          </p:nvGrpSpPr>
          <p:grpSpPr bwMode="auto">
            <a:xfrm>
              <a:off x="2688" y="528"/>
              <a:ext cx="1488" cy="273"/>
              <a:chOff x="820" y="2736"/>
              <a:chExt cx="2876" cy="945"/>
            </a:xfrm>
          </p:grpSpPr>
          <p:sp>
            <p:nvSpPr>
              <p:cNvPr id="12378" name="Freeform 93"/>
              <p:cNvSpPr>
                <a:spLocks/>
              </p:cNvSpPr>
              <p:nvPr/>
            </p:nvSpPr>
            <p:spPr bwMode="auto">
              <a:xfrm>
                <a:off x="832" y="3243"/>
                <a:ext cx="2856" cy="438"/>
              </a:xfrm>
              <a:custGeom>
                <a:avLst/>
                <a:gdLst>
                  <a:gd name="T0" fmla="*/ 0 w 2856"/>
                  <a:gd name="T1" fmla="*/ 53 h 438"/>
                  <a:gd name="T2" fmla="*/ 88 w 2856"/>
                  <a:gd name="T3" fmla="*/ 189 h 438"/>
                  <a:gd name="T4" fmla="*/ 264 w 2856"/>
                  <a:gd name="T5" fmla="*/ 285 h 438"/>
                  <a:gd name="T6" fmla="*/ 688 w 2856"/>
                  <a:gd name="T7" fmla="*/ 365 h 438"/>
                  <a:gd name="T8" fmla="*/ 1088 w 2856"/>
                  <a:gd name="T9" fmla="*/ 421 h 438"/>
                  <a:gd name="T10" fmla="*/ 1520 w 2856"/>
                  <a:gd name="T11" fmla="*/ 429 h 438"/>
                  <a:gd name="T12" fmla="*/ 2008 w 2856"/>
                  <a:gd name="T13" fmla="*/ 397 h 438"/>
                  <a:gd name="T14" fmla="*/ 2360 w 2856"/>
                  <a:gd name="T15" fmla="*/ 333 h 438"/>
                  <a:gd name="T16" fmla="*/ 2744 w 2856"/>
                  <a:gd name="T17" fmla="*/ 189 h 438"/>
                  <a:gd name="T18" fmla="*/ 2856 w 2856"/>
                  <a:gd name="T19" fmla="*/ 69 h 438"/>
                  <a:gd name="T20" fmla="*/ 2588 w 2856"/>
                  <a:gd name="T21" fmla="*/ 31 h 438"/>
                  <a:gd name="T22" fmla="*/ 120 w 2856"/>
                  <a:gd name="T23" fmla="*/ 31 h 438"/>
                  <a:gd name="T24" fmla="*/ 0 w 2856"/>
                  <a:gd name="T25" fmla="*/ 53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6"/>
                  <a:gd name="T40" fmla="*/ 0 h 438"/>
                  <a:gd name="T41" fmla="*/ 2856 w 2856"/>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6" h="438">
                    <a:moveTo>
                      <a:pt x="0" y="53"/>
                    </a:moveTo>
                    <a:cubicBezTo>
                      <a:pt x="21" y="139"/>
                      <a:pt x="26" y="160"/>
                      <a:pt x="88" y="189"/>
                    </a:cubicBezTo>
                    <a:cubicBezTo>
                      <a:pt x="134" y="233"/>
                      <a:pt x="169" y="233"/>
                      <a:pt x="264" y="285"/>
                    </a:cubicBezTo>
                    <a:cubicBezTo>
                      <a:pt x="431" y="353"/>
                      <a:pt x="584" y="341"/>
                      <a:pt x="688" y="365"/>
                    </a:cubicBezTo>
                    <a:cubicBezTo>
                      <a:pt x="814" y="409"/>
                      <a:pt x="944" y="388"/>
                      <a:pt x="1088" y="421"/>
                    </a:cubicBezTo>
                    <a:cubicBezTo>
                      <a:pt x="1230" y="438"/>
                      <a:pt x="1352" y="423"/>
                      <a:pt x="1520" y="429"/>
                    </a:cubicBezTo>
                    <a:cubicBezTo>
                      <a:pt x="1688" y="436"/>
                      <a:pt x="1792" y="397"/>
                      <a:pt x="2008" y="397"/>
                    </a:cubicBezTo>
                    <a:cubicBezTo>
                      <a:pt x="2260" y="346"/>
                      <a:pt x="2235" y="365"/>
                      <a:pt x="2360" y="333"/>
                    </a:cubicBezTo>
                    <a:cubicBezTo>
                      <a:pt x="2483" y="298"/>
                      <a:pt x="2661" y="233"/>
                      <a:pt x="2744" y="189"/>
                    </a:cubicBezTo>
                    <a:cubicBezTo>
                      <a:pt x="2771" y="133"/>
                      <a:pt x="2841" y="132"/>
                      <a:pt x="2856" y="69"/>
                    </a:cubicBezTo>
                    <a:cubicBezTo>
                      <a:pt x="2781" y="0"/>
                      <a:pt x="2674" y="42"/>
                      <a:pt x="2588" y="31"/>
                    </a:cubicBezTo>
                    <a:cubicBezTo>
                      <a:pt x="1763" y="44"/>
                      <a:pt x="945" y="67"/>
                      <a:pt x="120" y="31"/>
                    </a:cubicBezTo>
                    <a:cubicBezTo>
                      <a:pt x="72" y="37"/>
                      <a:pt x="0" y="53"/>
                      <a:pt x="0" y="53"/>
                    </a:cubicBezTo>
                    <a:close/>
                  </a:path>
                </a:pathLst>
              </a:custGeom>
              <a:solidFill>
                <a:srgbClr val="96969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79" name="Oval 94"/>
              <p:cNvSpPr>
                <a:spLocks noChangeArrowheads="1"/>
              </p:cNvSpPr>
              <p:nvPr/>
            </p:nvSpPr>
            <p:spPr bwMode="auto">
              <a:xfrm>
                <a:off x="820" y="3038"/>
                <a:ext cx="2876" cy="504"/>
              </a:xfrm>
              <a:prstGeom prst="ellipse">
                <a:avLst/>
              </a:prstGeom>
              <a:solidFill>
                <a:schemeClr val="bg2"/>
              </a:solidFill>
              <a:ln w="9525">
                <a:solidFill>
                  <a:schemeClr val="tx1"/>
                </a:solidFill>
                <a:round/>
                <a:headEnd/>
                <a:tailEnd/>
              </a:ln>
            </p:spPr>
            <p:txBody>
              <a:bodyPr wrap="none" anchor="ctr">
                <a:spAutoFit/>
              </a:bodyPr>
              <a:lstStyle/>
              <a:p>
                <a:endParaRPr lang="en-US"/>
              </a:p>
            </p:txBody>
          </p:sp>
          <p:sp>
            <p:nvSpPr>
              <p:cNvPr id="12380" name="Freeform 95"/>
              <p:cNvSpPr>
                <a:spLocks/>
              </p:cNvSpPr>
              <p:nvPr/>
            </p:nvSpPr>
            <p:spPr bwMode="auto">
              <a:xfrm>
                <a:off x="1946" y="2736"/>
                <a:ext cx="600" cy="586"/>
              </a:xfrm>
              <a:custGeom>
                <a:avLst/>
                <a:gdLst>
                  <a:gd name="T0" fmla="*/ 24 w 400"/>
                  <a:gd name="T1" fmla="*/ 245 h 383"/>
                  <a:gd name="T2" fmla="*/ 120 w 400"/>
                  <a:gd name="T3" fmla="*/ 61 h 383"/>
                  <a:gd name="T4" fmla="*/ 312 w 400"/>
                  <a:gd name="T5" fmla="*/ 0 h 383"/>
                  <a:gd name="T6" fmla="*/ 516 w 400"/>
                  <a:gd name="T7" fmla="*/ 61 h 383"/>
                  <a:gd name="T8" fmla="*/ 588 w 400"/>
                  <a:gd name="T9" fmla="*/ 220 h 383"/>
                  <a:gd name="T10" fmla="*/ 588 w 400"/>
                  <a:gd name="T11" fmla="*/ 539 h 383"/>
                  <a:gd name="T12" fmla="*/ 408 w 400"/>
                  <a:gd name="T13" fmla="*/ 575 h 383"/>
                  <a:gd name="T14" fmla="*/ 264 w 400"/>
                  <a:gd name="T15" fmla="*/ 575 h 383"/>
                  <a:gd name="T16" fmla="*/ 108 w 400"/>
                  <a:gd name="T17" fmla="*/ 563 h 383"/>
                  <a:gd name="T18" fmla="*/ 0 w 400"/>
                  <a:gd name="T19" fmla="*/ 514 h 383"/>
                  <a:gd name="T20" fmla="*/ 24 w 400"/>
                  <a:gd name="T21" fmla="*/ 245 h 3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383"/>
                  <a:gd name="T35" fmla="*/ 400 w 400"/>
                  <a:gd name="T36" fmla="*/ 383 h 3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383">
                    <a:moveTo>
                      <a:pt x="16" y="160"/>
                    </a:moveTo>
                    <a:cubicBezTo>
                      <a:pt x="48" y="72"/>
                      <a:pt x="40" y="96"/>
                      <a:pt x="80" y="40"/>
                    </a:cubicBezTo>
                    <a:cubicBezTo>
                      <a:pt x="117" y="8"/>
                      <a:pt x="165" y="14"/>
                      <a:pt x="208" y="0"/>
                    </a:cubicBezTo>
                    <a:cubicBezTo>
                      <a:pt x="253" y="11"/>
                      <a:pt x="272" y="0"/>
                      <a:pt x="344" y="40"/>
                    </a:cubicBezTo>
                    <a:cubicBezTo>
                      <a:pt x="368" y="112"/>
                      <a:pt x="376" y="88"/>
                      <a:pt x="392" y="144"/>
                    </a:cubicBezTo>
                    <a:cubicBezTo>
                      <a:pt x="400" y="187"/>
                      <a:pt x="400" y="329"/>
                      <a:pt x="392" y="352"/>
                    </a:cubicBezTo>
                    <a:cubicBezTo>
                      <a:pt x="373" y="381"/>
                      <a:pt x="308" y="372"/>
                      <a:pt x="272" y="376"/>
                    </a:cubicBezTo>
                    <a:cubicBezTo>
                      <a:pt x="257" y="383"/>
                      <a:pt x="176" y="376"/>
                      <a:pt x="176" y="376"/>
                    </a:cubicBezTo>
                    <a:cubicBezTo>
                      <a:pt x="99" y="373"/>
                      <a:pt x="149" y="375"/>
                      <a:pt x="72" y="368"/>
                    </a:cubicBezTo>
                    <a:cubicBezTo>
                      <a:pt x="55" y="367"/>
                      <a:pt x="0" y="353"/>
                      <a:pt x="0" y="336"/>
                    </a:cubicBezTo>
                    <a:cubicBezTo>
                      <a:pt x="0" y="323"/>
                      <a:pt x="0" y="248"/>
                      <a:pt x="16" y="160"/>
                    </a:cubicBezTo>
                    <a:close/>
                  </a:path>
                </a:pathLst>
              </a:custGeom>
              <a:solidFill>
                <a:srgbClr val="C0C0C0"/>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81" name="Oval 96"/>
              <p:cNvSpPr>
                <a:spLocks noChangeArrowheads="1"/>
              </p:cNvSpPr>
              <p:nvPr/>
            </p:nvSpPr>
            <p:spPr bwMode="auto">
              <a:xfrm>
                <a:off x="864" y="331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82" name="Oval 97"/>
              <p:cNvSpPr>
                <a:spLocks noChangeArrowheads="1"/>
              </p:cNvSpPr>
              <p:nvPr/>
            </p:nvSpPr>
            <p:spPr bwMode="auto">
              <a:xfrm>
                <a:off x="1024" y="338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83" name="Oval 98"/>
              <p:cNvSpPr>
                <a:spLocks noChangeArrowheads="1"/>
              </p:cNvSpPr>
              <p:nvPr/>
            </p:nvSpPr>
            <p:spPr bwMode="auto">
              <a:xfrm>
                <a:off x="1232"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84" name="Oval 99"/>
              <p:cNvSpPr>
                <a:spLocks noChangeArrowheads="1"/>
              </p:cNvSpPr>
              <p:nvPr/>
            </p:nvSpPr>
            <p:spPr bwMode="auto">
              <a:xfrm>
                <a:off x="145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85" name="Oval 100"/>
              <p:cNvSpPr>
                <a:spLocks noChangeArrowheads="1"/>
              </p:cNvSpPr>
              <p:nvPr/>
            </p:nvSpPr>
            <p:spPr bwMode="auto">
              <a:xfrm>
                <a:off x="1680" y="347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86" name="Oval 101"/>
              <p:cNvSpPr>
                <a:spLocks noChangeArrowheads="1"/>
              </p:cNvSpPr>
              <p:nvPr/>
            </p:nvSpPr>
            <p:spPr bwMode="auto">
              <a:xfrm>
                <a:off x="1920"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87" name="Oval 102"/>
              <p:cNvSpPr>
                <a:spLocks noChangeArrowheads="1"/>
              </p:cNvSpPr>
              <p:nvPr/>
            </p:nvSpPr>
            <p:spPr bwMode="auto">
              <a:xfrm>
                <a:off x="21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88" name="Oval 103"/>
              <p:cNvSpPr>
                <a:spLocks noChangeArrowheads="1"/>
              </p:cNvSpPr>
              <p:nvPr/>
            </p:nvSpPr>
            <p:spPr bwMode="auto">
              <a:xfrm>
                <a:off x="23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89" name="Oval 104"/>
              <p:cNvSpPr>
                <a:spLocks noChangeArrowheads="1"/>
              </p:cNvSpPr>
              <p:nvPr/>
            </p:nvSpPr>
            <p:spPr bwMode="auto">
              <a:xfrm>
                <a:off x="2584"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90" name="Oval 105"/>
              <p:cNvSpPr>
                <a:spLocks noChangeArrowheads="1"/>
              </p:cNvSpPr>
              <p:nvPr/>
            </p:nvSpPr>
            <p:spPr bwMode="auto">
              <a:xfrm>
                <a:off x="2784" y="3480"/>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91" name="Oval 106"/>
              <p:cNvSpPr>
                <a:spLocks noChangeArrowheads="1"/>
              </p:cNvSpPr>
              <p:nvPr/>
            </p:nvSpPr>
            <p:spPr bwMode="auto">
              <a:xfrm>
                <a:off x="297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92" name="Oval 107"/>
              <p:cNvSpPr>
                <a:spLocks noChangeArrowheads="1"/>
              </p:cNvSpPr>
              <p:nvPr/>
            </p:nvSpPr>
            <p:spPr bwMode="auto">
              <a:xfrm>
                <a:off x="3168"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93" name="Oval 108"/>
              <p:cNvSpPr>
                <a:spLocks noChangeArrowheads="1"/>
              </p:cNvSpPr>
              <p:nvPr/>
            </p:nvSpPr>
            <p:spPr bwMode="auto">
              <a:xfrm>
                <a:off x="3360" y="339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94" name="Oval 109"/>
              <p:cNvSpPr>
                <a:spLocks noChangeArrowheads="1"/>
              </p:cNvSpPr>
              <p:nvPr/>
            </p:nvSpPr>
            <p:spPr bwMode="auto">
              <a:xfrm>
                <a:off x="3552" y="333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grpSp>
      </p:grpSp>
      <p:sp>
        <p:nvSpPr>
          <p:cNvPr id="241849" name="Text Box 185"/>
          <p:cNvSpPr txBox="1">
            <a:spLocks noChangeArrowheads="1"/>
          </p:cNvSpPr>
          <p:nvPr/>
        </p:nvSpPr>
        <p:spPr bwMode="auto">
          <a:xfrm>
            <a:off x="301625" y="5762625"/>
            <a:ext cx="8178800" cy="770084"/>
          </a:xfrm>
          <a:prstGeom prst="rect">
            <a:avLst/>
          </a:prstGeom>
          <a:noFill/>
          <a:ln w="25400">
            <a:noFill/>
            <a:miter lim="800000"/>
            <a:headEnd/>
            <a:tailEnd/>
          </a:ln>
        </p:spPr>
        <p:txBody>
          <a:bodyPr lIns="92075" tIns="46038" rIns="92075" bIns="46038">
            <a:spAutoFit/>
          </a:bodyPr>
          <a:lstStyle/>
          <a:p>
            <a:pPr marL="381000" indent="-381000" algn="l" eaLnBrk="0" hangingPunct="0">
              <a:spcBef>
                <a:spcPct val="20000"/>
              </a:spcBef>
              <a:buFontTx/>
              <a:buChar char="•"/>
            </a:pPr>
            <a:r>
              <a:rPr lang="en-US" sz="2400" b="1" dirty="0">
                <a:effectLst/>
                <a:latin typeface="Arial" charset="0"/>
              </a:rPr>
              <a:t>Vagrant </a:t>
            </a:r>
            <a:r>
              <a:rPr lang="en-US" sz="2400" b="1" dirty="0" err="1">
                <a:effectLst/>
                <a:latin typeface="Arial" charset="0"/>
              </a:rPr>
              <a:t>taxa</a:t>
            </a:r>
            <a:r>
              <a:rPr lang="en-US" sz="2400" dirty="0">
                <a:effectLst/>
                <a:latin typeface="Arial" charset="0"/>
              </a:rPr>
              <a:t> </a:t>
            </a:r>
            <a:r>
              <a:rPr lang="en-US" sz="2000" dirty="0">
                <a:effectLst/>
                <a:latin typeface="Arial" charset="0"/>
              </a:rPr>
              <a:t>(not indigenous to the region but occurs occasionally and irregularly)</a:t>
            </a:r>
          </a:p>
        </p:txBody>
      </p:sp>
      <p:grpSp>
        <p:nvGrpSpPr>
          <p:cNvPr id="23" name="Group 139"/>
          <p:cNvGrpSpPr>
            <a:grpSpLocks/>
          </p:cNvGrpSpPr>
          <p:nvPr/>
        </p:nvGrpSpPr>
        <p:grpSpPr bwMode="auto">
          <a:xfrm>
            <a:off x="3683000" y="3727450"/>
            <a:ext cx="1900238" cy="682625"/>
            <a:chOff x="2216" y="850"/>
            <a:chExt cx="2118" cy="686"/>
          </a:xfrm>
        </p:grpSpPr>
        <p:sp useBgFill="1">
          <p:nvSpPr>
            <p:cNvPr id="12304" name="Oval 140"/>
            <p:cNvSpPr>
              <a:spLocks noChangeArrowheads="1"/>
            </p:cNvSpPr>
            <p:nvPr/>
          </p:nvSpPr>
          <p:spPr bwMode="auto">
            <a:xfrm>
              <a:off x="2640" y="850"/>
              <a:ext cx="1694" cy="384"/>
            </a:xfrm>
            <a:prstGeom prst="ellipse">
              <a:avLst/>
            </a:prstGeom>
            <a:ln w="9525">
              <a:noFill/>
              <a:round/>
              <a:headEnd/>
              <a:tailEnd/>
            </a:ln>
          </p:spPr>
          <p:txBody>
            <a:bodyPr anchor="ctr">
              <a:spAutoFit/>
            </a:bodyPr>
            <a:lstStyle/>
            <a:p>
              <a:endParaRPr lang="en-US"/>
            </a:p>
          </p:txBody>
        </p:sp>
        <p:grpSp>
          <p:nvGrpSpPr>
            <p:cNvPr id="24" name="Group 141"/>
            <p:cNvGrpSpPr>
              <a:grpSpLocks/>
            </p:cNvGrpSpPr>
            <p:nvPr/>
          </p:nvGrpSpPr>
          <p:grpSpPr bwMode="auto">
            <a:xfrm>
              <a:off x="2216" y="1104"/>
              <a:ext cx="1920" cy="432"/>
              <a:chOff x="820" y="2736"/>
              <a:chExt cx="2876" cy="945"/>
            </a:xfrm>
          </p:grpSpPr>
          <p:sp>
            <p:nvSpPr>
              <p:cNvPr id="12306" name="Freeform 142"/>
              <p:cNvSpPr>
                <a:spLocks/>
              </p:cNvSpPr>
              <p:nvPr/>
            </p:nvSpPr>
            <p:spPr bwMode="auto">
              <a:xfrm>
                <a:off x="832" y="3243"/>
                <a:ext cx="2856" cy="438"/>
              </a:xfrm>
              <a:custGeom>
                <a:avLst/>
                <a:gdLst>
                  <a:gd name="T0" fmla="*/ 0 w 2856"/>
                  <a:gd name="T1" fmla="*/ 53 h 438"/>
                  <a:gd name="T2" fmla="*/ 88 w 2856"/>
                  <a:gd name="T3" fmla="*/ 189 h 438"/>
                  <a:gd name="T4" fmla="*/ 264 w 2856"/>
                  <a:gd name="T5" fmla="*/ 285 h 438"/>
                  <a:gd name="T6" fmla="*/ 688 w 2856"/>
                  <a:gd name="T7" fmla="*/ 365 h 438"/>
                  <a:gd name="T8" fmla="*/ 1088 w 2856"/>
                  <a:gd name="T9" fmla="*/ 421 h 438"/>
                  <a:gd name="T10" fmla="*/ 1520 w 2856"/>
                  <a:gd name="T11" fmla="*/ 429 h 438"/>
                  <a:gd name="T12" fmla="*/ 2008 w 2856"/>
                  <a:gd name="T13" fmla="*/ 397 h 438"/>
                  <a:gd name="T14" fmla="*/ 2360 w 2856"/>
                  <a:gd name="T15" fmla="*/ 333 h 438"/>
                  <a:gd name="T16" fmla="*/ 2744 w 2856"/>
                  <a:gd name="T17" fmla="*/ 189 h 438"/>
                  <a:gd name="T18" fmla="*/ 2856 w 2856"/>
                  <a:gd name="T19" fmla="*/ 69 h 438"/>
                  <a:gd name="T20" fmla="*/ 2588 w 2856"/>
                  <a:gd name="T21" fmla="*/ 31 h 438"/>
                  <a:gd name="T22" fmla="*/ 120 w 2856"/>
                  <a:gd name="T23" fmla="*/ 31 h 438"/>
                  <a:gd name="T24" fmla="*/ 0 w 2856"/>
                  <a:gd name="T25" fmla="*/ 53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6"/>
                  <a:gd name="T40" fmla="*/ 0 h 438"/>
                  <a:gd name="T41" fmla="*/ 2856 w 2856"/>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6" h="438">
                    <a:moveTo>
                      <a:pt x="0" y="53"/>
                    </a:moveTo>
                    <a:cubicBezTo>
                      <a:pt x="21" y="139"/>
                      <a:pt x="26" y="160"/>
                      <a:pt x="88" y="189"/>
                    </a:cubicBezTo>
                    <a:cubicBezTo>
                      <a:pt x="134" y="233"/>
                      <a:pt x="169" y="233"/>
                      <a:pt x="264" y="285"/>
                    </a:cubicBezTo>
                    <a:cubicBezTo>
                      <a:pt x="431" y="353"/>
                      <a:pt x="584" y="341"/>
                      <a:pt x="688" y="365"/>
                    </a:cubicBezTo>
                    <a:cubicBezTo>
                      <a:pt x="814" y="409"/>
                      <a:pt x="944" y="388"/>
                      <a:pt x="1088" y="421"/>
                    </a:cubicBezTo>
                    <a:cubicBezTo>
                      <a:pt x="1230" y="438"/>
                      <a:pt x="1352" y="423"/>
                      <a:pt x="1520" y="429"/>
                    </a:cubicBezTo>
                    <a:cubicBezTo>
                      <a:pt x="1688" y="436"/>
                      <a:pt x="1792" y="397"/>
                      <a:pt x="2008" y="397"/>
                    </a:cubicBezTo>
                    <a:cubicBezTo>
                      <a:pt x="2260" y="346"/>
                      <a:pt x="2235" y="365"/>
                      <a:pt x="2360" y="333"/>
                    </a:cubicBezTo>
                    <a:cubicBezTo>
                      <a:pt x="2483" y="298"/>
                      <a:pt x="2661" y="233"/>
                      <a:pt x="2744" y="189"/>
                    </a:cubicBezTo>
                    <a:cubicBezTo>
                      <a:pt x="2771" y="133"/>
                      <a:pt x="2841" y="132"/>
                      <a:pt x="2856" y="69"/>
                    </a:cubicBezTo>
                    <a:cubicBezTo>
                      <a:pt x="2781" y="0"/>
                      <a:pt x="2674" y="42"/>
                      <a:pt x="2588" y="31"/>
                    </a:cubicBezTo>
                    <a:cubicBezTo>
                      <a:pt x="1763" y="44"/>
                      <a:pt x="945" y="67"/>
                      <a:pt x="120" y="31"/>
                    </a:cubicBezTo>
                    <a:cubicBezTo>
                      <a:pt x="72" y="37"/>
                      <a:pt x="0" y="53"/>
                      <a:pt x="0" y="53"/>
                    </a:cubicBezTo>
                    <a:close/>
                  </a:path>
                </a:pathLst>
              </a:custGeom>
              <a:solidFill>
                <a:srgbClr val="96969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07" name="Oval 143"/>
              <p:cNvSpPr>
                <a:spLocks noChangeArrowheads="1"/>
              </p:cNvSpPr>
              <p:nvPr/>
            </p:nvSpPr>
            <p:spPr bwMode="auto">
              <a:xfrm>
                <a:off x="820" y="3038"/>
                <a:ext cx="2876" cy="504"/>
              </a:xfrm>
              <a:prstGeom prst="ellipse">
                <a:avLst/>
              </a:prstGeom>
              <a:solidFill>
                <a:schemeClr val="bg2"/>
              </a:solidFill>
              <a:ln w="9525">
                <a:solidFill>
                  <a:schemeClr val="tx1"/>
                </a:solidFill>
                <a:round/>
                <a:headEnd/>
                <a:tailEnd/>
              </a:ln>
            </p:spPr>
            <p:txBody>
              <a:bodyPr wrap="none" anchor="ctr">
                <a:spAutoFit/>
              </a:bodyPr>
              <a:lstStyle/>
              <a:p>
                <a:endParaRPr lang="en-US"/>
              </a:p>
            </p:txBody>
          </p:sp>
          <p:sp>
            <p:nvSpPr>
              <p:cNvPr id="12308" name="Freeform 144"/>
              <p:cNvSpPr>
                <a:spLocks/>
              </p:cNvSpPr>
              <p:nvPr/>
            </p:nvSpPr>
            <p:spPr bwMode="auto">
              <a:xfrm>
                <a:off x="1946" y="2736"/>
                <a:ext cx="600" cy="586"/>
              </a:xfrm>
              <a:custGeom>
                <a:avLst/>
                <a:gdLst>
                  <a:gd name="T0" fmla="*/ 24 w 400"/>
                  <a:gd name="T1" fmla="*/ 245 h 383"/>
                  <a:gd name="T2" fmla="*/ 120 w 400"/>
                  <a:gd name="T3" fmla="*/ 61 h 383"/>
                  <a:gd name="T4" fmla="*/ 312 w 400"/>
                  <a:gd name="T5" fmla="*/ 0 h 383"/>
                  <a:gd name="T6" fmla="*/ 516 w 400"/>
                  <a:gd name="T7" fmla="*/ 61 h 383"/>
                  <a:gd name="T8" fmla="*/ 588 w 400"/>
                  <a:gd name="T9" fmla="*/ 220 h 383"/>
                  <a:gd name="T10" fmla="*/ 588 w 400"/>
                  <a:gd name="T11" fmla="*/ 539 h 383"/>
                  <a:gd name="T12" fmla="*/ 408 w 400"/>
                  <a:gd name="T13" fmla="*/ 575 h 383"/>
                  <a:gd name="T14" fmla="*/ 264 w 400"/>
                  <a:gd name="T15" fmla="*/ 575 h 383"/>
                  <a:gd name="T16" fmla="*/ 108 w 400"/>
                  <a:gd name="T17" fmla="*/ 563 h 383"/>
                  <a:gd name="T18" fmla="*/ 0 w 400"/>
                  <a:gd name="T19" fmla="*/ 514 h 383"/>
                  <a:gd name="T20" fmla="*/ 24 w 400"/>
                  <a:gd name="T21" fmla="*/ 245 h 3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383"/>
                  <a:gd name="T35" fmla="*/ 400 w 400"/>
                  <a:gd name="T36" fmla="*/ 383 h 3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383">
                    <a:moveTo>
                      <a:pt x="16" y="160"/>
                    </a:moveTo>
                    <a:cubicBezTo>
                      <a:pt x="48" y="72"/>
                      <a:pt x="40" y="96"/>
                      <a:pt x="80" y="40"/>
                    </a:cubicBezTo>
                    <a:cubicBezTo>
                      <a:pt x="117" y="8"/>
                      <a:pt x="165" y="14"/>
                      <a:pt x="208" y="0"/>
                    </a:cubicBezTo>
                    <a:cubicBezTo>
                      <a:pt x="253" y="11"/>
                      <a:pt x="272" y="0"/>
                      <a:pt x="344" y="40"/>
                    </a:cubicBezTo>
                    <a:cubicBezTo>
                      <a:pt x="368" y="112"/>
                      <a:pt x="376" y="88"/>
                      <a:pt x="392" y="144"/>
                    </a:cubicBezTo>
                    <a:cubicBezTo>
                      <a:pt x="400" y="187"/>
                      <a:pt x="400" y="329"/>
                      <a:pt x="392" y="352"/>
                    </a:cubicBezTo>
                    <a:cubicBezTo>
                      <a:pt x="373" y="381"/>
                      <a:pt x="308" y="372"/>
                      <a:pt x="272" y="376"/>
                    </a:cubicBezTo>
                    <a:cubicBezTo>
                      <a:pt x="257" y="383"/>
                      <a:pt x="176" y="376"/>
                      <a:pt x="176" y="376"/>
                    </a:cubicBezTo>
                    <a:cubicBezTo>
                      <a:pt x="99" y="373"/>
                      <a:pt x="149" y="375"/>
                      <a:pt x="72" y="368"/>
                    </a:cubicBezTo>
                    <a:cubicBezTo>
                      <a:pt x="55" y="367"/>
                      <a:pt x="0" y="353"/>
                      <a:pt x="0" y="336"/>
                    </a:cubicBezTo>
                    <a:cubicBezTo>
                      <a:pt x="0" y="323"/>
                      <a:pt x="0" y="248"/>
                      <a:pt x="16" y="160"/>
                    </a:cubicBezTo>
                    <a:close/>
                  </a:path>
                </a:pathLst>
              </a:custGeom>
              <a:solidFill>
                <a:srgbClr val="C0C0C0"/>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09" name="Oval 145"/>
              <p:cNvSpPr>
                <a:spLocks noChangeArrowheads="1"/>
              </p:cNvSpPr>
              <p:nvPr/>
            </p:nvSpPr>
            <p:spPr bwMode="auto">
              <a:xfrm>
                <a:off x="864" y="331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0" name="Oval 146"/>
              <p:cNvSpPr>
                <a:spLocks noChangeArrowheads="1"/>
              </p:cNvSpPr>
              <p:nvPr/>
            </p:nvSpPr>
            <p:spPr bwMode="auto">
              <a:xfrm>
                <a:off x="1024" y="338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1" name="Oval 147"/>
              <p:cNvSpPr>
                <a:spLocks noChangeArrowheads="1"/>
              </p:cNvSpPr>
              <p:nvPr/>
            </p:nvSpPr>
            <p:spPr bwMode="auto">
              <a:xfrm>
                <a:off x="1232"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2" name="Oval 148"/>
              <p:cNvSpPr>
                <a:spLocks noChangeArrowheads="1"/>
              </p:cNvSpPr>
              <p:nvPr/>
            </p:nvSpPr>
            <p:spPr bwMode="auto">
              <a:xfrm>
                <a:off x="145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3" name="Oval 149"/>
              <p:cNvSpPr>
                <a:spLocks noChangeArrowheads="1"/>
              </p:cNvSpPr>
              <p:nvPr/>
            </p:nvSpPr>
            <p:spPr bwMode="auto">
              <a:xfrm>
                <a:off x="1680" y="347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4" name="Oval 150"/>
              <p:cNvSpPr>
                <a:spLocks noChangeArrowheads="1"/>
              </p:cNvSpPr>
              <p:nvPr/>
            </p:nvSpPr>
            <p:spPr bwMode="auto">
              <a:xfrm>
                <a:off x="1920"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5" name="Oval 151"/>
              <p:cNvSpPr>
                <a:spLocks noChangeArrowheads="1"/>
              </p:cNvSpPr>
              <p:nvPr/>
            </p:nvSpPr>
            <p:spPr bwMode="auto">
              <a:xfrm>
                <a:off x="21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6" name="Oval 152"/>
              <p:cNvSpPr>
                <a:spLocks noChangeArrowheads="1"/>
              </p:cNvSpPr>
              <p:nvPr/>
            </p:nvSpPr>
            <p:spPr bwMode="auto">
              <a:xfrm>
                <a:off x="23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7" name="Oval 153"/>
              <p:cNvSpPr>
                <a:spLocks noChangeArrowheads="1"/>
              </p:cNvSpPr>
              <p:nvPr/>
            </p:nvSpPr>
            <p:spPr bwMode="auto">
              <a:xfrm>
                <a:off x="2584"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8" name="Oval 154"/>
              <p:cNvSpPr>
                <a:spLocks noChangeArrowheads="1"/>
              </p:cNvSpPr>
              <p:nvPr/>
            </p:nvSpPr>
            <p:spPr bwMode="auto">
              <a:xfrm>
                <a:off x="2784" y="3480"/>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9" name="Oval 155"/>
              <p:cNvSpPr>
                <a:spLocks noChangeArrowheads="1"/>
              </p:cNvSpPr>
              <p:nvPr/>
            </p:nvSpPr>
            <p:spPr bwMode="auto">
              <a:xfrm>
                <a:off x="297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20" name="Oval 156"/>
              <p:cNvSpPr>
                <a:spLocks noChangeArrowheads="1"/>
              </p:cNvSpPr>
              <p:nvPr/>
            </p:nvSpPr>
            <p:spPr bwMode="auto">
              <a:xfrm>
                <a:off x="3168"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21" name="Oval 157"/>
              <p:cNvSpPr>
                <a:spLocks noChangeArrowheads="1"/>
              </p:cNvSpPr>
              <p:nvPr/>
            </p:nvSpPr>
            <p:spPr bwMode="auto">
              <a:xfrm>
                <a:off x="3360" y="339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22" name="Oval 158"/>
              <p:cNvSpPr>
                <a:spLocks noChangeArrowheads="1"/>
              </p:cNvSpPr>
              <p:nvPr/>
            </p:nvSpPr>
            <p:spPr bwMode="auto">
              <a:xfrm>
                <a:off x="3552" y="333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grpSp>
      </p:grpSp>
      <p:sp useBgFill="1">
        <p:nvSpPr>
          <p:cNvPr id="241845" name="Oval 181"/>
          <p:cNvSpPr>
            <a:spLocks noChangeArrowheads="1"/>
          </p:cNvSpPr>
          <p:nvPr/>
        </p:nvSpPr>
        <p:spPr bwMode="auto">
          <a:xfrm>
            <a:off x="3660775" y="3967163"/>
            <a:ext cx="1905000" cy="533400"/>
          </a:xfrm>
          <a:prstGeom prst="ellipse">
            <a:avLst/>
          </a:prstGeom>
          <a:ln w="9525">
            <a:noFill/>
            <a:round/>
            <a:headEnd/>
            <a:tailEnd/>
          </a:ln>
        </p:spPr>
        <p:txBody>
          <a:bodyPr anchor="ctr">
            <a:spAutoFit/>
          </a:bodyPr>
          <a:lstStyle/>
          <a:p>
            <a:endParaRPr lang="en-US"/>
          </a:p>
        </p:txBody>
      </p:sp>
      <p:sp>
        <p:nvSpPr>
          <p:cNvPr id="180" name="Text Box 183"/>
          <p:cNvSpPr txBox="1">
            <a:spLocks noChangeArrowheads="1"/>
          </p:cNvSpPr>
          <p:nvPr/>
        </p:nvSpPr>
        <p:spPr bwMode="auto">
          <a:xfrm>
            <a:off x="0" y="188640"/>
            <a:ext cx="9144000" cy="461665"/>
          </a:xfrm>
          <a:prstGeom prst="rect">
            <a:avLst/>
          </a:prstGeom>
          <a:noFill/>
          <a:ln w="9525">
            <a:noFill/>
            <a:miter lim="800000"/>
            <a:headEnd/>
            <a:tailEnd/>
          </a:ln>
          <a:effectLst/>
        </p:spPr>
        <p:txBody>
          <a:bodyPr wrap="square">
            <a:spAutoFit/>
          </a:bodyPr>
          <a:lstStyle/>
          <a:p>
            <a:r>
              <a:rPr lang="en-GB" sz="2400" b="1" dirty="0" smtClean="0">
                <a:effectLst/>
                <a:latin typeface="Arial" charset="0"/>
              </a:rPr>
              <a:t>STEP THREE – FINAL REGIONAL ASSESSMENT</a:t>
            </a:r>
            <a:endParaRPr lang="en-GB" sz="2400" b="1" dirty="0">
              <a:effectLst/>
              <a:latin typeface="Arial" charset="0"/>
            </a:endParaRPr>
          </a:p>
        </p:txBody>
      </p:sp>
    </p:spTree>
    <p:extLst>
      <p:ext uri="{BB962C8B-B14F-4D97-AF65-F5344CB8AC3E}">
        <p14:creationId xmlns:p14="http://schemas.microsoft.com/office/powerpoint/2010/main" val="3395082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2500"/>
                            </p:stCondLst>
                            <p:childTnLst>
                              <p:par>
                                <p:cTn id="21" presetID="9"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par>
                          <p:cTn id="24" fill="hold">
                            <p:stCondLst>
                              <p:cond delay="3000"/>
                            </p:stCondLst>
                            <p:childTnLst>
                              <p:par>
                                <p:cTn id="25" presetID="9"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par>
                          <p:cTn id="28" fill="hold">
                            <p:stCondLst>
                              <p:cond delay="3500"/>
                            </p:stCondLst>
                            <p:childTnLst>
                              <p:par>
                                <p:cTn id="29" presetID="9" presetClass="entr" presetSubtype="0" fill="hold" grpId="0" nodeType="afterEffect">
                                  <p:stCondLst>
                                    <p:cond delay="1500"/>
                                  </p:stCondLst>
                                  <p:childTnLst>
                                    <p:set>
                                      <p:cBhvr>
                                        <p:cTn id="30" dur="1" fill="hold">
                                          <p:stCondLst>
                                            <p:cond delay="0"/>
                                          </p:stCondLst>
                                        </p:cTn>
                                        <p:tgtEl>
                                          <p:spTgt spid="241845"/>
                                        </p:tgtEl>
                                        <p:attrNameLst>
                                          <p:attrName>style.visibility</p:attrName>
                                        </p:attrNameLst>
                                      </p:cBhvr>
                                      <p:to>
                                        <p:strVal val="visible"/>
                                      </p:to>
                                    </p:set>
                                    <p:animEffect transition="in" filter="dissolve">
                                      <p:cBhvr>
                                        <p:cTn id="31" dur="500"/>
                                        <p:tgtEl>
                                          <p:spTgt spid="24184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41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849" grpId="0" autoUpdateAnimBg="0"/>
      <p:bldP spid="24184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469900" y="571500"/>
            <a:ext cx="8077200" cy="6159500"/>
            <a:chOff x="469900" y="571500"/>
            <a:chExt cx="8077200" cy="6159500"/>
          </a:xfrm>
        </p:grpSpPr>
        <p:grpSp>
          <p:nvGrpSpPr>
            <p:cNvPr id="2" name="Group 156"/>
            <p:cNvGrpSpPr>
              <a:grpSpLocks/>
            </p:cNvGrpSpPr>
            <p:nvPr/>
          </p:nvGrpSpPr>
          <p:grpSpPr bwMode="auto">
            <a:xfrm>
              <a:off x="5753100" y="5575304"/>
              <a:ext cx="1371600" cy="720726"/>
              <a:chOff x="3520" y="3488"/>
              <a:chExt cx="864" cy="454"/>
            </a:xfrm>
          </p:grpSpPr>
          <p:sp>
            <p:nvSpPr>
              <p:cNvPr id="18497" name="Line 154"/>
              <p:cNvSpPr>
                <a:spLocks noChangeShapeType="1"/>
              </p:cNvSpPr>
              <p:nvPr/>
            </p:nvSpPr>
            <p:spPr bwMode="auto">
              <a:xfrm>
                <a:off x="3584" y="3488"/>
                <a:ext cx="0" cy="453"/>
              </a:xfrm>
              <a:prstGeom prst="line">
                <a:avLst/>
              </a:prstGeom>
              <a:noFill/>
              <a:ln w="9525">
                <a:solidFill>
                  <a:schemeClr val="tx1"/>
                </a:solidFill>
                <a:round/>
                <a:headEnd/>
                <a:tailEnd type="triangle" w="med" len="med"/>
              </a:ln>
            </p:spPr>
            <p:txBody>
              <a:bodyPr>
                <a:spAutoFit/>
              </a:bodyPr>
              <a:lstStyle/>
              <a:p>
                <a:endParaRPr lang="en-US"/>
              </a:p>
            </p:txBody>
          </p:sp>
          <p:sp>
            <p:nvSpPr>
              <p:cNvPr id="18498" name="Text Box 155"/>
              <p:cNvSpPr txBox="1">
                <a:spLocks noChangeArrowheads="1"/>
              </p:cNvSpPr>
              <p:nvPr/>
            </p:nvSpPr>
            <p:spPr bwMode="auto">
              <a:xfrm>
                <a:off x="3520" y="3769"/>
                <a:ext cx="864" cy="173"/>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No / unknown</a:t>
                </a:r>
                <a:endParaRPr lang="en-GB" altLang="sv-SE" sz="2400" b="1" dirty="0">
                  <a:effectLst/>
                  <a:latin typeface="Times" charset="0"/>
                </a:endParaRPr>
              </a:p>
            </p:txBody>
          </p:sp>
        </p:grpSp>
        <p:grpSp>
          <p:nvGrpSpPr>
            <p:cNvPr id="3" name="Group 151"/>
            <p:cNvGrpSpPr>
              <a:grpSpLocks/>
            </p:cNvGrpSpPr>
            <p:nvPr/>
          </p:nvGrpSpPr>
          <p:grpSpPr bwMode="auto">
            <a:xfrm>
              <a:off x="5727700" y="4914900"/>
              <a:ext cx="2667000" cy="684213"/>
              <a:chOff x="3504" y="3072"/>
              <a:chExt cx="1680" cy="431"/>
            </a:xfrm>
          </p:grpSpPr>
          <p:sp>
            <p:nvSpPr>
              <p:cNvPr id="18494" name="Line 148"/>
              <p:cNvSpPr>
                <a:spLocks noChangeShapeType="1"/>
              </p:cNvSpPr>
              <p:nvPr/>
            </p:nvSpPr>
            <p:spPr bwMode="auto">
              <a:xfrm>
                <a:off x="3504" y="3312"/>
                <a:ext cx="960" cy="0"/>
              </a:xfrm>
              <a:prstGeom prst="line">
                <a:avLst/>
              </a:prstGeom>
              <a:noFill/>
              <a:ln w="9525">
                <a:solidFill>
                  <a:schemeClr val="tx1"/>
                </a:solidFill>
                <a:round/>
                <a:headEnd/>
                <a:tailEnd type="triangle" w="med" len="med"/>
              </a:ln>
            </p:spPr>
            <p:txBody>
              <a:bodyPr>
                <a:spAutoFit/>
              </a:bodyPr>
              <a:lstStyle/>
              <a:p>
                <a:endParaRPr lang="en-US"/>
              </a:p>
            </p:txBody>
          </p:sp>
          <p:sp>
            <p:nvSpPr>
              <p:cNvPr id="18495" name="Text Box 135"/>
              <p:cNvSpPr txBox="1">
                <a:spLocks noChangeArrowheads="1"/>
              </p:cNvSpPr>
              <p:nvPr/>
            </p:nvSpPr>
            <p:spPr bwMode="auto">
              <a:xfrm>
                <a:off x="4464" y="3072"/>
                <a:ext cx="720" cy="4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eaLnBrk="0" hangingPunct="0">
                  <a:spcBef>
                    <a:spcPct val="0"/>
                  </a:spcBef>
                </a:pPr>
                <a:r>
                  <a:rPr lang="en-GB" altLang="sv-SE" sz="1200" b="1" dirty="0" err="1">
                    <a:solidFill>
                      <a:sysClr val="windowText" lastClr="000000"/>
                    </a:solidFill>
                    <a:effectLst/>
                    <a:latin typeface="Arial" charset="0"/>
                  </a:rPr>
                  <a:t>Downlist</a:t>
                </a:r>
                <a:r>
                  <a:rPr lang="en-GB" altLang="sv-SE" sz="1200" b="1" dirty="0">
                    <a:solidFill>
                      <a:sysClr val="windowText" lastClr="000000"/>
                    </a:solidFill>
                    <a:effectLst/>
                    <a:latin typeface="Arial" charset="0"/>
                  </a:rPr>
                  <a:t> </a:t>
                </a:r>
              </a:p>
              <a:p>
                <a:pPr eaLnBrk="0" hangingPunct="0">
                  <a:spcBef>
                    <a:spcPct val="0"/>
                  </a:spcBef>
                </a:pPr>
                <a:r>
                  <a:rPr lang="en-GB" altLang="sv-SE" sz="1200" b="1" dirty="0">
                    <a:solidFill>
                      <a:sysClr val="windowText" lastClr="000000"/>
                    </a:solidFill>
                    <a:effectLst/>
                    <a:latin typeface="Arial" charset="0"/>
                  </a:rPr>
                  <a:t>category from step 2</a:t>
                </a:r>
                <a:endParaRPr lang="en-GB" altLang="sv-SE" sz="1000" b="1" dirty="0">
                  <a:solidFill>
                    <a:sysClr val="windowText" lastClr="000000"/>
                  </a:solidFill>
                  <a:effectLst/>
                  <a:latin typeface="Arial" charset="0"/>
                </a:endParaRPr>
              </a:p>
            </p:txBody>
          </p:sp>
          <p:sp>
            <p:nvSpPr>
              <p:cNvPr id="18496" name="Text Box 147"/>
              <p:cNvSpPr txBox="1">
                <a:spLocks noChangeArrowheads="1"/>
              </p:cNvSpPr>
              <p:nvPr/>
            </p:nvSpPr>
            <p:spPr bwMode="auto">
              <a:xfrm>
                <a:off x="3968" y="3176"/>
                <a:ext cx="631" cy="288"/>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Yes</a:t>
                </a:r>
              </a:p>
              <a:p>
                <a:pPr eaLnBrk="0" hangingPunct="0">
                  <a:spcBef>
                    <a:spcPct val="0"/>
                  </a:spcBef>
                </a:pPr>
                <a:r>
                  <a:rPr lang="en-GB" altLang="sv-SE" sz="1200" b="1" i="1" dirty="0">
                    <a:effectLst/>
                    <a:latin typeface="Arial" charset="0"/>
                  </a:rPr>
                  <a:t>likely</a:t>
                </a:r>
                <a:endParaRPr lang="en-GB" altLang="sv-SE" sz="2400" b="1" dirty="0">
                  <a:effectLst/>
                  <a:latin typeface="Times" charset="0"/>
                </a:endParaRPr>
              </a:p>
            </p:txBody>
          </p:sp>
        </p:grpSp>
        <p:grpSp>
          <p:nvGrpSpPr>
            <p:cNvPr id="4" name="Group 150"/>
            <p:cNvGrpSpPr>
              <a:grpSpLocks/>
            </p:cNvGrpSpPr>
            <p:nvPr/>
          </p:nvGrpSpPr>
          <p:grpSpPr bwMode="auto">
            <a:xfrm>
              <a:off x="3670300" y="4838700"/>
              <a:ext cx="3048000" cy="1143000"/>
              <a:chOff x="2208" y="3024"/>
              <a:chExt cx="1920" cy="720"/>
            </a:xfrm>
          </p:grpSpPr>
          <p:sp>
            <p:nvSpPr>
              <p:cNvPr id="18491" name="Line 134"/>
              <p:cNvSpPr>
                <a:spLocks noChangeShapeType="1"/>
              </p:cNvSpPr>
              <p:nvPr/>
            </p:nvSpPr>
            <p:spPr bwMode="auto">
              <a:xfrm>
                <a:off x="2208" y="3312"/>
                <a:ext cx="960" cy="0"/>
              </a:xfrm>
              <a:prstGeom prst="line">
                <a:avLst/>
              </a:prstGeom>
              <a:noFill/>
              <a:ln w="9525">
                <a:solidFill>
                  <a:schemeClr val="tx1"/>
                </a:solidFill>
                <a:round/>
                <a:headEnd/>
                <a:tailEnd type="triangle" w="med" len="med"/>
              </a:ln>
            </p:spPr>
            <p:txBody>
              <a:bodyPr>
                <a:spAutoFit/>
              </a:bodyPr>
              <a:lstStyle/>
              <a:p>
                <a:endParaRPr lang="en-US"/>
              </a:p>
            </p:txBody>
          </p:sp>
          <p:sp>
            <p:nvSpPr>
              <p:cNvPr id="18492" name="Text Box 137"/>
              <p:cNvSpPr txBox="1">
                <a:spLocks noChangeArrowheads="1"/>
              </p:cNvSpPr>
              <p:nvPr/>
            </p:nvSpPr>
            <p:spPr bwMode="auto">
              <a:xfrm>
                <a:off x="2577" y="3168"/>
                <a:ext cx="631" cy="288"/>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No</a:t>
                </a:r>
              </a:p>
              <a:p>
                <a:pPr eaLnBrk="0" hangingPunct="0">
                  <a:spcBef>
                    <a:spcPct val="0"/>
                  </a:spcBef>
                </a:pPr>
                <a:r>
                  <a:rPr lang="en-GB" altLang="sv-SE" sz="1200" b="1" i="1" dirty="0">
                    <a:effectLst/>
                    <a:latin typeface="Arial" charset="0"/>
                  </a:rPr>
                  <a:t>unlikely</a:t>
                </a:r>
                <a:endParaRPr lang="en-GB" altLang="sv-SE" sz="2400" b="1" dirty="0">
                  <a:effectLst/>
                  <a:latin typeface="Times" charset="0"/>
                </a:endParaRPr>
              </a:p>
            </p:txBody>
          </p:sp>
          <p:sp>
            <p:nvSpPr>
              <p:cNvPr id="18493" name="Text Box 146"/>
              <p:cNvSpPr txBox="1">
                <a:spLocks noChangeArrowheads="1"/>
              </p:cNvSpPr>
              <p:nvPr/>
            </p:nvSpPr>
            <p:spPr bwMode="auto">
              <a:xfrm>
                <a:off x="3160" y="3024"/>
                <a:ext cx="968" cy="7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l" eaLnBrk="0" hangingPunct="0">
                  <a:spcBef>
                    <a:spcPct val="0"/>
                  </a:spcBef>
                </a:pPr>
                <a:r>
                  <a:rPr lang="en-GB" altLang="sv-SE" sz="1200" b="1" dirty="0">
                    <a:solidFill>
                      <a:schemeClr val="tx1"/>
                    </a:solidFill>
                    <a:effectLst/>
                    <a:latin typeface="Arial" charset="0"/>
                  </a:rPr>
                  <a:t>3f.  Can the breeding population rescue the regional population should it decline?</a:t>
                </a:r>
              </a:p>
            </p:txBody>
          </p:sp>
        </p:grpSp>
        <p:grpSp>
          <p:nvGrpSpPr>
            <p:cNvPr id="5" name="Group 142"/>
            <p:cNvGrpSpPr>
              <a:grpSpLocks/>
            </p:cNvGrpSpPr>
            <p:nvPr/>
          </p:nvGrpSpPr>
          <p:grpSpPr bwMode="auto">
            <a:xfrm>
              <a:off x="3581400" y="5580063"/>
              <a:ext cx="1371600" cy="719137"/>
              <a:chOff x="2384" y="3491"/>
              <a:chExt cx="864" cy="453"/>
            </a:xfrm>
          </p:grpSpPr>
          <p:sp>
            <p:nvSpPr>
              <p:cNvPr id="18489" name="Line 140"/>
              <p:cNvSpPr>
                <a:spLocks noChangeShapeType="1"/>
              </p:cNvSpPr>
              <p:nvPr/>
            </p:nvSpPr>
            <p:spPr bwMode="auto">
              <a:xfrm>
                <a:off x="2440" y="3491"/>
                <a:ext cx="0" cy="453"/>
              </a:xfrm>
              <a:prstGeom prst="line">
                <a:avLst/>
              </a:prstGeom>
              <a:noFill/>
              <a:ln w="9525">
                <a:solidFill>
                  <a:schemeClr val="tx1"/>
                </a:solidFill>
                <a:round/>
                <a:headEnd/>
                <a:tailEnd type="triangle" w="med" len="med"/>
              </a:ln>
            </p:spPr>
            <p:txBody>
              <a:bodyPr>
                <a:spAutoFit/>
              </a:bodyPr>
              <a:lstStyle/>
              <a:p>
                <a:endParaRPr lang="en-US"/>
              </a:p>
            </p:txBody>
          </p:sp>
          <p:sp>
            <p:nvSpPr>
              <p:cNvPr id="18490" name="Text Box 141"/>
              <p:cNvSpPr txBox="1">
                <a:spLocks noChangeArrowheads="1"/>
              </p:cNvSpPr>
              <p:nvPr/>
            </p:nvSpPr>
            <p:spPr bwMode="auto">
              <a:xfrm>
                <a:off x="2384" y="3732"/>
                <a:ext cx="864" cy="173"/>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Yes / unknown</a:t>
                </a:r>
                <a:endParaRPr lang="en-GB" altLang="sv-SE" sz="2400" b="1" dirty="0">
                  <a:effectLst/>
                  <a:latin typeface="Times" charset="0"/>
                </a:endParaRPr>
              </a:p>
            </p:txBody>
          </p:sp>
        </p:grpSp>
        <p:grpSp>
          <p:nvGrpSpPr>
            <p:cNvPr id="6" name="Group 119"/>
            <p:cNvGrpSpPr>
              <a:grpSpLocks/>
            </p:cNvGrpSpPr>
            <p:nvPr/>
          </p:nvGrpSpPr>
          <p:grpSpPr bwMode="auto">
            <a:xfrm>
              <a:off x="4784725" y="3225800"/>
              <a:ext cx="1371600" cy="719138"/>
              <a:chOff x="2910" y="2008"/>
              <a:chExt cx="864" cy="453"/>
            </a:xfrm>
          </p:grpSpPr>
          <p:sp>
            <p:nvSpPr>
              <p:cNvPr id="18487" name="Line 105"/>
              <p:cNvSpPr>
                <a:spLocks noChangeShapeType="1"/>
              </p:cNvSpPr>
              <p:nvPr/>
            </p:nvSpPr>
            <p:spPr bwMode="auto">
              <a:xfrm>
                <a:off x="2968" y="2008"/>
                <a:ext cx="0" cy="453"/>
              </a:xfrm>
              <a:prstGeom prst="line">
                <a:avLst/>
              </a:prstGeom>
              <a:noFill/>
              <a:ln w="9525">
                <a:solidFill>
                  <a:schemeClr val="tx1"/>
                </a:solidFill>
                <a:round/>
                <a:headEnd/>
                <a:tailEnd type="triangle" w="med" len="med"/>
              </a:ln>
            </p:spPr>
            <p:txBody>
              <a:bodyPr>
                <a:spAutoFit/>
              </a:bodyPr>
              <a:lstStyle/>
              <a:p>
                <a:endParaRPr lang="en-US"/>
              </a:p>
            </p:txBody>
          </p:sp>
          <p:sp>
            <p:nvSpPr>
              <p:cNvPr id="18488" name="Text Box 106"/>
              <p:cNvSpPr txBox="1">
                <a:spLocks noChangeArrowheads="1"/>
              </p:cNvSpPr>
              <p:nvPr/>
            </p:nvSpPr>
            <p:spPr bwMode="auto">
              <a:xfrm>
                <a:off x="2910" y="2144"/>
                <a:ext cx="864" cy="173"/>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No / unknown</a:t>
                </a:r>
                <a:endParaRPr lang="en-GB" altLang="sv-SE" sz="2400" b="1" dirty="0">
                  <a:effectLst/>
                  <a:latin typeface="Times" charset="0"/>
                </a:endParaRPr>
              </a:p>
            </p:txBody>
          </p:sp>
        </p:grpSp>
        <p:grpSp>
          <p:nvGrpSpPr>
            <p:cNvPr id="7" name="Group 118"/>
            <p:cNvGrpSpPr>
              <a:grpSpLocks/>
            </p:cNvGrpSpPr>
            <p:nvPr/>
          </p:nvGrpSpPr>
          <p:grpSpPr bwMode="auto">
            <a:xfrm>
              <a:off x="1828800" y="3403600"/>
              <a:ext cx="6527800" cy="874713"/>
              <a:chOff x="1048" y="2120"/>
              <a:chExt cx="4112" cy="551"/>
            </a:xfrm>
          </p:grpSpPr>
          <p:grpSp>
            <p:nvGrpSpPr>
              <p:cNvPr id="8" name="Group 87"/>
              <p:cNvGrpSpPr>
                <a:grpSpLocks/>
              </p:cNvGrpSpPr>
              <p:nvPr/>
            </p:nvGrpSpPr>
            <p:grpSpPr bwMode="auto">
              <a:xfrm>
                <a:off x="1144" y="2120"/>
                <a:ext cx="3287" cy="340"/>
                <a:chOff x="856" y="2496"/>
                <a:chExt cx="3512" cy="144"/>
              </a:xfrm>
            </p:grpSpPr>
            <p:sp>
              <p:nvSpPr>
                <p:cNvPr id="18485" name="Line 82"/>
                <p:cNvSpPr>
                  <a:spLocks noChangeShapeType="1"/>
                </p:cNvSpPr>
                <p:nvPr/>
              </p:nvSpPr>
              <p:spPr bwMode="auto">
                <a:xfrm flipV="1">
                  <a:off x="856" y="2496"/>
                  <a:ext cx="0" cy="144"/>
                </a:xfrm>
                <a:prstGeom prst="line">
                  <a:avLst/>
                </a:prstGeom>
                <a:noFill/>
                <a:ln w="9525">
                  <a:solidFill>
                    <a:schemeClr val="tx1"/>
                  </a:solidFill>
                  <a:round/>
                  <a:headEnd/>
                  <a:tailEnd/>
                </a:ln>
              </p:spPr>
              <p:txBody>
                <a:bodyPr>
                  <a:spAutoFit/>
                </a:bodyPr>
                <a:lstStyle/>
                <a:p>
                  <a:endParaRPr lang="en-US"/>
                </a:p>
              </p:txBody>
            </p:sp>
            <p:sp>
              <p:nvSpPr>
                <p:cNvPr id="18486" name="Line 84"/>
                <p:cNvSpPr>
                  <a:spLocks noChangeShapeType="1"/>
                </p:cNvSpPr>
                <p:nvPr/>
              </p:nvSpPr>
              <p:spPr bwMode="auto">
                <a:xfrm>
                  <a:off x="856" y="2640"/>
                  <a:ext cx="3512" cy="0"/>
                </a:xfrm>
                <a:prstGeom prst="line">
                  <a:avLst/>
                </a:prstGeom>
                <a:noFill/>
                <a:ln w="9525">
                  <a:solidFill>
                    <a:schemeClr val="tx1"/>
                  </a:solidFill>
                  <a:round/>
                  <a:headEnd/>
                  <a:tailEnd type="triangle" w="med" len="med"/>
                </a:ln>
              </p:spPr>
              <p:txBody>
                <a:bodyPr>
                  <a:spAutoFit/>
                </a:bodyPr>
                <a:lstStyle/>
                <a:p>
                  <a:endParaRPr lang="en-US"/>
                </a:p>
              </p:txBody>
            </p:sp>
          </p:grpSp>
          <p:sp>
            <p:nvSpPr>
              <p:cNvPr id="18483" name="Text Box 96"/>
              <p:cNvSpPr txBox="1">
                <a:spLocks noChangeArrowheads="1"/>
              </p:cNvSpPr>
              <p:nvPr/>
            </p:nvSpPr>
            <p:spPr bwMode="auto">
              <a:xfrm>
                <a:off x="1048" y="2235"/>
                <a:ext cx="864" cy="173"/>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No / unknown</a:t>
                </a:r>
                <a:endParaRPr lang="en-GB" altLang="sv-SE" sz="2400" b="1" dirty="0">
                  <a:effectLst/>
                  <a:latin typeface="Times" charset="0"/>
                </a:endParaRPr>
              </a:p>
            </p:txBody>
          </p:sp>
          <p:sp>
            <p:nvSpPr>
              <p:cNvPr id="18484" name="Text Box 115"/>
              <p:cNvSpPr txBox="1">
                <a:spLocks noChangeArrowheads="1"/>
              </p:cNvSpPr>
              <p:nvPr/>
            </p:nvSpPr>
            <p:spPr bwMode="auto">
              <a:xfrm>
                <a:off x="4440" y="2240"/>
                <a:ext cx="720" cy="43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eaLnBrk="0" hangingPunct="0">
                  <a:spcBef>
                    <a:spcPct val="0"/>
                  </a:spcBef>
                </a:pPr>
                <a:r>
                  <a:rPr lang="en-GB" altLang="sv-SE" sz="1200" b="1" dirty="0">
                    <a:effectLst/>
                    <a:latin typeface="Arial" charset="0"/>
                  </a:rPr>
                  <a:t>No </a:t>
                </a:r>
              </a:p>
              <a:p>
                <a:pPr eaLnBrk="0" hangingPunct="0">
                  <a:spcBef>
                    <a:spcPct val="0"/>
                  </a:spcBef>
                </a:pPr>
                <a:r>
                  <a:rPr lang="en-GB" altLang="sv-SE" sz="1200" b="1" dirty="0">
                    <a:effectLst/>
                    <a:latin typeface="Arial" charset="0"/>
                  </a:rPr>
                  <a:t>change </a:t>
                </a:r>
              </a:p>
              <a:p>
                <a:pPr eaLnBrk="0" hangingPunct="0">
                  <a:spcBef>
                    <a:spcPct val="0"/>
                  </a:spcBef>
                </a:pPr>
                <a:r>
                  <a:rPr lang="en-GB" altLang="sv-SE" sz="1200" b="1" dirty="0">
                    <a:effectLst/>
                    <a:latin typeface="Arial" charset="0"/>
                  </a:rPr>
                  <a:t>from step 2</a:t>
                </a:r>
                <a:endParaRPr lang="en-GB" altLang="sv-SE" sz="1000" b="1" dirty="0">
                  <a:effectLst/>
                  <a:latin typeface="Arial" charset="0"/>
                </a:endParaRPr>
              </a:p>
            </p:txBody>
          </p:sp>
        </p:grpSp>
        <p:grpSp>
          <p:nvGrpSpPr>
            <p:cNvPr id="9" name="Group 117"/>
            <p:cNvGrpSpPr>
              <a:grpSpLocks/>
            </p:cNvGrpSpPr>
            <p:nvPr/>
          </p:nvGrpSpPr>
          <p:grpSpPr bwMode="auto">
            <a:xfrm>
              <a:off x="4965700" y="1854200"/>
              <a:ext cx="3390900" cy="684213"/>
              <a:chOff x="3024" y="1144"/>
              <a:chExt cx="2136" cy="431"/>
            </a:xfrm>
          </p:grpSpPr>
          <p:sp>
            <p:nvSpPr>
              <p:cNvPr id="18479" name="Line 111"/>
              <p:cNvSpPr>
                <a:spLocks noChangeShapeType="1"/>
              </p:cNvSpPr>
              <p:nvPr/>
            </p:nvSpPr>
            <p:spPr bwMode="auto">
              <a:xfrm>
                <a:off x="3024" y="1360"/>
                <a:ext cx="1392" cy="0"/>
              </a:xfrm>
              <a:prstGeom prst="line">
                <a:avLst/>
              </a:prstGeom>
              <a:noFill/>
              <a:ln w="9525">
                <a:solidFill>
                  <a:schemeClr val="tx1"/>
                </a:solidFill>
                <a:round/>
                <a:headEnd/>
                <a:tailEnd type="triangle" w="med" len="med"/>
              </a:ln>
            </p:spPr>
            <p:txBody>
              <a:bodyPr>
                <a:spAutoFit/>
              </a:bodyPr>
              <a:lstStyle/>
              <a:p>
                <a:endParaRPr lang="en-US"/>
              </a:p>
            </p:txBody>
          </p:sp>
          <p:sp>
            <p:nvSpPr>
              <p:cNvPr id="18480" name="Text Box 108"/>
              <p:cNvSpPr txBox="1">
                <a:spLocks noChangeArrowheads="1"/>
              </p:cNvSpPr>
              <p:nvPr/>
            </p:nvSpPr>
            <p:spPr bwMode="auto">
              <a:xfrm>
                <a:off x="4440" y="1144"/>
                <a:ext cx="720" cy="43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eaLnBrk="0" hangingPunct="0">
                  <a:spcBef>
                    <a:spcPct val="0"/>
                  </a:spcBef>
                </a:pPr>
                <a:r>
                  <a:rPr lang="en-GB" altLang="sv-SE" sz="1200" b="1" dirty="0" err="1">
                    <a:effectLst/>
                    <a:latin typeface="Arial" charset="0"/>
                  </a:rPr>
                  <a:t>Downlist</a:t>
                </a:r>
                <a:r>
                  <a:rPr lang="en-GB" altLang="sv-SE" sz="1200" b="1" dirty="0">
                    <a:effectLst/>
                    <a:latin typeface="Arial" charset="0"/>
                  </a:rPr>
                  <a:t> </a:t>
                </a:r>
              </a:p>
              <a:p>
                <a:pPr eaLnBrk="0" hangingPunct="0">
                  <a:spcBef>
                    <a:spcPct val="0"/>
                  </a:spcBef>
                </a:pPr>
                <a:r>
                  <a:rPr lang="en-GB" altLang="sv-SE" sz="1200" b="1" dirty="0">
                    <a:effectLst/>
                    <a:latin typeface="Arial" charset="0"/>
                  </a:rPr>
                  <a:t>category from step 2</a:t>
                </a:r>
                <a:endParaRPr lang="en-GB" altLang="sv-SE" sz="1000" b="1" dirty="0">
                  <a:effectLst/>
                  <a:latin typeface="Arial" charset="0"/>
                </a:endParaRPr>
              </a:p>
            </p:txBody>
          </p:sp>
          <p:sp>
            <p:nvSpPr>
              <p:cNvPr id="18481" name="Text Box 110"/>
              <p:cNvSpPr txBox="1">
                <a:spLocks noChangeArrowheads="1"/>
              </p:cNvSpPr>
              <p:nvPr/>
            </p:nvSpPr>
            <p:spPr bwMode="auto">
              <a:xfrm>
                <a:off x="3696" y="1219"/>
                <a:ext cx="631" cy="288"/>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No</a:t>
                </a:r>
              </a:p>
              <a:p>
                <a:pPr eaLnBrk="0" hangingPunct="0">
                  <a:spcBef>
                    <a:spcPct val="0"/>
                  </a:spcBef>
                </a:pPr>
                <a:r>
                  <a:rPr lang="en-GB" altLang="sv-SE" sz="1200" b="1" i="1" dirty="0">
                    <a:effectLst/>
                    <a:latin typeface="Arial" charset="0"/>
                  </a:rPr>
                  <a:t>unlikely</a:t>
                </a:r>
                <a:endParaRPr lang="en-GB" altLang="sv-SE" sz="2400" b="1" dirty="0">
                  <a:effectLst/>
                  <a:latin typeface="Times" charset="0"/>
                </a:endParaRPr>
              </a:p>
            </p:txBody>
          </p:sp>
        </p:grpSp>
        <p:grpSp>
          <p:nvGrpSpPr>
            <p:cNvPr id="10" name="Group 116"/>
            <p:cNvGrpSpPr>
              <a:grpSpLocks/>
            </p:cNvGrpSpPr>
            <p:nvPr/>
          </p:nvGrpSpPr>
          <p:grpSpPr bwMode="auto">
            <a:xfrm>
              <a:off x="4965700" y="2719388"/>
              <a:ext cx="3390900" cy="684212"/>
              <a:chOff x="3024" y="1689"/>
              <a:chExt cx="2136" cy="431"/>
            </a:xfrm>
          </p:grpSpPr>
          <p:sp>
            <p:nvSpPr>
              <p:cNvPr id="18476" name="Line 112"/>
              <p:cNvSpPr>
                <a:spLocks noChangeShapeType="1"/>
              </p:cNvSpPr>
              <p:nvPr/>
            </p:nvSpPr>
            <p:spPr bwMode="auto">
              <a:xfrm>
                <a:off x="3024" y="1901"/>
                <a:ext cx="1392" cy="0"/>
              </a:xfrm>
              <a:prstGeom prst="line">
                <a:avLst/>
              </a:prstGeom>
              <a:noFill/>
              <a:ln w="9525">
                <a:solidFill>
                  <a:schemeClr val="tx1"/>
                </a:solidFill>
                <a:round/>
                <a:headEnd/>
                <a:tailEnd type="triangle" w="med" len="med"/>
              </a:ln>
            </p:spPr>
            <p:txBody>
              <a:bodyPr>
                <a:spAutoFit/>
              </a:bodyPr>
              <a:lstStyle/>
              <a:p>
                <a:endParaRPr lang="en-US"/>
              </a:p>
            </p:txBody>
          </p:sp>
          <p:sp>
            <p:nvSpPr>
              <p:cNvPr id="18477" name="Text Box 113"/>
              <p:cNvSpPr txBox="1">
                <a:spLocks noChangeArrowheads="1"/>
              </p:cNvSpPr>
              <p:nvPr/>
            </p:nvSpPr>
            <p:spPr bwMode="auto">
              <a:xfrm>
                <a:off x="3696" y="1760"/>
                <a:ext cx="631" cy="288"/>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Yes</a:t>
                </a:r>
              </a:p>
              <a:p>
                <a:pPr eaLnBrk="0" hangingPunct="0">
                  <a:spcBef>
                    <a:spcPct val="0"/>
                  </a:spcBef>
                </a:pPr>
                <a:r>
                  <a:rPr lang="en-GB" altLang="sv-SE" sz="1200" b="1" i="1" dirty="0">
                    <a:effectLst/>
                    <a:latin typeface="Arial" charset="0"/>
                  </a:rPr>
                  <a:t>likely</a:t>
                </a:r>
                <a:endParaRPr lang="en-GB" altLang="sv-SE" sz="2400" b="1" dirty="0">
                  <a:effectLst/>
                  <a:latin typeface="Times" charset="0"/>
                </a:endParaRPr>
              </a:p>
            </p:txBody>
          </p:sp>
          <p:sp>
            <p:nvSpPr>
              <p:cNvPr id="18478" name="Text Box 114"/>
              <p:cNvSpPr txBox="1">
                <a:spLocks noChangeArrowheads="1"/>
              </p:cNvSpPr>
              <p:nvPr/>
            </p:nvSpPr>
            <p:spPr bwMode="auto">
              <a:xfrm>
                <a:off x="4440" y="1689"/>
                <a:ext cx="720" cy="43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eaLnBrk="0" hangingPunct="0">
                  <a:spcBef>
                    <a:spcPct val="0"/>
                  </a:spcBef>
                </a:pPr>
                <a:r>
                  <a:rPr lang="en-GB" altLang="sv-SE" sz="1200" b="1" dirty="0" err="1">
                    <a:effectLst/>
                    <a:latin typeface="Arial" charset="0"/>
                  </a:rPr>
                  <a:t>Uplist</a:t>
                </a:r>
                <a:endParaRPr lang="en-GB" altLang="sv-SE" sz="1200" b="1" dirty="0">
                  <a:effectLst/>
                  <a:latin typeface="Arial" charset="0"/>
                </a:endParaRPr>
              </a:p>
              <a:p>
                <a:pPr eaLnBrk="0" hangingPunct="0">
                  <a:spcBef>
                    <a:spcPct val="0"/>
                  </a:spcBef>
                </a:pPr>
                <a:r>
                  <a:rPr lang="en-GB" altLang="sv-SE" sz="1200" b="1" dirty="0">
                    <a:effectLst/>
                    <a:latin typeface="Arial" charset="0"/>
                  </a:rPr>
                  <a:t>category from step 2</a:t>
                </a:r>
                <a:endParaRPr lang="en-GB" altLang="sv-SE" sz="1000" b="1" dirty="0">
                  <a:effectLst/>
                  <a:latin typeface="Arial" charset="0"/>
                </a:endParaRPr>
              </a:p>
            </p:txBody>
          </p:sp>
        </p:grpSp>
        <p:grpSp>
          <p:nvGrpSpPr>
            <p:cNvPr id="11" name="Group 104"/>
            <p:cNvGrpSpPr>
              <a:grpSpLocks/>
            </p:cNvGrpSpPr>
            <p:nvPr/>
          </p:nvGrpSpPr>
          <p:grpSpPr bwMode="auto">
            <a:xfrm>
              <a:off x="3835400" y="2311400"/>
              <a:ext cx="2320925" cy="1016000"/>
              <a:chOff x="2024" y="1752"/>
              <a:chExt cx="1462" cy="640"/>
            </a:xfrm>
          </p:grpSpPr>
          <p:sp>
            <p:nvSpPr>
              <p:cNvPr id="18473" name="Line 98"/>
              <p:cNvSpPr>
                <a:spLocks noChangeShapeType="1"/>
              </p:cNvSpPr>
              <p:nvPr/>
            </p:nvSpPr>
            <p:spPr bwMode="auto">
              <a:xfrm>
                <a:off x="2680" y="1752"/>
                <a:ext cx="0" cy="288"/>
              </a:xfrm>
              <a:prstGeom prst="line">
                <a:avLst/>
              </a:prstGeom>
              <a:noFill/>
              <a:ln w="9525">
                <a:solidFill>
                  <a:schemeClr val="tx1"/>
                </a:solidFill>
                <a:round/>
                <a:headEnd/>
                <a:tailEnd type="triangle" w="med" len="med"/>
              </a:ln>
            </p:spPr>
            <p:txBody>
              <a:bodyPr>
                <a:spAutoFit/>
              </a:bodyPr>
              <a:lstStyle/>
              <a:p>
                <a:endParaRPr lang="en-US"/>
              </a:p>
            </p:txBody>
          </p:sp>
          <p:sp>
            <p:nvSpPr>
              <p:cNvPr id="18474" name="Text Box 99"/>
              <p:cNvSpPr txBox="1">
                <a:spLocks noChangeArrowheads="1"/>
              </p:cNvSpPr>
              <p:nvPr/>
            </p:nvSpPr>
            <p:spPr bwMode="auto">
              <a:xfrm>
                <a:off x="2622" y="1866"/>
                <a:ext cx="864" cy="173"/>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Yes / unknown</a:t>
                </a:r>
                <a:endParaRPr lang="en-GB" altLang="sv-SE" sz="2400" b="1" dirty="0">
                  <a:effectLst/>
                  <a:latin typeface="Times" charset="0"/>
                </a:endParaRPr>
              </a:p>
            </p:txBody>
          </p:sp>
          <p:sp>
            <p:nvSpPr>
              <p:cNvPr id="18475" name="Text Box 101"/>
              <p:cNvSpPr txBox="1">
                <a:spLocks noChangeArrowheads="1"/>
              </p:cNvSpPr>
              <p:nvPr/>
            </p:nvSpPr>
            <p:spPr bwMode="auto">
              <a:xfrm>
                <a:off x="2024" y="2056"/>
                <a:ext cx="1336" cy="3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l" eaLnBrk="0" hangingPunct="0">
                  <a:spcBef>
                    <a:spcPct val="0"/>
                  </a:spcBef>
                </a:pPr>
                <a:r>
                  <a:rPr lang="en-GB" altLang="sv-SE" sz="1200" b="1" dirty="0">
                    <a:effectLst/>
                    <a:latin typeface="Arial" charset="0"/>
                  </a:rPr>
                  <a:t>3c. Is the regional population a sink? </a:t>
                </a:r>
                <a:endParaRPr lang="en-GB" altLang="sv-SE" sz="1200" b="1" dirty="0">
                  <a:effectLst/>
                  <a:latin typeface="Times" charset="0"/>
                </a:endParaRPr>
              </a:p>
            </p:txBody>
          </p:sp>
        </p:grpSp>
        <p:sp>
          <p:nvSpPr>
            <p:cNvPr id="18445" name="Text Box 8"/>
            <p:cNvSpPr txBox="1">
              <a:spLocks noChangeArrowheads="1"/>
            </p:cNvSpPr>
            <p:nvPr/>
          </p:nvSpPr>
          <p:spPr bwMode="auto">
            <a:xfrm>
              <a:off x="469900" y="571500"/>
              <a:ext cx="3048000" cy="6858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eaLnBrk="0" hangingPunct="0">
                <a:spcBef>
                  <a:spcPct val="0"/>
                </a:spcBef>
              </a:pPr>
              <a:r>
                <a:rPr lang="en-GB" altLang="sv-SE" sz="1200" b="1" dirty="0">
                  <a:solidFill>
                    <a:schemeClr val="tx1"/>
                  </a:solidFill>
                  <a:effectLst/>
                  <a:latin typeface="Arial" charset="0"/>
                </a:rPr>
                <a:t>S</a:t>
              </a:r>
              <a:r>
                <a:rPr lang="sv-SE" altLang="sv-SE" sz="1200" b="1" dirty="0">
                  <a:solidFill>
                    <a:schemeClr val="tx1"/>
                  </a:solidFill>
                  <a:effectLst/>
                  <a:latin typeface="Arial" charset="0"/>
                </a:rPr>
                <a:t>tep 2: </a:t>
              </a:r>
              <a:endParaRPr lang="en-GB" altLang="sv-SE" sz="1200" b="1" dirty="0">
                <a:solidFill>
                  <a:schemeClr val="tx1"/>
                </a:solidFill>
                <a:effectLst/>
                <a:latin typeface="Arial" charset="0"/>
              </a:endParaRPr>
            </a:p>
            <a:p>
              <a:pPr eaLnBrk="0" hangingPunct="0">
                <a:spcBef>
                  <a:spcPct val="0"/>
                </a:spcBef>
              </a:pPr>
              <a:r>
                <a:rPr lang="en-GB" altLang="sv-SE" sz="1200" b="1" dirty="0">
                  <a:solidFill>
                    <a:schemeClr val="tx1"/>
                  </a:solidFill>
                  <a:effectLst/>
                  <a:latin typeface="Arial" charset="0"/>
                </a:rPr>
                <a:t>Assess the </a:t>
              </a:r>
              <a:r>
                <a:rPr lang="en-GB" altLang="sv-SE" sz="1400" b="1" u="sng" dirty="0">
                  <a:solidFill>
                    <a:schemeClr val="tx1"/>
                  </a:solidFill>
                  <a:effectLst/>
                  <a:latin typeface="Arial" charset="0"/>
                </a:rPr>
                <a:t>regional population</a:t>
              </a:r>
              <a:r>
                <a:rPr lang="en-GB" altLang="sv-SE" sz="1200" b="1" dirty="0">
                  <a:solidFill>
                    <a:schemeClr val="tx1"/>
                  </a:solidFill>
                  <a:effectLst/>
                  <a:latin typeface="Arial" charset="0"/>
                </a:rPr>
                <a:t> according to the Red List Criteria</a:t>
              </a:r>
            </a:p>
          </p:txBody>
        </p:sp>
        <p:sp>
          <p:nvSpPr>
            <p:cNvPr id="303176" name="Text Box 72"/>
            <p:cNvSpPr txBox="1">
              <a:spLocks noChangeArrowheads="1"/>
            </p:cNvSpPr>
            <p:nvPr/>
          </p:nvSpPr>
          <p:spPr bwMode="auto">
            <a:xfrm>
              <a:off x="889000" y="2425700"/>
              <a:ext cx="2209800" cy="10668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l" eaLnBrk="0" hangingPunct="0">
                <a:spcBef>
                  <a:spcPct val="0"/>
                </a:spcBef>
              </a:pPr>
              <a:r>
                <a:rPr lang="en-GB" altLang="sv-SE" sz="1200" b="1" dirty="0">
                  <a:effectLst/>
                  <a:latin typeface="Arial" charset="0"/>
                </a:rPr>
                <a:t>3a.  Does the regional population experience any significant  immigration of </a:t>
              </a:r>
              <a:r>
                <a:rPr lang="en-GB" altLang="sv-SE" sz="1200" b="1" dirty="0" err="1">
                  <a:effectLst/>
                  <a:latin typeface="Arial" charset="0"/>
                </a:rPr>
                <a:t>propagules</a:t>
              </a:r>
              <a:r>
                <a:rPr lang="en-GB" altLang="sv-SE" sz="1200" b="1" dirty="0">
                  <a:effectLst/>
                  <a:latin typeface="Arial" charset="0"/>
                </a:rPr>
                <a:t> likely to reproduce in the region?</a:t>
              </a:r>
            </a:p>
          </p:txBody>
        </p:sp>
        <p:grpSp>
          <p:nvGrpSpPr>
            <p:cNvPr id="12" name="Group 157"/>
            <p:cNvGrpSpPr>
              <a:grpSpLocks/>
            </p:cNvGrpSpPr>
            <p:nvPr/>
          </p:nvGrpSpPr>
          <p:grpSpPr bwMode="auto">
            <a:xfrm>
              <a:off x="469900" y="1778000"/>
              <a:ext cx="8077200" cy="2603500"/>
              <a:chOff x="192" y="1072"/>
              <a:chExt cx="5088" cy="1640"/>
            </a:xfrm>
          </p:grpSpPr>
          <p:sp>
            <p:nvSpPr>
              <p:cNvPr id="18471" name="Rectangle 75"/>
              <p:cNvSpPr>
                <a:spLocks noChangeArrowheads="1"/>
              </p:cNvSpPr>
              <p:nvPr/>
            </p:nvSpPr>
            <p:spPr bwMode="auto">
              <a:xfrm>
                <a:off x="192" y="1072"/>
                <a:ext cx="5088" cy="1640"/>
              </a:xfrm>
              <a:prstGeom prst="rect">
                <a:avLst/>
              </a:prstGeom>
              <a:noFill/>
              <a:ln w="12700">
                <a:solidFill>
                  <a:schemeClr val="tx1"/>
                </a:solidFill>
                <a:miter lim="800000"/>
                <a:headEnd/>
                <a:tailEnd/>
              </a:ln>
            </p:spPr>
            <p:txBody>
              <a:bodyPr anchor="ctr">
                <a:spAutoFit/>
              </a:bodyPr>
              <a:lstStyle/>
              <a:p>
                <a:endParaRPr lang="en-US"/>
              </a:p>
            </p:txBody>
          </p:sp>
          <p:sp>
            <p:nvSpPr>
              <p:cNvPr id="18472" name="Text Box 76"/>
              <p:cNvSpPr txBox="1">
                <a:spLocks noChangeArrowheads="1"/>
              </p:cNvSpPr>
              <p:nvPr/>
            </p:nvSpPr>
            <p:spPr bwMode="auto">
              <a:xfrm>
                <a:off x="224" y="1112"/>
                <a:ext cx="1488" cy="192"/>
              </a:xfrm>
              <a:prstGeom prst="rect">
                <a:avLst/>
              </a:prstGeom>
              <a:noFill/>
              <a:ln w="19050">
                <a:noFill/>
                <a:miter lim="800000"/>
                <a:headEnd/>
                <a:tailEnd/>
              </a:ln>
            </p:spPr>
            <p:txBody>
              <a:bodyPr/>
              <a:lstStyle/>
              <a:p>
                <a:pPr algn="l" eaLnBrk="0" hangingPunct="0">
                  <a:spcBef>
                    <a:spcPct val="0"/>
                  </a:spcBef>
                </a:pPr>
                <a:r>
                  <a:rPr lang="en-GB" altLang="sv-SE" sz="1400" b="1" dirty="0">
                    <a:effectLst/>
                    <a:latin typeface="Arial" charset="0"/>
                  </a:rPr>
                  <a:t>Breeding populations:</a:t>
                </a:r>
              </a:p>
            </p:txBody>
          </p:sp>
        </p:grpSp>
        <p:grpSp>
          <p:nvGrpSpPr>
            <p:cNvPr id="13" name="Group 158"/>
            <p:cNvGrpSpPr>
              <a:grpSpLocks/>
            </p:cNvGrpSpPr>
            <p:nvPr/>
          </p:nvGrpSpPr>
          <p:grpSpPr bwMode="auto">
            <a:xfrm>
              <a:off x="469900" y="4381500"/>
              <a:ext cx="8077200" cy="2349500"/>
              <a:chOff x="192" y="2712"/>
              <a:chExt cx="5088" cy="1480"/>
            </a:xfrm>
          </p:grpSpPr>
          <p:sp>
            <p:nvSpPr>
              <p:cNvPr id="18469" name="Rectangle 78"/>
              <p:cNvSpPr>
                <a:spLocks noChangeArrowheads="1"/>
              </p:cNvSpPr>
              <p:nvPr/>
            </p:nvSpPr>
            <p:spPr bwMode="auto">
              <a:xfrm>
                <a:off x="192" y="2712"/>
                <a:ext cx="5088" cy="1480"/>
              </a:xfrm>
              <a:prstGeom prst="rect">
                <a:avLst/>
              </a:prstGeom>
              <a:noFill/>
              <a:ln w="12700">
                <a:solidFill>
                  <a:schemeClr val="tx1"/>
                </a:solidFill>
                <a:miter lim="800000"/>
                <a:headEnd/>
                <a:tailEnd/>
              </a:ln>
            </p:spPr>
            <p:txBody>
              <a:bodyPr anchor="ctr">
                <a:spAutoFit/>
              </a:bodyPr>
              <a:lstStyle/>
              <a:p>
                <a:endParaRPr lang="en-US"/>
              </a:p>
            </p:txBody>
          </p:sp>
          <p:sp>
            <p:nvSpPr>
              <p:cNvPr id="18470" name="Text Box 79"/>
              <p:cNvSpPr txBox="1">
                <a:spLocks noChangeArrowheads="1"/>
              </p:cNvSpPr>
              <p:nvPr/>
            </p:nvSpPr>
            <p:spPr bwMode="auto">
              <a:xfrm>
                <a:off x="200" y="2747"/>
                <a:ext cx="1488" cy="192"/>
              </a:xfrm>
              <a:prstGeom prst="rect">
                <a:avLst/>
              </a:prstGeom>
              <a:noFill/>
              <a:ln w="19050">
                <a:noFill/>
                <a:miter lim="800000"/>
                <a:headEnd/>
                <a:tailEnd/>
              </a:ln>
            </p:spPr>
            <p:txBody>
              <a:bodyPr/>
              <a:lstStyle/>
              <a:p>
                <a:pPr algn="l" eaLnBrk="0" hangingPunct="0">
                  <a:spcBef>
                    <a:spcPct val="0"/>
                  </a:spcBef>
                </a:pPr>
                <a:r>
                  <a:rPr lang="en-GB" altLang="sv-SE" sz="1400" b="1" dirty="0">
                    <a:effectLst/>
                    <a:latin typeface="Arial" charset="0"/>
                  </a:rPr>
                  <a:t>Visiting populations:</a:t>
                </a:r>
              </a:p>
            </p:txBody>
          </p:sp>
        </p:grpSp>
        <p:sp>
          <p:nvSpPr>
            <p:cNvPr id="303184" name="AutoShape 80"/>
            <p:cNvSpPr>
              <a:spLocks noChangeArrowheads="1"/>
            </p:cNvSpPr>
            <p:nvPr/>
          </p:nvSpPr>
          <p:spPr bwMode="auto">
            <a:xfrm>
              <a:off x="1587500" y="1320800"/>
              <a:ext cx="762000" cy="381000"/>
            </a:xfrm>
            <a:prstGeom prst="downArrow">
              <a:avLst>
                <a:gd name="adj1" fmla="val 56667"/>
                <a:gd name="adj2" fmla="val 58333"/>
              </a:avLst>
            </a:prstGeom>
            <a:solidFill>
              <a:srgbClr val="C0C0C0"/>
            </a:solidFill>
            <a:ln w="9525">
              <a:solidFill>
                <a:schemeClr val="tx1"/>
              </a:solidFill>
              <a:miter lim="800000"/>
              <a:headEnd/>
              <a:tailEnd/>
            </a:ln>
          </p:spPr>
          <p:txBody>
            <a:bodyPr anchor="ctr">
              <a:spAutoFit/>
            </a:bodyPr>
            <a:lstStyle/>
            <a:p>
              <a:endParaRPr lang="en-US"/>
            </a:p>
          </p:txBody>
        </p:sp>
        <p:grpSp>
          <p:nvGrpSpPr>
            <p:cNvPr id="14" name="Group 97"/>
            <p:cNvGrpSpPr>
              <a:grpSpLocks/>
            </p:cNvGrpSpPr>
            <p:nvPr/>
          </p:nvGrpSpPr>
          <p:grpSpPr bwMode="auto">
            <a:xfrm>
              <a:off x="1905000" y="1981200"/>
              <a:ext cx="4051300" cy="465138"/>
              <a:chOff x="808" y="1544"/>
              <a:chExt cx="2552" cy="293"/>
            </a:xfrm>
          </p:grpSpPr>
          <p:grpSp>
            <p:nvGrpSpPr>
              <p:cNvPr id="15" name="Group 85"/>
              <p:cNvGrpSpPr>
                <a:grpSpLocks/>
              </p:cNvGrpSpPr>
              <p:nvPr/>
            </p:nvGrpSpPr>
            <p:grpSpPr bwMode="auto">
              <a:xfrm>
                <a:off x="856" y="1680"/>
                <a:ext cx="1160" cy="144"/>
                <a:chOff x="856" y="1680"/>
                <a:chExt cx="1160" cy="144"/>
              </a:xfrm>
            </p:grpSpPr>
            <p:sp>
              <p:nvSpPr>
                <p:cNvPr id="18467" name="Line 81"/>
                <p:cNvSpPr>
                  <a:spLocks noChangeShapeType="1"/>
                </p:cNvSpPr>
                <p:nvPr/>
              </p:nvSpPr>
              <p:spPr bwMode="auto">
                <a:xfrm flipV="1">
                  <a:off x="856" y="1680"/>
                  <a:ext cx="0" cy="144"/>
                </a:xfrm>
                <a:prstGeom prst="line">
                  <a:avLst/>
                </a:prstGeom>
                <a:noFill/>
                <a:ln w="9525">
                  <a:solidFill>
                    <a:schemeClr val="tx1"/>
                  </a:solidFill>
                  <a:round/>
                  <a:headEnd/>
                  <a:tailEnd/>
                </a:ln>
              </p:spPr>
              <p:txBody>
                <a:bodyPr>
                  <a:spAutoFit/>
                </a:bodyPr>
                <a:lstStyle/>
                <a:p>
                  <a:endParaRPr lang="en-US"/>
                </a:p>
              </p:txBody>
            </p:sp>
            <p:sp>
              <p:nvSpPr>
                <p:cNvPr id="18468" name="Line 83"/>
                <p:cNvSpPr>
                  <a:spLocks noChangeShapeType="1"/>
                </p:cNvSpPr>
                <p:nvPr/>
              </p:nvSpPr>
              <p:spPr bwMode="auto">
                <a:xfrm>
                  <a:off x="864" y="1680"/>
                  <a:ext cx="1152" cy="0"/>
                </a:xfrm>
                <a:prstGeom prst="line">
                  <a:avLst/>
                </a:prstGeom>
                <a:noFill/>
                <a:ln w="9525">
                  <a:solidFill>
                    <a:schemeClr val="tx1"/>
                  </a:solidFill>
                  <a:round/>
                  <a:headEnd/>
                  <a:tailEnd type="triangle" w="med" len="med"/>
                </a:ln>
              </p:spPr>
              <p:txBody>
                <a:bodyPr>
                  <a:spAutoFit/>
                </a:bodyPr>
                <a:lstStyle/>
                <a:p>
                  <a:endParaRPr lang="en-US"/>
                </a:p>
              </p:txBody>
            </p:sp>
          </p:grpSp>
          <p:sp>
            <p:nvSpPr>
              <p:cNvPr id="18465" name="Text Box 89"/>
              <p:cNvSpPr txBox="1">
                <a:spLocks noChangeArrowheads="1"/>
              </p:cNvSpPr>
              <p:nvPr/>
            </p:nvSpPr>
            <p:spPr bwMode="auto">
              <a:xfrm>
                <a:off x="2024" y="1544"/>
                <a:ext cx="1336" cy="2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l" eaLnBrk="0" hangingPunct="0">
                  <a:spcBef>
                    <a:spcPct val="0"/>
                  </a:spcBef>
                </a:pPr>
                <a:r>
                  <a:rPr lang="en-GB" altLang="sv-SE" sz="1200" b="1" dirty="0">
                    <a:effectLst/>
                    <a:latin typeface="Arial" charset="0"/>
                  </a:rPr>
                  <a:t>3b. Is the immigration expected  to decrease? </a:t>
                </a:r>
                <a:endParaRPr lang="en-GB" altLang="sv-SE" sz="1200" b="1" dirty="0">
                  <a:effectLst/>
                  <a:latin typeface="Times" charset="0"/>
                </a:endParaRPr>
              </a:p>
            </p:txBody>
          </p:sp>
          <p:sp>
            <p:nvSpPr>
              <p:cNvPr id="18466" name="Text Box 94"/>
              <p:cNvSpPr txBox="1">
                <a:spLocks noChangeArrowheads="1"/>
              </p:cNvSpPr>
              <p:nvPr/>
            </p:nvSpPr>
            <p:spPr bwMode="auto">
              <a:xfrm>
                <a:off x="808" y="1664"/>
                <a:ext cx="624" cy="173"/>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Yes / likely</a:t>
                </a:r>
                <a:endParaRPr lang="en-GB" altLang="sv-SE" sz="2400" b="1" dirty="0">
                  <a:effectLst/>
                  <a:latin typeface="Times" charset="0"/>
                </a:endParaRPr>
              </a:p>
            </p:txBody>
          </p:sp>
        </p:grpSp>
        <p:grpSp>
          <p:nvGrpSpPr>
            <p:cNvPr id="16" name="Group 152"/>
            <p:cNvGrpSpPr>
              <a:grpSpLocks/>
            </p:cNvGrpSpPr>
            <p:nvPr/>
          </p:nvGrpSpPr>
          <p:grpSpPr bwMode="auto">
            <a:xfrm>
              <a:off x="1409700" y="5753100"/>
              <a:ext cx="6985000" cy="874713"/>
              <a:chOff x="784" y="3600"/>
              <a:chExt cx="4400" cy="551"/>
            </a:xfrm>
          </p:grpSpPr>
          <p:grpSp>
            <p:nvGrpSpPr>
              <p:cNvPr id="17" name="Group 126"/>
              <p:cNvGrpSpPr>
                <a:grpSpLocks/>
              </p:cNvGrpSpPr>
              <p:nvPr/>
            </p:nvGrpSpPr>
            <p:grpSpPr bwMode="auto">
              <a:xfrm>
                <a:off x="832" y="3600"/>
                <a:ext cx="3624" cy="340"/>
                <a:chOff x="856" y="2496"/>
                <a:chExt cx="3512" cy="144"/>
              </a:xfrm>
            </p:grpSpPr>
            <p:sp>
              <p:nvSpPr>
                <p:cNvPr id="18462" name="Line 127"/>
                <p:cNvSpPr>
                  <a:spLocks noChangeShapeType="1"/>
                </p:cNvSpPr>
                <p:nvPr/>
              </p:nvSpPr>
              <p:spPr bwMode="auto">
                <a:xfrm flipV="1">
                  <a:off x="856" y="2496"/>
                  <a:ext cx="0" cy="144"/>
                </a:xfrm>
                <a:prstGeom prst="line">
                  <a:avLst/>
                </a:prstGeom>
                <a:noFill/>
                <a:ln w="9525">
                  <a:solidFill>
                    <a:schemeClr val="tx1"/>
                  </a:solidFill>
                  <a:round/>
                  <a:headEnd/>
                  <a:tailEnd/>
                </a:ln>
              </p:spPr>
              <p:txBody>
                <a:bodyPr>
                  <a:spAutoFit/>
                </a:bodyPr>
                <a:lstStyle/>
                <a:p>
                  <a:endParaRPr lang="en-US"/>
                </a:p>
              </p:txBody>
            </p:sp>
            <p:sp>
              <p:nvSpPr>
                <p:cNvPr id="18463" name="Line 128"/>
                <p:cNvSpPr>
                  <a:spLocks noChangeShapeType="1"/>
                </p:cNvSpPr>
                <p:nvPr/>
              </p:nvSpPr>
              <p:spPr bwMode="auto">
                <a:xfrm>
                  <a:off x="856" y="2640"/>
                  <a:ext cx="3512" cy="0"/>
                </a:xfrm>
                <a:prstGeom prst="line">
                  <a:avLst/>
                </a:prstGeom>
                <a:noFill/>
                <a:ln w="9525">
                  <a:solidFill>
                    <a:schemeClr val="tx1"/>
                  </a:solidFill>
                  <a:round/>
                  <a:headEnd/>
                  <a:tailEnd type="triangle" w="med" len="med"/>
                </a:ln>
              </p:spPr>
              <p:txBody>
                <a:bodyPr>
                  <a:spAutoFit/>
                </a:bodyPr>
                <a:lstStyle/>
                <a:p>
                  <a:endParaRPr lang="en-US"/>
                </a:p>
              </p:txBody>
            </p:sp>
          </p:grpSp>
          <p:sp>
            <p:nvSpPr>
              <p:cNvPr id="18460" name="Text Box 130"/>
              <p:cNvSpPr txBox="1">
                <a:spLocks noChangeArrowheads="1"/>
              </p:cNvSpPr>
              <p:nvPr/>
            </p:nvSpPr>
            <p:spPr bwMode="auto">
              <a:xfrm>
                <a:off x="4464" y="3720"/>
                <a:ext cx="720" cy="4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eaLnBrk="0" hangingPunct="0">
                  <a:spcBef>
                    <a:spcPct val="0"/>
                  </a:spcBef>
                </a:pPr>
                <a:r>
                  <a:rPr lang="en-GB" altLang="sv-SE" sz="1200" b="1" dirty="0">
                    <a:solidFill>
                      <a:schemeClr val="tx1"/>
                    </a:solidFill>
                    <a:effectLst/>
                    <a:latin typeface="Arial" charset="0"/>
                  </a:rPr>
                  <a:t>No </a:t>
                </a:r>
              </a:p>
              <a:p>
                <a:pPr eaLnBrk="0" hangingPunct="0">
                  <a:spcBef>
                    <a:spcPct val="0"/>
                  </a:spcBef>
                </a:pPr>
                <a:r>
                  <a:rPr lang="en-GB" altLang="sv-SE" sz="1200" b="1" dirty="0">
                    <a:solidFill>
                      <a:schemeClr val="tx1"/>
                    </a:solidFill>
                    <a:effectLst/>
                    <a:latin typeface="Arial" charset="0"/>
                  </a:rPr>
                  <a:t>change </a:t>
                </a:r>
              </a:p>
              <a:p>
                <a:pPr eaLnBrk="0" hangingPunct="0">
                  <a:spcBef>
                    <a:spcPct val="0"/>
                  </a:spcBef>
                </a:pPr>
                <a:r>
                  <a:rPr lang="en-GB" altLang="sv-SE" sz="1200" b="1" dirty="0">
                    <a:solidFill>
                      <a:schemeClr val="tx1"/>
                    </a:solidFill>
                    <a:effectLst/>
                    <a:latin typeface="Arial" charset="0"/>
                  </a:rPr>
                  <a:t>from step 2</a:t>
                </a:r>
                <a:endParaRPr lang="en-GB" altLang="sv-SE" sz="1000" b="1" dirty="0">
                  <a:solidFill>
                    <a:schemeClr val="tx1"/>
                  </a:solidFill>
                  <a:effectLst/>
                  <a:latin typeface="Arial" charset="0"/>
                </a:endParaRPr>
              </a:p>
            </p:txBody>
          </p:sp>
          <p:sp>
            <p:nvSpPr>
              <p:cNvPr id="18461" name="Text Box 129"/>
              <p:cNvSpPr txBox="1">
                <a:spLocks noChangeArrowheads="1"/>
              </p:cNvSpPr>
              <p:nvPr/>
            </p:nvSpPr>
            <p:spPr bwMode="auto">
              <a:xfrm>
                <a:off x="784" y="3732"/>
                <a:ext cx="864" cy="173"/>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Yes / unknown</a:t>
                </a:r>
                <a:endParaRPr lang="en-GB" altLang="sv-SE" sz="2400" b="1" dirty="0">
                  <a:effectLst/>
                  <a:latin typeface="Times" charset="0"/>
                </a:endParaRPr>
              </a:p>
            </p:txBody>
          </p:sp>
        </p:grpSp>
        <p:grpSp>
          <p:nvGrpSpPr>
            <p:cNvPr id="18" name="Group 149"/>
            <p:cNvGrpSpPr>
              <a:grpSpLocks/>
            </p:cNvGrpSpPr>
            <p:nvPr/>
          </p:nvGrpSpPr>
          <p:grpSpPr bwMode="auto">
            <a:xfrm>
              <a:off x="2146300" y="4838700"/>
              <a:ext cx="2260600" cy="1066800"/>
              <a:chOff x="1248" y="3024"/>
              <a:chExt cx="1424" cy="672"/>
            </a:xfrm>
          </p:grpSpPr>
          <p:grpSp>
            <p:nvGrpSpPr>
              <p:cNvPr id="19" name="Group 138"/>
              <p:cNvGrpSpPr>
                <a:grpSpLocks/>
              </p:cNvGrpSpPr>
              <p:nvPr/>
            </p:nvGrpSpPr>
            <p:grpSpPr bwMode="auto">
              <a:xfrm>
                <a:off x="1248" y="3176"/>
                <a:ext cx="631" cy="288"/>
                <a:chOff x="1488" y="3176"/>
                <a:chExt cx="631" cy="288"/>
              </a:xfrm>
            </p:grpSpPr>
            <p:sp>
              <p:nvSpPr>
                <p:cNvPr id="18457" name="Text Box 136"/>
                <p:cNvSpPr txBox="1">
                  <a:spLocks noChangeArrowheads="1"/>
                </p:cNvSpPr>
                <p:nvPr/>
              </p:nvSpPr>
              <p:spPr bwMode="auto">
                <a:xfrm>
                  <a:off x="1488" y="3176"/>
                  <a:ext cx="631" cy="288"/>
                </a:xfrm>
                <a:prstGeom prst="rect">
                  <a:avLst/>
                </a:prstGeom>
                <a:noFill/>
                <a:ln w="9525">
                  <a:noFill/>
                  <a:miter lim="800000"/>
                  <a:headEnd/>
                  <a:tailEnd/>
                </a:ln>
              </p:spPr>
              <p:txBody>
                <a:bodyPr>
                  <a:spAutoFit/>
                </a:bodyPr>
                <a:lstStyle/>
                <a:p>
                  <a:pPr eaLnBrk="0" hangingPunct="0">
                    <a:spcBef>
                      <a:spcPct val="0"/>
                    </a:spcBef>
                  </a:pPr>
                  <a:r>
                    <a:rPr lang="en-GB" altLang="sv-SE" sz="1200" b="1" i="1" dirty="0" smtClean="0">
                      <a:effectLst/>
                      <a:latin typeface="Arial" charset="0"/>
                    </a:rPr>
                    <a:t>No</a:t>
                  </a:r>
                  <a:endParaRPr lang="en-GB" altLang="sv-SE" sz="1200" b="1" i="1" dirty="0">
                    <a:effectLst/>
                    <a:latin typeface="Arial" charset="0"/>
                  </a:endParaRPr>
                </a:p>
                <a:p>
                  <a:pPr eaLnBrk="0" hangingPunct="0">
                    <a:spcBef>
                      <a:spcPct val="0"/>
                    </a:spcBef>
                  </a:pPr>
                  <a:r>
                    <a:rPr lang="en-GB" altLang="sv-SE" sz="1200" b="1" i="1" dirty="0">
                      <a:effectLst/>
                      <a:latin typeface="Arial" charset="0"/>
                    </a:rPr>
                    <a:t>unlikely</a:t>
                  </a:r>
                  <a:endParaRPr lang="en-GB" altLang="sv-SE" sz="2400" b="1" dirty="0">
                    <a:effectLst/>
                    <a:latin typeface="Times" charset="0"/>
                  </a:endParaRPr>
                </a:p>
              </p:txBody>
            </p:sp>
            <p:sp>
              <p:nvSpPr>
                <p:cNvPr id="18458" name="Line 124"/>
                <p:cNvSpPr>
                  <a:spLocks noChangeShapeType="1"/>
                </p:cNvSpPr>
                <p:nvPr/>
              </p:nvSpPr>
              <p:spPr bwMode="auto">
                <a:xfrm>
                  <a:off x="1584" y="3312"/>
                  <a:ext cx="432" cy="0"/>
                </a:xfrm>
                <a:prstGeom prst="line">
                  <a:avLst/>
                </a:prstGeom>
                <a:noFill/>
                <a:ln w="9525">
                  <a:solidFill>
                    <a:schemeClr val="tx1"/>
                  </a:solidFill>
                  <a:round/>
                  <a:headEnd/>
                  <a:tailEnd type="triangle" w="med" len="med"/>
                </a:ln>
              </p:spPr>
              <p:txBody>
                <a:bodyPr>
                  <a:spAutoFit/>
                </a:bodyPr>
                <a:lstStyle/>
                <a:p>
                  <a:endParaRPr lang="en-US"/>
                </a:p>
              </p:txBody>
            </p:sp>
          </p:grpSp>
          <p:sp>
            <p:nvSpPr>
              <p:cNvPr id="18456" name="Text Box 132"/>
              <p:cNvSpPr txBox="1">
                <a:spLocks noChangeArrowheads="1"/>
              </p:cNvSpPr>
              <p:nvPr/>
            </p:nvSpPr>
            <p:spPr bwMode="auto">
              <a:xfrm>
                <a:off x="1784" y="3024"/>
                <a:ext cx="888" cy="67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l" eaLnBrk="0" hangingPunct="0">
                  <a:spcBef>
                    <a:spcPct val="0"/>
                  </a:spcBef>
                </a:pPr>
                <a:r>
                  <a:rPr lang="en-GB" altLang="sv-SE" sz="1200" b="1" dirty="0">
                    <a:solidFill>
                      <a:schemeClr val="tx1"/>
                    </a:solidFill>
                    <a:effectLst/>
                    <a:latin typeface="Arial" charset="0"/>
                  </a:rPr>
                  <a:t>3e.  Are the conditions within the region deteriorating?</a:t>
                </a:r>
              </a:p>
            </p:txBody>
          </p:sp>
        </p:grpSp>
        <p:sp>
          <p:nvSpPr>
            <p:cNvPr id="303181" name="Text Box 77"/>
            <p:cNvSpPr txBox="1">
              <a:spLocks noChangeArrowheads="1"/>
            </p:cNvSpPr>
            <p:nvPr/>
          </p:nvSpPr>
          <p:spPr bwMode="auto">
            <a:xfrm>
              <a:off x="889000" y="4838700"/>
              <a:ext cx="1409700" cy="1066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l" eaLnBrk="0" hangingPunct="0">
                <a:spcBef>
                  <a:spcPct val="0"/>
                </a:spcBef>
              </a:pPr>
              <a:r>
                <a:rPr lang="en-GB" altLang="sv-SE" sz="1200" b="1" dirty="0">
                  <a:solidFill>
                    <a:schemeClr val="tx1"/>
                  </a:solidFill>
                  <a:effectLst/>
                  <a:latin typeface="Arial" charset="0"/>
                </a:rPr>
                <a:t>3d.  Are the conditions outside the region deteriorating?</a:t>
              </a:r>
            </a:p>
          </p:txBody>
        </p:sp>
      </p:grpSp>
      <p:sp>
        <p:nvSpPr>
          <p:cNvPr id="68" name="Text Box 183"/>
          <p:cNvSpPr txBox="1">
            <a:spLocks noChangeArrowheads="1"/>
          </p:cNvSpPr>
          <p:nvPr/>
        </p:nvSpPr>
        <p:spPr bwMode="auto">
          <a:xfrm>
            <a:off x="0" y="36240"/>
            <a:ext cx="9144000" cy="446276"/>
          </a:xfrm>
          <a:prstGeom prst="rect">
            <a:avLst/>
          </a:prstGeom>
          <a:noFill/>
          <a:ln w="9525">
            <a:noFill/>
            <a:miter lim="800000"/>
            <a:headEnd/>
            <a:tailEnd/>
          </a:ln>
          <a:effectLst/>
        </p:spPr>
        <p:txBody>
          <a:bodyPr wrap="square">
            <a:spAutoFit/>
          </a:bodyPr>
          <a:lstStyle/>
          <a:p>
            <a:r>
              <a:rPr lang="en-GB" sz="2300" b="1" dirty="0" smtClean="0">
                <a:effectLst/>
                <a:latin typeface="Arial" charset="0"/>
              </a:rPr>
              <a:t>STEP THREE – REGIONAL ASSESSMENT</a:t>
            </a:r>
            <a:endParaRPr lang="en-GB" sz="2300" b="1" dirty="0">
              <a:effectLst/>
              <a:latin typeface="Arial" charset="0"/>
            </a:endParaRPr>
          </a:p>
        </p:txBody>
      </p:sp>
      <p:sp>
        <p:nvSpPr>
          <p:cNvPr id="66" name="Rectangle 65"/>
          <p:cNvSpPr/>
          <p:nvPr/>
        </p:nvSpPr>
        <p:spPr>
          <a:xfrm>
            <a:off x="501680" y="4406632"/>
            <a:ext cx="8028000" cy="2304000"/>
          </a:xfrm>
          <a:prstGeom prst="rect">
            <a:avLst/>
          </a:prstGeom>
          <a:solidFill>
            <a:schemeClr val="bg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p:nvPr/>
        </p:nvGrpSpPr>
        <p:grpSpPr>
          <a:xfrm>
            <a:off x="469900" y="571500"/>
            <a:ext cx="8077200" cy="6159500"/>
            <a:chOff x="469900" y="571500"/>
            <a:chExt cx="8077200" cy="6159500"/>
          </a:xfrm>
        </p:grpSpPr>
        <p:grpSp>
          <p:nvGrpSpPr>
            <p:cNvPr id="3" name="Group 156"/>
            <p:cNvGrpSpPr>
              <a:grpSpLocks/>
            </p:cNvGrpSpPr>
            <p:nvPr/>
          </p:nvGrpSpPr>
          <p:grpSpPr bwMode="auto">
            <a:xfrm>
              <a:off x="5753100" y="5575304"/>
              <a:ext cx="1371600" cy="720726"/>
              <a:chOff x="3520" y="3488"/>
              <a:chExt cx="864" cy="454"/>
            </a:xfrm>
          </p:grpSpPr>
          <p:sp>
            <p:nvSpPr>
              <p:cNvPr id="18497" name="Line 154"/>
              <p:cNvSpPr>
                <a:spLocks noChangeShapeType="1"/>
              </p:cNvSpPr>
              <p:nvPr/>
            </p:nvSpPr>
            <p:spPr bwMode="auto">
              <a:xfrm>
                <a:off x="3584" y="3488"/>
                <a:ext cx="0" cy="453"/>
              </a:xfrm>
              <a:prstGeom prst="line">
                <a:avLst/>
              </a:prstGeom>
              <a:noFill/>
              <a:ln w="9525">
                <a:solidFill>
                  <a:schemeClr val="tx1"/>
                </a:solidFill>
                <a:round/>
                <a:headEnd/>
                <a:tailEnd type="triangle" w="med" len="med"/>
              </a:ln>
            </p:spPr>
            <p:txBody>
              <a:bodyPr>
                <a:spAutoFit/>
              </a:bodyPr>
              <a:lstStyle/>
              <a:p>
                <a:endParaRPr lang="en-US"/>
              </a:p>
            </p:txBody>
          </p:sp>
          <p:sp>
            <p:nvSpPr>
              <p:cNvPr id="18498" name="Text Box 155"/>
              <p:cNvSpPr txBox="1">
                <a:spLocks noChangeArrowheads="1"/>
              </p:cNvSpPr>
              <p:nvPr/>
            </p:nvSpPr>
            <p:spPr bwMode="auto">
              <a:xfrm>
                <a:off x="3520" y="3769"/>
                <a:ext cx="864" cy="173"/>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No / unknown</a:t>
                </a:r>
                <a:endParaRPr lang="en-GB" altLang="sv-SE" sz="2400" b="1" dirty="0">
                  <a:effectLst/>
                  <a:latin typeface="Times" charset="0"/>
                </a:endParaRPr>
              </a:p>
            </p:txBody>
          </p:sp>
        </p:grpSp>
        <p:grpSp>
          <p:nvGrpSpPr>
            <p:cNvPr id="4" name="Group 151"/>
            <p:cNvGrpSpPr>
              <a:grpSpLocks/>
            </p:cNvGrpSpPr>
            <p:nvPr/>
          </p:nvGrpSpPr>
          <p:grpSpPr bwMode="auto">
            <a:xfrm>
              <a:off x="5727700" y="4914900"/>
              <a:ext cx="2667000" cy="684213"/>
              <a:chOff x="3504" y="3072"/>
              <a:chExt cx="1680" cy="431"/>
            </a:xfrm>
          </p:grpSpPr>
          <p:sp>
            <p:nvSpPr>
              <p:cNvPr id="18494" name="Line 148"/>
              <p:cNvSpPr>
                <a:spLocks noChangeShapeType="1"/>
              </p:cNvSpPr>
              <p:nvPr/>
            </p:nvSpPr>
            <p:spPr bwMode="auto">
              <a:xfrm>
                <a:off x="3504" y="3312"/>
                <a:ext cx="960" cy="0"/>
              </a:xfrm>
              <a:prstGeom prst="line">
                <a:avLst/>
              </a:prstGeom>
              <a:noFill/>
              <a:ln w="9525">
                <a:solidFill>
                  <a:schemeClr val="tx1"/>
                </a:solidFill>
                <a:round/>
                <a:headEnd/>
                <a:tailEnd type="triangle" w="med" len="med"/>
              </a:ln>
            </p:spPr>
            <p:txBody>
              <a:bodyPr>
                <a:spAutoFit/>
              </a:bodyPr>
              <a:lstStyle/>
              <a:p>
                <a:endParaRPr lang="en-US"/>
              </a:p>
            </p:txBody>
          </p:sp>
          <p:sp>
            <p:nvSpPr>
              <p:cNvPr id="18495" name="Text Box 135"/>
              <p:cNvSpPr txBox="1">
                <a:spLocks noChangeArrowheads="1"/>
              </p:cNvSpPr>
              <p:nvPr/>
            </p:nvSpPr>
            <p:spPr bwMode="auto">
              <a:xfrm>
                <a:off x="4464" y="3072"/>
                <a:ext cx="720" cy="4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eaLnBrk="0" hangingPunct="0">
                  <a:spcBef>
                    <a:spcPct val="0"/>
                  </a:spcBef>
                </a:pPr>
                <a:r>
                  <a:rPr lang="en-GB" altLang="sv-SE" sz="1200" b="1" dirty="0" err="1">
                    <a:solidFill>
                      <a:sysClr val="windowText" lastClr="000000"/>
                    </a:solidFill>
                    <a:effectLst/>
                    <a:latin typeface="Arial" charset="0"/>
                  </a:rPr>
                  <a:t>Downlist</a:t>
                </a:r>
                <a:r>
                  <a:rPr lang="en-GB" altLang="sv-SE" sz="1200" b="1" dirty="0">
                    <a:solidFill>
                      <a:sysClr val="windowText" lastClr="000000"/>
                    </a:solidFill>
                    <a:effectLst/>
                    <a:latin typeface="Arial" charset="0"/>
                  </a:rPr>
                  <a:t> </a:t>
                </a:r>
              </a:p>
              <a:p>
                <a:pPr eaLnBrk="0" hangingPunct="0">
                  <a:spcBef>
                    <a:spcPct val="0"/>
                  </a:spcBef>
                </a:pPr>
                <a:r>
                  <a:rPr lang="en-GB" altLang="sv-SE" sz="1200" b="1" dirty="0">
                    <a:solidFill>
                      <a:sysClr val="windowText" lastClr="000000"/>
                    </a:solidFill>
                    <a:effectLst/>
                    <a:latin typeface="Arial" charset="0"/>
                  </a:rPr>
                  <a:t>category from step 2</a:t>
                </a:r>
                <a:endParaRPr lang="en-GB" altLang="sv-SE" sz="1000" b="1" dirty="0">
                  <a:solidFill>
                    <a:sysClr val="windowText" lastClr="000000"/>
                  </a:solidFill>
                  <a:effectLst/>
                  <a:latin typeface="Arial" charset="0"/>
                </a:endParaRPr>
              </a:p>
            </p:txBody>
          </p:sp>
          <p:sp>
            <p:nvSpPr>
              <p:cNvPr id="18496" name="Text Box 147"/>
              <p:cNvSpPr txBox="1">
                <a:spLocks noChangeArrowheads="1"/>
              </p:cNvSpPr>
              <p:nvPr/>
            </p:nvSpPr>
            <p:spPr bwMode="auto">
              <a:xfrm>
                <a:off x="3968" y="3176"/>
                <a:ext cx="631" cy="288"/>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Yes</a:t>
                </a:r>
              </a:p>
              <a:p>
                <a:pPr eaLnBrk="0" hangingPunct="0">
                  <a:spcBef>
                    <a:spcPct val="0"/>
                  </a:spcBef>
                </a:pPr>
                <a:r>
                  <a:rPr lang="en-GB" altLang="sv-SE" sz="1200" b="1" i="1" dirty="0">
                    <a:effectLst/>
                    <a:latin typeface="Arial" charset="0"/>
                  </a:rPr>
                  <a:t>likely</a:t>
                </a:r>
                <a:endParaRPr lang="en-GB" altLang="sv-SE" sz="2400" b="1" dirty="0">
                  <a:effectLst/>
                  <a:latin typeface="Times" charset="0"/>
                </a:endParaRPr>
              </a:p>
            </p:txBody>
          </p:sp>
        </p:grpSp>
        <p:grpSp>
          <p:nvGrpSpPr>
            <p:cNvPr id="5" name="Group 150"/>
            <p:cNvGrpSpPr>
              <a:grpSpLocks/>
            </p:cNvGrpSpPr>
            <p:nvPr/>
          </p:nvGrpSpPr>
          <p:grpSpPr bwMode="auto">
            <a:xfrm>
              <a:off x="3670300" y="4838700"/>
              <a:ext cx="3048000" cy="1143000"/>
              <a:chOff x="2208" y="3024"/>
              <a:chExt cx="1920" cy="720"/>
            </a:xfrm>
          </p:grpSpPr>
          <p:sp>
            <p:nvSpPr>
              <p:cNvPr id="18491" name="Line 134"/>
              <p:cNvSpPr>
                <a:spLocks noChangeShapeType="1"/>
              </p:cNvSpPr>
              <p:nvPr/>
            </p:nvSpPr>
            <p:spPr bwMode="auto">
              <a:xfrm>
                <a:off x="2208" y="3312"/>
                <a:ext cx="960" cy="0"/>
              </a:xfrm>
              <a:prstGeom prst="line">
                <a:avLst/>
              </a:prstGeom>
              <a:noFill/>
              <a:ln w="9525">
                <a:solidFill>
                  <a:schemeClr val="tx1"/>
                </a:solidFill>
                <a:round/>
                <a:headEnd/>
                <a:tailEnd type="triangle" w="med" len="med"/>
              </a:ln>
            </p:spPr>
            <p:txBody>
              <a:bodyPr>
                <a:spAutoFit/>
              </a:bodyPr>
              <a:lstStyle/>
              <a:p>
                <a:endParaRPr lang="en-US"/>
              </a:p>
            </p:txBody>
          </p:sp>
          <p:sp>
            <p:nvSpPr>
              <p:cNvPr id="18492" name="Text Box 137"/>
              <p:cNvSpPr txBox="1">
                <a:spLocks noChangeArrowheads="1"/>
              </p:cNvSpPr>
              <p:nvPr/>
            </p:nvSpPr>
            <p:spPr bwMode="auto">
              <a:xfrm>
                <a:off x="2577" y="3168"/>
                <a:ext cx="631" cy="288"/>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No</a:t>
                </a:r>
              </a:p>
              <a:p>
                <a:pPr eaLnBrk="0" hangingPunct="0">
                  <a:spcBef>
                    <a:spcPct val="0"/>
                  </a:spcBef>
                </a:pPr>
                <a:r>
                  <a:rPr lang="en-GB" altLang="sv-SE" sz="1200" b="1" i="1" dirty="0">
                    <a:effectLst/>
                    <a:latin typeface="Arial" charset="0"/>
                  </a:rPr>
                  <a:t>unlikely</a:t>
                </a:r>
                <a:endParaRPr lang="en-GB" altLang="sv-SE" sz="2400" b="1" dirty="0">
                  <a:effectLst/>
                  <a:latin typeface="Times" charset="0"/>
                </a:endParaRPr>
              </a:p>
            </p:txBody>
          </p:sp>
          <p:sp>
            <p:nvSpPr>
              <p:cNvPr id="18493" name="Text Box 146"/>
              <p:cNvSpPr txBox="1">
                <a:spLocks noChangeArrowheads="1"/>
              </p:cNvSpPr>
              <p:nvPr/>
            </p:nvSpPr>
            <p:spPr bwMode="auto">
              <a:xfrm>
                <a:off x="3160" y="3024"/>
                <a:ext cx="968" cy="7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l" eaLnBrk="0" hangingPunct="0">
                  <a:spcBef>
                    <a:spcPct val="0"/>
                  </a:spcBef>
                </a:pPr>
                <a:r>
                  <a:rPr lang="en-GB" altLang="sv-SE" sz="1200" b="1" dirty="0">
                    <a:solidFill>
                      <a:schemeClr val="tx1"/>
                    </a:solidFill>
                    <a:effectLst/>
                    <a:latin typeface="Arial" charset="0"/>
                  </a:rPr>
                  <a:t>3f.  Can the breeding population rescue the regional population should it decline?</a:t>
                </a:r>
              </a:p>
            </p:txBody>
          </p:sp>
        </p:grpSp>
        <p:grpSp>
          <p:nvGrpSpPr>
            <p:cNvPr id="6" name="Group 142"/>
            <p:cNvGrpSpPr>
              <a:grpSpLocks/>
            </p:cNvGrpSpPr>
            <p:nvPr/>
          </p:nvGrpSpPr>
          <p:grpSpPr bwMode="auto">
            <a:xfrm>
              <a:off x="3581400" y="5580063"/>
              <a:ext cx="1371600" cy="719137"/>
              <a:chOff x="2384" y="3491"/>
              <a:chExt cx="864" cy="453"/>
            </a:xfrm>
          </p:grpSpPr>
          <p:sp>
            <p:nvSpPr>
              <p:cNvPr id="18489" name="Line 140"/>
              <p:cNvSpPr>
                <a:spLocks noChangeShapeType="1"/>
              </p:cNvSpPr>
              <p:nvPr/>
            </p:nvSpPr>
            <p:spPr bwMode="auto">
              <a:xfrm>
                <a:off x="2440" y="3491"/>
                <a:ext cx="0" cy="453"/>
              </a:xfrm>
              <a:prstGeom prst="line">
                <a:avLst/>
              </a:prstGeom>
              <a:noFill/>
              <a:ln w="9525">
                <a:solidFill>
                  <a:schemeClr val="tx1"/>
                </a:solidFill>
                <a:round/>
                <a:headEnd/>
                <a:tailEnd type="triangle" w="med" len="med"/>
              </a:ln>
            </p:spPr>
            <p:txBody>
              <a:bodyPr>
                <a:spAutoFit/>
              </a:bodyPr>
              <a:lstStyle/>
              <a:p>
                <a:endParaRPr lang="en-US"/>
              </a:p>
            </p:txBody>
          </p:sp>
          <p:sp>
            <p:nvSpPr>
              <p:cNvPr id="18490" name="Text Box 141"/>
              <p:cNvSpPr txBox="1">
                <a:spLocks noChangeArrowheads="1"/>
              </p:cNvSpPr>
              <p:nvPr/>
            </p:nvSpPr>
            <p:spPr bwMode="auto">
              <a:xfrm>
                <a:off x="2384" y="3732"/>
                <a:ext cx="864" cy="173"/>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Yes / unknown</a:t>
                </a:r>
                <a:endParaRPr lang="en-GB" altLang="sv-SE" sz="2400" b="1" dirty="0">
                  <a:effectLst/>
                  <a:latin typeface="Times" charset="0"/>
                </a:endParaRPr>
              </a:p>
            </p:txBody>
          </p:sp>
        </p:grpSp>
        <p:grpSp>
          <p:nvGrpSpPr>
            <p:cNvPr id="7" name="Group 119"/>
            <p:cNvGrpSpPr>
              <a:grpSpLocks/>
            </p:cNvGrpSpPr>
            <p:nvPr/>
          </p:nvGrpSpPr>
          <p:grpSpPr bwMode="auto">
            <a:xfrm>
              <a:off x="4784725" y="3225800"/>
              <a:ext cx="1371600" cy="719138"/>
              <a:chOff x="2910" y="2008"/>
              <a:chExt cx="864" cy="453"/>
            </a:xfrm>
          </p:grpSpPr>
          <p:sp>
            <p:nvSpPr>
              <p:cNvPr id="18487" name="Line 105"/>
              <p:cNvSpPr>
                <a:spLocks noChangeShapeType="1"/>
              </p:cNvSpPr>
              <p:nvPr/>
            </p:nvSpPr>
            <p:spPr bwMode="auto">
              <a:xfrm>
                <a:off x="2968" y="2008"/>
                <a:ext cx="0" cy="453"/>
              </a:xfrm>
              <a:prstGeom prst="line">
                <a:avLst/>
              </a:prstGeom>
              <a:noFill/>
              <a:ln w="9525">
                <a:solidFill>
                  <a:schemeClr val="tx1"/>
                </a:solidFill>
                <a:round/>
                <a:headEnd/>
                <a:tailEnd type="triangle" w="med" len="med"/>
              </a:ln>
            </p:spPr>
            <p:txBody>
              <a:bodyPr>
                <a:spAutoFit/>
              </a:bodyPr>
              <a:lstStyle/>
              <a:p>
                <a:endParaRPr lang="en-US"/>
              </a:p>
            </p:txBody>
          </p:sp>
          <p:sp>
            <p:nvSpPr>
              <p:cNvPr id="18488" name="Text Box 106"/>
              <p:cNvSpPr txBox="1">
                <a:spLocks noChangeArrowheads="1"/>
              </p:cNvSpPr>
              <p:nvPr/>
            </p:nvSpPr>
            <p:spPr bwMode="auto">
              <a:xfrm>
                <a:off x="2910" y="2144"/>
                <a:ext cx="864" cy="173"/>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No / unknown</a:t>
                </a:r>
                <a:endParaRPr lang="en-GB" altLang="sv-SE" sz="2400" b="1" dirty="0">
                  <a:effectLst/>
                  <a:latin typeface="Times" charset="0"/>
                </a:endParaRPr>
              </a:p>
            </p:txBody>
          </p:sp>
        </p:grpSp>
        <p:grpSp>
          <p:nvGrpSpPr>
            <p:cNvPr id="8" name="Group 118"/>
            <p:cNvGrpSpPr>
              <a:grpSpLocks/>
            </p:cNvGrpSpPr>
            <p:nvPr/>
          </p:nvGrpSpPr>
          <p:grpSpPr bwMode="auto">
            <a:xfrm>
              <a:off x="1828800" y="3403600"/>
              <a:ext cx="6527800" cy="874713"/>
              <a:chOff x="1048" y="2120"/>
              <a:chExt cx="4112" cy="551"/>
            </a:xfrm>
          </p:grpSpPr>
          <p:grpSp>
            <p:nvGrpSpPr>
              <p:cNvPr id="9" name="Group 87"/>
              <p:cNvGrpSpPr>
                <a:grpSpLocks/>
              </p:cNvGrpSpPr>
              <p:nvPr/>
            </p:nvGrpSpPr>
            <p:grpSpPr bwMode="auto">
              <a:xfrm>
                <a:off x="1144" y="2120"/>
                <a:ext cx="3287" cy="340"/>
                <a:chOff x="856" y="2496"/>
                <a:chExt cx="3512" cy="144"/>
              </a:xfrm>
            </p:grpSpPr>
            <p:sp>
              <p:nvSpPr>
                <p:cNvPr id="18485" name="Line 82"/>
                <p:cNvSpPr>
                  <a:spLocks noChangeShapeType="1"/>
                </p:cNvSpPr>
                <p:nvPr/>
              </p:nvSpPr>
              <p:spPr bwMode="auto">
                <a:xfrm flipV="1">
                  <a:off x="856" y="2496"/>
                  <a:ext cx="0" cy="144"/>
                </a:xfrm>
                <a:prstGeom prst="line">
                  <a:avLst/>
                </a:prstGeom>
                <a:noFill/>
                <a:ln w="9525">
                  <a:solidFill>
                    <a:schemeClr val="tx1"/>
                  </a:solidFill>
                  <a:round/>
                  <a:headEnd/>
                  <a:tailEnd/>
                </a:ln>
              </p:spPr>
              <p:txBody>
                <a:bodyPr>
                  <a:spAutoFit/>
                </a:bodyPr>
                <a:lstStyle/>
                <a:p>
                  <a:endParaRPr lang="en-US"/>
                </a:p>
              </p:txBody>
            </p:sp>
            <p:sp>
              <p:nvSpPr>
                <p:cNvPr id="18486" name="Line 84"/>
                <p:cNvSpPr>
                  <a:spLocks noChangeShapeType="1"/>
                </p:cNvSpPr>
                <p:nvPr/>
              </p:nvSpPr>
              <p:spPr bwMode="auto">
                <a:xfrm>
                  <a:off x="856" y="2640"/>
                  <a:ext cx="3512" cy="0"/>
                </a:xfrm>
                <a:prstGeom prst="line">
                  <a:avLst/>
                </a:prstGeom>
                <a:noFill/>
                <a:ln w="9525">
                  <a:solidFill>
                    <a:schemeClr val="tx1"/>
                  </a:solidFill>
                  <a:round/>
                  <a:headEnd/>
                  <a:tailEnd type="triangle" w="med" len="med"/>
                </a:ln>
              </p:spPr>
              <p:txBody>
                <a:bodyPr>
                  <a:spAutoFit/>
                </a:bodyPr>
                <a:lstStyle/>
                <a:p>
                  <a:endParaRPr lang="en-US"/>
                </a:p>
              </p:txBody>
            </p:sp>
          </p:grpSp>
          <p:sp>
            <p:nvSpPr>
              <p:cNvPr id="18483" name="Text Box 96"/>
              <p:cNvSpPr txBox="1">
                <a:spLocks noChangeArrowheads="1"/>
              </p:cNvSpPr>
              <p:nvPr/>
            </p:nvSpPr>
            <p:spPr bwMode="auto">
              <a:xfrm>
                <a:off x="1048" y="2235"/>
                <a:ext cx="864" cy="173"/>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No / unknown</a:t>
                </a:r>
                <a:endParaRPr lang="en-GB" altLang="sv-SE" sz="2400" b="1" dirty="0">
                  <a:effectLst/>
                  <a:latin typeface="Times" charset="0"/>
                </a:endParaRPr>
              </a:p>
            </p:txBody>
          </p:sp>
          <p:sp>
            <p:nvSpPr>
              <p:cNvPr id="18484" name="Text Box 115"/>
              <p:cNvSpPr txBox="1">
                <a:spLocks noChangeArrowheads="1"/>
              </p:cNvSpPr>
              <p:nvPr/>
            </p:nvSpPr>
            <p:spPr bwMode="auto">
              <a:xfrm>
                <a:off x="4440" y="2240"/>
                <a:ext cx="720" cy="43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eaLnBrk="0" hangingPunct="0">
                  <a:spcBef>
                    <a:spcPct val="0"/>
                  </a:spcBef>
                </a:pPr>
                <a:r>
                  <a:rPr lang="en-GB" altLang="sv-SE" sz="1200" b="1" dirty="0">
                    <a:effectLst/>
                    <a:latin typeface="Arial" charset="0"/>
                  </a:rPr>
                  <a:t>No </a:t>
                </a:r>
              </a:p>
              <a:p>
                <a:pPr eaLnBrk="0" hangingPunct="0">
                  <a:spcBef>
                    <a:spcPct val="0"/>
                  </a:spcBef>
                </a:pPr>
                <a:r>
                  <a:rPr lang="en-GB" altLang="sv-SE" sz="1200" b="1" dirty="0">
                    <a:effectLst/>
                    <a:latin typeface="Arial" charset="0"/>
                  </a:rPr>
                  <a:t>change </a:t>
                </a:r>
              </a:p>
              <a:p>
                <a:pPr eaLnBrk="0" hangingPunct="0">
                  <a:spcBef>
                    <a:spcPct val="0"/>
                  </a:spcBef>
                </a:pPr>
                <a:r>
                  <a:rPr lang="en-GB" altLang="sv-SE" sz="1200" b="1" dirty="0">
                    <a:effectLst/>
                    <a:latin typeface="Arial" charset="0"/>
                  </a:rPr>
                  <a:t>from step 2</a:t>
                </a:r>
                <a:endParaRPr lang="en-GB" altLang="sv-SE" sz="1000" b="1" dirty="0">
                  <a:effectLst/>
                  <a:latin typeface="Arial" charset="0"/>
                </a:endParaRPr>
              </a:p>
            </p:txBody>
          </p:sp>
        </p:grpSp>
        <p:grpSp>
          <p:nvGrpSpPr>
            <p:cNvPr id="10" name="Group 117"/>
            <p:cNvGrpSpPr>
              <a:grpSpLocks/>
            </p:cNvGrpSpPr>
            <p:nvPr/>
          </p:nvGrpSpPr>
          <p:grpSpPr bwMode="auto">
            <a:xfrm>
              <a:off x="4965700" y="1854200"/>
              <a:ext cx="3390900" cy="684213"/>
              <a:chOff x="3024" y="1144"/>
              <a:chExt cx="2136" cy="431"/>
            </a:xfrm>
          </p:grpSpPr>
          <p:sp>
            <p:nvSpPr>
              <p:cNvPr id="18479" name="Line 111"/>
              <p:cNvSpPr>
                <a:spLocks noChangeShapeType="1"/>
              </p:cNvSpPr>
              <p:nvPr/>
            </p:nvSpPr>
            <p:spPr bwMode="auto">
              <a:xfrm>
                <a:off x="3024" y="1360"/>
                <a:ext cx="1392" cy="0"/>
              </a:xfrm>
              <a:prstGeom prst="line">
                <a:avLst/>
              </a:prstGeom>
              <a:noFill/>
              <a:ln w="9525">
                <a:solidFill>
                  <a:schemeClr val="tx1"/>
                </a:solidFill>
                <a:round/>
                <a:headEnd/>
                <a:tailEnd type="triangle" w="med" len="med"/>
              </a:ln>
            </p:spPr>
            <p:txBody>
              <a:bodyPr>
                <a:spAutoFit/>
              </a:bodyPr>
              <a:lstStyle/>
              <a:p>
                <a:endParaRPr lang="en-US"/>
              </a:p>
            </p:txBody>
          </p:sp>
          <p:sp>
            <p:nvSpPr>
              <p:cNvPr id="18480" name="Text Box 108"/>
              <p:cNvSpPr txBox="1">
                <a:spLocks noChangeArrowheads="1"/>
              </p:cNvSpPr>
              <p:nvPr/>
            </p:nvSpPr>
            <p:spPr bwMode="auto">
              <a:xfrm>
                <a:off x="4440" y="1144"/>
                <a:ext cx="720" cy="43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eaLnBrk="0" hangingPunct="0">
                  <a:spcBef>
                    <a:spcPct val="0"/>
                  </a:spcBef>
                </a:pPr>
                <a:r>
                  <a:rPr lang="en-GB" altLang="sv-SE" sz="1200" b="1" dirty="0" err="1">
                    <a:effectLst/>
                    <a:latin typeface="Arial" charset="0"/>
                  </a:rPr>
                  <a:t>Downlist</a:t>
                </a:r>
                <a:r>
                  <a:rPr lang="en-GB" altLang="sv-SE" sz="1200" b="1" dirty="0">
                    <a:effectLst/>
                    <a:latin typeface="Arial" charset="0"/>
                  </a:rPr>
                  <a:t> </a:t>
                </a:r>
              </a:p>
              <a:p>
                <a:pPr eaLnBrk="0" hangingPunct="0">
                  <a:spcBef>
                    <a:spcPct val="0"/>
                  </a:spcBef>
                </a:pPr>
                <a:r>
                  <a:rPr lang="en-GB" altLang="sv-SE" sz="1200" b="1" dirty="0">
                    <a:effectLst/>
                    <a:latin typeface="Arial" charset="0"/>
                  </a:rPr>
                  <a:t>category from step 2</a:t>
                </a:r>
                <a:endParaRPr lang="en-GB" altLang="sv-SE" sz="1000" b="1" dirty="0">
                  <a:effectLst/>
                  <a:latin typeface="Arial" charset="0"/>
                </a:endParaRPr>
              </a:p>
            </p:txBody>
          </p:sp>
          <p:sp>
            <p:nvSpPr>
              <p:cNvPr id="18481" name="Text Box 110"/>
              <p:cNvSpPr txBox="1">
                <a:spLocks noChangeArrowheads="1"/>
              </p:cNvSpPr>
              <p:nvPr/>
            </p:nvSpPr>
            <p:spPr bwMode="auto">
              <a:xfrm>
                <a:off x="3696" y="1219"/>
                <a:ext cx="631" cy="288"/>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No</a:t>
                </a:r>
              </a:p>
              <a:p>
                <a:pPr eaLnBrk="0" hangingPunct="0">
                  <a:spcBef>
                    <a:spcPct val="0"/>
                  </a:spcBef>
                </a:pPr>
                <a:r>
                  <a:rPr lang="en-GB" altLang="sv-SE" sz="1200" b="1" i="1" dirty="0">
                    <a:effectLst/>
                    <a:latin typeface="Arial" charset="0"/>
                  </a:rPr>
                  <a:t>unlikely</a:t>
                </a:r>
                <a:endParaRPr lang="en-GB" altLang="sv-SE" sz="2400" b="1" dirty="0">
                  <a:effectLst/>
                  <a:latin typeface="Times" charset="0"/>
                </a:endParaRPr>
              </a:p>
            </p:txBody>
          </p:sp>
        </p:grpSp>
        <p:grpSp>
          <p:nvGrpSpPr>
            <p:cNvPr id="11" name="Group 116"/>
            <p:cNvGrpSpPr>
              <a:grpSpLocks/>
            </p:cNvGrpSpPr>
            <p:nvPr/>
          </p:nvGrpSpPr>
          <p:grpSpPr bwMode="auto">
            <a:xfrm>
              <a:off x="4965700" y="2719388"/>
              <a:ext cx="3390900" cy="684212"/>
              <a:chOff x="3024" y="1689"/>
              <a:chExt cx="2136" cy="431"/>
            </a:xfrm>
          </p:grpSpPr>
          <p:sp>
            <p:nvSpPr>
              <p:cNvPr id="18476" name="Line 112"/>
              <p:cNvSpPr>
                <a:spLocks noChangeShapeType="1"/>
              </p:cNvSpPr>
              <p:nvPr/>
            </p:nvSpPr>
            <p:spPr bwMode="auto">
              <a:xfrm>
                <a:off x="3024" y="1901"/>
                <a:ext cx="1392" cy="0"/>
              </a:xfrm>
              <a:prstGeom prst="line">
                <a:avLst/>
              </a:prstGeom>
              <a:noFill/>
              <a:ln w="9525">
                <a:solidFill>
                  <a:schemeClr val="tx1"/>
                </a:solidFill>
                <a:round/>
                <a:headEnd/>
                <a:tailEnd type="triangle" w="med" len="med"/>
              </a:ln>
            </p:spPr>
            <p:txBody>
              <a:bodyPr>
                <a:spAutoFit/>
              </a:bodyPr>
              <a:lstStyle/>
              <a:p>
                <a:endParaRPr lang="en-US"/>
              </a:p>
            </p:txBody>
          </p:sp>
          <p:sp>
            <p:nvSpPr>
              <p:cNvPr id="18477" name="Text Box 113"/>
              <p:cNvSpPr txBox="1">
                <a:spLocks noChangeArrowheads="1"/>
              </p:cNvSpPr>
              <p:nvPr/>
            </p:nvSpPr>
            <p:spPr bwMode="auto">
              <a:xfrm>
                <a:off x="3696" y="1760"/>
                <a:ext cx="631" cy="288"/>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Yes</a:t>
                </a:r>
              </a:p>
              <a:p>
                <a:pPr eaLnBrk="0" hangingPunct="0">
                  <a:spcBef>
                    <a:spcPct val="0"/>
                  </a:spcBef>
                </a:pPr>
                <a:r>
                  <a:rPr lang="en-GB" altLang="sv-SE" sz="1200" b="1" i="1" dirty="0">
                    <a:effectLst/>
                    <a:latin typeface="Arial" charset="0"/>
                  </a:rPr>
                  <a:t>likely</a:t>
                </a:r>
                <a:endParaRPr lang="en-GB" altLang="sv-SE" sz="2400" b="1" dirty="0">
                  <a:effectLst/>
                  <a:latin typeface="Times" charset="0"/>
                </a:endParaRPr>
              </a:p>
            </p:txBody>
          </p:sp>
          <p:sp>
            <p:nvSpPr>
              <p:cNvPr id="18478" name="Text Box 114"/>
              <p:cNvSpPr txBox="1">
                <a:spLocks noChangeArrowheads="1"/>
              </p:cNvSpPr>
              <p:nvPr/>
            </p:nvSpPr>
            <p:spPr bwMode="auto">
              <a:xfrm>
                <a:off x="4440" y="1689"/>
                <a:ext cx="720" cy="43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eaLnBrk="0" hangingPunct="0">
                  <a:spcBef>
                    <a:spcPct val="0"/>
                  </a:spcBef>
                </a:pPr>
                <a:r>
                  <a:rPr lang="en-GB" altLang="sv-SE" sz="1200" b="1" dirty="0" err="1">
                    <a:effectLst/>
                    <a:latin typeface="Arial" charset="0"/>
                  </a:rPr>
                  <a:t>Uplist</a:t>
                </a:r>
                <a:endParaRPr lang="en-GB" altLang="sv-SE" sz="1200" b="1" dirty="0">
                  <a:effectLst/>
                  <a:latin typeface="Arial" charset="0"/>
                </a:endParaRPr>
              </a:p>
              <a:p>
                <a:pPr eaLnBrk="0" hangingPunct="0">
                  <a:spcBef>
                    <a:spcPct val="0"/>
                  </a:spcBef>
                </a:pPr>
                <a:r>
                  <a:rPr lang="en-GB" altLang="sv-SE" sz="1200" b="1" dirty="0">
                    <a:effectLst/>
                    <a:latin typeface="Arial" charset="0"/>
                  </a:rPr>
                  <a:t>category from step 2</a:t>
                </a:r>
                <a:endParaRPr lang="en-GB" altLang="sv-SE" sz="1000" b="1" dirty="0">
                  <a:effectLst/>
                  <a:latin typeface="Arial" charset="0"/>
                </a:endParaRPr>
              </a:p>
            </p:txBody>
          </p:sp>
        </p:grpSp>
        <p:grpSp>
          <p:nvGrpSpPr>
            <p:cNvPr id="12" name="Group 104"/>
            <p:cNvGrpSpPr>
              <a:grpSpLocks/>
            </p:cNvGrpSpPr>
            <p:nvPr/>
          </p:nvGrpSpPr>
          <p:grpSpPr bwMode="auto">
            <a:xfrm>
              <a:off x="3835400" y="2311400"/>
              <a:ext cx="2320925" cy="1016000"/>
              <a:chOff x="2024" y="1752"/>
              <a:chExt cx="1462" cy="640"/>
            </a:xfrm>
          </p:grpSpPr>
          <p:sp>
            <p:nvSpPr>
              <p:cNvPr id="18473" name="Line 98"/>
              <p:cNvSpPr>
                <a:spLocks noChangeShapeType="1"/>
              </p:cNvSpPr>
              <p:nvPr/>
            </p:nvSpPr>
            <p:spPr bwMode="auto">
              <a:xfrm>
                <a:off x="2680" y="1752"/>
                <a:ext cx="0" cy="288"/>
              </a:xfrm>
              <a:prstGeom prst="line">
                <a:avLst/>
              </a:prstGeom>
              <a:noFill/>
              <a:ln w="9525">
                <a:solidFill>
                  <a:schemeClr val="tx1"/>
                </a:solidFill>
                <a:round/>
                <a:headEnd/>
                <a:tailEnd type="triangle" w="med" len="med"/>
              </a:ln>
            </p:spPr>
            <p:txBody>
              <a:bodyPr>
                <a:spAutoFit/>
              </a:bodyPr>
              <a:lstStyle/>
              <a:p>
                <a:endParaRPr lang="en-US"/>
              </a:p>
            </p:txBody>
          </p:sp>
          <p:sp>
            <p:nvSpPr>
              <p:cNvPr id="18474" name="Text Box 99"/>
              <p:cNvSpPr txBox="1">
                <a:spLocks noChangeArrowheads="1"/>
              </p:cNvSpPr>
              <p:nvPr/>
            </p:nvSpPr>
            <p:spPr bwMode="auto">
              <a:xfrm>
                <a:off x="2622" y="1866"/>
                <a:ext cx="864" cy="173"/>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Yes / unknown</a:t>
                </a:r>
                <a:endParaRPr lang="en-GB" altLang="sv-SE" sz="2400" b="1" dirty="0">
                  <a:effectLst/>
                  <a:latin typeface="Times" charset="0"/>
                </a:endParaRPr>
              </a:p>
            </p:txBody>
          </p:sp>
          <p:sp>
            <p:nvSpPr>
              <p:cNvPr id="18475" name="Text Box 101"/>
              <p:cNvSpPr txBox="1">
                <a:spLocks noChangeArrowheads="1"/>
              </p:cNvSpPr>
              <p:nvPr/>
            </p:nvSpPr>
            <p:spPr bwMode="auto">
              <a:xfrm>
                <a:off x="2024" y="2056"/>
                <a:ext cx="1336" cy="3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l" eaLnBrk="0" hangingPunct="0">
                  <a:spcBef>
                    <a:spcPct val="0"/>
                  </a:spcBef>
                </a:pPr>
                <a:r>
                  <a:rPr lang="en-GB" altLang="sv-SE" sz="1200" b="1" dirty="0">
                    <a:effectLst/>
                    <a:latin typeface="Arial" charset="0"/>
                  </a:rPr>
                  <a:t>3c. Is the regional population a sink? </a:t>
                </a:r>
                <a:endParaRPr lang="en-GB" altLang="sv-SE" sz="1200" b="1" dirty="0">
                  <a:effectLst/>
                  <a:latin typeface="Times" charset="0"/>
                </a:endParaRPr>
              </a:p>
            </p:txBody>
          </p:sp>
        </p:grpSp>
        <p:sp>
          <p:nvSpPr>
            <p:cNvPr id="18445" name="Text Box 8"/>
            <p:cNvSpPr txBox="1">
              <a:spLocks noChangeArrowheads="1"/>
            </p:cNvSpPr>
            <p:nvPr/>
          </p:nvSpPr>
          <p:spPr bwMode="auto">
            <a:xfrm>
              <a:off x="469900" y="571500"/>
              <a:ext cx="3048000" cy="6858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eaLnBrk="0" hangingPunct="0">
                <a:spcBef>
                  <a:spcPct val="0"/>
                </a:spcBef>
              </a:pPr>
              <a:r>
                <a:rPr lang="en-GB" altLang="sv-SE" sz="1200" b="1" dirty="0">
                  <a:solidFill>
                    <a:schemeClr val="tx1"/>
                  </a:solidFill>
                  <a:effectLst/>
                  <a:latin typeface="Arial" charset="0"/>
                </a:rPr>
                <a:t>S</a:t>
              </a:r>
              <a:r>
                <a:rPr lang="sv-SE" altLang="sv-SE" sz="1200" b="1" dirty="0">
                  <a:solidFill>
                    <a:schemeClr val="tx1"/>
                  </a:solidFill>
                  <a:effectLst/>
                  <a:latin typeface="Arial" charset="0"/>
                </a:rPr>
                <a:t>tep 2: </a:t>
              </a:r>
              <a:endParaRPr lang="en-GB" altLang="sv-SE" sz="1200" b="1" dirty="0">
                <a:solidFill>
                  <a:schemeClr val="tx1"/>
                </a:solidFill>
                <a:effectLst/>
                <a:latin typeface="Arial" charset="0"/>
              </a:endParaRPr>
            </a:p>
            <a:p>
              <a:pPr eaLnBrk="0" hangingPunct="0">
                <a:spcBef>
                  <a:spcPct val="0"/>
                </a:spcBef>
              </a:pPr>
              <a:r>
                <a:rPr lang="en-GB" altLang="sv-SE" sz="1200" b="1" dirty="0">
                  <a:solidFill>
                    <a:schemeClr val="tx1"/>
                  </a:solidFill>
                  <a:effectLst/>
                  <a:latin typeface="Arial" charset="0"/>
                </a:rPr>
                <a:t>Assess the </a:t>
              </a:r>
              <a:r>
                <a:rPr lang="en-GB" altLang="sv-SE" sz="1400" b="1" u="sng" dirty="0">
                  <a:solidFill>
                    <a:schemeClr val="tx1"/>
                  </a:solidFill>
                  <a:effectLst/>
                  <a:latin typeface="Arial" charset="0"/>
                </a:rPr>
                <a:t>regional population</a:t>
              </a:r>
              <a:r>
                <a:rPr lang="en-GB" altLang="sv-SE" sz="1200" b="1" dirty="0">
                  <a:solidFill>
                    <a:schemeClr val="tx1"/>
                  </a:solidFill>
                  <a:effectLst/>
                  <a:latin typeface="Arial" charset="0"/>
                </a:rPr>
                <a:t> according to the Red List Criteria</a:t>
              </a:r>
            </a:p>
          </p:txBody>
        </p:sp>
        <p:sp>
          <p:nvSpPr>
            <p:cNvPr id="303176" name="Text Box 72"/>
            <p:cNvSpPr txBox="1">
              <a:spLocks noChangeArrowheads="1"/>
            </p:cNvSpPr>
            <p:nvPr/>
          </p:nvSpPr>
          <p:spPr bwMode="auto">
            <a:xfrm>
              <a:off x="889000" y="2425700"/>
              <a:ext cx="2209800" cy="10668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l" eaLnBrk="0" hangingPunct="0">
                <a:spcBef>
                  <a:spcPct val="0"/>
                </a:spcBef>
              </a:pPr>
              <a:r>
                <a:rPr lang="en-GB" altLang="sv-SE" sz="1200" b="1" dirty="0">
                  <a:effectLst/>
                  <a:latin typeface="Arial" charset="0"/>
                </a:rPr>
                <a:t>3a.  Does the regional population experience any significant  immigration of </a:t>
              </a:r>
              <a:r>
                <a:rPr lang="en-GB" altLang="sv-SE" sz="1200" b="1" dirty="0" err="1">
                  <a:effectLst/>
                  <a:latin typeface="Arial" charset="0"/>
                </a:rPr>
                <a:t>propagules</a:t>
              </a:r>
              <a:r>
                <a:rPr lang="en-GB" altLang="sv-SE" sz="1200" b="1" dirty="0">
                  <a:effectLst/>
                  <a:latin typeface="Arial" charset="0"/>
                </a:rPr>
                <a:t> likely to reproduce in the region?</a:t>
              </a:r>
            </a:p>
          </p:txBody>
        </p:sp>
        <p:grpSp>
          <p:nvGrpSpPr>
            <p:cNvPr id="13" name="Group 157"/>
            <p:cNvGrpSpPr>
              <a:grpSpLocks/>
            </p:cNvGrpSpPr>
            <p:nvPr/>
          </p:nvGrpSpPr>
          <p:grpSpPr bwMode="auto">
            <a:xfrm>
              <a:off x="469900" y="1778000"/>
              <a:ext cx="8077200" cy="2603500"/>
              <a:chOff x="192" y="1072"/>
              <a:chExt cx="5088" cy="1640"/>
            </a:xfrm>
          </p:grpSpPr>
          <p:sp>
            <p:nvSpPr>
              <p:cNvPr id="18471" name="Rectangle 75"/>
              <p:cNvSpPr>
                <a:spLocks noChangeArrowheads="1"/>
              </p:cNvSpPr>
              <p:nvPr/>
            </p:nvSpPr>
            <p:spPr bwMode="auto">
              <a:xfrm>
                <a:off x="192" y="1072"/>
                <a:ext cx="5088" cy="1640"/>
              </a:xfrm>
              <a:prstGeom prst="rect">
                <a:avLst/>
              </a:prstGeom>
              <a:noFill/>
              <a:ln w="12700">
                <a:solidFill>
                  <a:schemeClr val="tx1"/>
                </a:solidFill>
                <a:miter lim="800000"/>
                <a:headEnd/>
                <a:tailEnd/>
              </a:ln>
            </p:spPr>
            <p:txBody>
              <a:bodyPr anchor="ctr">
                <a:spAutoFit/>
              </a:bodyPr>
              <a:lstStyle/>
              <a:p>
                <a:endParaRPr lang="en-US"/>
              </a:p>
            </p:txBody>
          </p:sp>
          <p:sp>
            <p:nvSpPr>
              <p:cNvPr id="18472" name="Text Box 76"/>
              <p:cNvSpPr txBox="1">
                <a:spLocks noChangeArrowheads="1"/>
              </p:cNvSpPr>
              <p:nvPr/>
            </p:nvSpPr>
            <p:spPr bwMode="auto">
              <a:xfrm>
                <a:off x="224" y="1112"/>
                <a:ext cx="1488" cy="192"/>
              </a:xfrm>
              <a:prstGeom prst="rect">
                <a:avLst/>
              </a:prstGeom>
              <a:noFill/>
              <a:ln w="19050">
                <a:noFill/>
                <a:miter lim="800000"/>
                <a:headEnd/>
                <a:tailEnd/>
              </a:ln>
            </p:spPr>
            <p:txBody>
              <a:bodyPr/>
              <a:lstStyle/>
              <a:p>
                <a:pPr algn="l" eaLnBrk="0" hangingPunct="0">
                  <a:spcBef>
                    <a:spcPct val="0"/>
                  </a:spcBef>
                </a:pPr>
                <a:r>
                  <a:rPr lang="en-GB" altLang="sv-SE" sz="1400" b="1" dirty="0">
                    <a:effectLst/>
                    <a:latin typeface="Arial" charset="0"/>
                  </a:rPr>
                  <a:t>Breeding populations:</a:t>
                </a:r>
              </a:p>
            </p:txBody>
          </p:sp>
        </p:grpSp>
        <p:grpSp>
          <p:nvGrpSpPr>
            <p:cNvPr id="14" name="Group 158"/>
            <p:cNvGrpSpPr>
              <a:grpSpLocks/>
            </p:cNvGrpSpPr>
            <p:nvPr/>
          </p:nvGrpSpPr>
          <p:grpSpPr bwMode="auto">
            <a:xfrm>
              <a:off x="469900" y="4381500"/>
              <a:ext cx="8077200" cy="2349500"/>
              <a:chOff x="192" y="2712"/>
              <a:chExt cx="5088" cy="1480"/>
            </a:xfrm>
          </p:grpSpPr>
          <p:sp>
            <p:nvSpPr>
              <p:cNvPr id="18469" name="Rectangle 78"/>
              <p:cNvSpPr>
                <a:spLocks noChangeArrowheads="1"/>
              </p:cNvSpPr>
              <p:nvPr/>
            </p:nvSpPr>
            <p:spPr bwMode="auto">
              <a:xfrm>
                <a:off x="192" y="2712"/>
                <a:ext cx="5088" cy="1480"/>
              </a:xfrm>
              <a:prstGeom prst="rect">
                <a:avLst/>
              </a:prstGeom>
              <a:noFill/>
              <a:ln w="12700">
                <a:solidFill>
                  <a:schemeClr val="tx1"/>
                </a:solidFill>
                <a:miter lim="800000"/>
                <a:headEnd/>
                <a:tailEnd/>
              </a:ln>
            </p:spPr>
            <p:txBody>
              <a:bodyPr anchor="ctr">
                <a:spAutoFit/>
              </a:bodyPr>
              <a:lstStyle/>
              <a:p>
                <a:endParaRPr lang="en-US"/>
              </a:p>
            </p:txBody>
          </p:sp>
          <p:sp>
            <p:nvSpPr>
              <p:cNvPr id="18470" name="Text Box 79"/>
              <p:cNvSpPr txBox="1">
                <a:spLocks noChangeArrowheads="1"/>
              </p:cNvSpPr>
              <p:nvPr/>
            </p:nvSpPr>
            <p:spPr bwMode="auto">
              <a:xfrm>
                <a:off x="200" y="2747"/>
                <a:ext cx="1488" cy="192"/>
              </a:xfrm>
              <a:prstGeom prst="rect">
                <a:avLst/>
              </a:prstGeom>
              <a:noFill/>
              <a:ln w="19050">
                <a:noFill/>
                <a:miter lim="800000"/>
                <a:headEnd/>
                <a:tailEnd/>
              </a:ln>
            </p:spPr>
            <p:txBody>
              <a:bodyPr/>
              <a:lstStyle/>
              <a:p>
                <a:pPr algn="l" eaLnBrk="0" hangingPunct="0">
                  <a:spcBef>
                    <a:spcPct val="0"/>
                  </a:spcBef>
                </a:pPr>
                <a:r>
                  <a:rPr lang="en-GB" altLang="sv-SE" sz="1400" b="1" dirty="0">
                    <a:effectLst/>
                    <a:latin typeface="Arial" charset="0"/>
                  </a:rPr>
                  <a:t>Visiting populations:</a:t>
                </a:r>
              </a:p>
            </p:txBody>
          </p:sp>
        </p:grpSp>
        <p:sp>
          <p:nvSpPr>
            <p:cNvPr id="303184" name="AutoShape 80"/>
            <p:cNvSpPr>
              <a:spLocks noChangeArrowheads="1"/>
            </p:cNvSpPr>
            <p:nvPr/>
          </p:nvSpPr>
          <p:spPr bwMode="auto">
            <a:xfrm>
              <a:off x="1587500" y="1320800"/>
              <a:ext cx="762000" cy="381000"/>
            </a:xfrm>
            <a:prstGeom prst="downArrow">
              <a:avLst>
                <a:gd name="adj1" fmla="val 56667"/>
                <a:gd name="adj2" fmla="val 58333"/>
              </a:avLst>
            </a:prstGeom>
            <a:solidFill>
              <a:srgbClr val="C0C0C0"/>
            </a:solidFill>
            <a:ln w="9525">
              <a:solidFill>
                <a:schemeClr val="tx1"/>
              </a:solidFill>
              <a:miter lim="800000"/>
              <a:headEnd/>
              <a:tailEnd/>
            </a:ln>
          </p:spPr>
          <p:txBody>
            <a:bodyPr anchor="ctr">
              <a:spAutoFit/>
            </a:bodyPr>
            <a:lstStyle/>
            <a:p>
              <a:endParaRPr lang="en-US"/>
            </a:p>
          </p:txBody>
        </p:sp>
        <p:grpSp>
          <p:nvGrpSpPr>
            <p:cNvPr id="15" name="Group 97"/>
            <p:cNvGrpSpPr>
              <a:grpSpLocks/>
            </p:cNvGrpSpPr>
            <p:nvPr/>
          </p:nvGrpSpPr>
          <p:grpSpPr bwMode="auto">
            <a:xfrm>
              <a:off x="1905000" y="1981200"/>
              <a:ext cx="4051300" cy="465138"/>
              <a:chOff x="808" y="1544"/>
              <a:chExt cx="2552" cy="293"/>
            </a:xfrm>
          </p:grpSpPr>
          <p:grpSp>
            <p:nvGrpSpPr>
              <p:cNvPr id="16" name="Group 85"/>
              <p:cNvGrpSpPr>
                <a:grpSpLocks/>
              </p:cNvGrpSpPr>
              <p:nvPr/>
            </p:nvGrpSpPr>
            <p:grpSpPr bwMode="auto">
              <a:xfrm>
                <a:off x="856" y="1680"/>
                <a:ext cx="1160" cy="144"/>
                <a:chOff x="856" y="1680"/>
                <a:chExt cx="1160" cy="144"/>
              </a:xfrm>
            </p:grpSpPr>
            <p:sp>
              <p:nvSpPr>
                <p:cNvPr id="18467" name="Line 81"/>
                <p:cNvSpPr>
                  <a:spLocks noChangeShapeType="1"/>
                </p:cNvSpPr>
                <p:nvPr/>
              </p:nvSpPr>
              <p:spPr bwMode="auto">
                <a:xfrm flipV="1">
                  <a:off x="856" y="1680"/>
                  <a:ext cx="0" cy="144"/>
                </a:xfrm>
                <a:prstGeom prst="line">
                  <a:avLst/>
                </a:prstGeom>
                <a:noFill/>
                <a:ln w="9525">
                  <a:solidFill>
                    <a:schemeClr val="tx1"/>
                  </a:solidFill>
                  <a:round/>
                  <a:headEnd/>
                  <a:tailEnd/>
                </a:ln>
              </p:spPr>
              <p:txBody>
                <a:bodyPr>
                  <a:spAutoFit/>
                </a:bodyPr>
                <a:lstStyle/>
                <a:p>
                  <a:endParaRPr lang="en-US"/>
                </a:p>
              </p:txBody>
            </p:sp>
            <p:sp>
              <p:nvSpPr>
                <p:cNvPr id="18468" name="Line 83"/>
                <p:cNvSpPr>
                  <a:spLocks noChangeShapeType="1"/>
                </p:cNvSpPr>
                <p:nvPr/>
              </p:nvSpPr>
              <p:spPr bwMode="auto">
                <a:xfrm>
                  <a:off x="864" y="1680"/>
                  <a:ext cx="1152" cy="0"/>
                </a:xfrm>
                <a:prstGeom prst="line">
                  <a:avLst/>
                </a:prstGeom>
                <a:noFill/>
                <a:ln w="9525">
                  <a:solidFill>
                    <a:schemeClr val="tx1"/>
                  </a:solidFill>
                  <a:round/>
                  <a:headEnd/>
                  <a:tailEnd type="triangle" w="med" len="med"/>
                </a:ln>
              </p:spPr>
              <p:txBody>
                <a:bodyPr>
                  <a:spAutoFit/>
                </a:bodyPr>
                <a:lstStyle/>
                <a:p>
                  <a:endParaRPr lang="en-US"/>
                </a:p>
              </p:txBody>
            </p:sp>
          </p:grpSp>
          <p:sp>
            <p:nvSpPr>
              <p:cNvPr id="18465" name="Text Box 89"/>
              <p:cNvSpPr txBox="1">
                <a:spLocks noChangeArrowheads="1"/>
              </p:cNvSpPr>
              <p:nvPr/>
            </p:nvSpPr>
            <p:spPr bwMode="auto">
              <a:xfrm>
                <a:off x="2024" y="1544"/>
                <a:ext cx="1336" cy="2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l" eaLnBrk="0" hangingPunct="0">
                  <a:spcBef>
                    <a:spcPct val="0"/>
                  </a:spcBef>
                </a:pPr>
                <a:r>
                  <a:rPr lang="en-GB" altLang="sv-SE" sz="1200" b="1" dirty="0">
                    <a:effectLst/>
                    <a:latin typeface="Arial" charset="0"/>
                  </a:rPr>
                  <a:t>3b. Is the immigration expected  to decrease? </a:t>
                </a:r>
                <a:endParaRPr lang="en-GB" altLang="sv-SE" sz="1200" b="1" dirty="0">
                  <a:effectLst/>
                  <a:latin typeface="Times" charset="0"/>
                </a:endParaRPr>
              </a:p>
            </p:txBody>
          </p:sp>
          <p:sp>
            <p:nvSpPr>
              <p:cNvPr id="18466" name="Text Box 94"/>
              <p:cNvSpPr txBox="1">
                <a:spLocks noChangeArrowheads="1"/>
              </p:cNvSpPr>
              <p:nvPr/>
            </p:nvSpPr>
            <p:spPr bwMode="auto">
              <a:xfrm>
                <a:off x="808" y="1664"/>
                <a:ext cx="624" cy="173"/>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Yes / likely</a:t>
                </a:r>
                <a:endParaRPr lang="en-GB" altLang="sv-SE" sz="2400" b="1" dirty="0">
                  <a:effectLst/>
                  <a:latin typeface="Times" charset="0"/>
                </a:endParaRPr>
              </a:p>
            </p:txBody>
          </p:sp>
        </p:grpSp>
        <p:grpSp>
          <p:nvGrpSpPr>
            <p:cNvPr id="17" name="Group 152"/>
            <p:cNvGrpSpPr>
              <a:grpSpLocks/>
            </p:cNvGrpSpPr>
            <p:nvPr/>
          </p:nvGrpSpPr>
          <p:grpSpPr bwMode="auto">
            <a:xfrm>
              <a:off x="1409700" y="5753100"/>
              <a:ext cx="6985000" cy="874713"/>
              <a:chOff x="784" y="3600"/>
              <a:chExt cx="4400" cy="551"/>
            </a:xfrm>
          </p:grpSpPr>
          <p:grpSp>
            <p:nvGrpSpPr>
              <p:cNvPr id="18" name="Group 126"/>
              <p:cNvGrpSpPr>
                <a:grpSpLocks/>
              </p:cNvGrpSpPr>
              <p:nvPr/>
            </p:nvGrpSpPr>
            <p:grpSpPr bwMode="auto">
              <a:xfrm>
                <a:off x="832" y="3600"/>
                <a:ext cx="3624" cy="340"/>
                <a:chOff x="856" y="2496"/>
                <a:chExt cx="3512" cy="144"/>
              </a:xfrm>
            </p:grpSpPr>
            <p:sp>
              <p:nvSpPr>
                <p:cNvPr id="18462" name="Line 127"/>
                <p:cNvSpPr>
                  <a:spLocks noChangeShapeType="1"/>
                </p:cNvSpPr>
                <p:nvPr/>
              </p:nvSpPr>
              <p:spPr bwMode="auto">
                <a:xfrm flipV="1">
                  <a:off x="856" y="2496"/>
                  <a:ext cx="0" cy="144"/>
                </a:xfrm>
                <a:prstGeom prst="line">
                  <a:avLst/>
                </a:prstGeom>
                <a:noFill/>
                <a:ln w="9525">
                  <a:solidFill>
                    <a:schemeClr val="tx1"/>
                  </a:solidFill>
                  <a:round/>
                  <a:headEnd/>
                  <a:tailEnd/>
                </a:ln>
              </p:spPr>
              <p:txBody>
                <a:bodyPr>
                  <a:spAutoFit/>
                </a:bodyPr>
                <a:lstStyle/>
                <a:p>
                  <a:endParaRPr lang="en-US"/>
                </a:p>
              </p:txBody>
            </p:sp>
            <p:sp>
              <p:nvSpPr>
                <p:cNvPr id="18463" name="Line 128"/>
                <p:cNvSpPr>
                  <a:spLocks noChangeShapeType="1"/>
                </p:cNvSpPr>
                <p:nvPr/>
              </p:nvSpPr>
              <p:spPr bwMode="auto">
                <a:xfrm>
                  <a:off x="856" y="2640"/>
                  <a:ext cx="3512" cy="0"/>
                </a:xfrm>
                <a:prstGeom prst="line">
                  <a:avLst/>
                </a:prstGeom>
                <a:noFill/>
                <a:ln w="9525">
                  <a:solidFill>
                    <a:schemeClr val="tx1"/>
                  </a:solidFill>
                  <a:round/>
                  <a:headEnd/>
                  <a:tailEnd type="triangle" w="med" len="med"/>
                </a:ln>
              </p:spPr>
              <p:txBody>
                <a:bodyPr>
                  <a:spAutoFit/>
                </a:bodyPr>
                <a:lstStyle/>
                <a:p>
                  <a:endParaRPr lang="en-US"/>
                </a:p>
              </p:txBody>
            </p:sp>
          </p:grpSp>
          <p:sp>
            <p:nvSpPr>
              <p:cNvPr id="18460" name="Text Box 130"/>
              <p:cNvSpPr txBox="1">
                <a:spLocks noChangeArrowheads="1"/>
              </p:cNvSpPr>
              <p:nvPr/>
            </p:nvSpPr>
            <p:spPr bwMode="auto">
              <a:xfrm>
                <a:off x="4464" y="3720"/>
                <a:ext cx="720" cy="4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eaLnBrk="0" hangingPunct="0">
                  <a:spcBef>
                    <a:spcPct val="0"/>
                  </a:spcBef>
                </a:pPr>
                <a:r>
                  <a:rPr lang="en-GB" altLang="sv-SE" sz="1200" b="1" dirty="0">
                    <a:solidFill>
                      <a:schemeClr val="tx1"/>
                    </a:solidFill>
                    <a:effectLst/>
                    <a:latin typeface="Arial" charset="0"/>
                  </a:rPr>
                  <a:t>No </a:t>
                </a:r>
              </a:p>
              <a:p>
                <a:pPr eaLnBrk="0" hangingPunct="0">
                  <a:spcBef>
                    <a:spcPct val="0"/>
                  </a:spcBef>
                </a:pPr>
                <a:r>
                  <a:rPr lang="en-GB" altLang="sv-SE" sz="1200" b="1" dirty="0">
                    <a:solidFill>
                      <a:schemeClr val="tx1"/>
                    </a:solidFill>
                    <a:effectLst/>
                    <a:latin typeface="Arial" charset="0"/>
                  </a:rPr>
                  <a:t>change </a:t>
                </a:r>
              </a:p>
              <a:p>
                <a:pPr eaLnBrk="0" hangingPunct="0">
                  <a:spcBef>
                    <a:spcPct val="0"/>
                  </a:spcBef>
                </a:pPr>
                <a:r>
                  <a:rPr lang="en-GB" altLang="sv-SE" sz="1200" b="1" dirty="0">
                    <a:solidFill>
                      <a:schemeClr val="tx1"/>
                    </a:solidFill>
                    <a:effectLst/>
                    <a:latin typeface="Arial" charset="0"/>
                  </a:rPr>
                  <a:t>from step 2</a:t>
                </a:r>
                <a:endParaRPr lang="en-GB" altLang="sv-SE" sz="1000" b="1" dirty="0">
                  <a:solidFill>
                    <a:schemeClr val="tx1"/>
                  </a:solidFill>
                  <a:effectLst/>
                  <a:latin typeface="Arial" charset="0"/>
                </a:endParaRPr>
              </a:p>
            </p:txBody>
          </p:sp>
          <p:sp>
            <p:nvSpPr>
              <p:cNvPr id="18461" name="Text Box 129"/>
              <p:cNvSpPr txBox="1">
                <a:spLocks noChangeArrowheads="1"/>
              </p:cNvSpPr>
              <p:nvPr/>
            </p:nvSpPr>
            <p:spPr bwMode="auto">
              <a:xfrm>
                <a:off x="784" y="3732"/>
                <a:ext cx="864" cy="173"/>
              </a:xfrm>
              <a:prstGeom prst="rect">
                <a:avLst/>
              </a:prstGeom>
              <a:noFill/>
              <a:ln w="9525">
                <a:noFill/>
                <a:miter lim="800000"/>
                <a:headEnd/>
                <a:tailEnd/>
              </a:ln>
            </p:spPr>
            <p:txBody>
              <a:bodyPr>
                <a:spAutoFit/>
              </a:bodyPr>
              <a:lstStyle/>
              <a:p>
                <a:pPr eaLnBrk="0" hangingPunct="0">
                  <a:spcBef>
                    <a:spcPct val="0"/>
                  </a:spcBef>
                </a:pPr>
                <a:r>
                  <a:rPr lang="en-GB" altLang="sv-SE" sz="1200" b="1" i="1" dirty="0">
                    <a:effectLst/>
                    <a:latin typeface="Arial" charset="0"/>
                  </a:rPr>
                  <a:t>Yes / unknown</a:t>
                </a:r>
                <a:endParaRPr lang="en-GB" altLang="sv-SE" sz="2400" b="1" dirty="0">
                  <a:effectLst/>
                  <a:latin typeface="Times" charset="0"/>
                </a:endParaRPr>
              </a:p>
            </p:txBody>
          </p:sp>
        </p:grpSp>
        <p:grpSp>
          <p:nvGrpSpPr>
            <p:cNvPr id="19" name="Group 149"/>
            <p:cNvGrpSpPr>
              <a:grpSpLocks/>
            </p:cNvGrpSpPr>
            <p:nvPr/>
          </p:nvGrpSpPr>
          <p:grpSpPr bwMode="auto">
            <a:xfrm>
              <a:off x="2146300" y="4838700"/>
              <a:ext cx="2260600" cy="1066800"/>
              <a:chOff x="1248" y="3024"/>
              <a:chExt cx="1424" cy="672"/>
            </a:xfrm>
          </p:grpSpPr>
          <p:grpSp>
            <p:nvGrpSpPr>
              <p:cNvPr id="20" name="Group 138"/>
              <p:cNvGrpSpPr>
                <a:grpSpLocks/>
              </p:cNvGrpSpPr>
              <p:nvPr/>
            </p:nvGrpSpPr>
            <p:grpSpPr bwMode="auto">
              <a:xfrm>
                <a:off x="1248" y="3176"/>
                <a:ext cx="631" cy="288"/>
                <a:chOff x="1488" y="3176"/>
                <a:chExt cx="631" cy="288"/>
              </a:xfrm>
            </p:grpSpPr>
            <p:sp>
              <p:nvSpPr>
                <p:cNvPr id="18457" name="Text Box 136"/>
                <p:cNvSpPr txBox="1">
                  <a:spLocks noChangeArrowheads="1"/>
                </p:cNvSpPr>
                <p:nvPr/>
              </p:nvSpPr>
              <p:spPr bwMode="auto">
                <a:xfrm>
                  <a:off x="1488" y="3176"/>
                  <a:ext cx="631" cy="288"/>
                </a:xfrm>
                <a:prstGeom prst="rect">
                  <a:avLst/>
                </a:prstGeom>
                <a:noFill/>
                <a:ln w="9525">
                  <a:noFill/>
                  <a:miter lim="800000"/>
                  <a:headEnd/>
                  <a:tailEnd/>
                </a:ln>
              </p:spPr>
              <p:txBody>
                <a:bodyPr>
                  <a:spAutoFit/>
                </a:bodyPr>
                <a:lstStyle/>
                <a:p>
                  <a:pPr eaLnBrk="0" hangingPunct="0">
                    <a:spcBef>
                      <a:spcPct val="0"/>
                    </a:spcBef>
                  </a:pPr>
                  <a:r>
                    <a:rPr lang="en-GB" altLang="sv-SE" sz="1200" b="1" i="1" dirty="0" smtClean="0">
                      <a:effectLst/>
                      <a:latin typeface="Arial" charset="0"/>
                    </a:rPr>
                    <a:t>No</a:t>
                  </a:r>
                  <a:endParaRPr lang="en-GB" altLang="sv-SE" sz="1200" b="1" i="1" dirty="0">
                    <a:effectLst/>
                    <a:latin typeface="Arial" charset="0"/>
                  </a:endParaRPr>
                </a:p>
                <a:p>
                  <a:pPr eaLnBrk="0" hangingPunct="0">
                    <a:spcBef>
                      <a:spcPct val="0"/>
                    </a:spcBef>
                  </a:pPr>
                  <a:r>
                    <a:rPr lang="en-GB" altLang="sv-SE" sz="1200" b="1" i="1" dirty="0">
                      <a:effectLst/>
                      <a:latin typeface="Arial" charset="0"/>
                    </a:rPr>
                    <a:t>unlikely</a:t>
                  </a:r>
                  <a:endParaRPr lang="en-GB" altLang="sv-SE" sz="2400" b="1" dirty="0">
                    <a:effectLst/>
                    <a:latin typeface="Times" charset="0"/>
                  </a:endParaRPr>
                </a:p>
              </p:txBody>
            </p:sp>
            <p:sp>
              <p:nvSpPr>
                <p:cNvPr id="18458" name="Line 124"/>
                <p:cNvSpPr>
                  <a:spLocks noChangeShapeType="1"/>
                </p:cNvSpPr>
                <p:nvPr/>
              </p:nvSpPr>
              <p:spPr bwMode="auto">
                <a:xfrm>
                  <a:off x="1584" y="3312"/>
                  <a:ext cx="432" cy="0"/>
                </a:xfrm>
                <a:prstGeom prst="line">
                  <a:avLst/>
                </a:prstGeom>
                <a:noFill/>
                <a:ln w="9525">
                  <a:solidFill>
                    <a:schemeClr val="tx1"/>
                  </a:solidFill>
                  <a:round/>
                  <a:headEnd/>
                  <a:tailEnd type="triangle" w="med" len="med"/>
                </a:ln>
              </p:spPr>
              <p:txBody>
                <a:bodyPr>
                  <a:spAutoFit/>
                </a:bodyPr>
                <a:lstStyle/>
                <a:p>
                  <a:endParaRPr lang="en-US"/>
                </a:p>
              </p:txBody>
            </p:sp>
          </p:grpSp>
          <p:sp>
            <p:nvSpPr>
              <p:cNvPr id="18456" name="Text Box 132"/>
              <p:cNvSpPr txBox="1">
                <a:spLocks noChangeArrowheads="1"/>
              </p:cNvSpPr>
              <p:nvPr/>
            </p:nvSpPr>
            <p:spPr bwMode="auto">
              <a:xfrm>
                <a:off x="1784" y="3024"/>
                <a:ext cx="888" cy="67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l" eaLnBrk="0" hangingPunct="0">
                  <a:spcBef>
                    <a:spcPct val="0"/>
                  </a:spcBef>
                </a:pPr>
                <a:r>
                  <a:rPr lang="en-GB" altLang="sv-SE" sz="1200" b="1" dirty="0">
                    <a:solidFill>
                      <a:schemeClr val="tx1"/>
                    </a:solidFill>
                    <a:effectLst/>
                    <a:latin typeface="Arial" charset="0"/>
                  </a:rPr>
                  <a:t>3e.  Are the conditions within the region deteriorating?</a:t>
                </a:r>
              </a:p>
            </p:txBody>
          </p:sp>
        </p:grpSp>
        <p:sp>
          <p:nvSpPr>
            <p:cNvPr id="303181" name="Text Box 77"/>
            <p:cNvSpPr txBox="1">
              <a:spLocks noChangeArrowheads="1"/>
            </p:cNvSpPr>
            <p:nvPr/>
          </p:nvSpPr>
          <p:spPr bwMode="auto">
            <a:xfrm>
              <a:off x="889000" y="4838700"/>
              <a:ext cx="1409700" cy="1066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l" eaLnBrk="0" hangingPunct="0">
                <a:spcBef>
                  <a:spcPct val="0"/>
                </a:spcBef>
              </a:pPr>
              <a:r>
                <a:rPr lang="en-GB" altLang="sv-SE" sz="1200" b="1" dirty="0">
                  <a:solidFill>
                    <a:schemeClr val="tx1"/>
                  </a:solidFill>
                  <a:effectLst/>
                  <a:latin typeface="Arial" charset="0"/>
                </a:rPr>
                <a:t>3d.  Are the conditions outside the region deteriorating?</a:t>
              </a:r>
            </a:p>
          </p:txBody>
        </p:sp>
      </p:grpSp>
      <p:sp>
        <p:nvSpPr>
          <p:cNvPr id="68" name="Text Box 183"/>
          <p:cNvSpPr txBox="1">
            <a:spLocks noChangeArrowheads="1"/>
          </p:cNvSpPr>
          <p:nvPr/>
        </p:nvSpPr>
        <p:spPr bwMode="auto">
          <a:xfrm>
            <a:off x="0" y="36240"/>
            <a:ext cx="9144000" cy="446276"/>
          </a:xfrm>
          <a:prstGeom prst="rect">
            <a:avLst/>
          </a:prstGeom>
          <a:noFill/>
          <a:ln w="9525">
            <a:noFill/>
            <a:miter lim="800000"/>
            <a:headEnd/>
            <a:tailEnd/>
          </a:ln>
          <a:effectLst/>
        </p:spPr>
        <p:txBody>
          <a:bodyPr wrap="square">
            <a:spAutoFit/>
          </a:bodyPr>
          <a:lstStyle/>
          <a:p>
            <a:r>
              <a:rPr lang="en-GB" sz="2300" b="1" dirty="0" smtClean="0">
                <a:effectLst/>
                <a:latin typeface="Arial" charset="0"/>
              </a:rPr>
              <a:t>STEP THREE – REGIONAL ASSESSMENT</a:t>
            </a:r>
            <a:endParaRPr lang="en-GB" sz="2300" b="1" dirty="0">
              <a:effectLst/>
              <a:latin typeface="Arial" charset="0"/>
            </a:endParaRPr>
          </a:p>
        </p:txBody>
      </p:sp>
      <p:sp>
        <p:nvSpPr>
          <p:cNvPr id="66" name="Rectangle 65"/>
          <p:cNvSpPr/>
          <p:nvPr/>
        </p:nvSpPr>
        <p:spPr>
          <a:xfrm>
            <a:off x="501680" y="1799360"/>
            <a:ext cx="8028000" cy="2565744"/>
          </a:xfrm>
          <a:prstGeom prst="rect">
            <a:avLst/>
          </a:prstGeom>
          <a:solidFill>
            <a:schemeClr val="bg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04800" y="2306638"/>
            <a:ext cx="8534400" cy="977900"/>
          </a:xfrm>
          <a:prstGeom prst="rect">
            <a:avLst/>
          </a:prstGeom>
          <a:noFill/>
          <a:ln>
            <a:miter lim="800000"/>
            <a:headEnd/>
            <a:tailEnd/>
          </a:ln>
        </p:spPr>
        <p:txBody>
          <a:bodyPr/>
          <a:lstStyle/>
          <a:p>
            <a:pPr>
              <a:spcBef>
                <a:spcPct val="0"/>
              </a:spcBef>
              <a:defRPr/>
            </a:pPr>
            <a:r>
              <a:rPr lang="en-US" sz="4600" b="1" kern="0" dirty="0">
                <a:effectLst/>
                <a:latin typeface="Arial" pitchFamily="34" charset="0"/>
                <a:ea typeface="+mj-ea"/>
                <a:cs typeface="+mj-cs"/>
              </a:rPr>
              <a:t>Data Quality &amp; Uncertainty</a:t>
            </a:r>
          </a:p>
        </p:txBody>
      </p:sp>
    </p:spTree>
    <p:extLst>
      <p:ext uri="{BB962C8B-B14F-4D97-AF65-F5344CB8AC3E}">
        <p14:creationId xmlns:p14="http://schemas.microsoft.com/office/powerpoint/2010/main" val="405507073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0" y="1223963"/>
            <a:ext cx="9144000" cy="762000"/>
          </a:xfrm>
        </p:spPr>
        <p:txBody>
          <a:bodyPr anchor="t">
            <a:normAutofit fontScale="90000"/>
          </a:bodyPr>
          <a:lstStyle/>
          <a:p>
            <a:pPr eaLnBrk="1" hangingPunct="1">
              <a:defRPr/>
            </a:pPr>
            <a:r>
              <a:rPr lang="en-US" b="1" dirty="0" smtClean="0">
                <a:solidFill>
                  <a:srgbClr val="D81E05"/>
                </a:solidFill>
                <a:latin typeface="Arial" pitchFamily="34" charset="0"/>
              </a:rPr>
              <a:t>Dealing with a lack of high quality data</a:t>
            </a:r>
          </a:p>
        </p:txBody>
      </p:sp>
      <p:sp>
        <p:nvSpPr>
          <p:cNvPr id="17411" name="Text Box 3"/>
          <p:cNvSpPr txBox="1">
            <a:spLocks noChangeArrowheads="1"/>
          </p:cNvSpPr>
          <p:nvPr/>
        </p:nvSpPr>
        <p:spPr bwMode="auto">
          <a:xfrm>
            <a:off x="457200" y="2867025"/>
            <a:ext cx="82296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tabLst>
                <a:tab pos="857250" algn="l"/>
              </a:tabLst>
              <a:defRPr sz="6000">
                <a:solidFill>
                  <a:schemeClr val="tx1"/>
                </a:solidFill>
                <a:latin typeface="Times New Roman" pitchFamily="18" charset="0"/>
              </a:defRPr>
            </a:lvl1pPr>
            <a:lvl2pPr marL="742950" indent="-285750" eaLnBrk="0" hangingPunct="0">
              <a:tabLst>
                <a:tab pos="857250" algn="l"/>
              </a:tabLst>
              <a:defRPr sz="6000">
                <a:solidFill>
                  <a:schemeClr val="tx1"/>
                </a:solidFill>
                <a:latin typeface="Times New Roman" pitchFamily="18" charset="0"/>
              </a:defRPr>
            </a:lvl2pPr>
            <a:lvl3pPr marL="1143000" indent="-228600" eaLnBrk="0" hangingPunct="0">
              <a:tabLst>
                <a:tab pos="857250" algn="l"/>
              </a:tabLst>
              <a:defRPr sz="6000">
                <a:solidFill>
                  <a:schemeClr val="tx1"/>
                </a:solidFill>
                <a:latin typeface="Times New Roman" pitchFamily="18" charset="0"/>
              </a:defRPr>
            </a:lvl3pPr>
            <a:lvl4pPr marL="1600200" indent="-228600" eaLnBrk="0" hangingPunct="0">
              <a:tabLst>
                <a:tab pos="857250" algn="l"/>
              </a:tabLst>
              <a:defRPr sz="6000">
                <a:solidFill>
                  <a:schemeClr val="tx1"/>
                </a:solidFill>
                <a:latin typeface="Times New Roman" pitchFamily="18" charset="0"/>
              </a:defRPr>
            </a:lvl4pPr>
            <a:lvl5pPr marL="2057400" indent="-228600" eaLnBrk="0" hangingPunct="0">
              <a:tabLst>
                <a:tab pos="857250" algn="l"/>
              </a:tabLst>
              <a:defRPr sz="6000">
                <a:solidFill>
                  <a:schemeClr val="tx1"/>
                </a:solidFill>
                <a:latin typeface="Times New Roman" pitchFamily="18" charset="0"/>
              </a:defRPr>
            </a:lvl5pPr>
            <a:lvl6pPr marL="2514600" indent="-228600" algn="ctr" eaLnBrk="0" fontAlgn="base" hangingPunct="0">
              <a:spcBef>
                <a:spcPct val="50000"/>
              </a:spcBef>
              <a:spcAft>
                <a:spcPct val="0"/>
              </a:spcAft>
              <a:tabLst>
                <a:tab pos="857250" algn="l"/>
              </a:tabLst>
              <a:defRPr sz="6000">
                <a:solidFill>
                  <a:schemeClr val="tx1"/>
                </a:solidFill>
                <a:latin typeface="Times New Roman" pitchFamily="18" charset="0"/>
              </a:defRPr>
            </a:lvl6pPr>
            <a:lvl7pPr marL="2971800" indent="-228600" algn="ctr" eaLnBrk="0" fontAlgn="base" hangingPunct="0">
              <a:spcBef>
                <a:spcPct val="50000"/>
              </a:spcBef>
              <a:spcAft>
                <a:spcPct val="0"/>
              </a:spcAft>
              <a:tabLst>
                <a:tab pos="857250" algn="l"/>
              </a:tabLst>
              <a:defRPr sz="6000">
                <a:solidFill>
                  <a:schemeClr val="tx1"/>
                </a:solidFill>
                <a:latin typeface="Times New Roman" pitchFamily="18" charset="0"/>
              </a:defRPr>
            </a:lvl7pPr>
            <a:lvl8pPr marL="3429000" indent="-228600" algn="ctr" eaLnBrk="0" fontAlgn="base" hangingPunct="0">
              <a:spcBef>
                <a:spcPct val="50000"/>
              </a:spcBef>
              <a:spcAft>
                <a:spcPct val="0"/>
              </a:spcAft>
              <a:tabLst>
                <a:tab pos="857250" algn="l"/>
              </a:tabLst>
              <a:defRPr sz="6000">
                <a:solidFill>
                  <a:schemeClr val="tx1"/>
                </a:solidFill>
                <a:latin typeface="Times New Roman" pitchFamily="18" charset="0"/>
              </a:defRPr>
            </a:lvl8pPr>
            <a:lvl9pPr marL="3886200" indent="-228600" algn="ctr" eaLnBrk="0" fontAlgn="base" hangingPunct="0">
              <a:spcBef>
                <a:spcPct val="50000"/>
              </a:spcBef>
              <a:spcAft>
                <a:spcPct val="0"/>
              </a:spcAft>
              <a:tabLst>
                <a:tab pos="857250" algn="l"/>
              </a:tabLst>
              <a:defRPr sz="6000">
                <a:solidFill>
                  <a:schemeClr val="tx1"/>
                </a:solidFill>
                <a:latin typeface="Times New Roman" pitchFamily="18" charset="0"/>
              </a:defRPr>
            </a:lvl9pPr>
          </a:lstStyle>
          <a:p>
            <a:pPr algn="l">
              <a:buFontTx/>
              <a:buChar char="•"/>
            </a:pPr>
            <a:r>
              <a:rPr lang="en-GB" altLang="en-US" sz="3400">
                <a:effectLst/>
                <a:latin typeface="Arial" charset="0"/>
                <a:cs typeface="Times New Roman" pitchFamily="18" charset="0"/>
              </a:rPr>
              <a:t>The threatened categories use quantitative thresholds</a:t>
            </a:r>
          </a:p>
          <a:p>
            <a:pPr algn="l">
              <a:buFontTx/>
              <a:buChar char="•"/>
            </a:pPr>
            <a:r>
              <a:rPr lang="en-GB" altLang="en-US" sz="3400" b="1">
                <a:effectLst/>
                <a:latin typeface="Arial" charset="0"/>
                <a:cs typeface="Times New Roman" pitchFamily="18" charset="0"/>
              </a:rPr>
              <a:t>BUT</a:t>
            </a:r>
            <a:r>
              <a:rPr lang="en-GB" altLang="en-US" sz="3400">
                <a:effectLst/>
                <a:latin typeface="Arial" charset="0"/>
                <a:cs typeface="Times New Roman" pitchFamily="18" charset="0"/>
              </a:rPr>
              <a:t> a lack of high quality data should not deter assessors from applying the IUCN criteria.</a:t>
            </a:r>
          </a:p>
        </p:txBody>
      </p:sp>
    </p:spTree>
    <p:extLst>
      <p:ext uri="{BB962C8B-B14F-4D97-AF65-F5344CB8AC3E}">
        <p14:creationId xmlns:p14="http://schemas.microsoft.com/office/powerpoint/2010/main" val="237422646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260350"/>
            <a:ext cx="9199563"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595313" y="1379538"/>
            <a:ext cx="2159000" cy="4243387"/>
            <a:chOff x="594627" y="1378910"/>
            <a:chExt cx="2160240" cy="4244196"/>
          </a:xfrm>
        </p:grpSpPr>
        <p:sp>
          <p:nvSpPr>
            <p:cNvPr id="5" name="Oval 4"/>
            <p:cNvSpPr/>
            <p:nvPr/>
          </p:nvSpPr>
          <p:spPr>
            <a:xfrm>
              <a:off x="1819292" y="1378910"/>
              <a:ext cx="935575" cy="287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6" name="Oval 5"/>
            <p:cNvSpPr/>
            <p:nvPr/>
          </p:nvSpPr>
          <p:spPr>
            <a:xfrm>
              <a:off x="1763698" y="1917175"/>
              <a:ext cx="935574" cy="2873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7" name="Oval 6"/>
            <p:cNvSpPr/>
            <p:nvPr/>
          </p:nvSpPr>
          <p:spPr>
            <a:xfrm>
              <a:off x="594627" y="2836513"/>
              <a:ext cx="935574" cy="287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8" name="Oval 7"/>
            <p:cNvSpPr/>
            <p:nvPr/>
          </p:nvSpPr>
          <p:spPr>
            <a:xfrm>
              <a:off x="1636625" y="5335714"/>
              <a:ext cx="935574" cy="287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grpSp>
      <p:grpSp>
        <p:nvGrpSpPr>
          <p:cNvPr id="3" name="Group 13"/>
          <p:cNvGrpSpPr>
            <a:grpSpLocks/>
          </p:cNvGrpSpPr>
          <p:nvPr/>
        </p:nvGrpSpPr>
        <p:grpSpPr bwMode="auto">
          <a:xfrm>
            <a:off x="1331913" y="1374775"/>
            <a:ext cx="2155825" cy="4230688"/>
            <a:chOff x="1331640" y="1374634"/>
            <a:chExt cx="2155964" cy="4231539"/>
          </a:xfrm>
        </p:grpSpPr>
        <p:sp>
          <p:nvSpPr>
            <p:cNvPr id="10" name="Oval 9"/>
            <p:cNvSpPr/>
            <p:nvPr/>
          </p:nvSpPr>
          <p:spPr>
            <a:xfrm>
              <a:off x="2550919" y="1374634"/>
              <a:ext cx="936685" cy="2873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1" name="Oval 10"/>
            <p:cNvSpPr/>
            <p:nvPr/>
          </p:nvSpPr>
          <p:spPr>
            <a:xfrm>
              <a:off x="2504878" y="1916081"/>
              <a:ext cx="936685" cy="2889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 name="Oval 11"/>
            <p:cNvSpPr/>
            <p:nvPr/>
          </p:nvSpPr>
          <p:spPr>
            <a:xfrm>
              <a:off x="1331640" y="2819550"/>
              <a:ext cx="936685" cy="2873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3" name="Oval 12"/>
            <p:cNvSpPr/>
            <p:nvPr/>
          </p:nvSpPr>
          <p:spPr>
            <a:xfrm>
              <a:off x="2352468" y="5318777"/>
              <a:ext cx="936685" cy="2873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grpSp>
      <p:grpSp>
        <p:nvGrpSpPr>
          <p:cNvPr id="4" name="Group 17"/>
          <p:cNvGrpSpPr>
            <a:grpSpLocks/>
          </p:cNvGrpSpPr>
          <p:nvPr/>
        </p:nvGrpSpPr>
        <p:grpSpPr bwMode="auto">
          <a:xfrm>
            <a:off x="1763713" y="2438400"/>
            <a:ext cx="2968625" cy="3167063"/>
            <a:chOff x="1763688" y="2437821"/>
            <a:chExt cx="2969261" cy="3168352"/>
          </a:xfrm>
        </p:grpSpPr>
        <p:sp>
          <p:nvSpPr>
            <p:cNvPr id="15" name="Oval 14"/>
            <p:cNvSpPr/>
            <p:nvPr/>
          </p:nvSpPr>
          <p:spPr>
            <a:xfrm>
              <a:off x="1763688" y="2437821"/>
              <a:ext cx="936826" cy="2874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6" name="Oval 15"/>
            <p:cNvSpPr/>
            <p:nvPr/>
          </p:nvSpPr>
          <p:spPr>
            <a:xfrm>
              <a:off x="2652878" y="2836446"/>
              <a:ext cx="936826" cy="2874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7" name="Oval 16"/>
            <p:cNvSpPr/>
            <p:nvPr/>
          </p:nvSpPr>
          <p:spPr>
            <a:xfrm>
              <a:off x="3796123" y="5318718"/>
              <a:ext cx="936826" cy="2874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grpSp>
      <p:grpSp>
        <p:nvGrpSpPr>
          <p:cNvPr id="9" name="Group 23"/>
          <p:cNvGrpSpPr>
            <a:grpSpLocks/>
          </p:cNvGrpSpPr>
          <p:nvPr/>
        </p:nvGrpSpPr>
        <p:grpSpPr bwMode="auto">
          <a:xfrm>
            <a:off x="2063750" y="1374775"/>
            <a:ext cx="2097088" cy="4230688"/>
            <a:chOff x="2064377" y="1374634"/>
            <a:chExt cx="2096784" cy="4231539"/>
          </a:xfrm>
        </p:grpSpPr>
        <p:sp>
          <p:nvSpPr>
            <p:cNvPr id="19" name="Oval 18"/>
            <p:cNvSpPr/>
            <p:nvPr/>
          </p:nvSpPr>
          <p:spPr>
            <a:xfrm>
              <a:off x="3224672" y="1374634"/>
              <a:ext cx="936489" cy="2873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0" name="Oval 19"/>
            <p:cNvSpPr/>
            <p:nvPr/>
          </p:nvSpPr>
          <p:spPr>
            <a:xfrm>
              <a:off x="3148483" y="1916081"/>
              <a:ext cx="936489" cy="2889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1" name="Oval 20"/>
            <p:cNvSpPr/>
            <p:nvPr/>
          </p:nvSpPr>
          <p:spPr>
            <a:xfrm>
              <a:off x="2445322" y="2438473"/>
              <a:ext cx="936489" cy="2873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Oval 21"/>
            <p:cNvSpPr/>
            <p:nvPr/>
          </p:nvSpPr>
          <p:spPr>
            <a:xfrm>
              <a:off x="2064377" y="2835428"/>
              <a:ext cx="936489" cy="2889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3" name="Oval 22"/>
            <p:cNvSpPr/>
            <p:nvPr/>
          </p:nvSpPr>
          <p:spPr>
            <a:xfrm>
              <a:off x="3026263" y="5318777"/>
              <a:ext cx="936489" cy="2873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grpSp>
      <p:grpSp>
        <p:nvGrpSpPr>
          <p:cNvPr id="14" name="Group 29"/>
          <p:cNvGrpSpPr>
            <a:grpSpLocks/>
          </p:cNvGrpSpPr>
          <p:nvPr/>
        </p:nvGrpSpPr>
        <p:grpSpPr bwMode="auto">
          <a:xfrm>
            <a:off x="3221038" y="1395413"/>
            <a:ext cx="1927225" cy="1708150"/>
            <a:chOff x="3220781" y="1395843"/>
            <a:chExt cx="1927283" cy="1706983"/>
          </a:xfrm>
        </p:grpSpPr>
        <p:sp>
          <p:nvSpPr>
            <p:cNvPr id="25" name="Oval 24"/>
            <p:cNvSpPr/>
            <p:nvPr/>
          </p:nvSpPr>
          <p:spPr>
            <a:xfrm>
              <a:off x="4211411" y="1395843"/>
              <a:ext cx="936653" cy="288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6" name="Oval 25"/>
            <p:cNvSpPr/>
            <p:nvPr/>
          </p:nvSpPr>
          <p:spPr>
            <a:xfrm>
              <a:off x="3962165" y="1916187"/>
              <a:ext cx="936653" cy="288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7" name="Oval 26"/>
            <p:cNvSpPr/>
            <p:nvPr/>
          </p:nvSpPr>
          <p:spPr>
            <a:xfrm>
              <a:off x="3220781" y="2438117"/>
              <a:ext cx="936653" cy="2871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8" name="Oval 27"/>
            <p:cNvSpPr/>
            <p:nvPr/>
          </p:nvSpPr>
          <p:spPr>
            <a:xfrm>
              <a:off x="3597029" y="2814098"/>
              <a:ext cx="936653" cy="288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grpSp>
    </p:spTree>
    <p:extLst>
      <p:ext uri="{BB962C8B-B14F-4D97-AF65-F5344CB8AC3E}">
        <p14:creationId xmlns:p14="http://schemas.microsoft.com/office/powerpoint/2010/main" val="813670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1"/>
          <p:cNvGrpSpPr>
            <a:grpSpLocks/>
          </p:cNvGrpSpPr>
          <p:nvPr/>
        </p:nvGrpSpPr>
        <p:grpSpPr bwMode="auto">
          <a:xfrm>
            <a:off x="266700" y="1330325"/>
            <a:ext cx="8763000" cy="1549400"/>
            <a:chOff x="168" y="408"/>
            <a:chExt cx="5520" cy="976"/>
          </a:xfrm>
        </p:grpSpPr>
        <p:sp>
          <p:nvSpPr>
            <p:cNvPr id="98307" name="Text Box 3"/>
            <p:cNvSpPr txBox="1">
              <a:spLocks noChangeArrowheads="1"/>
            </p:cNvSpPr>
            <p:nvPr/>
          </p:nvSpPr>
          <p:spPr bwMode="gray">
            <a:xfrm>
              <a:off x="180" y="408"/>
              <a:ext cx="1776" cy="461"/>
            </a:xfrm>
            <a:prstGeom prst="rect">
              <a:avLst/>
            </a:prstGeom>
            <a:solidFill>
              <a:srgbClr val="4D4D4D"/>
            </a:solidFill>
            <a:ln w="9525">
              <a:solidFill>
                <a:srgbClr val="4D4D4D"/>
              </a:solidFill>
              <a:miter lim="800000"/>
              <a:headEnd/>
              <a:tailEnd/>
            </a:ln>
            <a:effectLst/>
          </p:spPr>
          <p:txBody>
            <a:bodyPr/>
            <a:lstStyle/>
            <a:p>
              <a:pPr marL="228600" algn="l" eaLnBrk="0" hangingPunct="0">
                <a:spcAft>
                  <a:spcPct val="50000"/>
                </a:spcAft>
                <a:defRPr/>
              </a:pPr>
              <a:r>
                <a:rPr lang="en-US" sz="3600" b="1" dirty="0">
                  <a:solidFill>
                    <a:schemeClr val="bg1"/>
                  </a:solidFill>
                  <a:effectLst/>
                  <a:latin typeface="Arial" pitchFamily="34" charset="0"/>
                </a:rPr>
                <a:t>Observed</a:t>
              </a:r>
              <a:r>
                <a:rPr lang="en-US" sz="3200" b="1" dirty="0">
                  <a:solidFill>
                    <a:schemeClr val="bg1"/>
                  </a:solidFill>
                  <a:effectLst>
                    <a:outerShdw blurRad="38100" dist="38100" dir="2700000" algn="tl">
                      <a:srgbClr val="000000"/>
                    </a:outerShdw>
                  </a:effectLst>
                  <a:latin typeface="Arial" pitchFamily="34" charset="0"/>
                </a:rPr>
                <a:t>  </a:t>
              </a:r>
              <a:r>
                <a:rPr lang="en-US" sz="2000" dirty="0">
                  <a:solidFill>
                    <a:schemeClr val="bg1"/>
                  </a:solidFill>
                  <a:effectLst/>
                  <a:latin typeface="Arial" pitchFamily="34" charset="0"/>
                </a:rPr>
                <a:t> </a:t>
              </a:r>
            </a:p>
          </p:txBody>
        </p:sp>
        <p:sp>
          <p:nvSpPr>
            <p:cNvPr id="98311" name="Text Box 7"/>
            <p:cNvSpPr txBox="1">
              <a:spLocks noChangeArrowheads="1"/>
            </p:cNvSpPr>
            <p:nvPr/>
          </p:nvSpPr>
          <p:spPr bwMode="gray">
            <a:xfrm>
              <a:off x="168" y="936"/>
              <a:ext cx="5520" cy="448"/>
            </a:xfrm>
            <a:prstGeom prst="rect">
              <a:avLst/>
            </a:prstGeom>
            <a:noFill/>
            <a:ln w="9525">
              <a:solidFill>
                <a:srgbClr val="009900"/>
              </a:solidFill>
              <a:miter lim="800000"/>
              <a:headEnd/>
              <a:tailEnd/>
            </a:ln>
            <a:effectLst/>
          </p:spPr>
          <p:txBody>
            <a:bodyPr>
              <a:spAutoFit/>
            </a:bodyPr>
            <a:lstStyle/>
            <a:p>
              <a:pPr algn="l" defTabSz="742950" eaLnBrk="0" hangingPunct="0">
                <a:spcBef>
                  <a:spcPct val="0"/>
                </a:spcBef>
                <a:defRPr/>
              </a:pPr>
              <a:r>
                <a:rPr lang="en-GB" sz="2000" b="1" dirty="0">
                  <a:effectLst/>
                  <a:latin typeface="Arial" pitchFamily="34" charset="0"/>
                  <a:cs typeface="Times New Roman" pitchFamily="18" charset="0"/>
                </a:rPr>
                <a:t>Observed information is directly based on well-documented observations of all known individuals in the population.</a:t>
              </a:r>
              <a:r>
                <a:rPr lang="en-GB" sz="2000" dirty="0">
                  <a:effectLst>
                    <a:outerShdw blurRad="38100" dist="38100" dir="2700000" algn="tl">
                      <a:srgbClr val="C0C0C0"/>
                    </a:outerShdw>
                  </a:effectLst>
                  <a:latin typeface="Arial" pitchFamily="34" charset="0"/>
                  <a:cs typeface="Times New Roman" pitchFamily="18" charset="0"/>
                </a:rPr>
                <a:t> </a:t>
              </a:r>
              <a:endParaRPr lang="en-US" sz="2000" dirty="0">
                <a:effectLst>
                  <a:outerShdw blurRad="38100" dist="38100" dir="2700000" algn="tl">
                    <a:srgbClr val="C0C0C0"/>
                  </a:outerShdw>
                </a:effectLst>
                <a:latin typeface="Arial" pitchFamily="34" charset="0"/>
                <a:cs typeface="Times New Roman" pitchFamily="18" charset="0"/>
              </a:endParaRPr>
            </a:p>
          </p:txBody>
        </p:sp>
      </p:grpSp>
      <p:grpSp>
        <p:nvGrpSpPr>
          <p:cNvPr id="3" name="Group 190"/>
          <p:cNvGrpSpPr>
            <a:grpSpLocks/>
          </p:cNvGrpSpPr>
          <p:nvPr/>
        </p:nvGrpSpPr>
        <p:grpSpPr bwMode="auto">
          <a:xfrm>
            <a:off x="395288" y="3735388"/>
            <a:ext cx="5113337" cy="2717800"/>
            <a:chOff x="395536" y="3068960"/>
            <a:chExt cx="5112568" cy="2717800"/>
          </a:xfrm>
        </p:grpSpPr>
        <p:sp>
          <p:nvSpPr>
            <p:cNvPr id="6" name="Freeform 5"/>
            <p:cNvSpPr/>
            <p:nvPr/>
          </p:nvSpPr>
          <p:spPr bwMode="auto">
            <a:xfrm>
              <a:off x="395536" y="3068960"/>
              <a:ext cx="4190370" cy="2717800"/>
            </a:xfrm>
            <a:custGeom>
              <a:avLst/>
              <a:gdLst>
                <a:gd name="connsiteX0" fmla="*/ 296333 w 4191000"/>
                <a:gd name="connsiteY0" fmla="*/ 139700 h 2717800"/>
                <a:gd name="connsiteX1" fmla="*/ 1617133 w 4191000"/>
                <a:gd name="connsiteY1" fmla="*/ 88900 h 2717800"/>
                <a:gd name="connsiteX2" fmla="*/ 2671233 w 4191000"/>
                <a:gd name="connsiteY2" fmla="*/ 203200 h 2717800"/>
                <a:gd name="connsiteX3" fmla="*/ 3992033 w 4191000"/>
                <a:gd name="connsiteY3" fmla="*/ 647700 h 2717800"/>
                <a:gd name="connsiteX4" fmla="*/ 3865033 w 4191000"/>
                <a:gd name="connsiteY4" fmla="*/ 1041400 h 2717800"/>
                <a:gd name="connsiteX5" fmla="*/ 2963333 w 4191000"/>
                <a:gd name="connsiteY5" fmla="*/ 1536700 h 2717800"/>
                <a:gd name="connsiteX6" fmla="*/ 1439333 w 4191000"/>
                <a:gd name="connsiteY6" fmla="*/ 2654300 h 2717800"/>
                <a:gd name="connsiteX7" fmla="*/ 537633 w 4191000"/>
                <a:gd name="connsiteY7" fmla="*/ 1917700 h 2717800"/>
                <a:gd name="connsiteX8" fmla="*/ 829733 w 4191000"/>
                <a:gd name="connsiteY8" fmla="*/ 1282700 h 2717800"/>
                <a:gd name="connsiteX9" fmla="*/ 93133 w 4191000"/>
                <a:gd name="connsiteY9" fmla="*/ 927100 h 2717800"/>
                <a:gd name="connsiteX10" fmla="*/ 296333 w 4191000"/>
                <a:gd name="connsiteY10" fmla="*/ 1397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1000" h="2717800">
                  <a:moveTo>
                    <a:pt x="296333" y="139700"/>
                  </a:moveTo>
                  <a:cubicBezTo>
                    <a:pt x="550333" y="0"/>
                    <a:pt x="1221317" y="78317"/>
                    <a:pt x="1617133" y="88900"/>
                  </a:cubicBezTo>
                  <a:cubicBezTo>
                    <a:pt x="2012949" y="99483"/>
                    <a:pt x="2275416" y="110067"/>
                    <a:pt x="2671233" y="203200"/>
                  </a:cubicBezTo>
                  <a:cubicBezTo>
                    <a:pt x="3067050" y="296333"/>
                    <a:pt x="3793066" y="508000"/>
                    <a:pt x="3992033" y="647700"/>
                  </a:cubicBezTo>
                  <a:cubicBezTo>
                    <a:pt x="4191000" y="787400"/>
                    <a:pt x="4036483" y="893233"/>
                    <a:pt x="3865033" y="1041400"/>
                  </a:cubicBezTo>
                  <a:cubicBezTo>
                    <a:pt x="3693583" y="1189567"/>
                    <a:pt x="3367616" y="1267883"/>
                    <a:pt x="2963333" y="1536700"/>
                  </a:cubicBezTo>
                  <a:cubicBezTo>
                    <a:pt x="2559050" y="1805517"/>
                    <a:pt x="1843616" y="2590800"/>
                    <a:pt x="1439333" y="2654300"/>
                  </a:cubicBezTo>
                  <a:cubicBezTo>
                    <a:pt x="1035050" y="2717800"/>
                    <a:pt x="639233" y="2146300"/>
                    <a:pt x="537633" y="1917700"/>
                  </a:cubicBezTo>
                  <a:cubicBezTo>
                    <a:pt x="436033" y="1689100"/>
                    <a:pt x="903816" y="1447800"/>
                    <a:pt x="829733" y="1282700"/>
                  </a:cubicBezTo>
                  <a:cubicBezTo>
                    <a:pt x="755650" y="1117600"/>
                    <a:pt x="186266" y="1117600"/>
                    <a:pt x="93133" y="927100"/>
                  </a:cubicBezTo>
                  <a:cubicBezTo>
                    <a:pt x="0" y="736600"/>
                    <a:pt x="42333" y="279400"/>
                    <a:pt x="296333" y="139700"/>
                  </a:cubicBezTo>
                  <a:close/>
                </a:path>
              </a:pathLst>
            </a:custGeom>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88" name="Text Box 7"/>
            <p:cNvSpPr txBox="1">
              <a:spLocks noChangeArrowheads="1"/>
            </p:cNvSpPr>
            <p:nvPr/>
          </p:nvSpPr>
          <p:spPr bwMode="gray">
            <a:xfrm>
              <a:off x="3203401" y="4869185"/>
              <a:ext cx="2304703" cy="323850"/>
            </a:xfrm>
            <a:prstGeom prst="rect">
              <a:avLst/>
            </a:prstGeom>
            <a:noFill/>
            <a:ln w="9525">
              <a:noFill/>
              <a:miter lim="800000"/>
              <a:headEnd/>
              <a:tailEnd/>
            </a:ln>
            <a:effectLst/>
          </p:spPr>
          <p:txBody>
            <a:bodyPr>
              <a:spAutoFit/>
            </a:bodyPr>
            <a:lstStyle/>
            <a:p>
              <a:pPr algn="l" defTabSz="742950" eaLnBrk="0" hangingPunct="0">
                <a:spcBef>
                  <a:spcPct val="0"/>
                </a:spcBef>
                <a:defRPr/>
              </a:pPr>
              <a:r>
                <a:rPr lang="en-GB" sz="1500" b="1" dirty="0">
                  <a:effectLst/>
                  <a:latin typeface="Arial" pitchFamily="34" charset="0"/>
                  <a:cs typeface="Times New Roman" pitchFamily="18" charset="0"/>
                </a:rPr>
                <a:t>Year 1 population = 19</a:t>
              </a:r>
              <a:endParaRPr lang="en-US" sz="1500" dirty="0">
                <a:effectLst>
                  <a:outerShdw blurRad="38100" dist="38100" dir="2700000" algn="tl">
                    <a:srgbClr val="C0C0C0"/>
                  </a:outerShdw>
                </a:effectLst>
                <a:latin typeface="Arial" pitchFamily="34" charset="0"/>
                <a:cs typeface="Times New Roman" pitchFamily="18" charset="0"/>
              </a:endParaRPr>
            </a:p>
          </p:txBody>
        </p:sp>
      </p:grpSp>
      <p:sp>
        <p:nvSpPr>
          <p:cNvPr id="189" name="TextBox 188"/>
          <p:cNvSpPr txBox="1">
            <a:spLocks noChangeArrowheads="1"/>
          </p:cNvSpPr>
          <p:nvPr/>
        </p:nvSpPr>
        <p:spPr bwMode="auto">
          <a:xfrm>
            <a:off x="250825" y="3022600"/>
            <a:ext cx="8739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For example: </a:t>
            </a:r>
            <a:r>
              <a:rPr lang="en-GB" altLang="en-US" sz="2000" b="1">
                <a:effectLst/>
                <a:latin typeface="Arial" charset="0"/>
                <a:cs typeface="Arial" charset="0"/>
              </a:rPr>
              <a:t>entire</a:t>
            </a:r>
            <a:r>
              <a:rPr lang="en-GB" altLang="en-US" sz="2000">
                <a:effectLst/>
                <a:latin typeface="Arial" charset="0"/>
                <a:cs typeface="Arial" charset="0"/>
              </a:rPr>
              <a:t> global population occurs in only one area and </a:t>
            </a:r>
            <a:r>
              <a:rPr lang="en-GB" altLang="en-US" sz="2000" b="1">
                <a:effectLst/>
                <a:latin typeface="Arial" charset="0"/>
                <a:cs typeface="Arial" charset="0"/>
              </a:rPr>
              <a:t>all</a:t>
            </a:r>
            <a:r>
              <a:rPr lang="en-GB" altLang="en-US" sz="2000">
                <a:effectLst/>
                <a:latin typeface="Arial" charset="0"/>
                <a:cs typeface="Arial" charset="0"/>
              </a:rPr>
              <a:t> individuals counted each year</a:t>
            </a:r>
          </a:p>
        </p:txBody>
      </p:sp>
      <p:grpSp>
        <p:nvGrpSpPr>
          <p:cNvPr id="4" name="Group 65"/>
          <p:cNvGrpSpPr>
            <a:grpSpLocks/>
          </p:cNvGrpSpPr>
          <p:nvPr/>
        </p:nvGrpSpPr>
        <p:grpSpPr bwMode="auto">
          <a:xfrm>
            <a:off x="611188" y="3590925"/>
            <a:ext cx="3975100" cy="2601913"/>
            <a:chOff x="611560" y="2924944"/>
            <a:chExt cx="3974192" cy="2600741"/>
          </a:xfrm>
        </p:grpSpPr>
        <p:grpSp>
          <p:nvGrpSpPr>
            <p:cNvPr id="19592" name="Group 9"/>
            <p:cNvGrpSpPr>
              <a:grpSpLocks/>
            </p:cNvGrpSpPr>
            <p:nvPr/>
          </p:nvGrpSpPr>
          <p:grpSpPr bwMode="auto">
            <a:xfrm>
              <a:off x="611560" y="3140968"/>
              <a:ext cx="373792" cy="512509"/>
              <a:chOff x="5893347" y="2999204"/>
              <a:chExt cx="1284693" cy="2310457"/>
            </a:xfrm>
          </p:grpSpPr>
          <p:sp>
            <p:nvSpPr>
              <p:cNvPr id="8" name="Freeform 7"/>
              <p:cNvSpPr/>
              <p:nvPr/>
            </p:nvSpPr>
            <p:spPr bwMode="auto">
              <a:xfrm>
                <a:off x="6155181" y="4006844"/>
                <a:ext cx="425480"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9" name="Freeform 8"/>
              <p:cNvSpPr/>
              <p:nvPr/>
            </p:nvSpPr>
            <p:spPr bwMode="auto">
              <a:xfrm>
                <a:off x="5893347" y="2998208"/>
                <a:ext cx="1287349"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93" name="Group 11"/>
            <p:cNvGrpSpPr>
              <a:grpSpLocks/>
            </p:cNvGrpSpPr>
            <p:nvPr/>
          </p:nvGrpSpPr>
          <p:grpSpPr bwMode="auto">
            <a:xfrm>
              <a:off x="971600" y="4653136"/>
              <a:ext cx="373792" cy="512509"/>
              <a:chOff x="5893347" y="2999204"/>
              <a:chExt cx="1284693" cy="2310457"/>
            </a:xfrm>
          </p:grpSpPr>
          <p:sp>
            <p:nvSpPr>
              <p:cNvPr id="13" name="Freeform 12"/>
              <p:cNvSpPr/>
              <p:nvPr/>
            </p:nvSpPr>
            <p:spPr bwMode="auto">
              <a:xfrm>
                <a:off x="6156005" y="4007011"/>
                <a:ext cx="420027"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4" name="Freeform 13"/>
              <p:cNvSpPr/>
              <p:nvPr/>
            </p:nvSpPr>
            <p:spPr bwMode="auto">
              <a:xfrm>
                <a:off x="5894172" y="2998379"/>
                <a:ext cx="1281896"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94" name="Group 14"/>
            <p:cNvGrpSpPr>
              <a:grpSpLocks/>
            </p:cNvGrpSpPr>
            <p:nvPr/>
          </p:nvGrpSpPr>
          <p:grpSpPr bwMode="auto">
            <a:xfrm>
              <a:off x="2627784" y="4509120"/>
              <a:ext cx="373792" cy="512509"/>
              <a:chOff x="5893347" y="2999204"/>
              <a:chExt cx="1284693" cy="2310457"/>
            </a:xfrm>
          </p:grpSpPr>
          <p:sp>
            <p:nvSpPr>
              <p:cNvPr id="16" name="Freeform 15"/>
              <p:cNvSpPr/>
              <p:nvPr/>
            </p:nvSpPr>
            <p:spPr bwMode="auto">
              <a:xfrm>
                <a:off x="6153256" y="4005294"/>
                <a:ext cx="425480"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7" name="Freeform 16"/>
              <p:cNvSpPr/>
              <p:nvPr/>
            </p:nvSpPr>
            <p:spPr bwMode="auto">
              <a:xfrm>
                <a:off x="5891423" y="2996658"/>
                <a:ext cx="1287349"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95" name="Group 17"/>
            <p:cNvGrpSpPr>
              <a:grpSpLocks/>
            </p:cNvGrpSpPr>
            <p:nvPr/>
          </p:nvGrpSpPr>
          <p:grpSpPr bwMode="auto">
            <a:xfrm>
              <a:off x="1835696" y="5013176"/>
              <a:ext cx="373792" cy="512509"/>
              <a:chOff x="5893347" y="2999204"/>
              <a:chExt cx="1284693" cy="2310457"/>
            </a:xfrm>
          </p:grpSpPr>
          <p:sp>
            <p:nvSpPr>
              <p:cNvPr id="19" name="Freeform 18"/>
              <p:cNvSpPr/>
              <p:nvPr/>
            </p:nvSpPr>
            <p:spPr bwMode="auto">
              <a:xfrm>
                <a:off x="6153621" y="4007736"/>
                <a:ext cx="425480"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20" name="Freeform 19"/>
              <p:cNvSpPr/>
              <p:nvPr/>
            </p:nvSpPr>
            <p:spPr bwMode="auto">
              <a:xfrm>
                <a:off x="5891787" y="2999100"/>
                <a:ext cx="1287349"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96" name="Group 20"/>
            <p:cNvGrpSpPr>
              <a:grpSpLocks/>
            </p:cNvGrpSpPr>
            <p:nvPr/>
          </p:nvGrpSpPr>
          <p:grpSpPr bwMode="auto">
            <a:xfrm>
              <a:off x="3347864" y="3645024"/>
              <a:ext cx="373792" cy="512509"/>
              <a:chOff x="5893347" y="2999204"/>
              <a:chExt cx="1284693" cy="2310457"/>
            </a:xfrm>
          </p:grpSpPr>
          <p:sp>
            <p:nvSpPr>
              <p:cNvPr id="22" name="Freeform 21"/>
              <p:cNvSpPr/>
              <p:nvPr/>
            </p:nvSpPr>
            <p:spPr bwMode="auto">
              <a:xfrm>
                <a:off x="6154909" y="4009287"/>
                <a:ext cx="425480"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23" name="Freeform 22"/>
              <p:cNvSpPr/>
              <p:nvPr/>
            </p:nvSpPr>
            <p:spPr bwMode="auto">
              <a:xfrm>
                <a:off x="5893076" y="3000650"/>
                <a:ext cx="1287349"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97" name="Group 23"/>
            <p:cNvGrpSpPr>
              <a:grpSpLocks/>
            </p:cNvGrpSpPr>
            <p:nvPr/>
          </p:nvGrpSpPr>
          <p:grpSpPr bwMode="auto">
            <a:xfrm>
              <a:off x="3347864" y="4005064"/>
              <a:ext cx="373792" cy="512509"/>
              <a:chOff x="5893347" y="2999204"/>
              <a:chExt cx="1284693" cy="2310457"/>
            </a:xfrm>
          </p:grpSpPr>
          <p:sp>
            <p:nvSpPr>
              <p:cNvPr id="25" name="Freeform 24"/>
              <p:cNvSpPr/>
              <p:nvPr/>
            </p:nvSpPr>
            <p:spPr bwMode="auto">
              <a:xfrm>
                <a:off x="6154909" y="4010003"/>
                <a:ext cx="425480"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26" name="Freeform 25"/>
              <p:cNvSpPr/>
              <p:nvPr/>
            </p:nvSpPr>
            <p:spPr bwMode="auto">
              <a:xfrm>
                <a:off x="5893076" y="3001371"/>
                <a:ext cx="1287349"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98" name="Group 26"/>
            <p:cNvGrpSpPr>
              <a:grpSpLocks/>
            </p:cNvGrpSpPr>
            <p:nvPr/>
          </p:nvGrpSpPr>
          <p:grpSpPr bwMode="auto">
            <a:xfrm>
              <a:off x="3707904" y="3789040"/>
              <a:ext cx="373792" cy="512509"/>
              <a:chOff x="5893347" y="2999204"/>
              <a:chExt cx="1284693" cy="2310457"/>
            </a:xfrm>
          </p:grpSpPr>
          <p:sp>
            <p:nvSpPr>
              <p:cNvPr id="28" name="Freeform 27"/>
              <p:cNvSpPr/>
              <p:nvPr/>
            </p:nvSpPr>
            <p:spPr bwMode="auto">
              <a:xfrm>
                <a:off x="6155734" y="4011003"/>
                <a:ext cx="420027"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29" name="Freeform 28"/>
              <p:cNvSpPr/>
              <p:nvPr/>
            </p:nvSpPr>
            <p:spPr bwMode="auto">
              <a:xfrm>
                <a:off x="5893900" y="3002372"/>
                <a:ext cx="1281896"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99" name="Group 29"/>
            <p:cNvGrpSpPr>
              <a:grpSpLocks/>
            </p:cNvGrpSpPr>
            <p:nvPr/>
          </p:nvGrpSpPr>
          <p:grpSpPr bwMode="auto">
            <a:xfrm>
              <a:off x="1187624" y="4005064"/>
              <a:ext cx="373792" cy="512509"/>
              <a:chOff x="5893347" y="2999204"/>
              <a:chExt cx="1284693" cy="2310457"/>
            </a:xfrm>
          </p:grpSpPr>
          <p:sp>
            <p:nvSpPr>
              <p:cNvPr id="31" name="Freeform 30"/>
              <p:cNvSpPr/>
              <p:nvPr/>
            </p:nvSpPr>
            <p:spPr bwMode="auto">
              <a:xfrm>
                <a:off x="6155408" y="4010003"/>
                <a:ext cx="420027"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32" name="Freeform 31"/>
              <p:cNvSpPr/>
              <p:nvPr/>
            </p:nvSpPr>
            <p:spPr bwMode="auto">
              <a:xfrm>
                <a:off x="5893574" y="3001371"/>
                <a:ext cx="1281896"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600" name="Group 32"/>
            <p:cNvGrpSpPr>
              <a:grpSpLocks/>
            </p:cNvGrpSpPr>
            <p:nvPr/>
          </p:nvGrpSpPr>
          <p:grpSpPr bwMode="auto">
            <a:xfrm>
              <a:off x="2411760" y="3501008"/>
              <a:ext cx="373792" cy="512509"/>
              <a:chOff x="5893347" y="2999204"/>
              <a:chExt cx="1284693" cy="2310457"/>
            </a:xfrm>
          </p:grpSpPr>
          <p:sp>
            <p:nvSpPr>
              <p:cNvPr id="34" name="Freeform 33"/>
              <p:cNvSpPr/>
              <p:nvPr/>
            </p:nvSpPr>
            <p:spPr bwMode="auto">
              <a:xfrm>
                <a:off x="6153854" y="4007561"/>
                <a:ext cx="425480"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35" name="Freeform 34"/>
              <p:cNvSpPr/>
              <p:nvPr/>
            </p:nvSpPr>
            <p:spPr bwMode="auto">
              <a:xfrm>
                <a:off x="5892021" y="2998929"/>
                <a:ext cx="1287349"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601" name="Group 35"/>
            <p:cNvGrpSpPr>
              <a:grpSpLocks/>
            </p:cNvGrpSpPr>
            <p:nvPr/>
          </p:nvGrpSpPr>
          <p:grpSpPr bwMode="auto">
            <a:xfrm>
              <a:off x="2195736" y="4221088"/>
              <a:ext cx="373792" cy="512509"/>
              <a:chOff x="5893347" y="2999204"/>
              <a:chExt cx="1284693" cy="2310457"/>
            </a:xfrm>
          </p:grpSpPr>
          <p:sp>
            <p:nvSpPr>
              <p:cNvPr id="37" name="Freeform 36"/>
              <p:cNvSpPr/>
              <p:nvPr/>
            </p:nvSpPr>
            <p:spPr bwMode="auto">
              <a:xfrm>
                <a:off x="6154449" y="4009007"/>
                <a:ext cx="425480"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38" name="Freeform 37"/>
              <p:cNvSpPr/>
              <p:nvPr/>
            </p:nvSpPr>
            <p:spPr bwMode="auto">
              <a:xfrm>
                <a:off x="5892615" y="3000376"/>
                <a:ext cx="1287349"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602" name="Group 38"/>
            <p:cNvGrpSpPr>
              <a:grpSpLocks/>
            </p:cNvGrpSpPr>
            <p:nvPr/>
          </p:nvGrpSpPr>
          <p:grpSpPr bwMode="auto">
            <a:xfrm>
              <a:off x="2915816" y="3861048"/>
              <a:ext cx="373792" cy="512509"/>
              <a:chOff x="5893347" y="2999204"/>
              <a:chExt cx="1284693" cy="2310457"/>
            </a:xfrm>
          </p:grpSpPr>
          <p:sp>
            <p:nvSpPr>
              <p:cNvPr id="40" name="Freeform 39"/>
              <p:cNvSpPr/>
              <p:nvPr/>
            </p:nvSpPr>
            <p:spPr bwMode="auto">
              <a:xfrm>
                <a:off x="6156102" y="4008286"/>
                <a:ext cx="420023"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41" name="Freeform 40"/>
              <p:cNvSpPr/>
              <p:nvPr/>
            </p:nvSpPr>
            <p:spPr bwMode="auto">
              <a:xfrm>
                <a:off x="5894268" y="2999650"/>
                <a:ext cx="1281893"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603" name="Group 41"/>
            <p:cNvGrpSpPr>
              <a:grpSpLocks/>
            </p:cNvGrpSpPr>
            <p:nvPr/>
          </p:nvGrpSpPr>
          <p:grpSpPr bwMode="auto">
            <a:xfrm>
              <a:off x="683568" y="3645024"/>
              <a:ext cx="373792" cy="512509"/>
              <a:chOff x="5893347" y="2999204"/>
              <a:chExt cx="1284693" cy="2310457"/>
            </a:xfrm>
          </p:grpSpPr>
          <p:sp>
            <p:nvSpPr>
              <p:cNvPr id="43" name="Freeform 42"/>
              <p:cNvSpPr/>
              <p:nvPr/>
            </p:nvSpPr>
            <p:spPr bwMode="auto">
              <a:xfrm>
                <a:off x="6153164" y="4009287"/>
                <a:ext cx="425480"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44" name="Freeform 43"/>
              <p:cNvSpPr/>
              <p:nvPr/>
            </p:nvSpPr>
            <p:spPr bwMode="auto">
              <a:xfrm>
                <a:off x="5891330" y="3000650"/>
                <a:ext cx="1287349"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604" name="Group 44"/>
            <p:cNvGrpSpPr>
              <a:grpSpLocks/>
            </p:cNvGrpSpPr>
            <p:nvPr/>
          </p:nvGrpSpPr>
          <p:grpSpPr bwMode="auto">
            <a:xfrm>
              <a:off x="1619672" y="2924944"/>
              <a:ext cx="373792" cy="512509"/>
              <a:chOff x="5893347" y="2999204"/>
              <a:chExt cx="1284693" cy="2310457"/>
            </a:xfrm>
          </p:grpSpPr>
          <p:sp>
            <p:nvSpPr>
              <p:cNvPr id="46" name="Freeform 45"/>
              <p:cNvSpPr/>
              <p:nvPr/>
            </p:nvSpPr>
            <p:spPr bwMode="auto">
              <a:xfrm>
                <a:off x="6154219" y="4007840"/>
                <a:ext cx="425480"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47" name="Freeform 46"/>
              <p:cNvSpPr/>
              <p:nvPr/>
            </p:nvSpPr>
            <p:spPr bwMode="auto">
              <a:xfrm>
                <a:off x="5892385" y="2999204"/>
                <a:ext cx="1287349"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605" name="Group 47"/>
            <p:cNvGrpSpPr>
              <a:grpSpLocks/>
            </p:cNvGrpSpPr>
            <p:nvPr/>
          </p:nvGrpSpPr>
          <p:grpSpPr bwMode="auto">
            <a:xfrm>
              <a:off x="2555776" y="4005064"/>
              <a:ext cx="373792" cy="512509"/>
              <a:chOff x="5893347" y="2999204"/>
              <a:chExt cx="1284693" cy="2310457"/>
            </a:xfrm>
          </p:grpSpPr>
          <p:sp>
            <p:nvSpPr>
              <p:cNvPr id="49" name="Freeform 48"/>
              <p:cNvSpPr/>
              <p:nvPr/>
            </p:nvSpPr>
            <p:spPr bwMode="auto">
              <a:xfrm>
                <a:off x="6155273" y="4010003"/>
                <a:ext cx="420027"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50" name="Freeform 49"/>
              <p:cNvSpPr/>
              <p:nvPr/>
            </p:nvSpPr>
            <p:spPr bwMode="auto">
              <a:xfrm>
                <a:off x="5893440" y="3001371"/>
                <a:ext cx="1281896"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606" name="Group 50"/>
            <p:cNvGrpSpPr>
              <a:grpSpLocks/>
            </p:cNvGrpSpPr>
            <p:nvPr/>
          </p:nvGrpSpPr>
          <p:grpSpPr bwMode="auto">
            <a:xfrm>
              <a:off x="2051720" y="3717032"/>
              <a:ext cx="373792" cy="512509"/>
              <a:chOff x="5893347" y="2999204"/>
              <a:chExt cx="1284693" cy="2310457"/>
            </a:xfrm>
          </p:grpSpPr>
          <p:sp>
            <p:nvSpPr>
              <p:cNvPr id="52" name="Freeform 51"/>
              <p:cNvSpPr/>
              <p:nvPr/>
            </p:nvSpPr>
            <p:spPr bwMode="auto">
              <a:xfrm>
                <a:off x="6153026" y="4006565"/>
                <a:ext cx="425480"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53" name="Freeform 52"/>
              <p:cNvSpPr/>
              <p:nvPr/>
            </p:nvSpPr>
            <p:spPr bwMode="auto">
              <a:xfrm>
                <a:off x="5891193" y="2997933"/>
                <a:ext cx="1287349"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607" name="Group 53"/>
            <p:cNvGrpSpPr>
              <a:grpSpLocks/>
            </p:cNvGrpSpPr>
            <p:nvPr/>
          </p:nvGrpSpPr>
          <p:grpSpPr bwMode="auto">
            <a:xfrm>
              <a:off x="1763688" y="3645024"/>
              <a:ext cx="373792" cy="512509"/>
              <a:chOff x="5893347" y="2999204"/>
              <a:chExt cx="1284693" cy="2310457"/>
            </a:xfrm>
          </p:grpSpPr>
          <p:sp>
            <p:nvSpPr>
              <p:cNvPr id="55" name="Freeform 54"/>
              <p:cNvSpPr/>
              <p:nvPr/>
            </p:nvSpPr>
            <p:spPr bwMode="auto">
              <a:xfrm>
                <a:off x="6155641" y="4009287"/>
                <a:ext cx="420023"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56" name="Freeform 55"/>
              <p:cNvSpPr/>
              <p:nvPr/>
            </p:nvSpPr>
            <p:spPr bwMode="auto">
              <a:xfrm>
                <a:off x="5893807" y="3000650"/>
                <a:ext cx="1281893"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608" name="Group 56"/>
            <p:cNvGrpSpPr>
              <a:grpSpLocks/>
            </p:cNvGrpSpPr>
            <p:nvPr/>
          </p:nvGrpSpPr>
          <p:grpSpPr bwMode="auto">
            <a:xfrm>
              <a:off x="2267744" y="2996952"/>
              <a:ext cx="373792" cy="512509"/>
              <a:chOff x="5893347" y="2999204"/>
              <a:chExt cx="1284693" cy="2310457"/>
            </a:xfrm>
          </p:grpSpPr>
          <p:sp>
            <p:nvSpPr>
              <p:cNvPr id="58" name="Freeform 57"/>
              <p:cNvSpPr/>
              <p:nvPr/>
            </p:nvSpPr>
            <p:spPr bwMode="auto">
              <a:xfrm>
                <a:off x="6157888" y="4005123"/>
                <a:ext cx="420023"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59" name="Freeform 58"/>
              <p:cNvSpPr/>
              <p:nvPr/>
            </p:nvSpPr>
            <p:spPr bwMode="auto">
              <a:xfrm>
                <a:off x="5896055" y="2996491"/>
                <a:ext cx="1281893"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609" name="Group 59"/>
            <p:cNvGrpSpPr>
              <a:grpSpLocks/>
            </p:cNvGrpSpPr>
            <p:nvPr/>
          </p:nvGrpSpPr>
          <p:grpSpPr bwMode="auto">
            <a:xfrm>
              <a:off x="4211960" y="3501008"/>
              <a:ext cx="373792" cy="512509"/>
              <a:chOff x="5893347" y="2999204"/>
              <a:chExt cx="1284693" cy="2310457"/>
            </a:xfrm>
          </p:grpSpPr>
          <p:sp>
            <p:nvSpPr>
              <p:cNvPr id="61" name="Freeform 60"/>
              <p:cNvSpPr/>
              <p:nvPr/>
            </p:nvSpPr>
            <p:spPr bwMode="auto">
              <a:xfrm>
                <a:off x="6152525" y="4007561"/>
                <a:ext cx="425480"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62" name="Freeform 61"/>
              <p:cNvSpPr/>
              <p:nvPr/>
            </p:nvSpPr>
            <p:spPr bwMode="auto">
              <a:xfrm>
                <a:off x="5890691" y="2998929"/>
                <a:ext cx="1287349"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610" name="Group 62"/>
            <p:cNvGrpSpPr>
              <a:grpSpLocks/>
            </p:cNvGrpSpPr>
            <p:nvPr/>
          </p:nvGrpSpPr>
          <p:grpSpPr bwMode="auto">
            <a:xfrm>
              <a:off x="3059832" y="3284984"/>
              <a:ext cx="373792" cy="512509"/>
              <a:chOff x="5893347" y="2999204"/>
              <a:chExt cx="1284693" cy="2310457"/>
            </a:xfrm>
          </p:grpSpPr>
          <p:sp>
            <p:nvSpPr>
              <p:cNvPr id="64" name="Freeform 63"/>
              <p:cNvSpPr/>
              <p:nvPr/>
            </p:nvSpPr>
            <p:spPr bwMode="auto">
              <a:xfrm>
                <a:off x="6157521" y="4008561"/>
                <a:ext cx="420027" cy="1301925"/>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65" name="Freeform 64"/>
              <p:cNvSpPr/>
              <p:nvPr/>
            </p:nvSpPr>
            <p:spPr bwMode="auto">
              <a:xfrm>
                <a:off x="5895687" y="2999929"/>
                <a:ext cx="1281896" cy="155944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grpSp>
        <p:nvGrpSpPr>
          <p:cNvPr id="235" name="Group 198"/>
          <p:cNvGrpSpPr>
            <a:grpSpLocks/>
          </p:cNvGrpSpPr>
          <p:nvPr/>
        </p:nvGrpSpPr>
        <p:grpSpPr bwMode="auto">
          <a:xfrm>
            <a:off x="814388" y="3752850"/>
            <a:ext cx="4497387" cy="2566988"/>
            <a:chOff x="3818875" y="1006292"/>
            <a:chExt cx="4497541" cy="2566724"/>
          </a:xfrm>
        </p:grpSpPr>
        <p:sp>
          <p:nvSpPr>
            <p:cNvPr id="227" name="Freeform 226"/>
            <p:cNvSpPr/>
            <p:nvPr/>
          </p:nvSpPr>
          <p:spPr bwMode="auto">
            <a:xfrm>
              <a:off x="3818875" y="1006292"/>
              <a:ext cx="3781554" cy="2566724"/>
            </a:xfrm>
            <a:custGeom>
              <a:avLst/>
              <a:gdLst>
                <a:gd name="connsiteX0" fmla="*/ 296333 w 4191000"/>
                <a:gd name="connsiteY0" fmla="*/ 139700 h 2717800"/>
                <a:gd name="connsiteX1" fmla="*/ 1617133 w 4191000"/>
                <a:gd name="connsiteY1" fmla="*/ 88900 h 2717800"/>
                <a:gd name="connsiteX2" fmla="*/ 2671233 w 4191000"/>
                <a:gd name="connsiteY2" fmla="*/ 203200 h 2717800"/>
                <a:gd name="connsiteX3" fmla="*/ 3992033 w 4191000"/>
                <a:gd name="connsiteY3" fmla="*/ 647700 h 2717800"/>
                <a:gd name="connsiteX4" fmla="*/ 3865033 w 4191000"/>
                <a:gd name="connsiteY4" fmla="*/ 1041400 h 2717800"/>
                <a:gd name="connsiteX5" fmla="*/ 2963333 w 4191000"/>
                <a:gd name="connsiteY5" fmla="*/ 1536700 h 2717800"/>
                <a:gd name="connsiteX6" fmla="*/ 1439333 w 4191000"/>
                <a:gd name="connsiteY6" fmla="*/ 2654300 h 2717800"/>
                <a:gd name="connsiteX7" fmla="*/ 537633 w 4191000"/>
                <a:gd name="connsiteY7" fmla="*/ 1917700 h 2717800"/>
                <a:gd name="connsiteX8" fmla="*/ 829733 w 4191000"/>
                <a:gd name="connsiteY8" fmla="*/ 1282700 h 2717800"/>
                <a:gd name="connsiteX9" fmla="*/ 93133 w 4191000"/>
                <a:gd name="connsiteY9" fmla="*/ 927100 h 2717800"/>
                <a:gd name="connsiteX10" fmla="*/ 296333 w 4191000"/>
                <a:gd name="connsiteY10" fmla="*/ 139700 h 2717800"/>
                <a:gd name="connsiteX0" fmla="*/ 147667 w 4042334"/>
                <a:gd name="connsiteY0" fmla="*/ 81626 h 2659726"/>
                <a:gd name="connsiteX1" fmla="*/ 1468467 w 4042334"/>
                <a:gd name="connsiteY1" fmla="*/ 30826 h 2659726"/>
                <a:gd name="connsiteX2" fmla="*/ 2522567 w 4042334"/>
                <a:gd name="connsiteY2" fmla="*/ 145126 h 2659726"/>
                <a:gd name="connsiteX3" fmla="*/ 3843367 w 4042334"/>
                <a:gd name="connsiteY3" fmla="*/ 589626 h 2659726"/>
                <a:gd name="connsiteX4" fmla="*/ 3716367 w 4042334"/>
                <a:gd name="connsiteY4" fmla="*/ 983326 h 2659726"/>
                <a:gd name="connsiteX5" fmla="*/ 2814667 w 4042334"/>
                <a:gd name="connsiteY5" fmla="*/ 1478626 h 2659726"/>
                <a:gd name="connsiteX6" fmla="*/ 1290667 w 4042334"/>
                <a:gd name="connsiteY6" fmla="*/ 2596226 h 2659726"/>
                <a:gd name="connsiteX7" fmla="*/ 388967 w 4042334"/>
                <a:gd name="connsiteY7" fmla="*/ 1859626 h 2659726"/>
                <a:gd name="connsiteX8" fmla="*/ 681067 w 4042334"/>
                <a:gd name="connsiteY8" fmla="*/ 1224626 h 2659726"/>
                <a:gd name="connsiteX9" fmla="*/ 582462 w 4042334"/>
                <a:gd name="connsiteY9" fmla="*/ 520584 h 2659726"/>
                <a:gd name="connsiteX10" fmla="*/ 147667 w 4042334"/>
                <a:gd name="connsiteY10" fmla="*/ 81626 h 2659726"/>
                <a:gd name="connsiteX0" fmla="*/ 655135 w 3754967"/>
                <a:gd name="connsiteY0" fmla="*/ 132288 h 2631470"/>
                <a:gd name="connsiteX1" fmla="*/ 1181100 w 3754967"/>
                <a:gd name="connsiteY1" fmla="*/ 2570 h 2631470"/>
                <a:gd name="connsiteX2" fmla="*/ 2235200 w 3754967"/>
                <a:gd name="connsiteY2" fmla="*/ 116870 h 2631470"/>
                <a:gd name="connsiteX3" fmla="*/ 3556000 w 3754967"/>
                <a:gd name="connsiteY3" fmla="*/ 561370 h 2631470"/>
                <a:gd name="connsiteX4" fmla="*/ 3429000 w 3754967"/>
                <a:gd name="connsiteY4" fmla="*/ 955070 h 2631470"/>
                <a:gd name="connsiteX5" fmla="*/ 2527300 w 3754967"/>
                <a:gd name="connsiteY5" fmla="*/ 1450370 h 2631470"/>
                <a:gd name="connsiteX6" fmla="*/ 1003300 w 3754967"/>
                <a:gd name="connsiteY6" fmla="*/ 2567970 h 2631470"/>
                <a:gd name="connsiteX7" fmla="*/ 101600 w 3754967"/>
                <a:gd name="connsiteY7" fmla="*/ 1831370 h 2631470"/>
                <a:gd name="connsiteX8" fmla="*/ 393700 w 3754967"/>
                <a:gd name="connsiteY8" fmla="*/ 1196370 h 2631470"/>
                <a:gd name="connsiteX9" fmla="*/ 295095 w 3754967"/>
                <a:gd name="connsiteY9" fmla="*/ 492328 h 2631470"/>
                <a:gd name="connsiteX10" fmla="*/ 655135 w 3754967"/>
                <a:gd name="connsiteY10" fmla="*/ 132288 h 2631470"/>
                <a:gd name="connsiteX0" fmla="*/ 655135 w 3754967"/>
                <a:gd name="connsiteY0" fmla="*/ 198967 h 2698149"/>
                <a:gd name="connsiteX1" fmla="*/ 1181100 w 3754967"/>
                <a:gd name="connsiteY1" fmla="*/ 69249 h 2698149"/>
                <a:gd name="connsiteX2" fmla="*/ 2235200 w 3754967"/>
                <a:gd name="connsiteY2" fmla="*/ 183549 h 2698149"/>
                <a:gd name="connsiteX3" fmla="*/ 3556000 w 3754967"/>
                <a:gd name="connsiteY3" fmla="*/ 628049 h 2698149"/>
                <a:gd name="connsiteX4" fmla="*/ 3429000 w 3754967"/>
                <a:gd name="connsiteY4" fmla="*/ 1021749 h 2698149"/>
                <a:gd name="connsiteX5" fmla="*/ 2527300 w 3754967"/>
                <a:gd name="connsiteY5" fmla="*/ 1517049 h 2698149"/>
                <a:gd name="connsiteX6" fmla="*/ 1003300 w 3754967"/>
                <a:gd name="connsiteY6" fmla="*/ 2634649 h 2698149"/>
                <a:gd name="connsiteX7" fmla="*/ 101600 w 3754967"/>
                <a:gd name="connsiteY7" fmla="*/ 1898049 h 2698149"/>
                <a:gd name="connsiteX8" fmla="*/ 393700 w 3754967"/>
                <a:gd name="connsiteY8" fmla="*/ 1263049 h 2698149"/>
                <a:gd name="connsiteX9" fmla="*/ 655135 w 3754967"/>
                <a:gd name="connsiteY9" fmla="*/ 198967 h 2698149"/>
                <a:gd name="connsiteX0" fmla="*/ 681117 w 3780949"/>
                <a:gd name="connsiteY0" fmla="*/ 198967 h 2566724"/>
                <a:gd name="connsiteX1" fmla="*/ 1207082 w 3780949"/>
                <a:gd name="connsiteY1" fmla="*/ 69249 h 2566724"/>
                <a:gd name="connsiteX2" fmla="*/ 2261182 w 3780949"/>
                <a:gd name="connsiteY2" fmla="*/ 183549 h 2566724"/>
                <a:gd name="connsiteX3" fmla="*/ 3581982 w 3780949"/>
                <a:gd name="connsiteY3" fmla="*/ 628049 h 2566724"/>
                <a:gd name="connsiteX4" fmla="*/ 3454982 w 3780949"/>
                <a:gd name="connsiteY4" fmla="*/ 1021749 h 2566724"/>
                <a:gd name="connsiteX5" fmla="*/ 2553282 w 3780949"/>
                <a:gd name="connsiteY5" fmla="*/ 1517049 h 2566724"/>
                <a:gd name="connsiteX6" fmla="*/ 1185173 w 3780949"/>
                <a:gd name="connsiteY6" fmla="*/ 2503224 h 2566724"/>
                <a:gd name="connsiteX7" fmla="*/ 127582 w 3780949"/>
                <a:gd name="connsiteY7" fmla="*/ 1898049 h 2566724"/>
                <a:gd name="connsiteX8" fmla="*/ 419682 w 3780949"/>
                <a:gd name="connsiteY8" fmla="*/ 1263049 h 2566724"/>
                <a:gd name="connsiteX9" fmla="*/ 681117 w 3780949"/>
                <a:gd name="connsiteY9" fmla="*/ 198967 h 256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949" h="2566724">
                  <a:moveTo>
                    <a:pt x="681117" y="198967"/>
                  </a:moveTo>
                  <a:cubicBezTo>
                    <a:pt x="812350" y="0"/>
                    <a:pt x="943738" y="71819"/>
                    <a:pt x="1207082" y="69249"/>
                  </a:cubicBezTo>
                  <a:cubicBezTo>
                    <a:pt x="1470426" y="66679"/>
                    <a:pt x="1865365" y="90416"/>
                    <a:pt x="2261182" y="183549"/>
                  </a:cubicBezTo>
                  <a:cubicBezTo>
                    <a:pt x="2656999" y="276682"/>
                    <a:pt x="3383015" y="488349"/>
                    <a:pt x="3581982" y="628049"/>
                  </a:cubicBezTo>
                  <a:cubicBezTo>
                    <a:pt x="3780949" y="767749"/>
                    <a:pt x="3626432" y="873582"/>
                    <a:pt x="3454982" y="1021749"/>
                  </a:cubicBezTo>
                  <a:cubicBezTo>
                    <a:pt x="3283532" y="1169916"/>
                    <a:pt x="2931584" y="1270137"/>
                    <a:pt x="2553282" y="1517049"/>
                  </a:cubicBezTo>
                  <a:cubicBezTo>
                    <a:pt x="2174981" y="1763962"/>
                    <a:pt x="1589456" y="2439724"/>
                    <a:pt x="1185173" y="2503224"/>
                  </a:cubicBezTo>
                  <a:cubicBezTo>
                    <a:pt x="780890" y="2566724"/>
                    <a:pt x="255164" y="2104745"/>
                    <a:pt x="127582" y="1898049"/>
                  </a:cubicBezTo>
                  <a:cubicBezTo>
                    <a:pt x="0" y="1691353"/>
                    <a:pt x="327426" y="1546229"/>
                    <a:pt x="419682" y="1263049"/>
                  </a:cubicBezTo>
                  <a:cubicBezTo>
                    <a:pt x="511938" y="979869"/>
                    <a:pt x="549884" y="397934"/>
                    <a:pt x="681117" y="198967"/>
                  </a:cubicBezTo>
                  <a:close/>
                </a:path>
              </a:pathLst>
            </a:custGeom>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98" name="Text Box 7"/>
            <p:cNvSpPr txBox="1">
              <a:spLocks noChangeArrowheads="1"/>
            </p:cNvSpPr>
            <p:nvPr/>
          </p:nvSpPr>
          <p:spPr bwMode="gray">
            <a:xfrm>
              <a:off x="6012875" y="2852365"/>
              <a:ext cx="2303541" cy="323817"/>
            </a:xfrm>
            <a:prstGeom prst="rect">
              <a:avLst/>
            </a:prstGeom>
            <a:noFill/>
            <a:ln w="9525">
              <a:noFill/>
              <a:miter lim="800000"/>
              <a:headEnd/>
              <a:tailEnd/>
            </a:ln>
            <a:effectLst/>
          </p:spPr>
          <p:txBody>
            <a:bodyPr>
              <a:spAutoFit/>
            </a:bodyPr>
            <a:lstStyle/>
            <a:p>
              <a:pPr algn="l" defTabSz="742950" eaLnBrk="0" hangingPunct="0">
                <a:spcBef>
                  <a:spcPct val="0"/>
                </a:spcBef>
                <a:defRPr/>
              </a:pPr>
              <a:r>
                <a:rPr lang="en-GB" sz="1500" b="1" dirty="0">
                  <a:effectLst/>
                  <a:latin typeface="Arial" pitchFamily="34" charset="0"/>
                  <a:cs typeface="Times New Roman" pitchFamily="18" charset="0"/>
                </a:rPr>
                <a:t>Year 2 population = 17</a:t>
              </a:r>
              <a:endParaRPr lang="en-US" sz="1500" dirty="0">
                <a:effectLst>
                  <a:outerShdw blurRad="38100" dist="38100" dir="2700000" algn="tl">
                    <a:srgbClr val="C0C0C0"/>
                  </a:outerShdw>
                </a:effectLst>
                <a:latin typeface="Arial" pitchFamily="34" charset="0"/>
                <a:cs typeface="Times New Roman" pitchFamily="18" charset="0"/>
              </a:endParaRPr>
            </a:p>
          </p:txBody>
        </p:sp>
      </p:grpSp>
      <p:grpSp>
        <p:nvGrpSpPr>
          <p:cNvPr id="236" name="Group 124"/>
          <p:cNvGrpSpPr>
            <a:grpSpLocks/>
          </p:cNvGrpSpPr>
          <p:nvPr/>
        </p:nvGrpSpPr>
        <p:grpSpPr bwMode="auto">
          <a:xfrm>
            <a:off x="990600" y="3590925"/>
            <a:ext cx="3614738" cy="2601913"/>
            <a:chOff x="4932035" y="2924945"/>
            <a:chExt cx="3614151" cy="2600742"/>
          </a:xfrm>
        </p:grpSpPr>
        <p:grpSp>
          <p:nvGrpSpPr>
            <p:cNvPr id="19539" name="Group 11"/>
            <p:cNvGrpSpPr>
              <a:grpSpLocks/>
            </p:cNvGrpSpPr>
            <p:nvPr/>
          </p:nvGrpSpPr>
          <p:grpSpPr bwMode="auto">
            <a:xfrm>
              <a:off x="4932035" y="4653137"/>
              <a:ext cx="373791" cy="512510"/>
              <a:chOff x="5893347" y="2999204"/>
              <a:chExt cx="1284693" cy="2310457"/>
            </a:xfrm>
          </p:grpSpPr>
          <p:sp>
            <p:nvSpPr>
              <p:cNvPr id="121" name="Freeform 12"/>
              <p:cNvSpPr/>
              <p:nvPr/>
            </p:nvSpPr>
            <p:spPr bwMode="auto">
              <a:xfrm>
                <a:off x="6155198" y="4007014"/>
                <a:ext cx="420055"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22" name="Freeform 13"/>
              <p:cNvSpPr/>
              <p:nvPr/>
            </p:nvSpPr>
            <p:spPr bwMode="auto">
              <a:xfrm>
                <a:off x="5893347" y="2998384"/>
                <a:ext cx="1281982"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40" name="Group 14"/>
            <p:cNvGrpSpPr>
              <a:grpSpLocks/>
            </p:cNvGrpSpPr>
            <p:nvPr/>
          </p:nvGrpSpPr>
          <p:grpSpPr bwMode="auto">
            <a:xfrm>
              <a:off x="6588219" y="4509121"/>
              <a:ext cx="373791" cy="512510"/>
              <a:chOff x="5893347" y="2999204"/>
              <a:chExt cx="1284693" cy="2310457"/>
            </a:xfrm>
          </p:grpSpPr>
          <p:sp>
            <p:nvSpPr>
              <p:cNvPr id="119" name="Freeform 15"/>
              <p:cNvSpPr/>
              <p:nvPr/>
            </p:nvSpPr>
            <p:spPr bwMode="auto">
              <a:xfrm>
                <a:off x="6152827" y="4005297"/>
                <a:ext cx="425508"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20" name="Freeform 16"/>
              <p:cNvSpPr/>
              <p:nvPr/>
            </p:nvSpPr>
            <p:spPr bwMode="auto">
              <a:xfrm>
                <a:off x="5890976" y="2996663"/>
                <a:ext cx="1287435"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41" name="Group 17"/>
            <p:cNvGrpSpPr>
              <a:grpSpLocks/>
            </p:cNvGrpSpPr>
            <p:nvPr/>
          </p:nvGrpSpPr>
          <p:grpSpPr bwMode="auto">
            <a:xfrm>
              <a:off x="5796131" y="5013177"/>
              <a:ext cx="373791" cy="512510"/>
              <a:chOff x="5893347" y="2999204"/>
              <a:chExt cx="1284693" cy="2310457"/>
            </a:xfrm>
          </p:grpSpPr>
          <p:sp>
            <p:nvSpPr>
              <p:cNvPr id="117" name="Freeform 18"/>
              <p:cNvSpPr/>
              <p:nvPr/>
            </p:nvSpPr>
            <p:spPr bwMode="auto">
              <a:xfrm>
                <a:off x="6153013" y="4007739"/>
                <a:ext cx="425508"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18" name="Freeform 19"/>
              <p:cNvSpPr/>
              <p:nvPr/>
            </p:nvSpPr>
            <p:spPr bwMode="auto">
              <a:xfrm>
                <a:off x="5891161" y="2999105"/>
                <a:ext cx="1287435"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42" name="Group 20"/>
            <p:cNvGrpSpPr>
              <a:grpSpLocks/>
            </p:cNvGrpSpPr>
            <p:nvPr/>
          </p:nvGrpSpPr>
          <p:grpSpPr bwMode="auto">
            <a:xfrm>
              <a:off x="7308299" y="3645025"/>
              <a:ext cx="373791" cy="512510"/>
              <a:chOff x="5893347" y="2999204"/>
              <a:chExt cx="1284693" cy="2310457"/>
            </a:xfrm>
          </p:grpSpPr>
          <p:sp>
            <p:nvSpPr>
              <p:cNvPr id="115" name="Freeform 114"/>
              <p:cNvSpPr/>
              <p:nvPr/>
            </p:nvSpPr>
            <p:spPr bwMode="auto">
              <a:xfrm>
                <a:off x="6154642" y="4009285"/>
                <a:ext cx="425508"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16" name="Freeform 115"/>
              <p:cNvSpPr/>
              <p:nvPr/>
            </p:nvSpPr>
            <p:spPr bwMode="auto">
              <a:xfrm>
                <a:off x="5892790" y="3000650"/>
                <a:ext cx="1287435"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43" name="Group 23"/>
            <p:cNvGrpSpPr>
              <a:grpSpLocks/>
            </p:cNvGrpSpPr>
            <p:nvPr/>
          </p:nvGrpSpPr>
          <p:grpSpPr bwMode="auto">
            <a:xfrm>
              <a:off x="7308299" y="4005065"/>
              <a:ext cx="373791" cy="512510"/>
              <a:chOff x="5893347" y="2999204"/>
              <a:chExt cx="1284693" cy="2310457"/>
            </a:xfrm>
          </p:grpSpPr>
          <p:sp>
            <p:nvSpPr>
              <p:cNvPr id="113" name="Freeform 112"/>
              <p:cNvSpPr/>
              <p:nvPr/>
            </p:nvSpPr>
            <p:spPr bwMode="auto">
              <a:xfrm>
                <a:off x="6154642" y="4010006"/>
                <a:ext cx="425508"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14" name="Freeform 113"/>
              <p:cNvSpPr/>
              <p:nvPr/>
            </p:nvSpPr>
            <p:spPr bwMode="auto">
              <a:xfrm>
                <a:off x="5892790" y="3001376"/>
                <a:ext cx="1287435"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44" name="Group 26"/>
            <p:cNvGrpSpPr>
              <a:grpSpLocks/>
            </p:cNvGrpSpPr>
            <p:nvPr/>
          </p:nvGrpSpPr>
          <p:grpSpPr bwMode="auto">
            <a:xfrm>
              <a:off x="7668339" y="3789041"/>
              <a:ext cx="373791" cy="512510"/>
              <a:chOff x="5893347" y="2999204"/>
              <a:chExt cx="1284693" cy="2310457"/>
            </a:xfrm>
          </p:grpSpPr>
          <p:sp>
            <p:nvSpPr>
              <p:cNvPr id="111" name="Freeform 110"/>
              <p:cNvSpPr/>
              <p:nvPr/>
            </p:nvSpPr>
            <p:spPr bwMode="auto">
              <a:xfrm>
                <a:off x="6155549" y="4011001"/>
                <a:ext cx="420055"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12" name="Freeform 111"/>
              <p:cNvSpPr/>
              <p:nvPr/>
            </p:nvSpPr>
            <p:spPr bwMode="auto">
              <a:xfrm>
                <a:off x="5893698" y="3002372"/>
                <a:ext cx="1281982"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45" name="Group 29"/>
            <p:cNvGrpSpPr>
              <a:grpSpLocks/>
            </p:cNvGrpSpPr>
            <p:nvPr/>
          </p:nvGrpSpPr>
          <p:grpSpPr bwMode="auto">
            <a:xfrm>
              <a:off x="5148059" y="4005065"/>
              <a:ext cx="373791" cy="512510"/>
              <a:chOff x="5893347" y="2999204"/>
              <a:chExt cx="1284693" cy="2310457"/>
            </a:xfrm>
          </p:grpSpPr>
          <p:sp>
            <p:nvSpPr>
              <p:cNvPr id="109" name="Freeform 108"/>
              <p:cNvSpPr/>
              <p:nvPr/>
            </p:nvSpPr>
            <p:spPr bwMode="auto">
              <a:xfrm>
                <a:off x="6154652" y="4010006"/>
                <a:ext cx="425508"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10" name="Freeform 109"/>
              <p:cNvSpPr/>
              <p:nvPr/>
            </p:nvSpPr>
            <p:spPr bwMode="auto">
              <a:xfrm>
                <a:off x="5892801" y="3001376"/>
                <a:ext cx="1287435"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46" name="Group 32"/>
            <p:cNvGrpSpPr>
              <a:grpSpLocks/>
            </p:cNvGrpSpPr>
            <p:nvPr/>
          </p:nvGrpSpPr>
          <p:grpSpPr bwMode="auto">
            <a:xfrm>
              <a:off x="6372195" y="3501009"/>
              <a:ext cx="373791" cy="512510"/>
              <a:chOff x="5893347" y="2999204"/>
              <a:chExt cx="1284693" cy="2310457"/>
            </a:xfrm>
          </p:grpSpPr>
          <p:sp>
            <p:nvSpPr>
              <p:cNvPr id="107" name="Freeform 106"/>
              <p:cNvSpPr/>
              <p:nvPr/>
            </p:nvSpPr>
            <p:spPr bwMode="auto">
              <a:xfrm>
                <a:off x="6153374" y="4007563"/>
                <a:ext cx="425508"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08" name="Freeform 107"/>
              <p:cNvSpPr/>
              <p:nvPr/>
            </p:nvSpPr>
            <p:spPr bwMode="auto">
              <a:xfrm>
                <a:off x="5891522" y="2998934"/>
                <a:ext cx="1287435"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47" name="Group 35"/>
            <p:cNvGrpSpPr>
              <a:grpSpLocks/>
            </p:cNvGrpSpPr>
            <p:nvPr/>
          </p:nvGrpSpPr>
          <p:grpSpPr bwMode="auto">
            <a:xfrm>
              <a:off x="6156171" y="4221089"/>
              <a:ext cx="373791" cy="512510"/>
              <a:chOff x="5893347" y="2999204"/>
              <a:chExt cx="1284693" cy="2310457"/>
            </a:xfrm>
          </p:grpSpPr>
          <p:sp>
            <p:nvSpPr>
              <p:cNvPr id="105" name="Freeform 104"/>
              <p:cNvSpPr/>
              <p:nvPr/>
            </p:nvSpPr>
            <p:spPr bwMode="auto">
              <a:xfrm>
                <a:off x="6153920" y="4009005"/>
                <a:ext cx="425508"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06" name="Freeform 105"/>
              <p:cNvSpPr/>
              <p:nvPr/>
            </p:nvSpPr>
            <p:spPr bwMode="auto">
              <a:xfrm>
                <a:off x="5892069" y="3000376"/>
                <a:ext cx="1287435"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48" name="Group 38"/>
            <p:cNvGrpSpPr>
              <a:grpSpLocks/>
            </p:cNvGrpSpPr>
            <p:nvPr/>
          </p:nvGrpSpPr>
          <p:grpSpPr bwMode="auto">
            <a:xfrm>
              <a:off x="6876251" y="3861049"/>
              <a:ext cx="373791" cy="512510"/>
              <a:chOff x="5893347" y="2999204"/>
              <a:chExt cx="1284693" cy="2310457"/>
            </a:xfrm>
          </p:grpSpPr>
          <p:sp>
            <p:nvSpPr>
              <p:cNvPr id="103" name="Freeform 102"/>
              <p:cNvSpPr/>
              <p:nvPr/>
            </p:nvSpPr>
            <p:spPr bwMode="auto">
              <a:xfrm>
                <a:off x="6155734" y="4008289"/>
                <a:ext cx="420051"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04" name="Freeform 103"/>
              <p:cNvSpPr/>
              <p:nvPr/>
            </p:nvSpPr>
            <p:spPr bwMode="auto">
              <a:xfrm>
                <a:off x="5893883" y="2999655"/>
                <a:ext cx="1281978"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49" name="Group 44"/>
            <p:cNvGrpSpPr>
              <a:grpSpLocks/>
            </p:cNvGrpSpPr>
            <p:nvPr/>
          </p:nvGrpSpPr>
          <p:grpSpPr bwMode="auto">
            <a:xfrm>
              <a:off x="5580107" y="2924945"/>
              <a:ext cx="373791" cy="512510"/>
              <a:chOff x="5893347" y="2999204"/>
              <a:chExt cx="1284693" cy="2310457"/>
            </a:xfrm>
          </p:grpSpPr>
          <p:sp>
            <p:nvSpPr>
              <p:cNvPr id="99" name="Freeform 98"/>
              <p:cNvSpPr/>
              <p:nvPr/>
            </p:nvSpPr>
            <p:spPr bwMode="auto">
              <a:xfrm>
                <a:off x="6153559" y="4007838"/>
                <a:ext cx="425508"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00" name="Freeform 99"/>
              <p:cNvSpPr/>
              <p:nvPr/>
            </p:nvSpPr>
            <p:spPr bwMode="auto">
              <a:xfrm>
                <a:off x="5891708" y="2999204"/>
                <a:ext cx="1287435"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50" name="Group 47"/>
            <p:cNvGrpSpPr>
              <a:grpSpLocks/>
            </p:cNvGrpSpPr>
            <p:nvPr/>
          </p:nvGrpSpPr>
          <p:grpSpPr bwMode="auto">
            <a:xfrm>
              <a:off x="6516211" y="4005065"/>
              <a:ext cx="373791" cy="512510"/>
              <a:chOff x="5893347" y="2999204"/>
              <a:chExt cx="1284693" cy="2310457"/>
            </a:xfrm>
          </p:grpSpPr>
          <p:sp>
            <p:nvSpPr>
              <p:cNvPr id="97" name="Freeform 96"/>
              <p:cNvSpPr/>
              <p:nvPr/>
            </p:nvSpPr>
            <p:spPr bwMode="auto">
              <a:xfrm>
                <a:off x="6154827" y="4010006"/>
                <a:ext cx="425508"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98" name="Freeform 97"/>
              <p:cNvSpPr/>
              <p:nvPr/>
            </p:nvSpPr>
            <p:spPr bwMode="auto">
              <a:xfrm>
                <a:off x="5892976" y="3001376"/>
                <a:ext cx="1287435"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51" name="Group 50"/>
            <p:cNvGrpSpPr>
              <a:grpSpLocks/>
            </p:cNvGrpSpPr>
            <p:nvPr/>
          </p:nvGrpSpPr>
          <p:grpSpPr bwMode="auto">
            <a:xfrm>
              <a:off x="6012155" y="3717033"/>
              <a:ext cx="373791" cy="512510"/>
              <a:chOff x="5893347" y="2999204"/>
              <a:chExt cx="1284693" cy="2310457"/>
            </a:xfrm>
          </p:grpSpPr>
          <p:sp>
            <p:nvSpPr>
              <p:cNvPr id="95" name="Freeform 94"/>
              <p:cNvSpPr/>
              <p:nvPr/>
            </p:nvSpPr>
            <p:spPr bwMode="auto">
              <a:xfrm>
                <a:off x="6157923" y="4006563"/>
                <a:ext cx="420051"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96" name="Freeform 95"/>
              <p:cNvSpPr/>
              <p:nvPr/>
            </p:nvSpPr>
            <p:spPr bwMode="auto">
              <a:xfrm>
                <a:off x="5896072" y="2997933"/>
                <a:ext cx="1281978"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52" name="Group 53"/>
            <p:cNvGrpSpPr>
              <a:grpSpLocks/>
            </p:cNvGrpSpPr>
            <p:nvPr/>
          </p:nvGrpSpPr>
          <p:grpSpPr bwMode="auto">
            <a:xfrm>
              <a:off x="5724123" y="3645025"/>
              <a:ext cx="373791" cy="512510"/>
              <a:chOff x="5893347" y="2999204"/>
              <a:chExt cx="1284693" cy="2310457"/>
            </a:xfrm>
          </p:grpSpPr>
          <p:sp>
            <p:nvSpPr>
              <p:cNvPr id="93" name="Freeform 92"/>
              <p:cNvSpPr/>
              <p:nvPr/>
            </p:nvSpPr>
            <p:spPr bwMode="auto">
              <a:xfrm>
                <a:off x="6155013" y="4009285"/>
                <a:ext cx="425508"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94" name="Freeform 93"/>
              <p:cNvSpPr/>
              <p:nvPr/>
            </p:nvSpPr>
            <p:spPr bwMode="auto">
              <a:xfrm>
                <a:off x="5893161" y="3000650"/>
                <a:ext cx="1287435"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53" name="Group 56"/>
            <p:cNvGrpSpPr>
              <a:grpSpLocks/>
            </p:cNvGrpSpPr>
            <p:nvPr/>
          </p:nvGrpSpPr>
          <p:grpSpPr bwMode="auto">
            <a:xfrm>
              <a:off x="6228179" y="2996953"/>
              <a:ext cx="373791" cy="512510"/>
              <a:chOff x="5893347" y="2999204"/>
              <a:chExt cx="1284693" cy="2310457"/>
            </a:xfrm>
          </p:grpSpPr>
          <p:sp>
            <p:nvSpPr>
              <p:cNvPr id="91" name="Freeform 90"/>
              <p:cNvSpPr/>
              <p:nvPr/>
            </p:nvSpPr>
            <p:spPr bwMode="auto">
              <a:xfrm>
                <a:off x="6157373" y="4005121"/>
                <a:ext cx="420051"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92" name="Freeform 91"/>
              <p:cNvSpPr/>
              <p:nvPr/>
            </p:nvSpPr>
            <p:spPr bwMode="auto">
              <a:xfrm>
                <a:off x="5895522" y="2996491"/>
                <a:ext cx="1281978"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54" name="Group 59"/>
            <p:cNvGrpSpPr>
              <a:grpSpLocks/>
            </p:cNvGrpSpPr>
            <p:nvPr/>
          </p:nvGrpSpPr>
          <p:grpSpPr bwMode="auto">
            <a:xfrm>
              <a:off x="8172395" y="3501009"/>
              <a:ext cx="373791" cy="512510"/>
              <a:chOff x="5893347" y="2999204"/>
              <a:chExt cx="1284693" cy="2310457"/>
            </a:xfrm>
          </p:grpSpPr>
          <p:sp>
            <p:nvSpPr>
              <p:cNvPr id="89" name="Freeform 88"/>
              <p:cNvSpPr/>
              <p:nvPr/>
            </p:nvSpPr>
            <p:spPr bwMode="auto">
              <a:xfrm>
                <a:off x="6157910" y="4007563"/>
                <a:ext cx="420055"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90" name="Freeform 89"/>
              <p:cNvSpPr/>
              <p:nvPr/>
            </p:nvSpPr>
            <p:spPr bwMode="auto">
              <a:xfrm>
                <a:off x="5896058" y="2998934"/>
                <a:ext cx="1281982"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55" name="Group 62"/>
            <p:cNvGrpSpPr>
              <a:grpSpLocks/>
            </p:cNvGrpSpPr>
            <p:nvPr/>
          </p:nvGrpSpPr>
          <p:grpSpPr bwMode="auto">
            <a:xfrm>
              <a:off x="7020267" y="3284985"/>
              <a:ext cx="373791" cy="512510"/>
              <a:chOff x="5893347" y="2999204"/>
              <a:chExt cx="1284693" cy="2310457"/>
            </a:xfrm>
          </p:grpSpPr>
          <p:sp>
            <p:nvSpPr>
              <p:cNvPr id="87" name="Freeform 86"/>
              <p:cNvSpPr/>
              <p:nvPr/>
            </p:nvSpPr>
            <p:spPr bwMode="auto">
              <a:xfrm>
                <a:off x="6157188" y="4008559"/>
                <a:ext cx="420055" cy="1301922"/>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88" name="Freeform 87"/>
              <p:cNvSpPr/>
              <p:nvPr/>
            </p:nvSpPr>
            <p:spPr bwMode="auto">
              <a:xfrm>
                <a:off x="5895337" y="2999929"/>
                <a:ext cx="1281982" cy="1559445"/>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grpSp>
        <p:nvGrpSpPr>
          <p:cNvPr id="254" name="Group 200"/>
          <p:cNvGrpSpPr>
            <a:grpSpLocks/>
          </p:cNvGrpSpPr>
          <p:nvPr/>
        </p:nvGrpSpPr>
        <p:grpSpPr bwMode="auto">
          <a:xfrm>
            <a:off x="1344613" y="3819525"/>
            <a:ext cx="4279900" cy="2046288"/>
            <a:chOff x="5404066" y="3183813"/>
            <a:chExt cx="4280502" cy="2045387"/>
          </a:xfrm>
        </p:grpSpPr>
        <p:sp>
          <p:nvSpPr>
            <p:cNvPr id="224" name="Freeform 223"/>
            <p:cNvSpPr/>
            <p:nvPr/>
          </p:nvSpPr>
          <p:spPr bwMode="auto">
            <a:xfrm>
              <a:off x="5404066" y="3183813"/>
              <a:ext cx="3272297" cy="2045387"/>
            </a:xfrm>
            <a:custGeom>
              <a:avLst/>
              <a:gdLst>
                <a:gd name="connsiteX0" fmla="*/ 296333 w 4191000"/>
                <a:gd name="connsiteY0" fmla="*/ 139700 h 2717800"/>
                <a:gd name="connsiteX1" fmla="*/ 1617133 w 4191000"/>
                <a:gd name="connsiteY1" fmla="*/ 88900 h 2717800"/>
                <a:gd name="connsiteX2" fmla="*/ 2671233 w 4191000"/>
                <a:gd name="connsiteY2" fmla="*/ 203200 h 2717800"/>
                <a:gd name="connsiteX3" fmla="*/ 3992033 w 4191000"/>
                <a:gd name="connsiteY3" fmla="*/ 647700 h 2717800"/>
                <a:gd name="connsiteX4" fmla="*/ 3865033 w 4191000"/>
                <a:gd name="connsiteY4" fmla="*/ 1041400 h 2717800"/>
                <a:gd name="connsiteX5" fmla="*/ 2963333 w 4191000"/>
                <a:gd name="connsiteY5" fmla="*/ 1536700 h 2717800"/>
                <a:gd name="connsiteX6" fmla="*/ 1439333 w 4191000"/>
                <a:gd name="connsiteY6" fmla="*/ 2654300 h 2717800"/>
                <a:gd name="connsiteX7" fmla="*/ 537633 w 4191000"/>
                <a:gd name="connsiteY7" fmla="*/ 1917700 h 2717800"/>
                <a:gd name="connsiteX8" fmla="*/ 829733 w 4191000"/>
                <a:gd name="connsiteY8" fmla="*/ 1282700 h 2717800"/>
                <a:gd name="connsiteX9" fmla="*/ 93133 w 4191000"/>
                <a:gd name="connsiteY9" fmla="*/ 927100 h 2717800"/>
                <a:gd name="connsiteX10" fmla="*/ 296333 w 4191000"/>
                <a:gd name="connsiteY10" fmla="*/ 139700 h 2717800"/>
                <a:gd name="connsiteX0" fmla="*/ 776690 w 4103594"/>
                <a:gd name="connsiteY0" fmla="*/ 139700 h 2641476"/>
                <a:gd name="connsiteX1" fmla="*/ 1529727 w 4103594"/>
                <a:gd name="connsiteY1" fmla="*/ 12576 h 2641476"/>
                <a:gd name="connsiteX2" fmla="*/ 2583827 w 4103594"/>
                <a:gd name="connsiteY2" fmla="*/ 126876 h 2641476"/>
                <a:gd name="connsiteX3" fmla="*/ 3904627 w 4103594"/>
                <a:gd name="connsiteY3" fmla="*/ 571376 h 2641476"/>
                <a:gd name="connsiteX4" fmla="*/ 3777627 w 4103594"/>
                <a:gd name="connsiteY4" fmla="*/ 965076 h 2641476"/>
                <a:gd name="connsiteX5" fmla="*/ 2875927 w 4103594"/>
                <a:gd name="connsiteY5" fmla="*/ 1460376 h 2641476"/>
                <a:gd name="connsiteX6" fmla="*/ 1351927 w 4103594"/>
                <a:gd name="connsiteY6" fmla="*/ 2577976 h 2641476"/>
                <a:gd name="connsiteX7" fmla="*/ 450227 w 4103594"/>
                <a:gd name="connsiteY7" fmla="*/ 1841376 h 2641476"/>
                <a:gd name="connsiteX8" fmla="*/ 742327 w 4103594"/>
                <a:gd name="connsiteY8" fmla="*/ 1206376 h 2641476"/>
                <a:gd name="connsiteX9" fmla="*/ 5727 w 4103594"/>
                <a:gd name="connsiteY9" fmla="*/ 850776 h 2641476"/>
                <a:gd name="connsiteX10" fmla="*/ 776690 w 4103594"/>
                <a:gd name="connsiteY10" fmla="*/ 139700 h 2641476"/>
                <a:gd name="connsiteX0" fmla="*/ 428063 w 3754967"/>
                <a:gd name="connsiteY0" fmla="*/ 141201 h 2642977"/>
                <a:gd name="connsiteX1" fmla="*/ 1181100 w 3754967"/>
                <a:gd name="connsiteY1" fmla="*/ 14077 h 2642977"/>
                <a:gd name="connsiteX2" fmla="*/ 2235200 w 3754967"/>
                <a:gd name="connsiteY2" fmla="*/ 128377 h 2642977"/>
                <a:gd name="connsiteX3" fmla="*/ 3556000 w 3754967"/>
                <a:gd name="connsiteY3" fmla="*/ 572877 h 2642977"/>
                <a:gd name="connsiteX4" fmla="*/ 3429000 w 3754967"/>
                <a:gd name="connsiteY4" fmla="*/ 966577 h 2642977"/>
                <a:gd name="connsiteX5" fmla="*/ 2527300 w 3754967"/>
                <a:gd name="connsiteY5" fmla="*/ 1461877 h 2642977"/>
                <a:gd name="connsiteX6" fmla="*/ 1003300 w 3754967"/>
                <a:gd name="connsiteY6" fmla="*/ 2579477 h 2642977"/>
                <a:gd name="connsiteX7" fmla="*/ 101600 w 3754967"/>
                <a:gd name="connsiteY7" fmla="*/ 1842877 h 2642977"/>
                <a:gd name="connsiteX8" fmla="*/ 393700 w 3754967"/>
                <a:gd name="connsiteY8" fmla="*/ 1207877 h 2642977"/>
                <a:gd name="connsiteX9" fmla="*/ 644087 w 3754967"/>
                <a:gd name="connsiteY9" fmla="*/ 861281 h 2642977"/>
                <a:gd name="connsiteX10" fmla="*/ 428063 w 3754967"/>
                <a:gd name="connsiteY10" fmla="*/ 141201 h 2642977"/>
                <a:gd name="connsiteX0" fmla="*/ 572079 w 3754967"/>
                <a:gd name="connsiteY0" fmla="*/ 213272 h 2643039"/>
                <a:gd name="connsiteX1" fmla="*/ 1181100 w 3754967"/>
                <a:gd name="connsiteY1" fmla="*/ 14139 h 2643039"/>
                <a:gd name="connsiteX2" fmla="*/ 2235200 w 3754967"/>
                <a:gd name="connsiteY2" fmla="*/ 128439 h 2643039"/>
                <a:gd name="connsiteX3" fmla="*/ 3556000 w 3754967"/>
                <a:gd name="connsiteY3" fmla="*/ 572939 h 2643039"/>
                <a:gd name="connsiteX4" fmla="*/ 3429000 w 3754967"/>
                <a:gd name="connsiteY4" fmla="*/ 966639 h 2643039"/>
                <a:gd name="connsiteX5" fmla="*/ 2527300 w 3754967"/>
                <a:gd name="connsiteY5" fmla="*/ 1461939 h 2643039"/>
                <a:gd name="connsiteX6" fmla="*/ 1003300 w 3754967"/>
                <a:gd name="connsiteY6" fmla="*/ 2579539 h 2643039"/>
                <a:gd name="connsiteX7" fmla="*/ 101600 w 3754967"/>
                <a:gd name="connsiteY7" fmla="*/ 1842939 h 2643039"/>
                <a:gd name="connsiteX8" fmla="*/ 393700 w 3754967"/>
                <a:gd name="connsiteY8" fmla="*/ 1207939 h 2643039"/>
                <a:gd name="connsiteX9" fmla="*/ 644087 w 3754967"/>
                <a:gd name="connsiteY9" fmla="*/ 861343 h 2643039"/>
                <a:gd name="connsiteX10" fmla="*/ 572079 w 3754967"/>
                <a:gd name="connsiteY10" fmla="*/ 213272 h 2643039"/>
                <a:gd name="connsiteX0" fmla="*/ 494620 w 3677508"/>
                <a:gd name="connsiteY0" fmla="*/ 213272 h 2643039"/>
                <a:gd name="connsiteX1" fmla="*/ 1103641 w 3677508"/>
                <a:gd name="connsiteY1" fmla="*/ 14139 h 2643039"/>
                <a:gd name="connsiteX2" fmla="*/ 2157741 w 3677508"/>
                <a:gd name="connsiteY2" fmla="*/ 128439 h 2643039"/>
                <a:gd name="connsiteX3" fmla="*/ 3478541 w 3677508"/>
                <a:gd name="connsiteY3" fmla="*/ 572939 h 2643039"/>
                <a:gd name="connsiteX4" fmla="*/ 3351541 w 3677508"/>
                <a:gd name="connsiteY4" fmla="*/ 966639 h 2643039"/>
                <a:gd name="connsiteX5" fmla="*/ 2449841 w 3677508"/>
                <a:gd name="connsiteY5" fmla="*/ 1461939 h 2643039"/>
                <a:gd name="connsiteX6" fmla="*/ 925841 w 3677508"/>
                <a:gd name="connsiteY6" fmla="*/ 2579539 h 2643039"/>
                <a:gd name="connsiteX7" fmla="*/ 24141 w 3677508"/>
                <a:gd name="connsiteY7" fmla="*/ 1842939 h 2643039"/>
                <a:gd name="connsiteX8" fmla="*/ 1070684 w 3677508"/>
                <a:gd name="connsiteY8" fmla="*/ 1653432 h 2643039"/>
                <a:gd name="connsiteX9" fmla="*/ 566628 w 3677508"/>
                <a:gd name="connsiteY9" fmla="*/ 861343 h 2643039"/>
                <a:gd name="connsiteX10" fmla="*/ 494620 w 3677508"/>
                <a:gd name="connsiteY10" fmla="*/ 213272 h 2643039"/>
                <a:gd name="connsiteX0" fmla="*/ 89502 w 3272390"/>
                <a:gd name="connsiteY0" fmla="*/ 213272 h 2611454"/>
                <a:gd name="connsiteX1" fmla="*/ 698523 w 3272390"/>
                <a:gd name="connsiteY1" fmla="*/ 14139 h 2611454"/>
                <a:gd name="connsiteX2" fmla="*/ 1752623 w 3272390"/>
                <a:gd name="connsiteY2" fmla="*/ 128439 h 2611454"/>
                <a:gd name="connsiteX3" fmla="*/ 3073423 w 3272390"/>
                <a:gd name="connsiteY3" fmla="*/ 572939 h 2611454"/>
                <a:gd name="connsiteX4" fmla="*/ 2946423 w 3272390"/>
                <a:gd name="connsiteY4" fmla="*/ 966639 h 2611454"/>
                <a:gd name="connsiteX5" fmla="*/ 2044723 w 3272390"/>
                <a:gd name="connsiteY5" fmla="*/ 1461939 h 2611454"/>
                <a:gd name="connsiteX6" fmla="*/ 520723 w 3272390"/>
                <a:gd name="connsiteY6" fmla="*/ 2579539 h 2611454"/>
                <a:gd name="connsiteX7" fmla="*/ 665566 w 3272390"/>
                <a:gd name="connsiteY7" fmla="*/ 1653432 h 2611454"/>
                <a:gd name="connsiteX8" fmla="*/ 161510 w 3272390"/>
                <a:gd name="connsiteY8" fmla="*/ 861343 h 2611454"/>
                <a:gd name="connsiteX9" fmla="*/ 89502 w 3272390"/>
                <a:gd name="connsiteY9" fmla="*/ 213272 h 2611454"/>
                <a:gd name="connsiteX0" fmla="*/ 89502 w 3272390"/>
                <a:gd name="connsiteY0" fmla="*/ 213272 h 2045387"/>
                <a:gd name="connsiteX1" fmla="*/ 698523 w 3272390"/>
                <a:gd name="connsiteY1" fmla="*/ 14139 h 2045387"/>
                <a:gd name="connsiteX2" fmla="*/ 1752623 w 3272390"/>
                <a:gd name="connsiteY2" fmla="*/ 128439 h 2045387"/>
                <a:gd name="connsiteX3" fmla="*/ 3073423 w 3272390"/>
                <a:gd name="connsiteY3" fmla="*/ 572939 h 2045387"/>
                <a:gd name="connsiteX4" fmla="*/ 2946423 w 3272390"/>
                <a:gd name="connsiteY4" fmla="*/ 966639 h 2045387"/>
                <a:gd name="connsiteX5" fmla="*/ 2044723 w 3272390"/>
                <a:gd name="connsiteY5" fmla="*/ 1461939 h 2045387"/>
                <a:gd name="connsiteX6" fmla="*/ 1241629 w 3272390"/>
                <a:gd name="connsiteY6" fmla="*/ 2013472 h 2045387"/>
                <a:gd name="connsiteX7" fmla="*/ 665566 w 3272390"/>
                <a:gd name="connsiteY7" fmla="*/ 1653432 h 2045387"/>
                <a:gd name="connsiteX8" fmla="*/ 161510 w 3272390"/>
                <a:gd name="connsiteY8" fmla="*/ 861343 h 2045387"/>
                <a:gd name="connsiteX9" fmla="*/ 89502 w 3272390"/>
                <a:gd name="connsiteY9" fmla="*/ 213272 h 204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2390" h="2045387">
                  <a:moveTo>
                    <a:pt x="89502" y="213272"/>
                  </a:moveTo>
                  <a:cubicBezTo>
                    <a:pt x="179004" y="72071"/>
                    <a:pt x="421336" y="28278"/>
                    <a:pt x="698523" y="14139"/>
                  </a:cubicBezTo>
                  <a:cubicBezTo>
                    <a:pt x="975710" y="0"/>
                    <a:pt x="1356806" y="35306"/>
                    <a:pt x="1752623" y="128439"/>
                  </a:cubicBezTo>
                  <a:cubicBezTo>
                    <a:pt x="2148440" y="221572"/>
                    <a:pt x="2874456" y="433239"/>
                    <a:pt x="3073423" y="572939"/>
                  </a:cubicBezTo>
                  <a:cubicBezTo>
                    <a:pt x="3272390" y="712639"/>
                    <a:pt x="3117873" y="818472"/>
                    <a:pt x="2946423" y="966639"/>
                  </a:cubicBezTo>
                  <a:cubicBezTo>
                    <a:pt x="2774973" y="1114806"/>
                    <a:pt x="2328855" y="1287467"/>
                    <a:pt x="2044723" y="1461939"/>
                  </a:cubicBezTo>
                  <a:cubicBezTo>
                    <a:pt x="1760591" y="1636411"/>
                    <a:pt x="1471488" y="1981557"/>
                    <a:pt x="1241629" y="2013472"/>
                  </a:cubicBezTo>
                  <a:cubicBezTo>
                    <a:pt x="1011770" y="2045387"/>
                    <a:pt x="845586" y="1845454"/>
                    <a:pt x="665566" y="1653432"/>
                  </a:cubicBezTo>
                  <a:cubicBezTo>
                    <a:pt x="485546" y="1461411"/>
                    <a:pt x="257521" y="1101370"/>
                    <a:pt x="161510" y="861343"/>
                  </a:cubicBezTo>
                  <a:cubicBezTo>
                    <a:pt x="65499" y="621316"/>
                    <a:pt x="0" y="354473"/>
                    <a:pt x="89502" y="213272"/>
                  </a:cubicBezTo>
                  <a:close/>
                </a:path>
              </a:pathLst>
            </a:custGeom>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00" name="Text Box 7"/>
            <p:cNvSpPr txBox="1">
              <a:spLocks noChangeArrowheads="1"/>
            </p:cNvSpPr>
            <p:nvPr/>
          </p:nvSpPr>
          <p:spPr bwMode="gray">
            <a:xfrm>
              <a:off x="7380781" y="4653191"/>
              <a:ext cx="2303787" cy="323707"/>
            </a:xfrm>
            <a:prstGeom prst="rect">
              <a:avLst/>
            </a:prstGeom>
            <a:noFill/>
            <a:ln w="9525">
              <a:noFill/>
              <a:miter lim="800000"/>
              <a:headEnd/>
              <a:tailEnd/>
            </a:ln>
            <a:effectLst/>
          </p:spPr>
          <p:txBody>
            <a:bodyPr>
              <a:spAutoFit/>
            </a:bodyPr>
            <a:lstStyle/>
            <a:p>
              <a:pPr algn="l" defTabSz="742950" eaLnBrk="0" hangingPunct="0">
                <a:spcBef>
                  <a:spcPct val="0"/>
                </a:spcBef>
                <a:defRPr/>
              </a:pPr>
              <a:r>
                <a:rPr lang="en-GB" sz="1500" b="1" dirty="0">
                  <a:effectLst/>
                  <a:latin typeface="Arial" pitchFamily="34" charset="0"/>
                  <a:cs typeface="Times New Roman" pitchFamily="18" charset="0"/>
                </a:rPr>
                <a:t>Year 3 population = 15</a:t>
              </a:r>
              <a:endParaRPr lang="en-US" sz="1500" dirty="0">
                <a:effectLst>
                  <a:outerShdw blurRad="38100" dist="38100" dir="2700000" algn="tl">
                    <a:srgbClr val="C0C0C0"/>
                  </a:outerShdw>
                </a:effectLst>
                <a:latin typeface="Arial" pitchFamily="34" charset="0"/>
                <a:cs typeface="Times New Roman" pitchFamily="18" charset="0"/>
              </a:endParaRPr>
            </a:p>
          </p:txBody>
        </p:sp>
      </p:grpSp>
      <p:grpSp>
        <p:nvGrpSpPr>
          <p:cNvPr id="255" name="Group 177"/>
          <p:cNvGrpSpPr>
            <a:grpSpLocks/>
          </p:cNvGrpSpPr>
          <p:nvPr/>
        </p:nvGrpSpPr>
        <p:grpSpPr bwMode="auto">
          <a:xfrm>
            <a:off x="1649413" y="3560763"/>
            <a:ext cx="2967037" cy="2097087"/>
            <a:chOff x="5148064" y="2996952"/>
            <a:chExt cx="2966079" cy="2096686"/>
          </a:xfrm>
        </p:grpSpPr>
        <p:grpSp>
          <p:nvGrpSpPr>
            <p:cNvPr id="19495" name="Group 14"/>
            <p:cNvGrpSpPr>
              <a:grpSpLocks/>
            </p:cNvGrpSpPr>
            <p:nvPr/>
          </p:nvGrpSpPr>
          <p:grpSpPr bwMode="auto">
            <a:xfrm>
              <a:off x="6156176" y="4581128"/>
              <a:ext cx="373791" cy="512510"/>
              <a:chOff x="5893347" y="2999204"/>
              <a:chExt cx="1284693" cy="2310457"/>
            </a:xfrm>
          </p:grpSpPr>
          <p:sp>
            <p:nvSpPr>
              <p:cNvPr id="174" name="Freeform 15"/>
              <p:cNvSpPr/>
              <p:nvPr/>
            </p:nvSpPr>
            <p:spPr bwMode="auto">
              <a:xfrm>
                <a:off x="6153864" y="4007401"/>
                <a:ext cx="425440" cy="130226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75" name="Freeform 16"/>
              <p:cNvSpPr/>
              <p:nvPr/>
            </p:nvSpPr>
            <p:spPr bwMode="auto">
              <a:xfrm>
                <a:off x="5892055" y="2998510"/>
                <a:ext cx="1287229" cy="1559850"/>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496" name="Group 20"/>
            <p:cNvGrpSpPr>
              <a:grpSpLocks/>
            </p:cNvGrpSpPr>
            <p:nvPr/>
          </p:nvGrpSpPr>
          <p:grpSpPr bwMode="auto">
            <a:xfrm>
              <a:off x="6876256" y="3717032"/>
              <a:ext cx="373791" cy="512510"/>
              <a:chOff x="5893347" y="2999204"/>
              <a:chExt cx="1284693" cy="2310457"/>
            </a:xfrm>
          </p:grpSpPr>
          <p:sp>
            <p:nvSpPr>
              <p:cNvPr id="170" name="Freeform 169"/>
              <p:cNvSpPr/>
              <p:nvPr/>
            </p:nvSpPr>
            <p:spPr bwMode="auto">
              <a:xfrm>
                <a:off x="6155283" y="4010381"/>
                <a:ext cx="425440" cy="130226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71" name="Freeform 170"/>
              <p:cNvSpPr/>
              <p:nvPr/>
            </p:nvSpPr>
            <p:spPr bwMode="auto">
              <a:xfrm>
                <a:off x="5893474" y="3001489"/>
                <a:ext cx="1287229" cy="1559850"/>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497" name="Group 23"/>
            <p:cNvGrpSpPr>
              <a:grpSpLocks/>
            </p:cNvGrpSpPr>
            <p:nvPr/>
          </p:nvGrpSpPr>
          <p:grpSpPr bwMode="auto">
            <a:xfrm>
              <a:off x="6876256" y="4077072"/>
              <a:ext cx="373791" cy="512510"/>
              <a:chOff x="5893347" y="2999204"/>
              <a:chExt cx="1284693" cy="2310457"/>
            </a:xfrm>
          </p:grpSpPr>
          <p:sp>
            <p:nvSpPr>
              <p:cNvPr id="168" name="Freeform 167"/>
              <p:cNvSpPr/>
              <p:nvPr/>
            </p:nvSpPr>
            <p:spPr bwMode="auto">
              <a:xfrm>
                <a:off x="6155283" y="4004368"/>
                <a:ext cx="425440" cy="130226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69" name="Freeform 168"/>
              <p:cNvSpPr/>
              <p:nvPr/>
            </p:nvSpPr>
            <p:spPr bwMode="auto">
              <a:xfrm>
                <a:off x="5893474" y="3002630"/>
                <a:ext cx="1287229" cy="1552697"/>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498" name="Group 26"/>
            <p:cNvGrpSpPr>
              <a:grpSpLocks/>
            </p:cNvGrpSpPr>
            <p:nvPr/>
          </p:nvGrpSpPr>
          <p:grpSpPr bwMode="auto">
            <a:xfrm>
              <a:off x="7236296" y="3861048"/>
              <a:ext cx="373791" cy="512510"/>
              <a:chOff x="5893347" y="2999204"/>
              <a:chExt cx="1284693" cy="2310457"/>
            </a:xfrm>
          </p:grpSpPr>
          <p:sp>
            <p:nvSpPr>
              <p:cNvPr id="166" name="Freeform 165"/>
              <p:cNvSpPr/>
              <p:nvPr/>
            </p:nvSpPr>
            <p:spPr bwMode="auto">
              <a:xfrm>
                <a:off x="6155995" y="4005116"/>
                <a:ext cx="419984" cy="130226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67" name="Freeform 166"/>
              <p:cNvSpPr/>
              <p:nvPr/>
            </p:nvSpPr>
            <p:spPr bwMode="auto">
              <a:xfrm>
                <a:off x="5894185" y="2996225"/>
                <a:ext cx="1281773" cy="1559850"/>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499" name="Group 32"/>
            <p:cNvGrpSpPr>
              <a:grpSpLocks/>
            </p:cNvGrpSpPr>
            <p:nvPr/>
          </p:nvGrpSpPr>
          <p:grpSpPr bwMode="auto">
            <a:xfrm>
              <a:off x="5940152" y="3573016"/>
              <a:ext cx="373791" cy="512510"/>
              <a:chOff x="5893347" y="2999204"/>
              <a:chExt cx="1284693" cy="2310457"/>
            </a:xfrm>
          </p:grpSpPr>
          <p:sp>
            <p:nvSpPr>
              <p:cNvPr id="162" name="Freeform 161"/>
              <p:cNvSpPr/>
              <p:nvPr/>
            </p:nvSpPr>
            <p:spPr bwMode="auto">
              <a:xfrm>
                <a:off x="6154531" y="4008496"/>
                <a:ext cx="425440" cy="130226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63" name="Freeform 162"/>
              <p:cNvSpPr/>
              <p:nvPr/>
            </p:nvSpPr>
            <p:spPr bwMode="auto">
              <a:xfrm>
                <a:off x="5892722" y="2999601"/>
                <a:ext cx="1287229" cy="1559850"/>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00" name="Group 35"/>
            <p:cNvGrpSpPr>
              <a:grpSpLocks/>
            </p:cNvGrpSpPr>
            <p:nvPr/>
          </p:nvGrpSpPr>
          <p:grpSpPr bwMode="auto">
            <a:xfrm>
              <a:off x="5724128" y="4293096"/>
              <a:ext cx="373791" cy="512510"/>
              <a:chOff x="5893347" y="2999204"/>
              <a:chExt cx="1284693" cy="2310457"/>
            </a:xfrm>
          </p:grpSpPr>
          <p:sp>
            <p:nvSpPr>
              <p:cNvPr id="160" name="Freeform 159"/>
              <p:cNvSpPr/>
              <p:nvPr/>
            </p:nvSpPr>
            <p:spPr bwMode="auto">
              <a:xfrm>
                <a:off x="6155197" y="4010782"/>
                <a:ext cx="425440" cy="130226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61" name="Freeform 160"/>
              <p:cNvSpPr/>
              <p:nvPr/>
            </p:nvSpPr>
            <p:spPr bwMode="auto">
              <a:xfrm>
                <a:off x="5893388" y="3001886"/>
                <a:ext cx="1287229" cy="1559850"/>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01" name="Group 38"/>
            <p:cNvGrpSpPr>
              <a:grpSpLocks/>
            </p:cNvGrpSpPr>
            <p:nvPr/>
          </p:nvGrpSpPr>
          <p:grpSpPr bwMode="auto">
            <a:xfrm>
              <a:off x="6444208" y="3933056"/>
              <a:ext cx="373791" cy="512510"/>
              <a:chOff x="5893347" y="2999204"/>
              <a:chExt cx="1284693" cy="2310457"/>
            </a:xfrm>
          </p:grpSpPr>
          <p:sp>
            <p:nvSpPr>
              <p:cNvPr id="158" name="Freeform 157"/>
              <p:cNvSpPr/>
              <p:nvPr/>
            </p:nvSpPr>
            <p:spPr bwMode="auto">
              <a:xfrm>
                <a:off x="6156613" y="4009637"/>
                <a:ext cx="419987" cy="130226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59" name="Freeform 158"/>
              <p:cNvSpPr/>
              <p:nvPr/>
            </p:nvSpPr>
            <p:spPr bwMode="auto">
              <a:xfrm>
                <a:off x="5894804" y="3000745"/>
                <a:ext cx="1281776" cy="1559850"/>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02" name="Group 44"/>
            <p:cNvGrpSpPr>
              <a:grpSpLocks/>
            </p:cNvGrpSpPr>
            <p:nvPr/>
          </p:nvGrpSpPr>
          <p:grpSpPr bwMode="auto">
            <a:xfrm>
              <a:off x="5148064" y="2996952"/>
              <a:ext cx="373791" cy="512510"/>
              <a:chOff x="5893347" y="2999204"/>
              <a:chExt cx="1284693" cy="2310457"/>
            </a:xfrm>
          </p:grpSpPr>
          <p:sp>
            <p:nvSpPr>
              <p:cNvPr id="156" name="Freeform 155"/>
              <p:cNvSpPr/>
              <p:nvPr/>
            </p:nvSpPr>
            <p:spPr bwMode="auto">
              <a:xfrm>
                <a:off x="6155156" y="4008095"/>
                <a:ext cx="425440" cy="130226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57" name="Freeform 156"/>
              <p:cNvSpPr/>
              <p:nvPr/>
            </p:nvSpPr>
            <p:spPr bwMode="auto">
              <a:xfrm>
                <a:off x="5893347" y="2999204"/>
                <a:ext cx="1287229" cy="1559850"/>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03" name="Group 47"/>
            <p:cNvGrpSpPr>
              <a:grpSpLocks/>
            </p:cNvGrpSpPr>
            <p:nvPr/>
          </p:nvGrpSpPr>
          <p:grpSpPr bwMode="auto">
            <a:xfrm>
              <a:off x="6084168" y="4077072"/>
              <a:ext cx="373791" cy="512510"/>
              <a:chOff x="5893347" y="2999204"/>
              <a:chExt cx="1284693" cy="2310457"/>
            </a:xfrm>
          </p:grpSpPr>
          <p:sp>
            <p:nvSpPr>
              <p:cNvPr id="154" name="Freeform 153"/>
              <p:cNvSpPr/>
              <p:nvPr/>
            </p:nvSpPr>
            <p:spPr bwMode="auto">
              <a:xfrm>
                <a:off x="6155909" y="4004368"/>
                <a:ext cx="419984" cy="130226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55" name="Freeform 154"/>
              <p:cNvSpPr/>
              <p:nvPr/>
            </p:nvSpPr>
            <p:spPr bwMode="auto">
              <a:xfrm>
                <a:off x="5894099" y="3002630"/>
                <a:ext cx="1281773" cy="1552697"/>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04" name="Group 50"/>
            <p:cNvGrpSpPr>
              <a:grpSpLocks/>
            </p:cNvGrpSpPr>
            <p:nvPr/>
          </p:nvGrpSpPr>
          <p:grpSpPr bwMode="auto">
            <a:xfrm>
              <a:off x="5580112" y="3789040"/>
              <a:ext cx="373791" cy="512510"/>
              <a:chOff x="5893347" y="2999204"/>
              <a:chExt cx="1284693" cy="2310457"/>
            </a:xfrm>
          </p:grpSpPr>
          <p:sp>
            <p:nvSpPr>
              <p:cNvPr id="152" name="Freeform 151"/>
              <p:cNvSpPr/>
              <p:nvPr/>
            </p:nvSpPr>
            <p:spPr bwMode="auto">
              <a:xfrm>
                <a:off x="6153823" y="4007753"/>
                <a:ext cx="425440" cy="130226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53" name="Freeform 152"/>
              <p:cNvSpPr/>
              <p:nvPr/>
            </p:nvSpPr>
            <p:spPr bwMode="auto">
              <a:xfrm>
                <a:off x="5892014" y="2998857"/>
                <a:ext cx="1287229" cy="1559850"/>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05" name="Group 53"/>
            <p:cNvGrpSpPr>
              <a:grpSpLocks/>
            </p:cNvGrpSpPr>
            <p:nvPr/>
          </p:nvGrpSpPr>
          <p:grpSpPr bwMode="auto">
            <a:xfrm>
              <a:off x="5292080" y="3717032"/>
              <a:ext cx="373791" cy="512510"/>
              <a:chOff x="5893347" y="2999204"/>
              <a:chExt cx="1284693" cy="2310457"/>
            </a:xfrm>
          </p:grpSpPr>
          <p:sp>
            <p:nvSpPr>
              <p:cNvPr id="150" name="Freeform 149"/>
              <p:cNvSpPr/>
              <p:nvPr/>
            </p:nvSpPr>
            <p:spPr bwMode="auto">
              <a:xfrm>
                <a:off x="6156527" y="4010381"/>
                <a:ext cx="419987" cy="130226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51" name="Freeform 150"/>
              <p:cNvSpPr/>
              <p:nvPr/>
            </p:nvSpPr>
            <p:spPr bwMode="auto">
              <a:xfrm>
                <a:off x="5894718" y="3001489"/>
                <a:ext cx="1281776" cy="1559850"/>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06" name="Group 56"/>
            <p:cNvGrpSpPr>
              <a:grpSpLocks/>
            </p:cNvGrpSpPr>
            <p:nvPr/>
          </p:nvGrpSpPr>
          <p:grpSpPr bwMode="auto">
            <a:xfrm>
              <a:off x="5796136" y="3068960"/>
              <a:ext cx="373791" cy="512510"/>
              <a:chOff x="5893347" y="2999204"/>
              <a:chExt cx="1284693" cy="2310457"/>
            </a:xfrm>
          </p:grpSpPr>
          <p:sp>
            <p:nvSpPr>
              <p:cNvPr id="148" name="Freeform 147"/>
              <p:cNvSpPr/>
              <p:nvPr/>
            </p:nvSpPr>
            <p:spPr bwMode="auto">
              <a:xfrm>
                <a:off x="6153160" y="4005463"/>
                <a:ext cx="425440" cy="130226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49" name="Freeform 148"/>
              <p:cNvSpPr/>
              <p:nvPr/>
            </p:nvSpPr>
            <p:spPr bwMode="auto">
              <a:xfrm>
                <a:off x="5891351" y="2996567"/>
                <a:ext cx="1287229" cy="1559850"/>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07" name="Group 59"/>
            <p:cNvGrpSpPr>
              <a:grpSpLocks/>
            </p:cNvGrpSpPr>
            <p:nvPr/>
          </p:nvGrpSpPr>
          <p:grpSpPr bwMode="auto">
            <a:xfrm>
              <a:off x="7740352" y="3573016"/>
              <a:ext cx="373791" cy="512510"/>
              <a:chOff x="5893347" y="2999204"/>
              <a:chExt cx="1284693" cy="2310457"/>
            </a:xfrm>
          </p:grpSpPr>
          <p:sp>
            <p:nvSpPr>
              <p:cNvPr id="146" name="Freeform 145"/>
              <p:cNvSpPr/>
              <p:nvPr/>
            </p:nvSpPr>
            <p:spPr bwMode="auto">
              <a:xfrm>
                <a:off x="6152621" y="4008496"/>
                <a:ext cx="425440" cy="130226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47" name="Freeform 146"/>
              <p:cNvSpPr/>
              <p:nvPr/>
            </p:nvSpPr>
            <p:spPr bwMode="auto">
              <a:xfrm>
                <a:off x="5890811" y="2999601"/>
                <a:ext cx="1287229" cy="1559850"/>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508" name="Group 62"/>
            <p:cNvGrpSpPr>
              <a:grpSpLocks/>
            </p:cNvGrpSpPr>
            <p:nvPr/>
          </p:nvGrpSpPr>
          <p:grpSpPr bwMode="auto">
            <a:xfrm>
              <a:off x="6588224" y="3356992"/>
              <a:ext cx="373791" cy="512510"/>
              <a:chOff x="5893347" y="2999204"/>
              <a:chExt cx="1284693" cy="2310457"/>
            </a:xfrm>
          </p:grpSpPr>
          <p:sp>
            <p:nvSpPr>
              <p:cNvPr id="144" name="Freeform 143"/>
              <p:cNvSpPr/>
              <p:nvPr/>
            </p:nvSpPr>
            <p:spPr bwMode="auto">
              <a:xfrm>
                <a:off x="6152535" y="4009240"/>
                <a:ext cx="425440" cy="130226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45" name="Freeform 144"/>
              <p:cNvSpPr/>
              <p:nvPr/>
            </p:nvSpPr>
            <p:spPr bwMode="auto">
              <a:xfrm>
                <a:off x="5890725" y="3000344"/>
                <a:ext cx="1287229" cy="1559850"/>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sp>
        <p:nvSpPr>
          <p:cNvPr id="203" name="TextBox 202"/>
          <p:cNvSpPr txBox="1">
            <a:spLocks noChangeArrowheads="1"/>
          </p:cNvSpPr>
          <p:nvPr/>
        </p:nvSpPr>
        <p:spPr bwMode="auto">
          <a:xfrm>
            <a:off x="5724525" y="5472113"/>
            <a:ext cx="3095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Observed reduction of 58% over 4 years</a:t>
            </a:r>
          </a:p>
        </p:txBody>
      </p:sp>
      <p:grpSp>
        <p:nvGrpSpPr>
          <p:cNvPr id="69" name="Group 201"/>
          <p:cNvGrpSpPr>
            <a:grpSpLocks/>
          </p:cNvGrpSpPr>
          <p:nvPr/>
        </p:nvGrpSpPr>
        <p:grpSpPr bwMode="auto">
          <a:xfrm>
            <a:off x="2427288" y="3978275"/>
            <a:ext cx="3776662" cy="1906588"/>
            <a:chOff x="4323212" y="4154061"/>
            <a:chExt cx="3777180" cy="1907165"/>
          </a:xfrm>
        </p:grpSpPr>
        <p:sp>
          <p:nvSpPr>
            <p:cNvPr id="226" name="Freeform 225"/>
            <p:cNvSpPr/>
            <p:nvPr/>
          </p:nvSpPr>
          <p:spPr bwMode="auto">
            <a:xfrm>
              <a:off x="4323212" y="4154061"/>
              <a:ext cx="2143419" cy="1907165"/>
            </a:xfrm>
            <a:custGeom>
              <a:avLst/>
              <a:gdLst>
                <a:gd name="connsiteX0" fmla="*/ 296333 w 4191000"/>
                <a:gd name="connsiteY0" fmla="*/ 139700 h 2717800"/>
                <a:gd name="connsiteX1" fmla="*/ 1617133 w 4191000"/>
                <a:gd name="connsiteY1" fmla="*/ 88900 h 2717800"/>
                <a:gd name="connsiteX2" fmla="*/ 2671233 w 4191000"/>
                <a:gd name="connsiteY2" fmla="*/ 203200 h 2717800"/>
                <a:gd name="connsiteX3" fmla="*/ 3992033 w 4191000"/>
                <a:gd name="connsiteY3" fmla="*/ 647700 h 2717800"/>
                <a:gd name="connsiteX4" fmla="*/ 3865033 w 4191000"/>
                <a:gd name="connsiteY4" fmla="*/ 1041400 h 2717800"/>
                <a:gd name="connsiteX5" fmla="*/ 2963333 w 4191000"/>
                <a:gd name="connsiteY5" fmla="*/ 1536700 h 2717800"/>
                <a:gd name="connsiteX6" fmla="*/ 1439333 w 4191000"/>
                <a:gd name="connsiteY6" fmla="*/ 2654300 h 2717800"/>
                <a:gd name="connsiteX7" fmla="*/ 537633 w 4191000"/>
                <a:gd name="connsiteY7" fmla="*/ 1917700 h 2717800"/>
                <a:gd name="connsiteX8" fmla="*/ 829733 w 4191000"/>
                <a:gd name="connsiteY8" fmla="*/ 1282700 h 2717800"/>
                <a:gd name="connsiteX9" fmla="*/ 93133 w 4191000"/>
                <a:gd name="connsiteY9" fmla="*/ 927100 h 2717800"/>
                <a:gd name="connsiteX10" fmla="*/ 296333 w 4191000"/>
                <a:gd name="connsiteY10" fmla="*/ 139700 h 2717800"/>
                <a:gd name="connsiteX0" fmla="*/ 298935 w 4193602"/>
                <a:gd name="connsiteY0" fmla="*/ 121597 h 2699697"/>
                <a:gd name="connsiteX1" fmla="*/ 1889346 w 4193602"/>
                <a:gd name="connsiteY1" fmla="*/ 179417 h 2699697"/>
                <a:gd name="connsiteX2" fmla="*/ 2673835 w 4193602"/>
                <a:gd name="connsiteY2" fmla="*/ 185097 h 2699697"/>
                <a:gd name="connsiteX3" fmla="*/ 3994635 w 4193602"/>
                <a:gd name="connsiteY3" fmla="*/ 629597 h 2699697"/>
                <a:gd name="connsiteX4" fmla="*/ 3867635 w 4193602"/>
                <a:gd name="connsiteY4" fmla="*/ 1023297 h 2699697"/>
                <a:gd name="connsiteX5" fmla="*/ 2965935 w 4193602"/>
                <a:gd name="connsiteY5" fmla="*/ 1518597 h 2699697"/>
                <a:gd name="connsiteX6" fmla="*/ 1441935 w 4193602"/>
                <a:gd name="connsiteY6" fmla="*/ 2636197 h 2699697"/>
                <a:gd name="connsiteX7" fmla="*/ 540235 w 4193602"/>
                <a:gd name="connsiteY7" fmla="*/ 1899597 h 2699697"/>
                <a:gd name="connsiteX8" fmla="*/ 832335 w 4193602"/>
                <a:gd name="connsiteY8" fmla="*/ 1264597 h 2699697"/>
                <a:gd name="connsiteX9" fmla="*/ 95735 w 4193602"/>
                <a:gd name="connsiteY9" fmla="*/ 908997 h 2699697"/>
                <a:gd name="connsiteX10" fmla="*/ 298935 w 4193602"/>
                <a:gd name="connsiteY10" fmla="*/ 121597 h 2699697"/>
                <a:gd name="connsiteX0" fmla="*/ 1717751 w 4238031"/>
                <a:gd name="connsiteY0" fmla="*/ 503109 h 2591341"/>
                <a:gd name="connsiteX1" fmla="*/ 1933775 w 4238031"/>
                <a:gd name="connsiteY1" fmla="*/ 71061 h 2591341"/>
                <a:gd name="connsiteX2" fmla="*/ 2718264 w 4238031"/>
                <a:gd name="connsiteY2" fmla="*/ 76741 h 2591341"/>
                <a:gd name="connsiteX3" fmla="*/ 4039064 w 4238031"/>
                <a:gd name="connsiteY3" fmla="*/ 521241 h 2591341"/>
                <a:gd name="connsiteX4" fmla="*/ 3912064 w 4238031"/>
                <a:gd name="connsiteY4" fmla="*/ 914941 h 2591341"/>
                <a:gd name="connsiteX5" fmla="*/ 3010364 w 4238031"/>
                <a:gd name="connsiteY5" fmla="*/ 1410241 h 2591341"/>
                <a:gd name="connsiteX6" fmla="*/ 1486364 w 4238031"/>
                <a:gd name="connsiteY6" fmla="*/ 2527841 h 2591341"/>
                <a:gd name="connsiteX7" fmla="*/ 584664 w 4238031"/>
                <a:gd name="connsiteY7" fmla="*/ 1791241 h 2591341"/>
                <a:gd name="connsiteX8" fmla="*/ 876764 w 4238031"/>
                <a:gd name="connsiteY8" fmla="*/ 1156241 h 2591341"/>
                <a:gd name="connsiteX9" fmla="*/ 140164 w 4238031"/>
                <a:gd name="connsiteY9" fmla="*/ 800641 h 2591341"/>
                <a:gd name="connsiteX10" fmla="*/ 1717751 w 4238031"/>
                <a:gd name="connsiteY10" fmla="*/ 503109 h 2591341"/>
                <a:gd name="connsiteX0" fmla="*/ 1717751 w 4238031"/>
                <a:gd name="connsiteY0" fmla="*/ 503109 h 2591341"/>
                <a:gd name="connsiteX1" fmla="*/ 1933775 w 4238031"/>
                <a:gd name="connsiteY1" fmla="*/ 71061 h 2591341"/>
                <a:gd name="connsiteX2" fmla="*/ 2718264 w 4238031"/>
                <a:gd name="connsiteY2" fmla="*/ 76741 h 2591341"/>
                <a:gd name="connsiteX3" fmla="*/ 4039064 w 4238031"/>
                <a:gd name="connsiteY3" fmla="*/ 521241 h 2591341"/>
                <a:gd name="connsiteX4" fmla="*/ 3912064 w 4238031"/>
                <a:gd name="connsiteY4" fmla="*/ 914941 h 2591341"/>
                <a:gd name="connsiteX5" fmla="*/ 3010364 w 4238031"/>
                <a:gd name="connsiteY5" fmla="*/ 1410241 h 2591341"/>
                <a:gd name="connsiteX6" fmla="*/ 1486364 w 4238031"/>
                <a:gd name="connsiteY6" fmla="*/ 2527841 h 2591341"/>
                <a:gd name="connsiteX7" fmla="*/ 584664 w 4238031"/>
                <a:gd name="connsiteY7" fmla="*/ 1791241 h 2591341"/>
                <a:gd name="connsiteX8" fmla="*/ 876764 w 4238031"/>
                <a:gd name="connsiteY8" fmla="*/ 1156241 h 2591341"/>
                <a:gd name="connsiteX9" fmla="*/ 140164 w 4238031"/>
                <a:gd name="connsiteY9" fmla="*/ 800641 h 2591341"/>
                <a:gd name="connsiteX10" fmla="*/ 1717751 w 4238031"/>
                <a:gd name="connsiteY10" fmla="*/ 503109 h 2591341"/>
                <a:gd name="connsiteX0" fmla="*/ 1234687 w 3754967"/>
                <a:gd name="connsiteY0" fmla="*/ 503109 h 2591341"/>
                <a:gd name="connsiteX1" fmla="*/ 1450711 w 3754967"/>
                <a:gd name="connsiteY1" fmla="*/ 71061 h 2591341"/>
                <a:gd name="connsiteX2" fmla="*/ 2235200 w 3754967"/>
                <a:gd name="connsiteY2" fmla="*/ 76741 h 2591341"/>
                <a:gd name="connsiteX3" fmla="*/ 3556000 w 3754967"/>
                <a:gd name="connsiteY3" fmla="*/ 521241 h 2591341"/>
                <a:gd name="connsiteX4" fmla="*/ 3429000 w 3754967"/>
                <a:gd name="connsiteY4" fmla="*/ 914941 h 2591341"/>
                <a:gd name="connsiteX5" fmla="*/ 2527300 w 3754967"/>
                <a:gd name="connsiteY5" fmla="*/ 1410241 h 2591341"/>
                <a:gd name="connsiteX6" fmla="*/ 1003300 w 3754967"/>
                <a:gd name="connsiteY6" fmla="*/ 2527841 h 2591341"/>
                <a:gd name="connsiteX7" fmla="*/ 101600 w 3754967"/>
                <a:gd name="connsiteY7" fmla="*/ 1791241 h 2591341"/>
                <a:gd name="connsiteX8" fmla="*/ 393700 w 3754967"/>
                <a:gd name="connsiteY8" fmla="*/ 1156241 h 2591341"/>
                <a:gd name="connsiteX9" fmla="*/ 1234687 w 3754967"/>
                <a:gd name="connsiteY9" fmla="*/ 503109 h 2591341"/>
                <a:gd name="connsiteX0" fmla="*/ 1231658 w 3751938"/>
                <a:gd name="connsiteY0" fmla="*/ 503109 h 2591341"/>
                <a:gd name="connsiteX1" fmla="*/ 1447682 w 3751938"/>
                <a:gd name="connsiteY1" fmla="*/ 71061 h 2591341"/>
                <a:gd name="connsiteX2" fmla="*/ 2232171 w 3751938"/>
                <a:gd name="connsiteY2" fmla="*/ 76741 h 2591341"/>
                <a:gd name="connsiteX3" fmla="*/ 3552971 w 3751938"/>
                <a:gd name="connsiteY3" fmla="*/ 521241 h 2591341"/>
                <a:gd name="connsiteX4" fmla="*/ 3425971 w 3751938"/>
                <a:gd name="connsiteY4" fmla="*/ 914941 h 2591341"/>
                <a:gd name="connsiteX5" fmla="*/ 2524271 w 3751938"/>
                <a:gd name="connsiteY5" fmla="*/ 1410241 h 2591341"/>
                <a:gd name="connsiteX6" fmla="*/ 1000271 w 3751938"/>
                <a:gd name="connsiteY6" fmla="*/ 2527841 h 2591341"/>
                <a:gd name="connsiteX7" fmla="*/ 98571 w 3751938"/>
                <a:gd name="connsiteY7" fmla="*/ 1791241 h 2591341"/>
                <a:gd name="connsiteX8" fmla="*/ 1591699 w 3751938"/>
                <a:gd name="connsiteY8" fmla="*/ 1799253 h 2591341"/>
                <a:gd name="connsiteX9" fmla="*/ 1231658 w 3751938"/>
                <a:gd name="connsiteY9" fmla="*/ 503109 h 2591341"/>
                <a:gd name="connsiteX0" fmla="*/ 386816 w 2907096"/>
                <a:gd name="connsiteY0" fmla="*/ 503109 h 2592676"/>
                <a:gd name="connsiteX1" fmla="*/ 602840 w 2907096"/>
                <a:gd name="connsiteY1" fmla="*/ 71061 h 2592676"/>
                <a:gd name="connsiteX2" fmla="*/ 1387329 w 2907096"/>
                <a:gd name="connsiteY2" fmla="*/ 76741 h 2592676"/>
                <a:gd name="connsiteX3" fmla="*/ 2708129 w 2907096"/>
                <a:gd name="connsiteY3" fmla="*/ 521241 h 2592676"/>
                <a:gd name="connsiteX4" fmla="*/ 2581129 w 2907096"/>
                <a:gd name="connsiteY4" fmla="*/ 914941 h 2592676"/>
                <a:gd name="connsiteX5" fmla="*/ 1679429 w 2907096"/>
                <a:gd name="connsiteY5" fmla="*/ 1410241 h 2592676"/>
                <a:gd name="connsiteX6" fmla="*/ 155429 w 2907096"/>
                <a:gd name="connsiteY6" fmla="*/ 2527841 h 2592676"/>
                <a:gd name="connsiteX7" fmla="*/ 746857 w 2907096"/>
                <a:gd name="connsiteY7" fmla="*/ 1799253 h 2592676"/>
                <a:gd name="connsiteX8" fmla="*/ 386816 w 2907096"/>
                <a:gd name="connsiteY8" fmla="*/ 503109 h 2592676"/>
                <a:gd name="connsiteX0" fmla="*/ 24003 w 2544283"/>
                <a:gd name="connsiteY0" fmla="*/ 503109 h 1950442"/>
                <a:gd name="connsiteX1" fmla="*/ 240027 w 2544283"/>
                <a:gd name="connsiteY1" fmla="*/ 71061 h 1950442"/>
                <a:gd name="connsiteX2" fmla="*/ 1024516 w 2544283"/>
                <a:gd name="connsiteY2" fmla="*/ 76741 h 1950442"/>
                <a:gd name="connsiteX3" fmla="*/ 2345316 w 2544283"/>
                <a:gd name="connsiteY3" fmla="*/ 521241 h 1950442"/>
                <a:gd name="connsiteX4" fmla="*/ 2218316 w 2544283"/>
                <a:gd name="connsiteY4" fmla="*/ 914941 h 1950442"/>
                <a:gd name="connsiteX5" fmla="*/ 1316616 w 2544283"/>
                <a:gd name="connsiteY5" fmla="*/ 1410241 h 1950442"/>
                <a:gd name="connsiteX6" fmla="*/ 384044 w 2544283"/>
                <a:gd name="connsiteY6" fmla="*/ 1799253 h 1950442"/>
                <a:gd name="connsiteX7" fmla="*/ 24003 w 2544283"/>
                <a:gd name="connsiteY7" fmla="*/ 503109 h 1950442"/>
                <a:gd name="connsiteX0" fmla="*/ 24003 w 2338918"/>
                <a:gd name="connsiteY0" fmla="*/ 503109 h 1950442"/>
                <a:gd name="connsiteX1" fmla="*/ 240027 w 2338918"/>
                <a:gd name="connsiteY1" fmla="*/ 71061 h 1950442"/>
                <a:gd name="connsiteX2" fmla="*/ 1024516 w 2338918"/>
                <a:gd name="connsiteY2" fmla="*/ 76741 h 1950442"/>
                <a:gd name="connsiteX3" fmla="*/ 2040227 w 2338918"/>
                <a:gd name="connsiteY3" fmla="*/ 503108 h 1950442"/>
                <a:gd name="connsiteX4" fmla="*/ 2218316 w 2338918"/>
                <a:gd name="connsiteY4" fmla="*/ 914941 h 1950442"/>
                <a:gd name="connsiteX5" fmla="*/ 1316616 w 2338918"/>
                <a:gd name="connsiteY5" fmla="*/ 1410241 h 1950442"/>
                <a:gd name="connsiteX6" fmla="*/ 384044 w 2338918"/>
                <a:gd name="connsiteY6" fmla="*/ 1799253 h 1950442"/>
                <a:gd name="connsiteX7" fmla="*/ 24003 w 2338918"/>
                <a:gd name="connsiteY7" fmla="*/ 503109 h 1950442"/>
                <a:gd name="connsiteX0" fmla="*/ 24003 w 2161507"/>
                <a:gd name="connsiteY0" fmla="*/ 503109 h 1950442"/>
                <a:gd name="connsiteX1" fmla="*/ 240027 w 2161507"/>
                <a:gd name="connsiteY1" fmla="*/ 71061 h 1950442"/>
                <a:gd name="connsiteX2" fmla="*/ 1024516 w 2161507"/>
                <a:gd name="connsiteY2" fmla="*/ 76741 h 1950442"/>
                <a:gd name="connsiteX3" fmla="*/ 2040227 w 2161507"/>
                <a:gd name="connsiteY3" fmla="*/ 503108 h 1950442"/>
                <a:gd name="connsiteX4" fmla="*/ 1752195 w 2161507"/>
                <a:gd name="connsiteY4" fmla="*/ 1079172 h 1950442"/>
                <a:gd name="connsiteX5" fmla="*/ 1316616 w 2161507"/>
                <a:gd name="connsiteY5" fmla="*/ 1410241 h 1950442"/>
                <a:gd name="connsiteX6" fmla="*/ 384044 w 2161507"/>
                <a:gd name="connsiteY6" fmla="*/ 1799253 h 1950442"/>
                <a:gd name="connsiteX7" fmla="*/ 24003 w 2161507"/>
                <a:gd name="connsiteY7" fmla="*/ 503109 h 1950442"/>
                <a:gd name="connsiteX0" fmla="*/ 70742 w 2064229"/>
                <a:gd name="connsiteY0" fmla="*/ 671127 h 1950442"/>
                <a:gd name="connsiteX1" fmla="*/ 142749 w 2064229"/>
                <a:gd name="connsiteY1" fmla="*/ 95064 h 1950442"/>
                <a:gd name="connsiteX2" fmla="*/ 927238 w 2064229"/>
                <a:gd name="connsiteY2" fmla="*/ 100744 h 1950442"/>
                <a:gd name="connsiteX3" fmla="*/ 1942949 w 2064229"/>
                <a:gd name="connsiteY3" fmla="*/ 527111 h 1950442"/>
                <a:gd name="connsiteX4" fmla="*/ 1654917 w 2064229"/>
                <a:gd name="connsiteY4" fmla="*/ 1103175 h 1950442"/>
                <a:gd name="connsiteX5" fmla="*/ 1219338 w 2064229"/>
                <a:gd name="connsiteY5" fmla="*/ 1434244 h 1950442"/>
                <a:gd name="connsiteX6" fmla="*/ 286766 w 2064229"/>
                <a:gd name="connsiteY6" fmla="*/ 1823256 h 1950442"/>
                <a:gd name="connsiteX7" fmla="*/ 70742 w 2064229"/>
                <a:gd name="connsiteY7" fmla="*/ 671127 h 1950442"/>
                <a:gd name="connsiteX0" fmla="*/ 70741 w 2064228"/>
                <a:gd name="connsiteY0" fmla="*/ 630390 h 1909705"/>
                <a:gd name="connsiteX1" fmla="*/ 142749 w 2064228"/>
                <a:gd name="connsiteY1" fmla="*/ 126335 h 1909705"/>
                <a:gd name="connsiteX2" fmla="*/ 927237 w 2064228"/>
                <a:gd name="connsiteY2" fmla="*/ 60007 h 1909705"/>
                <a:gd name="connsiteX3" fmla="*/ 1942948 w 2064228"/>
                <a:gd name="connsiteY3" fmla="*/ 486374 h 1909705"/>
                <a:gd name="connsiteX4" fmla="*/ 1654916 w 2064228"/>
                <a:gd name="connsiteY4" fmla="*/ 1062438 h 1909705"/>
                <a:gd name="connsiteX5" fmla="*/ 1219337 w 2064228"/>
                <a:gd name="connsiteY5" fmla="*/ 1393507 h 1909705"/>
                <a:gd name="connsiteX6" fmla="*/ 286765 w 2064228"/>
                <a:gd name="connsiteY6" fmla="*/ 1782519 h 1909705"/>
                <a:gd name="connsiteX7" fmla="*/ 70741 w 2064228"/>
                <a:gd name="connsiteY7" fmla="*/ 630390 h 1909705"/>
                <a:gd name="connsiteX0" fmla="*/ 70741 w 2143980"/>
                <a:gd name="connsiteY0" fmla="*/ 627850 h 1907165"/>
                <a:gd name="connsiteX1" fmla="*/ 142749 w 2143980"/>
                <a:gd name="connsiteY1" fmla="*/ 123795 h 1907165"/>
                <a:gd name="connsiteX2" fmla="*/ 927237 w 2143980"/>
                <a:gd name="connsiteY2" fmla="*/ 57467 h 1907165"/>
                <a:gd name="connsiteX3" fmla="*/ 2022700 w 2143980"/>
                <a:gd name="connsiteY3" fmla="*/ 468595 h 1907165"/>
                <a:gd name="connsiteX4" fmla="*/ 1654916 w 2143980"/>
                <a:gd name="connsiteY4" fmla="*/ 1059898 h 1907165"/>
                <a:gd name="connsiteX5" fmla="*/ 1219337 w 2143980"/>
                <a:gd name="connsiteY5" fmla="*/ 1390967 h 1907165"/>
                <a:gd name="connsiteX6" fmla="*/ 286765 w 2143980"/>
                <a:gd name="connsiteY6" fmla="*/ 1779979 h 1907165"/>
                <a:gd name="connsiteX7" fmla="*/ 70741 w 2143980"/>
                <a:gd name="connsiteY7" fmla="*/ 627850 h 190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980" h="1907165">
                  <a:moveTo>
                    <a:pt x="70741" y="627850"/>
                  </a:moveTo>
                  <a:cubicBezTo>
                    <a:pt x="46738" y="351819"/>
                    <a:pt x="0" y="218859"/>
                    <a:pt x="142749" y="123795"/>
                  </a:cubicBezTo>
                  <a:cubicBezTo>
                    <a:pt x="285498" y="28731"/>
                    <a:pt x="613912" y="0"/>
                    <a:pt x="927237" y="57467"/>
                  </a:cubicBezTo>
                  <a:cubicBezTo>
                    <a:pt x="1240562" y="114934"/>
                    <a:pt x="1901420" y="301523"/>
                    <a:pt x="2022700" y="468595"/>
                  </a:cubicBezTo>
                  <a:cubicBezTo>
                    <a:pt x="2143980" y="635667"/>
                    <a:pt x="1788810" y="906169"/>
                    <a:pt x="1654916" y="1059898"/>
                  </a:cubicBezTo>
                  <a:cubicBezTo>
                    <a:pt x="1521022" y="1213627"/>
                    <a:pt x="1447362" y="1270954"/>
                    <a:pt x="1219337" y="1390967"/>
                  </a:cubicBezTo>
                  <a:cubicBezTo>
                    <a:pt x="991312" y="1510981"/>
                    <a:pt x="478198" y="1907165"/>
                    <a:pt x="286765" y="1779979"/>
                  </a:cubicBezTo>
                  <a:cubicBezTo>
                    <a:pt x="95332" y="1652793"/>
                    <a:pt x="94744" y="903881"/>
                    <a:pt x="70741" y="627850"/>
                  </a:cubicBezTo>
                  <a:close/>
                </a:path>
              </a:pathLst>
            </a:custGeom>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90" name="Text Box 7"/>
            <p:cNvSpPr txBox="1">
              <a:spLocks noChangeArrowheads="1"/>
            </p:cNvSpPr>
            <p:nvPr/>
          </p:nvSpPr>
          <p:spPr bwMode="gray">
            <a:xfrm>
              <a:off x="5796614" y="5373630"/>
              <a:ext cx="2303778" cy="322361"/>
            </a:xfrm>
            <a:prstGeom prst="rect">
              <a:avLst/>
            </a:prstGeom>
            <a:noFill/>
            <a:ln w="9525">
              <a:noFill/>
              <a:miter lim="800000"/>
              <a:headEnd/>
              <a:tailEnd/>
            </a:ln>
            <a:effectLst/>
          </p:spPr>
          <p:txBody>
            <a:bodyPr>
              <a:spAutoFit/>
            </a:bodyPr>
            <a:lstStyle/>
            <a:p>
              <a:pPr algn="l" defTabSz="742950" eaLnBrk="0" hangingPunct="0">
                <a:spcBef>
                  <a:spcPct val="0"/>
                </a:spcBef>
                <a:defRPr/>
              </a:pPr>
              <a:r>
                <a:rPr lang="en-GB" sz="1500" b="1" dirty="0">
                  <a:effectLst/>
                  <a:latin typeface="Arial" pitchFamily="34" charset="0"/>
                  <a:cs typeface="Times New Roman" pitchFamily="18" charset="0"/>
                </a:rPr>
                <a:t>Year 4 population = 8</a:t>
              </a:r>
              <a:endParaRPr lang="en-US" sz="1500" dirty="0">
                <a:effectLst>
                  <a:outerShdw blurRad="38100" dist="38100" dir="2700000" algn="tl">
                    <a:srgbClr val="C0C0C0"/>
                  </a:outerShdw>
                </a:effectLst>
                <a:latin typeface="Arial" pitchFamily="34" charset="0"/>
                <a:cs typeface="Times New Roman" pitchFamily="18" charset="0"/>
              </a:endParaRPr>
            </a:p>
          </p:txBody>
        </p:sp>
      </p:grpSp>
      <p:grpSp>
        <p:nvGrpSpPr>
          <p:cNvPr id="70" name="Group 221"/>
          <p:cNvGrpSpPr>
            <a:grpSpLocks/>
          </p:cNvGrpSpPr>
          <p:nvPr/>
        </p:nvGrpSpPr>
        <p:grpSpPr bwMode="auto">
          <a:xfrm>
            <a:off x="2438400" y="3914775"/>
            <a:ext cx="2173288" cy="1736725"/>
            <a:chOff x="5926401" y="3448432"/>
            <a:chExt cx="2173991" cy="1736646"/>
          </a:xfrm>
        </p:grpSpPr>
        <p:grpSp>
          <p:nvGrpSpPr>
            <p:cNvPr id="19469" name="Group 14"/>
            <p:cNvGrpSpPr>
              <a:grpSpLocks/>
            </p:cNvGrpSpPr>
            <p:nvPr/>
          </p:nvGrpSpPr>
          <p:grpSpPr bwMode="auto">
            <a:xfrm>
              <a:off x="6142425" y="4672568"/>
              <a:ext cx="373791" cy="512510"/>
              <a:chOff x="5893347" y="2999204"/>
              <a:chExt cx="1284693" cy="2310457"/>
            </a:xfrm>
          </p:grpSpPr>
          <p:sp>
            <p:nvSpPr>
              <p:cNvPr id="220" name="Freeform 15"/>
              <p:cNvSpPr/>
              <p:nvPr/>
            </p:nvSpPr>
            <p:spPr bwMode="auto">
              <a:xfrm>
                <a:off x="6155140" y="4007211"/>
                <a:ext cx="420259" cy="130245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221" name="Freeform 16"/>
              <p:cNvSpPr/>
              <p:nvPr/>
            </p:nvSpPr>
            <p:spPr bwMode="auto">
              <a:xfrm>
                <a:off x="5893161" y="2998172"/>
                <a:ext cx="1282606" cy="156007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470" name="Group 20"/>
            <p:cNvGrpSpPr>
              <a:grpSpLocks/>
            </p:cNvGrpSpPr>
            <p:nvPr/>
          </p:nvGrpSpPr>
          <p:grpSpPr bwMode="auto">
            <a:xfrm>
              <a:off x="6862505" y="3808472"/>
              <a:ext cx="373791" cy="512510"/>
              <a:chOff x="5893347" y="2999204"/>
              <a:chExt cx="1284693" cy="2310457"/>
            </a:xfrm>
          </p:grpSpPr>
          <p:sp>
            <p:nvSpPr>
              <p:cNvPr id="218" name="Freeform 217"/>
              <p:cNvSpPr/>
              <p:nvPr/>
            </p:nvSpPr>
            <p:spPr bwMode="auto">
              <a:xfrm>
                <a:off x="6152703" y="4009627"/>
                <a:ext cx="425715" cy="130245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219" name="Freeform 218"/>
              <p:cNvSpPr/>
              <p:nvPr/>
            </p:nvSpPr>
            <p:spPr bwMode="auto">
              <a:xfrm>
                <a:off x="5890724" y="3000588"/>
                <a:ext cx="1288062" cy="156007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471" name="Group 23"/>
            <p:cNvGrpSpPr>
              <a:grpSpLocks/>
            </p:cNvGrpSpPr>
            <p:nvPr/>
          </p:nvGrpSpPr>
          <p:grpSpPr bwMode="auto">
            <a:xfrm>
              <a:off x="6862505" y="4168512"/>
              <a:ext cx="373791" cy="512510"/>
              <a:chOff x="5893347" y="2999204"/>
              <a:chExt cx="1284693" cy="2310457"/>
            </a:xfrm>
          </p:grpSpPr>
          <p:sp>
            <p:nvSpPr>
              <p:cNvPr id="216" name="Freeform 215"/>
              <p:cNvSpPr/>
              <p:nvPr/>
            </p:nvSpPr>
            <p:spPr bwMode="auto">
              <a:xfrm>
                <a:off x="6152703" y="4003848"/>
                <a:ext cx="425715" cy="130245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217" name="Freeform 216"/>
              <p:cNvSpPr/>
              <p:nvPr/>
            </p:nvSpPr>
            <p:spPr bwMode="auto">
              <a:xfrm>
                <a:off x="5890724" y="3001963"/>
                <a:ext cx="1288062" cy="1552924"/>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472" name="Group 26"/>
            <p:cNvGrpSpPr>
              <a:grpSpLocks/>
            </p:cNvGrpSpPr>
            <p:nvPr/>
          </p:nvGrpSpPr>
          <p:grpSpPr bwMode="auto">
            <a:xfrm>
              <a:off x="7222545" y="3952488"/>
              <a:ext cx="373791" cy="512510"/>
              <a:chOff x="5893347" y="2999204"/>
              <a:chExt cx="1284693" cy="2310457"/>
            </a:xfrm>
          </p:grpSpPr>
          <p:sp>
            <p:nvSpPr>
              <p:cNvPr id="214" name="Freeform 213"/>
              <p:cNvSpPr/>
              <p:nvPr/>
            </p:nvSpPr>
            <p:spPr bwMode="auto">
              <a:xfrm>
                <a:off x="6154208" y="4004452"/>
                <a:ext cx="425715" cy="130245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215" name="Freeform 214"/>
              <p:cNvSpPr/>
              <p:nvPr/>
            </p:nvSpPr>
            <p:spPr bwMode="auto">
              <a:xfrm>
                <a:off x="5892230" y="3002567"/>
                <a:ext cx="1288062" cy="1552924"/>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473" name="Group 32"/>
            <p:cNvGrpSpPr>
              <a:grpSpLocks/>
            </p:cNvGrpSpPr>
            <p:nvPr/>
          </p:nvGrpSpPr>
          <p:grpSpPr bwMode="auto">
            <a:xfrm>
              <a:off x="5926401" y="3664456"/>
              <a:ext cx="373791" cy="512510"/>
              <a:chOff x="5893347" y="2999204"/>
              <a:chExt cx="1284693" cy="2310457"/>
            </a:xfrm>
          </p:grpSpPr>
          <p:sp>
            <p:nvSpPr>
              <p:cNvPr id="212" name="Freeform 211"/>
              <p:cNvSpPr/>
              <p:nvPr/>
            </p:nvSpPr>
            <p:spPr bwMode="auto">
              <a:xfrm>
                <a:off x="6155326" y="4007643"/>
                <a:ext cx="420259" cy="130245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213" name="Freeform 212"/>
              <p:cNvSpPr/>
              <p:nvPr/>
            </p:nvSpPr>
            <p:spPr bwMode="auto">
              <a:xfrm>
                <a:off x="5893347" y="2998600"/>
                <a:ext cx="1282606" cy="156007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474" name="Group 38"/>
            <p:cNvGrpSpPr>
              <a:grpSpLocks/>
            </p:cNvGrpSpPr>
            <p:nvPr/>
          </p:nvGrpSpPr>
          <p:grpSpPr bwMode="auto">
            <a:xfrm>
              <a:off x="6430457" y="4024496"/>
              <a:ext cx="373791" cy="512510"/>
              <a:chOff x="5893347" y="2999204"/>
              <a:chExt cx="1284693" cy="2310457"/>
            </a:xfrm>
          </p:grpSpPr>
          <p:sp>
            <p:nvSpPr>
              <p:cNvPr id="208" name="Freeform 207"/>
              <p:cNvSpPr/>
              <p:nvPr/>
            </p:nvSpPr>
            <p:spPr bwMode="auto">
              <a:xfrm>
                <a:off x="6153074" y="4009023"/>
                <a:ext cx="425715" cy="130245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209" name="Freeform 208"/>
              <p:cNvSpPr/>
              <p:nvPr/>
            </p:nvSpPr>
            <p:spPr bwMode="auto">
              <a:xfrm>
                <a:off x="5891095" y="2999984"/>
                <a:ext cx="1288062" cy="156007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475" name="Group 59"/>
            <p:cNvGrpSpPr>
              <a:grpSpLocks/>
            </p:cNvGrpSpPr>
            <p:nvPr/>
          </p:nvGrpSpPr>
          <p:grpSpPr bwMode="auto">
            <a:xfrm>
              <a:off x="7726601" y="3664456"/>
              <a:ext cx="373791" cy="512510"/>
              <a:chOff x="5893347" y="2999204"/>
              <a:chExt cx="1284693" cy="2310457"/>
            </a:xfrm>
          </p:grpSpPr>
          <p:sp>
            <p:nvSpPr>
              <p:cNvPr id="196" name="Freeform 195"/>
              <p:cNvSpPr/>
              <p:nvPr/>
            </p:nvSpPr>
            <p:spPr bwMode="auto">
              <a:xfrm>
                <a:off x="6157413" y="4007643"/>
                <a:ext cx="420259" cy="130245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97" name="Freeform 196"/>
              <p:cNvSpPr/>
              <p:nvPr/>
            </p:nvSpPr>
            <p:spPr bwMode="auto">
              <a:xfrm>
                <a:off x="5895434" y="2998600"/>
                <a:ext cx="1282606" cy="156007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nvGrpSpPr>
            <p:cNvPr id="19476" name="Group 62"/>
            <p:cNvGrpSpPr>
              <a:grpSpLocks/>
            </p:cNvGrpSpPr>
            <p:nvPr/>
          </p:nvGrpSpPr>
          <p:grpSpPr bwMode="auto">
            <a:xfrm>
              <a:off x="6574473" y="3448432"/>
              <a:ext cx="373791" cy="512510"/>
              <a:chOff x="5893347" y="2999204"/>
              <a:chExt cx="1284693" cy="2310457"/>
            </a:xfrm>
          </p:grpSpPr>
          <p:sp>
            <p:nvSpPr>
              <p:cNvPr id="194" name="Freeform 193"/>
              <p:cNvSpPr/>
              <p:nvPr/>
            </p:nvSpPr>
            <p:spPr bwMode="auto">
              <a:xfrm>
                <a:off x="6154769" y="4008247"/>
                <a:ext cx="420259" cy="1302450"/>
              </a:xfrm>
              <a:custGeom>
                <a:avLst/>
                <a:gdLst>
                  <a:gd name="connsiteX0" fmla="*/ 22399 w 420862"/>
                  <a:gd name="connsiteY0" fmla="*/ 1162992 h 1304597"/>
                  <a:gd name="connsiteX1" fmla="*/ 37639 w 420862"/>
                  <a:gd name="connsiteY1" fmla="*/ 1041072 h 1304597"/>
                  <a:gd name="connsiteX2" fmla="*/ 68119 w 420862"/>
                  <a:gd name="connsiteY2" fmla="*/ 995352 h 1304597"/>
                  <a:gd name="connsiteX3" fmla="*/ 83359 w 420862"/>
                  <a:gd name="connsiteY3" fmla="*/ 949632 h 1304597"/>
                  <a:gd name="connsiteX4" fmla="*/ 98599 w 420862"/>
                  <a:gd name="connsiteY4" fmla="*/ 766752 h 1304597"/>
                  <a:gd name="connsiteX5" fmla="*/ 113839 w 420862"/>
                  <a:gd name="connsiteY5" fmla="*/ 721032 h 1304597"/>
                  <a:gd name="connsiteX6" fmla="*/ 129079 w 420862"/>
                  <a:gd name="connsiteY6" fmla="*/ 660072 h 1304597"/>
                  <a:gd name="connsiteX7" fmla="*/ 144319 w 420862"/>
                  <a:gd name="connsiteY7" fmla="*/ 248592 h 1304597"/>
                  <a:gd name="connsiteX8" fmla="*/ 159559 w 420862"/>
                  <a:gd name="connsiteY8" fmla="*/ 19992 h 1304597"/>
                  <a:gd name="connsiteX9" fmla="*/ 220519 w 420862"/>
                  <a:gd name="connsiteY9" fmla="*/ 4752 h 1304597"/>
                  <a:gd name="connsiteX10" fmla="*/ 266239 w 420862"/>
                  <a:gd name="connsiteY10" fmla="*/ 35232 h 1304597"/>
                  <a:gd name="connsiteX11" fmla="*/ 296719 w 420862"/>
                  <a:gd name="connsiteY11" fmla="*/ 781992 h 1304597"/>
                  <a:gd name="connsiteX12" fmla="*/ 311959 w 420862"/>
                  <a:gd name="connsiteY12" fmla="*/ 1102032 h 1304597"/>
                  <a:gd name="connsiteX13" fmla="*/ 342439 w 420862"/>
                  <a:gd name="connsiteY13" fmla="*/ 1147752 h 1304597"/>
                  <a:gd name="connsiteX14" fmla="*/ 7159 w 420862"/>
                  <a:gd name="connsiteY14" fmla="*/ 1178232 h 1304597"/>
                  <a:gd name="connsiteX15" fmla="*/ 22399 w 420862"/>
                  <a:gd name="connsiteY15" fmla="*/ 1162992 h 13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862" h="1304597">
                    <a:moveTo>
                      <a:pt x="22399" y="1162992"/>
                    </a:moveTo>
                    <a:cubicBezTo>
                      <a:pt x="27479" y="1140132"/>
                      <a:pt x="26863" y="1080585"/>
                      <a:pt x="37639" y="1041072"/>
                    </a:cubicBezTo>
                    <a:cubicBezTo>
                      <a:pt x="42458" y="1023401"/>
                      <a:pt x="59928" y="1011735"/>
                      <a:pt x="68119" y="995352"/>
                    </a:cubicBezTo>
                    <a:cubicBezTo>
                      <a:pt x="75303" y="980984"/>
                      <a:pt x="78279" y="964872"/>
                      <a:pt x="83359" y="949632"/>
                    </a:cubicBezTo>
                    <a:cubicBezTo>
                      <a:pt x="88439" y="888672"/>
                      <a:pt x="90514" y="827387"/>
                      <a:pt x="98599" y="766752"/>
                    </a:cubicBezTo>
                    <a:cubicBezTo>
                      <a:pt x="100722" y="750829"/>
                      <a:pt x="109426" y="736478"/>
                      <a:pt x="113839" y="721032"/>
                    </a:cubicBezTo>
                    <a:cubicBezTo>
                      <a:pt x="119593" y="700893"/>
                      <a:pt x="123999" y="680392"/>
                      <a:pt x="129079" y="660072"/>
                    </a:cubicBezTo>
                    <a:cubicBezTo>
                      <a:pt x="134159" y="522912"/>
                      <a:pt x="137790" y="385691"/>
                      <a:pt x="144319" y="248592"/>
                    </a:cubicBezTo>
                    <a:cubicBezTo>
                      <a:pt x="147952" y="172309"/>
                      <a:pt x="136780" y="92885"/>
                      <a:pt x="159559" y="19992"/>
                    </a:cubicBezTo>
                    <a:cubicBezTo>
                      <a:pt x="165806" y="0"/>
                      <a:pt x="200199" y="9832"/>
                      <a:pt x="220519" y="4752"/>
                    </a:cubicBezTo>
                    <a:cubicBezTo>
                      <a:pt x="235759" y="14912"/>
                      <a:pt x="264686" y="16982"/>
                      <a:pt x="266239" y="35232"/>
                    </a:cubicBezTo>
                    <a:cubicBezTo>
                      <a:pt x="349325" y="1011496"/>
                      <a:pt x="219849" y="474514"/>
                      <a:pt x="296719" y="781992"/>
                    </a:cubicBezTo>
                    <a:cubicBezTo>
                      <a:pt x="301799" y="888672"/>
                      <a:pt x="298712" y="996056"/>
                      <a:pt x="311959" y="1102032"/>
                    </a:cubicBezTo>
                    <a:cubicBezTo>
                      <a:pt x="314231" y="1120207"/>
                      <a:pt x="334248" y="1131369"/>
                      <a:pt x="342439" y="1147752"/>
                    </a:cubicBezTo>
                    <a:cubicBezTo>
                      <a:pt x="420862" y="1304597"/>
                      <a:pt x="182991" y="1192885"/>
                      <a:pt x="7159" y="1178232"/>
                    </a:cubicBezTo>
                    <a:cubicBezTo>
                      <a:pt x="0" y="1177635"/>
                      <a:pt x="17319" y="1185852"/>
                      <a:pt x="22399" y="1162992"/>
                    </a:cubicBezTo>
                    <a:close/>
                  </a:path>
                </a:pathLst>
              </a:custGeom>
              <a:solidFill>
                <a:srgbClr val="7E5400"/>
              </a:solidFill>
              <a:ln w="9525" cap="flat" cmpd="sng" algn="ctr">
                <a:solidFill>
                  <a:srgbClr val="7E5400"/>
                </a:solidFill>
                <a:prstDash val="solid"/>
                <a:round/>
                <a:headEnd type="none" w="med" len="med"/>
                <a:tailEnd type="none" w="med" len="med"/>
              </a:ln>
              <a:effectLst/>
            </p:spPr>
            <p:txBody>
              <a:bodyPr wrap="none" anchor="ctr"/>
              <a:lstStyle/>
              <a:p>
                <a:pPr>
                  <a:defRPr/>
                </a:pPr>
                <a:endParaRPr lang="en-GB"/>
              </a:p>
            </p:txBody>
          </p:sp>
          <p:sp>
            <p:nvSpPr>
              <p:cNvPr id="195" name="Freeform 194"/>
              <p:cNvSpPr/>
              <p:nvPr/>
            </p:nvSpPr>
            <p:spPr bwMode="auto">
              <a:xfrm>
                <a:off x="5892790" y="2999204"/>
                <a:ext cx="1282606" cy="1560078"/>
              </a:xfrm>
              <a:custGeom>
                <a:avLst/>
                <a:gdLst>
                  <a:gd name="connsiteX0" fmla="*/ 416013 w 1284693"/>
                  <a:gd name="connsiteY0" fmla="*/ 1435636 h 1557556"/>
                  <a:gd name="connsiteX1" fmla="*/ 111213 w 1284693"/>
                  <a:gd name="connsiteY1" fmla="*/ 1435636 h 1557556"/>
                  <a:gd name="connsiteX2" fmla="*/ 80733 w 1284693"/>
                  <a:gd name="connsiteY2" fmla="*/ 1389916 h 1557556"/>
                  <a:gd name="connsiteX3" fmla="*/ 35013 w 1284693"/>
                  <a:gd name="connsiteY3" fmla="*/ 1328956 h 1557556"/>
                  <a:gd name="connsiteX4" fmla="*/ 65493 w 1284693"/>
                  <a:gd name="connsiteY4" fmla="*/ 1191796 h 1557556"/>
                  <a:gd name="connsiteX5" fmla="*/ 111213 w 1284693"/>
                  <a:gd name="connsiteY5" fmla="*/ 1176556 h 1557556"/>
                  <a:gd name="connsiteX6" fmla="*/ 95973 w 1284693"/>
                  <a:gd name="connsiteY6" fmla="*/ 1115596 h 1557556"/>
                  <a:gd name="connsiteX7" fmla="*/ 35013 w 1284693"/>
                  <a:gd name="connsiteY7" fmla="*/ 993676 h 1557556"/>
                  <a:gd name="connsiteX8" fmla="*/ 111213 w 1284693"/>
                  <a:gd name="connsiteY8" fmla="*/ 765076 h 1557556"/>
                  <a:gd name="connsiteX9" fmla="*/ 156933 w 1284693"/>
                  <a:gd name="connsiteY9" fmla="*/ 749836 h 1557556"/>
                  <a:gd name="connsiteX10" fmla="*/ 187413 w 1284693"/>
                  <a:gd name="connsiteY10" fmla="*/ 643156 h 1557556"/>
                  <a:gd name="connsiteX11" fmla="*/ 217893 w 1284693"/>
                  <a:gd name="connsiteY11" fmla="*/ 353596 h 1557556"/>
                  <a:gd name="connsiteX12" fmla="*/ 233133 w 1284693"/>
                  <a:gd name="connsiteY12" fmla="*/ 277396 h 1557556"/>
                  <a:gd name="connsiteX13" fmla="*/ 385533 w 1284693"/>
                  <a:gd name="connsiteY13" fmla="*/ 231676 h 1557556"/>
                  <a:gd name="connsiteX14" fmla="*/ 431253 w 1284693"/>
                  <a:gd name="connsiteY14" fmla="*/ 201196 h 1557556"/>
                  <a:gd name="connsiteX15" fmla="*/ 476973 w 1284693"/>
                  <a:gd name="connsiteY15" fmla="*/ 185956 h 1557556"/>
                  <a:gd name="connsiteX16" fmla="*/ 583653 w 1284693"/>
                  <a:gd name="connsiteY16" fmla="*/ 64036 h 1557556"/>
                  <a:gd name="connsiteX17" fmla="*/ 705573 w 1284693"/>
                  <a:gd name="connsiteY17" fmla="*/ 3076 h 1557556"/>
                  <a:gd name="connsiteX18" fmla="*/ 781773 w 1284693"/>
                  <a:gd name="connsiteY18" fmla="*/ 18316 h 1557556"/>
                  <a:gd name="connsiteX19" fmla="*/ 797013 w 1284693"/>
                  <a:gd name="connsiteY19" fmla="*/ 94516 h 1557556"/>
                  <a:gd name="connsiteX20" fmla="*/ 812253 w 1284693"/>
                  <a:gd name="connsiteY20" fmla="*/ 277396 h 1557556"/>
                  <a:gd name="connsiteX21" fmla="*/ 873213 w 1284693"/>
                  <a:gd name="connsiteY21" fmla="*/ 292636 h 1557556"/>
                  <a:gd name="connsiteX22" fmla="*/ 1025613 w 1284693"/>
                  <a:gd name="connsiteY22" fmla="*/ 323116 h 1557556"/>
                  <a:gd name="connsiteX23" fmla="*/ 1040853 w 1284693"/>
                  <a:gd name="connsiteY23" fmla="*/ 384076 h 1557556"/>
                  <a:gd name="connsiteX24" fmla="*/ 1025613 w 1284693"/>
                  <a:gd name="connsiteY24" fmla="*/ 429796 h 1557556"/>
                  <a:gd name="connsiteX25" fmla="*/ 1056093 w 1284693"/>
                  <a:gd name="connsiteY25" fmla="*/ 627916 h 1557556"/>
                  <a:gd name="connsiteX26" fmla="*/ 1193253 w 1284693"/>
                  <a:gd name="connsiteY26" fmla="*/ 734596 h 1557556"/>
                  <a:gd name="connsiteX27" fmla="*/ 1254213 w 1284693"/>
                  <a:gd name="connsiteY27" fmla="*/ 826036 h 1557556"/>
                  <a:gd name="connsiteX28" fmla="*/ 1269453 w 1284693"/>
                  <a:gd name="connsiteY28" fmla="*/ 902236 h 1557556"/>
                  <a:gd name="connsiteX29" fmla="*/ 1284693 w 1284693"/>
                  <a:gd name="connsiteY29" fmla="*/ 947956 h 1557556"/>
                  <a:gd name="connsiteX30" fmla="*/ 1269453 w 1284693"/>
                  <a:gd name="connsiteY30" fmla="*/ 1085116 h 1557556"/>
                  <a:gd name="connsiteX31" fmla="*/ 1223733 w 1284693"/>
                  <a:gd name="connsiteY31" fmla="*/ 1146076 h 1557556"/>
                  <a:gd name="connsiteX32" fmla="*/ 1178013 w 1284693"/>
                  <a:gd name="connsiteY32" fmla="*/ 1191796 h 1557556"/>
                  <a:gd name="connsiteX33" fmla="*/ 873213 w 1284693"/>
                  <a:gd name="connsiteY33" fmla="*/ 1207036 h 1557556"/>
                  <a:gd name="connsiteX34" fmla="*/ 842733 w 1284693"/>
                  <a:gd name="connsiteY34" fmla="*/ 1359436 h 1557556"/>
                  <a:gd name="connsiteX35" fmla="*/ 781773 w 1284693"/>
                  <a:gd name="connsiteY35" fmla="*/ 1557556 h 1557556"/>
                  <a:gd name="connsiteX36" fmla="*/ 675093 w 1284693"/>
                  <a:gd name="connsiteY36" fmla="*/ 1542316 h 1557556"/>
                  <a:gd name="connsiteX37" fmla="*/ 553173 w 1284693"/>
                  <a:gd name="connsiteY37" fmla="*/ 1511836 h 1557556"/>
                  <a:gd name="connsiteX38" fmla="*/ 492213 w 1284693"/>
                  <a:gd name="connsiteY38" fmla="*/ 1481356 h 1557556"/>
                  <a:gd name="connsiteX39" fmla="*/ 476973 w 1284693"/>
                  <a:gd name="connsiteY39" fmla="*/ 1450876 h 1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4693" h="1557556">
                    <a:moveTo>
                      <a:pt x="416013" y="1435636"/>
                    </a:moveTo>
                    <a:cubicBezTo>
                      <a:pt x="302473" y="1473483"/>
                      <a:pt x="309589" y="1477399"/>
                      <a:pt x="111213" y="1435636"/>
                    </a:cubicBezTo>
                    <a:cubicBezTo>
                      <a:pt x="93290" y="1431863"/>
                      <a:pt x="91379" y="1404821"/>
                      <a:pt x="80733" y="1389916"/>
                    </a:cubicBezTo>
                    <a:cubicBezTo>
                      <a:pt x="65970" y="1369247"/>
                      <a:pt x="50253" y="1349276"/>
                      <a:pt x="35013" y="1328956"/>
                    </a:cubicBezTo>
                    <a:cubicBezTo>
                      <a:pt x="45173" y="1283236"/>
                      <a:pt x="44548" y="1233687"/>
                      <a:pt x="65493" y="1191796"/>
                    </a:cubicBezTo>
                    <a:cubicBezTo>
                      <a:pt x="72677" y="1177428"/>
                      <a:pt x="105247" y="1191471"/>
                      <a:pt x="111213" y="1176556"/>
                    </a:cubicBezTo>
                    <a:cubicBezTo>
                      <a:pt x="118992" y="1157109"/>
                      <a:pt x="104480" y="1134736"/>
                      <a:pt x="95973" y="1115596"/>
                    </a:cubicBezTo>
                    <a:cubicBezTo>
                      <a:pt x="0" y="899656"/>
                      <a:pt x="82391" y="1135811"/>
                      <a:pt x="35013" y="993676"/>
                    </a:cubicBezTo>
                    <a:cubicBezTo>
                      <a:pt x="48227" y="835109"/>
                      <a:pt x="3033" y="826893"/>
                      <a:pt x="111213" y="765076"/>
                    </a:cubicBezTo>
                    <a:cubicBezTo>
                      <a:pt x="125161" y="757106"/>
                      <a:pt x="141693" y="754916"/>
                      <a:pt x="156933" y="749836"/>
                    </a:cubicBezTo>
                    <a:cubicBezTo>
                      <a:pt x="167265" y="718841"/>
                      <a:pt x="183312" y="674594"/>
                      <a:pt x="187413" y="643156"/>
                    </a:cubicBezTo>
                    <a:cubicBezTo>
                      <a:pt x="199966" y="546918"/>
                      <a:pt x="198859" y="448765"/>
                      <a:pt x="217893" y="353596"/>
                    </a:cubicBezTo>
                    <a:cubicBezTo>
                      <a:pt x="222973" y="328196"/>
                      <a:pt x="216276" y="297063"/>
                      <a:pt x="233133" y="277396"/>
                    </a:cubicBezTo>
                    <a:cubicBezTo>
                      <a:pt x="253874" y="253198"/>
                      <a:pt x="357792" y="237224"/>
                      <a:pt x="385533" y="231676"/>
                    </a:cubicBezTo>
                    <a:cubicBezTo>
                      <a:pt x="400773" y="221516"/>
                      <a:pt x="414870" y="209387"/>
                      <a:pt x="431253" y="201196"/>
                    </a:cubicBezTo>
                    <a:cubicBezTo>
                      <a:pt x="445621" y="194012"/>
                      <a:pt x="464632" y="196240"/>
                      <a:pt x="476973" y="185956"/>
                    </a:cubicBezTo>
                    <a:cubicBezTo>
                      <a:pt x="589308" y="92343"/>
                      <a:pt x="448873" y="153889"/>
                      <a:pt x="583653" y="64036"/>
                    </a:cubicBezTo>
                    <a:cubicBezTo>
                      <a:pt x="621459" y="38832"/>
                      <a:pt x="705573" y="3076"/>
                      <a:pt x="705573" y="3076"/>
                    </a:cubicBezTo>
                    <a:cubicBezTo>
                      <a:pt x="730973" y="8156"/>
                      <a:pt x="763457" y="0"/>
                      <a:pt x="781773" y="18316"/>
                    </a:cubicBezTo>
                    <a:cubicBezTo>
                      <a:pt x="800089" y="36632"/>
                      <a:pt x="793986" y="68790"/>
                      <a:pt x="797013" y="94516"/>
                    </a:cubicBezTo>
                    <a:cubicBezTo>
                      <a:pt x="804160" y="155268"/>
                      <a:pt x="790294" y="220302"/>
                      <a:pt x="812253" y="277396"/>
                    </a:cubicBezTo>
                    <a:cubicBezTo>
                      <a:pt x="819772" y="296945"/>
                      <a:pt x="852733" y="288247"/>
                      <a:pt x="873213" y="292636"/>
                    </a:cubicBezTo>
                    <a:cubicBezTo>
                      <a:pt x="923869" y="303491"/>
                      <a:pt x="974813" y="312956"/>
                      <a:pt x="1025613" y="323116"/>
                    </a:cubicBezTo>
                    <a:cubicBezTo>
                      <a:pt x="1030693" y="343436"/>
                      <a:pt x="1040853" y="363131"/>
                      <a:pt x="1040853" y="384076"/>
                    </a:cubicBezTo>
                    <a:cubicBezTo>
                      <a:pt x="1040853" y="400140"/>
                      <a:pt x="1024611" y="413763"/>
                      <a:pt x="1025613" y="429796"/>
                    </a:cubicBezTo>
                    <a:cubicBezTo>
                      <a:pt x="1029781" y="496483"/>
                      <a:pt x="1023893" y="569370"/>
                      <a:pt x="1056093" y="627916"/>
                    </a:cubicBezTo>
                    <a:cubicBezTo>
                      <a:pt x="1084006" y="678667"/>
                      <a:pt x="1161124" y="686403"/>
                      <a:pt x="1193253" y="734596"/>
                    </a:cubicBezTo>
                    <a:lnTo>
                      <a:pt x="1254213" y="826036"/>
                    </a:lnTo>
                    <a:cubicBezTo>
                      <a:pt x="1259293" y="851436"/>
                      <a:pt x="1263171" y="877106"/>
                      <a:pt x="1269453" y="902236"/>
                    </a:cubicBezTo>
                    <a:cubicBezTo>
                      <a:pt x="1273349" y="917821"/>
                      <a:pt x="1284693" y="931892"/>
                      <a:pt x="1284693" y="947956"/>
                    </a:cubicBezTo>
                    <a:cubicBezTo>
                      <a:pt x="1284693" y="993957"/>
                      <a:pt x="1282981" y="1041149"/>
                      <a:pt x="1269453" y="1085116"/>
                    </a:cubicBezTo>
                    <a:cubicBezTo>
                      <a:pt x="1261983" y="1109393"/>
                      <a:pt x="1240263" y="1126791"/>
                      <a:pt x="1223733" y="1146076"/>
                    </a:cubicBezTo>
                    <a:cubicBezTo>
                      <a:pt x="1209707" y="1162440"/>
                      <a:pt x="1199247" y="1188103"/>
                      <a:pt x="1178013" y="1191796"/>
                    </a:cubicBezTo>
                    <a:cubicBezTo>
                      <a:pt x="1077790" y="1209226"/>
                      <a:pt x="974813" y="1201956"/>
                      <a:pt x="873213" y="1207036"/>
                    </a:cubicBezTo>
                    <a:cubicBezTo>
                      <a:pt x="863053" y="1257836"/>
                      <a:pt x="850059" y="1308151"/>
                      <a:pt x="842733" y="1359436"/>
                    </a:cubicBezTo>
                    <a:cubicBezTo>
                      <a:pt x="815162" y="1552432"/>
                      <a:pt x="877664" y="1493629"/>
                      <a:pt x="781773" y="1557556"/>
                    </a:cubicBezTo>
                    <a:cubicBezTo>
                      <a:pt x="746213" y="1552476"/>
                      <a:pt x="710525" y="1548221"/>
                      <a:pt x="675093" y="1542316"/>
                    </a:cubicBezTo>
                    <a:cubicBezTo>
                      <a:pt x="636060" y="1535811"/>
                      <a:pt x="590647" y="1527896"/>
                      <a:pt x="553173" y="1511836"/>
                    </a:cubicBezTo>
                    <a:cubicBezTo>
                      <a:pt x="532291" y="1502887"/>
                      <a:pt x="509953" y="1495548"/>
                      <a:pt x="492213" y="1481356"/>
                    </a:cubicBezTo>
                    <a:cubicBezTo>
                      <a:pt x="483343" y="1474260"/>
                      <a:pt x="482053" y="1461036"/>
                      <a:pt x="476973" y="1450876"/>
                    </a:cubicBezTo>
                  </a:path>
                </a:pathLst>
              </a:custGeom>
              <a:solidFill>
                <a:srgbClr val="007200"/>
              </a:solidFill>
              <a:ln w="9525" cap="flat" cmpd="sng" algn="ctr">
                <a:solidFill>
                  <a:srgbClr val="007200"/>
                </a:solidFill>
                <a:prstDash val="solid"/>
                <a:round/>
                <a:headEnd type="none" w="med" len="med"/>
                <a:tailEnd type="none" w="med" len="med"/>
              </a:ln>
              <a:effectLst/>
            </p:spPr>
            <p:txBody>
              <a:bodyPr wrap="none" anchor="ctr"/>
              <a:lstStyle/>
              <a:p>
                <a:pPr>
                  <a:defRPr/>
                </a:pPr>
                <a:endParaRPr lang="en-GB"/>
              </a:p>
            </p:txBody>
          </p:sp>
        </p:grpSp>
      </p:grpSp>
    </p:spTree>
    <p:extLst>
      <p:ext uri="{BB962C8B-B14F-4D97-AF65-F5344CB8AC3E}">
        <p14:creationId xmlns:p14="http://schemas.microsoft.com/office/powerpoint/2010/main" val="665623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fade">
                                      <p:cBhvr>
                                        <p:cTn id="24" dur="500"/>
                                        <p:tgtEl>
                                          <p:spTgt spid="236"/>
                                        </p:tgtEl>
                                      </p:cBhvr>
                                    </p:animEffect>
                                  </p:childTnLst>
                                </p:cTn>
                              </p:par>
                              <p:par>
                                <p:cTn id="25" presetID="10" presetClass="entr" presetSubtype="0" fill="hold" nodeType="withEffect">
                                  <p:stCondLst>
                                    <p:cond delay="0"/>
                                  </p:stCondLst>
                                  <p:childTnLst>
                                    <p:set>
                                      <p:cBhvr>
                                        <p:cTn id="26" dur="1" fill="hold">
                                          <p:stCondLst>
                                            <p:cond delay="0"/>
                                          </p:stCondLst>
                                        </p:cTn>
                                        <p:tgtEl>
                                          <p:spTgt spid="235"/>
                                        </p:tgtEl>
                                        <p:attrNameLst>
                                          <p:attrName>style.visibility</p:attrName>
                                        </p:attrNameLst>
                                      </p:cBhvr>
                                      <p:to>
                                        <p:strVal val="visible"/>
                                      </p:to>
                                    </p:set>
                                    <p:animEffect transition="in" filter="fade">
                                      <p:cBhvr>
                                        <p:cTn id="27" dur="500"/>
                                        <p:tgtEl>
                                          <p:spTgt spid="2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nodeType="clickEffect">
                                  <p:stCondLst>
                                    <p:cond delay="0"/>
                                  </p:stCondLst>
                                  <p:childTnLst>
                                    <p:animEffect transition="out" filter="fade">
                                      <p:cBhvr>
                                        <p:cTn id="31" dur="500"/>
                                        <p:tgtEl>
                                          <p:spTgt spid="235"/>
                                        </p:tgtEl>
                                      </p:cBhvr>
                                    </p:animEffect>
                                    <p:set>
                                      <p:cBhvr>
                                        <p:cTn id="32" dur="1" fill="hold">
                                          <p:stCondLst>
                                            <p:cond delay="499"/>
                                          </p:stCondLst>
                                        </p:cTn>
                                        <p:tgtEl>
                                          <p:spTgt spid="235"/>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36"/>
                                        </p:tgtEl>
                                      </p:cBhvr>
                                    </p:animEffect>
                                    <p:set>
                                      <p:cBhvr>
                                        <p:cTn id="35" dur="1" fill="hold">
                                          <p:stCondLst>
                                            <p:cond delay="499"/>
                                          </p:stCondLst>
                                        </p:cTn>
                                        <p:tgtEl>
                                          <p:spTgt spid="236"/>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255"/>
                                        </p:tgtEl>
                                        <p:attrNameLst>
                                          <p:attrName>style.visibility</p:attrName>
                                        </p:attrNameLst>
                                      </p:cBhvr>
                                      <p:to>
                                        <p:strVal val="visible"/>
                                      </p:to>
                                    </p:set>
                                    <p:animEffect transition="in" filter="fade">
                                      <p:cBhvr>
                                        <p:cTn id="38" dur="500"/>
                                        <p:tgtEl>
                                          <p:spTgt spid="255"/>
                                        </p:tgtEl>
                                      </p:cBhvr>
                                    </p:animEffect>
                                  </p:childTnLst>
                                </p:cTn>
                              </p:par>
                              <p:par>
                                <p:cTn id="39" presetID="10" presetClass="entr" presetSubtype="0" fill="hold" nodeType="withEffect">
                                  <p:stCondLst>
                                    <p:cond delay="0"/>
                                  </p:stCondLst>
                                  <p:childTnLst>
                                    <p:set>
                                      <p:cBhvr>
                                        <p:cTn id="40" dur="1" fill="hold">
                                          <p:stCondLst>
                                            <p:cond delay="0"/>
                                          </p:stCondLst>
                                        </p:cTn>
                                        <p:tgtEl>
                                          <p:spTgt spid="254"/>
                                        </p:tgtEl>
                                        <p:attrNameLst>
                                          <p:attrName>style.visibility</p:attrName>
                                        </p:attrNameLst>
                                      </p:cBhvr>
                                      <p:to>
                                        <p:strVal val="visible"/>
                                      </p:to>
                                    </p:set>
                                    <p:animEffect transition="in" filter="fade">
                                      <p:cBhvr>
                                        <p:cTn id="41" dur="500"/>
                                        <p:tgtEl>
                                          <p:spTgt spid="25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nodeType="clickEffect">
                                  <p:stCondLst>
                                    <p:cond delay="0"/>
                                  </p:stCondLst>
                                  <p:childTnLst>
                                    <p:animEffect transition="out" filter="fade">
                                      <p:cBhvr>
                                        <p:cTn id="45" dur="500"/>
                                        <p:tgtEl>
                                          <p:spTgt spid="255"/>
                                        </p:tgtEl>
                                      </p:cBhvr>
                                    </p:animEffect>
                                    <p:set>
                                      <p:cBhvr>
                                        <p:cTn id="46" dur="1" fill="hold">
                                          <p:stCondLst>
                                            <p:cond delay="499"/>
                                          </p:stCondLst>
                                        </p:cTn>
                                        <p:tgtEl>
                                          <p:spTgt spid="25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54"/>
                                        </p:tgtEl>
                                      </p:cBhvr>
                                    </p:animEffect>
                                    <p:set>
                                      <p:cBhvr>
                                        <p:cTn id="49" dur="1" fill="hold">
                                          <p:stCondLst>
                                            <p:cond delay="499"/>
                                          </p:stCondLst>
                                        </p:cTn>
                                        <p:tgtEl>
                                          <p:spTgt spid="254"/>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cTn>
                              </p:par>
                              <p:par>
                                <p:cTn id="53" presetID="10" presetClass="entr" presetSubtype="0"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500"/>
                                        <p:tgtEl>
                                          <p:spTgt spid="69"/>
                                        </p:tgtEl>
                                      </p:cBhvr>
                                    </p:animEffect>
                                  </p:childTnLst>
                                </p:cTn>
                              </p:par>
                            </p:childTnLst>
                          </p:cTn>
                        </p:par>
                        <p:par>
                          <p:cTn id="56" fill="hold" nodeType="afterGroup">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03"/>
                                        </p:tgtEl>
                                        <p:attrNameLst>
                                          <p:attrName>style.visibility</p:attrName>
                                        </p:attrNameLst>
                                      </p:cBhvr>
                                      <p:to>
                                        <p:strVal val="visible"/>
                                      </p:to>
                                    </p:set>
                                    <p:animEffect transition="in" filter="fade">
                                      <p:cBhvr>
                                        <p:cTn id="59"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20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2"/>
          <p:cNvGrpSpPr>
            <a:grpSpLocks/>
          </p:cNvGrpSpPr>
          <p:nvPr/>
        </p:nvGrpSpPr>
        <p:grpSpPr bwMode="auto">
          <a:xfrm>
            <a:off x="201613" y="1157288"/>
            <a:ext cx="8763000" cy="1565275"/>
            <a:chOff x="176" y="1558"/>
            <a:chExt cx="5520" cy="986"/>
          </a:xfrm>
        </p:grpSpPr>
        <p:sp>
          <p:nvSpPr>
            <p:cNvPr id="20556" name="Text Box 13"/>
            <p:cNvSpPr txBox="1">
              <a:spLocks noChangeArrowheads="1"/>
            </p:cNvSpPr>
            <p:nvPr/>
          </p:nvSpPr>
          <p:spPr bwMode="gray">
            <a:xfrm>
              <a:off x="197" y="1558"/>
              <a:ext cx="1776" cy="461"/>
            </a:xfrm>
            <a:prstGeom prst="rect">
              <a:avLst/>
            </a:prstGeom>
            <a:solidFill>
              <a:srgbClr val="777777"/>
            </a:solidFill>
            <a:ln w="9525">
              <a:solidFill>
                <a:srgbClr val="777777"/>
              </a:solidFill>
              <a:miter lim="800000"/>
              <a:headEnd/>
              <a:tailEnd/>
            </a:ln>
          </p:spPr>
          <p:txBody>
            <a:bodyPr/>
            <a:lstStyle>
              <a:lvl1pPr marL="228600"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algn="l">
                <a:spcBef>
                  <a:spcPct val="0"/>
                </a:spcBef>
              </a:pPr>
              <a:r>
                <a:rPr lang="en-US" altLang="en-US" sz="3600" b="1">
                  <a:solidFill>
                    <a:schemeClr val="bg1"/>
                  </a:solidFill>
                  <a:effectLst/>
                  <a:latin typeface="Arial" charset="0"/>
                </a:rPr>
                <a:t>Estimated</a:t>
              </a:r>
              <a:r>
                <a:rPr lang="en-US" altLang="en-US" sz="3200" b="1">
                  <a:solidFill>
                    <a:schemeClr val="bg1"/>
                  </a:solidFill>
                  <a:effectLst/>
                  <a:latin typeface="Trebuchet MS" pitchFamily="34" charset="0"/>
                </a:rPr>
                <a:t>  </a:t>
              </a:r>
              <a:r>
                <a:rPr lang="en-US" altLang="en-US" sz="2000">
                  <a:solidFill>
                    <a:schemeClr val="bg1"/>
                  </a:solidFill>
                  <a:effectLst/>
                </a:rPr>
                <a:t> </a:t>
              </a:r>
            </a:p>
          </p:txBody>
        </p:sp>
        <p:sp>
          <p:nvSpPr>
            <p:cNvPr id="98318" name="Text Box 14"/>
            <p:cNvSpPr txBox="1">
              <a:spLocks noChangeArrowheads="1"/>
            </p:cNvSpPr>
            <p:nvPr/>
          </p:nvSpPr>
          <p:spPr bwMode="gray">
            <a:xfrm>
              <a:off x="176" y="2096"/>
              <a:ext cx="5520" cy="448"/>
            </a:xfrm>
            <a:prstGeom prst="rect">
              <a:avLst/>
            </a:prstGeom>
            <a:noFill/>
            <a:ln w="9525">
              <a:solidFill>
                <a:srgbClr val="009900"/>
              </a:solidFill>
              <a:miter lim="800000"/>
              <a:headEnd/>
              <a:tailEnd/>
            </a:ln>
            <a:effectLst/>
          </p:spPr>
          <p:txBody>
            <a:bodyPr>
              <a:spAutoFit/>
            </a:bodyPr>
            <a:lstStyle/>
            <a:p>
              <a:pPr algn="l" eaLnBrk="0" hangingPunct="0">
                <a:spcBef>
                  <a:spcPct val="0"/>
                </a:spcBef>
                <a:defRPr/>
              </a:pPr>
              <a:r>
                <a:rPr lang="en-GB" sz="2000" b="1" dirty="0">
                  <a:effectLst/>
                  <a:latin typeface="Arial" pitchFamily="34" charset="0"/>
                  <a:cs typeface="Times New Roman" pitchFamily="18" charset="0"/>
                </a:rPr>
                <a:t>Estimated information is based on calculations that may involve </a:t>
              </a:r>
              <a:r>
                <a:rPr lang="en-GB" sz="2000" b="1" dirty="0">
                  <a:solidFill>
                    <a:srgbClr val="800000"/>
                  </a:solidFill>
                  <a:effectLst/>
                  <a:latin typeface="Arial" pitchFamily="34" charset="0"/>
                  <a:cs typeface="Times New Roman" pitchFamily="18" charset="0"/>
                </a:rPr>
                <a:t>assumptions </a:t>
              </a:r>
              <a:r>
                <a:rPr lang="en-GB" sz="2000" b="1" dirty="0">
                  <a:effectLst/>
                  <a:latin typeface="Arial" pitchFamily="34" charset="0"/>
                  <a:cs typeface="Times New Roman" pitchFamily="18" charset="0"/>
                </a:rPr>
                <a:t>and/or</a:t>
              </a:r>
              <a:r>
                <a:rPr lang="en-GB" sz="2000" b="1" dirty="0">
                  <a:solidFill>
                    <a:srgbClr val="800000"/>
                  </a:solidFill>
                  <a:effectLst/>
                  <a:latin typeface="Arial" pitchFamily="34" charset="0"/>
                  <a:cs typeface="Times New Roman" pitchFamily="18" charset="0"/>
                </a:rPr>
                <a:t> interpolations in time </a:t>
              </a:r>
              <a:r>
                <a:rPr lang="en-GB" sz="2000" b="1" dirty="0">
                  <a:effectLst/>
                  <a:latin typeface="Arial" pitchFamily="34" charset="0"/>
                  <a:cs typeface="Times New Roman" pitchFamily="18" charset="0"/>
                </a:rPr>
                <a:t>(in the past).</a:t>
              </a:r>
              <a:r>
                <a:rPr lang="en-GB" sz="2000" dirty="0">
                  <a:effectLst>
                    <a:outerShdw blurRad="38100" dist="38100" dir="2700000" algn="tl">
                      <a:srgbClr val="C0C0C0"/>
                    </a:outerShdw>
                  </a:effectLst>
                  <a:latin typeface="Arial" pitchFamily="34" charset="0"/>
                  <a:cs typeface="Times New Roman" pitchFamily="18" charset="0"/>
                </a:rPr>
                <a:t> </a:t>
              </a:r>
              <a:endParaRPr lang="en-US" sz="2000" dirty="0">
                <a:effectLst>
                  <a:outerShdw blurRad="38100" dist="38100" dir="2700000" algn="tl">
                    <a:srgbClr val="C0C0C0"/>
                  </a:outerShdw>
                </a:effectLst>
                <a:latin typeface="Arial" pitchFamily="34" charset="0"/>
                <a:cs typeface="Times New Roman" pitchFamily="18" charset="0"/>
              </a:endParaRPr>
            </a:p>
          </p:txBody>
        </p:sp>
      </p:grpSp>
      <p:sp>
        <p:nvSpPr>
          <p:cNvPr id="8" name="Freeform 7"/>
          <p:cNvSpPr/>
          <p:nvPr/>
        </p:nvSpPr>
        <p:spPr bwMode="auto">
          <a:xfrm>
            <a:off x="323850" y="3836988"/>
            <a:ext cx="4191000" cy="2717800"/>
          </a:xfrm>
          <a:custGeom>
            <a:avLst/>
            <a:gdLst>
              <a:gd name="connsiteX0" fmla="*/ 296333 w 4191000"/>
              <a:gd name="connsiteY0" fmla="*/ 139700 h 2717800"/>
              <a:gd name="connsiteX1" fmla="*/ 1617133 w 4191000"/>
              <a:gd name="connsiteY1" fmla="*/ 88900 h 2717800"/>
              <a:gd name="connsiteX2" fmla="*/ 2671233 w 4191000"/>
              <a:gd name="connsiteY2" fmla="*/ 203200 h 2717800"/>
              <a:gd name="connsiteX3" fmla="*/ 3992033 w 4191000"/>
              <a:gd name="connsiteY3" fmla="*/ 647700 h 2717800"/>
              <a:gd name="connsiteX4" fmla="*/ 3865033 w 4191000"/>
              <a:gd name="connsiteY4" fmla="*/ 1041400 h 2717800"/>
              <a:gd name="connsiteX5" fmla="*/ 2963333 w 4191000"/>
              <a:gd name="connsiteY5" fmla="*/ 1536700 h 2717800"/>
              <a:gd name="connsiteX6" fmla="*/ 1439333 w 4191000"/>
              <a:gd name="connsiteY6" fmla="*/ 2654300 h 2717800"/>
              <a:gd name="connsiteX7" fmla="*/ 537633 w 4191000"/>
              <a:gd name="connsiteY7" fmla="*/ 1917700 h 2717800"/>
              <a:gd name="connsiteX8" fmla="*/ 829733 w 4191000"/>
              <a:gd name="connsiteY8" fmla="*/ 1282700 h 2717800"/>
              <a:gd name="connsiteX9" fmla="*/ 93133 w 4191000"/>
              <a:gd name="connsiteY9" fmla="*/ 927100 h 2717800"/>
              <a:gd name="connsiteX10" fmla="*/ 296333 w 4191000"/>
              <a:gd name="connsiteY10" fmla="*/ 1397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1000" h="2717800">
                <a:moveTo>
                  <a:pt x="296333" y="139700"/>
                </a:moveTo>
                <a:cubicBezTo>
                  <a:pt x="550333" y="0"/>
                  <a:pt x="1221317" y="78317"/>
                  <a:pt x="1617133" y="88900"/>
                </a:cubicBezTo>
                <a:cubicBezTo>
                  <a:pt x="2012949" y="99483"/>
                  <a:pt x="2275416" y="110067"/>
                  <a:pt x="2671233" y="203200"/>
                </a:cubicBezTo>
                <a:cubicBezTo>
                  <a:pt x="3067050" y="296333"/>
                  <a:pt x="3793066" y="508000"/>
                  <a:pt x="3992033" y="647700"/>
                </a:cubicBezTo>
                <a:cubicBezTo>
                  <a:pt x="4191000" y="787400"/>
                  <a:pt x="4036483" y="893233"/>
                  <a:pt x="3865033" y="1041400"/>
                </a:cubicBezTo>
                <a:cubicBezTo>
                  <a:pt x="3693583" y="1189567"/>
                  <a:pt x="3367616" y="1267883"/>
                  <a:pt x="2963333" y="1536700"/>
                </a:cubicBezTo>
                <a:cubicBezTo>
                  <a:pt x="2559050" y="1805517"/>
                  <a:pt x="1843616" y="2590800"/>
                  <a:pt x="1439333" y="2654300"/>
                </a:cubicBezTo>
                <a:cubicBezTo>
                  <a:pt x="1035050" y="2717800"/>
                  <a:pt x="639233" y="2146300"/>
                  <a:pt x="537633" y="1917700"/>
                </a:cubicBezTo>
                <a:cubicBezTo>
                  <a:pt x="436033" y="1689100"/>
                  <a:pt x="903816" y="1447800"/>
                  <a:pt x="829733" y="1282700"/>
                </a:cubicBezTo>
                <a:cubicBezTo>
                  <a:pt x="755650" y="1117600"/>
                  <a:pt x="186266" y="1117600"/>
                  <a:pt x="93133" y="927100"/>
                </a:cubicBezTo>
                <a:cubicBezTo>
                  <a:pt x="0" y="736600"/>
                  <a:pt x="42333" y="279400"/>
                  <a:pt x="296333" y="139700"/>
                </a:cubicBezTo>
                <a:close/>
              </a:path>
            </a:pathLst>
          </a:custGeom>
          <a:solidFill>
            <a:srgbClr val="0072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nvGrpSpPr>
          <p:cNvPr id="3" name="Group 55"/>
          <p:cNvGrpSpPr>
            <a:grpSpLocks/>
          </p:cNvGrpSpPr>
          <p:nvPr/>
        </p:nvGrpSpPr>
        <p:grpSpPr bwMode="auto">
          <a:xfrm>
            <a:off x="588963" y="4197350"/>
            <a:ext cx="3321050" cy="1871663"/>
            <a:chOff x="588905" y="4167460"/>
            <a:chExt cx="3320876" cy="1872208"/>
          </a:xfrm>
        </p:grpSpPr>
        <p:grpSp>
          <p:nvGrpSpPr>
            <p:cNvPr id="20544" name="Group 16"/>
            <p:cNvGrpSpPr>
              <a:grpSpLocks/>
            </p:cNvGrpSpPr>
            <p:nvPr/>
          </p:nvGrpSpPr>
          <p:grpSpPr bwMode="auto">
            <a:xfrm>
              <a:off x="588905" y="4167460"/>
              <a:ext cx="504056" cy="400110"/>
              <a:chOff x="768276" y="3657724"/>
              <a:chExt cx="504056" cy="400110"/>
            </a:xfrm>
          </p:grpSpPr>
          <p:sp>
            <p:nvSpPr>
              <p:cNvPr id="9" name="Oval 8"/>
              <p:cNvSpPr/>
              <p:nvPr/>
            </p:nvSpPr>
            <p:spPr bwMode="auto">
              <a:xfrm>
                <a:off x="827010" y="3678368"/>
                <a:ext cx="361931" cy="360467"/>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0555" name="TextBox 14"/>
              <p:cNvSpPr txBox="1">
                <a:spLocks noChangeArrowheads="1"/>
              </p:cNvSpPr>
              <p:nvPr/>
            </p:nvSpPr>
            <p:spPr bwMode="auto">
              <a:xfrm>
                <a:off x="768276" y="3657724"/>
                <a:ext cx="504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A</a:t>
                </a:r>
              </a:p>
            </p:txBody>
          </p:sp>
        </p:grpSp>
        <p:grpSp>
          <p:nvGrpSpPr>
            <p:cNvPr id="20545" name="Group 17"/>
            <p:cNvGrpSpPr>
              <a:grpSpLocks/>
            </p:cNvGrpSpPr>
            <p:nvPr/>
          </p:nvGrpSpPr>
          <p:grpSpPr bwMode="auto">
            <a:xfrm>
              <a:off x="2109581" y="4399012"/>
              <a:ext cx="504056" cy="400110"/>
              <a:chOff x="755576" y="3657724"/>
              <a:chExt cx="504056" cy="400110"/>
            </a:xfrm>
          </p:grpSpPr>
          <p:sp>
            <p:nvSpPr>
              <p:cNvPr id="19" name="Oval 18"/>
              <p:cNvSpPr/>
              <p:nvPr/>
            </p:nvSpPr>
            <p:spPr bwMode="auto">
              <a:xfrm>
                <a:off x="827078" y="3678658"/>
                <a:ext cx="360344" cy="360467"/>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0553" name="TextBox 19"/>
              <p:cNvSpPr txBox="1">
                <a:spLocks noChangeArrowheads="1"/>
              </p:cNvSpPr>
              <p:nvPr/>
            </p:nvSpPr>
            <p:spPr bwMode="auto">
              <a:xfrm>
                <a:off x="755576" y="3657724"/>
                <a:ext cx="504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B</a:t>
                </a:r>
              </a:p>
            </p:txBody>
          </p:sp>
        </p:grpSp>
        <p:grpSp>
          <p:nvGrpSpPr>
            <p:cNvPr id="20546" name="Group 20"/>
            <p:cNvGrpSpPr>
              <a:grpSpLocks/>
            </p:cNvGrpSpPr>
            <p:nvPr/>
          </p:nvGrpSpPr>
          <p:grpSpPr bwMode="auto">
            <a:xfrm>
              <a:off x="3405725" y="4436630"/>
              <a:ext cx="504056" cy="404302"/>
              <a:chOff x="755576" y="3678932"/>
              <a:chExt cx="504056" cy="404302"/>
            </a:xfrm>
          </p:grpSpPr>
          <p:sp>
            <p:nvSpPr>
              <p:cNvPr id="22" name="Oval 21"/>
              <p:cNvSpPr/>
              <p:nvPr/>
            </p:nvSpPr>
            <p:spPr bwMode="auto">
              <a:xfrm>
                <a:off x="826266" y="3679715"/>
                <a:ext cx="361931" cy="35888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0551" name="TextBox 22"/>
              <p:cNvSpPr txBox="1">
                <a:spLocks noChangeArrowheads="1"/>
              </p:cNvSpPr>
              <p:nvPr/>
            </p:nvSpPr>
            <p:spPr bwMode="auto">
              <a:xfrm>
                <a:off x="755576" y="3683124"/>
                <a:ext cx="504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C</a:t>
                </a:r>
              </a:p>
            </p:txBody>
          </p:sp>
        </p:grpSp>
        <p:grpSp>
          <p:nvGrpSpPr>
            <p:cNvPr id="20547" name="Group 24"/>
            <p:cNvGrpSpPr>
              <a:grpSpLocks/>
            </p:cNvGrpSpPr>
            <p:nvPr/>
          </p:nvGrpSpPr>
          <p:grpSpPr bwMode="auto">
            <a:xfrm>
              <a:off x="1558917" y="5639558"/>
              <a:ext cx="504056" cy="400110"/>
              <a:chOff x="780976" y="3657724"/>
              <a:chExt cx="504056" cy="400110"/>
            </a:xfrm>
          </p:grpSpPr>
          <p:sp>
            <p:nvSpPr>
              <p:cNvPr id="26" name="Oval 25"/>
              <p:cNvSpPr/>
              <p:nvPr/>
            </p:nvSpPr>
            <p:spPr bwMode="auto">
              <a:xfrm>
                <a:off x="826911" y="3678311"/>
                <a:ext cx="361931" cy="360468"/>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0549" name="TextBox 26"/>
              <p:cNvSpPr txBox="1">
                <a:spLocks noChangeArrowheads="1"/>
              </p:cNvSpPr>
              <p:nvPr/>
            </p:nvSpPr>
            <p:spPr bwMode="auto">
              <a:xfrm>
                <a:off x="780976" y="3657724"/>
                <a:ext cx="504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D</a:t>
                </a:r>
              </a:p>
            </p:txBody>
          </p:sp>
        </p:grpSp>
      </p:grpSp>
      <p:sp>
        <p:nvSpPr>
          <p:cNvPr id="29" name="TextBox 28"/>
          <p:cNvSpPr txBox="1">
            <a:spLocks noChangeArrowheads="1"/>
          </p:cNvSpPr>
          <p:nvPr/>
        </p:nvSpPr>
        <p:spPr bwMode="auto">
          <a:xfrm>
            <a:off x="-36513" y="3028950"/>
            <a:ext cx="892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For example: repeated surveys of sample sites across total range</a:t>
            </a:r>
          </a:p>
        </p:txBody>
      </p:sp>
      <p:grpSp>
        <p:nvGrpSpPr>
          <p:cNvPr id="10" name="Group 56"/>
          <p:cNvGrpSpPr>
            <a:grpSpLocks/>
          </p:cNvGrpSpPr>
          <p:nvPr/>
        </p:nvGrpSpPr>
        <p:grpSpPr bwMode="auto">
          <a:xfrm>
            <a:off x="1028700" y="4610100"/>
            <a:ext cx="4251325" cy="1860550"/>
            <a:chOff x="1029462" y="4581128"/>
            <a:chExt cx="4249918" cy="1860014"/>
          </a:xfrm>
        </p:grpSpPr>
        <p:sp>
          <p:nvSpPr>
            <p:cNvPr id="20539" name="TextBox 27"/>
            <p:cNvSpPr txBox="1">
              <a:spLocks noChangeArrowheads="1"/>
            </p:cNvSpPr>
            <p:nvPr/>
          </p:nvSpPr>
          <p:spPr bwMode="auto">
            <a:xfrm>
              <a:off x="3479180" y="5733256"/>
              <a:ext cx="1800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Sampling sites</a:t>
              </a:r>
            </a:p>
          </p:txBody>
        </p:sp>
        <p:cxnSp>
          <p:nvCxnSpPr>
            <p:cNvPr id="20540" name="Straight Arrow Connector 34"/>
            <p:cNvCxnSpPr>
              <a:cxnSpLocks noChangeShapeType="1"/>
            </p:cNvCxnSpPr>
            <p:nvPr/>
          </p:nvCxnSpPr>
          <p:spPr bwMode="auto">
            <a:xfrm rot="16200000" flipV="1">
              <a:off x="3527885" y="5121188"/>
              <a:ext cx="864096" cy="36003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41" name="Straight Arrow Connector 35"/>
            <p:cNvCxnSpPr>
              <a:cxnSpLocks noChangeShapeType="1"/>
            </p:cNvCxnSpPr>
            <p:nvPr/>
          </p:nvCxnSpPr>
          <p:spPr bwMode="auto">
            <a:xfrm rot="10800000">
              <a:off x="1029462" y="4581128"/>
              <a:ext cx="2678443" cy="136815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42" name="Straight Arrow Connector 38"/>
            <p:cNvCxnSpPr>
              <a:cxnSpLocks noChangeShapeType="1"/>
            </p:cNvCxnSpPr>
            <p:nvPr/>
          </p:nvCxnSpPr>
          <p:spPr bwMode="auto">
            <a:xfrm rot="10800000">
              <a:off x="2062974" y="5839616"/>
              <a:ext cx="1644931" cy="32568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43" name="Straight Arrow Connector 43"/>
            <p:cNvCxnSpPr>
              <a:cxnSpLocks noChangeShapeType="1"/>
            </p:cNvCxnSpPr>
            <p:nvPr/>
          </p:nvCxnSpPr>
          <p:spPr bwMode="auto">
            <a:xfrm rot="10800000">
              <a:off x="2541630" y="4797152"/>
              <a:ext cx="1238283" cy="108012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aphicFrame>
        <p:nvGraphicFramePr>
          <p:cNvPr id="49" name="Table 48"/>
          <p:cNvGraphicFramePr>
            <a:graphicFrameLocks noGrp="1"/>
          </p:cNvGraphicFramePr>
          <p:nvPr/>
        </p:nvGraphicFramePr>
        <p:xfrm>
          <a:off x="4572000" y="4106863"/>
          <a:ext cx="4259260" cy="1211570"/>
        </p:xfrm>
        <a:graphic>
          <a:graphicData uri="http://schemas.openxmlformats.org/drawingml/2006/table">
            <a:tbl>
              <a:tblPr/>
              <a:tblGrid>
                <a:gridCol w="498645"/>
                <a:gridCol w="498645"/>
                <a:gridCol w="498645"/>
                <a:gridCol w="498645"/>
                <a:gridCol w="498645"/>
                <a:gridCol w="498645"/>
                <a:gridCol w="1267390"/>
              </a:tblGrid>
              <a:tr h="510406">
                <a:tc>
                  <a:txBody>
                    <a:bodyPr/>
                    <a:lstStyle/>
                    <a:p>
                      <a:pPr algn="r" fontAlgn="ctr"/>
                      <a:r>
                        <a:rPr lang="en-GB" sz="1100" b="1" i="0" u="none" strike="noStrike">
                          <a:solidFill>
                            <a:srgbClr val="000000"/>
                          </a:solidFill>
                          <a:latin typeface="Calibri"/>
                        </a:rPr>
                        <a:t>Date</a:t>
                      </a:r>
                    </a:p>
                  </a:txBody>
                  <a:tcPr marL="7619" marR="7619" marT="7618" marB="0" anchor="ctr">
                    <a:lnL w="6350" cap="flat" cmpd="sng" algn="ctr">
                      <a:solidFill>
                        <a:srgbClr val="BFBFBF"/>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GB" sz="1100" b="1" i="0" u="none" strike="noStrike">
                          <a:solidFill>
                            <a:srgbClr val="000000"/>
                          </a:solidFill>
                          <a:latin typeface="Calibri"/>
                        </a:rPr>
                        <a:t>Site A</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GB" sz="1100" b="1" i="0" u="none" strike="noStrike" dirty="0">
                          <a:solidFill>
                            <a:srgbClr val="000000"/>
                          </a:solidFill>
                          <a:latin typeface="Calibri"/>
                        </a:rPr>
                        <a:t>Site B</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GB" sz="1100" b="1" i="0" u="none" strike="noStrike">
                          <a:solidFill>
                            <a:srgbClr val="000000"/>
                          </a:solidFill>
                          <a:latin typeface="Calibri"/>
                        </a:rPr>
                        <a:t>Site C</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GB" sz="1100" b="1" i="0" u="none" strike="noStrike">
                          <a:solidFill>
                            <a:srgbClr val="000000"/>
                          </a:solidFill>
                          <a:latin typeface="Calibri"/>
                        </a:rPr>
                        <a:t>Site D</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GB" sz="1100" b="1" i="0" u="none" strike="noStrike">
                          <a:solidFill>
                            <a:srgbClr val="000000"/>
                          </a:solidFill>
                          <a:latin typeface="Calibri"/>
                        </a:rPr>
                        <a:t>All</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GB" sz="1100" b="1" i="0" u="none" strike="noStrike">
                          <a:solidFill>
                            <a:srgbClr val="000000"/>
                          </a:solidFill>
                          <a:latin typeface="Calibri"/>
                        </a:rPr>
                        <a:t>Population size estimate across total range</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r>
              <a:tr h="175214">
                <a:tc>
                  <a:txBody>
                    <a:bodyPr/>
                    <a:lstStyle/>
                    <a:p>
                      <a:pPr algn="r" fontAlgn="ctr"/>
                      <a:r>
                        <a:rPr lang="en-GB" sz="1100" b="0" i="0" u="none" strike="noStrike">
                          <a:solidFill>
                            <a:srgbClr val="000000"/>
                          </a:solidFill>
                          <a:latin typeface="Calibri"/>
                        </a:rPr>
                        <a:t>2005</a:t>
                      </a:r>
                    </a:p>
                  </a:txBody>
                  <a:tcPr marL="7619" marR="7619" marT="7618" marB="0" anchor="ctr">
                    <a:lnL w="6350" cap="flat" cmpd="sng" algn="ctr">
                      <a:solidFill>
                        <a:srgbClr val="BFBFBF"/>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GB" sz="1100" b="0" i="0" u="none" strike="noStrike">
                          <a:solidFill>
                            <a:srgbClr val="000000"/>
                          </a:solidFill>
                          <a:latin typeface="Calibri"/>
                        </a:rPr>
                        <a:t>105</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110</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210</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59</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484</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2,000</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75214">
                <a:tc>
                  <a:txBody>
                    <a:bodyPr/>
                    <a:lstStyle/>
                    <a:p>
                      <a:pPr algn="r" fontAlgn="ctr"/>
                      <a:r>
                        <a:rPr lang="en-GB" sz="1100" b="0" i="0" u="none" strike="noStrike">
                          <a:solidFill>
                            <a:srgbClr val="000000"/>
                          </a:solidFill>
                          <a:latin typeface="Calibri"/>
                        </a:rPr>
                        <a:t>2006</a:t>
                      </a:r>
                    </a:p>
                  </a:txBody>
                  <a:tcPr marL="7619" marR="7619" marT="7618" marB="0" anchor="ctr">
                    <a:lnL w="6350" cap="flat" cmpd="sng" algn="ctr">
                      <a:solidFill>
                        <a:srgbClr val="BFBFBF"/>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GB" sz="1100" b="0" i="0" u="none" strike="noStrike">
                          <a:solidFill>
                            <a:srgbClr val="000000"/>
                          </a:solidFill>
                          <a:latin typeface="Calibri"/>
                        </a:rPr>
                        <a:t>101</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107</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70</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40</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318</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1,300</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75214">
                <a:tc>
                  <a:txBody>
                    <a:bodyPr/>
                    <a:lstStyle/>
                    <a:p>
                      <a:pPr algn="r" fontAlgn="ctr"/>
                      <a:r>
                        <a:rPr lang="en-GB" sz="1100" b="0" i="0" u="none" strike="noStrike">
                          <a:solidFill>
                            <a:srgbClr val="000000"/>
                          </a:solidFill>
                          <a:latin typeface="Calibri"/>
                        </a:rPr>
                        <a:t>2007</a:t>
                      </a:r>
                    </a:p>
                  </a:txBody>
                  <a:tcPr marL="7619" marR="7619" marT="7618" marB="0" anchor="ctr">
                    <a:lnL w="6350" cap="flat" cmpd="sng" algn="ctr">
                      <a:solidFill>
                        <a:srgbClr val="BFBFBF"/>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GB" sz="1100" b="0" i="0" u="none" strike="noStrike">
                          <a:solidFill>
                            <a:srgbClr val="000000"/>
                          </a:solidFill>
                          <a:latin typeface="Calibri"/>
                        </a:rPr>
                        <a:t>90</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100</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25</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42</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257</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1,000</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75214">
                <a:tc>
                  <a:txBody>
                    <a:bodyPr/>
                    <a:lstStyle/>
                    <a:p>
                      <a:pPr algn="r" fontAlgn="ctr"/>
                      <a:r>
                        <a:rPr lang="en-GB" sz="1100" b="0" i="0" u="none" strike="noStrike">
                          <a:solidFill>
                            <a:srgbClr val="000000"/>
                          </a:solidFill>
                          <a:latin typeface="Calibri"/>
                        </a:rPr>
                        <a:t>2008</a:t>
                      </a:r>
                    </a:p>
                  </a:txBody>
                  <a:tcPr marL="7619" marR="7619" marT="7618" marB="0" anchor="ctr">
                    <a:lnL w="6350" cap="flat" cmpd="sng" algn="ctr">
                      <a:solidFill>
                        <a:srgbClr val="BFBFBF"/>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GB" sz="1100" b="0" i="0" u="none" strike="noStrike">
                          <a:solidFill>
                            <a:srgbClr val="000000"/>
                          </a:solidFill>
                          <a:latin typeface="Calibri"/>
                        </a:rPr>
                        <a:t>63</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81</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0</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33</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a:solidFill>
                            <a:srgbClr val="000000"/>
                          </a:solidFill>
                          <a:latin typeface="Calibri"/>
                        </a:rPr>
                        <a:t>177</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100" b="0" i="0" u="none" strike="noStrike" dirty="0">
                          <a:solidFill>
                            <a:srgbClr val="000000"/>
                          </a:solidFill>
                          <a:latin typeface="Calibri"/>
                        </a:rPr>
                        <a:t>700</a:t>
                      </a:r>
                    </a:p>
                  </a:txBody>
                  <a:tcPr marL="7619" marR="7619" marT="7618" marB="0" anchor="ctr">
                    <a:lnL w="6350" cap="flat" cmpd="sng" algn="ctr">
                      <a:solidFill>
                        <a:srgbClr val="D8D8D8"/>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bl>
          </a:graphicData>
        </a:graphic>
      </p:graphicFrame>
      <p:sp>
        <p:nvSpPr>
          <p:cNvPr id="50" name="Down Arrow 49"/>
          <p:cNvSpPr/>
          <p:nvPr/>
        </p:nvSpPr>
        <p:spPr bwMode="auto">
          <a:xfrm>
            <a:off x="6516688" y="5402263"/>
            <a:ext cx="503237" cy="504825"/>
          </a:xfrm>
          <a:prstGeom prst="downArrow">
            <a:avLst>
              <a:gd name="adj1" fmla="val 50000"/>
              <a:gd name="adj2" fmla="val 60078"/>
            </a:avLst>
          </a:prstGeom>
          <a:solidFill>
            <a:srgbClr val="C00000"/>
          </a:solidFill>
          <a:ln w="9525" cap="flat" cmpd="sng" algn="ctr">
            <a:noFill/>
            <a:prstDash val="solid"/>
            <a:round/>
            <a:headEnd type="none" w="med" len="med"/>
            <a:tailEnd type="none" w="med" len="med"/>
          </a:ln>
          <a:effectLst/>
        </p:spPr>
        <p:txBody>
          <a:bodyPr wrap="none" anchor="ctr"/>
          <a:lstStyle/>
          <a:p>
            <a:pPr>
              <a:defRPr/>
            </a:pPr>
            <a:endParaRPr lang="en-GB"/>
          </a:p>
        </p:txBody>
      </p:sp>
      <p:sp>
        <p:nvSpPr>
          <p:cNvPr id="51" name="TextBox 50"/>
          <p:cNvSpPr txBox="1">
            <a:spLocks noChangeArrowheads="1"/>
          </p:cNvSpPr>
          <p:nvPr/>
        </p:nvSpPr>
        <p:spPr bwMode="auto">
          <a:xfrm>
            <a:off x="5194300" y="5978525"/>
            <a:ext cx="3409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Estimated 65% reduction between 2005 and 2008</a:t>
            </a:r>
          </a:p>
        </p:txBody>
      </p:sp>
    </p:spTree>
    <p:extLst>
      <p:ext uri="{BB962C8B-B14F-4D97-AF65-F5344CB8AC3E}">
        <p14:creationId xmlns:p14="http://schemas.microsoft.com/office/powerpoint/2010/main" val="38073690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500"/>
                            </p:stCondLst>
                            <p:childTnLst>
                              <p:par>
                                <p:cTn id="17" presetID="2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up)">
                                      <p:cBhvr>
                                        <p:cTn id="29" dur="500"/>
                                        <p:tgtEl>
                                          <p:spTgt spid="50"/>
                                        </p:tgtEl>
                                      </p:cBhvr>
                                    </p:animEffect>
                                  </p:childTnLst>
                                </p:cTn>
                              </p:par>
                            </p:childTnLst>
                          </p:cTn>
                        </p:par>
                        <p:par>
                          <p:cTn id="30" fill="hold" nodeType="afterGroup">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0" grpId="0" animBg="1"/>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720" y="836712"/>
            <a:ext cx="9113520" cy="662362"/>
          </a:xfrm>
          <a:prstGeom prst="rect">
            <a:avLst/>
          </a:prstGeom>
          <a:noFill/>
          <a:ln w="25400">
            <a:noFill/>
            <a:miter lim="800000"/>
            <a:headEnd/>
            <a:tailEnd/>
          </a:ln>
        </p:spPr>
        <p:txBody>
          <a:bodyPr wrap="square" lIns="92075" tIns="46038" rIns="92075" bIns="46038">
            <a:spAutoFit/>
          </a:bodyPr>
          <a:lstStyle/>
          <a:p>
            <a:pPr eaLnBrk="0" hangingPunct="0">
              <a:spcBef>
                <a:spcPct val="20000"/>
              </a:spcBef>
            </a:pPr>
            <a:r>
              <a:rPr lang="en-GB" sz="3700" b="1" dirty="0" smtClean="0">
                <a:solidFill>
                  <a:srgbClr val="C00000"/>
                </a:solidFill>
                <a:effectLst/>
                <a:latin typeface="Arial" charset="0"/>
              </a:rPr>
              <a:t>Regional versus global Red Lists</a:t>
            </a:r>
            <a:endParaRPr lang="en-US" sz="3700" u="sng" dirty="0">
              <a:solidFill>
                <a:srgbClr val="C00000"/>
              </a:solidFill>
              <a:effectLst/>
              <a:latin typeface="Arial" charset="0"/>
            </a:endParaRPr>
          </a:p>
        </p:txBody>
      </p:sp>
      <p:grpSp>
        <p:nvGrpSpPr>
          <p:cNvPr id="10" name="Group 9"/>
          <p:cNvGrpSpPr/>
          <p:nvPr/>
        </p:nvGrpSpPr>
        <p:grpSpPr>
          <a:xfrm>
            <a:off x="323528" y="1772816"/>
            <a:ext cx="2520280" cy="2138754"/>
            <a:chOff x="107504" y="1772816"/>
            <a:chExt cx="2520280" cy="2138754"/>
          </a:xfrm>
        </p:grpSpPr>
        <p:grpSp>
          <p:nvGrpSpPr>
            <p:cNvPr id="7" name="Group 6"/>
            <p:cNvGrpSpPr/>
            <p:nvPr/>
          </p:nvGrpSpPr>
          <p:grpSpPr>
            <a:xfrm>
              <a:off x="179512" y="1772816"/>
              <a:ext cx="2363755" cy="1772816"/>
              <a:chOff x="179512" y="1772816"/>
              <a:chExt cx="2363755" cy="1772816"/>
            </a:xfrm>
          </p:grpSpPr>
          <p:pic>
            <p:nvPicPr>
              <p:cNvPr id="4" name="Picture 3" descr="Dugong_c_Julien Willem.jpg"/>
              <p:cNvPicPr>
                <a:picLocks noChangeAspect="1"/>
              </p:cNvPicPr>
              <p:nvPr/>
            </p:nvPicPr>
            <p:blipFill>
              <a:blip r:embed="rId3" cstate="print"/>
              <a:stretch>
                <a:fillRect/>
              </a:stretch>
            </p:blipFill>
            <p:spPr>
              <a:xfrm>
                <a:off x="179512" y="1772816"/>
                <a:ext cx="2363755" cy="1772816"/>
              </a:xfrm>
              <a:prstGeom prst="rect">
                <a:avLst/>
              </a:prstGeom>
            </p:spPr>
          </p:pic>
          <p:sp>
            <p:nvSpPr>
              <p:cNvPr id="5" name="TextBox 4"/>
              <p:cNvSpPr txBox="1"/>
              <p:nvPr/>
            </p:nvSpPr>
            <p:spPr>
              <a:xfrm>
                <a:off x="179512" y="3312000"/>
                <a:ext cx="1296144" cy="215444"/>
              </a:xfrm>
              <a:prstGeom prst="rect">
                <a:avLst/>
              </a:prstGeom>
              <a:noFill/>
            </p:spPr>
            <p:txBody>
              <a:bodyPr wrap="square" rtlCol="0">
                <a:spAutoFit/>
              </a:bodyPr>
              <a:lstStyle/>
              <a:p>
                <a:pPr algn="l"/>
                <a:r>
                  <a:rPr lang="en-GB" sz="800" b="1" dirty="0" smtClean="0">
                    <a:solidFill>
                      <a:schemeClr val="bg1"/>
                    </a:solidFill>
                    <a:effectLst/>
                    <a:latin typeface="Arial" pitchFamily="34" charset="0"/>
                    <a:cs typeface="Arial" pitchFamily="34" charset="0"/>
                  </a:rPr>
                  <a:t>Photo: </a:t>
                </a:r>
                <a:r>
                  <a:rPr lang="en-GB" sz="800" b="1" dirty="0" err="1" smtClean="0">
                    <a:solidFill>
                      <a:schemeClr val="bg1"/>
                    </a:solidFill>
                    <a:effectLst/>
                    <a:latin typeface="Arial" pitchFamily="34" charset="0"/>
                    <a:cs typeface="Arial" pitchFamily="34" charset="0"/>
                  </a:rPr>
                  <a:t>Julien</a:t>
                </a:r>
                <a:r>
                  <a:rPr lang="en-GB" sz="800" b="1" dirty="0" smtClean="0">
                    <a:solidFill>
                      <a:schemeClr val="bg1"/>
                    </a:solidFill>
                    <a:effectLst/>
                    <a:latin typeface="Arial" pitchFamily="34" charset="0"/>
                    <a:cs typeface="Arial" pitchFamily="34" charset="0"/>
                  </a:rPr>
                  <a:t> Willem</a:t>
                </a:r>
                <a:endParaRPr lang="en-US" sz="800" b="1" dirty="0">
                  <a:solidFill>
                    <a:schemeClr val="bg1"/>
                  </a:solidFill>
                  <a:effectLst/>
                  <a:latin typeface="Arial" pitchFamily="34" charset="0"/>
                  <a:cs typeface="Arial" pitchFamily="34" charset="0"/>
                </a:endParaRPr>
              </a:p>
            </p:txBody>
          </p:sp>
        </p:grpSp>
        <p:sp>
          <p:nvSpPr>
            <p:cNvPr id="8" name="TextBox 7"/>
            <p:cNvSpPr txBox="1"/>
            <p:nvPr/>
          </p:nvSpPr>
          <p:spPr>
            <a:xfrm>
              <a:off x="107504" y="3573016"/>
              <a:ext cx="2520280" cy="338554"/>
            </a:xfrm>
            <a:prstGeom prst="rect">
              <a:avLst/>
            </a:prstGeom>
            <a:noFill/>
            <a:ln w="12700">
              <a:noFill/>
            </a:ln>
          </p:spPr>
          <p:txBody>
            <a:bodyPr wrap="square" rtlCol="0">
              <a:spAutoFit/>
            </a:bodyPr>
            <a:lstStyle/>
            <a:p>
              <a:r>
                <a:rPr lang="en-GB" sz="1600" dirty="0" smtClean="0">
                  <a:effectLst/>
                  <a:latin typeface="Arial" charset="0"/>
                </a:rPr>
                <a:t>Dugong </a:t>
              </a:r>
              <a:r>
                <a:rPr lang="en-GB" sz="1600" i="1" dirty="0" err="1" smtClean="0">
                  <a:effectLst/>
                  <a:latin typeface="Arial" charset="0"/>
                </a:rPr>
                <a:t>Dugong</a:t>
              </a:r>
              <a:r>
                <a:rPr lang="en-GB" sz="1600" i="1" dirty="0" smtClean="0">
                  <a:effectLst/>
                  <a:latin typeface="Arial" charset="0"/>
                </a:rPr>
                <a:t> </a:t>
              </a:r>
              <a:r>
                <a:rPr lang="en-GB" sz="1600" i="1" dirty="0" err="1" smtClean="0">
                  <a:effectLst/>
                  <a:latin typeface="Arial" charset="0"/>
                </a:rPr>
                <a:t>dugon</a:t>
              </a:r>
              <a:endParaRPr lang="en-US" sz="1600" dirty="0"/>
            </a:p>
          </p:txBody>
        </p:sp>
      </p:grpSp>
      <p:sp>
        <p:nvSpPr>
          <p:cNvPr id="9" name="TextBox 8"/>
          <p:cNvSpPr txBox="1"/>
          <p:nvPr/>
        </p:nvSpPr>
        <p:spPr>
          <a:xfrm>
            <a:off x="3203848" y="1844824"/>
            <a:ext cx="5544616" cy="2041585"/>
          </a:xfrm>
          <a:prstGeom prst="rect">
            <a:avLst/>
          </a:prstGeom>
          <a:noFill/>
        </p:spPr>
        <p:txBody>
          <a:bodyPr wrap="square" rtlCol="0">
            <a:spAutoFit/>
          </a:bodyPr>
          <a:lstStyle/>
          <a:p>
            <a:pPr marL="180000" indent="-180000" algn="l">
              <a:buFont typeface="Arial" pitchFamily="34" charset="0"/>
              <a:buChar char="•"/>
            </a:pPr>
            <a:r>
              <a:rPr lang="en-GB" sz="2200" dirty="0" smtClean="0">
                <a:effectLst/>
                <a:latin typeface="Arial" pitchFamily="34" charset="0"/>
                <a:cs typeface="Arial" pitchFamily="34" charset="0"/>
              </a:rPr>
              <a:t>Declining or EX in at least 1/3 of global range, but stable throughout much of Australian range</a:t>
            </a:r>
            <a:endParaRPr lang="en-US" sz="2200" dirty="0" smtClean="0">
              <a:effectLst/>
              <a:latin typeface="Arial" pitchFamily="34" charset="0"/>
              <a:cs typeface="Arial" pitchFamily="34" charset="0"/>
            </a:endParaRPr>
          </a:p>
          <a:p>
            <a:pPr marL="637200" lvl="1" indent="-180000" algn="l">
              <a:spcBef>
                <a:spcPts val="1000"/>
              </a:spcBef>
              <a:buSzPct val="50000"/>
              <a:buFont typeface="Courier New" pitchFamily="49" charset="0"/>
              <a:buChar char="o"/>
            </a:pPr>
            <a:r>
              <a:rPr lang="en-GB" sz="2200" b="1" dirty="0" smtClean="0">
                <a:solidFill>
                  <a:srgbClr val="C00000"/>
                </a:solidFill>
                <a:effectLst/>
                <a:latin typeface="Arial" pitchFamily="34" charset="0"/>
                <a:cs typeface="Arial" pitchFamily="34" charset="0"/>
              </a:rPr>
              <a:t>Global = VU A2bcd</a:t>
            </a:r>
          </a:p>
          <a:p>
            <a:pPr marL="637200" lvl="1" indent="-180000" algn="l">
              <a:spcBef>
                <a:spcPts val="1000"/>
              </a:spcBef>
              <a:buSzPct val="50000"/>
              <a:buFont typeface="Courier New" pitchFamily="49" charset="0"/>
              <a:buChar char="o"/>
            </a:pPr>
            <a:r>
              <a:rPr lang="en-GB" sz="2200" b="1" dirty="0" smtClean="0">
                <a:solidFill>
                  <a:srgbClr val="C00000"/>
                </a:solidFill>
                <a:effectLst/>
                <a:latin typeface="Arial" pitchFamily="34" charset="0"/>
                <a:cs typeface="Arial" pitchFamily="34" charset="0"/>
              </a:rPr>
              <a:t>Australia = Not threatened</a:t>
            </a:r>
            <a:endParaRPr lang="en-US" sz="2200" b="1" dirty="0">
              <a:solidFill>
                <a:srgbClr val="C00000"/>
              </a:solidFill>
              <a:effectLst/>
              <a:latin typeface="Arial" pitchFamily="34" charset="0"/>
              <a:cs typeface="Arial" pitchFamily="34" charset="0"/>
            </a:endParaRPr>
          </a:p>
        </p:txBody>
      </p:sp>
      <p:sp>
        <p:nvSpPr>
          <p:cNvPr id="11" name="TextBox 10"/>
          <p:cNvSpPr txBox="1"/>
          <p:nvPr/>
        </p:nvSpPr>
        <p:spPr>
          <a:xfrm>
            <a:off x="3203848" y="4221088"/>
            <a:ext cx="5940152" cy="2508379"/>
          </a:xfrm>
          <a:prstGeom prst="rect">
            <a:avLst/>
          </a:prstGeom>
          <a:noFill/>
        </p:spPr>
        <p:txBody>
          <a:bodyPr wrap="square" rtlCol="0">
            <a:spAutoFit/>
          </a:bodyPr>
          <a:lstStyle/>
          <a:p>
            <a:pPr marL="180000" indent="-180000" algn="l">
              <a:spcBef>
                <a:spcPts val="1000"/>
              </a:spcBef>
              <a:buFont typeface="Arial" pitchFamily="34" charset="0"/>
              <a:buChar char="•"/>
            </a:pPr>
            <a:r>
              <a:rPr lang="en-GB" sz="2200" dirty="0" smtClean="0">
                <a:effectLst/>
                <a:latin typeface="Arial" pitchFamily="34" charset="0"/>
                <a:cs typeface="Arial" pitchFamily="34" charset="0"/>
              </a:rPr>
              <a:t>Broad global distribution, large population, no significant threats across global range</a:t>
            </a:r>
          </a:p>
          <a:p>
            <a:pPr marL="180000" indent="-180000" algn="l">
              <a:spcBef>
                <a:spcPts val="1000"/>
              </a:spcBef>
              <a:buFont typeface="Arial" pitchFamily="34" charset="0"/>
              <a:buChar char="•"/>
            </a:pPr>
            <a:r>
              <a:rPr lang="en-GB" sz="2200" dirty="0" smtClean="0">
                <a:effectLst/>
                <a:latin typeface="Arial" pitchFamily="34" charset="0"/>
                <a:cs typeface="Arial" pitchFamily="34" charset="0"/>
              </a:rPr>
              <a:t>Venezuela: many localized threats (fires, </a:t>
            </a:r>
            <a:r>
              <a:rPr lang="en-GB" sz="2200" dirty="0" err="1" smtClean="0">
                <a:effectLst/>
                <a:latin typeface="Arial" pitchFamily="34" charset="0"/>
                <a:cs typeface="Arial" pitchFamily="34" charset="0"/>
              </a:rPr>
              <a:t>ag</a:t>
            </a:r>
            <a:r>
              <a:rPr lang="en-GB" sz="2200" dirty="0" smtClean="0">
                <a:effectLst/>
                <a:latin typeface="Arial" pitchFamily="34" charset="0"/>
                <a:cs typeface="Arial" pitchFamily="34" charset="0"/>
              </a:rPr>
              <a:t>., cattle ranching) within very small distribution</a:t>
            </a:r>
            <a:endParaRPr lang="en-US" sz="2200" dirty="0" smtClean="0">
              <a:effectLst/>
              <a:latin typeface="Arial" pitchFamily="34" charset="0"/>
              <a:cs typeface="Arial" pitchFamily="34" charset="0"/>
            </a:endParaRPr>
          </a:p>
          <a:p>
            <a:pPr marL="637200" lvl="1" indent="-180000" algn="l">
              <a:spcBef>
                <a:spcPts val="1000"/>
              </a:spcBef>
              <a:buSzPct val="50000"/>
              <a:buFont typeface="Courier New" pitchFamily="49" charset="0"/>
              <a:buChar char="o"/>
            </a:pPr>
            <a:r>
              <a:rPr lang="en-GB" sz="2200" b="1" dirty="0" smtClean="0">
                <a:solidFill>
                  <a:srgbClr val="C00000"/>
                </a:solidFill>
                <a:effectLst/>
                <a:latin typeface="Arial" pitchFamily="34" charset="0"/>
                <a:cs typeface="Arial" pitchFamily="34" charset="0"/>
              </a:rPr>
              <a:t>Global = LC</a:t>
            </a:r>
          </a:p>
          <a:p>
            <a:pPr marL="637200" lvl="1" indent="-180000" algn="l">
              <a:spcBef>
                <a:spcPts val="1000"/>
              </a:spcBef>
              <a:buSzPct val="50000"/>
              <a:buFont typeface="Courier New" pitchFamily="49" charset="0"/>
              <a:buChar char="o"/>
            </a:pPr>
            <a:r>
              <a:rPr lang="en-GB" sz="2200" b="1" dirty="0" smtClean="0">
                <a:solidFill>
                  <a:srgbClr val="C00000"/>
                </a:solidFill>
                <a:effectLst/>
                <a:latin typeface="Arial" pitchFamily="34" charset="0"/>
                <a:cs typeface="Arial" pitchFamily="34" charset="0"/>
              </a:rPr>
              <a:t>Venezuela = VU B1ab(</a:t>
            </a:r>
            <a:r>
              <a:rPr lang="en-GB" sz="2200" b="1" dirty="0" err="1" smtClean="0">
                <a:solidFill>
                  <a:srgbClr val="C00000"/>
                </a:solidFill>
                <a:effectLst/>
                <a:latin typeface="Arial" pitchFamily="34" charset="0"/>
                <a:cs typeface="Arial" pitchFamily="34" charset="0"/>
              </a:rPr>
              <a:t>i,iii</a:t>
            </a:r>
            <a:r>
              <a:rPr lang="en-GB" sz="2200" b="1" dirty="0" smtClean="0">
                <a:solidFill>
                  <a:srgbClr val="C00000"/>
                </a:solidFill>
                <a:effectLst/>
                <a:latin typeface="Arial" pitchFamily="34" charset="0"/>
                <a:cs typeface="Arial" pitchFamily="34" charset="0"/>
              </a:rPr>
              <a:t>)</a:t>
            </a:r>
            <a:endParaRPr lang="en-US" sz="2200" b="1" dirty="0">
              <a:solidFill>
                <a:srgbClr val="C00000"/>
              </a:solidFill>
              <a:effectLst/>
              <a:latin typeface="Arial" pitchFamily="34" charset="0"/>
              <a:cs typeface="Arial" pitchFamily="34" charset="0"/>
            </a:endParaRPr>
          </a:p>
        </p:txBody>
      </p:sp>
      <p:grpSp>
        <p:nvGrpSpPr>
          <p:cNvPr id="16" name="Group 15"/>
          <p:cNvGrpSpPr/>
          <p:nvPr/>
        </p:nvGrpSpPr>
        <p:grpSpPr>
          <a:xfrm>
            <a:off x="35496" y="4454319"/>
            <a:ext cx="3059832" cy="2071025"/>
            <a:chOff x="35496" y="4454319"/>
            <a:chExt cx="3059832" cy="2071025"/>
          </a:xfrm>
        </p:grpSpPr>
        <p:pic>
          <p:nvPicPr>
            <p:cNvPr id="64513" name="Picture 1"/>
            <p:cNvPicPr>
              <a:picLocks noChangeAspect="1" noChangeArrowheads="1"/>
            </p:cNvPicPr>
            <p:nvPr/>
          </p:nvPicPr>
          <p:blipFill>
            <a:blip r:embed="rId4" cstate="print"/>
            <a:srcRect r="3514" b="5730"/>
            <a:stretch>
              <a:fillRect/>
            </a:stretch>
          </p:blipFill>
          <p:spPr bwMode="auto">
            <a:xfrm flipH="1">
              <a:off x="35496" y="4454319"/>
              <a:ext cx="3059832" cy="1855001"/>
            </a:xfrm>
            <a:prstGeom prst="rect">
              <a:avLst/>
            </a:prstGeom>
            <a:noFill/>
            <a:ln w="9525">
              <a:noFill/>
              <a:miter lim="800000"/>
              <a:headEnd/>
              <a:tailEnd/>
            </a:ln>
          </p:spPr>
        </p:pic>
        <p:sp>
          <p:nvSpPr>
            <p:cNvPr id="14" name="TextBox 13"/>
            <p:cNvSpPr txBox="1"/>
            <p:nvPr/>
          </p:nvSpPr>
          <p:spPr>
            <a:xfrm>
              <a:off x="395536" y="5940569"/>
              <a:ext cx="2520280" cy="584775"/>
            </a:xfrm>
            <a:prstGeom prst="rect">
              <a:avLst/>
            </a:prstGeom>
            <a:noFill/>
            <a:ln w="12700">
              <a:noFill/>
            </a:ln>
          </p:spPr>
          <p:txBody>
            <a:bodyPr wrap="square" rtlCol="0">
              <a:spAutoFit/>
            </a:bodyPr>
            <a:lstStyle/>
            <a:p>
              <a:r>
                <a:rPr lang="en-GB" sz="1600" dirty="0" smtClean="0">
                  <a:effectLst/>
                  <a:latin typeface="Arial" charset="0"/>
                </a:rPr>
                <a:t>Silky Shrew Opossum </a:t>
              </a:r>
              <a:r>
                <a:rPr lang="en-GB" sz="1600" i="1" dirty="0" err="1" smtClean="0">
                  <a:effectLst/>
                  <a:latin typeface="Arial" charset="0"/>
                </a:rPr>
                <a:t>Caenolestes</a:t>
              </a:r>
              <a:r>
                <a:rPr lang="en-GB" sz="1600" i="1" dirty="0" smtClean="0">
                  <a:effectLst/>
                  <a:latin typeface="Arial" charset="0"/>
                </a:rPr>
                <a:t> </a:t>
              </a:r>
              <a:r>
                <a:rPr lang="en-GB" sz="1600" i="1" dirty="0" err="1" smtClean="0">
                  <a:effectLst/>
                  <a:latin typeface="Arial" charset="0"/>
                </a:rPr>
                <a:t>fuliginosus</a:t>
              </a:r>
              <a:endParaRPr lang="en-US" sz="1600" dirty="0"/>
            </a:p>
          </p:txBody>
        </p:sp>
        <p:sp>
          <p:nvSpPr>
            <p:cNvPr id="15" name="TextBox 14"/>
            <p:cNvSpPr txBox="1"/>
            <p:nvPr/>
          </p:nvSpPr>
          <p:spPr>
            <a:xfrm>
              <a:off x="467544" y="5589240"/>
              <a:ext cx="1296144" cy="215444"/>
            </a:xfrm>
            <a:prstGeom prst="rect">
              <a:avLst/>
            </a:prstGeom>
            <a:noFill/>
          </p:spPr>
          <p:txBody>
            <a:bodyPr wrap="square" rtlCol="0">
              <a:spAutoFit/>
            </a:bodyPr>
            <a:lstStyle/>
            <a:p>
              <a:pPr algn="l"/>
              <a:r>
                <a:rPr lang="en-GB" sz="800" dirty="0" smtClean="0">
                  <a:effectLst/>
                  <a:latin typeface="Arial" pitchFamily="34" charset="0"/>
                  <a:cs typeface="Arial" pitchFamily="34" charset="0"/>
                </a:rPr>
                <a:t>Image: </a:t>
              </a:r>
              <a:r>
                <a:rPr lang="en-US" sz="800" dirty="0" err="1" smtClean="0">
                  <a:effectLst/>
                  <a:latin typeface="Arial" pitchFamily="34" charset="0"/>
                  <a:cs typeface="Arial" pitchFamily="34" charset="0"/>
                </a:rPr>
                <a:t>Víctor</a:t>
              </a:r>
              <a:r>
                <a:rPr lang="en-US" sz="800" dirty="0" smtClean="0">
                  <a:effectLst/>
                  <a:latin typeface="Arial" pitchFamily="34" charset="0"/>
                  <a:cs typeface="Arial" pitchFamily="34" charset="0"/>
                </a:rPr>
                <a:t> </a:t>
              </a:r>
              <a:r>
                <a:rPr lang="en-US" sz="800" dirty="0" err="1" smtClean="0">
                  <a:effectLst/>
                  <a:latin typeface="Arial" pitchFamily="34" charset="0"/>
                  <a:cs typeface="Arial" pitchFamily="34" charset="0"/>
                </a:rPr>
                <a:t>Pérez</a:t>
              </a:r>
              <a:endParaRPr lang="en-US" sz="800" dirty="0">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33"/>
          <p:cNvGrpSpPr>
            <a:grpSpLocks/>
          </p:cNvGrpSpPr>
          <p:nvPr/>
        </p:nvGrpSpPr>
        <p:grpSpPr bwMode="auto">
          <a:xfrm>
            <a:off x="304800" y="1020763"/>
            <a:ext cx="8686800" cy="1562100"/>
            <a:chOff x="192" y="2704"/>
            <a:chExt cx="5472" cy="984"/>
          </a:xfrm>
        </p:grpSpPr>
        <p:sp>
          <p:nvSpPr>
            <p:cNvPr id="98320" name="Text Box 16"/>
            <p:cNvSpPr txBox="1">
              <a:spLocks noChangeArrowheads="1"/>
            </p:cNvSpPr>
            <p:nvPr/>
          </p:nvSpPr>
          <p:spPr bwMode="gray">
            <a:xfrm>
              <a:off x="204" y="2704"/>
              <a:ext cx="1776" cy="461"/>
            </a:xfrm>
            <a:prstGeom prst="rect">
              <a:avLst/>
            </a:prstGeom>
            <a:solidFill>
              <a:srgbClr val="808080"/>
            </a:solidFill>
            <a:ln w="9525">
              <a:solidFill>
                <a:srgbClr val="808080"/>
              </a:solidFill>
              <a:miter lim="800000"/>
              <a:headEnd/>
              <a:tailEnd/>
            </a:ln>
            <a:effectLst/>
          </p:spPr>
          <p:txBody>
            <a:bodyPr/>
            <a:lstStyle/>
            <a:p>
              <a:pPr marL="228600" algn="l" eaLnBrk="0" hangingPunct="0">
                <a:spcBef>
                  <a:spcPct val="0"/>
                </a:spcBef>
                <a:defRPr/>
              </a:pPr>
              <a:r>
                <a:rPr lang="en-US" sz="3600" b="1" dirty="0">
                  <a:solidFill>
                    <a:schemeClr val="bg1"/>
                  </a:solidFill>
                  <a:effectLst/>
                  <a:latin typeface="Arial" pitchFamily="34" charset="0"/>
                </a:rPr>
                <a:t>Projected</a:t>
              </a:r>
              <a:r>
                <a:rPr lang="en-US" sz="3600" b="1" dirty="0">
                  <a:solidFill>
                    <a:schemeClr val="bg1"/>
                  </a:solidFill>
                  <a:effectLst>
                    <a:outerShdw blurRad="38100" dist="38100" dir="2700000" algn="tl">
                      <a:srgbClr val="000000"/>
                    </a:outerShdw>
                  </a:effectLst>
                  <a:latin typeface="Arial" pitchFamily="34" charset="0"/>
                </a:rPr>
                <a:t>  </a:t>
              </a:r>
              <a:r>
                <a:rPr lang="en-US" sz="3600" dirty="0">
                  <a:solidFill>
                    <a:schemeClr val="bg1"/>
                  </a:solidFill>
                  <a:effectLst/>
                  <a:latin typeface="Arial" pitchFamily="34" charset="0"/>
                </a:rPr>
                <a:t> </a:t>
              </a:r>
            </a:p>
          </p:txBody>
        </p:sp>
        <p:sp>
          <p:nvSpPr>
            <p:cNvPr id="98321" name="Text Box 17"/>
            <p:cNvSpPr txBox="1">
              <a:spLocks noChangeArrowheads="1"/>
            </p:cNvSpPr>
            <p:nvPr/>
          </p:nvSpPr>
          <p:spPr bwMode="gray">
            <a:xfrm>
              <a:off x="192" y="3240"/>
              <a:ext cx="5472" cy="448"/>
            </a:xfrm>
            <a:prstGeom prst="rect">
              <a:avLst/>
            </a:prstGeom>
            <a:noFill/>
            <a:ln w="9525">
              <a:solidFill>
                <a:srgbClr val="009900"/>
              </a:solidFill>
              <a:miter lim="800000"/>
              <a:headEnd/>
              <a:tailEnd/>
            </a:ln>
            <a:effectLst/>
          </p:spPr>
          <p:txBody>
            <a:bodyPr>
              <a:spAutoFit/>
            </a:bodyPr>
            <a:lstStyle/>
            <a:p>
              <a:pPr algn="l" eaLnBrk="0" hangingPunct="0">
                <a:spcBef>
                  <a:spcPct val="0"/>
                </a:spcBef>
                <a:defRPr/>
              </a:pPr>
              <a:r>
                <a:rPr lang="en-GB" sz="2000" b="1">
                  <a:effectLst/>
                  <a:latin typeface="Arial" pitchFamily="34" charset="0"/>
                  <a:cs typeface="Times New Roman" pitchFamily="18" charset="0"/>
                </a:rPr>
                <a:t>Projected information is the same as “estimated”, but the variable of interest is extrapolated in time </a:t>
              </a:r>
              <a:r>
                <a:rPr lang="en-GB" sz="2000" b="1">
                  <a:solidFill>
                    <a:srgbClr val="800000"/>
                  </a:solidFill>
                  <a:effectLst/>
                  <a:latin typeface="Arial" pitchFamily="34" charset="0"/>
                  <a:cs typeface="Times New Roman" pitchFamily="18" charset="0"/>
                </a:rPr>
                <a:t>towards the future</a:t>
              </a:r>
              <a:endParaRPr lang="en-US" sz="2000">
                <a:effectLst>
                  <a:outerShdw blurRad="38100" dist="38100" dir="2700000" algn="tl">
                    <a:srgbClr val="C0C0C0"/>
                  </a:outerShdw>
                </a:effectLst>
                <a:latin typeface="Arial" pitchFamily="34" charset="0"/>
                <a:cs typeface="Times New Roman" pitchFamily="18" charset="0"/>
              </a:endParaRPr>
            </a:p>
          </p:txBody>
        </p:sp>
      </p:grpSp>
      <p:sp>
        <p:nvSpPr>
          <p:cNvPr id="8" name="Freeform 7"/>
          <p:cNvSpPr/>
          <p:nvPr/>
        </p:nvSpPr>
        <p:spPr bwMode="auto">
          <a:xfrm>
            <a:off x="323850" y="3992563"/>
            <a:ext cx="4191000" cy="2717800"/>
          </a:xfrm>
          <a:custGeom>
            <a:avLst/>
            <a:gdLst>
              <a:gd name="connsiteX0" fmla="*/ 296333 w 4191000"/>
              <a:gd name="connsiteY0" fmla="*/ 139700 h 2717800"/>
              <a:gd name="connsiteX1" fmla="*/ 1617133 w 4191000"/>
              <a:gd name="connsiteY1" fmla="*/ 88900 h 2717800"/>
              <a:gd name="connsiteX2" fmla="*/ 2671233 w 4191000"/>
              <a:gd name="connsiteY2" fmla="*/ 203200 h 2717800"/>
              <a:gd name="connsiteX3" fmla="*/ 3992033 w 4191000"/>
              <a:gd name="connsiteY3" fmla="*/ 647700 h 2717800"/>
              <a:gd name="connsiteX4" fmla="*/ 3865033 w 4191000"/>
              <a:gd name="connsiteY4" fmla="*/ 1041400 h 2717800"/>
              <a:gd name="connsiteX5" fmla="*/ 2963333 w 4191000"/>
              <a:gd name="connsiteY5" fmla="*/ 1536700 h 2717800"/>
              <a:gd name="connsiteX6" fmla="*/ 1439333 w 4191000"/>
              <a:gd name="connsiteY6" fmla="*/ 2654300 h 2717800"/>
              <a:gd name="connsiteX7" fmla="*/ 537633 w 4191000"/>
              <a:gd name="connsiteY7" fmla="*/ 1917700 h 2717800"/>
              <a:gd name="connsiteX8" fmla="*/ 829733 w 4191000"/>
              <a:gd name="connsiteY8" fmla="*/ 1282700 h 2717800"/>
              <a:gd name="connsiteX9" fmla="*/ 93133 w 4191000"/>
              <a:gd name="connsiteY9" fmla="*/ 927100 h 2717800"/>
              <a:gd name="connsiteX10" fmla="*/ 296333 w 4191000"/>
              <a:gd name="connsiteY10" fmla="*/ 1397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1000" h="2717800">
                <a:moveTo>
                  <a:pt x="296333" y="139700"/>
                </a:moveTo>
                <a:cubicBezTo>
                  <a:pt x="550333" y="0"/>
                  <a:pt x="1221317" y="78317"/>
                  <a:pt x="1617133" y="88900"/>
                </a:cubicBezTo>
                <a:cubicBezTo>
                  <a:pt x="2012949" y="99483"/>
                  <a:pt x="2275416" y="110067"/>
                  <a:pt x="2671233" y="203200"/>
                </a:cubicBezTo>
                <a:cubicBezTo>
                  <a:pt x="3067050" y="296333"/>
                  <a:pt x="3793066" y="508000"/>
                  <a:pt x="3992033" y="647700"/>
                </a:cubicBezTo>
                <a:cubicBezTo>
                  <a:pt x="4191000" y="787400"/>
                  <a:pt x="4036483" y="893233"/>
                  <a:pt x="3865033" y="1041400"/>
                </a:cubicBezTo>
                <a:cubicBezTo>
                  <a:pt x="3693583" y="1189567"/>
                  <a:pt x="3367616" y="1267883"/>
                  <a:pt x="2963333" y="1536700"/>
                </a:cubicBezTo>
                <a:cubicBezTo>
                  <a:pt x="2559050" y="1805517"/>
                  <a:pt x="1843616" y="2590800"/>
                  <a:pt x="1439333" y="2654300"/>
                </a:cubicBezTo>
                <a:cubicBezTo>
                  <a:pt x="1035050" y="2717800"/>
                  <a:pt x="639233" y="2146300"/>
                  <a:pt x="537633" y="1917700"/>
                </a:cubicBezTo>
                <a:cubicBezTo>
                  <a:pt x="436033" y="1689100"/>
                  <a:pt x="903816" y="1447800"/>
                  <a:pt x="829733" y="1282700"/>
                </a:cubicBezTo>
                <a:cubicBezTo>
                  <a:pt x="755650" y="1117600"/>
                  <a:pt x="186266" y="1117600"/>
                  <a:pt x="93133" y="927100"/>
                </a:cubicBezTo>
                <a:cubicBezTo>
                  <a:pt x="0" y="736600"/>
                  <a:pt x="42333" y="279400"/>
                  <a:pt x="296333" y="139700"/>
                </a:cubicBezTo>
                <a:close/>
              </a:path>
            </a:pathLst>
          </a:custGeom>
          <a:solidFill>
            <a:srgbClr val="0072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3" name="TextBox 22"/>
          <p:cNvSpPr txBox="1">
            <a:spLocks noChangeArrowheads="1"/>
          </p:cNvSpPr>
          <p:nvPr/>
        </p:nvSpPr>
        <p:spPr bwMode="auto">
          <a:xfrm>
            <a:off x="-36513" y="2820988"/>
            <a:ext cx="8929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For example: repeated surveys of sample sites across total range with knowledge of ongoing causes of population decline</a:t>
            </a:r>
          </a:p>
        </p:txBody>
      </p:sp>
      <p:sp>
        <p:nvSpPr>
          <p:cNvPr id="33" name="Freeform 32"/>
          <p:cNvSpPr/>
          <p:nvPr/>
        </p:nvSpPr>
        <p:spPr bwMode="auto">
          <a:xfrm>
            <a:off x="550863" y="4175125"/>
            <a:ext cx="3313112" cy="2390775"/>
          </a:xfrm>
          <a:custGeom>
            <a:avLst/>
            <a:gdLst>
              <a:gd name="connsiteX0" fmla="*/ 296333 w 4191000"/>
              <a:gd name="connsiteY0" fmla="*/ 139700 h 2717800"/>
              <a:gd name="connsiteX1" fmla="*/ 1617133 w 4191000"/>
              <a:gd name="connsiteY1" fmla="*/ 88900 h 2717800"/>
              <a:gd name="connsiteX2" fmla="*/ 2671233 w 4191000"/>
              <a:gd name="connsiteY2" fmla="*/ 203200 h 2717800"/>
              <a:gd name="connsiteX3" fmla="*/ 3992033 w 4191000"/>
              <a:gd name="connsiteY3" fmla="*/ 647700 h 2717800"/>
              <a:gd name="connsiteX4" fmla="*/ 3865033 w 4191000"/>
              <a:gd name="connsiteY4" fmla="*/ 1041400 h 2717800"/>
              <a:gd name="connsiteX5" fmla="*/ 2963333 w 4191000"/>
              <a:gd name="connsiteY5" fmla="*/ 1536700 h 2717800"/>
              <a:gd name="connsiteX6" fmla="*/ 1439333 w 4191000"/>
              <a:gd name="connsiteY6" fmla="*/ 2654300 h 2717800"/>
              <a:gd name="connsiteX7" fmla="*/ 537633 w 4191000"/>
              <a:gd name="connsiteY7" fmla="*/ 1917700 h 2717800"/>
              <a:gd name="connsiteX8" fmla="*/ 829733 w 4191000"/>
              <a:gd name="connsiteY8" fmla="*/ 1282700 h 2717800"/>
              <a:gd name="connsiteX9" fmla="*/ 93133 w 4191000"/>
              <a:gd name="connsiteY9" fmla="*/ 927100 h 2717800"/>
              <a:gd name="connsiteX10" fmla="*/ 296333 w 4191000"/>
              <a:gd name="connsiteY10" fmla="*/ 139700 h 2717800"/>
              <a:gd name="connsiteX0" fmla="*/ 585216 w 4128144"/>
              <a:gd name="connsiteY0" fmla="*/ 267647 h 2650807"/>
              <a:gd name="connsiteX1" fmla="*/ 1554277 w 4128144"/>
              <a:gd name="connsiteY1" fmla="*/ 21907 h 2650807"/>
              <a:gd name="connsiteX2" fmla="*/ 2608377 w 4128144"/>
              <a:gd name="connsiteY2" fmla="*/ 136207 h 2650807"/>
              <a:gd name="connsiteX3" fmla="*/ 3929177 w 4128144"/>
              <a:gd name="connsiteY3" fmla="*/ 580707 h 2650807"/>
              <a:gd name="connsiteX4" fmla="*/ 3802177 w 4128144"/>
              <a:gd name="connsiteY4" fmla="*/ 974407 h 2650807"/>
              <a:gd name="connsiteX5" fmla="*/ 2900477 w 4128144"/>
              <a:gd name="connsiteY5" fmla="*/ 1469707 h 2650807"/>
              <a:gd name="connsiteX6" fmla="*/ 1376477 w 4128144"/>
              <a:gd name="connsiteY6" fmla="*/ 2587307 h 2650807"/>
              <a:gd name="connsiteX7" fmla="*/ 474777 w 4128144"/>
              <a:gd name="connsiteY7" fmla="*/ 1850707 h 2650807"/>
              <a:gd name="connsiteX8" fmla="*/ 766877 w 4128144"/>
              <a:gd name="connsiteY8" fmla="*/ 1215707 h 2650807"/>
              <a:gd name="connsiteX9" fmla="*/ 30277 w 4128144"/>
              <a:gd name="connsiteY9" fmla="*/ 860107 h 2650807"/>
              <a:gd name="connsiteX10" fmla="*/ 585216 w 4128144"/>
              <a:gd name="connsiteY10" fmla="*/ 267647 h 2650807"/>
              <a:gd name="connsiteX0" fmla="*/ 212039 w 3754967"/>
              <a:gd name="connsiteY0" fmla="*/ 267647 h 2650807"/>
              <a:gd name="connsiteX1" fmla="*/ 1181100 w 3754967"/>
              <a:gd name="connsiteY1" fmla="*/ 21907 h 2650807"/>
              <a:gd name="connsiteX2" fmla="*/ 2235200 w 3754967"/>
              <a:gd name="connsiteY2" fmla="*/ 136207 h 2650807"/>
              <a:gd name="connsiteX3" fmla="*/ 3556000 w 3754967"/>
              <a:gd name="connsiteY3" fmla="*/ 580707 h 2650807"/>
              <a:gd name="connsiteX4" fmla="*/ 3429000 w 3754967"/>
              <a:gd name="connsiteY4" fmla="*/ 974407 h 2650807"/>
              <a:gd name="connsiteX5" fmla="*/ 2527300 w 3754967"/>
              <a:gd name="connsiteY5" fmla="*/ 1469707 h 2650807"/>
              <a:gd name="connsiteX6" fmla="*/ 1003300 w 3754967"/>
              <a:gd name="connsiteY6" fmla="*/ 2587307 h 2650807"/>
              <a:gd name="connsiteX7" fmla="*/ 101600 w 3754967"/>
              <a:gd name="connsiteY7" fmla="*/ 1850707 h 2650807"/>
              <a:gd name="connsiteX8" fmla="*/ 393700 w 3754967"/>
              <a:gd name="connsiteY8" fmla="*/ 1215707 h 2650807"/>
              <a:gd name="connsiteX9" fmla="*/ 68023 w 3754967"/>
              <a:gd name="connsiteY9" fmla="*/ 771703 h 2650807"/>
              <a:gd name="connsiteX10" fmla="*/ 212039 w 3754967"/>
              <a:gd name="connsiteY10" fmla="*/ 267647 h 2650807"/>
              <a:gd name="connsiteX0" fmla="*/ 185513 w 3728441"/>
              <a:gd name="connsiteY0" fmla="*/ 267647 h 2650993"/>
              <a:gd name="connsiteX1" fmla="*/ 1154574 w 3728441"/>
              <a:gd name="connsiteY1" fmla="*/ 21907 h 2650993"/>
              <a:gd name="connsiteX2" fmla="*/ 2208674 w 3728441"/>
              <a:gd name="connsiteY2" fmla="*/ 136207 h 2650993"/>
              <a:gd name="connsiteX3" fmla="*/ 3529474 w 3728441"/>
              <a:gd name="connsiteY3" fmla="*/ 580707 h 2650993"/>
              <a:gd name="connsiteX4" fmla="*/ 3402474 w 3728441"/>
              <a:gd name="connsiteY4" fmla="*/ 974407 h 2650993"/>
              <a:gd name="connsiteX5" fmla="*/ 2500774 w 3728441"/>
              <a:gd name="connsiteY5" fmla="*/ 1469707 h 2650993"/>
              <a:gd name="connsiteX6" fmla="*/ 976774 w 3728441"/>
              <a:gd name="connsiteY6" fmla="*/ 2587307 h 2650993"/>
              <a:gd name="connsiteX7" fmla="*/ 329529 w 3728441"/>
              <a:gd name="connsiteY7" fmla="*/ 1851823 h 2650993"/>
              <a:gd name="connsiteX8" fmla="*/ 367174 w 3728441"/>
              <a:gd name="connsiteY8" fmla="*/ 1215707 h 2650993"/>
              <a:gd name="connsiteX9" fmla="*/ 41497 w 3728441"/>
              <a:gd name="connsiteY9" fmla="*/ 771703 h 2650993"/>
              <a:gd name="connsiteX10" fmla="*/ 185513 w 3728441"/>
              <a:gd name="connsiteY10" fmla="*/ 267647 h 2650993"/>
              <a:gd name="connsiteX0" fmla="*/ 185513 w 3728441"/>
              <a:gd name="connsiteY0" fmla="*/ 267647 h 2419565"/>
              <a:gd name="connsiteX1" fmla="*/ 1154574 w 3728441"/>
              <a:gd name="connsiteY1" fmla="*/ 21907 h 2419565"/>
              <a:gd name="connsiteX2" fmla="*/ 2208674 w 3728441"/>
              <a:gd name="connsiteY2" fmla="*/ 136207 h 2419565"/>
              <a:gd name="connsiteX3" fmla="*/ 3529474 w 3728441"/>
              <a:gd name="connsiteY3" fmla="*/ 580707 h 2419565"/>
              <a:gd name="connsiteX4" fmla="*/ 3402474 w 3728441"/>
              <a:gd name="connsiteY4" fmla="*/ 974407 h 2419565"/>
              <a:gd name="connsiteX5" fmla="*/ 2500774 w 3728441"/>
              <a:gd name="connsiteY5" fmla="*/ 1469707 h 2419565"/>
              <a:gd name="connsiteX6" fmla="*/ 1049609 w 3728441"/>
              <a:gd name="connsiteY6" fmla="*/ 2355879 h 2419565"/>
              <a:gd name="connsiteX7" fmla="*/ 329529 w 3728441"/>
              <a:gd name="connsiteY7" fmla="*/ 1851823 h 2419565"/>
              <a:gd name="connsiteX8" fmla="*/ 367174 w 3728441"/>
              <a:gd name="connsiteY8" fmla="*/ 1215707 h 2419565"/>
              <a:gd name="connsiteX9" fmla="*/ 41497 w 3728441"/>
              <a:gd name="connsiteY9" fmla="*/ 771703 h 2419565"/>
              <a:gd name="connsiteX10" fmla="*/ 185513 w 3728441"/>
              <a:gd name="connsiteY10" fmla="*/ 267647 h 2419565"/>
              <a:gd name="connsiteX0" fmla="*/ 185513 w 3520653"/>
              <a:gd name="connsiteY0" fmla="*/ 267647 h 2419565"/>
              <a:gd name="connsiteX1" fmla="*/ 1154574 w 3520653"/>
              <a:gd name="connsiteY1" fmla="*/ 21907 h 2419565"/>
              <a:gd name="connsiteX2" fmla="*/ 2208674 w 3520653"/>
              <a:gd name="connsiteY2" fmla="*/ 136207 h 2419565"/>
              <a:gd name="connsiteX3" fmla="*/ 3209849 w 3520653"/>
              <a:gd name="connsiteY3" fmla="*/ 627687 h 2419565"/>
              <a:gd name="connsiteX4" fmla="*/ 3402474 w 3520653"/>
              <a:gd name="connsiteY4" fmla="*/ 974407 h 2419565"/>
              <a:gd name="connsiteX5" fmla="*/ 2500774 w 3520653"/>
              <a:gd name="connsiteY5" fmla="*/ 1469707 h 2419565"/>
              <a:gd name="connsiteX6" fmla="*/ 1049609 w 3520653"/>
              <a:gd name="connsiteY6" fmla="*/ 2355879 h 2419565"/>
              <a:gd name="connsiteX7" fmla="*/ 329529 w 3520653"/>
              <a:gd name="connsiteY7" fmla="*/ 1851823 h 2419565"/>
              <a:gd name="connsiteX8" fmla="*/ 367174 w 3520653"/>
              <a:gd name="connsiteY8" fmla="*/ 1215707 h 2419565"/>
              <a:gd name="connsiteX9" fmla="*/ 41497 w 3520653"/>
              <a:gd name="connsiteY9" fmla="*/ 771703 h 2419565"/>
              <a:gd name="connsiteX10" fmla="*/ 185513 w 3520653"/>
              <a:gd name="connsiteY10" fmla="*/ 267647 h 2419565"/>
              <a:gd name="connsiteX0" fmla="*/ 185513 w 3316705"/>
              <a:gd name="connsiteY0" fmla="*/ 267647 h 2419565"/>
              <a:gd name="connsiteX1" fmla="*/ 1154574 w 3316705"/>
              <a:gd name="connsiteY1" fmla="*/ 21907 h 2419565"/>
              <a:gd name="connsiteX2" fmla="*/ 2208674 w 3316705"/>
              <a:gd name="connsiteY2" fmla="*/ 136207 h 2419565"/>
              <a:gd name="connsiteX3" fmla="*/ 3209849 w 3316705"/>
              <a:gd name="connsiteY3" fmla="*/ 627687 h 2419565"/>
              <a:gd name="connsiteX4" fmla="*/ 2849809 w 3316705"/>
              <a:gd name="connsiteY4" fmla="*/ 1059735 h 2419565"/>
              <a:gd name="connsiteX5" fmla="*/ 2500774 w 3316705"/>
              <a:gd name="connsiteY5" fmla="*/ 1469707 h 2419565"/>
              <a:gd name="connsiteX6" fmla="*/ 1049609 w 3316705"/>
              <a:gd name="connsiteY6" fmla="*/ 2355879 h 2419565"/>
              <a:gd name="connsiteX7" fmla="*/ 329529 w 3316705"/>
              <a:gd name="connsiteY7" fmla="*/ 1851823 h 2419565"/>
              <a:gd name="connsiteX8" fmla="*/ 367174 w 3316705"/>
              <a:gd name="connsiteY8" fmla="*/ 1215707 h 2419565"/>
              <a:gd name="connsiteX9" fmla="*/ 41497 w 3316705"/>
              <a:gd name="connsiteY9" fmla="*/ 771703 h 2419565"/>
              <a:gd name="connsiteX10" fmla="*/ 185513 w 3316705"/>
              <a:gd name="connsiteY10" fmla="*/ 267647 h 2419565"/>
              <a:gd name="connsiteX0" fmla="*/ 185513 w 3359038"/>
              <a:gd name="connsiteY0" fmla="*/ 266167 h 2418085"/>
              <a:gd name="connsiteX1" fmla="*/ 1154574 w 3359038"/>
              <a:gd name="connsiteY1" fmla="*/ 20427 h 2418085"/>
              <a:gd name="connsiteX2" fmla="*/ 1954674 w 3359038"/>
              <a:gd name="connsiteY2" fmla="*/ 388727 h 2418085"/>
              <a:gd name="connsiteX3" fmla="*/ 3209849 w 3359038"/>
              <a:gd name="connsiteY3" fmla="*/ 626207 h 2418085"/>
              <a:gd name="connsiteX4" fmla="*/ 2849809 w 3359038"/>
              <a:gd name="connsiteY4" fmla="*/ 1058255 h 2418085"/>
              <a:gd name="connsiteX5" fmla="*/ 2500774 w 3359038"/>
              <a:gd name="connsiteY5" fmla="*/ 1468227 h 2418085"/>
              <a:gd name="connsiteX6" fmla="*/ 1049609 w 3359038"/>
              <a:gd name="connsiteY6" fmla="*/ 2354399 h 2418085"/>
              <a:gd name="connsiteX7" fmla="*/ 329529 w 3359038"/>
              <a:gd name="connsiteY7" fmla="*/ 1850343 h 2418085"/>
              <a:gd name="connsiteX8" fmla="*/ 367174 w 3359038"/>
              <a:gd name="connsiteY8" fmla="*/ 1214227 h 2418085"/>
              <a:gd name="connsiteX9" fmla="*/ 41497 w 3359038"/>
              <a:gd name="connsiteY9" fmla="*/ 770223 h 2418085"/>
              <a:gd name="connsiteX10" fmla="*/ 185513 w 3359038"/>
              <a:gd name="connsiteY10" fmla="*/ 266167 h 2418085"/>
              <a:gd name="connsiteX0" fmla="*/ 180020 w 3353545"/>
              <a:gd name="connsiteY0" fmla="*/ 96011 h 2247929"/>
              <a:gd name="connsiteX1" fmla="*/ 1116123 w 3353545"/>
              <a:gd name="connsiteY1" fmla="*/ 24003 h 2247929"/>
              <a:gd name="connsiteX2" fmla="*/ 1949181 w 3353545"/>
              <a:gd name="connsiteY2" fmla="*/ 218571 h 2247929"/>
              <a:gd name="connsiteX3" fmla="*/ 3204356 w 3353545"/>
              <a:gd name="connsiteY3" fmla="*/ 456051 h 2247929"/>
              <a:gd name="connsiteX4" fmla="*/ 2844316 w 3353545"/>
              <a:gd name="connsiteY4" fmla="*/ 888099 h 2247929"/>
              <a:gd name="connsiteX5" fmla="*/ 2495281 w 3353545"/>
              <a:gd name="connsiteY5" fmla="*/ 1298071 h 2247929"/>
              <a:gd name="connsiteX6" fmla="*/ 1044116 w 3353545"/>
              <a:gd name="connsiteY6" fmla="*/ 2184243 h 2247929"/>
              <a:gd name="connsiteX7" fmla="*/ 324036 w 3353545"/>
              <a:gd name="connsiteY7" fmla="*/ 1680187 h 2247929"/>
              <a:gd name="connsiteX8" fmla="*/ 361681 w 3353545"/>
              <a:gd name="connsiteY8" fmla="*/ 1044071 h 2247929"/>
              <a:gd name="connsiteX9" fmla="*/ 36004 w 3353545"/>
              <a:gd name="connsiteY9" fmla="*/ 600067 h 2247929"/>
              <a:gd name="connsiteX10" fmla="*/ 180020 w 3353545"/>
              <a:gd name="connsiteY10" fmla="*/ 96011 h 2247929"/>
              <a:gd name="connsiteX0" fmla="*/ 180020 w 2921496"/>
              <a:gd name="connsiteY0" fmla="*/ 96011 h 2247929"/>
              <a:gd name="connsiteX1" fmla="*/ 1116123 w 2921496"/>
              <a:gd name="connsiteY1" fmla="*/ 24003 h 2247929"/>
              <a:gd name="connsiteX2" fmla="*/ 1949181 w 2921496"/>
              <a:gd name="connsiteY2" fmla="*/ 218571 h 2247929"/>
              <a:gd name="connsiteX3" fmla="*/ 2772307 w 2921496"/>
              <a:gd name="connsiteY3" fmla="*/ 528059 h 2247929"/>
              <a:gd name="connsiteX4" fmla="*/ 2844316 w 2921496"/>
              <a:gd name="connsiteY4" fmla="*/ 888099 h 2247929"/>
              <a:gd name="connsiteX5" fmla="*/ 2495281 w 2921496"/>
              <a:gd name="connsiteY5" fmla="*/ 1298071 h 2247929"/>
              <a:gd name="connsiteX6" fmla="*/ 1044116 w 2921496"/>
              <a:gd name="connsiteY6" fmla="*/ 2184243 h 2247929"/>
              <a:gd name="connsiteX7" fmla="*/ 324036 w 2921496"/>
              <a:gd name="connsiteY7" fmla="*/ 1680187 h 2247929"/>
              <a:gd name="connsiteX8" fmla="*/ 361681 w 2921496"/>
              <a:gd name="connsiteY8" fmla="*/ 1044071 h 2247929"/>
              <a:gd name="connsiteX9" fmla="*/ 36004 w 2921496"/>
              <a:gd name="connsiteY9" fmla="*/ 600067 h 2247929"/>
              <a:gd name="connsiteX10" fmla="*/ 180020 w 2921496"/>
              <a:gd name="connsiteY10" fmla="*/ 96011 h 2247929"/>
              <a:gd name="connsiteX0" fmla="*/ 180020 w 3065512"/>
              <a:gd name="connsiteY0" fmla="*/ 96011 h 2247929"/>
              <a:gd name="connsiteX1" fmla="*/ 1116123 w 3065512"/>
              <a:gd name="connsiteY1" fmla="*/ 24003 h 2247929"/>
              <a:gd name="connsiteX2" fmla="*/ 1949181 w 3065512"/>
              <a:gd name="connsiteY2" fmla="*/ 218571 h 2247929"/>
              <a:gd name="connsiteX3" fmla="*/ 2916323 w 3065512"/>
              <a:gd name="connsiteY3" fmla="*/ 456051 h 2247929"/>
              <a:gd name="connsiteX4" fmla="*/ 2844316 w 3065512"/>
              <a:gd name="connsiteY4" fmla="*/ 888099 h 2247929"/>
              <a:gd name="connsiteX5" fmla="*/ 2495281 w 3065512"/>
              <a:gd name="connsiteY5" fmla="*/ 1298071 h 2247929"/>
              <a:gd name="connsiteX6" fmla="*/ 1044116 w 3065512"/>
              <a:gd name="connsiteY6" fmla="*/ 2184243 h 2247929"/>
              <a:gd name="connsiteX7" fmla="*/ 324036 w 3065512"/>
              <a:gd name="connsiteY7" fmla="*/ 1680187 h 2247929"/>
              <a:gd name="connsiteX8" fmla="*/ 361681 w 3065512"/>
              <a:gd name="connsiteY8" fmla="*/ 1044071 h 2247929"/>
              <a:gd name="connsiteX9" fmla="*/ 36004 w 3065512"/>
              <a:gd name="connsiteY9" fmla="*/ 600067 h 2247929"/>
              <a:gd name="connsiteX10" fmla="*/ 180020 w 3065512"/>
              <a:gd name="connsiteY10" fmla="*/ 96011 h 2247929"/>
              <a:gd name="connsiteX0" fmla="*/ 180020 w 3281537"/>
              <a:gd name="connsiteY0" fmla="*/ 96011 h 2247929"/>
              <a:gd name="connsiteX1" fmla="*/ 1332148 w 3281537"/>
              <a:gd name="connsiteY1" fmla="*/ 24003 h 2247929"/>
              <a:gd name="connsiteX2" fmla="*/ 2165206 w 3281537"/>
              <a:gd name="connsiteY2" fmla="*/ 218571 h 2247929"/>
              <a:gd name="connsiteX3" fmla="*/ 3132348 w 3281537"/>
              <a:gd name="connsiteY3" fmla="*/ 456051 h 2247929"/>
              <a:gd name="connsiteX4" fmla="*/ 3060341 w 3281537"/>
              <a:gd name="connsiteY4" fmla="*/ 888099 h 2247929"/>
              <a:gd name="connsiteX5" fmla="*/ 2711306 w 3281537"/>
              <a:gd name="connsiteY5" fmla="*/ 1298071 h 2247929"/>
              <a:gd name="connsiteX6" fmla="*/ 1260141 w 3281537"/>
              <a:gd name="connsiteY6" fmla="*/ 2184243 h 2247929"/>
              <a:gd name="connsiteX7" fmla="*/ 540061 w 3281537"/>
              <a:gd name="connsiteY7" fmla="*/ 1680187 h 2247929"/>
              <a:gd name="connsiteX8" fmla="*/ 577706 w 3281537"/>
              <a:gd name="connsiteY8" fmla="*/ 1044071 h 2247929"/>
              <a:gd name="connsiteX9" fmla="*/ 252029 w 3281537"/>
              <a:gd name="connsiteY9" fmla="*/ 600067 h 2247929"/>
              <a:gd name="connsiteX10" fmla="*/ 180020 w 3281537"/>
              <a:gd name="connsiteY10" fmla="*/ 96011 h 2247929"/>
              <a:gd name="connsiteX0" fmla="*/ 180020 w 3281537"/>
              <a:gd name="connsiteY0" fmla="*/ 36004 h 2187922"/>
              <a:gd name="connsiteX1" fmla="*/ 1332149 w 3281537"/>
              <a:gd name="connsiteY1" fmla="*/ 324036 h 2187922"/>
              <a:gd name="connsiteX2" fmla="*/ 2165206 w 3281537"/>
              <a:gd name="connsiteY2" fmla="*/ 158564 h 2187922"/>
              <a:gd name="connsiteX3" fmla="*/ 3132348 w 3281537"/>
              <a:gd name="connsiteY3" fmla="*/ 396044 h 2187922"/>
              <a:gd name="connsiteX4" fmla="*/ 3060341 w 3281537"/>
              <a:gd name="connsiteY4" fmla="*/ 828092 h 2187922"/>
              <a:gd name="connsiteX5" fmla="*/ 2711306 w 3281537"/>
              <a:gd name="connsiteY5" fmla="*/ 1238064 h 2187922"/>
              <a:gd name="connsiteX6" fmla="*/ 1260141 w 3281537"/>
              <a:gd name="connsiteY6" fmla="*/ 2124236 h 2187922"/>
              <a:gd name="connsiteX7" fmla="*/ 540061 w 3281537"/>
              <a:gd name="connsiteY7" fmla="*/ 1620180 h 2187922"/>
              <a:gd name="connsiteX8" fmla="*/ 577706 w 3281537"/>
              <a:gd name="connsiteY8" fmla="*/ 984064 h 2187922"/>
              <a:gd name="connsiteX9" fmla="*/ 252029 w 3281537"/>
              <a:gd name="connsiteY9" fmla="*/ 540060 h 2187922"/>
              <a:gd name="connsiteX10" fmla="*/ 180020 w 3281537"/>
              <a:gd name="connsiteY10" fmla="*/ 36004 h 2187922"/>
              <a:gd name="connsiteX0" fmla="*/ 180020 w 3281537"/>
              <a:gd name="connsiteY0" fmla="*/ 84009 h 2235927"/>
              <a:gd name="connsiteX1" fmla="*/ 1332149 w 3281537"/>
              <a:gd name="connsiteY1" fmla="*/ 84008 h 2235927"/>
              <a:gd name="connsiteX2" fmla="*/ 2165206 w 3281537"/>
              <a:gd name="connsiteY2" fmla="*/ 206569 h 2235927"/>
              <a:gd name="connsiteX3" fmla="*/ 3132348 w 3281537"/>
              <a:gd name="connsiteY3" fmla="*/ 444049 h 2235927"/>
              <a:gd name="connsiteX4" fmla="*/ 3060341 w 3281537"/>
              <a:gd name="connsiteY4" fmla="*/ 876097 h 2235927"/>
              <a:gd name="connsiteX5" fmla="*/ 2711306 w 3281537"/>
              <a:gd name="connsiteY5" fmla="*/ 1286069 h 2235927"/>
              <a:gd name="connsiteX6" fmla="*/ 1260141 w 3281537"/>
              <a:gd name="connsiteY6" fmla="*/ 2172241 h 2235927"/>
              <a:gd name="connsiteX7" fmla="*/ 540061 w 3281537"/>
              <a:gd name="connsiteY7" fmla="*/ 1668185 h 2235927"/>
              <a:gd name="connsiteX8" fmla="*/ 577706 w 3281537"/>
              <a:gd name="connsiteY8" fmla="*/ 1032069 h 2235927"/>
              <a:gd name="connsiteX9" fmla="*/ 252029 w 3281537"/>
              <a:gd name="connsiteY9" fmla="*/ 588065 h 2235927"/>
              <a:gd name="connsiteX10" fmla="*/ 180020 w 3281537"/>
              <a:gd name="connsiteY10" fmla="*/ 84009 h 2235927"/>
              <a:gd name="connsiteX0" fmla="*/ 180020 w 3281537"/>
              <a:gd name="connsiteY0" fmla="*/ 172765 h 2324683"/>
              <a:gd name="connsiteX1" fmla="*/ 1332149 w 3281537"/>
              <a:gd name="connsiteY1" fmla="*/ 20427 h 2324683"/>
              <a:gd name="connsiteX2" fmla="*/ 2165206 w 3281537"/>
              <a:gd name="connsiteY2" fmla="*/ 295325 h 2324683"/>
              <a:gd name="connsiteX3" fmla="*/ 3132348 w 3281537"/>
              <a:gd name="connsiteY3" fmla="*/ 532805 h 2324683"/>
              <a:gd name="connsiteX4" fmla="*/ 3060341 w 3281537"/>
              <a:gd name="connsiteY4" fmla="*/ 964853 h 2324683"/>
              <a:gd name="connsiteX5" fmla="*/ 2711306 w 3281537"/>
              <a:gd name="connsiteY5" fmla="*/ 1374825 h 2324683"/>
              <a:gd name="connsiteX6" fmla="*/ 1260141 w 3281537"/>
              <a:gd name="connsiteY6" fmla="*/ 2260997 h 2324683"/>
              <a:gd name="connsiteX7" fmla="*/ 540061 w 3281537"/>
              <a:gd name="connsiteY7" fmla="*/ 1756941 h 2324683"/>
              <a:gd name="connsiteX8" fmla="*/ 577706 w 3281537"/>
              <a:gd name="connsiteY8" fmla="*/ 1120825 h 2324683"/>
              <a:gd name="connsiteX9" fmla="*/ 252029 w 3281537"/>
              <a:gd name="connsiteY9" fmla="*/ 676821 h 2324683"/>
              <a:gd name="connsiteX10" fmla="*/ 180020 w 3281537"/>
              <a:gd name="connsiteY10" fmla="*/ 172765 h 2324683"/>
              <a:gd name="connsiteX0" fmla="*/ 180020 w 3288365"/>
              <a:gd name="connsiteY0" fmla="*/ 237734 h 2389652"/>
              <a:gd name="connsiteX1" fmla="*/ 1332149 w 3288365"/>
              <a:gd name="connsiteY1" fmla="*/ 85396 h 2389652"/>
              <a:gd name="connsiteX2" fmla="*/ 2124237 w 3288365"/>
              <a:gd name="connsiteY2" fmla="*/ 85396 h 2389652"/>
              <a:gd name="connsiteX3" fmla="*/ 3132348 w 3288365"/>
              <a:gd name="connsiteY3" fmla="*/ 597774 h 2389652"/>
              <a:gd name="connsiteX4" fmla="*/ 3060341 w 3288365"/>
              <a:gd name="connsiteY4" fmla="*/ 1029822 h 2389652"/>
              <a:gd name="connsiteX5" fmla="*/ 2711306 w 3288365"/>
              <a:gd name="connsiteY5" fmla="*/ 1439794 h 2389652"/>
              <a:gd name="connsiteX6" fmla="*/ 1260141 w 3288365"/>
              <a:gd name="connsiteY6" fmla="*/ 2325966 h 2389652"/>
              <a:gd name="connsiteX7" fmla="*/ 540061 w 3288365"/>
              <a:gd name="connsiteY7" fmla="*/ 1821910 h 2389652"/>
              <a:gd name="connsiteX8" fmla="*/ 577706 w 3288365"/>
              <a:gd name="connsiteY8" fmla="*/ 1185794 h 2389652"/>
              <a:gd name="connsiteX9" fmla="*/ 252029 w 3288365"/>
              <a:gd name="connsiteY9" fmla="*/ 741790 h 2389652"/>
              <a:gd name="connsiteX10" fmla="*/ 180020 w 3288365"/>
              <a:gd name="connsiteY10" fmla="*/ 237734 h 2389652"/>
              <a:gd name="connsiteX0" fmla="*/ 204023 w 3312368"/>
              <a:gd name="connsiteY0" fmla="*/ 237734 h 2389652"/>
              <a:gd name="connsiteX1" fmla="*/ 1356152 w 3312368"/>
              <a:gd name="connsiteY1" fmla="*/ 85396 h 2389652"/>
              <a:gd name="connsiteX2" fmla="*/ 2148240 w 3312368"/>
              <a:gd name="connsiteY2" fmla="*/ 85396 h 2389652"/>
              <a:gd name="connsiteX3" fmla="*/ 3156351 w 3312368"/>
              <a:gd name="connsiteY3" fmla="*/ 597774 h 2389652"/>
              <a:gd name="connsiteX4" fmla="*/ 3084344 w 3312368"/>
              <a:gd name="connsiteY4" fmla="*/ 1029822 h 2389652"/>
              <a:gd name="connsiteX5" fmla="*/ 2735309 w 3312368"/>
              <a:gd name="connsiteY5" fmla="*/ 1439794 h 2389652"/>
              <a:gd name="connsiteX6" fmla="*/ 1284144 w 3312368"/>
              <a:gd name="connsiteY6" fmla="*/ 2325966 h 2389652"/>
              <a:gd name="connsiteX7" fmla="*/ 564064 w 3312368"/>
              <a:gd name="connsiteY7" fmla="*/ 1821910 h 2389652"/>
              <a:gd name="connsiteX8" fmla="*/ 601709 w 3312368"/>
              <a:gd name="connsiteY8" fmla="*/ 1185794 h 2389652"/>
              <a:gd name="connsiteX9" fmla="*/ 132016 w 3312368"/>
              <a:gd name="connsiteY9" fmla="*/ 661460 h 2389652"/>
              <a:gd name="connsiteX10" fmla="*/ 204023 w 3312368"/>
              <a:gd name="connsiteY10" fmla="*/ 237734 h 23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2368" h="2389652">
                <a:moveTo>
                  <a:pt x="204023" y="237734"/>
                </a:moveTo>
                <a:cubicBezTo>
                  <a:pt x="408046" y="141723"/>
                  <a:pt x="1032116" y="110786"/>
                  <a:pt x="1356152" y="85396"/>
                </a:cubicBezTo>
                <a:cubicBezTo>
                  <a:pt x="1680188" y="60006"/>
                  <a:pt x="1848207" y="0"/>
                  <a:pt x="2148240" y="85396"/>
                </a:cubicBezTo>
                <a:cubicBezTo>
                  <a:pt x="2448273" y="170792"/>
                  <a:pt x="3000334" y="440370"/>
                  <a:pt x="3156351" y="597774"/>
                </a:cubicBezTo>
                <a:cubicBezTo>
                  <a:pt x="3312368" y="755178"/>
                  <a:pt x="3154518" y="889485"/>
                  <a:pt x="3084344" y="1029822"/>
                </a:cubicBezTo>
                <a:cubicBezTo>
                  <a:pt x="3014170" y="1170159"/>
                  <a:pt x="3035342" y="1223770"/>
                  <a:pt x="2735309" y="1439794"/>
                </a:cubicBezTo>
                <a:cubicBezTo>
                  <a:pt x="2435276" y="1655818"/>
                  <a:pt x="1646018" y="2262280"/>
                  <a:pt x="1284144" y="2325966"/>
                </a:cubicBezTo>
                <a:cubicBezTo>
                  <a:pt x="922270" y="2389652"/>
                  <a:pt x="677803" y="2011939"/>
                  <a:pt x="564064" y="1821910"/>
                </a:cubicBezTo>
                <a:cubicBezTo>
                  <a:pt x="450325" y="1631881"/>
                  <a:pt x="673717" y="1379202"/>
                  <a:pt x="601709" y="1185794"/>
                </a:cubicBezTo>
                <a:cubicBezTo>
                  <a:pt x="529701" y="992386"/>
                  <a:pt x="198297" y="819470"/>
                  <a:pt x="132016" y="661460"/>
                </a:cubicBezTo>
                <a:cubicBezTo>
                  <a:pt x="65735" y="503450"/>
                  <a:pt x="0" y="333745"/>
                  <a:pt x="204023" y="237734"/>
                </a:cubicBezTo>
                <a:close/>
              </a:path>
            </a:pathLst>
          </a:custGeom>
          <a:solidFill>
            <a:srgbClr val="0072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34" name="Freeform 33"/>
          <p:cNvSpPr/>
          <p:nvPr/>
        </p:nvSpPr>
        <p:spPr bwMode="auto">
          <a:xfrm>
            <a:off x="671513" y="4405313"/>
            <a:ext cx="3036887" cy="2182812"/>
          </a:xfrm>
          <a:custGeom>
            <a:avLst/>
            <a:gdLst>
              <a:gd name="connsiteX0" fmla="*/ 296333 w 4191000"/>
              <a:gd name="connsiteY0" fmla="*/ 139700 h 2717800"/>
              <a:gd name="connsiteX1" fmla="*/ 1617133 w 4191000"/>
              <a:gd name="connsiteY1" fmla="*/ 88900 h 2717800"/>
              <a:gd name="connsiteX2" fmla="*/ 2671233 w 4191000"/>
              <a:gd name="connsiteY2" fmla="*/ 203200 h 2717800"/>
              <a:gd name="connsiteX3" fmla="*/ 3992033 w 4191000"/>
              <a:gd name="connsiteY3" fmla="*/ 647700 h 2717800"/>
              <a:gd name="connsiteX4" fmla="*/ 3865033 w 4191000"/>
              <a:gd name="connsiteY4" fmla="*/ 1041400 h 2717800"/>
              <a:gd name="connsiteX5" fmla="*/ 2963333 w 4191000"/>
              <a:gd name="connsiteY5" fmla="*/ 1536700 h 2717800"/>
              <a:gd name="connsiteX6" fmla="*/ 1439333 w 4191000"/>
              <a:gd name="connsiteY6" fmla="*/ 2654300 h 2717800"/>
              <a:gd name="connsiteX7" fmla="*/ 537633 w 4191000"/>
              <a:gd name="connsiteY7" fmla="*/ 1917700 h 2717800"/>
              <a:gd name="connsiteX8" fmla="*/ 829733 w 4191000"/>
              <a:gd name="connsiteY8" fmla="*/ 1282700 h 2717800"/>
              <a:gd name="connsiteX9" fmla="*/ 93133 w 4191000"/>
              <a:gd name="connsiteY9" fmla="*/ 927100 h 2717800"/>
              <a:gd name="connsiteX10" fmla="*/ 296333 w 4191000"/>
              <a:gd name="connsiteY10" fmla="*/ 139700 h 2717800"/>
              <a:gd name="connsiteX0" fmla="*/ 585216 w 4128144"/>
              <a:gd name="connsiteY0" fmla="*/ 267647 h 2650807"/>
              <a:gd name="connsiteX1" fmla="*/ 1554277 w 4128144"/>
              <a:gd name="connsiteY1" fmla="*/ 21907 h 2650807"/>
              <a:gd name="connsiteX2" fmla="*/ 2608377 w 4128144"/>
              <a:gd name="connsiteY2" fmla="*/ 136207 h 2650807"/>
              <a:gd name="connsiteX3" fmla="*/ 3929177 w 4128144"/>
              <a:gd name="connsiteY3" fmla="*/ 580707 h 2650807"/>
              <a:gd name="connsiteX4" fmla="*/ 3802177 w 4128144"/>
              <a:gd name="connsiteY4" fmla="*/ 974407 h 2650807"/>
              <a:gd name="connsiteX5" fmla="*/ 2900477 w 4128144"/>
              <a:gd name="connsiteY5" fmla="*/ 1469707 h 2650807"/>
              <a:gd name="connsiteX6" fmla="*/ 1376477 w 4128144"/>
              <a:gd name="connsiteY6" fmla="*/ 2587307 h 2650807"/>
              <a:gd name="connsiteX7" fmla="*/ 474777 w 4128144"/>
              <a:gd name="connsiteY7" fmla="*/ 1850707 h 2650807"/>
              <a:gd name="connsiteX8" fmla="*/ 766877 w 4128144"/>
              <a:gd name="connsiteY8" fmla="*/ 1215707 h 2650807"/>
              <a:gd name="connsiteX9" fmla="*/ 30277 w 4128144"/>
              <a:gd name="connsiteY9" fmla="*/ 860107 h 2650807"/>
              <a:gd name="connsiteX10" fmla="*/ 585216 w 4128144"/>
              <a:gd name="connsiteY10" fmla="*/ 267647 h 2650807"/>
              <a:gd name="connsiteX0" fmla="*/ 212039 w 3754967"/>
              <a:gd name="connsiteY0" fmla="*/ 267647 h 2650807"/>
              <a:gd name="connsiteX1" fmla="*/ 1181100 w 3754967"/>
              <a:gd name="connsiteY1" fmla="*/ 21907 h 2650807"/>
              <a:gd name="connsiteX2" fmla="*/ 2235200 w 3754967"/>
              <a:gd name="connsiteY2" fmla="*/ 136207 h 2650807"/>
              <a:gd name="connsiteX3" fmla="*/ 3556000 w 3754967"/>
              <a:gd name="connsiteY3" fmla="*/ 580707 h 2650807"/>
              <a:gd name="connsiteX4" fmla="*/ 3429000 w 3754967"/>
              <a:gd name="connsiteY4" fmla="*/ 974407 h 2650807"/>
              <a:gd name="connsiteX5" fmla="*/ 2527300 w 3754967"/>
              <a:gd name="connsiteY5" fmla="*/ 1469707 h 2650807"/>
              <a:gd name="connsiteX6" fmla="*/ 1003300 w 3754967"/>
              <a:gd name="connsiteY6" fmla="*/ 2587307 h 2650807"/>
              <a:gd name="connsiteX7" fmla="*/ 101600 w 3754967"/>
              <a:gd name="connsiteY7" fmla="*/ 1850707 h 2650807"/>
              <a:gd name="connsiteX8" fmla="*/ 393700 w 3754967"/>
              <a:gd name="connsiteY8" fmla="*/ 1215707 h 2650807"/>
              <a:gd name="connsiteX9" fmla="*/ 68023 w 3754967"/>
              <a:gd name="connsiteY9" fmla="*/ 771703 h 2650807"/>
              <a:gd name="connsiteX10" fmla="*/ 212039 w 3754967"/>
              <a:gd name="connsiteY10" fmla="*/ 267647 h 2650807"/>
              <a:gd name="connsiteX0" fmla="*/ 185513 w 3728441"/>
              <a:gd name="connsiteY0" fmla="*/ 267647 h 2650993"/>
              <a:gd name="connsiteX1" fmla="*/ 1154574 w 3728441"/>
              <a:gd name="connsiteY1" fmla="*/ 21907 h 2650993"/>
              <a:gd name="connsiteX2" fmla="*/ 2208674 w 3728441"/>
              <a:gd name="connsiteY2" fmla="*/ 136207 h 2650993"/>
              <a:gd name="connsiteX3" fmla="*/ 3529474 w 3728441"/>
              <a:gd name="connsiteY3" fmla="*/ 580707 h 2650993"/>
              <a:gd name="connsiteX4" fmla="*/ 3402474 w 3728441"/>
              <a:gd name="connsiteY4" fmla="*/ 974407 h 2650993"/>
              <a:gd name="connsiteX5" fmla="*/ 2500774 w 3728441"/>
              <a:gd name="connsiteY5" fmla="*/ 1469707 h 2650993"/>
              <a:gd name="connsiteX6" fmla="*/ 976774 w 3728441"/>
              <a:gd name="connsiteY6" fmla="*/ 2587307 h 2650993"/>
              <a:gd name="connsiteX7" fmla="*/ 329529 w 3728441"/>
              <a:gd name="connsiteY7" fmla="*/ 1851823 h 2650993"/>
              <a:gd name="connsiteX8" fmla="*/ 367174 w 3728441"/>
              <a:gd name="connsiteY8" fmla="*/ 1215707 h 2650993"/>
              <a:gd name="connsiteX9" fmla="*/ 41497 w 3728441"/>
              <a:gd name="connsiteY9" fmla="*/ 771703 h 2650993"/>
              <a:gd name="connsiteX10" fmla="*/ 185513 w 3728441"/>
              <a:gd name="connsiteY10" fmla="*/ 267647 h 2650993"/>
              <a:gd name="connsiteX0" fmla="*/ 185513 w 3728441"/>
              <a:gd name="connsiteY0" fmla="*/ 267647 h 2419565"/>
              <a:gd name="connsiteX1" fmla="*/ 1154574 w 3728441"/>
              <a:gd name="connsiteY1" fmla="*/ 21907 h 2419565"/>
              <a:gd name="connsiteX2" fmla="*/ 2208674 w 3728441"/>
              <a:gd name="connsiteY2" fmla="*/ 136207 h 2419565"/>
              <a:gd name="connsiteX3" fmla="*/ 3529474 w 3728441"/>
              <a:gd name="connsiteY3" fmla="*/ 580707 h 2419565"/>
              <a:gd name="connsiteX4" fmla="*/ 3402474 w 3728441"/>
              <a:gd name="connsiteY4" fmla="*/ 974407 h 2419565"/>
              <a:gd name="connsiteX5" fmla="*/ 2500774 w 3728441"/>
              <a:gd name="connsiteY5" fmla="*/ 1469707 h 2419565"/>
              <a:gd name="connsiteX6" fmla="*/ 1049609 w 3728441"/>
              <a:gd name="connsiteY6" fmla="*/ 2355879 h 2419565"/>
              <a:gd name="connsiteX7" fmla="*/ 329529 w 3728441"/>
              <a:gd name="connsiteY7" fmla="*/ 1851823 h 2419565"/>
              <a:gd name="connsiteX8" fmla="*/ 367174 w 3728441"/>
              <a:gd name="connsiteY8" fmla="*/ 1215707 h 2419565"/>
              <a:gd name="connsiteX9" fmla="*/ 41497 w 3728441"/>
              <a:gd name="connsiteY9" fmla="*/ 771703 h 2419565"/>
              <a:gd name="connsiteX10" fmla="*/ 185513 w 3728441"/>
              <a:gd name="connsiteY10" fmla="*/ 267647 h 2419565"/>
              <a:gd name="connsiteX0" fmla="*/ 185513 w 3520653"/>
              <a:gd name="connsiteY0" fmla="*/ 267647 h 2419565"/>
              <a:gd name="connsiteX1" fmla="*/ 1154574 w 3520653"/>
              <a:gd name="connsiteY1" fmla="*/ 21907 h 2419565"/>
              <a:gd name="connsiteX2" fmla="*/ 2208674 w 3520653"/>
              <a:gd name="connsiteY2" fmla="*/ 136207 h 2419565"/>
              <a:gd name="connsiteX3" fmla="*/ 3209849 w 3520653"/>
              <a:gd name="connsiteY3" fmla="*/ 627687 h 2419565"/>
              <a:gd name="connsiteX4" fmla="*/ 3402474 w 3520653"/>
              <a:gd name="connsiteY4" fmla="*/ 974407 h 2419565"/>
              <a:gd name="connsiteX5" fmla="*/ 2500774 w 3520653"/>
              <a:gd name="connsiteY5" fmla="*/ 1469707 h 2419565"/>
              <a:gd name="connsiteX6" fmla="*/ 1049609 w 3520653"/>
              <a:gd name="connsiteY6" fmla="*/ 2355879 h 2419565"/>
              <a:gd name="connsiteX7" fmla="*/ 329529 w 3520653"/>
              <a:gd name="connsiteY7" fmla="*/ 1851823 h 2419565"/>
              <a:gd name="connsiteX8" fmla="*/ 367174 w 3520653"/>
              <a:gd name="connsiteY8" fmla="*/ 1215707 h 2419565"/>
              <a:gd name="connsiteX9" fmla="*/ 41497 w 3520653"/>
              <a:gd name="connsiteY9" fmla="*/ 771703 h 2419565"/>
              <a:gd name="connsiteX10" fmla="*/ 185513 w 3520653"/>
              <a:gd name="connsiteY10" fmla="*/ 267647 h 2419565"/>
              <a:gd name="connsiteX0" fmla="*/ 185513 w 3316705"/>
              <a:gd name="connsiteY0" fmla="*/ 267647 h 2419565"/>
              <a:gd name="connsiteX1" fmla="*/ 1154574 w 3316705"/>
              <a:gd name="connsiteY1" fmla="*/ 21907 h 2419565"/>
              <a:gd name="connsiteX2" fmla="*/ 2208674 w 3316705"/>
              <a:gd name="connsiteY2" fmla="*/ 136207 h 2419565"/>
              <a:gd name="connsiteX3" fmla="*/ 3209849 w 3316705"/>
              <a:gd name="connsiteY3" fmla="*/ 627687 h 2419565"/>
              <a:gd name="connsiteX4" fmla="*/ 2849809 w 3316705"/>
              <a:gd name="connsiteY4" fmla="*/ 1059735 h 2419565"/>
              <a:gd name="connsiteX5" fmla="*/ 2500774 w 3316705"/>
              <a:gd name="connsiteY5" fmla="*/ 1469707 h 2419565"/>
              <a:gd name="connsiteX6" fmla="*/ 1049609 w 3316705"/>
              <a:gd name="connsiteY6" fmla="*/ 2355879 h 2419565"/>
              <a:gd name="connsiteX7" fmla="*/ 329529 w 3316705"/>
              <a:gd name="connsiteY7" fmla="*/ 1851823 h 2419565"/>
              <a:gd name="connsiteX8" fmla="*/ 367174 w 3316705"/>
              <a:gd name="connsiteY8" fmla="*/ 1215707 h 2419565"/>
              <a:gd name="connsiteX9" fmla="*/ 41497 w 3316705"/>
              <a:gd name="connsiteY9" fmla="*/ 771703 h 2419565"/>
              <a:gd name="connsiteX10" fmla="*/ 185513 w 3316705"/>
              <a:gd name="connsiteY10" fmla="*/ 267647 h 2419565"/>
              <a:gd name="connsiteX0" fmla="*/ 185513 w 3359038"/>
              <a:gd name="connsiteY0" fmla="*/ 266167 h 2418085"/>
              <a:gd name="connsiteX1" fmla="*/ 1154574 w 3359038"/>
              <a:gd name="connsiteY1" fmla="*/ 20427 h 2418085"/>
              <a:gd name="connsiteX2" fmla="*/ 1954674 w 3359038"/>
              <a:gd name="connsiteY2" fmla="*/ 388727 h 2418085"/>
              <a:gd name="connsiteX3" fmla="*/ 3209849 w 3359038"/>
              <a:gd name="connsiteY3" fmla="*/ 626207 h 2418085"/>
              <a:gd name="connsiteX4" fmla="*/ 2849809 w 3359038"/>
              <a:gd name="connsiteY4" fmla="*/ 1058255 h 2418085"/>
              <a:gd name="connsiteX5" fmla="*/ 2500774 w 3359038"/>
              <a:gd name="connsiteY5" fmla="*/ 1468227 h 2418085"/>
              <a:gd name="connsiteX6" fmla="*/ 1049609 w 3359038"/>
              <a:gd name="connsiteY6" fmla="*/ 2354399 h 2418085"/>
              <a:gd name="connsiteX7" fmla="*/ 329529 w 3359038"/>
              <a:gd name="connsiteY7" fmla="*/ 1850343 h 2418085"/>
              <a:gd name="connsiteX8" fmla="*/ 367174 w 3359038"/>
              <a:gd name="connsiteY8" fmla="*/ 1214227 h 2418085"/>
              <a:gd name="connsiteX9" fmla="*/ 41497 w 3359038"/>
              <a:gd name="connsiteY9" fmla="*/ 770223 h 2418085"/>
              <a:gd name="connsiteX10" fmla="*/ 185513 w 3359038"/>
              <a:gd name="connsiteY10" fmla="*/ 266167 h 2418085"/>
              <a:gd name="connsiteX0" fmla="*/ 180020 w 3353545"/>
              <a:gd name="connsiteY0" fmla="*/ 96011 h 2247929"/>
              <a:gd name="connsiteX1" fmla="*/ 1116123 w 3353545"/>
              <a:gd name="connsiteY1" fmla="*/ 24003 h 2247929"/>
              <a:gd name="connsiteX2" fmla="*/ 1949181 w 3353545"/>
              <a:gd name="connsiteY2" fmla="*/ 218571 h 2247929"/>
              <a:gd name="connsiteX3" fmla="*/ 3204356 w 3353545"/>
              <a:gd name="connsiteY3" fmla="*/ 456051 h 2247929"/>
              <a:gd name="connsiteX4" fmla="*/ 2844316 w 3353545"/>
              <a:gd name="connsiteY4" fmla="*/ 888099 h 2247929"/>
              <a:gd name="connsiteX5" fmla="*/ 2495281 w 3353545"/>
              <a:gd name="connsiteY5" fmla="*/ 1298071 h 2247929"/>
              <a:gd name="connsiteX6" fmla="*/ 1044116 w 3353545"/>
              <a:gd name="connsiteY6" fmla="*/ 2184243 h 2247929"/>
              <a:gd name="connsiteX7" fmla="*/ 324036 w 3353545"/>
              <a:gd name="connsiteY7" fmla="*/ 1680187 h 2247929"/>
              <a:gd name="connsiteX8" fmla="*/ 361681 w 3353545"/>
              <a:gd name="connsiteY8" fmla="*/ 1044071 h 2247929"/>
              <a:gd name="connsiteX9" fmla="*/ 36004 w 3353545"/>
              <a:gd name="connsiteY9" fmla="*/ 600067 h 2247929"/>
              <a:gd name="connsiteX10" fmla="*/ 180020 w 3353545"/>
              <a:gd name="connsiteY10" fmla="*/ 96011 h 2247929"/>
              <a:gd name="connsiteX0" fmla="*/ 180020 w 2921496"/>
              <a:gd name="connsiteY0" fmla="*/ 96011 h 2247929"/>
              <a:gd name="connsiteX1" fmla="*/ 1116123 w 2921496"/>
              <a:gd name="connsiteY1" fmla="*/ 24003 h 2247929"/>
              <a:gd name="connsiteX2" fmla="*/ 1949181 w 2921496"/>
              <a:gd name="connsiteY2" fmla="*/ 218571 h 2247929"/>
              <a:gd name="connsiteX3" fmla="*/ 2772307 w 2921496"/>
              <a:gd name="connsiteY3" fmla="*/ 528059 h 2247929"/>
              <a:gd name="connsiteX4" fmla="*/ 2844316 w 2921496"/>
              <a:gd name="connsiteY4" fmla="*/ 888099 h 2247929"/>
              <a:gd name="connsiteX5" fmla="*/ 2495281 w 2921496"/>
              <a:gd name="connsiteY5" fmla="*/ 1298071 h 2247929"/>
              <a:gd name="connsiteX6" fmla="*/ 1044116 w 2921496"/>
              <a:gd name="connsiteY6" fmla="*/ 2184243 h 2247929"/>
              <a:gd name="connsiteX7" fmla="*/ 324036 w 2921496"/>
              <a:gd name="connsiteY7" fmla="*/ 1680187 h 2247929"/>
              <a:gd name="connsiteX8" fmla="*/ 361681 w 2921496"/>
              <a:gd name="connsiteY8" fmla="*/ 1044071 h 2247929"/>
              <a:gd name="connsiteX9" fmla="*/ 36004 w 2921496"/>
              <a:gd name="connsiteY9" fmla="*/ 600067 h 2247929"/>
              <a:gd name="connsiteX10" fmla="*/ 180020 w 2921496"/>
              <a:gd name="connsiteY10" fmla="*/ 96011 h 2247929"/>
              <a:gd name="connsiteX0" fmla="*/ 180020 w 3065512"/>
              <a:gd name="connsiteY0" fmla="*/ 96011 h 2247929"/>
              <a:gd name="connsiteX1" fmla="*/ 1116123 w 3065512"/>
              <a:gd name="connsiteY1" fmla="*/ 24003 h 2247929"/>
              <a:gd name="connsiteX2" fmla="*/ 1949181 w 3065512"/>
              <a:gd name="connsiteY2" fmla="*/ 218571 h 2247929"/>
              <a:gd name="connsiteX3" fmla="*/ 2916323 w 3065512"/>
              <a:gd name="connsiteY3" fmla="*/ 456051 h 2247929"/>
              <a:gd name="connsiteX4" fmla="*/ 2844316 w 3065512"/>
              <a:gd name="connsiteY4" fmla="*/ 888099 h 2247929"/>
              <a:gd name="connsiteX5" fmla="*/ 2495281 w 3065512"/>
              <a:gd name="connsiteY5" fmla="*/ 1298071 h 2247929"/>
              <a:gd name="connsiteX6" fmla="*/ 1044116 w 3065512"/>
              <a:gd name="connsiteY6" fmla="*/ 2184243 h 2247929"/>
              <a:gd name="connsiteX7" fmla="*/ 324036 w 3065512"/>
              <a:gd name="connsiteY7" fmla="*/ 1680187 h 2247929"/>
              <a:gd name="connsiteX8" fmla="*/ 361681 w 3065512"/>
              <a:gd name="connsiteY8" fmla="*/ 1044071 h 2247929"/>
              <a:gd name="connsiteX9" fmla="*/ 36004 w 3065512"/>
              <a:gd name="connsiteY9" fmla="*/ 600067 h 2247929"/>
              <a:gd name="connsiteX10" fmla="*/ 180020 w 3065512"/>
              <a:gd name="connsiteY10" fmla="*/ 96011 h 2247929"/>
              <a:gd name="connsiteX0" fmla="*/ 180020 w 3281537"/>
              <a:gd name="connsiteY0" fmla="*/ 96011 h 2247929"/>
              <a:gd name="connsiteX1" fmla="*/ 1332148 w 3281537"/>
              <a:gd name="connsiteY1" fmla="*/ 24003 h 2247929"/>
              <a:gd name="connsiteX2" fmla="*/ 2165206 w 3281537"/>
              <a:gd name="connsiteY2" fmla="*/ 218571 h 2247929"/>
              <a:gd name="connsiteX3" fmla="*/ 3132348 w 3281537"/>
              <a:gd name="connsiteY3" fmla="*/ 456051 h 2247929"/>
              <a:gd name="connsiteX4" fmla="*/ 3060341 w 3281537"/>
              <a:gd name="connsiteY4" fmla="*/ 888099 h 2247929"/>
              <a:gd name="connsiteX5" fmla="*/ 2711306 w 3281537"/>
              <a:gd name="connsiteY5" fmla="*/ 1298071 h 2247929"/>
              <a:gd name="connsiteX6" fmla="*/ 1260141 w 3281537"/>
              <a:gd name="connsiteY6" fmla="*/ 2184243 h 2247929"/>
              <a:gd name="connsiteX7" fmla="*/ 540061 w 3281537"/>
              <a:gd name="connsiteY7" fmla="*/ 1680187 h 2247929"/>
              <a:gd name="connsiteX8" fmla="*/ 577706 w 3281537"/>
              <a:gd name="connsiteY8" fmla="*/ 1044071 h 2247929"/>
              <a:gd name="connsiteX9" fmla="*/ 252029 w 3281537"/>
              <a:gd name="connsiteY9" fmla="*/ 600067 h 2247929"/>
              <a:gd name="connsiteX10" fmla="*/ 180020 w 3281537"/>
              <a:gd name="connsiteY10" fmla="*/ 96011 h 2247929"/>
              <a:gd name="connsiteX0" fmla="*/ 180020 w 3281537"/>
              <a:gd name="connsiteY0" fmla="*/ 36004 h 2187922"/>
              <a:gd name="connsiteX1" fmla="*/ 1332149 w 3281537"/>
              <a:gd name="connsiteY1" fmla="*/ 324036 h 2187922"/>
              <a:gd name="connsiteX2" fmla="*/ 2165206 w 3281537"/>
              <a:gd name="connsiteY2" fmla="*/ 158564 h 2187922"/>
              <a:gd name="connsiteX3" fmla="*/ 3132348 w 3281537"/>
              <a:gd name="connsiteY3" fmla="*/ 396044 h 2187922"/>
              <a:gd name="connsiteX4" fmla="*/ 3060341 w 3281537"/>
              <a:gd name="connsiteY4" fmla="*/ 828092 h 2187922"/>
              <a:gd name="connsiteX5" fmla="*/ 2711306 w 3281537"/>
              <a:gd name="connsiteY5" fmla="*/ 1238064 h 2187922"/>
              <a:gd name="connsiteX6" fmla="*/ 1260141 w 3281537"/>
              <a:gd name="connsiteY6" fmla="*/ 2124236 h 2187922"/>
              <a:gd name="connsiteX7" fmla="*/ 540061 w 3281537"/>
              <a:gd name="connsiteY7" fmla="*/ 1620180 h 2187922"/>
              <a:gd name="connsiteX8" fmla="*/ 577706 w 3281537"/>
              <a:gd name="connsiteY8" fmla="*/ 984064 h 2187922"/>
              <a:gd name="connsiteX9" fmla="*/ 252029 w 3281537"/>
              <a:gd name="connsiteY9" fmla="*/ 540060 h 2187922"/>
              <a:gd name="connsiteX10" fmla="*/ 180020 w 3281537"/>
              <a:gd name="connsiteY10" fmla="*/ 36004 h 2187922"/>
              <a:gd name="connsiteX0" fmla="*/ 180020 w 3281537"/>
              <a:gd name="connsiteY0" fmla="*/ 84009 h 2235927"/>
              <a:gd name="connsiteX1" fmla="*/ 1332149 w 3281537"/>
              <a:gd name="connsiteY1" fmla="*/ 84008 h 2235927"/>
              <a:gd name="connsiteX2" fmla="*/ 2165206 w 3281537"/>
              <a:gd name="connsiteY2" fmla="*/ 206569 h 2235927"/>
              <a:gd name="connsiteX3" fmla="*/ 3132348 w 3281537"/>
              <a:gd name="connsiteY3" fmla="*/ 444049 h 2235927"/>
              <a:gd name="connsiteX4" fmla="*/ 3060341 w 3281537"/>
              <a:gd name="connsiteY4" fmla="*/ 876097 h 2235927"/>
              <a:gd name="connsiteX5" fmla="*/ 2711306 w 3281537"/>
              <a:gd name="connsiteY5" fmla="*/ 1286069 h 2235927"/>
              <a:gd name="connsiteX6" fmla="*/ 1260141 w 3281537"/>
              <a:gd name="connsiteY6" fmla="*/ 2172241 h 2235927"/>
              <a:gd name="connsiteX7" fmla="*/ 540061 w 3281537"/>
              <a:gd name="connsiteY7" fmla="*/ 1668185 h 2235927"/>
              <a:gd name="connsiteX8" fmla="*/ 577706 w 3281537"/>
              <a:gd name="connsiteY8" fmla="*/ 1032069 h 2235927"/>
              <a:gd name="connsiteX9" fmla="*/ 252029 w 3281537"/>
              <a:gd name="connsiteY9" fmla="*/ 588065 h 2235927"/>
              <a:gd name="connsiteX10" fmla="*/ 180020 w 3281537"/>
              <a:gd name="connsiteY10" fmla="*/ 84009 h 2235927"/>
              <a:gd name="connsiteX0" fmla="*/ 180020 w 3207433"/>
              <a:gd name="connsiteY0" fmla="*/ 84009 h 2163220"/>
              <a:gd name="connsiteX1" fmla="*/ 1258045 w 3207433"/>
              <a:gd name="connsiteY1" fmla="*/ 11301 h 2163220"/>
              <a:gd name="connsiteX2" fmla="*/ 2091102 w 3207433"/>
              <a:gd name="connsiteY2" fmla="*/ 133862 h 2163220"/>
              <a:gd name="connsiteX3" fmla="*/ 3058244 w 3207433"/>
              <a:gd name="connsiteY3" fmla="*/ 371342 h 2163220"/>
              <a:gd name="connsiteX4" fmla="*/ 2986237 w 3207433"/>
              <a:gd name="connsiteY4" fmla="*/ 803390 h 2163220"/>
              <a:gd name="connsiteX5" fmla="*/ 2637202 w 3207433"/>
              <a:gd name="connsiteY5" fmla="*/ 1213362 h 2163220"/>
              <a:gd name="connsiteX6" fmla="*/ 1186037 w 3207433"/>
              <a:gd name="connsiteY6" fmla="*/ 2099534 h 2163220"/>
              <a:gd name="connsiteX7" fmla="*/ 465957 w 3207433"/>
              <a:gd name="connsiteY7" fmla="*/ 1595478 h 2163220"/>
              <a:gd name="connsiteX8" fmla="*/ 503602 w 3207433"/>
              <a:gd name="connsiteY8" fmla="*/ 959362 h 2163220"/>
              <a:gd name="connsiteX9" fmla="*/ 177925 w 3207433"/>
              <a:gd name="connsiteY9" fmla="*/ 515358 h 2163220"/>
              <a:gd name="connsiteX10" fmla="*/ 180020 w 3207433"/>
              <a:gd name="connsiteY10" fmla="*/ 84009 h 2163220"/>
              <a:gd name="connsiteX0" fmla="*/ 155668 w 3183081"/>
              <a:gd name="connsiteY0" fmla="*/ 84126 h 2163337"/>
              <a:gd name="connsiteX1" fmla="*/ 1233693 w 3183081"/>
              <a:gd name="connsiteY1" fmla="*/ 11418 h 2163337"/>
              <a:gd name="connsiteX2" fmla="*/ 2066750 w 3183081"/>
              <a:gd name="connsiteY2" fmla="*/ 133979 h 2163337"/>
              <a:gd name="connsiteX3" fmla="*/ 3033892 w 3183081"/>
              <a:gd name="connsiteY3" fmla="*/ 371459 h 2163337"/>
              <a:gd name="connsiteX4" fmla="*/ 2961885 w 3183081"/>
              <a:gd name="connsiteY4" fmla="*/ 803507 h 2163337"/>
              <a:gd name="connsiteX5" fmla="*/ 2612850 w 3183081"/>
              <a:gd name="connsiteY5" fmla="*/ 1213479 h 2163337"/>
              <a:gd name="connsiteX6" fmla="*/ 1161685 w 3183081"/>
              <a:gd name="connsiteY6" fmla="*/ 2099651 h 2163337"/>
              <a:gd name="connsiteX7" fmla="*/ 441605 w 3183081"/>
              <a:gd name="connsiteY7" fmla="*/ 1595595 h 2163337"/>
              <a:gd name="connsiteX8" fmla="*/ 479250 w 3183081"/>
              <a:gd name="connsiteY8" fmla="*/ 959479 h 2163337"/>
              <a:gd name="connsiteX9" fmla="*/ 299684 w 3183081"/>
              <a:gd name="connsiteY9" fmla="*/ 516173 h 2163337"/>
              <a:gd name="connsiteX10" fmla="*/ 155668 w 3183081"/>
              <a:gd name="connsiteY10" fmla="*/ 84126 h 2163337"/>
              <a:gd name="connsiteX0" fmla="*/ 155668 w 3183081"/>
              <a:gd name="connsiteY0" fmla="*/ 84126 h 2163337"/>
              <a:gd name="connsiteX1" fmla="*/ 1233693 w 3183081"/>
              <a:gd name="connsiteY1" fmla="*/ 11418 h 2163337"/>
              <a:gd name="connsiteX2" fmla="*/ 2066750 w 3183081"/>
              <a:gd name="connsiteY2" fmla="*/ 133979 h 2163337"/>
              <a:gd name="connsiteX3" fmla="*/ 3033892 w 3183081"/>
              <a:gd name="connsiteY3" fmla="*/ 371459 h 2163337"/>
              <a:gd name="connsiteX4" fmla="*/ 2961885 w 3183081"/>
              <a:gd name="connsiteY4" fmla="*/ 803507 h 2163337"/>
              <a:gd name="connsiteX5" fmla="*/ 2612850 w 3183081"/>
              <a:gd name="connsiteY5" fmla="*/ 1213479 h 2163337"/>
              <a:gd name="connsiteX6" fmla="*/ 1161685 w 3183081"/>
              <a:gd name="connsiteY6" fmla="*/ 2099651 h 2163337"/>
              <a:gd name="connsiteX7" fmla="*/ 441605 w 3183081"/>
              <a:gd name="connsiteY7" fmla="*/ 1595595 h 2163337"/>
              <a:gd name="connsiteX8" fmla="*/ 731732 w 3183081"/>
              <a:gd name="connsiteY8" fmla="*/ 876214 h 2163337"/>
              <a:gd name="connsiteX9" fmla="*/ 299684 w 3183081"/>
              <a:gd name="connsiteY9" fmla="*/ 516173 h 2163337"/>
              <a:gd name="connsiteX10" fmla="*/ 155668 w 3183081"/>
              <a:gd name="connsiteY10" fmla="*/ 84126 h 2163337"/>
              <a:gd name="connsiteX0" fmla="*/ 155668 w 3183081"/>
              <a:gd name="connsiteY0" fmla="*/ 84126 h 2163453"/>
              <a:gd name="connsiteX1" fmla="*/ 1233693 w 3183081"/>
              <a:gd name="connsiteY1" fmla="*/ 11418 h 2163453"/>
              <a:gd name="connsiteX2" fmla="*/ 2066750 w 3183081"/>
              <a:gd name="connsiteY2" fmla="*/ 133979 h 2163453"/>
              <a:gd name="connsiteX3" fmla="*/ 3033892 w 3183081"/>
              <a:gd name="connsiteY3" fmla="*/ 371459 h 2163453"/>
              <a:gd name="connsiteX4" fmla="*/ 2961885 w 3183081"/>
              <a:gd name="connsiteY4" fmla="*/ 803507 h 2163453"/>
              <a:gd name="connsiteX5" fmla="*/ 2612850 w 3183081"/>
              <a:gd name="connsiteY5" fmla="*/ 1213479 h 2163453"/>
              <a:gd name="connsiteX6" fmla="*/ 1161685 w 3183081"/>
              <a:gd name="connsiteY6" fmla="*/ 2099651 h 2163453"/>
              <a:gd name="connsiteX7" fmla="*/ 587716 w 3183081"/>
              <a:gd name="connsiteY7" fmla="*/ 1596294 h 2163453"/>
              <a:gd name="connsiteX8" fmla="*/ 731732 w 3183081"/>
              <a:gd name="connsiteY8" fmla="*/ 876214 h 2163453"/>
              <a:gd name="connsiteX9" fmla="*/ 299684 w 3183081"/>
              <a:gd name="connsiteY9" fmla="*/ 516173 h 2163453"/>
              <a:gd name="connsiteX10" fmla="*/ 155668 w 3183081"/>
              <a:gd name="connsiteY10" fmla="*/ 84126 h 2163453"/>
              <a:gd name="connsiteX0" fmla="*/ 155668 w 3041161"/>
              <a:gd name="connsiteY0" fmla="*/ 84126 h 2163453"/>
              <a:gd name="connsiteX1" fmla="*/ 1233693 w 3041161"/>
              <a:gd name="connsiteY1" fmla="*/ 11418 h 2163453"/>
              <a:gd name="connsiteX2" fmla="*/ 2066750 w 3041161"/>
              <a:gd name="connsiteY2" fmla="*/ 133979 h 2163453"/>
              <a:gd name="connsiteX3" fmla="*/ 2891972 w 3041161"/>
              <a:gd name="connsiteY3" fmla="*/ 372158 h 2163453"/>
              <a:gd name="connsiteX4" fmla="*/ 2961885 w 3041161"/>
              <a:gd name="connsiteY4" fmla="*/ 803507 h 2163453"/>
              <a:gd name="connsiteX5" fmla="*/ 2612850 w 3041161"/>
              <a:gd name="connsiteY5" fmla="*/ 1213479 h 2163453"/>
              <a:gd name="connsiteX6" fmla="*/ 1161685 w 3041161"/>
              <a:gd name="connsiteY6" fmla="*/ 2099651 h 2163453"/>
              <a:gd name="connsiteX7" fmla="*/ 587716 w 3041161"/>
              <a:gd name="connsiteY7" fmla="*/ 1596294 h 2163453"/>
              <a:gd name="connsiteX8" fmla="*/ 731732 w 3041161"/>
              <a:gd name="connsiteY8" fmla="*/ 876214 h 2163453"/>
              <a:gd name="connsiteX9" fmla="*/ 299684 w 3041161"/>
              <a:gd name="connsiteY9" fmla="*/ 516173 h 2163453"/>
              <a:gd name="connsiteX10" fmla="*/ 155668 w 3041161"/>
              <a:gd name="connsiteY10" fmla="*/ 84126 h 2163453"/>
              <a:gd name="connsiteX0" fmla="*/ 155668 w 3017507"/>
              <a:gd name="connsiteY0" fmla="*/ 84126 h 2163453"/>
              <a:gd name="connsiteX1" fmla="*/ 1233693 w 3017507"/>
              <a:gd name="connsiteY1" fmla="*/ 11418 h 2163453"/>
              <a:gd name="connsiteX2" fmla="*/ 2066750 w 3017507"/>
              <a:gd name="connsiteY2" fmla="*/ 133979 h 2163453"/>
              <a:gd name="connsiteX3" fmla="*/ 2891972 w 3017507"/>
              <a:gd name="connsiteY3" fmla="*/ 372158 h 2163453"/>
              <a:gd name="connsiteX4" fmla="*/ 2819964 w 3017507"/>
              <a:gd name="connsiteY4" fmla="*/ 732198 h 2163453"/>
              <a:gd name="connsiteX5" fmla="*/ 2612850 w 3017507"/>
              <a:gd name="connsiteY5" fmla="*/ 1213479 h 2163453"/>
              <a:gd name="connsiteX6" fmla="*/ 1161685 w 3017507"/>
              <a:gd name="connsiteY6" fmla="*/ 2099651 h 2163453"/>
              <a:gd name="connsiteX7" fmla="*/ 587716 w 3017507"/>
              <a:gd name="connsiteY7" fmla="*/ 1596294 h 2163453"/>
              <a:gd name="connsiteX8" fmla="*/ 731732 w 3017507"/>
              <a:gd name="connsiteY8" fmla="*/ 876214 h 2163453"/>
              <a:gd name="connsiteX9" fmla="*/ 299684 w 3017507"/>
              <a:gd name="connsiteY9" fmla="*/ 516173 h 2163453"/>
              <a:gd name="connsiteX10" fmla="*/ 155668 w 3017507"/>
              <a:gd name="connsiteY10" fmla="*/ 84126 h 2163453"/>
              <a:gd name="connsiteX0" fmla="*/ 155668 w 3041510"/>
              <a:gd name="connsiteY0" fmla="*/ 84126 h 2163453"/>
              <a:gd name="connsiteX1" fmla="*/ 1233693 w 3041510"/>
              <a:gd name="connsiteY1" fmla="*/ 11418 h 2163453"/>
              <a:gd name="connsiteX2" fmla="*/ 2066750 w 3041510"/>
              <a:gd name="connsiteY2" fmla="*/ 133979 h 2163453"/>
              <a:gd name="connsiteX3" fmla="*/ 2891972 w 3041510"/>
              <a:gd name="connsiteY3" fmla="*/ 372158 h 2163453"/>
              <a:gd name="connsiteX4" fmla="*/ 2963980 w 3041510"/>
              <a:gd name="connsiteY4" fmla="*/ 732198 h 2163453"/>
              <a:gd name="connsiteX5" fmla="*/ 2612850 w 3041510"/>
              <a:gd name="connsiteY5" fmla="*/ 1213479 h 2163453"/>
              <a:gd name="connsiteX6" fmla="*/ 1161685 w 3041510"/>
              <a:gd name="connsiteY6" fmla="*/ 2099651 h 2163453"/>
              <a:gd name="connsiteX7" fmla="*/ 587716 w 3041510"/>
              <a:gd name="connsiteY7" fmla="*/ 1596294 h 2163453"/>
              <a:gd name="connsiteX8" fmla="*/ 731732 w 3041510"/>
              <a:gd name="connsiteY8" fmla="*/ 876214 h 2163453"/>
              <a:gd name="connsiteX9" fmla="*/ 299684 w 3041510"/>
              <a:gd name="connsiteY9" fmla="*/ 516173 h 2163453"/>
              <a:gd name="connsiteX10" fmla="*/ 155668 w 3041510"/>
              <a:gd name="connsiteY10" fmla="*/ 84126 h 2163453"/>
              <a:gd name="connsiteX0" fmla="*/ 155668 w 3041510"/>
              <a:gd name="connsiteY0" fmla="*/ 84126 h 2195662"/>
              <a:gd name="connsiteX1" fmla="*/ 1233693 w 3041510"/>
              <a:gd name="connsiteY1" fmla="*/ 11418 h 2195662"/>
              <a:gd name="connsiteX2" fmla="*/ 2066750 w 3041510"/>
              <a:gd name="connsiteY2" fmla="*/ 133979 h 2195662"/>
              <a:gd name="connsiteX3" fmla="*/ 2891972 w 3041510"/>
              <a:gd name="connsiteY3" fmla="*/ 372158 h 2195662"/>
              <a:gd name="connsiteX4" fmla="*/ 2963980 w 3041510"/>
              <a:gd name="connsiteY4" fmla="*/ 732198 h 2195662"/>
              <a:gd name="connsiteX5" fmla="*/ 2459923 w 3041510"/>
              <a:gd name="connsiteY5" fmla="*/ 1020230 h 2195662"/>
              <a:gd name="connsiteX6" fmla="*/ 1161685 w 3041510"/>
              <a:gd name="connsiteY6" fmla="*/ 2099651 h 2195662"/>
              <a:gd name="connsiteX7" fmla="*/ 587716 w 3041510"/>
              <a:gd name="connsiteY7" fmla="*/ 1596294 h 2195662"/>
              <a:gd name="connsiteX8" fmla="*/ 731732 w 3041510"/>
              <a:gd name="connsiteY8" fmla="*/ 876214 h 2195662"/>
              <a:gd name="connsiteX9" fmla="*/ 299684 w 3041510"/>
              <a:gd name="connsiteY9" fmla="*/ 516173 h 2195662"/>
              <a:gd name="connsiteX10" fmla="*/ 155668 w 3041510"/>
              <a:gd name="connsiteY10" fmla="*/ 84126 h 2195662"/>
              <a:gd name="connsiteX0" fmla="*/ 155668 w 3035988"/>
              <a:gd name="connsiteY0" fmla="*/ 96711 h 2208247"/>
              <a:gd name="connsiteX1" fmla="*/ 1233693 w 3035988"/>
              <a:gd name="connsiteY1" fmla="*/ 24003 h 2208247"/>
              <a:gd name="connsiteX2" fmla="*/ 2099883 w 3035988"/>
              <a:gd name="connsiteY2" fmla="*/ 240726 h 2208247"/>
              <a:gd name="connsiteX3" fmla="*/ 2891972 w 3035988"/>
              <a:gd name="connsiteY3" fmla="*/ 384743 h 2208247"/>
              <a:gd name="connsiteX4" fmla="*/ 2963980 w 3035988"/>
              <a:gd name="connsiteY4" fmla="*/ 744783 h 2208247"/>
              <a:gd name="connsiteX5" fmla="*/ 2459923 w 3035988"/>
              <a:gd name="connsiteY5" fmla="*/ 1032815 h 2208247"/>
              <a:gd name="connsiteX6" fmla="*/ 1161685 w 3035988"/>
              <a:gd name="connsiteY6" fmla="*/ 2112236 h 2208247"/>
              <a:gd name="connsiteX7" fmla="*/ 587716 w 3035988"/>
              <a:gd name="connsiteY7" fmla="*/ 1608879 h 2208247"/>
              <a:gd name="connsiteX8" fmla="*/ 731732 w 3035988"/>
              <a:gd name="connsiteY8" fmla="*/ 888799 h 2208247"/>
              <a:gd name="connsiteX9" fmla="*/ 299684 w 3035988"/>
              <a:gd name="connsiteY9" fmla="*/ 528758 h 2208247"/>
              <a:gd name="connsiteX10" fmla="*/ 155668 w 3035988"/>
              <a:gd name="connsiteY10" fmla="*/ 96711 h 2208247"/>
              <a:gd name="connsiteX0" fmla="*/ 156017 w 3036337"/>
              <a:gd name="connsiteY0" fmla="*/ 72008 h 2183544"/>
              <a:gd name="connsiteX1" fmla="*/ 1236136 w 3036337"/>
              <a:gd name="connsiteY1" fmla="*/ 72008 h 2183544"/>
              <a:gd name="connsiteX2" fmla="*/ 2100232 w 3036337"/>
              <a:gd name="connsiteY2" fmla="*/ 216023 h 2183544"/>
              <a:gd name="connsiteX3" fmla="*/ 2892321 w 3036337"/>
              <a:gd name="connsiteY3" fmla="*/ 360040 h 2183544"/>
              <a:gd name="connsiteX4" fmla="*/ 2964329 w 3036337"/>
              <a:gd name="connsiteY4" fmla="*/ 720080 h 2183544"/>
              <a:gd name="connsiteX5" fmla="*/ 2460272 w 3036337"/>
              <a:gd name="connsiteY5" fmla="*/ 1008112 h 2183544"/>
              <a:gd name="connsiteX6" fmla="*/ 1162034 w 3036337"/>
              <a:gd name="connsiteY6" fmla="*/ 2087533 h 2183544"/>
              <a:gd name="connsiteX7" fmla="*/ 588065 w 3036337"/>
              <a:gd name="connsiteY7" fmla="*/ 1584176 h 2183544"/>
              <a:gd name="connsiteX8" fmla="*/ 732081 w 3036337"/>
              <a:gd name="connsiteY8" fmla="*/ 864096 h 2183544"/>
              <a:gd name="connsiteX9" fmla="*/ 300033 w 3036337"/>
              <a:gd name="connsiteY9" fmla="*/ 504055 h 2183544"/>
              <a:gd name="connsiteX10" fmla="*/ 156017 w 3036337"/>
              <a:gd name="connsiteY10" fmla="*/ 72008 h 218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6337" h="2183544">
                <a:moveTo>
                  <a:pt x="156017" y="72008"/>
                </a:moveTo>
                <a:cubicBezTo>
                  <a:pt x="312034" y="0"/>
                  <a:pt x="912100" y="48005"/>
                  <a:pt x="1236136" y="72008"/>
                </a:cubicBezTo>
                <a:cubicBezTo>
                  <a:pt x="1560172" y="96011"/>
                  <a:pt x="1824201" y="168018"/>
                  <a:pt x="2100232" y="216023"/>
                </a:cubicBezTo>
                <a:cubicBezTo>
                  <a:pt x="2376263" y="264028"/>
                  <a:pt x="2748305" y="276031"/>
                  <a:pt x="2892321" y="360040"/>
                </a:cubicBezTo>
                <a:cubicBezTo>
                  <a:pt x="3036337" y="444049"/>
                  <a:pt x="3036337" y="612068"/>
                  <a:pt x="2964329" y="720080"/>
                </a:cubicBezTo>
                <a:cubicBezTo>
                  <a:pt x="2892321" y="828092"/>
                  <a:pt x="2760654" y="780203"/>
                  <a:pt x="2460272" y="1008112"/>
                </a:cubicBezTo>
                <a:cubicBezTo>
                  <a:pt x="2159890" y="1236021"/>
                  <a:pt x="1474068" y="1991522"/>
                  <a:pt x="1162034" y="2087533"/>
                </a:cubicBezTo>
                <a:cubicBezTo>
                  <a:pt x="850000" y="2183544"/>
                  <a:pt x="659724" y="1788082"/>
                  <a:pt x="588065" y="1584176"/>
                </a:cubicBezTo>
                <a:cubicBezTo>
                  <a:pt x="516406" y="1380270"/>
                  <a:pt x="780086" y="1044116"/>
                  <a:pt x="732081" y="864096"/>
                </a:cubicBezTo>
                <a:cubicBezTo>
                  <a:pt x="684076" y="684076"/>
                  <a:pt x="396044" y="636070"/>
                  <a:pt x="300033" y="504055"/>
                </a:cubicBezTo>
                <a:cubicBezTo>
                  <a:pt x="204022" y="372040"/>
                  <a:pt x="0" y="144016"/>
                  <a:pt x="156017" y="72008"/>
                </a:cubicBezTo>
                <a:close/>
              </a:path>
            </a:pathLst>
          </a:custGeom>
          <a:solidFill>
            <a:srgbClr val="0072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35" name="Freeform 34"/>
          <p:cNvSpPr/>
          <p:nvPr/>
        </p:nvSpPr>
        <p:spPr bwMode="auto">
          <a:xfrm>
            <a:off x="742950" y="4489450"/>
            <a:ext cx="2952750" cy="2098675"/>
          </a:xfrm>
          <a:custGeom>
            <a:avLst/>
            <a:gdLst>
              <a:gd name="connsiteX0" fmla="*/ 296333 w 4191000"/>
              <a:gd name="connsiteY0" fmla="*/ 139700 h 2717800"/>
              <a:gd name="connsiteX1" fmla="*/ 1617133 w 4191000"/>
              <a:gd name="connsiteY1" fmla="*/ 88900 h 2717800"/>
              <a:gd name="connsiteX2" fmla="*/ 2671233 w 4191000"/>
              <a:gd name="connsiteY2" fmla="*/ 203200 h 2717800"/>
              <a:gd name="connsiteX3" fmla="*/ 3992033 w 4191000"/>
              <a:gd name="connsiteY3" fmla="*/ 647700 h 2717800"/>
              <a:gd name="connsiteX4" fmla="*/ 3865033 w 4191000"/>
              <a:gd name="connsiteY4" fmla="*/ 1041400 h 2717800"/>
              <a:gd name="connsiteX5" fmla="*/ 2963333 w 4191000"/>
              <a:gd name="connsiteY5" fmla="*/ 1536700 h 2717800"/>
              <a:gd name="connsiteX6" fmla="*/ 1439333 w 4191000"/>
              <a:gd name="connsiteY6" fmla="*/ 2654300 h 2717800"/>
              <a:gd name="connsiteX7" fmla="*/ 537633 w 4191000"/>
              <a:gd name="connsiteY7" fmla="*/ 1917700 h 2717800"/>
              <a:gd name="connsiteX8" fmla="*/ 829733 w 4191000"/>
              <a:gd name="connsiteY8" fmla="*/ 1282700 h 2717800"/>
              <a:gd name="connsiteX9" fmla="*/ 93133 w 4191000"/>
              <a:gd name="connsiteY9" fmla="*/ 927100 h 2717800"/>
              <a:gd name="connsiteX10" fmla="*/ 296333 w 4191000"/>
              <a:gd name="connsiteY10" fmla="*/ 139700 h 2717800"/>
              <a:gd name="connsiteX0" fmla="*/ 585216 w 4128144"/>
              <a:gd name="connsiteY0" fmla="*/ 267647 h 2650807"/>
              <a:gd name="connsiteX1" fmla="*/ 1554277 w 4128144"/>
              <a:gd name="connsiteY1" fmla="*/ 21907 h 2650807"/>
              <a:gd name="connsiteX2" fmla="*/ 2608377 w 4128144"/>
              <a:gd name="connsiteY2" fmla="*/ 136207 h 2650807"/>
              <a:gd name="connsiteX3" fmla="*/ 3929177 w 4128144"/>
              <a:gd name="connsiteY3" fmla="*/ 580707 h 2650807"/>
              <a:gd name="connsiteX4" fmla="*/ 3802177 w 4128144"/>
              <a:gd name="connsiteY4" fmla="*/ 974407 h 2650807"/>
              <a:gd name="connsiteX5" fmla="*/ 2900477 w 4128144"/>
              <a:gd name="connsiteY5" fmla="*/ 1469707 h 2650807"/>
              <a:gd name="connsiteX6" fmla="*/ 1376477 w 4128144"/>
              <a:gd name="connsiteY6" fmla="*/ 2587307 h 2650807"/>
              <a:gd name="connsiteX7" fmla="*/ 474777 w 4128144"/>
              <a:gd name="connsiteY7" fmla="*/ 1850707 h 2650807"/>
              <a:gd name="connsiteX8" fmla="*/ 766877 w 4128144"/>
              <a:gd name="connsiteY8" fmla="*/ 1215707 h 2650807"/>
              <a:gd name="connsiteX9" fmla="*/ 30277 w 4128144"/>
              <a:gd name="connsiteY9" fmla="*/ 860107 h 2650807"/>
              <a:gd name="connsiteX10" fmla="*/ 585216 w 4128144"/>
              <a:gd name="connsiteY10" fmla="*/ 267647 h 2650807"/>
              <a:gd name="connsiteX0" fmla="*/ 212039 w 3754967"/>
              <a:gd name="connsiteY0" fmla="*/ 267647 h 2650807"/>
              <a:gd name="connsiteX1" fmla="*/ 1181100 w 3754967"/>
              <a:gd name="connsiteY1" fmla="*/ 21907 h 2650807"/>
              <a:gd name="connsiteX2" fmla="*/ 2235200 w 3754967"/>
              <a:gd name="connsiteY2" fmla="*/ 136207 h 2650807"/>
              <a:gd name="connsiteX3" fmla="*/ 3556000 w 3754967"/>
              <a:gd name="connsiteY3" fmla="*/ 580707 h 2650807"/>
              <a:gd name="connsiteX4" fmla="*/ 3429000 w 3754967"/>
              <a:gd name="connsiteY4" fmla="*/ 974407 h 2650807"/>
              <a:gd name="connsiteX5" fmla="*/ 2527300 w 3754967"/>
              <a:gd name="connsiteY5" fmla="*/ 1469707 h 2650807"/>
              <a:gd name="connsiteX6" fmla="*/ 1003300 w 3754967"/>
              <a:gd name="connsiteY6" fmla="*/ 2587307 h 2650807"/>
              <a:gd name="connsiteX7" fmla="*/ 101600 w 3754967"/>
              <a:gd name="connsiteY7" fmla="*/ 1850707 h 2650807"/>
              <a:gd name="connsiteX8" fmla="*/ 393700 w 3754967"/>
              <a:gd name="connsiteY8" fmla="*/ 1215707 h 2650807"/>
              <a:gd name="connsiteX9" fmla="*/ 68023 w 3754967"/>
              <a:gd name="connsiteY9" fmla="*/ 771703 h 2650807"/>
              <a:gd name="connsiteX10" fmla="*/ 212039 w 3754967"/>
              <a:gd name="connsiteY10" fmla="*/ 267647 h 2650807"/>
              <a:gd name="connsiteX0" fmla="*/ 185513 w 3728441"/>
              <a:gd name="connsiteY0" fmla="*/ 267647 h 2650993"/>
              <a:gd name="connsiteX1" fmla="*/ 1154574 w 3728441"/>
              <a:gd name="connsiteY1" fmla="*/ 21907 h 2650993"/>
              <a:gd name="connsiteX2" fmla="*/ 2208674 w 3728441"/>
              <a:gd name="connsiteY2" fmla="*/ 136207 h 2650993"/>
              <a:gd name="connsiteX3" fmla="*/ 3529474 w 3728441"/>
              <a:gd name="connsiteY3" fmla="*/ 580707 h 2650993"/>
              <a:gd name="connsiteX4" fmla="*/ 3402474 w 3728441"/>
              <a:gd name="connsiteY4" fmla="*/ 974407 h 2650993"/>
              <a:gd name="connsiteX5" fmla="*/ 2500774 w 3728441"/>
              <a:gd name="connsiteY5" fmla="*/ 1469707 h 2650993"/>
              <a:gd name="connsiteX6" fmla="*/ 976774 w 3728441"/>
              <a:gd name="connsiteY6" fmla="*/ 2587307 h 2650993"/>
              <a:gd name="connsiteX7" fmla="*/ 329529 w 3728441"/>
              <a:gd name="connsiteY7" fmla="*/ 1851823 h 2650993"/>
              <a:gd name="connsiteX8" fmla="*/ 367174 w 3728441"/>
              <a:gd name="connsiteY8" fmla="*/ 1215707 h 2650993"/>
              <a:gd name="connsiteX9" fmla="*/ 41497 w 3728441"/>
              <a:gd name="connsiteY9" fmla="*/ 771703 h 2650993"/>
              <a:gd name="connsiteX10" fmla="*/ 185513 w 3728441"/>
              <a:gd name="connsiteY10" fmla="*/ 267647 h 2650993"/>
              <a:gd name="connsiteX0" fmla="*/ 185513 w 3728441"/>
              <a:gd name="connsiteY0" fmla="*/ 267647 h 2419565"/>
              <a:gd name="connsiteX1" fmla="*/ 1154574 w 3728441"/>
              <a:gd name="connsiteY1" fmla="*/ 21907 h 2419565"/>
              <a:gd name="connsiteX2" fmla="*/ 2208674 w 3728441"/>
              <a:gd name="connsiteY2" fmla="*/ 136207 h 2419565"/>
              <a:gd name="connsiteX3" fmla="*/ 3529474 w 3728441"/>
              <a:gd name="connsiteY3" fmla="*/ 580707 h 2419565"/>
              <a:gd name="connsiteX4" fmla="*/ 3402474 w 3728441"/>
              <a:gd name="connsiteY4" fmla="*/ 974407 h 2419565"/>
              <a:gd name="connsiteX5" fmla="*/ 2500774 w 3728441"/>
              <a:gd name="connsiteY5" fmla="*/ 1469707 h 2419565"/>
              <a:gd name="connsiteX6" fmla="*/ 1049609 w 3728441"/>
              <a:gd name="connsiteY6" fmla="*/ 2355879 h 2419565"/>
              <a:gd name="connsiteX7" fmla="*/ 329529 w 3728441"/>
              <a:gd name="connsiteY7" fmla="*/ 1851823 h 2419565"/>
              <a:gd name="connsiteX8" fmla="*/ 367174 w 3728441"/>
              <a:gd name="connsiteY8" fmla="*/ 1215707 h 2419565"/>
              <a:gd name="connsiteX9" fmla="*/ 41497 w 3728441"/>
              <a:gd name="connsiteY9" fmla="*/ 771703 h 2419565"/>
              <a:gd name="connsiteX10" fmla="*/ 185513 w 3728441"/>
              <a:gd name="connsiteY10" fmla="*/ 267647 h 2419565"/>
              <a:gd name="connsiteX0" fmla="*/ 185513 w 3520653"/>
              <a:gd name="connsiteY0" fmla="*/ 267647 h 2419565"/>
              <a:gd name="connsiteX1" fmla="*/ 1154574 w 3520653"/>
              <a:gd name="connsiteY1" fmla="*/ 21907 h 2419565"/>
              <a:gd name="connsiteX2" fmla="*/ 2208674 w 3520653"/>
              <a:gd name="connsiteY2" fmla="*/ 136207 h 2419565"/>
              <a:gd name="connsiteX3" fmla="*/ 3209849 w 3520653"/>
              <a:gd name="connsiteY3" fmla="*/ 627687 h 2419565"/>
              <a:gd name="connsiteX4" fmla="*/ 3402474 w 3520653"/>
              <a:gd name="connsiteY4" fmla="*/ 974407 h 2419565"/>
              <a:gd name="connsiteX5" fmla="*/ 2500774 w 3520653"/>
              <a:gd name="connsiteY5" fmla="*/ 1469707 h 2419565"/>
              <a:gd name="connsiteX6" fmla="*/ 1049609 w 3520653"/>
              <a:gd name="connsiteY6" fmla="*/ 2355879 h 2419565"/>
              <a:gd name="connsiteX7" fmla="*/ 329529 w 3520653"/>
              <a:gd name="connsiteY7" fmla="*/ 1851823 h 2419565"/>
              <a:gd name="connsiteX8" fmla="*/ 367174 w 3520653"/>
              <a:gd name="connsiteY8" fmla="*/ 1215707 h 2419565"/>
              <a:gd name="connsiteX9" fmla="*/ 41497 w 3520653"/>
              <a:gd name="connsiteY9" fmla="*/ 771703 h 2419565"/>
              <a:gd name="connsiteX10" fmla="*/ 185513 w 3520653"/>
              <a:gd name="connsiteY10" fmla="*/ 267647 h 2419565"/>
              <a:gd name="connsiteX0" fmla="*/ 185513 w 3316705"/>
              <a:gd name="connsiteY0" fmla="*/ 267647 h 2419565"/>
              <a:gd name="connsiteX1" fmla="*/ 1154574 w 3316705"/>
              <a:gd name="connsiteY1" fmla="*/ 21907 h 2419565"/>
              <a:gd name="connsiteX2" fmla="*/ 2208674 w 3316705"/>
              <a:gd name="connsiteY2" fmla="*/ 136207 h 2419565"/>
              <a:gd name="connsiteX3" fmla="*/ 3209849 w 3316705"/>
              <a:gd name="connsiteY3" fmla="*/ 627687 h 2419565"/>
              <a:gd name="connsiteX4" fmla="*/ 2849809 w 3316705"/>
              <a:gd name="connsiteY4" fmla="*/ 1059735 h 2419565"/>
              <a:gd name="connsiteX5" fmla="*/ 2500774 w 3316705"/>
              <a:gd name="connsiteY5" fmla="*/ 1469707 h 2419565"/>
              <a:gd name="connsiteX6" fmla="*/ 1049609 w 3316705"/>
              <a:gd name="connsiteY6" fmla="*/ 2355879 h 2419565"/>
              <a:gd name="connsiteX7" fmla="*/ 329529 w 3316705"/>
              <a:gd name="connsiteY7" fmla="*/ 1851823 h 2419565"/>
              <a:gd name="connsiteX8" fmla="*/ 367174 w 3316705"/>
              <a:gd name="connsiteY8" fmla="*/ 1215707 h 2419565"/>
              <a:gd name="connsiteX9" fmla="*/ 41497 w 3316705"/>
              <a:gd name="connsiteY9" fmla="*/ 771703 h 2419565"/>
              <a:gd name="connsiteX10" fmla="*/ 185513 w 3316705"/>
              <a:gd name="connsiteY10" fmla="*/ 267647 h 2419565"/>
              <a:gd name="connsiteX0" fmla="*/ 185513 w 3359038"/>
              <a:gd name="connsiteY0" fmla="*/ 266167 h 2418085"/>
              <a:gd name="connsiteX1" fmla="*/ 1154574 w 3359038"/>
              <a:gd name="connsiteY1" fmla="*/ 20427 h 2418085"/>
              <a:gd name="connsiteX2" fmla="*/ 1954674 w 3359038"/>
              <a:gd name="connsiteY2" fmla="*/ 388727 h 2418085"/>
              <a:gd name="connsiteX3" fmla="*/ 3209849 w 3359038"/>
              <a:gd name="connsiteY3" fmla="*/ 626207 h 2418085"/>
              <a:gd name="connsiteX4" fmla="*/ 2849809 w 3359038"/>
              <a:gd name="connsiteY4" fmla="*/ 1058255 h 2418085"/>
              <a:gd name="connsiteX5" fmla="*/ 2500774 w 3359038"/>
              <a:gd name="connsiteY5" fmla="*/ 1468227 h 2418085"/>
              <a:gd name="connsiteX6" fmla="*/ 1049609 w 3359038"/>
              <a:gd name="connsiteY6" fmla="*/ 2354399 h 2418085"/>
              <a:gd name="connsiteX7" fmla="*/ 329529 w 3359038"/>
              <a:gd name="connsiteY7" fmla="*/ 1850343 h 2418085"/>
              <a:gd name="connsiteX8" fmla="*/ 367174 w 3359038"/>
              <a:gd name="connsiteY8" fmla="*/ 1214227 h 2418085"/>
              <a:gd name="connsiteX9" fmla="*/ 41497 w 3359038"/>
              <a:gd name="connsiteY9" fmla="*/ 770223 h 2418085"/>
              <a:gd name="connsiteX10" fmla="*/ 185513 w 3359038"/>
              <a:gd name="connsiteY10" fmla="*/ 266167 h 2418085"/>
              <a:gd name="connsiteX0" fmla="*/ 180020 w 3353545"/>
              <a:gd name="connsiteY0" fmla="*/ 96011 h 2247929"/>
              <a:gd name="connsiteX1" fmla="*/ 1116123 w 3353545"/>
              <a:gd name="connsiteY1" fmla="*/ 24003 h 2247929"/>
              <a:gd name="connsiteX2" fmla="*/ 1949181 w 3353545"/>
              <a:gd name="connsiteY2" fmla="*/ 218571 h 2247929"/>
              <a:gd name="connsiteX3" fmla="*/ 3204356 w 3353545"/>
              <a:gd name="connsiteY3" fmla="*/ 456051 h 2247929"/>
              <a:gd name="connsiteX4" fmla="*/ 2844316 w 3353545"/>
              <a:gd name="connsiteY4" fmla="*/ 888099 h 2247929"/>
              <a:gd name="connsiteX5" fmla="*/ 2495281 w 3353545"/>
              <a:gd name="connsiteY5" fmla="*/ 1298071 h 2247929"/>
              <a:gd name="connsiteX6" fmla="*/ 1044116 w 3353545"/>
              <a:gd name="connsiteY6" fmla="*/ 2184243 h 2247929"/>
              <a:gd name="connsiteX7" fmla="*/ 324036 w 3353545"/>
              <a:gd name="connsiteY7" fmla="*/ 1680187 h 2247929"/>
              <a:gd name="connsiteX8" fmla="*/ 361681 w 3353545"/>
              <a:gd name="connsiteY8" fmla="*/ 1044071 h 2247929"/>
              <a:gd name="connsiteX9" fmla="*/ 36004 w 3353545"/>
              <a:gd name="connsiteY9" fmla="*/ 600067 h 2247929"/>
              <a:gd name="connsiteX10" fmla="*/ 180020 w 3353545"/>
              <a:gd name="connsiteY10" fmla="*/ 96011 h 2247929"/>
              <a:gd name="connsiteX0" fmla="*/ 180020 w 2921496"/>
              <a:gd name="connsiteY0" fmla="*/ 96011 h 2247929"/>
              <a:gd name="connsiteX1" fmla="*/ 1116123 w 2921496"/>
              <a:gd name="connsiteY1" fmla="*/ 24003 h 2247929"/>
              <a:gd name="connsiteX2" fmla="*/ 1949181 w 2921496"/>
              <a:gd name="connsiteY2" fmla="*/ 218571 h 2247929"/>
              <a:gd name="connsiteX3" fmla="*/ 2772307 w 2921496"/>
              <a:gd name="connsiteY3" fmla="*/ 528059 h 2247929"/>
              <a:gd name="connsiteX4" fmla="*/ 2844316 w 2921496"/>
              <a:gd name="connsiteY4" fmla="*/ 888099 h 2247929"/>
              <a:gd name="connsiteX5" fmla="*/ 2495281 w 2921496"/>
              <a:gd name="connsiteY5" fmla="*/ 1298071 h 2247929"/>
              <a:gd name="connsiteX6" fmla="*/ 1044116 w 2921496"/>
              <a:gd name="connsiteY6" fmla="*/ 2184243 h 2247929"/>
              <a:gd name="connsiteX7" fmla="*/ 324036 w 2921496"/>
              <a:gd name="connsiteY7" fmla="*/ 1680187 h 2247929"/>
              <a:gd name="connsiteX8" fmla="*/ 361681 w 2921496"/>
              <a:gd name="connsiteY8" fmla="*/ 1044071 h 2247929"/>
              <a:gd name="connsiteX9" fmla="*/ 36004 w 2921496"/>
              <a:gd name="connsiteY9" fmla="*/ 600067 h 2247929"/>
              <a:gd name="connsiteX10" fmla="*/ 180020 w 2921496"/>
              <a:gd name="connsiteY10" fmla="*/ 96011 h 2247929"/>
              <a:gd name="connsiteX0" fmla="*/ 180020 w 3065512"/>
              <a:gd name="connsiteY0" fmla="*/ 96011 h 2247929"/>
              <a:gd name="connsiteX1" fmla="*/ 1116123 w 3065512"/>
              <a:gd name="connsiteY1" fmla="*/ 24003 h 2247929"/>
              <a:gd name="connsiteX2" fmla="*/ 1949181 w 3065512"/>
              <a:gd name="connsiteY2" fmla="*/ 218571 h 2247929"/>
              <a:gd name="connsiteX3" fmla="*/ 2916323 w 3065512"/>
              <a:gd name="connsiteY3" fmla="*/ 456051 h 2247929"/>
              <a:gd name="connsiteX4" fmla="*/ 2844316 w 3065512"/>
              <a:gd name="connsiteY4" fmla="*/ 888099 h 2247929"/>
              <a:gd name="connsiteX5" fmla="*/ 2495281 w 3065512"/>
              <a:gd name="connsiteY5" fmla="*/ 1298071 h 2247929"/>
              <a:gd name="connsiteX6" fmla="*/ 1044116 w 3065512"/>
              <a:gd name="connsiteY6" fmla="*/ 2184243 h 2247929"/>
              <a:gd name="connsiteX7" fmla="*/ 324036 w 3065512"/>
              <a:gd name="connsiteY7" fmla="*/ 1680187 h 2247929"/>
              <a:gd name="connsiteX8" fmla="*/ 361681 w 3065512"/>
              <a:gd name="connsiteY8" fmla="*/ 1044071 h 2247929"/>
              <a:gd name="connsiteX9" fmla="*/ 36004 w 3065512"/>
              <a:gd name="connsiteY9" fmla="*/ 600067 h 2247929"/>
              <a:gd name="connsiteX10" fmla="*/ 180020 w 3065512"/>
              <a:gd name="connsiteY10" fmla="*/ 96011 h 2247929"/>
              <a:gd name="connsiteX0" fmla="*/ 180020 w 3281537"/>
              <a:gd name="connsiteY0" fmla="*/ 96011 h 2247929"/>
              <a:gd name="connsiteX1" fmla="*/ 1332148 w 3281537"/>
              <a:gd name="connsiteY1" fmla="*/ 24003 h 2247929"/>
              <a:gd name="connsiteX2" fmla="*/ 2165206 w 3281537"/>
              <a:gd name="connsiteY2" fmla="*/ 218571 h 2247929"/>
              <a:gd name="connsiteX3" fmla="*/ 3132348 w 3281537"/>
              <a:gd name="connsiteY3" fmla="*/ 456051 h 2247929"/>
              <a:gd name="connsiteX4" fmla="*/ 3060341 w 3281537"/>
              <a:gd name="connsiteY4" fmla="*/ 888099 h 2247929"/>
              <a:gd name="connsiteX5" fmla="*/ 2711306 w 3281537"/>
              <a:gd name="connsiteY5" fmla="*/ 1298071 h 2247929"/>
              <a:gd name="connsiteX6" fmla="*/ 1260141 w 3281537"/>
              <a:gd name="connsiteY6" fmla="*/ 2184243 h 2247929"/>
              <a:gd name="connsiteX7" fmla="*/ 540061 w 3281537"/>
              <a:gd name="connsiteY7" fmla="*/ 1680187 h 2247929"/>
              <a:gd name="connsiteX8" fmla="*/ 577706 w 3281537"/>
              <a:gd name="connsiteY8" fmla="*/ 1044071 h 2247929"/>
              <a:gd name="connsiteX9" fmla="*/ 252029 w 3281537"/>
              <a:gd name="connsiteY9" fmla="*/ 600067 h 2247929"/>
              <a:gd name="connsiteX10" fmla="*/ 180020 w 3281537"/>
              <a:gd name="connsiteY10" fmla="*/ 96011 h 2247929"/>
              <a:gd name="connsiteX0" fmla="*/ 180020 w 3281537"/>
              <a:gd name="connsiteY0" fmla="*/ 36004 h 2187922"/>
              <a:gd name="connsiteX1" fmla="*/ 1332149 w 3281537"/>
              <a:gd name="connsiteY1" fmla="*/ 324036 h 2187922"/>
              <a:gd name="connsiteX2" fmla="*/ 2165206 w 3281537"/>
              <a:gd name="connsiteY2" fmla="*/ 158564 h 2187922"/>
              <a:gd name="connsiteX3" fmla="*/ 3132348 w 3281537"/>
              <a:gd name="connsiteY3" fmla="*/ 396044 h 2187922"/>
              <a:gd name="connsiteX4" fmla="*/ 3060341 w 3281537"/>
              <a:gd name="connsiteY4" fmla="*/ 828092 h 2187922"/>
              <a:gd name="connsiteX5" fmla="*/ 2711306 w 3281537"/>
              <a:gd name="connsiteY5" fmla="*/ 1238064 h 2187922"/>
              <a:gd name="connsiteX6" fmla="*/ 1260141 w 3281537"/>
              <a:gd name="connsiteY6" fmla="*/ 2124236 h 2187922"/>
              <a:gd name="connsiteX7" fmla="*/ 540061 w 3281537"/>
              <a:gd name="connsiteY7" fmla="*/ 1620180 h 2187922"/>
              <a:gd name="connsiteX8" fmla="*/ 577706 w 3281537"/>
              <a:gd name="connsiteY8" fmla="*/ 984064 h 2187922"/>
              <a:gd name="connsiteX9" fmla="*/ 252029 w 3281537"/>
              <a:gd name="connsiteY9" fmla="*/ 540060 h 2187922"/>
              <a:gd name="connsiteX10" fmla="*/ 180020 w 3281537"/>
              <a:gd name="connsiteY10" fmla="*/ 36004 h 2187922"/>
              <a:gd name="connsiteX0" fmla="*/ 180020 w 3281537"/>
              <a:gd name="connsiteY0" fmla="*/ 84009 h 2235927"/>
              <a:gd name="connsiteX1" fmla="*/ 1332149 w 3281537"/>
              <a:gd name="connsiteY1" fmla="*/ 84008 h 2235927"/>
              <a:gd name="connsiteX2" fmla="*/ 2165206 w 3281537"/>
              <a:gd name="connsiteY2" fmla="*/ 206569 h 2235927"/>
              <a:gd name="connsiteX3" fmla="*/ 3132348 w 3281537"/>
              <a:gd name="connsiteY3" fmla="*/ 444049 h 2235927"/>
              <a:gd name="connsiteX4" fmla="*/ 3060341 w 3281537"/>
              <a:gd name="connsiteY4" fmla="*/ 876097 h 2235927"/>
              <a:gd name="connsiteX5" fmla="*/ 2711306 w 3281537"/>
              <a:gd name="connsiteY5" fmla="*/ 1286069 h 2235927"/>
              <a:gd name="connsiteX6" fmla="*/ 1260141 w 3281537"/>
              <a:gd name="connsiteY6" fmla="*/ 2172241 h 2235927"/>
              <a:gd name="connsiteX7" fmla="*/ 540061 w 3281537"/>
              <a:gd name="connsiteY7" fmla="*/ 1668185 h 2235927"/>
              <a:gd name="connsiteX8" fmla="*/ 577706 w 3281537"/>
              <a:gd name="connsiteY8" fmla="*/ 1032069 h 2235927"/>
              <a:gd name="connsiteX9" fmla="*/ 252029 w 3281537"/>
              <a:gd name="connsiteY9" fmla="*/ 588065 h 2235927"/>
              <a:gd name="connsiteX10" fmla="*/ 180020 w 3281537"/>
              <a:gd name="connsiteY10" fmla="*/ 84009 h 2235927"/>
              <a:gd name="connsiteX0" fmla="*/ 180020 w 3207433"/>
              <a:gd name="connsiteY0" fmla="*/ 84009 h 2163220"/>
              <a:gd name="connsiteX1" fmla="*/ 1258045 w 3207433"/>
              <a:gd name="connsiteY1" fmla="*/ 11301 h 2163220"/>
              <a:gd name="connsiteX2" fmla="*/ 2091102 w 3207433"/>
              <a:gd name="connsiteY2" fmla="*/ 133862 h 2163220"/>
              <a:gd name="connsiteX3" fmla="*/ 3058244 w 3207433"/>
              <a:gd name="connsiteY3" fmla="*/ 371342 h 2163220"/>
              <a:gd name="connsiteX4" fmla="*/ 2986237 w 3207433"/>
              <a:gd name="connsiteY4" fmla="*/ 803390 h 2163220"/>
              <a:gd name="connsiteX5" fmla="*/ 2637202 w 3207433"/>
              <a:gd name="connsiteY5" fmla="*/ 1213362 h 2163220"/>
              <a:gd name="connsiteX6" fmla="*/ 1186037 w 3207433"/>
              <a:gd name="connsiteY6" fmla="*/ 2099534 h 2163220"/>
              <a:gd name="connsiteX7" fmla="*/ 465957 w 3207433"/>
              <a:gd name="connsiteY7" fmla="*/ 1595478 h 2163220"/>
              <a:gd name="connsiteX8" fmla="*/ 503602 w 3207433"/>
              <a:gd name="connsiteY8" fmla="*/ 959362 h 2163220"/>
              <a:gd name="connsiteX9" fmla="*/ 177925 w 3207433"/>
              <a:gd name="connsiteY9" fmla="*/ 515358 h 2163220"/>
              <a:gd name="connsiteX10" fmla="*/ 180020 w 3207433"/>
              <a:gd name="connsiteY10" fmla="*/ 84009 h 2163220"/>
              <a:gd name="connsiteX0" fmla="*/ 155668 w 3183081"/>
              <a:gd name="connsiteY0" fmla="*/ 84126 h 2163337"/>
              <a:gd name="connsiteX1" fmla="*/ 1233693 w 3183081"/>
              <a:gd name="connsiteY1" fmla="*/ 11418 h 2163337"/>
              <a:gd name="connsiteX2" fmla="*/ 2066750 w 3183081"/>
              <a:gd name="connsiteY2" fmla="*/ 133979 h 2163337"/>
              <a:gd name="connsiteX3" fmla="*/ 3033892 w 3183081"/>
              <a:gd name="connsiteY3" fmla="*/ 371459 h 2163337"/>
              <a:gd name="connsiteX4" fmla="*/ 2961885 w 3183081"/>
              <a:gd name="connsiteY4" fmla="*/ 803507 h 2163337"/>
              <a:gd name="connsiteX5" fmla="*/ 2612850 w 3183081"/>
              <a:gd name="connsiteY5" fmla="*/ 1213479 h 2163337"/>
              <a:gd name="connsiteX6" fmla="*/ 1161685 w 3183081"/>
              <a:gd name="connsiteY6" fmla="*/ 2099651 h 2163337"/>
              <a:gd name="connsiteX7" fmla="*/ 441605 w 3183081"/>
              <a:gd name="connsiteY7" fmla="*/ 1595595 h 2163337"/>
              <a:gd name="connsiteX8" fmla="*/ 479250 w 3183081"/>
              <a:gd name="connsiteY8" fmla="*/ 959479 h 2163337"/>
              <a:gd name="connsiteX9" fmla="*/ 299684 w 3183081"/>
              <a:gd name="connsiteY9" fmla="*/ 516173 h 2163337"/>
              <a:gd name="connsiteX10" fmla="*/ 155668 w 3183081"/>
              <a:gd name="connsiteY10" fmla="*/ 84126 h 2163337"/>
              <a:gd name="connsiteX0" fmla="*/ 155668 w 3183081"/>
              <a:gd name="connsiteY0" fmla="*/ 84126 h 2163337"/>
              <a:gd name="connsiteX1" fmla="*/ 1233693 w 3183081"/>
              <a:gd name="connsiteY1" fmla="*/ 11418 h 2163337"/>
              <a:gd name="connsiteX2" fmla="*/ 2066750 w 3183081"/>
              <a:gd name="connsiteY2" fmla="*/ 133979 h 2163337"/>
              <a:gd name="connsiteX3" fmla="*/ 3033892 w 3183081"/>
              <a:gd name="connsiteY3" fmla="*/ 371459 h 2163337"/>
              <a:gd name="connsiteX4" fmla="*/ 2961885 w 3183081"/>
              <a:gd name="connsiteY4" fmla="*/ 803507 h 2163337"/>
              <a:gd name="connsiteX5" fmla="*/ 2612850 w 3183081"/>
              <a:gd name="connsiteY5" fmla="*/ 1213479 h 2163337"/>
              <a:gd name="connsiteX6" fmla="*/ 1161685 w 3183081"/>
              <a:gd name="connsiteY6" fmla="*/ 2099651 h 2163337"/>
              <a:gd name="connsiteX7" fmla="*/ 441605 w 3183081"/>
              <a:gd name="connsiteY7" fmla="*/ 1595595 h 2163337"/>
              <a:gd name="connsiteX8" fmla="*/ 731732 w 3183081"/>
              <a:gd name="connsiteY8" fmla="*/ 876214 h 2163337"/>
              <a:gd name="connsiteX9" fmla="*/ 299684 w 3183081"/>
              <a:gd name="connsiteY9" fmla="*/ 516173 h 2163337"/>
              <a:gd name="connsiteX10" fmla="*/ 155668 w 3183081"/>
              <a:gd name="connsiteY10" fmla="*/ 84126 h 2163337"/>
              <a:gd name="connsiteX0" fmla="*/ 155668 w 3183081"/>
              <a:gd name="connsiteY0" fmla="*/ 84126 h 2163453"/>
              <a:gd name="connsiteX1" fmla="*/ 1233693 w 3183081"/>
              <a:gd name="connsiteY1" fmla="*/ 11418 h 2163453"/>
              <a:gd name="connsiteX2" fmla="*/ 2066750 w 3183081"/>
              <a:gd name="connsiteY2" fmla="*/ 133979 h 2163453"/>
              <a:gd name="connsiteX3" fmla="*/ 3033892 w 3183081"/>
              <a:gd name="connsiteY3" fmla="*/ 371459 h 2163453"/>
              <a:gd name="connsiteX4" fmla="*/ 2961885 w 3183081"/>
              <a:gd name="connsiteY4" fmla="*/ 803507 h 2163453"/>
              <a:gd name="connsiteX5" fmla="*/ 2612850 w 3183081"/>
              <a:gd name="connsiteY5" fmla="*/ 1213479 h 2163453"/>
              <a:gd name="connsiteX6" fmla="*/ 1161685 w 3183081"/>
              <a:gd name="connsiteY6" fmla="*/ 2099651 h 2163453"/>
              <a:gd name="connsiteX7" fmla="*/ 587716 w 3183081"/>
              <a:gd name="connsiteY7" fmla="*/ 1596294 h 2163453"/>
              <a:gd name="connsiteX8" fmla="*/ 731732 w 3183081"/>
              <a:gd name="connsiteY8" fmla="*/ 876214 h 2163453"/>
              <a:gd name="connsiteX9" fmla="*/ 299684 w 3183081"/>
              <a:gd name="connsiteY9" fmla="*/ 516173 h 2163453"/>
              <a:gd name="connsiteX10" fmla="*/ 155668 w 3183081"/>
              <a:gd name="connsiteY10" fmla="*/ 84126 h 2163453"/>
              <a:gd name="connsiteX0" fmla="*/ 155668 w 3041161"/>
              <a:gd name="connsiteY0" fmla="*/ 84126 h 2163453"/>
              <a:gd name="connsiteX1" fmla="*/ 1233693 w 3041161"/>
              <a:gd name="connsiteY1" fmla="*/ 11418 h 2163453"/>
              <a:gd name="connsiteX2" fmla="*/ 2066750 w 3041161"/>
              <a:gd name="connsiteY2" fmla="*/ 133979 h 2163453"/>
              <a:gd name="connsiteX3" fmla="*/ 2891972 w 3041161"/>
              <a:gd name="connsiteY3" fmla="*/ 372158 h 2163453"/>
              <a:gd name="connsiteX4" fmla="*/ 2961885 w 3041161"/>
              <a:gd name="connsiteY4" fmla="*/ 803507 h 2163453"/>
              <a:gd name="connsiteX5" fmla="*/ 2612850 w 3041161"/>
              <a:gd name="connsiteY5" fmla="*/ 1213479 h 2163453"/>
              <a:gd name="connsiteX6" fmla="*/ 1161685 w 3041161"/>
              <a:gd name="connsiteY6" fmla="*/ 2099651 h 2163453"/>
              <a:gd name="connsiteX7" fmla="*/ 587716 w 3041161"/>
              <a:gd name="connsiteY7" fmla="*/ 1596294 h 2163453"/>
              <a:gd name="connsiteX8" fmla="*/ 731732 w 3041161"/>
              <a:gd name="connsiteY8" fmla="*/ 876214 h 2163453"/>
              <a:gd name="connsiteX9" fmla="*/ 299684 w 3041161"/>
              <a:gd name="connsiteY9" fmla="*/ 516173 h 2163453"/>
              <a:gd name="connsiteX10" fmla="*/ 155668 w 3041161"/>
              <a:gd name="connsiteY10" fmla="*/ 84126 h 2163453"/>
              <a:gd name="connsiteX0" fmla="*/ 155668 w 3017507"/>
              <a:gd name="connsiteY0" fmla="*/ 84126 h 2163453"/>
              <a:gd name="connsiteX1" fmla="*/ 1233693 w 3017507"/>
              <a:gd name="connsiteY1" fmla="*/ 11418 h 2163453"/>
              <a:gd name="connsiteX2" fmla="*/ 2066750 w 3017507"/>
              <a:gd name="connsiteY2" fmla="*/ 133979 h 2163453"/>
              <a:gd name="connsiteX3" fmla="*/ 2891972 w 3017507"/>
              <a:gd name="connsiteY3" fmla="*/ 372158 h 2163453"/>
              <a:gd name="connsiteX4" fmla="*/ 2819964 w 3017507"/>
              <a:gd name="connsiteY4" fmla="*/ 732198 h 2163453"/>
              <a:gd name="connsiteX5" fmla="*/ 2612850 w 3017507"/>
              <a:gd name="connsiteY5" fmla="*/ 1213479 h 2163453"/>
              <a:gd name="connsiteX6" fmla="*/ 1161685 w 3017507"/>
              <a:gd name="connsiteY6" fmla="*/ 2099651 h 2163453"/>
              <a:gd name="connsiteX7" fmla="*/ 587716 w 3017507"/>
              <a:gd name="connsiteY7" fmla="*/ 1596294 h 2163453"/>
              <a:gd name="connsiteX8" fmla="*/ 731732 w 3017507"/>
              <a:gd name="connsiteY8" fmla="*/ 876214 h 2163453"/>
              <a:gd name="connsiteX9" fmla="*/ 299684 w 3017507"/>
              <a:gd name="connsiteY9" fmla="*/ 516173 h 2163453"/>
              <a:gd name="connsiteX10" fmla="*/ 155668 w 3017507"/>
              <a:gd name="connsiteY10" fmla="*/ 84126 h 2163453"/>
              <a:gd name="connsiteX0" fmla="*/ 155668 w 3041510"/>
              <a:gd name="connsiteY0" fmla="*/ 84126 h 2163453"/>
              <a:gd name="connsiteX1" fmla="*/ 1233693 w 3041510"/>
              <a:gd name="connsiteY1" fmla="*/ 11418 h 2163453"/>
              <a:gd name="connsiteX2" fmla="*/ 2066750 w 3041510"/>
              <a:gd name="connsiteY2" fmla="*/ 133979 h 2163453"/>
              <a:gd name="connsiteX3" fmla="*/ 2891972 w 3041510"/>
              <a:gd name="connsiteY3" fmla="*/ 372158 h 2163453"/>
              <a:gd name="connsiteX4" fmla="*/ 2963980 w 3041510"/>
              <a:gd name="connsiteY4" fmla="*/ 732198 h 2163453"/>
              <a:gd name="connsiteX5" fmla="*/ 2612850 w 3041510"/>
              <a:gd name="connsiteY5" fmla="*/ 1213479 h 2163453"/>
              <a:gd name="connsiteX6" fmla="*/ 1161685 w 3041510"/>
              <a:gd name="connsiteY6" fmla="*/ 2099651 h 2163453"/>
              <a:gd name="connsiteX7" fmla="*/ 587716 w 3041510"/>
              <a:gd name="connsiteY7" fmla="*/ 1596294 h 2163453"/>
              <a:gd name="connsiteX8" fmla="*/ 731732 w 3041510"/>
              <a:gd name="connsiteY8" fmla="*/ 876214 h 2163453"/>
              <a:gd name="connsiteX9" fmla="*/ 299684 w 3041510"/>
              <a:gd name="connsiteY9" fmla="*/ 516173 h 2163453"/>
              <a:gd name="connsiteX10" fmla="*/ 155668 w 3041510"/>
              <a:gd name="connsiteY10" fmla="*/ 84126 h 2163453"/>
              <a:gd name="connsiteX0" fmla="*/ 155668 w 3041510"/>
              <a:gd name="connsiteY0" fmla="*/ 84126 h 2195662"/>
              <a:gd name="connsiteX1" fmla="*/ 1233693 w 3041510"/>
              <a:gd name="connsiteY1" fmla="*/ 11418 h 2195662"/>
              <a:gd name="connsiteX2" fmla="*/ 2066750 w 3041510"/>
              <a:gd name="connsiteY2" fmla="*/ 133979 h 2195662"/>
              <a:gd name="connsiteX3" fmla="*/ 2891972 w 3041510"/>
              <a:gd name="connsiteY3" fmla="*/ 372158 h 2195662"/>
              <a:gd name="connsiteX4" fmla="*/ 2963980 w 3041510"/>
              <a:gd name="connsiteY4" fmla="*/ 732198 h 2195662"/>
              <a:gd name="connsiteX5" fmla="*/ 2459923 w 3041510"/>
              <a:gd name="connsiteY5" fmla="*/ 1020230 h 2195662"/>
              <a:gd name="connsiteX6" fmla="*/ 1161685 w 3041510"/>
              <a:gd name="connsiteY6" fmla="*/ 2099651 h 2195662"/>
              <a:gd name="connsiteX7" fmla="*/ 587716 w 3041510"/>
              <a:gd name="connsiteY7" fmla="*/ 1596294 h 2195662"/>
              <a:gd name="connsiteX8" fmla="*/ 731732 w 3041510"/>
              <a:gd name="connsiteY8" fmla="*/ 876214 h 2195662"/>
              <a:gd name="connsiteX9" fmla="*/ 299684 w 3041510"/>
              <a:gd name="connsiteY9" fmla="*/ 516173 h 2195662"/>
              <a:gd name="connsiteX10" fmla="*/ 155668 w 3041510"/>
              <a:gd name="connsiteY10" fmla="*/ 84126 h 2195662"/>
              <a:gd name="connsiteX0" fmla="*/ 155668 w 3035988"/>
              <a:gd name="connsiteY0" fmla="*/ 96711 h 2208247"/>
              <a:gd name="connsiteX1" fmla="*/ 1233693 w 3035988"/>
              <a:gd name="connsiteY1" fmla="*/ 24003 h 2208247"/>
              <a:gd name="connsiteX2" fmla="*/ 2099883 w 3035988"/>
              <a:gd name="connsiteY2" fmla="*/ 240726 h 2208247"/>
              <a:gd name="connsiteX3" fmla="*/ 2891972 w 3035988"/>
              <a:gd name="connsiteY3" fmla="*/ 384743 h 2208247"/>
              <a:gd name="connsiteX4" fmla="*/ 2963980 w 3035988"/>
              <a:gd name="connsiteY4" fmla="*/ 744783 h 2208247"/>
              <a:gd name="connsiteX5" fmla="*/ 2459923 w 3035988"/>
              <a:gd name="connsiteY5" fmla="*/ 1032815 h 2208247"/>
              <a:gd name="connsiteX6" fmla="*/ 1161685 w 3035988"/>
              <a:gd name="connsiteY6" fmla="*/ 2112236 h 2208247"/>
              <a:gd name="connsiteX7" fmla="*/ 587716 w 3035988"/>
              <a:gd name="connsiteY7" fmla="*/ 1608879 h 2208247"/>
              <a:gd name="connsiteX8" fmla="*/ 731732 w 3035988"/>
              <a:gd name="connsiteY8" fmla="*/ 888799 h 2208247"/>
              <a:gd name="connsiteX9" fmla="*/ 299684 w 3035988"/>
              <a:gd name="connsiteY9" fmla="*/ 528758 h 2208247"/>
              <a:gd name="connsiteX10" fmla="*/ 155668 w 3035988"/>
              <a:gd name="connsiteY10" fmla="*/ 96711 h 2208247"/>
              <a:gd name="connsiteX0" fmla="*/ 156017 w 3036337"/>
              <a:gd name="connsiteY0" fmla="*/ 72008 h 2183544"/>
              <a:gd name="connsiteX1" fmla="*/ 1236136 w 3036337"/>
              <a:gd name="connsiteY1" fmla="*/ 72008 h 2183544"/>
              <a:gd name="connsiteX2" fmla="*/ 2100232 w 3036337"/>
              <a:gd name="connsiteY2" fmla="*/ 216023 h 2183544"/>
              <a:gd name="connsiteX3" fmla="*/ 2892321 w 3036337"/>
              <a:gd name="connsiteY3" fmla="*/ 360040 h 2183544"/>
              <a:gd name="connsiteX4" fmla="*/ 2964329 w 3036337"/>
              <a:gd name="connsiteY4" fmla="*/ 720080 h 2183544"/>
              <a:gd name="connsiteX5" fmla="*/ 2460272 w 3036337"/>
              <a:gd name="connsiteY5" fmla="*/ 1008112 h 2183544"/>
              <a:gd name="connsiteX6" fmla="*/ 1162034 w 3036337"/>
              <a:gd name="connsiteY6" fmla="*/ 2087533 h 2183544"/>
              <a:gd name="connsiteX7" fmla="*/ 588065 w 3036337"/>
              <a:gd name="connsiteY7" fmla="*/ 1584176 h 2183544"/>
              <a:gd name="connsiteX8" fmla="*/ 732081 w 3036337"/>
              <a:gd name="connsiteY8" fmla="*/ 864096 h 2183544"/>
              <a:gd name="connsiteX9" fmla="*/ 300033 w 3036337"/>
              <a:gd name="connsiteY9" fmla="*/ 504055 h 2183544"/>
              <a:gd name="connsiteX10" fmla="*/ 156017 w 3036337"/>
              <a:gd name="connsiteY10" fmla="*/ 72008 h 2183544"/>
              <a:gd name="connsiteX0" fmla="*/ 156017 w 2963630"/>
              <a:gd name="connsiteY0" fmla="*/ 84009 h 2123537"/>
              <a:gd name="connsiteX1" fmla="*/ 1163429 w 2963630"/>
              <a:gd name="connsiteY1" fmla="*/ 12001 h 2123537"/>
              <a:gd name="connsiteX2" fmla="*/ 2027525 w 2963630"/>
              <a:gd name="connsiteY2" fmla="*/ 156016 h 2123537"/>
              <a:gd name="connsiteX3" fmla="*/ 2819614 w 2963630"/>
              <a:gd name="connsiteY3" fmla="*/ 300033 h 2123537"/>
              <a:gd name="connsiteX4" fmla="*/ 2891622 w 2963630"/>
              <a:gd name="connsiteY4" fmla="*/ 660073 h 2123537"/>
              <a:gd name="connsiteX5" fmla="*/ 2387565 w 2963630"/>
              <a:gd name="connsiteY5" fmla="*/ 948105 h 2123537"/>
              <a:gd name="connsiteX6" fmla="*/ 1089327 w 2963630"/>
              <a:gd name="connsiteY6" fmla="*/ 2027526 h 2123537"/>
              <a:gd name="connsiteX7" fmla="*/ 515358 w 2963630"/>
              <a:gd name="connsiteY7" fmla="*/ 1524169 h 2123537"/>
              <a:gd name="connsiteX8" fmla="*/ 659374 w 2963630"/>
              <a:gd name="connsiteY8" fmla="*/ 804089 h 2123537"/>
              <a:gd name="connsiteX9" fmla="*/ 227326 w 2963630"/>
              <a:gd name="connsiteY9" fmla="*/ 444048 h 2123537"/>
              <a:gd name="connsiteX10" fmla="*/ 156017 w 2963630"/>
              <a:gd name="connsiteY10" fmla="*/ 84009 h 2123537"/>
              <a:gd name="connsiteX0" fmla="*/ 156017 w 2963630"/>
              <a:gd name="connsiteY0" fmla="*/ 84009 h 2123537"/>
              <a:gd name="connsiteX1" fmla="*/ 1163429 w 2963630"/>
              <a:gd name="connsiteY1" fmla="*/ 12001 h 2123537"/>
              <a:gd name="connsiteX2" fmla="*/ 2027525 w 2963630"/>
              <a:gd name="connsiteY2" fmla="*/ 156016 h 2123537"/>
              <a:gd name="connsiteX3" fmla="*/ 2819614 w 2963630"/>
              <a:gd name="connsiteY3" fmla="*/ 300033 h 2123537"/>
              <a:gd name="connsiteX4" fmla="*/ 2891622 w 2963630"/>
              <a:gd name="connsiteY4" fmla="*/ 660073 h 2123537"/>
              <a:gd name="connsiteX5" fmla="*/ 2387565 w 2963630"/>
              <a:gd name="connsiteY5" fmla="*/ 948105 h 2123537"/>
              <a:gd name="connsiteX6" fmla="*/ 1089327 w 2963630"/>
              <a:gd name="connsiteY6" fmla="*/ 2027526 h 2123537"/>
              <a:gd name="connsiteX7" fmla="*/ 515358 w 2963630"/>
              <a:gd name="connsiteY7" fmla="*/ 1524169 h 2123537"/>
              <a:gd name="connsiteX8" fmla="*/ 876096 w 2963630"/>
              <a:gd name="connsiteY8" fmla="*/ 804089 h 2123537"/>
              <a:gd name="connsiteX9" fmla="*/ 227326 w 2963630"/>
              <a:gd name="connsiteY9" fmla="*/ 444048 h 2123537"/>
              <a:gd name="connsiteX10" fmla="*/ 156017 w 2963630"/>
              <a:gd name="connsiteY10" fmla="*/ 84009 h 2123537"/>
              <a:gd name="connsiteX0" fmla="*/ 156017 w 2939744"/>
              <a:gd name="connsiteY0" fmla="*/ 84009 h 2123537"/>
              <a:gd name="connsiteX1" fmla="*/ 1163429 w 2939744"/>
              <a:gd name="connsiteY1" fmla="*/ 12001 h 2123537"/>
              <a:gd name="connsiteX2" fmla="*/ 2027525 w 2939744"/>
              <a:gd name="connsiteY2" fmla="*/ 156016 h 2123537"/>
              <a:gd name="connsiteX3" fmla="*/ 2819614 w 2939744"/>
              <a:gd name="connsiteY3" fmla="*/ 300033 h 2123537"/>
              <a:gd name="connsiteX4" fmla="*/ 2748304 w 2939744"/>
              <a:gd name="connsiteY4" fmla="*/ 660073 h 2123537"/>
              <a:gd name="connsiteX5" fmla="*/ 2387565 w 2939744"/>
              <a:gd name="connsiteY5" fmla="*/ 948105 h 2123537"/>
              <a:gd name="connsiteX6" fmla="*/ 1089327 w 2939744"/>
              <a:gd name="connsiteY6" fmla="*/ 2027526 h 2123537"/>
              <a:gd name="connsiteX7" fmla="*/ 515358 w 2939744"/>
              <a:gd name="connsiteY7" fmla="*/ 1524169 h 2123537"/>
              <a:gd name="connsiteX8" fmla="*/ 876096 w 2939744"/>
              <a:gd name="connsiteY8" fmla="*/ 804089 h 2123537"/>
              <a:gd name="connsiteX9" fmla="*/ 227326 w 2939744"/>
              <a:gd name="connsiteY9" fmla="*/ 444048 h 2123537"/>
              <a:gd name="connsiteX10" fmla="*/ 156017 w 2939744"/>
              <a:gd name="connsiteY10" fmla="*/ 84009 h 2123537"/>
              <a:gd name="connsiteX0" fmla="*/ 156017 w 2951629"/>
              <a:gd name="connsiteY0" fmla="*/ 96011 h 2135539"/>
              <a:gd name="connsiteX1" fmla="*/ 1163429 w 2951629"/>
              <a:gd name="connsiteY1" fmla="*/ 24003 h 2135539"/>
              <a:gd name="connsiteX2" fmla="*/ 1956216 w 2951629"/>
              <a:gd name="connsiteY2" fmla="*/ 240027 h 2135539"/>
              <a:gd name="connsiteX3" fmla="*/ 2819614 w 2951629"/>
              <a:gd name="connsiteY3" fmla="*/ 312035 h 2135539"/>
              <a:gd name="connsiteX4" fmla="*/ 2748304 w 2951629"/>
              <a:gd name="connsiteY4" fmla="*/ 672075 h 2135539"/>
              <a:gd name="connsiteX5" fmla="*/ 2387565 w 2951629"/>
              <a:gd name="connsiteY5" fmla="*/ 960107 h 2135539"/>
              <a:gd name="connsiteX6" fmla="*/ 1089327 w 2951629"/>
              <a:gd name="connsiteY6" fmla="*/ 2039528 h 2135539"/>
              <a:gd name="connsiteX7" fmla="*/ 515358 w 2951629"/>
              <a:gd name="connsiteY7" fmla="*/ 1536171 h 2135539"/>
              <a:gd name="connsiteX8" fmla="*/ 876096 w 2951629"/>
              <a:gd name="connsiteY8" fmla="*/ 816091 h 2135539"/>
              <a:gd name="connsiteX9" fmla="*/ 227326 w 2951629"/>
              <a:gd name="connsiteY9" fmla="*/ 456050 h 2135539"/>
              <a:gd name="connsiteX10" fmla="*/ 156017 w 2951629"/>
              <a:gd name="connsiteY10" fmla="*/ 96011 h 2135539"/>
              <a:gd name="connsiteX0" fmla="*/ 156017 w 2951629"/>
              <a:gd name="connsiteY0" fmla="*/ 108012 h 2147540"/>
              <a:gd name="connsiteX1" fmla="*/ 1163429 w 2951629"/>
              <a:gd name="connsiteY1" fmla="*/ 36004 h 2147540"/>
              <a:gd name="connsiteX2" fmla="*/ 1956216 w 2951629"/>
              <a:gd name="connsiteY2" fmla="*/ 324036 h 2147540"/>
              <a:gd name="connsiteX3" fmla="*/ 2819614 w 2951629"/>
              <a:gd name="connsiteY3" fmla="*/ 324036 h 2147540"/>
              <a:gd name="connsiteX4" fmla="*/ 2748304 w 2951629"/>
              <a:gd name="connsiteY4" fmla="*/ 684076 h 2147540"/>
              <a:gd name="connsiteX5" fmla="*/ 2387565 w 2951629"/>
              <a:gd name="connsiteY5" fmla="*/ 972108 h 2147540"/>
              <a:gd name="connsiteX6" fmla="*/ 1089327 w 2951629"/>
              <a:gd name="connsiteY6" fmla="*/ 2051529 h 2147540"/>
              <a:gd name="connsiteX7" fmla="*/ 515358 w 2951629"/>
              <a:gd name="connsiteY7" fmla="*/ 1548172 h 2147540"/>
              <a:gd name="connsiteX8" fmla="*/ 876096 w 2951629"/>
              <a:gd name="connsiteY8" fmla="*/ 828092 h 2147540"/>
              <a:gd name="connsiteX9" fmla="*/ 227326 w 2951629"/>
              <a:gd name="connsiteY9" fmla="*/ 468051 h 2147540"/>
              <a:gd name="connsiteX10" fmla="*/ 156017 w 2951629"/>
              <a:gd name="connsiteY10" fmla="*/ 108012 h 2147540"/>
              <a:gd name="connsiteX0" fmla="*/ 156134 w 2951746"/>
              <a:gd name="connsiteY0" fmla="*/ 60006 h 2099534"/>
              <a:gd name="connsiteX1" fmla="*/ 1164245 w 2951746"/>
              <a:gd name="connsiteY1" fmla="*/ 60006 h 2099534"/>
              <a:gd name="connsiteX2" fmla="*/ 1956333 w 2951746"/>
              <a:gd name="connsiteY2" fmla="*/ 276030 h 2099534"/>
              <a:gd name="connsiteX3" fmla="*/ 2819731 w 2951746"/>
              <a:gd name="connsiteY3" fmla="*/ 276030 h 2099534"/>
              <a:gd name="connsiteX4" fmla="*/ 2748421 w 2951746"/>
              <a:gd name="connsiteY4" fmla="*/ 636070 h 2099534"/>
              <a:gd name="connsiteX5" fmla="*/ 2387682 w 2951746"/>
              <a:gd name="connsiteY5" fmla="*/ 924102 h 2099534"/>
              <a:gd name="connsiteX6" fmla="*/ 1089444 w 2951746"/>
              <a:gd name="connsiteY6" fmla="*/ 2003523 h 2099534"/>
              <a:gd name="connsiteX7" fmla="*/ 515475 w 2951746"/>
              <a:gd name="connsiteY7" fmla="*/ 1500166 h 2099534"/>
              <a:gd name="connsiteX8" fmla="*/ 876213 w 2951746"/>
              <a:gd name="connsiteY8" fmla="*/ 780086 h 2099534"/>
              <a:gd name="connsiteX9" fmla="*/ 227443 w 2951746"/>
              <a:gd name="connsiteY9" fmla="*/ 420045 h 2099534"/>
              <a:gd name="connsiteX10" fmla="*/ 156134 w 2951746"/>
              <a:gd name="connsiteY10" fmla="*/ 60006 h 20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1746" h="2099534">
                <a:moveTo>
                  <a:pt x="156134" y="60006"/>
                </a:moveTo>
                <a:cubicBezTo>
                  <a:pt x="312268" y="0"/>
                  <a:pt x="864212" y="24002"/>
                  <a:pt x="1164245" y="60006"/>
                </a:cubicBezTo>
                <a:cubicBezTo>
                  <a:pt x="1464278" y="96010"/>
                  <a:pt x="1680419" y="240026"/>
                  <a:pt x="1956333" y="276030"/>
                </a:cubicBezTo>
                <a:cubicBezTo>
                  <a:pt x="2232247" y="312034"/>
                  <a:pt x="2687716" y="216023"/>
                  <a:pt x="2819731" y="276030"/>
                </a:cubicBezTo>
                <a:cubicBezTo>
                  <a:pt x="2951746" y="336037"/>
                  <a:pt x="2820429" y="528058"/>
                  <a:pt x="2748421" y="636070"/>
                </a:cubicBezTo>
                <a:cubicBezTo>
                  <a:pt x="2676413" y="744082"/>
                  <a:pt x="2664178" y="696193"/>
                  <a:pt x="2387682" y="924102"/>
                </a:cubicBezTo>
                <a:cubicBezTo>
                  <a:pt x="2111186" y="1152011"/>
                  <a:pt x="1401478" y="1907512"/>
                  <a:pt x="1089444" y="2003523"/>
                </a:cubicBezTo>
                <a:cubicBezTo>
                  <a:pt x="777410" y="2099534"/>
                  <a:pt x="551014" y="1704072"/>
                  <a:pt x="515475" y="1500166"/>
                </a:cubicBezTo>
                <a:cubicBezTo>
                  <a:pt x="479936" y="1296260"/>
                  <a:pt x="924218" y="960106"/>
                  <a:pt x="876213" y="780086"/>
                </a:cubicBezTo>
                <a:cubicBezTo>
                  <a:pt x="828208" y="600066"/>
                  <a:pt x="347456" y="540058"/>
                  <a:pt x="227443" y="420045"/>
                </a:cubicBezTo>
                <a:cubicBezTo>
                  <a:pt x="107430" y="300032"/>
                  <a:pt x="0" y="120013"/>
                  <a:pt x="156134" y="60006"/>
                </a:cubicBezTo>
                <a:close/>
              </a:path>
            </a:pathLst>
          </a:custGeom>
          <a:solidFill>
            <a:srgbClr val="0072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36" name="Freeform 35"/>
          <p:cNvSpPr/>
          <p:nvPr/>
        </p:nvSpPr>
        <p:spPr bwMode="auto">
          <a:xfrm>
            <a:off x="742950" y="4476750"/>
            <a:ext cx="2773363" cy="2085975"/>
          </a:xfrm>
          <a:custGeom>
            <a:avLst/>
            <a:gdLst>
              <a:gd name="connsiteX0" fmla="*/ 296333 w 4191000"/>
              <a:gd name="connsiteY0" fmla="*/ 139700 h 2717800"/>
              <a:gd name="connsiteX1" fmla="*/ 1617133 w 4191000"/>
              <a:gd name="connsiteY1" fmla="*/ 88900 h 2717800"/>
              <a:gd name="connsiteX2" fmla="*/ 2671233 w 4191000"/>
              <a:gd name="connsiteY2" fmla="*/ 203200 h 2717800"/>
              <a:gd name="connsiteX3" fmla="*/ 3992033 w 4191000"/>
              <a:gd name="connsiteY3" fmla="*/ 647700 h 2717800"/>
              <a:gd name="connsiteX4" fmla="*/ 3865033 w 4191000"/>
              <a:gd name="connsiteY4" fmla="*/ 1041400 h 2717800"/>
              <a:gd name="connsiteX5" fmla="*/ 2963333 w 4191000"/>
              <a:gd name="connsiteY5" fmla="*/ 1536700 h 2717800"/>
              <a:gd name="connsiteX6" fmla="*/ 1439333 w 4191000"/>
              <a:gd name="connsiteY6" fmla="*/ 2654300 h 2717800"/>
              <a:gd name="connsiteX7" fmla="*/ 537633 w 4191000"/>
              <a:gd name="connsiteY7" fmla="*/ 1917700 h 2717800"/>
              <a:gd name="connsiteX8" fmla="*/ 829733 w 4191000"/>
              <a:gd name="connsiteY8" fmla="*/ 1282700 h 2717800"/>
              <a:gd name="connsiteX9" fmla="*/ 93133 w 4191000"/>
              <a:gd name="connsiteY9" fmla="*/ 927100 h 2717800"/>
              <a:gd name="connsiteX10" fmla="*/ 296333 w 4191000"/>
              <a:gd name="connsiteY10" fmla="*/ 139700 h 2717800"/>
              <a:gd name="connsiteX0" fmla="*/ 585216 w 4128144"/>
              <a:gd name="connsiteY0" fmla="*/ 267647 h 2650807"/>
              <a:gd name="connsiteX1" fmla="*/ 1554277 w 4128144"/>
              <a:gd name="connsiteY1" fmla="*/ 21907 h 2650807"/>
              <a:gd name="connsiteX2" fmla="*/ 2608377 w 4128144"/>
              <a:gd name="connsiteY2" fmla="*/ 136207 h 2650807"/>
              <a:gd name="connsiteX3" fmla="*/ 3929177 w 4128144"/>
              <a:gd name="connsiteY3" fmla="*/ 580707 h 2650807"/>
              <a:gd name="connsiteX4" fmla="*/ 3802177 w 4128144"/>
              <a:gd name="connsiteY4" fmla="*/ 974407 h 2650807"/>
              <a:gd name="connsiteX5" fmla="*/ 2900477 w 4128144"/>
              <a:gd name="connsiteY5" fmla="*/ 1469707 h 2650807"/>
              <a:gd name="connsiteX6" fmla="*/ 1376477 w 4128144"/>
              <a:gd name="connsiteY6" fmla="*/ 2587307 h 2650807"/>
              <a:gd name="connsiteX7" fmla="*/ 474777 w 4128144"/>
              <a:gd name="connsiteY7" fmla="*/ 1850707 h 2650807"/>
              <a:gd name="connsiteX8" fmla="*/ 766877 w 4128144"/>
              <a:gd name="connsiteY8" fmla="*/ 1215707 h 2650807"/>
              <a:gd name="connsiteX9" fmla="*/ 30277 w 4128144"/>
              <a:gd name="connsiteY9" fmla="*/ 860107 h 2650807"/>
              <a:gd name="connsiteX10" fmla="*/ 585216 w 4128144"/>
              <a:gd name="connsiteY10" fmla="*/ 267647 h 2650807"/>
              <a:gd name="connsiteX0" fmla="*/ 212039 w 3754967"/>
              <a:gd name="connsiteY0" fmla="*/ 267647 h 2650807"/>
              <a:gd name="connsiteX1" fmla="*/ 1181100 w 3754967"/>
              <a:gd name="connsiteY1" fmla="*/ 21907 h 2650807"/>
              <a:gd name="connsiteX2" fmla="*/ 2235200 w 3754967"/>
              <a:gd name="connsiteY2" fmla="*/ 136207 h 2650807"/>
              <a:gd name="connsiteX3" fmla="*/ 3556000 w 3754967"/>
              <a:gd name="connsiteY3" fmla="*/ 580707 h 2650807"/>
              <a:gd name="connsiteX4" fmla="*/ 3429000 w 3754967"/>
              <a:gd name="connsiteY4" fmla="*/ 974407 h 2650807"/>
              <a:gd name="connsiteX5" fmla="*/ 2527300 w 3754967"/>
              <a:gd name="connsiteY5" fmla="*/ 1469707 h 2650807"/>
              <a:gd name="connsiteX6" fmla="*/ 1003300 w 3754967"/>
              <a:gd name="connsiteY6" fmla="*/ 2587307 h 2650807"/>
              <a:gd name="connsiteX7" fmla="*/ 101600 w 3754967"/>
              <a:gd name="connsiteY7" fmla="*/ 1850707 h 2650807"/>
              <a:gd name="connsiteX8" fmla="*/ 393700 w 3754967"/>
              <a:gd name="connsiteY8" fmla="*/ 1215707 h 2650807"/>
              <a:gd name="connsiteX9" fmla="*/ 68023 w 3754967"/>
              <a:gd name="connsiteY9" fmla="*/ 771703 h 2650807"/>
              <a:gd name="connsiteX10" fmla="*/ 212039 w 3754967"/>
              <a:gd name="connsiteY10" fmla="*/ 267647 h 2650807"/>
              <a:gd name="connsiteX0" fmla="*/ 185513 w 3728441"/>
              <a:gd name="connsiteY0" fmla="*/ 267647 h 2650993"/>
              <a:gd name="connsiteX1" fmla="*/ 1154574 w 3728441"/>
              <a:gd name="connsiteY1" fmla="*/ 21907 h 2650993"/>
              <a:gd name="connsiteX2" fmla="*/ 2208674 w 3728441"/>
              <a:gd name="connsiteY2" fmla="*/ 136207 h 2650993"/>
              <a:gd name="connsiteX3" fmla="*/ 3529474 w 3728441"/>
              <a:gd name="connsiteY3" fmla="*/ 580707 h 2650993"/>
              <a:gd name="connsiteX4" fmla="*/ 3402474 w 3728441"/>
              <a:gd name="connsiteY4" fmla="*/ 974407 h 2650993"/>
              <a:gd name="connsiteX5" fmla="*/ 2500774 w 3728441"/>
              <a:gd name="connsiteY5" fmla="*/ 1469707 h 2650993"/>
              <a:gd name="connsiteX6" fmla="*/ 976774 w 3728441"/>
              <a:gd name="connsiteY6" fmla="*/ 2587307 h 2650993"/>
              <a:gd name="connsiteX7" fmla="*/ 329529 w 3728441"/>
              <a:gd name="connsiteY7" fmla="*/ 1851823 h 2650993"/>
              <a:gd name="connsiteX8" fmla="*/ 367174 w 3728441"/>
              <a:gd name="connsiteY8" fmla="*/ 1215707 h 2650993"/>
              <a:gd name="connsiteX9" fmla="*/ 41497 w 3728441"/>
              <a:gd name="connsiteY9" fmla="*/ 771703 h 2650993"/>
              <a:gd name="connsiteX10" fmla="*/ 185513 w 3728441"/>
              <a:gd name="connsiteY10" fmla="*/ 267647 h 2650993"/>
              <a:gd name="connsiteX0" fmla="*/ 185513 w 3728441"/>
              <a:gd name="connsiteY0" fmla="*/ 267647 h 2419565"/>
              <a:gd name="connsiteX1" fmla="*/ 1154574 w 3728441"/>
              <a:gd name="connsiteY1" fmla="*/ 21907 h 2419565"/>
              <a:gd name="connsiteX2" fmla="*/ 2208674 w 3728441"/>
              <a:gd name="connsiteY2" fmla="*/ 136207 h 2419565"/>
              <a:gd name="connsiteX3" fmla="*/ 3529474 w 3728441"/>
              <a:gd name="connsiteY3" fmla="*/ 580707 h 2419565"/>
              <a:gd name="connsiteX4" fmla="*/ 3402474 w 3728441"/>
              <a:gd name="connsiteY4" fmla="*/ 974407 h 2419565"/>
              <a:gd name="connsiteX5" fmla="*/ 2500774 w 3728441"/>
              <a:gd name="connsiteY5" fmla="*/ 1469707 h 2419565"/>
              <a:gd name="connsiteX6" fmla="*/ 1049609 w 3728441"/>
              <a:gd name="connsiteY6" fmla="*/ 2355879 h 2419565"/>
              <a:gd name="connsiteX7" fmla="*/ 329529 w 3728441"/>
              <a:gd name="connsiteY7" fmla="*/ 1851823 h 2419565"/>
              <a:gd name="connsiteX8" fmla="*/ 367174 w 3728441"/>
              <a:gd name="connsiteY8" fmla="*/ 1215707 h 2419565"/>
              <a:gd name="connsiteX9" fmla="*/ 41497 w 3728441"/>
              <a:gd name="connsiteY9" fmla="*/ 771703 h 2419565"/>
              <a:gd name="connsiteX10" fmla="*/ 185513 w 3728441"/>
              <a:gd name="connsiteY10" fmla="*/ 267647 h 2419565"/>
              <a:gd name="connsiteX0" fmla="*/ 185513 w 3520653"/>
              <a:gd name="connsiteY0" fmla="*/ 267647 h 2419565"/>
              <a:gd name="connsiteX1" fmla="*/ 1154574 w 3520653"/>
              <a:gd name="connsiteY1" fmla="*/ 21907 h 2419565"/>
              <a:gd name="connsiteX2" fmla="*/ 2208674 w 3520653"/>
              <a:gd name="connsiteY2" fmla="*/ 136207 h 2419565"/>
              <a:gd name="connsiteX3" fmla="*/ 3209849 w 3520653"/>
              <a:gd name="connsiteY3" fmla="*/ 627687 h 2419565"/>
              <a:gd name="connsiteX4" fmla="*/ 3402474 w 3520653"/>
              <a:gd name="connsiteY4" fmla="*/ 974407 h 2419565"/>
              <a:gd name="connsiteX5" fmla="*/ 2500774 w 3520653"/>
              <a:gd name="connsiteY5" fmla="*/ 1469707 h 2419565"/>
              <a:gd name="connsiteX6" fmla="*/ 1049609 w 3520653"/>
              <a:gd name="connsiteY6" fmla="*/ 2355879 h 2419565"/>
              <a:gd name="connsiteX7" fmla="*/ 329529 w 3520653"/>
              <a:gd name="connsiteY7" fmla="*/ 1851823 h 2419565"/>
              <a:gd name="connsiteX8" fmla="*/ 367174 w 3520653"/>
              <a:gd name="connsiteY8" fmla="*/ 1215707 h 2419565"/>
              <a:gd name="connsiteX9" fmla="*/ 41497 w 3520653"/>
              <a:gd name="connsiteY9" fmla="*/ 771703 h 2419565"/>
              <a:gd name="connsiteX10" fmla="*/ 185513 w 3520653"/>
              <a:gd name="connsiteY10" fmla="*/ 267647 h 2419565"/>
              <a:gd name="connsiteX0" fmla="*/ 185513 w 3316705"/>
              <a:gd name="connsiteY0" fmla="*/ 267647 h 2419565"/>
              <a:gd name="connsiteX1" fmla="*/ 1154574 w 3316705"/>
              <a:gd name="connsiteY1" fmla="*/ 21907 h 2419565"/>
              <a:gd name="connsiteX2" fmla="*/ 2208674 w 3316705"/>
              <a:gd name="connsiteY2" fmla="*/ 136207 h 2419565"/>
              <a:gd name="connsiteX3" fmla="*/ 3209849 w 3316705"/>
              <a:gd name="connsiteY3" fmla="*/ 627687 h 2419565"/>
              <a:gd name="connsiteX4" fmla="*/ 2849809 w 3316705"/>
              <a:gd name="connsiteY4" fmla="*/ 1059735 h 2419565"/>
              <a:gd name="connsiteX5" fmla="*/ 2500774 w 3316705"/>
              <a:gd name="connsiteY5" fmla="*/ 1469707 h 2419565"/>
              <a:gd name="connsiteX6" fmla="*/ 1049609 w 3316705"/>
              <a:gd name="connsiteY6" fmla="*/ 2355879 h 2419565"/>
              <a:gd name="connsiteX7" fmla="*/ 329529 w 3316705"/>
              <a:gd name="connsiteY7" fmla="*/ 1851823 h 2419565"/>
              <a:gd name="connsiteX8" fmla="*/ 367174 w 3316705"/>
              <a:gd name="connsiteY8" fmla="*/ 1215707 h 2419565"/>
              <a:gd name="connsiteX9" fmla="*/ 41497 w 3316705"/>
              <a:gd name="connsiteY9" fmla="*/ 771703 h 2419565"/>
              <a:gd name="connsiteX10" fmla="*/ 185513 w 3316705"/>
              <a:gd name="connsiteY10" fmla="*/ 267647 h 2419565"/>
              <a:gd name="connsiteX0" fmla="*/ 185513 w 3359038"/>
              <a:gd name="connsiteY0" fmla="*/ 266167 h 2418085"/>
              <a:gd name="connsiteX1" fmla="*/ 1154574 w 3359038"/>
              <a:gd name="connsiteY1" fmla="*/ 20427 h 2418085"/>
              <a:gd name="connsiteX2" fmla="*/ 1954674 w 3359038"/>
              <a:gd name="connsiteY2" fmla="*/ 388727 h 2418085"/>
              <a:gd name="connsiteX3" fmla="*/ 3209849 w 3359038"/>
              <a:gd name="connsiteY3" fmla="*/ 626207 h 2418085"/>
              <a:gd name="connsiteX4" fmla="*/ 2849809 w 3359038"/>
              <a:gd name="connsiteY4" fmla="*/ 1058255 h 2418085"/>
              <a:gd name="connsiteX5" fmla="*/ 2500774 w 3359038"/>
              <a:gd name="connsiteY5" fmla="*/ 1468227 h 2418085"/>
              <a:gd name="connsiteX6" fmla="*/ 1049609 w 3359038"/>
              <a:gd name="connsiteY6" fmla="*/ 2354399 h 2418085"/>
              <a:gd name="connsiteX7" fmla="*/ 329529 w 3359038"/>
              <a:gd name="connsiteY7" fmla="*/ 1850343 h 2418085"/>
              <a:gd name="connsiteX8" fmla="*/ 367174 w 3359038"/>
              <a:gd name="connsiteY8" fmla="*/ 1214227 h 2418085"/>
              <a:gd name="connsiteX9" fmla="*/ 41497 w 3359038"/>
              <a:gd name="connsiteY9" fmla="*/ 770223 h 2418085"/>
              <a:gd name="connsiteX10" fmla="*/ 185513 w 3359038"/>
              <a:gd name="connsiteY10" fmla="*/ 266167 h 2418085"/>
              <a:gd name="connsiteX0" fmla="*/ 180020 w 3353545"/>
              <a:gd name="connsiteY0" fmla="*/ 96011 h 2247929"/>
              <a:gd name="connsiteX1" fmla="*/ 1116123 w 3353545"/>
              <a:gd name="connsiteY1" fmla="*/ 24003 h 2247929"/>
              <a:gd name="connsiteX2" fmla="*/ 1949181 w 3353545"/>
              <a:gd name="connsiteY2" fmla="*/ 218571 h 2247929"/>
              <a:gd name="connsiteX3" fmla="*/ 3204356 w 3353545"/>
              <a:gd name="connsiteY3" fmla="*/ 456051 h 2247929"/>
              <a:gd name="connsiteX4" fmla="*/ 2844316 w 3353545"/>
              <a:gd name="connsiteY4" fmla="*/ 888099 h 2247929"/>
              <a:gd name="connsiteX5" fmla="*/ 2495281 w 3353545"/>
              <a:gd name="connsiteY5" fmla="*/ 1298071 h 2247929"/>
              <a:gd name="connsiteX6" fmla="*/ 1044116 w 3353545"/>
              <a:gd name="connsiteY6" fmla="*/ 2184243 h 2247929"/>
              <a:gd name="connsiteX7" fmla="*/ 324036 w 3353545"/>
              <a:gd name="connsiteY7" fmla="*/ 1680187 h 2247929"/>
              <a:gd name="connsiteX8" fmla="*/ 361681 w 3353545"/>
              <a:gd name="connsiteY8" fmla="*/ 1044071 h 2247929"/>
              <a:gd name="connsiteX9" fmla="*/ 36004 w 3353545"/>
              <a:gd name="connsiteY9" fmla="*/ 600067 h 2247929"/>
              <a:gd name="connsiteX10" fmla="*/ 180020 w 3353545"/>
              <a:gd name="connsiteY10" fmla="*/ 96011 h 2247929"/>
              <a:gd name="connsiteX0" fmla="*/ 180020 w 2921496"/>
              <a:gd name="connsiteY0" fmla="*/ 96011 h 2247929"/>
              <a:gd name="connsiteX1" fmla="*/ 1116123 w 2921496"/>
              <a:gd name="connsiteY1" fmla="*/ 24003 h 2247929"/>
              <a:gd name="connsiteX2" fmla="*/ 1949181 w 2921496"/>
              <a:gd name="connsiteY2" fmla="*/ 218571 h 2247929"/>
              <a:gd name="connsiteX3" fmla="*/ 2772307 w 2921496"/>
              <a:gd name="connsiteY3" fmla="*/ 528059 h 2247929"/>
              <a:gd name="connsiteX4" fmla="*/ 2844316 w 2921496"/>
              <a:gd name="connsiteY4" fmla="*/ 888099 h 2247929"/>
              <a:gd name="connsiteX5" fmla="*/ 2495281 w 2921496"/>
              <a:gd name="connsiteY5" fmla="*/ 1298071 h 2247929"/>
              <a:gd name="connsiteX6" fmla="*/ 1044116 w 2921496"/>
              <a:gd name="connsiteY6" fmla="*/ 2184243 h 2247929"/>
              <a:gd name="connsiteX7" fmla="*/ 324036 w 2921496"/>
              <a:gd name="connsiteY7" fmla="*/ 1680187 h 2247929"/>
              <a:gd name="connsiteX8" fmla="*/ 361681 w 2921496"/>
              <a:gd name="connsiteY8" fmla="*/ 1044071 h 2247929"/>
              <a:gd name="connsiteX9" fmla="*/ 36004 w 2921496"/>
              <a:gd name="connsiteY9" fmla="*/ 600067 h 2247929"/>
              <a:gd name="connsiteX10" fmla="*/ 180020 w 2921496"/>
              <a:gd name="connsiteY10" fmla="*/ 96011 h 2247929"/>
              <a:gd name="connsiteX0" fmla="*/ 180020 w 3065512"/>
              <a:gd name="connsiteY0" fmla="*/ 96011 h 2247929"/>
              <a:gd name="connsiteX1" fmla="*/ 1116123 w 3065512"/>
              <a:gd name="connsiteY1" fmla="*/ 24003 h 2247929"/>
              <a:gd name="connsiteX2" fmla="*/ 1949181 w 3065512"/>
              <a:gd name="connsiteY2" fmla="*/ 218571 h 2247929"/>
              <a:gd name="connsiteX3" fmla="*/ 2916323 w 3065512"/>
              <a:gd name="connsiteY3" fmla="*/ 456051 h 2247929"/>
              <a:gd name="connsiteX4" fmla="*/ 2844316 w 3065512"/>
              <a:gd name="connsiteY4" fmla="*/ 888099 h 2247929"/>
              <a:gd name="connsiteX5" fmla="*/ 2495281 w 3065512"/>
              <a:gd name="connsiteY5" fmla="*/ 1298071 h 2247929"/>
              <a:gd name="connsiteX6" fmla="*/ 1044116 w 3065512"/>
              <a:gd name="connsiteY6" fmla="*/ 2184243 h 2247929"/>
              <a:gd name="connsiteX7" fmla="*/ 324036 w 3065512"/>
              <a:gd name="connsiteY7" fmla="*/ 1680187 h 2247929"/>
              <a:gd name="connsiteX8" fmla="*/ 361681 w 3065512"/>
              <a:gd name="connsiteY8" fmla="*/ 1044071 h 2247929"/>
              <a:gd name="connsiteX9" fmla="*/ 36004 w 3065512"/>
              <a:gd name="connsiteY9" fmla="*/ 600067 h 2247929"/>
              <a:gd name="connsiteX10" fmla="*/ 180020 w 3065512"/>
              <a:gd name="connsiteY10" fmla="*/ 96011 h 2247929"/>
              <a:gd name="connsiteX0" fmla="*/ 180020 w 3281537"/>
              <a:gd name="connsiteY0" fmla="*/ 96011 h 2247929"/>
              <a:gd name="connsiteX1" fmla="*/ 1332148 w 3281537"/>
              <a:gd name="connsiteY1" fmla="*/ 24003 h 2247929"/>
              <a:gd name="connsiteX2" fmla="*/ 2165206 w 3281537"/>
              <a:gd name="connsiteY2" fmla="*/ 218571 h 2247929"/>
              <a:gd name="connsiteX3" fmla="*/ 3132348 w 3281537"/>
              <a:gd name="connsiteY3" fmla="*/ 456051 h 2247929"/>
              <a:gd name="connsiteX4" fmla="*/ 3060341 w 3281537"/>
              <a:gd name="connsiteY4" fmla="*/ 888099 h 2247929"/>
              <a:gd name="connsiteX5" fmla="*/ 2711306 w 3281537"/>
              <a:gd name="connsiteY5" fmla="*/ 1298071 h 2247929"/>
              <a:gd name="connsiteX6" fmla="*/ 1260141 w 3281537"/>
              <a:gd name="connsiteY6" fmla="*/ 2184243 h 2247929"/>
              <a:gd name="connsiteX7" fmla="*/ 540061 w 3281537"/>
              <a:gd name="connsiteY7" fmla="*/ 1680187 h 2247929"/>
              <a:gd name="connsiteX8" fmla="*/ 577706 w 3281537"/>
              <a:gd name="connsiteY8" fmla="*/ 1044071 h 2247929"/>
              <a:gd name="connsiteX9" fmla="*/ 252029 w 3281537"/>
              <a:gd name="connsiteY9" fmla="*/ 600067 h 2247929"/>
              <a:gd name="connsiteX10" fmla="*/ 180020 w 3281537"/>
              <a:gd name="connsiteY10" fmla="*/ 96011 h 2247929"/>
              <a:gd name="connsiteX0" fmla="*/ 180020 w 3281537"/>
              <a:gd name="connsiteY0" fmla="*/ 36004 h 2187922"/>
              <a:gd name="connsiteX1" fmla="*/ 1332149 w 3281537"/>
              <a:gd name="connsiteY1" fmla="*/ 324036 h 2187922"/>
              <a:gd name="connsiteX2" fmla="*/ 2165206 w 3281537"/>
              <a:gd name="connsiteY2" fmla="*/ 158564 h 2187922"/>
              <a:gd name="connsiteX3" fmla="*/ 3132348 w 3281537"/>
              <a:gd name="connsiteY3" fmla="*/ 396044 h 2187922"/>
              <a:gd name="connsiteX4" fmla="*/ 3060341 w 3281537"/>
              <a:gd name="connsiteY4" fmla="*/ 828092 h 2187922"/>
              <a:gd name="connsiteX5" fmla="*/ 2711306 w 3281537"/>
              <a:gd name="connsiteY5" fmla="*/ 1238064 h 2187922"/>
              <a:gd name="connsiteX6" fmla="*/ 1260141 w 3281537"/>
              <a:gd name="connsiteY6" fmla="*/ 2124236 h 2187922"/>
              <a:gd name="connsiteX7" fmla="*/ 540061 w 3281537"/>
              <a:gd name="connsiteY7" fmla="*/ 1620180 h 2187922"/>
              <a:gd name="connsiteX8" fmla="*/ 577706 w 3281537"/>
              <a:gd name="connsiteY8" fmla="*/ 984064 h 2187922"/>
              <a:gd name="connsiteX9" fmla="*/ 252029 w 3281537"/>
              <a:gd name="connsiteY9" fmla="*/ 540060 h 2187922"/>
              <a:gd name="connsiteX10" fmla="*/ 180020 w 3281537"/>
              <a:gd name="connsiteY10" fmla="*/ 36004 h 2187922"/>
              <a:gd name="connsiteX0" fmla="*/ 180020 w 3281537"/>
              <a:gd name="connsiteY0" fmla="*/ 84009 h 2235927"/>
              <a:gd name="connsiteX1" fmla="*/ 1332149 w 3281537"/>
              <a:gd name="connsiteY1" fmla="*/ 84008 h 2235927"/>
              <a:gd name="connsiteX2" fmla="*/ 2165206 w 3281537"/>
              <a:gd name="connsiteY2" fmla="*/ 206569 h 2235927"/>
              <a:gd name="connsiteX3" fmla="*/ 3132348 w 3281537"/>
              <a:gd name="connsiteY3" fmla="*/ 444049 h 2235927"/>
              <a:gd name="connsiteX4" fmla="*/ 3060341 w 3281537"/>
              <a:gd name="connsiteY4" fmla="*/ 876097 h 2235927"/>
              <a:gd name="connsiteX5" fmla="*/ 2711306 w 3281537"/>
              <a:gd name="connsiteY5" fmla="*/ 1286069 h 2235927"/>
              <a:gd name="connsiteX6" fmla="*/ 1260141 w 3281537"/>
              <a:gd name="connsiteY6" fmla="*/ 2172241 h 2235927"/>
              <a:gd name="connsiteX7" fmla="*/ 540061 w 3281537"/>
              <a:gd name="connsiteY7" fmla="*/ 1668185 h 2235927"/>
              <a:gd name="connsiteX8" fmla="*/ 577706 w 3281537"/>
              <a:gd name="connsiteY8" fmla="*/ 1032069 h 2235927"/>
              <a:gd name="connsiteX9" fmla="*/ 252029 w 3281537"/>
              <a:gd name="connsiteY9" fmla="*/ 588065 h 2235927"/>
              <a:gd name="connsiteX10" fmla="*/ 180020 w 3281537"/>
              <a:gd name="connsiteY10" fmla="*/ 84009 h 2235927"/>
              <a:gd name="connsiteX0" fmla="*/ 180020 w 3207433"/>
              <a:gd name="connsiteY0" fmla="*/ 84009 h 2163220"/>
              <a:gd name="connsiteX1" fmla="*/ 1258045 w 3207433"/>
              <a:gd name="connsiteY1" fmla="*/ 11301 h 2163220"/>
              <a:gd name="connsiteX2" fmla="*/ 2091102 w 3207433"/>
              <a:gd name="connsiteY2" fmla="*/ 133862 h 2163220"/>
              <a:gd name="connsiteX3" fmla="*/ 3058244 w 3207433"/>
              <a:gd name="connsiteY3" fmla="*/ 371342 h 2163220"/>
              <a:gd name="connsiteX4" fmla="*/ 2986237 w 3207433"/>
              <a:gd name="connsiteY4" fmla="*/ 803390 h 2163220"/>
              <a:gd name="connsiteX5" fmla="*/ 2637202 w 3207433"/>
              <a:gd name="connsiteY5" fmla="*/ 1213362 h 2163220"/>
              <a:gd name="connsiteX6" fmla="*/ 1186037 w 3207433"/>
              <a:gd name="connsiteY6" fmla="*/ 2099534 h 2163220"/>
              <a:gd name="connsiteX7" fmla="*/ 465957 w 3207433"/>
              <a:gd name="connsiteY7" fmla="*/ 1595478 h 2163220"/>
              <a:gd name="connsiteX8" fmla="*/ 503602 w 3207433"/>
              <a:gd name="connsiteY8" fmla="*/ 959362 h 2163220"/>
              <a:gd name="connsiteX9" fmla="*/ 177925 w 3207433"/>
              <a:gd name="connsiteY9" fmla="*/ 515358 h 2163220"/>
              <a:gd name="connsiteX10" fmla="*/ 180020 w 3207433"/>
              <a:gd name="connsiteY10" fmla="*/ 84009 h 2163220"/>
              <a:gd name="connsiteX0" fmla="*/ 155668 w 3183081"/>
              <a:gd name="connsiteY0" fmla="*/ 84126 h 2163337"/>
              <a:gd name="connsiteX1" fmla="*/ 1233693 w 3183081"/>
              <a:gd name="connsiteY1" fmla="*/ 11418 h 2163337"/>
              <a:gd name="connsiteX2" fmla="*/ 2066750 w 3183081"/>
              <a:gd name="connsiteY2" fmla="*/ 133979 h 2163337"/>
              <a:gd name="connsiteX3" fmla="*/ 3033892 w 3183081"/>
              <a:gd name="connsiteY3" fmla="*/ 371459 h 2163337"/>
              <a:gd name="connsiteX4" fmla="*/ 2961885 w 3183081"/>
              <a:gd name="connsiteY4" fmla="*/ 803507 h 2163337"/>
              <a:gd name="connsiteX5" fmla="*/ 2612850 w 3183081"/>
              <a:gd name="connsiteY5" fmla="*/ 1213479 h 2163337"/>
              <a:gd name="connsiteX6" fmla="*/ 1161685 w 3183081"/>
              <a:gd name="connsiteY6" fmla="*/ 2099651 h 2163337"/>
              <a:gd name="connsiteX7" fmla="*/ 441605 w 3183081"/>
              <a:gd name="connsiteY7" fmla="*/ 1595595 h 2163337"/>
              <a:gd name="connsiteX8" fmla="*/ 479250 w 3183081"/>
              <a:gd name="connsiteY8" fmla="*/ 959479 h 2163337"/>
              <a:gd name="connsiteX9" fmla="*/ 299684 w 3183081"/>
              <a:gd name="connsiteY9" fmla="*/ 516173 h 2163337"/>
              <a:gd name="connsiteX10" fmla="*/ 155668 w 3183081"/>
              <a:gd name="connsiteY10" fmla="*/ 84126 h 2163337"/>
              <a:gd name="connsiteX0" fmla="*/ 155668 w 3183081"/>
              <a:gd name="connsiteY0" fmla="*/ 84126 h 2163337"/>
              <a:gd name="connsiteX1" fmla="*/ 1233693 w 3183081"/>
              <a:gd name="connsiteY1" fmla="*/ 11418 h 2163337"/>
              <a:gd name="connsiteX2" fmla="*/ 2066750 w 3183081"/>
              <a:gd name="connsiteY2" fmla="*/ 133979 h 2163337"/>
              <a:gd name="connsiteX3" fmla="*/ 3033892 w 3183081"/>
              <a:gd name="connsiteY3" fmla="*/ 371459 h 2163337"/>
              <a:gd name="connsiteX4" fmla="*/ 2961885 w 3183081"/>
              <a:gd name="connsiteY4" fmla="*/ 803507 h 2163337"/>
              <a:gd name="connsiteX5" fmla="*/ 2612850 w 3183081"/>
              <a:gd name="connsiteY5" fmla="*/ 1213479 h 2163337"/>
              <a:gd name="connsiteX6" fmla="*/ 1161685 w 3183081"/>
              <a:gd name="connsiteY6" fmla="*/ 2099651 h 2163337"/>
              <a:gd name="connsiteX7" fmla="*/ 441605 w 3183081"/>
              <a:gd name="connsiteY7" fmla="*/ 1595595 h 2163337"/>
              <a:gd name="connsiteX8" fmla="*/ 731732 w 3183081"/>
              <a:gd name="connsiteY8" fmla="*/ 876214 h 2163337"/>
              <a:gd name="connsiteX9" fmla="*/ 299684 w 3183081"/>
              <a:gd name="connsiteY9" fmla="*/ 516173 h 2163337"/>
              <a:gd name="connsiteX10" fmla="*/ 155668 w 3183081"/>
              <a:gd name="connsiteY10" fmla="*/ 84126 h 2163337"/>
              <a:gd name="connsiteX0" fmla="*/ 155668 w 3183081"/>
              <a:gd name="connsiteY0" fmla="*/ 84126 h 2163453"/>
              <a:gd name="connsiteX1" fmla="*/ 1233693 w 3183081"/>
              <a:gd name="connsiteY1" fmla="*/ 11418 h 2163453"/>
              <a:gd name="connsiteX2" fmla="*/ 2066750 w 3183081"/>
              <a:gd name="connsiteY2" fmla="*/ 133979 h 2163453"/>
              <a:gd name="connsiteX3" fmla="*/ 3033892 w 3183081"/>
              <a:gd name="connsiteY3" fmla="*/ 371459 h 2163453"/>
              <a:gd name="connsiteX4" fmla="*/ 2961885 w 3183081"/>
              <a:gd name="connsiteY4" fmla="*/ 803507 h 2163453"/>
              <a:gd name="connsiteX5" fmla="*/ 2612850 w 3183081"/>
              <a:gd name="connsiteY5" fmla="*/ 1213479 h 2163453"/>
              <a:gd name="connsiteX6" fmla="*/ 1161685 w 3183081"/>
              <a:gd name="connsiteY6" fmla="*/ 2099651 h 2163453"/>
              <a:gd name="connsiteX7" fmla="*/ 587716 w 3183081"/>
              <a:gd name="connsiteY7" fmla="*/ 1596294 h 2163453"/>
              <a:gd name="connsiteX8" fmla="*/ 731732 w 3183081"/>
              <a:gd name="connsiteY8" fmla="*/ 876214 h 2163453"/>
              <a:gd name="connsiteX9" fmla="*/ 299684 w 3183081"/>
              <a:gd name="connsiteY9" fmla="*/ 516173 h 2163453"/>
              <a:gd name="connsiteX10" fmla="*/ 155668 w 3183081"/>
              <a:gd name="connsiteY10" fmla="*/ 84126 h 2163453"/>
              <a:gd name="connsiteX0" fmla="*/ 155668 w 3041161"/>
              <a:gd name="connsiteY0" fmla="*/ 84126 h 2163453"/>
              <a:gd name="connsiteX1" fmla="*/ 1233693 w 3041161"/>
              <a:gd name="connsiteY1" fmla="*/ 11418 h 2163453"/>
              <a:gd name="connsiteX2" fmla="*/ 2066750 w 3041161"/>
              <a:gd name="connsiteY2" fmla="*/ 133979 h 2163453"/>
              <a:gd name="connsiteX3" fmla="*/ 2891972 w 3041161"/>
              <a:gd name="connsiteY3" fmla="*/ 372158 h 2163453"/>
              <a:gd name="connsiteX4" fmla="*/ 2961885 w 3041161"/>
              <a:gd name="connsiteY4" fmla="*/ 803507 h 2163453"/>
              <a:gd name="connsiteX5" fmla="*/ 2612850 w 3041161"/>
              <a:gd name="connsiteY5" fmla="*/ 1213479 h 2163453"/>
              <a:gd name="connsiteX6" fmla="*/ 1161685 w 3041161"/>
              <a:gd name="connsiteY6" fmla="*/ 2099651 h 2163453"/>
              <a:gd name="connsiteX7" fmla="*/ 587716 w 3041161"/>
              <a:gd name="connsiteY7" fmla="*/ 1596294 h 2163453"/>
              <a:gd name="connsiteX8" fmla="*/ 731732 w 3041161"/>
              <a:gd name="connsiteY8" fmla="*/ 876214 h 2163453"/>
              <a:gd name="connsiteX9" fmla="*/ 299684 w 3041161"/>
              <a:gd name="connsiteY9" fmla="*/ 516173 h 2163453"/>
              <a:gd name="connsiteX10" fmla="*/ 155668 w 3041161"/>
              <a:gd name="connsiteY10" fmla="*/ 84126 h 2163453"/>
              <a:gd name="connsiteX0" fmla="*/ 155668 w 3017507"/>
              <a:gd name="connsiteY0" fmla="*/ 84126 h 2163453"/>
              <a:gd name="connsiteX1" fmla="*/ 1233693 w 3017507"/>
              <a:gd name="connsiteY1" fmla="*/ 11418 h 2163453"/>
              <a:gd name="connsiteX2" fmla="*/ 2066750 w 3017507"/>
              <a:gd name="connsiteY2" fmla="*/ 133979 h 2163453"/>
              <a:gd name="connsiteX3" fmla="*/ 2891972 w 3017507"/>
              <a:gd name="connsiteY3" fmla="*/ 372158 h 2163453"/>
              <a:gd name="connsiteX4" fmla="*/ 2819964 w 3017507"/>
              <a:gd name="connsiteY4" fmla="*/ 732198 h 2163453"/>
              <a:gd name="connsiteX5" fmla="*/ 2612850 w 3017507"/>
              <a:gd name="connsiteY5" fmla="*/ 1213479 h 2163453"/>
              <a:gd name="connsiteX6" fmla="*/ 1161685 w 3017507"/>
              <a:gd name="connsiteY6" fmla="*/ 2099651 h 2163453"/>
              <a:gd name="connsiteX7" fmla="*/ 587716 w 3017507"/>
              <a:gd name="connsiteY7" fmla="*/ 1596294 h 2163453"/>
              <a:gd name="connsiteX8" fmla="*/ 731732 w 3017507"/>
              <a:gd name="connsiteY8" fmla="*/ 876214 h 2163453"/>
              <a:gd name="connsiteX9" fmla="*/ 299684 w 3017507"/>
              <a:gd name="connsiteY9" fmla="*/ 516173 h 2163453"/>
              <a:gd name="connsiteX10" fmla="*/ 155668 w 3017507"/>
              <a:gd name="connsiteY10" fmla="*/ 84126 h 2163453"/>
              <a:gd name="connsiteX0" fmla="*/ 155668 w 3041510"/>
              <a:gd name="connsiteY0" fmla="*/ 84126 h 2163453"/>
              <a:gd name="connsiteX1" fmla="*/ 1233693 w 3041510"/>
              <a:gd name="connsiteY1" fmla="*/ 11418 h 2163453"/>
              <a:gd name="connsiteX2" fmla="*/ 2066750 w 3041510"/>
              <a:gd name="connsiteY2" fmla="*/ 133979 h 2163453"/>
              <a:gd name="connsiteX3" fmla="*/ 2891972 w 3041510"/>
              <a:gd name="connsiteY3" fmla="*/ 372158 h 2163453"/>
              <a:gd name="connsiteX4" fmla="*/ 2963980 w 3041510"/>
              <a:gd name="connsiteY4" fmla="*/ 732198 h 2163453"/>
              <a:gd name="connsiteX5" fmla="*/ 2612850 w 3041510"/>
              <a:gd name="connsiteY5" fmla="*/ 1213479 h 2163453"/>
              <a:gd name="connsiteX6" fmla="*/ 1161685 w 3041510"/>
              <a:gd name="connsiteY6" fmla="*/ 2099651 h 2163453"/>
              <a:gd name="connsiteX7" fmla="*/ 587716 w 3041510"/>
              <a:gd name="connsiteY7" fmla="*/ 1596294 h 2163453"/>
              <a:gd name="connsiteX8" fmla="*/ 731732 w 3041510"/>
              <a:gd name="connsiteY8" fmla="*/ 876214 h 2163453"/>
              <a:gd name="connsiteX9" fmla="*/ 299684 w 3041510"/>
              <a:gd name="connsiteY9" fmla="*/ 516173 h 2163453"/>
              <a:gd name="connsiteX10" fmla="*/ 155668 w 3041510"/>
              <a:gd name="connsiteY10" fmla="*/ 84126 h 2163453"/>
              <a:gd name="connsiteX0" fmla="*/ 155668 w 3041510"/>
              <a:gd name="connsiteY0" fmla="*/ 84126 h 2195662"/>
              <a:gd name="connsiteX1" fmla="*/ 1233693 w 3041510"/>
              <a:gd name="connsiteY1" fmla="*/ 11418 h 2195662"/>
              <a:gd name="connsiteX2" fmla="*/ 2066750 w 3041510"/>
              <a:gd name="connsiteY2" fmla="*/ 133979 h 2195662"/>
              <a:gd name="connsiteX3" fmla="*/ 2891972 w 3041510"/>
              <a:gd name="connsiteY3" fmla="*/ 372158 h 2195662"/>
              <a:gd name="connsiteX4" fmla="*/ 2963980 w 3041510"/>
              <a:gd name="connsiteY4" fmla="*/ 732198 h 2195662"/>
              <a:gd name="connsiteX5" fmla="*/ 2459923 w 3041510"/>
              <a:gd name="connsiteY5" fmla="*/ 1020230 h 2195662"/>
              <a:gd name="connsiteX6" fmla="*/ 1161685 w 3041510"/>
              <a:gd name="connsiteY6" fmla="*/ 2099651 h 2195662"/>
              <a:gd name="connsiteX7" fmla="*/ 587716 w 3041510"/>
              <a:gd name="connsiteY7" fmla="*/ 1596294 h 2195662"/>
              <a:gd name="connsiteX8" fmla="*/ 731732 w 3041510"/>
              <a:gd name="connsiteY8" fmla="*/ 876214 h 2195662"/>
              <a:gd name="connsiteX9" fmla="*/ 299684 w 3041510"/>
              <a:gd name="connsiteY9" fmla="*/ 516173 h 2195662"/>
              <a:gd name="connsiteX10" fmla="*/ 155668 w 3041510"/>
              <a:gd name="connsiteY10" fmla="*/ 84126 h 2195662"/>
              <a:gd name="connsiteX0" fmla="*/ 155668 w 3035988"/>
              <a:gd name="connsiteY0" fmla="*/ 96711 h 2208247"/>
              <a:gd name="connsiteX1" fmla="*/ 1233693 w 3035988"/>
              <a:gd name="connsiteY1" fmla="*/ 24003 h 2208247"/>
              <a:gd name="connsiteX2" fmla="*/ 2099883 w 3035988"/>
              <a:gd name="connsiteY2" fmla="*/ 240726 h 2208247"/>
              <a:gd name="connsiteX3" fmla="*/ 2891972 w 3035988"/>
              <a:gd name="connsiteY3" fmla="*/ 384743 h 2208247"/>
              <a:gd name="connsiteX4" fmla="*/ 2963980 w 3035988"/>
              <a:gd name="connsiteY4" fmla="*/ 744783 h 2208247"/>
              <a:gd name="connsiteX5" fmla="*/ 2459923 w 3035988"/>
              <a:gd name="connsiteY5" fmla="*/ 1032815 h 2208247"/>
              <a:gd name="connsiteX6" fmla="*/ 1161685 w 3035988"/>
              <a:gd name="connsiteY6" fmla="*/ 2112236 h 2208247"/>
              <a:gd name="connsiteX7" fmla="*/ 587716 w 3035988"/>
              <a:gd name="connsiteY7" fmla="*/ 1608879 h 2208247"/>
              <a:gd name="connsiteX8" fmla="*/ 731732 w 3035988"/>
              <a:gd name="connsiteY8" fmla="*/ 888799 h 2208247"/>
              <a:gd name="connsiteX9" fmla="*/ 299684 w 3035988"/>
              <a:gd name="connsiteY9" fmla="*/ 528758 h 2208247"/>
              <a:gd name="connsiteX10" fmla="*/ 155668 w 3035988"/>
              <a:gd name="connsiteY10" fmla="*/ 96711 h 2208247"/>
              <a:gd name="connsiteX0" fmla="*/ 156017 w 3036337"/>
              <a:gd name="connsiteY0" fmla="*/ 72008 h 2183544"/>
              <a:gd name="connsiteX1" fmla="*/ 1236136 w 3036337"/>
              <a:gd name="connsiteY1" fmla="*/ 72008 h 2183544"/>
              <a:gd name="connsiteX2" fmla="*/ 2100232 w 3036337"/>
              <a:gd name="connsiteY2" fmla="*/ 216023 h 2183544"/>
              <a:gd name="connsiteX3" fmla="*/ 2892321 w 3036337"/>
              <a:gd name="connsiteY3" fmla="*/ 360040 h 2183544"/>
              <a:gd name="connsiteX4" fmla="*/ 2964329 w 3036337"/>
              <a:gd name="connsiteY4" fmla="*/ 720080 h 2183544"/>
              <a:gd name="connsiteX5" fmla="*/ 2460272 w 3036337"/>
              <a:gd name="connsiteY5" fmla="*/ 1008112 h 2183544"/>
              <a:gd name="connsiteX6" fmla="*/ 1162034 w 3036337"/>
              <a:gd name="connsiteY6" fmla="*/ 2087533 h 2183544"/>
              <a:gd name="connsiteX7" fmla="*/ 588065 w 3036337"/>
              <a:gd name="connsiteY7" fmla="*/ 1584176 h 2183544"/>
              <a:gd name="connsiteX8" fmla="*/ 732081 w 3036337"/>
              <a:gd name="connsiteY8" fmla="*/ 864096 h 2183544"/>
              <a:gd name="connsiteX9" fmla="*/ 300033 w 3036337"/>
              <a:gd name="connsiteY9" fmla="*/ 504055 h 2183544"/>
              <a:gd name="connsiteX10" fmla="*/ 156017 w 3036337"/>
              <a:gd name="connsiteY10" fmla="*/ 72008 h 2183544"/>
              <a:gd name="connsiteX0" fmla="*/ 156017 w 2963630"/>
              <a:gd name="connsiteY0" fmla="*/ 84009 h 2123537"/>
              <a:gd name="connsiteX1" fmla="*/ 1163429 w 2963630"/>
              <a:gd name="connsiteY1" fmla="*/ 12001 h 2123537"/>
              <a:gd name="connsiteX2" fmla="*/ 2027525 w 2963630"/>
              <a:gd name="connsiteY2" fmla="*/ 156016 h 2123537"/>
              <a:gd name="connsiteX3" fmla="*/ 2819614 w 2963630"/>
              <a:gd name="connsiteY3" fmla="*/ 300033 h 2123537"/>
              <a:gd name="connsiteX4" fmla="*/ 2891622 w 2963630"/>
              <a:gd name="connsiteY4" fmla="*/ 660073 h 2123537"/>
              <a:gd name="connsiteX5" fmla="*/ 2387565 w 2963630"/>
              <a:gd name="connsiteY5" fmla="*/ 948105 h 2123537"/>
              <a:gd name="connsiteX6" fmla="*/ 1089327 w 2963630"/>
              <a:gd name="connsiteY6" fmla="*/ 2027526 h 2123537"/>
              <a:gd name="connsiteX7" fmla="*/ 515358 w 2963630"/>
              <a:gd name="connsiteY7" fmla="*/ 1524169 h 2123537"/>
              <a:gd name="connsiteX8" fmla="*/ 659374 w 2963630"/>
              <a:gd name="connsiteY8" fmla="*/ 804089 h 2123537"/>
              <a:gd name="connsiteX9" fmla="*/ 227326 w 2963630"/>
              <a:gd name="connsiteY9" fmla="*/ 444048 h 2123537"/>
              <a:gd name="connsiteX10" fmla="*/ 156017 w 2963630"/>
              <a:gd name="connsiteY10" fmla="*/ 84009 h 2123537"/>
              <a:gd name="connsiteX0" fmla="*/ 156017 w 2963630"/>
              <a:gd name="connsiteY0" fmla="*/ 84009 h 2123537"/>
              <a:gd name="connsiteX1" fmla="*/ 1163429 w 2963630"/>
              <a:gd name="connsiteY1" fmla="*/ 12001 h 2123537"/>
              <a:gd name="connsiteX2" fmla="*/ 2027525 w 2963630"/>
              <a:gd name="connsiteY2" fmla="*/ 156016 h 2123537"/>
              <a:gd name="connsiteX3" fmla="*/ 2819614 w 2963630"/>
              <a:gd name="connsiteY3" fmla="*/ 300033 h 2123537"/>
              <a:gd name="connsiteX4" fmla="*/ 2891622 w 2963630"/>
              <a:gd name="connsiteY4" fmla="*/ 660073 h 2123537"/>
              <a:gd name="connsiteX5" fmla="*/ 2387565 w 2963630"/>
              <a:gd name="connsiteY5" fmla="*/ 948105 h 2123537"/>
              <a:gd name="connsiteX6" fmla="*/ 1089327 w 2963630"/>
              <a:gd name="connsiteY6" fmla="*/ 2027526 h 2123537"/>
              <a:gd name="connsiteX7" fmla="*/ 515358 w 2963630"/>
              <a:gd name="connsiteY7" fmla="*/ 1524169 h 2123537"/>
              <a:gd name="connsiteX8" fmla="*/ 876096 w 2963630"/>
              <a:gd name="connsiteY8" fmla="*/ 804089 h 2123537"/>
              <a:gd name="connsiteX9" fmla="*/ 227326 w 2963630"/>
              <a:gd name="connsiteY9" fmla="*/ 444048 h 2123537"/>
              <a:gd name="connsiteX10" fmla="*/ 156017 w 2963630"/>
              <a:gd name="connsiteY10" fmla="*/ 84009 h 2123537"/>
              <a:gd name="connsiteX0" fmla="*/ 156017 w 2939744"/>
              <a:gd name="connsiteY0" fmla="*/ 84009 h 2123537"/>
              <a:gd name="connsiteX1" fmla="*/ 1163429 w 2939744"/>
              <a:gd name="connsiteY1" fmla="*/ 12001 h 2123537"/>
              <a:gd name="connsiteX2" fmla="*/ 2027525 w 2939744"/>
              <a:gd name="connsiteY2" fmla="*/ 156016 h 2123537"/>
              <a:gd name="connsiteX3" fmla="*/ 2819614 w 2939744"/>
              <a:gd name="connsiteY3" fmla="*/ 300033 h 2123537"/>
              <a:gd name="connsiteX4" fmla="*/ 2748304 w 2939744"/>
              <a:gd name="connsiteY4" fmla="*/ 660073 h 2123537"/>
              <a:gd name="connsiteX5" fmla="*/ 2387565 w 2939744"/>
              <a:gd name="connsiteY5" fmla="*/ 948105 h 2123537"/>
              <a:gd name="connsiteX6" fmla="*/ 1089327 w 2939744"/>
              <a:gd name="connsiteY6" fmla="*/ 2027526 h 2123537"/>
              <a:gd name="connsiteX7" fmla="*/ 515358 w 2939744"/>
              <a:gd name="connsiteY7" fmla="*/ 1524169 h 2123537"/>
              <a:gd name="connsiteX8" fmla="*/ 876096 w 2939744"/>
              <a:gd name="connsiteY8" fmla="*/ 804089 h 2123537"/>
              <a:gd name="connsiteX9" fmla="*/ 227326 w 2939744"/>
              <a:gd name="connsiteY9" fmla="*/ 444048 h 2123537"/>
              <a:gd name="connsiteX10" fmla="*/ 156017 w 2939744"/>
              <a:gd name="connsiteY10" fmla="*/ 84009 h 2123537"/>
              <a:gd name="connsiteX0" fmla="*/ 156017 w 2951629"/>
              <a:gd name="connsiteY0" fmla="*/ 96011 h 2135539"/>
              <a:gd name="connsiteX1" fmla="*/ 1163429 w 2951629"/>
              <a:gd name="connsiteY1" fmla="*/ 24003 h 2135539"/>
              <a:gd name="connsiteX2" fmla="*/ 1956216 w 2951629"/>
              <a:gd name="connsiteY2" fmla="*/ 240027 h 2135539"/>
              <a:gd name="connsiteX3" fmla="*/ 2819614 w 2951629"/>
              <a:gd name="connsiteY3" fmla="*/ 312035 h 2135539"/>
              <a:gd name="connsiteX4" fmla="*/ 2748304 w 2951629"/>
              <a:gd name="connsiteY4" fmla="*/ 672075 h 2135539"/>
              <a:gd name="connsiteX5" fmla="*/ 2387565 w 2951629"/>
              <a:gd name="connsiteY5" fmla="*/ 960107 h 2135539"/>
              <a:gd name="connsiteX6" fmla="*/ 1089327 w 2951629"/>
              <a:gd name="connsiteY6" fmla="*/ 2039528 h 2135539"/>
              <a:gd name="connsiteX7" fmla="*/ 515358 w 2951629"/>
              <a:gd name="connsiteY7" fmla="*/ 1536171 h 2135539"/>
              <a:gd name="connsiteX8" fmla="*/ 876096 w 2951629"/>
              <a:gd name="connsiteY8" fmla="*/ 816091 h 2135539"/>
              <a:gd name="connsiteX9" fmla="*/ 227326 w 2951629"/>
              <a:gd name="connsiteY9" fmla="*/ 456050 h 2135539"/>
              <a:gd name="connsiteX10" fmla="*/ 156017 w 2951629"/>
              <a:gd name="connsiteY10" fmla="*/ 96011 h 2135539"/>
              <a:gd name="connsiteX0" fmla="*/ 156017 w 2951629"/>
              <a:gd name="connsiteY0" fmla="*/ 108012 h 2147540"/>
              <a:gd name="connsiteX1" fmla="*/ 1163429 w 2951629"/>
              <a:gd name="connsiteY1" fmla="*/ 36004 h 2147540"/>
              <a:gd name="connsiteX2" fmla="*/ 1956216 w 2951629"/>
              <a:gd name="connsiteY2" fmla="*/ 324036 h 2147540"/>
              <a:gd name="connsiteX3" fmla="*/ 2819614 w 2951629"/>
              <a:gd name="connsiteY3" fmla="*/ 324036 h 2147540"/>
              <a:gd name="connsiteX4" fmla="*/ 2748304 w 2951629"/>
              <a:gd name="connsiteY4" fmla="*/ 684076 h 2147540"/>
              <a:gd name="connsiteX5" fmla="*/ 2387565 w 2951629"/>
              <a:gd name="connsiteY5" fmla="*/ 972108 h 2147540"/>
              <a:gd name="connsiteX6" fmla="*/ 1089327 w 2951629"/>
              <a:gd name="connsiteY6" fmla="*/ 2051529 h 2147540"/>
              <a:gd name="connsiteX7" fmla="*/ 515358 w 2951629"/>
              <a:gd name="connsiteY7" fmla="*/ 1548172 h 2147540"/>
              <a:gd name="connsiteX8" fmla="*/ 876096 w 2951629"/>
              <a:gd name="connsiteY8" fmla="*/ 828092 h 2147540"/>
              <a:gd name="connsiteX9" fmla="*/ 227326 w 2951629"/>
              <a:gd name="connsiteY9" fmla="*/ 468051 h 2147540"/>
              <a:gd name="connsiteX10" fmla="*/ 156017 w 2951629"/>
              <a:gd name="connsiteY10" fmla="*/ 108012 h 2147540"/>
              <a:gd name="connsiteX0" fmla="*/ 156134 w 2951746"/>
              <a:gd name="connsiteY0" fmla="*/ 60006 h 2099534"/>
              <a:gd name="connsiteX1" fmla="*/ 1164245 w 2951746"/>
              <a:gd name="connsiteY1" fmla="*/ 60006 h 2099534"/>
              <a:gd name="connsiteX2" fmla="*/ 1956333 w 2951746"/>
              <a:gd name="connsiteY2" fmla="*/ 276030 h 2099534"/>
              <a:gd name="connsiteX3" fmla="*/ 2819731 w 2951746"/>
              <a:gd name="connsiteY3" fmla="*/ 276030 h 2099534"/>
              <a:gd name="connsiteX4" fmla="*/ 2748421 w 2951746"/>
              <a:gd name="connsiteY4" fmla="*/ 636070 h 2099534"/>
              <a:gd name="connsiteX5" fmla="*/ 2387682 w 2951746"/>
              <a:gd name="connsiteY5" fmla="*/ 924102 h 2099534"/>
              <a:gd name="connsiteX6" fmla="*/ 1089444 w 2951746"/>
              <a:gd name="connsiteY6" fmla="*/ 2003523 h 2099534"/>
              <a:gd name="connsiteX7" fmla="*/ 515475 w 2951746"/>
              <a:gd name="connsiteY7" fmla="*/ 1500166 h 2099534"/>
              <a:gd name="connsiteX8" fmla="*/ 876213 w 2951746"/>
              <a:gd name="connsiteY8" fmla="*/ 780086 h 2099534"/>
              <a:gd name="connsiteX9" fmla="*/ 227443 w 2951746"/>
              <a:gd name="connsiteY9" fmla="*/ 420045 h 2099534"/>
              <a:gd name="connsiteX10" fmla="*/ 156134 w 2951746"/>
              <a:gd name="connsiteY10" fmla="*/ 60006 h 2099534"/>
              <a:gd name="connsiteX0" fmla="*/ 156134 w 2809011"/>
              <a:gd name="connsiteY0" fmla="*/ 60006 h 2099534"/>
              <a:gd name="connsiteX1" fmla="*/ 1164245 w 2809011"/>
              <a:gd name="connsiteY1" fmla="*/ 60006 h 2099534"/>
              <a:gd name="connsiteX2" fmla="*/ 1956333 w 2809011"/>
              <a:gd name="connsiteY2" fmla="*/ 276030 h 2099534"/>
              <a:gd name="connsiteX3" fmla="*/ 2676996 w 2809011"/>
              <a:gd name="connsiteY3" fmla="*/ 288032 h 2099534"/>
              <a:gd name="connsiteX4" fmla="*/ 2748421 w 2809011"/>
              <a:gd name="connsiteY4" fmla="*/ 636070 h 2099534"/>
              <a:gd name="connsiteX5" fmla="*/ 2387682 w 2809011"/>
              <a:gd name="connsiteY5" fmla="*/ 924102 h 2099534"/>
              <a:gd name="connsiteX6" fmla="*/ 1089444 w 2809011"/>
              <a:gd name="connsiteY6" fmla="*/ 2003523 h 2099534"/>
              <a:gd name="connsiteX7" fmla="*/ 515475 w 2809011"/>
              <a:gd name="connsiteY7" fmla="*/ 1500166 h 2099534"/>
              <a:gd name="connsiteX8" fmla="*/ 876213 w 2809011"/>
              <a:gd name="connsiteY8" fmla="*/ 780086 h 2099534"/>
              <a:gd name="connsiteX9" fmla="*/ 227443 w 2809011"/>
              <a:gd name="connsiteY9" fmla="*/ 420045 h 2099534"/>
              <a:gd name="connsiteX10" fmla="*/ 156134 w 2809011"/>
              <a:gd name="connsiteY10" fmla="*/ 60006 h 2099534"/>
              <a:gd name="connsiteX0" fmla="*/ 156134 w 2773104"/>
              <a:gd name="connsiteY0" fmla="*/ 60006 h 2099534"/>
              <a:gd name="connsiteX1" fmla="*/ 1164245 w 2773104"/>
              <a:gd name="connsiteY1" fmla="*/ 60006 h 2099534"/>
              <a:gd name="connsiteX2" fmla="*/ 1956333 w 2773104"/>
              <a:gd name="connsiteY2" fmla="*/ 276030 h 2099534"/>
              <a:gd name="connsiteX3" fmla="*/ 2676996 w 2773104"/>
              <a:gd name="connsiteY3" fmla="*/ 288032 h 2099534"/>
              <a:gd name="connsiteX4" fmla="*/ 2532981 w 2773104"/>
              <a:gd name="connsiteY4" fmla="*/ 576064 h 2099534"/>
              <a:gd name="connsiteX5" fmla="*/ 2387682 w 2773104"/>
              <a:gd name="connsiteY5" fmla="*/ 924102 h 2099534"/>
              <a:gd name="connsiteX6" fmla="*/ 1089444 w 2773104"/>
              <a:gd name="connsiteY6" fmla="*/ 2003523 h 2099534"/>
              <a:gd name="connsiteX7" fmla="*/ 515475 w 2773104"/>
              <a:gd name="connsiteY7" fmla="*/ 1500166 h 2099534"/>
              <a:gd name="connsiteX8" fmla="*/ 876213 w 2773104"/>
              <a:gd name="connsiteY8" fmla="*/ 780086 h 2099534"/>
              <a:gd name="connsiteX9" fmla="*/ 227443 w 2773104"/>
              <a:gd name="connsiteY9" fmla="*/ 420045 h 2099534"/>
              <a:gd name="connsiteX10" fmla="*/ 156134 w 2773104"/>
              <a:gd name="connsiteY10" fmla="*/ 60006 h 2099534"/>
              <a:gd name="connsiteX0" fmla="*/ 156134 w 2773104"/>
              <a:gd name="connsiteY0" fmla="*/ 60006 h 2085532"/>
              <a:gd name="connsiteX1" fmla="*/ 1164245 w 2773104"/>
              <a:gd name="connsiteY1" fmla="*/ 60006 h 2085532"/>
              <a:gd name="connsiteX2" fmla="*/ 1956333 w 2773104"/>
              <a:gd name="connsiteY2" fmla="*/ 276030 h 2085532"/>
              <a:gd name="connsiteX3" fmla="*/ 2676996 w 2773104"/>
              <a:gd name="connsiteY3" fmla="*/ 288032 h 2085532"/>
              <a:gd name="connsiteX4" fmla="*/ 2532981 w 2773104"/>
              <a:gd name="connsiteY4" fmla="*/ 576064 h 2085532"/>
              <a:gd name="connsiteX5" fmla="*/ 2028925 w 2773104"/>
              <a:gd name="connsiteY5" fmla="*/ 1008112 h 2085532"/>
              <a:gd name="connsiteX6" fmla="*/ 1089444 w 2773104"/>
              <a:gd name="connsiteY6" fmla="*/ 2003523 h 2085532"/>
              <a:gd name="connsiteX7" fmla="*/ 515475 w 2773104"/>
              <a:gd name="connsiteY7" fmla="*/ 1500166 h 2085532"/>
              <a:gd name="connsiteX8" fmla="*/ 876213 w 2773104"/>
              <a:gd name="connsiteY8" fmla="*/ 780086 h 2085532"/>
              <a:gd name="connsiteX9" fmla="*/ 227443 w 2773104"/>
              <a:gd name="connsiteY9" fmla="*/ 420045 h 2085532"/>
              <a:gd name="connsiteX10" fmla="*/ 156134 w 2773104"/>
              <a:gd name="connsiteY10" fmla="*/ 60006 h 2085532"/>
              <a:gd name="connsiteX0" fmla="*/ 156134 w 2773104"/>
              <a:gd name="connsiteY0" fmla="*/ 60006 h 2085532"/>
              <a:gd name="connsiteX1" fmla="*/ 1164245 w 2773104"/>
              <a:gd name="connsiteY1" fmla="*/ 60006 h 2085532"/>
              <a:gd name="connsiteX2" fmla="*/ 1956333 w 2773104"/>
              <a:gd name="connsiteY2" fmla="*/ 276030 h 2085532"/>
              <a:gd name="connsiteX3" fmla="*/ 2676996 w 2773104"/>
              <a:gd name="connsiteY3" fmla="*/ 288032 h 2085532"/>
              <a:gd name="connsiteX4" fmla="*/ 2532981 w 2773104"/>
              <a:gd name="connsiteY4" fmla="*/ 576064 h 2085532"/>
              <a:gd name="connsiteX5" fmla="*/ 2028925 w 2773104"/>
              <a:gd name="connsiteY5" fmla="*/ 1008112 h 2085532"/>
              <a:gd name="connsiteX6" fmla="*/ 1089444 w 2773104"/>
              <a:gd name="connsiteY6" fmla="*/ 2003523 h 2085532"/>
              <a:gd name="connsiteX7" fmla="*/ 515475 w 2773104"/>
              <a:gd name="connsiteY7" fmla="*/ 1500166 h 2085532"/>
              <a:gd name="connsiteX8" fmla="*/ 1020813 w 2773104"/>
              <a:gd name="connsiteY8" fmla="*/ 504056 h 2085532"/>
              <a:gd name="connsiteX9" fmla="*/ 227443 w 2773104"/>
              <a:gd name="connsiteY9" fmla="*/ 420045 h 2085532"/>
              <a:gd name="connsiteX10" fmla="*/ 156134 w 2773104"/>
              <a:gd name="connsiteY10" fmla="*/ 60006 h 2085532"/>
              <a:gd name="connsiteX0" fmla="*/ 156134 w 2773104"/>
              <a:gd name="connsiteY0" fmla="*/ 60006 h 2085532"/>
              <a:gd name="connsiteX1" fmla="*/ 1164245 w 2773104"/>
              <a:gd name="connsiteY1" fmla="*/ 60006 h 2085532"/>
              <a:gd name="connsiteX2" fmla="*/ 1956333 w 2773104"/>
              <a:gd name="connsiteY2" fmla="*/ 276030 h 2085532"/>
              <a:gd name="connsiteX3" fmla="*/ 2676996 w 2773104"/>
              <a:gd name="connsiteY3" fmla="*/ 288032 h 2085532"/>
              <a:gd name="connsiteX4" fmla="*/ 2532981 w 2773104"/>
              <a:gd name="connsiteY4" fmla="*/ 576064 h 2085532"/>
              <a:gd name="connsiteX5" fmla="*/ 2028925 w 2773104"/>
              <a:gd name="connsiteY5" fmla="*/ 1008112 h 2085532"/>
              <a:gd name="connsiteX6" fmla="*/ 1089444 w 2773104"/>
              <a:gd name="connsiteY6" fmla="*/ 2003523 h 2085532"/>
              <a:gd name="connsiteX7" fmla="*/ 515475 w 2773104"/>
              <a:gd name="connsiteY7" fmla="*/ 1500166 h 2085532"/>
              <a:gd name="connsiteX8" fmla="*/ 876797 w 2773104"/>
              <a:gd name="connsiteY8" fmla="*/ 792088 h 2085532"/>
              <a:gd name="connsiteX9" fmla="*/ 227443 w 2773104"/>
              <a:gd name="connsiteY9" fmla="*/ 420045 h 2085532"/>
              <a:gd name="connsiteX10" fmla="*/ 156134 w 2773104"/>
              <a:gd name="connsiteY10" fmla="*/ 60006 h 208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3104" h="2085532">
                <a:moveTo>
                  <a:pt x="156134" y="60006"/>
                </a:moveTo>
                <a:cubicBezTo>
                  <a:pt x="312268" y="0"/>
                  <a:pt x="864212" y="24002"/>
                  <a:pt x="1164245" y="60006"/>
                </a:cubicBezTo>
                <a:cubicBezTo>
                  <a:pt x="1464278" y="96010"/>
                  <a:pt x="1704208" y="238026"/>
                  <a:pt x="1956333" y="276030"/>
                </a:cubicBezTo>
                <a:cubicBezTo>
                  <a:pt x="2208458" y="314034"/>
                  <a:pt x="2580888" y="238026"/>
                  <a:pt x="2676996" y="288032"/>
                </a:cubicBezTo>
                <a:cubicBezTo>
                  <a:pt x="2773104" y="338038"/>
                  <a:pt x="2640993" y="456051"/>
                  <a:pt x="2532981" y="576064"/>
                </a:cubicBezTo>
                <a:cubicBezTo>
                  <a:pt x="2424969" y="696077"/>
                  <a:pt x="2269514" y="770202"/>
                  <a:pt x="2028925" y="1008112"/>
                </a:cubicBezTo>
                <a:cubicBezTo>
                  <a:pt x="1788336" y="1246022"/>
                  <a:pt x="1341686" y="1921514"/>
                  <a:pt x="1089444" y="2003523"/>
                </a:cubicBezTo>
                <a:cubicBezTo>
                  <a:pt x="837202" y="2085532"/>
                  <a:pt x="550916" y="1702072"/>
                  <a:pt x="515475" y="1500166"/>
                </a:cubicBezTo>
                <a:cubicBezTo>
                  <a:pt x="480034" y="1298260"/>
                  <a:pt x="924802" y="972108"/>
                  <a:pt x="876797" y="792088"/>
                </a:cubicBezTo>
                <a:cubicBezTo>
                  <a:pt x="828792" y="612068"/>
                  <a:pt x="347553" y="542059"/>
                  <a:pt x="227443" y="420045"/>
                </a:cubicBezTo>
                <a:cubicBezTo>
                  <a:pt x="107333" y="298031"/>
                  <a:pt x="0" y="120013"/>
                  <a:pt x="156134" y="60006"/>
                </a:cubicBezTo>
                <a:close/>
              </a:path>
            </a:pathLst>
          </a:custGeom>
          <a:solidFill>
            <a:srgbClr val="0072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nvGrpSpPr>
          <p:cNvPr id="3" name="Group 8"/>
          <p:cNvGrpSpPr>
            <a:grpSpLocks/>
          </p:cNvGrpSpPr>
          <p:nvPr/>
        </p:nvGrpSpPr>
        <p:grpSpPr bwMode="auto">
          <a:xfrm>
            <a:off x="588963" y="4351338"/>
            <a:ext cx="3321050" cy="1873250"/>
            <a:chOff x="588905" y="4167460"/>
            <a:chExt cx="3320876" cy="1872208"/>
          </a:xfrm>
        </p:grpSpPr>
        <p:grpSp>
          <p:nvGrpSpPr>
            <p:cNvPr id="21534" name="Group 16"/>
            <p:cNvGrpSpPr>
              <a:grpSpLocks/>
            </p:cNvGrpSpPr>
            <p:nvPr/>
          </p:nvGrpSpPr>
          <p:grpSpPr bwMode="auto">
            <a:xfrm>
              <a:off x="588905" y="4167460"/>
              <a:ext cx="504056" cy="400110"/>
              <a:chOff x="768276" y="3657724"/>
              <a:chExt cx="504056" cy="400110"/>
            </a:xfrm>
          </p:grpSpPr>
          <p:sp>
            <p:nvSpPr>
              <p:cNvPr id="21" name="Oval 8"/>
              <p:cNvSpPr/>
              <p:nvPr/>
            </p:nvSpPr>
            <p:spPr bwMode="auto">
              <a:xfrm>
                <a:off x="827010" y="3678350"/>
                <a:ext cx="361931" cy="36016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1545" name="TextBox 21"/>
              <p:cNvSpPr txBox="1">
                <a:spLocks noChangeArrowheads="1"/>
              </p:cNvSpPr>
              <p:nvPr/>
            </p:nvSpPr>
            <p:spPr bwMode="auto">
              <a:xfrm>
                <a:off x="768276" y="3657724"/>
                <a:ext cx="504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A</a:t>
                </a:r>
              </a:p>
            </p:txBody>
          </p:sp>
        </p:grpSp>
        <p:grpSp>
          <p:nvGrpSpPr>
            <p:cNvPr id="21535" name="Group 17"/>
            <p:cNvGrpSpPr>
              <a:grpSpLocks/>
            </p:cNvGrpSpPr>
            <p:nvPr/>
          </p:nvGrpSpPr>
          <p:grpSpPr bwMode="auto">
            <a:xfrm>
              <a:off x="2109581" y="4399012"/>
              <a:ext cx="504056" cy="400110"/>
              <a:chOff x="755576" y="3657724"/>
              <a:chExt cx="504056" cy="400110"/>
            </a:xfrm>
          </p:grpSpPr>
          <p:sp>
            <p:nvSpPr>
              <p:cNvPr id="19" name="Oval 18"/>
              <p:cNvSpPr/>
              <p:nvPr/>
            </p:nvSpPr>
            <p:spPr bwMode="auto">
              <a:xfrm>
                <a:off x="827078" y="3678443"/>
                <a:ext cx="360344" cy="36016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1543" name="TextBox 19"/>
              <p:cNvSpPr txBox="1">
                <a:spLocks noChangeArrowheads="1"/>
              </p:cNvSpPr>
              <p:nvPr/>
            </p:nvSpPr>
            <p:spPr bwMode="auto">
              <a:xfrm>
                <a:off x="755576" y="3657724"/>
                <a:ext cx="504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B</a:t>
                </a:r>
              </a:p>
            </p:txBody>
          </p:sp>
        </p:grpSp>
        <p:grpSp>
          <p:nvGrpSpPr>
            <p:cNvPr id="21536" name="Group 20"/>
            <p:cNvGrpSpPr>
              <a:grpSpLocks/>
            </p:cNvGrpSpPr>
            <p:nvPr/>
          </p:nvGrpSpPr>
          <p:grpSpPr bwMode="auto">
            <a:xfrm>
              <a:off x="3405725" y="4436630"/>
              <a:ext cx="504056" cy="404302"/>
              <a:chOff x="755576" y="3678932"/>
              <a:chExt cx="504056" cy="404302"/>
            </a:xfrm>
          </p:grpSpPr>
          <p:sp>
            <p:nvSpPr>
              <p:cNvPr id="17" name="Oval 16"/>
              <p:cNvSpPr/>
              <p:nvPr/>
            </p:nvSpPr>
            <p:spPr bwMode="auto">
              <a:xfrm>
                <a:off x="826266" y="3679487"/>
                <a:ext cx="361931" cy="35857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1541" name="TextBox 17"/>
              <p:cNvSpPr txBox="1">
                <a:spLocks noChangeArrowheads="1"/>
              </p:cNvSpPr>
              <p:nvPr/>
            </p:nvSpPr>
            <p:spPr bwMode="auto">
              <a:xfrm>
                <a:off x="755576" y="3683124"/>
                <a:ext cx="504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C</a:t>
                </a:r>
              </a:p>
            </p:txBody>
          </p:sp>
        </p:grpSp>
        <p:grpSp>
          <p:nvGrpSpPr>
            <p:cNvPr id="21537" name="Group 24"/>
            <p:cNvGrpSpPr>
              <a:grpSpLocks/>
            </p:cNvGrpSpPr>
            <p:nvPr/>
          </p:nvGrpSpPr>
          <p:grpSpPr bwMode="auto">
            <a:xfrm>
              <a:off x="1558917" y="5639558"/>
              <a:ext cx="504056" cy="400110"/>
              <a:chOff x="780976" y="3657724"/>
              <a:chExt cx="504056" cy="400110"/>
            </a:xfrm>
          </p:grpSpPr>
          <p:sp>
            <p:nvSpPr>
              <p:cNvPr id="15" name="Oval 14"/>
              <p:cNvSpPr/>
              <p:nvPr/>
            </p:nvSpPr>
            <p:spPr bwMode="auto">
              <a:xfrm>
                <a:off x="826911" y="3678632"/>
                <a:ext cx="361931" cy="36016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1539" name="TextBox 15"/>
              <p:cNvSpPr txBox="1">
                <a:spLocks noChangeArrowheads="1"/>
              </p:cNvSpPr>
              <p:nvPr/>
            </p:nvSpPr>
            <p:spPr bwMode="auto">
              <a:xfrm>
                <a:off x="780976" y="3657724"/>
                <a:ext cx="504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D</a:t>
                </a:r>
              </a:p>
            </p:txBody>
          </p:sp>
        </p:grpSp>
      </p:grpSp>
      <p:cxnSp>
        <p:nvCxnSpPr>
          <p:cNvPr id="58" name="Straight Arrow Connector 57"/>
          <p:cNvCxnSpPr>
            <a:cxnSpLocks noChangeShapeType="1"/>
          </p:cNvCxnSpPr>
          <p:nvPr/>
        </p:nvCxnSpPr>
        <p:spPr bwMode="auto">
          <a:xfrm>
            <a:off x="6645275" y="5230813"/>
            <a:ext cx="1295400" cy="142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0" name="TextBox 59"/>
          <p:cNvSpPr txBox="1">
            <a:spLocks noChangeArrowheads="1"/>
          </p:cNvSpPr>
          <p:nvPr/>
        </p:nvSpPr>
        <p:spPr bwMode="auto">
          <a:xfrm>
            <a:off x="6140450" y="3998913"/>
            <a:ext cx="27447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1700">
                <a:effectLst/>
                <a:latin typeface="Arial" charset="0"/>
                <a:cs typeface="Arial" charset="0"/>
              </a:rPr>
              <a:t>Projected future decline based on habitat loss continuing at same rate as in the past</a:t>
            </a:r>
          </a:p>
        </p:txBody>
      </p:sp>
      <p:cxnSp>
        <p:nvCxnSpPr>
          <p:cNvPr id="62" name="Straight Arrow Connector 61"/>
          <p:cNvCxnSpPr>
            <a:cxnSpLocks noChangeShapeType="1"/>
          </p:cNvCxnSpPr>
          <p:nvPr/>
        </p:nvCxnSpPr>
        <p:spPr bwMode="auto">
          <a:xfrm rot="10800000">
            <a:off x="5043488" y="5227638"/>
            <a:ext cx="1223962"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5" name="TextBox 64"/>
          <p:cNvSpPr txBox="1">
            <a:spLocks noChangeArrowheads="1"/>
          </p:cNvSpPr>
          <p:nvPr/>
        </p:nvSpPr>
        <p:spPr bwMode="auto">
          <a:xfrm>
            <a:off x="4738688" y="5268913"/>
            <a:ext cx="21717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1700">
                <a:effectLst/>
                <a:latin typeface="Arial" charset="0"/>
                <a:cs typeface="Arial" charset="0"/>
              </a:rPr>
              <a:t>Estimated past decline based on collected data</a:t>
            </a:r>
          </a:p>
        </p:txBody>
      </p:sp>
      <p:grpSp>
        <p:nvGrpSpPr>
          <p:cNvPr id="9" name="Group 73"/>
          <p:cNvGrpSpPr>
            <a:grpSpLocks/>
          </p:cNvGrpSpPr>
          <p:nvPr/>
        </p:nvGrpSpPr>
        <p:grpSpPr bwMode="auto">
          <a:xfrm>
            <a:off x="3779838" y="4071938"/>
            <a:ext cx="4473575" cy="2741612"/>
            <a:chOff x="3779912" y="3888431"/>
            <a:chExt cx="4473205" cy="2740718"/>
          </a:xfrm>
        </p:grpSpPr>
        <p:grpSp>
          <p:nvGrpSpPr>
            <p:cNvPr id="21519" name="Group 66"/>
            <p:cNvGrpSpPr>
              <a:grpSpLocks/>
            </p:cNvGrpSpPr>
            <p:nvPr/>
          </p:nvGrpSpPr>
          <p:grpSpPr bwMode="auto">
            <a:xfrm>
              <a:off x="3779912" y="3888431"/>
              <a:ext cx="4473205" cy="2740718"/>
              <a:chOff x="4355976" y="4149080"/>
              <a:chExt cx="3983948" cy="2361269"/>
            </a:xfrm>
          </p:grpSpPr>
          <p:grpSp>
            <p:nvGrpSpPr>
              <p:cNvPr id="21523" name="Group 10"/>
              <p:cNvGrpSpPr>
                <a:grpSpLocks/>
              </p:cNvGrpSpPr>
              <p:nvPr/>
            </p:nvGrpSpPr>
            <p:grpSpPr bwMode="auto">
              <a:xfrm>
                <a:off x="4355976" y="4149080"/>
                <a:ext cx="3961941" cy="1790408"/>
                <a:chOff x="-786574" y="2114287"/>
                <a:chExt cx="8310902" cy="3114913"/>
              </a:xfrm>
            </p:grpSpPr>
            <p:grpSp>
              <p:nvGrpSpPr>
                <p:cNvPr id="21530" name="Group 7"/>
                <p:cNvGrpSpPr>
                  <a:grpSpLocks/>
                </p:cNvGrpSpPr>
                <p:nvPr/>
              </p:nvGrpSpPr>
              <p:grpSpPr bwMode="auto">
                <a:xfrm>
                  <a:off x="1403648" y="2204864"/>
                  <a:ext cx="6120680" cy="3024336"/>
                  <a:chOff x="1403648" y="2204864"/>
                  <a:chExt cx="6120680" cy="3024336"/>
                </a:xfrm>
              </p:grpSpPr>
              <p:cxnSp>
                <p:nvCxnSpPr>
                  <p:cNvPr id="21532" name="Straight Connector 4"/>
                  <p:cNvCxnSpPr>
                    <a:cxnSpLocks noChangeShapeType="1"/>
                  </p:cNvCxnSpPr>
                  <p:nvPr/>
                </p:nvCxnSpPr>
                <p:spPr bwMode="auto">
                  <a:xfrm rot="5400000">
                    <a:off x="-108520" y="3717032"/>
                    <a:ext cx="3024336"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1533" name="Straight Connector 6"/>
                  <p:cNvCxnSpPr>
                    <a:cxnSpLocks noChangeShapeType="1"/>
                  </p:cNvCxnSpPr>
                  <p:nvPr/>
                </p:nvCxnSpPr>
                <p:spPr bwMode="auto">
                  <a:xfrm>
                    <a:off x="1403648" y="5229200"/>
                    <a:ext cx="612068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grpSp>
            <p:sp>
              <p:nvSpPr>
                <p:cNvPr id="21531" name="TextBox 8"/>
                <p:cNvSpPr txBox="1">
                  <a:spLocks noChangeArrowheads="1"/>
                </p:cNvSpPr>
                <p:nvPr/>
              </p:nvSpPr>
              <p:spPr bwMode="auto">
                <a:xfrm>
                  <a:off x="-786574" y="2114287"/>
                  <a:ext cx="2184732" cy="80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1200">
                      <a:effectLst/>
                      <a:latin typeface="Arial" charset="0"/>
                      <a:cs typeface="Arial" charset="0"/>
                    </a:rPr>
                    <a:t>Population size</a:t>
                  </a:r>
                </a:p>
              </p:txBody>
            </p:sp>
          </p:grpSp>
          <p:sp>
            <p:nvSpPr>
              <p:cNvPr id="21524" name="TextBox 8"/>
              <p:cNvSpPr txBox="1">
                <a:spLocks noChangeArrowheads="1"/>
              </p:cNvSpPr>
              <p:nvPr/>
            </p:nvSpPr>
            <p:spPr bwMode="auto">
              <a:xfrm>
                <a:off x="5376788" y="6021288"/>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1200">
                    <a:effectLst/>
                    <a:latin typeface="Arial" charset="0"/>
                    <a:cs typeface="Arial" charset="0"/>
                  </a:rPr>
                  <a:t>10 yrs ago</a:t>
                </a:r>
              </a:p>
            </p:txBody>
          </p:sp>
          <p:sp>
            <p:nvSpPr>
              <p:cNvPr id="21525" name="TextBox 8"/>
              <p:cNvSpPr txBox="1">
                <a:spLocks noChangeArrowheads="1"/>
              </p:cNvSpPr>
              <p:nvPr/>
            </p:nvSpPr>
            <p:spPr bwMode="auto">
              <a:xfrm>
                <a:off x="6444208" y="6021288"/>
                <a:ext cx="6480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1200">
                    <a:effectLst/>
                    <a:latin typeface="Arial" charset="0"/>
                    <a:cs typeface="Arial" charset="0"/>
                  </a:rPr>
                  <a:t>now</a:t>
                </a:r>
              </a:p>
            </p:txBody>
          </p:sp>
          <p:sp>
            <p:nvSpPr>
              <p:cNvPr id="21526" name="TextBox 8"/>
              <p:cNvSpPr txBox="1">
                <a:spLocks noChangeArrowheads="1"/>
              </p:cNvSpPr>
              <p:nvPr/>
            </p:nvSpPr>
            <p:spPr bwMode="auto">
              <a:xfrm>
                <a:off x="7475828" y="6048684"/>
                <a:ext cx="864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1200">
                    <a:effectLst/>
                    <a:latin typeface="Arial" charset="0"/>
                    <a:cs typeface="Arial" charset="0"/>
                  </a:rPr>
                  <a:t>10 yrs in future</a:t>
                </a:r>
              </a:p>
            </p:txBody>
          </p:sp>
          <p:cxnSp>
            <p:nvCxnSpPr>
              <p:cNvPr id="21527" name="Straight Connector 51"/>
              <p:cNvCxnSpPr>
                <a:cxnSpLocks noChangeShapeType="1"/>
              </p:cNvCxnSpPr>
              <p:nvPr/>
            </p:nvCxnSpPr>
            <p:spPr bwMode="auto">
              <a:xfrm rot="10800000">
                <a:off x="5292080" y="5085184"/>
                <a:ext cx="7200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528" name="Straight Connector 52"/>
              <p:cNvCxnSpPr>
                <a:cxnSpLocks noChangeShapeType="1"/>
              </p:cNvCxnSpPr>
              <p:nvPr/>
            </p:nvCxnSpPr>
            <p:spPr bwMode="auto">
              <a:xfrm rot="10800000">
                <a:off x="5304781" y="4233787"/>
                <a:ext cx="7200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6" name="Freeform 55"/>
              <p:cNvSpPr/>
              <p:nvPr/>
            </p:nvSpPr>
            <p:spPr bwMode="auto">
              <a:xfrm>
                <a:off x="5508182" y="4221545"/>
                <a:ext cx="2619680" cy="1404183"/>
              </a:xfrm>
              <a:custGeom>
                <a:avLst/>
                <a:gdLst>
                  <a:gd name="connsiteX0" fmla="*/ 0 w 2578100"/>
                  <a:gd name="connsiteY0" fmla="*/ 95250 h 1466850"/>
                  <a:gd name="connsiteX1" fmla="*/ 444500 w 2578100"/>
                  <a:gd name="connsiteY1" fmla="*/ 146050 h 1466850"/>
                  <a:gd name="connsiteX2" fmla="*/ 1308100 w 2578100"/>
                  <a:gd name="connsiteY2" fmla="*/ 971550 h 1466850"/>
                  <a:gd name="connsiteX3" fmla="*/ 2578100 w 2578100"/>
                  <a:gd name="connsiteY3" fmla="*/ 1466850 h 1466850"/>
                  <a:gd name="connsiteX4" fmla="*/ 2578100 w 2578100"/>
                  <a:gd name="connsiteY4" fmla="*/ 1466850 h 1466850"/>
                  <a:gd name="connsiteX0" fmla="*/ 0 w 2578100"/>
                  <a:gd name="connsiteY0" fmla="*/ 111650 h 1483250"/>
                  <a:gd name="connsiteX1" fmla="*/ 444500 w 2578100"/>
                  <a:gd name="connsiteY1" fmla="*/ 162450 h 1483250"/>
                  <a:gd name="connsiteX2" fmla="*/ 1254348 w 2578100"/>
                  <a:gd name="connsiteY2" fmla="*/ 1086350 h 1483250"/>
                  <a:gd name="connsiteX3" fmla="*/ 2578100 w 2578100"/>
                  <a:gd name="connsiteY3" fmla="*/ 1483250 h 1483250"/>
                  <a:gd name="connsiteX4" fmla="*/ 2578100 w 2578100"/>
                  <a:gd name="connsiteY4" fmla="*/ 1483250 h 1483250"/>
                  <a:gd name="connsiteX0" fmla="*/ 0 w 2578100"/>
                  <a:gd name="connsiteY0" fmla="*/ 47625 h 1419225"/>
                  <a:gd name="connsiteX1" fmla="*/ 444500 w 2578100"/>
                  <a:gd name="connsiteY1" fmla="*/ 98425 h 1419225"/>
                  <a:gd name="connsiteX2" fmla="*/ 1254348 w 2578100"/>
                  <a:gd name="connsiteY2" fmla="*/ 1022325 h 1419225"/>
                  <a:gd name="connsiteX3" fmla="*/ 2578100 w 2578100"/>
                  <a:gd name="connsiteY3" fmla="*/ 1419225 h 1419225"/>
                  <a:gd name="connsiteX4" fmla="*/ 2578100 w 2578100"/>
                  <a:gd name="connsiteY4" fmla="*/ 1419225 h 1419225"/>
                  <a:gd name="connsiteX0" fmla="*/ 0 w 2578100"/>
                  <a:gd name="connsiteY0" fmla="*/ 14213 h 1385813"/>
                  <a:gd name="connsiteX1" fmla="*/ 444500 w 2578100"/>
                  <a:gd name="connsiteY1" fmla="*/ 65013 h 1385813"/>
                  <a:gd name="connsiteX2" fmla="*/ 1254348 w 2578100"/>
                  <a:gd name="connsiteY2" fmla="*/ 988913 h 1385813"/>
                  <a:gd name="connsiteX3" fmla="*/ 2578100 w 2578100"/>
                  <a:gd name="connsiteY3" fmla="*/ 1385813 h 1385813"/>
                  <a:gd name="connsiteX4" fmla="*/ 2578100 w 2578100"/>
                  <a:gd name="connsiteY4" fmla="*/ 1385813 h 1385813"/>
                  <a:gd name="connsiteX0" fmla="*/ 0 w 2578100"/>
                  <a:gd name="connsiteY0" fmla="*/ 14213 h 1385813"/>
                  <a:gd name="connsiteX1" fmla="*/ 444500 w 2578100"/>
                  <a:gd name="connsiteY1" fmla="*/ 65013 h 1385813"/>
                  <a:gd name="connsiteX2" fmla="*/ 1254348 w 2578100"/>
                  <a:gd name="connsiteY2" fmla="*/ 988913 h 1385813"/>
                  <a:gd name="connsiteX3" fmla="*/ 2578100 w 2578100"/>
                  <a:gd name="connsiteY3" fmla="*/ 1385813 h 1385813"/>
                  <a:gd name="connsiteX4" fmla="*/ 2578100 w 2578100"/>
                  <a:gd name="connsiteY4" fmla="*/ 1385813 h 1385813"/>
                  <a:gd name="connsiteX0" fmla="*/ 41796 w 2619896"/>
                  <a:gd name="connsiteY0" fmla="*/ 105217 h 1476817"/>
                  <a:gd name="connsiteX1" fmla="*/ 0 w 2619896"/>
                  <a:gd name="connsiteY1" fmla="*/ 143813 h 1476817"/>
                  <a:gd name="connsiteX2" fmla="*/ 486296 w 2619896"/>
                  <a:gd name="connsiteY2" fmla="*/ 156017 h 1476817"/>
                  <a:gd name="connsiteX3" fmla="*/ 1296144 w 2619896"/>
                  <a:gd name="connsiteY3" fmla="*/ 1079917 h 1476817"/>
                  <a:gd name="connsiteX4" fmla="*/ 2619896 w 2619896"/>
                  <a:gd name="connsiteY4" fmla="*/ 1476817 h 1476817"/>
                  <a:gd name="connsiteX5" fmla="*/ 2619896 w 2619896"/>
                  <a:gd name="connsiteY5" fmla="*/ 1476817 h 1476817"/>
                  <a:gd name="connsiteX0" fmla="*/ 41796 w 2619896"/>
                  <a:gd name="connsiteY0" fmla="*/ 25197 h 1396797"/>
                  <a:gd name="connsiteX1" fmla="*/ 0 w 2619896"/>
                  <a:gd name="connsiteY1" fmla="*/ 63793 h 1396797"/>
                  <a:gd name="connsiteX2" fmla="*/ 486296 w 2619896"/>
                  <a:gd name="connsiteY2" fmla="*/ 75997 h 1396797"/>
                  <a:gd name="connsiteX3" fmla="*/ 1296144 w 2619896"/>
                  <a:gd name="connsiteY3" fmla="*/ 999897 h 1396797"/>
                  <a:gd name="connsiteX4" fmla="*/ 2619896 w 2619896"/>
                  <a:gd name="connsiteY4" fmla="*/ 1396797 h 1396797"/>
                  <a:gd name="connsiteX5" fmla="*/ 2619896 w 2619896"/>
                  <a:gd name="connsiteY5" fmla="*/ 1396797 h 1396797"/>
                  <a:gd name="connsiteX0" fmla="*/ 41796 w 2619896"/>
                  <a:gd name="connsiteY0" fmla="*/ 25197 h 1396797"/>
                  <a:gd name="connsiteX1" fmla="*/ 0 w 2619896"/>
                  <a:gd name="connsiteY1" fmla="*/ 63793 h 1396797"/>
                  <a:gd name="connsiteX2" fmla="*/ 486296 w 2619896"/>
                  <a:gd name="connsiteY2" fmla="*/ 75997 h 1396797"/>
                  <a:gd name="connsiteX3" fmla="*/ 1296144 w 2619896"/>
                  <a:gd name="connsiteY3" fmla="*/ 999897 h 1396797"/>
                  <a:gd name="connsiteX4" fmla="*/ 2619896 w 2619896"/>
                  <a:gd name="connsiteY4" fmla="*/ 1396797 h 1396797"/>
                  <a:gd name="connsiteX5" fmla="*/ 2619896 w 2619896"/>
                  <a:gd name="connsiteY5" fmla="*/ 1396797 h 1396797"/>
                  <a:gd name="connsiteX0" fmla="*/ 41796 w 2619896"/>
                  <a:gd name="connsiteY0" fmla="*/ 25197 h 1396797"/>
                  <a:gd name="connsiteX1" fmla="*/ 0 w 2619896"/>
                  <a:gd name="connsiteY1" fmla="*/ 63793 h 1396797"/>
                  <a:gd name="connsiteX2" fmla="*/ 486296 w 2619896"/>
                  <a:gd name="connsiteY2" fmla="*/ 75997 h 1396797"/>
                  <a:gd name="connsiteX3" fmla="*/ 1296144 w 2619896"/>
                  <a:gd name="connsiteY3" fmla="*/ 999897 h 1396797"/>
                  <a:gd name="connsiteX4" fmla="*/ 2619896 w 2619896"/>
                  <a:gd name="connsiteY4" fmla="*/ 1396797 h 1396797"/>
                  <a:gd name="connsiteX5" fmla="*/ 2619896 w 2619896"/>
                  <a:gd name="connsiteY5" fmla="*/ 1396797 h 1396797"/>
                  <a:gd name="connsiteX0" fmla="*/ 41796 w 2619896"/>
                  <a:gd name="connsiteY0" fmla="*/ 25197 h 1396797"/>
                  <a:gd name="connsiteX1" fmla="*/ 0 w 2619896"/>
                  <a:gd name="connsiteY1" fmla="*/ 63793 h 1396797"/>
                  <a:gd name="connsiteX2" fmla="*/ 486296 w 2619896"/>
                  <a:gd name="connsiteY2" fmla="*/ 75997 h 1396797"/>
                  <a:gd name="connsiteX3" fmla="*/ 1296144 w 2619896"/>
                  <a:gd name="connsiteY3" fmla="*/ 999897 h 1396797"/>
                  <a:gd name="connsiteX4" fmla="*/ 2619896 w 2619896"/>
                  <a:gd name="connsiteY4" fmla="*/ 1396797 h 1396797"/>
                  <a:gd name="connsiteX5" fmla="*/ 2619896 w 2619896"/>
                  <a:gd name="connsiteY5" fmla="*/ 1396797 h 1396797"/>
                  <a:gd name="connsiteX0" fmla="*/ 41796 w 2619896"/>
                  <a:gd name="connsiteY0" fmla="*/ 25197 h 1396797"/>
                  <a:gd name="connsiteX1" fmla="*/ 0 w 2619896"/>
                  <a:gd name="connsiteY1" fmla="*/ 63793 h 1396797"/>
                  <a:gd name="connsiteX2" fmla="*/ 486296 w 2619896"/>
                  <a:gd name="connsiteY2" fmla="*/ 75997 h 1396797"/>
                  <a:gd name="connsiteX3" fmla="*/ 1296144 w 2619896"/>
                  <a:gd name="connsiteY3" fmla="*/ 999897 h 1396797"/>
                  <a:gd name="connsiteX4" fmla="*/ 2619896 w 2619896"/>
                  <a:gd name="connsiteY4" fmla="*/ 1396797 h 1396797"/>
                  <a:gd name="connsiteX5" fmla="*/ 2619896 w 2619896"/>
                  <a:gd name="connsiteY5" fmla="*/ 1396797 h 1396797"/>
                  <a:gd name="connsiteX0" fmla="*/ 113804 w 2691904"/>
                  <a:gd name="connsiteY0" fmla="*/ 25197 h 1396797"/>
                  <a:gd name="connsiteX1" fmla="*/ 0 w 2691904"/>
                  <a:gd name="connsiteY1" fmla="*/ 63793 h 1396797"/>
                  <a:gd name="connsiteX2" fmla="*/ 558304 w 2691904"/>
                  <a:gd name="connsiteY2" fmla="*/ 75997 h 1396797"/>
                  <a:gd name="connsiteX3" fmla="*/ 1368152 w 2691904"/>
                  <a:gd name="connsiteY3" fmla="*/ 999897 h 1396797"/>
                  <a:gd name="connsiteX4" fmla="*/ 2691904 w 2691904"/>
                  <a:gd name="connsiteY4" fmla="*/ 1396797 h 1396797"/>
                  <a:gd name="connsiteX5" fmla="*/ 2691904 w 2691904"/>
                  <a:gd name="connsiteY5" fmla="*/ 1396797 h 1396797"/>
                  <a:gd name="connsiteX0" fmla="*/ 113804 w 2691904"/>
                  <a:gd name="connsiteY0" fmla="*/ 25197 h 1396797"/>
                  <a:gd name="connsiteX1" fmla="*/ 0 w 2691904"/>
                  <a:gd name="connsiteY1" fmla="*/ 63793 h 1396797"/>
                  <a:gd name="connsiteX2" fmla="*/ 558304 w 2691904"/>
                  <a:gd name="connsiteY2" fmla="*/ 75997 h 1396797"/>
                  <a:gd name="connsiteX3" fmla="*/ 1368152 w 2691904"/>
                  <a:gd name="connsiteY3" fmla="*/ 999897 h 1396797"/>
                  <a:gd name="connsiteX4" fmla="*/ 2691904 w 2691904"/>
                  <a:gd name="connsiteY4" fmla="*/ 1396797 h 1396797"/>
                  <a:gd name="connsiteX5" fmla="*/ 2691904 w 2691904"/>
                  <a:gd name="connsiteY5" fmla="*/ 1396797 h 1396797"/>
                  <a:gd name="connsiteX0" fmla="*/ 113804 w 2691904"/>
                  <a:gd name="connsiteY0" fmla="*/ 25197 h 1396797"/>
                  <a:gd name="connsiteX1" fmla="*/ 0 w 2691904"/>
                  <a:gd name="connsiteY1" fmla="*/ 63793 h 1396797"/>
                  <a:gd name="connsiteX2" fmla="*/ 558304 w 2691904"/>
                  <a:gd name="connsiteY2" fmla="*/ 75997 h 1396797"/>
                  <a:gd name="connsiteX3" fmla="*/ 1368152 w 2691904"/>
                  <a:gd name="connsiteY3" fmla="*/ 999897 h 1396797"/>
                  <a:gd name="connsiteX4" fmla="*/ 2691904 w 2691904"/>
                  <a:gd name="connsiteY4" fmla="*/ 1396797 h 1396797"/>
                  <a:gd name="connsiteX5" fmla="*/ 2691904 w 2691904"/>
                  <a:gd name="connsiteY5" fmla="*/ 1396797 h 1396797"/>
                  <a:gd name="connsiteX0" fmla="*/ 0 w 2578100"/>
                  <a:gd name="connsiteY0" fmla="*/ 111650 h 1483250"/>
                  <a:gd name="connsiteX1" fmla="*/ 444500 w 2578100"/>
                  <a:gd name="connsiteY1" fmla="*/ 162450 h 1483250"/>
                  <a:gd name="connsiteX2" fmla="*/ 1254348 w 2578100"/>
                  <a:gd name="connsiteY2" fmla="*/ 1086350 h 1483250"/>
                  <a:gd name="connsiteX3" fmla="*/ 2578100 w 2578100"/>
                  <a:gd name="connsiteY3" fmla="*/ 1483250 h 1483250"/>
                  <a:gd name="connsiteX4" fmla="*/ 2578100 w 2578100"/>
                  <a:gd name="connsiteY4" fmla="*/ 1483250 h 1483250"/>
                  <a:gd name="connsiteX0" fmla="*/ 0 w 2578100"/>
                  <a:gd name="connsiteY0" fmla="*/ 57030 h 1428630"/>
                  <a:gd name="connsiteX1" fmla="*/ 444500 w 2578100"/>
                  <a:gd name="connsiteY1" fmla="*/ 107830 h 1428630"/>
                  <a:gd name="connsiteX2" fmla="*/ 1254348 w 2578100"/>
                  <a:gd name="connsiteY2" fmla="*/ 1031730 h 1428630"/>
                  <a:gd name="connsiteX3" fmla="*/ 2578100 w 2578100"/>
                  <a:gd name="connsiteY3" fmla="*/ 1428630 h 1428630"/>
                  <a:gd name="connsiteX4" fmla="*/ 2578100 w 2578100"/>
                  <a:gd name="connsiteY4" fmla="*/ 1428630 h 142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100" h="1428630">
                    <a:moveTo>
                      <a:pt x="0" y="57030"/>
                    </a:moveTo>
                    <a:cubicBezTo>
                      <a:pt x="92604" y="67613"/>
                      <a:pt x="154306" y="0"/>
                      <a:pt x="444500" y="107830"/>
                    </a:cubicBezTo>
                    <a:cubicBezTo>
                      <a:pt x="653558" y="270280"/>
                      <a:pt x="898748" y="811597"/>
                      <a:pt x="1254348" y="1031730"/>
                    </a:cubicBezTo>
                    <a:cubicBezTo>
                      <a:pt x="1609948" y="1251863"/>
                      <a:pt x="2357475" y="1362480"/>
                      <a:pt x="2578100" y="1428630"/>
                    </a:cubicBezTo>
                    <a:lnTo>
                      <a:pt x="2578100" y="1428630"/>
                    </a:lnTo>
                  </a:path>
                </a:pathLst>
              </a:custGeom>
              <a:noFill/>
              <a:ln w="25400" cap="flat" cmpd="sng" algn="ctr">
                <a:solidFill>
                  <a:srgbClr val="C00000"/>
                </a:solidFill>
                <a:prstDash val="solid"/>
                <a:round/>
                <a:headEnd type="none" w="med" len="med"/>
                <a:tailEnd type="none" w="med" len="med"/>
              </a:ln>
              <a:effectLst/>
            </p:spPr>
            <p:txBody>
              <a:bodyPr wrap="none" anchor="ctr"/>
              <a:lstStyle/>
              <a:p>
                <a:pPr>
                  <a:defRPr/>
                </a:pPr>
                <a:endParaRPr lang="en-GB"/>
              </a:p>
            </p:txBody>
          </p:sp>
        </p:grpSp>
        <p:cxnSp>
          <p:nvCxnSpPr>
            <p:cNvPr id="21520" name="Straight Connector 70"/>
            <p:cNvCxnSpPr>
              <a:cxnSpLocks noChangeShapeType="1"/>
              <a:endCxn id="21524" idx="0"/>
            </p:cNvCxnSpPr>
            <p:nvPr/>
          </p:nvCxnSpPr>
          <p:spPr bwMode="auto">
            <a:xfrm rot="5400000">
              <a:off x="5234890" y="6004308"/>
              <a:ext cx="112219" cy="21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521" name="Straight Connector 71"/>
            <p:cNvCxnSpPr>
              <a:cxnSpLocks noChangeShapeType="1"/>
            </p:cNvCxnSpPr>
            <p:nvPr/>
          </p:nvCxnSpPr>
          <p:spPr bwMode="auto">
            <a:xfrm rot="5400000">
              <a:off x="6459025" y="6004308"/>
              <a:ext cx="112219" cy="21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522" name="Straight Connector 72"/>
            <p:cNvCxnSpPr>
              <a:cxnSpLocks noChangeShapeType="1"/>
            </p:cNvCxnSpPr>
            <p:nvPr/>
          </p:nvCxnSpPr>
          <p:spPr bwMode="auto">
            <a:xfrm rot="5400000">
              <a:off x="7685324" y="6004308"/>
              <a:ext cx="112219" cy="21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6743850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par>
                          <p:cTn id="22" fill="hold" nodeType="afterGroup">
                            <p:stCondLst>
                              <p:cond delay="500"/>
                            </p:stCondLst>
                            <p:childTnLst>
                              <p:par>
                                <p:cTn id="23" presetID="10" presetClass="exit" presetSubtype="0" fill="hold" nodeType="afterEffect">
                                  <p:stCondLst>
                                    <p:cond delay="500"/>
                                  </p:stCondLst>
                                  <p:childTnLst>
                                    <p:animEffect transition="out" filter="fade">
                                      <p:cBhvr>
                                        <p:cTn id="24" dur="500"/>
                                        <p:tgtEl>
                                          <p:spTgt spid="33"/>
                                        </p:tgtEl>
                                      </p:cBhvr>
                                    </p:animEffect>
                                    <p:set>
                                      <p:cBhvr>
                                        <p:cTn id="25" dur="1" fill="hold">
                                          <p:stCondLst>
                                            <p:cond delay="499"/>
                                          </p:stCondLst>
                                        </p:cTn>
                                        <p:tgtEl>
                                          <p:spTgt spid="33"/>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nodeType="afterGroup">
                            <p:stCondLst>
                              <p:cond delay="1500"/>
                            </p:stCondLst>
                            <p:childTnLst>
                              <p:par>
                                <p:cTn id="30" presetID="10" presetClass="exit" presetSubtype="0" fill="hold" nodeType="afterEffect">
                                  <p:stCondLst>
                                    <p:cond delay="500"/>
                                  </p:stCondLst>
                                  <p:childTnLst>
                                    <p:animEffect transition="out" filter="fade">
                                      <p:cBhvr>
                                        <p:cTn id="31" dur="500"/>
                                        <p:tgtEl>
                                          <p:spTgt spid="34"/>
                                        </p:tgtEl>
                                      </p:cBhvr>
                                    </p:animEffect>
                                    <p:set>
                                      <p:cBhvr>
                                        <p:cTn id="32" dur="1" fill="hold">
                                          <p:stCondLst>
                                            <p:cond delay="499"/>
                                          </p:stCondLst>
                                        </p:cTn>
                                        <p:tgtEl>
                                          <p:spTgt spid="34"/>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par>
                          <p:cTn id="36" fill="hold" nodeType="afterGroup">
                            <p:stCondLst>
                              <p:cond delay="2500"/>
                            </p:stCondLst>
                            <p:childTnLst>
                              <p:par>
                                <p:cTn id="37" presetID="10" presetClass="exit" presetSubtype="0" fill="hold" nodeType="afterEffect">
                                  <p:stCondLst>
                                    <p:cond delay="500"/>
                                  </p:stCondLst>
                                  <p:childTnLst>
                                    <p:animEffect transition="out" filter="fade">
                                      <p:cBhvr>
                                        <p:cTn id="38" dur="500"/>
                                        <p:tgtEl>
                                          <p:spTgt spid="35"/>
                                        </p:tgtEl>
                                      </p:cBhvr>
                                    </p:animEffect>
                                    <p:set>
                                      <p:cBhvr>
                                        <p:cTn id="39" dur="1" fill="hold">
                                          <p:stCondLst>
                                            <p:cond delay="499"/>
                                          </p:stCondLst>
                                        </p:cTn>
                                        <p:tgtEl>
                                          <p:spTgt spid="35"/>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par>
                          <p:cTn id="43" fill="hold" nodeType="afterGroup">
                            <p:stCondLst>
                              <p:cond delay="3500"/>
                            </p:stCondLst>
                            <p:childTnLst>
                              <p:par>
                                <p:cTn id="44" presetID="22" presetClass="entr" presetSubtype="8"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2" fill="hold" nodeType="click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right)">
                                      <p:cBhvr>
                                        <p:cTn id="51" dur="500"/>
                                        <p:tgtEl>
                                          <p:spTgt spid="62"/>
                                        </p:tgtEl>
                                      </p:cBhvr>
                                    </p:animEffect>
                                  </p:childTnLst>
                                </p:cTn>
                              </p:par>
                            </p:childTnLst>
                          </p:cTn>
                        </p:par>
                        <p:par>
                          <p:cTn id="52" fill="hold" nodeType="afterGroup">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xit" presetSubtype="0" fill="hold" grpId="1" nodeType="clickEffect">
                                  <p:stCondLst>
                                    <p:cond delay="0"/>
                                  </p:stCondLst>
                                  <p:childTnLst>
                                    <p:animEffect transition="out" filter="fade">
                                      <p:cBhvr>
                                        <p:cTn id="59" dur="500"/>
                                        <p:tgtEl>
                                          <p:spTgt spid="65"/>
                                        </p:tgtEl>
                                      </p:cBhvr>
                                    </p:animEffect>
                                    <p:set>
                                      <p:cBhvr>
                                        <p:cTn id="60" dur="1" fill="hold">
                                          <p:stCondLst>
                                            <p:cond delay="499"/>
                                          </p:stCondLst>
                                        </p:cTn>
                                        <p:tgtEl>
                                          <p:spTgt spid="65"/>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62"/>
                                        </p:tgtEl>
                                      </p:cBhvr>
                                    </p:animEffect>
                                    <p:set>
                                      <p:cBhvr>
                                        <p:cTn id="63" dur="1" fill="hold">
                                          <p:stCondLst>
                                            <p:cond delay="499"/>
                                          </p:stCondLst>
                                        </p:cTn>
                                        <p:tgtEl>
                                          <p:spTgt spid="62"/>
                                        </p:tgtEl>
                                        <p:attrNameLst>
                                          <p:attrName>style.visibility</p:attrName>
                                        </p:attrNameLst>
                                      </p:cBhvr>
                                      <p:to>
                                        <p:strVal val="hidden"/>
                                      </p:to>
                                    </p:set>
                                  </p:childTnLst>
                                </p:cTn>
                              </p:par>
                            </p:childTnLst>
                          </p:cTn>
                        </p:par>
                        <p:par>
                          <p:cTn id="64" fill="hold" nodeType="afterGroup">
                            <p:stCondLst>
                              <p:cond delay="500"/>
                            </p:stCondLst>
                            <p:childTnLst>
                              <p:par>
                                <p:cTn id="65" presetID="22" presetClass="entr" presetSubtype="8"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left)">
                                      <p:cBhvr>
                                        <p:cTn id="67" dur="500"/>
                                        <p:tgtEl>
                                          <p:spTgt spid="58"/>
                                        </p:tgtEl>
                                      </p:cBhvr>
                                    </p:animEffect>
                                  </p:childTnLst>
                                </p:cTn>
                              </p:par>
                            </p:childTnLst>
                          </p:cTn>
                        </p:par>
                        <p:par>
                          <p:cTn id="68" fill="hold" nodeType="afterGroup">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0" grpId="0"/>
      <p:bldP spid="65" grpId="0"/>
      <p:bldP spid="65"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048"/>
          <p:cNvGrpSpPr>
            <a:grpSpLocks/>
          </p:cNvGrpSpPr>
          <p:nvPr/>
        </p:nvGrpSpPr>
        <p:grpSpPr bwMode="auto">
          <a:xfrm>
            <a:off x="250825" y="1096963"/>
            <a:ext cx="8642350" cy="2190750"/>
            <a:chOff x="200" y="542"/>
            <a:chExt cx="5052" cy="1380"/>
          </a:xfrm>
        </p:grpSpPr>
        <p:sp>
          <p:nvSpPr>
            <p:cNvPr id="305170" name="Text Box 1042"/>
            <p:cNvSpPr txBox="1">
              <a:spLocks noChangeArrowheads="1"/>
            </p:cNvSpPr>
            <p:nvPr/>
          </p:nvSpPr>
          <p:spPr bwMode="auto">
            <a:xfrm>
              <a:off x="216" y="542"/>
              <a:ext cx="1776" cy="461"/>
            </a:xfrm>
            <a:prstGeom prst="rect">
              <a:avLst/>
            </a:prstGeom>
            <a:solidFill>
              <a:srgbClr val="C0C0C0"/>
            </a:solidFill>
            <a:ln w="9525">
              <a:solidFill>
                <a:srgbClr val="C0C0C0"/>
              </a:solidFill>
              <a:miter lim="800000"/>
              <a:headEnd/>
              <a:tailEnd/>
            </a:ln>
            <a:effectLst/>
          </p:spPr>
          <p:txBody>
            <a:bodyPr/>
            <a:lstStyle/>
            <a:p>
              <a:pPr marL="228600" algn="l" eaLnBrk="0" hangingPunct="0">
                <a:spcBef>
                  <a:spcPct val="0"/>
                </a:spcBef>
                <a:defRPr/>
              </a:pPr>
              <a:r>
                <a:rPr lang="en-US" sz="3200" b="1" dirty="0">
                  <a:solidFill>
                    <a:srgbClr val="4D4D4D"/>
                  </a:solidFill>
                  <a:effectLst/>
                  <a:latin typeface="Arial" pitchFamily="34" charset="0"/>
                </a:rPr>
                <a:t>Inferred</a:t>
              </a:r>
              <a:r>
                <a:rPr lang="en-US" sz="3200" b="1" dirty="0">
                  <a:solidFill>
                    <a:srgbClr val="4D4D4D"/>
                  </a:solidFill>
                  <a:effectLst>
                    <a:outerShdw blurRad="38100" dist="38100" dir="2700000" algn="tl">
                      <a:srgbClr val="000000"/>
                    </a:outerShdw>
                  </a:effectLst>
                  <a:latin typeface="Arial" pitchFamily="34" charset="0"/>
                </a:rPr>
                <a:t> </a:t>
              </a:r>
              <a:r>
                <a:rPr lang="en-US" sz="3200" b="1" dirty="0">
                  <a:solidFill>
                    <a:schemeClr val="bg1"/>
                  </a:solidFill>
                  <a:effectLst/>
                  <a:latin typeface="Arial" pitchFamily="34" charset="0"/>
                </a:rPr>
                <a:t> </a:t>
              </a:r>
              <a:r>
                <a:rPr lang="en-US" sz="2000" dirty="0">
                  <a:solidFill>
                    <a:schemeClr val="bg1"/>
                  </a:solidFill>
                  <a:effectLst/>
                  <a:latin typeface="Arial" pitchFamily="34" charset="0"/>
                </a:rPr>
                <a:t> </a:t>
              </a:r>
            </a:p>
          </p:txBody>
        </p:sp>
        <p:sp>
          <p:nvSpPr>
            <p:cNvPr id="305169" name="Text Box 1041"/>
            <p:cNvSpPr txBox="1">
              <a:spLocks noChangeArrowheads="1"/>
            </p:cNvSpPr>
            <p:nvPr/>
          </p:nvSpPr>
          <p:spPr bwMode="auto">
            <a:xfrm>
              <a:off x="200" y="1088"/>
              <a:ext cx="5052" cy="834"/>
            </a:xfrm>
            <a:prstGeom prst="rect">
              <a:avLst/>
            </a:prstGeom>
            <a:noFill/>
            <a:ln w="9525">
              <a:solidFill>
                <a:srgbClr val="009900"/>
              </a:solidFill>
              <a:miter lim="800000"/>
              <a:headEnd/>
              <a:tailEnd/>
            </a:ln>
            <a:effectLst/>
          </p:spPr>
          <p:txBody>
            <a:bodyPr>
              <a:spAutoFit/>
            </a:bodyPr>
            <a:lstStyle/>
            <a:p>
              <a:pPr algn="l" eaLnBrk="0" hangingPunct="0">
                <a:spcBef>
                  <a:spcPct val="0"/>
                </a:spcBef>
                <a:defRPr/>
              </a:pPr>
              <a:r>
                <a:rPr lang="en-GB" sz="2000" b="1" dirty="0">
                  <a:effectLst/>
                  <a:latin typeface="Arial" pitchFamily="34" charset="0"/>
                  <a:cs typeface="Times New Roman" pitchFamily="18" charset="0"/>
                </a:rPr>
                <a:t>Inferred information is based on variables that are </a:t>
              </a:r>
              <a:r>
                <a:rPr lang="en-GB" sz="2000" b="1" dirty="0">
                  <a:solidFill>
                    <a:srgbClr val="800000"/>
                  </a:solidFill>
                  <a:effectLst/>
                  <a:latin typeface="Arial" pitchFamily="34" charset="0"/>
                  <a:cs typeface="Times New Roman" pitchFamily="18" charset="0"/>
                </a:rPr>
                <a:t>indirectly</a:t>
              </a:r>
              <a:r>
                <a:rPr lang="en-GB" sz="2000" b="1" dirty="0">
                  <a:effectLst/>
                  <a:latin typeface="Arial" pitchFamily="34" charset="0"/>
                  <a:cs typeface="Times New Roman" pitchFamily="18" charset="0"/>
                </a:rPr>
                <a:t> related to the variable of interest, but in the </a:t>
              </a:r>
              <a:r>
                <a:rPr lang="en-GB" sz="2000" b="1" dirty="0">
                  <a:solidFill>
                    <a:srgbClr val="990000"/>
                  </a:solidFill>
                  <a:effectLst/>
                  <a:latin typeface="Arial" pitchFamily="34" charset="0"/>
                  <a:cs typeface="Times New Roman" pitchFamily="18" charset="0"/>
                </a:rPr>
                <a:t>same general type of units</a:t>
              </a:r>
              <a:r>
                <a:rPr lang="en-GB" sz="2000" b="1" dirty="0">
                  <a:effectLst/>
                  <a:latin typeface="Arial" pitchFamily="34" charset="0"/>
                  <a:cs typeface="Times New Roman" pitchFamily="18" charset="0"/>
                </a:rPr>
                <a:t> (e.g. number of individuals or area or number of subpopulations). Relies on </a:t>
              </a:r>
              <a:r>
                <a:rPr lang="en-GB" sz="2000" b="1" dirty="0">
                  <a:solidFill>
                    <a:srgbClr val="990000"/>
                  </a:solidFill>
                  <a:effectLst/>
                  <a:latin typeface="Arial" pitchFamily="34" charset="0"/>
                  <a:cs typeface="Times New Roman" pitchFamily="18" charset="0"/>
                </a:rPr>
                <a:t>more assumptions </a:t>
              </a:r>
              <a:r>
                <a:rPr lang="en-GB" sz="2000" b="1" dirty="0">
                  <a:effectLst/>
                  <a:latin typeface="Arial" pitchFamily="34" charset="0"/>
                  <a:cs typeface="Times New Roman" pitchFamily="18" charset="0"/>
                </a:rPr>
                <a:t>than estimated data. </a:t>
              </a:r>
              <a:endParaRPr lang="en-US" sz="2000" dirty="0">
                <a:effectLst>
                  <a:outerShdw blurRad="38100" dist="38100" dir="2700000" algn="tl">
                    <a:srgbClr val="C0C0C0"/>
                  </a:outerShdw>
                </a:effectLst>
                <a:latin typeface="Arial" pitchFamily="34" charset="0"/>
                <a:cs typeface="Times New Roman" pitchFamily="18" charset="0"/>
              </a:endParaRPr>
            </a:p>
          </p:txBody>
        </p:sp>
      </p:grpSp>
      <p:sp>
        <p:nvSpPr>
          <p:cNvPr id="7" name="TextBox 6"/>
          <p:cNvSpPr txBox="1">
            <a:spLocks noChangeArrowheads="1"/>
          </p:cNvSpPr>
          <p:nvPr/>
        </p:nvSpPr>
        <p:spPr bwMode="auto">
          <a:xfrm>
            <a:off x="827088" y="3494088"/>
            <a:ext cx="7273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For example: Past and current population sizes are not known, but trade figures for that species have declined over time.</a:t>
            </a:r>
          </a:p>
        </p:txBody>
      </p:sp>
      <p:grpSp>
        <p:nvGrpSpPr>
          <p:cNvPr id="3" name="Group 118"/>
          <p:cNvGrpSpPr>
            <a:grpSpLocks/>
          </p:cNvGrpSpPr>
          <p:nvPr/>
        </p:nvGrpSpPr>
        <p:grpSpPr bwMode="auto">
          <a:xfrm>
            <a:off x="777875" y="4365625"/>
            <a:ext cx="2390775" cy="2087563"/>
            <a:chOff x="1316400" y="4005064"/>
            <a:chExt cx="2391504" cy="2088232"/>
          </a:xfrm>
        </p:grpSpPr>
        <p:sp>
          <p:nvSpPr>
            <p:cNvPr id="112" name="Rectangle 111"/>
            <p:cNvSpPr/>
            <p:nvPr/>
          </p:nvSpPr>
          <p:spPr bwMode="auto">
            <a:xfrm>
              <a:off x="1486315" y="5213539"/>
              <a:ext cx="46051" cy="647908"/>
            </a:xfrm>
            <a:prstGeom prst="rect">
              <a:avLst/>
            </a:prstGeom>
            <a:solidFill>
              <a:srgbClr val="7E54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13" name="Rectangle 112"/>
            <p:cNvSpPr/>
            <p:nvPr/>
          </p:nvSpPr>
          <p:spPr bwMode="auto">
            <a:xfrm>
              <a:off x="1403740" y="5445388"/>
              <a:ext cx="46051" cy="647908"/>
            </a:xfrm>
            <a:prstGeom prst="rect">
              <a:avLst/>
            </a:prstGeom>
            <a:solidFill>
              <a:srgbClr val="7E54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14" name="Rectangle 113"/>
            <p:cNvSpPr/>
            <p:nvPr/>
          </p:nvSpPr>
          <p:spPr bwMode="auto">
            <a:xfrm>
              <a:off x="3579278" y="5213539"/>
              <a:ext cx="46051" cy="647908"/>
            </a:xfrm>
            <a:prstGeom prst="rect">
              <a:avLst/>
            </a:prstGeom>
            <a:solidFill>
              <a:srgbClr val="7E54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15" name="Rectangle 114"/>
            <p:cNvSpPr/>
            <p:nvPr/>
          </p:nvSpPr>
          <p:spPr bwMode="auto">
            <a:xfrm>
              <a:off x="3420479" y="5445388"/>
              <a:ext cx="44464" cy="647908"/>
            </a:xfrm>
            <a:prstGeom prst="rect">
              <a:avLst/>
            </a:prstGeom>
            <a:solidFill>
              <a:srgbClr val="7E54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09" name="Rectangle 108"/>
            <p:cNvSpPr/>
            <p:nvPr/>
          </p:nvSpPr>
          <p:spPr bwMode="auto">
            <a:xfrm>
              <a:off x="1449791" y="4581512"/>
              <a:ext cx="46052" cy="647908"/>
            </a:xfrm>
            <a:prstGeom prst="rect">
              <a:avLst/>
            </a:prstGeom>
            <a:solidFill>
              <a:srgbClr val="7E54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10" name="Rectangle 109"/>
            <p:cNvSpPr/>
            <p:nvPr/>
          </p:nvSpPr>
          <p:spPr bwMode="auto">
            <a:xfrm>
              <a:off x="3595158" y="4581512"/>
              <a:ext cx="44464" cy="647908"/>
            </a:xfrm>
            <a:prstGeom prst="rect">
              <a:avLst/>
            </a:prstGeom>
            <a:solidFill>
              <a:srgbClr val="7E54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nvGrpSpPr>
            <p:cNvPr id="22696" name="Group 107"/>
            <p:cNvGrpSpPr>
              <a:grpSpLocks/>
            </p:cNvGrpSpPr>
            <p:nvPr/>
          </p:nvGrpSpPr>
          <p:grpSpPr bwMode="auto">
            <a:xfrm>
              <a:off x="1362120" y="4437152"/>
              <a:ext cx="2345784" cy="364192"/>
              <a:chOff x="1373168" y="4360912"/>
              <a:chExt cx="2345784" cy="364192"/>
            </a:xfrm>
          </p:grpSpPr>
          <p:sp>
            <p:nvSpPr>
              <p:cNvPr id="102" name="Oval 101"/>
              <p:cNvSpPr/>
              <p:nvPr/>
            </p:nvSpPr>
            <p:spPr bwMode="auto">
              <a:xfrm>
                <a:off x="1414788" y="4360762"/>
                <a:ext cx="360472" cy="35889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03" name="Oval 102"/>
              <p:cNvSpPr/>
              <p:nvPr/>
            </p:nvSpPr>
            <p:spPr bwMode="auto">
              <a:xfrm>
                <a:off x="1789552" y="4365526"/>
                <a:ext cx="360472" cy="35889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04" name="Oval 103"/>
              <p:cNvSpPr/>
              <p:nvPr/>
            </p:nvSpPr>
            <p:spPr bwMode="auto">
              <a:xfrm>
                <a:off x="2165904" y="4365526"/>
                <a:ext cx="358884" cy="35889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05" name="Oval 104"/>
              <p:cNvSpPr/>
              <p:nvPr/>
            </p:nvSpPr>
            <p:spPr bwMode="auto">
              <a:xfrm>
                <a:off x="2551784" y="4365526"/>
                <a:ext cx="360472" cy="35889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06" name="Oval 105"/>
              <p:cNvSpPr/>
              <p:nvPr/>
            </p:nvSpPr>
            <p:spPr bwMode="auto">
              <a:xfrm>
                <a:off x="2926548" y="4365526"/>
                <a:ext cx="360472" cy="35889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07" name="Oval 106"/>
              <p:cNvSpPr/>
              <p:nvPr/>
            </p:nvSpPr>
            <p:spPr bwMode="auto">
              <a:xfrm>
                <a:off x="3302900" y="4365526"/>
                <a:ext cx="358884" cy="35889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01" name="Rectangle 100"/>
              <p:cNvSpPr/>
              <p:nvPr/>
            </p:nvSpPr>
            <p:spPr bwMode="auto">
              <a:xfrm>
                <a:off x="1373500" y="4365526"/>
                <a:ext cx="2345452" cy="14292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sp>
          <p:nvSpPr>
            <p:cNvPr id="111" name="Parallelogram 110"/>
            <p:cNvSpPr/>
            <p:nvPr/>
          </p:nvSpPr>
          <p:spPr bwMode="auto">
            <a:xfrm>
              <a:off x="1316400" y="5199247"/>
              <a:ext cx="2334337" cy="317602"/>
            </a:xfrm>
            <a:prstGeom prst="parallelogram">
              <a:avLst>
                <a:gd name="adj" fmla="val 29703"/>
              </a:avLst>
            </a:pr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nvGrpSpPr>
            <p:cNvPr id="22698" name="Group 117"/>
            <p:cNvGrpSpPr>
              <a:grpSpLocks/>
            </p:cNvGrpSpPr>
            <p:nvPr/>
          </p:nvGrpSpPr>
          <p:grpSpPr bwMode="auto">
            <a:xfrm>
              <a:off x="1770544" y="4005064"/>
              <a:ext cx="1557888" cy="469454"/>
              <a:chOff x="1770544" y="4005064"/>
              <a:chExt cx="1557888" cy="469454"/>
            </a:xfrm>
          </p:grpSpPr>
          <p:sp>
            <p:nvSpPr>
              <p:cNvPr id="116" name="Trapezoid 115"/>
              <p:cNvSpPr/>
              <p:nvPr/>
            </p:nvSpPr>
            <p:spPr bwMode="auto">
              <a:xfrm flipV="1">
                <a:off x="1770563" y="4005064"/>
                <a:ext cx="1557813" cy="431938"/>
              </a:xfrm>
              <a:prstGeom prst="trapezoid">
                <a:avLst/>
              </a:prstGeom>
              <a:solidFill>
                <a:srgbClr val="F5CABD"/>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2700" name="TextBox 116"/>
              <p:cNvSpPr txBox="1">
                <a:spLocks noChangeArrowheads="1"/>
              </p:cNvSpPr>
              <p:nvPr/>
            </p:nvSpPr>
            <p:spPr bwMode="auto">
              <a:xfrm>
                <a:off x="1796832" y="4074408"/>
                <a:ext cx="15121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b="1">
                    <a:effectLst/>
                    <a:latin typeface="Tekton" pitchFamily="34" charset="0"/>
                  </a:rPr>
                  <a:t>Fresh Fish</a:t>
                </a:r>
              </a:p>
            </p:txBody>
          </p:sp>
        </p:grpSp>
      </p:grpSp>
      <p:grpSp>
        <p:nvGrpSpPr>
          <p:cNvPr id="6" name="Group 119"/>
          <p:cNvGrpSpPr>
            <a:grpSpLocks/>
          </p:cNvGrpSpPr>
          <p:nvPr/>
        </p:nvGrpSpPr>
        <p:grpSpPr bwMode="auto">
          <a:xfrm>
            <a:off x="827088" y="5392738"/>
            <a:ext cx="2335212" cy="568325"/>
            <a:chOff x="827584" y="4869160"/>
            <a:chExt cx="2335154" cy="568623"/>
          </a:xfrm>
        </p:grpSpPr>
        <p:grpSp>
          <p:nvGrpSpPr>
            <p:cNvPr id="22609" name="Group 21"/>
            <p:cNvGrpSpPr>
              <a:grpSpLocks/>
            </p:cNvGrpSpPr>
            <p:nvPr/>
          </p:nvGrpSpPr>
          <p:grpSpPr bwMode="auto">
            <a:xfrm>
              <a:off x="827584" y="4941168"/>
              <a:ext cx="720498" cy="280591"/>
              <a:chOff x="2755900" y="4419600"/>
              <a:chExt cx="2032542" cy="802159"/>
            </a:xfrm>
          </p:grpSpPr>
          <p:sp>
            <p:nvSpPr>
              <p:cNvPr id="17" name="Freeform 16"/>
              <p:cNvSpPr/>
              <p:nvPr/>
            </p:nvSpPr>
            <p:spPr bwMode="auto">
              <a:xfrm rot="10981558" flipH="1">
                <a:off x="3499292" y="5021997"/>
                <a:ext cx="286609" cy="19979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6" name="Freeform 15"/>
              <p:cNvSpPr/>
              <p:nvPr/>
            </p:nvSpPr>
            <p:spPr bwMode="auto">
              <a:xfrm rot="10981558" flipH="1">
                <a:off x="3763508" y="4926640"/>
                <a:ext cx="653826" cy="222498"/>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5" name="Freeform 14"/>
              <p:cNvSpPr/>
              <p:nvPr/>
            </p:nvSpPr>
            <p:spPr bwMode="auto">
              <a:xfrm>
                <a:off x="3535118" y="4418075"/>
                <a:ext cx="716522" cy="258824"/>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1" name="Freeform 10"/>
              <p:cNvSpPr/>
              <p:nvPr/>
            </p:nvSpPr>
            <p:spPr bwMode="auto">
              <a:xfrm>
                <a:off x="4148639" y="4631492"/>
                <a:ext cx="640393" cy="422289"/>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9" name="Freeform 8"/>
              <p:cNvSpPr/>
              <p:nvPr/>
            </p:nvSpPr>
            <p:spPr bwMode="auto">
              <a:xfrm>
                <a:off x="2755900" y="4554298"/>
                <a:ext cx="1670391" cy="531270"/>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2" name="Oval 11"/>
              <p:cNvSpPr/>
              <p:nvPr/>
            </p:nvSpPr>
            <p:spPr bwMode="auto">
              <a:xfrm>
                <a:off x="3132074" y="4699602"/>
                <a:ext cx="143304" cy="140765"/>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8" name="Freeform 17"/>
              <p:cNvSpPr/>
              <p:nvPr/>
            </p:nvSpPr>
            <p:spPr bwMode="auto">
              <a:xfrm>
                <a:off x="3557508" y="4713226"/>
                <a:ext cx="309002" cy="249740"/>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1" name="Freeform 20"/>
              <p:cNvSpPr/>
              <p:nvPr/>
            </p:nvSpPr>
            <p:spPr bwMode="auto">
              <a:xfrm flipV="1">
                <a:off x="3015639" y="4908477"/>
                <a:ext cx="331391" cy="45408"/>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nvGrpSpPr>
            <p:cNvPr id="22610" name="Group 40"/>
            <p:cNvGrpSpPr>
              <a:grpSpLocks/>
            </p:cNvGrpSpPr>
            <p:nvPr/>
          </p:nvGrpSpPr>
          <p:grpSpPr bwMode="auto">
            <a:xfrm>
              <a:off x="1043190" y="5092625"/>
              <a:ext cx="720498" cy="280591"/>
              <a:chOff x="2755900" y="4419600"/>
              <a:chExt cx="2032542" cy="802159"/>
            </a:xfrm>
          </p:grpSpPr>
          <p:sp>
            <p:nvSpPr>
              <p:cNvPr id="42" name="Freeform 41"/>
              <p:cNvSpPr/>
              <p:nvPr/>
            </p:nvSpPr>
            <p:spPr bwMode="auto">
              <a:xfrm rot="10981558" flipH="1">
                <a:off x="3500107" y="5020378"/>
                <a:ext cx="286609" cy="19979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43" name="Freeform 42"/>
              <p:cNvSpPr/>
              <p:nvPr/>
            </p:nvSpPr>
            <p:spPr bwMode="auto">
              <a:xfrm rot="10981558" flipH="1">
                <a:off x="3764323" y="4925024"/>
                <a:ext cx="653826" cy="227038"/>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44" name="Freeform 43"/>
              <p:cNvSpPr/>
              <p:nvPr/>
            </p:nvSpPr>
            <p:spPr bwMode="auto">
              <a:xfrm>
                <a:off x="3535933" y="4420999"/>
                <a:ext cx="716522" cy="258824"/>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45" name="Freeform 44"/>
              <p:cNvSpPr/>
              <p:nvPr/>
            </p:nvSpPr>
            <p:spPr bwMode="auto">
              <a:xfrm>
                <a:off x="4149454" y="4629873"/>
                <a:ext cx="640393" cy="422292"/>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46" name="Freeform 45"/>
              <p:cNvSpPr/>
              <p:nvPr/>
            </p:nvSpPr>
            <p:spPr bwMode="auto">
              <a:xfrm>
                <a:off x="2756715" y="4557221"/>
                <a:ext cx="1670391" cy="526728"/>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47" name="Oval 46"/>
              <p:cNvSpPr/>
              <p:nvPr/>
            </p:nvSpPr>
            <p:spPr bwMode="auto">
              <a:xfrm>
                <a:off x="3132889" y="4697986"/>
                <a:ext cx="143304" cy="145304"/>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48" name="Freeform 47"/>
              <p:cNvSpPr/>
              <p:nvPr/>
            </p:nvSpPr>
            <p:spPr bwMode="auto">
              <a:xfrm>
                <a:off x="3558323" y="4716149"/>
                <a:ext cx="309002" cy="245201"/>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49" name="Freeform 48"/>
              <p:cNvSpPr/>
              <p:nvPr/>
            </p:nvSpPr>
            <p:spPr bwMode="auto">
              <a:xfrm flipV="1">
                <a:off x="3016455" y="4906861"/>
                <a:ext cx="331391" cy="45408"/>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nvGrpSpPr>
            <p:cNvPr id="22611" name="Group 22"/>
            <p:cNvGrpSpPr>
              <a:grpSpLocks/>
            </p:cNvGrpSpPr>
            <p:nvPr/>
          </p:nvGrpSpPr>
          <p:grpSpPr bwMode="auto">
            <a:xfrm>
              <a:off x="1259632" y="5013176"/>
              <a:ext cx="720498" cy="280591"/>
              <a:chOff x="2755900" y="4419600"/>
              <a:chExt cx="2032542" cy="802159"/>
            </a:xfrm>
          </p:grpSpPr>
          <p:sp>
            <p:nvSpPr>
              <p:cNvPr id="24" name="Freeform 23"/>
              <p:cNvSpPr/>
              <p:nvPr/>
            </p:nvSpPr>
            <p:spPr bwMode="auto">
              <a:xfrm rot="10981558" flipH="1">
                <a:off x="3498561" y="5020470"/>
                <a:ext cx="286609" cy="19979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5" name="Freeform 24"/>
              <p:cNvSpPr/>
              <p:nvPr/>
            </p:nvSpPr>
            <p:spPr bwMode="auto">
              <a:xfrm rot="10981558" flipH="1">
                <a:off x="3762777" y="4925115"/>
                <a:ext cx="653826" cy="227038"/>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6" name="Freeform 25"/>
              <p:cNvSpPr/>
              <p:nvPr/>
            </p:nvSpPr>
            <p:spPr bwMode="auto">
              <a:xfrm>
                <a:off x="3534387" y="4421090"/>
                <a:ext cx="716522" cy="258824"/>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7" name="Freeform 26"/>
              <p:cNvSpPr/>
              <p:nvPr/>
            </p:nvSpPr>
            <p:spPr bwMode="auto">
              <a:xfrm>
                <a:off x="4147908" y="4629965"/>
                <a:ext cx="640393" cy="422292"/>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8" name="Freeform 27"/>
              <p:cNvSpPr/>
              <p:nvPr/>
            </p:nvSpPr>
            <p:spPr bwMode="auto">
              <a:xfrm>
                <a:off x="2755169" y="4557313"/>
                <a:ext cx="1670391" cy="526728"/>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9" name="Oval 28"/>
              <p:cNvSpPr/>
              <p:nvPr/>
            </p:nvSpPr>
            <p:spPr bwMode="auto">
              <a:xfrm>
                <a:off x="3131343" y="4698078"/>
                <a:ext cx="143304" cy="145304"/>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30" name="Freeform 29"/>
              <p:cNvSpPr/>
              <p:nvPr/>
            </p:nvSpPr>
            <p:spPr bwMode="auto">
              <a:xfrm>
                <a:off x="3556777" y="4716241"/>
                <a:ext cx="309002" cy="245201"/>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31" name="Freeform 30"/>
              <p:cNvSpPr/>
              <p:nvPr/>
            </p:nvSpPr>
            <p:spPr bwMode="auto">
              <a:xfrm flipV="1">
                <a:off x="3014909" y="4906952"/>
                <a:ext cx="331391" cy="45408"/>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nvGrpSpPr>
            <p:cNvPr id="22612" name="Group 58"/>
            <p:cNvGrpSpPr>
              <a:grpSpLocks/>
            </p:cNvGrpSpPr>
            <p:nvPr/>
          </p:nvGrpSpPr>
          <p:grpSpPr bwMode="auto">
            <a:xfrm>
              <a:off x="1691680" y="4869160"/>
              <a:ext cx="720498" cy="280591"/>
              <a:chOff x="2755900" y="4419600"/>
              <a:chExt cx="2032542" cy="802159"/>
            </a:xfrm>
          </p:grpSpPr>
          <p:sp>
            <p:nvSpPr>
              <p:cNvPr id="60" name="Freeform 59"/>
              <p:cNvSpPr/>
              <p:nvPr/>
            </p:nvSpPr>
            <p:spPr bwMode="auto">
              <a:xfrm rot="10981558" flipH="1">
                <a:off x="3497833" y="5023519"/>
                <a:ext cx="286609" cy="19979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61" name="Freeform 60"/>
              <p:cNvSpPr/>
              <p:nvPr/>
            </p:nvSpPr>
            <p:spPr bwMode="auto">
              <a:xfrm rot="10981558" flipH="1">
                <a:off x="3762049" y="4928165"/>
                <a:ext cx="653826" cy="222496"/>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62" name="Freeform 61"/>
              <p:cNvSpPr/>
              <p:nvPr/>
            </p:nvSpPr>
            <p:spPr bwMode="auto">
              <a:xfrm>
                <a:off x="3533659" y="4419600"/>
                <a:ext cx="716522" cy="258822"/>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63" name="Freeform 62"/>
              <p:cNvSpPr/>
              <p:nvPr/>
            </p:nvSpPr>
            <p:spPr bwMode="auto">
              <a:xfrm>
                <a:off x="4147180" y="4633014"/>
                <a:ext cx="640393" cy="422292"/>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64" name="Freeform 63"/>
              <p:cNvSpPr/>
              <p:nvPr/>
            </p:nvSpPr>
            <p:spPr bwMode="auto">
              <a:xfrm>
                <a:off x="2754442" y="4555823"/>
                <a:ext cx="1670391" cy="531267"/>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65" name="Oval 64"/>
              <p:cNvSpPr/>
              <p:nvPr/>
            </p:nvSpPr>
            <p:spPr bwMode="auto">
              <a:xfrm>
                <a:off x="3130616" y="4701127"/>
                <a:ext cx="143304" cy="140762"/>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66" name="Freeform 65"/>
              <p:cNvSpPr/>
              <p:nvPr/>
            </p:nvSpPr>
            <p:spPr bwMode="auto">
              <a:xfrm>
                <a:off x="3556049" y="4714748"/>
                <a:ext cx="309002" cy="249743"/>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67" name="Freeform 66"/>
              <p:cNvSpPr/>
              <p:nvPr/>
            </p:nvSpPr>
            <p:spPr bwMode="auto">
              <a:xfrm flipV="1">
                <a:off x="3014181" y="4910002"/>
                <a:ext cx="331391" cy="45408"/>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nvGrpSpPr>
            <p:cNvPr id="22613" name="Group 85"/>
            <p:cNvGrpSpPr>
              <a:grpSpLocks/>
            </p:cNvGrpSpPr>
            <p:nvPr/>
          </p:nvGrpSpPr>
          <p:grpSpPr bwMode="auto">
            <a:xfrm>
              <a:off x="1691680" y="5013176"/>
              <a:ext cx="720498" cy="280591"/>
              <a:chOff x="2755900" y="4419600"/>
              <a:chExt cx="2032542" cy="802159"/>
            </a:xfrm>
          </p:grpSpPr>
          <p:sp>
            <p:nvSpPr>
              <p:cNvPr id="87" name="Freeform 86"/>
              <p:cNvSpPr/>
              <p:nvPr/>
            </p:nvSpPr>
            <p:spPr bwMode="auto">
              <a:xfrm rot="10981558" flipH="1">
                <a:off x="3497833" y="5020470"/>
                <a:ext cx="286609" cy="19979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88" name="Freeform 87"/>
              <p:cNvSpPr/>
              <p:nvPr/>
            </p:nvSpPr>
            <p:spPr bwMode="auto">
              <a:xfrm rot="10981558" flipH="1">
                <a:off x="3762049" y="4925115"/>
                <a:ext cx="653826" cy="227038"/>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89" name="Freeform 88"/>
              <p:cNvSpPr/>
              <p:nvPr/>
            </p:nvSpPr>
            <p:spPr bwMode="auto">
              <a:xfrm>
                <a:off x="3533659" y="4421090"/>
                <a:ext cx="716522" cy="258824"/>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90" name="Freeform 89"/>
              <p:cNvSpPr/>
              <p:nvPr/>
            </p:nvSpPr>
            <p:spPr bwMode="auto">
              <a:xfrm>
                <a:off x="4147180" y="4629965"/>
                <a:ext cx="640393" cy="422292"/>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91" name="Freeform 90"/>
              <p:cNvSpPr/>
              <p:nvPr/>
            </p:nvSpPr>
            <p:spPr bwMode="auto">
              <a:xfrm>
                <a:off x="2754442" y="4557313"/>
                <a:ext cx="1670391" cy="526728"/>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92" name="Oval 91"/>
              <p:cNvSpPr/>
              <p:nvPr/>
            </p:nvSpPr>
            <p:spPr bwMode="auto">
              <a:xfrm>
                <a:off x="3130616" y="4698078"/>
                <a:ext cx="143304" cy="145304"/>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93" name="Freeform 92"/>
              <p:cNvSpPr/>
              <p:nvPr/>
            </p:nvSpPr>
            <p:spPr bwMode="auto">
              <a:xfrm>
                <a:off x="3556049" y="4716241"/>
                <a:ext cx="309002" cy="245201"/>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94" name="Freeform 93"/>
              <p:cNvSpPr/>
              <p:nvPr/>
            </p:nvSpPr>
            <p:spPr bwMode="auto">
              <a:xfrm flipV="1">
                <a:off x="3014181" y="4906952"/>
                <a:ext cx="331391" cy="45408"/>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nvGrpSpPr>
            <p:cNvPr id="22614" name="Group 31"/>
            <p:cNvGrpSpPr>
              <a:grpSpLocks/>
            </p:cNvGrpSpPr>
            <p:nvPr/>
          </p:nvGrpSpPr>
          <p:grpSpPr bwMode="auto">
            <a:xfrm>
              <a:off x="1547664" y="5157192"/>
              <a:ext cx="720498" cy="280591"/>
              <a:chOff x="2755900" y="4419600"/>
              <a:chExt cx="2032542" cy="802159"/>
            </a:xfrm>
          </p:grpSpPr>
          <p:sp>
            <p:nvSpPr>
              <p:cNvPr id="33" name="Freeform 32"/>
              <p:cNvSpPr/>
              <p:nvPr/>
            </p:nvSpPr>
            <p:spPr bwMode="auto">
              <a:xfrm rot="10981558" flipH="1">
                <a:off x="3496581" y="5021966"/>
                <a:ext cx="286609" cy="19979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34" name="Freeform 33"/>
              <p:cNvSpPr/>
              <p:nvPr/>
            </p:nvSpPr>
            <p:spPr bwMode="auto">
              <a:xfrm rot="10981558" flipH="1">
                <a:off x="3760800" y="4926609"/>
                <a:ext cx="653826" cy="222498"/>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35" name="Freeform 34"/>
              <p:cNvSpPr/>
              <p:nvPr/>
            </p:nvSpPr>
            <p:spPr bwMode="auto">
              <a:xfrm>
                <a:off x="3536887" y="4418044"/>
                <a:ext cx="712042" cy="258824"/>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36" name="Freeform 35"/>
              <p:cNvSpPr/>
              <p:nvPr/>
            </p:nvSpPr>
            <p:spPr bwMode="auto">
              <a:xfrm>
                <a:off x="4150407" y="4631461"/>
                <a:ext cx="635913" cy="422289"/>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37" name="Freeform 36"/>
              <p:cNvSpPr/>
              <p:nvPr/>
            </p:nvSpPr>
            <p:spPr bwMode="auto">
              <a:xfrm>
                <a:off x="2757669" y="4554267"/>
                <a:ext cx="1670391" cy="531270"/>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38" name="Oval 37"/>
              <p:cNvSpPr/>
              <p:nvPr/>
            </p:nvSpPr>
            <p:spPr bwMode="auto">
              <a:xfrm>
                <a:off x="3133843" y="4699571"/>
                <a:ext cx="143304" cy="140765"/>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39" name="Freeform 38"/>
              <p:cNvSpPr/>
              <p:nvPr/>
            </p:nvSpPr>
            <p:spPr bwMode="auto">
              <a:xfrm>
                <a:off x="3559276" y="4713194"/>
                <a:ext cx="309002" cy="249740"/>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40" name="Freeform 39"/>
              <p:cNvSpPr/>
              <p:nvPr/>
            </p:nvSpPr>
            <p:spPr bwMode="auto">
              <a:xfrm flipV="1">
                <a:off x="3017408" y="4908445"/>
                <a:ext cx="331391" cy="45408"/>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nvGrpSpPr>
            <p:cNvPr id="22615" name="Group 76"/>
            <p:cNvGrpSpPr>
              <a:grpSpLocks/>
            </p:cNvGrpSpPr>
            <p:nvPr/>
          </p:nvGrpSpPr>
          <p:grpSpPr bwMode="auto">
            <a:xfrm>
              <a:off x="2195736" y="4941168"/>
              <a:ext cx="720498" cy="280591"/>
              <a:chOff x="2755900" y="4419600"/>
              <a:chExt cx="2032542" cy="802159"/>
            </a:xfrm>
          </p:grpSpPr>
          <p:sp>
            <p:nvSpPr>
              <p:cNvPr id="78" name="Freeform 77"/>
              <p:cNvSpPr/>
              <p:nvPr/>
            </p:nvSpPr>
            <p:spPr bwMode="auto">
              <a:xfrm rot="10981558" flipH="1">
                <a:off x="3499966" y="5021997"/>
                <a:ext cx="286609" cy="19979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79" name="Freeform 78"/>
              <p:cNvSpPr/>
              <p:nvPr/>
            </p:nvSpPr>
            <p:spPr bwMode="auto">
              <a:xfrm rot="10981558" flipH="1">
                <a:off x="3764182" y="4926640"/>
                <a:ext cx="653826" cy="222498"/>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80" name="Freeform 79"/>
              <p:cNvSpPr/>
              <p:nvPr/>
            </p:nvSpPr>
            <p:spPr bwMode="auto">
              <a:xfrm>
                <a:off x="3535792" y="4418075"/>
                <a:ext cx="716522" cy="258824"/>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81" name="Freeform 80"/>
              <p:cNvSpPr/>
              <p:nvPr/>
            </p:nvSpPr>
            <p:spPr bwMode="auto">
              <a:xfrm>
                <a:off x="4149313" y="4631492"/>
                <a:ext cx="640393" cy="422289"/>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82" name="Freeform 81"/>
              <p:cNvSpPr/>
              <p:nvPr/>
            </p:nvSpPr>
            <p:spPr bwMode="auto">
              <a:xfrm>
                <a:off x="2756574" y="4554298"/>
                <a:ext cx="1670391" cy="531270"/>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83" name="Oval 82"/>
              <p:cNvSpPr/>
              <p:nvPr/>
            </p:nvSpPr>
            <p:spPr bwMode="auto">
              <a:xfrm>
                <a:off x="3132748" y="4699602"/>
                <a:ext cx="143304" cy="140765"/>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84" name="Freeform 83"/>
              <p:cNvSpPr/>
              <p:nvPr/>
            </p:nvSpPr>
            <p:spPr bwMode="auto">
              <a:xfrm>
                <a:off x="3558182" y="4713226"/>
                <a:ext cx="309002" cy="249740"/>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85" name="Freeform 84"/>
              <p:cNvSpPr/>
              <p:nvPr/>
            </p:nvSpPr>
            <p:spPr bwMode="auto">
              <a:xfrm flipV="1">
                <a:off x="3016313" y="4908477"/>
                <a:ext cx="331391" cy="45408"/>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nvGrpSpPr>
            <p:cNvPr id="22616" name="Group 49"/>
            <p:cNvGrpSpPr>
              <a:grpSpLocks/>
            </p:cNvGrpSpPr>
            <p:nvPr/>
          </p:nvGrpSpPr>
          <p:grpSpPr bwMode="auto">
            <a:xfrm>
              <a:off x="2123728" y="5157192"/>
              <a:ext cx="720498" cy="280591"/>
              <a:chOff x="2755900" y="4419600"/>
              <a:chExt cx="2032542" cy="802159"/>
            </a:xfrm>
          </p:grpSpPr>
          <p:sp>
            <p:nvSpPr>
              <p:cNvPr id="51" name="Freeform 50"/>
              <p:cNvSpPr/>
              <p:nvPr/>
            </p:nvSpPr>
            <p:spPr bwMode="auto">
              <a:xfrm rot="10981558" flipH="1">
                <a:off x="3497103" y="5021966"/>
                <a:ext cx="286609" cy="19979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52" name="Freeform 51"/>
              <p:cNvSpPr/>
              <p:nvPr/>
            </p:nvSpPr>
            <p:spPr bwMode="auto">
              <a:xfrm rot="10981558" flipH="1">
                <a:off x="3761319" y="4926609"/>
                <a:ext cx="653826" cy="222498"/>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53" name="Freeform 52"/>
              <p:cNvSpPr/>
              <p:nvPr/>
            </p:nvSpPr>
            <p:spPr bwMode="auto">
              <a:xfrm>
                <a:off x="3532929" y="4418044"/>
                <a:ext cx="716522" cy="258824"/>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54" name="Freeform 53"/>
              <p:cNvSpPr/>
              <p:nvPr/>
            </p:nvSpPr>
            <p:spPr bwMode="auto">
              <a:xfrm>
                <a:off x="4146449" y="4631461"/>
                <a:ext cx="640393" cy="422289"/>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55" name="Freeform 54"/>
              <p:cNvSpPr/>
              <p:nvPr/>
            </p:nvSpPr>
            <p:spPr bwMode="auto">
              <a:xfrm>
                <a:off x="2753711" y="4554267"/>
                <a:ext cx="1670391" cy="531270"/>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56" name="Oval 55"/>
              <p:cNvSpPr/>
              <p:nvPr/>
            </p:nvSpPr>
            <p:spPr bwMode="auto">
              <a:xfrm>
                <a:off x="3129885" y="4699571"/>
                <a:ext cx="143304" cy="140765"/>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57" name="Freeform 56"/>
              <p:cNvSpPr/>
              <p:nvPr/>
            </p:nvSpPr>
            <p:spPr bwMode="auto">
              <a:xfrm>
                <a:off x="3555319" y="4713194"/>
                <a:ext cx="309002" cy="249740"/>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58" name="Freeform 57"/>
              <p:cNvSpPr/>
              <p:nvPr/>
            </p:nvSpPr>
            <p:spPr bwMode="auto">
              <a:xfrm flipV="1">
                <a:off x="3013450" y="4908445"/>
                <a:ext cx="331391" cy="45408"/>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nvGrpSpPr>
            <p:cNvPr id="22617" name="Group 67"/>
            <p:cNvGrpSpPr>
              <a:grpSpLocks/>
            </p:cNvGrpSpPr>
            <p:nvPr/>
          </p:nvGrpSpPr>
          <p:grpSpPr bwMode="auto">
            <a:xfrm>
              <a:off x="2442240" y="5043656"/>
              <a:ext cx="720498" cy="280591"/>
              <a:chOff x="2755900" y="4419600"/>
              <a:chExt cx="2032542" cy="802159"/>
            </a:xfrm>
          </p:grpSpPr>
          <p:sp>
            <p:nvSpPr>
              <p:cNvPr id="69" name="Freeform 68"/>
              <p:cNvSpPr/>
              <p:nvPr/>
            </p:nvSpPr>
            <p:spPr bwMode="auto">
              <a:xfrm rot="10981558" flipH="1">
                <a:off x="3498702" y="5024148"/>
                <a:ext cx="286609" cy="19979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70" name="Freeform 69"/>
              <p:cNvSpPr/>
              <p:nvPr/>
            </p:nvSpPr>
            <p:spPr bwMode="auto">
              <a:xfrm rot="10981558" flipH="1">
                <a:off x="3762921" y="4928794"/>
                <a:ext cx="653826" cy="222496"/>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71" name="Freeform 70"/>
              <p:cNvSpPr/>
              <p:nvPr/>
            </p:nvSpPr>
            <p:spPr bwMode="auto">
              <a:xfrm>
                <a:off x="3534528" y="4420229"/>
                <a:ext cx="716522" cy="258822"/>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72" name="Freeform 71"/>
              <p:cNvSpPr/>
              <p:nvPr/>
            </p:nvSpPr>
            <p:spPr bwMode="auto">
              <a:xfrm>
                <a:off x="4148052" y="4633643"/>
                <a:ext cx="640390" cy="422292"/>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73" name="Freeform 72"/>
              <p:cNvSpPr/>
              <p:nvPr/>
            </p:nvSpPr>
            <p:spPr bwMode="auto">
              <a:xfrm>
                <a:off x="2755310" y="4556452"/>
                <a:ext cx="1670394" cy="531267"/>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74" name="Oval 73"/>
              <p:cNvSpPr/>
              <p:nvPr/>
            </p:nvSpPr>
            <p:spPr bwMode="auto">
              <a:xfrm>
                <a:off x="3131485" y="4701756"/>
                <a:ext cx="143304" cy="140762"/>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75" name="Freeform 74"/>
              <p:cNvSpPr/>
              <p:nvPr/>
            </p:nvSpPr>
            <p:spPr bwMode="auto">
              <a:xfrm>
                <a:off x="3556921" y="4715377"/>
                <a:ext cx="308999" cy="249743"/>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76" name="Freeform 75"/>
              <p:cNvSpPr/>
              <p:nvPr/>
            </p:nvSpPr>
            <p:spPr bwMode="auto">
              <a:xfrm flipV="1">
                <a:off x="3015050" y="4910631"/>
                <a:ext cx="331391" cy="45408"/>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grpSp>
        <p:nvGrpSpPr>
          <p:cNvPr id="225" name="Group 202"/>
          <p:cNvGrpSpPr>
            <a:grpSpLocks/>
          </p:cNvGrpSpPr>
          <p:nvPr/>
        </p:nvGrpSpPr>
        <p:grpSpPr bwMode="auto">
          <a:xfrm>
            <a:off x="1187450" y="5403850"/>
            <a:ext cx="1512888" cy="496888"/>
            <a:chOff x="5220072" y="4509109"/>
            <a:chExt cx="1512589" cy="496624"/>
          </a:xfrm>
        </p:grpSpPr>
        <p:grpSp>
          <p:nvGrpSpPr>
            <p:cNvPr id="22564" name="Group 21"/>
            <p:cNvGrpSpPr>
              <a:grpSpLocks/>
            </p:cNvGrpSpPr>
            <p:nvPr/>
          </p:nvGrpSpPr>
          <p:grpSpPr bwMode="auto">
            <a:xfrm>
              <a:off x="5220072" y="4581128"/>
              <a:ext cx="720500" cy="280589"/>
              <a:chOff x="2755900" y="4419600"/>
              <a:chExt cx="2032542" cy="802159"/>
            </a:xfrm>
          </p:grpSpPr>
          <p:sp>
            <p:nvSpPr>
              <p:cNvPr id="195" name="Freeform 194"/>
              <p:cNvSpPr/>
              <p:nvPr/>
            </p:nvSpPr>
            <p:spPr bwMode="auto">
              <a:xfrm rot="10981558" flipH="1">
                <a:off x="3499162" y="5021118"/>
                <a:ext cx="286559" cy="199584"/>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96" name="Freeform 195"/>
              <p:cNvSpPr/>
              <p:nvPr/>
            </p:nvSpPr>
            <p:spPr bwMode="auto">
              <a:xfrm rot="10981558" flipH="1">
                <a:off x="3763334" y="4925863"/>
                <a:ext cx="653712" cy="22226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97" name="Freeform 196"/>
              <p:cNvSpPr/>
              <p:nvPr/>
            </p:nvSpPr>
            <p:spPr bwMode="auto">
              <a:xfrm>
                <a:off x="3534982" y="4417831"/>
                <a:ext cx="716397" cy="258551"/>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98" name="Freeform 10"/>
              <p:cNvSpPr/>
              <p:nvPr/>
            </p:nvSpPr>
            <p:spPr bwMode="auto">
              <a:xfrm>
                <a:off x="4148398" y="4631022"/>
                <a:ext cx="640278" cy="421849"/>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99" name="Freeform 8"/>
              <p:cNvSpPr/>
              <p:nvPr/>
            </p:nvSpPr>
            <p:spPr bwMode="auto">
              <a:xfrm>
                <a:off x="2755900" y="4553911"/>
                <a:ext cx="1670102" cy="530711"/>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00" name="Oval 11"/>
              <p:cNvSpPr/>
              <p:nvPr/>
            </p:nvSpPr>
            <p:spPr bwMode="auto">
              <a:xfrm>
                <a:off x="3132008" y="4699063"/>
                <a:ext cx="143279" cy="140615"/>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01" name="Freeform 200"/>
              <p:cNvSpPr/>
              <p:nvPr/>
            </p:nvSpPr>
            <p:spPr bwMode="auto">
              <a:xfrm>
                <a:off x="3557370" y="4712670"/>
                <a:ext cx="308945" cy="249481"/>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02" name="Freeform 201"/>
              <p:cNvSpPr/>
              <p:nvPr/>
            </p:nvSpPr>
            <p:spPr bwMode="auto">
              <a:xfrm flipV="1">
                <a:off x="3015594" y="4907719"/>
                <a:ext cx="331334" cy="45360"/>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nvGrpSpPr>
            <p:cNvPr id="22565" name="Group 40"/>
            <p:cNvGrpSpPr>
              <a:grpSpLocks/>
            </p:cNvGrpSpPr>
            <p:nvPr/>
          </p:nvGrpSpPr>
          <p:grpSpPr bwMode="auto">
            <a:xfrm>
              <a:off x="5436096" y="4725144"/>
              <a:ext cx="720500" cy="280589"/>
              <a:chOff x="2755900" y="4419600"/>
              <a:chExt cx="2032542" cy="802159"/>
            </a:xfrm>
          </p:grpSpPr>
          <p:sp>
            <p:nvSpPr>
              <p:cNvPr id="187" name="Freeform 186"/>
              <p:cNvSpPr/>
              <p:nvPr/>
            </p:nvSpPr>
            <p:spPr bwMode="auto">
              <a:xfrm rot="10981558" flipH="1">
                <a:off x="3498691" y="5022175"/>
                <a:ext cx="286559" cy="199584"/>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88" name="Freeform 187"/>
              <p:cNvSpPr/>
              <p:nvPr/>
            </p:nvSpPr>
            <p:spPr bwMode="auto">
              <a:xfrm rot="10981558" flipH="1">
                <a:off x="3762863" y="4926918"/>
                <a:ext cx="653712" cy="222265"/>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89" name="Freeform 188"/>
              <p:cNvSpPr/>
              <p:nvPr/>
            </p:nvSpPr>
            <p:spPr bwMode="auto">
              <a:xfrm>
                <a:off x="3534511" y="4418886"/>
                <a:ext cx="716397" cy="25855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90" name="Freeform 189"/>
              <p:cNvSpPr/>
              <p:nvPr/>
            </p:nvSpPr>
            <p:spPr bwMode="auto">
              <a:xfrm>
                <a:off x="4147927" y="4632079"/>
                <a:ext cx="640278" cy="421847"/>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91" name="Freeform 190"/>
              <p:cNvSpPr/>
              <p:nvPr/>
            </p:nvSpPr>
            <p:spPr bwMode="auto">
              <a:xfrm>
                <a:off x="2755429" y="4554966"/>
                <a:ext cx="1670102" cy="530713"/>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92" name="Oval 191"/>
              <p:cNvSpPr/>
              <p:nvPr/>
            </p:nvSpPr>
            <p:spPr bwMode="auto">
              <a:xfrm>
                <a:off x="3131537" y="4700118"/>
                <a:ext cx="143279" cy="140617"/>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93" name="Freeform 192"/>
              <p:cNvSpPr/>
              <p:nvPr/>
            </p:nvSpPr>
            <p:spPr bwMode="auto">
              <a:xfrm>
                <a:off x="3556899" y="4713727"/>
                <a:ext cx="308945" cy="249479"/>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94" name="Freeform 193"/>
              <p:cNvSpPr/>
              <p:nvPr/>
            </p:nvSpPr>
            <p:spPr bwMode="auto">
              <a:xfrm flipV="1">
                <a:off x="3015123" y="4908774"/>
                <a:ext cx="331334" cy="45360"/>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nvGrpSpPr>
            <p:cNvPr id="22566" name="Group 58"/>
            <p:cNvGrpSpPr>
              <a:grpSpLocks/>
            </p:cNvGrpSpPr>
            <p:nvPr/>
          </p:nvGrpSpPr>
          <p:grpSpPr bwMode="auto">
            <a:xfrm>
              <a:off x="5508105" y="4509109"/>
              <a:ext cx="720500" cy="280589"/>
              <a:chOff x="2755900" y="4419600"/>
              <a:chExt cx="2032542" cy="802159"/>
            </a:xfrm>
          </p:grpSpPr>
          <p:sp>
            <p:nvSpPr>
              <p:cNvPr id="171" name="Freeform 170"/>
              <p:cNvSpPr/>
              <p:nvPr/>
            </p:nvSpPr>
            <p:spPr bwMode="auto">
              <a:xfrm rot="10981558" flipH="1">
                <a:off x="3497041" y="5022889"/>
                <a:ext cx="286559" cy="199584"/>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72" name="Freeform 171"/>
              <p:cNvSpPr/>
              <p:nvPr/>
            </p:nvSpPr>
            <p:spPr bwMode="auto">
              <a:xfrm rot="10981558" flipH="1">
                <a:off x="3761211" y="4927632"/>
                <a:ext cx="653712" cy="222265"/>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73" name="Freeform 172"/>
              <p:cNvSpPr/>
              <p:nvPr/>
            </p:nvSpPr>
            <p:spPr bwMode="auto">
              <a:xfrm>
                <a:off x="3532861" y="4419600"/>
                <a:ext cx="716397" cy="25855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74" name="Freeform 173"/>
              <p:cNvSpPr/>
              <p:nvPr/>
            </p:nvSpPr>
            <p:spPr bwMode="auto">
              <a:xfrm>
                <a:off x="4146274" y="4632793"/>
                <a:ext cx="640281" cy="421847"/>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75" name="Freeform 174"/>
              <p:cNvSpPr/>
              <p:nvPr/>
            </p:nvSpPr>
            <p:spPr bwMode="auto">
              <a:xfrm>
                <a:off x="2753779" y="4555680"/>
                <a:ext cx="1670099" cy="530713"/>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76" name="Oval 175"/>
              <p:cNvSpPr/>
              <p:nvPr/>
            </p:nvSpPr>
            <p:spPr bwMode="auto">
              <a:xfrm>
                <a:off x="3129887" y="4700832"/>
                <a:ext cx="143279" cy="140617"/>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77" name="Freeform 176"/>
              <p:cNvSpPr/>
              <p:nvPr/>
            </p:nvSpPr>
            <p:spPr bwMode="auto">
              <a:xfrm>
                <a:off x="3555247" y="4714441"/>
                <a:ext cx="308948" cy="249479"/>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78" name="Freeform 177"/>
              <p:cNvSpPr/>
              <p:nvPr/>
            </p:nvSpPr>
            <p:spPr bwMode="auto">
              <a:xfrm flipV="1">
                <a:off x="3013473" y="4909488"/>
                <a:ext cx="331334" cy="45360"/>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nvGrpSpPr>
            <p:cNvPr id="22567" name="Group 85"/>
            <p:cNvGrpSpPr>
              <a:grpSpLocks/>
            </p:cNvGrpSpPr>
            <p:nvPr/>
          </p:nvGrpSpPr>
          <p:grpSpPr bwMode="auto">
            <a:xfrm>
              <a:off x="5508105" y="4653125"/>
              <a:ext cx="720500" cy="280589"/>
              <a:chOff x="2755900" y="4419600"/>
              <a:chExt cx="2032542" cy="802159"/>
            </a:xfrm>
          </p:grpSpPr>
          <p:sp>
            <p:nvSpPr>
              <p:cNvPr id="163" name="Freeform 162"/>
              <p:cNvSpPr/>
              <p:nvPr/>
            </p:nvSpPr>
            <p:spPr bwMode="auto">
              <a:xfrm rot="10981558" flipH="1">
                <a:off x="3497041" y="5023944"/>
                <a:ext cx="286559" cy="199584"/>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64" name="Freeform 163"/>
              <p:cNvSpPr/>
              <p:nvPr/>
            </p:nvSpPr>
            <p:spPr bwMode="auto">
              <a:xfrm rot="10981558" flipH="1">
                <a:off x="3761211" y="4928689"/>
                <a:ext cx="653712" cy="22226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65" name="Freeform 164"/>
              <p:cNvSpPr/>
              <p:nvPr/>
            </p:nvSpPr>
            <p:spPr bwMode="auto">
              <a:xfrm>
                <a:off x="3532861" y="4420657"/>
                <a:ext cx="716397" cy="258551"/>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66" name="Freeform 165"/>
              <p:cNvSpPr/>
              <p:nvPr/>
            </p:nvSpPr>
            <p:spPr bwMode="auto">
              <a:xfrm>
                <a:off x="4146274" y="4633848"/>
                <a:ext cx="640281" cy="421849"/>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67" name="Freeform 166"/>
              <p:cNvSpPr/>
              <p:nvPr/>
            </p:nvSpPr>
            <p:spPr bwMode="auto">
              <a:xfrm>
                <a:off x="2753779" y="4556737"/>
                <a:ext cx="1670099" cy="530711"/>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68" name="Oval 167"/>
              <p:cNvSpPr/>
              <p:nvPr/>
            </p:nvSpPr>
            <p:spPr bwMode="auto">
              <a:xfrm>
                <a:off x="3129887" y="4701889"/>
                <a:ext cx="143279" cy="140615"/>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69" name="Freeform 168"/>
              <p:cNvSpPr/>
              <p:nvPr/>
            </p:nvSpPr>
            <p:spPr bwMode="auto">
              <a:xfrm>
                <a:off x="3555247" y="4715496"/>
                <a:ext cx="308948" cy="249481"/>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70" name="Freeform 169"/>
              <p:cNvSpPr/>
              <p:nvPr/>
            </p:nvSpPr>
            <p:spPr bwMode="auto">
              <a:xfrm flipV="1">
                <a:off x="3013473" y="4910545"/>
                <a:ext cx="331334" cy="45360"/>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nvGrpSpPr>
            <p:cNvPr id="22568" name="Group 76"/>
            <p:cNvGrpSpPr>
              <a:grpSpLocks/>
            </p:cNvGrpSpPr>
            <p:nvPr/>
          </p:nvGrpSpPr>
          <p:grpSpPr bwMode="auto">
            <a:xfrm>
              <a:off x="6012161" y="4581117"/>
              <a:ext cx="720500" cy="280589"/>
              <a:chOff x="2755900" y="4419600"/>
              <a:chExt cx="2032542" cy="802159"/>
            </a:xfrm>
          </p:grpSpPr>
          <p:sp>
            <p:nvSpPr>
              <p:cNvPr id="147" name="Freeform 146"/>
              <p:cNvSpPr/>
              <p:nvPr/>
            </p:nvSpPr>
            <p:spPr bwMode="auto">
              <a:xfrm rot="10981558" flipH="1">
                <a:off x="3498928" y="5021149"/>
                <a:ext cx="286559" cy="199584"/>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48" name="Freeform 147"/>
              <p:cNvSpPr/>
              <p:nvPr/>
            </p:nvSpPr>
            <p:spPr bwMode="auto">
              <a:xfrm rot="10981558" flipH="1">
                <a:off x="3763098" y="4925895"/>
                <a:ext cx="653712" cy="22226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49" name="Freeform 148"/>
              <p:cNvSpPr/>
              <p:nvPr/>
            </p:nvSpPr>
            <p:spPr bwMode="auto">
              <a:xfrm>
                <a:off x="3534747" y="4417863"/>
                <a:ext cx="716397" cy="258551"/>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50" name="Freeform 149"/>
              <p:cNvSpPr/>
              <p:nvPr/>
            </p:nvSpPr>
            <p:spPr bwMode="auto">
              <a:xfrm>
                <a:off x="4148161" y="4631053"/>
                <a:ext cx="640281" cy="421849"/>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51" name="Freeform 150"/>
              <p:cNvSpPr/>
              <p:nvPr/>
            </p:nvSpPr>
            <p:spPr bwMode="auto">
              <a:xfrm>
                <a:off x="2755666" y="4553943"/>
                <a:ext cx="1670099" cy="530711"/>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52" name="Oval 151"/>
              <p:cNvSpPr/>
              <p:nvPr/>
            </p:nvSpPr>
            <p:spPr bwMode="auto">
              <a:xfrm>
                <a:off x="3131774" y="4699095"/>
                <a:ext cx="143279" cy="140615"/>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53" name="Freeform 152"/>
              <p:cNvSpPr/>
              <p:nvPr/>
            </p:nvSpPr>
            <p:spPr bwMode="auto">
              <a:xfrm>
                <a:off x="3557133" y="4712701"/>
                <a:ext cx="308948" cy="249481"/>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54" name="Freeform 153"/>
              <p:cNvSpPr/>
              <p:nvPr/>
            </p:nvSpPr>
            <p:spPr bwMode="auto">
              <a:xfrm flipV="1">
                <a:off x="3015360" y="4907751"/>
                <a:ext cx="331334" cy="45360"/>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grpSp>
        <p:nvGrpSpPr>
          <p:cNvPr id="247" name="Group 249"/>
          <p:cNvGrpSpPr>
            <a:grpSpLocks/>
          </p:cNvGrpSpPr>
          <p:nvPr/>
        </p:nvGrpSpPr>
        <p:grpSpPr bwMode="auto">
          <a:xfrm>
            <a:off x="1476375" y="5403850"/>
            <a:ext cx="1295400" cy="496888"/>
            <a:chOff x="6084166" y="4437112"/>
            <a:chExt cx="1296565" cy="496624"/>
          </a:xfrm>
        </p:grpSpPr>
        <p:grpSp>
          <p:nvGrpSpPr>
            <p:cNvPr id="22537" name="Group 40"/>
            <p:cNvGrpSpPr>
              <a:grpSpLocks/>
            </p:cNvGrpSpPr>
            <p:nvPr/>
          </p:nvGrpSpPr>
          <p:grpSpPr bwMode="auto">
            <a:xfrm>
              <a:off x="6084166" y="4653147"/>
              <a:ext cx="720500" cy="280589"/>
              <a:chOff x="2755900" y="4419600"/>
              <a:chExt cx="2032542" cy="802159"/>
            </a:xfrm>
          </p:grpSpPr>
          <p:sp>
            <p:nvSpPr>
              <p:cNvPr id="234" name="Freeform 233"/>
              <p:cNvSpPr/>
              <p:nvPr/>
            </p:nvSpPr>
            <p:spPr bwMode="auto">
              <a:xfrm rot="10981558" flipH="1">
                <a:off x="3495495" y="5022175"/>
                <a:ext cx="286873" cy="199584"/>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35" name="Freeform 234"/>
              <p:cNvSpPr/>
              <p:nvPr/>
            </p:nvSpPr>
            <p:spPr bwMode="auto">
              <a:xfrm rot="10981558" flipH="1">
                <a:off x="3759955" y="4926918"/>
                <a:ext cx="654429" cy="222265"/>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36" name="Freeform 235"/>
              <p:cNvSpPr/>
              <p:nvPr/>
            </p:nvSpPr>
            <p:spPr bwMode="auto">
              <a:xfrm>
                <a:off x="3535836" y="4418886"/>
                <a:ext cx="712701" cy="25855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37" name="Freeform 236"/>
              <p:cNvSpPr/>
              <p:nvPr/>
            </p:nvSpPr>
            <p:spPr bwMode="auto">
              <a:xfrm>
                <a:off x="4149924" y="4632079"/>
                <a:ext cx="636499" cy="421847"/>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38" name="Freeform 237"/>
              <p:cNvSpPr/>
              <p:nvPr/>
            </p:nvSpPr>
            <p:spPr bwMode="auto">
              <a:xfrm>
                <a:off x="2755900" y="4554966"/>
                <a:ext cx="1671932" cy="530713"/>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39" name="Oval 238"/>
              <p:cNvSpPr/>
              <p:nvPr/>
            </p:nvSpPr>
            <p:spPr bwMode="auto">
              <a:xfrm>
                <a:off x="3132421" y="4700118"/>
                <a:ext cx="143436" cy="140617"/>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40" name="Freeform 239"/>
              <p:cNvSpPr/>
              <p:nvPr/>
            </p:nvSpPr>
            <p:spPr bwMode="auto">
              <a:xfrm>
                <a:off x="3558249" y="4713727"/>
                <a:ext cx="309283" cy="249479"/>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41" name="Freeform 240"/>
              <p:cNvSpPr/>
              <p:nvPr/>
            </p:nvSpPr>
            <p:spPr bwMode="auto">
              <a:xfrm flipV="1">
                <a:off x="3015879" y="4908774"/>
                <a:ext cx="331697" cy="45360"/>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nvGrpSpPr>
            <p:cNvPr id="22538" name="Group 58"/>
            <p:cNvGrpSpPr>
              <a:grpSpLocks/>
            </p:cNvGrpSpPr>
            <p:nvPr/>
          </p:nvGrpSpPr>
          <p:grpSpPr bwMode="auto">
            <a:xfrm>
              <a:off x="6156175" y="4437112"/>
              <a:ext cx="720500" cy="280589"/>
              <a:chOff x="2755900" y="4419600"/>
              <a:chExt cx="2032542" cy="802159"/>
            </a:xfrm>
          </p:grpSpPr>
          <p:sp>
            <p:nvSpPr>
              <p:cNvPr id="226" name="Freeform 225"/>
              <p:cNvSpPr/>
              <p:nvPr/>
            </p:nvSpPr>
            <p:spPr bwMode="auto">
              <a:xfrm rot="10981558" flipH="1">
                <a:off x="3498548" y="5022889"/>
                <a:ext cx="286873" cy="199584"/>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27" name="Freeform 226"/>
              <p:cNvSpPr/>
              <p:nvPr/>
            </p:nvSpPr>
            <p:spPr bwMode="auto">
              <a:xfrm rot="10981558" flipH="1">
                <a:off x="3763007" y="4927632"/>
                <a:ext cx="654429" cy="222265"/>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28" name="Freeform 227"/>
              <p:cNvSpPr/>
              <p:nvPr/>
            </p:nvSpPr>
            <p:spPr bwMode="auto">
              <a:xfrm>
                <a:off x="3534407" y="4419600"/>
                <a:ext cx="717182" cy="25855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29" name="Freeform 228"/>
              <p:cNvSpPr/>
              <p:nvPr/>
            </p:nvSpPr>
            <p:spPr bwMode="auto">
              <a:xfrm>
                <a:off x="4148493" y="4632793"/>
                <a:ext cx="640983" cy="421847"/>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30" name="Freeform 229"/>
              <p:cNvSpPr/>
              <p:nvPr/>
            </p:nvSpPr>
            <p:spPr bwMode="auto">
              <a:xfrm>
                <a:off x="2754471" y="4555680"/>
                <a:ext cx="1671929" cy="530713"/>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31" name="Oval 230"/>
              <p:cNvSpPr/>
              <p:nvPr/>
            </p:nvSpPr>
            <p:spPr bwMode="auto">
              <a:xfrm>
                <a:off x="3130992" y="4700832"/>
                <a:ext cx="143436" cy="140617"/>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32" name="Freeform 231"/>
              <p:cNvSpPr/>
              <p:nvPr/>
            </p:nvSpPr>
            <p:spPr bwMode="auto">
              <a:xfrm>
                <a:off x="3556817" y="4714441"/>
                <a:ext cx="309286" cy="249479"/>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33" name="Freeform 232"/>
              <p:cNvSpPr/>
              <p:nvPr/>
            </p:nvSpPr>
            <p:spPr bwMode="auto">
              <a:xfrm flipV="1">
                <a:off x="3014450" y="4909488"/>
                <a:ext cx="331697" cy="45360"/>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nvGrpSpPr>
            <p:cNvPr id="22539" name="Group 76"/>
            <p:cNvGrpSpPr>
              <a:grpSpLocks/>
            </p:cNvGrpSpPr>
            <p:nvPr/>
          </p:nvGrpSpPr>
          <p:grpSpPr bwMode="auto">
            <a:xfrm>
              <a:off x="6660231" y="4509120"/>
              <a:ext cx="720500" cy="280589"/>
              <a:chOff x="2755900" y="4419600"/>
              <a:chExt cx="2032542" cy="802159"/>
            </a:xfrm>
          </p:grpSpPr>
          <p:sp>
            <p:nvSpPr>
              <p:cNvPr id="210" name="Freeform 209"/>
              <p:cNvSpPr/>
              <p:nvPr/>
            </p:nvSpPr>
            <p:spPr bwMode="auto">
              <a:xfrm rot="10981558" flipH="1">
                <a:off x="3497514" y="5021149"/>
                <a:ext cx="286873" cy="199584"/>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11" name="Freeform 210"/>
              <p:cNvSpPr/>
              <p:nvPr/>
            </p:nvSpPr>
            <p:spPr bwMode="auto">
              <a:xfrm rot="10981558" flipH="1">
                <a:off x="3761977" y="4925895"/>
                <a:ext cx="654429" cy="222263"/>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12" name="Freeform 211"/>
              <p:cNvSpPr/>
              <p:nvPr/>
            </p:nvSpPr>
            <p:spPr bwMode="auto">
              <a:xfrm>
                <a:off x="3537857" y="4417863"/>
                <a:ext cx="712698" cy="258551"/>
              </a:xfrm>
              <a:custGeom>
                <a:avLst/>
                <a:gdLst>
                  <a:gd name="connsiteX0" fmla="*/ 0 w 715693"/>
                  <a:gd name="connsiteY0" fmla="*/ 167640 h 259080"/>
                  <a:gd name="connsiteX1" fmla="*/ 45720 w 715693"/>
                  <a:gd name="connsiteY1" fmla="*/ 152400 h 259080"/>
                  <a:gd name="connsiteX2" fmla="*/ 137160 w 715693"/>
                  <a:gd name="connsiteY2" fmla="*/ 91440 h 259080"/>
                  <a:gd name="connsiteX3" fmla="*/ 167640 w 715693"/>
                  <a:gd name="connsiteY3" fmla="*/ 45720 h 259080"/>
                  <a:gd name="connsiteX4" fmla="*/ 243840 w 715693"/>
                  <a:gd name="connsiteY4" fmla="*/ 30480 h 259080"/>
                  <a:gd name="connsiteX5" fmla="*/ 289560 w 715693"/>
                  <a:gd name="connsiteY5" fmla="*/ 0 h 259080"/>
                  <a:gd name="connsiteX6" fmla="*/ 594360 w 715693"/>
                  <a:gd name="connsiteY6" fmla="*/ 15240 h 259080"/>
                  <a:gd name="connsiteX7" fmla="*/ 701040 w 715693"/>
                  <a:gd name="connsiteY7" fmla="*/ 30480 h 259080"/>
                  <a:gd name="connsiteX8" fmla="*/ 655320 w 715693"/>
                  <a:gd name="connsiteY8" fmla="*/ 60960 h 259080"/>
                  <a:gd name="connsiteX9" fmla="*/ 563880 w 715693"/>
                  <a:gd name="connsiteY9" fmla="*/ 91440 h 259080"/>
                  <a:gd name="connsiteX10" fmla="*/ 502920 w 715693"/>
                  <a:gd name="connsiteY10" fmla="*/ 182880 h 259080"/>
                  <a:gd name="connsiteX11" fmla="*/ 457200 w 715693"/>
                  <a:gd name="connsiteY11" fmla="*/ 228600 h 259080"/>
                  <a:gd name="connsiteX12" fmla="*/ 457200 w 715693"/>
                  <a:gd name="connsiteY12" fmla="*/ 25908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693" h="259080">
                    <a:moveTo>
                      <a:pt x="0" y="167640"/>
                    </a:moveTo>
                    <a:cubicBezTo>
                      <a:pt x="15240" y="162560"/>
                      <a:pt x="32354" y="161311"/>
                      <a:pt x="45720" y="152400"/>
                    </a:cubicBezTo>
                    <a:cubicBezTo>
                      <a:pt x="159878" y="76294"/>
                      <a:pt x="28449" y="127677"/>
                      <a:pt x="137160" y="91440"/>
                    </a:cubicBezTo>
                    <a:cubicBezTo>
                      <a:pt x="147320" y="76200"/>
                      <a:pt x="151737" y="54807"/>
                      <a:pt x="167640" y="45720"/>
                    </a:cubicBezTo>
                    <a:cubicBezTo>
                      <a:pt x="190130" y="32869"/>
                      <a:pt x="219586" y="39575"/>
                      <a:pt x="243840" y="30480"/>
                    </a:cubicBezTo>
                    <a:cubicBezTo>
                      <a:pt x="260990" y="24049"/>
                      <a:pt x="274320" y="10160"/>
                      <a:pt x="289560" y="0"/>
                    </a:cubicBezTo>
                    <a:cubicBezTo>
                      <a:pt x="391160" y="5080"/>
                      <a:pt x="492911" y="7725"/>
                      <a:pt x="594360" y="15240"/>
                    </a:cubicBezTo>
                    <a:cubicBezTo>
                      <a:pt x="630183" y="17894"/>
                      <a:pt x="672303" y="8927"/>
                      <a:pt x="701040" y="30480"/>
                    </a:cubicBezTo>
                    <a:cubicBezTo>
                      <a:pt x="715693" y="41470"/>
                      <a:pt x="672058" y="53521"/>
                      <a:pt x="655320" y="60960"/>
                    </a:cubicBezTo>
                    <a:cubicBezTo>
                      <a:pt x="625960" y="74009"/>
                      <a:pt x="563880" y="91440"/>
                      <a:pt x="563880" y="91440"/>
                    </a:cubicBezTo>
                    <a:cubicBezTo>
                      <a:pt x="543560" y="121920"/>
                      <a:pt x="528823" y="156977"/>
                      <a:pt x="502920" y="182880"/>
                    </a:cubicBezTo>
                    <a:cubicBezTo>
                      <a:pt x="487680" y="198120"/>
                      <a:pt x="468289" y="210119"/>
                      <a:pt x="457200" y="228600"/>
                    </a:cubicBezTo>
                    <a:cubicBezTo>
                      <a:pt x="451973" y="237312"/>
                      <a:pt x="457200" y="248920"/>
                      <a:pt x="457200" y="259080"/>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13" name="Freeform 212"/>
              <p:cNvSpPr/>
              <p:nvPr/>
            </p:nvSpPr>
            <p:spPr bwMode="auto">
              <a:xfrm>
                <a:off x="4151943" y="4631053"/>
                <a:ext cx="636499" cy="421849"/>
              </a:xfrm>
              <a:custGeom>
                <a:avLst/>
                <a:gdLst>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777240 w 924591"/>
                  <a:gd name="connsiteY10" fmla="*/ 305225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92480 w 924591"/>
                  <a:gd name="connsiteY11" fmla="*/ 533825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83920 w 924591"/>
                  <a:gd name="connsiteY8" fmla="*/ 107105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924591"/>
                  <a:gd name="connsiteY0" fmla="*/ 396665 h 817040"/>
                  <a:gd name="connsiteX1" fmla="*/ 15240 w 924591"/>
                  <a:gd name="connsiteY1" fmla="*/ 289985 h 817040"/>
                  <a:gd name="connsiteX2" fmla="*/ 121920 w 924591"/>
                  <a:gd name="connsiteY2" fmla="*/ 152825 h 817040"/>
                  <a:gd name="connsiteX3" fmla="*/ 182880 w 924591"/>
                  <a:gd name="connsiteY3" fmla="*/ 122345 h 817040"/>
                  <a:gd name="connsiteX4" fmla="*/ 274320 w 924591"/>
                  <a:gd name="connsiteY4" fmla="*/ 61385 h 817040"/>
                  <a:gd name="connsiteX5" fmla="*/ 365760 w 924591"/>
                  <a:gd name="connsiteY5" fmla="*/ 30905 h 817040"/>
                  <a:gd name="connsiteX6" fmla="*/ 411480 w 924591"/>
                  <a:gd name="connsiteY6" fmla="*/ 15665 h 817040"/>
                  <a:gd name="connsiteX7" fmla="*/ 899160 w 924591"/>
                  <a:gd name="connsiteY7" fmla="*/ 30905 h 817040"/>
                  <a:gd name="connsiteX8" fmla="*/ 830893 w 924591"/>
                  <a:gd name="connsiteY8" fmla="*/ 57642 h 817040"/>
                  <a:gd name="connsiteX9" fmla="*/ 807720 w 924591"/>
                  <a:gd name="connsiteY9" fmla="*/ 198545 h 817040"/>
                  <a:gd name="connsiteX10" fmla="*/ 643497 w 924591"/>
                  <a:gd name="connsiteY10" fmla="*/ 329988 h 817040"/>
                  <a:gd name="connsiteX11" fmla="*/ 737195 w 924591"/>
                  <a:gd name="connsiteY11" fmla="*/ 602334 h 817040"/>
                  <a:gd name="connsiteX12" fmla="*/ 762000 w 924591"/>
                  <a:gd name="connsiteY12" fmla="*/ 762425 h 817040"/>
                  <a:gd name="connsiteX13" fmla="*/ 457200 w 924591"/>
                  <a:gd name="connsiteY13" fmla="*/ 747185 h 817040"/>
                  <a:gd name="connsiteX14" fmla="*/ 365760 w 924591"/>
                  <a:gd name="connsiteY14" fmla="*/ 686225 h 817040"/>
                  <a:gd name="connsiteX15" fmla="*/ 213360 w 924591"/>
                  <a:gd name="connsiteY15" fmla="*/ 594785 h 817040"/>
                  <a:gd name="connsiteX16" fmla="*/ 106680 w 924591"/>
                  <a:gd name="connsiteY16" fmla="*/ 533825 h 817040"/>
                  <a:gd name="connsiteX17" fmla="*/ 76200 w 924591"/>
                  <a:gd name="connsiteY17" fmla="*/ 533825 h 817040"/>
                  <a:gd name="connsiteX0" fmla="*/ 0 w 831438"/>
                  <a:gd name="connsiteY0" fmla="*/ 380999 h 801374"/>
                  <a:gd name="connsiteX1" fmla="*/ 15240 w 831438"/>
                  <a:gd name="connsiteY1" fmla="*/ 274319 h 801374"/>
                  <a:gd name="connsiteX2" fmla="*/ 121920 w 831438"/>
                  <a:gd name="connsiteY2" fmla="*/ 137159 h 801374"/>
                  <a:gd name="connsiteX3" fmla="*/ 182880 w 831438"/>
                  <a:gd name="connsiteY3" fmla="*/ 106679 h 801374"/>
                  <a:gd name="connsiteX4" fmla="*/ 274320 w 831438"/>
                  <a:gd name="connsiteY4" fmla="*/ 45719 h 801374"/>
                  <a:gd name="connsiteX5" fmla="*/ 365760 w 831438"/>
                  <a:gd name="connsiteY5" fmla="*/ 15239 h 801374"/>
                  <a:gd name="connsiteX6" fmla="*/ 411480 w 831438"/>
                  <a:gd name="connsiteY6" fmla="*/ -1 h 801374"/>
                  <a:gd name="connsiteX7" fmla="*/ 830893 w 831438"/>
                  <a:gd name="connsiteY7" fmla="*/ 41976 h 801374"/>
                  <a:gd name="connsiteX8" fmla="*/ 807720 w 831438"/>
                  <a:gd name="connsiteY8" fmla="*/ 182879 h 801374"/>
                  <a:gd name="connsiteX9" fmla="*/ 643497 w 831438"/>
                  <a:gd name="connsiteY9" fmla="*/ 314322 h 801374"/>
                  <a:gd name="connsiteX10" fmla="*/ 737195 w 831438"/>
                  <a:gd name="connsiteY10" fmla="*/ 586668 h 801374"/>
                  <a:gd name="connsiteX11" fmla="*/ 762000 w 831438"/>
                  <a:gd name="connsiteY11" fmla="*/ 746759 h 801374"/>
                  <a:gd name="connsiteX12" fmla="*/ 457200 w 831438"/>
                  <a:gd name="connsiteY12" fmla="*/ 731519 h 801374"/>
                  <a:gd name="connsiteX13" fmla="*/ 365760 w 831438"/>
                  <a:gd name="connsiteY13" fmla="*/ 670559 h 801374"/>
                  <a:gd name="connsiteX14" fmla="*/ 213360 w 831438"/>
                  <a:gd name="connsiteY14" fmla="*/ 579119 h 801374"/>
                  <a:gd name="connsiteX15" fmla="*/ 106680 w 831438"/>
                  <a:gd name="connsiteY15" fmla="*/ 518159 h 801374"/>
                  <a:gd name="connsiteX16" fmla="*/ 76200 w 831438"/>
                  <a:gd name="connsiteY16" fmla="*/ 518159 h 8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1438" h="801374">
                    <a:moveTo>
                      <a:pt x="0" y="380999"/>
                    </a:moveTo>
                    <a:cubicBezTo>
                      <a:pt x="5080" y="345439"/>
                      <a:pt x="2345" y="307846"/>
                      <a:pt x="15240" y="274319"/>
                    </a:cubicBezTo>
                    <a:cubicBezTo>
                      <a:pt x="27177" y="243284"/>
                      <a:pt x="86174" y="162692"/>
                      <a:pt x="121920" y="137159"/>
                    </a:cubicBezTo>
                    <a:cubicBezTo>
                      <a:pt x="140407" y="123954"/>
                      <a:pt x="163399" y="118368"/>
                      <a:pt x="182880" y="106679"/>
                    </a:cubicBezTo>
                    <a:cubicBezTo>
                      <a:pt x="214292" y="87832"/>
                      <a:pt x="239567" y="57303"/>
                      <a:pt x="274320" y="45719"/>
                    </a:cubicBezTo>
                    <a:lnTo>
                      <a:pt x="365760" y="15239"/>
                    </a:lnTo>
                    <a:lnTo>
                      <a:pt x="411480" y="-1"/>
                    </a:lnTo>
                    <a:cubicBezTo>
                      <a:pt x="489002" y="4455"/>
                      <a:pt x="764853" y="11496"/>
                      <a:pt x="830893" y="41976"/>
                    </a:cubicBezTo>
                    <a:cubicBezTo>
                      <a:pt x="818162" y="75924"/>
                      <a:pt x="831438" y="159161"/>
                      <a:pt x="807720" y="182879"/>
                    </a:cubicBezTo>
                    <a:cubicBezTo>
                      <a:pt x="800533" y="204439"/>
                      <a:pt x="643497" y="295186"/>
                      <a:pt x="643497" y="314322"/>
                    </a:cubicBezTo>
                    <a:cubicBezTo>
                      <a:pt x="643497" y="390691"/>
                      <a:pt x="732115" y="510468"/>
                      <a:pt x="737195" y="586668"/>
                    </a:cubicBezTo>
                    <a:cubicBezTo>
                      <a:pt x="727035" y="662868"/>
                      <a:pt x="826856" y="705487"/>
                      <a:pt x="762000" y="746759"/>
                    </a:cubicBezTo>
                    <a:cubicBezTo>
                      <a:pt x="676177" y="801374"/>
                      <a:pt x="557096" y="750730"/>
                      <a:pt x="457200" y="731519"/>
                    </a:cubicBezTo>
                    <a:cubicBezTo>
                      <a:pt x="421227" y="724601"/>
                      <a:pt x="398525" y="686942"/>
                      <a:pt x="365760" y="670559"/>
                    </a:cubicBezTo>
                    <a:cubicBezTo>
                      <a:pt x="272035" y="623696"/>
                      <a:pt x="323703" y="652681"/>
                      <a:pt x="213360" y="579119"/>
                    </a:cubicBezTo>
                    <a:cubicBezTo>
                      <a:pt x="179915" y="556822"/>
                      <a:pt x="145351" y="531049"/>
                      <a:pt x="106680" y="518159"/>
                    </a:cubicBezTo>
                    <a:cubicBezTo>
                      <a:pt x="97041" y="514946"/>
                      <a:pt x="86360" y="518159"/>
                      <a:pt x="76200" y="518159"/>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14" name="Freeform 213"/>
              <p:cNvSpPr/>
              <p:nvPr/>
            </p:nvSpPr>
            <p:spPr bwMode="auto">
              <a:xfrm>
                <a:off x="2757922" y="4553943"/>
                <a:ext cx="1671929" cy="530711"/>
              </a:xfrm>
              <a:custGeom>
                <a:avLst/>
                <a:gdLst>
                  <a:gd name="connsiteX0" fmla="*/ 2540 w 1056640"/>
                  <a:gd name="connsiteY0" fmla="*/ 261620 h 551180"/>
                  <a:gd name="connsiteX1" fmla="*/ 520700 w 1056640"/>
                  <a:gd name="connsiteY1" fmla="*/ 2540 h 551180"/>
                  <a:gd name="connsiteX2" fmla="*/ 1054100 w 1056640"/>
                  <a:gd name="connsiteY2" fmla="*/ 276860 h 551180"/>
                  <a:gd name="connsiteX3" fmla="*/ 535940 w 1056640"/>
                  <a:gd name="connsiteY3" fmla="*/ 551180 h 551180"/>
                  <a:gd name="connsiteX4" fmla="*/ 2540 w 1056640"/>
                  <a:gd name="connsiteY4" fmla="*/ 261620 h 55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551180">
                    <a:moveTo>
                      <a:pt x="2540" y="261620"/>
                    </a:moveTo>
                    <a:cubicBezTo>
                      <a:pt x="0" y="170180"/>
                      <a:pt x="345440" y="0"/>
                      <a:pt x="520700" y="2540"/>
                    </a:cubicBezTo>
                    <a:cubicBezTo>
                      <a:pt x="695960" y="5080"/>
                      <a:pt x="1051560" y="185420"/>
                      <a:pt x="1054100" y="276860"/>
                    </a:cubicBezTo>
                    <a:cubicBezTo>
                      <a:pt x="1056640" y="368300"/>
                      <a:pt x="713740" y="551180"/>
                      <a:pt x="535940" y="551180"/>
                    </a:cubicBezTo>
                    <a:cubicBezTo>
                      <a:pt x="358140" y="551180"/>
                      <a:pt x="5080" y="353060"/>
                      <a:pt x="2540" y="261620"/>
                    </a:cubicBezTo>
                    <a:close/>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15" name="Oval 214"/>
              <p:cNvSpPr/>
              <p:nvPr/>
            </p:nvSpPr>
            <p:spPr bwMode="auto">
              <a:xfrm>
                <a:off x="3134442" y="4699095"/>
                <a:ext cx="143436" cy="140615"/>
              </a:xfrm>
              <a:prstGeom prst="ellipse">
                <a:avLst/>
              </a:prstGeom>
              <a:solidFill>
                <a:srgbClr val="4D3948"/>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16" name="Freeform 215"/>
              <p:cNvSpPr/>
              <p:nvPr/>
            </p:nvSpPr>
            <p:spPr bwMode="auto">
              <a:xfrm>
                <a:off x="3560268" y="4712701"/>
                <a:ext cx="309286" cy="249481"/>
              </a:xfrm>
              <a:custGeom>
                <a:avLst/>
                <a:gdLst>
                  <a:gd name="connsiteX0" fmla="*/ 0 w 309344"/>
                  <a:gd name="connsiteY0" fmla="*/ 76863 h 249583"/>
                  <a:gd name="connsiteX1" fmla="*/ 91440 w 309344"/>
                  <a:gd name="connsiteY1" fmla="*/ 46383 h 249583"/>
                  <a:gd name="connsiteX2" fmla="*/ 152400 w 309344"/>
                  <a:gd name="connsiteY2" fmla="*/ 15903 h 249583"/>
                  <a:gd name="connsiteX3" fmla="*/ 259080 w 309344"/>
                  <a:gd name="connsiteY3" fmla="*/ 663 h 249583"/>
                  <a:gd name="connsiteX4" fmla="*/ 304800 w 309344"/>
                  <a:gd name="connsiteY4" fmla="*/ 15903 h 249583"/>
                  <a:gd name="connsiteX5" fmla="*/ 274320 w 309344"/>
                  <a:gd name="connsiteY5" fmla="*/ 107343 h 249583"/>
                  <a:gd name="connsiteX6" fmla="*/ 259080 w 309344"/>
                  <a:gd name="connsiteY6" fmla="*/ 229263 h 249583"/>
                  <a:gd name="connsiteX7" fmla="*/ 213360 w 309344"/>
                  <a:gd name="connsiteY7" fmla="*/ 244503 h 249583"/>
                  <a:gd name="connsiteX8" fmla="*/ 121920 w 309344"/>
                  <a:gd name="connsiteY8" fmla="*/ 183543 h 249583"/>
                  <a:gd name="connsiteX9" fmla="*/ 76200 w 309344"/>
                  <a:gd name="connsiteY9" fmla="*/ 137823 h 249583"/>
                  <a:gd name="connsiteX10" fmla="*/ 15240 w 309344"/>
                  <a:gd name="connsiteY10" fmla="*/ 137823 h 2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44" h="249583">
                    <a:moveTo>
                      <a:pt x="0" y="76863"/>
                    </a:moveTo>
                    <a:cubicBezTo>
                      <a:pt x="30480" y="66703"/>
                      <a:pt x="62703" y="60751"/>
                      <a:pt x="91440" y="46383"/>
                    </a:cubicBezTo>
                    <a:cubicBezTo>
                      <a:pt x="111760" y="36223"/>
                      <a:pt x="130482" y="21881"/>
                      <a:pt x="152400" y="15903"/>
                    </a:cubicBezTo>
                    <a:cubicBezTo>
                      <a:pt x="187055" y="6452"/>
                      <a:pt x="223520" y="5743"/>
                      <a:pt x="259080" y="663"/>
                    </a:cubicBezTo>
                    <a:cubicBezTo>
                      <a:pt x="274320" y="5743"/>
                      <a:pt x="302528" y="0"/>
                      <a:pt x="304800" y="15903"/>
                    </a:cubicBezTo>
                    <a:cubicBezTo>
                      <a:pt x="309344" y="47709"/>
                      <a:pt x="274320" y="107343"/>
                      <a:pt x="274320" y="107343"/>
                    </a:cubicBezTo>
                    <a:cubicBezTo>
                      <a:pt x="269240" y="147983"/>
                      <a:pt x="275714" y="191837"/>
                      <a:pt x="259080" y="229263"/>
                    </a:cubicBezTo>
                    <a:cubicBezTo>
                      <a:pt x="252556" y="243943"/>
                      <a:pt x="228600" y="249583"/>
                      <a:pt x="213360" y="244503"/>
                    </a:cubicBezTo>
                    <a:cubicBezTo>
                      <a:pt x="178607" y="232919"/>
                      <a:pt x="147823" y="209446"/>
                      <a:pt x="121920" y="183543"/>
                    </a:cubicBezTo>
                    <a:cubicBezTo>
                      <a:pt x="106680" y="168303"/>
                      <a:pt x="96010" y="146313"/>
                      <a:pt x="76200" y="137823"/>
                    </a:cubicBezTo>
                    <a:cubicBezTo>
                      <a:pt x="57523" y="129819"/>
                      <a:pt x="35560" y="137823"/>
                      <a:pt x="15240" y="137823"/>
                    </a:cubicBezTo>
                  </a:path>
                </a:pathLst>
              </a:custGeom>
              <a:solidFill>
                <a:srgbClr val="D5E4CE"/>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217" name="Freeform 216"/>
              <p:cNvSpPr/>
              <p:nvPr/>
            </p:nvSpPr>
            <p:spPr bwMode="auto">
              <a:xfrm flipV="1">
                <a:off x="3017900" y="4907751"/>
                <a:ext cx="331697" cy="45360"/>
              </a:xfrm>
              <a:custGeom>
                <a:avLst/>
                <a:gdLst>
                  <a:gd name="connsiteX0" fmla="*/ 0 w 381000"/>
                  <a:gd name="connsiteY0" fmla="*/ 0 h 20724"/>
                  <a:gd name="connsiteX1" fmla="*/ 381000 w 381000"/>
                  <a:gd name="connsiteY1" fmla="*/ 15240 h 20724"/>
                </a:gdLst>
                <a:ahLst/>
                <a:cxnLst>
                  <a:cxn ang="0">
                    <a:pos x="connsiteX0" y="connsiteY0"/>
                  </a:cxn>
                  <a:cxn ang="0">
                    <a:pos x="connsiteX1" y="connsiteY1"/>
                  </a:cxn>
                </a:cxnLst>
                <a:rect l="l" t="t" r="r" b="b"/>
                <a:pathLst>
                  <a:path w="381000" h="20724">
                    <a:moveTo>
                      <a:pt x="0" y="0"/>
                    </a:moveTo>
                    <a:cubicBezTo>
                      <a:pt x="248692" y="20724"/>
                      <a:pt x="121709" y="15240"/>
                      <a:pt x="381000" y="15240"/>
                    </a:cubicBezTo>
                  </a:path>
                </a:pathLst>
              </a:custGeom>
              <a:solidFill>
                <a:srgbClr val="FFE6B3"/>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grpSp>
      <p:sp>
        <p:nvSpPr>
          <p:cNvPr id="251" name="TextBox 250"/>
          <p:cNvSpPr txBox="1">
            <a:spLocks noChangeArrowheads="1"/>
          </p:cNvSpPr>
          <p:nvPr/>
        </p:nvSpPr>
        <p:spPr bwMode="auto">
          <a:xfrm>
            <a:off x="3924300" y="5157788"/>
            <a:ext cx="431958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Inferred continuing decline in population size based on decline in trade statistics for this species</a:t>
            </a:r>
          </a:p>
        </p:txBody>
      </p:sp>
    </p:spTree>
    <p:extLst>
      <p:ext uri="{BB962C8B-B14F-4D97-AF65-F5344CB8AC3E}">
        <p14:creationId xmlns:p14="http://schemas.microsoft.com/office/powerpoint/2010/main" val="13511810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nodeType="afterGroup">
                            <p:stCondLst>
                              <p:cond delay="500"/>
                            </p:stCondLst>
                            <p:childTnLst>
                              <p:par>
                                <p:cTn id="16" presetID="10" presetClass="exit" presetSubtype="0" fill="hold" nodeType="afterEffect">
                                  <p:stCondLst>
                                    <p:cond delay="40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25"/>
                                        </p:tgtEl>
                                        <p:attrNameLst>
                                          <p:attrName>style.visibility</p:attrName>
                                        </p:attrNameLst>
                                      </p:cBhvr>
                                      <p:to>
                                        <p:strVal val="visible"/>
                                      </p:to>
                                    </p:set>
                                    <p:animEffect transition="in" filter="fade">
                                      <p:cBhvr>
                                        <p:cTn id="21" dur="500"/>
                                        <p:tgtEl>
                                          <p:spTgt spid="225"/>
                                        </p:tgtEl>
                                      </p:cBhvr>
                                    </p:animEffect>
                                  </p:childTnLst>
                                </p:cTn>
                              </p:par>
                            </p:childTnLst>
                          </p:cTn>
                        </p:par>
                        <p:par>
                          <p:cTn id="22" fill="hold" nodeType="afterGroup">
                            <p:stCondLst>
                              <p:cond delay="1400"/>
                            </p:stCondLst>
                            <p:childTnLst>
                              <p:par>
                                <p:cTn id="23" presetID="10" presetClass="exit" presetSubtype="0" fill="hold" nodeType="afterEffect">
                                  <p:stCondLst>
                                    <p:cond delay="400"/>
                                  </p:stCondLst>
                                  <p:childTnLst>
                                    <p:animEffect transition="out" filter="fade">
                                      <p:cBhvr>
                                        <p:cTn id="24" dur="500"/>
                                        <p:tgtEl>
                                          <p:spTgt spid="225"/>
                                        </p:tgtEl>
                                      </p:cBhvr>
                                    </p:animEffect>
                                    <p:set>
                                      <p:cBhvr>
                                        <p:cTn id="25" dur="1" fill="hold">
                                          <p:stCondLst>
                                            <p:cond delay="499"/>
                                          </p:stCondLst>
                                        </p:cTn>
                                        <p:tgtEl>
                                          <p:spTgt spid="22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47"/>
                                        </p:tgtEl>
                                        <p:attrNameLst>
                                          <p:attrName>style.visibility</p:attrName>
                                        </p:attrNameLst>
                                      </p:cBhvr>
                                      <p:to>
                                        <p:strVal val="visible"/>
                                      </p:to>
                                    </p:set>
                                    <p:animEffect transition="in" filter="fade">
                                      <p:cBhvr>
                                        <p:cTn id="28" dur="500"/>
                                        <p:tgtEl>
                                          <p:spTgt spid="24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1"/>
                                        </p:tgtEl>
                                        <p:attrNameLst>
                                          <p:attrName>style.visibility</p:attrName>
                                        </p:attrNameLst>
                                      </p:cBhvr>
                                      <p:to>
                                        <p:strVal val="visible"/>
                                      </p:to>
                                    </p:set>
                                    <p:animEffect transition="in" filter="fade">
                                      <p:cBhvr>
                                        <p:cTn id="33"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049"/>
          <p:cNvGrpSpPr>
            <a:grpSpLocks/>
          </p:cNvGrpSpPr>
          <p:nvPr/>
        </p:nvGrpSpPr>
        <p:grpSpPr bwMode="auto">
          <a:xfrm>
            <a:off x="323850" y="981075"/>
            <a:ext cx="8424863" cy="1900238"/>
            <a:chOff x="200" y="2211"/>
            <a:chExt cx="5052" cy="1197"/>
          </a:xfrm>
        </p:grpSpPr>
        <p:sp>
          <p:nvSpPr>
            <p:cNvPr id="24626" name="Text Box 1044"/>
            <p:cNvSpPr txBox="1">
              <a:spLocks noChangeArrowheads="1"/>
            </p:cNvSpPr>
            <p:nvPr/>
          </p:nvSpPr>
          <p:spPr bwMode="auto">
            <a:xfrm>
              <a:off x="219" y="2211"/>
              <a:ext cx="1776" cy="461"/>
            </a:xfrm>
            <a:prstGeom prst="rect">
              <a:avLst/>
            </a:prstGeom>
            <a:solidFill>
              <a:srgbClr val="DDDDDD"/>
            </a:solidFill>
            <a:ln w="9525">
              <a:solidFill>
                <a:srgbClr val="DDDDDD"/>
              </a:solidFill>
              <a:miter lim="800000"/>
              <a:headEnd/>
              <a:tailEnd/>
            </a:ln>
          </p:spPr>
          <p:txBody>
            <a:bodyPr anchor="ctr"/>
            <a:lstStyle>
              <a:lvl1pPr marL="285750"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algn="l">
                <a:spcBef>
                  <a:spcPct val="0"/>
                </a:spcBef>
              </a:pPr>
              <a:r>
                <a:rPr lang="en-US" altLang="en-US" sz="3200" b="1">
                  <a:solidFill>
                    <a:srgbClr val="4D4D4D"/>
                  </a:solidFill>
                  <a:effectLst/>
                  <a:latin typeface="Arial" charset="0"/>
                </a:rPr>
                <a:t>Suspected</a:t>
              </a:r>
              <a:r>
                <a:rPr lang="en-US" altLang="en-US" sz="3200" b="1">
                  <a:solidFill>
                    <a:schemeClr val="bg1"/>
                  </a:solidFill>
                  <a:effectLst/>
                  <a:latin typeface="Arial" charset="0"/>
                </a:rPr>
                <a:t>  </a:t>
              </a:r>
              <a:r>
                <a:rPr lang="en-US" altLang="en-US" sz="2000">
                  <a:solidFill>
                    <a:schemeClr val="bg1"/>
                  </a:solidFill>
                  <a:effectLst/>
                  <a:latin typeface="Arial" charset="0"/>
                </a:rPr>
                <a:t> </a:t>
              </a:r>
            </a:p>
          </p:txBody>
        </p:sp>
        <p:sp>
          <p:nvSpPr>
            <p:cNvPr id="305173" name="Text Box 1045"/>
            <p:cNvSpPr txBox="1">
              <a:spLocks noChangeArrowheads="1"/>
            </p:cNvSpPr>
            <p:nvPr/>
          </p:nvSpPr>
          <p:spPr bwMode="auto">
            <a:xfrm>
              <a:off x="200" y="2768"/>
              <a:ext cx="5052" cy="640"/>
            </a:xfrm>
            <a:prstGeom prst="rect">
              <a:avLst/>
            </a:prstGeom>
            <a:noFill/>
            <a:ln w="9525">
              <a:solidFill>
                <a:srgbClr val="009900"/>
              </a:solidFill>
              <a:miter lim="800000"/>
              <a:headEnd/>
              <a:tailEnd/>
            </a:ln>
            <a:effectLst/>
          </p:spPr>
          <p:txBody>
            <a:bodyPr>
              <a:spAutoFit/>
            </a:bodyPr>
            <a:lstStyle/>
            <a:p>
              <a:pPr algn="l" eaLnBrk="0" hangingPunct="0">
                <a:spcBef>
                  <a:spcPct val="0"/>
                </a:spcBef>
                <a:defRPr/>
              </a:pPr>
              <a:r>
                <a:rPr lang="en-GB" sz="2000" b="1" dirty="0">
                  <a:effectLst/>
                  <a:latin typeface="Arial" pitchFamily="34" charset="0"/>
                  <a:cs typeface="Times New Roman" pitchFamily="18" charset="0"/>
                </a:rPr>
                <a:t>Suspected information is based on </a:t>
              </a:r>
              <a:r>
                <a:rPr lang="en-GB" sz="2000" b="1" dirty="0">
                  <a:solidFill>
                    <a:srgbClr val="990000"/>
                  </a:solidFill>
                  <a:effectLst/>
                  <a:latin typeface="Arial" pitchFamily="34" charset="0"/>
                  <a:cs typeface="Times New Roman" pitchFamily="18" charset="0"/>
                </a:rPr>
                <a:t>circumstantial</a:t>
              </a:r>
              <a:r>
                <a:rPr lang="en-GB" sz="2000" b="1" dirty="0">
                  <a:effectLst/>
                  <a:latin typeface="Arial" pitchFamily="34" charset="0"/>
                  <a:cs typeface="Times New Roman" pitchFamily="18" charset="0"/>
                </a:rPr>
                <a:t> evidence, or on variables in </a:t>
              </a:r>
              <a:r>
                <a:rPr lang="en-GB" sz="2000" b="1" dirty="0">
                  <a:solidFill>
                    <a:srgbClr val="990000"/>
                  </a:solidFill>
                  <a:effectLst/>
                  <a:latin typeface="Arial" pitchFamily="34" charset="0"/>
                  <a:cs typeface="Times New Roman" pitchFamily="18" charset="0"/>
                </a:rPr>
                <a:t>different types of units</a:t>
              </a:r>
              <a:r>
                <a:rPr lang="en-GB" sz="2000" b="1" dirty="0">
                  <a:effectLst/>
                  <a:latin typeface="Arial" pitchFamily="34" charset="0"/>
                  <a:cs typeface="Times New Roman" pitchFamily="18" charset="0"/>
                </a:rPr>
                <a:t>. In general, this can be based on any factor related to population abundance or distribution.</a:t>
              </a:r>
              <a:endParaRPr lang="en-US" sz="2000" dirty="0">
                <a:effectLst>
                  <a:outerShdw blurRad="38100" dist="38100" dir="2700000" algn="tl">
                    <a:srgbClr val="C0C0C0"/>
                  </a:outerShdw>
                </a:effectLst>
                <a:latin typeface="Arial" pitchFamily="34" charset="0"/>
                <a:cs typeface="Times New Roman" pitchFamily="18" charset="0"/>
              </a:endParaRPr>
            </a:p>
          </p:txBody>
        </p:sp>
      </p:grpSp>
      <p:sp>
        <p:nvSpPr>
          <p:cNvPr id="66" name="TextBox 65"/>
          <p:cNvSpPr txBox="1">
            <a:spLocks noChangeArrowheads="1"/>
          </p:cNvSpPr>
          <p:nvPr/>
        </p:nvSpPr>
        <p:spPr bwMode="auto">
          <a:xfrm>
            <a:off x="763588" y="3063875"/>
            <a:ext cx="74168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eaLnBrk="1" hangingPunct="1"/>
            <a:r>
              <a:rPr lang="en-GB" altLang="en-US" sz="2000">
                <a:effectLst/>
                <a:latin typeface="Arial" charset="0"/>
                <a:cs typeface="Arial" charset="0"/>
              </a:rPr>
              <a:t>For example: Rate of habitat loss is known, but past and current population sizes </a:t>
            </a:r>
            <a:r>
              <a:rPr lang="en-GB" altLang="en-US" sz="2000" b="1">
                <a:effectLst/>
                <a:latin typeface="Arial" charset="0"/>
                <a:cs typeface="Arial" charset="0"/>
              </a:rPr>
              <a:t>are unknown</a:t>
            </a:r>
            <a:r>
              <a:rPr lang="en-GB" altLang="en-US" sz="2000">
                <a:effectLst/>
                <a:latin typeface="Arial" charset="0"/>
                <a:cs typeface="Arial" charset="0"/>
              </a:rPr>
              <a:t>.</a:t>
            </a:r>
          </a:p>
        </p:txBody>
      </p:sp>
      <p:sp>
        <p:nvSpPr>
          <p:cNvPr id="101" name="Freeform 100"/>
          <p:cNvSpPr/>
          <p:nvPr/>
        </p:nvSpPr>
        <p:spPr bwMode="auto">
          <a:xfrm>
            <a:off x="466725" y="4052888"/>
            <a:ext cx="3527425" cy="2039937"/>
          </a:xfrm>
          <a:custGeom>
            <a:avLst/>
            <a:gdLst>
              <a:gd name="connsiteX0" fmla="*/ 296333 w 4191000"/>
              <a:gd name="connsiteY0" fmla="*/ 139700 h 2717800"/>
              <a:gd name="connsiteX1" fmla="*/ 1617133 w 4191000"/>
              <a:gd name="connsiteY1" fmla="*/ 88900 h 2717800"/>
              <a:gd name="connsiteX2" fmla="*/ 2671233 w 4191000"/>
              <a:gd name="connsiteY2" fmla="*/ 203200 h 2717800"/>
              <a:gd name="connsiteX3" fmla="*/ 3992033 w 4191000"/>
              <a:gd name="connsiteY3" fmla="*/ 647700 h 2717800"/>
              <a:gd name="connsiteX4" fmla="*/ 3865033 w 4191000"/>
              <a:gd name="connsiteY4" fmla="*/ 1041400 h 2717800"/>
              <a:gd name="connsiteX5" fmla="*/ 2963333 w 4191000"/>
              <a:gd name="connsiteY5" fmla="*/ 1536700 h 2717800"/>
              <a:gd name="connsiteX6" fmla="*/ 1439333 w 4191000"/>
              <a:gd name="connsiteY6" fmla="*/ 2654300 h 2717800"/>
              <a:gd name="connsiteX7" fmla="*/ 537633 w 4191000"/>
              <a:gd name="connsiteY7" fmla="*/ 1917700 h 2717800"/>
              <a:gd name="connsiteX8" fmla="*/ 829733 w 4191000"/>
              <a:gd name="connsiteY8" fmla="*/ 1282700 h 2717800"/>
              <a:gd name="connsiteX9" fmla="*/ 93133 w 4191000"/>
              <a:gd name="connsiteY9" fmla="*/ 927100 h 2717800"/>
              <a:gd name="connsiteX10" fmla="*/ 296333 w 4191000"/>
              <a:gd name="connsiteY10" fmla="*/ 139700 h 2717800"/>
              <a:gd name="connsiteX0" fmla="*/ 296333 w 4191000"/>
              <a:gd name="connsiteY0" fmla="*/ 139700 h 2662682"/>
              <a:gd name="connsiteX1" fmla="*/ 1617133 w 4191000"/>
              <a:gd name="connsiteY1" fmla="*/ 88900 h 2662682"/>
              <a:gd name="connsiteX2" fmla="*/ 2671233 w 4191000"/>
              <a:gd name="connsiteY2" fmla="*/ 203200 h 2662682"/>
              <a:gd name="connsiteX3" fmla="*/ 3992033 w 4191000"/>
              <a:gd name="connsiteY3" fmla="*/ 647700 h 2662682"/>
              <a:gd name="connsiteX4" fmla="*/ 3865033 w 4191000"/>
              <a:gd name="connsiteY4" fmla="*/ 1041400 h 2662682"/>
              <a:gd name="connsiteX5" fmla="*/ 3079102 w 4191000"/>
              <a:gd name="connsiteY5" fmla="*/ 1867409 h 2662682"/>
              <a:gd name="connsiteX6" fmla="*/ 1439333 w 4191000"/>
              <a:gd name="connsiteY6" fmla="*/ 2654300 h 2662682"/>
              <a:gd name="connsiteX7" fmla="*/ 537633 w 4191000"/>
              <a:gd name="connsiteY7" fmla="*/ 1917700 h 2662682"/>
              <a:gd name="connsiteX8" fmla="*/ 829733 w 4191000"/>
              <a:gd name="connsiteY8" fmla="*/ 1282700 h 2662682"/>
              <a:gd name="connsiteX9" fmla="*/ 93133 w 4191000"/>
              <a:gd name="connsiteY9" fmla="*/ 927100 h 2662682"/>
              <a:gd name="connsiteX10" fmla="*/ 296333 w 4191000"/>
              <a:gd name="connsiteY10" fmla="*/ 139700 h 2662682"/>
              <a:gd name="connsiteX0" fmla="*/ 296333 w 4191000"/>
              <a:gd name="connsiteY0" fmla="*/ 139700 h 2749370"/>
              <a:gd name="connsiteX1" fmla="*/ 1617133 w 4191000"/>
              <a:gd name="connsiteY1" fmla="*/ 88900 h 2749370"/>
              <a:gd name="connsiteX2" fmla="*/ 2671233 w 4191000"/>
              <a:gd name="connsiteY2" fmla="*/ 203200 h 2749370"/>
              <a:gd name="connsiteX3" fmla="*/ 3992033 w 4191000"/>
              <a:gd name="connsiteY3" fmla="*/ 647700 h 2749370"/>
              <a:gd name="connsiteX4" fmla="*/ 3865033 w 4191000"/>
              <a:gd name="connsiteY4" fmla="*/ 1041400 h 2749370"/>
              <a:gd name="connsiteX5" fmla="*/ 3079102 w 4191000"/>
              <a:gd name="connsiteY5" fmla="*/ 1867409 h 2749370"/>
              <a:gd name="connsiteX6" fmla="*/ 1454020 w 4191000"/>
              <a:gd name="connsiteY6" fmla="*/ 2740988 h 2749370"/>
              <a:gd name="connsiteX7" fmla="*/ 537633 w 4191000"/>
              <a:gd name="connsiteY7" fmla="*/ 1917700 h 2749370"/>
              <a:gd name="connsiteX8" fmla="*/ 829733 w 4191000"/>
              <a:gd name="connsiteY8" fmla="*/ 1282700 h 2749370"/>
              <a:gd name="connsiteX9" fmla="*/ 93133 w 4191000"/>
              <a:gd name="connsiteY9" fmla="*/ 927100 h 2749370"/>
              <a:gd name="connsiteX10" fmla="*/ 296333 w 4191000"/>
              <a:gd name="connsiteY10" fmla="*/ 139700 h 27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1000" h="2749370">
                <a:moveTo>
                  <a:pt x="296333" y="139700"/>
                </a:moveTo>
                <a:cubicBezTo>
                  <a:pt x="550333" y="0"/>
                  <a:pt x="1221317" y="78317"/>
                  <a:pt x="1617133" y="88900"/>
                </a:cubicBezTo>
                <a:cubicBezTo>
                  <a:pt x="2012949" y="99483"/>
                  <a:pt x="2275416" y="110067"/>
                  <a:pt x="2671233" y="203200"/>
                </a:cubicBezTo>
                <a:cubicBezTo>
                  <a:pt x="3067050" y="296333"/>
                  <a:pt x="3793066" y="508000"/>
                  <a:pt x="3992033" y="647700"/>
                </a:cubicBezTo>
                <a:cubicBezTo>
                  <a:pt x="4191000" y="787400"/>
                  <a:pt x="4017188" y="838115"/>
                  <a:pt x="3865033" y="1041400"/>
                </a:cubicBezTo>
                <a:cubicBezTo>
                  <a:pt x="3712878" y="1244685"/>
                  <a:pt x="3480937" y="1584144"/>
                  <a:pt x="3079102" y="1867409"/>
                </a:cubicBezTo>
                <a:cubicBezTo>
                  <a:pt x="2677267" y="2150674"/>
                  <a:pt x="1877598" y="2732606"/>
                  <a:pt x="1454020" y="2740988"/>
                </a:cubicBezTo>
                <a:cubicBezTo>
                  <a:pt x="1030442" y="2749370"/>
                  <a:pt x="641681" y="2160748"/>
                  <a:pt x="537633" y="1917700"/>
                </a:cubicBezTo>
                <a:cubicBezTo>
                  <a:pt x="433585" y="1674652"/>
                  <a:pt x="903816" y="1447800"/>
                  <a:pt x="829733" y="1282700"/>
                </a:cubicBezTo>
                <a:cubicBezTo>
                  <a:pt x="755650" y="1117600"/>
                  <a:pt x="186266" y="1117600"/>
                  <a:pt x="93133" y="927100"/>
                </a:cubicBezTo>
                <a:cubicBezTo>
                  <a:pt x="0" y="736600"/>
                  <a:pt x="42333" y="279400"/>
                  <a:pt x="296333" y="139700"/>
                </a:cubicBezTo>
                <a:close/>
              </a:path>
            </a:pathLst>
          </a:custGeom>
          <a:solidFill>
            <a:srgbClr val="00B0F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02" name="Freeform 101"/>
          <p:cNvSpPr/>
          <p:nvPr/>
        </p:nvSpPr>
        <p:spPr bwMode="auto">
          <a:xfrm>
            <a:off x="709613" y="4237038"/>
            <a:ext cx="2773362" cy="1824037"/>
          </a:xfrm>
          <a:custGeom>
            <a:avLst/>
            <a:gdLst>
              <a:gd name="connsiteX0" fmla="*/ 296333 w 4191000"/>
              <a:gd name="connsiteY0" fmla="*/ 139700 h 2717800"/>
              <a:gd name="connsiteX1" fmla="*/ 1617133 w 4191000"/>
              <a:gd name="connsiteY1" fmla="*/ 88900 h 2717800"/>
              <a:gd name="connsiteX2" fmla="*/ 2671233 w 4191000"/>
              <a:gd name="connsiteY2" fmla="*/ 203200 h 2717800"/>
              <a:gd name="connsiteX3" fmla="*/ 3992033 w 4191000"/>
              <a:gd name="connsiteY3" fmla="*/ 647700 h 2717800"/>
              <a:gd name="connsiteX4" fmla="*/ 3865033 w 4191000"/>
              <a:gd name="connsiteY4" fmla="*/ 1041400 h 2717800"/>
              <a:gd name="connsiteX5" fmla="*/ 2963333 w 4191000"/>
              <a:gd name="connsiteY5" fmla="*/ 1536700 h 2717800"/>
              <a:gd name="connsiteX6" fmla="*/ 1439333 w 4191000"/>
              <a:gd name="connsiteY6" fmla="*/ 2654300 h 2717800"/>
              <a:gd name="connsiteX7" fmla="*/ 537633 w 4191000"/>
              <a:gd name="connsiteY7" fmla="*/ 1917700 h 2717800"/>
              <a:gd name="connsiteX8" fmla="*/ 829733 w 4191000"/>
              <a:gd name="connsiteY8" fmla="*/ 1282700 h 2717800"/>
              <a:gd name="connsiteX9" fmla="*/ 93133 w 4191000"/>
              <a:gd name="connsiteY9" fmla="*/ 927100 h 2717800"/>
              <a:gd name="connsiteX10" fmla="*/ 296333 w 4191000"/>
              <a:gd name="connsiteY10" fmla="*/ 139700 h 2717800"/>
              <a:gd name="connsiteX0" fmla="*/ 585216 w 4128144"/>
              <a:gd name="connsiteY0" fmla="*/ 267647 h 2650807"/>
              <a:gd name="connsiteX1" fmla="*/ 1554277 w 4128144"/>
              <a:gd name="connsiteY1" fmla="*/ 21907 h 2650807"/>
              <a:gd name="connsiteX2" fmla="*/ 2608377 w 4128144"/>
              <a:gd name="connsiteY2" fmla="*/ 136207 h 2650807"/>
              <a:gd name="connsiteX3" fmla="*/ 3929177 w 4128144"/>
              <a:gd name="connsiteY3" fmla="*/ 580707 h 2650807"/>
              <a:gd name="connsiteX4" fmla="*/ 3802177 w 4128144"/>
              <a:gd name="connsiteY4" fmla="*/ 974407 h 2650807"/>
              <a:gd name="connsiteX5" fmla="*/ 2900477 w 4128144"/>
              <a:gd name="connsiteY5" fmla="*/ 1469707 h 2650807"/>
              <a:gd name="connsiteX6" fmla="*/ 1376477 w 4128144"/>
              <a:gd name="connsiteY6" fmla="*/ 2587307 h 2650807"/>
              <a:gd name="connsiteX7" fmla="*/ 474777 w 4128144"/>
              <a:gd name="connsiteY7" fmla="*/ 1850707 h 2650807"/>
              <a:gd name="connsiteX8" fmla="*/ 766877 w 4128144"/>
              <a:gd name="connsiteY8" fmla="*/ 1215707 h 2650807"/>
              <a:gd name="connsiteX9" fmla="*/ 30277 w 4128144"/>
              <a:gd name="connsiteY9" fmla="*/ 860107 h 2650807"/>
              <a:gd name="connsiteX10" fmla="*/ 585216 w 4128144"/>
              <a:gd name="connsiteY10" fmla="*/ 267647 h 2650807"/>
              <a:gd name="connsiteX0" fmla="*/ 212039 w 3754967"/>
              <a:gd name="connsiteY0" fmla="*/ 267647 h 2650807"/>
              <a:gd name="connsiteX1" fmla="*/ 1181100 w 3754967"/>
              <a:gd name="connsiteY1" fmla="*/ 21907 h 2650807"/>
              <a:gd name="connsiteX2" fmla="*/ 2235200 w 3754967"/>
              <a:gd name="connsiteY2" fmla="*/ 136207 h 2650807"/>
              <a:gd name="connsiteX3" fmla="*/ 3556000 w 3754967"/>
              <a:gd name="connsiteY3" fmla="*/ 580707 h 2650807"/>
              <a:gd name="connsiteX4" fmla="*/ 3429000 w 3754967"/>
              <a:gd name="connsiteY4" fmla="*/ 974407 h 2650807"/>
              <a:gd name="connsiteX5" fmla="*/ 2527300 w 3754967"/>
              <a:gd name="connsiteY5" fmla="*/ 1469707 h 2650807"/>
              <a:gd name="connsiteX6" fmla="*/ 1003300 w 3754967"/>
              <a:gd name="connsiteY6" fmla="*/ 2587307 h 2650807"/>
              <a:gd name="connsiteX7" fmla="*/ 101600 w 3754967"/>
              <a:gd name="connsiteY7" fmla="*/ 1850707 h 2650807"/>
              <a:gd name="connsiteX8" fmla="*/ 393700 w 3754967"/>
              <a:gd name="connsiteY8" fmla="*/ 1215707 h 2650807"/>
              <a:gd name="connsiteX9" fmla="*/ 68023 w 3754967"/>
              <a:gd name="connsiteY9" fmla="*/ 771703 h 2650807"/>
              <a:gd name="connsiteX10" fmla="*/ 212039 w 3754967"/>
              <a:gd name="connsiteY10" fmla="*/ 267647 h 2650807"/>
              <a:gd name="connsiteX0" fmla="*/ 185513 w 3728441"/>
              <a:gd name="connsiteY0" fmla="*/ 267647 h 2650993"/>
              <a:gd name="connsiteX1" fmla="*/ 1154574 w 3728441"/>
              <a:gd name="connsiteY1" fmla="*/ 21907 h 2650993"/>
              <a:gd name="connsiteX2" fmla="*/ 2208674 w 3728441"/>
              <a:gd name="connsiteY2" fmla="*/ 136207 h 2650993"/>
              <a:gd name="connsiteX3" fmla="*/ 3529474 w 3728441"/>
              <a:gd name="connsiteY3" fmla="*/ 580707 h 2650993"/>
              <a:gd name="connsiteX4" fmla="*/ 3402474 w 3728441"/>
              <a:gd name="connsiteY4" fmla="*/ 974407 h 2650993"/>
              <a:gd name="connsiteX5" fmla="*/ 2500774 w 3728441"/>
              <a:gd name="connsiteY5" fmla="*/ 1469707 h 2650993"/>
              <a:gd name="connsiteX6" fmla="*/ 976774 w 3728441"/>
              <a:gd name="connsiteY6" fmla="*/ 2587307 h 2650993"/>
              <a:gd name="connsiteX7" fmla="*/ 329529 w 3728441"/>
              <a:gd name="connsiteY7" fmla="*/ 1851823 h 2650993"/>
              <a:gd name="connsiteX8" fmla="*/ 367174 w 3728441"/>
              <a:gd name="connsiteY8" fmla="*/ 1215707 h 2650993"/>
              <a:gd name="connsiteX9" fmla="*/ 41497 w 3728441"/>
              <a:gd name="connsiteY9" fmla="*/ 771703 h 2650993"/>
              <a:gd name="connsiteX10" fmla="*/ 185513 w 3728441"/>
              <a:gd name="connsiteY10" fmla="*/ 267647 h 2650993"/>
              <a:gd name="connsiteX0" fmla="*/ 185513 w 3728441"/>
              <a:gd name="connsiteY0" fmla="*/ 267647 h 2419565"/>
              <a:gd name="connsiteX1" fmla="*/ 1154574 w 3728441"/>
              <a:gd name="connsiteY1" fmla="*/ 21907 h 2419565"/>
              <a:gd name="connsiteX2" fmla="*/ 2208674 w 3728441"/>
              <a:gd name="connsiteY2" fmla="*/ 136207 h 2419565"/>
              <a:gd name="connsiteX3" fmla="*/ 3529474 w 3728441"/>
              <a:gd name="connsiteY3" fmla="*/ 580707 h 2419565"/>
              <a:gd name="connsiteX4" fmla="*/ 3402474 w 3728441"/>
              <a:gd name="connsiteY4" fmla="*/ 974407 h 2419565"/>
              <a:gd name="connsiteX5" fmla="*/ 2500774 w 3728441"/>
              <a:gd name="connsiteY5" fmla="*/ 1469707 h 2419565"/>
              <a:gd name="connsiteX6" fmla="*/ 1049609 w 3728441"/>
              <a:gd name="connsiteY6" fmla="*/ 2355879 h 2419565"/>
              <a:gd name="connsiteX7" fmla="*/ 329529 w 3728441"/>
              <a:gd name="connsiteY7" fmla="*/ 1851823 h 2419565"/>
              <a:gd name="connsiteX8" fmla="*/ 367174 w 3728441"/>
              <a:gd name="connsiteY8" fmla="*/ 1215707 h 2419565"/>
              <a:gd name="connsiteX9" fmla="*/ 41497 w 3728441"/>
              <a:gd name="connsiteY9" fmla="*/ 771703 h 2419565"/>
              <a:gd name="connsiteX10" fmla="*/ 185513 w 3728441"/>
              <a:gd name="connsiteY10" fmla="*/ 267647 h 2419565"/>
              <a:gd name="connsiteX0" fmla="*/ 185513 w 3520653"/>
              <a:gd name="connsiteY0" fmla="*/ 267647 h 2419565"/>
              <a:gd name="connsiteX1" fmla="*/ 1154574 w 3520653"/>
              <a:gd name="connsiteY1" fmla="*/ 21907 h 2419565"/>
              <a:gd name="connsiteX2" fmla="*/ 2208674 w 3520653"/>
              <a:gd name="connsiteY2" fmla="*/ 136207 h 2419565"/>
              <a:gd name="connsiteX3" fmla="*/ 3209849 w 3520653"/>
              <a:gd name="connsiteY3" fmla="*/ 627687 h 2419565"/>
              <a:gd name="connsiteX4" fmla="*/ 3402474 w 3520653"/>
              <a:gd name="connsiteY4" fmla="*/ 974407 h 2419565"/>
              <a:gd name="connsiteX5" fmla="*/ 2500774 w 3520653"/>
              <a:gd name="connsiteY5" fmla="*/ 1469707 h 2419565"/>
              <a:gd name="connsiteX6" fmla="*/ 1049609 w 3520653"/>
              <a:gd name="connsiteY6" fmla="*/ 2355879 h 2419565"/>
              <a:gd name="connsiteX7" fmla="*/ 329529 w 3520653"/>
              <a:gd name="connsiteY7" fmla="*/ 1851823 h 2419565"/>
              <a:gd name="connsiteX8" fmla="*/ 367174 w 3520653"/>
              <a:gd name="connsiteY8" fmla="*/ 1215707 h 2419565"/>
              <a:gd name="connsiteX9" fmla="*/ 41497 w 3520653"/>
              <a:gd name="connsiteY9" fmla="*/ 771703 h 2419565"/>
              <a:gd name="connsiteX10" fmla="*/ 185513 w 3520653"/>
              <a:gd name="connsiteY10" fmla="*/ 267647 h 2419565"/>
              <a:gd name="connsiteX0" fmla="*/ 185513 w 3316705"/>
              <a:gd name="connsiteY0" fmla="*/ 267647 h 2419565"/>
              <a:gd name="connsiteX1" fmla="*/ 1154574 w 3316705"/>
              <a:gd name="connsiteY1" fmla="*/ 21907 h 2419565"/>
              <a:gd name="connsiteX2" fmla="*/ 2208674 w 3316705"/>
              <a:gd name="connsiteY2" fmla="*/ 136207 h 2419565"/>
              <a:gd name="connsiteX3" fmla="*/ 3209849 w 3316705"/>
              <a:gd name="connsiteY3" fmla="*/ 627687 h 2419565"/>
              <a:gd name="connsiteX4" fmla="*/ 2849809 w 3316705"/>
              <a:gd name="connsiteY4" fmla="*/ 1059735 h 2419565"/>
              <a:gd name="connsiteX5" fmla="*/ 2500774 w 3316705"/>
              <a:gd name="connsiteY5" fmla="*/ 1469707 h 2419565"/>
              <a:gd name="connsiteX6" fmla="*/ 1049609 w 3316705"/>
              <a:gd name="connsiteY6" fmla="*/ 2355879 h 2419565"/>
              <a:gd name="connsiteX7" fmla="*/ 329529 w 3316705"/>
              <a:gd name="connsiteY7" fmla="*/ 1851823 h 2419565"/>
              <a:gd name="connsiteX8" fmla="*/ 367174 w 3316705"/>
              <a:gd name="connsiteY8" fmla="*/ 1215707 h 2419565"/>
              <a:gd name="connsiteX9" fmla="*/ 41497 w 3316705"/>
              <a:gd name="connsiteY9" fmla="*/ 771703 h 2419565"/>
              <a:gd name="connsiteX10" fmla="*/ 185513 w 3316705"/>
              <a:gd name="connsiteY10" fmla="*/ 267647 h 2419565"/>
              <a:gd name="connsiteX0" fmla="*/ 185513 w 3359038"/>
              <a:gd name="connsiteY0" fmla="*/ 266167 h 2418085"/>
              <a:gd name="connsiteX1" fmla="*/ 1154574 w 3359038"/>
              <a:gd name="connsiteY1" fmla="*/ 20427 h 2418085"/>
              <a:gd name="connsiteX2" fmla="*/ 1954674 w 3359038"/>
              <a:gd name="connsiteY2" fmla="*/ 388727 h 2418085"/>
              <a:gd name="connsiteX3" fmla="*/ 3209849 w 3359038"/>
              <a:gd name="connsiteY3" fmla="*/ 626207 h 2418085"/>
              <a:gd name="connsiteX4" fmla="*/ 2849809 w 3359038"/>
              <a:gd name="connsiteY4" fmla="*/ 1058255 h 2418085"/>
              <a:gd name="connsiteX5" fmla="*/ 2500774 w 3359038"/>
              <a:gd name="connsiteY5" fmla="*/ 1468227 h 2418085"/>
              <a:gd name="connsiteX6" fmla="*/ 1049609 w 3359038"/>
              <a:gd name="connsiteY6" fmla="*/ 2354399 h 2418085"/>
              <a:gd name="connsiteX7" fmla="*/ 329529 w 3359038"/>
              <a:gd name="connsiteY7" fmla="*/ 1850343 h 2418085"/>
              <a:gd name="connsiteX8" fmla="*/ 367174 w 3359038"/>
              <a:gd name="connsiteY8" fmla="*/ 1214227 h 2418085"/>
              <a:gd name="connsiteX9" fmla="*/ 41497 w 3359038"/>
              <a:gd name="connsiteY9" fmla="*/ 770223 h 2418085"/>
              <a:gd name="connsiteX10" fmla="*/ 185513 w 3359038"/>
              <a:gd name="connsiteY10" fmla="*/ 266167 h 2418085"/>
              <a:gd name="connsiteX0" fmla="*/ 180020 w 3353545"/>
              <a:gd name="connsiteY0" fmla="*/ 96011 h 2247929"/>
              <a:gd name="connsiteX1" fmla="*/ 1116123 w 3353545"/>
              <a:gd name="connsiteY1" fmla="*/ 24003 h 2247929"/>
              <a:gd name="connsiteX2" fmla="*/ 1949181 w 3353545"/>
              <a:gd name="connsiteY2" fmla="*/ 218571 h 2247929"/>
              <a:gd name="connsiteX3" fmla="*/ 3204356 w 3353545"/>
              <a:gd name="connsiteY3" fmla="*/ 456051 h 2247929"/>
              <a:gd name="connsiteX4" fmla="*/ 2844316 w 3353545"/>
              <a:gd name="connsiteY4" fmla="*/ 888099 h 2247929"/>
              <a:gd name="connsiteX5" fmla="*/ 2495281 w 3353545"/>
              <a:gd name="connsiteY5" fmla="*/ 1298071 h 2247929"/>
              <a:gd name="connsiteX6" fmla="*/ 1044116 w 3353545"/>
              <a:gd name="connsiteY6" fmla="*/ 2184243 h 2247929"/>
              <a:gd name="connsiteX7" fmla="*/ 324036 w 3353545"/>
              <a:gd name="connsiteY7" fmla="*/ 1680187 h 2247929"/>
              <a:gd name="connsiteX8" fmla="*/ 361681 w 3353545"/>
              <a:gd name="connsiteY8" fmla="*/ 1044071 h 2247929"/>
              <a:gd name="connsiteX9" fmla="*/ 36004 w 3353545"/>
              <a:gd name="connsiteY9" fmla="*/ 600067 h 2247929"/>
              <a:gd name="connsiteX10" fmla="*/ 180020 w 3353545"/>
              <a:gd name="connsiteY10" fmla="*/ 96011 h 2247929"/>
              <a:gd name="connsiteX0" fmla="*/ 180020 w 2921496"/>
              <a:gd name="connsiteY0" fmla="*/ 96011 h 2247929"/>
              <a:gd name="connsiteX1" fmla="*/ 1116123 w 2921496"/>
              <a:gd name="connsiteY1" fmla="*/ 24003 h 2247929"/>
              <a:gd name="connsiteX2" fmla="*/ 1949181 w 2921496"/>
              <a:gd name="connsiteY2" fmla="*/ 218571 h 2247929"/>
              <a:gd name="connsiteX3" fmla="*/ 2772307 w 2921496"/>
              <a:gd name="connsiteY3" fmla="*/ 528059 h 2247929"/>
              <a:gd name="connsiteX4" fmla="*/ 2844316 w 2921496"/>
              <a:gd name="connsiteY4" fmla="*/ 888099 h 2247929"/>
              <a:gd name="connsiteX5" fmla="*/ 2495281 w 2921496"/>
              <a:gd name="connsiteY5" fmla="*/ 1298071 h 2247929"/>
              <a:gd name="connsiteX6" fmla="*/ 1044116 w 2921496"/>
              <a:gd name="connsiteY6" fmla="*/ 2184243 h 2247929"/>
              <a:gd name="connsiteX7" fmla="*/ 324036 w 2921496"/>
              <a:gd name="connsiteY7" fmla="*/ 1680187 h 2247929"/>
              <a:gd name="connsiteX8" fmla="*/ 361681 w 2921496"/>
              <a:gd name="connsiteY8" fmla="*/ 1044071 h 2247929"/>
              <a:gd name="connsiteX9" fmla="*/ 36004 w 2921496"/>
              <a:gd name="connsiteY9" fmla="*/ 600067 h 2247929"/>
              <a:gd name="connsiteX10" fmla="*/ 180020 w 2921496"/>
              <a:gd name="connsiteY10" fmla="*/ 96011 h 2247929"/>
              <a:gd name="connsiteX0" fmla="*/ 180020 w 3065512"/>
              <a:gd name="connsiteY0" fmla="*/ 96011 h 2247929"/>
              <a:gd name="connsiteX1" fmla="*/ 1116123 w 3065512"/>
              <a:gd name="connsiteY1" fmla="*/ 24003 h 2247929"/>
              <a:gd name="connsiteX2" fmla="*/ 1949181 w 3065512"/>
              <a:gd name="connsiteY2" fmla="*/ 218571 h 2247929"/>
              <a:gd name="connsiteX3" fmla="*/ 2916323 w 3065512"/>
              <a:gd name="connsiteY3" fmla="*/ 456051 h 2247929"/>
              <a:gd name="connsiteX4" fmla="*/ 2844316 w 3065512"/>
              <a:gd name="connsiteY4" fmla="*/ 888099 h 2247929"/>
              <a:gd name="connsiteX5" fmla="*/ 2495281 w 3065512"/>
              <a:gd name="connsiteY5" fmla="*/ 1298071 h 2247929"/>
              <a:gd name="connsiteX6" fmla="*/ 1044116 w 3065512"/>
              <a:gd name="connsiteY6" fmla="*/ 2184243 h 2247929"/>
              <a:gd name="connsiteX7" fmla="*/ 324036 w 3065512"/>
              <a:gd name="connsiteY7" fmla="*/ 1680187 h 2247929"/>
              <a:gd name="connsiteX8" fmla="*/ 361681 w 3065512"/>
              <a:gd name="connsiteY8" fmla="*/ 1044071 h 2247929"/>
              <a:gd name="connsiteX9" fmla="*/ 36004 w 3065512"/>
              <a:gd name="connsiteY9" fmla="*/ 600067 h 2247929"/>
              <a:gd name="connsiteX10" fmla="*/ 180020 w 3065512"/>
              <a:gd name="connsiteY10" fmla="*/ 96011 h 2247929"/>
              <a:gd name="connsiteX0" fmla="*/ 180020 w 3281537"/>
              <a:gd name="connsiteY0" fmla="*/ 96011 h 2247929"/>
              <a:gd name="connsiteX1" fmla="*/ 1332148 w 3281537"/>
              <a:gd name="connsiteY1" fmla="*/ 24003 h 2247929"/>
              <a:gd name="connsiteX2" fmla="*/ 2165206 w 3281537"/>
              <a:gd name="connsiteY2" fmla="*/ 218571 h 2247929"/>
              <a:gd name="connsiteX3" fmla="*/ 3132348 w 3281537"/>
              <a:gd name="connsiteY3" fmla="*/ 456051 h 2247929"/>
              <a:gd name="connsiteX4" fmla="*/ 3060341 w 3281537"/>
              <a:gd name="connsiteY4" fmla="*/ 888099 h 2247929"/>
              <a:gd name="connsiteX5" fmla="*/ 2711306 w 3281537"/>
              <a:gd name="connsiteY5" fmla="*/ 1298071 h 2247929"/>
              <a:gd name="connsiteX6" fmla="*/ 1260141 w 3281537"/>
              <a:gd name="connsiteY6" fmla="*/ 2184243 h 2247929"/>
              <a:gd name="connsiteX7" fmla="*/ 540061 w 3281537"/>
              <a:gd name="connsiteY7" fmla="*/ 1680187 h 2247929"/>
              <a:gd name="connsiteX8" fmla="*/ 577706 w 3281537"/>
              <a:gd name="connsiteY8" fmla="*/ 1044071 h 2247929"/>
              <a:gd name="connsiteX9" fmla="*/ 252029 w 3281537"/>
              <a:gd name="connsiteY9" fmla="*/ 600067 h 2247929"/>
              <a:gd name="connsiteX10" fmla="*/ 180020 w 3281537"/>
              <a:gd name="connsiteY10" fmla="*/ 96011 h 2247929"/>
              <a:gd name="connsiteX0" fmla="*/ 180020 w 3281537"/>
              <a:gd name="connsiteY0" fmla="*/ 36004 h 2187922"/>
              <a:gd name="connsiteX1" fmla="*/ 1332149 w 3281537"/>
              <a:gd name="connsiteY1" fmla="*/ 324036 h 2187922"/>
              <a:gd name="connsiteX2" fmla="*/ 2165206 w 3281537"/>
              <a:gd name="connsiteY2" fmla="*/ 158564 h 2187922"/>
              <a:gd name="connsiteX3" fmla="*/ 3132348 w 3281537"/>
              <a:gd name="connsiteY3" fmla="*/ 396044 h 2187922"/>
              <a:gd name="connsiteX4" fmla="*/ 3060341 w 3281537"/>
              <a:gd name="connsiteY4" fmla="*/ 828092 h 2187922"/>
              <a:gd name="connsiteX5" fmla="*/ 2711306 w 3281537"/>
              <a:gd name="connsiteY5" fmla="*/ 1238064 h 2187922"/>
              <a:gd name="connsiteX6" fmla="*/ 1260141 w 3281537"/>
              <a:gd name="connsiteY6" fmla="*/ 2124236 h 2187922"/>
              <a:gd name="connsiteX7" fmla="*/ 540061 w 3281537"/>
              <a:gd name="connsiteY7" fmla="*/ 1620180 h 2187922"/>
              <a:gd name="connsiteX8" fmla="*/ 577706 w 3281537"/>
              <a:gd name="connsiteY8" fmla="*/ 984064 h 2187922"/>
              <a:gd name="connsiteX9" fmla="*/ 252029 w 3281537"/>
              <a:gd name="connsiteY9" fmla="*/ 540060 h 2187922"/>
              <a:gd name="connsiteX10" fmla="*/ 180020 w 3281537"/>
              <a:gd name="connsiteY10" fmla="*/ 36004 h 2187922"/>
              <a:gd name="connsiteX0" fmla="*/ 180020 w 3281537"/>
              <a:gd name="connsiteY0" fmla="*/ 84009 h 2235927"/>
              <a:gd name="connsiteX1" fmla="*/ 1332149 w 3281537"/>
              <a:gd name="connsiteY1" fmla="*/ 84008 h 2235927"/>
              <a:gd name="connsiteX2" fmla="*/ 2165206 w 3281537"/>
              <a:gd name="connsiteY2" fmla="*/ 206569 h 2235927"/>
              <a:gd name="connsiteX3" fmla="*/ 3132348 w 3281537"/>
              <a:gd name="connsiteY3" fmla="*/ 444049 h 2235927"/>
              <a:gd name="connsiteX4" fmla="*/ 3060341 w 3281537"/>
              <a:gd name="connsiteY4" fmla="*/ 876097 h 2235927"/>
              <a:gd name="connsiteX5" fmla="*/ 2711306 w 3281537"/>
              <a:gd name="connsiteY5" fmla="*/ 1286069 h 2235927"/>
              <a:gd name="connsiteX6" fmla="*/ 1260141 w 3281537"/>
              <a:gd name="connsiteY6" fmla="*/ 2172241 h 2235927"/>
              <a:gd name="connsiteX7" fmla="*/ 540061 w 3281537"/>
              <a:gd name="connsiteY7" fmla="*/ 1668185 h 2235927"/>
              <a:gd name="connsiteX8" fmla="*/ 577706 w 3281537"/>
              <a:gd name="connsiteY8" fmla="*/ 1032069 h 2235927"/>
              <a:gd name="connsiteX9" fmla="*/ 252029 w 3281537"/>
              <a:gd name="connsiteY9" fmla="*/ 588065 h 2235927"/>
              <a:gd name="connsiteX10" fmla="*/ 180020 w 3281537"/>
              <a:gd name="connsiteY10" fmla="*/ 84009 h 2235927"/>
              <a:gd name="connsiteX0" fmla="*/ 180020 w 3281537"/>
              <a:gd name="connsiteY0" fmla="*/ 172765 h 2324683"/>
              <a:gd name="connsiteX1" fmla="*/ 1332149 w 3281537"/>
              <a:gd name="connsiteY1" fmla="*/ 20427 h 2324683"/>
              <a:gd name="connsiteX2" fmla="*/ 2165206 w 3281537"/>
              <a:gd name="connsiteY2" fmla="*/ 295325 h 2324683"/>
              <a:gd name="connsiteX3" fmla="*/ 3132348 w 3281537"/>
              <a:gd name="connsiteY3" fmla="*/ 532805 h 2324683"/>
              <a:gd name="connsiteX4" fmla="*/ 3060341 w 3281537"/>
              <a:gd name="connsiteY4" fmla="*/ 964853 h 2324683"/>
              <a:gd name="connsiteX5" fmla="*/ 2711306 w 3281537"/>
              <a:gd name="connsiteY5" fmla="*/ 1374825 h 2324683"/>
              <a:gd name="connsiteX6" fmla="*/ 1260141 w 3281537"/>
              <a:gd name="connsiteY6" fmla="*/ 2260997 h 2324683"/>
              <a:gd name="connsiteX7" fmla="*/ 540061 w 3281537"/>
              <a:gd name="connsiteY7" fmla="*/ 1756941 h 2324683"/>
              <a:gd name="connsiteX8" fmla="*/ 577706 w 3281537"/>
              <a:gd name="connsiteY8" fmla="*/ 1120825 h 2324683"/>
              <a:gd name="connsiteX9" fmla="*/ 252029 w 3281537"/>
              <a:gd name="connsiteY9" fmla="*/ 676821 h 2324683"/>
              <a:gd name="connsiteX10" fmla="*/ 180020 w 3281537"/>
              <a:gd name="connsiteY10" fmla="*/ 172765 h 2324683"/>
              <a:gd name="connsiteX0" fmla="*/ 180020 w 3288365"/>
              <a:gd name="connsiteY0" fmla="*/ 237734 h 2389652"/>
              <a:gd name="connsiteX1" fmla="*/ 1332149 w 3288365"/>
              <a:gd name="connsiteY1" fmla="*/ 85396 h 2389652"/>
              <a:gd name="connsiteX2" fmla="*/ 2124237 w 3288365"/>
              <a:gd name="connsiteY2" fmla="*/ 85396 h 2389652"/>
              <a:gd name="connsiteX3" fmla="*/ 3132348 w 3288365"/>
              <a:gd name="connsiteY3" fmla="*/ 597774 h 2389652"/>
              <a:gd name="connsiteX4" fmla="*/ 3060341 w 3288365"/>
              <a:gd name="connsiteY4" fmla="*/ 1029822 h 2389652"/>
              <a:gd name="connsiteX5" fmla="*/ 2711306 w 3288365"/>
              <a:gd name="connsiteY5" fmla="*/ 1439794 h 2389652"/>
              <a:gd name="connsiteX6" fmla="*/ 1260141 w 3288365"/>
              <a:gd name="connsiteY6" fmla="*/ 2325966 h 2389652"/>
              <a:gd name="connsiteX7" fmla="*/ 540061 w 3288365"/>
              <a:gd name="connsiteY7" fmla="*/ 1821910 h 2389652"/>
              <a:gd name="connsiteX8" fmla="*/ 577706 w 3288365"/>
              <a:gd name="connsiteY8" fmla="*/ 1185794 h 2389652"/>
              <a:gd name="connsiteX9" fmla="*/ 252029 w 3288365"/>
              <a:gd name="connsiteY9" fmla="*/ 741790 h 2389652"/>
              <a:gd name="connsiteX10" fmla="*/ 180020 w 3288365"/>
              <a:gd name="connsiteY10" fmla="*/ 237734 h 2389652"/>
              <a:gd name="connsiteX0" fmla="*/ 204023 w 3312368"/>
              <a:gd name="connsiteY0" fmla="*/ 237734 h 2389652"/>
              <a:gd name="connsiteX1" fmla="*/ 1356152 w 3312368"/>
              <a:gd name="connsiteY1" fmla="*/ 85396 h 2389652"/>
              <a:gd name="connsiteX2" fmla="*/ 2148240 w 3312368"/>
              <a:gd name="connsiteY2" fmla="*/ 85396 h 2389652"/>
              <a:gd name="connsiteX3" fmla="*/ 3156351 w 3312368"/>
              <a:gd name="connsiteY3" fmla="*/ 597774 h 2389652"/>
              <a:gd name="connsiteX4" fmla="*/ 3084344 w 3312368"/>
              <a:gd name="connsiteY4" fmla="*/ 1029822 h 2389652"/>
              <a:gd name="connsiteX5" fmla="*/ 2735309 w 3312368"/>
              <a:gd name="connsiteY5" fmla="*/ 1439794 h 2389652"/>
              <a:gd name="connsiteX6" fmla="*/ 1284144 w 3312368"/>
              <a:gd name="connsiteY6" fmla="*/ 2325966 h 2389652"/>
              <a:gd name="connsiteX7" fmla="*/ 564064 w 3312368"/>
              <a:gd name="connsiteY7" fmla="*/ 1821910 h 2389652"/>
              <a:gd name="connsiteX8" fmla="*/ 601709 w 3312368"/>
              <a:gd name="connsiteY8" fmla="*/ 1185794 h 2389652"/>
              <a:gd name="connsiteX9" fmla="*/ 132016 w 3312368"/>
              <a:gd name="connsiteY9" fmla="*/ 661460 h 2389652"/>
              <a:gd name="connsiteX10" fmla="*/ 204023 w 3312368"/>
              <a:gd name="connsiteY10" fmla="*/ 237734 h 2389652"/>
              <a:gd name="connsiteX0" fmla="*/ 204023 w 3312368"/>
              <a:gd name="connsiteY0" fmla="*/ 237734 h 2389652"/>
              <a:gd name="connsiteX1" fmla="*/ 1356152 w 3312368"/>
              <a:gd name="connsiteY1" fmla="*/ 85396 h 2389652"/>
              <a:gd name="connsiteX2" fmla="*/ 2148240 w 3312368"/>
              <a:gd name="connsiteY2" fmla="*/ 85396 h 2389652"/>
              <a:gd name="connsiteX3" fmla="*/ 3156351 w 3312368"/>
              <a:gd name="connsiteY3" fmla="*/ 597774 h 2389652"/>
              <a:gd name="connsiteX4" fmla="*/ 3084344 w 3312368"/>
              <a:gd name="connsiteY4" fmla="*/ 1029822 h 2389652"/>
              <a:gd name="connsiteX5" fmla="*/ 2735309 w 3312368"/>
              <a:gd name="connsiteY5" fmla="*/ 1439794 h 2389652"/>
              <a:gd name="connsiteX6" fmla="*/ 1284144 w 3312368"/>
              <a:gd name="connsiteY6" fmla="*/ 2325966 h 2389652"/>
              <a:gd name="connsiteX7" fmla="*/ 564064 w 3312368"/>
              <a:gd name="connsiteY7" fmla="*/ 1821910 h 2389652"/>
              <a:gd name="connsiteX8" fmla="*/ 669991 w 3312368"/>
              <a:gd name="connsiteY8" fmla="*/ 1036820 h 2389652"/>
              <a:gd name="connsiteX9" fmla="*/ 132016 w 3312368"/>
              <a:gd name="connsiteY9" fmla="*/ 661460 h 2389652"/>
              <a:gd name="connsiteX10" fmla="*/ 204023 w 3312368"/>
              <a:gd name="connsiteY10" fmla="*/ 237734 h 2389652"/>
              <a:gd name="connsiteX0" fmla="*/ 185636 w 3293981"/>
              <a:gd name="connsiteY0" fmla="*/ 237734 h 2389652"/>
              <a:gd name="connsiteX1" fmla="*/ 1337765 w 3293981"/>
              <a:gd name="connsiteY1" fmla="*/ 85396 h 2389652"/>
              <a:gd name="connsiteX2" fmla="*/ 2129853 w 3293981"/>
              <a:gd name="connsiteY2" fmla="*/ 85396 h 2389652"/>
              <a:gd name="connsiteX3" fmla="*/ 3137964 w 3293981"/>
              <a:gd name="connsiteY3" fmla="*/ 597774 h 2389652"/>
              <a:gd name="connsiteX4" fmla="*/ 3065957 w 3293981"/>
              <a:gd name="connsiteY4" fmla="*/ 1029822 h 2389652"/>
              <a:gd name="connsiteX5" fmla="*/ 2716922 w 3293981"/>
              <a:gd name="connsiteY5" fmla="*/ 1439794 h 2389652"/>
              <a:gd name="connsiteX6" fmla="*/ 1265757 w 3293981"/>
              <a:gd name="connsiteY6" fmla="*/ 2325966 h 2389652"/>
              <a:gd name="connsiteX7" fmla="*/ 545677 w 3293981"/>
              <a:gd name="connsiteY7" fmla="*/ 1821910 h 2389652"/>
              <a:gd name="connsiteX8" fmla="*/ 651604 w 3293981"/>
              <a:gd name="connsiteY8" fmla="*/ 1036820 h 2389652"/>
              <a:gd name="connsiteX9" fmla="*/ 223951 w 3293981"/>
              <a:gd name="connsiteY9" fmla="*/ 648563 h 2389652"/>
              <a:gd name="connsiteX10" fmla="*/ 185636 w 3293981"/>
              <a:gd name="connsiteY10" fmla="*/ 237734 h 2389652"/>
              <a:gd name="connsiteX0" fmla="*/ 185636 w 3293981"/>
              <a:gd name="connsiteY0" fmla="*/ 237734 h 2459407"/>
              <a:gd name="connsiteX1" fmla="*/ 1337765 w 3293981"/>
              <a:gd name="connsiteY1" fmla="*/ 85396 h 2459407"/>
              <a:gd name="connsiteX2" fmla="*/ 2129853 w 3293981"/>
              <a:gd name="connsiteY2" fmla="*/ 85396 h 2459407"/>
              <a:gd name="connsiteX3" fmla="*/ 3137964 w 3293981"/>
              <a:gd name="connsiteY3" fmla="*/ 597774 h 2459407"/>
              <a:gd name="connsiteX4" fmla="*/ 3065957 w 3293981"/>
              <a:gd name="connsiteY4" fmla="*/ 1029822 h 2459407"/>
              <a:gd name="connsiteX5" fmla="*/ 2716922 w 3293981"/>
              <a:gd name="connsiteY5" fmla="*/ 1439794 h 2459407"/>
              <a:gd name="connsiteX6" fmla="*/ 1164788 w 3293981"/>
              <a:gd name="connsiteY6" fmla="*/ 2395721 h 2459407"/>
              <a:gd name="connsiteX7" fmla="*/ 545677 w 3293981"/>
              <a:gd name="connsiteY7" fmla="*/ 1821910 h 2459407"/>
              <a:gd name="connsiteX8" fmla="*/ 651604 w 3293981"/>
              <a:gd name="connsiteY8" fmla="*/ 1036820 h 2459407"/>
              <a:gd name="connsiteX9" fmla="*/ 223951 w 3293981"/>
              <a:gd name="connsiteY9" fmla="*/ 648563 h 2459407"/>
              <a:gd name="connsiteX10" fmla="*/ 185636 w 3293981"/>
              <a:gd name="connsiteY10" fmla="*/ 237734 h 245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981" h="2459407">
                <a:moveTo>
                  <a:pt x="185636" y="237734"/>
                </a:moveTo>
                <a:cubicBezTo>
                  <a:pt x="371272" y="143873"/>
                  <a:pt x="1013729" y="110786"/>
                  <a:pt x="1337765" y="85396"/>
                </a:cubicBezTo>
                <a:cubicBezTo>
                  <a:pt x="1661801" y="60006"/>
                  <a:pt x="1829820" y="0"/>
                  <a:pt x="2129853" y="85396"/>
                </a:cubicBezTo>
                <a:cubicBezTo>
                  <a:pt x="2429886" y="170792"/>
                  <a:pt x="2981947" y="440370"/>
                  <a:pt x="3137964" y="597774"/>
                </a:cubicBezTo>
                <a:cubicBezTo>
                  <a:pt x="3293981" y="755178"/>
                  <a:pt x="3136131" y="889485"/>
                  <a:pt x="3065957" y="1029822"/>
                </a:cubicBezTo>
                <a:cubicBezTo>
                  <a:pt x="2995783" y="1170159"/>
                  <a:pt x="3033784" y="1212144"/>
                  <a:pt x="2716922" y="1439794"/>
                </a:cubicBezTo>
                <a:cubicBezTo>
                  <a:pt x="2400061" y="1667444"/>
                  <a:pt x="1526662" y="2332035"/>
                  <a:pt x="1164788" y="2395721"/>
                </a:cubicBezTo>
                <a:cubicBezTo>
                  <a:pt x="802914" y="2459407"/>
                  <a:pt x="631208" y="2048393"/>
                  <a:pt x="545677" y="1821910"/>
                </a:cubicBezTo>
                <a:cubicBezTo>
                  <a:pt x="460146" y="1595427"/>
                  <a:pt x="705225" y="1232378"/>
                  <a:pt x="651604" y="1036820"/>
                </a:cubicBezTo>
                <a:cubicBezTo>
                  <a:pt x="597983" y="841262"/>
                  <a:pt x="301612" y="781744"/>
                  <a:pt x="223951" y="648563"/>
                </a:cubicBezTo>
                <a:cubicBezTo>
                  <a:pt x="146290" y="515382"/>
                  <a:pt x="0" y="331595"/>
                  <a:pt x="185636" y="237734"/>
                </a:cubicBezTo>
                <a:close/>
              </a:path>
            </a:pathLst>
          </a:custGeom>
          <a:solidFill>
            <a:srgbClr val="00B0F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03" name="Freeform 102"/>
          <p:cNvSpPr/>
          <p:nvPr/>
        </p:nvSpPr>
        <p:spPr bwMode="auto">
          <a:xfrm>
            <a:off x="1074738" y="4511675"/>
            <a:ext cx="2168525" cy="1574800"/>
          </a:xfrm>
          <a:custGeom>
            <a:avLst/>
            <a:gdLst>
              <a:gd name="connsiteX0" fmla="*/ 296333 w 4191000"/>
              <a:gd name="connsiteY0" fmla="*/ 139700 h 2717800"/>
              <a:gd name="connsiteX1" fmla="*/ 1617133 w 4191000"/>
              <a:gd name="connsiteY1" fmla="*/ 88900 h 2717800"/>
              <a:gd name="connsiteX2" fmla="*/ 2671233 w 4191000"/>
              <a:gd name="connsiteY2" fmla="*/ 203200 h 2717800"/>
              <a:gd name="connsiteX3" fmla="*/ 3992033 w 4191000"/>
              <a:gd name="connsiteY3" fmla="*/ 647700 h 2717800"/>
              <a:gd name="connsiteX4" fmla="*/ 3865033 w 4191000"/>
              <a:gd name="connsiteY4" fmla="*/ 1041400 h 2717800"/>
              <a:gd name="connsiteX5" fmla="*/ 2963333 w 4191000"/>
              <a:gd name="connsiteY5" fmla="*/ 1536700 h 2717800"/>
              <a:gd name="connsiteX6" fmla="*/ 1439333 w 4191000"/>
              <a:gd name="connsiteY6" fmla="*/ 2654300 h 2717800"/>
              <a:gd name="connsiteX7" fmla="*/ 537633 w 4191000"/>
              <a:gd name="connsiteY7" fmla="*/ 1917700 h 2717800"/>
              <a:gd name="connsiteX8" fmla="*/ 829733 w 4191000"/>
              <a:gd name="connsiteY8" fmla="*/ 1282700 h 2717800"/>
              <a:gd name="connsiteX9" fmla="*/ 93133 w 4191000"/>
              <a:gd name="connsiteY9" fmla="*/ 927100 h 2717800"/>
              <a:gd name="connsiteX10" fmla="*/ 296333 w 4191000"/>
              <a:gd name="connsiteY10" fmla="*/ 139700 h 2717800"/>
              <a:gd name="connsiteX0" fmla="*/ 585216 w 4128144"/>
              <a:gd name="connsiteY0" fmla="*/ 267647 h 2650807"/>
              <a:gd name="connsiteX1" fmla="*/ 1554277 w 4128144"/>
              <a:gd name="connsiteY1" fmla="*/ 21907 h 2650807"/>
              <a:gd name="connsiteX2" fmla="*/ 2608377 w 4128144"/>
              <a:gd name="connsiteY2" fmla="*/ 136207 h 2650807"/>
              <a:gd name="connsiteX3" fmla="*/ 3929177 w 4128144"/>
              <a:gd name="connsiteY3" fmla="*/ 580707 h 2650807"/>
              <a:gd name="connsiteX4" fmla="*/ 3802177 w 4128144"/>
              <a:gd name="connsiteY4" fmla="*/ 974407 h 2650807"/>
              <a:gd name="connsiteX5" fmla="*/ 2900477 w 4128144"/>
              <a:gd name="connsiteY5" fmla="*/ 1469707 h 2650807"/>
              <a:gd name="connsiteX6" fmla="*/ 1376477 w 4128144"/>
              <a:gd name="connsiteY6" fmla="*/ 2587307 h 2650807"/>
              <a:gd name="connsiteX7" fmla="*/ 474777 w 4128144"/>
              <a:gd name="connsiteY7" fmla="*/ 1850707 h 2650807"/>
              <a:gd name="connsiteX8" fmla="*/ 766877 w 4128144"/>
              <a:gd name="connsiteY8" fmla="*/ 1215707 h 2650807"/>
              <a:gd name="connsiteX9" fmla="*/ 30277 w 4128144"/>
              <a:gd name="connsiteY9" fmla="*/ 860107 h 2650807"/>
              <a:gd name="connsiteX10" fmla="*/ 585216 w 4128144"/>
              <a:gd name="connsiteY10" fmla="*/ 267647 h 2650807"/>
              <a:gd name="connsiteX0" fmla="*/ 212039 w 3754967"/>
              <a:gd name="connsiteY0" fmla="*/ 267647 h 2650807"/>
              <a:gd name="connsiteX1" fmla="*/ 1181100 w 3754967"/>
              <a:gd name="connsiteY1" fmla="*/ 21907 h 2650807"/>
              <a:gd name="connsiteX2" fmla="*/ 2235200 w 3754967"/>
              <a:gd name="connsiteY2" fmla="*/ 136207 h 2650807"/>
              <a:gd name="connsiteX3" fmla="*/ 3556000 w 3754967"/>
              <a:gd name="connsiteY3" fmla="*/ 580707 h 2650807"/>
              <a:gd name="connsiteX4" fmla="*/ 3429000 w 3754967"/>
              <a:gd name="connsiteY4" fmla="*/ 974407 h 2650807"/>
              <a:gd name="connsiteX5" fmla="*/ 2527300 w 3754967"/>
              <a:gd name="connsiteY5" fmla="*/ 1469707 h 2650807"/>
              <a:gd name="connsiteX6" fmla="*/ 1003300 w 3754967"/>
              <a:gd name="connsiteY6" fmla="*/ 2587307 h 2650807"/>
              <a:gd name="connsiteX7" fmla="*/ 101600 w 3754967"/>
              <a:gd name="connsiteY7" fmla="*/ 1850707 h 2650807"/>
              <a:gd name="connsiteX8" fmla="*/ 393700 w 3754967"/>
              <a:gd name="connsiteY8" fmla="*/ 1215707 h 2650807"/>
              <a:gd name="connsiteX9" fmla="*/ 68023 w 3754967"/>
              <a:gd name="connsiteY9" fmla="*/ 771703 h 2650807"/>
              <a:gd name="connsiteX10" fmla="*/ 212039 w 3754967"/>
              <a:gd name="connsiteY10" fmla="*/ 267647 h 2650807"/>
              <a:gd name="connsiteX0" fmla="*/ 185513 w 3728441"/>
              <a:gd name="connsiteY0" fmla="*/ 267647 h 2650993"/>
              <a:gd name="connsiteX1" fmla="*/ 1154574 w 3728441"/>
              <a:gd name="connsiteY1" fmla="*/ 21907 h 2650993"/>
              <a:gd name="connsiteX2" fmla="*/ 2208674 w 3728441"/>
              <a:gd name="connsiteY2" fmla="*/ 136207 h 2650993"/>
              <a:gd name="connsiteX3" fmla="*/ 3529474 w 3728441"/>
              <a:gd name="connsiteY3" fmla="*/ 580707 h 2650993"/>
              <a:gd name="connsiteX4" fmla="*/ 3402474 w 3728441"/>
              <a:gd name="connsiteY4" fmla="*/ 974407 h 2650993"/>
              <a:gd name="connsiteX5" fmla="*/ 2500774 w 3728441"/>
              <a:gd name="connsiteY5" fmla="*/ 1469707 h 2650993"/>
              <a:gd name="connsiteX6" fmla="*/ 976774 w 3728441"/>
              <a:gd name="connsiteY6" fmla="*/ 2587307 h 2650993"/>
              <a:gd name="connsiteX7" fmla="*/ 329529 w 3728441"/>
              <a:gd name="connsiteY7" fmla="*/ 1851823 h 2650993"/>
              <a:gd name="connsiteX8" fmla="*/ 367174 w 3728441"/>
              <a:gd name="connsiteY8" fmla="*/ 1215707 h 2650993"/>
              <a:gd name="connsiteX9" fmla="*/ 41497 w 3728441"/>
              <a:gd name="connsiteY9" fmla="*/ 771703 h 2650993"/>
              <a:gd name="connsiteX10" fmla="*/ 185513 w 3728441"/>
              <a:gd name="connsiteY10" fmla="*/ 267647 h 2650993"/>
              <a:gd name="connsiteX0" fmla="*/ 185513 w 3728441"/>
              <a:gd name="connsiteY0" fmla="*/ 267647 h 2419565"/>
              <a:gd name="connsiteX1" fmla="*/ 1154574 w 3728441"/>
              <a:gd name="connsiteY1" fmla="*/ 21907 h 2419565"/>
              <a:gd name="connsiteX2" fmla="*/ 2208674 w 3728441"/>
              <a:gd name="connsiteY2" fmla="*/ 136207 h 2419565"/>
              <a:gd name="connsiteX3" fmla="*/ 3529474 w 3728441"/>
              <a:gd name="connsiteY3" fmla="*/ 580707 h 2419565"/>
              <a:gd name="connsiteX4" fmla="*/ 3402474 w 3728441"/>
              <a:gd name="connsiteY4" fmla="*/ 974407 h 2419565"/>
              <a:gd name="connsiteX5" fmla="*/ 2500774 w 3728441"/>
              <a:gd name="connsiteY5" fmla="*/ 1469707 h 2419565"/>
              <a:gd name="connsiteX6" fmla="*/ 1049609 w 3728441"/>
              <a:gd name="connsiteY6" fmla="*/ 2355879 h 2419565"/>
              <a:gd name="connsiteX7" fmla="*/ 329529 w 3728441"/>
              <a:gd name="connsiteY7" fmla="*/ 1851823 h 2419565"/>
              <a:gd name="connsiteX8" fmla="*/ 367174 w 3728441"/>
              <a:gd name="connsiteY8" fmla="*/ 1215707 h 2419565"/>
              <a:gd name="connsiteX9" fmla="*/ 41497 w 3728441"/>
              <a:gd name="connsiteY9" fmla="*/ 771703 h 2419565"/>
              <a:gd name="connsiteX10" fmla="*/ 185513 w 3728441"/>
              <a:gd name="connsiteY10" fmla="*/ 267647 h 2419565"/>
              <a:gd name="connsiteX0" fmla="*/ 185513 w 3520653"/>
              <a:gd name="connsiteY0" fmla="*/ 267647 h 2419565"/>
              <a:gd name="connsiteX1" fmla="*/ 1154574 w 3520653"/>
              <a:gd name="connsiteY1" fmla="*/ 21907 h 2419565"/>
              <a:gd name="connsiteX2" fmla="*/ 2208674 w 3520653"/>
              <a:gd name="connsiteY2" fmla="*/ 136207 h 2419565"/>
              <a:gd name="connsiteX3" fmla="*/ 3209849 w 3520653"/>
              <a:gd name="connsiteY3" fmla="*/ 627687 h 2419565"/>
              <a:gd name="connsiteX4" fmla="*/ 3402474 w 3520653"/>
              <a:gd name="connsiteY4" fmla="*/ 974407 h 2419565"/>
              <a:gd name="connsiteX5" fmla="*/ 2500774 w 3520653"/>
              <a:gd name="connsiteY5" fmla="*/ 1469707 h 2419565"/>
              <a:gd name="connsiteX6" fmla="*/ 1049609 w 3520653"/>
              <a:gd name="connsiteY6" fmla="*/ 2355879 h 2419565"/>
              <a:gd name="connsiteX7" fmla="*/ 329529 w 3520653"/>
              <a:gd name="connsiteY7" fmla="*/ 1851823 h 2419565"/>
              <a:gd name="connsiteX8" fmla="*/ 367174 w 3520653"/>
              <a:gd name="connsiteY8" fmla="*/ 1215707 h 2419565"/>
              <a:gd name="connsiteX9" fmla="*/ 41497 w 3520653"/>
              <a:gd name="connsiteY9" fmla="*/ 771703 h 2419565"/>
              <a:gd name="connsiteX10" fmla="*/ 185513 w 3520653"/>
              <a:gd name="connsiteY10" fmla="*/ 267647 h 2419565"/>
              <a:gd name="connsiteX0" fmla="*/ 185513 w 3316705"/>
              <a:gd name="connsiteY0" fmla="*/ 267647 h 2419565"/>
              <a:gd name="connsiteX1" fmla="*/ 1154574 w 3316705"/>
              <a:gd name="connsiteY1" fmla="*/ 21907 h 2419565"/>
              <a:gd name="connsiteX2" fmla="*/ 2208674 w 3316705"/>
              <a:gd name="connsiteY2" fmla="*/ 136207 h 2419565"/>
              <a:gd name="connsiteX3" fmla="*/ 3209849 w 3316705"/>
              <a:gd name="connsiteY3" fmla="*/ 627687 h 2419565"/>
              <a:gd name="connsiteX4" fmla="*/ 2849809 w 3316705"/>
              <a:gd name="connsiteY4" fmla="*/ 1059735 h 2419565"/>
              <a:gd name="connsiteX5" fmla="*/ 2500774 w 3316705"/>
              <a:gd name="connsiteY5" fmla="*/ 1469707 h 2419565"/>
              <a:gd name="connsiteX6" fmla="*/ 1049609 w 3316705"/>
              <a:gd name="connsiteY6" fmla="*/ 2355879 h 2419565"/>
              <a:gd name="connsiteX7" fmla="*/ 329529 w 3316705"/>
              <a:gd name="connsiteY7" fmla="*/ 1851823 h 2419565"/>
              <a:gd name="connsiteX8" fmla="*/ 367174 w 3316705"/>
              <a:gd name="connsiteY8" fmla="*/ 1215707 h 2419565"/>
              <a:gd name="connsiteX9" fmla="*/ 41497 w 3316705"/>
              <a:gd name="connsiteY9" fmla="*/ 771703 h 2419565"/>
              <a:gd name="connsiteX10" fmla="*/ 185513 w 3316705"/>
              <a:gd name="connsiteY10" fmla="*/ 267647 h 2419565"/>
              <a:gd name="connsiteX0" fmla="*/ 185513 w 3359038"/>
              <a:gd name="connsiteY0" fmla="*/ 266167 h 2418085"/>
              <a:gd name="connsiteX1" fmla="*/ 1154574 w 3359038"/>
              <a:gd name="connsiteY1" fmla="*/ 20427 h 2418085"/>
              <a:gd name="connsiteX2" fmla="*/ 1954674 w 3359038"/>
              <a:gd name="connsiteY2" fmla="*/ 388727 h 2418085"/>
              <a:gd name="connsiteX3" fmla="*/ 3209849 w 3359038"/>
              <a:gd name="connsiteY3" fmla="*/ 626207 h 2418085"/>
              <a:gd name="connsiteX4" fmla="*/ 2849809 w 3359038"/>
              <a:gd name="connsiteY4" fmla="*/ 1058255 h 2418085"/>
              <a:gd name="connsiteX5" fmla="*/ 2500774 w 3359038"/>
              <a:gd name="connsiteY5" fmla="*/ 1468227 h 2418085"/>
              <a:gd name="connsiteX6" fmla="*/ 1049609 w 3359038"/>
              <a:gd name="connsiteY6" fmla="*/ 2354399 h 2418085"/>
              <a:gd name="connsiteX7" fmla="*/ 329529 w 3359038"/>
              <a:gd name="connsiteY7" fmla="*/ 1850343 h 2418085"/>
              <a:gd name="connsiteX8" fmla="*/ 367174 w 3359038"/>
              <a:gd name="connsiteY8" fmla="*/ 1214227 h 2418085"/>
              <a:gd name="connsiteX9" fmla="*/ 41497 w 3359038"/>
              <a:gd name="connsiteY9" fmla="*/ 770223 h 2418085"/>
              <a:gd name="connsiteX10" fmla="*/ 185513 w 3359038"/>
              <a:gd name="connsiteY10" fmla="*/ 266167 h 2418085"/>
              <a:gd name="connsiteX0" fmla="*/ 180020 w 3353545"/>
              <a:gd name="connsiteY0" fmla="*/ 96011 h 2247929"/>
              <a:gd name="connsiteX1" fmla="*/ 1116123 w 3353545"/>
              <a:gd name="connsiteY1" fmla="*/ 24003 h 2247929"/>
              <a:gd name="connsiteX2" fmla="*/ 1949181 w 3353545"/>
              <a:gd name="connsiteY2" fmla="*/ 218571 h 2247929"/>
              <a:gd name="connsiteX3" fmla="*/ 3204356 w 3353545"/>
              <a:gd name="connsiteY3" fmla="*/ 456051 h 2247929"/>
              <a:gd name="connsiteX4" fmla="*/ 2844316 w 3353545"/>
              <a:gd name="connsiteY4" fmla="*/ 888099 h 2247929"/>
              <a:gd name="connsiteX5" fmla="*/ 2495281 w 3353545"/>
              <a:gd name="connsiteY5" fmla="*/ 1298071 h 2247929"/>
              <a:gd name="connsiteX6" fmla="*/ 1044116 w 3353545"/>
              <a:gd name="connsiteY6" fmla="*/ 2184243 h 2247929"/>
              <a:gd name="connsiteX7" fmla="*/ 324036 w 3353545"/>
              <a:gd name="connsiteY7" fmla="*/ 1680187 h 2247929"/>
              <a:gd name="connsiteX8" fmla="*/ 361681 w 3353545"/>
              <a:gd name="connsiteY8" fmla="*/ 1044071 h 2247929"/>
              <a:gd name="connsiteX9" fmla="*/ 36004 w 3353545"/>
              <a:gd name="connsiteY9" fmla="*/ 600067 h 2247929"/>
              <a:gd name="connsiteX10" fmla="*/ 180020 w 3353545"/>
              <a:gd name="connsiteY10" fmla="*/ 96011 h 2247929"/>
              <a:gd name="connsiteX0" fmla="*/ 180020 w 2921496"/>
              <a:gd name="connsiteY0" fmla="*/ 96011 h 2247929"/>
              <a:gd name="connsiteX1" fmla="*/ 1116123 w 2921496"/>
              <a:gd name="connsiteY1" fmla="*/ 24003 h 2247929"/>
              <a:gd name="connsiteX2" fmla="*/ 1949181 w 2921496"/>
              <a:gd name="connsiteY2" fmla="*/ 218571 h 2247929"/>
              <a:gd name="connsiteX3" fmla="*/ 2772307 w 2921496"/>
              <a:gd name="connsiteY3" fmla="*/ 528059 h 2247929"/>
              <a:gd name="connsiteX4" fmla="*/ 2844316 w 2921496"/>
              <a:gd name="connsiteY4" fmla="*/ 888099 h 2247929"/>
              <a:gd name="connsiteX5" fmla="*/ 2495281 w 2921496"/>
              <a:gd name="connsiteY5" fmla="*/ 1298071 h 2247929"/>
              <a:gd name="connsiteX6" fmla="*/ 1044116 w 2921496"/>
              <a:gd name="connsiteY6" fmla="*/ 2184243 h 2247929"/>
              <a:gd name="connsiteX7" fmla="*/ 324036 w 2921496"/>
              <a:gd name="connsiteY7" fmla="*/ 1680187 h 2247929"/>
              <a:gd name="connsiteX8" fmla="*/ 361681 w 2921496"/>
              <a:gd name="connsiteY8" fmla="*/ 1044071 h 2247929"/>
              <a:gd name="connsiteX9" fmla="*/ 36004 w 2921496"/>
              <a:gd name="connsiteY9" fmla="*/ 600067 h 2247929"/>
              <a:gd name="connsiteX10" fmla="*/ 180020 w 2921496"/>
              <a:gd name="connsiteY10" fmla="*/ 96011 h 2247929"/>
              <a:gd name="connsiteX0" fmla="*/ 180020 w 3065512"/>
              <a:gd name="connsiteY0" fmla="*/ 96011 h 2247929"/>
              <a:gd name="connsiteX1" fmla="*/ 1116123 w 3065512"/>
              <a:gd name="connsiteY1" fmla="*/ 24003 h 2247929"/>
              <a:gd name="connsiteX2" fmla="*/ 1949181 w 3065512"/>
              <a:gd name="connsiteY2" fmla="*/ 218571 h 2247929"/>
              <a:gd name="connsiteX3" fmla="*/ 2916323 w 3065512"/>
              <a:gd name="connsiteY3" fmla="*/ 456051 h 2247929"/>
              <a:gd name="connsiteX4" fmla="*/ 2844316 w 3065512"/>
              <a:gd name="connsiteY4" fmla="*/ 888099 h 2247929"/>
              <a:gd name="connsiteX5" fmla="*/ 2495281 w 3065512"/>
              <a:gd name="connsiteY5" fmla="*/ 1298071 h 2247929"/>
              <a:gd name="connsiteX6" fmla="*/ 1044116 w 3065512"/>
              <a:gd name="connsiteY6" fmla="*/ 2184243 h 2247929"/>
              <a:gd name="connsiteX7" fmla="*/ 324036 w 3065512"/>
              <a:gd name="connsiteY7" fmla="*/ 1680187 h 2247929"/>
              <a:gd name="connsiteX8" fmla="*/ 361681 w 3065512"/>
              <a:gd name="connsiteY8" fmla="*/ 1044071 h 2247929"/>
              <a:gd name="connsiteX9" fmla="*/ 36004 w 3065512"/>
              <a:gd name="connsiteY9" fmla="*/ 600067 h 2247929"/>
              <a:gd name="connsiteX10" fmla="*/ 180020 w 3065512"/>
              <a:gd name="connsiteY10" fmla="*/ 96011 h 2247929"/>
              <a:gd name="connsiteX0" fmla="*/ 180020 w 3281537"/>
              <a:gd name="connsiteY0" fmla="*/ 96011 h 2247929"/>
              <a:gd name="connsiteX1" fmla="*/ 1332148 w 3281537"/>
              <a:gd name="connsiteY1" fmla="*/ 24003 h 2247929"/>
              <a:gd name="connsiteX2" fmla="*/ 2165206 w 3281537"/>
              <a:gd name="connsiteY2" fmla="*/ 218571 h 2247929"/>
              <a:gd name="connsiteX3" fmla="*/ 3132348 w 3281537"/>
              <a:gd name="connsiteY3" fmla="*/ 456051 h 2247929"/>
              <a:gd name="connsiteX4" fmla="*/ 3060341 w 3281537"/>
              <a:gd name="connsiteY4" fmla="*/ 888099 h 2247929"/>
              <a:gd name="connsiteX5" fmla="*/ 2711306 w 3281537"/>
              <a:gd name="connsiteY5" fmla="*/ 1298071 h 2247929"/>
              <a:gd name="connsiteX6" fmla="*/ 1260141 w 3281537"/>
              <a:gd name="connsiteY6" fmla="*/ 2184243 h 2247929"/>
              <a:gd name="connsiteX7" fmla="*/ 540061 w 3281537"/>
              <a:gd name="connsiteY7" fmla="*/ 1680187 h 2247929"/>
              <a:gd name="connsiteX8" fmla="*/ 577706 w 3281537"/>
              <a:gd name="connsiteY8" fmla="*/ 1044071 h 2247929"/>
              <a:gd name="connsiteX9" fmla="*/ 252029 w 3281537"/>
              <a:gd name="connsiteY9" fmla="*/ 600067 h 2247929"/>
              <a:gd name="connsiteX10" fmla="*/ 180020 w 3281537"/>
              <a:gd name="connsiteY10" fmla="*/ 96011 h 2247929"/>
              <a:gd name="connsiteX0" fmla="*/ 180020 w 3281537"/>
              <a:gd name="connsiteY0" fmla="*/ 36004 h 2187922"/>
              <a:gd name="connsiteX1" fmla="*/ 1332149 w 3281537"/>
              <a:gd name="connsiteY1" fmla="*/ 324036 h 2187922"/>
              <a:gd name="connsiteX2" fmla="*/ 2165206 w 3281537"/>
              <a:gd name="connsiteY2" fmla="*/ 158564 h 2187922"/>
              <a:gd name="connsiteX3" fmla="*/ 3132348 w 3281537"/>
              <a:gd name="connsiteY3" fmla="*/ 396044 h 2187922"/>
              <a:gd name="connsiteX4" fmla="*/ 3060341 w 3281537"/>
              <a:gd name="connsiteY4" fmla="*/ 828092 h 2187922"/>
              <a:gd name="connsiteX5" fmla="*/ 2711306 w 3281537"/>
              <a:gd name="connsiteY5" fmla="*/ 1238064 h 2187922"/>
              <a:gd name="connsiteX6" fmla="*/ 1260141 w 3281537"/>
              <a:gd name="connsiteY6" fmla="*/ 2124236 h 2187922"/>
              <a:gd name="connsiteX7" fmla="*/ 540061 w 3281537"/>
              <a:gd name="connsiteY7" fmla="*/ 1620180 h 2187922"/>
              <a:gd name="connsiteX8" fmla="*/ 577706 w 3281537"/>
              <a:gd name="connsiteY8" fmla="*/ 984064 h 2187922"/>
              <a:gd name="connsiteX9" fmla="*/ 252029 w 3281537"/>
              <a:gd name="connsiteY9" fmla="*/ 540060 h 2187922"/>
              <a:gd name="connsiteX10" fmla="*/ 180020 w 3281537"/>
              <a:gd name="connsiteY10" fmla="*/ 36004 h 2187922"/>
              <a:gd name="connsiteX0" fmla="*/ 180020 w 3281537"/>
              <a:gd name="connsiteY0" fmla="*/ 84009 h 2235927"/>
              <a:gd name="connsiteX1" fmla="*/ 1332149 w 3281537"/>
              <a:gd name="connsiteY1" fmla="*/ 84008 h 2235927"/>
              <a:gd name="connsiteX2" fmla="*/ 2165206 w 3281537"/>
              <a:gd name="connsiteY2" fmla="*/ 206569 h 2235927"/>
              <a:gd name="connsiteX3" fmla="*/ 3132348 w 3281537"/>
              <a:gd name="connsiteY3" fmla="*/ 444049 h 2235927"/>
              <a:gd name="connsiteX4" fmla="*/ 3060341 w 3281537"/>
              <a:gd name="connsiteY4" fmla="*/ 876097 h 2235927"/>
              <a:gd name="connsiteX5" fmla="*/ 2711306 w 3281537"/>
              <a:gd name="connsiteY5" fmla="*/ 1286069 h 2235927"/>
              <a:gd name="connsiteX6" fmla="*/ 1260141 w 3281537"/>
              <a:gd name="connsiteY6" fmla="*/ 2172241 h 2235927"/>
              <a:gd name="connsiteX7" fmla="*/ 540061 w 3281537"/>
              <a:gd name="connsiteY7" fmla="*/ 1668185 h 2235927"/>
              <a:gd name="connsiteX8" fmla="*/ 577706 w 3281537"/>
              <a:gd name="connsiteY8" fmla="*/ 1032069 h 2235927"/>
              <a:gd name="connsiteX9" fmla="*/ 252029 w 3281537"/>
              <a:gd name="connsiteY9" fmla="*/ 588065 h 2235927"/>
              <a:gd name="connsiteX10" fmla="*/ 180020 w 3281537"/>
              <a:gd name="connsiteY10" fmla="*/ 84009 h 2235927"/>
              <a:gd name="connsiteX0" fmla="*/ 180020 w 3207433"/>
              <a:gd name="connsiteY0" fmla="*/ 84009 h 2163220"/>
              <a:gd name="connsiteX1" fmla="*/ 1258045 w 3207433"/>
              <a:gd name="connsiteY1" fmla="*/ 11301 h 2163220"/>
              <a:gd name="connsiteX2" fmla="*/ 2091102 w 3207433"/>
              <a:gd name="connsiteY2" fmla="*/ 133862 h 2163220"/>
              <a:gd name="connsiteX3" fmla="*/ 3058244 w 3207433"/>
              <a:gd name="connsiteY3" fmla="*/ 371342 h 2163220"/>
              <a:gd name="connsiteX4" fmla="*/ 2986237 w 3207433"/>
              <a:gd name="connsiteY4" fmla="*/ 803390 h 2163220"/>
              <a:gd name="connsiteX5" fmla="*/ 2637202 w 3207433"/>
              <a:gd name="connsiteY5" fmla="*/ 1213362 h 2163220"/>
              <a:gd name="connsiteX6" fmla="*/ 1186037 w 3207433"/>
              <a:gd name="connsiteY6" fmla="*/ 2099534 h 2163220"/>
              <a:gd name="connsiteX7" fmla="*/ 465957 w 3207433"/>
              <a:gd name="connsiteY7" fmla="*/ 1595478 h 2163220"/>
              <a:gd name="connsiteX8" fmla="*/ 503602 w 3207433"/>
              <a:gd name="connsiteY8" fmla="*/ 959362 h 2163220"/>
              <a:gd name="connsiteX9" fmla="*/ 177925 w 3207433"/>
              <a:gd name="connsiteY9" fmla="*/ 515358 h 2163220"/>
              <a:gd name="connsiteX10" fmla="*/ 180020 w 3207433"/>
              <a:gd name="connsiteY10" fmla="*/ 84009 h 2163220"/>
              <a:gd name="connsiteX0" fmla="*/ 155668 w 3183081"/>
              <a:gd name="connsiteY0" fmla="*/ 84126 h 2163337"/>
              <a:gd name="connsiteX1" fmla="*/ 1233693 w 3183081"/>
              <a:gd name="connsiteY1" fmla="*/ 11418 h 2163337"/>
              <a:gd name="connsiteX2" fmla="*/ 2066750 w 3183081"/>
              <a:gd name="connsiteY2" fmla="*/ 133979 h 2163337"/>
              <a:gd name="connsiteX3" fmla="*/ 3033892 w 3183081"/>
              <a:gd name="connsiteY3" fmla="*/ 371459 h 2163337"/>
              <a:gd name="connsiteX4" fmla="*/ 2961885 w 3183081"/>
              <a:gd name="connsiteY4" fmla="*/ 803507 h 2163337"/>
              <a:gd name="connsiteX5" fmla="*/ 2612850 w 3183081"/>
              <a:gd name="connsiteY5" fmla="*/ 1213479 h 2163337"/>
              <a:gd name="connsiteX6" fmla="*/ 1161685 w 3183081"/>
              <a:gd name="connsiteY6" fmla="*/ 2099651 h 2163337"/>
              <a:gd name="connsiteX7" fmla="*/ 441605 w 3183081"/>
              <a:gd name="connsiteY7" fmla="*/ 1595595 h 2163337"/>
              <a:gd name="connsiteX8" fmla="*/ 479250 w 3183081"/>
              <a:gd name="connsiteY8" fmla="*/ 959479 h 2163337"/>
              <a:gd name="connsiteX9" fmla="*/ 299684 w 3183081"/>
              <a:gd name="connsiteY9" fmla="*/ 516173 h 2163337"/>
              <a:gd name="connsiteX10" fmla="*/ 155668 w 3183081"/>
              <a:gd name="connsiteY10" fmla="*/ 84126 h 2163337"/>
              <a:gd name="connsiteX0" fmla="*/ 155668 w 3183081"/>
              <a:gd name="connsiteY0" fmla="*/ 84126 h 2163337"/>
              <a:gd name="connsiteX1" fmla="*/ 1233693 w 3183081"/>
              <a:gd name="connsiteY1" fmla="*/ 11418 h 2163337"/>
              <a:gd name="connsiteX2" fmla="*/ 2066750 w 3183081"/>
              <a:gd name="connsiteY2" fmla="*/ 133979 h 2163337"/>
              <a:gd name="connsiteX3" fmla="*/ 3033892 w 3183081"/>
              <a:gd name="connsiteY3" fmla="*/ 371459 h 2163337"/>
              <a:gd name="connsiteX4" fmla="*/ 2961885 w 3183081"/>
              <a:gd name="connsiteY4" fmla="*/ 803507 h 2163337"/>
              <a:gd name="connsiteX5" fmla="*/ 2612850 w 3183081"/>
              <a:gd name="connsiteY5" fmla="*/ 1213479 h 2163337"/>
              <a:gd name="connsiteX6" fmla="*/ 1161685 w 3183081"/>
              <a:gd name="connsiteY6" fmla="*/ 2099651 h 2163337"/>
              <a:gd name="connsiteX7" fmla="*/ 441605 w 3183081"/>
              <a:gd name="connsiteY7" fmla="*/ 1595595 h 2163337"/>
              <a:gd name="connsiteX8" fmla="*/ 731732 w 3183081"/>
              <a:gd name="connsiteY8" fmla="*/ 876214 h 2163337"/>
              <a:gd name="connsiteX9" fmla="*/ 299684 w 3183081"/>
              <a:gd name="connsiteY9" fmla="*/ 516173 h 2163337"/>
              <a:gd name="connsiteX10" fmla="*/ 155668 w 3183081"/>
              <a:gd name="connsiteY10" fmla="*/ 84126 h 2163337"/>
              <a:gd name="connsiteX0" fmla="*/ 155668 w 3183081"/>
              <a:gd name="connsiteY0" fmla="*/ 84126 h 2163453"/>
              <a:gd name="connsiteX1" fmla="*/ 1233693 w 3183081"/>
              <a:gd name="connsiteY1" fmla="*/ 11418 h 2163453"/>
              <a:gd name="connsiteX2" fmla="*/ 2066750 w 3183081"/>
              <a:gd name="connsiteY2" fmla="*/ 133979 h 2163453"/>
              <a:gd name="connsiteX3" fmla="*/ 3033892 w 3183081"/>
              <a:gd name="connsiteY3" fmla="*/ 371459 h 2163453"/>
              <a:gd name="connsiteX4" fmla="*/ 2961885 w 3183081"/>
              <a:gd name="connsiteY4" fmla="*/ 803507 h 2163453"/>
              <a:gd name="connsiteX5" fmla="*/ 2612850 w 3183081"/>
              <a:gd name="connsiteY5" fmla="*/ 1213479 h 2163453"/>
              <a:gd name="connsiteX6" fmla="*/ 1161685 w 3183081"/>
              <a:gd name="connsiteY6" fmla="*/ 2099651 h 2163453"/>
              <a:gd name="connsiteX7" fmla="*/ 587716 w 3183081"/>
              <a:gd name="connsiteY7" fmla="*/ 1596294 h 2163453"/>
              <a:gd name="connsiteX8" fmla="*/ 731732 w 3183081"/>
              <a:gd name="connsiteY8" fmla="*/ 876214 h 2163453"/>
              <a:gd name="connsiteX9" fmla="*/ 299684 w 3183081"/>
              <a:gd name="connsiteY9" fmla="*/ 516173 h 2163453"/>
              <a:gd name="connsiteX10" fmla="*/ 155668 w 3183081"/>
              <a:gd name="connsiteY10" fmla="*/ 84126 h 2163453"/>
              <a:gd name="connsiteX0" fmla="*/ 155668 w 3041161"/>
              <a:gd name="connsiteY0" fmla="*/ 84126 h 2163453"/>
              <a:gd name="connsiteX1" fmla="*/ 1233693 w 3041161"/>
              <a:gd name="connsiteY1" fmla="*/ 11418 h 2163453"/>
              <a:gd name="connsiteX2" fmla="*/ 2066750 w 3041161"/>
              <a:gd name="connsiteY2" fmla="*/ 133979 h 2163453"/>
              <a:gd name="connsiteX3" fmla="*/ 2891972 w 3041161"/>
              <a:gd name="connsiteY3" fmla="*/ 372158 h 2163453"/>
              <a:gd name="connsiteX4" fmla="*/ 2961885 w 3041161"/>
              <a:gd name="connsiteY4" fmla="*/ 803507 h 2163453"/>
              <a:gd name="connsiteX5" fmla="*/ 2612850 w 3041161"/>
              <a:gd name="connsiteY5" fmla="*/ 1213479 h 2163453"/>
              <a:gd name="connsiteX6" fmla="*/ 1161685 w 3041161"/>
              <a:gd name="connsiteY6" fmla="*/ 2099651 h 2163453"/>
              <a:gd name="connsiteX7" fmla="*/ 587716 w 3041161"/>
              <a:gd name="connsiteY7" fmla="*/ 1596294 h 2163453"/>
              <a:gd name="connsiteX8" fmla="*/ 731732 w 3041161"/>
              <a:gd name="connsiteY8" fmla="*/ 876214 h 2163453"/>
              <a:gd name="connsiteX9" fmla="*/ 299684 w 3041161"/>
              <a:gd name="connsiteY9" fmla="*/ 516173 h 2163453"/>
              <a:gd name="connsiteX10" fmla="*/ 155668 w 3041161"/>
              <a:gd name="connsiteY10" fmla="*/ 84126 h 2163453"/>
              <a:gd name="connsiteX0" fmla="*/ 155668 w 3017507"/>
              <a:gd name="connsiteY0" fmla="*/ 84126 h 2163453"/>
              <a:gd name="connsiteX1" fmla="*/ 1233693 w 3017507"/>
              <a:gd name="connsiteY1" fmla="*/ 11418 h 2163453"/>
              <a:gd name="connsiteX2" fmla="*/ 2066750 w 3017507"/>
              <a:gd name="connsiteY2" fmla="*/ 133979 h 2163453"/>
              <a:gd name="connsiteX3" fmla="*/ 2891972 w 3017507"/>
              <a:gd name="connsiteY3" fmla="*/ 372158 h 2163453"/>
              <a:gd name="connsiteX4" fmla="*/ 2819964 w 3017507"/>
              <a:gd name="connsiteY4" fmla="*/ 732198 h 2163453"/>
              <a:gd name="connsiteX5" fmla="*/ 2612850 w 3017507"/>
              <a:gd name="connsiteY5" fmla="*/ 1213479 h 2163453"/>
              <a:gd name="connsiteX6" fmla="*/ 1161685 w 3017507"/>
              <a:gd name="connsiteY6" fmla="*/ 2099651 h 2163453"/>
              <a:gd name="connsiteX7" fmla="*/ 587716 w 3017507"/>
              <a:gd name="connsiteY7" fmla="*/ 1596294 h 2163453"/>
              <a:gd name="connsiteX8" fmla="*/ 731732 w 3017507"/>
              <a:gd name="connsiteY8" fmla="*/ 876214 h 2163453"/>
              <a:gd name="connsiteX9" fmla="*/ 299684 w 3017507"/>
              <a:gd name="connsiteY9" fmla="*/ 516173 h 2163453"/>
              <a:gd name="connsiteX10" fmla="*/ 155668 w 3017507"/>
              <a:gd name="connsiteY10" fmla="*/ 84126 h 2163453"/>
              <a:gd name="connsiteX0" fmla="*/ 155668 w 3041510"/>
              <a:gd name="connsiteY0" fmla="*/ 84126 h 2163453"/>
              <a:gd name="connsiteX1" fmla="*/ 1233693 w 3041510"/>
              <a:gd name="connsiteY1" fmla="*/ 11418 h 2163453"/>
              <a:gd name="connsiteX2" fmla="*/ 2066750 w 3041510"/>
              <a:gd name="connsiteY2" fmla="*/ 133979 h 2163453"/>
              <a:gd name="connsiteX3" fmla="*/ 2891972 w 3041510"/>
              <a:gd name="connsiteY3" fmla="*/ 372158 h 2163453"/>
              <a:gd name="connsiteX4" fmla="*/ 2963980 w 3041510"/>
              <a:gd name="connsiteY4" fmla="*/ 732198 h 2163453"/>
              <a:gd name="connsiteX5" fmla="*/ 2612850 w 3041510"/>
              <a:gd name="connsiteY5" fmla="*/ 1213479 h 2163453"/>
              <a:gd name="connsiteX6" fmla="*/ 1161685 w 3041510"/>
              <a:gd name="connsiteY6" fmla="*/ 2099651 h 2163453"/>
              <a:gd name="connsiteX7" fmla="*/ 587716 w 3041510"/>
              <a:gd name="connsiteY7" fmla="*/ 1596294 h 2163453"/>
              <a:gd name="connsiteX8" fmla="*/ 731732 w 3041510"/>
              <a:gd name="connsiteY8" fmla="*/ 876214 h 2163453"/>
              <a:gd name="connsiteX9" fmla="*/ 299684 w 3041510"/>
              <a:gd name="connsiteY9" fmla="*/ 516173 h 2163453"/>
              <a:gd name="connsiteX10" fmla="*/ 155668 w 3041510"/>
              <a:gd name="connsiteY10" fmla="*/ 84126 h 2163453"/>
              <a:gd name="connsiteX0" fmla="*/ 155668 w 3041510"/>
              <a:gd name="connsiteY0" fmla="*/ 84126 h 2195662"/>
              <a:gd name="connsiteX1" fmla="*/ 1233693 w 3041510"/>
              <a:gd name="connsiteY1" fmla="*/ 11418 h 2195662"/>
              <a:gd name="connsiteX2" fmla="*/ 2066750 w 3041510"/>
              <a:gd name="connsiteY2" fmla="*/ 133979 h 2195662"/>
              <a:gd name="connsiteX3" fmla="*/ 2891972 w 3041510"/>
              <a:gd name="connsiteY3" fmla="*/ 372158 h 2195662"/>
              <a:gd name="connsiteX4" fmla="*/ 2963980 w 3041510"/>
              <a:gd name="connsiteY4" fmla="*/ 732198 h 2195662"/>
              <a:gd name="connsiteX5" fmla="*/ 2459923 w 3041510"/>
              <a:gd name="connsiteY5" fmla="*/ 1020230 h 2195662"/>
              <a:gd name="connsiteX6" fmla="*/ 1161685 w 3041510"/>
              <a:gd name="connsiteY6" fmla="*/ 2099651 h 2195662"/>
              <a:gd name="connsiteX7" fmla="*/ 587716 w 3041510"/>
              <a:gd name="connsiteY7" fmla="*/ 1596294 h 2195662"/>
              <a:gd name="connsiteX8" fmla="*/ 731732 w 3041510"/>
              <a:gd name="connsiteY8" fmla="*/ 876214 h 2195662"/>
              <a:gd name="connsiteX9" fmla="*/ 299684 w 3041510"/>
              <a:gd name="connsiteY9" fmla="*/ 516173 h 2195662"/>
              <a:gd name="connsiteX10" fmla="*/ 155668 w 3041510"/>
              <a:gd name="connsiteY10" fmla="*/ 84126 h 2195662"/>
              <a:gd name="connsiteX0" fmla="*/ 155668 w 3035988"/>
              <a:gd name="connsiteY0" fmla="*/ 96711 h 2208247"/>
              <a:gd name="connsiteX1" fmla="*/ 1233693 w 3035988"/>
              <a:gd name="connsiteY1" fmla="*/ 24003 h 2208247"/>
              <a:gd name="connsiteX2" fmla="*/ 2099883 w 3035988"/>
              <a:gd name="connsiteY2" fmla="*/ 240726 h 2208247"/>
              <a:gd name="connsiteX3" fmla="*/ 2891972 w 3035988"/>
              <a:gd name="connsiteY3" fmla="*/ 384743 h 2208247"/>
              <a:gd name="connsiteX4" fmla="*/ 2963980 w 3035988"/>
              <a:gd name="connsiteY4" fmla="*/ 744783 h 2208247"/>
              <a:gd name="connsiteX5" fmla="*/ 2459923 w 3035988"/>
              <a:gd name="connsiteY5" fmla="*/ 1032815 h 2208247"/>
              <a:gd name="connsiteX6" fmla="*/ 1161685 w 3035988"/>
              <a:gd name="connsiteY6" fmla="*/ 2112236 h 2208247"/>
              <a:gd name="connsiteX7" fmla="*/ 587716 w 3035988"/>
              <a:gd name="connsiteY7" fmla="*/ 1608879 h 2208247"/>
              <a:gd name="connsiteX8" fmla="*/ 731732 w 3035988"/>
              <a:gd name="connsiteY8" fmla="*/ 888799 h 2208247"/>
              <a:gd name="connsiteX9" fmla="*/ 299684 w 3035988"/>
              <a:gd name="connsiteY9" fmla="*/ 528758 h 2208247"/>
              <a:gd name="connsiteX10" fmla="*/ 155668 w 3035988"/>
              <a:gd name="connsiteY10" fmla="*/ 96711 h 2208247"/>
              <a:gd name="connsiteX0" fmla="*/ 156017 w 3036337"/>
              <a:gd name="connsiteY0" fmla="*/ 72008 h 2183544"/>
              <a:gd name="connsiteX1" fmla="*/ 1236136 w 3036337"/>
              <a:gd name="connsiteY1" fmla="*/ 72008 h 2183544"/>
              <a:gd name="connsiteX2" fmla="*/ 2100232 w 3036337"/>
              <a:gd name="connsiteY2" fmla="*/ 216023 h 2183544"/>
              <a:gd name="connsiteX3" fmla="*/ 2892321 w 3036337"/>
              <a:gd name="connsiteY3" fmla="*/ 360040 h 2183544"/>
              <a:gd name="connsiteX4" fmla="*/ 2964329 w 3036337"/>
              <a:gd name="connsiteY4" fmla="*/ 720080 h 2183544"/>
              <a:gd name="connsiteX5" fmla="*/ 2460272 w 3036337"/>
              <a:gd name="connsiteY5" fmla="*/ 1008112 h 2183544"/>
              <a:gd name="connsiteX6" fmla="*/ 1162034 w 3036337"/>
              <a:gd name="connsiteY6" fmla="*/ 2087533 h 2183544"/>
              <a:gd name="connsiteX7" fmla="*/ 588065 w 3036337"/>
              <a:gd name="connsiteY7" fmla="*/ 1584176 h 2183544"/>
              <a:gd name="connsiteX8" fmla="*/ 732081 w 3036337"/>
              <a:gd name="connsiteY8" fmla="*/ 864096 h 2183544"/>
              <a:gd name="connsiteX9" fmla="*/ 300033 w 3036337"/>
              <a:gd name="connsiteY9" fmla="*/ 504055 h 2183544"/>
              <a:gd name="connsiteX10" fmla="*/ 156017 w 3036337"/>
              <a:gd name="connsiteY10" fmla="*/ 72008 h 2183544"/>
              <a:gd name="connsiteX0" fmla="*/ 156017 w 3015075"/>
              <a:gd name="connsiteY0" fmla="*/ 72008 h 2183544"/>
              <a:gd name="connsiteX1" fmla="*/ 1236136 w 3015075"/>
              <a:gd name="connsiteY1" fmla="*/ 72008 h 2183544"/>
              <a:gd name="connsiteX2" fmla="*/ 2100232 w 3015075"/>
              <a:gd name="connsiteY2" fmla="*/ 216023 h 2183544"/>
              <a:gd name="connsiteX3" fmla="*/ 2892321 w 3015075"/>
              <a:gd name="connsiteY3" fmla="*/ 360040 h 2183544"/>
              <a:gd name="connsiteX4" fmla="*/ 2836764 w 3015075"/>
              <a:gd name="connsiteY4" fmla="*/ 630515 h 2183544"/>
              <a:gd name="connsiteX5" fmla="*/ 2460272 w 3015075"/>
              <a:gd name="connsiteY5" fmla="*/ 1008112 h 2183544"/>
              <a:gd name="connsiteX6" fmla="*/ 1162034 w 3015075"/>
              <a:gd name="connsiteY6" fmla="*/ 2087533 h 2183544"/>
              <a:gd name="connsiteX7" fmla="*/ 588065 w 3015075"/>
              <a:gd name="connsiteY7" fmla="*/ 1584176 h 2183544"/>
              <a:gd name="connsiteX8" fmla="*/ 732081 w 3015075"/>
              <a:gd name="connsiteY8" fmla="*/ 864096 h 2183544"/>
              <a:gd name="connsiteX9" fmla="*/ 300033 w 3015075"/>
              <a:gd name="connsiteY9" fmla="*/ 504055 h 2183544"/>
              <a:gd name="connsiteX10" fmla="*/ 156017 w 3015075"/>
              <a:gd name="connsiteY10" fmla="*/ 72008 h 2183544"/>
              <a:gd name="connsiteX0" fmla="*/ 156017 w 2885258"/>
              <a:gd name="connsiteY0" fmla="*/ 72008 h 2183544"/>
              <a:gd name="connsiteX1" fmla="*/ 1236136 w 2885258"/>
              <a:gd name="connsiteY1" fmla="*/ 72008 h 2183544"/>
              <a:gd name="connsiteX2" fmla="*/ 2100232 w 2885258"/>
              <a:gd name="connsiteY2" fmla="*/ 216023 h 2183544"/>
              <a:gd name="connsiteX3" fmla="*/ 2751233 w 2885258"/>
              <a:gd name="connsiteY3" fmla="*/ 339322 h 2183544"/>
              <a:gd name="connsiteX4" fmla="*/ 2836764 w 2885258"/>
              <a:gd name="connsiteY4" fmla="*/ 630515 h 2183544"/>
              <a:gd name="connsiteX5" fmla="*/ 2460272 w 2885258"/>
              <a:gd name="connsiteY5" fmla="*/ 1008112 h 2183544"/>
              <a:gd name="connsiteX6" fmla="*/ 1162034 w 2885258"/>
              <a:gd name="connsiteY6" fmla="*/ 2087533 h 2183544"/>
              <a:gd name="connsiteX7" fmla="*/ 588065 w 2885258"/>
              <a:gd name="connsiteY7" fmla="*/ 1584176 h 2183544"/>
              <a:gd name="connsiteX8" fmla="*/ 732081 w 2885258"/>
              <a:gd name="connsiteY8" fmla="*/ 864096 h 2183544"/>
              <a:gd name="connsiteX9" fmla="*/ 300033 w 2885258"/>
              <a:gd name="connsiteY9" fmla="*/ 504055 h 2183544"/>
              <a:gd name="connsiteX10" fmla="*/ 156017 w 2885258"/>
              <a:gd name="connsiteY10" fmla="*/ 72008 h 2183544"/>
              <a:gd name="connsiteX0" fmla="*/ 190237 w 2633587"/>
              <a:gd name="connsiteY0" fmla="*/ 84990 h 2123341"/>
              <a:gd name="connsiteX1" fmla="*/ 984465 w 2633587"/>
              <a:gd name="connsiteY1" fmla="*/ 11805 h 2123341"/>
              <a:gd name="connsiteX2" fmla="*/ 1848561 w 2633587"/>
              <a:gd name="connsiteY2" fmla="*/ 155820 h 2123341"/>
              <a:gd name="connsiteX3" fmla="*/ 2499562 w 2633587"/>
              <a:gd name="connsiteY3" fmla="*/ 279119 h 2123341"/>
              <a:gd name="connsiteX4" fmla="*/ 2585093 w 2633587"/>
              <a:gd name="connsiteY4" fmla="*/ 570312 h 2123341"/>
              <a:gd name="connsiteX5" fmla="*/ 2208601 w 2633587"/>
              <a:gd name="connsiteY5" fmla="*/ 947909 h 2123341"/>
              <a:gd name="connsiteX6" fmla="*/ 910363 w 2633587"/>
              <a:gd name="connsiteY6" fmla="*/ 2027330 h 2123341"/>
              <a:gd name="connsiteX7" fmla="*/ 336394 w 2633587"/>
              <a:gd name="connsiteY7" fmla="*/ 1523973 h 2123341"/>
              <a:gd name="connsiteX8" fmla="*/ 480410 w 2633587"/>
              <a:gd name="connsiteY8" fmla="*/ 803893 h 2123341"/>
              <a:gd name="connsiteX9" fmla="*/ 48362 w 2633587"/>
              <a:gd name="connsiteY9" fmla="*/ 443852 h 2123341"/>
              <a:gd name="connsiteX10" fmla="*/ 190237 w 2633587"/>
              <a:gd name="connsiteY10" fmla="*/ 84990 h 2123341"/>
              <a:gd name="connsiteX0" fmla="*/ 132371 w 2575721"/>
              <a:gd name="connsiteY0" fmla="*/ 84990 h 2123341"/>
              <a:gd name="connsiteX1" fmla="*/ 926599 w 2575721"/>
              <a:gd name="connsiteY1" fmla="*/ 11805 h 2123341"/>
              <a:gd name="connsiteX2" fmla="*/ 1790695 w 2575721"/>
              <a:gd name="connsiteY2" fmla="*/ 155820 h 2123341"/>
              <a:gd name="connsiteX3" fmla="*/ 2441696 w 2575721"/>
              <a:gd name="connsiteY3" fmla="*/ 279119 h 2123341"/>
              <a:gd name="connsiteX4" fmla="*/ 2527227 w 2575721"/>
              <a:gd name="connsiteY4" fmla="*/ 570312 h 2123341"/>
              <a:gd name="connsiteX5" fmla="*/ 2150735 w 2575721"/>
              <a:gd name="connsiteY5" fmla="*/ 947909 h 2123341"/>
              <a:gd name="connsiteX6" fmla="*/ 852497 w 2575721"/>
              <a:gd name="connsiteY6" fmla="*/ 2027330 h 2123341"/>
              <a:gd name="connsiteX7" fmla="*/ 278528 w 2575721"/>
              <a:gd name="connsiteY7" fmla="*/ 1523973 h 2123341"/>
              <a:gd name="connsiteX8" fmla="*/ 422544 w 2575721"/>
              <a:gd name="connsiteY8" fmla="*/ 803893 h 2123341"/>
              <a:gd name="connsiteX9" fmla="*/ 132370 w 2575721"/>
              <a:gd name="connsiteY9" fmla="*/ 376183 h 2123341"/>
              <a:gd name="connsiteX10" fmla="*/ 132371 w 2575721"/>
              <a:gd name="connsiteY10" fmla="*/ 84990 h 212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5721" h="2123341">
                <a:moveTo>
                  <a:pt x="132371" y="84990"/>
                </a:moveTo>
                <a:cubicBezTo>
                  <a:pt x="264742" y="24260"/>
                  <a:pt x="650212" y="0"/>
                  <a:pt x="926599" y="11805"/>
                </a:cubicBezTo>
                <a:cubicBezTo>
                  <a:pt x="1202986" y="23610"/>
                  <a:pt x="1538179" y="111268"/>
                  <a:pt x="1790695" y="155820"/>
                </a:cubicBezTo>
                <a:cubicBezTo>
                  <a:pt x="2043211" y="200372"/>
                  <a:pt x="2318941" y="210037"/>
                  <a:pt x="2441696" y="279119"/>
                </a:cubicBezTo>
                <a:cubicBezTo>
                  <a:pt x="2564451" y="348201"/>
                  <a:pt x="2575721" y="458847"/>
                  <a:pt x="2527227" y="570312"/>
                </a:cubicBezTo>
                <a:cubicBezTo>
                  <a:pt x="2478734" y="681777"/>
                  <a:pt x="2429857" y="705073"/>
                  <a:pt x="2150735" y="947909"/>
                </a:cubicBezTo>
                <a:cubicBezTo>
                  <a:pt x="1871613" y="1190745"/>
                  <a:pt x="1164531" y="1931319"/>
                  <a:pt x="852497" y="2027330"/>
                </a:cubicBezTo>
                <a:cubicBezTo>
                  <a:pt x="540463" y="2123341"/>
                  <a:pt x="350187" y="1727879"/>
                  <a:pt x="278528" y="1523973"/>
                </a:cubicBezTo>
                <a:cubicBezTo>
                  <a:pt x="206869" y="1320067"/>
                  <a:pt x="446904" y="995191"/>
                  <a:pt x="422544" y="803893"/>
                </a:cubicBezTo>
                <a:cubicBezTo>
                  <a:pt x="398184" y="612595"/>
                  <a:pt x="180732" y="496000"/>
                  <a:pt x="132370" y="376183"/>
                </a:cubicBezTo>
                <a:cubicBezTo>
                  <a:pt x="84008" y="256366"/>
                  <a:pt x="0" y="145720"/>
                  <a:pt x="132371" y="84990"/>
                </a:cubicBezTo>
                <a:close/>
              </a:path>
            </a:pathLst>
          </a:custGeom>
          <a:solidFill>
            <a:srgbClr val="00B0F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04" name="Freeform 103"/>
          <p:cNvSpPr/>
          <p:nvPr/>
        </p:nvSpPr>
        <p:spPr bwMode="auto">
          <a:xfrm>
            <a:off x="1362075" y="4578350"/>
            <a:ext cx="1722438" cy="1425575"/>
          </a:xfrm>
          <a:custGeom>
            <a:avLst/>
            <a:gdLst>
              <a:gd name="connsiteX0" fmla="*/ 296333 w 4191000"/>
              <a:gd name="connsiteY0" fmla="*/ 139700 h 2717800"/>
              <a:gd name="connsiteX1" fmla="*/ 1617133 w 4191000"/>
              <a:gd name="connsiteY1" fmla="*/ 88900 h 2717800"/>
              <a:gd name="connsiteX2" fmla="*/ 2671233 w 4191000"/>
              <a:gd name="connsiteY2" fmla="*/ 203200 h 2717800"/>
              <a:gd name="connsiteX3" fmla="*/ 3992033 w 4191000"/>
              <a:gd name="connsiteY3" fmla="*/ 647700 h 2717800"/>
              <a:gd name="connsiteX4" fmla="*/ 3865033 w 4191000"/>
              <a:gd name="connsiteY4" fmla="*/ 1041400 h 2717800"/>
              <a:gd name="connsiteX5" fmla="*/ 2963333 w 4191000"/>
              <a:gd name="connsiteY5" fmla="*/ 1536700 h 2717800"/>
              <a:gd name="connsiteX6" fmla="*/ 1439333 w 4191000"/>
              <a:gd name="connsiteY6" fmla="*/ 2654300 h 2717800"/>
              <a:gd name="connsiteX7" fmla="*/ 537633 w 4191000"/>
              <a:gd name="connsiteY7" fmla="*/ 1917700 h 2717800"/>
              <a:gd name="connsiteX8" fmla="*/ 829733 w 4191000"/>
              <a:gd name="connsiteY8" fmla="*/ 1282700 h 2717800"/>
              <a:gd name="connsiteX9" fmla="*/ 93133 w 4191000"/>
              <a:gd name="connsiteY9" fmla="*/ 927100 h 2717800"/>
              <a:gd name="connsiteX10" fmla="*/ 296333 w 4191000"/>
              <a:gd name="connsiteY10" fmla="*/ 139700 h 2717800"/>
              <a:gd name="connsiteX0" fmla="*/ 585216 w 4128144"/>
              <a:gd name="connsiteY0" fmla="*/ 267647 h 2650807"/>
              <a:gd name="connsiteX1" fmla="*/ 1554277 w 4128144"/>
              <a:gd name="connsiteY1" fmla="*/ 21907 h 2650807"/>
              <a:gd name="connsiteX2" fmla="*/ 2608377 w 4128144"/>
              <a:gd name="connsiteY2" fmla="*/ 136207 h 2650807"/>
              <a:gd name="connsiteX3" fmla="*/ 3929177 w 4128144"/>
              <a:gd name="connsiteY3" fmla="*/ 580707 h 2650807"/>
              <a:gd name="connsiteX4" fmla="*/ 3802177 w 4128144"/>
              <a:gd name="connsiteY4" fmla="*/ 974407 h 2650807"/>
              <a:gd name="connsiteX5" fmla="*/ 2900477 w 4128144"/>
              <a:gd name="connsiteY5" fmla="*/ 1469707 h 2650807"/>
              <a:gd name="connsiteX6" fmla="*/ 1376477 w 4128144"/>
              <a:gd name="connsiteY6" fmla="*/ 2587307 h 2650807"/>
              <a:gd name="connsiteX7" fmla="*/ 474777 w 4128144"/>
              <a:gd name="connsiteY7" fmla="*/ 1850707 h 2650807"/>
              <a:gd name="connsiteX8" fmla="*/ 766877 w 4128144"/>
              <a:gd name="connsiteY8" fmla="*/ 1215707 h 2650807"/>
              <a:gd name="connsiteX9" fmla="*/ 30277 w 4128144"/>
              <a:gd name="connsiteY9" fmla="*/ 860107 h 2650807"/>
              <a:gd name="connsiteX10" fmla="*/ 585216 w 4128144"/>
              <a:gd name="connsiteY10" fmla="*/ 267647 h 2650807"/>
              <a:gd name="connsiteX0" fmla="*/ 212039 w 3754967"/>
              <a:gd name="connsiteY0" fmla="*/ 267647 h 2650807"/>
              <a:gd name="connsiteX1" fmla="*/ 1181100 w 3754967"/>
              <a:gd name="connsiteY1" fmla="*/ 21907 h 2650807"/>
              <a:gd name="connsiteX2" fmla="*/ 2235200 w 3754967"/>
              <a:gd name="connsiteY2" fmla="*/ 136207 h 2650807"/>
              <a:gd name="connsiteX3" fmla="*/ 3556000 w 3754967"/>
              <a:gd name="connsiteY3" fmla="*/ 580707 h 2650807"/>
              <a:gd name="connsiteX4" fmla="*/ 3429000 w 3754967"/>
              <a:gd name="connsiteY4" fmla="*/ 974407 h 2650807"/>
              <a:gd name="connsiteX5" fmla="*/ 2527300 w 3754967"/>
              <a:gd name="connsiteY5" fmla="*/ 1469707 h 2650807"/>
              <a:gd name="connsiteX6" fmla="*/ 1003300 w 3754967"/>
              <a:gd name="connsiteY6" fmla="*/ 2587307 h 2650807"/>
              <a:gd name="connsiteX7" fmla="*/ 101600 w 3754967"/>
              <a:gd name="connsiteY7" fmla="*/ 1850707 h 2650807"/>
              <a:gd name="connsiteX8" fmla="*/ 393700 w 3754967"/>
              <a:gd name="connsiteY8" fmla="*/ 1215707 h 2650807"/>
              <a:gd name="connsiteX9" fmla="*/ 68023 w 3754967"/>
              <a:gd name="connsiteY9" fmla="*/ 771703 h 2650807"/>
              <a:gd name="connsiteX10" fmla="*/ 212039 w 3754967"/>
              <a:gd name="connsiteY10" fmla="*/ 267647 h 2650807"/>
              <a:gd name="connsiteX0" fmla="*/ 185513 w 3728441"/>
              <a:gd name="connsiteY0" fmla="*/ 267647 h 2650993"/>
              <a:gd name="connsiteX1" fmla="*/ 1154574 w 3728441"/>
              <a:gd name="connsiteY1" fmla="*/ 21907 h 2650993"/>
              <a:gd name="connsiteX2" fmla="*/ 2208674 w 3728441"/>
              <a:gd name="connsiteY2" fmla="*/ 136207 h 2650993"/>
              <a:gd name="connsiteX3" fmla="*/ 3529474 w 3728441"/>
              <a:gd name="connsiteY3" fmla="*/ 580707 h 2650993"/>
              <a:gd name="connsiteX4" fmla="*/ 3402474 w 3728441"/>
              <a:gd name="connsiteY4" fmla="*/ 974407 h 2650993"/>
              <a:gd name="connsiteX5" fmla="*/ 2500774 w 3728441"/>
              <a:gd name="connsiteY5" fmla="*/ 1469707 h 2650993"/>
              <a:gd name="connsiteX6" fmla="*/ 976774 w 3728441"/>
              <a:gd name="connsiteY6" fmla="*/ 2587307 h 2650993"/>
              <a:gd name="connsiteX7" fmla="*/ 329529 w 3728441"/>
              <a:gd name="connsiteY7" fmla="*/ 1851823 h 2650993"/>
              <a:gd name="connsiteX8" fmla="*/ 367174 w 3728441"/>
              <a:gd name="connsiteY8" fmla="*/ 1215707 h 2650993"/>
              <a:gd name="connsiteX9" fmla="*/ 41497 w 3728441"/>
              <a:gd name="connsiteY9" fmla="*/ 771703 h 2650993"/>
              <a:gd name="connsiteX10" fmla="*/ 185513 w 3728441"/>
              <a:gd name="connsiteY10" fmla="*/ 267647 h 2650993"/>
              <a:gd name="connsiteX0" fmla="*/ 185513 w 3728441"/>
              <a:gd name="connsiteY0" fmla="*/ 267647 h 2419565"/>
              <a:gd name="connsiteX1" fmla="*/ 1154574 w 3728441"/>
              <a:gd name="connsiteY1" fmla="*/ 21907 h 2419565"/>
              <a:gd name="connsiteX2" fmla="*/ 2208674 w 3728441"/>
              <a:gd name="connsiteY2" fmla="*/ 136207 h 2419565"/>
              <a:gd name="connsiteX3" fmla="*/ 3529474 w 3728441"/>
              <a:gd name="connsiteY3" fmla="*/ 580707 h 2419565"/>
              <a:gd name="connsiteX4" fmla="*/ 3402474 w 3728441"/>
              <a:gd name="connsiteY4" fmla="*/ 974407 h 2419565"/>
              <a:gd name="connsiteX5" fmla="*/ 2500774 w 3728441"/>
              <a:gd name="connsiteY5" fmla="*/ 1469707 h 2419565"/>
              <a:gd name="connsiteX6" fmla="*/ 1049609 w 3728441"/>
              <a:gd name="connsiteY6" fmla="*/ 2355879 h 2419565"/>
              <a:gd name="connsiteX7" fmla="*/ 329529 w 3728441"/>
              <a:gd name="connsiteY7" fmla="*/ 1851823 h 2419565"/>
              <a:gd name="connsiteX8" fmla="*/ 367174 w 3728441"/>
              <a:gd name="connsiteY8" fmla="*/ 1215707 h 2419565"/>
              <a:gd name="connsiteX9" fmla="*/ 41497 w 3728441"/>
              <a:gd name="connsiteY9" fmla="*/ 771703 h 2419565"/>
              <a:gd name="connsiteX10" fmla="*/ 185513 w 3728441"/>
              <a:gd name="connsiteY10" fmla="*/ 267647 h 2419565"/>
              <a:gd name="connsiteX0" fmla="*/ 185513 w 3520653"/>
              <a:gd name="connsiteY0" fmla="*/ 267647 h 2419565"/>
              <a:gd name="connsiteX1" fmla="*/ 1154574 w 3520653"/>
              <a:gd name="connsiteY1" fmla="*/ 21907 h 2419565"/>
              <a:gd name="connsiteX2" fmla="*/ 2208674 w 3520653"/>
              <a:gd name="connsiteY2" fmla="*/ 136207 h 2419565"/>
              <a:gd name="connsiteX3" fmla="*/ 3209849 w 3520653"/>
              <a:gd name="connsiteY3" fmla="*/ 627687 h 2419565"/>
              <a:gd name="connsiteX4" fmla="*/ 3402474 w 3520653"/>
              <a:gd name="connsiteY4" fmla="*/ 974407 h 2419565"/>
              <a:gd name="connsiteX5" fmla="*/ 2500774 w 3520653"/>
              <a:gd name="connsiteY5" fmla="*/ 1469707 h 2419565"/>
              <a:gd name="connsiteX6" fmla="*/ 1049609 w 3520653"/>
              <a:gd name="connsiteY6" fmla="*/ 2355879 h 2419565"/>
              <a:gd name="connsiteX7" fmla="*/ 329529 w 3520653"/>
              <a:gd name="connsiteY7" fmla="*/ 1851823 h 2419565"/>
              <a:gd name="connsiteX8" fmla="*/ 367174 w 3520653"/>
              <a:gd name="connsiteY8" fmla="*/ 1215707 h 2419565"/>
              <a:gd name="connsiteX9" fmla="*/ 41497 w 3520653"/>
              <a:gd name="connsiteY9" fmla="*/ 771703 h 2419565"/>
              <a:gd name="connsiteX10" fmla="*/ 185513 w 3520653"/>
              <a:gd name="connsiteY10" fmla="*/ 267647 h 2419565"/>
              <a:gd name="connsiteX0" fmla="*/ 185513 w 3316705"/>
              <a:gd name="connsiteY0" fmla="*/ 267647 h 2419565"/>
              <a:gd name="connsiteX1" fmla="*/ 1154574 w 3316705"/>
              <a:gd name="connsiteY1" fmla="*/ 21907 h 2419565"/>
              <a:gd name="connsiteX2" fmla="*/ 2208674 w 3316705"/>
              <a:gd name="connsiteY2" fmla="*/ 136207 h 2419565"/>
              <a:gd name="connsiteX3" fmla="*/ 3209849 w 3316705"/>
              <a:gd name="connsiteY3" fmla="*/ 627687 h 2419565"/>
              <a:gd name="connsiteX4" fmla="*/ 2849809 w 3316705"/>
              <a:gd name="connsiteY4" fmla="*/ 1059735 h 2419565"/>
              <a:gd name="connsiteX5" fmla="*/ 2500774 w 3316705"/>
              <a:gd name="connsiteY5" fmla="*/ 1469707 h 2419565"/>
              <a:gd name="connsiteX6" fmla="*/ 1049609 w 3316705"/>
              <a:gd name="connsiteY6" fmla="*/ 2355879 h 2419565"/>
              <a:gd name="connsiteX7" fmla="*/ 329529 w 3316705"/>
              <a:gd name="connsiteY7" fmla="*/ 1851823 h 2419565"/>
              <a:gd name="connsiteX8" fmla="*/ 367174 w 3316705"/>
              <a:gd name="connsiteY8" fmla="*/ 1215707 h 2419565"/>
              <a:gd name="connsiteX9" fmla="*/ 41497 w 3316705"/>
              <a:gd name="connsiteY9" fmla="*/ 771703 h 2419565"/>
              <a:gd name="connsiteX10" fmla="*/ 185513 w 3316705"/>
              <a:gd name="connsiteY10" fmla="*/ 267647 h 2419565"/>
              <a:gd name="connsiteX0" fmla="*/ 185513 w 3359038"/>
              <a:gd name="connsiteY0" fmla="*/ 266167 h 2418085"/>
              <a:gd name="connsiteX1" fmla="*/ 1154574 w 3359038"/>
              <a:gd name="connsiteY1" fmla="*/ 20427 h 2418085"/>
              <a:gd name="connsiteX2" fmla="*/ 1954674 w 3359038"/>
              <a:gd name="connsiteY2" fmla="*/ 388727 h 2418085"/>
              <a:gd name="connsiteX3" fmla="*/ 3209849 w 3359038"/>
              <a:gd name="connsiteY3" fmla="*/ 626207 h 2418085"/>
              <a:gd name="connsiteX4" fmla="*/ 2849809 w 3359038"/>
              <a:gd name="connsiteY4" fmla="*/ 1058255 h 2418085"/>
              <a:gd name="connsiteX5" fmla="*/ 2500774 w 3359038"/>
              <a:gd name="connsiteY5" fmla="*/ 1468227 h 2418085"/>
              <a:gd name="connsiteX6" fmla="*/ 1049609 w 3359038"/>
              <a:gd name="connsiteY6" fmla="*/ 2354399 h 2418085"/>
              <a:gd name="connsiteX7" fmla="*/ 329529 w 3359038"/>
              <a:gd name="connsiteY7" fmla="*/ 1850343 h 2418085"/>
              <a:gd name="connsiteX8" fmla="*/ 367174 w 3359038"/>
              <a:gd name="connsiteY8" fmla="*/ 1214227 h 2418085"/>
              <a:gd name="connsiteX9" fmla="*/ 41497 w 3359038"/>
              <a:gd name="connsiteY9" fmla="*/ 770223 h 2418085"/>
              <a:gd name="connsiteX10" fmla="*/ 185513 w 3359038"/>
              <a:gd name="connsiteY10" fmla="*/ 266167 h 2418085"/>
              <a:gd name="connsiteX0" fmla="*/ 180020 w 3353545"/>
              <a:gd name="connsiteY0" fmla="*/ 96011 h 2247929"/>
              <a:gd name="connsiteX1" fmla="*/ 1116123 w 3353545"/>
              <a:gd name="connsiteY1" fmla="*/ 24003 h 2247929"/>
              <a:gd name="connsiteX2" fmla="*/ 1949181 w 3353545"/>
              <a:gd name="connsiteY2" fmla="*/ 218571 h 2247929"/>
              <a:gd name="connsiteX3" fmla="*/ 3204356 w 3353545"/>
              <a:gd name="connsiteY3" fmla="*/ 456051 h 2247929"/>
              <a:gd name="connsiteX4" fmla="*/ 2844316 w 3353545"/>
              <a:gd name="connsiteY4" fmla="*/ 888099 h 2247929"/>
              <a:gd name="connsiteX5" fmla="*/ 2495281 w 3353545"/>
              <a:gd name="connsiteY5" fmla="*/ 1298071 h 2247929"/>
              <a:gd name="connsiteX6" fmla="*/ 1044116 w 3353545"/>
              <a:gd name="connsiteY6" fmla="*/ 2184243 h 2247929"/>
              <a:gd name="connsiteX7" fmla="*/ 324036 w 3353545"/>
              <a:gd name="connsiteY7" fmla="*/ 1680187 h 2247929"/>
              <a:gd name="connsiteX8" fmla="*/ 361681 w 3353545"/>
              <a:gd name="connsiteY8" fmla="*/ 1044071 h 2247929"/>
              <a:gd name="connsiteX9" fmla="*/ 36004 w 3353545"/>
              <a:gd name="connsiteY9" fmla="*/ 600067 h 2247929"/>
              <a:gd name="connsiteX10" fmla="*/ 180020 w 3353545"/>
              <a:gd name="connsiteY10" fmla="*/ 96011 h 2247929"/>
              <a:gd name="connsiteX0" fmla="*/ 180020 w 2921496"/>
              <a:gd name="connsiteY0" fmla="*/ 96011 h 2247929"/>
              <a:gd name="connsiteX1" fmla="*/ 1116123 w 2921496"/>
              <a:gd name="connsiteY1" fmla="*/ 24003 h 2247929"/>
              <a:gd name="connsiteX2" fmla="*/ 1949181 w 2921496"/>
              <a:gd name="connsiteY2" fmla="*/ 218571 h 2247929"/>
              <a:gd name="connsiteX3" fmla="*/ 2772307 w 2921496"/>
              <a:gd name="connsiteY3" fmla="*/ 528059 h 2247929"/>
              <a:gd name="connsiteX4" fmla="*/ 2844316 w 2921496"/>
              <a:gd name="connsiteY4" fmla="*/ 888099 h 2247929"/>
              <a:gd name="connsiteX5" fmla="*/ 2495281 w 2921496"/>
              <a:gd name="connsiteY5" fmla="*/ 1298071 h 2247929"/>
              <a:gd name="connsiteX6" fmla="*/ 1044116 w 2921496"/>
              <a:gd name="connsiteY6" fmla="*/ 2184243 h 2247929"/>
              <a:gd name="connsiteX7" fmla="*/ 324036 w 2921496"/>
              <a:gd name="connsiteY7" fmla="*/ 1680187 h 2247929"/>
              <a:gd name="connsiteX8" fmla="*/ 361681 w 2921496"/>
              <a:gd name="connsiteY8" fmla="*/ 1044071 h 2247929"/>
              <a:gd name="connsiteX9" fmla="*/ 36004 w 2921496"/>
              <a:gd name="connsiteY9" fmla="*/ 600067 h 2247929"/>
              <a:gd name="connsiteX10" fmla="*/ 180020 w 2921496"/>
              <a:gd name="connsiteY10" fmla="*/ 96011 h 2247929"/>
              <a:gd name="connsiteX0" fmla="*/ 180020 w 3065512"/>
              <a:gd name="connsiteY0" fmla="*/ 96011 h 2247929"/>
              <a:gd name="connsiteX1" fmla="*/ 1116123 w 3065512"/>
              <a:gd name="connsiteY1" fmla="*/ 24003 h 2247929"/>
              <a:gd name="connsiteX2" fmla="*/ 1949181 w 3065512"/>
              <a:gd name="connsiteY2" fmla="*/ 218571 h 2247929"/>
              <a:gd name="connsiteX3" fmla="*/ 2916323 w 3065512"/>
              <a:gd name="connsiteY3" fmla="*/ 456051 h 2247929"/>
              <a:gd name="connsiteX4" fmla="*/ 2844316 w 3065512"/>
              <a:gd name="connsiteY4" fmla="*/ 888099 h 2247929"/>
              <a:gd name="connsiteX5" fmla="*/ 2495281 w 3065512"/>
              <a:gd name="connsiteY5" fmla="*/ 1298071 h 2247929"/>
              <a:gd name="connsiteX6" fmla="*/ 1044116 w 3065512"/>
              <a:gd name="connsiteY6" fmla="*/ 2184243 h 2247929"/>
              <a:gd name="connsiteX7" fmla="*/ 324036 w 3065512"/>
              <a:gd name="connsiteY7" fmla="*/ 1680187 h 2247929"/>
              <a:gd name="connsiteX8" fmla="*/ 361681 w 3065512"/>
              <a:gd name="connsiteY8" fmla="*/ 1044071 h 2247929"/>
              <a:gd name="connsiteX9" fmla="*/ 36004 w 3065512"/>
              <a:gd name="connsiteY9" fmla="*/ 600067 h 2247929"/>
              <a:gd name="connsiteX10" fmla="*/ 180020 w 3065512"/>
              <a:gd name="connsiteY10" fmla="*/ 96011 h 2247929"/>
              <a:gd name="connsiteX0" fmla="*/ 180020 w 3281537"/>
              <a:gd name="connsiteY0" fmla="*/ 96011 h 2247929"/>
              <a:gd name="connsiteX1" fmla="*/ 1332148 w 3281537"/>
              <a:gd name="connsiteY1" fmla="*/ 24003 h 2247929"/>
              <a:gd name="connsiteX2" fmla="*/ 2165206 w 3281537"/>
              <a:gd name="connsiteY2" fmla="*/ 218571 h 2247929"/>
              <a:gd name="connsiteX3" fmla="*/ 3132348 w 3281537"/>
              <a:gd name="connsiteY3" fmla="*/ 456051 h 2247929"/>
              <a:gd name="connsiteX4" fmla="*/ 3060341 w 3281537"/>
              <a:gd name="connsiteY4" fmla="*/ 888099 h 2247929"/>
              <a:gd name="connsiteX5" fmla="*/ 2711306 w 3281537"/>
              <a:gd name="connsiteY5" fmla="*/ 1298071 h 2247929"/>
              <a:gd name="connsiteX6" fmla="*/ 1260141 w 3281537"/>
              <a:gd name="connsiteY6" fmla="*/ 2184243 h 2247929"/>
              <a:gd name="connsiteX7" fmla="*/ 540061 w 3281537"/>
              <a:gd name="connsiteY7" fmla="*/ 1680187 h 2247929"/>
              <a:gd name="connsiteX8" fmla="*/ 577706 w 3281537"/>
              <a:gd name="connsiteY8" fmla="*/ 1044071 h 2247929"/>
              <a:gd name="connsiteX9" fmla="*/ 252029 w 3281537"/>
              <a:gd name="connsiteY9" fmla="*/ 600067 h 2247929"/>
              <a:gd name="connsiteX10" fmla="*/ 180020 w 3281537"/>
              <a:gd name="connsiteY10" fmla="*/ 96011 h 2247929"/>
              <a:gd name="connsiteX0" fmla="*/ 180020 w 3281537"/>
              <a:gd name="connsiteY0" fmla="*/ 36004 h 2187922"/>
              <a:gd name="connsiteX1" fmla="*/ 1332149 w 3281537"/>
              <a:gd name="connsiteY1" fmla="*/ 324036 h 2187922"/>
              <a:gd name="connsiteX2" fmla="*/ 2165206 w 3281537"/>
              <a:gd name="connsiteY2" fmla="*/ 158564 h 2187922"/>
              <a:gd name="connsiteX3" fmla="*/ 3132348 w 3281537"/>
              <a:gd name="connsiteY3" fmla="*/ 396044 h 2187922"/>
              <a:gd name="connsiteX4" fmla="*/ 3060341 w 3281537"/>
              <a:gd name="connsiteY4" fmla="*/ 828092 h 2187922"/>
              <a:gd name="connsiteX5" fmla="*/ 2711306 w 3281537"/>
              <a:gd name="connsiteY5" fmla="*/ 1238064 h 2187922"/>
              <a:gd name="connsiteX6" fmla="*/ 1260141 w 3281537"/>
              <a:gd name="connsiteY6" fmla="*/ 2124236 h 2187922"/>
              <a:gd name="connsiteX7" fmla="*/ 540061 w 3281537"/>
              <a:gd name="connsiteY7" fmla="*/ 1620180 h 2187922"/>
              <a:gd name="connsiteX8" fmla="*/ 577706 w 3281537"/>
              <a:gd name="connsiteY8" fmla="*/ 984064 h 2187922"/>
              <a:gd name="connsiteX9" fmla="*/ 252029 w 3281537"/>
              <a:gd name="connsiteY9" fmla="*/ 540060 h 2187922"/>
              <a:gd name="connsiteX10" fmla="*/ 180020 w 3281537"/>
              <a:gd name="connsiteY10" fmla="*/ 36004 h 2187922"/>
              <a:gd name="connsiteX0" fmla="*/ 180020 w 3281537"/>
              <a:gd name="connsiteY0" fmla="*/ 84009 h 2235927"/>
              <a:gd name="connsiteX1" fmla="*/ 1332149 w 3281537"/>
              <a:gd name="connsiteY1" fmla="*/ 84008 h 2235927"/>
              <a:gd name="connsiteX2" fmla="*/ 2165206 w 3281537"/>
              <a:gd name="connsiteY2" fmla="*/ 206569 h 2235927"/>
              <a:gd name="connsiteX3" fmla="*/ 3132348 w 3281537"/>
              <a:gd name="connsiteY3" fmla="*/ 444049 h 2235927"/>
              <a:gd name="connsiteX4" fmla="*/ 3060341 w 3281537"/>
              <a:gd name="connsiteY4" fmla="*/ 876097 h 2235927"/>
              <a:gd name="connsiteX5" fmla="*/ 2711306 w 3281537"/>
              <a:gd name="connsiteY5" fmla="*/ 1286069 h 2235927"/>
              <a:gd name="connsiteX6" fmla="*/ 1260141 w 3281537"/>
              <a:gd name="connsiteY6" fmla="*/ 2172241 h 2235927"/>
              <a:gd name="connsiteX7" fmla="*/ 540061 w 3281537"/>
              <a:gd name="connsiteY7" fmla="*/ 1668185 h 2235927"/>
              <a:gd name="connsiteX8" fmla="*/ 577706 w 3281537"/>
              <a:gd name="connsiteY8" fmla="*/ 1032069 h 2235927"/>
              <a:gd name="connsiteX9" fmla="*/ 252029 w 3281537"/>
              <a:gd name="connsiteY9" fmla="*/ 588065 h 2235927"/>
              <a:gd name="connsiteX10" fmla="*/ 180020 w 3281537"/>
              <a:gd name="connsiteY10" fmla="*/ 84009 h 2235927"/>
              <a:gd name="connsiteX0" fmla="*/ 180020 w 3207433"/>
              <a:gd name="connsiteY0" fmla="*/ 84009 h 2163220"/>
              <a:gd name="connsiteX1" fmla="*/ 1258045 w 3207433"/>
              <a:gd name="connsiteY1" fmla="*/ 11301 h 2163220"/>
              <a:gd name="connsiteX2" fmla="*/ 2091102 w 3207433"/>
              <a:gd name="connsiteY2" fmla="*/ 133862 h 2163220"/>
              <a:gd name="connsiteX3" fmla="*/ 3058244 w 3207433"/>
              <a:gd name="connsiteY3" fmla="*/ 371342 h 2163220"/>
              <a:gd name="connsiteX4" fmla="*/ 2986237 w 3207433"/>
              <a:gd name="connsiteY4" fmla="*/ 803390 h 2163220"/>
              <a:gd name="connsiteX5" fmla="*/ 2637202 w 3207433"/>
              <a:gd name="connsiteY5" fmla="*/ 1213362 h 2163220"/>
              <a:gd name="connsiteX6" fmla="*/ 1186037 w 3207433"/>
              <a:gd name="connsiteY6" fmla="*/ 2099534 h 2163220"/>
              <a:gd name="connsiteX7" fmla="*/ 465957 w 3207433"/>
              <a:gd name="connsiteY7" fmla="*/ 1595478 h 2163220"/>
              <a:gd name="connsiteX8" fmla="*/ 503602 w 3207433"/>
              <a:gd name="connsiteY8" fmla="*/ 959362 h 2163220"/>
              <a:gd name="connsiteX9" fmla="*/ 177925 w 3207433"/>
              <a:gd name="connsiteY9" fmla="*/ 515358 h 2163220"/>
              <a:gd name="connsiteX10" fmla="*/ 180020 w 3207433"/>
              <a:gd name="connsiteY10" fmla="*/ 84009 h 2163220"/>
              <a:gd name="connsiteX0" fmla="*/ 155668 w 3183081"/>
              <a:gd name="connsiteY0" fmla="*/ 84126 h 2163337"/>
              <a:gd name="connsiteX1" fmla="*/ 1233693 w 3183081"/>
              <a:gd name="connsiteY1" fmla="*/ 11418 h 2163337"/>
              <a:gd name="connsiteX2" fmla="*/ 2066750 w 3183081"/>
              <a:gd name="connsiteY2" fmla="*/ 133979 h 2163337"/>
              <a:gd name="connsiteX3" fmla="*/ 3033892 w 3183081"/>
              <a:gd name="connsiteY3" fmla="*/ 371459 h 2163337"/>
              <a:gd name="connsiteX4" fmla="*/ 2961885 w 3183081"/>
              <a:gd name="connsiteY4" fmla="*/ 803507 h 2163337"/>
              <a:gd name="connsiteX5" fmla="*/ 2612850 w 3183081"/>
              <a:gd name="connsiteY5" fmla="*/ 1213479 h 2163337"/>
              <a:gd name="connsiteX6" fmla="*/ 1161685 w 3183081"/>
              <a:gd name="connsiteY6" fmla="*/ 2099651 h 2163337"/>
              <a:gd name="connsiteX7" fmla="*/ 441605 w 3183081"/>
              <a:gd name="connsiteY7" fmla="*/ 1595595 h 2163337"/>
              <a:gd name="connsiteX8" fmla="*/ 479250 w 3183081"/>
              <a:gd name="connsiteY8" fmla="*/ 959479 h 2163337"/>
              <a:gd name="connsiteX9" fmla="*/ 299684 w 3183081"/>
              <a:gd name="connsiteY9" fmla="*/ 516173 h 2163337"/>
              <a:gd name="connsiteX10" fmla="*/ 155668 w 3183081"/>
              <a:gd name="connsiteY10" fmla="*/ 84126 h 2163337"/>
              <a:gd name="connsiteX0" fmla="*/ 155668 w 3183081"/>
              <a:gd name="connsiteY0" fmla="*/ 84126 h 2163337"/>
              <a:gd name="connsiteX1" fmla="*/ 1233693 w 3183081"/>
              <a:gd name="connsiteY1" fmla="*/ 11418 h 2163337"/>
              <a:gd name="connsiteX2" fmla="*/ 2066750 w 3183081"/>
              <a:gd name="connsiteY2" fmla="*/ 133979 h 2163337"/>
              <a:gd name="connsiteX3" fmla="*/ 3033892 w 3183081"/>
              <a:gd name="connsiteY3" fmla="*/ 371459 h 2163337"/>
              <a:gd name="connsiteX4" fmla="*/ 2961885 w 3183081"/>
              <a:gd name="connsiteY4" fmla="*/ 803507 h 2163337"/>
              <a:gd name="connsiteX5" fmla="*/ 2612850 w 3183081"/>
              <a:gd name="connsiteY5" fmla="*/ 1213479 h 2163337"/>
              <a:gd name="connsiteX6" fmla="*/ 1161685 w 3183081"/>
              <a:gd name="connsiteY6" fmla="*/ 2099651 h 2163337"/>
              <a:gd name="connsiteX7" fmla="*/ 441605 w 3183081"/>
              <a:gd name="connsiteY7" fmla="*/ 1595595 h 2163337"/>
              <a:gd name="connsiteX8" fmla="*/ 731732 w 3183081"/>
              <a:gd name="connsiteY8" fmla="*/ 876214 h 2163337"/>
              <a:gd name="connsiteX9" fmla="*/ 299684 w 3183081"/>
              <a:gd name="connsiteY9" fmla="*/ 516173 h 2163337"/>
              <a:gd name="connsiteX10" fmla="*/ 155668 w 3183081"/>
              <a:gd name="connsiteY10" fmla="*/ 84126 h 2163337"/>
              <a:gd name="connsiteX0" fmla="*/ 155668 w 3183081"/>
              <a:gd name="connsiteY0" fmla="*/ 84126 h 2163453"/>
              <a:gd name="connsiteX1" fmla="*/ 1233693 w 3183081"/>
              <a:gd name="connsiteY1" fmla="*/ 11418 h 2163453"/>
              <a:gd name="connsiteX2" fmla="*/ 2066750 w 3183081"/>
              <a:gd name="connsiteY2" fmla="*/ 133979 h 2163453"/>
              <a:gd name="connsiteX3" fmla="*/ 3033892 w 3183081"/>
              <a:gd name="connsiteY3" fmla="*/ 371459 h 2163453"/>
              <a:gd name="connsiteX4" fmla="*/ 2961885 w 3183081"/>
              <a:gd name="connsiteY4" fmla="*/ 803507 h 2163453"/>
              <a:gd name="connsiteX5" fmla="*/ 2612850 w 3183081"/>
              <a:gd name="connsiteY5" fmla="*/ 1213479 h 2163453"/>
              <a:gd name="connsiteX6" fmla="*/ 1161685 w 3183081"/>
              <a:gd name="connsiteY6" fmla="*/ 2099651 h 2163453"/>
              <a:gd name="connsiteX7" fmla="*/ 587716 w 3183081"/>
              <a:gd name="connsiteY7" fmla="*/ 1596294 h 2163453"/>
              <a:gd name="connsiteX8" fmla="*/ 731732 w 3183081"/>
              <a:gd name="connsiteY8" fmla="*/ 876214 h 2163453"/>
              <a:gd name="connsiteX9" fmla="*/ 299684 w 3183081"/>
              <a:gd name="connsiteY9" fmla="*/ 516173 h 2163453"/>
              <a:gd name="connsiteX10" fmla="*/ 155668 w 3183081"/>
              <a:gd name="connsiteY10" fmla="*/ 84126 h 2163453"/>
              <a:gd name="connsiteX0" fmla="*/ 155668 w 3041161"/>
              <a:gd name="connsiteY0" fmla="*/ 84126 h 2163453"/>
              <a:gd name="connsiteX1" fmla="*/ 1233693 w 3041161"/>
              <a:gd name="connsiteY1" fmla="*/ 11418 h 2163453"/>
              <a:gd name="connsiteX2" fmla="*/ 2066750 w 3041161"/>
              <a:gd name="connsiteY2" fmla="*/ 133979 h 2163453"/>
              <a:gd name="connsiteX3" fmla="*/ 2891972 w 3041161"/>
              <a:gd name="connsiteY3" fmla="*/ 372158 h 2163453"/>
              <a:gd name="connsiteX4" fmla="*/ 2961885 w 3041161"/>
              <a:gd name="connsiteY4" fmla="*/ 803507 h 2163453"/>
              <a:gd name="connsiteX5" fmla="*/ 2612850 w 3041161"/>
              <a:gd name="connsiteY5" fmla="*/ 1213479 h 2163453"/>
              <a:gd name="connsiteX6" fmla="*/ 1161685 w 3041161"/>
              <a:gd name="connsiteY6" fmla="*/ 2099651 h 2163453"/>
              <a:gd name="connsiteX7" fmla="*/ 587716 w 3041161"/>
              <a:gd name="connsiteY7" fmla="*/ 1596294 h 2163453"/>
              <a:gd name="connsiteX8" fmla="*/ 731732 w 3041161"/>
              <a:gd name="connsiteY8" fmla="*/ 876214 h 2163453"/>
              <a:gd name="connsiteX9" fmla="*/ 299684 w 3041161"/>
              <a:gd name="connsiteY9" fmla="*/ 516173 h 2163453"/>
              <a:gd name="connsiteX10" fmla="*/ 155668 w 3041161"/>
              <a:gd name="connsiteY10" fmla="*/ 84126 h 2163453"/>
              <a:gd name="connsiteX0" fmla="*/ 155668 w 3017507"/>
              <a:gd name="connsiteY0" fmla="*/ 84126 h 2163453"/>
              <a:gd name="connsiteX1" fmla="*/ 1233693 w 3017507"/>
              <a:gd name="connsiteY1" fmla="*/ 11418 h 2163453"/>
              <a:gd name="connsiteX2" fmla="*/ 2066750 w 3017507"/>
              <a:gd name="connsiteY2" fmla="*/ 133979 h 2163453"/>
              <a:gd name="connsiteX3" fmla="*/ 2891972 w 3017507"/>
              <a:gd name="connsiteY3" fmla="*/ 372158 h 2163453"/>
              <a:gd name="connsiteX4" fmla="*/ 2819964 w 3017507"/>
              <a:gd name="connsiteY4" fmla="*/ 732198 h 2163453"/>
              <a:gd name="connsiteX5" fmla="*/ 2612850 w 3017507"/>
              <a:gd name="connsiteY5" fmla="*/ 1213479 h 2163453"/>
              <a:gd name="connsiteX6" fmla="*/ 1161685 w 3017507"/>
              <a:gd name="connsiteY6" fmla="*/ 2099651 h 2163453"/>
              <a:gd name="connsiteX7" fmla="*/ 587716 w 3017507"/>
              <a:gd name="connsiteY7" fmla="*/ 1596294 h 2163453"/>
              <a:gd name="connsiteX8" fmla="*/ 731732 w 3017507"/>
              <a:gd name="connsiteY8" fmla="*/ 876214 h 2163453"/>
              <a:gd name="connsiteX9" fmla="*/ 299684 w 3017507"/>
              <a:gd name="connsiteY9" fmla="*/ 516173 h 2163453"/>
              <a:gd name="connsiteX10" fmla="*/ 155668 w 3017507"/>
              <a:gd name="connsiteY10" fmla="*/ 84126 h 2163453"/>
              <a:gd name="connsiteX0" fmla="*/ 155668 w 3041510"/>
              <a:gd name="connsiteY0" fmla="*/ 84126 h 2163453"/>
              <a:gd name="connsiteX1" fmla="*/ 1233693 w 3041510"/>
              <a:gd name="connsiteY1" fmla="*/ 11418 h 2163453"/>
              <a:gd name="connsiteX2" fmla="*/ 2066750 w 3041510"/>
              <a:gd name="connsiteY2" fmla="*/ 133979 h 2163453"/>
              <a:gd name="connsiteX3" fmla="*/ 2891972 w 3041510"/>
              <a:gd name="connsiteY3" fmla="*/ 372158 h 2163453"/>
              <a:gd name="connsiteX4" fmla="*/ 2963980 w 3041510"/>
              <a:gd name="connsiteY4" fmla="*/ 732198 h 2163453"/>
              <a:gd name="connsiteX5" fmla="*/ 2612850 w 3041510"/>
              <a:gd name="connsiteY5" fmla="*/ 1213479 h 2163453"/>
              <a:gd name="connsiteX6" fmla="*/ 1161685 w 3041510"/>
              <a:gd name="connsiteY6" fmla="*/ 2099651 h 2163453"/>
              <a:gd name="connsiteX7" fmla="*/ 587716 w 3041510"/>
              <a:gd name="connsiteY7" fmla="*/ 1596294 h 2163453"/>
              <a:gd name="connsiteX8" fmla="*/ 731732 w 3041510"/>
              <a:gd name="connsiteY8" fmla="*/ 876214 h 2163453"/>
              <a:gd name="connsiteX9" fmla="*/ 299684 w 3041510"/>
              <a:gd name="connsiteY9" fmla="*/ 516173 h 2163453"/>
              <a:gd name="connsiteX10" fmla="*/ 155668 w 3041510"/>
              <a:gd name="connsiteY10" fmla="*/ 84126 h 2163453"/>
              <a:gd name="connsiteX0" fmla="*/ 155668 w 3041510"/>
              <a:gd name="connsiteY0" fmla="*/ 84126 h 2195662"/>
              <a:gd name="connsiteX1" fmla="*/ 1233693 w 3041510"/>
              <a:gd name="connsiteY1" fmla="*/ 11418 h 2195662"/>
              <a:gd name="connsiteX2" fmla="*/ 2066750 w 3041510"/>
              <a:gd name="connsiteY2" fmla="*/ 133979 h 2195662"/>
              <a:gd name="connsiteX3" fmla="*/ 2891972 w 3041510"/>
              <a:gd name="connsiteY3" fmla="*/ 372158 h 2195662"/>
              <a:gd name="connsiteX4" fmla="*/ 2963980 w 3041510"/>
              <a:gd name="connsiteY4" fmla="*/ 732198 h 2195662"/>
              <a:gd name="connsiteX5" fmla="*/ 2459923 w 3041510"/>
              <a:gd name="connsiteY5" fmla="*/ 1020230 h 2195662"/>
              <a:gd name="connsiteX6" fmla="*/ 1161685 w 3041510"/>
              <a:gd name="connsiteY6" fmla="*/ 2099651 h 2195662"/>
              <a:gd name="connsiteX7" fmla="*/ 587716 w 3041510"/>
              <a:gd name="connsiteY7" fmla="*/ 1596294 h 2195662"/>
              <a:gd name="connsiteX8" fmla="*/ 731732 w 3041510"/>
              <a:gd name="connsiteY8" fmla="*/ 876214 h 2195662"/>
              <a:gd name="connsiteX9" fmla="*/ 299684 w 3041510"/>
              <a:gd name="connsiteY9" fmla="*/ 516173 h 2195662"/>
              <a:gd name="connsiteX10" fmla="*/ 155668 w 3041510"/>
              <a:gd name="connsiteY10" fmla="*/ 84126 h 2195662"/>
              <a:gd name="connsiteX0" fmla="*/ 155668 w 3035988"/>
              <a:gd name="connsiteY0" fmla="*/ 96711 h 2208247"/>
              <a:gd name="connsiteX1" fmla="*/ 1233693 w 3035988"/>
              <a:gd name="connsiteY1" fmla="*/ 24003 h 2208247"/>
              <a:gd name="connsiteX2" fmla="*/ 2099883 w 3035988"/>
              <a:gd name="connsiteY2" fmla="*/ 240726 h 2208247"/>
              <a:gd name="connsiteX3" fmla="*/ 2891972 w 3035988"/>
              <a:gd name="connsiteY3" fmla="*/ 384743 h 2208247"/>
              <a:gd name="connsiteX4" fmla="*/ 2963980 w 3035988"/>
              <a:gd name="connsiteY4" fmla="*/ 744783 h 2208247"/>
              <a:gd name="connsiteX5" fmla="*/ 2459923 w 3035988"/>
              <a:gd name="connsiteY5" fmla="*/ 1032815 h 2208247"/>
              <a:gd name="connsiteX6" fmla="*/ 1161685 w 3035988"/>
              <a:gd name="connsiteY6" fmla="*/ 2112236 h 2208247"/>
              <a:gd name="connsiteX7" fmla="*/ 587716 w 3035988"/>
              <a:gd name="connsiteY7" fmla="*/ 1608879 h 2208247"/>
              <a:gd name="connsiteX8" fmla="*/ 731732 w 3035988"/>
              <a:gd name="connsiteY8" fmla="*/ 888799 h 2208247"/>
              <a:gd name="connsiteX9" fmla="*/ 299684 w 3035988"/>
              <a:gd name="connsiteY9" fmla="*/ 528758 h 2208247"/>
              <a:gd name="connsiteX10" fmla="*/ 155668 w 3035988"/>
              <a:gd name="connsiteY10" fmla="*/ 96711 h 2208247"/>
              <a:gd name="connsiteX0" fmla="*/ 156017 w 3036337"/>
              <a:gd name="connsiteY0" fmla="*/ 72008 h 2183544"/>
              <a:gd name="connsiteX1" fmla="*/ 1236136 w 3036337"/>
              <a:gd name="connsiteY1" fmla="*/ 72008 h 2183544"/>
              <a:gd name="connsiteX2" fmla="*/ 2100232 w 3036337"/>
              <a:gd name="connsiteY2" fmla="*/ 216023 h 2183544"/>
              <a:gd name="connsiteX3" fmla="*/ 2892321 w 3036337"/>
              <a:gd name="connsiteY3" fmla="*/ 360040 h 2183544"/>
              <a:gd name="connsiteX4" fmla="*/ 2964329 w 3036337"/>
              <a:gd name="connsiteY4" fmla="*/ 720080 h 2183544"/>
              <a:gd name="connsiteX5" fmla="*/ 2460272 w 3036337"/>
              <a:gd name="connsiteY5" fmla="*/ 1008112 h 2183544"/>
              <a:gd name="connsiteX6" fmla="*/ 1162034 w 3036337"/>
              <a:gd name="connsiteY6" fmla="*/ 2087533 h 2183544"/>
              <a:gd name="connsiteX7" fmla="*/ 588065 w 3036337"/>
              <a:gd name="connsiteY7" fmla="*/ 1584176 h 2183544"/>
              <a:gd name="connsiteX8" fmla="*/ 732081 w 3036337"/>
              <a:gd name="connsiteY8" fmla="*/ 864096 h 2183544"/>
              <a:gd name="connsiteX9" fmla="*/ 300033 w 3036337"/>
              <a:gd name="connsiteY9" fmla="*/ 504055 h 2183544"/>
              <a:gd name="connsiteX10" fmla="*/ 156017 w 3036337"/>
              <a:gd name="connsiteY10" fmla="*/ 72008 h 2183544"/>
              <a:gd name="connsiteX0" fmla="*/ 156017 w 2963630"/>
              <a:gd name="connsiteY0" fmla="*/ 84009 h 2123537"/>
              <a:gd name="connsiteX1" fmla="*/ 1163429 w 2963630"/>
              <a:gd name="connsiteY1" fmla="*/ 12001 h 2123537"/>
              <a:gd name="connsiteX2" fmla="*/ 2027525 w 2963630"/>
              <a:gd name="connsiteY2" fmla="*/ 156016 h 2123537"/>
              <a:gd name="connsiteX3" fmla="*/ 2819614 w 2963630"/>
              <a:gd name="connsiteY3" fmla="*/ 300033 h 2123537"/>
              <a:gd name="connsiteX4" fmla="*/ 2891622 w 2963630"/>
              <a:gd name="connsiteY4" fmla="*/ 660073 h 2123537"/>
              <a:gd name="connsiteX5" fmla="*/ 2387565 w 2963630"/>
              <a:gd name="connsiteY5" fmla="*/ 948105 h 2123537"/>
              <a:gd name="connsiteX6" fmla="*/ 1089327 w 2963630"/>
              <a:gd name="connsiteY6" fmla="*/ 2027526 h 2123537"/>
              <a:gd name="connsiteX7" fmla="*/ 515358 w 2963630"/>
              <a:gd name="connsiteY7" fmla="*/ 1524169 h 2123537"/>
              <a:gd name="connsiteX8" fmla="*/ 659374 w 2963630"/>
              <a:gd name="connsiteY8" fmla="*/ 804089 h 2123537"/>
              <a:gd name="connsiteX9" fmla="*/ 227326 w 2963630"/>
              <a:gd name="connsiteY9" fmla="*/ 444048 h 2123537"/>
              <a:gd name="connsiteX10" fmla="*/ 156017 w 2963630"/>
              <a:gd name="connsiteY10" fmla="*/ 84009 h 2123537"/>
              <a:gd name="connsiteX0" fmla="*/ 156017 w 2963630"/>
              <a:gd name="connsiteY0" fmla="*/ 84009 h 2123537"/>
              <a:gd name="connsiteX1" fmla="*/ 1163429 w 2963630"/>
              <a:gd name="connsiteY1" fmla="*/ 12001 h 2123537"/>
              <a:gd name="connsiteX2" fmla="*/ 2027525 w 2963630"/>
              <a:gd name="connsiteY2" fmla="*/ 156016 h 2123537"/>
              <a:gd name="connsiteX3" fmla="*/ 2819614 w 2963630"/>
              <a:gd name="connsiteY3" fmla="*/ 300033 h 2123537"/>
              <a:gd name="connsiteX4" fmla="*/ 2891622 w 2963630"/>
              <a:gd name="connsiteY4" fmla="*/ 660073 h 2123537"/>
              <a:gd name="connsiteX5" fmla="*/ 2387565 w 2963630"/>
              <a:gd name="connsiteY5" fmla="*/ 948105 h 2123537"/>
              <a:gd name="connsiteX6" fmla="*/ 1089327 w 2963630"/>
              <a:gd name="connsiteY6" fmla="*/ 2027526 h 2123537"/>
              <a:gd name="connsiteX7" fmla="*/ 515358 w 2963630"/>
              <a:gd name="connsiteY7" fmla="*/ 1524169 h 2123537"/>
              <a:gd name="connsiteX8" fmla="*/ 876096 w 2963630"/>
              <a:gd name="connsiteY8" fmla="*/ 804089 h 2123537"/>
              <a:gd name="connsiteX9" fmla="*/ 227326 w 2963630"/>
              <a:gd name="connsiteY9" fmla="*/ 444048 h 2123537"/>
              <a:gd name="connsiteX10" fmla="*/ 156017 w 2963630"/>
              <a:gd name="connsiteY10" fmla="*/ 84009 h 2123537"/>
              <a:gd name="connsiteX0" fmla="*/ 156017 w 2939744"/>
              <a:gd name="connsiteY0" fmla="*/ 84009 h 2123537"/>
              <a:gd name="connsiteX1" fmla="*/ 1163429 w 2939744"/>
              <a:gd name="connsiteY1" fmla="*/ 12001 h 2123537"/>
              <a:gd name="connsiteX2" fmla="*/ 2027525 w 2939744"/>
              <a:gd name="connsiteY2" fmla="*/ 156016 h 2123537"/>
              <a:gd name="connsiteX3" fmla="*/ 2819614 w 2939744"/>
              <a:gd name="connsiteY3" fmla="*/ 300033 h 2123537"/>
              <a:gd name="connsiteX4" fmla="*/ 2748304 w 2939744"/>
              <a:gd name="connsiteY4" fmla="*/ 660073 h 2123537"/>
              <a:gd name="connsiteX5" fmla="*/ 2387565 w 2939744"/>
              <a:gd name="connsiteY5" fmla="*/ 948105 h 2123537"/>
              <a:gd name="connsiteX6" fmla="*/ 1089327 w 2939744"/>
              <a:gd name="connsiteY6" fmla="*/ 2027526 h 2123537"/>
              <a:gd name="connsiteX7" fmla="*/ 515358 w 2939744"/>
              <a:gd name="connsiteY7" fmla="*/ 1524169 h 2123537"/>
              <a:gd name="connsiteX8" fmla="*/ 876096 w 2939744"/>
              <a:gd name="connsiteY8" fmla="*/ 804089 h 2123537"/>
              <a:gd name="connsiteX9" fmla="*/ 227326 w 2939744"/>
              <a:gd name="connsiteY9" fmla="*/ 444048 h 2123537"/>
              <a:gd name="connsiteX10" fmla="*/ 156017 w 2939744"/>
              <a:gd name="connsiteY10" fmla="*/ 84009 h 2123537"/>
              <a:gd name="connsiteX0" fmla="*/ 156017 w 2951629"/>
              <a:gd name="connsiteY0" fmla="*/ 96011 h 2135539"/>
              <a:gd name="connsiteX1" fmla="*/ 1163429 w 2951629"/>
              <a:gd name="connsiteY1" fmla="*/ 24003 h 2135539"/>
              <a:gd name="connsiteX2" fmla="*/ 1956216 w 2951629"/>
              <a:gd name="connsiteY2" fmla="*/ 240027 h 2135539"/>
              <a:gd name="connsiteX3" fmla="*/ 2819614 w 2951629"/>
              <a:gd name="connsiteY3" fmla="*/ 312035 h 2135539"/>
              <a:gd name="connsiteX4" fmla="*/ 2748304 w 2951629"/>
              <a:gd name="connsiteY4" fmla="*/ 672075 h 2135539"/>
              <a:gd name="connsiteX5" fmla="*/ 2387565 w 2951629"/>
              <a:gd name="connsiteY5" fmla="*/ 960107 h 2135539"/>
              <a:gd name="connsiteX6" fmla="*/ 1089327 w 2951629"/>
              <a:gd name="connsiteY6" fmla="*/ 2039528 h 2135539"/>
              <a:gd name="connsiteX7" fmla="*/ 515358 w 2951629"/>
              <a:gd name="connsiteY7" fmla="*/ 1536171 h 2135539"/>
              <a:gd name="connsiteX8" fmla="*/ 876096 w 2951629"/>
              <a:gd name="connsiteY8" fmla="*/ 816091 h 2135539"/>
              <a:gd name="connsiteX9" fmla="*/ 227326 w 2951629"/>
              <a:gd name="connsiteY9" fmla="*/ 456050 h 2135539"/>
              <a:gd name="connsiteX10" fmla="*/ 156017 w 2951629"/>
              <a:gd name="connsiteY10" fmla="*/ 96011 h 2135539"/>
              <a:gd name="connsiteX0" fmla="*/ 156017 w 2951629"/>
              <a:gd name="connsiteY0" fmla="*/ 108012 h 2147540"/>
              <a:gd name="connsiteX1" fmla="*/ 1163429 w 2951629"/>
              <a:gd name="connsiteY1" fmla="*/ 36004 h 2147540"/>
              <a:gd name="connsiteX2" fmla="*/ 1956216 w 2951629"/>
              <a:gd name="connsiteY2" fmla="*/ 324036 h 2147540"/>
              <a:gd name="connsiteX3" fmla="*/ 2819614 w 2951629"/>
              <a:gd name="connsiteY3" fmla="*/ 324036 h 2147540"/>
              <a:gd name="connsiteX4" fmla="*/ 2748304 w 2951629"/>
              <a:gd name="connsiteY4" fmla="*/ 684076 h 2147540"/>
              <a:gd name="connsiteX5" fmla="*/ 2387565 w 2951629"/>
              <a:gd name="connsiteY5" fmla="*/ 972108 h 2147540"/>
              <a:gd name="connsiteX6" fmla="*/ 1089327 w 2951629"/>
              <a:gd name="connsiteY6" fmla="*/ 2051529 h 2147540"/>
              <a:gd name="connsiteX7" fmla="*/ 515358 w 2951629"/>
              <a:gd name="connsiteY7" fmla="*/ 1548172 h 2147540"/>
              <a:gd name="connsiteX8" fmla="*/ 876096 w 2951629"/>
              <a:gd name="connsiteY8" fmla="*/ 828092 h 2147540"/>
              <a:gd name="connsiteX9" fmla="*/ 227326 w 2951629"/>
              <a:gd name="connsiteY9" fmla="*/ 468051 h 2147540"/>
              <a:gd name="connsiteX10" fmla="*/ 156017 w 2951629"/>
              <a:gd name="connsiteY10" fmla="*/ 108012 h 2147540"/>
              <a:gd name="connsiteX0" fmla="*/ 156134 w 2951746"/>
              <a:gd name="connsiteY0" fmla="*/ 60006 h 2099534"/>
              <a:gd name="connsiteX1" fmla="*/ 1164245 w 2951746"/>
              <a:gd name="connsiteY1" fmla="*/ 60006 h 2099534"/>
              <a:gd name="connsiteX2" fmla="*/ 1956333 w 2951746"/>
              <a:gd name="connsiteY2" fmla="*/ 276030 h 2099534"/>
              <a:gd name="connsiteX3" fmla="*/ 2819731 w 2951746"/>
              <a:gd name="connsiteY3" fmla="*/ 276030 h 2099534"/>
              <a:gd name="connsiteX4" fmla="*/ 2748421 w 2951746"/>
              <a:gd name="connsiteY4" fmla="*/ 636070 h 2099534"/>
              <a:gd name="connsiteX5" fmla="*/ 2387682 w 2951746"/>
              <a:gd name="connsiteY5" fmla="*/ 924102 h 2099534"/>
              <a:gd name="connsiteX6" fmla="*/ 1089444 w 2951746"/>
              <a:gd name="connsiteY6" fmla="*/ 2003523 h 2099534"/>
              <a:gd name="connsiteX7" fmla="*/ 515475 w 2951746"/>
              <a:gd name="connsiteY7" fmla="*/ 1500166 h 2099534"/>
              <a:gd name="connsiteX8" fmla="*/ 876213 w 2951746"/>
              <a:gd name="connsiteY8" fmla="*/ 780086 h 2099534"/>
              <a:gd name="connsiteX9" fmla="*/ 227443 w 2951746"/>
              <a:gd name="connsiteY9" fmla="*/ 420045 h 2099534"/>
              <a:gd name="connsiteX10" fmla="*/ 156134 w 2951746"/>
              <a:gd name="connsiteY10" fmla="*/ 60006 h 2099534"/>
              <a:gd name="connsiteX0" fmla="*/ 156134 w 2809011"/>
              <a:gd name="connsiteY0" fmla="*/ 60006 h 2099534"/>
              <a:gd name="connsiteX1" fmla="*/ 1164245 w 2809011"/>
              <a:gd name="connsiteY1" fmla="*/ 60006 h 2099534"/>
              <a:gd name="connsiteX2" fmla="*/ 1956333 w 2809011"/>
              <a:gd name="connsiteY2" fmla="*/ 276030 h 2099534"/>
              <a:gd name="connsiteX3" fmla="*/ 2676996 w 2809011"/>
              <a:gd name="connsiteY3" fmla="*/ 288032 h 2099534"/>
              <a:gd name="connsiteX4" fmla="*/ 2748421 w 2809011"/>
              <a:gd name="connsiteY4" fmla="*/ 636070 h 2099534"/>
              <a:gd name="connsiteX5" fmla="*/ 2387682 w 2809011"/>
              <a:gd name="connsiteY5" fmla="*/ 924102 h 2099534"/>
              <a:gd name="connsiteX6" fmla="*/ 1089444 w 2809011"/>
              <a:gd name="connsiteY6" fmla="*/ 2003523 h 2099534"/>
              <a:gd name="connsiteX7" fmla="*/ 515475 w 2809011"/>
              <a:gd name="connsiteY7" fmla="*/ 1500166 h 2099534"/>
              <a:gd name="connsiteX8" fmla="*/ 876213 w 2809011"/>
              <a:gd name="connsiteY8" fmla="*/ 780086 h 2099534"/>
              <a:gd name="connsiteX9" fmla="*/ 227443 w 2809011"/>
              <a:gd name="connsiteY9" fmla="*/ 420045 h 2099534"/>
              <a:gd name="connsiteX10" fmla="*/ 156134 w 2809011"/>
              <a:gd name="connsiteY10" fmla="*/ 60006 h 2099534"/>
              <a:gd name="connsiteX0" fmla="*/ 156134 w 2773104"/>
              <a:gd name="connsiteY0" fmla="*/ 60006 h 2099534"/>
              <a:gd name="connsiteX1" fmla="*/ 1164245 w 2773104"/>
              <a:gd name="connsiteY1" fmla="*/ 60006 h 2099534"/>
              <a:gd name="connsiteX2" fmla="*/ 1956333 w 2773104"/>
              <a:gd name="connsiteY2" fmla="*/ 276030 h 2099534"/>
              <a:gd name="connsiteX3" fmla="*/ 2676996 w 2773104"/>
              <a:gd name="connsiteY3" fmla="*/ 288032 h 2099534"/>
              <a:gd name="connsiteX4" fmla="*/ 2532981 w 2773104"/>
              <a:gd name="connsiteY4" fmla="*/ 576064 h 2099534"/>
              <a:gd name="connsiteX5" fmla="*/ 2387682 w 2773104"/>
              <a:gd name="connsiteY5" fmla="*/ 924102 h 2099534"/>
              <a:gd name="connsiteX6" fmla="*/ 1089444 w 2773104"/>
              <a:gd name="connsiteY6" fmla="*/ 2003523 h 2099534"/>
              <a:gd name="connsiteX7" fmla="*/ 515475 w 2773104"/>
              <a:gd name="connsiteY7" fmla="*/ 1500166 h 2099534"/>
              <a:gd name="connsiteX8" fmla="*/ 876213 w 2773104"/>
              <a:gd name="connsiteY8" fmla="*/ 780086 h 2099534"/>
              <a:gd name="connsiteX9" fmla="*/ 227443 w 2773104"/>
              <a:gd name="connsiteY9" fmla="*/ 420045 h 2099534"/>
              <a:gd name="connsiteX10" fmla="*/ 156134 w 2773104"/>
              <a:gd name="connsiteY10" fmla="*/ 60006 h 2099534"/>
              <a:gd name="connsiteX0" fmla="*/ 156134 w 2773104"/>
              <a:gd name="connsiteY0" fmla="*/ 60006 h 2085532"/>
              <a:gd name="connsiteX1" fmla="*/ 1164245 w 2773104"/>
              <a:gd name="connsiteY1" fmla="*/ 60006 h 2085532"/>
              <a:gd name="connsiteX2" fmla="*/ 1956333 w 2773104"/>
              <a:gd name="connsiteY2" fmla="*/ 276030 h 2085532"/>
              <a:gd name="connsiteX3" fmla="*/ 2676996 w 2773104"/>
              <a:gd name="connsiteY3" fmla="*/ 288032 h 2085532"/>
              <a:gd name="connsiteX4" fmla="*/ 2532981 w 2773104"/>
              <a:gd name="connsiteY4" fmla="*/ 576064 h 2085532"/>
              <a:gd name="connsiteX5" fmla="*/ 2028925 w 2773104"/>
              <a:gd name="connsiteY5" fmla="*/ 1008112 h 2085532"/>
              <a:gd name="connsiteX6" fmla="*/ 1089444 w 2773104"/>
              <a:gd name="connsiteY6" fmla="*/ 2003523 h 2085532"/>
              <a:gd name="connsiteX7" fmla="*/ 515475 w 2773104"/>
              <a:gd name="connsiteY7" fmla="*/ 1500166 h 2085532"/>
              <a:gd name="connsiteX8" fmla="*/ 876213 w 2773104"/>
              <a:gd name="connsiteY8" fmla="*/ 780086 h 2085532"/>
              <a:gd name="connsiteX9" fmla="*/ 227443 w 2773104"/>
              <a:gd name="connsiteY9" fmla="*/ 420045 h 2085532"/>
              <a:gd name="connsiteX10" fmla="*/ 156134 w 2773104"/>
              <a:gd name="connsiteY10" fmla="*/ 60006 h 2085532"/>
              <a:gd name="connsiteX0" fmla="*/ 156134 w 2773104"/>
              <a:gd name="connsiteY0" fmla="*/ 60006 h 2085532"/>
              <a:gd name="connsiteX1" fmla="*/ 1164245 w 2773104"/>
              <a:gd name="connsiteY1" fmla="*/ 60006 h 2085532"/>
              <a:gd name="connsiteX2" fmla="*/ 1956333 w 2773104"/>
              <a:gd name="connsiteY2" fmla="*/ 276030 h 2085532"/>
              <a:gd name="connsiteX3" fmla="*/ 2676996 w 2773104"/>
              <a:gd name="connsiteY3" fmla="*/ 288032 h 2085532"/>
              <a:gd name="connsiteX4" fmla="*/ 2532981 w 2773104"/>
              <a:gd name="connsiteY4" fmla="*/ 576064 h 2085532"/>
              <a:gd name="connsiteX5" fmla="*/ 2028925 w 2773104"/>
              <a:gd name="connsiteY5" fmla="*/ 1008112 h 2085532"/>
              <a:gd name="connsiteX6" fmla="*/ 1089444 w 2773104"/>
              <a:gd name="connsiteY6" fmla="*/ 2003523 h 2085532"/>
              <a:gd name="connsiteX7" fmla="*/ 515475 w 2773104"/>
              <a:gd name="connsiteY7" fmla="*/ 1500166 h 2085532"/>
              <a:gd name="connsiteX8" fmla="*/ 1020813 w 2773104"/>
              <a:gd name="connsiteY8" fmla="*/ 504056 h 2085532"/>
              <a:gd name="connsiteX9" fmla="*/ 227443 w 2773104"/>
              <a:gd name="connsiteY9" fmla="*/ 420045 h 2085532"/>
              <a:gd name="connsiteX10" fmla="*/ 156134 w 2773104"/>
              <a:gd name="connsiteY10" fmla="*/ 60006 h 2085532"/>
              <a:gd name="connsiteX0" fmla="*/ 156134 w 2773104"/>
              <a:gd name="connsiteY0" fmla="*/ 60006 h 2085532"/>
              <a:gd name="connsiteX1" fmla="*/ 1164245 w 2773104"/>
              <a:gd name="connsiteY1" fmla="*/ 60006 h 2085532"/>
              <a:gd name="connsiteX2" fmla="*/ 1956333 w 2773104"/>
              <a:gd name="connsiteY2" fmla="*/ 276030 h 2085532"/>
              <a:gd name="connsiteX3" fmla="*/ 2676996 w 2773104"/>
              <a:gd name="connsiteY3" fmla="*/ 288032 h 2085532"/>
              <a:gd name="connsiteX4" fmla="*/ 2532981 w 2773104"/>
              <a:gd name="connsiteY4" fmla="*/ 576064 h 2085532"/>
              <a:gd name="connsiteX5" fmla="*/ 2028925 w 2773104"/>
              <a:gd name="connsiteY5" fmla="*/ 1008112 h 2085532"/>
              <a:gd name="connsiteX6" fmla="*/ 1089444 w 2773104"/>
              <a:gd name="connsiteY6" fmla="*/ 2003523 h 2085532"/>
              <a:gd name="connsiteX7" fmla="*/ 515475 w 2773104"/>
              <a:gd name="connsiteY7" fmla="*/ 1500166 h 2085532"/>
              <a:gd name="connsiteX8" fmla="*/ 876797 w 2773104"/>
              <a:gd name="connsiteY8" fmla="*/ 792088 h 2085532"/>
              <a:gd name="connsiteX9" fmla="*/ 227443 w 2773104"/>
              <a:gd name="connsiteY9" fmla="*/ 420045 h 2085532"/>
              <a:gd name="connsiteX10" fmla="*/ 156134 w 2773104"/>
              <a:gd name="connsiteY10" fmla="*/ 60006 h 2085532"/>
              <a:gd name="connsiteX0" fmla="*/ 47908 w 2664878"/>
              <a:gd name="connsiteY0" fmla="*/ 122014 h 2147540"/>
              <a:gd name="connsiteX1" fmla="*/ 1056019 w 2664878"/>
              <a:gd name="connsiteY1" fmla="*/ 122014 h 2147540"/>
              <a:gd name="connsiteX2" fmla="*/ 1848107 w 2664878"/>
              <a:gd name="connsiteY2" fmla="*/ 338038 h 2147540"/>
              <a:gd name="connsiteX3" fmla="*/ 2568770 w 2664878"/>
              <a:gd name="connsiteY3" fmla="*/ 350040 h 2147540"/>
              <a:gd name="connsiteX4" fmla="*/ 2424755 w 2664878"/>
              <a:gd name="connsiteY4" fmla="*/ 638072 h 2147540"/>
              <a:gd name="connsiteX5" fmla="*/ 1920699 w 2664878"/>
              <a:gd name="connsiteY5" fmla="*/ 1070120 h 2147540"/>
              <a:gd name="connsiteX6" fmla="*/ 981218 w 2664878"/>
              <a:gd name="connsiteY6" fmla="*/ 2065531 h 2147540"/>
              <a:gd name="connsiteX7" fmla="*/ 407249 w 2664878"/>
              <a:gd name="connsiteY7" fmla="*/ 1562174 h 2147540"/>
              <a:gd name="connsiteX8" fmla="*/ 768571 w 2664878"/>
              <a:gd name="connsiteY8" fmla="*/ 854096 h 2147540"/>
              <a:gd name="connsiteX9" fmla="*/ 47908 w 2664878"/>
              <a:gd name="connsiteY9" fmla="*/ 122014 h 2147540"/>
              <a:gd name="connsiteX0" fmla="*/ 133765 w 2293070"/>
              <a:gd name="connsiteY0" fmla="*/ 187882 h 2031154"/>
              <a:gd name="connsiteX1" fmla="*/ 684211 w 2293070"/>
              <a:gd name="connsiteY1" fmla="*/ 5628 h 2031154"/>
              <a:gd name="connsiteX2" fmla="*/ 1476299 w 2293070"/>
              <a:gd name="connsiteY2" fmla="*/ 221652 h 2031154"/>
              <a:gd name="connsiteX3" fmla="*/ 2196962 w 2293070"/>
              <a:gd name="connsiteY3" fmla="*/ 233654 h 2031154"/>
              <a:gd name="connsiteX4" fmla="*/ 2052947 w 2293070"/>
              <a:gd name="connsiteY4" fmla="*/ 521686 h 2031154"/>
              <a:gd name="connsiteX5" fmla="*/ 1548891 w 2293070"/>
              <a:gd name="connsiteY5" fmla="*/ 953734 h 2031154"/>
              <a:gd name="connsiteX6" fmla="*/ 609410 w 2293070"/>
              <a:gd name="connsiteY6" fmla="*/ 1949145 h 2031154"/>
              <a:gd name="connsiteX7" fmla="*/ 35441 w 2293070"/>
              <a:gd name="connsiteY7" fmla="*/ 1445788 h 2031154"/>
              <a:gd name="connsiteX8" fmla="*/ 396763 w 2293070"/>
              <a:gd name="connsiteY8" fmla="*/ 737710 h 2031154"/>
              <a:gd name="connsiteX9" fmla="*/ 133765 w 2293070"/>
              <a:gd name="connsiteY9" fmla="*/ 187882 h 2031154"/>
              <a:gd name="connsiteX0" fmla="*/ 140022 w 2299327"/>
              <a:gd name="connsiteY0" fmla="*/ 187882 h 1919985"/>
              <a:gd name="connsiteX1" fmla="*/ 690468 w 2299327"/>
              <a:gd name="connsiteY1" fmla="*/ 5628 h 1919985"/>
              <a:gd name="connsiteX2" fmla="*/ 1482556 w 2299327"/>
              <a:gd name="connsiteY2" fmla="*/ 221652 h 1919985"/>
              <a:gd name="connsiteX3" fmla="*/ 2203219 w 2299327"/>
              <a:gd name="connsiteY3" fmla="*/ 233654 h 1919985"/>
              <a:gd name="connsiteX4" fmla="*/ 2059204 w 2299327"/>
              <a:gd name="connsiteY4" fmla="*/ 521686 h 1919985"/>
              <a:gd name="connsiteX5" fmla="*/ 1555148 w 2299327"/>
              <a:gd name="connsiteY5" fmla="*/ 953734 h 1919985"/>
              <a:gd name="connsiteX6" fmla="*/ 653206 w 2299327"/>
              <a:gd name="connsiteY6" fmla="*/ 1837976 h 1919985"/>
              <a:gd name="connsiteX7" fmla="*/ 41698 w 2299327"/>
              <a:gd name="connsiteY7" fmla="*/ 1445788 h 1919985"/>
              <a:gd name="connsiteX8" fmla="*/ 403020 w 2299327"/>
              <a:gd name="connsiteY8" fmla="*/ 737710 h 1919985"/>
              <a:gd name="connsiteX9" fmla="*/ 140022 w 2299327"/>
              <a:gd name="connsiteY9" fmla="*/ 187882 h 1919985"/>
              <a:gd name="connsiteX0" fmla="*/ 47907 w 2207212"/>
              <a:gd name="connsiteY0" fmla="*/ 187882 h 1920640"/>
              <a:gd name="connsiteX1" fmla="*/ 598353 w 2207212"/>
              <a:gd name="connsiteY1" fmla="*/ 5628 h 1920640"/>
              <a:gd name="connsiteX2" fmla="*/ 1390441 w 2207212"/>
              <a:gd name="connsiteY2" fmla="*/ 221652 h 1920640"/>
              <a:gd name="connsiteX3" fmla="*/ 2111104 w 2207212"/>
              <a:gd name="connsiteY3" fmla="*/ 233654 h 1920640"/>
              <a:gd name="connsiteX4" fmla="*/ 1967089 w 2207212"/>
              <a:gd name="connsiteY4" fmla="*/ 521686 h 1920640"/>
              <a:gd name="connsiteX5" fmla="*/ 1463033 w 2207212"/>
              <a:gd name="connsiteY5" fmla="*/ 953734 h 1920640"/>
              <a:gd name="connsiteX6" fmla="*/ 561091 w 2207212"/>
              <a:gd name="connsiteY6" fmla="*/ 1837976 h 1920640"/>
              <a:gd name="connsiteX7" fmla="*/ 47908 w 2207212"/>
              <a:gd name="connsiteY7" fmla="*/ 1449719 h 1920640"/>
              <a:gd name="connsiteX8" fmla="*/ 310905 w 2207212"/>
              <a:gd name="connsiteY8" fmla="*/ 737710 h 1920640"/>
              <a:gd name="connsiteX9" fmla="*/ 47907 w 2207212"/>
              <a:gd name="connsiteY9" fmla="*/ 187882 h 1920640"/>
              <a:gd name="connsiteX0" fmla="*/ 47908 w 2044848"/>
              <a:gd name="connsiteY0" fmla="*/ 187882 h 1920640"/>
              <a:gd name="connsiteX1" fmla="*/ 598354 w 2044848"/>
              <a:gd name="connsiteY1" fmla="*/ 5628 h 1920640"/>
              <a:gd name="connsiteX2" fmla="*/ 1390442 w 2044848"/>
              <a:gd name="connsiteY2" fmla="*/ 221652 h 1920640"/>
              <a:gd name="connsiteX3" fmla="*/ 1929582 w 2044848"/>
              <a:gd name="connsiteY3" fmla="*/ 284947 h 1920640"/>
              <a:gd name="connsiteX4" fmla="*/ 1967090 w 2044848"/>
              <a:gd name="connsiteY4" fmla="*/ 521686 h 1920640"/>
              <a:gd name="connsiteX5" fmla="*/ 1463034 w 2044848"/>
              <a:gd name="connsiteY5" fmla="*/ 953734 h 1920640"/>
              <a:gd name="connsiteX6" fmla="*/ 561092 w 2044848"/>
              <a:gd name="connsiteY6" fmla="*/ 1837976 h 1920640"/>
              <a:gd name="connsiteX7" fmla="*/ 47909 w 2044848"/>
              <a:gd name="connsiteY7" fmla="*/ 1449719 h 1920640"/>
              <a:gd name="connsiteX8" fmla="*/ 310906 w 2044848"/>
              <a:gd name="connsiteY8" fmla="*/ 737710 h 1920640"/>
              <a:gd name="connsiteX9" fmla="*/ 47908 w 2044848"/>
              <a:gd name="connsiteY9" fmla="*/ 187882 h 19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4848" h="1920640">
                <a:moveTo>
                  <a:pt x="47908" y="187882"/>
                </a:moveTo>
                <a:cubicBezTo>
                  <a:pt x="95816" y="65868"/>
                  <a:pt x="374598" y="0"/>
                  <a:pt x="598354" y="5628"/>
                </a:cubicBezTo>
                <a:cubicBezTo>
                  <a:pt x="822110" y="11256"/>
                  <a:pt x="1168571" y="175099"/>
                  <a:pt x="1390442" y="221652"/>
                </a:cubicBezTo>
                <a:cubicBezTo>
                  <a:pt x="1612313" y="268205"/>
                  <a:pt x="1833474" y="234941"/>
                  <a:pt x="1929582" y="284947"/>
                </a:cubicBezTo>
                <a:cubicBezTo>
                  <a:pt x="2025690" y="334953"/>
                  <a:pt x="2044848" y="410222"/>
                  <a:pt x="1967090" y="521686"/>
                </a:cubicBezTo>
                <a:cubicBezTo>
                  <a:pt x="1889332" y="633150"/>
                  <a:pt x="1697367" y="734352"/>
                  <a:pt x="1463034" y="953734"/>
                </a:cubicBezTo>
                <a:cubicBezTo>
                  <a:pt x="1228701" y="1173116"/>
                  <a:pt x="796946" y="1755312"/>
                  <a:pt x="561092" y="1837976"/>
                </a:cubicBezTo>
                <a:cubicBezTo>
                  <a:pt x="325238" y="1920640"/>
                  <a:pt x="89607" y="1633097"/>
                  <a:pt x="47909" y="1449719"/>
                </a:cubicBezTo>
                <a:cubicBezTo>
                  <a:pt x="6211" y="1266341"/>
                  <a:pt x="310906" y="948016"/>
                  <a:pt x="310906" y="737710"/>
                </a:cubicBezTo>
                <a:cubicBezTo>
                  <a:pt x="310906" y="527404"/>
                  <a:pt x="0" y="309896"/>
                  <a:pt x="47908" y="187882"/>
                </a:cubicBezTo>
                <a:close/>
              </a:path>
            </a:pathLst>
          </a:custGeom>
          <a:solidFill>
            <a:srgbClr val="00B0F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sp>
        <p:nvSpPr>
          <p:cNvPr id="105" name="Freeform 104"/>
          <p:cNvSpPr/>
          <p:nvPr/>
        </p:nvSpPr>
        <p:spPr bwMode="auto">
          <a:xfrm>
            <a:off x="1597025" y="4632325"/>
            <a:ext cx="1246188" cy="1096963"/>
          </a:xfrm>
          <a:custGeom>
            <a:avLst/>
            <a:gdLst>
              <a:gd name="connsiteX0" fmla="*/ 296333 w 4191000"/>
              <a:gd name="connsiteY0" fmla="*/ 139700 h 2717800"/>
              <a:gd name="connsiteX1" fmla="*/ 1617133 w 4191000"/>
              <a:gd name="connsiteY1" fmla="*/ 88900 h 2717800"/>
              <a:gd name="connsiteX2" fmla="*/ 2671233 w 4191000"/>
              <a:gd name="connsiteY2" fmla="*/ 203200 h 2717800"/>
              <a:gd name="connsiteX3" fmla="*/ 3992033 w 4191000"/>
              <a:gd name="connsiteY3" fmla="*/ 647700 h 2717800"/>
              <a:gd name="connsiteX4" fmla="*/ 3865033 w 4191000"/>
              <a:gd name="connsiteY4" fmla="*/ 1041400 h 2717800"/>
              <a:gd name="connsiteX5" fmla="*/ 2963333 w 4191000"/>
              <a:gd name="connsiteY5" fmla="*/ 1536700 h 2717800"/>
              <a:gd name="connsiteX6" fmla="*/ 1439333 w 4191000"/>
              <a:gd name="connsiteY6" fmla="*/ 2654300 h 2717800"/>
              <a:gd name="connsiteX7" fmla="*/ 537633 w 4191000"/>
              <a:gd name="connsiteY7" fmla="*/ 1917700 h 2717800"/>
              <a:gd name="connsiteX8" fmla="*/ 829733 w 4191000"/>
              <a:gd name="connsiteY8" fmla="*/ 1282700 h 2717800"/>
              <a:gd name="connsiteX9" fmla="*/ 93133 w 4191000"/>
              <a:gd name="connsiteY9" fmla="*/ 927100 h 2717800"/>
              <a:gd name="connsiteX10" fmla="*/ 296333 w 4191000"/>
              <a:gd name="connsiteY10" fmla="*/ 139700 h 2717800"/>
              <a:gd name="connsiteX0" fmla="*/ 585216 w 4128144"/>
              <a:gd name="connsiteY0" fmla="*/ 267647 h 2650807"/>
              <a:gd name="connsiteX1" fmla="*/ 1554277 w 4128144"/>
              <a:gd name="connsiteY1" fmla="*/ 21907 h 2650807"/>
              <a:gd name="connsiteX2" fmla="*/ 2608377 w 4128144"/>
              <a:gd name="connsiteY2" fmla="*/ 136207 h 2650807"/>
              <a:gd name="connsiteX3" fmla="*/ 3929177 w 4128144"/>
              <a:gd name="connsiteY3" fmla="*/ 580707 h 2650807"/>
              <a:gd name="connsiteX4" fmla="*/ 3802177 w 4128144"/>
              <a:gd name="connsiteY4" fmla="*/ 974407 h 2650807"/>
              <a:gd name="connsiteX5" fmla="*/ 2900477 w 4128144"/>
              <a:gd name="connsiteY5" fmla="*/ 1469707 h 2650807"/>
              <a:gd name="connsiteX6" fmla="*/ 1376477 w 4128144"/>
              <a:gd name="connsiteY6" fmla="*/ 2587307 h 2650807"/>
              <a:gd name="connsiteX7" fmla="*/ 474777 w 4128144"/>
              <a:gd name="connsiteY7" fmla="*/ 1850707 h 2650807"/>
              <a:gd name="connsiteX8" fmla="*/ 766877 w 4128144"/>
              <a:gd name="connsiteY8" fmla="*/ 1215707 h 2650807"/>
              <a:gd name="connsiteX9" fmla="*/ 30277 w 4128144"/>
              <a:gd name="connsiteY9" fmla="*/ 860107 h 2650807"/>
              <a:gd name="connsiteX10" fmla="*/ 585216 w 4128144"/>
              <a:gd name="connsiteY10" fmla="*/ 267647 h 2650807"/>
              <a:gd name="connsiteX0" fmla="*/ 212039 w 3754967"/>
              <a:gd name="connsiteY0" fmla="*/ 267647 h 2650807"/>
              <a:gd name="connsiteX1" fmla="*/ 1181100 w 3754967"/>
              <a:gd name="connsiteY1" fmla="*/ 21907 h 2650807"/>
              <a:gd name="connsiteX2" fmla="*/ 2235200 w 3754967"/>
              <a:gd name="connsiteY2" fmla="*/ 136207 h 2650807"/>
              <a:gd name="connsiteX3" fmla="*/ 3556000 w 3754967"/>
              <a:gd name="connsiteY3" fmla="*/ 580707 h 2650807"/>
              <a:gd name="connsiteX4" fmla="*/ 3429000 w 3754967"/>
              <a:gd name="connsiteY4" fmla="*/ 974407 h 2650807"/>
              <a:gd name="connsiteX5" fmla="*/ 2527300 w 3754967"/>
              <a:gd name="connsiteY5" fmla="*/ 1469707 h 2650807"/>
              <a:gd name="connsiteX6" fmla="*/ 1003300 w 3754967"/>
              <a:gd name="connsiteY6" fmla="*/ 2587307 h 2650807"/>
              <a:gd name="connsiteX7" fmla="*/ 101600 w 3754967"/>
              <a:gd name="connsiteY7" fmla="*/ 1850707 h 2650807"/>
              <a:gd name="connsiteX8" fmla="*/ 393700 w 3754967"/>
              <a:gd name="connsiteY8" fmla="*/ 1215707 h 2650807"/>
              <a:gd name="connsiteX9" fmla="*/ 68023 w 3754967"/>
              <a:gd name="connsiteY9" fmla="*/ 771703 h 2650807"/>
              <a:gd name="connsiteX10" fmla="*/ 212039 w 3754967"/>
              <a:gd name="connsiteY10" fmla="*/ 267647 h 2650807"/>
              <a:gd name="connsiteX0" fmla="*/ 185513 w 3728441"/>
              <a:gd name="connsiteY0" fmla="*/ 267647 h 2650993"/>
              <a:gd name="connsiteX1" fmla="*/ 1154574 w 3728441"/>
              <a:gd name="connsiteY1" fmla="*/ 21907 h 2650993"/>
              <a:gd name="connsiteX2" fmla="*/ 2208674 w 3728441"/>
              <a:gd name="connsiteY2" fmla="*/ 136207 h 2650993"/>
              <a:gd name="connsiteX3" fmla="*/ 3529474 w 3728441"/>
              <a:gd name="connsiteY3" fmla="*/ 580707 h 2650993"/>
              <a:gd name="connsiteX4" fmla="*/ 3402474 w 3728441"/>
              <a:gd name="connsiteY4" fmla="*/ 974407 h 2650993"/>
              <a:gd name="connsiteX5" fmla="*/ 2500774 w 3728441"/>
              <a:gd name="connsiteY5" fmla="*/ 1469707 h 2650993"/>
              <a:gd name="connsiteX6" fmla="*/ 976774 w 3728441"/>
              <a:gd name="connsiteY6" fmla="*/ 2587307 h 2650993"/>
              <a:gd name="connsiteX7" fmla="*/ 329529 w 3728441"/>
              <a:gd name="connsiteY7" fmla="*/ 1851823 h 2650993"/>
              <a:gd name="connsiteX8" fmla="*/ 367174 w 3728441"/>
              <a:gd name="connsiteY8" fmla="*/ 1215707 h 2650993"/>
              <a:gd name="connsiteX9" fmla="*/ 41497 w 3728441"/>
              <a:gd name="connsiteY9" fmla="*/ 771703 h 2650993"/>
              <a:gd name="connsiteX10" fmla="*/ 185513 w 3728441"/>
              <a:gd name="connsiteY10" fmla="*/ 267647 h 2650993"/>
              <a:gd name="connsiteX0" fmla="*/ 185513 w 3728441"/>
              <a:gd name="connsiteY0" fmla="*/ 267647 h 2419565"/>
              <a:gd name="connsiteX1" fmla="*/ 1154574 w 3728441"/>
              <a:gd name="connsiteY1" fmla="*/ 21907 h 2419565"/>
              <a:gd name="connsiteX2" fmla="*/ 2208674 w 3728441"/>
              <a:gd name="connsiteY2" fmla="*/ 136207 h 2419565"/>
              <a:gd name="connsiteX3" fmla="*/ 3529474 w 3728441"/>
              <a:gd name="connsiteY3" fmla="*/ 580707 h 2419565"/>
              <a:gd name="connsiteX4" fmla="*/ 3402474 w 3728441"/>
              <a:gd name="connsiteY4" fmla="*/ 974407 h 2419565"/>
              <a:gd name="connsiteX5" fmla="*/ 2500774 w 3728441"/>
              <a:gd name="connsiteY5" fmla="*/ 1469707 h 2419565"/>
              <a:gd name="connsiteX6" fmla="*/ 1049609 w 3728441"/>
              <a:gd name="connsiteY6" fmla="*/ 2355879 h 2419565"/>
              <a:gd name="connsiteX7" fmla="*/ 329529 w 3728441"/>
              <a:gd name="connsiteY7" fmla="*/ 1851823 h 2419565"/>
              <a:gd name="connsiteX8" fmla="*/ 367174 w 3728441"/>
              <a:gd name="connsiteY8" fmla="*/ 1215707 h 2419565"/>
              <a:gd name="connsiteX9" fmla="*/ 41497 w 3728441"/>
              <a:gd name="connsiteY9" fmla="*/ 771703 h 2419565"/>
              <a:gd name="connsiteX10" fmla="*/ 185513 w 3728441"/>
              <a:gd name="connsiteY10" fmla="*/ 267647 h 2419565"/>
              <a:gd name="connsiteX0" fmla="*/ 185513 w 3520653"/>
              <a:gd name="connsiteY0" fmla="*/ 267647 h 2419565"/>
              <a:gd name="connsiteX1" fmla="*/ 1154574 w 3520653"/>
              <a:gd name="connsiteY1" fmla="*/ 21907 h 2419565"/>
              <a:gd name="connsiteX2" fmla="*/ 2208674 w 3520653"/>
              <a:gd name="connsiteY2" fmla="*/ 136207 h 2419565"/>
              <a:gd name="connsiteX3" fmla="*/ 3209849 w 3520653"/>
              <a:gd name="connsiteY3" fmla="*/ 627687 h 2419565"/>
              <a:gd name="connsiteX4" fmla="*/ 3402474 w 3520653"/>
              <a:gd name="connsiteY4" fmla="*/ 974407 h 2419565"/>
              <a:gd name="connsiteX5" fmla="*/ 2500774 w 3520653"/>
              <a:gd name="connsiteY5" fmla="*/ 1469707 h 2419565"/>
              <a:gd name="connsiteX6" fmla="*/ 1049609 w 3520653"/>
              <a:gd name="connsiteY6" fmla="*/ 2355879 h 2419565"/>
              <a:gd name="connsiteX7" fmla="*/ 329529 w 3520653"/>
              <a:gd name="connsiteY7" fmla="*/ 1851823 h 2419565"/>
              <a:gd name="connsiteX8" fmla="*/ 367174 w 3520653"/>
              <a:gd name="connsiteY8" fmla="*/ 1215707 h 2419565"/>
              <a:gd name="connsiteX9" fmla="*/ 41497 w 3520653"/>
              <a:gd name="connsiteY9" fmla="*/ 771703 h 2419565"/>
              <a:gd name="connsiteX10" fmla="*/ 185513 w 3520653"/>
              <a:gd name="connsiteY10" fmla="*/ 267647 h 2419565"/>
              <a:gd name="connsiteX0" fmla="*/ 185513 w 3316705"/>
              <a:gd name="connsiteY0" fmla="*/ 267647 h 2419565"/>
              <a:gd name="connsiteX1" fmla="*/ 1154574 w 3316705"/>
              <a:gd name="connsiteY1" fmla="*/ 21907 h 2419565"/>
              <a:gd name="connsiteX2" fmla="*/ 2208674 w 3316705"/>
              <a:gd name="connsiteY2" fmla="*/ 136207 h 2419565"/>
              <a:gd name="connsiteX3" fmla="*/ 3209849 w 3316705"/>
              <a:gd name="connsiteY3" fmla="*/ 627687 h 2419565"/>
              <a:gd name="connsiteX4" fmla="*/ 2849809 w 3316705"/>
              <a:gd name="connsiteY4" fmla="*/ 1059735 h 2419565"/>
              <a:gd name="connsiteX5" fmla="*/ 2500774 w 3316705"/>
              <a:gd name="connsiteY5" fmla="*/ 1469707 h 2419565"/>
              <a:gd name="connsiteX6" fmla="*/ 1049609 w 3316705"/>
              <a:gd name="connsiteY6" fmla="*/ 2355879 h 2419565"/>
              <a:gd name="connsiteX7" fmla="*/ 329529 w 3316705"/>
              <a:gd name="connsiteY7" fmla="*/ 1851823 h 2419565"/>
              <a:gd name="connsiteX8" fmla="*/ 367174 w 3316705"/>
              <a:gd name="connsiteY8" fmla="*/ 1215707 h 2419565"/>
              <a:gd name="connsiteX9" fmla="*/ 41497 w 3316705"/>
              <a:gd name="connsiteY9" fmla="*/ 771703 h 2419565"/>
              <a:gd name="connsiteX10" fmla="*/ 185513 w 3316705"/>
              <a:gd name="connsiteY10" fmla="*/ 267647 h 2419565"/>
              <a:gd name="connsiteX0" fmla="*/ 185513 w 3359038"/>
              <a:gd name="connsiteY0" fmla="*/ 266167 h 2418085"/>
              <a:gd name="connsiteX1" fmla="*/ 1154574 w 3359038"/>
              <a:gd name="connsiteY1" fmla="*/ 20427 h 2418085"/>
              <a:gd name="connsiteX2" fmla="*/ 1954674 w 3359038"/>
              <a:gd name="connsiteY2" fmla="*/ 388727 h 2418085"/>
              <a:gd name="connsiteX3" fmla="*/ 3209849 w 3359038"/>
              <a:gd name="connsiteY3" fmla="*/ 626207 h 2418085"/>
              <a:gd name="connsiteX4" fmla="*/ 2849809 w 3359038"/>
              <a:gd name="connsiteY4" fmla="*/ 1058255 h 2418085"/>
              <a:gd name="connsiteX5" fmla="*/ 2500774 w 3359038"/>
              <a:gd name="connsiteY5" fmla="*/ 1468227 h 2418085"/>
              <a:gd name="connsiteX6" fmla="*/ 1049609 w 3359038"/>
              <a:gd name="connsiteY6" fmla="*/ 2354399 h 2418085"/>
              <a:gd name="connsiteX7" fmla="*/ 329529 w 3359038"/>
              <a:gd name="connsiteY7" fmla="*/ 1850343 h 2418085"/>
              <a:gd name="connsiteX8" fmla="*/ 367174 w 3359038"/>
              <a:gd name="connsiteY8" fmla="*/ 1214227 h 2418085"/>
              <a:gd name="connsiteX9" fmla="*/ 41497 w 3359038"/>
              <a:gd name="connsiteY9" fmla="*/ 770223 h 2418085"/>
              <a:gd name="connsiteX10" fmla="*/ 185513 w 3359038"/>
              <a:gd name="connsiteY10" fmla="*/ 266167 h 2418085"/>
              <a:gd name="connsiteX0" fmla="*/ 180020 w 3353545"/>
              <a:gd name="connsiteY0" fmla="*/ 96011 h 2247929"/>
              <a:gd name="connsiteX1" fmla="*/ 1116123 w 3353545"/>
              <a:gd name="connsiteY1" fmla="*/ 24003 h 2247929"/>
              <a:gd name="connsiteX2" fmla="*/ 1949181 w 3353545"/>
              <a:gd name="connsiteY2" fmla="*/ 218571 h 2247929"/>
              <a:gd name="connsiteX3" fmla="*/ 3204356 w 3353545"/>
              <a:gd name="connsiteY3" fmla="*/ 456051 h 2247929"/>
              <a:gd name="connsiteX4" fmla="*/ 2844316 w 3353545"/>
              <a:gd name="connsiteY4" fmla="*/ 888099 h 2247929"/>
              <a:gd name="connsiteX5" fmla="*/ 2495281 w 3353545"/>
              <a:gd name="connsiteY5" fmla="*/ 1298071 h 2247929"/>
              <a:gd name="connsiteX6" fmla="*/ 1044116 w 3353545"/>
              <a:gd name="connsiteY6" fmla="*/ 2184243 h 2247929"/>
              <a:gd name="connsiteX7" fmla="*/ 324036 w 3353545"/>
              <a:gd name="connsiteY7" fmla="*/ 1680187 h 2247929"/>
              <a:gd name="connsiteX8" fmla="*/ 361681 w 3353545"/>
              <a:gd name="connsiteY8" fmla="*/ 1044071 h 2247929"/>
              <a:gd name="connsiteX9" fmla="*/ 36004 w 3353545"/>
              <a:gd name="connsiteY9" fmla="*/ 600067 h 2247929"/>
              <a:gd name="connsiteX10" fmla="*/ 180020 w 3353545"/>
              <a:gd name="connsiteY10" fmla="*/ 96011 h 2247929"/>
              <a:gd name="connsiteX0" fmla="*/ 180020 w 2921496"/>
              <a:gd name="connsiteY0" fmla="*/ 96011 h 2247929"/>
              <a:gd name="connsiteX1" fmla="*/ 1116123 w 2921496"/>
              <a:gd name="connsiteY1" fmla="*/ 24003 h 2247929"/>
              <a:gd name="connsiteX2" fmla="*/ 1949181 w 2921496"/>
              <a:gd name="connsiteY2" fmla="*/ 218571 h 2247929"/>
              <a:gd name="connsiteX3" fmla="*/ 2772307 w 2921496"/>
              <a:gd name="connsiteY3" fmla="*/ 528059 h 2247929"/>
              <a:gd name="connsiteX4" fmla="*/ 2844316 w 2921496"/>
              <a:gd name="connsiteY4" fmla="*/ 888099 h 2247929"/>
              <a:gd name="connsiteX5" fmla="*/ 2495281 w 2921496"/>
              <a:gd name="connsiteY5" fmla="*/ 1298071 h 2247929"/>
              <a:gd name="connsiteX6" fmla="*/ 1044116 w 2921496"/>
              <a:gd name="connsiteY6" fmla="*/ 2184243 h 2247929"/>
              <a:gd name="connsiteX7" fmla="*/ 324036 w 2921496"/>
              <a:gd name="connsiteY7" fmla="*/ 1680187 h 2247929"/>
              <a:gd name="connsiteX8" fmla="*/ 361681 w 2921496"/>
              <a:gd name="connsiteY8" fmla="*/ 1044071 h 2247929"/>
              <a:gd name="connsiteX9" fmla="*/ 36004 w 2921496"/>
              <a:gd name="connsiteY9" fmla="*/ 600067 h 2247929"/>
              <a:gd name="connsiteX10" fmla="*/ 180020 w 2921496"/>
              <a:gd name="connsiteY10" fmla="*/ 96011 h 2247929"/>
              <a:gd name="connsiteX0" fmla="*/ 180020 w 3065512"/>
              <a:gd name="connsiteY0" fmla="*/ 96011 h 2247929"/>
              <a:gd name="connsiteX1" fmla="*/ 1116123 w 3065512"/>
              <a:gd name="connsiteY1" fmla="*/ 24003 h 2247929"/>
              <a:gd name="connsiteX2" fmla="*/ 1949181 w 3065512"/>
              <a:gd name="connsiteY2" fmla="*/ 218571 h 2247929"/>
              <a:gd name="connsiteX3" fmla="*/ 2916323 w 3065512"/>
              <a:gd name="connsiteY3" fmla="*/ 456051 h 2247929"/>
              <a:gd name="connsiteX4" fmla="*/ 2844316 w 3065512"/>
              <a:gd name="connsiteY4" fmla="*/ 888099 h 2247929"/>
              <a:gd name="connsiteX5" fmla="*/ 2495281 w 3065512"/>
              <a:gd name="connsiteY5" fmla="*/ 1298071 h 2247929"/>
              <a:gd name="connsiteX6" fmla="*/ 1044116 w 3065512"/>
              <a:gd name="connsiteY6" fmla="*/ 2184243 h 2247929"/>
              <a:gd name="connsiteX7" fmla="*/ 324036 w 3065512"/>
              <a:gd name="connsiteY7" fmla="*/ 1680187 h 2247929"/>
              <a:gd name="connsiteX8" fmla="*/ 361681 w 3065512"/>
              <a:gd name="connsiteY8" fmla="*/ 1044071 h 2247929"/>
              <a:gd name="connsiteX9" fmla="*/ 36004 w 3065512"/>
              <a:gd name="connsiteY9" fmla="*/ 600067 h 2247929"/>
              <a:gd name="connsiteX10" fmla="*/ 180020 w 3065512"/>
              <a:gd name="connsiteY10" fmla="*/ 96011 h 2247929"/>
              <a:gd name="connsiteX0" fmla="*/ 180020 w 3281537"/>
              <a:gd name="connsiteY0" fmla="*/ 96011 h 2247929"/>
              <a:gd name="connsiteX1" fmla="*/ 1332148 w 3281537"/>
              <a:gd name="connsiteY1" fmla="*/ 24003 h 2247929"/>
              <a:gd name="connsiteX2" fmla="*/ 2165206 w 3281537"/>
              <a:gd name="connsiteY2" fmla="*/ 218571 h 2247929"/>
              <a:gd name="connsiteX3" fmla="*/ 3132348 w 3281537"/>
              <a:gd name="connsiteY3" fmla="*/ 456051 h 2247929"/>
              <a:gd name="connsiteX4" fmla="*/ 3060341 w 3281537"/>
              <a:gd name="connsiteY4" fmla="*/ 888099 h 2247929"/>
              <a:gd name="connsiteX5" fmla="*/ 2711306 w 3281537"/>
              <a:gd name="connsiteY5" fmla="*/ 1298071 h 2247929"/>
              <a:gd name="connsiteX6" fmla="*/ 1260141 w 3281537"/>
              <a:gd name="connsiteY6" fmla="*/ 2184243 h 2247929"/>
              <a:gd name="connsiteX7" fmla="*/ 540061 w 3281537"/>
              <a:gd name="connsiteY7" fmla="*/ 1680187 h 2247929"/>
              <a:gd name="connsiteX8" fmla="*/ 577706 w 3281537"/>
              <a:gd name="connsiteY8" fmla="*/ 1044071 h 2247929"/>
              <a:gd name="connsiteX9" fmla="*/ 252029 w 3281537"/>
              <a:gd name="connsiteY9" fmla="*/ 600067 h 2247929"/>
              <a:gd name="connsiteX10" fmla="*/ 180020 w 3281537"/>
              <a:gd name="connsiteY10" fmla="*/ 96011 h 2247929"/>
              <a:gd name="connsiteX0" fmla="*/ 180020 w 3281537"/>
              <a:gd name="connsiteY0" fmla="*/ 36004 h 2187922"/>
              <a:gd name="connsiteX1" fmla="*/ 1332149 w 3281537"/>
              <a:gd name="connsiteY1" fmla="*/ 324036 h 2187922"/>
              <a:gd name="connsiteX2" fmla="*/ 2165206 w 3281537"/>
              <a:gd name="connsiteY2" fmla="*/ 158564 h 2187922"/>
              <a:gd name="connsiteX3" fmla="*/ 3132348 w 3281537"/>
              <a:gd name="connsiteY3" fmla="*/ 396044 h 2187922"/>
              <a:gd name="connsiteX4" fmla="*/ 3060341 w 3281537"/>
              <a:gd name="connsiteY4" fmla="*/ 828092 h 2187922"/>
              <a:gd name="connsiteX5" fmla="*/ 2711306 w 3281537"/>
              <a:gd name="connsiteY5" fmla="*/ 1238064 h 2187922"/>
              <a:gd name="connsiteX6" fmla="*/ 1260141 w 3281537"/>
              <a:gd name="connsiteY6" fmla="*/ 2124236 h 2187922"/>
              <a:gd name="connsiteX7" fmla="*/ 540061 w 3281537"/>
              <a:gd name="connsiteY7" fmla="*/ 1620180 h 2187922"/>
              <a:gd name="connsiteX8" fmla="*/ 577706 w 3281537"/>
              <a:gd name="connsiteY8" fmla="*/ 984064 h 2187922"/>
              <a:gd name="connsiteX9" fmla="*/ 252029 w 3281537"/>
              <a:gd name="connsiteY9" fmla="*/ 540060 h 2187922"/>
              <a:gd name="connsiteX10" fmla="*/ 180020 w 3281537"/>
              <a:gd name="connsiteY10" fmla="*/ 36004 h 2187922"/>
              <a:gd name="connsiteX0" fmla="*/ 180020 w 3281537"/>
              <a:gd name="connsiteY0" fmla="*/ 84009 h 2235927"/>
              <a:gd name="connsiteX1" fmla="*/ 1332149 w 3281537"/>
              <a:gd name="connsiteY1" fmla="*/ 84008 h 2235927"/>
              <a:gd name="connsiteX2" fmla="*/ 2165206 w 3281537"/>
              <a:gd name="connsiteY2" fmla="*/ 206569 h 2235927"/>
              <a:gd name="connsiteX3" fmla="*/ 3132348 w 3281537"/>
              <a:gd name="connsiteY3" fmla="*/ 444049 h 2235927"/>
              <a:gd name="connsiteX4" fmla="*/ 3060341 w 3281537"/>
              <a:gd name="connsiteY4" fmla="*/ 876097 h 2235927"/>
              <a:gd name="connsiteX5" fmla="*/ 2711306 w 3281537"/>
              <a:gd name="connsiteY5" fmla="*/ 1286069 h 2235927"/>
              <a:gd name="connsiteX6" fmla="*/ 1260141 w 3281537"/>
              <a:gd name="connsiteY6" fmla="*/ 2172241 h 2235927"/>
              <a:gd name="connsiteX7" fmla="*/ 540061 w 3281537"/>
              <a:gd name="connsiteY7" fmla="*/ 1668185 h 2235927"/>
              <a:gd name="connsiteX8" fmla="*/ 577706 w 3281537"/>
              <a:gd name="connsiteY8" fmla="*/ 1032069 h 2235927"/>
              <a:gd name="connsiteX9" fmla="*/ 252029 w 3281537"/>
              <a:gd name="connsiteY9" fmla="*/ 588065 h 2235927"/>
              <a:gd name="connsiteX10" fmla="*/ 180020 w 3281537"/>
              <a:gd name="connsiteY10" fmla="*/ 84009 h 2235927"/>
              <a:gd name="connsiteX0" fmla="*/ 180020 w 3207433"/>
              <a:gd name="connsiteY0" fmla="*/ 84009 h 2163220"/>
              <a:gd name="connsiteX1" fmla="*/ 1258045 w 3207433"/>
              <a:gd name="connsiteY1" fmla="*/ 11301 h 2163220"/>
              <a:gd name="connsiteX2" fmla="*/ 2091102 w 3207433"/>
              <a:gd name="connsiteY2" fmla="*/ 133862 h 2163220"/>
              <a:gd name="connsiteX3" fmla="*/ 3058244 w 3207433"/>
              <a:gd name="connsiteY3" fmla="*/ 371342 h 2163220"/>
              <a:gd name="connsiteX4" fmla="*/ 2986237 w 3207433"/>
              <a:gd name="connsiteY4" fmla="*/ 803390 h 2163220"/>
              <a:gd name="connsiteX5" fmla="*/ 2637202 w 3207433"/>
              <a:gd name="connsiteY5" fmla="*/ 1213362 h 2163220"/>
              <a:gd name="connsiteX6" fmla="*/ 1186037 w 3207433"/>
              <a:gd name="connsiteY6" fmla="*/ 2099534 h 2163220"/>
              <a:gd name="connsiteX7" fmla="*/ 465957 w 3207433"/>
              <a:gd name="connsiteY7" fmla="*/ 1595478 h 2163220"/>
              <a:gd name="connsiteX8" fmla="*/ 503602 w 3207433"/>
              <a:gd name="connsiteY8" fmla="*/ 959362 h 2163220"/>
              <a:gd name="connsiteX9" fmla="*/ 177925 w 3207433"/>
              <a:gd name="connsiteY9" fmla="*/ 515358 h 2163220"/>
              <a:gd name="connsiteX10" fmla="*/ 180020 w 3207433"/>
              <a:gd name="connsiteY10" fmla="*/ 84009 h 2163220"/>
              <a:gd name="connsiteX0" fmla="*/ 155668 w 3183081"/>
              <a:gd name="connsiteY0" fmla="*/ 84126 h 2163337"/>
              <a:gd name="connsiteX1" fmla="*/ 1233693 w 3183081"/>
              <a:gd name="connsiteY1" fmla="*/ 11418 h 2163337"/>
              <a:gd name="connsiteX2" fmla="*/ 2066750 w 3183081"/>
              <a:gd name="connsiteY2" fmla="*/ 133979 h 2163337"/>
              <a:gd name="connsiteX3" fmla="*/ 3033892 w 3183081"/>
              <a:gd name="connsiteY3" fmla="*/ 371459 h 2163337"/>
              <a:gd name="connsiteX4" fmla="*/ 2961885 w 3183081"/>
              <a:gd name="connsiteY4" fmla="*/ 803507 h 2163337"/>
              <a:gd name="connsiteX5" fmla="*/ 2612850 w 3183081"/>
              <a:gd name="connsiteY5" fmla="*/ 1213479 h 2163337"/>
              <a:gd name="connsiteX6" fmla="*/ 1161685 w 3183081"/>
              <a:gd name="connsiteY6" fmla="*/ 2099651 h 2163337"/>
              <a:gd name="connsiteX7" fmla="*/ 441605 w 3183081"/>
              <a:gd name="connsiteY7" fmla="*/ 1595595 h 2163337"/>
              <a:gd name="connsiteX8" fmla="*/ 479250 w 3183081"/>
              <a:gd name="connsiteY8" fmla="*/ 959479 h 2163337"/>
              <a:gd name="connsiteX9" fmla="*/ 299684 w 3183081"/>
              <a:gd name="connsiteY9" fmla="*/ 516173 h 2163337"/>
              <a:gd name="connsiteX10" fmla="*/ 155668 w 3183081"/>
              <a:gd name="connsiteY10" fmla="*/ 84126 h 2163337"/>
              <a:gd name="connsiteX0" fmla="*/ 155668 w 3183081"/>
              <a:gd name="connsiteY0" fmla="*/ 84126 h 2163337"/>
              <a:gd name="connsiteX1" fmla="*/ 1233693 w 3183081"/>
              <a:gd name="connsiteY1" fmla="*/ 11418 h 2163337"/>
              <a:gd name="connsiteX2" fmla="*/ 2066750 w 3183081"/>
              <a:gd name="connsiteY2" fmla="*/ 133979 h 2163337"/>
              <a:gd name="connsiteX3" fmla="*/ 3033892 w 3183081"/>
              <a:gd name="connsiteY3" fmla="*/ 371459 h 2163337"/>
              <a:gd name="connsiteX4" fmla="*/ 2961885 w 3183081"/>
              <a:gd name="connsiteY4" fmla="*/ 803507 h 2163337"/>
              <a:gd name="connsiteX5" fmla="*/ 2612850 w 3183081"/>
              <a:gd name="connsiteY5" fmla="*/ 1213479 h 2163337"/>
              <a:gd name="connsiteX6" fmla="*/ 1161685 w 3183081"/>
              <a:gd name="connsiteY6" fmla="*/ 2099651 h 2163337"/>
              <a:gd name="connsiteX7" fmla="*/ 441605 w 3183081"/>
              <a:gd name="connsiteY7" fmla="*/ 1595595 h 2163337"/>
              <a:gd name="connsiteX8" fmla="*/ 731732 w 3183081"/>
              <a:gd name="connsiteY8" fmla="*/ 876214 h 2163337"/>
              <a:gd name="connsiteX9" fmla="*/ 299684 w 3183081"/>
              <a:gd name="connsiteY9" fmla="*/ 516173 h 2163337"/>
              <a:gd name="connsiteX10" fmla="*/ 155668 w 3183081"/>
              <a:gd name="connsiteY10" fmla="*/ 84126 h 2163337"/>
              <a:gd name="connsiteX0" fmla="*/ 155668 w 3183081"/>
              <a:gd name="connsiteY0" fmla="*/ 84126 h 2163453"/>
              <a:gd name="connsiteX1" fmla="*/ 1233693 w 3183081"/>
              <a:gd name="connsiteY1" fmla="*/ 11418 h 2163453"/>
              <a:gd name="connsiteX2" fmla="*/ 2066750 w 3183081"/>
              <a:gd name="connsiteY2" fmla="*/ 133979 h 2163453"/>
              <a:gd name="connsiteX3" fmla="*/ 3033892 w 3183081"/>
              <a:gd name="connsiteY3" fmla="*/ 371459 h 2163453"/>
              <a:gd name="connsiteX4" fmla="*/ 2961885 w 3183081"/>
              <a:gd name="connsiteY4" fmla="*/ 803507 h 2163453"/>
              <a:gd name="connsiteX5" fmla="*/ 2612850 w 3183081"/>
              <a:gd name="connsiteY5" fmla="*/ 1213479 h 2163453"/>
              <a:gd name="connsiteX6" fmla="*/ 1161685 w 3183081"/>
              <a:gd name="connsiteY6" fmla="*/ 2099651 h 2163453"/>
              <a:gd name="connsiteX7" fmla="*/ 587716 w 3183081"/>
              <a:gd name="connsiteY7" fmla="*/ 1596294 h 2163453"/>
              <a:gd name="connsiteX8" fmla="*/ 731732 w 3183081"/>
              <a:gd name="connsiteY8" fmla="*/ 876214 h 2163453"/>
              <a:gd name="connsiteX9" fmla="*/ 299684 w 3183081"/>
              <a:gd name="connsiteY9" fmla="*/ 516173 h 2163453"/>
              <a:gd name="connsiteX10" fmla="*/ 155668 w 3183081"/>
              <a:gd name="connsiteY10" fmla="*/ 84126 h 2163453"/>
              <a:gd name="connsiteX0" fmla="*/ 155668 w 3041161"/>
              <a:gd name="connsiteY0" fmla="*/ 84126 h 2163453"/>
              <a:gd name="connsiteX1" fmla="*/ 1233693 w 3041161"/>
              <a:gd name="connsiteY1" fmla="*/ 11418 h 2163453"/>
              <a:gd name="connsiteX2" fmla="*/ 2066750 w 3041161"/>
              <a:gd name="connsiteY2" fmla="*/ 133979 h 2163453"/>
              <a:gd name="connsiteX3" fmla="*/ 2891972 w 3041161"/>
              <a:gd name="connsiteY3" fmla="*/ 372158 h 2163453"/>
              <a:gd name="connsiteX4" fmla="*/ 2961885 w 3041161"/>
              <a:gd name="connsiteY4" fmla="*/ 803507 h 2163453"/>
              <a:gd name="connsiteX5" fmla="*/ 2612850 w 3041161"/>
              <a:gd name="connsiteY5" fmla="*/ 1213479 h 2163453"/>
              <a:gd name="connsiteX6" fmla="*/ 1161685 w 3041161"/>
              <a:gd name="connsiteY6" fmla="*/ 2099651 h 2163453"/>
              <a:gd name="connsiteX7" fmla="*/ 587716 w 3041161"/>
              <a:gd name="connsiteY7" fmla="*/ 1596294 h 2163453"/>
              <a:gd name="connsiteX8" fmla="*/ 731732 w 3041161"/>
              <a:gd name="connsiteY8" fmla="*/ 876214 h 2163453"/>
              <a:gd name="connsiteX9" fmla="*/ 299684 w 3041161"/>
              <a:gd name="connsiteY9" fmla="*/ 516173 h 2163453"/>
              <a:gd name="connsiteX10" fmla="*/ 155668 w 3041161"/>
              <a:gd name="connsiteY10" fmla="*/ 84126 h 2163453"/>
              <a:gd name="connsiteX0" fmla="*/ 155668 w 3017507"/>
              <a:gd name="connsiteY0" fmla="*/ 84126 h 2163453"/>
              <a:gd name="connsiteX1" fmla="*/ 1233693 w 3017507"/>
              <a:gd name="connsiteY1" fmla="*/ 11418 h 2163453"/>
              <a:gd name="connsiteX2" fmla="*/ 2066750 w 3017507"/>
              <a:gd name="connsiteY2" fmla="*/ 133979 h 2163453"/>
              <a:gd name="connsiteX3" fmla="*/ 2891972 w 3017507"/>
              <a:gd name="connsiteY3" fmla="*/ 372158 h 2163453"/>
              <a:gd name="connsiteX4" fmla="*/ 2819964 w 3017507"/>
              <a:gd name="connsiteY4" fmla="*/ 732198 h 2163453"/>
              <a:gd name="connsiteX5" fmla="*/ 2612850 w 3017507"/>
              <a:gd name="connsiteY5" fmla="*/ 1213479 h 2163453"/>
              <a:gd name="connsiteX6" fmla="*/ 1161685 w 3017507"/>
              <a:gd name="connsiteY6" fmla="*/ 2099651 h 2163453"/>
              <a:gd name="connsiteX7" fmla="*/ 587716 w 3017507"/>
              <a:gd name="connsiteY7" fmla="*/ 1596294 h 2163453"/>
              <a:gd name="connsiteX8" fmla="*/ 731732 w 3017507"/>
              <a:gd name="connsiteY8" fmla="*/ 876214 h 2163453"/>
              <a:gd name="connsiteX9" fmla="*/ 299684 w 3017507"/>
              <a:gd name="connsiteY9" fmla="*/ 516173 h 2163453"/>
              <a:gd name="connsiteX10" fmla="*/ 155668 w 3017507"/>
              <a:gd name="connsiteY10" fmla="*/ 84126 h 2163453"/>
              <a:gd name="connsiteX0" fmla="*/ 155668 w 3041510"/>
              <a:gd name="connsiteY0" fmla="*/ 84126 h 2163453"/>
              <a:gd name="connsiteX1" fmla="*/ 1233693 w 3041510"/>
              <a:gd name="connsiteY1" fmla="*/ 11418 h 2163453"/>
              <a:gd name="connsiteX2" fmla="*/ 2066750 w 3041510"/>
              <a:gd name="connsiteY2" fmla="*/ 133979 h 2163453"/>
              <a:gd name="connsiteX3" fmla="*/ 2891972 w 3041510"/>
              <a:gd name="connsiteY3" fmla="*/ 372158 h 2163453"/>
              <a:gd name="connsiteX4" fmla="*/ 2963980 w 3041510"/>
              <a:gd name="connsiteY4" fmla="*/ 732198 h 2163453"/>
              <a:gd name="connsiteX5" fmla="*/ 2612850 w 3041510"/>
              <a:gd name="connsiteY5" fmla="*/ 1213479 h 2163453"/>
              <a:gd name="connsiteX6" fmla="*/ 1161685 w 3041510"/>
              <a:gd name="connsiteY6" fmla="*/ 2099651 h 2163453"/>
              <a:gd name="connsiteX7" fmla="*/ 587716 w 3041510"/>
              <a:gd name="connsiteY7" fmla="*/ 1596294 h 2163453"/>
              <a:gd name="connsiteX8" fmla="*/ 731732 w 3041510"/>
              <a:gd name="connsiteY8" fmla="*/ 876214 h 2163453"/>
              <a:gd name="connsiteX9" fmla="*/ 299684 w 3041510"/>
              <a:gd name="connsiteY9" fmla="*/ 516173 h 2163453"/>
              <a:gd name="connsiteX10" fmla="*/ 155668 w 3041510"/>
              <a:gd name="connsiteY10" fmla="*/ 84126 h 2163453"/>
              <a:gd name="connsiteX0" fmla="*/ 155668 w 3041510"/>
              <a:gd name="connsiteY0" fmla="*/ 84126 h 2195662"/>
              <a:gd name="connsiteX1" fmla="*/ 1233693 w 3041510"/>
              <a:gd name="connsiteY1" fmla="*/ 11418 h 2195662"/>
              <a:gd name="connsiteX2" fmla="*/ 2066750 w 3041510"/>
              <a:gd name="connsiteY2" fmla="*/ 133979 h 2195662"/>
              <a:gd name="connsiteX3" fmla="*/ 2891972 w 3041510"/>
              <a:gd name="connsiteY3" fmla="*/ 372158 h 2195662"/>
              <a:gd name="connsiteX4" fmla="*/ 2963980 w 3041510"/>
              <a:gd name="connsiteY4" fmla="*/ 732198 h 2195662"/>
              <a:gd name="connsiteX5" fmla="*/ 2459923 w 3041510"/>
              <a:gd name="connsiteY5" fmla="*/ 1020230 h 2195662"/>
              <a:gd name="connsiteX6" fmla="*/ 1161685 w 3041510"/>
              <a:gd name="connsiteY6" fmla="*/ 2099651 h 2195662"/>
              <a:gd name="connsiteX7" fmla="*/ 587716 w 3041510"/>
              <a:gd name="connsiteY7" fmla="*/ 1596294 h 2195662"/>
              <a:gd name="connsiteX8" fmla="*/ 731732 w 3041510"/>
              <a:gd name="connsiteY8" fmla="*/ 876214 h 2195662"/>
              <a:gd name="connsiteX9" fmla="*/ 299684 w 3041510"/>
              <a:gd name="connsiteY9" fmla="*/ 516173 h 2195662"/>
              <a:gd name="connsiteX10" fmla="*/ 155668 w 3041510"/>
              <a:gd name="connsiteY10" fmla="*/ 84126 h 2195662"/>
              <a:gd name="connsiteX0" fmla="*/ 155668 w 3035988"/>
              <a:gd name="connsiteY0" fmla="*/ 96711 h 2208247"/>
              <a:gd name="connsiteX1" fmla="*/ 1233693 w 3035988"/>
              <a:gd name="connsiteY1" fmla="*/ 24003 h 2208247"/>
              <a:gd name="connsiteX2" fmla="*/ 2099883 w 3035988"/>
              <a:gd name="connsiteY2" fmla="*/ 240726 h 2208247"/>
              <a:gd name="connsiteX3" fmla="*/ 2891972 w 3035988"/>
              <a:gd name="connsiteY3" fmla="*/ 384743 h 2208247"/>
              <a:gd name="connsiteX4" fmla="*/ 2963980 w 3035988"/>
              <a:gd name="connsiteY4" fmla="*/ 744783 h 2208247"/>
              <a:gd name="connsiteX5" fmla="*/ 2459923 w 3035988"/>
              <a:gd name="connsiteY5" fmla="*/ 1032815 h 2208247"/>
              <a:gd name="connsiteX6" fmla="*/ 1161685 w 3035988"/>
              <a:gd name="connsiteY6" fmla="*/ 2112236 h 2208247"/>
              <a:gd name="connsiteX7" fmla="*/ 587716 w 3035988"/>
              <a:gd name="connsiteY7" fmla="*/ 1608879 h 2208247"/>
              <a:gd name="connsiteX8" fmla="*/ 731732 w 3035988"/>
              <a:gd name="connsiteY8" fmla="*/ 888799 h 2208247"/>
              <a:gd name="connsiteX9" fmla="*/ 299684 w 3035988"/>
              <a:gd name="connsiteY9" fmla="*/ 528758 h 2208247"/>
              <a:gd name="connsiteX10" fmla="*/ 155668 w 3035988"/>
              <a:gd name="connsiteY10" fmla="*/ 96711 h 2208247"/>
              <a:gd name="connsiteX0" fmla="*/ 156017 w 3036337"/>
              <a:gd name="connsiteY0" fmla="*/ 72008 h 2183544"/>
              <a:gd name="connsiteX1" fmla="*/ 1236136 w 3036337"/>
              <a:gd name="connsiteY1" fmla="*/ 72008 h 2183544"/>
              <a:gd name="connsiteX2" fmla="*/ 2100232 w 3036337"/>
              <a:gd name="connsiteY2" fmla="*/ 216023 h 2183544"/>
              <a:gd name="connsiteX3" fmla="*/ 2892321 w 3036337"/>
              <a:gd name="connsiteY3" fmla="*/ 360040 h 2183544"/>
              <a:gd name="connsiteX4" fmla="*/ 2964329 w 3036337"/>
              <a:gd name="connsiteY4" fmla="*/ 720080 h 2183544"/>
              <a:gd name="connsiteX5" fmla="*/ 2460272 w 3036337"/>
              <a:gd name="connsiteY5" fmla="*/ 1008112 h 2183544"/>
              <a:gd name="connsiteX6" fmla="*/ 1162034 w 3036337"/>
              <a:gd name="connsiteY6" fmla="*/ 2087533 h 2183544"/>
              <a:gd name="connsiteX7" fmla="*/ 588065 w 3036337"/>
              <a:gd name="connsiteY7" fmla="*/ 1584176 h 2183544"/>
              <a:gd name="connsiteX8" fmla="*/ 732081 w 3036337"/>
              <a:gd name="connsiteY8" fmla="*/ 864096 h 2183544"/>
              <a:gd name="connsiteX9" fmla="*/ 300033 w 3036337"/>
              <a:gd name="connsiteY9" fmla="*/ 504055 h 2183544"/>
              <a:gd name="connsiteX10" fmla="*/ 156017 w 3036337"/>
              <a:gd name="connsiteY10" fmla="*/ 72008 h 2183544"/>
              <a:gd name="connsiteX0" fmla="*/ 156017 w 2963630"/>
              <a:gd name="connsiteY0" fmla="*/ 84009 h 2123537"/>
              <a:gd name="connsiteX1" fmla="*/ 1163429 w 2963630"/>
              <a:gd name="connsiteY1" fmla="*/ 12001 h 2123537"/>
              <a:gd name="connsiteX2" fmla="*/ 2027525 w 2963630"/>
              <a:gd name="connsiteY2" fmla="*/ 156016 h 2123537"/>
              <a:gd name="connsiteX3" fmla="*/ 2819614 w 2963630"/>
              <a:gd name="connsiteY3" fmla="*/ 300033 h 2123537"/>
              <a:gd name="connsiteX4" fmla="*/ 2891622 w 2963630"/>
              <a:gd name="connsiteY4" fmla="*/ 660073 h 2123537"/>
              <a:gd name="connsiteX5" fmla="*/ 2387565 w 2963630"/>
              <a:gd name="connsiteY5" fmla="*/ 948105 h 2123537"/>
              <a:gd name="connsiteX6" fmla="*/ 1089327 w 2963630"/>
              <a:gd name="connsiteY6" fmla="*/ 2027526 h 2123537"/>
              <a:gd name="connsiteX7" fmla="*/ 515358 w 2963630"/>
              <a:gd name="connsiteY7" fmla="*/ 1524169 h 2123537"/>
              <a:gd name="connsiteX8" fmla="*/ 659374 w 2963630"/>
              <a:gd name="connsiteY8" fmla="*/ 804089 h 2123537"/>
              <a:gd name="connsiteX9" fmla="*/ 227326 w 2963630"/>
              <a:gd name="connsiteY9" fmla="*/ 444048 h 2123537"/>
              <a:gd name="connsiteX10" fmla="*/ 156017 w 2963630"/>
              <a:gd name="connsiteY10" fmla="*/ 84009 h 2123537"/>
              <a:gd name="connsiteX0" fmla="*/ 156017 w 2963630"/>
              <a:gd name="connsiteY0" fmla="*/ 84009 h 2123537"/>
              <a:gd name="connsiteX1" fmla="*/ 1163429 w 2963630"/>
              <a:gd name="connsiteY1" fmla="*/ 12001 h 2123537"/>
              <a:gd name="connsiteX2" fmla="*/ 2027525 w 2963630"/>
              <a:gd name="connsiteY2" fmla="*/ 156016 h 2123537"/>
              <a:gd name="connsiteX3" fmla="*/ 2819614 w 2963630"/>
              <a:gd name="connsiteY3" fmla="*/ 300033 h 2123537"/>
              <a:gd name="connsiteX4" fmla="*/ 2891622 w 2963630"/>
              <a:gd name="connsiteY4" fmla="*/ 660073 h 2123537"/>
              <a:gd name="connsiteX5" fmla="*/ 2387565 w 2963630"/>
              <a:gd name="connsiteY5" fmla="*/ 948105 h 2123537"/>
              <a:gd name="connsiteX6" fmla="*/ 1089327 w 2963630"/>
              <a:gd name="connsiteY6" fmla="*/ 2027526 h 2123537"/>
              <a:gd name="connsiteX7" fmla="*/ 515358 w 2963630"/>
              <a:gd name="connsiteY7" fmla="*/ 1524169 h 2123537"/>
              <a:gd name="connsiteX8" fmla="*/ 876096 w 2963630"/>
              <a:gd name="connsiteY8" fmla="*/ 804089 h 2123537"/>
              <a:gd name="connsiteX9" fmla="*/ 227326 w 2963630"/>
              <a:gd name="connsiteY9" fmla="*/ 444048 h 2123537"/>
              <a:gd name="connsiteX10" fmla="*/ 156017 w 2963630"/>
              <a:gd name="connsiteY10" fmla="*/ 84009 h 2123537"/>
              <a:gd name="connsiteX0" fmla="*/ 156017 w 2939744"/>
              <a:gd name="connsiteY0" fmla="*/ 84009 h 2123537"/>
              <a:gd name="connsiteX1" fmla="*/ 1163429 w 2939744"/>
              <a:gd name="connsiteY1" fmla="*/ 12001 h 2123537"/>
              <a:gd name="connsiteX2" fmla="*/ 2027525 w 2939744"/>
              <a:gd name="connsiteY2" fmla="*/ 156016 h 2123537"/>
              <a:gd name="connsiteX3" fmla="*/ 2819614 w 2939744"/>
              <a:gd name="connsiteY3" fmla="*/ 300033 h 2123537"/>
              <a:gd name="connsiteX4" fmla="*/ 2748304 w 2939744"/>
              <a:gd name="connsiteY4" fmla="*/ 660073 h 2123537"/>
              <a:gd name="connsiteX5" fmla="*/ 2387565 w 2939744"/>
              <a:gd name="connsiteY5" fmla="*/ 948105 h 2123537"/>
              <a:gd name="connsiteX6" fmla="*/ 1089327 w 2939744"/>
              <a:gd name="connsiteY6" fmla="*/ 2027526 h 2123537"/>
              <a:gd name="connsiteX7" fmla="*/ 515358 w 2939744"/>
              <a:gd name="connsiteY7" fmla="*/ 1524169 h 2123537"/>
              <a:gd name="connsiteX8" fmla="*/ 876096 w 2939744"/>
              <a:gd name="connsiteY8" fmla="*/ 804089 h 2123537"/>
              <a:gd name="connsiteX9" fmla="*/ 227326 w 2939744"/>
              <a:gd name="connsiteY9" fmla="*/ 444048 h 2123537"/>
              <a:gd name="connsiteX10" fmla="*/ 156017 w 2939744"/>
              <a:gd name="connsiteY10" fmla="*/ 84009 h 2123537"/>
              <a:gd name="connsiteX0" fmla="*/ 156017 w 2951629"/>
              <a:gd name="connsiteY0" fmla="*/ 96011 h 2135539"/>
              <a:gd name="connsiteX1" fmla="*/ 1163429 w 2951629"/>
              <a:gd name="connsiteY1" fmla="*/ 24003 h 2135539"/>
              <a:gd name="connsiteX2" fmla="*/ 1956216 w 2951629"/>
              <a:gd name="connsiteY2" fmla="*/ 240027 h 2135539"/>
              <a:gd name="connsiteX3" fmla="*/ 2819614 w 2951629"/>
              <a:gd name="connsiteY3" fmla="*/ 312035 h 2135539"/>
              <a:gd name="connsiteX4" fmla="*/ 2748304 w 2951629"/>
              <a:gd name="connsiteY4" fmla="*/ 672075 h 2135539"/>
              <a:gd name="connsiteX5" fmla="*/ 2387565 w 2951629"/>
              <a:gd name="connsiteY5" fmla="*/ 960107 h 2135539"/>
              <a:gd name="connsiteX6" fmla="*/ 1089327 w 2951629"/>
              <a:gd name="connsiteY6" fmla="*/ 2039528 h 2135539"/>
              <a:gd name="connsiteX7" fmla="*/ 515358 w 2951629"/>
              <a:gd name="connsiteY7" fmla="*/ 1536171 h 2135539"/>
              <a:gd name="connsiteX8" fmla="*/ 876096 w 2951629"/>
              <a:gd name="connsiteY8" fmla="*/ 816091 h 2135539"/>
              <a:gd name="connsiteX9" fmla="*/ 227326 w 2951629"/>
              <a:gd name="connsiteY9" fmla="*/ 456050 h 2135539"/>
              <a:gd name="connsiteX10" fmla="*/ 156017 w 2951629"/>
              <a:gd name="connsiteY10" fmla="*/ 96011 h 2135539"/>
              <a:gd name="connsiteX0" fmla="*/ 156017 w 2951629"/>
              <a:gd name="connsiteY0" fmla="*/ 108012 h 2147540"/>
              <a:gd name="connsiteX1" fmla="*/ 1163429 w 2951629"/>
              <a:gd name="connsiteY1" fmla="*/ 36004 h 2147540"/>
              <a:gd name="connsiteX2" fmla="*/ 1956216 w 2951629"/>
              <a:gd name="connsiteY2" fmla="*/ 324036 h 2147540"/>
              <a:gd name="connsiteX3" fmla="*/ 2819614 w 2951629"/>
              <a:gd name="connsiteY3" fmla="*/ 324036 h 2147540"/>
              <a:gd name="connsiteX4" fmla="*/ 2748304 w 2951629"/>
              <a:gd name="connsiteY4" fmla="*/ 684076 h 2147540"/>
              <a:gd name="connsiteX5" fmla="*/ 2387565 w 2951629"/>
              <a:gd name="connsiteY5" fmla="*/ 972108 h 2147540"/>
              <a:gd name="connsiteX6" fmla="*/ 1089327 w 2951629"/>
              <a:gd name="connsiteY6" fmla="*/ 2051529 h 2147540"/>
              <a:gd name="connsiteX7" fmla="*/ 515358 w 2951629"/>
              <a:gd name="connsiteY7" fmla="*/ 1548172 h 2147540"/>
              <a:gd name="connsiteX8" fmla="*/ 876096 w 2951629"/>
              <a:gd name="connsiteY8" fmla="*/ 828092 h 2147540"/>
              <a:gd name="connsiteX9" fmla="*/ 227326 w 2951629"/>
              <a:gd name="connsiteY9" fmla="*/ 468051 h 2147540"/>
              <a:gd name="connsiteX10" fmla="*/ 156017 w 2951629"/>
              <a:gd name="connsiteY10" fmla="*/ 108012 h 2147540"/>
              <a:gd name="connsiteX0" fmla="*/ 156134 w 2951746"/>
              <a:gd name="connsiteY0" fmla="*/ 60006 h 2099534"/>
              <a:gd name="connsiteX1" fmla="*/ 1164245 w 2951746"/>
              <a:gd name="connsiteY1" fmla="*/ 60006 h 2099534"/>
              <a:gd name="connsiteX2" fmla="*/ 1956333 w 2951746"/>
              <a:gd name="connsiteY2" fmla="*/ 276030 h 2099534"/>
              <a:gd name="connsiteX3" fmla="*/ 2819731 w 2951746"/>
              <a:gd name="connsiteY3" fmla="*/ 276030 h 2099534"/>
              <a:gd name="connsiteX4" fmla="*/ 2748421 w 2951746"/>
              <a:gd name="connsiteY4" fmla="*/ 636070 h 2099534"/>
              <a:gd name="connsiteX5" fmla="*/ 2387682 w 2951746"/>
              <a:gd name="connsiteY5" fmla="*/ 924102 h 2099534"/>
              <a:gd name="connsiteX6" fmla="*/ 1089444 w 2951746"/>
              <a:gd name="connsiteY6" fmla="*/ 2003523 h 2099534"/>
              <a:gd name="connsiteX7" fmla="*/ 515475 w 2951746"/>
              <a:gd name="connsiteY7" fmla="*/ 1500166 h 2099534"/>
              <a:gd name="connsiteX8" fmla="*/ 876213 w 2951746"/>
              <a:gd name="connsiteY8" fmla="*/ 780086 h 2099534"/>
              <a:gd name="connsiteX9" fmla="*/ 227443 w 2951746"/>
              <a:gd name="connsiteY9" fmla="*/ 420045 h 2099534"/>
              <a:gd name="connsiteX10" fmla="*/ 156134 w 2951746"/>
              <a:gd name="connsiteY10" fmla="*/ 60006 h 2099534"/>
              <a:gd name="connsiteX0" fmla="*/ 156134 w 2809011"/>
              <a:gd name="connsiteY0" fmla="*/ 60006 h 2099534"/>
              <a:gd name="connsiteX1" fmla="*/ 1164245 w 2809011"/>
              <a:gd name="connsiteY1" fmla="*/ 60006 h 2099534"/>
              <a:gd name="connsiteX2" fmla="*/ 1956333 w 2809011"/>
              <a:gd name="connsiteY2" fmla="*/ 276030 h 2099534"/>
              <a:gd name="connsiteX3" fmla="*/ 2676996 w 2809011"/>
              <a:gd name="connsiteY3" fmla="*/ 288032 h 2099534"/>
              <a:gd name="connsiteX4" fmla="*/ 2748421 w 2809011"/>
              <a:gd name="connsiteY4" fmla="*/ 636070 h 2099534"/>
              <a:gd name="connsiteX5" fmla="*/ 2387682 w 2809011"/>
              <a:gd name="connsiteY5" fmla="*/ 924102 h 2099534"/>
              <a:gd name="connsiteX6" fmla="*/ 1089444 w 2809011"/>
              <a:gd name="connsiteY6" fmla="*/ 2003523 h 2099534"/>
              <a:gd name="connsiteX7" fmla="*/ 515475 w 2809011"/>
              <a:gd name="connsiteY7" fmla="*/ 1500166 h 2099534"/>
              <a:gd name="connsiteX8" fmla="*/ 876213 w 2809011"/>
              <a:gd name="connsiteY8" fmla="*/ 780086 h 2099534"/>
              <a:gd name="connsiteX9" fmla="*/ 227443 w 2809011"/>
              <a:gd name="connsiteY9" fmla="*/ 420045 h 2099534"/>
              <a:gd name="connsiteX10" fmla="*/ 156134 w 2809011"/>
              <a:gd name="connsiteY10" fmla="*/ 60006 h 2099534"/>
              <a:gd name="connsiteX0" fmla="*/ 156134 w 2773104"/>
              <a:gd name="connsiteY0" fmla="*/ 60006 h 2099534"/>
              <a:gd name="connsiteX1" fmla="*/ 1164245 w 2773104"/>
              <a:gd name="connsiteY1" fmla="*/ 60006 h 2099534"/>
              <a:gd name="connsiteX2" fmla="*/ 1956333 w 2773104"/>
              <a:gd name="connsiteY2" fmla="*/ 276030 h 2099534"/>
              <a:gd name="connsiteX3" fmla="*/ 2676996 w 2773104"/>
              <a:gd name="connsiteY3" fmla="*/ 288032 h 2099534"/>
              <a:gd name="connsiteX4" fmla="*/ 2532981 w 2773104"/>
              <a:gd name="connsiteY4" fmla="*/ 576064 h 2099534"/>
              <a:gd name="connsiteX5" fmla="*/ 2387682 w 2773104"/>
              <a:gd name="connsiteY5" fmla="*/ 924102 h 2099534"/>
              <a:gd name="connsiteX6" fmla="*/ 1089444 w 2773104"/>
              <a:gd name="connsiteY6" fmla="*/ 2003523 h 2099534"/>
              <a:gd name="connsiteX7" fmla="*/ 515475 w 2773104"/>
              <a:gd name="connsiteY7" fmla="*/ 1500166 h 2099534"/>
              <a:gd name="connsiteX8" fmla="*/ 876213 w 2773104"/>
              <a:gd name="connsiteY8" fmla="*/ 780086 h 2099534"/>
              <a:gd name="connsiteX9" fmla="*/ 227443 w 2773104"/>
              <a:gd name="connsiteY9" fmla="*/ 420045 h 2099534"/>
              <a:gd name="connsiteX10" fmla="*/ 156134 w 2773104"/>
              <a:gd name="connsiteY10" fmla="*/ 60006 h 2099534"/>
              <a:gd name="connsiteX0" fmla="*/ 156134 w 2773104"/>
              <a:gd name="connsiteY0" fmla="*/ 60006 h 2085532"/>
              <a:gd name="connsiteX1" fmla="*/ 1164245 w 2773104"/>
              <a:gd name="connsiteY1" fmla="*/ 60006 h 2085532"/>
              <a:gd name="connsiteX2" fmla="*/ 1956333 w 2773104"/>
              <a:gd name="connsiteY2" fmla="*/ 276030 h 2085532"/>
              <a:gd name="connsiteX3" fmla="*/ 2676996 w 2773104"/>
              <a:gd name="connsiteY3" fmla="*/ 288032 h 2085532"/>
              <a:gd name="connsiteX4" fmla="*/ 2532981 w 2773104"/>
              <a:gd name="connsiteY4" fmla="*/ 576064 h 2085532"/>
              <a:gd name="connsiteX5" fmla="*/ 2028925 w 2773104"/>
              <a:gd name="connsiteY5" fmla="*/ 1008112 h 2085532"/>
              <a:gd name="connsiteX6" fmla="*/ 1089444 w 2773104"/>
              <a:gd name="connsiteY6" fmla="*/ 2003523 h 2085532"/>
              <a:gd name="connsiteX7" fmla="*/ 515475 w 2773104"/>
              <a:gd name="connsiteY7" fmla="*/ 1500166 h 2085532"/>
              <a:gd name="connsiteX8" fmla="*/ 876213 w 2773104"/>
              <a:gd name="connsiteY8" fmla="*/ 780086 h 2085532"/>
              <a:gd name="connsiteX9" fmla="*/ 227443 w 2773104"/>
              <a:gd name="connsiteY9" fmla="*/ 420045 h 2085532"/>
              <a:gd name="connsiteX10" fmla="*/ 156134 w 2773104"/>
              <a:gd name="connsiteY10" fmla="*/ 60006 h 2085532"/>
              <a:gd name="connsiteX0" fmla="*/ 156134 w 2773104"/>
              <a:gd name="connsiteY0" fmla="*/ 60006 h 2085532"/>
              <a:gd name="connsiteX1" fmla="*/ 1164245 w 2773104"/>
              <a:gd name="connsiteY1" fmla="*/ 60006 h 2085532"/>
              <a:gd name="connsiteX2" fmla="*/ 1956333 w 2773104"/>
              <a:gd name="connsiteY2" fmla="*/ 276030 h 2085532"/>
              <a:gd name="connsiteX3" fmla="*/ 2676996 w 2773104"/>
              <a:gd name="connsiteY3" fmla="*/ 288032 h 2085532"/>
              <a:gd name="connsiteX4" fmla="*/ 2532981 w 2773104"/>
              <a:gd name="connsiteY4" fmla="*/ 576064 h 2085532"/>
              <a:gd name="connsiteX5" fmla="*/ 2028925 w 2773104"/>
              <a:gd name="connsiteY5" fmla="*/ 1008112 h 2085532"/>
              <a:gd name="connsiteX6" fmla="*/ 1089444 w 2773104"/>
              <a:gd name="connsiteY6" fmla="*/ 2003523 h 2085532"/>
              <a:gd name="connsiteX7" fmla="*/ 515475 w 2773104"/>
              <a:gd name="connsiteY7" fmla="*/ 1500166 h 2085532"/>
              <a:gd name="connsiteX8" fmla="*/ 1020813 w 2773104"/>
              <a:gd name="connsiteY8" fmla="*/ 504056 h 2085532"/>
              <a:gd name="connsiteX9" fmla="*/ 227443 w 2773104"/>
              <a:gd name="connsiteY9" fmla="*/ 420045 h 2085532"/>
              <a:gd name="connsiteX10" fmla="*/ 156134 w 2773104"/>
              <a:gd name="connsiteY10" fmla="*/ 60006 h 2085532"/>
              <a:gd name="connsiteX0" fmla="*/ 156134 w 2773104"/>
              <a:gd name="connsiteY0" fmla="*/ 60006 h 2085532"/>
              <a:gd name="connsiteX1" fmla="*/ 1164245 w 2773104"/>
              <a:gd name="connsiteY1" fmla="*/ 60006 h 2085532"/>
              <a:gd name="connsiteX2" fmla="*/ 1956333 w 2773104"/>
              <a:gd name="connsiteY2" fmla="*/ 276030 h 2085532"/>
              <a:gd name="connsiteX3" fmla="*/ 2676996 w 2773104"/>
              <a:gd name="connsiteY3" fmla="*/ 288032 h 2085532"/>
              <a:gd name="connsiteX4" fmla="*/ 2532981 w 2773104"/>
              <a:gd name="connsiteY4" fmla="*/ 576064 h 2085532"/>
              <a:gd name="connsiteX5" fmla="*/ 2028925 w 2773104"/>
              <a:gd name="connsiteY5" fmla="*/ 1008112 h 2085532"/>
              <a:gd name="connsiteX6" fmla="*/ 1089444 w 2773104"/>
              <a:gd name="connsiteY6" fmla="*/ 2003523 h 2085532"/>
              <a:gd name="connsiteX7" fmla="*/ 515475 w 2773104"/>
              <a:gd name="connsiteY7" fmla="*/ 1500166 h 2085532"/>
              <a:gd name="connsiteX8" fmla="*/ 876797 w 2773104"/>
              <a:gd name="connsiteY8" fmla="*/ 792088 h 2085532"/>
              <a:gd name="connsiteX9" fmla="*/ 227443 w 2773104"/>
              <a:gd name="connsiteY9" fmla="*/ 420045 h 2085532"/>
              <a:gd name="connsiteX10" fmla="*/ 156134 w 2773104"/>
              <a:gd name="connsiteY10" fmla="*/ 60006 h 2085532"/>
              <a:gd name="connsiteX0" fmla="*/ 47908 w 2593569"/>
              <a:gd name="connsiteY0" fmla="*/ 384041 h 2049528"/>
              <a:gd name="connsiteX1" fmla="*/ 984710 w 2593569"/>
              <a:gd name="connsiteY1" fmla="*/ 24002 h 2049528"/>
              <a:gd name="connsiteX2" fmla="*/ 1776798 w 2593569"/>
              <a:gd name="connsiteY2" fmla="*/ 240026 h 2049528"/>
              <a:gd name="connsiteX3" fmla="*/ 2497461 w 2593569"/>
              <a:gd name="connsiteY3" fmla="*/ 252028 h 2049528"/>
              <a:gd name="connsiteX4" fmla="*/ 2353446 w 2593569"/>
              <a:gd name="connsiteY4" fmla="*/ 540060 h 2049528"/>
              <a:gd name="connsiteX5" fmla="*/ 1849390 w 2593569"/>
              <a:gd name="connsiteY5" fmla="*/ 972108 h 2049528"/>
              <a:gd name="connsiteX6" fmla="*/ 909909 w 2593569"/>
              <a:gd name="connsiteY6" fmla="*/ 1967519 h 2049528"/>
              <a:gd name="connsiteX7" fmla="*/ 335940 w 2593569"/>
              <a:gd name="connsiteY7" fmla="*/ 1464162 h 2049528"/>
              <a:gd name="connsiteX8" fmla="*/ 697262 w 2593569"/>
              <a:gd name="connsiteY8" fmla="*/ 756084 h 2049528"/>
              <a:gd name="connsiteX9" fmla="*/ 47908 w 2593569"/>
              <a:gd name="connsiteY9" fmla="*/ 384041 h 2049528"/>
              <a:gd name="connsiteX0" fmla="*/ 396764 w 2293071"/>
              <a:gd name="connsiteY0" fmla="*/ 818093 h 2111537"/>
              <a:gd name="connsiteX1" fmla="*/ 684212 w 2293071"/>
              <a:gd name="connsiteY1" fmla="*/ 86011 h 2111537"/>
              <a:gd name="connsiteX2" fmla="*/ 1476300 w 2293071"/>
              <a:gd name="connsiteY2" fmla="*/ 302035 h 2111537"/>
              <a:gd name="connsiteX3" fmla="*/ 2196963 w 2293071"/>
              <a:gd name="connsiteY3" fmla="*/ 314037 h 2111537"/>
              <a:gd name="connsiteX4" fmla="*/ 2052948 w 2293071"/>
              <a:gd name="connsiteY4" fmla="*/ 602069 h 2111537"/>
              <a:gd name="connsiteX5" fmla="*/ 1548892 w 2293071"/>
              <a:gd name="connsiteY5" fmla="*/ 1034117 h 2111537"/>
              <a:gd name="connsiteX6" fmla="*/ 609411 w 2293071"/>
              <a:gd name="connsiteY6" fmla="*/ 2029528 h 2111537"/>
              <a:gd name="connsiteX7" fmla="*/ 35442 w 2293071"/>
              <a:gd name="connsiteY7" fmla="*/ 1526171 h 2111537"/>
              <a:gd name="connsiteX8" fmla="*/ 396764 w 2293071"/>
              <a:gd name="connsiteY8" fmla="*/ 818093 h 2111537"/>
              <a:gd name="connsiteX0" fmla="*/ 309391 w 2205698"/>
              <a:gd name="connsiteY0" fmla="*/ 818091 h 2116407"/>
              <a:gd name="connsiteX1" fmla="*/ 596839 w 2205698"/>
              <a:gd name="connsiteY1" fmla="*/ 86009 h 2116407"/>
              <a:gd name="connsiteX2" fmla="*/ 1388927 w 2205698"/>
              <a:gd name="connsiteY2" fmla="*/ 302033 h 2116407"/>
              <a:gd name="connsiteX3" fmla="*/ 2109590 w 2205698"/>
              <a:gd name="connsiteY3" fmla="*/ 314035 h 2116407"/>
              <a:gd name="connsiteX4" fmla="*/ 1965575 w 2205698"/>
              <a:gd name="connsiteY4" fmla="*/ 602067 h 2116407"/>
              <a:gd name="connsiteX5" fmla="*/ 1461519 w 2205698"/>
              <a:gd name="connsiteY5" fmla="*/ 1034115 h 2116407"/>
              <a:gd name="connsiteX6" fmla="*/ 522038 w 2205698"/>
              <a:gd name="connsiteY6" fmla="*/ 2029526 h 2116407"/>
              <a:gd name="connsiteX7" fmla="*/ 35442 w 2205698"/>
              <a:gd name="connsiteY7" fmla="*/ 1555393 h 2116407"/>
              <a:gd name="connsiteX8" fmla="*/ 309391 w 2205698"/>
              <a:gd name="connsiteY8" fmla="*/ 818091 h 2116407"/>
              <a:gd name="connsiteX0" fmla="*/ 188820 w 2085127"/>
              <a:gd name="connsiteY0" fmla="*/ 818093 h 2116407"/>
              <a:gd name="connsiteX1" fmla="*/ 476268 w 2085127"/>
              <a:gd name="connsiteY1" fmla="*/ 86011 h 2116407"/>
              <a:gd name="connsiteX2" fmla="*/ 1268356 w 2085127"/>
              <a:gd name="connsiteY2" fmla="*/ 302035 h 2116407"/>
              <a:gd name="connsiteX3" fmla="*/ 1989019 w 2085127"/>
              <a:gd name="connsiteY3" fmla="*/ 314037 h 2116407"/>
              <a:gd name="connsiteX4" fmla="*/ 1845004 w 2085127"/>
              <a:gd name="connsiteY4" fmla="*/ 602069 h 2116407"/>
              <a:gd name="connsiteX5" fmla="*/ 1340948 w 2085127"/>
              <a:gd name="connsiteY5" fmla="*/ 1034117 h 2116407"/>
              <a:gd name="connsiteX6" fmla="*/ 401467 w 2085127"/>
              <a:gd name="connsiteY6" fmla="*/ 2029528 h 2116407"/>
              <a:gd name="connsiteX7" fmla="*/ 35441 w 2085127"/>
              <a:gd name="connsiteY7" fmla="*/ 1555393 h 2116407"/>
              <a:gd name="connsiteX8" fmla="*/ 188820 w 2085127"/>
              <a:gd name="connsiteY8" fmla="*/ 818093 h 211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127" h="2116407">
                <a:moveTo>
                  <a:pt x="188820" y="818093"/>
                </a:moveTo>
                <a:cubicBezTo>
                  <a:pt x="262291" y="573196"/>
                  <a:pt x="296345" y="172021"/>
                  <a:pt x="476268" y="86011"/>
                </a:cubicBezTo>
                <a:cubicBezTo>
                  <a:pt x="656191" y="1"/>
                  <a:pt x="1016231" y="264031"/>
                  <a:pt x="1268356" y="302035"/>
                </a:cubicBezTo>
                <a:cubicBezTo>
                  <a:pt x="1520481" y="340039"/>
                  <a:pt x="1892911" y="264031"/>
                  <a:pt x="1989019" y="314037"/>
                </a:cubicBezTo>
                <a:cubicBezTo>
                  <a:pt x="2085127" y="364043"/>
                  <a:pt x="1953016" y="482056"/>
                  <a:pt x="1845004" y="602069"/>
                </a:cubicBezTo>
                <a:cubicBezTo>
                  <a:pt x="1736992" y="722082"/>
                  <a:pt x="1581537" y="796207"/>
                  <a:pt x="1340948" y="1034117"/>
                </a:cubicBezTo>
                <a:cubicBezTo>
                  <a:pt x="1100359" y="1272027"/>
                  <a:pt x="619051" y="1942649"/>
                  <a:pt x="401467" y="2029528"/>
                </a:cubicBezTo>
                <a:cubicBezTo>
                  <a:pt x="183883" y="2116407"/>
                  <a:pt x="70882" y="1757299"/>
                  <a:pt x="35441" y="1555393"/>
                </a:cubicBezTo>
                <a:cubicBezTo>
                  <a:pt x="0" y="1353487"/>
                  <a:pt x="115349" y="1062990"/>
                  <a:pt x="188820" y="818093"/>
                </a:cubicBezTo>
                <a:close/>
              </a:path>
            </a:pathLst>
          </a:custGeom>
          <a:solidFill>
            <a:srgbClr val="00B0F0"/>
          </a:solidFill>
          <a:ln w="9525" cap="flat" cmpd="sng" algn="ctr">
            <a:solidFill>
              <a:schemeClr val="tx1"/>
            </a:solidFill>
            <a:prstDash val="solid"/>
            <a:round/>
            <a:headEnd type="none" w="med" len="med"/>
            <a:tailEnd type="none" w="med" len="med"/>
          </a:ln>
          <a:effectLst/>
        </p:spPr>
        <p:txBody>
          <a:bodyPr wrap="none" anchor="ctr"/>
          <a:lstStyle/>
          <a:p>
            <a:pPr>
              <a:defRPr/>
            </a:pPr>
            <a:endParaRPr lang="en-GB"/>
          </a:p>
        </p:txBody>
      </p:sp>
      <p:grpSp>
        <p:nvGrpSpPr>
          <p:cNvPr id="3" name="Group 138"/>
          <p:cNvGrpSpPr>
            <a:grpSpLocks/>
          </p:cNvGrpSpPr>
          <p:nvPr/>
        </p:nvGrpSpPr>
        <p:grpSpPr bwMode="auto">
          <a:xfrm>
            <a:off x="538163" y="4070350"/>
            <a:ext cx="3133725" cy="1995488"/>
            <a:chOff x="395536" y="3933056"/>
            <a:chExt cx="3133689" cy="1995096"/>
          </a:xfrm>
        </p:grpSpPr>
        <p:pic>
          <p:nvPicPr>
            <p:cNvPr id="2459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4365104"/>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4509120"/>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5517232"/>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221088"/>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4149080"/>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4221088"/>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4365104"/>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4509120"/>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5085184"/>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5661248"/>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4797152"/>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5373216"/>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5517232"/>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869160"/>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077072"/>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933056"/>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4077072"/>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005064"/>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293096"/>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077072"/>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373216"/>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293096"/>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077072"/>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437112"/>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221088"/>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653136"/>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5157192"/>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968" y="4445496"/>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941168"/>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5445224"/>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52"/>
          <p:cNvGrpSpPr>
            <a:grpSpLocks/>
          </p:cNvGrpSpPr>
          <p:nvPr/>
        </p:nvGrpSpPr>
        <p:grpSpPr bwMode="auto">
          <a:xfrm>
            <a:off x="1531938" y="4657725"/>
            <a:ext cx="1189037" cy="1008063"/>
            <a:chOff x="1403648" y="4509120"/>
            <a:chExt cx="1189473" cy="1008112"/>
          </a:xfrm>
        </p:grpSpPr>
        <p:pic>
          <p:nvPicPr>
            <p:cNvPr id="2459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0359" y="4962296"/>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4653136"/>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5250328"/>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5034304"/>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4509120"/>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4797152"/>
              <a:ext cx="469393" cy="26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4" name="Text Box 7"/>
          <p:cNvSpPr txBox="1">
            <a:spLocks noChangeArrowheads="1"/>
          </p:cNvSpPr>
          <p:nvPr/>
        </p:nvSpPr>
        <p:spPr bwMode="gray">
          <a:xfrm>
            <a:off x="3706813" y="3933825"/>
            <a:ext cx="2303462" cy="322263"/>
          </a:xfrm>
          <a:prstGeom prst="rect">
            <a:avLst/>
          </a:prstGeom>
          <a:noFill/>
          <a:ln w="9525">
            <a:noFill/>
            <a:miter lim="800000"/>
            <a:headEnd/>
            <a:tailEnd/>
          </a:ln>
          <a:effectLst/>
        </p:spPr>
        <p:txBody>
          <a:bodyPr>
            <a:spAutoFit/>
          </a:bodyPr>
          <a:lstStyle/>
          <a:p>
            <a:pPr algn="l" defTabSz="742950" eaLnBrk="0" hangingPunct="0">
              <a:spcBef>
                <a:spcPct val="0"/>
              </a:spcBef>
              <a:defRPr/>
            </a:pPr>
            <a:r>
              <a:rPr lang="en-GB" sz="1500" b="1" dirty="0">
                <a:effectLst/>
                <a:latin typeface="Arial" pitchFamily="34" charset="0"/>
                <a:cs typeface="Times New Roman" pitchFamily="18" charset="0"/>
              </a:rPr>
              <a:t>Population size ???</a:t>
            </a:r>
            <a:endParaRPr lang="en-US" sz="1500" dirty="0">
              <a:effectLst>
                <a:outerShdw blurRad="38100" dist="38100" dir="2700000" algn="tl">
                  <a:srgbClr val="C0C0C0"/>
                </a:outerShdw>
              </a:effectLst>
              <a:latin typeface="Arial" pitchFamily="34" charset="0"/>
              <a:cs typeface="Times New Roman" pitchFamily="18" charset="0"/>
            </a:endParaRPr>
          </a:p>
        </p:txBody>
      </p:sp>
      <p:sp>
        <p:nvSpPr>
          <p:cNvPr id="155" name="Text Box 7"/>
          <p:cNvSpPr txBox="1">
            <a:spLocks noChangeArrowheads="1"/>
          </p:cNvSpPr>
          <p:nvPr/>
        </p:nvSpPr>
        <p:spPr bwMode="gray">
          <a:xfrm>
            <a:off x="2193925" y="5438775"/>
            <a:ext cx="2089150" cy="322263"/>
          </a:xfrm>
          <a:prstGeom prst="rect">
            <a:avLst/>
          </a:prstGeom>
          <a:noFill/>
          <a:ln w="9525">
            <a:noFill/>
            <a:miter lim="800000"/>
            <a:headEnd/>
            <a:tailEnd/>
          </a:ln>
          <a:effectLst/>
        </p:spPr>
        <p:txBody>
          <a:bodyPr>
            <a:spAutoFit/>
          </a:bodyPr>
          <a:lstStyle/>
          <a:p>
            <a:pPr algn="l" defTabSz="742950" eaLnBrk="0" hangingPunct="0">
              <a:spcBef>
                <a:spcPct val="0"/>
              </a:spcBef>
              <a:defRPr/>
            </a:pPr>
            <a:r>
              <a:rPr lang="en-GB" sz="1500" b="1" dirty="0">
                <a:effectLst/>
                <a:latin typeface="Arial" pitchFamily="34" charset="0"/>
                <a:cs typeface="Times New Roman" pitchFamily="18" charset="0"/>
              </a:rPr>
              <a:t>Population size ??</a:t>
            </a:r>
            <a:endParaRPr lang="en-US" sz="1500" dirty="0">
              <a:effectLst>
                <a:outerShdw blurRad="38100" dist="38100" dir="2700000" algn="tl">
                  <a:srgbClr val="C0C0C0"/>
                </a:outerShdw>
              </a:effectLst>
              <a:latin typeface="Arial" pitchFamily="34" charset="0"/>
              <a:cs typeface="Times New Roman" pitchFamily="18" charset="0"/>
            </a:endParaRPr>
          </a:p>
        </p:txBody>
      </p:sp>
      <p:sp>
        <p:nvSpPr>
          <p:cNvPr id="54" name="TextBox 53"/>
          <p:cNvSpPr txBox="1">
            <a:spLocks noChangeArrowheads="1"/>
          </p:cNvSpPr>
          <p:nvPr/>
        </p:nvSpPr>
        <p:spPr bwMode="auto">
          <a:xfrm>
            <a:off x="4240213" y="4335463"/>
            <a:ext cx="475138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algn="ctr" eaLnBrk="0" fontAlgn="base" hangingPunct="0">
              <a:spcBef>
                <a:spcPct val="50000"/>
              </a:spcBef>
              <a:spcAft>
                <a:spcPct val="0"/>
              </a:spcAft>
              <a:defRPr sz="6000">
                <a:solidFill>
                  <a:schemeClr val="tx1"/>
                </a:solidFill>
                <a:latin typeface="Times New Roman" pitchFamily="18" charset="0"/>
              </a:defRPr>
            </a:lvl6pPr>
            <a:lvl7pPr marL="2971800" indent="-228600" algn="ctr" eaLnBrk="0" fontAlgn="base" hangingPunct="0">
              <a:spcBef>
                <a:spcPct val="50000"/>
              </a:spcBef>
              <a:spcAft>
                <a:spcPct val="0"/>
              </a:spcAft>
              <a:defRPr sz="6000">
                <a:solidFill>
                  <a:schemeClr val="tx1"/>
                </a:solidFill>
                <a:latin typeface="Times New Roman" pitchFamily="18" charset="0"/>
              </a:defRPr>
            </a:lvl7pPr>
            <a:lvl8pPr marL="3429000" indent="-228600" algn="ctr" eaLnBrk="0" fontAlgn="base" hangingPunct="0">
              <a:spcBef>
                <a:spcPct val="50000"/>
              </a:spcBef>
              <a:spcAft>
                <a:spcPct val="0"/>
              </a:spcAft>
              <a:defRPr sz="6000">
                <a:solidFill>
                  <a:schemeClr val="tx1"/>
                </a:solidFill>
                <a:latin typeface="Times New Roman" pitchFamily="18" charset="0"/>
              </a:defRPr>
            </a:lvl8pPr>
            <a:lvl9pPr marL="3886200" indent="-228600" algn="ctr" eaLnBrk="0" fontAlgn="base" hangingPunct="0">
              <a:spcBef>
                <a:spcPct val="50000"/>
              </a:spcBef>
              <a:spcAft>
                <a:spcPct val="0"/>
              </a:spcAft>
              <a:defRPr sz="6000">
                <a:solidFill>
                  <a:schemeClr val="tx1"/>
                </a:solidFill>
                <a:latin typeface="Times New Roman" pitchFamily="18" charset="0"/>
              </a:defRPr>
            </a:lvl9pPr>
          </a:lstStyle>
          <a:p>
            <a:pPr algn="l" eaLnBrk="1" hangingPunct="1">
              <a:buFont typeface="Arial" charset="0"/>
              <a:buChar char="•"/>
            </a:pPr>
            <a:r>
              <a:rPr lang="en-GB" altLang="en-US" sz="2000">
                <a:effectLst/>
                <a:latin typeface="Arial" charset="0"/>
                <a:cs typeface="Arial" charset="0"/>
              </a:rPr>
              <a:t>Suspected population reduction of e.g., &gt;50% based on 75% of habitat being lost</a:t>
            </a:r>
          </a:p>
          <a:p>
            <a:pPr algn="l" eaLnBrk="1" hangingPunct="1">
              <a:buFont typeface="Arial" charset="0"/>
              <a:buChar char="•"/>
            </a:pPr>
            <a:r>
              <a:rPr lang="en-GB" altLang="en-US" sz="2000" i="1">
                <a:effectLst/>
                <a:latin typeface="Arial" charset="0"/>
                <a:cs typeface="Arial" charset="0"/>
              </a:rPr>
              <a:t>Could </a:t>
            </a:r>
            <a:r>
              <a:rPr lang="en-GB" altLang="en-US" sz="2000" i="1" u="sng">
                <a:effectLst/>
                <a:latin typeface="Arial" charset="0"/>
                <a:cs typeface="Arial" charset="0"/>
              </a:rPr>
              <a:t>infer</a:t>
            </a:r>
            <a:r>
              <a:rPr lang="en-GB" altLang="en-US" sz="2000" i="1">
                <a:effectLst/>
                <a:latin typeface="Arial" charset="0"/>
                <a:cs typeface="Arial" charset="0"/>
              </a:rPr>
              <a:t> a continuing decline in habitat quality or size of AOO, but </a:t>
            </a:r>
            <a:r>
              <a:rPr lang="en-GB" altLang="en-US" sz="2000" i="1" u="sng">
                <a:effectLst/>
                <a:latin typeface="Arial" charset="0"/>
                <a:cs typeface="Arial" charset="0"/>
              </a:rPr>
              <a:t>suspect</a:t>
            </a:r>
            <a:r>
              <a:rPr lang="en-GB" altLang="en-US" sz="2000" i="1">
                <a:effectLst/>
                <a:latin typeface="Arial" charset="0"/>
                <a:cs typeface="Arial" charset="0"/>
              </a:rPr>
              <a:t> a reduction in population size at a specific rate (%)</a:t>
            </a:r>
          </a:p>
        </p:txBody>
      </p:sp>
    </p:spTree>
    <p:extLst>
      <p:ext uri="{BB962C8B-B14F-4D97-AF65-F5344CB8AC3E}">
        <p14:creationId xmlns:p14="http://schemas.microsoft.com/office/powerpoint/2010/main" val="9160280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fade">
                                      <p:cBhvr>
                                        <p:cTn id="11" dur="500"/>
                                        <p:tgtEl>
                                          <p:spTgt spid="101"/>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5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101"/>
                                        </p:tgtEl>
                                      </p:cBhvr>
                                    </p:animEffect>
                                    <p:set>
                                      <p:cBhvr>
                                        <p:cTn id="21" dur="1" fill="hold">
                                          <p:stCondLst>
                                            <p:cond delay="499"/>
                                          </p:stCondLst>
                                        </p:cTn>
                                        <p:tgtEl>
                                          <p:spTgt spid="101"/>
                                        </p:tgtEl>
                                        <p:attrNameLst>
                                          <p:attrName>style.visibility</p:attrName>
                                        </p:attrNameLst>
                                      </p:cBhvr>
                                      <p:to>
                                        <p:strVal val="hidden"/>
                                      </p:to>
                                    </p:set>
                                  </p:childTnLst>
                                </p:cTn>
                              </p:par>
                              <p:par>
                                <p:cTn id="22" presetID="10" presetClass="exit" presetSubtype="0" fill="hold" nodeType="withEffect">
                                  <p:stCondLst>
                                    <p:cond delay="30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 presetClass="exit" presetSubtype="0" fill="hold" grpId="1" nodeType="withEffect">
                                  <p:stCondLst>
                                    <p:cond delay="300"/>
                                  </p:stCondLst>
                                  <p:childTnLst>
                                    <p:set>
                                      <p:cBhvr>
                                        <p:cTn id="26" dur="1" fill="hold">
                                          <p:stCondLst>
                                            <p:cond delay="0"/>
                                          </p:stCondLst>
                                        </p:cTn>
                                        <p:tgtEl>
                                          <p:spTgt spid="154"/>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02"/>
                                        </p:tgtEl>
                                        <p:attrNameLst>
                                          <p:attrName>style.visibility</p:attrName>
                                        </p:attrNameLst>
                                      </p:cBhvr>
                                      <p:to>
                                        <p:strVal val="visible"/>
                                      </p:to>
                                    </p:set>
                                    <p:animEffect transition="in" filter="fade">
                                      <p:cBhvr>
                                        <p:cTn id="29" dur="500"/>
                                        <p:tgtEl>
                                          <p:spTgt spid="102"/>
                                        </p:tgtEl>
                                      </p:cBhvr>
                                    </p:animEffect>
                                  </p:childTnLst>
                                </p:cTn>
                              </p:par>
                            </p:childTnLst>
                          </p:cTn>
                        </p:par>
                        <p:par>
                          <p:cTn id="30" fill="hold" nodeType="afterGroup">
                            <p:stCondLst>
                              <p:cond delay="800"/>
                            </p:stCondLst>
                            <p:childTnLst>
                              <p:par>
                                <p:cTn id="31" presetID="10" presetClass="exit" presetSubtype="0" fill="hold" nodeType="afterEffect">
                                  <p:stCondLst>
                                    <p:cond delay="500"/>
                                  </p:stCondLst>
                                  <p:childTnLst>
                                    <p:animEffect transition="out" filter="fade">
                                      <p:cBhvr>
                                        <p:cTn id="32" dur="500"/>
                                        <p:tgtEl>
                                          <p:spTgt spid="102"/>
                                        </p:tgtEl>
                                      </p:cBhvr>
                                    </p:animEffect>
                                    <p:set>
                                      <p:cBhvr>
                                        <p:cTn id="33" dur="1" fill="hold">
                                          <p:stCondLst>
                                            <p:cond delay="499"/>
                                          </p:stCondLst>
                                        </p:cTn>
                                        <p:tgtEl>
                                          <p:spTgt spid="102"/>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500"/>
                                        <p:tgtEl>
                                          <p:spTgt spid="103"/>
                                        </p:tgtEl>
                                      </p:cBhvr>
                                    </p:animEffect>
                                  </p:childTnLst>
                                </p:cTn>
                              </p:par>
                            </p:childTnLst>
                          </p:cTn>
                        </p:par>
                        <p:par>
                          <p:cTn id="37" fill="hold" nodeType="afterGroup">
                            <p:stCondLst>
                              <p:cond delay="1800"/>
                            </p:stCondLst>
                            <p:childTnLst>
                              <p:par>
                                <p:cTn id="38" presetID="10" presetClass="exit" presetSubtype="0" fill="hold" nodeType="afterEffect">
                                  <p:stCondLst>
                                    <p:cond delay="500"/>
                                  </p:stCondLst>
                                  <p:childTnLst>
                                    <p:animEffect transition="out" filter="fade">
                                      <p:cBhvr>
                                        <p:cTn id="39" dur="500"/>
                                        <p:tgtEl>
                                          <p:spTgt spid="103"/>
                                        </p:tgtEl>
                                      </p:cBhvr>
                                    </p:animEffect>
                                    <p:set>
                                      <p:cBhvr>
                                        <p:cTn id="40" dur="1" fill="hold">
                                          <p:stCondLst>
                                            <p:cond delay="499"/>
                                          </p:stCondLst>
                                        </p:cTn>
                                        <p:tgtEl>
                                          <p:spTgt spid="103"/>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childTnLst>
                                </p:cTn>
                              </p:par>
                            </p:childTnLst>
                          </p:cTn>
                        </p:par>
                        <p:par>
                          <p:cTn id="44" fill="hold" nodeType="afterGroup">
                            <p:stCondLst>
                              <p:cond delay="2800"/>
                            </p:stCondLst>
                            <p:childTnLst>
                              <p:par>
                                <p:cTn id="45" presetID="10" presetClass="exit" presetSubtype="0" fill="hold" nodeType="afterEffect">
                                  <p:stCondLst>
                                    <p:cond delay="500"/>
                                  </p:stCondLst>
                                  <p:childTnLst>
                                    <p:animEffect transition="out" filter="fade">
                                      <p:cBhvr>
                                        <p:cTn id="46" dur="500"/>
                                        <p:tgtEl>
                                          <p:spTgt spid="104"/>
                                        </p:tgtEl>
                                      </p:cBhvr>
                                    </p:animEffect>
                                    <p:set>
                                      <p:cBhvr>
                                        <p:cTn id="47" dur="1" fill="hold">
                                          <p:stCondLst>
                                            <p:cond delay="499"/>
                                          </p:stCondLst>
                                        </p:cTn>
                                        <p:tgtEl>
                                          <p:spTgt spid="104"/>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05"/>
                                        </p:tgtEl>
                                        <p:attrNameLst>
                                          <p:attrName>style.visibility</p:attrName>
                                        </p:attrNameLst>
                                      </p:cBhvr>
                                      <p:to>
                                        <p:strVal val="visible"/>
                                      </p:to>
                                    </p:set>
                                    <p:animEffect transition="in" filter="fade">
                                      <p:cBhvr>
                                        <p:cTn id="50" dur="500"/>
                                        <p:tgtEl>
                                          <p:spTgt spid="105"/>
                                        </p:tgtEl>
                                      </p:cBhvr>
                                    </p:animEffect>
                                  </p:childTnLst>
                                </p:cTn>
                              </p:par>
                              <p:par>
                                <p:cTn id="51" presetID="10"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5"/>
                                        </p:tgtEl>
                                        <p:attrNameLst>
                                          <p:attrName>style.visibility</p:attrName>
                                        </p:attrNameLst>
                                      </p:cBhvr>
                                      <p:to>
                                        <p:strVal val="visible"/>
                                      </p:to>
                                    </p:set>
                                    <p:animEffect transition="in" filter="fade">
                                      <p:cBhvr>
                                        <p:cTn id="56" dur="500"/>
                                        <p:tgtEl>
                                          <p:spTgt spid="155"/>
                                        </p:tgtEl>
                                      </p:cBhvr>
                                    </p:animEffect>
                                  </p:childTnLst>
                                </p:cTn>
                              </p:par>
                            </p:childTnLst>
                          </p:cTn>
                        </p:par>
                        <p:par>
                          <p:cTn id="57" fill="hold" nodeType="afterGroup">
                            <p:stCondLst>
                              <p:cond delay="3800"/>
                            </p:stCondLst>
                            <p:childTnLst>
                              <p:par>
                                <p:cTn id="58" presetID="10" presetClass="entr" presetSubtype="0" fill="hold" grpId="0" nodeType="afterEffect">
                                  <p:stCondLst>
                                    <p:cond delay="0"/>
                                  </p:stCondLst>
                                  <p:childTnLst>
                                    <p:set>
                                      <p:cBhvr>
                                        <p:cTn id="59" dur="1" fill="hold">
                                          <p:stCondLst>
                                            <p:cond delay="0"/>
                                          </p:stCondLst>
                                        </p:cTn>
                                        <p:tgtEl>
                                          <p:spTgt spid="54">
                                            <p:txEl>
                                              <p:pRg st="0" end="0"/>
                                            </p:txEl>
                                          </p:spTgt>
                                        </p:tgtEl>
                                        <p:attrNameLst>
                                          <p:attrName>style.visibility</p:attrName>
                                        </p:attrNameLst>
                                      </p:cBhvr>
                                      <p:to>
                                        <p:strVal val="visible"/>
                                      </p:to>
                                    </p:set>
                                    <p:animEffect transition="in" filter="fade">
                                      <p:cBhvr>
                                        <p:cTn id="60" dur="500"/>
                                        <p:tgtEl>
                                          <p:spTgt spid="54">
                                            <p:txEl>
                                              <p:pRg st="0" end="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154" grpId="0"/>
      <p:bldP spid="154" grpId="1"/>
      <p:bldP spid="155" grpId="0"/>
      <p:bldP spid="5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250825" y="1268760"/>
            <a:ext cx="8569325" cy="909637"/>
          </a:xfrm>
          <a:prstGeom prst="rect">
            <a:avLst/>
          </a:prstGeom>
          <a:noFill/>
          <a:ln w="9525">
            <a:solidFill>
              <a:srgbClr val="800000"/>
            </a:solidFill>
            <a:miter lim="800000"/>
            <a:headEnd/>
            <a:tailEnd/>
          </a:ln>
        </p:spPr>
        <p:txBody>
          <a:bodyPr>
            <a:spAutoFit/>
          </a:bodyPr>
          <a:lstStyle/>
          <a:p>
            <a:pPr algn="l"/>
            <a:r>
              <a:rPr lang="en-GB" sz="2300" b="1" dirty="0" smtClean="0">
                <a:solidFill>
                  <a:srgbClr val="C00000"/>
                </a:solidFill>
                <a:effectLst/>
                <a:latin typeface="Arial" charset="0"/>
              </a:rPr>
              <a:t>1. Identify </a:t>
            </a:r>
            <a:r>
              <a:rPr lang="en-GB" sz="2300" b="1" dirty="0">
                <a:solidFill>
                  <a:srgbClr val="C00000"/>
                </a:solidFill>
                <a:effectLst/>
                <a:latin typeface="Arial" charset="0"/>
              </a:rPr>
              <a:t>NA </a:t>
            </a:r>
            <a:r>
              <a:rPr lang="en-GB" sz="2300" b="1" dirty="0" err="1">
                <a:solidFill>
                  <a:srgbClr val="C00000"/>
                </a:solidFill>
                <a:effectLst/>
                <a:latin typeface="Arial" charset="0"/>
              </a:rPr>
              <a:t>taxa</a:t>
            </a:r>
            <a:endParaRPr lang="en-GB" sz="2300" b="1" dirty="0">
              <a:solidFill>
                <a:srgbClr val="C00000"/>
              </a:solidFill>
              <a:effectLst/>
              <a:latin typeface="Arial" charset="0"/>
            </a:endParaRPr>
          </a:p>
          <a:p>
            <a:pPr algn="l"/>
            <a:r>
              <a:rPr lang="en-GB" sz="2000" dirty="0">
                <a:effectLst/>
                <a:latin typeface="Arial" charset="0"/>
              </a:rPr>
              <a:t>Decide which </a:t>
            </a:r>
            <a:r>
              <a:rPr lang="en-GB" sz="2000" dirty="0" err="1">
                <a:effectLst/>
                <a:latin typeface="Arial" charset="0"/>
              </a:rPr>
              <a:t>taxa</a:t>
            </a:r>
            <a:r>
              <a:rPr lang="en-GB" sz="2000" dirty="0">
                <a:effectLst/>
                <a:latin typeface="Arial" charset="0"/>
              </a:rPr>
              <a:t> are Not Applicable (NA) for the regional Red List</a:t>
            </a:r>
            <a:endParaRPr lang="en-GB" sz="1800" b="1" dirty="0">
              <a:effectLst/>
              <a:latin typeface="Arial" charset="0"/>
            </a:endParaRPr>
          </a:p>
        </p:txBody>
      </p:sp>
      <p:sp>
        <p:nvSpPr>
          <p:cNvPr id="293891" name="Text Box 3"/>
          <p:cNvSpPr txBox="1">
            <a:spLocks noChangeArrowheads="1"/>
          </p:cNvSpPr>
          <p:nvPr/>
        </p:nvSpPr>
        <p:spPr bwMode="auto">
          <a:xfrm>
            <a:off x="250825" y="2360960"/>
            <a:ext cx="8569325" cy="1184275"/>
          </a:xfrm>
          <a:prstGeom prst="rect">
            <a:avLst/>
          </a:prstGeom>
          <a:noFill/>
          <a:ln w="9525">
            <a:solidFill>
              <a:srgbClr val="800000"/>
            </a:solidFill>
            <a:miter lim="800000"/>
            <a:headEnd/>
            <a:tailEnd/>
          </a:ln>
        </p:spPr>
        <p:txBody>
          <a:bodyPr>
            <a:spAutoFit/>
          </a:bodyPr>
          <a:lstStyle/>
          <a:p>
            <a:pPr algn="l"/>
            <a:r>
              <a:rPr lang="en-GB" sz="2300" b="1" dirty="0" smtClean="0">
                <a:solidFill>
                  <a:srgbClr val="C00000"/>
                </a:solidFill>
                <a:effectLst/>
                <a:latin typeface="Arial" charset="0"/>
              </a:rPr>
              <a:t>2. Preliminary </a:t>
            </a:r>
            <a:r>
              <a:rPr lang="en-GB" sz="2300" b="1" dirty="0">
                <a:solidFill>
                  <a:srgbClr val="C00000"/>
                </a:solidFill>
                <a:effectLst/>
                <a:latin typeface="Arial" charset="0"/>
              </a:rPr>
              <a:t>assessment</a:t>
            </a:r>
          </a:p>
          <a:p>
            <a:pPr algn="l"/>
            <a:r>
              <a:rPr lang="en-GB" sz="2000" dirty="0">
                <a:effectLst/>
                <a:latin typeface="Arial" charset="0"/>
              </a:rPr>
              <a:t>Apply Red List criteria to the population occurring within the region only </a:t>
            </a:r>
            <a:r>
              <a:rPr lang="en-GB" sz="1800" dirty="0">
                <a:effectLst/>
                <a:latin typeface="Arial" charset="0"/>
              </a:rPr>
              <a:t>(exclude populations outside the region)</a:t>
            </a:r>
            <a:endParaRPr lang="en-GB" sz="2000" b="1" dirty="0">
              <a:effectLst/>
              <a:latin typeface="Arial" charset="0"/>
            </a:endParaRPr>
          </a:p>
        </p:txBody>
      </p:sp>
      <p:sp>
        <p:nvSpPr>
          <p:cNvPr id="293892" name="Text Box 4"/>
          <p:cNvSpPr txBox="1">
            <a:spLocks noChangeArrowheads="1"/>
          </p:cNvSpPr>
          <p:nvPr/>
        </p:nvSpPr>
        <p:spPr bwMode="auto">
          <a:xfrm>
            <a:off x="250825" y="3689697"/>
            <a:ext cx="8569325" cy="1214438"/>
          </a:xfrm>
          <a:prstGeom prst="rect">
            <a:avLst/>
          </a:prstGeom>
          <a:noFill/>
          <a:ln w="9525">
            <a:solidFill>
              <a:srgbClr val="800000"/>
            </a:solidFill>
            <a:miter lim="800000"/>
            <a:headEnd/>
            <a:tailEnd/>
          </a:ln>
        </p:spPr>
        <p:txBody>
          <a:bodyPr>
            <a:spAutoFit/>
          </a:bodyPr>
          <a:lstStyle/>
          <a:p>
            <a:pPr algn="l"/>
            <a:r>
              <a:rPr lang="en-GB" sz="2300" b="1" dirty="0" smtClean="0">
                <a:solidFill>
                  <a:srgbClr val="C00000"/>
                </a:solidFill>
                <a:effectLst/>
                <a:latin typeface="Arial" charset="0"/>
              </a:rPr>
              <a:t>3. Final </a:t>
            </a:r>
            <a:r>
              <a:rPr lang="en-GB" sz="2300" b="1" dirty="0">
                <a:solidFill>
                  <a:srgbClr val="C00000"/>
                </a:solidFill>
                <a:effectLst/>
                <a:latin typeface="Arial" charset="0"/>
              </a:rPr>
              <a:t>regional assessment</a:t>
            </a:r>
            <a:r>
              <a:rPr lang="en-GB" sz="2000" b="1" dirty="0">
                <a:solidFill>
                  <a:srgbClr val="C00000"/>
                </a:solidFill>
                <a:effectLst/>
                <a:latin typeface="Arial" charset="0"/>
              </a:rPr>
              <a:t> </a:t>
            </a:r>
          </a:p>
          <a:p>
            <a:pPr algn="l"/>
            <a:r>
              <a:rPr lang="en-GB" sz="2000" dirty="0">
                <a:effectLst/>
                <a:latin typeface="Arial" charset="0"/>
              </a:rPr>
              <a:t>Evaluate potential rescue effects from populations outside the region and consider up- or down-listing accordingly.</a:t>
            </a:r>
            <a:endParaRPr lang="en-GB" sz="2000" b="1" dirty="0">
              <a:effectLst/>
              <a:latin typeface="Arial" charset="0"/>
            </a:endParaRPr>
          </a:p>
        </p:txBody>
      </p:sp>
      <p:sp>
        <p:nvSpPr>
          <p:cNvPr id="293897" name="Text Box 9"/>
          <p:cNvSpPr txBox="1">
            <a:spLocks noChangeArrowheads="1"/>
          </p:cNvSpPr>
          <p:nvPr/>
        </p:nvSpPr>
        <p:spPr bwMode="auto">
          <a:xfrm>
            <a:off x="0" y="229173"/>
            <a:ext cx="9144000" cy="535531"/>
          </a:xfrm>
          <a:prstGeom prst="rect">
            <a:avLst/>
          </a:prstGeom>
          <a:noFill/>
          <a:ln w="9525">
            <a:noFill/>
            <a:miter lim="800000"/>
            <a:headEnd/>
            <a:tailEnd/>
          </a:ln>
          <a:effectLst/>
        </p:spPr>
        <p:txBody>
          <a:bodyPr wrap="square">
            <a:spAutoFit/>
          </a:bodyPr>
          <a:lstStyle/>
          <a:p>
            <a:pPr eaLnBrk="0" hangingPunct="0">
              <a:lnSpc>
                <a:spcPct val="90000"/>
              </a:lnSpc>
              <a:spcBef>
                <a:spcPct val="0"/>
              </a:spcBef>
              <a:buClr>
                <a:srgbClr val="336600"/>
              </a:buClr>
              <a:buSzPct val="135000"/>
              <a:defRPr/>
            </a:pPr>
            <a:r>
              <a:rPr lang="en-GB" sz="3200" b="1" dirty="0">
                <a:effectLst/>
                <a:latin typeface="Arial" pitchFamily="34" charset="0"/>
              </a:rPr>
              <a:t>Regional assessment </a:t>
            </a:r>
            <a:r>
              <a:rPr lang="en-GB" sz="3200" b="1" dirty="0" smtClean="0">
                <a:effectLst/>
                <a:latin typeface="Arial" pitchFamily="34" charset="0"/>
              </a:rPr>
              <a:t>a </a:t>
            </a:r>
            <a:r>
              <a:rPr lang="en-GB" sz="3200" b="1" dirty="0">
                <a:effectLst/>
                <a:latin typeface="Arial" pitchFamily="34" charset="0"/>
              </a:rPr>
              <a:t>three-step process</a:t>
            </a:r>
            <a:r>
              <a:rPr lang="en-GB" sz="3200" dirty="0">
                <a:effectLst/>
                <a:latin typeface="Arial" pitchFamily="34" charset="0"/>
              </a:rPr>
              <a:t>:</a:t>
            </a:r>
            <a:endParaRPr lang="en-GB" sz="6600" dirty="0">
              <a:effectLst/>
            </a:endParaRPr>
          </a:p>
        </p:txBody>
      </p:sp>
      <p:grpSp>
        <p:nvGrpSpPr>
          <p:cNvPr id="2" name="Group 12"/>
          <p:cNvGrpSpPr>
            <a:grpSpLocks/>
          </p:cNvGrpSpPr>
          <p:nvPr/>
        </p:nvGrpSpPr>
        <p:grpSpPr bwMode="auto">
          <a:xfrm>
            <a:off x="179388" y="5058122"/>
            <a:ext cx="8569325" cy="1439863"/>
            <a:chOff x="113" y="3294"/>
            <a:chExt cx="5398" cy="907"/>
          </a:xfrm>
        </p:grpSpPr>
        <p:grpSp>
          <p:nvGrpSpPr>
            <p:cNvPr id="3" name="Group 5"/>
            <p:cNvGrpSpPr>
              <a:grpSpLocks/>
            </p:cNvGrpSpPr>
            <p:nvPr/>
          </p:nvGrpSpPr>
          <p:grpSpPr bwMode="auto">
            <a:xfrm>
              <a:off x="113" y="3740"/>
              <a:ext cx="5398" cy="461"/>
              <a:chOff x="144" y="2782"/>
              <a:chExt cx="1872" cy="960"/>
            </a:xfrm>
          </p:grpSpPr>
          <p:sp>
            <p:nvSpPr>
              <p:cNvPr id="11275" name="AutoShape 6"/>
              <p:cNvSpPr>
                <a:spLocks noChangeArrowheads="1"/>
              </p:cNvSpPr>
              <p:nvPr/>
            </p:nvSpPr>
            <p:spPr bwMode="gray">
              <a:xfrm>
                <a:off x="144" y="2782"/>
                <a:ext cx="1872" cy="960"/>
              </a:xfrm>
              <a:prstGeom prst="roundRect">
                <a:avLst>
                  <a:gd name="adj" fmla="val 16667"/>
                </a:avLst>
              </a:prstGeom>
              <a:solidFill>
                <a:srgbClr val="C00000"/>
              </a:solidFill>
              <a:ln w="9525">
                <a:solidFill>
                  <a:srgbClr val="800000"/>
                </a:solidFill>
                <a:round/>
                <a:headEnd/>
                <a:tailEnd/>
              </a:ln>
            </p:spPr>
            <p:txBody>
              <a:bodyPr anchor="ctr">
                <a:spAutoFit/>
              </a:bodyPr>
              <a:lstStyle/>
              <a:p>
                <a:endParaRPr lang="en-US"/>
              </a:p>
            </p:txBody>
          </p:sp>
          <p:sp>
            <p:nvSpPr>
              <p:cNvPr id="11276" name="Text Box 7"/>
              <p:cNvSpPr txBox="1">
                <a:spLocks noChangeArrowheads="1"/>
              </p:cNvSpPr>
              <p:nvPr/>
            </p:nvSpPr>
            <p:spPr bwMode="gray">
              <a:xfrm>
                <a:off x="144" y="2967"/>
                <a:ext cx="1872" cy="542"/>
              </a:xfrm>
              <a:prstGeom prst="rect">
                <a:avLst/>
              </a:prstGeom>
              <a:noFill/>
              <a:ln w="9525">
                <a:noFill/>
                <a:miter lim="800000"/>
                <a:headEnd/>
                <a:tailEnd/>
              </a:ln>
            </p:spPr>
            <p:txBody>
              <a:bodyPr>
                <a:spAutoFit/>
              </a:bodyPr>
              <a:lstStyle/>
              <a:p>
                <a:r>
                  <a:rPr lang="en-GB" sz="2100" dirty="0">
                    <a:solidFill>
                      <a:schemeClr val="bg1"/>
                    </a:solidFill>
                    <a:latin typeface="Comic Sans MS" pitchFamily="66" charset="0"/>
                  </a:rPr>
                  <a:t>conservation priority setting (includes other factors)</a:t>
                </a:r>
              </a:p>
            </p:txBody>
          </p:sp>
        </p:grpSp>
        <p:sp>
          <p:nvSpPr>
            <p:cNvPr id="11274" name="AutoShape 11"/>
            <p:cNvSpPr>
              <a:spLocks noChangeArrowheads="1"/>
            </p:cNvSpPr>
            <p:nvPr/>
          </p:nvSpPr>
          <p:spPr bwMode="auto">
            <a:xfrm>
              <a:off x="2562" y="3294"/>
              <a:ext cx="272" cy="363"/>
            </a:xfrm>
            <a:prstGeom prst="downArrow">
              <a:avLst>
                <a:gd name="adj1" fmla="val 50000"/>
                <a:gd name="adj2" fmla="val 56984"/>
              </a:avLst>
            </a:prstGeom>
            <a:solidFill>
              <a:srgbClr val="C00000"/>
            </a:solidFill>
            <a:ln w="9525">
              <a:noFill/>
              <a:miter lim="800000"/>
              <a:headEnd/>
              <a:tailEnd/>
            </a:ln>
          </p:spPr>
          <p:txBody>
            <a:bodyPr anchor="ctr">
              <a:spAutoFit/>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3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38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38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animBg="1" autoUpdateAnimBg="0"/>
      <p:bldP spid="293891" grpId="0" animBg="1" autoUpdateAnimBg="0"/>
      <p:bldP spid="29389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76200" y="1052513"/>
            <a:ext cx="8991600" cy="1231748"/>
          </a:xfrm>
          <a:prstGeom prst="rect">
            <a:avLst/>
          </a:prstGeom>
          <a:noFill/>
          <a:ln w="25400">
            <a:noFill/>
            <a:miter lim="800000"/>
            <a:headEnd/>
            <a:tailEnd/>
          </a:ln>
          <a:effectLst/>
        </p:spPr>
        <p:txBody>
          <a:bodyPr lIns="92075" tIns="46038" rIns="92075" bIns="46038">
            <a:spAutoFit/>
          </a:bodyPr>
          <a:lstStyle/>
          <a:p>
            <a:pPr eaLnBrk="0" hangingPunct="0">
              <a:spcBef>
                <a:spcPct val="20000"/>
              </a:spcBef>
              <a:defRPr/>
            </a:pPr>
            <a:r>
              <a:rPr lang="en-GB" sz="3700" b="1" dirty="0" smtClean="0">
                <a:solidFill>
                  <a:srgbClr val="C00000"/>
                </a:solidFill>
                <a:effectLst/>
                <a:latin typeface="Arial" pitchFamily="34" charset="0"/>
              </a:rPr>
              <a:t>Taxa </a:t>
            </a:r>
            <a:r>
              <a:rPr lang="en-GB" sz="3700" b="1" u="sng" dirty="0" smtClean="0">
                <a:solidFill>
                  <a:srgbClr val="C00000"/>
                </a:solidFill>
                <a:effectLst/>
                <a:latin typeface="Arial" pitchFamily="34" charset="0"/>
              </a:rPr>
              <a:t>not</a:t>
            </a:r>
            <a:r>
              <a:rPr lang="en-GB" sz="3700" b="1" dirty="0" smtClean="0">
                <a:solidFill>
                  <a:srgbClr val="990000"/>
                </a:solidFill>
                <a:effectLst/>
                <a:latin typeface="Arial" pitchFamily="34" charset="0"/>
              </a:rPr>
              <a:t> </a:t>
            </a:r>
            <a:r>
              <a:rPr lang="en-GB" sz="3700" b="1" dirty="0" smtClean="0">
                <a:solidFill>
                  <a:srgbClr val="C00000"/>
                </a:solidFill>
                <a:effectLst/>
                <a:latin typeface="Arial" pitchFamily="34" charset="0"/>
              </a:rPr>
              <a:t>eligible </a:t>
            </a:r>
            <a:r>
              <a:rPr lang="en-GB" sz="3700" b="1" dirty="0">
                <a:solidFill>
                  <a:srgbClr val="C00000"/>
                </a:solidFill>
                <a:effectLst/>
                <a:latin typeface="Arial" pitchFamily="34" charset="0"/>
              </a:rPr>
              <a:t>for regional assessments (NA)</a:t>
            </a:r>
            <a:endParaRPr lang="en-US" sz="3700" u="sng" dirty="0">
              <a:solidFill>
                <a:srgbClr val="C00000"/>
              </a:solidFill>
              <a:effectLst/>
              <a:latin typeface="Arial" pitchFamily="34" charset="0"/>
            </a:endParaRPr>
          </a:p>
        </p:txBody>
      </p:sp>
      <p:grpSp>
        <p:nvGrpSpPr>
          <p:cNvPr id="2" name="Group 11"/>
          <p:cNvGrpSpPr>
            <a:grpSpLocks/>
          </p:cNvGrpSpPr>
          <p:nvPr/>
        </p:nvGrpSpPr>
        <p:grpSpPr bwMode="auto">
          <a:xfrm>
            <a:off x="5722938" y="3273425"/>
            <a:ext cx="473075" cy="120650"/>
            <a:chOff x="820" y="2736"/>
            <a:chExt cx="2876" cy="945"/>
          </a:xfrm>
        </p:grpSpPr>
        <p:sp>
          <p:nvSpPr>
            <p:cNvPr id="12452" name="Freeform 12"/>
            <p:cNvSpPr>
              <a:spLocks/>
            </p:cNvSpPr>
            <p:nvPr/>
          </p:nvSpPr>
          <p:spPr bwMode="auto">
            <a:xfrm>
              <a:off x="832" y="3243"/>
              <a:ext cx="2856" cy="438"/>
            </a:xfrm>
            <a:custGeom>
              <a:avLst/>
              <a:gdLst>
                <a:gd name="T0" fmla="*/ 0 w 2856"/>
                <a:gd name="T1" fmla="*/ 53 h 438"/>
                <a:gd name="T2" fmla="*/ 88 w 2856"/>
                <a:gd name="T3" fmla="*/ 189 h 438"/>
                <a:gd name="T4" fmla="*/ 264 w 2856"/>
                <a:gd name="T5" fmla="*/ 285 h 438"/>
                <a:gd name="T6" fmla="*/ 688 w 2856"/>
                <a:gd name="T7" fmla="*/ 365 h 438"/>
                <a:gd name="T8" fmla="*/ 1088 w 2856"/>
                <a:gd name="T9" fmla="*/ 421 h 438"/>
                <a:gd name="T10" fmla="*/ 1520 w 2856"/>
                <a:gd name="T11" fmla="*/ 429 h 438"/>
                <a:gd name="T12" fmla="*/ 2008 w 2856"/>
                <a:gd name="T13" fmla="*/ 397 h 438"/>
                <a:gd name="T14" fmla="*/ 2360 w 2856"/>
                <a:gd name="T15" fmla="*/ 333 h 438"/>
                <a:gd name="T16" fmla="*/ 2744 w 2856"/>
                <a:gd name="T17" fmla="*/ 189 h 438"/>
                <a:gd name="T18" fmla="*/ 2856 w 2856"/>
                <a:gd name="T19" fmla="*/ 69 h 438"/>
                <a:gd name="T20" fmla="*/ 2588 w 2856"/>
                <a:gd name="T21" fmla="*/ 31 h 438"/>
                <a:gd name="T22" fmla="*/ 120 w 2856"/>
                <a:gd name="T23" fmla="*/ 31 h 438"/>
                <a:gd name="T24" fmla="*/ 0 w 2856"/>
                <a:gd name="T25" fmla="*/ 53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6"/>
                <a:gd name="T40" fmla="*/ 0 h 438"/>
                <a:gd name="T41" fmla="*/ 2856 w 2856"/>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6" h="438">
                  <a:moveTo>
                    <a:pt x="0" y="53"/>
                  </a:moveTo>
                  <a:cubicBezTo>
                    <a:pt x="21" y="139"/>
                    <a:pt x="26" y="160"/>
                    <a:pt x="88" y="189"/>
                  </a:cubicBezTo>
                  <a:cubicBezTo>
                    <a:pt x="134" y="233"/>
                    <a:pt x="169" y="233"/>
                    <a:pt x="264" y="285"/>
                  </a:cubicBezTo>
                  <a:cubicBezTo>
                    <a:pt x="431" y="353"/>
                    <a:pt x="584" y="341"/>
                    <a:pt x="688" y="365"/>
                  </a:cubicBezTo>
                  <a:cubicBezTo>
                    <a:pt x="814" y="409"/>
                    <a:pt x="944" y="388"/>
                    <a:pt x="1088" y="421"/>
                  </a:cubicBezTo>
                  <a:cubicBezTo>
                    <a:pt x="1230" y="438"/>
                    <a:pt x="1352" y="423"/>
                    <a:pt x="1520" y="429"/>
                  </a:cubicBezTo>
                  <a:cubicBezTo>
                    <a:pt x="1688" y="436"/>
                    <a:pt x="1792" y="397"/>
                    <a:pt x="2008" y="397"/>
                  </a:cubicBezTo>
                  <a:cubicBezTo>
                    <a:pt x="2260" y="346"/>
                    <a:pt x="2235" y="365"/>
                    <a:pt x="2360" y="333"/>
                  </a:cubicBezTo>
                  <a:cubicBezTo>
                    <a:pt x="2483" y="298"/>
                    <a:pt x="2661" y="233"/>
                    <a:pt x="2744" y="189"/>
                  </a:cubicBezTo>
                  <a:cubicBezTo>
                    <a:pt x="2771" y="133"/>
                    <a:pt x="2841" y="132"/>
                    <a:pt x="2856" y="69"/>
                  </a:cubicBezTo>
                  <a:cubicBezTo>
                    <a:pt x="2781" y="0"/>
                    <a:pt x="2674" y="42"/>
                    <a:pt x="2588" y="31"/>
                  </a:cubicBezTo>
                  <a:cubicBezTo>
                    <a:pt x="1763" y="44"/>
                    <a:pt x="945" y="67"/>
                    <a:pt x="120" y="31"/>
                  </a:cubicBezTo>
                  <a:cubicBezTo>
                    <a:pt x="72" y="37"/>
                    <a:pt x="0" y="53"/>
                    <a:pt x="0" y="53"/>
                  </a:cubicBezTo>
                  <a:close/>
                </a:path>
              </a:pathLst>
            </a:custGeom>
            <a:solidFill>
              <a:srgbClr val="96969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453" name="Oval 13"/>
            <p:cNvSpPr>
              <a:spLocks noChangeArrowheads="1"/>
            </p:cNvSpPr>
            <p:nvPr/>
          </p:nvSpPr>
          <p:spPr bwMode="auto">
            <a:xfrm>
              <a:off x="820" y="3038"/>
              <a:ext cx="2876" cy="504"/>
            </a:xfrm>
            <a:prstGeom prst="ellipse">
              <a:avLst/>
            </a:prstGeom>
            <a:solidFill>
              <a:schemeClr val="bg2"/>
            </a:solidFill>
            <a:ln w="9525">
              <a:solidFill>
                <a:schemeClr val="tx1"/>
              </a:solidFill>
              <a:round/>
              <a:headEnd/>
              <a:tailEnd/>
            </a:ln>
          </p:spPr>
          <p:txBody>
            <a:bodyPr wrap="none" anchor="ctr">
              <a:spAutoFit/>
            </a:bodyPr>
            <a:lstStyle/>
            <a:p>
              <a:endParaRPr lang="en-US"/>
            </a:p>
          </p:txBody>
        </p:sp>
        <p:sp>
          <p:nvSpPr>
            <p:cNvPr id="12454" name="Freeform 14"/>
            <p:cNvSpPr>
              <a:spLocks/>
            </p:cNvSpPr>
            <p:nvPr/>
          </p:nvSpPr>
          <p:spPr bwMode="auto">
            <a:xfrm>
              <a:off x="1946" y="2736"/>
              <a:ext cx="600" cy="586"/>
            </a:xfrm>
            <a:custGeom>
              <a:avLst/>
              <a:gdLst>
                <a:gd name="T0" fmla="*/ 24 w 400"/>
                <a:gd name="T1" fmla="*/ 245 h 383"/>
                <a:gd name="T2" fmla="*/ 120 w 400"/>
                <a:gd name="T3" fmla="*/ 61 h 383"/>
                <a:gd name="T4" fmla="*/ 312 w 400"/>
                <a:gd name="T5" fmla="*/ 0 h 383"/>
                <a:gd name="T6" fmla="*/ 516 w 400"/>
                <a:gd name="T7" fmla="*/ 61 h 383"/>
                <a:gd name="T8" fmla="*/ 588 w 400"/>
                <a:gd name="T9" fmla="*/ 220 h 383"/>
                <a:gd name="T10" fmla="*/ 588 w 400"/>
                <a:gd name="T11" fmla="*/ 539 h 383"/>
                <a:gd name="T12" fmla="*/ 408 w 400"/>
                <a:gd name="T13" fmla="*/ 575 h 383"/>
                <a:gd name="T14" fmla="*/ 264 w 400"/>
                <a:gd name="T15" fmla="*/ 575 h 383"/>
                <a:gd name="T16" fmla="*/ 108 w 400"/>
                <a:gd name="T17" fmla="*/ 563 h 383"/>
                <a:gd name="T18" fmla="*/ 0 w 400"/>
                <a:gd name="T19" fmla="*/ 514 h 383"/>
                <a:gd name="T20" fmla="*/ 24 w 400"/>
                <a:gd name="T21" fmla="*/ 245 h 3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383"/>
                <a:gd name="T35" fmla="*/ 400 w 400"/>
                <a:gd name="T36" fmla="*/ 383 h 3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383">
                  <a:moveTo>
                    <a:pt x="16" y="160"/>
                  </a:moveTo>
                  <a:cubicBezTo>
                    <a:pt x="48" y="72"/>
                    <a:pt x="40" y="96"/>
                    <a:pt x="80" y="40"/>
                  </a:cubicBezTo>
                  <a:cubicBezTo>
                    <a:pt x="117" y="8"/>
                    <a:pt x="165" y="14"/>
                    <a:pt x="208" y="0"/>
                  </a:cubicBezTo>
                  <a:cubicBezTo>
                    <a:pt x="253" y="11"/>
                    <a:pt x="272" y="0"/>
                    <a:pt x="344" y="40"/>
                  </a:cubicBezTo>
                  <a:cubicBezTo>
                    <a:pt x="368" y="112"/>
                    <a:pt x="376" y="88"/>
                    <a:pt x="392" y="144"/>
                  </a:cubicBezTo>
                  <a:cubicBezTo>
                    <a:pt x="400" y="187"/>
                    <a:pt x="400" y="329"/>
                    <a:pt x="392" y="352"/>
                  </a:cubicBezTo>
                  <a:cubicBezTo>
                    <a:pt x="373" y="381"/>
                    <a:pt x="308" y="372"/>
                    <a:pt x="272" y="376"/>
                  </a:cubicBezTo>
                  <a:cubicBezTo>
                    <a:pt x="257" y="383"/>
                    <a:pt x="176" y="376"/>
                    <a:pt x="176" y="376"/>
                  </a:cubicBezTo>
                  <a:cubicBezTo>
                    <a:pt x="99" y="373"/>
                    <a:pt x="149" y="375"/>
                    <a:pt x="72" y="368"/>
                  </a:cubicBezTo>
                  <a:cubicBezTo>
                    <a:pt x="55" y="367"/>
                    <a:pt x="0" y="353"/>
                    <a:pt x="0" y="336"/>
                  </a:cubicBezTo>
                  <a:cubicBezTo>
                    <a:pt x="0" y="323"/>
                    <a:pt x="0" y="248"/>
                    <a:pt x="16" y="160"/>
                  </a:cubicBezTo>
                  <a:close/>
                </a:path>
              </a:pathLst>
            </a:custGeom>
            <a:solidFill>
              <a:srgbClr val="C0C0C0"/>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455" name="Oval 15"/>
            <p:cNvSpPr>
              <a:spLocks noChangeArrowheads="1"/>
            </p:cNvSpPr>
            <p:nvPr/>
          </p:nvSpPr>
          <p:spPr bwMode="auto">
            <a:xfrm>
              <a:off x="864" y="331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56" name="Oval 16"/>
            <p:cNvSpPr>
              <a:spLocks noChangeArrowheads="1"/>
            </p:cNvSpPr>
            <p:nvPr/>
          </p:nvSpPr>
          <p:spPr bwMode="auto">
            <a:xfrm>
              <a:off x="1024" y="338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57" name="Oval 17"/>
            <p:cNvSpPr>
              <a:spLocks noChangeArrowheads="1"/>
            </p:cNvSpPr>
            <p:nvPr/>
          </p:nvSpPr>
          <p:spPr bwMode="auto">
            <a:xfrm>
              <a:off x="1232"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58" name="Oval 18"/>
            <p:cNvSpPr>
              <a:spLocks noChangeArrowheads="1"/>
            </p:cNvSpPr>
            <p:nvPr/>
          </p:nvSpPr>
          <p:spPr bwMode="auto">
            <a:xfrm>
              <a:off x="145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59" name="Oval 19"/>
            <p:cNvSpPr>
              <a:spLocks noChangeArrowheads="1"/>
            </p:cNvSpPr>
            <p:nvPr/>
          </p:nvSpPr>
          <p:spPr bwMode="auto">
            <a:xfrm>
              <a:off x="1680" y="347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0" name="Oval 20"/>
            <p:cNvSpPr>
              <a:spLocks noChangeArrowheads="1"/>
            </p:cNvSpPr>
            <p:nvPr/>
          </p:nvSpPr>
          <p:spPr bwMode="auto">
            <a:xfrm>
              <a:off x="1920"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1" name="Oval 21"/>
            <p:cNvSpPr>
              <a:spLocks noChangeArrowheads="1"/>
            </p:cNvSpPr>
            <p:nvPr/>
          </p:nvSpPr>
          <p:spPr bwMode="auto">
            <a:xfrm>
              <a:off x="21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2" name="Oval 22"/>
            <p:cNvSpPr>
              <a:spLocks noChangeArrowheads="1"/>
            </p:cNvSpPr>
            <p:nvPr/>
          </p:nvSpPr>
          <p:spPr bwMode="auto">
            <a:xfrm>
              <a:off x="23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3" name="Oval 23"/>
            <p:cNvSpPr>
              <a:spLocks noChangeArrowheads="1"/>
            </p:cNvSpPr>
            <p:nvPr/>
          </p:nvSpPr>
          <p:spPr bwMode="auto">
            <a:xfrm>
              <a:off x="2584"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4" name="Oval 24"/>
            <p:cNvSpPr>
              <a:spLocks noChangeArrowheads="1"/>
            </p:cNvSpPr>
            <p:nvPr/>
          </p:nvSpPr>
          <p:spPr bwMode="auto">
            <a:xfrm>
              <a:off x="2784" y="3480"/>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5" name="Oval 25"/>
            <p:cNvSpPr>
              <a:spLocks noChangeArrowheads="1"/>
            </p:cNvSpPr>
            <p:nvPr/>
          </p:nvSpPr>
          <p:spPr bwMode="auto">
            <a:xfrm>
              <a:off x="297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6" name="Oval 26"/>
            <p:cNvSpPr>
              <a:spLocks noChangeArrowheads="1"/>
            </p:cNvSpPr>
            <p:nvPr/>
          </p:nvSpPr>
          <p:spPr bwMode="auto">
            <a:xfrm>
              <a:off x="3168"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7" name="Oval 27"/>
            <p:cNvSpPr>
              <a:spLocks noChangeArrowheads="1"/>
            </p:cNvSpPr>
            <p:nvPr/>
          </p:nvSpPr>
          <p:spPr bwMode="auto">
            <a:xfrm>
              <a:off x="3360" y="339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68" name="Oval 28"/>
            <p:cNvSpPr>
              <a:spLocks noChangeArrowheads="1"/>
            </p:cNvSpPr>
            <p:nvPr/>
          </p:nvSpPr>
          <p:spPr bwMode="auto">
            <a:xfrm>
              <a:off x="3552" y="333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grpSp>
      <p:grpSp>
        <p:nvGrpSpPr>
          <p:cNvPr id="3" name="Group 29"/>
          <p:cNvGrpSpPr>
            <a:grpSpLocks/>
          </p:cNvGrpSpPr>
          <p:nvPr/>
        </p:nvGrpSpPr>
        <p:grpSpPr bwMode="auto">
          <a:xfrm>
            <a:off x="5410200" y="3265488"/>
            <a:ext cx="890588" cy="223837"/>
            <a:chOff x="4224" y="40"/>
            <a:chExt cx="992" cy="224"/>
          </a:xfrm>
        </p:grpSpPr>
        <p:sp useBgFill="1">
          <p:nvSpPr>
            <p:cNvPr id="12433" name="Oval 30"/>
            <p:cNvSpPr>
              <a:spLocks noChangeArrowheads="1"/>
            </p:cNvSpPr>
            <p:nvPr/>
          </p:nvSpPr>
          <p:spPr bwMode="auto">
            <a:xfrm>
              <a:off x="4400" y="40"/>
              <a:ext cx="816" cy="144"/>
            </a:xfrm>
            <a:prstGeom prst="ellipse">
              <a:avLst/>
            </a:prstGeom>
            <a:ln w="9525">
              <a:noFill/>
              <a:round/>
              <a:headEnd/>
              <a:tailEnd/>
            </a:ln>
          </p:spPr>
          <p:txBody>
            <a:bodyPr anchor="ctr">
              <a:spAutoFit/>
            </a:bodyPr>
            <a:lstStyle/>
            <a:p>
              <a:endParaRPr lang="en-US"/>
            </a:p>
          </p:txBody>
        </p:sp>
        <p:grpSp>
          <p:nvGrpSpPr>
            <p:cNvPr id="4" name="Group 31"/>
            <p:cNvGrpSpPr>
              <a:grpSpLocks/>
            </p:cNvGrpSpPr>
            <p:nvPr/>
          </p:nvGrpSpPr>
          <p:grpSpPr bwMode="auto">
            <a:xfrm>
              <a:off x="4224" y="144"/>
              <a:ext cx="768" cy="120"/>
              <a:chOff x="820" y="2736"/>
              <a:chExt cx="2876" cy="945"/>
            </a:xfrm>
          </p:grpSpPr>
          <p:sp>
            <p:nvSpPr>
              <p:cNvPr id="12435" name="Freeform 32"/>
              <p:cNvSpPr>
                <a:spLocks/>
              </p:cNvSpPr>
              <p:nvPr/>
            </p:nvSpPr>
            <p:spPr bwMode="auto">
              <a:xfrm>
                <a:off x="832" y="3243"/>
                <a:ext cx="2856" cy="438"/>
              </a:xfrm>
              <a:custGeom>
                <a:avLst/>
                <a:gdLst>
                  <a:gd name="T0" fmla="*/ 0 w 2856"/>
                  <a:gd name="T1" fmla="*/ 53 h 438"/>
                  <a:gd name="T2" fmla="*/ 88 w 2856"/>
                  <a:gd name="T3" fmla="*/ 189 h 438"/>
                  <a:gd name="T4" fmla="*/ 264 w 2856"/>
                  <a:gd name="T5" fmla="*/ 285 h 438"/>
                  <a:gd name="T6" fmla="*/ 688 w 2856"/>
                  <a:gd name="T7" fmla="*/ 365 h 438"/>
                  <a:gd name="T8" fmla="*/ 1088 w 2856"/>
                  <a:gd name="T9" fmla="*/ 421 h 438"/>
                  <a:gd name="T10" fmla="*/ 1520 w 2856"/>
                  <a:gd name="T11" fmla="*/ 429 h 438"/>
                  <a:gd name="T12" fmla="*/ 2008 w 2856"/>
                  <a:gd name="T13" fmla="*/ 397 h 438"/>
                  <a:gd name="T14" fmla="*/ 2360 w 2856"/>
                  <a:gd name="T15" fmla="*/ 333 h 438"/>
                  <a:gd name="T16" fmla="*/ 2744 w 2856"/>
                  <a:gd name="T17" fmla="*/ 189 h 438"/>
                  <a:gd name="T18" fmla="*/ 2856 w 2856"/>
                  <a:gd name="T19" fmla="*/ 69 h 438"/>
                  <a:gd name="T20" fmla="*/ 2588 w 2856"/>
                  <a:gd name="T21" fmla="*/ 31 h 438"/>
                  <a:gd name="T22" fmla="*/ 120 w 2856"/>
                  <a:gd name="T23" fmla="*/ 31 h 438"/>
                  <a:gd name="T24" fmla="*/ 0 w 2856"/>
                  <a:gd name="T25" fmla="*/ 53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6"/>
                  <a:gd name="T40" fmla="*/ 0 h 438"/>
                  <a:gd name="T41" fmla="*/ 2856 w 2856"/>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6" h="438">
                    <a:moveTo>
                      <a:pt x="0" y="53"/>
                    </a:moveTo>
                    <a:cubicBezTo>
                      <a:pt x="21" y="139"/>
                      <a:pt x="26" y="160"/>
                      <a:pt x="88" y="189"/>
                    </a:cubicBezTo>
                    <a:cubicBezTo>
                      <a:pt x="134" y="233"/>
                      <a:pt x="169" y="233"/>
                      <a:pt x="264" y="285"/>
                    </a:cubicBezTo>
                    <a:cubicBezTo>
                      <a:pt x="431" y="353"/>
                      <a:pt x="584" y="341"/>
                      <a:pt x="688" y="365"/>
                    </a:cubicBezTo>
                    <a:cubicBezTo>
                      <a:pt x="814" y="409"/>
                      <a:pt x="944" y="388"/>
                      <a:pt x="1088" y="421"/>
                    </a:cubicBezTo>
                    <a:cubicBezTo>
                      <a:pt x="1230" y="438"/>
                      <a:pt x="1352" y="423"/>
                      <a:pt x="1520" y="429"/>
                    </a:cubicBezTo>
                    <a:cubicBezTo>
                      <a:pt x="1688" y="436"/>
                      <a:pt x="1792" y="397"/>
                      <a:pt x="2008" y="397"/>
                    </a:cubicBezTo>
                    <a:cubicBezTo>
                      <a:pt x="2260" y="346"/>
                      <a:pt x="2235" y="365"/>
                      <a:pt x="2360" y="333"/>
                    </a:cubicBezTo>
                    <a:cubicBezTo>
                      <a:pt x="2483" y="298"/>
                      <a:pt x="2661" y="233"/>
                      <a:pt x="2744" y="189"/>
                    </a:cubicBezTo>
                    <a:cubicBezTo>
                      <a:pt x="2771" y="133"/>
                      <a:pt x="2841" y="132"/>
                      <a:pt x="2856" y="69"/>
                    </a:cubicBezTo>
                    <a:cubicBezTo>
                      <a:pt x="2781" y="0"/>
                      <a:pt x="2674" y="42"/>
                      <a:pt x="2588" y="31"/>
                    </a:cubicBezTo>
                    <a:cubicBezTo>
                      <a:pt x="1763" y="44"/>
                      <a:pt x="945" y="67"/>
                      <a:pt x="120" y="31"/>
                    </a:cubicBezTo>
                    <a:cubicBezTo>
                      <a:pt x="72" y="37"/>
                      <a:pt x="0" y="53"/>
                      <a:pt x="0" y="53"/>
                    </a:cubicBezTo>
                    <a:close/>
                  </a:path>
                </a:pathLst>
              </a:custGeom>
              <a:solidFill>
                <a:srgbClr val="96969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436" name="Oval 33"/>
              <p:cNvSpPr>
                <a:spLocks noChangeArrowheads="1"/>
              </p:cNvSpPr>
              <p:nvPr/>
            </p:nvSpPr>
            <p:spPr bwMode="auto">
              <a:xfrm>
                <a:off x="820" y="3038"/>
                <a:ext cx="2876" cy="504"/>
              </a:xfrm>
              <a:prstGeom prst="ellipse">
                <a:avLst/>
              </a:prstGeom>
              <a:solidFill>
                <a:schemeClr val="bg2"/>
              </a:solidFill>
              <a:ln w="9525">
                <a:solidFill>
                  <a:schemeClr val="tx1"/>
                </a:solidFill>
                <a:round/>
                <a:headEnd/>
                <a:tailEnd/>
              </a:ln>
            </p:spPr>
            <p:txBody>
              <a:bodyPr wrap="none" anchor="ctr">
                <a:spAutoFit/>
              </a:bodyPr>
              <a:lstStyle/>
              <a:p>
                <a:endParaRPr lang="en-US"/>
              </a:p>
            </p:txBody>
          </p:sp>
          <p:sp>
            <p:nvSpPr>
              <p:cNvPr id="12437" name="Freeform 34"/>
              <p:cNvSpPr>
                <a:spLocks/>
              </p:cNvSpPr>
              <p:nvPr/>
            </p:nvSpPr>
            <p:spPr bwMode="auto">
              <a:xfrm>
                <a:off x="1946" y="2736"/>
                <a:ext cx="600" cy="586"/>
              </a:xfrm>
              <a:custGeom>
                <a:avLst/>
                <a:gdLst>
                  <a:gd name="T0" fmla="*/ 24 w 400"/>
                  <a:gd name="T1" fmla="*/ 245 h 383"/>
                  <a:gd name="T2" fmla="*/ 120 w 400"/>
                  <a:gd name="T3" fmla="*/ 61 h 383"/>
                  <a:gd name="T4" fmla="*/ 312 w 400"/>
                  <a:gd name="T5" fmla="*/ 0 h 383"/>
                  <a:gd name="T6" fmla="*/ 516 w 400"/>
                  <a:gd name="T7" fmla="*/ 61 h 383"/>
                  <a:gd name="T8" fmla="*/ 588 w 400"/>
                  <a:gd name="T9" fmla="*/ 220 h 383"/>
                  <a:gd name="T10" fmla="*/ 588 w 400"/>
                  <a:gd name="T11" fmla="*/ 539 h 383"/>
                  <a:gd name="T12" fmla="*/ 408 w 400"/>
                  <a:gd name="T13" fmla="*/ 575 h 383"/>
                  <a:gd name="T14" fmla="*/ 264 w 400"/>
                  <a:gd name="T15" fmla="*/ 575 h 383"/>
                  <a:gd name="T16" fmla="*/ 108 w 400"/>
                  <a:gd name="T17" fmla="*/ 563 h 383"/>
                  <a:gd name="T18" fmla="*/ 0 w 400"/>
                  <a:gd name="T19" fmla="*/ 514 h 383"/>
                  <a:gd name="T20" fmla="*/ 24 w 400"/>
                  <a:gd name="T21" fmla="*/ 245 h 3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383"/>
                  <a:gd name="T35" fmla="*/ 400 w 400"/>
                  <a:gd name="T36" fmla="*/ 383 h 3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383">
                    <a:moveTo>
                      <a:pt x="16" y="160"/>
                    </a:moveTo>
                    <a:cubicBezTo>
                      <a:pt x="48" y="72"/>
                      <a:pt x="40" y="96"/>
                      <a:pt x="80" y="40"/>
                    </a:cubicBezTo>
                    <a:cubicBezTo>
                      <a:pt x="117" y="8"/>
                      <a:pt x="165" y="14"/>
                      <a:pt x="208" y="0"/>
                    </a:cubicBezTo>
                    <a:cubicBezTo>
                      <a:pt x="253" y="11"/>
                      <a:pt x="272" y="0"/>
                      <a:pt x="344" y="40"/>
                    </a:cubicBezTo>
                    <a:cubicBezTo>
                      <a:pt x="368" y="112"/>
                      <a:pt x="376" y="88"/>
                      <a:pt x="392" y="144"/>
                    </a:cubicBezTo>
                    <a:cubicBezTo>
                      <a:pt x="400" y="187"/>
                      <a:pt x="400" y="329"/>
                      <a:pt x="392" y="352"/>
                    </a:cubicBezTo>
                    <a:cubicBezTo>
                      <a:pt x="373" y="381"/>
                      <a:pt x="308" y="372"/>
                      <a:pt x="272" y="376"/>
                    </a:cubicBezTo>
                    <a:cubicBezTo>
                      <a:pt x="257" y="383"/>
                      <a:pt x="176" y="376"/>
                      <a:pt x="176" y="376"/>
                    </a:cubicBezTo>
                    <a:cubicBezTo>
                      <a:pt x="99" y="373"/>
                      <a:pt x="149" y="375"/>
                      <a:pt x="72" y="368"/>
                    </a:cubicBezTo>
                    <a:cubicBezTo>
                      <a:pt x="55" y="367"/>
                      <a:pt x="0" y="353"/>
                      <a:pt x="0" y="336"/>
                    </a:cubicBezTo>
                    <a:cubicBezTo>
                      <a:pt x="0" y="323"/>
                      <a:pt x="0" y="248"/>
                      <a:pt x="16" y="160"/>
                    </a:cubicBezTo>
                    <a:close/>
                  </a:path>
                </a:pathLst>
              </a:custGeom>
              <a:solidFill>
                <a:srgbClr val="C0C0C0"/>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438" name="Oval 35"/>
              <p:cNvSpPr>
                <a:spLocks noChangeArrowheads="1"/>
              </p:cNvSpPr>
              <p:nvPr/>
            </p:nvSpPr>
            <p:spPr bwMode="auto">
              <a:xfrm>
                <a:off x="864" y="331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39" name="Oval 36"/>
              <p:cNvSpPr>
                <a:spLocks noChangeArrowheads="1"/>
              </p:cNvSpPr>
              <p:nvPr/>
            </p:nvSpPr>
            <p:spPr bwMode="auto">
              <a:xfrm>
                <a:off x="1024" y="338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0" name="Oval 37"/>
              <p:cNvSpPr>
                <a:spLocks noChangeArrowheads="1"/>
              </p:cNvSpPr>
              <p:nvPr/>
            </p:nvSpPr>
            <p:spPr bwMode="auto">
              <a:xfrm>
                <a:off x="1232"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1" name="Oval 38"/>
              <p:cNvSpPr>
                <a:spLocks noChangeArrowheads="1"/>
              </p:cNvSpPr>
              <p:nvPr/>
            </p:nvSpPr>
            <p:spPr bwMode="auto">
              <a:xfrm>
                <a:off x="145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2" name="Oval 39"/>
              <p:cNvSpPr>
                <a:spLocks noChangeArrowheads="1"/>
              </p:cNvSpPr>
              <p:nvPr/>
            </p:nvSpPr>
            <p:spPr bwMode="auto">
              <a:xfrm>
                <a:off x="1680" y="347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3" name="Oval 40"/>
              <p:cNvSpPr>
                <a:spLocks noChangeArrowheads="1"/>
              </p:cNvSpPr>
              <p:nvPr/>
            </p:nvSpPr>
            <p:spPr bwMode="auto">
              <a:xfrm>
                <a:off x="1920"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4" name="Oval 41"/>
              <p:cNvSpPr>
                <a:spLocks noChangeArrowheads="1"/>
              </p:cNvSpPr>
              <p:nvPr/>
            </p:nvSpPr>
            <p:spPr bwMode="auto">
              <a:xfrm>
                <a:off x="21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5" name="Oval 42"/>
              <p:cNvSpPr>
                <a:spLocks noChangeArrowheads="1"/>
              </p:cNvSpPr>
              <p:nvPr/>
            </p:nvSpPr>
            <p:spPr bwMode="auto">
              <a:xfrm>
                <a:off x="23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6" name="Oval 43"/>
              <p:cNvSpPr>
                <a:spLocks noChangeArrowheads="1"/>
              </p:cNvSpPr>
              <p:nvPr/>
            </p:nvSpPr>
            <p:spPr bwMode="auto">
              <a:xfrm>
                <a:off x="2584"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7" name="Oval 44"/>
              <p:cNvSpPr>
                <a:spLocks noChangeArrowheads="1"/>
              </p:cNvSpPr>
              <p:nvPr/>
            </p:nvSpPr>
            <p:spPr bwMode="auto">
              <a:xfrm>
                <a:off x="2784" y="3480"/>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8" name="Oval 45"/>
              <p:cNvSpPr>
                <a:spLocks noChangeArrowheads="1"/>
              </p:cNvSpPr>
              <p:nvPr/>
            </p:nvSpPr>
            <p:spPr bwMode="auto">
              <a:xfrm>
                <a:off x="297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49" name="Oval 46"/>
              <p:cNvSpPr>
                <a:spLocks noChangeArrowheads="1"/>
              </p:cNvSpPr>
              <p:nvPr/>
            </p:nvSpPr>
            <p:spPr bwMode="auto">
              <a:xfrm>
                <a:off x="3168"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50" name="Oval 47"/>
              <p:cNvSpPr>
                <a:spLocks noChangeArrowheads="1"/>
              </p:cNvSpPr>
              <p:nvPr/>
            </p:nvSpPr>
            <p:spPr bwMode="auto">
              <a:xfrm>
                <a:off x="3360" y="339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51" name="Oval 48"/>
              <p:cNvSpPr>
                <a:spLocks noChangeArrowheads="1"/>
              </p:cNvSpPr>
              <p:nvPr/>
            </p:nvSpPr>
            <p:spPr bwMode="auto">
              <a:xfrm>
                <a:off x="3552" y="333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grpSp>
      </p:grpSp>
      <p:grpSp>
        <p:nvGrpSpPr>
          <p:cNvPr id="5" name="Group 49"/>
          <p:cNvGrpSpPr>
            <a:grpSpLocks/>
          </p:cNvGrpSpPr>
          <p:nvPr/>
        </p:nvGrpSpPr>
        <p:grpSpPr bwMode="auto">
          <a:xfrm>
            <a:off x="5032375" y="3341688"/>
            <a:ext cx="1133475" cy="271462"/>
            <a:chOff x="3840" y="112"/>
            <a:chExt cx="1264" cy="272"/>
          </a:xfrm>
        </p:grpSpPr>
        <p:sp useBgFill="1">
          <p:nvSpPr>
            <p:cNvPr id="12414" name="Oval 50"/>
            <p:cNvSpPr>
              <a:spLocks noChangeArrowheads="1"/>
            </p:cNvSpPr>
            <p:nvPr/>
          </p:nvSpPr>
          <p:spPr bwMode="auto">
            <a:xfrm>
              <a:off x="4144" y="112"/>
              <a:ext cx="960" cy="184"/>
            </a:xfrm>
            <a:prstGeom prst="ellipse">
              <a:avLst/>
            </a:prstGeom>
            <a:ln w="9525">
              <a:noFill/>
              <a:round/>
              <a:headEnd/>
              <a:tailEnd/>
            </a:ln>
          </p:spPr>
          <p:txBody>
            <a:bodyPr anchor="ctr">
              <a:spAutoFit/>
            </a:bodyPr>
            <a:lstStyle/>
            <a:p>
              <a:endParaRPr lang="en-US"/>
            </a:p>
          </p:txBody>
        </p:sp>
        <p:grpSp>
          <p:nvGrpSpPr>
            <p:cNvPr id="6" name="Group 51"/>
            <p:cNvGrpSpPr>
              <a:grpSpLocks/>
            </p:cNvGrpSpPr>
            <p:nvPr/>
          </p:nvGrpSpPr>
          <p:grpSpPr bwMode="auto">
            <a:xfrm>
              <a:off x="3840" y="192"/>
              <a:ext cx="960" cy="192"/>
              <a:chOff x="820" y="2736"/>
              <a:chExt cx="2876" cy="945"/>
            </a:xfrm>
          </p:grpSpPr>
          <p:sp>
            <p:nvSpPr>
              <p:cNvPr id="12416" name="Freeform 52"/>
              <p:cNvSpPr>
                <a:spLocks/>
              </p:cNvSpPr>
              <p:nvPr/>
            </p:nvSpPr>
            <p:spPr bwMode="auto">
              <a:xfrm>
                <a:off x="832" y="3243"/>
                <a:ext cx="2856" cy="438"/>
              </a:xfrm>
              <a:custGeom>
                <a:avLst/>
                <a:gdLst>
                  <a:gd name="T0" fmla="*/ 0 w 2856"/>
                  <a:gd name="T1" fmla="*/ 53 h 438"/>
                  <a:gd name="T2" fmla="*/ 88 w 2856"/>
                  <a:gd name="T3" fmla="*/ 189 h 438"/>
                  <a:gd name="T4" fmla="*/ 264 w 2856"/>
                  <a:gd name="T5" fmla="*/ 285 h 438"/>
                  <a:gd name="T6" fmla="*/ 688 w 2856"/>
                  <a:gd name="T7" fmla="*/ 365 h 438"/>
                  <a:gd name="T8" fmla="*/ 1088 w 2856"/>
                  <a:gd name="T9" fmla="*/ 421 h 438"/>
                  <a:gd name="T10" fmla="*/ 1520 w 2856"/>
                  <a:gd name="T11" fmla="*/ 429 h 438"/>
                  <a:gd name="T12" fmla="*/ 2008 w 2856"/>
                  <a:gd name="T13" fmla="*/ 397 h 438"/>
                  <a:gd name="T14" fmla="*/ 2360 w 2856"/>
                  <a:gd name="T15" fmla="*/ 333 h 438"/>
                  <a:gd name="T16" fmla="*/ 2744 w 2856"/>
                  <a:gd name="T17" fmla="*/ 189 h 438"/>
                  <a:gd name="T18" fmla="*/ 2856 w 2856"/>
                  <a:gd name="T19" fmla="*/ 69 h 438"/>
                  <a:gd name="T20" fmla="*/ 2588 w 2856"/>
                  <a:gd name="T21" fmla="*/ 31 h 438"/>
                  <a:gd name="T22" fmla="*/ 120 w 2856"/>
                  <a:gd name="T23" fmla="*/ 31 h 438"/>
                  <a:gd name="T24" fmla="*/ 0 w 2856"/>
                  <a:gd name="T25" fmla="*/ 53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6"/>
                  <a:gd name="T40" fmla="*/ 0 h 438"/>
                  <a:gd name="T41" fmla="*/ 2856 w 2856"/>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6" h="438">
                    <a:moveTo>
                      <a:pt x="0" y="53"/>
                    </a:moveTo>
                    <a:cubicBezTo>
                      <a:pt x="21" y="139"/>
                      <a:pt x="26" y="160"/>
                      <a:pt x="88" y="189"/>
                    </a:cubicBezTo>
                    <a:cubicBezTo>
                      <a:pt x="134" y="233"/>
                      <a:pt x="169" y="233"/>
                      <a:pt x="264" y="285"/>
                    </a:cubicBezTo>
                    <a:cubicBezTo>
                      <a:pt x="431" y="353"/>
                      <a:pt x="584" y="341"/>
                      <a:pt x="688" y="365"/>
                    </a:cubicBezTo>
                    <a:cubicBezTo>
                      <a:pt x="814" y="409"/>
                      <a:pt x="944" y="388"/>
                      <a:pt x="1088" y="421"/>
                    </a:cubicBezTo>
                    <a:cubicBezTo>
                      <a:pt x="1230" y="438"/>
                      <a:pt x="1352" y="423"/>
                      <a:pt x="1520" y="429"/>
                    </a:cubicBezTo>
                    <a:cubicBezTo>
                      <a:pt x="1688" y="436"/>
                      <a:pt x="1792" y="397"/>
                      <a:pt x="2008" y="397"/>
                    </a:cubicBezTo>
                    <a:cubicBezTo>
                      <a:pt x="2260" y="346"/>
                      <a:pt x="2235" y="365"/>
                      <a:pt x="2360" y="333"/>
                    </a:cubicBezTo>
                    <a:cubicBezTo>
                      <a:pt x="2483" y="298"/>
                      <a:pt x="2661" y="233"/>
                      <a:pt x="2744" y="189"/>
                    </a:cubicBezTo>
                    <a:cubicBezTo>
                      <a:pt x="2771" y="133"/>
                      <a:pt x="2841" y="132"/>
                      <a:pt x="2856" y="69"/>
                    </a:cubicBezTo>
                    <a:cubicBezTo>
                      <a:pt x="2781" y="0"/>
                      <a:pt x="2674" y="42"/>
                      <a:pt x="2588" y="31"/>
                    </a:cubicBezTo>
                    <a:cubicBezTo>
                      <a:pt x="1763" y="44"/>
                      <a:pt x="945" y="67"/>
                      <a:pt x="120" y="31"/>
                    </a:cubicBezTo>
                    <a:cubicBezTo>
                      <a:pt x="72" y="37"/>
                      <a:pt x="0" y="53"/>
                      <a:pt x="0" y="53"/>
                    </a:cubicBezTo>
                    <a:close/>
                  </a:path>
                </a:pathLst>
              </a:custGeom>
              <a:solidFill>
                <a:srgbClr val="96969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417" name="Oval 53"/>
              <p:cNvSpPr>
                <a:spLocks noChangeArrowheads="1"/>
              </p:cNvSpPr>
              <p:nvPr/>
            </p:nvSpPr>
            <p:spPr bwMode="auto">
              <a:xfrm>
                <a:off x="820" y="3038"/>
                <a:ext cx="2876" cy="504"/>
              </a:xfrm>
              <a:prstGeom prst="ellipse">
                <a:avLst/>
              </a:prstGeom>
              <a:solidFill>
                <a:schemeClr val="bg2"/>
              </a:solidFill>
              <a:ln w="9525">
                <a:solidFill>
                  <a:schemeClr val="tx1"/>
                </a:solidFill>
                <a:round/>
                <a:headEnd/>
                <a:tailEnd/>
              </a:ln>
            </p:spPr>
            <p:txBody>
              <a:bodyPr wrap="none" anchor="ctr">
                <a:spAutoFit/>
              </a:bodyPr>
              <a:lstStyle/>
              <a:p>
                <a:endParaRPr lang="en-US"/>
              </a:p>
            </p:txBody>
          </p:sp>
          <p:sp>
            <p:nvSpPr>
              <p:cNvPr id="12418" name="Freeform 54"/>
              <p:cNvSpPr>
                <a:spLocks/>
              </p:cNvSpPr>
              <p:nvPr/>
            </p:nvSpPr>
            <p:spPr bwMode="auto">
              <a:xfrm>
                <a:off x="1946" y="2736"/>
                <a:ext cx="600" cy="586"/>
              </a:xfrm>
              <a:custGeom>
                <a:avLst/>
                <a:gdLst>
                  <a:gd name="T0" fmla="*/ 24 w 400"/>
                  <a:gd name="T1" fmla="*/ 245 h 383"/>
                  <a:gd name="T2" fmla="*/ 120 w 400"/>
                  <a:gd name="T3" fmla="*/ 61 h 383"/>
                  <a:gd name="T4" fmla="*/ 312 w 400"/>
                  <a:gd name="T5" fmla="*/ 0 h 383"/>
                  <a:gd name="T6" fmla="*/ 516 w 400"/>
                  <a:gd name="T7" fmla="*/ 61 h 383"/>
                  <a:gd name="T8" fmla="*/ 588 w 400"/>
                  <a:gd name="T9" fmla="*/ 220 h 383"/>
                  <a:gd name="T10" fmla="*/ 588 w 400"/>
                  <a:gd name="T11" fmla="*/ 539 h 383"/>
                  <a:gd name="T12" fmla="*/ 408 w 400"/>
                  <a:gd name="T13" fmla="*/ 575 h 383"/>
                  <a:gd name="T14" fmla="*/ 264 w 400"/>
                  <a:gd name="T15" fmla="*/ 575 h 383"/>
                  <a:gd name="T16" fmla="*/ 108 w 400"/>
                  <a:gd name="T17" fmla="*/ 563 h 383"/>
                  <a:gd name="T18" fmla="*/ 0 w 400"/>
                  <a:gd name="T19" fmla="*/ 514 h 383"/>
                  <a:gd name="T20" fmla="*/ 24 w 400"/>
                  <a:gd name="T21" fmla="*/ 245 h 3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383"/>
                  <a:gd name="T35" fmla="*/ 400 w 400"/>
                  <a:gd name="T36" fmla="*/ 383 h 3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383">
                    <a:moveTo>
                      <a:pt x="16" y="160"/>
                    </a:moveTo>
                    <a:cubicBezTo>
                      <a:pt x="48" y="72"/>
                      <a:pt x="40" y="96"/>
                      <a:pt x="80" y="40"/>
                    </a:cubicBezTo>
                    <a:cubicBezTo>
                      <a:pt x="117" y="8"/>
                      <a:pt x="165" y="14"/>
                      <a:pt x="208" y="0"/>
                    </a:cubicBezTo>
                    <a:cubicBezTo>
                      <a:pt x="253" y="11"/>
                      <a:pt x="272" y="0"/>
                      <a:pt x="344" y="40"/>
                    </a:cubicBezTo>
                    <a:cubicBezTo>
                      <a:pt x="368" y="112"/>
                      <a:pt x="376" y="88"/>
                      <a:pt x="392" y="144"/>
                    </a:cubicBezTo>
                    <a:cubicBezTo>
                      <a:pt x="400" y="187"/>
                      <a:pt x="400" y="329"/>
                      <a:pt x="392" y="352"/>
                    </a:cubicBezTo>
                    <a:cubicBezTo>
                      <a:pt x="373" y="381"/>
                      <a:pt x="308" y="372"/>
                      <a:pt x="272" y="376"/>
                    </a:cubicBezTo>
                    <a:cubicBezTo>
                      <a:pt x="257" y="383"/>
                      <a:pt x="176" y="376"/>
                      <a:pt x="176" y="376"/>
                    </a:cubicBezTo>
                    <a:cubicBezTo>
                      <a:pt x="99" y="373"/>
                      <a:pt x="149" y="375"/>
                      <a:pt x="72" y="368"/>
                    </a:cubicBezTo>
                    <a:cubicBezTo>
                      <a:pt x="55" y="367"/>
                      <a:pt x="0" y="353"/>
                      <a:pt x="0" y="336"/>
                    </a:cubicBezTo>
                    <a:cubicBezTo>
                      <a:pt x="0" y="323"/>
                      <a:pt x="0" y="248"/>
                      <a:pt x="16" y="160"/>
                    </a:cubicBezTo>
                    <a:close/>
                  </a:path>
                </a:pathLst>
              </a:custGeom>
              <a:solidFill>
                <a:srgbClr val="C0C0C0"/>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419" name="Oval 55"/>
              <p:cNvSpPr>
                <a:spLocks noChangeArrowheads="1"/>
              </p:cNvSpPr>
              <p:nvPr/>
            </p:nvSpPr>
            <p:spPr bwMode="auto">
              <a:xfrm>
                <a:off x="864" y="331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0" name="Oval 56"/>
              <p:cNvSpPr>
                <a:spLocks noChangeArrowheads="1"/>
              </p:cNvSpPr>
              <p:nvPr/>
            </p:nvSpPr>
            <p:spPr bwMode="auto">
              <a:xfrm>
                <a:off x="1024" y="338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1" name="Oval 57"/>
              <p:cNvSpPr>
                <a:spLocks noChangeArrowheads="1"/>
              </p:cNvSpPr>
              <p:nvPr/>
            </p:nvSpPr>
            <p:spPr bwMode="auto">
              <a:xfrm>
                <a:off x="1232"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2" name="Oval 58"/>
              <p:cNvSpPr>
                <a:spLocks noChangeArrowheads="1"/>
              </p:cNvSpPr>
              <p:nvPr/>
            </p:nvSpPr>
            <p:spPr bwMode="auto">
              <a:xfrm>
                <a:off x="145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3" name="Oval 59"/>
              <p:cNvSpPr>
                <a:spLocks noChangeArrowheads="1"/>
              </p:cNvSpPr>
              <p:nvPr/>
            </p:nvSpPr>
            <p:spPr bwMode="auto">
              <a:xfrm>
                <a:off x="1680" y="347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4" name="Oval 60"/>
              <p:cNvSpPr>
                <a:spLocks noChangeArrowheads="1"/>
              </p:cNvSpPr>
              <p:nvPr/>
            </p:nvSpPr>
            <p:spPr bwMode="auto">
              <a:xfrm>
                <a:off x="1920"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5" name="Oval 61"/>
              <p:cNvSpPr>
                <a:spLocks noChangeArrowheads="1"/>
              </p:cNvSpPr>
              <p:nvPr/>
            </p:nvSpPr>
            <p:spPr bwMode="auto">
              <a:xfrm>
                <a:off x="21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6" name="Oval 62"/>
              <p:cNvSpPr>
                <a:spLocks noChangeArrowheads="1"/>
              </p:cNvSpPr>
              <p:nvPr/>
            </p:nvSpPr>
            <p:spPr bwMode="auto">
              <a:xfrm>
                <a:off x="23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7" name="Oval 63"/>
              <p:cNvSpPr>
                <a:spLocks noChangeArrowheads="1"/>
              </p:cNvSpPr>
              <p:nvPr/>
            </p:nvSpPr>
            <p:spPr bwMode="auto">
              <a:xfrm>
                <a:off x="2584"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8" name="Oval 64"/>
              <p:cNvSpPr>
                <a:spLocks noChangeArrowheads="1"/>
              </p:cNvSpPr>
              <p:nvPr/>
            </p:nvSpPr>
            <p:spPr bwMode="auto">
              <a:xfrm>
                <a:off x="2784" y="3480"/>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29" name="Oval 65"/>
              <p:cNvSpPr>
                <a:spLocks noChangeArrowheads="1"/>
              </p:cNvSpPr>
              <p:nvPr/>
            </p:nvSpPr>
            <p:spPr bwMode="auto">
              <a:xfrm>
                <a:off x="297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30" name="Oval 66"/>
              <p:cNvSpPr>
                <a:spLocks noChangeArrowheads="1"/>
              </p:cNvSpPr>
              <p:nvPr/>
            </p:nvSpPr>
            <p:spPr bwMode="auto">
              <a:xfrm>
                <a:off x="3168"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31" name="Oval 67"/>
              <p:cNvSpPr>
                <a:spLocks noChangeArrowheads="1"/>
              </p:cNvSpPr>
              <p:nvPr/>
            </p:nvSpPr>
            <p:spPr bwMode="auto">
              <a:xfrm>
                <a:off x="3360" y="339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32" name="Oval 68"/>
              <p:cNvSpPr>
                <a:spLocks noChangeArrowheads="1"/>
              </p:cNvSpPr>
              <p:nvPr/>
            </p:nvSpPr>
            <p:spPr bwMode="auto">
              <a:xfrm>
                <a:off x="3552" y="333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grpSp>
      </p:grpSp>
      <p:grpSp>
        <p:nvGrpSpPr>
          <p:cNvPr id="7" name="Group 69"/>
          <p:cNvGrpSpPr>
            <a:grpSpLocks/>
          </p:cNvGrpSpPr>
          <p:nvPr/>
        </p:nvGrpSpPr>
        <p:grpSpPr bwMode="auto">
          <a:xfrm>
            <a:off x="4579938" y="3398838"/>
            <a:ext cx="1420812" cy="430212"/>
            <a:chOff x="3360" y="144"/>
            <a:chExt cx="1584" cy="432"/>
          </a:xfrm>
        </p:grpSpPr>
        <p:sp useBgFill="1">
          <p:nvSpPr>
            <p:cNvPr id="12395" name="Oval 70"/>
            <p:cNvSpPr>
              <a:spLocks noChangeArrowheads="1"/>
            </p:cNvSpPr>
            <p:nvPr/>
          </p:nvSpPr>
          <p:spPr bwMode="auto">
            <a:xfrm>
              <a:off x="3744" y="144"/>
              <a:ext cx="1200" cy="336"/>
            </a:xfrm>
            <a:prstGeom prst="ellipse">
              <a:avLst/>
            </a:prstGeom>
            <a:ln w="9525">
              <a:noFill/>
              <a:round/>
              <a:headEnd/>
              <a:tailEnd/>
            </a:ln>
          </p:spPr>
          <p:txBody>
            <a:bodyPr anchor="ctr">
              <a:spAutoFit/>
            </a:bodyPr>
            <a:lstStyle/>
            <a:p>
              <a:endParaRPr lang="en-US"/>
            </a:p>
          </p:txBody>
        </p:sp>
        <p:grpSp>
          <p:nvGrpSpPr>
            <p:cNvPr id="8" name="Group 71"/>
            <p:cNvGrpSpPr>
              <a:grpSpLocks/>
            </p:cNvGrpSpPr>
            <p:nvPr/>
          </p:nvGrpSpPr>
          <p:grpSpPr bwMode="auto">
            <a:xfrm>
              <a:off x="3360" y="336"/>
              <a:ext cx="1152" cy="240"/>
              <a:chOff x="820" y="2736"/>
              <a:chExt cx="2876" cy="945"/>
            </a:xfrm>
          </p:grpSpPr>
          <p:sp>
            <p:nvSpPr>
              <p:cNvPr id="12397" name="Freeform 72"/>
              <p:cNvSpPr>
                <a:spLocks/>
              </p:cNvSpPr>
              <p:nvPr/>
            </p:nvSpPr>
            <p:spPr bwMode="auto">
              <a:xfrm>
                <a:off x="832" y="3243"/>
                <a:ext cx="2856" cy="438"/>
              </a:xfrm>
              <a:custGeom>
                <a:avLst/>
                <a:gdLst>
                  <a:gd name="T0" fmla="*/ 0 w 2856"/>
                  <a:gd name="T1" fmla="*/ 53 h 438"/>
                  <a:gd name="T2" fmla="*/ 88 w 2856"/>
                  <a:gd name="T3" fmla="*/ 189 h 438"/>
                  <a:gd name="T4" fmla="*/ 264 w 2856"/>
                  <a:gd name="T5" fmla="*/ 285 h 438"/>
                  <a:gd name="T6" fmla="*/ 688 w 2856"/>
                  <a:gd name="T7" fmla="*/ 365 h 438"/>
                  <a:gd name="T8" fmla="*/ 1088 w 2856"/>
                  <a:gd name="T9" fmla="*/ 421 h 438"/>
                  <a:gd name="T10" fmla="*/ 1520 w 2856"/>
                  <a:gd name="T11" fmla="*/ 429 h 438"/>
                  <a:gd name="T12" fmla="*/ 2008 w 2856"/>
                  <a:gd name="T13" fmla="*/ 397 h 438"/>
                  <a:gd name="T14" fmla="*/ 2360 w 2856"/>
                  <a:gd name="T15" fmla="*/ 333 h 438"/>
                  <a:gd name="T16" fmla="*/ 2744 w 2856"/>
                  <a:gd name="T17" fmla="*/ 189 h 438"/>
                  <a:gd name="T18" fmla="*/ 2856 w 2856"/>
                  <a:gd name="T19" fmla="*/ 69 h 438"/>
                  <a:gd name="T20" fmla="*/ 2588 w 2856"/>
                  <a:gd name="T21" fmla="*/ 31 h 438"/>
                  <a:gd name="T22" fmla="*/ 120 w 2856"/>
                  <a:gd name="T23" fmla="*/ 31 h 438"/>
                  <a:gd name="T24" fmla="*/ 0 w 2856"/>
                  <a:gd name="T25" fmla="*/ 53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6"/>
                  <a:gd name="T40" fmla="*/ 0 h 438"/>
                  <a:gd name="T41" fmla="*/ 2856 w 2856"/>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6" h="438">
                    <a:moveTo>
                      <a:pt x="0" y="53"/>
                    </a:moveTo>
                    <a:cubicBezTo>
                      <a:pt x="21" y="139"/>
                      <a:pt x="26" y="160"/>
                      <a:pt x="88" y="189"/>
                    </a:cubicBezTo>
                    <a:cubicBezTo>
                      <a:pt x="134" y="233"/>
                      <a:pt x="169" y="233"/>
                      <a:pt x="264" y="285"/>
                    </a:cubicBezTo>
                    <a:cubicBezTo>
                      <a:pt x="431" y="353"/>
                      <a:pt x="584" y="341"/>
                      <a:pt x="688" y="365"/>
                    </a:cubicBezTo>
                    <a:cubicBezTo>
                      <a:pt x="814" y="409"/>
                      <a:pt x="944" y="388"/>
                      <a:pt x="1088" y="421"/>
                    </a:cubicBezTo>
                    <a:cubicBezTo>
                      <a:pt x="1230" y="438"/>
                      <a:pt x="1352" y="423"/>
                      <a:pt x="1520" y="429"/>
                    </a:cubicBezTo>
                    <a:cubicBezTo>
                      <a:pt x="1688" y="436"/>
                      <a:pt x="1792" y="397"/>
                      <a:pt x="2008" y="397"/>
                    </a:cubicBezTo>
                    <a:cubicBezTo>
                      <a:pt x="2260" y="346"/>
                      <a:pt x="2235" y="365"/>
                      <a:pt x="2360" y="333"/>
                    </a:cubicBezTo>
                    <a:cubicBezTo>
                      <a:pt x="2483" y="298"/>
                      <a:pt x="2661" y="233"/>
                      <a:pt x="2744" y="189"/>
                    </a:cubicBezTo>
                    <a:cubicBezTo>
                      <a:pt x="2771" y="133"/>
                      <a:pt x="2841" y="132"/>
                      <a:pt x="2856" y="69"/>
                    </a:cubicBezTo>
                    <a:cubicBezTo>
                      <a:pt x="2781" y="0"/>
                      <a:pt x="2674" y="42"/>
                      <a:pt x="2588" y="31"/>
                    </a:cubicBezTo>
                    <a:cubicBezTo>
                      <a:pt x="1763" y="44"/>
                      <a:pt x="945" y="67"/>
                      <a:pt x="120" y="31"/>
                    </a:cubicBezTo>
                    <a:cubicBezTo>
                      <a:pt x="72" y="37"/>
                      <a:pt x="0" y="53"/>
                      <a:pt x="0" y="53"/>
                    </a:cubicBezTo>
                    <a:close/>
                  </a:path>
                </a:pathLst>
              </a:custGeom>
              <a:solidFill>
                <a:srgbClr val="96969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98" name="Oval 73"/>
              <p:cNvSpPr>
                <a:spLocks noChangeArrowheads="1"/>
              </p:cNvSpPr>
              <p:nvPr/>
            </p:nvSpPr>
            <p:spPr bwMode="auto">
              <a:xfrm>
                <a:off x="820" y="3038"/>
                <a:ext cx="2876" cy="504"/>
              </a:xfrm>
              <a:prstGeom prst="ellipse">
                <a:avLst/>
              </a:prstGeom>
              <a:solidFill>
                <a:schemeClr val="bg2"/>
              </a:solidFill>
              <a:ln w="9525">
                <a:solidFill>
                  <a:schemeClr val="tx1"/>
                </a:solidFill>
                <a:round/>
                <a:headEnd/>
                <a:tailEnd/>
              </a:ln>
            </p:spPr>
            <p:txBody>
              <a:bodyPr wrap="none" anchor="ctr">
                <a:spAutoFit/>
              </a:bodyPr>
              <a:lstStyle/>
              <a:p>
                <a:endParaRPr lang="en-US"/>
              </a:p>
            </p:txBody>
          </p:sp>
          <p:sp>
            <p:nvSpPr>
              <p:cNvPr id="12399" name="Freeform 74"/>
              <p:cNvSpPr>
                <a:spLocks/>
              </p:cNvSpPr>
              <p:nvPr/>
            </p:nvSpPr>
            <p:spPr bwMode="auto">
              <a:xfrm>
                <a:off x="1946" y="2736"/>
                <a:ext cx="600" cy="586"/>
              </a:xfrm>
              <a:custGeom>
                <a:avLst/>
                <a:gdLst>
                  <a:gd name="T0" fmla="*/ 24 w 400"/>
                  <a:gd name="T1" fmla="*/ 245 h 383"/>
                  <a:gd name="T2" fmla="*/ 120 w 400"/>
                  <a:gd name="T3" fmla="*/ 61 h 383"/>
                  <a:gd name="T4" fmla="*/ 312 w 400"/>
                  <a:gd name="T5" fmla="*/ 0 h 383"/>
                  <a:gd name="T6" fmla="*/ 516 w 400"/>
                  <a:gd name="T7" fmla="*/ 61 h 383"/>
                  <a:gd name="T8" fmla="*/ 588 w 400"/>
                  <a:gd name="T9" fmla="*/ 220 h 383"/>
                  <a:gd name="T10" fmla="*/ 588 w 400"/>
                  <a:gd name="T11" fmla="*/ 539 h 383"/>
                  <a:gd name="T12" fmla="*/ 408 w 400"/>
                  <a:gd name="T13" fmla="*/ 575 h 383"/>
                  <a:gd name="T14" fmla="*/ 264 w 400"/>
                  <a:gd name="T15" fmla="*/ 575 h 383"/>
                  <a:gd name="T16" fmla="*/ 108 w 400"/>
                  <a:gd name="T17" fmla="*/ 563 h 383"/>
                  <a:gd name="T18" fmla="*/ 0 w 400"/>
                  <a:gd name="T19" fmla="*/ 514 h 383"/>
                  <a:gd name="T20" fmla="*/ 24 w 400"/>
                  <a:gd name="T21" fmla="*/ 245 h 3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383"/>
                  <a:gd name="T35" fmla="*/ 400 w 400"/>
                  <a:gd name="T36" fmla="*/ 383 h 3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383">
                    <a:moveTo>
                      <a:pt x="16" y="160"/>
                    </a:moveTo>
                    <a:cubicBezTo>
                      <a:pt x="48" y="72"/>
                      <a:pt x="40" y="96"/>
                      <a:pt x="80" y="40"/>
                    </a:cubicBezTo>
                    <a:cubicBezTo>
                      <a:pt x="117" y="8"/>
                      <a:pt x="165" y="14"/>
                      <a:pt x="208" y="0"/>
                    </a:cubicBezTo>
                    <a:cubicBezTo>
                      <a:pt x="253" y="11"/>
                      <a:pt x="272" y="0"/>
                      <a:pt x="344" y="40"/>
                    </a:cubicBezTo>
                    <a:cubicBezTo>
                      <a:pt x="368" y="112"/>
                      <a:pt x="376" y="88"/>
                      <a:pt x="392" y="144"/>
                    </a:cubicBezTo>
                    <a:cubicBezTo>
                      <a:pt x="400" y="187"/>
                      <a:pt x="400" y="329"/>
                      <a:pt x="392" y="352"/>
                    </a:cubicBezTo>
                    <a:cubicBezTo>
                      <a:pt x="373" y="381"/>
                      <a:pt x="308" y="372"/>
                      <a:pt x="272" y="376"/>
                    </a:cubicBezTo>
                    <a:cubicBezTo>
                      <a:pt x="257" y="383"/>
                      <a:pt x="176" y="376"/>
                      <a:pt x="176" y="376"/>
                    </a:cubicBezTo>
                    <a:cubicBezTo>
                      <a:pt x="99" y="373"/>
                      <a:pt x="149" y="375"/>
                      <a:pt x="72" y="368"/>
                    </a:cubicBezTo>
                    <a:cubicBezTo>
                      <a:pt x="55" y="367"/>
                      <a:pt x="0" y="353"/>
                      <a:pt x="0" y="336"/>
                    </a:cubicBezTo>
                    <a:cubicBezTo>
                      <a:pt x="0" y="323"/>
                      <a:pt x="0" y="248"/>
                      <a:pt x="16" y="160"/>
                    </a:cubicBezTo>
                    <a:close/>
                  </a:path>
                </a:pathLst>
              </a:custGeom>
              <a:solidFill>
                <a:srgbClr val="C0C0C0"/>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400" name="Oval 75"/>
              <p:cNvSpPr>
                <a:spLocks noChangeArrowheads="1"/>
              </p:cNvSpPr>
              <p:nvPr/>
            </p:nvSpPr>
            <p:spPr bwMode="auto">
              <a:xfrm>
                <a:off x="864" y="331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1" name="Oval 76"/>
              <p:cNvSpPr>
                <a:spLocks noChangeArrowheads="1"/>
              </p:cNvSpPr>
              <p:nvPr/>
            </p:nvSpPr>
            <p:spPr bwMode="auto">
              <a:xfrm>
                <a:off x="1024" y="338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2" name="Oval 77"/>
              <p:cNvSpPr>
                <a:spLocks noChangeArrowheads="1"/>
              </p:cNvSpPr>
              <p:nvPr/>
            </p:nvSpPr>
            <p:spPr bwMode="auto">
              <a:xfrm>
                <a:off x="1232"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3" name="Oval 78"/>
              <p:cNvSpPr>
                <a:spLocks noChangeArrowheads="1"/>
              </p:cNvSpPr>
              <p:nvPr/>
            </p:nvSpPr>
            <p:spPr bwMode="auto">
              <a:xfrm>
                <a:off x="145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4" name="Oval 79"/>
              <p:cNvSpPr>
                <a:spLocks noChangeArrowheads="1"/>
              </p:cNvSpPr>
              <p:nvPr/>
            </p:nvSpPr>
            <p:spPr bwMode="auto">
              <a:xfrm>
                <a:off x="1680" y="347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5" name="Oval 80"/>
              <p:cNvSpPr>
                <a:spLocks noChangeArrowheads="1"/>
              </p:cNvSpPr>
              <p:nvPr/>
            </p:nvSpPr>
            <p:spPr bwMode="auto">
              <a:xfrm>
                <a:off x="1920"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6" name="Oval 81"/>
              <p:cNvSpPr>
                <a:spLocks noChangeArrowheads="1"/>
              </p:cNvSpPr>
              <p:nvPr/>
            </p:nvSpPr>
            <p:spPr bwMode="auto">
              <a:xfrm>
                <a:off x="21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7" name="Oval 82"/>
              <p:cNvSpPr>
                <a:spLocks noChangeArrowheads="1"/>
              </p:cNvSpPr>
              <p:nvPr/>
            </p:nvSpPr>
            <p:spPr bwMode="auto">
              <a:xfrm>
                <a:off x="23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8" name="Oval 83"/>
              <p:cNvSpPr>
                <a:spLocks noChangeArrowheads="1"/>
              </p:cNvSpPr>
              <p:nvPr/>
            </p:nvSpPr>
            <p:spPr bwMode="auto">
              <a:xfrm>
                <a:off x="2584"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09" name="Oval 84"/>
              <p:cNvSpPr>
                <a:spLocks noChangeArrowheads="1"/>
              </p:cNvSpPr>
              <p:nvPr/>
            </p:nvSpPr>
            <p:spPr bwMode="auto">
              <a:xfrm>
                <a:off x="2784" y="3480"/>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10" name="Oval 85"/>
              <p:cNvSpPr>
                <a:spLocks noChangeArrowheads="1"/>
              </p:cNvSpPr>
              <p:nvPr/>
            </p:nvSpPr>
            <p:spPr bwMode="auto">
              <a:xfrm>
                <a:off x="297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11" name="Oval 86"/>
              <p:cNvSpPr>
                <a:spLocks noChangeArrowheads="1"/>
              </p:cNvSpPr>
              <p:nvPr/>
            </p:nvSpPr>
            <p:spPr bwMode="auto">
              <a:xfrm>
                <a:off x="3168"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12" name="Oval 87"/>
              <p:cNvSpPr>
                <a:spLocks noChangeArrowheads="1"/>
              </p:cNvSpPr>
              <p:nvPr/>
            </p:nvSpPr>
            <p:spPr bwMode="auto">
              <a:xfrm>
                <a:off x="3360" y="339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413" name="Oval 88"/>
              <p:cNvSpPr>
                <a:spLocks noChangeArrowheads="1"/>
              </p:cNvSpPr>
              <p:nvPr/>
            </p:nvSpPr>
            <p:spPr bwMode="auto">
              <a:xfrm>
                <a:off x="3552" y="333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grpSp>
      </p:grpSp>
      <p:grpSp>
        <p:nvGrpSpPr>
          <p:cNvPr id="9" name="Group 90"/>
          <p:cNvGrpSpPr>
            <a:grpSpLocks/>
          </p:cNvGrpSpPr>
          <p:nvPr/>
        </p:nvGrpSpPr>
        <p:grpSpPr bwMode="auto">
          <a:xfrm>
            <a:off x="4105275" y="3540125"/>
            <a:ext cx="1724025" cy="511175"/>
            <a:chOff x="2688" y="288"/>
            <a:chExt cx="1920" cy="513"/>
          </a:xfrm>
        </p:grpSpPr>
        <p:sp useBgFill="1">
          <p:nvSpPr>
            <p:cNvPr id="12376" name="Oval 91"/>
            <p:cNvSpPr>
              <a:spLocks noChangeArrowheads="1"/>
            </p:cNvSpPr>
            <p:nvPr/>
          </p:nvSpPr>
          <p:spPr bwMode="auto">
            <a:xfrm>
              <a:off x="3168" y="288"/>
              <a:ext cx="1440" cy="384"/>
            </a:xfrm>
            <a:prstGeom prst="ellipse">
              <a:avLst/>
            </a:prstGeom>
            <a:ln w="9525">
              <a:noFill/>
              <a:round/>
              <a:headEnd/>
              <a:tailEnd/>
            </a:ln>
          </p:spPr>
          <p:txBody>
            <a:bodyPr anchor="ctr">
              <a:spAutoFit/>
            </a:bodyPr>
            <a:lstStyle/>
            <a:p>
              <a:endParaRPr lang="en-US"/>
            </a:p>
          </p:txBody>
        </p:sp>
        <p:grpSp>
          <p:nvGrpSpPr>
            <p:cNvPr id="10" name="Group 92"/>
            <p:cNvGrpSpPr>
              <a:grpSpLocks/>
            </p:cNvGrpSpPr>
            <p:nvPr/>
          </p:nvGrpSpPr>
          <p:grpSpPr bwMode="auto">
            <a:xfrm>
              <a:off x="2688" y="528"/>
              <a:ext cx="1488" cy="273"/>
              <a:chOff x="820" y="2736"/>
              <a:chExt cx="2876" cy="945"/>
            </a:xfrm>
          </p:grpSpPr>
          <p:sp>
            <p:nvSpPr>
              <p:cNvPr id="12378" name="Freeform 93"/>
              <p:cNvSpPr>
                <a:spLocks/>
              </p:cNvSpPr>
              <p:nvPr/>
            </p:nvSpPr>
            <p:spPr bwMode="auto">
              <a:xfrm>
                <a:off x="832" y="3243"/>
                <a:ext cx="2856" cy="438"/>
              </a:xfrm>
              <a:custGeom>
                <a:avLst/>
                <a:gdLst>
                  <a:gd name="T0" fmla="*/ 0 w 2856"/>
                  <a:gd name="T1" fmla="*/ 53 h 438"/>
                  <a:gd name="T2" fmla="*/ 88 w 2856"/>
                  <a:gd name="T3" fmla="*/ 189 h 438"/>
                  <a:gd name="T4" fmla="*/ 264 w 2856"/>
                  <a:gd name="T5" fmla="*/ 285 h 438"/>
                  <a:gd name="T6" fmla="*/ 688 w 2856"/>
                  <a:gd name="T7" fmla="*/ 365 h 438"/>
                  <a:gd name="T8" fmla="*/ 1088 w 2856"/>
                  <a:gd name="T9" fmla="*/ 421 h 438"/>
                  <a:gd name="T10" fmla="*/ 1520 w 2856"/>
                  <a:gd name="T11" fmla="*/ 429 h 438"/>
                  <a:gd name="T12" fmla="*/ 2008 w 2856"/>
                  <a:gd name="T13" fmla="*/ 397 h 438"/>
                  <a:gd name="T14" fmla="*/ 2360 w 2856"/>
                  <a:gd name="T15" fmla="*/ 333 h 438"/>
                  <a:gd name="T16" fmla="*/ 2744 w 2856"/>
                  <a:gd name="T17" fmla="*/ 189 h 438"/>
                  <a:gd name="T18" fmla="*/ 2856 w 2856"/>
                  <a:gd name="T19" fmla="*/ 69 h 438"/>
                  <a:gd name="T20" fmla="*/ 2588 w 2856"/>
                  <a:gd name="T21" fmla="*/ 31 h 438"/>
                  <a:gd name="T22" fmla="*/ 120 w 2856"/>
                  <a:gd name="T23" fmla="*/ 31 h 438"/>
                  <a:gd name="T24" fmla="*/ 0 w 2856"/>
                  <a:gd name="T25" fmla="*/ 53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6"/>
                  <a:gd name="T40" fmla="*/ 0 h 438"/>
                  <a:gd name="T41" fmla="*/ 2856 w 2856"/>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6" h="438">
                    <a:moveTo>
                      <a:pt x="0" y="53"/>
                    </a:moveTo>
                    <a:cubicBezTo>
                      <a:pt x="21" y="139"/>
                      <a:pt x="26" y="160"/>
                      <a:pt x="88" y="189"/>
                    </a:cubicBezTo>
                    <a:cubicBezTo>
                      <a:pt x="134" y="233"/>
                      <a:pt x="169" y="233"/>
                      <a:pt x="264" y="285"/>
                    </a:cubicBezTo>
                    <a:cubicBezTo>
                      <a:pt x="431" y="353"/>
                      <a:pt x="584" y="341"/>
                      <a:pt x="688" y="365"/>
                    </a:cubicBezTo>
                    <a:cubicBezTo>
                      <a:pt x="814" y="409"/>
                      <a:pt x="944" y="388"/>
                      <a:pt x="1088" y="421"/>
                    </a:cubicBezTo>
                    <a:cubicBezTo>
                      <a:pt x="1230" y="438"/>
                      <a:pt x="1352" y="423"/>
                      <a:pt x="1520" y="429"/>
                    </a:cubicBezTo>
                    <a:cubicBezTo>
                      <a:pt x="1688" y="436"/>
                      <a:pt x="1792" y="397"/>
                      <a:pt x="2008" y="397"/>
                    </a:cubicBezTo>
                    <a:cubicBezTo>
                      <a:pt x="2260" y="346"/>
                      <a:pt x="2235" y="365"/>
                      <a:pt x="2360" y="333"/>
                    </a:cubicBezTo>
                    <a:cubicBezTo>
                      <a:pt x="2483" y="298"/>
                      <a:pt x="2661" y="233"/>
                      <a:pt x="2744" y="189"/>
                    </a:cubicBezTo>
                    <a:cubicBezTo>
                      <a:pt x="2771" y="133"/>
                      <a:pt x="2841" y="132"/>
                      <a:pt x="2856" y="69"/>
                    </a:cubicBezTo>
                    <a:cubicBezTo>
                      <a:pt x="2781" y="0"/>
                      <a:pt x="2674" y="42"/>
                      <a:pt x="2588" y="31"/>
                    </a:cubicBezTo>
                    <a:cubicBezTo>
                      <a:pt x="1763" y="44"/>
                      <a:pt x="945" y="67"/>
                      <a:pt x="120" y="31"/>
                    </a:cubicBezTo>
                    <a:cubicBezTo>
                      <a:pt x="72" y="37"/>
                      <a:pt x="0" y="53"/>
                      <a:pt x="0" y="53"/>
                    </a:cubicBezTo>
                    <a:close/>
                  </a:path>
                </a:pathLst>
              </a:custGeom>
              <a:solidFill>
                <a:srgbClr val="96969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79" name="Oval 94"/>
              <p:cNvSpPr>
                <a:spLocks noChangeArrowheads="1"/>
              </p:cNvSpPr>
              <p:nvPr/>
            </p:nvSpPr>
            <p:spPr bwMode="auto">
              <a:xfrm>
                <a:off x="820" y="3038"/>
                <a:ext cx="2876" cy="504"/>
              </a:xfrm>
              <a:prstGeom prst="ellipse">
                <a:avLst/>
              </a:prstGeom>
              <a:solidFill>
                <a:schemeClr val="bg2"/>
              </a:solidFill>
              <a:ln w="9525">
                <a:solidFill>
                  <a:schemeClr val="tx1"/>
                </a:solidFill>
                <a:round/>
                <a:headEnd/>
                <a:tailEnd/>
              </a:ln>
            </p:spPr>
            <p:txBody>
              <a:bodyPr wrap="none" anchor="ctr">
                <a:spAutoFit/>
              </a:bodyPr>
              <a:lstStyle/>
              <a:p>
                <a:endParaRPr lang="en-US"/>
              </a:p>
            </p:txBody>
          </p:sp>
          <p:sp>
            <p:nvSpPr>
              <p:cNvPr id="12380" name="Freeform 95"/>
              <p:cNvSpPr>
                <a:spLocks/>
              </p:cNvSpPr>
              <p:nvPr/>
            </p:nvSpPr>
            <p:spPr bwMode="auto">
              <a:xfrm>
                <a:off x="1946" y="2736"/>
                <a:ext cx="600" cy="586"/>
              </a:xfrm>
              <a:custGeom>
                <a:avLst/>
                <a:gdLst>
                  <a:gd name="T0" fmla="*/ 24 w 400"/>
                  <a:gd name="T1" fmla="*/ 245 h 383"/>
                  <a:gd name="T2" fmla="*/ 120 w 400"/>
                  <a:gd name="T3" fmla="*/ 61 h 383"/>
                  <a:gd name="T4" fmla="*/ 312 w 400"/>
                  <a:gd name="T5" fmla="*/ 0 h 383"/>
                  <a:gd name="T6" fmla="*/ 516 w 400"/>
                  <a:gd name="T7" fmla="*/ 61 h 383"/>
                  <a:gd name="T8" fmla="*/ 588 w 400"/>
                  <a:gd name="T9" fmla="*/ 220 h 383"/>
                  <a:gd name="T10" fmla="*/ 588 w 400"/>
                  <a:gd name="T11" fmla="*/ 539 h 383"/>
                  <a:gd name="T12" fmla="*/ 408 w 400"/>
                  <a:gd name="T13" fmla="*/ 575 h 383"/>
                  <a:gd name="T14" fmla="*/ 264 w 400"/>
                  <a:gd name="T15" fmla="*/ 575 h 383"/>
                  <a:gd name="T16" fmla="*/ 108 w 400"/>
                  <a:gd name="T17" fmla="*/ 563 h 383"/>
                  <a:gd name="T18" fmla="*/ 0 w 400"/>
                  <a:gd name="T19" fmla="*/ 514 h 383"/>
                  <a:gd name="T20" fmla="*/ 24 w 400"/>
                  <a:gd name="T21" fmla="*/ 245 h 3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383"/>
                  <a:gd name="T35" fmla="*/ 400 w 400"/>
                  <a:gd name="T36" fmla="*/ 383 h 3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383">
                    <a:moveTo>
                      <a:pt x="16" y="160"/>
                    </a:moveTo>
                    <a:cubicBezTo>
                      <a:pt x="48" y="72"/>
                      <a:pt x="40" y="96"/>
                      <a:pt x="80" y="40"/>
                    </a:cubicBezTo>
                    <a:cubicBezTo>
                      <a:pt x="117" y="8"/>
                      <a:pt x="165" y="14"/>
                      <a:pt x="208" y="0"/>
                    </a:cubicBezTo>
                    <a:cubicBezTo>
                      <a:pt x="253" y="11"/>
                      <a:pt x="272" y="0"/>
                      <a:pt x="344" y="40"/>
                    </a:cubicBezTo>
                    <a:cubicBezTo>
                      <a:pt x="368" y="112"/>
                      <a:pt x="376" y="88"/>
                      <a:pt x="392" y="144"/>
                    </a:cubicBezTo>
                    <a:cubicBezTo>
                      <a:pt x="400" y="187"/>
                      <a:pt x="400" y="329"/>
                      <a:pt x="392" y="352"/>
                    </a:cubicBezTo>
                    <a:cubicBezTo>
                      <a:pt x="373" y="381"/>
                      <a:pt x="308" y="372"/>
                      <a:pt x="272" y="376"/>
                    </a:cubicBezTo>
                    <a:cubicBezTo>
                      <a:pt x="257" y="383"/>
                      <a:pt x="176" y="376"/>
                      <a:pt x="176" y="376"/>
                    </a:cubicBezTo>
                    <a:cubicBezTo>
                      <a:pt x="99" y="373"/>
                      <a:pt x="149" y="375"/>
                      <a:pt x="72" y="368"/>
                    </a:cubicBezTo>
                    <a:cubicBezTo>
                      <a:pt x="55" y="367"/>
                      <a:pt x="0" y="353"/>
                      <a:pt x="0" y="336"/>
                    </a:cubicBezTo>
                    <a:cubicBezTo>
                      <a:pt x="0" y="323"/>
                      <a:pt x="0" y="248"/>
                      <a:pt x="16" y="160"/>
                    </a:cubicBezTo>
                    <a:close/>
                  </a:path>
                </a:pathLst>
              </a:custGeom>
              <a:solidFill>
                <a:srgbClr val="C0C0C0"/>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81" name="Oval 96"/>
              <p:cNvSpPr>
                <a:spLocks noChangeArrowheads="1"/>
              </p:cNvSpPr>
              <p:nvPr/>
            </p:nvSpPr>
            <p:spPr bwMode="auto">
              <a:xfrm>
                <a:off x="864" y="331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82" name="Oval 97"/>
              <p:cNvSpPr>
                <a:spLocks noChangeArrowheads="1"/>
              </p:cNvSpPr>
              <p:nvPr/>
            </p:nvSpPr>
            <p:spPr bwMode="auto">
              <a:xfrm>
                <a:off x="1024" y="338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83" name="Oval 98"/>
              <p:cNvSpPr>
                <a:spLocks noChangeArrowheads="1"/>
              </p:cNvSpPr>
              <p:nvPr/>
            </p:nvSpPr>
            <p:spPr bwMode="auto">
              <a:xfrm>
                <a:off x="1232"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84" name="Oval 99"/>
              <p:cNvSpPr>
                <a:spLocks noChangeArrowheads="1"/>
              </p:cNvSpPr>
              <p:nvPr/>
            </p:nvSpPr>
            <p:spPr bwMode="auto">
              <a:xfrm>
                <a:off x="145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85" name="Oval 100"/>
              <p:cNvSpPr>
                <a:spLocks noChangeArrowheads="1"/>
              </p:cNvSpPr>
              <p:nvPr/>
            </p:nvSpPr>
            <p:spPr bwMode="auto">
              <a:xfrm>
                <a:off x="1680" y="347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86" name="Oval 101"/>
              <p:cNvSpPr>
                <a:spLocks noChangeArrowheads="1"/>
              </p:cNvSpPr>
              <p:nvPr/>
            </p:nvSpPr>
            <p:spPr bwMode="auto">
              <a:xfrm>
                <a:off x="1920"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87" name="Oval 102"/>
              <p:cNvSpPr>
                <a:spLocks noChangeArrowheads="1"/>
              </p:cNvSpPr>
              <p:nvPr/>
            </p:nvSpPr>
            <p:spPr bwMode="auto">
              <a:xfrm>
                <a:off x="21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88" name="Oval 103"/>
              <p:cNvSpPr>
                <a:spLocks noChangeArrowheads="1"/>
              </p:cNvSpPr>
              <p:nvPr/>
            </p:nvSpPr>
            <p:spPr bwMode="auto">
              <a:xfrm>
                <a:off x="23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89" name="Oval 104"/>
              <p:cNvSpPr>
                <a:spLocks noChangeArrowheads="1"/>
              </p:cNvSpPr>
              <p:nvPr/>
            </p:nvSpPr>
            <p:spPr bwMode="auto">
              <a:xfrm>
                <a:off x="2584"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90" name="Oval 105"/>
              <p:cNvSpPr>
                <a:spLocks noChangeArrowheads="1"/>
              </p:cNvSpPr>
              <p:nvPr/>
            </p:nvSpPr>
            <p:spPr bwMode="auto">
              <a:xfrm>
                <a:off x="2784" y="3480"/>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91" name="Oval 106"/>
              <p:cNvSpPr>
                <a:spLocks noChangeArrowheads="1"/>
              </p:cNvSpPr>
              <p:nvPr/>
            </p:nvSpPr>
            <p:spPr bwMode="auto">
              <a:xfrm>
                <a:off x="297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92" name="Oval 107"/>
              <p:cNvSpPr>
                <a:spLocks noChangeArrowheads="1"/>
              </p:cNvSpPr>
              <p:nvPr/>
            </p:nvSpPr>
            <p:spPr bwMode="auto">
              <a:xfrm>
                <a:off x="3168"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93" name="Oval 108"/>
              <p:cNvSpPr>
                <a:spLocks noChangeArrowheads="1"/>
              </p:cNvSpPr>
              <p:nvPr/>
            </p:nvSpPr>
            <p:spPr bwMode="auto">
              <a:xfrm>
                <a:off x="3360" y="339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94" name="Oval 109"/>
              <p:cNvSpPr>
                <a:spLocks noChangeArrowheads="1"/>
              </p:cNvSpPr>
              <p:nvPr/>
            </p:nvSpPr>
            <p:spPr bwMode="auto">
              <a:xfrm>
                <a:off x="3552" y="333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grpSp>
      </p:grpSp>
      <p:grpSp>
        <p:nvGrpSpPr>
          <p:cNvPr id="11" name="Group 188"/>
          <p:cNvGrpSpPr>
            <a:grpSpLocks/>
          </p:cNvGrpSpPr>
          <p:nvPr/>
        </p:nvGrpSpPr>
        <p:grpSpPr bwMode="auto">
          <a:xfrm>
            <a:off x="298450" y="2284413"/>
            <a:ext cx="8178800" cy="3321050"/>
            <a:chOff x="188" y="1439"/>
            <a:chExt cx="5152" cy="2092"/>
          </a:xfrm>
        </p:grpSpPr>
        <p:sp>
          <p:nvSpPr>
            <p:cNvPr id="12350" name="Text Box 3"/>
            <p:cNvSpPr txBox="1">
              <a:spLocks noChangeArrowheads="1"/>
            </p:cNvSpPr>
            <p:nvPr/>
          </p:nvSpPr>
          <p:spPr bwMode="auto">
            <a:xfrm>
              <a:off x="188" y="1439"/>
              <a:ext cx="5152" cy="485"/>
            </a:xfrm>
            <a:prstGeom prst="rect">
              <a:avLst/>
            </a:prstGeom>
            <a:noFill/>
            <a:ln w="25400">
              <a:noFill/>
              <a:miter lim="800000"/>
              <a:headEnd/>
              <a:tailEnd/>
            </a:ln>
          </p:spPr>
          <p:txBody>
            <a:bodyPr lIns="92075" tIns="46038" rIns="92075" bIns="46038">
              <a:spAutoFit/>
            </a:bodyPr>
            <a:lstStyle/>
            <a:p>
              <a:pPr marL="381000" indent="-381000" algn="l" eaLnBrk="0" hangingPunct="0">
                <a:spcBef>
                  <a:spcPct val="20000"/>
                </a:spcBef>
                <a:buFontTx/>
                <a:buChar char="•"/>
              </a:pPr>
              <a:r>
                <a:rPr lang="en-US" sz="2400" b="1" dirty="0">
                  <a:effectLst/>
                  <a:latin typeface="Arial" charset="0"/>
                </a:rPr>
                <a:t>Introduced </a:t>
              </a:r>
              <a:r>
                <a:rPr lang="en-US" sz="2400" b="1" dirty="0" err="1">
                  <a:effectLst/>
                  <a:latin typeface="Arial" charset="0"/>
                </a:rPr>
                <a:t>taxa</a:t>
              </a:r>
              <a:r>
                <a:rPr lang="en-US" sz="2400" dirty="0">
                  <a:effectLst/>
                  <a:latin typeface="Arial" charset="0"/>
                </a:rPr>
                <a:t> </a:t>
              </a:r>
              <a:r>
                <a:rPr lang="en-US" sz="2000" dirty="0">
                  <a:effectLst/>
                  <a:latin typeface="Arial" charset="0"/>
                </a:rPr>
                <a:t>(not indigenous to the region and introduced for reasons other than conservation)</a:t>
              </a:r>
            </a:p>
          </p:txBody>
        </p:sp>
        <p:sp>
          <p:nvSpPr>
            <p:cNvPr id="12351" name="Rectangle 10"/>
            <p:cNvSpPr>
              <a:spLocks noChangeArrowheads="1"/>
            </p:cNvSpPr>
            <p:nvPr/>
          </p:nvSpPr>
          <p:spPr bwMode="auto">
            <a:xfrm>
              <a:off x="1474" y="3260"/>
              <a:ext cx="2496" cy="271"/>
            </a:xfrm>
            <a:prstGeom prst="rect">
              <a:avLst/>
            </a:prstGeom>
            <a:solidFill>
              <a:srgbClr val="2A92D8"/>
            </a:solidFill>
            <a:ln w="9525">
              <a:noFill/>
              <a:miter lim="800000"/>
              <a:headEnd/>
              <a:tailEnd/>
            </a:ln>
          </p:spPr>
          <p:txBody>
            <a:bodyPr anchor="ctr">
              <a:spAutoFit/>
            </a:bodyPr>
            <a:lstStyle/>
            <a:p>
              <a:endParaRPr lang="en-US"/>
            </a:p>
          </p:txBody>
        </p:sp>
        <p:sp>
          <p:nvSpPr>
            <p:cNvPr id="12352" name="Freeform 89"/>
            <p:cNvSpPr>
              <a:spLocks/>
            </p:cNvSpPr>
            <p:nvPr/>
          </p:nvSpPr>
          <p:spPr bwMode="auto">
            <a:xfrm>
              <a:off x="1501" y="2989"/>
              <a:ext cx="1872" cy="361"/>
            </a:xfrm>
            <a:custGeom>
              <a:avLst/>
              <a:gdLst>
                <a:gd name="T0" fmla="*/ 0 w 3072"/>
                <a:gd name="T1" fmla="*/ 331 h 576"/>
                <a:gd name="T2" fmla="*/ 205 w 3072"/>
                <a:gd name="T3" fmla="*/ 211 h 576"/>
                <a:gd name="T4" fmla="*/ 497 w 3072"/>
                <a:gd name="T5" fmla="*/ 90 h 576"/>
                <a:gd name="T6" fmla="*/ 702 w 3072"/>
                <a:gd name="T7" fmla="*/ 30 h 576"/>
                <a:gd name="T8" fmla="*/ 994 w 3072"/>
                <a:gd name="T9" fmla="*/ 0 h 576"/>
                <a:gd name="T10" fmla="*/ 1228 w 3072"/>
                <a:gd name="T11" fmla="*/ 30 h 576"/>
                <a:gd name="T12" fmla="*/ 1492 w 3072"/>
                <a:gd name="T13" fmla="*/ 120 h 576"/>
                <a:gd name="T14" fmla="*/ 1697 w 3072"/>
                <a:gd name="T15" fmla="*/ 211 h 576"/>
                <a:gd name="T16" fmla="*/ 1843 w 3072"/>
                <a:gd name="T17" fmla="*/ 331 h 576"/>
                <a:gd name="T18" fmla="*/ 1872 w 3072"/>
                <a:gd name="T19" fmla="*/ 361 h 576"/>
                <a:gd name="T20" fmla="*/ 0 w 3072"/>
                <a:gd name="T21" fmla="*/ 331 h 5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72"/>
                <a:gd name="T34" fmla="*/ 0 h 576"/>
                <a:gd name="T35" fmla="*/ 3072 w 3072"/>
                <a:gd name="T36" fmla="*/ 576 h 5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72" h="576">
                  <a:moveTo>
                    <a:pt x="0" y="528"/>
                  </a:moveTo>
                  <a:lnTo>
                    <a:pt x="336" y="336"/>
                  </a:lnTo>
                  <a:lnTo>
                    <a:pt x="816" y="144"/>
                  </a:lnTo>
                  <a:lnTo>
                    <a:pt x="1152" y="48"/>
                  </a:lnTo>
                  <a:lnTo>
                    <a:pt x="1632" y="0"/>
                  </a:lnTo>
                  <a:lnTo>
                    <a:pt x="2016" y="48"/>
                  </a:lnTo>
                  <a:lnTo>
                    <a:pt x="2448" y="192"/>
                  </a:lnTo>
                  <a:lnTo>
                    <a:pt x="2784" y="336"/>
                  </a:lnTo>
                  <a:lnTo>
                    <a:pt x="3024" y="528"/>
                  </a:lnTo>
                  <a:lnTo>
                    <a:pt x="3072" y="576"/>
                  </a:lnTo>
                  <a:lnTo>
                    <a:pt x="0" y="528"/>
                  </a:lnTo>
                  <a:close/>
                </a:path>
              </a:pathLst>
            </a:custGeom>
            <a:solidFill>
              <a:srgbClr val="FFD663"/>
            </a:solidFill>
            <a:ln w="9525" cap="flat" cmpd="sng">
              <a:solidFill>
                <a:srgbClr val="BC8B00"/>
              </a:solidFill>
              <a:prstDash val="solid"/>
              <a:round/>
              <a:headEnd type="none" w="med" len="med"/>
              <a:tailEnd type="none" w="med" len="med"/>
            </a:ln>
          </p:spPr>
          <p:txBody>
            <a:bodyPr>
              <a:spAutoFit/>
            </a:bodyPr>
            <a:lstStyle/>
            <a:p>
              <a:endParaRPr lang="en-US"/>
            </a:p>
          </p:txBody>
        </p:sp>
        <p:grpSp>
          <p:nvGrpSpPr>
            <p:cNvPr id="12" name="Group 159"/>
            <p:cNvGrpSpPr>
              <a:grpSpLocks/>
            </p:cNvGrpSpPr>
            <p:nvPr/>
          </p:nvGrpSpPr>
          <p:grpSpPr bwMode="auto">
            <a:xfrm>
              <a:off x="1474" y="1995"/>
              <a:ext cx="2496" cy="1536"/>
              <a:chOff x="720" y="288"/>
              <a:chExt cx="4416" cy="2448"/>
            </a:xfrm>
          </p:grpSpPr>
          <p:sp>
            <p:nvSpPr>
              <p:cNvPr id="12374" name="Rectangle 160"/>
              <p:cNvSpPr>
                <a:spLocks noChangeArrowheads="1"/>
              </p:cNvSpPr>
              <p:nvPr/>
            </p:nvSpPr>
            <p:spPr bwMode="auto">
              <a:xfrm>
                <a:off x="720" y="2400"/>
                <a:ext cx="4416" cy="96"/>
              </a:xfrm>
              <a:prstGeom prst="rect">
                <a:avLst/>
              </a:prstGeom>
              <a:solidFill>
                <a:srgbClr val="2A92D8"/>
              </a:solidFill>
              <a:ln w="9525">
                <a:noFill/>
                <a:miter lim="800000"/>
                <a:headEnd/>
                <a:tailEnd/>
              </a:ln>
            </p:spPr>
            <p:txBody>
              <a:bodyPr anchor="ctr">
                <a:spAutoFit/>
              </a:bodyPr>
              <a:lstStyle/>
              <a:p>
                <a:endParaRPr lang="en-US"/>
              </a:p>
            </p:txBody>
          </p:sp>
          <p:sp>
            <p:nvSpPr>
              <p:cNvPr id="12375" name="Rectangle 161"/>
              <p:cNvSpPr>
                <a:spLocks noChangeArrowheads="1"/>
              </p:cNvSpPr>
              <p:nvPr/>
            </p:nvSpPr>
            <p:spPr bwMode="auto">
              <a:xfrm>
                <a:off x="720" y="288"/>
                <a:ext cx="4416" cy="2448"/>
              </a:xfrm>
              <a:prstGeom prst="rect">
                <a:avLst/>
              </a:prstGeom>
              <a:noFill/>
              <a:ln w="38100">
                <a:solidFill>
                  <a:schemeClr val="tx1"/>
                </a:solidFill>
                <a:miter lim="800000"/>
                <a:headEnd/>
                <a:tailEnd/>
              </a:ln>
            </p:spPr>
            <p:txBody>
              <a:bodyPr anchor="ctr">
                <a:spAutoFit/>
              </a:bodyPr>
              <a:lstStyle/>
              <a:p>
                <a:endParaRPr lang="en-US"/>
              </a:p>
            </p:txBody>
          </p:sp>
        </p:grpSp>
        <p:grpSp>
          <p:nvGrpSpPr>
            <p:cNvPr id="13" name="Group 162"/>
            <p:cNvGrpSpPr>
              <a:grpSpLocks/>
            </p:cNvGrpSpPr>
            <p:nvPr/>
          </p:nvGrpSpPr>
          <p:grpSpPr bwMode="auto">
            <a:xfrm>
              <a:off x="1642" y="2085"/>
              <a:ext cx="943" cy="954"/>
              <a:chOff x="1018" y="432"/>
              <a:chExt cx="1667" cy="1520"/>
            </a:xfrm>
          </p:grpSpPr>
          <p:grpSp>
            <p:nvGrpSpPr>
              <p:cNvPr id="14" name="Group 163"/>
              <p:cNvGrpSpPr>
                <a:grpSpLocks/>
              </p:cNvGrpSpPr>
              <p:nvPr/>
            </p:nvGrpSpPr>
            <p:grpSpPr bwMode="auto">
              <a:xfrm>
                <a:off x="1846" y="816"/>
                <a:ext cx="461" cy="1136"/>
                <a:chOff x="1760" y="1632"/>
                <a:chExt cx="427" cy="1136"/>
              </a:xfrm>
            </p:grpSpPr>
            <p:sp>
              <p:nvSpPr>
                <p:cNvPr id="12362" name="Freeform 164"/>
                <p:cNvSpPr>
                  <a:spLocks/>
                </p:cNvSpPr>
                <p:nvPr/>
              </p:nvSpPr>
              <p:spPr bwMode="auto">
                <a:xfrm>
                  <a:off x="1760" y="1632"/>
                  <a:ext cx="163" cy="120"/>
                </a:xfrm>
                <a:custGeom>
                  <a:avLst/>
                  <a:gdLst>
                    <a:gd name="T0" fmla="*/ 58 w 364"/>
                    <a:gd name="T1" fmla="*/ 113 h 264"/>
                    <a:gd name="T2" fmla="*/ 36 w 364"/>
                    <a:gd name="T3" fmla="*/ 80 h 264"/>
                    <a:gd name="T4" fmla="*/ 18 w 364"/>
                    <a:gd name="T5" fmla="*/ 47 h 264"/>
                    <a:gd name="T6" fmla="*/ 15 w 364"/>
                    <a:gd name="T7" fmla="*/ 36 h 264"/>
                    <a:gd name="T8" fmla="*/ 0 w 364"/>
                    <a:gd name="T9" fmla="*/ 11 h 264"/>
                    <a:gd name="T10" fmla="*/ 26 w 364"/>
                    <a:gd name="T11" fmla="*/ 0 h 264"/>
                    <a:gd name="T12" fmla="*/ 47 w 364"/>
                    <a:gd name="T13" fmla="*/ 0 h 264"/>
                    <a:gd name="T14" fmla="*/ 90 w 364"/>
                    <a:gd name="T15" fmla="*/ 0 h 264"/>
                    <a:gd name="T16" fmla="*/ 133 w 364"/>
                    <a:gd name="T17" fmla="*/ 0 h 264"/>
                    <a:gd name="T18" fmla="*/ 162 w 364"/>
                    <a:gd name="T19" fmla="*/ 33 h 264"/>
                    <a:gd name="T20" fmla="*/ 140 w 364"/>
                    <a:gd name="T21" fmla="*/ 76 h 264"/>
                    <a:gd name="T22" fmla="*/ 129 w 364"/>
                    <a:gd name="T23" fmla="*/ 109 h 264"/>
                    <a:gd name="T24" fmla="*/ 122 w 364"/>
                    <a:gd name="T25" fmla="*/ 120 h 264"/>
                    <a:gd name="T26" fmla="*/ 58 w 364"/>
                    <a:gd name="T27" fmla="*/ 113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
                    <a:gd name="T43" fmla="*/ 0 h 264"/>
                    <a:gd name="T44" fmla="*/ 364 w 364"/>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 h="264">
                      <a:moveTo>
                        <a:pt x="129" y="248"/>
                      </a:moveTo>
                      <a:cubicBezTo>
                        <a:pt x="120" y="211"/>
                        <a:pt x="113" y="197"/>
                        <a:pt x="81" y="176"/>
                      </a:cubicBezTo>
                      <a:cubicBezTo>
                        <a:pt x="67" y="134"/>
                        <a:pt x="78" y="159"/>
                        <a:pt x="41" y="104"/>
                      </a:cubicBezTo>
                      <a:cubicBezTo>
                        <a:pt x="36" y="97"/>
                        <a:pt x="37" y="87"/>
                        <a:pt x="33" y="80"/>
                      </a:cubicBezTo>
                      <a:cubicBezTo>
                        <a:pt x="0" y="20"/>
                        <a:pt x="1" y="53"/>
                        <a:pt x="1" y="24"/>
                      </a:cubicBezTo>
                      <a:lnTo>
                        <a:pt x="57" y="0"/>
                      </a:lnTo>
                      <a:lnTo>
                        <a:pt x="105" y="0"/>
                      </a:lnTo>
                      <a:lnTo>
                        <a:pt x="201" y="0"/>
                      </a:lnTo>
                      <a:lnTo>
                        <a:pt x="297" y="0"/>
                      </a:lnTo>
                      <a:cubicBezTo>
                        <a:pt x="320" y="23"/>
                        <a:pt x="356" y="40"/>
                        <a:pt x="361" y="72"/>
                      </a:cubicBezTo>
                      <a:cubicBezTo>
                        <a:pt x="364" y="89"/>
                        <a:pt x="321" y="150"/>
                        <a:pt x="313" y="168"/>
                      </a:cubicBezTo>
                      <a:cubicBezTo>
                        <a:pt x="303" y="191"/>
                        <a:pt x="297" y="216"/>
                        <a:pt x="289" y="240"/>
                      </a:cubicBezTo>
                      <a:cubicBezTo>
                        <a:pt x="286" y="249"/>
                        <a:pt x="273" y="264"/>
                        <a:pt x="273" y="264"/>
                      </a:cubicBezTo>
                      <a:lnTo>
                        <a:pt x="129" y="248"/>
                      </a:lnTo>
                      <a:close/>
                    </a:path>
                  </a:pathLst>
                </a:custGeom>
                <a:solidFill>
                  <a:srgbClr val="CA9536"/>
                </a:solidFill>
                <a:ln w="9525" cap="flat" cmpd="sng">
                  <a:solidFill>
                    <a:srgbClr val="3D3D3D"/>
                  </a:solidFill>
                  <a:prstDash val="solid"/>
                  <a:round/>
                  <a:headEnd type="none" w="med" len="med"/>
                  <a:tailEnd type="none" w="med" len="med"/>
                </a:ln>
              </p:spPr>
              <p:txBody>
                <a:bodyPr>
                  <a:spAutoFit/>
                </a:bodyPr>
                <a:lstStyle/>
                <a:p>
                  <a:endParaRPr lang="en-US"/>
                </a:p>
              </p:txBody>
            </p:sp>
            <p:sp>
              <p:nvSpPr>
                <p:cNvPr id="12363" name="Freeform 165"/>
                <p:cNvSpPr>
                  <a:spLocks/>
                </p:cNvSpPr>
                <p:nvPr/>
              </p:nvSpPr>
              <p:spPr bwMode="auto">
                <a:xfrm>
                  <a:off x="1776" y="1728"/>
                  <a:ext cx="163" cy="120"/>
                </a:xfrm>
                <a:custGeom>
                  <a:avLst/>
                  <a:gdLst>
                    <a:gd name="T0" fmla="*/ 58 w 364"/>
                    <a:gd name="T1" fmla="*/ 113 h 264"/>
                    <a:gd name="T2" fmla="*/ 36 w 364"/>
                    <a:gd name="T3" fmla="*/ 80 h 264"/>
                    <a:gd name="T4" fmla="*/ 18 w 364"/>
                    <a:gd name="T5" fmla="*/ 47 h 264"/>
                    <a:gd name="T6" fmla="*/ 15 w 364"/>
                    <a:gd name="T7" fmla="*/ 36 h 264"/>
                    <a:gd name="T8" fmla="*/ 0 w 364"/>
                    <a:gd name="T9" fmla="*/ 11 h 264"/>
                    <a:gd name="T10" fmla="*/ 26 w 364"/>
                    <a:gd name="T11" fmla="*/ 0 h 264"/>
                    <a:gd name="T12" fmla="*/ 47 w 364"/>
                    <a:gd name="T13" fmla="*/ 0 h 264"/>
                    <a:gd name="T14" fmla="*/ 90 w 364"/>
                    <a:gd name="T15" fmla="*/ 0 h 264"/>
                    <a:gd name="T16" fmla="*/ 133 w 364"/>
                    <a:gd name="T17" fmla="*/ 0 h 264"/>
                    <a:gd name="T18" fmla="*/ 162 w 364"/>
                    <a:gd name="T19" fmla="*/ 33 h 264"/>
                    <a:gd name="T20" fmla="*/ 140 w 364"/>
                    <a:gd name="T21" fmla="*/ 76 h 264"/>
                    <a:gd name="T22" fmla="*/ 129 w 364"/>
                    <a:gd name="T23" fmla="*/ 109 h 264"/>
                    <a:gd name="T24" fmla="*/ 122 w 364"/>
                    <a:gd name="T25" fmla="*/ 120 h 264"/>
                    <a:gd name="T26" fmla="*/ 58 w 364"/>
                    <a:gd name="T27" fmla="*/ 113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
                    <a:gd name="T43" fmla="*/ 0 h 264"/>
                    <a:gd name="T44" fmla="*/ 364 w 364"/>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 h="264">
                      <a:moveTo>
                        <a:pt x="129" y="248"/>
                      </a:moveTo>
                      <a:cubicBezTo>
                        <a:pt x="120" y="211"/>
                        <a:pt x="113" y="197"/>
                        <a:pt x="81" y="176"/>
                      </a:cubicBezTo>
                      <a:cubicBezTo>
                        <a:pt x="67" y="134"/>
                        <a:pt x="78" y="159"/>
                        <a:pt x="41" y="104"/>
                      </a:cubicBezTo>
                      <a:cubicBezTo>
                        <a:pt x="36" y="97"/>
                        <a:pt x="37" y="87"/>
                        <a:pt x="33" y="80"/>
                      </a:cubicBezTo>
                      <a:cubicBezTo>
                        <a:pt x="0" y="20"/>
                        <a:pt x="1" y="53"/>
                        <a:pt x="1" y="24"/>
                      </a:cubicBezTo>
                      <a:lnTo>
                        <a:pt x="57" y="0"/>
                      </a:lnTo>
                      <a:lnTo>
                        <a:pt x="105" y="0"/>
                      </a:lnTo>
                      <a:lnTo>
                        <a:pt x="201" y="0"/>
                      </a:lnTo>
                      <a:lnTo>
                        <a:pt x="297" y="0"/>
                      </a:lnTo>
                      <a:cubicBezTo>
                        <a:pt x="320" y="23"/>
                        <a:pt x="356" y="40"/>
                        <a:pt x="361" y="72"/>
                      </a:cubicBezTo>
                      <a:cubicBezTo>
                        <a:pt x="364" y="89"/>
                        <a:pt x="321" y="150"/>
                        <a:pt x="313" y="168"/>
                      </a:cubicBezTo>
                      <a:cubicBezTo>
                        <a:pt x="303" y="191"/>
                        <a:pt x="297" y="216"/>
                        <a:pt x="289" y="240"/>
                      </a:cubicBezTo>
                      <a:cubicBezTo>
                        <a:pt x="286" y="249"/>
                        <a:pt x="273" y="264"/>
                        <a:pt x="273" y="264"/>
                      </a:cubicBezTo>
                      <a:lnTo>
                        <a:pt x="129" y="248"/>
                      </a:lnTo>
                      <a:close/>
                    </a:path>
                  </a:pathLst>
                </a:custGeom>
                <a:solidFill>
                  <a:srgbClr val="CA9536"/>
                </a:solidFill>
                <a:ln w="9525" cap="flat" cmpd="sng">
                  <a:solidFill>
                    <a:srgbClr val="3D3D3D"/>
                  </a:solidFill>
                  <a:prstDash val="solid"/>
                  <a:round/>
                  <a:headEnd type="none" w="med" len="med"/>
                  <a:tailEnd type="none" w="med" len="med"/>
                </a:ln>
              </p:spPr>
              <p:txBody>
                <a:bodyPr>
                  <a:spAutoFit/>
                </a:bodyPr>
                <a:lstStyle/>
                <a:p>
                  <a:endParaRPr lang="en-US"/>
                </a:p>
              </p:txBody>
            </p:sp>
            <p:sp>
              <p:nvSpPr>
                <p:cNvPr id="12364" name="Freeform 166"/>
                <p:cNvSpPr>
                  <a:spLocks/>
                </p:cNvSpPr>
                <p:nvPr/>
              </p:nvSpPr>
              <p:spPr bwMode="auto">
                <a:xfrm>
                  <a:off x="1800" y="1824"/>
                  <a:ext cx="163" cy="120"/>
                </a:xfrm>
                <a:custGeom>
                  <a:avLst/>
                  <a:gdLst>
                    <a:gd name="T0" fmla="*/ 58 w 364"/>
                    <a:gd name="T1" fmla="*/ 113 h 264"/>
                    <a:gd name="T2" fmla="*/ 36 w 364"/>
                    <a:gd name="T3" fmla="*/ 80 h 264"/>
                    <a:gd name="T4" fmla="*/ 18 w 364"/>
                    <a:gd name="T5" fmla="*/ 47 h 264"/>
                    <a:gd name="T6" fmla="*/ 15 w 364"/>
                    <a:gd name="T7" fmla="*/ 36 h 264"/>
                    <a:gd name="T8" fmla="*/ 0 w 364"/>
                    <a:gd name="T9" fmla="*/ 11 h 264"/>
                    <a:gd name="T10" fmla="*/ 26 w 364"/>
                    <a:gd name="T11" fmla="*/ 0 h 264"/>
                    <a:gd name="T12" fmla="*/ 47 w 364"/>
                    <a:gd name="T13" fmla="*/ 0 h 264"/>
                    <a:gd name="T14" fmla="*/ 90 w 364"/>
                    <a:gd name="T15" fmla="*/ 0 h 264"/>
                    <a:gd name="T16" fmla="*/ 133 w 364"/>
                    <a:gd name="T17" fmla="*/ 0 h 264"/>
                    <a:gd name="T18" fmla="*/ 162 w 364"/>
                    <a:gd name="T19" fmla="*/ 33 h 264"/>
                    <a:gd name="T20" fmla="*/ 140 w 364"/>
                    <a:gd name="T21" fmla="*/ 76 h 264"/>
                    <a:gd name="T22" fmla="*/ 129 w 364"/>
                    <a:gd name="T23" fmla="*/ 109 h 264"/>
                    <a:gd name="T24" fmla="*/ 122 w 364"/>
                    <a:gd name="T25" fmla="*/ 120 h 264"/>
                    <a:gd name="T26" fmla="*/ 58 w 364"/>
                    <a:gd name="T27" fmla="*/ 113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
                    <a:gd name="T43" fmla="*/ 0 h 264"/>
                    <a:gd name="T44" fmla="*/ 364 w 364"/>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 h="264">
                      <a:moveTo>
                        <a:pt x="129" y="248"/>
                      </a:moveTo>
                      <a:cubicBezTo>
                        <a:pt x="120" y="211"/>
                        <a:pt x="113" y="197"/>
                        <a:pt x="81" y="176"/>
                      </a:cubicBezTo>
                      <a:cubicBezTo>
                        <a:pt x="67" y="134"/>
                        <a:pt x="78" y="159"/>
                        <a:pt x="41" y="104"/>
                      </a:cubicBezTo>
                      <a:cubicBezTo>
                        <a:pt x="36" y="97"/>
                        <a:pt x="37" y="87"/>
                        <a:pt x="33" y="80"/>
                      </a:cubicBezTo>
                      <a:cubicBezTo>
                        <a:pt x="0" y="20"/>
                        <a:pt x="1" y="53"/>
                        <a:pt x="1" y="24"/>
                      </a:cubicBezTo>
                      <a:lnTo>
                        <a:pt x="57" y="0"/>
                      </a:lnTo>
                      <a:lnTo>
                        <a:pt x="105" y="0"/>
                      </a:lnTo>
                      <a:lnTo>
                        <a:pt x="201" y="0"/>
                      </a:lnTo>
                      <a:lnTo>
                        <a:pt x="297" y="0"/>
                      </a:lnTo>
                      <a:cubicBezTo>
                        <a:pt x="320" y="23"/>
                        <a:pt x="356" y="40"/>
                        <a:pt x="361" y="72"/>
                      </a:cubicBezTo>
                      <a:cubicBezTo>
                        <a:pt x="364" y="89"/>
                        <a:pt x="321" y="150"/>
                        <a:pt x="313" y="168"/>
                      </a:cubicBezTo>
                      <a:cubicBezTo>
                        <a:pt x="303" y="191"/>
                        <a:pt x="297" y="216"/>
                        <a:pt x="289" y="240"/>
                      </a:cubicBezTo>
                      <a:cubicBezTo>
                        <a:pt x="286" y="249"/>
                        <a:pt x="273" y="264"/>
                        <a:pt x="273" y="264"/>
                      </a:cubicBezTo>
                      <a:lnTo>
                        <a:pt x="129" y="248"/>
                      </a:lnTo>
                      <a:close/>
                    </a:path>
                  </a:pathLst>
                </a:custGeom>
                <a:solidFill>
                  <a:srgbClr val="CA9536"/>
                </a:solidFill>
                <a:ln w="9525" cap="flat" cmpd="sng">
                  <a:solidFill>
                    <a:srgbClr val="3D3D3D"/>
                  </a:solidFill>
                  <a:prstDash val="solid"/>
                  <a:round/>
                  <a:headEnd type="none" w="med" len="med"/>
                  <a:tailEnd type="none" w="med" len="med"/>
                </a:ln>
              </p:spPr>
              <p:txBody>
                <a:bodyPr>
                  <a:spAutoFit/>
                </a:bodyPr>
                <a:lstStyle/>
                <a:p>
                  <a:endParaRPr lang="en-US"/>
                </a:p>
              </p:txBody>
            </p:sp>
            <p:sp>
              <p:nvSpPr>
                <p:cNvPr id="12365" name="Freeform 167"/>
                <p:cNvSpPr>
                  <a:spLocks/>
                </p:cNvSpPr>
                <p:nvPr/>
              </p:nvSpPr>
              <p:spPr bwMode="auto">
                <a:xfrm>
                  <a:off x="1840" y="1920"/>
                  <a:ext cx="163" cy="120"/>
                </a:xfrm>
                <a:custGeom>
                  <a:avLst/>
                  <a:gdLst>
                    <a:gd name="T0" fmla="*/ 58 w 364"/>
                    <a:gd name="T1" fmla="*/ 113 h 264"/>
                    <a:gd name="T2" fmla="*/ 36 w 364"/>
                    <a:gd name="T3" fmla="*/ 80 h 264"/>
                    <a:gd name="T4" fmla="*/ 18 w 364"/>
                    <a:gd name="T5" fmla="*/ 47 h 264"/>
                    <a:gd name="T6" fmla="*/ 15 w 364"/>
                    <a:gd name="T7" fmla="*/ 36 h 264"/>
                    <a:gd name="T8" fmla="*/ 0 w 364"/>
                    <a:gd name="T9" fmla="*/ 11 h 264"/>
                    <a:gd name="T10" fmla="*/ 26 w 364"/>
                    <a:gd name="T11" fmla="*/ 0 h 264"/>
                    <a:gd name="T12" fmla="*/ 47 w 364"/>
                    <a:gd name="T13" fmla="*/ 0 h 264"/>
                    <a:gd name="T14" fmla="*/ 90 w 364"/>
                    <a:gd name="T15" fmla="*/ 0 h 264"/>
                    <a:gd name="T16" fmla="*/ 133 w 364"/>
                    <a:gd name="T17" fmla="*/ 0 h 264"/>
                    <a:gd name="T18" fmla="*/ 162 w 364"/>
                    <a:gd name="T19" fmla="*/ 33 h 264"/>
                    <a:gd name="T20" fmla="*/ 140 w 364"/>
                    <a:gd name="T21" fmla="*/ 76 h 264"/>
                    <a:gd name="T22" fmla="*/ 129 w 364"/>
                    <a:gd name="T23" fmla="*/ 109 h 264"/>
                    <a:gd name="T24" fmla="*/ 122 w 364"/>
                    <a:gd name="T25" fmla="*/ 120 h 264"/>
                    <a:gd name="T26" fmla="*/ 58 w 364"/>
                    <a:gd name="T27" fmla="*/ 113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
                    <a:gd name="T43" fmla="*/ 0 h 264"/>
                    <a:gd name="T44" fmla="*/ 364 w 364"/>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 h="264">
                      <a:moveTo>
                        <a:pt x="129" y="248"/>
                      </a:moveTo>
                      <a:cubicBezTo>
                        <a:pt x="120" y="211"/>
                        <a:pt x="113" y="197"/>
                        <a:pt x="81" y="176"/>
                      </a:cubicBezTo>
                      <a:cubicBezTo>
                        <a:pt x="67" y="134"/>
                        <a:pt x="78" y="159"/>
                        <a:pt x="41" y="104"/>
                      </a:cubicBezTo>
                      <a:cubicBezTo>
                        <a:pt x="36" y="97"/>
                        <a:pt x="37" y="87"/>
                        <a:pt x="33" y="80"/>
                      </a:cubicBezTo>
                      <a:cubicBezTo>
                        <a:pt x="0" y="20"/>
                        <a:pt x="1" y="53"/>
                        <a:pt x="1" y="24"/>
                      </a:cubicBezTo>
                      <a:lnTo>
                        <a:pt x="57" y="0"/>
                      </a:lnTo>
                      <a:lnTo>
                        <a:pt x="105" y="0"/>
                      </a:lnTo>
                      <a:lnTo>
                        <a:pt x="201" y="0"/>
                      </a:lnTo>
                      <a:lnTo>
                        <a:pt x="297" y="0"/>
                      </a:lnTo>
                      <a:cubicBezTo>
                        <a:pt x="320" y="23"/>
                        <a:pt x="356" y="40"/>
                        <a:pt x="361" y="72"/>
                      </a:cubicBezTo>
                      <a:cubicBezTo>
                        <a:pt x="364" y="89"/>
                        <a:pt x="321" y="150"/>
                        <a:pt x="313" y="168"/>
                      </a:cubicBezTo>
                      <a:cubicBezTo>
                        <a:pt x="303" y="191"/>
                        <a:pt x="297" y="216"/>
                        <a:pt x="289" y="240"/>
                      </a:cubicBezTo>
                      <a:cubicBezTo>
                        <a:pt x="286" y="249"/>
                        <a:pt x="273" y="264"/>
                        <a:pt x="273" y="264"/>
                      </a:cubicBezTo>
                      <a:lnTo>
                        <a:pt x="129" y="248"/>
                      </a:lnTo>
                      <a:close/>
                    </a:path>
                  </a:pathLst>
                </a:custGeom>
                <a:solidFill>
                  <a:srgbClr val="CA9536"/>
                </a:solidFill>
                <a:ln w="9525" cap="flat" cmpd="sng">
                  <a:solidFill>
                    <a:srgbClr val="3D3D3D"/>
                  </a:solidFill>
                  <a:prstDash val="solid"/>
                  <a:round/>
                  <a:headEnd type="none" w="med" len="med"/>
                  <a:tailEnd type="none" w="med" len="med"/>
                </a:ln>
              </p:spPr>
              <p:txBody>
                <a:bodyPr>
                  <a:spAutoFit/>
                </a:bodyPr>
                <a:lstStyle/>
                <a:p>
                  <a:endParaRPr lang="en-US"/>
                </a:p>
              </p:txBody>
            </p:sp>
            <p:sp>
              <p:nvSpPr>
                <p:cNvPr id="12366" name="Freeform 168"/>
                <p:cNvSpPr>
                  <a:spLocks/>
                </p:cNvSpPr>
                <p:nvPr/>
              </p:nvSpPr>
              <p:spPr bwMode="auto">
                <a:xfrm>
                  <a:off x="1872" y="2016"/>
                  <a:ext cx="163" cy="120"/>
                </a:xfrm>
                <a:custGeom>
                  <a:avLst/>
                  <a:gdLst>
                    <a:gd name="T0" fmla="*/ 58 w 364"/>
                    <a:gd name="T1" fmla="*/ 113 h 264"/>
                    <a:gd name="T2" fmla="*/ 36 w 364"/>
                    <a:gd name="T3" fmla="*/ 80 h 264"/>
                    <a:gd name="T4" fmla="*/ 18 w 364"/>
                    <a:gd name="T5" fmla="*/ 47 h 264"/>
                    <a:gd name="T6" fmla="*/ 15 w 364"/>
                    <a:gd name="T7" fmla="*/ 36 h 264"/>
                    <a:gd name="T8" fmla="*/ 0 w 364"/>
                    <a:gd name="T9" fmla="*/ 11 h 264"/>
                    <a:gd name="T10" fmla="*/ 26 w 364"/>
                    <a:gd name="T11" fmla="*/ 0 h 264"/>
                    <a:gd name="T12" fmla="*/ 47 w 364"/>
                    <a:gd name="T13" fmla="*/ 0 h 264"/>
                    <a:gd name="T14" fmla="*/ 90 w 364"/>
                    <a:gd name="T15" fmla="*/ 0 h 264"/>
                    <a:gd name="T16" fmla="*/ 133 w 364"/>
                    <a:gd name="T17" fmla="*/ 0 h 264"/>
                    <a:gd name="T18" fmla="*/ 162 w 364"/>
                    <a:gd name="T19" fmla="*/ 33 h 264"/>
                    <a:gd name="T20" fmla="*/ 140 w 364"/>
                    <a:gd name="T21" fmla="*/ 76 h 264"/>
                    <a:gd name="T22" fmla="*/ 129 w 364"/>
                    <a:gd name="T23" fmla="*/ 109 h 264"/>
                    <a:gd name="T24" fmla="*/ 122 w 364"/>
                    <a:gd name="T25" fmla="*/ 120 h 264"/>
                    <a:gd name="T26" fmla="*/ 58 w 364"/>
                    <a:gd name="T27" fmla="*/ 113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
                    <a:gd name="T43" fmla="*/ 0 h 264"/>
                    <a:gd name="T44" fmla="*/ 364 w 364"/>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 h="264">
                      <a:moveTo>
                        <a:pt x="129" y="248"/>
                      </a:moveTo>
                      <a:cubicBezTo>
                        <a:pt x="120" y="211"/>
                        <a:pt x="113" y="197"/>
                        <a:pt x="81" y="176"/>
                      </a:cubicBezTo>
                      <a:cubicBezTo>
                        <a:pt x="67" y="134"/>
                        <a:pt x="78" y="159"/>
                        <a:pt x="41" y="104"/>
                      </a:cubicBezTo>
                      <a:cubicBezTo>
                        <a:pt x="36" y="97"/>
                        <a:pt x="37" y="87"/>
                        <a:pt x="33" y="80"/>
                      </a:cubicBezTo>
                      <a:cubicBezTo>
                        <a:pt x="0" y="20"/>
                        <a:pt x="1" y="53"/>
                        <a:pt x="1" y="24"/>
                      </a:cubicBezTo>
                      <a:lnTo>
                        <a:pt x="57" y="0"/>
                      </a:lnTo>
                      <a:lnTo>
                        <a:pt x="105" y="0"/>
                      </a:lnTo>
                      <a:lnTo>
                        <a:pt x="201" y="0"/>
                      </a:lnTo>
                      <a:lnTo>
                        <a:pt x="297" y="0"/>
                      </a:lnTo>
                      <a:cubicBezTo>
                        <a:pt x="320" y="23"/>
                        <a:pt x="356" y="40"/>
                        <a:pt x="361" y="72"/>
                      </a:cubicBezTo>
                      <a:cubicBezTo>
                        <a:pt x="364" y="89"/>
                        <a:pt x="321" y="150"/>
                        <a:pt x="313" y="168"/>
                      </a:cubicBezTo>
                      <a:cubicBezTo>
                        <a:pt x="303" y="191"/>
                        <a:pt x="297" y="216"/>
                        <a:pt x="289" y="240"/>
                      </a:cubicBezTo>
                      <a:cubicBezTo>
                        <a:pt x="286" y="249"/>
                        <a:pt x="273" y="264"/>
                        <a:pt x="273" y="264"/>
                      </a:cubicBezTo>
                      <a:lnTo>
                        <a:pt x="129" y="248"/>
                      </a:lnTo>
                      <a:close/>
                    </a:path>
                  </a:pathLst>
                </a:custGeom>
                <a:solidFill>
                  <a:srgbClr val="CA9536"/>
                </a:solidFill>
                <a:ln w="9525" cap="flat" cmpd="sng">
                  <a:solidFill>
                    <a:srgbClr val="3D3D3D"/>
                  </a:solidFill>
                  <a:prstDash val="solid"/>
                  <a:round/>
                  <a:headEnd type="none" w="med" len="med"/>
                  <a:tailEnd type="none" w="med" len="med"/>
                </a:ln>
              </p:spPr>
              <p:txBody>
                <a:bodyPr>
                  <a:spAutoFit/>
                </a:bodyPr>
                <a:lstStyle/>
                <a:p>
                  <a:endParaRPr lang="en-US"/>
                </a:p>
              </p:txBody>
            </p:sp>
            <p:sp>
              <p:nvSpPr>
                <p:cNvPr id="12367" name="Freeform 169"/>
                <p:cNvSpPr>
                  <a:spLocks/>
                </p:cNvSpPr>
                <p:nvPr/>
              </p:nvSpPr>
              <p:spPr bwMode="auto">
                <a:xfrm>
                  <a:off x="1888" y="2112"/>
                  <a:ext cx="163" cy="120"/>
                </a:xfrm>
                <a:custGeom>
                  <a:avLst/>
                  <a:gdLst>
                    <a:gd name="T0" fmla="*/ 58 w 364"/>
                    <a:gd name="T1" fmla="*/ 113 h 264"/>
                    <a:gd name="T2" fmla="*/ 36 w 364"/>
                    <a:gd name="T3" fmla="*/ 80 h 264"/>
                    <a:gd name="T4" fmla="*/ 18 w 364"/>
                    <a:gd name="T5" fmla="*/ 47 h 264"/>
                    <a:gd name="T6" fmla="*/ 15 w 364"/>
                    <a:gd name="T7" fmla="*/ 36 h 264"/>
                    <a:gd name="T8" fmla="*/ 0 w 364"/>
                    <a:gd name="T9" fmla="*/ 11 h 264"/>
                    <a:gd name="T10" fmla="*/ 26 w 364"/>
                    <a:gd name="T11" fmla="*/ 0 h 264"/>
                    <a:gd name="T12" fmla="*/ 47 w 364"/>
                    <a:gd name="T13" fmla="*/ 0 h 264"/>
                    <a:gd name="T14" fmla="*/ 90 w 364"/>
                    <a:gd name="T15" fmla="*/ 0 h 264"/>
                    <a:gd name="T16" fmla="*/ 133 w 364"/>
                    <a:gd name="T17" fmla="*/ 0 h 264"/>
                    <a:gd name="T18" fmla="*/ 162 w 364"/>
                    <a:gd name="T19" fmla="*/ 33 h 264"/>
                    <a:gd name="T20" fmla="*/ 140 w 364"/>
                    <a:gd name="T21" fmla="*/ 76 h 264"/>
                    <a:gd name="T22" fmla="*/ 129 w 364"/>
                    <a:gd name="T23" fmla="*/ 109 h 264"/>
                    <a:gd name="T24" fmla="*/ 122 w 364"/>
                    <a:gd name="T25" fmla="*/ 120 h 264"/>
                    <a:gd name="T26" fmla="*/ 58 w 364"/>
                    <a:gd name="T27" fmla="*/ 113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
                    <a:gd name="T43" fmla="*/ 0 h 264"/>
                    <a:gd name="T44" fmla="*/ 364 w 364"/>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 h="264">
                      <a:moveTo>
                        <a:pt x="129" y="248"/>
                      </a:moveTo>
                      <a:cubicBezTo>
                        <a:pt x="120" y="211"/>
                        <a:pt x="113" y="197"/>
                        <a:pt x="81" y="176"/>
                      </a:cubicBezTo>
                      <a:cubicBezTo>
                        <a:pt x="67" y="134"/>
                        <a:pt x="78" y="159"/>
                        <a:pt x="41" y="104"/>
                      </a:cubicBezTo>
                      <a:cubicBezTo>
                        <a:pt x="36" y="97"/>
                        <a:pt x="37" y="87"/>
                        <a:pt x="33" y="80"/>
                      </a:cubicBezTo>
                      <a:cubicBezTo>
                        <a:pt x="0" y="20"/>
                        <a:pt x="1" y="53"/>
                        <a:pt x="1" y="24"/>
                      </a:cubicBezTo>
                      <a:lnTo>
                        <a:pt x="57" y="0"/>
                      </a:lnTo>
                      <a:lnTo>
                        <a:pt x="105" y="0"/>
                      </a:lnTo>
                      <a:lnTo>
                        <a:pt x="201" y="0"/>
                      </a:lnTo>
                      <a:lnTo>
                        <a:pt x="297" y="0"/>
                      </a:lnTo>
                      <a:cubicBezTo>
                        <a:pt x="320" y="23"/>
                        <a:pt x="356" y="40"/>
                        <a:pt x="361" y="72"/>
                      </a:cubicBezTo>
                      <a:cubicBezTo>
                        <a:pt x="364" y="89"/>
                        <a:pt x="321" y="150"/>
                        <a:pt x="313" y="168"/>
                      </a:cubicBezTo>
                      <a:cubicBezTo>
                        <a:pt x="303" y="191"/>
                        <a:pt x="297" y="216"/>
                        <a:pt x="289" y="240"/>
                      </a:cubicBezTo>
                      <a:cubicBezTo>
                        <a:pt x="286" y="249"/>
                        <a:pt x="273" y="264"/>
                        <a:pt x="273" y="264"/>
                      </a:cubicBezTo>
                      <a:lnTo>
                        <a:pt x="129" y="248"/>
                      </a:lnTo>
                      <a:close/>
                    </a:path>
                  </a:pathLst>
                </a:custGeom>
                <a:solidFill>
                  <a:srgbClr val="CA9536"/>
                </a:solidFill>
                <a:ln w="9525" cap="flat" cmpd="sng">
                  <a:solidFill>
                    <a:srgbClr val="3D3D3D"/>
                  </a:solidFill>
                  <a:prstDash val="solid"/>
                  <a:round/>
                  <a:headEnd type="none" w="med" len="med"/>
                  <a:tailEnd type="none" w="med" len="med"/>
                </a:ln>
              </p:spPr>
              <p:txBody>
                <a:bodyPr>
                  <a:spAutoFit/>
                </a:bodyPr>
                <a:lstStyle/>
                <a:p>
                  <a:endParaRPr lang="en-US"/>
                </a:p>
              </p:txBody>
            </p:sp>
            <p:sp>
              <p:nvSpPr>
                <p:cNvPr id="12368" name="Freeform 170"/>
                <p:cNvSpPr>
                  <a:spLocks/>
                </p:cNvSpPr>
                <p:nvPr/>
              </p:nvSpPr>
              <p:spPr bwMode="auto">
                <a:xfrm>
                  <a:off x="1904" y="2200"/>
                  <a:ext cx="163" cy="120"/>
                </a:xfrm>
                <a:custGeom>
                  <a:avLst/>
                  <a:gdLst>
                    <a:gd name="T0" fmla="*/ 58 w 364"/>
                    <a:gd name="T1" fmla="*/ 113 h 264"/>
                    <a:gd name="T2" fmla="*/ 36 w 364"/>
                    <a:gd name="T3" fmla="*/ 80 h 264"/>
                    <a:gd name="T4" fmla="*/ 18 w 364"/>
                    <a:gd name="T5" fmla="*/ 47 h 264"/>
                    <a:gd name="T6" fmla="*/ 15 w 364"/>
                    <a:gd name="T7" fmla="*/ 36 h 264"/>
                    <a:gd name="T8" fmla="*/ 0 w 364"/>
                    <a:gd name="T9" fmla="*/ 11 h 264"/>
                    <a:gd name="T10" fmla="*/ 26 w 364"/>
                    <a:gd name="T11" fmla="*/ 0 h 264"/>
                    <a:gd name="T12" fmla="*/ 47 w 364"/>
                    <a:gd name="T13" fmla="*/ 0 h 264"/>
                    <a:gd name="T14" fmla="*/ 90 w 364"/>
                    <a:gd name="T15" fmla="*/ 0 h 264"/>
                    <a:gd name="T16" fmla="*/ 133 w 364"/>
                    <a:gd name="T17" fmla="*/ 0 h 264"/>
                    <a:gd name="T18" fmla="*/ 162 w 364"/>
                    <a:gd name="T19" fmla="*/ 33 h 264"/>
                    <a:gd name="T20" fmla="*/ 140 w 364"/>
                    <a:gd name="T21" fmla="*/ 76 h 264"/>
                    <a:gd name="T22" fmla="*/ 129 w 364"/>
                    <a:gd name="T23" fmla="*/ 109 h 264"/>
                    <a:gd name="T24" fmla="*/ 122 w 364"/>
                    <a:gd name="T25" fmla="*/ 120 h 264"/>
                    <a:gd name="T26" fmla="*/ 58 w 364"/>
                    <a:gd name="T27" fmla="*/ 113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
                    <a:gd name="T43" fmla="*/ 0 h 264"/>
                    <a:gd name="T44" fmla="*/ 364 w 364"/>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 h="264">
                      <a:moveTo>
                        <a:pt x="129" y="248"/>
                      </a:moveTo>
                      <a:cubicBezTo>
                        <a:pt x="120" y="211"/>
                        <a:pt x="113" y="197"/>
                        <a:pt x="81" y="176"/>
                      </a:cubicBezTo>
                      <a:cubicBezTo>
                        <a:pt x="67" y="134"/>
                        <a:pt x="78" y="159"/>
                        <a:pt x="41" y="104"/>
                      </a:cubicBezTo>
                      <a:cubicBezTo>
                        <a:pt x="36" y="97"/>
                        <a:pt x="37" y="87"/>
                        <a:pt x="33" y="80"/>
                      </a:cubicBezTo>
                      <a:cubicBezTo>
                        <a:pt x="0" y="20"/>
                        <a:pt x="1" y="53"/>
                        <a:pt x="1" y="24"/>
                      </a:cubicBezTo>
                      <a:lnTo>
                        <a:pt x="57" y="0"/>
                      </a:lnTo>
                      <a:lnTo>
                        <a:pt x="105" y="0"/>
                      </a:lnTo>
                      <a:lnTo>
                        <a:pt x="201" y="0"/>
                      </a:lnTo>
                      <a:lnTo>
                        <a:pt x="297" y="0"/>
                      </a:lnTo>
                      <a:cubicBezTo>
                        <a:pt x="320" y="23"/>
                        <a:pt x="356" y="40"/>
                        <a:pt x="361" y="72"/>
                      </a:cubicBezTo>
                      <a:cubicBezTo>
                        <a:pt x="364" y="89"/>
                        <a:pt x="321" y="150"/>
                        <a:pt x="313" y="168"/>
                      </a:cubicBezTo>
                      <a:cubicBezTo>
                        <a:pt x="303" y="191"/>
                        <a:pt x="297" y="216"/>
                        <a:pt x="289" y="240"/>
                      </a:cubicBezTo>
                      <a:cubicBezTo>
                        <a:pt x="286" y="249"/>
                        <a:pt x="273" y="264"/>
                        <a:pt x="273" y="264"/>
                      </a:cubicBezTo>
                      <a:lnTo>
                        <a:pt x="129" y="248"/>
                      </a:lnTo>
                      <a:close/>
                    </a:path>
                  </a:pathLst>
                </a:custGeom>
                <a:solidFill>
                  <a:srgbClr val="CA9536"/>
                </a:solidFill>
                <a:ln w="9525" cap="flat" cmpd="sng">
                  <a:solidFill>
                    <a:srgbClr val="3D3D3D"/>
                  </a:solidFill>
                  <a:prstDash val="solid"/>
                  <a:round/>
                  <a:headEnd type="none" w="med" len="med"/>
                  <a:tailEnd type="none" w="med" len="med"/>
                </a:ln>
              </p:spPr>
              <p:txBody>
                <a:bodyPr>
                  <a:spAutoFit/>
                </a:bodyPr>
                <a:lstStyle/>
                <a:p>
                  <a:endParaRPr lang="en-US"/>
                </a:p>
              </p:txBody>
            </p:sp>
            <p:sp>
              <p:nvSpPr>
                <p:cNvPr id="12369" name="Freeform 171"/>
                <p:cNvSpPr>
                  <a:spLocks/>
                </p:cNvSpPr>
                <p:nvPr/>
              </p:nvSpPr>
              <p:spPr bwMode="auto">
                <a:xfrm>
                  <a:off x="1928" y="2288"/>
                  <a:ext cx="163" cy="120"/>
                </a:xfrm>
                <a:custGeom>
                  <a:avLst/>
                  <a:gdLst>
                    <a:gd name="T0" fmla="*/ 58 w 364"/>
                    <a:gd name="T1" fmla="*/ 113 h 264"/>
                    <a:gd name="T2" fmla="*/ 36 w 364"/>
                    <a:gd name="T3" fmla="*/ 80 h 264"/>
                    <a:gd name="T4" fmla="*/ 18 w 364"/>
                    <a:gd name="T5" fmla="*/ 47 h 264"/>
                    <a:gd name="T6" fmla="*/ 15 w 364"/>
                    <a:gd name="T7" fmla="*/ 36 h 264"/>
                    <a:gd name="T8" fmla="*/ 0 w 364"/>
                    <a:gd name="T9" fmla="*/ 11 h 264"/>
                    <a:gd name="T10" fmla="*/ 26 w 364"/>
                    <a:gd name="T11" fmla="*/ 0 h 264"/>
                    <a:gd name="T12" fmla="*/ 47 w 364"/>
                    <a:gd name="T13" fmla="*/ 0 h 264"/>
                    <a:gd name="T14" fmla="*/ 90 w 364"/>
                    <a:gd name="T15" fmla="*/ 0 h 264"/>
                    <a:gd name="T16" fmla="*/ 133 w 364"/>
                    <a:gd name="T17" fmla="*/ 0 h 264"/>
                    <a:gd name="T18" fmla="*/ 162 w 364"/>
                    <a:gd name="T19" fmla="*/ 33 h 264"/>
                    <a:gd name="T20" fmla="*/ 140 w 364"/>
                    <a:gd name="T21" fmla="*/ 76 h 264"/>
                    <a:gd name="T22" fmla="*/ 129 w 364"/>
                    <a:gd name="T23" fmla="*/ 109 h 264"/>
                    <a:gd name="T24" fmla="*/ 122 w 364"/>
                    <a:gd name="T25" fmla="*/ 120 h 264"/>
                    <a:gd name="T26" fmla="*/ 58 w 364"/>
                    <a:gd name="T27" fmla="*/ 113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
                    <a:gd name="T43" fmla="*/ 0 h 264"/>
                    <a:gd name="T44" fmla="*/ 364 w 364"/>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 h="264">
                      <a:moveTo>
                        <a:pt x="129" y="248"/>
                      </a:moveTo>
                      <a:cubicBezTo>
                        <a:pt x="120" y="211"/>
                        <a:pt x="113" y="197"/>
                        <a:pt x="81" y="176"/>
                      </a:cubicBezTo>
                      <a:cubicBezTo>
                        <a:pt x="67" y="134"/>
                        <a:pt x="78" y="159"/>
                        <a:pt x="41" y="104"/>
                      </a:cubicBezTo>
                      <a:cubicBezTo>
                        <a:pt x="36" y="97"/>
                        <a:pt x="37" y="87"/>
                        <a:pt x="33" y="80"/>
                      </a:cubicBezTo>
                      <a:cubicBezTo>
                        <a:pt x="0" y="20"/>
                        <a:pt x="1" y="53"/>
                        <a:pt x="1" y="24"/>
                      </a:cubicBezTo>
                      <a:lnTo>
                        <a:pt x="57" y="0"/>
                      </a:lnTo>
                      <a:lnTo>
                        <a:pt x="105" y="0"/>
                      </a:lnTo>
                      <a:lnTo>
                        <a:pt x="201" y="0"/>
                      </a:lnTo>
                      <a:lnTo>
                        <a:pt x="297" y="0"/>
                      </a:lnTo>
                      <a:cubicBezTo>
                        <a:pt x="320" y="23"/>
                        <a:pt x="356" y="40"/>
                        <a:pt x="361" y="72"/>
                      </a:cubicBezTo>
                      <a:cubicBezTo>
                        <a:pt x="364" y="89"/>
                        <a:pt x="321" y="150"/>
                        <a:pt x="313" y="168"/>
                      </a:cubicBezTo>
                      <a:cubicBezTo>
                        <a:pt x="303" y="191"/>
                        <a:pt x="297" y="216"/>
                        <a:pt x="289" y="240"/>
                      </a:cubicBezTo>
                      <a:cubicBezTo>
                        <a:pt x="286" y="249"/>
                        <a:pt x="273" y="264"/>
                        <a:pt x="273" y="264"/>
                      </a:cubicBezTo>
                      <a:lnTo>
                        <a:pt x="129" y="248"/>
                      </a:lnTo>
                      <a:close/>
                    </a:path>
                  </a:pathLst>
                </a:custGeom>
                <a:solidFill>
                  <a:srgbClr val="CA9536"/>
                </a:solidFill>
                <a:ln w="9525" cap="flat" cmpd="sng">
                  <a:solidFill>
                    <a:srgbClr val="3D3D3D"/>
                  </a:solidFill>
                  <a:prstDash val="solid"/>
                  <a:round/>
                  <a:headEnd type="none" w="med" len="med"/>
                  <a:tailEnd type="none" w="med" len="med"/>
                </a:ln>
              </p:spPr>
              <p:txBody>
                <a:bodyPr>
                  <a:spAutoFit/>
                </a:bodyPr>
                <a:lstStyle/>
                <a:p>
                  <a:endParaRPr lang="en-US"/>
                </a:p>
              </p:txBody>
            </p:sp>
            <p:sp>
              <p:nvSpPr>
                <p:cNvPr id="12370" name="Freeform 172"/>
                <p:cNvSpPr>
                  <a:spLocks/>
                </p:cNvSpPr>
                <p:nvPr/>
              </p:nvSpPr>
              <p:spPr bwMode="auto">
                <a:xfrm>
                  <a:off x="1960" y="2376"/>
                  <a:ext cx="163" cy="120"/>
                </a:xfrm>
                <a:custGeom>
                  <a:avLst/>
                  <a:gdLst>
                    <a:gd name="T0" fmla="*/ 58 w 364"/>
                    <a:gd name="T1" fmla="*/ 113 h 264"/>
                    <a:gd name="T2" fmla="*/ 36 w 364"/>
                    <a:gd name="T3" fmla="*/ 80 h 264"/>
                    <a:gd name="T4" fmla="*/ 18 w 364"/>
                    <a:gd name="T5" fmla="*/ 47 h 264"/>
                    <a:gd name="T6" fmla="*/ 15 w 364"/>
                    <a:gd name="T7" fmla="*/ 36 h 264"/>
                    <a:gd name="T8" fmla="*/ 0 w 364"/>
                    <a:gd name="T9" fmla="*/ 11 h 264"/>
                    <a:gd name="T10" fmla="*/ 26 w 364"/>
                    <a:gd name="T11" fmla="*/ 0 h 264"/>
                    <a:gd name="T12" fmla="*/ 47 w 364"/>
                    <a:gd name="T13" fmla="*/ 0 h 264"/>
                    <a:gd name="T14" fmla="*/ 90 w 364"/>
                    <a:gd name="T15" fmla="*/ 0 h 264"/>
                    <a:gd name="T16" fmla="*/ 133 w 364"/>
                    <a:gd name="T17" fmla="*/ 0 h 264"/>
                    <a:gd name="T18" fmla="*/ 162 w 364"/>
                    <a:gd name="T19" fmla="*/ 33 h 264"/>
                    <a:gd name="T20" fmla="*/ 140 w 364"/>
                    <a:gd name="T21" fmla="*/ 76 h 264"/>
                    <a:gd name="T22" fmla="*/ 129 w 364"/>
                    <a:gd name="T23" fmla="*/ 109 h 264"/>
                    <a:gd name="T24" fmla="*/ 122 w 364"/>
                    <a:gd name="T25" fmla="*/ 120 h 264"/>
                    <a:gd name="T26" fmla="*/ 58 w 364"/>
                    <a:gd name="T27" fmla="*/ 113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
                    <a:gd name="T43" fmla="*/ 0 h 264"/>
                    <a:gd name="T44" fmla="*/ 364 w 364"/>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 h="264">
                      <a:moveTo>
                        <a:pt x="129" y="248"/>
                      </a:moveTo>
                      <a:cubicBezTo>
                        <a:pt x="120" y="211"/>
                        <a:pt x="113" y="197"/>
                        <a:pt x="81" y="176"/>
                      </a:cubicBezTo>
                      <a:cubicBezTo>
                        <a:pt x="67" y="134"/>
                        <a:pt x="78" y="159"/>
                        <a:pt x="41" y="104"/>
                      </a:cubicBezTo>
                      <a:cubicBezTo>
                        <a:pt x="36" y="97"/>
                        <a:pt x="37" y="87"/>
                        <a:pt x="33" y="80"/>
                      </a:cubicBezTo>
                      <a:cubicBezTo>
                        <a:pt x="0" y="20"/>
                        <a:pt x="1" y="53"/>
                        <a:pt x="1" y="24"/>
                      </a:cubicBezTo>
                      <a:lnTo>
                        <a:pt x="57" y="0"/>
                      </a:lnTo>
                      <a:lnTo>
                        <a:pt x="105" y="0"/>
                      </a:lnTo>
                      <a:lnTo>
                        <a:pt x="201" y="0"/>
                      </a:lnTo>
                      <a:lnTo>
                        <a:pt x="297" y="0"/>
                      </a:lnTo>
                      <a:cubicBezTo>
                        <a:pt x="320" y="23"/>
                        <a:pt x="356" y="40"/>
                        <a:pt x="361" y="72"/>
                      </a:cubicBezTo>
                      <a:cubicBezTo>
                        <a:pt x="364" y="89"/>
                        <a:pt x="321" y="150"/>
                        <a:pt x="313" y="168"/>
                      </a:cubicBezTo>
                      <a:cubicBezTo>
                        <a:pt x="303" y="191"/>
                        <a:pt x="297" y="216"/>
                        <a:pt x="289" y="240"/>
                      </a:cubicBezTo>
                      <a:cubicBezTo>
                        <a:pt x="286" y="249"/>
                        <a:pt x="273" y="264"/>
                        <a:pt x="273" y="264"/>
                      </a:cubicBezTo>
                      <a:lnTo>
                        <a:pt x="129" y="248"/>
                      </a:lnTo>
                      <a:close/>
                    </a:path>
                  </a:pathLst>
                </a:custGeom>
                <a:solidFill>
                  <a:srgbClr val="CA9536"/>
                </a:solidFill>
                <a:ln w="9525" cap="flat" cmpd="sng">
                  <a:solidFill>
                    <a:srgbClr val="3D3D3D"/>
                  </a:solidFill>
                  <a:prstDash val="solid"/>
                  <a:round/>
                  <a:headEnd type="none" w="med" len="med"/>
                  <a:tailEnd type="none" w="med" len="med"/>
                </a:ln>
              </p:spPr>
              <p:txBody>
                <a:bodyPr>
                  <a:spAutoFit/>
                </a:bodyPr>
                <a:lstStyle/>
                <a:p>
                  <a:endParaRPr lang="en-US"/>
                </a:p>
              </p:txBody>
            </p:sp>
            <p:sp>
              <p:nvSpPr>
                <p:cNvPr id="12371" name="Freeform 173"/>
                <p:cNvSpPr>
                  <a:spLocks/>
                </p:cNvSpPr>
                <p:nvPr/>
              </p:nvSpPr>
              <p:spPr bwMode="auto">
                <a:xfrm>
                  <a:off x="1984" y="2472"/>
                  <a:ext cx="163" cy="120"/>
                </a:xfrm>
                <a:custGeom>
                  <a:avLst/>
                  <a:gdLst>
                    <a:gd name="T0" fmla="*/ 58 w 364"/>
                    <a:gd name="T1" fmla="*/ 113 h 264"/>
                    <a:gd name="T2" fmla="*/ 36 w 364"/>
                    <a:gd name="T3" fmla="*/ 80 h 264"/>
                    <a:gd name="T4" fmla="*/ 18 w 364"/>
                    <a:gd name="T5" fmla="*/ 47 h 264"/>
                    <a:gd name="T6" fmla="*/ 15 w 364"/>
                    <a:gd name="T7" fmla="*/ 36 h 264"/>
                    <a:gd name="T8" fmla="*/ 0 w 364"/>
                    <a:gd name="T9" fmla="*/ 11 h 264"/>
                    <a:gd name="T10" fmla="*/ 26 w 364"/>
                    <a:gd name="T11" fmla="*/ 0 h 264"/>
                    <a:gd name="T12" fmla="*/ 47 w 364"/>
                    <a:gd name="T13" fmla="*/ 0 h 264"/>
                    <a:gd name="T14" fmla="*/ 90 w 364"/>
                    <a:gd name="T15" fmla="*/ 0 h 264"/>
                    <a:gd name="T16" fmla="*/ 133 w 364"/>
                    <a:gd name="T17" fmla="*/ 0 h 264"/>
                    <a:gd name="T18" fmla="*/ 162 w 364"/>
                    <a:gd name="T19" fmla="*/ 33 h 264"/>
                    <a:gd name="T20" fmla="*/ 140 w 364"/>
                    <a:gd name="T21" fmla="*/ 76 h 264"/>
                    <a:gd name="T22" fmla="*/ 129 w 364"/>
                    <a:gd name="T23" fmla="*/ 109 h 264"/>
                    <a:gd name="T24" fmla="*/ 122 w 364"/>
                    <a:gd name="T25" fmla="*/ 120 h 264"/>
                    <a:gd name="T26" fmla="*/ 58 w 364"/>
                    <a:gd name="T27" fmla="*/ 113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
                    <a:gd name="T43" fmla="*/ 0 h 264"/>
                    <a:gd name="T44" fmla="*/ 364 w 364"/>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 h="264">
                      <a:moveTo>
                        <a:pt x="129" y="248"/>
                      </a:moveTo>
                      <a:cubicBezTo>
                        <a:pt x="120" y="211"/>
                        <a:pt x="113" y="197"/>
                        <a:pt x="81" y="176"/>
                      </a:cubicBezTo>
                      <a:cubicBezTo>
                        <a:pt x="67" y="134"/>
                        <a:pt x="78" y="159"/>
                        <a:pt x="41" y="104"/>
                      </a:cubicBezTo>
                      <a:cubicBezTo>
                        <a:pt x="36" y="97"/>
                        <a:pt x="37" y="87"/>
                        <a:pt x="33" y="80"/>
                      </a:cubicBezTo>
                      <a:cubicBezTo>
                        <a:pt x="0" y="20"/>
                        <a:pt x="1" y="53"/>
                        <a:pt x="1" y="24"/>
                      </a:cubicBezTo>
                      <a:lnTo>
                        <a:pt x="57" y="0"/>
                      </a:lnTo>
                      <a:lnTo>
                        <a:pt x="105" y="0"/>
                      </a:lnTo>
                      <a:lnTo>
                        <a:pt x="201" y="0"/>
                      </a:lnTo>
                      <a:lnTo>
                        <a:pt x="297" y="0"/>
                      </a:lnTo>
                      <a:cubicBezTo>
                        <a:pt x="320" y="23"/>
                        <a:pt x="356" y="40"/>
                        <a:pt x="361" y="72"/>
                      </a:cubicBezTo>
                      <a:cubicBezTo>
                        <a:pt x="364" y="89"/>
                        <a:pt x="321" y="150"/>
                        <a:pt x="313" y="168"/>
                      </a:cubicBezTo>
                      <a:cubicBezTo>
                        <a:pt x="303" y="191"/>
                        <a:pt x="297" y="216"/>
                        <a:pt x="289" y="240"/>
                      </a:cubicBezTo>
                      <a:cubicBezTo>
                        <a:pt x="286" y="249"/>
                        <a:pt x="273" y="264"/>
                        <a:pt x="273" y="264"/>
                      </a:cubicBezTo>
                      <a:lnTo>
                        <a:pt x="129" y="248"/>
                      </a:lnTo>
                      <a:close/>
                    </a:path>
                  </a:pathLst>
                </a:custGeom>
                <a:solidFill>
                  <a:srgbClr val="CA9536"/>
                </a:solidFill>
                <a:ln w="9525" cap="flat" cmpd="sng">
                  <a:solidFill>
                    <a:srgbClr val="3D3D3D"/>
                  </a:solidFill>
                  <a:prstDash val="solid"/>
                  <a:round/>
                  <a:headEnd type="none" w="med" len="med"/>
                  <a:tailEnd type="none" w="med" len="med"/>
                </a:ln>
              </p:spPr>
              <p:txBody>
                <a:bodyPr>
                  <a:spAutoFit/>
                </a:bodyPr>
                <a:lstStyle/>
                <a:p>
                  <a:endParaRPr lang="en-US"/>
                </a:p>
              </p:txBody>
            </p:sp>
            <p:sp>
              <p:nvSpPr>
                <p:cNvPr id="12372" name="Freeform 174"/>
                <p:cNvSpPr>
                  <a:spLocks/>
                </p:cNvSpPr>
                <p:nvPr/>
              </p:nvSpPr>
              <p:spPr bwMode="auto">
                <a:xfrm>
                  <a:off x="2008" y="2560"/>
                  <a:ext cx="163" cy="120"/>
                </a:xfrm>
                <a:custGeom>
                  <a:avLst/>
                  <a:gdLst>
                    <a:gd name="T0" fmla="*/ 58 w 364"/>
                    <a:gd name="T1" fmla="*/ 113 h 264"/>
                    <a:gd name="T2" fmla="*/ 36 w 364"/>
                    <a:gd name="T3" fmla="*/ 80 h 264"/>
                    <a:gd name="T4" fmla="*/ 18 w 364"/>
                    <a:gd name="T5" fmla="*/ 47 h 264"/>
                    <a:gd name="T6" fmla="*/ 15 w 364"/>
                    <a:gd name="T7" fmla="*/ 36 h 264"/>
                    <a:gd name="T8" fmla="*/ 0 w 364"/>
                    <a:gd name="T9" fmla="*/ 11 h 264"/>
                    <a:gd name="T10" fmla="*/ 26 w 364"/>
                    <a:gd name="T11" fmla="*/ 0 h 264"/>
                    <a:gd name="T12" fmla="*/ 47 w 364"/>
                    <a:gd name="T13" fmla="*/ 0 h 264"/>
                    <a:gd name="T14" fmla="*/ 90 w 364"/>
                    <a:gd name="T15" fmla="*/ 0 h 264"/>
                    <a:gd name="T16" fmla="*/ 133 w 364"/>
                    <a:gd name="T17" fmla="*/ 0 h 264"/>
                    <a:gd name="T18" fmla="*/ 162 w 364"/>
                    <a:gd name="T19" fmla="*/ 33 h 264"/>
                    <a:gd name="T20" fmla="*/ 140 w 364"/>
                    <a:gd name="T21" fmla="*/ 76 h 264"/>
                    <a:gd name="T22" fmla="*/ 129 w 364"/>
                    <a:gd name="T23" fmla="*/ 109 h 264"/>
                    <a:gd name="T24" fmla="*/ 122 w 364"/>
                    <a:gd name="T25" fmla="*/ 120 h 264"/>
                    <a:gd name="T26" fmla="*/ 58 w 364"/>
                    <a:gd name="T27" fmla="*/ 113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
                    <a:gd name="T43" fmla="*/ 0 h 264"/>
                    <a:gd name="T44" fmla="*/ 364 w 364"/>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 h="264">
                      <a:moveTo>
                        <a:pt x="129" y="248"/>
                      </a:moveTo>
                      <a:cubicBezTo>
                        <a:pt x="120" y="211"/>
                        <a:pt x="113" y="197"/>
                        <a:pt x="81" y="176"/>
                      </a:cubicBezTo>
                      <a:cubicBezTo>
                        <a:pt x="67" y="134"/>
                        <a:pt x="78" y="159"/>
                        <a:pt x="41" y="104"/>
                      </a:cubicBezTo>
                      <a:cubicBezTo>
                        <a:pt x="36" y="97"/>
                        <a:pt x="37" y="87"/>
                        <a:pt x="33" y="80"/>
                      </a:cubicBezTo>
                      <a:cubicBezTo>
                        <a:pt x="0" y="20"/>
                        <a:pt x="1" y="53"/>
                        <a:pt x="1" y="24"/>
                      </a:cubicBezTo>
                      <a:lnTo>
                        <a:pt x="57" y="0"/>
                      </a:lnTo>
                      <a:lnTo>
                        <a:pt x="105" y="0"/>
                      </a:lnTo>
                      <a:lnTo>
                        <a:pt x="201" y="0"/>
                      </a:lnTo>
                      <a:lnTo>
                        <a:pt x="297" y="0"/>
                      </a:lnTo>
                      <a:cubicBezTo>
                        <a:pt x="320" y="23"/>
                        <a:pt x="356" y="40"/>
                        <a:pt x="361" y="72"/>
                      </a:cubicBezTo>
                      <a:cubicBezTo>
                        <a:pt x="364" y="89"/>
                        <a:pt x="321" y="150"/>
                        <a:pt x="313" y="168"/>
                      </a:cubicBezTo>
                      <a:cubicBezTo>
                        <a:pt x="303" y="191"/>
                        <a:pt x="297" y="216"/>
                        <a:pt x="289" y="240"/>
                      </a:cubicBezTo>
                      <a:cubicBezTo>
                        <a:pt x="286" y="249"/>
                        <a:pt x="273" y="264"/>
                        <a:pt x="273" y="264"/>
                      </a:cubicBezTo>
                      <a:lnTo>
                        <a:pt x="129" y="248"/>
                      </a:lnTo>
                      <a:close/>
                    </a:path>
                  </a:pathLst>
                </a:custGeom>
                <a:solidFill>
                  <a:srgbClr val="CA9536"/>
                </a:solidFill>
                <a:ln w="9525" cap="flat" cmpd="sng">
                  <a:solidFill>
                    <a:srgbClr val="3D3D3D"/>
                  </a:solidFill>
                  <a:prstDash val="solid"/>
                  <a:round/>
                  <a:headEnd type="none" w="med" len="med"/>
                  <a:tailEnd type="none" w="med" len="med"/>
                </a:ln>
              </p:spPr>
              <p:txBody>
                <a:bodyPr>
                  <a:spAutoFit/>
                </a:bodyPr>
                <a:lstStyle/>
                <a:p>
                  <a:endParaRPr lang="en-US"/>
                </a:p>
              </p:txBody>
            </p:sp>
            <p:sp>
              <p:nvSpPr>
                <p:cNvPr id="12373" name="Freeform 175"/>
                <p:cNvSpPr>
                  <a:spLocks/>
                </p:cNvSpPr>
                <p:nvPr/>
              </p:nvSpPr>
              <p:spPr bwMode="auto">
                <a:xfrm>
                  <a:off x="2024" y="2648"/>
                  <a:ext cx="163" cy="120"/>
                </a:xfrm>
                <a:custGeom>
                  <a:avLst/>
                  <a:gdLst>
                    <a:gd name="T0" fmla="*/ 58 w 364"/>
                    <a:gd name="T1" fmla="*/ 113 h 264"/>
                    <a:gd name="T2" fmla="*/ 36 w 364"/>
                    <a:gd name="T3" fmla="*/ 80 h 264"/>
                    <a:gd name="T4" fmla="*/ 18 w 364"/>
                    <a:gd name="T5" fmla="*/ 47 h 264"/>
                    <a:gd name="T6" fmla="*/ 15 w 364"/>
                    <a:gd name="T7" fmla="*/ 36 h 264"/>
                    <a:gd name="T8" fmla="*/ 0 w 364"/>
                    <a:gd name="T9" fmla="*/ 11 h 264"/>
                    <a:gd name="T10" fmla="*/ 26 w 364"/>
                    <a:gd name="T11" fmla="*/ 0 h 264"/>
                    <a:gd name="T12" fmla="*/ 47 w 364"/>
                    <a:gd name="T13" fmla="*/ 0 h 264"/>
                    <a:gd name="T14" fmla="*/ 90 w 364"/>
                    <a:gd name="T15" fmla="*/ 0 h 264"/>
                    <a:gd name="T16" fmla="*/ 133 w 364"/>
                    <a:gd name="T17" fmla="*/ 0 h 264"/>
                    <a:gd name="T18" fmla="*/ 162 w 364"/>
                    <a:gd name="T19" fmla="*/ 33 h 264"/>
                    <a:gd name="T20" fmla="*/ 140 w 364"/>
                    <a:gd name="T21" fmla="*/ 76 h 264"/>
                    <a:gd name="T22" fmla="*/ 129 w 364"/>
                    <a:gd name="T23" fmla="*/ 109 h 264"/>
                    <a:gd name="T24" fmla="*/ 122 w 364"/>
                    <a:gd name="T25" fmla="*/ 120 h 264"/>
                    <a:gd name="T26" fmla="*/ 58 w 364"/>
                    <a:gd name="T27" fmla="*/ 113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
                    <a:gd name="T43" fmla="*/ 0 h 264"/>
                    <a:gd name="T44" fmla="*/ 364 w 364"/>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 h="264">
                      <a:moveTo>
                        <a:pt x="129" y="248"/>
                      </a:moveTo>
                      <a:cubicBezTo>
                        <a:pt x="120" y="211"/>
                        <a:pt x="113" y="197"/>
                        <a:pt x="81" y="176"/>
                      </a:cubicBezTo>
                      <a:cubicBezTo>
                        <a:pt x="67" y="134"/>
                        <a:pt x="78" y="159"/>
                        <a:pt x="41" y="104"/>
                      </a:cubicBezTo>
                      <a:cubicBezTo>
                        <a:pt x="36" y="97"/>
                        <a:pt x="37" y="87"/>
                        <a:pt x="33" y="80"/>
                      </a:cubicBezTo>
                      <a:cubicBezTo>
                        <a:pt x="0" y="20"/>
                        <a:pt x="1" y="53"/>
                        <a:pt x="1" y="24"/>
                      </a:cubicBezTo>
                      <a:lnTo>
                        <a:pt x="57" y="0"/>
                      </a:lnTo>
                      <a:lnTo>
                        <a:pt x="105" y="0"/>
                      </a:lnTo>
                      <a:lnTo>
                        <a:pt x="201" y="0"/>
                      </a:lnTo>
                      <a:lnTo>
                        <a:pt x="297" y="0"/>
                      </a:lnTo>
                      <a:cubicBezTo>
                        <a:pt x="320" y="23"/>
                        <a:pt x="356" y="40"/>
                        <a:pt x="361" y="72"/>
                      </a:cubicBezTo>
                      <a:cubicBezTo>
                        <a:pt x="364" y="89"/>
                        <a:pt x="321" y="150"/>
                        <a:pt x="313" y="168"/>
                      </a:cubicBezTo>
                      <a:cubicBezTo>
                        <a:pt x="303" y="191"/>
                        <a:pt x="297" y="216"/>
                        <a:pt x="289" y="240"/>
                      </a:cubicBezTo>
                      <a:cubicBezTo>
                        <a:pt x="286" y="249"/>
                        <a:pt x="273" y="264"/>
                        <a:pt x="273" y="264"/>
                      </a:cubicBezTo>
                      <a:lnTo>
                        <a:pt x="129" y="248"/>
                      </a:lnTo>
                      <a:close/>
                    </a:path>
                  </a:pathLst>
                </a:custGeom>
                <a:solidFill>
                  <a:srgbClr val="CA9536"/>
                </a:solidFill>
                <a:ln w="9525" cap="flat" cmpd="sng">
                  <a:solidFill>
                    <a:srgbClr val="3D3D3D"/>
                  </a:solidFill>
                  <a:prstDash val="solid"/>
                  <a:round/>
                  <a:headEnd type="none" w="med" len="med"/>
                  <a:tailEnd type="none" w="med" len="med"/>
                </a:ln>
              </p:spPr>
              <p:txBody>
                <a:bodyPr>
                  <a:spAutoFit/>
                </a:bodyPr>
                <a:lstStyle/>
                <a:p>
                  <a:endParaRPr lang="en-US"/>
                </a:p>
              </p:txBody>
            </p:sp>
          </p:grpSp>
          <p:grpSp>
            <p:nvGrpSpPr>
              <p:cNvPr id="15" name="Group 176"/>
              <p:cNvGrpSpPr>
                <a:grpSpLocks/>
              </p:cNvGrpSpPr>
              <p:nvPr/>
            </p:nvGrpSpPr>
            <p:grpSpPr bwMode="auto">
              <a:xfrm>
                <a:off x="1018" y="432"/>
                <a:ext cx="1667" cy="1336"/>
                <a:chOff x="992" y="1248"/>
                <a:chExt cx="1546" cy="1336"/>
              </a:xfrm>
            </p:grpSpPr>
            <p:sp>
              <p:nvSpPr>
                <p:cNvPr id="12358" name="Freeform 177"/>
                <p:cNvSpPr>
                  <a:spLocks/>
                </p:cNvSpPr>
                <p:nvPr/>
              </p:nvSpPr>
              <p:spPr bwMode="auto">
                <a:xfrm>
                  <a:off x="1400" y="1336"/>
                  <a:ext cx="608" cy="392"/>
                </a:xfrm>
                <a:custGeom>
                  <a:avLst/>
                  <a:gdLst>
                    <a:gd name="T0" fmla="*/ 272 w 608"/>
                    <a:gd name="T1" fmla="*/ 392 h 392"/>
                    <a:gd name="T2" fmla="*/ 248 w 608"/>
                    <a:gd name="T3" fmla="*/ 288 h 392"/>
                    <a:gd name="T4" fmla="*/ 136 w 608"/>
                    <a:gd name="T5" fmla="*/ 208 h 392"/>
                    <a:gd name="T6" fmla="*/ 112 w 608"/>
                    <a:gd name="T7" fmla="*/ 192 h 392"/>
                    <a:gd name="T8" fmla="*/ 0 w 608"/>
                    <a:gd name="T9" fmla="*/ 184 h 392"/>
                    <a:gd name="T10" fmla="*/ 72 w 608"/>
                    <a:gd name="T11" fmla="*/ 64 h 392"/>
                    <a:gd name="T12" fmla="*/ 96 w 608"/>
                    <a:gd name="T13" fmla="*/ 56 h 392"/>
                    <a:gd name="T14" fmla="*/ 248 w 608"/>
                    <a:gd name="T15" fmla="*/ 0 h 392"/>
                    <a:gd name="T16" fmla="*/ 432 w 608"/>
                    <a:gd name="T17" fmla="*/ 32 h 392"/>
                    <a:gd name="T18" fmla="*/ 480 w 608"/>
                    <a:gd name="T19" fmla="*/ 48 h 392"/>
                    <a:gd name="T20" fmla="*/ 528 w 608"/>
                    <a:gd name="T21" fmla="*/ 80 h 392"/>
                    <a:gd name="T22" fmla="*/ 576 w 608"/>
                    <a:gd name="T23" fmla="*/ 152 h 392"/>
                    <a:gd name="T24" fmla="*/ 592 w 608"/>
                    <a:gd name="T25" fmla="*/ 176 h 392"/>
                    <a:gd name="T26" fmla="*/ 608 w 608"/>
                    <a:gd name="T27" fmla="*/ 200 h 392"/>
                    <a:gd name="T28" fmla="*/ 480 w 608"/>
                    <a:gd name="T29" fmla="*/ 224 h 392"/>
                    <a:gd name="T30" fmla="*/ 432 w 608"/>
                    <a:gd name="T31" fmla="*/ 256 h 392"/>
                    <a:gd name="T32" fmla="*/ 416 w 608"/>
                    <a:gd name="T33" fmla="*/ 280 h 392"/>
                    <a:gd name="T34" fmla="*/ 368 w 608"/>
                    <a:gd name="T35" fmla="*/ 304 h 392"/>
                    <a:gd name="T36" fmla="*/ 272 w 608"/>
                    <a:gd name="T37" fmla="*/ 392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8"/>
                    <a:gd name="T58" fmla="*/ 0 h 392"/>
                    <a:gd name="T59" fmla="*/ 608 w 608"/>
                    <a:gd name="T60" fmla="*/ 392 h 3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8" h="392">
                      <a:moveTo>
                        <a:pt x="272" y="392"/>
                      </a:moveTo>
                      <a:cubicBezTo>
                        <a:pt x="268" y="366"/>
                        <a:pt x="264" y="312"/>
                        <a:pt x="248" y="288"/>
                      </a:cubicBezTo>
                      <a:cubicBezTo>
                        <a:pt x="220" y="246"/>
                        <a:pt x="179" y="229"/>
                        <a:pt x="136" y="208"/>
                      </a:cubicBezTo>
                      <a:cubicBezTo>
                        <a:pt x="127" y="204"/>
                        <a:pt x="121" y="194"/>
                        <a:pt x="112" y="192"/>
                      </a:cubicBezTo>
                      <a:cubicBezTo>
                        <a:pt x="75" y="185"/>
                        <a:pt x="37" y="187"/>
                        <a:pt x="0" y="184"/>
                      </a:cubicBezTo>
                      <a:cubicBezTo>
                        <a:pt x="27" y="143"/>
                        <a:pt x="45" y="105"/>
                        <a:pt x="72" y="64"/>
                      </a:cubicBezTo>
                      <a:cubicBezTo>
                        <a:pt x="77" y="57"/>
                        <a:pt x="88" y="60"/>
                        <a:pt x="96" y="56"/>
                      </a:cubicBezTo>
                      <a:cubicBezTo>
                        <a:pt x="145" y="32"/>
                        <a:pt x="195" y="13"/>
                        <a:pt x="248" y="0"/>
                      </a:cubicBezTo>
                      <a:cubicBezTo>
                        <a:pt x="311" y="6"/>
                        <a:pt x="371" y="17"/>
                        <a:pt x="432" y="32"/>
                      </a:cubicBezTo>
                      <a:cubicBezTo>
                        <a:pt x="448" y="36"/>
                        <a:pt x="466" y="39"/>
                        <a:pt x="480" y="48"/>
                      </a:cubicBezTo>
                      <a:cubicBezTo>
                        <a:pt x="496" y="59"/>
                        <a:pt x="528" y="80"/>
                        <a:pt x="528" y="80"/>
                      </a:cubicBezTo>
                      <a:cubicBezTo>
                        <a:pt x="544" y="104"/>
                        <a:pt x="560" y="128"/>
                        <a:pt x="576" y="152"/>
                      </a:cubicBezTo>
                      <a:cubicBezTo>
                        <a:pt x="581" y="160"/>
                        <a:pt x="587" y="168"/>
                        <a:pt x="592" y="176"/>
                      </a:cubicBezTo>
                      <a:cubicBezTo>
                        <a:pt x="597" y="184"/>
                        <a:pt x="608" y="200"/>
                        <a:pt x="608" y="200"/>
                      </a:cubicBezTo>
                      <a:cubicBezTo>
                        <a:pt x="564" y="215"/>
                        <a:pt x="528" y="219"/>
                        <a:pt x="480" y="224"/>
                      </a:cubicBezTo>
                      <a:cubicBezTo>
                        <a:pt x="464" y="235"/>
                        <a:pt x="443" y="240"/>
                        <a:pt x="432" y="256"/>
                      </a:cubicBezTo>
                      <a:cubicBezTo>
                        <a:pt x="427" y="264"/>
                        <a:pt x="424" y="274"/>
                        <a:pt x="416" y="280"/>
                      </a:cubicBezTo>
                      <a:cubicBezTo>
                        <a:pt x="402" y="291"/>
                        <a:pt x="383" y="294"/>
                        <a:pt x="368" y="304"/>
                      </a:cubicBezTo>
                      <a:cubicBezTo>
                        <a:pt x="336" y="352"/>
                        <a:pt x="334" y="392"/>
                        <a:pt x="272" y="392"/>
                      </a:cubicBezTo>
                      <a:close/>
                    </a:path>
                  </a:pathLst>
                </a:custGeom>
                <a:solidFill>
                  <a:srgbClr val="99CC00"/>
                </a:solidFill>
                <a:ln w="9525" cap="flat" cmpd="sng">
                  <a:solidFill>
                    <a:srgbClr val="808000"/>
                  </a:solidFill>
                  <a:prstDash val="solid"/>
                  <a:round/>
                  <a:headEnd type="none" w="med" len="med"/>
                  <a:tailEnd type="none" w="med" len="med"/>
                </a:ln>
              </p:spPr>
              <p:txBody>
                <a:bodyPr>
                  <a:spAutoFit/>
                </a:bodyPr>
                <a:lstStyle/>
                <a:p>
                  <a:endParaRPr lang="en-US"/>
                </a:p>
              </p:txBody>
            </p:sp>
            <p:sp>
              <p:nvSpPr>
                <p:cNvPr id="12359" name="Freeform 178"/>
                <p:cNvSpPr>
                  <a:spLocks/>
                </p:cNvSpPr>
                <p:nvPr/>
              </p:nvSpPr>
              <p:spPr bwMode="auto">
                <a:xfrm>
                  <a:off x="992" y="1384"/>
                  <a:ext cx="726" cy="792"/>
                </a:xfrm>
                <a:custGeom>
                  <a:avLst/>
                  <a:gdLst>
                    <a:gd name="T0" fmla="*/ 696 w 726"/>
                    <a:gd name="T1" fmla="*/ 120 h 792"/>
                    <a:gd name="T2" fmla="*/ 600 w 726"/>
                    <a:gd name="T3" fmla="*/ 24 h 792"/>
                    <a:gd name="T4" fmla="*/ 552 w 726"/>
                    <a:gd name="T5" fmla="*/ 8 h 792"/>
                    <a:gd name="T6" fmla="*/ 528 w 726"/>
                    <a:gd name="T7" fmla="*/ 0 h 792"/>
                    <a:gd name="T8" fmla="*/ 376 w 726"/>
                    <a:gd name="T9" fmla="*/ 24 h 792"/>
                    <a:gd name="T10" fmla="*/ 400 w 726"/>
                    <a:gd name="T11" fmla="*/ 40 h 792"/>
                    <a:gd name="T12" fmla="*/ 448 w 726"/>
                    <a:gd name="T13" fmla="*/ 56 h 792"/>
                    <a:gd name="T14" fmla="*/ 464 w 726"/>
                    <a:gd name="T15" fmla="*/ 80 h 792"/>
                    <a:gd name="T16" fmla="*/ 344 w 726"/>
                    <a:gd name="T17" fmla="*/ 104 h 792"/>
                    <a:gd name="T18" fmla="*/ 264 w 726"/>
                    <a:gd name="T19" fmla="*/ 136 h 792"/>
                    <a:gd name="T20" fmla="*/ 248 w 726"/>
                    <a:gd name="T21" fmla="*/ 160 h 792"/>
                    <a:gd name="T22" fmla="*/ 200 w 726"/>
                    <a:gd name="T23" fmla="*/ 192 h 792"/>
                    <a:gd name="T24" fmla="*/ 168 w 726"/>
                    <a:gd name="T25" fmla="*/ 240 h 792"/>
                    <a:gd name="T26" fmla="*/ 240 w 726"/>
                    <a:gd name="T27" fmla="*/ 216 h 792"/>
                    <a:gd name="T28" fmla="*/ 272 w 726"/>
                    <a:gd name="T29" fmla="*/ 224 h 792"/>
                    <a:gd name="T30" fmla="*/ 296 w 726"/>
                    <a:gd name="T31" fmla="*/ 232 h 792"/>
                    <a:gd name="T32" fmla="*/ 248 w 726"/>
                    <a:gd name="T33" fmla="*/ 248 h 792"/>
                    <a:gd name="T34" fmla="*/ 152 w 726"/>
                    <a:gd name="T35" fmla="*/ 296 h 792"/>
                    <a:gd name="T36" fmla="*/ 120 w 726"/>
                    <a:gd name="T37" fmla="*/ 336 h 792"/>
                    <a:gd name="T38" fmla="*/ 48 w 726"/>
                    <a:gd name="T39" fmla="*/ 432 h 792"/>
                    <a:gd name="T40" fmla="*/ 16 w 726"/>
                    <a:gd name="T41" fmla="*/ 480 h 792"/>
                    <a:gd name="T42" fmla="*/ 8 w 726"/>
                    <a:gd name="T43" fmla="*/ 504 h 792"/>
                    <a:gd name="T44" fmla="*/ 24 w 726"/>
                    <a:gd name="T45" fmla="*/ 480 h 792"/>
                    <a:gd name="T46" fmla="*/ 88 w 726"/>
                    <a:gd name="T47" fmla="*/ 464 h 792"/>
                    <a:gd name="T48" fmla="*/ 104 w 726"/>
                    <a:gd name="T49" fmla="*/ 488 h 792"/>
                    <a:gd name="T50" fmla="*/ 88 w 726"/>
                    <a:gd name="T51" fmla="*/ 512 h 792"/>
                    <a:gd name="T52" fmla="*/ 64 w 726"/>
                    <a:gd name="T53" fmla="*/ 560 h 792"/>
                    <a:gd name="T54" fmla="*/ 56 w 726"/>
                    <a:gd name="T55" fmla="*/ 792 h 792"/>
                    <a:gd name="T56" fmla="*/ 96 w 726"/>
                    <a:gd name="T57" fmla="*/ 720 h 792"/>
                    <a:gd name="T58" fmla="*/ 128 w 726"/>
                    <a:gd name="T59" fmla="*/ 648 h 792"/>
                    <a:gd name="T60" fmla="*/ 192 w 726"/>
                    <a:gd name="T61" fmla="*/ 528 h 792"/>
                    <a:gd name="T62" fmla="*/ 232 w 726"/>
                    <a:gd name="T63" fmla="*/ 584 h 792"/>
                    <a:gd name="T64" fmla="*/ 240 w 726"/>
                    <a:gd name="T65" fmla="*/ 608 h 792"/>
                    <a:gd name="T66" fmla="*/ 304 w 726"/>
                    <a:gd name="T67" fmla="*/ 552 h 792"/>
                    <a:gd name="T68" fmla="*/ 344 w 726"/>
                    <a:gd name="T69" fmla="*/ 480 h 792"/>
                    <a:gd name="T70" fmla="*/ 376 w 726"/>
                    <a:gd name="T71" fmla="*/ 376 h 792"/>
                    <a:gd name="T72" fmla="*/ 408 w 726"/>
                    <a:gd name="T73" fmla="*/ 456 h 792"/>
                    <a:gd name="T74" fmla="*/ 424 w 726"/>
                    <a:gd name="T75" fmla="*/ 432 h 792"/>
                    <a:gd name="T76" fmla="*/ 448 w 726"/>
                    <a:gd name="T77" fmla="*/ 424 h 792"/>
                    <a:gd name="T78" fmla="*/ 456 w 726"/>
                    <a:gd name="T79" fmla="*/ 400 h 792"/>
                    <a:gd name="T80" fmla="*/ 480 w 726"/>
                    <a:gd name="T81" fmla="*/ 384 h 792"/>
                    <a:gd name="T82" fmla="*/ 536 w 726"/>
                    <a:gd name="T83" fmla="*/ 264 h 792"/>
                    <a:gd name="T84" fmla="*/ 552 w 726"/>
                    <a:gd name="T85" fmla="*/ 216 h 792"/>
                    <a:gd name="T86" fmla="*/ 576 w 726"/>
                    <a:gd name="T87" fmla="*/ 264 h 792"/>
                    <a:gd name="T88" fmla="*/ 608 w 726"/>
                    <a:gd name="T89" fmla="*/ 376 h 792"/>
                    <a:gd name="T90" fmla="*/ 696 w 726"/>
                    <a:gd name="T91" fmla="*/ 120 h 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6"/>
                    <a:gd name="T139" fmla="*/ 0 h 792"/>
                    <a:gd name="T140" fmla="*/ 726 w 726"/>
                    <a:gd name="T141" fmla="*/ 792 h 7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6" h="792">
                      <a:moveTo>
                        <a:pt x="696" y="120"/>
                      </a:moveTo>
                      <a:cubicBezTo>
                        <a:pt x="686" y="90"/>
                        <a:pt x="630" y="34"/>
                        <a:pt x="600" y="24"/>
                      </a:cubicBezTo>
                      <a:cubicBezTo>
                        <a:pt x="584" y="19"/>
                        <a:pt x="568" y="13"/>
                        <a:pt x="552" y="8"/>
                      </a:cubicBezTo>
                      <a:cubicBezTo>
                        <a:pt x="544" y="5"/>
                        <a:pt x="528" y="0"/>
                        <a:pt x="528" y="0"/>
                      </a:cubicBezTo>
                      <a:cubicBezTo>
                        <a:pt x="474" y="5"/>
                        <a:pt x="427" y="7"/>
                        <a:pt x="376" y="24"/>
                      </a:cubicBezTo>
                      <a:cubicBezTo>
                        <a:pt x="384" y="29"/>
                        <a:pt x="391" y="36"/>
                        <a:pt x="400" y="40"/>
                      </a:cubicBezTo>
                      <a:cubicBezTo>
                        <a:pt x="415" y="47"/>
                        <a:pt x="448" y="56"/>
                        <a:pt x="448" y="56"/>
                      </a:cubicBezTo>
                      <a:cubicBezTo>
                        <a:pt x="453" y="64"/>
                        <a:pt x="470" y="72"/>
                        <a:pt x="464" y="80"/>
                      </a:cubicBezTo>
                      <a:cubicBezTo>
                        <a:pt x="450" y="97"/>
                        <a:pt x="351" y="103"/>
                        <a:pt x="344" y="104"/>
                      </a:cubicBezTo>
                      <a:cubicBezTo>
                        <a:pt x="312" y="112"/>
                        <a:pt x="291" y="118"/>
                        <a:pt x="264" y="136"/>
                      </a:cubicBezTo>
                      <a:cubicBezTo>
                        <a:pt x="259" y="144"/>
                        <a:pt x="255" y="154"/>
                        <a:pt x="248" y="160"/>
                      </a:cubicBezTo>
                      <a:cubicBezTo>
                        <a:pt x="234" y="173"/>
                        <a:pt x="200" y="192"/>
                        <a:pt x="200" y="192"/>
                      </a:cubicBezTo>
                      <a:cubicBezTo>
                        <a:pt x="189" y="208"/>
                        <a:pt x="179" y="224"/>
                        <a:pt x="168" y="240"/>
                      </a:cubicBezTo>
                      <a:cubicBezTo>
                        <a:pt x="154" y="261"/>
                        <a:pt x="240" y="216"/>
                        <a:pt x="240" y="216"/>
                      </a:cubicBezTo>
                      <a:cubicBezTo>
                        <a:pt x="251" y="219"/>
                        <a:pt x="261" y="221"/>
                        <a:pt x="272" y="224"/>
                      </a:cubicBezTo>
                      <a:cubicBezTo>
                        <a:pt x="280" y="226"/>
                        <a:pt x="302" y="226"/>
                        <a:pt x="296" y="232"/>
                      </a:cubicBezTo>
                      <a:cubicBezTo>
                        <a:pt x="284" y="244"/>
                        <a:pt x="264" y="243"/>
                        <a:pt x="248" y="248"/>
                      </a:cubicBezTo>
                      <a:cubicBezTo>
                        <a:pt x="214" y="259"/>
                        <a:pt x="181" y="276"/>
                        <a:pt x="152" y="296"/>
                      </a:cubicBezTo>
                      <a:cubicBezTo>
                        <a:pt x="136" y="343"/>
                        <a:pt x="156" y="300"/>
                        <a:pt x="120" y="336"/>
                      </a:cubicBezTo>
                      <a:cubicBezTo>
                        <a:pt x="93" y="363"/>
                        <a:pt x="69" y="401"/>
                        <a:pt x="48" y="432"/>
                      </a:cubicBezTo>
                      <a:cubicBezTo>
                        <a:pt x="37" y="448"/>
                        <a:pt x="27" y="464"/>
                        <a:pt x="16" y="480"/>
                      </a:cubicBezTo>
                      <a:cubicBezTo>
                        <a:pt x="11" y="487"/>
                        <a:pt x="0" y="504"/>
                        <a:pt x="8" y="504"/>
                      </a:cubicBezTo>
                      <a:cubicBezTo>
                        <a:pt x="18" y="504"/>
                        <a:pt x="16" y="486"/>
                        <a:pt x="24" y="480"/>
                      </a:cubicBezTo>
                      <a:cubicBezTo>
                        <a:pt x="32" y="473"/>
                        <a:pt x="86" y="464"/>
                        <a:pt x="88" y="464"/>
                      </a:cubicBezTo>
                      <a:cubicBezTo>
                        <a:pt x="93" y="472"/>
                        <a:pt x="104" y="478"/>
                        <a:pt x="104" y="488"/>
                      </a:cubicBezTo>
                      <a:cubicBezTo>
                        <a:pt x="104" y="498"/>
                        <a:pt x="92" y="503"/>
                        <a:pt x="88" y="512"/>
                      </a:cubicBezTo>
                      <a:cubicBezTo>
                        <a:pt x="55" y="578"/>
                        <a:pt x="110" y="491"/>
                        <a:pt x="64" y="560"/>
                      </a:cubicBezTo>
                      <a:cubicBezTo>
                        <a:pt x="47" y="645"/>
                        <a:pt x="51" y="699"/>
                        <a:pt x="56" y="792"/>
                      </a:cubicBezTo>
                      <a:cubicBezTo>
                        <a:pt x="70" y="750"/>
                        <a:pt x="59" y="775"/>
                        <a:pt x="96" y="720"/>
                      </a:cubicBezTo>
                      <a:cubicBezTo>
                        <a:pt x="110" y="699"/>
                        <a:pt x="116" y="670"/>
                        <a:pt x="128" y="648"/>
                      </a:cubicBezTo>
                      <a:cubicBezTo>
                        <a:pt x="151" y="607"/>
                        <a:pt x="177" y="573"/>
                        <a:pt x="192" y="528"/>
                      </a:cubicBezTo>
                      <a:cubicBezTo>
                        <a:pt x="232" y="541"/>
                        <a:pt x="213" y="528"/>
                        <a:pt x="232" y="584"/>
                      </a:cubicBezTo>
                      <a:cubicBezTo>
                        <a:pt x="235" y="592"/>
                        <a:pt x="240" y="608"/>
                        <a:pt x="240" y="608"/>
                      </a:cubicBezTo>
                      <a:cubicBezTo>
                        <a:pt x="266" y="591"/>
                        <a:pt x="278" y="569"/>
                        <a:pt x="304" y="552"/>
                      </a:cubicBezTo>
                      <a:cubicBezTo>
                        <a:pt x="318" y="510"/>
                        <a:pt x="307" y="535"/>
                        <a:pt x="344" y="480"/>
                      </a:cubicBezTo>
                      <a:cubicBezTo>
                        <a:pt x="361" y="455"/>
                        <a:pt x="366" y="405"/>
                        <a:pt x="376" y="376"/>
                      </a:cubicBezTo>
                      <a:cubicBezTo>
                        <a:pt x="394" y="403"/>
                        <a:pt x="400" y="424"/>
                        <a:pt x="408" y="456"/>
                      </a:cubicBezTo>
                      <a:cubicBezTo>
                        <a:pt x="413" y="448"/>
                        <a:pt x="416" y="438"/>
                        <a:pt x="424" y="432"/>
                      </a:cubicBezTo>
                      <a:cubicBezTo>
                        <a:pt x="431" y="427"/>
                        <a:pt x="442" y="430"/>
                        <a:pt x="448" y="424"/>
                      </a:cubicBezTo>
                      <a:cubicBezTo>
                        <a:pt x="454" y="418"/>
                        <a:pt x="451" y="407"/>
                        <a:pt x="456" y="400"/>
                      </a:cubicBezTo>
                      <a:cubicBezTo>
                        <a:pt x="462" y="392"/>
                        <a:pt x="472" y="389"/>
                        <a:pt x="480" y="384"/>
                      </a:cubicBezTo>
                      <a:cubicBezTo>
                        <a:pt x="495" y="340"/>
                        <a:pt x="521" y="310"/>
                        <a:pt x="536" y="264"/>
                      </a:cubicBezTo>
                      <a:cubicBezTo>
                        <a:pt x="541" y="248"/>
                        <a:pt x="552" y="216"/>
                        <a:pt x="552" y="216"/>
                      </a:cubicBezTo>
                      <a:cubicBezTo>
                        <a:pt x="581" y="304"/>
                        <a:pt x="535" y="171"/>
                        <a:pt x="576" y="264"/>
                      </a:cubicBezTo>
                      <a:cubicBezTo>
                        <a:pt x="592" y="300"/>
                        <a:pt x="600" y="338"/>
                        <a:pt x="608" y="376"/>
                      </a:cubicBezTo>
                      <a:cubicBezTo>
                        <a:pt x="634" y="297"/>
                        <a:pt x="726" y="210"/>
                        <a:pt x="696" y="120"/>
                      </a:cubicBezTo>
                      <a:close/>
                    </a:path>
                  </a:pathLst>
                </a:custGeom>
                <a:solidFill>
                  <a:srgbClr val="99CC00"/>
                </a:solidFill>
                <a:ln w="9525" cap="flat" cmpd="sng">
                  <a:solidFill>
                    <a:srgbClr val="808000"/>
                  </a:solidFill>
                  <a:prstDash val="solid"/>
                  <a:round/>
                  <a:headEnd type="none" w="med" len="med"/>
                  <a:tailEnd type="none" w="med" len="med"/>
                </a:ln>
              </p:spPr>
              <p:txBody>
                <a:bodyPr>
                  <a:spAutoFit/>
                </a:bodyPr>
                <a:lstStyle/>
                <a:p>
                  <a:endParaRPr lang="en-US"/>
                </a:p>
              </p:txBody>
            </p:sp>
            <p:sp>
              <p:nvSpPr>
                <p:cNvPr id="12360" name="Freeform 179"/>
                <p:cNvSpPr>
                  <a:spLocks/>
                </p:cNvSpPr>
                <p:nvPr/>
              </p:nvSpPr>
              <p:spPr bwMode="auto">
                <a:xfrm rot="20400000" flipH="1">
                  <a:off x="1776" y="1248"/>
                  <a:ext cx="762" cy="792"/>
                </a:xfrm>
                <a:custGeom>
                  <a:avLst/>
                  <a:gdLst>
                    <a:gd name="T0" fmla="*/ 731 w 726"/>
                    <a:gd name="T1" fmla="*/ 120 h 792"/>
                    <a:gd name="T2" fmla="*/ 630 w 726"/>
                    <a:gd name="T3" fmla="*/ 24 h 792"/>
                    <a:gd name="T4" fmla="*/ 579 w 726"/>
                    <a:gd name="T5" fmla="*/ 8 h 792"/>
                    <a:gd name="T6" fmla="*/ 554 w 726"/>
                    <a:gd name="T7" fmla="*/ 0 h 792"/>
                    <a:gd name="T8" fmla="*/ 395 w 726"/>
                    <a:gd name="T9" fmla="*/ 24 h 792"/>
                    <a:gd name="T10" fmla="*/ 420 w 726"/>
                    <a:gd name="T11" fmla="*/ 40 h 792"/>
                    <a:gd name="T12" fmla="*/ 470 w 726"/>
                    <a:gd name="T13" fmla="*/ 56 h 792"/>
                    <a:gd name="T14" fmla="*/ 487 w 726"/>
                    <a:gd name="T15" fmla="*/ 80 h 792"/>
                    <a:gd name="T16" fmla="*/ 361 w 726"/>
                    <a:gd name="T17" fmla="*/ 104 h 792"/>
                    <a:gd name="T18" fmla="*/ 277 w 726"/>
                    <a:gd name="T19" fmla="*/ 136 h 792"/>
                    <a:gd name="T20" fmla="*/ 260 w 726"/>
                    <a:gd name="T21" fmla="*/ 160 h 792"/>
                    <a:gd name="T22" fmla="*/ 210 w 726"/>
                    <a:gd name="T23" fmla="*/ 192 h 792"/>
                    <a:gd name="T24" fmla="*/ 176 w 726"/>
                    <a:gd name="T25" fmla="*/ 240 h 792"/>
                    <a:gd name="T26" fmla="*/ 252 w 726"/>
                    <a:gd name="T27" fmla="*/ 216 h 792"/>
                    <a:gd name="T28" fmla="*/ 285 w 726"/>
                    <a:gd name="T29" fmla="*/ 224 h 792"/>
                    <a:gd name="T30" fmla="*/ 311 w 726"/>
                    <a:gd name="T31" fmla="*/ 232 h 792"/>
                    <a:gd name="T32" fmla="*/ 260 w 726"/>
                    <a:gd name="T33" fmla="*/ 248 h 792"/>
                    <a:gd name="T34" fmla="*/ 160 w 726"/>
                    <a:gd name="T35" fmla="*/ 296 h 792"/>
                    <a:gd name="T36" fmla="*/ 126 w 726"/>
                    <a:gd name="T37" fmla="*/ 336 h 792"/>
                    <a:gd name="T38" fmla="*/ 50 w 726"/>
                    <a:gd name="T39" fmla="*/ 432 h 792"/>
                    <a:gd name="T40" fmla="*/ 17 w 726"/>
                    <a:gd name="T41" fmla="*/ 480 h 792"/>
                    <a:gd name="T42" fmla="*/ 8 w 726"/>
                    <a:gd name="T43" fmla="*/ 504 h 792"/>
                    <a:gd name="T44" fmla="*/ 25 w 726"/>
                    <a:gd name="T45" fmla="*/ 480 h 792"/>
                    <a:gd name="T46" fmla="*/ 92 w 726"/>
                    <a:gd name="T47" fmla="*/ 464 h 792"/>
                    <a:gd name="T48" fmla="*/ 109 w 726"/>
                    <a:gd name="T49" fmla="*/ 488 h 792"/>
                    <a:gd name="T50" fmla="*/ 92 w 726"/>
                    <a:gd name="T51" fmla="*/ 512 h 792"/>
                    <a:gd name="T52" fmla="*/ 67 w 726"/>
                    <a:gd name="T53" fmla="*/ 560 h 792"/>
                    <a:gd name="T54" fmla="*/ 59 w 726"/>
                    <a:gd name="T55" fmla="*/ 792 h 792"/>
                    <a:gd name="T56" fmla="*/ 101 w 726"/>
                    <a:gd name="T57" fmla="*/ 720 h 792"/>
                    <a:gd name="T58" fmla="*/ 134 w 726"/>
                    <a:gd name="T59" fmla="*/ 648 h 792"/>
                    <a:gd name="T60" fmla="*/ 202 w 726"/>
                    <a:gd name="T61" fmla="*/ 528 h 792"/>
                    <a:gd name="T62" fmla="*/ 244 w 726"/>
                    <a:gd name="T63" fmla="*/ 584 h 792"/>
                    <a:gd name="T64" fmla="*/ 252 w 726"/>
                    <a:gd name="T65" fmla="*/ 608 h 792"/>
                    <a:gd name="T66" fmla="*/ 319 w 726"/>
                    <a:gd name="T67" fmla="*/ 552 h 792"/>
                    <a:gd name="T68" fmla="*/ 361 w 726"/>
                    <a:gd name="T69" fmla="*/ 480 h 792"/>
                    <a:gd name="T70" fmla="*/ 395 w 726"/>
                    <a:gd name="T71" fmla="*/ 376 h 792"/>
                    <a:gd name="T72" fmla="*/ 428 w 726"/>
                    <a:gd name="T73" fmla="*/ 456 h 792"/>
                    <a:gd name="T74" fmla="*/ 445 w 726"/>
                    <a:gd name="T75" fmla="*/ 432 h 792"/>
                    <a:gd name="T76" fmla="*/ 470 w 726"/>
                    <a:gd name="T77" fmla="*/ 424 h 792"/>
                    <a:gd name="T78" fmla="*/ 479 w 726"/>
                    <a:gd name="T79" fmla="*/ 400 h 792"/>
                    <a:gd name="T80" fmla="*/ 504 w 726"/>
                    <a:gd name="T81" fmla="*/ 384 h 792"/>
                    <a:gd name="T82" fmla="*/ 563 w 726"/>
                    <a:gd name="T83" fmla="*/ 264 h 792"/>
                    <a:gd name="T84" fmla="*/ 579 w 726"/>
                    <a:gd name="T85" fmla="*/ 216 h 792"/>
                    <a:gd name="T86" fmla="*/ 605 w 726"/>
                    <a:gd name="T87" fmla="*/ 264 h 792"/>
                    <a:gd name="T88" fmla="*/ 638 w 726"/>
                    <a:gd name="T89" fmla="*/ 376 h 792"/>
                    <a:gd name="T90" fmla="*/ 731 w 726"/>
                    <a:gd name="T91" fmla="*/ 120 h 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6"/>
                    <a:gd name="T139" fmla="*/ 0 h 792"/>
                    <a:gd name="T140" fmla="*/ 726 w 726"/>
                    <a:gd name="T141" fmla="*/ 792 h 7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6" h="792">
                      <a:moveTo>
                        <a:pt x="696" y="120"/>
                      </a:moveTo>
                      <a:cubicBezTo>
                        <a:pt x="686" y="90"/>
                        <a:pt x="630" y="34"/>
                        <a:pt x="600" y="24"/>
                      </a:cubicBezTo>
                      <a:cubicBezTo>
                        <a:pt x="584" y="19"/>
                        <a:pt x="568" y="13"/>
                        <a:pt x="552" y="8"/>
                      </a:cubicBezTo>
                      <a:cubicBezTo>
                        <a:pt x="544" y="5"/>
                        <a:pt x="528" y="0"/>
                        <a:pt x="528" y="0"/>
                      </a:cubicBezTo>
                      <a:cubicBezTo>
                        <a:pt x="474" y="5"/>
                        <a:pt x="427" y="7"/>
                        <a:pt x="376" y="24"/>
                      </a:cubicBezTo>
                      <a:cubicBezTo>
                        <a:pt x="384" y="29"/>
                        <a:pt x="391" y="36"/>
                        <a:pt x="400" y="40"/>
                      </a:cubicBezTo>
                      <a:cubicBezTo>
                        <a:pt x="415" y="47"/>
                        <a:pt x="448" y="56"/>
                        <a:pt x="448" y="56"/>
                      </a:cubicBezTo>
                      <a:cubicBezTo>
                        <a:pt x="453" y="64"/>
                        <a:pt x="470" y="72"/>
                        <a:pt x="464" y="80"/>
                      </a:cubicBezTo>
                      <a:cubicBezTo>
                        <a:pt x="450" y="97"/>
                        <a:pt x="351" y="103"/>
                        <a:pt x="344" y="104"/>
                      </a:cubicBezTo>
                      <a:cubicBezTo>
                        <a:pt x="312" y="112"/>
                        <a:pt x="291" y="118"/>
                        <a:pt x="264" y="136"/>
                      </a:cubicBezTo>
                      <a:cubicBezTo>
                        <a:pt x="259" y="144"/>
                        <a:pt x="255" y="154"/>
                        <a:pt x="248" y="160"/>
                      </a:cubicBezTo>
                      <a:cubicBezTo>
                        <a:pt x="234" y="173"/>
                        <a:pt x="200" y="192"/>
                        <a:pt x="200" y="192"/>
                      </a:cubicBezTo>
                      <a:cubicBezTo>
                        <a:pt x="189" y="208"/>
                        <a:pt x="179" y="224"/>
                        <a:pt x="168" y="240"/>
                      </a:cubicBezTo>
                      <a:cubicBezTo>
                        <a:pt x="154" y="261"/>
                        <a:pt x="240" y="216"/>
                        <a:pt x="240" y="216"/>
                      </a:cubicBezTo>
                      <a:cubicBezTo>
                        <a:pt x="251" y="219"/>
                        <a:pt x="261" y="221"/>
                        <a:pt x="272" y="224"/>
                      </a:cubicBezTo>
                      <a:cubicBezTo>
                        <a:pt x="280" y="226"/>
                        <a:pt x="302" y="226"/>
                        <a:pt x="296" y="232"/>
                      </a:cubicBezTo>
                      <a:cubicBezTo>
                        <a:pt x="284" y="244"/>
                        <a:pt x="264" y="243"/>
                        <a:pt x="248" y="248"/>
                      </a:cubicBezTo>
                      <a:cubicBezTo>
                        <a:pt x="214" y="259"/>
                        <a:pt x="181" y="276"/>
                        <a:pt x="152" y="296"/>
                      </a:cubicBezTo>
                      <a:cubicBezTo>
                        <a:pt x="136" y="343"/>
                        <a:pt x="156" y="300"/>
                        <a:pt x="120" y="336"/>
                      </a:cubicBezTo>
                      <a:cubicBezTo>
                        <a:pt x="93" y="363"/>
                        <a:pt x="69" y="401"/>
                        <a:pt x="48" y="432"/>
                      </a:cubicBezTo>
                      <a:cubicBezTo>
                        <a:pt x="37" y="448"/>
                        <a:pt x="27" y="464"/>
                        <a:pt x="16" y="480"/>
                      </a:cubicBezTo>
                      <a:cubicBezTo>
                        <a:pt x="11" y="487"/>
                        <a:pt x="0" y="504"/>
                        <a:pt x="8" y="504"/>
                      </a:cubicBezTo>
                      <a:cubicBezTo>
                        <a:pt x="18" y="504"/>
                        <a:pt x="16" y="486"/>
                        <a:pt x="24" y="480"/>
                      </a:cubicBezTo>
                      <a:cubicBezTo>
                        <a:pt x="32" y="473"/>
                        <a:pt x="86" y="464"/>
                        <a:pt x="88" y="464"/>
                      </a:cubicBezTo>
                      <a:cubicBezTo>
                        <a:pt x="93" y="472"/>
                        <a:pt x="104" y="478"/>
                        <a:pt x="104" y="488"/>
                      </a:cubicBezTo>
                      <a:cubicBezTo>
                        <a:pt x="104" y="498"/>
                        <a:pt x="92" y="503"/>
                        <a:pt x="88" y="512"/>
                      </a:cubicBezTo>
                      <a:cubicBezTo>
                        <a:pt x="55" y="578"/>
                        <a:pt x="110" y="491"/>
                        <a:pt x="64" y="560"/>
                      </a:cubicBezTo>
                      <a:cubicBezTo>
                        <a:pt x="47" y="645"/>
                        <a:pt x="51" y="699"/>
                        <a:pt x="56" y="792"/>
                      </a:cubicBezTo>
                      <a:cubicBezTo>
                        <a:pt x="70" y="750"/>
                        <a:pt x="59" y="775"/>
                        <a:pt x="96" y="720"/>
                      </a:cubicBezTo>
                      <a:cubicBezTo>
                        <a:pt x="110" y="699"/>
                        <a:pt x="116" y="670"/>
                        <a:pt x="128" y="648"/>
                      </a:cubicBezTo>
                      <a:cubicBezTo>
                        <a:pt x="151" y="607"/>
                        <a:pt x="177" y="573"/>
                        <a:pt x="192" y="528"/>
                      </a:cubicBezTo>
                      <a:cubicBezTo>
                        <a:pt x="232" y="541"/>
                        <a:pt x="213" y="528"/>
                        <a:pt x="232" y="584"/>
                      </a:cubicBezTo>
                      <a:cubicBezTo>
                        <a:pt x="235" y="592"/>
                        <a:pt x="240" y="608"/>
                        <a:pt x="240" y="608"/>
                      </a:cubicBezTo>
                      <a:cubicBezTo>
                        <a:pt x="266" y="591"/>
                        <a:pt x="278" y="569"/>
                        <a:pt x="304" y="552"/>
                      </a:cubicBezTo>
                      <a:cubicBezTo>
                        <a:pt x="318" y="510"/>
                        <a:pt x="307" y="535"/>
                        <a:pt x="344" y="480"/>
                      </a:cubicBezTo>
                      <a:cubicBezTo>
                        <a:pt x="361" y="455"/>
                        <a:pt x="366" y="405"/>
                        <a:pt x="376" y="376"/>
                      </a:cubicBezTo>
                      <a:cubicBezTo>
                        <a:pt x="394" y="403"/>
                        <a:pt x="400" y="424"/>
                        <a:pt x="408" y="456"/>
                      </a:cubicBezTo>
                      <a:cubicBezTo>
                        <a:pt x="413" y="448"/>
                        <a:pt x="416" y="438"/>
                        <a:pt x="424" y="432"/>
                      </a:cubicBezTo>
                      <a:cubicBezTo>
                        <a:pt x="431" y="427"/>
                        <a:pt x="442" y="430"/>
                        <a:pt x="448" y="424"/>
                      </a:cubicBezTo>
                      <a:cubicBezTo>
                        <a:pt x="454" y="418"/>
                        <a:pt x="451" y="407"/>
                        <a:pt x="456" y="400"/>
                      </a:cubicBezTo>
                      <a:cubicBezTo>
                        <a:pt x="462" y="392"/>
                        <a:pt x="472" y="389"/>
                        <a:pt x="480" y="384"/>
                      </a:cubicBezTo>
                      <a:cubicBezTo>
                        <a:pt x="495" y="340"/>
                        <a:pt x="521" y="310"/>
                        <a:pt x="536" y="264"/>
                      </a:cubicBezTo>
                      <a:cubicBezTo>
                        <a:pt x="541" y="248"/>
                        <a:pt x="552" y="216"/>
                        <a:pt x="552" y="216"/>
                      </a:cubicBezTo>
                      <a:cubicBezTo>
                        <a:pt x="581" y="304"/>
                        <a:pt x="535" y="171"/>
                        <a:pt x="576" y="264"/>
                      </a:cubicBezTo>
                      <a:cubicBezTo>
                        <a:pt x="592" y="300"/>
                        <a:pt x="600" y="338"/>
                        <a:pt x="608" y="376"/>
                      </a:cubicBezTo>
                      <a:cubicBezTo>
                        <a:pt x="634" y="297"/>
                        <a:pt x="726" y="210"/>
                        <a:pt x="696" y="120"/>
                      </a:cubicBezTo>
                      <a:close/>
                    </a:path>
                  </a:pathLst>
                </a:custGeom>
                <a:solidFill>
                  <a:srgbClr val="99CC00"/>
                </a:solidFill>
                <a:ln w="9525" cap="flat" cmpd="sng">
                  <a:solidFill>
                    <a:srgbClr val="808000"/>
                  </a:solidFill>
                  <a:prstDash val="solid"/>
                  <a:round/>
                  <a:headEnd type="none" w="med" len="med"/>
                  <a:tailEnd type="none" w="med" len="med"/>
                </a:ln>
              </p:spPr>
              <p:txBody>
                <a:bodyPr>
                  <a:spAutoFit/>
                </a:bodyPr>
                <a:lstStyle/>
                <a:p>
                  <a:endParaRPr lang="en-US"/>
                </a:p>
              </p:txBody>
            </p:sp>
            <p:sp>
              <p:nvSpPr>
                <p:cNvPr id="12361" name="Freeform 180"/>
                <p:cNvSpPr>
                  <a:spLocks/>
                </p:cNvSpPr>
                <p:nvPr/>
              </p:nvSpPr>
              <p:spPr bwMode="auto">
                <a:xfrm>
                  <a:off x="1488" y="1488"/>
                  <a:ext cx="485" cy="1096"/>
                </a:xfrm>
                <a:custGeom>
                  <a:avLst/>
                  <a:gdLst>
                    <a:gd name="T0" fmla="*/ 228 w 485"/>
                    <a:gd name="T1" fmla="*/ 0 h 1096"/>
                    <a:gd name="T2" fmla="*/ 188 w 485"/>
                    <a:gd name="T3" fmla="*/ 40 h 1096"/>
                    <a:gd name="T4" fmla="*/ 140 w 485"/>
                    <a:gd name="T5" fmla="*/ 56 h 1096"/>
                    <a:gd name="T6" fmla="*/ 100 w 485"/>
                    <a:gd name="T7" fmla="*/ 88 h 1096"/>
                    <a:gd name="T8" fmla="*/ 76 w 485"/>
                    <a:gd name="T9" fmla="*/ 136 h 1096"/>
                    <a:gd name="T10" fmla="*/ 28 w 485"/>
                    <a:gd name="T11" fmla="*/ 208 h 1096"/>
                    <a:gd name="T12" fmla="*/ 20 w 485"/>
                    <a:gd name="T13" fmla="*/ 232 h 1096"/>
                    <a:gd name="T14" fmla="*/ 4 w 485"/>
                    <a:gd name="T15" fmla="*/ 256 h 1096"/>
                    <a:gd name="T16" fmla="*/ 28 w 485"/>
                    <a:gd name="T17" fmla="*/ 248 h 1096"/>
                    <a:gd name="T18" fmla="*/ 60 w 485"/>
                    <a:gd name="T19" fmla="*/ 240 h 1096"/>
                    <a:gd name="T20" fmla="*/ 92 w 485"/>
                    <a:gd name="T21" fmla="*/ 248 h 1096"/>
                    <a:gd name="T22" fmla="*/ 76 w 485"/>
                    <a:gd name="T23" fmla="*/ 296 h 1096"/>
                    <a:gd name="T24" fmla="*/ 44 w 485"/>
                    <a:gd name="T25" fmla="*/ 392 h 1096"/>
                    <a:gd name="T26" fmla="*/ 28 w 485"/>
                    <a:gd name="T27" fmla="*/ 440 h 1096"/>
                    <a:gd name="T28" fmla="*/ 20 w 485"/>
                    <a:gd name="T29" fmla="*/ 464 h 1096"/>
                    <a:gd name="T30" fmla="*/ 92 w 485"/>
                    <a:gd name="T31" fmla="*/ 536 h 1096"/>
                    <a:gd name="T32" fmla="*/ 60 w 485"/>
                    <a:gd name="T33" fmla="*/ 664 h 1096"/>
                    <a:gd name="T34" fmla="*/ 68 w 485"/>
                    <a:gd name="T35" fmla="*/ 784 h 1096"/>
                    <a:gd name="T36" fmla="*/ 84 w 485"/>
                    <a:gd name="T37" fmla="*/ 832 h 1096"/>
                    <a:gd name="T38" fmla="*/ 92 w 485"/>
                    <a:gd name="T39" fmla="*/ 856 h 1096"/>
                    <a:gd name="T40" fmla="*/ 140 w 485"/>
                    <a:gd name="T41" fmla="*/ 792 h 1096"/>
                    <a:gd name="T42" fmla="*/ 196 w 485"/>
                    <a:gd name="T43" fmla="*/ 808 h 1096"/>
                    <a:gd name="T44" fmla="*/ 316 w 485"/>
                    <a:gd name="T45" fmla="*/ 1024 h 1096"/>
                    <a:gd name="T46" fmla="*/ 348 w 485"/>
                    <a:gd name="T47" fmla="*/ 1072 h 1096"/>
                    <a:gd name="T48" fmla="*/ 364 w 485"/>
                    <a:gd name="T49" fmla="*/ 1096 h 1096"/>
                    <a:gd name="T50" fmla="*/ 396 w 485"/>
                    <a:gd name="T51" fmla="*/ 904 h 1096"/>
                    <a:gd name="T52" fmla="*/ 380 w 485"/>
                    <a:gd name="T53" fmla="*/ 800 h 1096"/>
                    <a:gd name="T54" fmla="*/ 404 w 485"/>
                    <a:gd name="T55" fmla="*/ 744 h 1096"/>
                    <a:gd name="T56" fmla="*/ 468 w 485"/>
                    <a:gd name="T57" fmla="*/ 800 h 1096"/>
                    <a:gd name="T58" fmla="*/ 412 w 485"/>
                    <a:gd name="T59" fmla="*/ 608 h 1096"/>
                    <a:gd name="T60" fmla="*/ 372 w 485"/>
                    <a:gd name="T61" fmla="*/ 568 h 1096"/>
                    <a:gd name="T62" fmla="*/ 356 w 485"/>
                    <a:gd name="T63" fmla="*/ 544 h 1096"/>
                    <a:gd name="T64" fmla="*/ 332 w 485"/>
                    <a:gd name="T65" fmla="*/ 536 h 1096"/>
                    <a:gd name="T66" fmla="*/ 308 w 485"/>
                    <a:gd name="T67" fmla="*/ 520 h 1096"/>
                    <a:gd name="T68" fmla="*/ 340 w 485"/>
                    <a:gd name="T69" fmla="*/ 528 h 1096"/>
                    <a:gd name="T70" fmla="*/ 436 w 485"/>
                    <a:gd name="T71" fmla="*/ 576 h 1096"/>
                    <a:gd name="T72" fmla="*/ 356 w 485"/>
                    <a:gd name="T73" fmla="*/ 408 h 1096"/>
                    <a:gd name="T74" fmla="*/ 332 w 485"/>
                    <a:gd name="T75" fmla="*/ 360 h 1096"/>
                    <a:gd name="T76" fmla="*/ 236 w 485"/>
                    <a:gd name="T77" fmla="*/ 304 h 1096"/>
                    <a:gd name="T78" fmla="*/ 300 w 485"/>
                    <a:gd name="T79" fmla="*/ 288 h 1096"/>
                    <a:gd name="T80" fmla="*/ 396 w 485"/>
                    <a:gd name="T81" fmla="*/ 344 h 1096"/>
                    <a:gd name="T82" fmla="*/ 348 w 485"/>
                    <a:gd name="T83" fmla="*/ 200 h 1096"/>
                    <a:gd name="T84" fmla="*/ 332 w 485"/>
                    <a:gd name="T85" fmla="*/ 152 h 1096"/>
                    <a:gd name="T86" fmla="*/ 316 w 485"/>
                    <a:gd name="T87" fmla="*/ 128 h 1096"/>
                    <a:gd name="T88" fmla="*/ 300 w 485"/>
                    <a:gd name="T89" fmla="*/ 80 h 1096"/>
                    <a:gd name="T90" fmla="*/ 260 w 485"/>
                    <a:gd name="T91" fmla="*/ 40 h 1096"/>
                    <a:gd name="T92" fmla="*/ 236 w 485"/>
                    <a:gd name="T93" fmla="*/ 32 h 1096"/>
                    <a:gd name="T94" fmla="*/ 228 w 485"/>
                    <a:gd name="T95" fmla="*/ 0 h 10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5"/>
                    <a:gd name="T145" fmla="*/ 0 h 1096"/>
                    <a:gd name="T146" fmla="*/ 485 w 485"/>
                    <a:gd name="T147" fmla="*/ 1096 h 10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5" h="1096">
                      <a:moveTo>
                        <a:pt x="228" y="0"/>
                      </a:moveTo>
                      <a:cubicBezTo>
                        <a:pt x="213" y="22"/>
                        <a:pt x="213" y="29"/>
                        <a:pt x="188" y="40"/>
                      </a:cubicBezTo>
                      <a:cubicBezTo>
                        <a:pt x="173" y="47"/>
                        <a:pt x="140" y="56"/>
                        <a:pt x="140" y="56"/>
                      </a:cubicBezTo>
                      <a:cubicBezTo>
                        <a:pt x="94" y="125"/>
                        <a:pt x="155" y="44"/>
                        <a:pt x="100" y="88"/>
                      </a:cubicBezTo>
                      <a:cubicBezTo>
                        <a:pt x="79" y="105"/>
                        <a:pt x="88" y="115"/>
                        <a:pt x="76" y="136"/>
                      </a:cubicBezTo>
                      <a:cubicBezTo>
                        <a:pt x="62" y="161"/>
                        <a:pt x="44" y="184"/>
                        <a:pt x="28" y="208"/>
                      </a:cubicBezTo>
                      <a:cubicBezTo>
                        <a:pt x="23" y="215"/>
                        <a:pt x="24" y="224"/>
                        <a:pt x="20" y="232"/>
                      </a:cubicBezTo>
                      <a:cubicBezTo>
                        <a:pt x="16" y="241"/>
                        <a:pt x="0" y="247"/>
                        <a:pt x="4" y="256"/>
                      </a:cubicBezTo>
                      <a:cubicBezTo>
                        <a:pt x="8" y="264"/>
                        <a:pt x="20" y="250"/>
                        <a:pt x="28" y="248"/>
                      </a:cubicBezTo>
                      <a:cubicBezTo>
                        <a:pt x="39" y="245"/>
                        <a:pt x="49" y="243"/>
                        <a:pt x="60" y="240"/>
                      </a:cubicBezTo>
                      <a:cubicBezTo>
                        <a:pt x="71" y="243"/>
                        <a:pt x="89" y="237"/>
                        <a:pt x="92" y="248"/>
                      </a:cubicBezTo>
                      <a:cubicBezTo>
                        <a:pt x="97" y="264"/>
                        <a:pt x="81" y="280"/>
                        <a:pt x="76" y="296"/>
                      </a:cubicBezTo>
                      <a:cubicBezTo>
                        <a:pt x="65" y="328"/>
                        <a:pt x="55" y="360"/>
                        <a:pt x="44" y="392"/>
                      </a:cubicBezTo>
                      <a:cubicBezTo>
                        <a:pt x="39" y="408"/>
                        <a:pt x="33" y="424"/>
                        <a:pt x="28" y="440"/>
                      </a:cubicBezTo>
                      <a:cubicBezTo>
                        <a:pt x="25" y="448"/>
                        <a:pt x="20" y="464"/>
                        <a:pt x="20" y="464"/>
                      </a:cubicBezTo>
                      <a:cubicBezTo>
                        <a:pt x="33" y="658"/>
                        <a:pt x="5" y="565"/>
                        <a:pt x="92" y="536"/>
                      </a:cubicBezTo>
                      <a:cubicBezTo>
                        <a:pt x="78" y="578"/>
                        <a:pt x="67" y="620"/>
                        <a:pt x="60" y="664"/>
                      </a:cubicBezTo>
                      <a:cubicBezTo>
                        <a:pt x="63" y="704"/>
                        <a:pt x="62" y="744"/>
                        <a:pt x="68" y="784"/>
                      </a:cubicBezTo>
                      <a:cubicBezTo>
                        <a:pt x="70" y="801"/>
                        <a:pt x="79" y="816"/>
                        <a:pt x="84" y="832"/>
                      </a:cubicBezTo>
                      <a:cubicBezTo>
                        <a:pt x="87" y="840"/>
                        <a:pt x="92" y="856"/>
                        <a:pt x="92" y="856"/>
                      </a:cubicBezTo>
                      <a:cubicBezTo>
                        <a:pt x="103" y="824"/>
                        <a:pt x="112" y="811"/>
                        <a:pt x="140" y="792"/>
                      </a:cubicBezTo>
                      <a:cubicBezTo>
                        <a:pt x="166" y="752"/>
                        <a:pt x="177" y="771"/>
                        <a:pt x="196" y="808"/>
                      </a:cubicBezTo>
                      <a:cubicBezTo>
                        <a:pt x="233" y="881"/>
                        <a:pt x="276" y="952"/>
                        <a:pt x="316" y="1024"/>
                      </a:cubicBezTo>
                      <a:cubicBezTo>
                        <a:pt x="325" y="1041"/>
                        <a:pt x="337" y="1056"/>
                        <a:pt x="348" y="1072"/>
                      </a:cubicBezTo>
                      <a:cubicBezTo>
                        <a:pt x="353" y="1080"/>
                        <a:pt x="364" y="1096"/>
                        <a:pt x="364" y="1096"/>
                      </a:cubicBezTo>
                      <a:cubicBezTo>
                        <a:pt x="401" y="1040"/>
                        <a:pt x="392" y="970"/>
                        <a:pt x="396" y="904"/>
                      </a:cubicBezTo>
                      <a:cubicBezTo>
                        <a:pt x="390" y="855"/>
                        <a:pt x="390" y="843"/>
                        <a:pt x="380" y="800"/>
                      </a:cubicBezTo>
                      <a:cubicBezTo>
                        <a:pt x="362" y="723"/>
                        <a:pt x="341" y="731"/>
                        <a:pt x="404" y="744"/>
                      </a:cubicBezTo>
                      <a:cubicBezTo>
                        <a:pt x="460" y="781"/>
                        <a:pt x="441" y="760"/>
                        <a:pt x="468" y="800"/>
                      </a:cubicBezTo>
                      <a:cubicBezTo>
                        <a:pt x="485" y="749"/>
                        <a:pt x="461" y="640"/>
                        <a:pt x="412" y="608"/>
                      </a:cubicBezTo>
                      <a:cubicBezTo>
                        <a:pt x="369" y="544"/>
                        <a:pt x="425" y="621"/>
                        <a:pt x="372" y="568"/>
                      </a:cubicBezTo>
                      <a:cubicBezTo>
                        <a:pt x="365" y="561"/>
                        <a:pt x="364" y="550"/>
                        <a:pt x="356" y="544"/>
                      </a:cubicBezTo>
                      <a:cubicBezTo>
                        <a:pt x="349" y="539"/>
                        <a:pt x="340" y="540"/>
                        <a:pt x="332" y="536"/>
                      </a:cubicBezTo>
                      <a:cubicBezTo>
                        <a:pt x="323" y="532"/>
                        <a:pt x="301" y="527"/>
                        <a:pt x="308" y="520"/>
                      </a:cubicBezTo>
                      <a:cubicBezTo>
                        <a:pt x="316" y="512"/>
                        <a:pt x="329" y="525"/>
                        <a:pt x="340" y="528"/>
                      </a:cubicBezTo>
                      <a:cubicBezTo>
                        <a:pt x="376" y="538"/>
                        <a:pt x="401" y="564"/>
                        <a:pt x="436" y="576"/>
                      </a:cubicBezTo>
                      <a:cubicBezTo>
                        <a:pt x="415" y="513"/>
                        <a:pt x="393" y="464"/>
                        <a:pt x="356" y="408"/>
                      </a:cubicBezTo>
                      <a:cubicBezTo>
                        <a:pt x="337" y="379"/>
                        <a:pt x="362" y="386"/>
                        <a:pt x="332" y="360"/>
                      </a:cubicBezTo>
                      <a:cubicBezTo>
                        <a:pt x="305" y="336"/>
                        <a:pt x="271" y="316"/>
                        <a:pt x="236" y="304"/>
                      </a:cubicBezTo>
                      <a:cubicBezTo>
                        <a:pt x="207" y="261"/>
                        <a:pt x="204" y="270"/>
                        <a:pt x="300" y="288"/>
                      </a:cubicBezTo>
                      <a:cubicBezTo>
                        <a:pt x="344" y="296"/>
                        <a:pt x="366" y="314"/>
                        <a:pt x="396" y="344"/>
                      </a:cubicBezTo>
                      <a:cubicBezTo>
                        <a:pt x="380" y="296"/>
                        <a:pt x="364" y="248"/>
                        <a:pt x="348" y="200"/>
                      </a:cubicBezTo>
                      <a:cubicBezTo>
                        <a:pt x="343" y="184"/>
                        <a:pt x="341" y="166"/>
                        <a:pt x="332" y="152"/>
                      </a:cubicBezTo>
                      <a:cubicBezTo>
                        <a:pt x="327" y="144"/>
                        <a:pt x="320" y="137"/>
                        <a:pt x="316" y="128"/>
                      </a:cubicBezTo>
                      <a:cubicBezTo>
                        <a:pt x="309" y="113"/>
                        <a:pt x="309" y="94"/>
                        <a:pt x="300" y="80"/>
                      </a:cubicBezTo>
                      <a:cubicBezTo>
                        <a:pt x="284" y="56"/>
                        <a:pt x="287" y="53"/>
                        <a:pt x="260" y="40"/>
                      </a:cubicBezTo>
                      <a:cubicBezTo>
                        <a:pt x="252" y="36"/>
                        <a:pt x="241" y="39"/>
                        <a:pt x="236" y="32"/>
                      </a:cubicBezTo>
                      <a:cubicBezTo>
                        <a:pt x="229" y="23"/>
                        <a:pt x="231" y="11"/>
                        <a:pt x="228" y="0"/>
                      </a:cubicBezTo>
                      <a:close/>
                    </a:path>
                  </a:pathLst>
                </a:custGeom>
                <a:solidFill>
                  <a:srgbClr val="99CC00"/>
                </a:solidFill>
                <a:ln w="9525" cap="flat" cmpd="sng">
                  <a:solidFill>
                    <a:srgbClr val="808000"/>
                  </a:solidFill>
                  <a:prstDash val="solid"/>
                  <a:round/>
                  <a:headEnd type="none" w="med" len="med"/>
                  <a:tailEnd type="none" w="med" len="med"/>
                </a:ln>
              </p:spPr>
              <p:txBody>
                <a:bodyPr>
                  <a:spAutoFit/>
                </a:bodyPr>
                <a:lstStyle/>
                <a:p>
                  <a:endParaRPr lang="en-US"/>
                </a:p>
              </p:txBody>
            </p:sp>
          </p:grpSp>
        </p:grpSp>
        <p:sp>
          <p:nvSpPr>
            <p:cNvPr id="12355" name="Oval 182"/>
            <p:cNvSpPr>
              <a:spLocks noChangeArrowheads="1"/>
            </p:cNvSpPr>
            <p:nvPr/>
          </p:nvSpPr>
          <p:spPr bwMode="auto">
            <a:xfrm>
              <a:off x="1570" y="2091"/>
              <a:ext cx="144" cy="144"/>
            </a:xfrm>
            <a:prstGeom prst="ellipse">
              <a:avLst/>
            </a:prstGeom>
            <a:solidFill>
              <a:srgbClr val="FFFF99"/>
            </a:solidFill>
            <a:ln w="9525">
              <a:noFill/>
              <a:round/>
              <a:headEnd/>
              <a:tailEnd/>
            </a:ln>
          </p:spPr>
          <p:txBody>
            <a:bodyPr anchor="ctr">
              <a:spAutoFit/>
            </a:bodyPr>
            <a:lstStyle/>
            <a:p>
              <a:endParaRPr lang="en-US"/>
            </a:p>
          </p:txBody>
        </p:sp>
      </p:grpSp>
      <p:sp>
        <p:nvSpPr>
          <p:cNvPr id="241849" name="Text Box 185"/>
          <p:cNvSpPr txBox="1">
            <a:spLocks noChangeArrowheads="1"/>
          </p:cNvSpPr>
          <p:nvPr/>
        </p:nvSpPr>
        <p:spPr bwMode="auto">
          <a:xfrm>
            <a:off x="301625" y="5762625"/>
            <a:ext cx="8178800" cy="770084"/>
          </a:xfrm>
          <a:prstGeom prst="rect">
            <a:avLst/>
          </a:prstGeom>
          <a:noFill/>
          <a:ln w="25400">
            <a:noFill/>
            <a:miter lim="800000"/>
            <a:headEnd/>
            <a:tailEnd/>
          </a:ln>
        </p:spPr>
        <p:txBody>
          <a:bodyPr lIns="92075" tIns="46038" rIns="92075" bIns="46038">
            <a:spAutoFit/>
          </a:bodyPr>
          <a:lstStyle/>
          <a:p>
            <a:pPr marL="381000" indent="-381000" algn="l" eaLnBrk="0" hangingPunct="0">
              <a:spcBef>
                <a:spcPct val="20000"/>
              </a:spcBef>
              <a:buFontTx/>
              <a:buChar char="•"/>
            </a:pPr>
            <a:r>
              <a:rPr lang="en-US" sz="2400" b="1" dirty="0">
                <a:effectLst/>
                <a:latin typeface="Arial" charset="0"/>
              </a:rPr>
              <a:t>Vagrant </a:t>
            </a:r>
            <a:r>
              <a:rPr lang="en-US" sz="2400" b="1" dirty="0" err="1">
                <a:effectLst/>
                <a:latin typeface="Arial" charset="0"/>
              </a:rPr>
              <a:t>taxa</a:t>
            </a:r>
            <a:r>
              <a:rPr lang="en-US" sz="2400" dirty="0">
                <a:effectLst/>
                <a:latin typeface="Arial" charset="0"/>
              </a:rPr>
              <a:t> </a:t>
            </a:r>
            <a:r>
              <a:rPr lang="en-US" sz="2000" dirty="0">
                <a:effectLst/>
                <a:latin typeface="Arial" charset="0"/>
              </a:rPr>
              <a:t>(not indigenous to the region but occurs occasionally and irregularly)</a:t>
            </a:r>
          </a:p>
        </p:txBody>
      </p:sp>
      <p:grpSp>
        <p:nvGrpSpPr>
          <p:cNvPr id="16" name="Group 110"/>
          <p:cNvGrpSpPr>
            <a:grpSpLocks/>
          </p:cNvGrpSpPr>
          <p:nvPr/>
        </p:nvGrpSpPr>
        <p:grpSpPr bwMode="auto">
          <a:xfrm>
            <a:off x="3949700" y="4286250"/>
            <a:ext cx="700088" cy="669925"/>
            <a:chOff x="2544" y="1392"/>
            <a:chExt cx="781" cy="672"/>
          </a:xfrm>
        </p:grpSpPr>
        <p:sp>
          <p:nvSpPr>
            <p:cNvPr id="12338" name="AutoShape 111"/>
            <p:cNvSpPr>
              <a:spLocks noChangeArrowheads="1"/>
            </p:cNvSpPr>
            <p:nvPr/>
          </p:nvSpPr>
          <p:spPr bwMode="auto">
            <a:xfrm rot="900000">
              <a:off x="2544" y="1392"/>
              <a:ext cx="781" cy="652"/>
            </a:xfrm>
            <a:prstGeom prst="triangle">
              <a:avLst>
                <a:gd name="adj" fmla="val 50000"/>
              </a:avLst>
            </a:prstGeom>
            <a:solidFill>
              <a:srgbClr val="FFFF99"/>
            </a:solidFill>
            <a:ln w="9525">
              <a:solidFill>
                <a:srgbClr val="FFFF99"/>
              </a:solidFill>
              <a:miter lim="800000"/>
              <a:headEnd/>
              <a:tailEnd/>
            </a:ln>
          </p:spPr>
          <p:txBody>
            <a:bodyPr anchor="ctr">
              <a:spAutoFit/>
            </a:bodyPr>
            <a:lstStyle/>
            <a:p>
              <a:endParaRPr lang="en-US"/>
            </a:p>
          </p:txBody>
        </p:sp>
        <p:grpSp>
          <p:nvGrpSpPr>
            <p:cNvPr id="17" name="Group 112"/>
            <p:cNvGrpSpPr>
              <a:grpSpLocks/>
            </p:cNvGrpSpPr>
            <p:nvPr/>
          </p:nvGrpSpPr>
          <p:grpSpPr bwMode="auto">
            <a:xfrm>
              <a:off x="2592" y="1680"/>
              <a:ext cx="597" cy="384"/>
              <a:chOff x="2104" y="3120"/>
              <a:chExt cx="693" cy="528"/>
            </a:xfrm>
          </p:grpSpPr>
          <p:sp>
            <p:nvSpPr>
              <p:cNvPr id="12340" name="Freeform 113"/>
              <p:cNvSpPr>
                <a:spLocks/>
              </p:cNvSpPr>
              <p:nvPr/>
            </p:nvSpPr>
            <p:spPr bwMode="auto">
              <a:xfrm>
                <a:off x="2328" y="3256"/>
                <a:ext cx="120" cy="392"/>
              </a:xfrm>
              <a:custGeom>
                <a:avLst/>
                <a:gdLst>
                  <a:gd name="T0" fmla="*/ 111 w 121"/>
                  <a:gd name="T1" fmla="*/ 392 h 240"/>
                  <a:gd name="T2" fmla="*/ 119 w 121"/>
                  <a:gd name="T3" fmla="*/ 353 h 240"/>
                  <a:gd name="T4" fmla="*/ 111 w 121"/>
                  <a:gd name="T5" fmla="*/ 170 h 240"/>
                  <a:gd name="T6" fmla="*/ 0 w 121"/>
                  <a:gd name="T7" fmla="*/ 0 h 240"/>
                  <a:gd name="T8" fmla="*/ 0 60000 65536"/>
                  <a:gd name="T9" fmla="*/ 0 60000 65536"/>
                  <a:gd name="T10" fmla="*/ 0 60000 65536"/>
                  <a:gd name="T11" fmla="*/ 0 60000 65536"/>
                  <a:gd name="T12" fmla="*/ 0 w 121"/>
                  <a:gd name="T13" fmla="*/ 0 h 240"/>
                  <a:gd name="T14" fmla="*/ 121 w 121"/>
                  <a:gd name="T15" fmla="*/ 240 h 240"/>
                </a:gdLst>
                <a:ahLst/>
                <a:cxnLst>
                  <a:cxn ang="T8">
                    <a:pos x="T0" y="T1"/>
                  </a:cxn>
                  <a:cxn ang="T9">
                    <a:pos x="T2" y="T3"/>
                  </a:cxn>
                  <a:cxn ang="T10">
                    <a:pos x="T4" y="T5"/>
                  </a:cxn>
                  <a:cxn ang="T11">
                    <a:pos x="T6" y="T7"/>
                  </a:cxn>
                </a:cxnLst>
                <a:rect l="T12" t="T13" r="T14" b="T15"/>
                <a:pathLst>
                  <a:path w="121" h="240">
                    <a:moveTo>
                      <a:pt x="112" y="240"/>
                    </a:moveTo>
                    <a:cubicBezTo>
                      <a:pt x="115" y="232"/>
                      <a:pt x="120" y="224"/>
                      <a:pt x="120" y="216"/>
                    </a:cubicBezTo>
                    <a:cubicBezTo>
                      <a:pt x="120" y="179"/>
                      <a:pt x="121" y="140"/>
                      <a:pt x="112" y="104"/>
                    </a:cubicBezTo>
                    <a:cubicBezTo>
                      <a:pt x="97" y="43"/>
                      <a:pt x="37" y="37"/>
                      <a:pt x="0" y="0"/>
                    </a:cubicBezTo>
                  </a:path>
                </a:pathLst>
              </a:custGeom>
              <a:noFill/>
              <a:ln w="38100" cap="flat" cmpd="sng">
                <a:solidFill>
                  <a:srgbClr val="333300"/>
                </a:solidFill>
                <a:prstDash val="solid"/>
                <a:round/>
                <a:headEnd type="none" w="med" len="med"/>
                <a:tailEnd type="none" w="med" len="med"/>
              </a:ln>
            </p:spPr>
            <p:txBody>
              <a:bodyPr>
                <a:spAutoFit/>
              </a:bodyPr>
              <a:lstStyle/>
              <a:p>
                <a:endParaRPr lang="en-US"/>
              </a:p>
            </p:txBody>
          </p:sp>
          <p:grpSp>
            <p:nvGrpSpPr>
              <p:cNvPr id="18" name="Group 114"/>
              <p:cNvGrpSpPr>
                <a:grpSpLocks/>
              </p:cNvGrpSpPr>
              <p:nvPr/>
            </p:nvGrpSpPr>
            <p:grpSpPr bwMode="auto">
              <a:xfrm>
                <a:off x="2144" y="3120"/>
                <a:ext cx="387" cy="257"/>
                <a:chOff x="2144" y="3120"/>
                <a:chExt cx="387" cy="257"/>
              </a:xfrm>
            </p:grpSpPr>
            <p:sp>
              <p:nvSpPr>
                <p:cNvPr id="12344" name="Freeform 115"/>
                <p:cNvSpPr>
                  <a:spLocks/>
                </p:cNvSpPr>
                <p:nvPr/>
              </p:nvSpPr>
              <p:spPr bwMode="auto">
                <a:xfrm>
                  <a:off x="2376" y="3174"/>
                  <a:ext cx="155" cy="113"/>
                </a:xfrm>
                <a:custGeom>
                  <a:avLst/>
                  <a:gdLst>
                    <a:gd name="T0" fmla="*/ 0 w 155"/>
                    <a:gd name="T1" fmla="*/ 42 h 113"/>
                    <a:gd name="T2" fmla="*/ 104 w 155"/>
                    <a:gd name="T3" fmla="*/ 18 h 113"/>
                    <a:gd name="T4" fmla="*/ 104 w 155"/>
                    <a:gd name="T5" fmla="*/ 98 h 113"/>
                    <a:gd name="T6" fmla="*/ 0 w 155"/>
                    <a:gd name="T7" fmla="*/ 42 h 113"/>
                    <a:gd name="T8" fmla="*/ 0 60000 65536"/>
                    <a:gd name="T9" fmla="*/ 0 60000 65536"/>
                    <a:gd name="T10" fmla="*/ 0 60000 65536"/>
                    <a:gd name="T11" fmla="*/ 0 60000 65536"/>
                    <a:gd name="T12" fmla="*/ 0 w 155"/>
                    <a:gd name="T13" fmla="*/ 0 h 113"/>
                    <a:gd name="T14" fmla="*/ 155 w 155"/>
                    <a:gd name="T15" fmla="*/ 113 h 113"/>
                  </a:gdLst>
                  <a:ahLst/>
                  <a:cxnLst>
                    <a:cxn ang="T8">
                      <a:pos x="T0" y="T1"/>
                    </a:cxn>
                    <a:cxn ang="T9">
                      <a:pos x="T2" y="T3"/>
                    </a:cxn>
                    <a:cxn ang="T10">
                      <a:pos x="T4" y="T5"/>
                    </a:cxn>
                    <a:cxn ang="T11">
                      <a:pos x="T6" y="T7"/>
                    </a:cxn>
                  </a:cxnLst>
                  <a:rect l="T12" t="T13" r="T14" b="T15"/>
                  <a:pathLst>
                    <a:path w="155" h="113">
                      <a:moveTo>
                        <a:pt x="0" y="42"/>
                      </a:moveTo>
                      <a:cubicBezTo>
                        <a:pt x="64" y="0"/>
                        <a:pt x="29" y="7"/>
                        <a:pt x="104" y="18"/>
                      </a:cubicBezTo>
                      <a:cubicBezTo>
                        <a:pt x="155" y="35"/>
                        <a:pt x="142" y="73"/>
                        <a:pt x="104" y="98"/>
                      </a:cubicBezTo>
                      <a:cubicBezTo>
                        <a:pt x="16" y="91"/>
                        <a:pt x="0" y="113"/>
                        <a:pt x="0" y="42"/>
                      </a:cubicBezTo>
                      <a:close/>
                    </a:path>
                  </a:pathLst>
                </a:custGeom>
                <a:solidFill>
                  <a:srgbClr val="99336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45" name="Freeform 116"/>
                <p:cNvSpPr>
                  <a:spLocks/>
                </p:cNvSpPr>
                <p:nvPr/>
              </p:nvSpPr>
              <p:spPr bwMode="auto">
                <a:xfrm>
                  <a:off x="2256" y="3120"/>
                  <a:ext cx="155" cy="113"/>
                </a:xfrm>
                <a:custGeom>
                  <a:avLst/>
                  <a:gdLst>
                    <a:gd name="T0" fmla="*/ 0 w 155"/>
                    <a:gd name="T1" fmla="*/ 42 h 113"/>
                    <a:gd name="T2" fmla="*/ 104 w 155"/>
                    <a:gd name="T3" fmla="*/ 18 h 113"/>
                    <a:gd name="T4" fmla="*/ 104 w 155"/>
                    <a:gd name="T5" fmla="*/ 98 h 113"/>
                    <a:gd name="T6" fmla="*/ 0 w 155"/>
                    <a:gd name="T7" fmla="*/ 42 h 113"/>
                    <a:gd name="T8" fmla="*/ 0 60000 65536"/>
                    <a:gd name="T9" fmla="*/ 0 60000 65536"/>
                    <a:gd name="T10" fmla="*/ 0 60000 65536"/>
                    <a:gd name="T11" fmla="*/ 0 60000 65536"/>
                    <a:gd name="T12" fmla="*/ 0 w 155"/>
                    <a:gd name="T13" fmla="*/ 0 h 113"/>
                    <a:gd name="T14" fmla="*/ 155 w 155"/>
                    <a:gd name="T15" fmla="*/ 113 h 113"/>
                  </a:gdLst>
                  <a:ahLst/>
                  <a:cxnLst>
                    <a:cxn ang="T8">
                      <a:pos x="T0" y="T1"/>
                    </a:cxn>
                    <a:cxn ang="T9">
                      <a:pos x="T2" y="T3"/>
                    </a:cxn>
                    <a:cxn ang="T10">
                      <a:pos x="T4" y="T5"/>
                    </a:cxn>
                    <a:cxn ang="T11">
                      <a:pos x="T6" y="T7"/>
                    </a:cxn>
                  </a:cxnLst>
                  <a:rect l="T12" t="T13" r="T14" b="T15"/>
                  <a:pathLst>
                    <a:path w="155" h="113">
                      <a:moveTo>
                        <a:pt x="0" y="42"/>
                      </a:moveTo>
                      <a:cubicBezTo>
                        <a:pt x="64" y="0"/>
                        <a:pt x="29" y="7"/>
                        <a:pt x="104" y="18"/>
                      </a:cubicBezTo>
                      <a:cubicBezTo>
                        <a:pt x="155" y="35"/>
                        <a:pt x="142" y="73"/>
                        <a:pt x="104" y="98"/>
                      </a:cubicBezTo>
                      <a:cubicBezTo>
                        <a:pt x="16" y="91"/>
                        <a:pt x="0" y="113"/>
                        <a:pt x="0" y="42"/>
                      </a:cubicBezTo>
                      <a:close/>
                    </a:path>
                  </a:pathLst>
                </a:custGeom>
                <a:solidFill>
                  <a:srgbClr val="99336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46" name="Freeform 117"/>
                <p:cNvSpPr>
                  <a:spLocks/>
                </p:cNvSpPr>
                <p:nvPr/>
              </p:nvSpPr>
              <p:spPr bwMode="auto">
                <a:xfrm>
                  <a:off x="2144" y="3184"/>
                  <a:ext cx="155" cy="113"/>
                </a:xfrm>
                <a:custGeom>
                  <a:avLst/>
                  <a:gdLst>
                    <a:gd name="T0" fmla="*/ 0 w 155"/>
                    <a:gd name="T1" fmla="*/ 42 h 113"/>
                    <a:gd name="T2" fmla="*/ 104 w 155"/>
                    <a:gd name="T3" fmla="*/ 18 h 113"/>
                    <a:gd name="T4" fmla="*/ 104 w 155"/>
                    <a:gd name="T5" fmla="*/ 98 h 113"/>
                    <a:gd name="T6" fmla="*/ 0 w 155"/>
                    <a:gd name="T7" fmla="*/ 42 h 113"/>
                    <a:gd name="T8" fmla="*/ 0 60000 65536"/>
                    <a:gd name="T9" fmla="*/ 0 60000 65536"/>
                    <a:gd name="T10" fmla="*/ 0 60000 65536"/>
                    <a:gd name="T11" fmla="*/ 0 60000 65536"/>
                    <a:gd name="T12" fmla="*/ 0 w 155"/>
                    <a:gd name="T13" fmla="*/ 0 h 113"/>
                    <a:gd name="T14" fmla="*/ 155 w 155"/>
                    <a:gd name="T15" fmla="*/ 113 h 113"/>
                  </a:gdLst>
                  <a:ahLst/>
                  <a:cxnLst>
                    <a:cxn ang="T8">
                      <a:pos x="T0" y="T1"/>
                    </a:cxn>
                    <a:cxn ang="T9">
                      <a:pos x="T2" y="T3"/>
                    </a:cxn>
                    <a:cxn ang="T10">
                      <a:pos x="T4" y="T5"/>
                    </a:cxn>
                    <a:cxn ang="T11">
                      <a:pos x="T6" y="T7"/>
                    </a:cxn>
                  </a:cxnLst>
                  <a:rect l="T12" t="T13" r="T14" b="T15"/>
                  <a:pathLst>
                    <a:path w="155" h="113">
                      <a:moveTo>
                        <a:pt x="0" y="42"/>
                      </a:moveTo>
                      <a:cubicBezTo>
                        <a:pt x="64" y="0"/>
                        <a:pt x="29" y="7"/>
                        <a:pt x="104" y="18"/>
                      </a:cubicBezTo>
                      <a:cubicBezTo>
                        <a:pt x="155" y="35"/>
                        <a:pt x="142" y="73"/>
                        <a:pt x="104" y="98"/>
                      </a:cubicBezTo>
                      <a:cubicBezTo>
                        <a:pt x="16" y="91"/>
                        <a:pt x="0" y="113"/>
                        <a:pt x="0" y="42"/>
                      </a:cubicBezTo>
                      <a:close/>
                    </a:path>
                  </a:pathLst>
                </a:custGeom>
                <a:solidFill>
                  <a:srgbClr val="99336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47" name="Freeform 118"/>
                <p:cNvSpPr>
                  <a:spLocks/>
                </p:cNvSpPr>
                <p:nvPr/>
              </p:nvSpPr>
              <p:spPr bwMode="auto">
                <a:xfrm>
                  <a:off x="2208" y="3264"/>
                  <a:ext cx="155" cy="113"/>
                </a:xfrm>
                <a:custGeom>
                  <a:avLst/>
                  <a:gdLst>
                    <a:gd name="T0" fmla="*/ 0 w 155"/>
                    <a:gd name="T1" fmla="*/ 42 h 113"/>
                    <a:gd name="T2" fmla="*/ 104 w 155"/>
                    <a:gd name="T3" fmla="*/ 18 h 113"/>
                    <a:gd name="T4" fmla="*/ 104 w 155"/>
                    <a:gd name="T5" fmla="*/ 98 h 113"/>
                    <a:gd name="T6" fmla="*/ 0 w 155"/>
                    <a:gd name="T7" fmla="*/ 42 h 113"/>
                    <a:gd name="T8" fmla="*/ 0 60000 65536"/>
                    <a:gd name="T9" fmla="*/ 0 60000 65536"/>
                    <a:gd name="T10" fmla="*/ 0 60000 65536"/>
                    <a:gd name="T11" fmla="*/ 0 60000 65536"/>
                    <a:gd name="T12" fmla="*/ 0 w 155"/>
                    <a:gd name="T13" fmla="*/ 0 h 113"/>
                    <a:gd name="T14" fmla="*/ 155 w 155"/>
                    <a:gd name="T15" fmla="*/ 113 h 113"/>
                  </a:gdLst>
                  <a:ahLst/>
                  <a:cxnLst>
                    <a:cxn ang="T8">
                      <a:pos x="T0" y="T1"/>
                    </a:cxn>
                    <a:cxn ang="T9">
                      <a:pos x="T2" y="T3"/>
                    </a:cxn>
                    <a:cxn ang="T10">
                      <a:pos x="T4" y="T5"/>
                    </a:cxn>
                    <a:cxn ang="T11">
                      <a:pos x="T6" y="T7"/>
                    </a:cxn>
                  </a:cxnLst>
                  <a:rect l="T12" t="T13" r="T14" b="T15"/>
                  <a:pathLst>
                    <a:path w="155" h="113">
                      <a:moveTo>
                        <a:pt x="0" y="42"/>
                      </a:moveTo>
                      <a:cubicBezTo>
                        <a:pt x="64" y="0"/>
                        <a:pt x="29" y="7"/>
                        <a:pt x="104" y="18"/>
                      </a:cubicBezTo>
                      <a:cubicBezTo>
                        <a:pt x="155" y="35"/>
                        <a:pt x="142" y="73"/>
                        <a:pt x="104" y="98"/>
                      </a:cubicBezTo>
                      <a:cubicBezTo>
                        <a:pt x="16" y="91"/>
                        <a:pt x="0" y="113"/>
                        <a:pt x="0" y="42"/>
                      </a:cubicBezTo>
                      <a:close/>
                    </a:path>
                  </a:pathLst>
                </a:custGeom>
                <a:solidFill>
                  <a:srgbClr val="99336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48" name="Freeform 119"/>
                <p:cNvSpPr>
                  <a:spLocks/>
                </p:cNvSpPr>
                <p:nvPr/>
              </p:nvSpPr>
              <p:spPr bwMode="auto">
                <a:xfrm>
                  <a:off x="2352" y="3264"/>
                  <a:ext cx="155" cy="113"/>
                </a:xfrm>
                <a:custGeom>
                  <a:avLst/>
                  <a:gdLst>
                    <a:gd name="T0" fmla="*/ 0 w 155"/>
                    <a:gd name="T1" fmla="*/ 42 h 113"/>
                    <a:gd name="T2" fmla="*/ 104 w 155"/>
                    <a:gd name="T3" fmla="*/ 18 h 113"/>
                    <a:gd name="T4" fmla="*/ 104 w 155"/>
                    <a:gd name="T5" fmla="*/ 98 h 113"/>
                    <a:gd name="T6" fmla="*/ 0 w 155"/>
                    <a:gd name="T7" fmla="*/ 42 h 113"/>
                    <a:gd name="T8" fmla="*/ 0 60000 65536"/>
                    <a:gd name="T9" fmla="*/ 0 60000 65536"/>
                    <a:gd name="T10" fmla="*/ 0 60000 65536"/>
                    <a:gd name="T11" fmla="*/ 0 60000 65536"/>
                    <a:gd name="T12" fmla="*/ 0 w 155"/>
                    <a:gd name="T13" fmla="*/ 0 h 113"/>
                    <a:gd name="T14" fmla="*/ 155 w 155"/>
                    <a:gd name="T15" fmla="*/ 113 h 113"/>
                  </a:gdLst>
                  <a:ahLst/>
                  <a:cxnLst>
                    <a:cxn ang="T8">
                      <a:pos x="T0" y="T1"/>
                    </a:cxn>
                    <a:cxn ang="T9">
                      <a:pos x="T2" y="T3"/>
                    </a:cxn>
                    <a:cxn ang="T10">
                      <a:pos x="T4" y="T5"/>
                    </a:cxn>
                    <a:cxn ang="T11">
                      <a:pos x="T6" y="T7"/>
                    </a:cxn>
                  </a:cxnLst>
                  <a:rect l="T12" t="T13" r="T14" b="T15"/>
                  <a:pathLst>
                    <a:path w="155" h="113">
                      <a:moveTo>
                        <a:pt x="0" y="42"/>
                      </a:moveTo>
                      <a:cubicBezTo>
                        <a:pt x="64" y="0"/>
                        <a:pt x="29" y="7"/>
                        <a:pt x="104" y="18"/>
                      </a:cubicBezTo>
                      <a:cubicBezTo>
                        <a:pt x="155" y="35"/>
                        <a:pt x="142" y="73"/>
                        <a:pt x="104" y="98"/>
                      </a:cubicBezTo>
                      <a:cubicBezTo>
                        <a:pt x="16" y="91"/>
                        <a:pt x="0" y="113"/>
                        <a:pt x="0" y="42"/>
                      </a:cubicBezTo>
                      <a:close/>
                    </a:path>
                  </a:pathLst>
                </a:custGeom>
                <a:solidFill>
                  <a:srgbClr val="99336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49" name="Oval 120"/>
                <p:cNvSpPr>
                  <a:spLocks noChangeArrowheads="1"/>
                </p:cNvSpPr>
                <p:nvPr/>
              </p:nvSpPr>
              <p:spPr bwMode="auto">
                <a:xfrm>
                  <a:off x="2256" y="3216"/>
                  <a:ext cx="144" cy="96"/>
                </a:xfrm>
                <a:prstGeom prst="ellipse">
                  <a:avLst/>
                </a:prstGeom>
                <a:solidFill>
                  <a:srgbClr val="FFFF00"/>
                </a:solidFill>
                <a:ln w="9525">
                  <a:solidFill>
                    <a:schemeClr val="tx1"/>
                  </a:solidFill>
                  <a:round/>
                  <a:headEnd/>
                  <a:tailEnd/>
                </a:ln>
              </p:spPr>
              <p:txBody>
                <a:bodyPr wrap="none" anchor="ctr">
                  <a:spAutoFit/>
                </a:bodyPr>
                <a:lstStyle/>
                <a:p>
                  <a:endParaRPr lang="en-US"/>
                </a:p>
              </p:txBody>
            </p:sp>
          </p:grpSp>
          <p:sp>
            <p:nvSpPr>
              <p:cNvPr id="12342" name="Freeform 121"/>
              <p:cNvSpPr>
                <a:spLocks/>
              </p:cNvSpPr>
              <p:nvPr/>
            </p:nvSpPr>
            <p:spPr bwMode="auto">
              <a:xfrm rot="900000">
                <a:off x="2104" y="3432"/>
                <a:ext cx="336" cy="96"/>
              </a:xfrm>
              <a:custGeom>
                <a:avLst/>
                <a:gdLst>
                  <a:gd name="T0" fmla="*/ 2 w 522"/>
                  <a:gd name="T1" fmla="*/ 74 h 219"/>
                  <a:gd name="T2" fmla="*/ 43 w 522"/>
                  <a:gd name="T3" fmla="*/ 32 h 219"/>
                  <a:gd name="T4" fmla="*/ 53 w 522"/>
                  <a:gd name="T5" fmla="*/ 21 h 219"/>
                  <a:gd name="T6" fmla="*/ 141 w 522"/>
                  <a:gd name="T7" fmla="*/ 0 h 219"/>
                  <a:gd name="T8" fmla="*/ 316 w 522"/>
                  <a:gd name="T9" fmla="*/ 14 h 219"/>
                  <a:gd name="T10" fmla="*/ 301 w 522"/>
                  <a:gd name="T11" fmla="*/ 74 h 219"/>
                  <a:gd name="T12" fmla="*/ 290 w 522"/>
                  <a:gd name="T13" fmla="*/ 84 h 219"/>
                  <a:gd name="T14" fmla="*/ 249 w 522"/>
                  <a:gd name="T15" fmla="*/ 91 h 219"/>
                  <a:gd name="T16" fmla="*/ 84 w 522"/>
                  <a:gd name="T17" fmla="*/ 74 h 219"/>
                  <a:gd name="T18" fmla="*/ 2 w 522"/>
                  <a:gd name="T19" fmla="*/ 74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2"/>
                  <a:gd name="T31" fmla="*/ 0 h 219"/>
                  <a:gd name="T32" fmla="*/ 522 w 522"/>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2" h="219">
                    <a:moveTo>
                      <a:pt x="3" y="168"/>
                    </a:moveTo>
                    <a:cubicBezTo>
                      <a:pt x="24" y="136"/>
                      <a:pt x="46" y="104"/>
                      <a:pt x="67" y="72"/>
                    </a:cubicBezTo>
                    <a:cubicBezTo>
                      <a:pt x="72" y="64"/>
                      <a:pt x="74" y="51"/>
                      <a:pt x="83" y="48"/>
                    </a:cubicBezTo>
                    <a:cubicBezTo>
                      <a:pt x="131" y="32"/>
                      <a:pt x="167" y="10"/>
                      <a:pt x="219" y="0"/>
                    </a:cubicBezTo>
                    <a:cubicBezTo>
                      <a:pt x="310" y="5"/>
                      <a:pt x="404" y="3"/>
                      <a:pt x="491" y="32"/>
                    </a:cubicBezTo>
                    <a:cubicBezTo>
                      <a:pt x="522" y="78"/>
                      <a:pt x="511" y="139"/>
                      <a:pt x="467" y="168"/>
                    </a:cubicBezTo>
                    <a:cubicBezTo>
                      <a:pt x="462" y="176"/>
                      <a:pt x="460" y="188"/>
                      <a:pt x="451" y="192"/>
                    </a:cubicBezTo>
                    <a:cubicBezTo>
                      <a:pt x="431" y="202"/>
                      <a:pt x="387" y="208"/>
                      <a:pt x="387" y="208"/>
                    </a:cubicBezTo>
                    <a:cubicBezTo>
                      <a:pt x="302" y="201"/>
                      <a:pt x="213" y="195"/>
                      <a:pt x="131" y="168"/>
                    </a:cubicBezTo>
                    <a:cubicBezTo>
                      <a:pt x="0" y="176"/>
                      <a:pt x="3" y="219"/>
                      <a:pt x="3" y="168"/>
                    </a:cubicBezTo>
                    <a:close/>
                  </a:path>
                </a:pathLst>
              </a:custGeom>
              <a:solidFill>
                <a:srgbClr val="808000"/>
              </a:solidFill>
              <a:ln w="9525" cap="flat" cmpd="sng">
                <a:solidFill>
                  <a:srgbClr val="333300"/>
                </a:solidFill>
                <a:prstDash val="solid"/>
                <a:round/>
                <a:headEnd type="none" w="med" len="med"/>
                <a:tailEnd type="none" w="med" len="med"/>
              </a:ln>
            </p:spPr>
            <p:txBody>
              <a:bodyPr>
                <a:spAutoFit/>
              </a:bodyPr>
              <a:lstStyle/>
              <a:p>
                <a:endParaRPr lang="en-US"/>
              </a:p>
            </p:txBody>
          </p:sp>
          <p:sp>
            <p:nvSpPr>
              <p:cNvPr id="12343" name="Freeform 122"/>
              <p:cNvSpPr>
                <a:spLocks/>
              </p:cNvSpPr>
              <p:nvPr/>
            </p:nvSpPr>
            <p:spPr bwMode="auto">
              <a:xfrm rot="-900000" flipH="1" flipV="1">
                <a:off x="2448" y="3360"/>
                <a:ext cx="349" cy="104"/>
              </a:xfrm>
              <a:custGeom>
                <a:avLst/>
                <a:gdLst>
                  <a:gd name="T0" fmla="*/ 2 w 522"/>
                  <a:gd name="T1" fmla="*/ 80 h 219"/>
                  <a:gd name="T2" fmla="*/ 45 w 522"/>
                  <a:gd name="T3" fmla="*/ 34 h 219"/>
                  <a:gd name="T4" fmla="*/ 55 w 522"/>
                  <a:gd name="T5" fmla="*/ 23 h 219"/>
                  <a:gd name="T6" fmla="*/ 146 w 522"/>
                  <a:gd name="T7" fmla="*/ 0 h 219"/>
                  <a:gd name="T8" fmla="*/ 328 w 522"/>
                  <a:gd name="T9" fmla="*/ 15 h 219"/>
                  <a:gd name="T10" fmla="*/ 312 w 522"/>
                  <a:gd name="T11" fmla="*/ 80 h 219"/>
                  <a:gd name="T12" fmla="*/ 302 w 522"/>
                  <a:gd name="T13" fmla="*/ 91 h 219"/>
                  <a:gd name="T14" fmla="*/ 259 w 522"/>
                  <a:gd name="T15" fmla="*/ 99 h 219"/>
                  <a:gd name="T16" fmla="*/ 88 w 522"/>
                  <a:gd name="T17" fmla="*/ 80 h 219"/>
                  <a:gd name="T18" fmla="*/ 2 w 522"/>
                  <a:gd name="T19" fmla="*/ 80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2"/>
                  <a:gd name="T31" fmla="*/ 0 h 219"/>
                  <a:gd name="T32" fmla="*/ 522 w 522"/>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2" h="219">
                    <a:moveTo>
                      <a:pt x="3" y="168"/>
                    </a:moveTo>
                    <a:cubicBezTo>
                      <a:pt x="24" y="136"/>
                      <a:pt x="46" y="104"/>
                      <a:pt x="67" y="72"/>
                    </a:cubicBezTo>
                    <a:cubicBezTo>
                      <a:pt x="72" y="64"/>
                      <a:pt x="74" y="51"/>
                      <a:pt x="83" y="48"/>
                    </a:cubicBezTo>
                    <a:cubicBezTo>
                      <a:pt x="131" y="32"/>
                      <a:pt x="167" y="10"/>
                      <a:pt x="219" y="0"/>
                    </a:cubicBezTo>
                    <a:cubicBezTo>
                      <a:pt x="310" y="5"/>
                      <a:pt x="404" y="3"/>
                      <a:pt x="491" y="32"/>
                    </a:cubicBezTo>
                    <a:cubicBezTo>
                      <a:pt x="522" y="78"/>
                      <a:pt x="511" y="139"/>
                      <a:pt x="467" y="168"/>
                    </a:cubicBezTo>
                    <a:cubicBezTo>
                      <a:pt x="462" y="176"/>
                      <a:pt x="460" y="188"/>
                      <a:pt x="451" y="192"/>
                    </a:cubicBezTo>
                    <a:cubicBezTo>
                      <a:pt x="431" y="202"/>
                      <a:pt x="387" y="208"/>
                      <a:pt x="387" y="208"/>
                    </a:cubicBezTo>
                    <a:cubicBezTo>
                      <a:pt x="302" y="201"/>
                      <a:pt x="213" y="195"/>
                      <a:pt x="131" y="168"/>
                    </a:cubicBezTo>
                    <a:cubicBezTo>
                      <a:pt x="0" y="176"/>
                      <a:pt x="3" y="219"/>
                      <a:pt x="3" y="168"/>
                    </a:cubicBezTo>
                    <a:close/>
                  </a:path>
                </a:pathLst>
              </a:custGeom>
              <a:solidFill>
                <a:srgbClr val="808000"/>
              </a:solidFill>
              <a:ln w="9525" cap="flat" cmpd="sng">
                <a:solidFill>
                  <a:srgbClr val="333300"/>
                </a:solidFill>
                <a:prstDash val="solid"/>
                <a:round/>
                <a:headEnd type="none" w="med" len="med"/>
                <a:tailEnd type="none" w="med" len="med"/>
              </a:ln>
            </p:spPr>
            <p:txBody>
              <a:bodyPr>
                <a:spAutoFit/>
              </a:bodyPr>
              <a:lstStyle/>
              <a:p>
                <a:endParaRPr lang="en-US"/>
              </a:p>
            </p:txBody>
          </p:sp>
        </p:grpSp>
      </p:grpSp>
      <p:grpSp>
        <p:nvGrpSpPr>
          <p:cNvPr id="19" name="Group 123"/>
          <p:cNvGrpSpPr>
            <a:grpSpLocks/>
          </p:cNvGrpSpPr>
          <p:nvPr/>
        </p:nvGrpSpPr>
        <p:grpSpPr bwMode="auto">
          <a:xfrm>
            <a:off x="3849688" y="4314825"/>
            <a:ext cx="723900" cy="733425"/>
            <a:chOff x="2416" y="1440"/>
            <a:chExt cx="808" cy="737"/>
          </a:xfrm>
        </p:grpSpPr>
        <p:grpSp>
          <p:nvGrpSpPr>
            <p:cNvPr id="20" name="Group 124"/>
            <p:cNvGrpSpPr>
              <a:grpSpLocks/>
            </p:cNvGrpSpPr>
            <p:nvPr/>
          </p:nvGrpSpPr>
          <p:grpSpPr bwMode="auto">
            <a:xfrm>
              <a:off x="2416" y="1440"/>
              <a:ext cx="808" cy="737"/>
              <a:chOff x="2424" y="1444"/>
              <a:chExt cx="808" cy="737"/>
            </a:xfrm>
          </p:grpSpPr>
          <p:sp useBgFill="1">
            <p:nvSpPr>
              <p:cNvPr id="12335" name="Freeform 125"/>
              <p:cNvSpPr>
                <a:spLocks/>
              </p:cNvSpPr>
              <p:nvPr/>
            </p:nvSpPr>
            <p:spPr bwMode="auto">
              <a:xfrm>
                <a:off x="2453" y="1444"/>
                <a:ext cx="740" cy="558"/>
              </a:xfrm>
              <a:custGeom>
                <a:avLst/>
                <a:gdLst>
                  <a:gd name="T0" fmla="*/ 63 w 740"/>
                  <a:gd name="T1" fmla="*/ 424 h 558"/>
                  <a:gd name="T2" fmla="*/ 89 w 740"/>
                  <a:gd name="T3" fmla="*/ 434 h 558"/>
                  <a:gd name="T4" fmla="*/ 151 w 740"/>
                  <a:gd name="T5" fmla="*/ 448 h 558"/>
                  <a:gd name="T6" fmla="*/ 301 w 740"/>
                  <a:gd name="T7" fmla="*/ 474 h 558"/>
                  <a:gd name="T8" fmla="*/ 353 w 740"/>
                  <a:gd name="T9" fmla="*/ 488 h 558"/>
                  <a:gd name="T10" fmla="*/ 411 w 740"/>
                  <a:gd name="T11" fmla="*/ 502 h 558"/>
                  <a:gd name="T12" fmla="*/ 447 w 740"/>
                  <a:gd name="T13" fmla="*/ 512 h 558"/>
                  <a:gd name="T14" fmla="*/ 527 w 740"/>
                  <a:gd name="T15" fmla="*/ 520 h 558"/>
                  <a:gd name="T16" fmla="*/ 693 w 740"/>
                  <a:gd name="T17" fmla="*/ 558 h 558"/>
                  <a:gd name="T18" fmla="*/ 725 w 740"/>
                  <a:gd name="T19" fmla="*/ 518 h 558"/>
                  <a:gd name="T20" fmla="*/ 735 w 740"/>
                  <a:gd name="T21" fmla="*/ 422 h 558"/>
                  <a:gd name="T22" fmla="*/ 729 w 740"/>
                  <a:gd name="T23" fmla="*/ 392 h 558"/>
                  <a:gd name="T24" fmla="*/ 689 w 740"/>
                  <a:gd name="T25" fmla="*/ 260 h 558"/>
                  <a:gd name="T26" fmla="*/ 705 w 740"/>
                  <a:gd name="T27" fmla="*/ 82 h 558"/>
                  <a:gd name="T28" fmla="*/ 635 w 740"/>
                  <a:gd name="T29" fmla="*/ 34 h 558"/>
                  <a:gd name="T30" fmla="*/ 561 w 740"/>
                  <a:gd name="T31" fmla="*/ 0 h 558"/>
                  <a:gd name="T32" fmla="*/ 431 w 740"/>
                  <a:gd name="T33" fmla="*/ 50 h 558"/>
                  <a:gd name="T34" fmla="*/ 357 w 740"/>
                  <a:gd name="T35" fmla="*/ 94 h 558"/>
                  <a:gd name="T36" fmla="*/ 261 w 740"/>
                  <a:gd name="T37" fmla="*/ 158 h 558"/>
                  <a:gd name="T38" fmla="*/ 205 w 740"/>
                  <a:gd name="T39" fmla="*/ 194 h 558"/>
                  <a:gd name="T40" fmla="*/ 95 w 740"/>
                  <a:gd name="T41" fmla="*/ 306 h 558"/>
                  <a:gd name="T42" fmla="*/ 1 w 740"/>
                  <a:gd name="T43" fmla="*/ 412 h 558"/>
                  <a:gd name="T44" fmla="*/ 63 w 740"/>
                  <a:gd name="T45" fmla="*/ 424 h 5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0"/>
                  <a:gd name="T70" fmla="*/ 0 h 558"/>
                  <a:gd name="T71" fmla="*/ 740 w 740"/>
                  <a:gd name="T72" fmla="*/ 558 h 5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0" h="558">
                    <a:moveTo>
                      <a:pt x="63" y="424"/>
                    </a:moveTo>
                    <a:cubicBezTo>
                      <a:pt x="72" y="427"/>
                      <a:pt x="80" y="432"/>
                      <a:pt x="89" y="434"/>
                    </a:cubicBezTo>
                    <a:cubicBezTo>
                      <a:pt x="105" y="445"/>
                      <a:pt x="132" y="445"/>
                      <a:pt x="151" y="448"/>
                    </a:cubicBezTo>
                    <a:cubicBezTo>
                      <a:pt x="194" y="462"/>
                      <a:pt x="255" y="467"/>
                      <a:pt x="301" y="474"/>
                    </a:cubicBezTo>
                    <a:cubicBezTo>
                      <a:pt x="319" y="480"/>
                      <a:pt x="334" y="485"/>
                      <a:pt x="353" y="488"/>
                    </a:cubicBezTo>
                    <a:cubicBezTo>
                      <a:pt x="367" y="498"/>
                      <a:pt x="393" y="499"/>
                      <a:pt x="411" y="502"/>
                    </a:cubicBezTo>
                    <a:cubicBezTo>
                      <a:pt x="423" y="504"/>
                      <a:pt x="435" y="511"/>
                      <a:pt x="447" y="512"/>
                    </a:cubicBezTo>
                    <a:cubicBezTo>
                      <a:pt x="474" y="515"/>
                      <a:pt x="500" y="517"/>
                      <a:pt x="527" y="520"/>
                    </a:cubicBezTo>
                    <a:cubicBezTo>
                      <a:pt x="585" y="525"/>
                      <a:pt x="638" y="544"/>
                      <a:pt x="693" y="558"/>
                    </a:cubicBezTo>
                    <a:cubicBezTo>
                      <a:pt x="700" y="557"/>
                      <a:pt x="719" y="521"/>
                      <a:pt x="725" y="518"/>
                    </a:cubicBezTo>
                    <a:cubicBezTo>
                      <a:pt x="732" y="495"/>
                      <a:pt x="732" y="449"/>
                      <a:pt x="735" y="422"/>
                    </a:cubicBezTo>
                    <a:cubicBezTo>
                      <a:pt x="740" y="408"/>
                      <a:pt x="737" y="404"/>
                      <a:pt x="729" y="392"/>
                    </a:cubicBezTo>
                    <a:cubicBezTo>
                      <a:pt x="721" y="365"/>
                      <a:pt x="693" y="312"/>
                      <a:pt x="689" y="260"/>
                    </a:cubicBezTo>
                    <a:cubicBezTo>
                      <a:pt x="690" y="215"/>
                      <a:pt x="714" y="120"/>
                      <a:pt x="705" y="82"/>
                    </a:cubicBezTo>
                    <a:cubicBezTo>
                      <a:pt x="701" y="76"/>
                      <a:pt x="635" y="34"/>
                      <a:pt x="635" y="34"/>
                    </a:cubicBezTo>
                    <a:cubicBezTo>
                      <a:pt x="628" y="13"/>
                      <a:pt x="584" y="2"/>
                      <a:pt x="561" y="0"/>
                    </a:cubicBezTo>
                    <a:cubicBezTo>
                      <a:pt x="527" y="3"/>
                      <a:pt x="457" y="39"/>
                      <a:pt x="431" y="50"/>
                    </a:cubicBezTo>
                    <a:cubicBezTo>
                      <a:pt x="397" y="66"/>
                      <a:pt x="376" y="79"/>
                      <a:pt x="357" y="94"/>
                    </a:cubicBezTo>
                    <a:cubicBezTo>
                      <a:pt x="329" y="112"/>
                      <a:pt x="286" y="141"/>
                      <a:pt x="261" y="158"/>
                    </a:cubicBezTo>
                    <a:cubicBezTo>
                      <a:pt x="244" y="171"/>
                      <a:pt x="220" y="179"/>
                      <a:pt x="205" y="194"/>
                    </a:cubicBezTo>
                    <a:cubicBezTo>
                      <a:pt x="177" y="219"/>
                      <a:pt x="116" y="280"/>
                      <a:pt x="95" y="306"/>
                    </a:cubicBezTo>
                    <a:cubicBezTo>
                      <a:pt x="62" y="346"/>
                      <a:pt x="6" y="392"/>
                      <a:pt x="1" y="412"/>
                    </a:cubicBezTo>
                    <a:cubicBezTo>
                      <a:pt x="0" y="417"/>
                      <a:pt x="68" y="434"/>
                      <a:pt x="63" y="424"/>
                    </a:cubicBezTo>
                    <a:close/>
                  </a:path>
                </a:pathLst>
              </a:custGeom>
              <a:ln w="9525" cap="flat" cmpd="sng">
                <a:noFill/>
                <a:prstDash val="solid"/>
                <a:round/>
                <a:headEnd type="none" w="med" len="med"/>
                <a:tailEnd type="none" w="med" len="med"/>
              </a:ln>
            </p:spPr>
            <p:txBody>
              <a:bodyPr>
                <a:spAutoFit/>
              </a:bodyPr>
              <a:lstStyle/>
              <a:p>
                <a:endParaRPr lang="en-US"/>
              </a:p>
            </p:txBody>
          </p:sp>
          <p:sp>
            <p:nvSpPr>
              <p:cNvPr id="12336" name="Freeform 126"/>
              <p:cNvSpPr>
                <a:spLocks/>
              </p:cNvSpPr>
              <p:nvPr/>
            </p:nvSpPr>
            <p:spPr bwMode="auto">
              <a:xfrm>
                <a:off x="2496" y="1872"/>
                <a:ext cx="666" cy="114"/>
              </a:xfrm>
              <a:custGeom>
                <a:avLst/>
                <a:gdLst>
                  <a:gd name="T0" fmla="*/ 0 w 666"/>
                  <a:gd name="T1" fmla="*/ 0 h 114"/>
                  <a:gd name="T2" fmla="*/ 30 w 666"/>
                  <a:gd name="T3" fmla="*/ 2 h 114"/>
                  <a:gd name="T4" fmla="*/ 110 w 666"/>
                  <a:gd name="T5" fmla="*/ 10 h 114"/>
                  <a:gd name="T6" fmla="*/ 183 w 666"/>
                  <a:gd name="T7" fmla="*/ 20 h 114"/>
                  <a:gd name="T8" fmla="*/ 268 w 666"/>
                  <a:gd name="T9" fmla="*/ 30 h 114"/>
                  <a:gd name="T10" fmla="*/ 333 w 666"/>
                  <a:gd name="T11" fmla="*/ 36 h 114"/>
                  <a:gd name="T12" fmla="*/ 430 w 666"/>
                  <a:gd name="T13" fmla="*/ 48 h 114"/>
                  <a:gd name="T14" fmla="*/ 514 w 666"/>
                  <a:gd name="T15" fmla="*/ 72 h 114"/>
                  <a:gd name="T16" fmla="*/ 613 w 666"/>
                  <a:gd name="T17" fmla="*/ 100 h 114"/>
                  <a:gd name="T18" fmla="*/ 666 w 666"/>
                  <a:gd name="T19" fmla="*/ 114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6"/>
                  <a:gd name="T31" fmla="*/ 0 h 114"/>
                  <a:gd name="T32" fmla="*/ 666 w 666"/>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6" h="114">
                    <a:moveTo>
                      <a:pt x="0" y="0"/>
                    </a:moveTo>
                    <a:cubicBezTo>
                      <a:pt x="8" y="0"/>
                      <a:pt x="12" y="0"/>
                      <a:pt x="30" y="2"/>
                    </a:cubicBezTo>
                    <a:cubicBezTo>
                      <a:pt x="47" y="4"/>
                      <a:pt x="84" y="7"/>
                      <a:pt x="110" y="10"/>
                    </a:cubicBezTo>
                    <a:cubicBezTo>
                      <a:pt x="134" y="18"/>
                      <a:pt x="160" y="19"/>
                      <a:pt x="183" y="20"/>
                    </a:cubicBezTo>
                    <a:cubicBezTo>
                      <a:pt x="212" y="24"/>
                      <a:pt x="239" y="28"/>
                      <a:pt x="268" y="30"/>
                    </a:cubicBezTo>
                    <a:cubicBezTo>
                      <a:pt x="294" y="36"/>
                      <a:pt x="298" y="34"/>
                      <a:pt x="333" y="36"/>
                    </a:cubicBezTo>
                    <a:cubicBezTo>
                      <a:pt x="363" y="42"/>
                      <a:pt x="399" y="46"/>
                      <a:pt x="430" y="48"/>
                    </a:cubicBezTo>
                    <a:cubicBezTo>
                      <a:pt x="467" y="57"/>
                      <a:pt x="478" y="61"/>
                      <a:pt x="514" y="72"/>
                    </a:cubicBezTo>
                    <a:cubicBezTo>
                      <a:pt x="546" y="82"/>
                      <a:pt x="582" y="92"/>
                      <a:pt x="613" y="100"/>
                    </a:cubicBezTo>
                    <a:cubicBezTo>
                      <a:pt x="638" y="106"/>
                      <a:pt x="641" y="111"/>
                      <a:pt x="666" y="114"/>
                    </a:cubicBezTo>
                  </a:path>
                </a:pathLst>
              </a:custGeom>
              <a:noFill/>
              <a:ln w="9525" cap="flat" cmpd="sng">
                <a:solidFill>
                  <a:srgbClr val="BC8B00"/>
                </a:solidFill>
                <a:prstDash val="solid"/>
                <a:round/>
                <a:headEnd type="none" w="med" len="med"/>
                <a:tailEnd type="none" w="med" len="med"/>
              </a:ln>
            </p:spPr>
            <p:txBody>
              <a:bodyPr>
                <a:spAutoFit/>
              </a:bodyPr>
              <a:lstStyle/>
              <a:p>
                <a:endParaRPr lang="en-US"/>
              </a:p>
            </p:txBody>
          </p:sp>
          <p:sp>
            <p:nvSpPr>
              <p:cNvPr id="12337" name="Freeform 127"/>
              <p:cNvSpPr>
                <a:spLocks/>
              </p:cNvSpPr>
              <p:nvPr/>
            </p:nvSpPr>
            <p:spPr bwMode="auto">
              <a:xfrm>
                <a:off x="2424" y="1880"/>
                <a:ext cx="808" cy="301"/>
              </a:xfrm>
              <a:custGeom>
                <a:avLst/>
                <a:gdLst>
                  <a:gd name="T0" fmla="*/ 90 w 808"/>
                  <a:gd name="T1" fmla="*/ 0 h 301"/>
                  <a:gd name="T2" fmla="*/ 76 w 808"/>
                  <a:gd name="T3" fmla="*/ 10 h 301"/>
                  <a:gd name="T4" fmla="*/ 64 w 808"/>
                  <a:gd name="T5" fmla="*/ 14 h 301"/>
                  <a:gd name="T6" fmla="*/ 36 w 808"/>
                  <a:gd name="T7" fmla="*/ 34 h 301"/>
                  <a:gd name="T8" fmla="*/ 20 w 808"/>
                  <a:gd name="T9" fmla="*/ 48 h 301"/>
                  <a:gd name="T10" fmla="*/ 10 w 808"/>
                  <a:gd name="T11" fmla="*/ 58 h 301"/>
                  <a:gd name="T12" fmla="*/ 0 w 808"/>
                  <a:gd name="T13" fmla="*/ 82 h 301"/>
                  <a:gd name="T14" fmla="*/ 76 w 808"/>
                  <a:gd name="T15" fmla="*/ 116 h 301"/>
                  <a:gd name="T16" fmla="*/ 156 w 808"/>
                  <a:gd name="T17" fmla="*/ 132 h 301"/>
                  <a:gd name="T18" fmla="*/ 214 w 808"/>
                  <a:gd name="T19" fmla="*/ 154 h 301"/>
                  <a:gd name="T20" fmla="*/ 296 w 808"/>
                  <a:gd name="T21" fmla="*/ 172 h 301"/>
                  <a:gd name="T22" fmla="*/ 330 w 808"/>
                  <a:gd name="T23" fmla="*/ 178 h 301"/>
                  <a:gd name="T24" fmla="*/ 402 w 808"/>
                  <a:gd name="T25" fmla="*/ 198 h 301"/>
                  <a:gd name="T26" fmla="*/ 570 w 808"/>
                  <a:gd name="T27" fmla="*/ 252 h 301"/>
                  <a:gd name="T28" fmla="*/ 606 w 808"/>
                  <a:gd name="T29" fmla="*/ 262 h 301"/>
                  <a:gd name="T30" fmla="*/ 710 w 808"/>
                  <a:gd name="T31" fmla="*/ 288 h 301"/>
                  <a:gd name="T32" fmla="*/ 762 w 808"/>
                  <a:gd name="T33" fmla="*/ 298 h 301"/>
                  <a:gd name="T34" fmla="*/ 808 w 808"/>
                  <a:gd name="T35" fmla="*/ 274 h 301"/>
                  <a:gd name="T36" fmla="*/ 782 w 808"/>
                  <a:gd name="T37" fmla="*/ 150 h 301"/>
                  <a:gd name="T38" fmla="*/ 764 w 808"/>
                  <a:gd name="T39" fmla="*/ 128 h 301"/>
                  <a:gd name="T40" fmla="*/ 746 w 808"/>
                  <a:gd name="T41" fmla="*/ 122 h 301"/>
                  <a:gd name="T42" fmla="*/ 740 w 808"/>
                  <a:gd name="T43" fmla="*/ 120 h 301"/>
                  <a:gd name="T44" fmla="*/ 698 w 808"/>
                  <a:gd name="T45" fmla="*/ 102 h 301"/>
                  <a:gd name="T46" fmla="*/ 658 w 808"/>
                  <a:gd name="T47" fmla="*/ 90 h 301"/>
                  <a:gd name="T48" fmla="*/ 574 w 808"/>
                  <a:gd name="T49" fmla="*/ 68 h 301"/>
                  <a:gd name="T50" fmla="*/ 486 w 808"/>
                  <a:gd name="T51" fmla="*/ 44 h 301"/>
                  <a:gd name="T52" fmla="*/ 344 w 808"/>
                  <a:gd name="T53" fmla="*/ 30 h 301"/>
                  <a:gd name="T54" fmla="*/ 260 w 808"/>
                  <a:gd name="T55" fmla="*/ 20 h 301"/>
                  <a:gd name="T56" fmla="*/ 200 w 808"/>
                  <a:gd name="T57" fmla="*/ 12 h 301"/>
                  <a:gd name="T58" fmla="*/ 144 w 808"/>
                  <a:gd name="T59" fmla="*/ 2 h 301"/>
                  <a:gd name="T60" fmla="*/ 90 w 808"/>
                  <a:gd name="T61" fmla="*/ 0 h 3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8"/>
                  <a:gd name="T94" fmla="*/ 0 h 301"/>
                  <a:gd name="T95" fmla="*/ 808 w 808"/>
                  <a:gd name="T96" fmla="*/ 301 h 3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8" h="301">
                    <a:moveTo>
                      <a:pt x="90" y="0"/>
                    </a:moveTo>
                    <a:cubicBezTo>
                      <a:pt x="84" y="4"/>
                      <a:pt x="82" y="6"/>
                      <a:pt x="76" y="10"/>
                    </a:cubicBezTo>
                    <a:cubicBezTo>
                      <a:pt x="72" y="12"/>
                      <a:pt x="64" y="14"/>
                      <a:pt x="64" y="14"/>
                    </a:cubicBezTo>
                    <a:cubicBezTo>
                      <a:pt x="59" y="21"/>
                      <a:pt x="45" y="31"/>
                      <a:pt x="36" y="34"/>
                    </a:cubicBezTo>
                    <a:cubicBezTo>
                      <a:pt x="32" y="40"/>
                      <a:pt x="20" y="48"/>
                      <a:pt x="20" y="48"/>
                    </a:cubicBezTo>
                    <a:cubicBezTo>
                      <a:pt x="17" y="52"/>
                      <a:pt x="12" y="54"/>
                      <a:pt x="10" y="58"/>
                    </a:cubicBezTo>
                    <a:cubicBezTo>
                      <a:pt x="7" y="62"/>
                      <a:pt x="2" y="77"/>
                      <a:pt x="0" y="82"/>
                    </a:cubicBezTo>
                    <a:cubicBezTo>
                      <a:pt x="9" y="108"/>
                      <a:pt x="52" y="110"/>
                      <a:pt x="76" y="116"/>
                    </a:cubicBezTo>
                    <a:cubicBezTo>
                      <a:pt x="102" y="123"/>
                      <a:pt x="129" y="127"/>
                      <a:pt x="156" y="132"/>
                    </a:cubicBezTo>
                    <a:cubicBezTo>
                      <a:pt x="176" y="136"/>
                      <a:pt x="195" y="148"/>
                      <a:pt x="214" y="154"/>
                    </a:cubicBezTo>
                    <a:cubicBezTo>
                      <a:pt x="240" y="163"/>
                      <a:pt x="269" y="169"/>
                      <a:pt x="296" y="172"/>
                    </a:cubicBezTo>
                    <a:cubicBezTo>
                      <a:pt x="318" y="177"/>
                      <a:pt x="307" y="175"/>
                      <a:pt x="330" y="178"/>
                    </a:cubicBezTo>
                    <a:cubicBezTo>
                      <a:pt x="354" y="184"/>
                      <a:pt x="378" y="195"/>
                      <a:pt x="402" y="198"/>
                    </a:cubicBezTo>
                    <a:cubicBezTo>
                      <a:pt x="458" y="217"/>
                      <a:pt x="512" y="242"/>
                      <a:pt x="570" y="252"/>
                    </a:cubicBezTo>
                    <a:cubicBezTo>
                      <a:pt x="582" y="257"/>
                      <a:pt x="593" y="260"/>
                      <a:pt x="606" y="262"/>
                    </a:cubicBezTo>
                    <a:cubicBezTo>
                      <a:pt x="637" y="274"/>
                      <a:pt x="676" y="283"/>
                      <a:pt x="710" y="288"/>
                    </a:cubicBezTo>
                    <a:cubicBezTo>
                      <a:pt x="727" y="294"/>
                      <a:pt x="744" y="296"/>
                      <a:pt x="762" y="298"/>
                    </a:cubicBezTo>
                    <a:cubicBezTo>
                      <a:pt x="793" y="296"/>
                      <a:pt x="801" y="301"/>
                      <a:pt x="808" y="274"/>
                    </a:cubicBezTo>
                    <a:cubicBezTo>
                      <a:pt x="807" y="247"/>
                      <a:pt x="799" y="176"/>
                      <a:pt x="782" y="150"/>
                    </a:cubicBezTo>
                    <a:cubicBezTo>
                      <a:pt x="777" y="143"/>
                      <a:pt x="773" y="132"/>
                      <a:pt x="764" y="128"/>
                    </a:cubicBezTo>
                    <a:cubicBezTo>
                      <a:pt x="758" y="125"/>
                      <a:pt x="752" y="124"/>
                      <a:pt x="746" y="122"/>
                    </a:cubicBezTo>
                    <a:cubicBezTo>
                      <a:pt x="744" y="121"/>
                      <a:pt x="740" y="120"/>
                      <a:pt x="740" y="120"/>
                    </a:cubicBezTo>
                    <a:cubicBezTo>
                      <a:pt x="735" y="105"/>
                      <a:pt x="712" y="104"/>
                      <a:pt x="698" y="102"/>
                    </a:cubicBezTo>
                    <a:cubicBezTo>
                      <a:pt x="685" y="98"/>
                      <a:pt x="671" y="93"/>
                      <a:pt x="658" y="90"/>
                    </a:cubicBezTo>
                    <a:cubicBezTo>
                      <a:pt x="628" y="80"/>
                      <a:pt x="601" y="75"/>
                      <a:pt x="574" y="68"/>
                    </a:cubicBezTo>
                    <a:cubicBezTo>
                      <a:pt x="552" y="53"/>
                      <a:pt x="518" y="56"/>
                      <a:pt x="486" y="44"/>
                    </a:cubicBezTo>
                    <a:cubicBezTo>
                      <a:pt x="436" y="38"/>
                      <a:pt x="404" y="34"/>
                      <a:pt x="344" y="30"/>
                    </a:cubicBezTo>
                    <a:cubicBezTo>
                      <a:pt x="320" y="24"/>
                      <a:pt x="285" y="22"/>
                      <a:pt x="260" y="20"/>
                    </a:cubicBezTo>
                    <a:cubicBezTo>
                      <a:pt x="242" y="14"/>
                      <a:pt x="219" y="13"/>
                      <a:pt x="200" y="12"/>
                    </a:cubicBezTo>
                    <a:cubicBezTo>
                      <a:pt x="180" y="10"/>
                      <a:pt x="162" y="4"/>
                      <a:pt x="144" y="2"/>
                    </a:cubicBezTo>
                    <a:cubicBezTo>
                      <a:pt x="126" y="0"/>
                      <a:pt x="101" y="0"/>
                      <a:pt x="90" y="0"/>
                    </a:cubicBezTo>
                    <a:close/>
                  </a:path>
                </a:pathLst>
              </a:custGeom>
              <a:solidFill>
                <a:srgbClr val="FFD663"/>
              </a:solidFill>
              <a:ln w="9525" cap="flat" cmpd="sng">
                <a:solidFill>
                  <a:srgbClr val="FFD663"/>
                </a:solidFill>
                <a:prstDash val="solid"/>
                <a:round/>
                <a:headEnd type="none" w="med" len="med"/>
                <a:tailEnd type="none" w="med" len="med"/>
              </a:ln>
            </p:spPr>
            <p:txBody>
              <a:bodyPr>
                <a:spAutoFit/>
              </a:bodyPr>
              <a:lstStyle/>
              <a:p>
                <a:endParaRPr lang="en-US"/>
              </a:p>
            </p:txBody>
          </p:sp>
        </p:grpSp>
        <p:grpSp>
          <p:nvGrpSpPr>
            <p:cNvPr id="21" name="Group 128"/>
            <p:cNvGrpSpPr>
              <a:grpSpLocks/>
            </p:cNvGrpSpPr>
            <p:nvPr/>
          </p:nvGrpSpPr>
          <p:grpSpPr bwMode="auto">
            <a:xfrm>
              <a:off x="2568" y="1696"/>
              <a:ext cx="597" cy="384"/>
              <a:chOff x="2104" y="3120"/>
              <a:chExt cx="693" cy="528"/>
            </a:xfrm>
          </p:grpSpPr>
          <p:sp>
            <p:nvSpPr>
              <p:cNvPr id="12325" name="Freeform 129"/>
              <p:cNvSpPr>
                <a:spLocks/>
              </p:cNvSpPr>
              <p:nvPr/>
            </p:nvSpPr>
            <p:spPr bwMode="auto">
              <a:xfrm>
                <a:off x="2328" y="3256"/>
                <a:ext cx="120" cy="392"/>
              </a:xfrm>
              <a:custGeom>
                <a:avLst/>
                <a:gdLst>
                  <a:gd name="T0" fmla="*/ 111 w 121"/>
                  <a:gd name="T1" fmla="*/ 392 h 240"/>
                  <a:gd name="T2" fmla="*/ 119 w 121"/>
                  <a:gd name="T3" fmla="*/ 353 h 240"/>
                  <a:gd name="T4" fmla="*/ 111 w 121"/>
                  <a:gd name="T5" fmla="*/ 170 h 240"/>
                  <a:gd name="T6" fmla="*/ 0 w 121"/>
                  <a:gd name="T7" fmla="*/ 0 h 240"/>
                  <a:gd name="T8" fmla="*/ 0 60000 65536"/>
                  <a:gd name="T9" fmla="*/ 0 60000 65536"/>
                  <a:gd name="T10" fmla="*/ 0 60000 65536"/>
                  <a:gd name="T11" fmla="*/ 0 60000 65536"/>
                  <a:gd name="T12" fmla="*/ 0 w 121"/>
                  <a:gd name="T13" fmla="*/ 0 h 240"/>
                  <a:gd name="T14" fmla="*/ 121 w 121"/>
                  <a:gd name="T15" fmla="*/ 240 h 240"/>
                </a:gdLst>
                <a:ahLst/>
                <a:cxnLst>
                  <a:cxn ang="T8">
                    <a:pos x="T0" y="T1"/>
                  </a:cxn>
                  <a:cxn ang="T9">
                    <a:pos x="T2" y="T3"/>
                  </a:cxn>
                  <a:cxn ang="T10">
                    <a:pos x="T4" y="T5"/>
                  </a:cxn>
                  <a:cxn ang="T11">
                    <a:pos x="T6" y="T7"/>
                  </a:cxn>
                </a:cxnLst>
                <a:rect l="T12" t="T13" r="T14" b="T15"/>
                <a:pathLst>
                  <a:path w="121" h="240">
                    <a:moveTo>
                      <a:pt x="112" y="240"/>
                    </a:moveTo>
                    <a:cubicBezTo>
                      <a:pt x="115" y="232"/>
                      <a:pt x="120" y="224"/>
                      <a:pt x="120" y="216"/>
                    </a:cubicBezTo>
                    <a:cubicBezTo>
                      <a:pt x="120" y="179"/>
                      <a:pt x="121" y="140"/>
                      <a:pt x="112" y="104"/>
                    </a:cubicBezTo>
                    <a:cubicBezTo>
                      <a:pt x="97" y="43"/>
                      <a:pt x="37" y="37"/>
                      <a:pt x="0" y="0"/>
                    </a:cubicBezTo>
                  </a:path>
                </a:pathLst>
              </a:custGeom>
              <a:noFill/>
              <a:ln w="38100" cap="flat" cmpd="sng">
                <a:solidFill>
                  <a:srgbClr val="333300"/>
                </a:solidFill>
                <a:prstDash val="solid"/>
                <a:round/>
                <a:headEnd type="none" w="med" len="med"/>
                <a:tailEnd type="none" w="med" len="med"/>
              </a:ln>
            </p:spPr>
            <p:txBody>
              <a:bodyPr>
                <a:spAutoFit/>
              </a:bodyPr>
              <a:lstStyle/>
              <a:p>
                <a:endParaRPr lang="en-US"/>
              </a:p>
            </p:txBody>
          </p:sp>
          <p:grpSp>
            <p:nvGrpSpPr>
              <p:cNvPr id="22" name="Group 130"/>
              <p:cNvGrpSpPr>
                <a:grpSpLocks/>
              </p:cNvGrpSpPr>
              <p:nvPr/>
            </p:nvGrpSpPr>
            <p:grpSpPr bwMode="auto">
              <a:xfrm>
                <a:off x="2144" y="3120"/>
                <a:ext cx="387" cy="257"/>
                <a:chOff x="2144" y="3120"/>
                <a:chExt cx="387" cy="257"/>
              </a:xfrm>
            </p:grpSpPr>
            <p:sp>
              <p:nvSpPr>
                <p:cNvPr id="12329" name="Freeform 131"/>
                <p:cNvSpPr>
                  <a:spLocks/>
                </p:cNvSpPr>
                <p:nvPr/>
              </p:nvSpPr>
              <p:spPr bwMode="auto">
                <a:xfrm>
                  <a:off x="2376" y="3174"/>
                  <a:ext cx="155" cy="113"/>
                </a:xfrm>
                <a:custGeom>
                  <a:avLst/>
                  <a:gdLst>
                    <a:gd name="T0" fmla="*/ 0 w 155"/>
                    <a:gd name="T1" fmla="*/ 42 h 113"/>
                    <a:gd name="T2" fmla="*/ 104 w 155"/>
                    <a:gd name="T3" fmla="*/ 18 h 113"/>
                    <a:gd name="T4" fmla="*/ 104 w 155"/>
                    <a:gd name="T5" fmla="*/ 98 h 113"/>
                    <a:gd name="T6" fmla="*/ 0 w 155"/>
                    <a:gd name="T7" fmla="*/ 42 h 113"/>
                    <a:gd name="T8" fmla="*/ 0 60000 65536"/>
                    <a:gd name="T9" fmla="*/ 0 60000 65536"/>
                    <a:gd name="T10" fmla="*/ 0 60000 65536"/>
                    <a:gd name="T11" fmla="*/ 0 60000 65536"/>
                    <a:gd name="T12" fmla="*/ 0 w 155"/>
                    <a:gd name="T13" fmla="*/ 0 h 113"/>
                    <a:gd name="T14" fmla="*/ 155 w 155"/>
                    <a:gd name="T15" fmla="*/ 113 h 113"/>
                  </a:gdLst>
                  <a:ahLst/>
                  <a:cxnLst>
                    <a:cxn ang="T8">
                      <a:pos x="T0" y="T1"/>
                    </a:cxn>
                    <a:cxn ang="T9">
                      <a:pos x="T2" y="T3"/>
                    </a:cxn>
                    <a:cxn ang="T10">
                      <a:pos x="T4" y="T5"/>
                    </a:cxn>
                    <a:cxn ang="T11">
                      <a:pos x="T6" y="T7"/>
                    </a:cxn>
                  </a:cxnLst>
                  <a:rect l="T12" t="T13" r="T14" b="T15"/>
                  <a:pathLst>
                    <a:path w="155" h="113">
                      <a:moveTo>
                        <a:pt x="0" y="42"/>
                      </a:moveTo>
                      <a:cubicBezTo>
                        <a:pt x="64" y="0"/>
                        <a:pt x="29" y="7"/>
                        <a:pt x="104" y="18"/>
                      </a:cubicBezTo>
                      <a:cubicBezTo>
                        <a:pt x="155" y="35"/>
                        <a:pt x="142" y="73"/>
                        <a:pt x="104" y="98"/>
                      </a:cubicBezTo>
                      <a:cubicBezTo>
                        <a:pt x="16" y="91"/>
                        <a:pt x="0" y="113"/>
                        <a:pt x="0" y="42"/>
                      </a:cubicBezTo>
                      <a:close/>
                    </a:path>
                  </a:pathLst>
                </a:custGeom>
                <a:solidFill>
                  <a:srgbClr val="99336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30" name="Freeform 132"/>
                <p:cNvSpPr>
                  <a:spLocks/>
                </p:cNvSpPr>
                <p:nvPr/>
              </p:nvSpPr>
              <p:spPr bwMode="auto">
                <a:xfrm>
                  <a:off x="2256" y="3120"/>
                  <a:ext cx="155" cy="113"/>
                </a:xfrm>
                <a:custGeom>
                  <a:avLst/>
                  <a:gdLst>
                    <a:gd name="T0" fmla="*/ 0 w 155"/>
                    <a:gd name="T1" fmla="*/ 42 h 113"/>
                    <a:gd name="T2" fmla="*/ 104 w 155"/>
                    <a:gd name="T3" fmla="*/ 18 h 113"/>
                    <a:gd name="T4" fmla="*/ 104 w 155"/>
                    <a:gd name="T5" fmla="*/ 98 h 113"/>
                    <a:gd name="T6" fmla="*/ 0 w 155"/>
                    <a:gd name="T7" fmla="*/ 42 h 113"/>
                    <a:gd name="T8" fmla="*/ 0 60000 65536"/>
                    <a:gd name="T9" fmla="*/ 0 60000 65536"/>
                    <a:gd name="T10" fmla="*/ 0 60000 65536"/>
                    <a:gd name="T11" fmla="*/ 0 60000 65536"/>
                    <a:gd name="T12" fmla="*/ 0 w 155"/>
                    <a:gd name="T13" fmla="*/ 0 h 113"/>
                    <a:gd name="T14" fmla="*/ 155 w 155"/>
                    <a:gd name="T15" fmla="*/ 113 h 113"/>
                  </a:gdLst>
                  <a:ahLst/>
                  <a:cxnLst>
                    <a:cxn ang="T8">
                      <a:pos x="T0" y="T1"/>
                    </a:cxn>
                    <a:cxn ang="T9">
                      <a:pos x="T2" y="T3"/>
                    </a:cxn>
                    <a:cxn ang="T10">
                      <a:pos x="T4" y="T5"/>
                    </a:cxn>
                    <a:cxn ang="T11">
                      <a:pos x="T6" y="T7"/>
                    </a:cxn>
                  </a:cxnLst>
                  <a:rect l="T12" t="T13" r="T14" b="T15"/>
                  <a:pathLst>
                    <a:path w="155" h="113">
                      <a:moveTo>
                        <a:pt x="0" y="42"/>
                      </a:moveTo>
                      <a:cubicBezTo>
                        <a:pt x="64" y="0"/>
                        <a:pt x="29" y="7"/>
                        <a:pt x="104" y="18"/>
                      </a:cubicBezTo>
                      <a:cubicBezTo>
                        <a:pt x="155" y="35"/>
                        <a:pt x="142" y="73"/>
                        <a:pt x="104" y="98"/>
                      </a:cubicBezTo>
                      <a:cubicBezTo>
                        <a:pt x="16" y="91"/>
                        <a:pt x="0" y="113"/>
                        <a:pt x="0" y="42"/>
                      </a:cubicBezTo>
                      <a:close/>
                    </a:path>
                  </a:pathLst>
                </a:custGeom>
                <a:solidFill>
                  <a:srgbClr val="99336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31" name="Freeform 133"/>
                <p:cNvSpPr>
                  <a:spLocks/>
                </p:cNvSpPr>
                <p:nvPr/>
              </p:nvSpPr>
              <p:spPr bwMode="auto">
                <a:xfrm>
                  <a:off x="2144" y="3184"/>
                  <a:ext cx="155" cy="113"/>
                </a:xfrm>
                <a:custGeom>
                  <a:avLst/>
                  <a:gdLst>
                    <a:gd name="T0" fmla="*/ 0 w 155"/>
                    <a:gd name="T1" fmla="*/ 42 h 113"/>
                    <a:gd name="T2" fmla="*/ 104 w 155"/>
                    <a:gd name="T3" fmla="*/ 18 h 113"/>
                    <a:gd name="T4" fmla="*/ 104 w 155"/>
                    <a:gd name="T5" fmla="*/ 98 h 113"/>
                    <a:gd name="T6" fmla="*/ 0 w 155"/>
                    <a:gd name="T7" fmla="*/ 42 h 113"/>
                    <a:gd name="T8" fmla="*/ 0 60000 65536"/>
                    <a:gd name="T9" fmla="*/ 0 60000 65536"/>
                    <a:gd name="T10" fmla="*/ 0 60000 65536"/>
                    <a:gd name="T11" fmla="*/ 0 60000 65536"/>
                    <a:gd name="T12" fmla="*/ 0 w 155"/>
                    <a:gd name="T13" fmla="*/ 0 h 113"/>
                    <a:gd name="T14" fmla="*/ 155 w 155"/>
                    <a:gd name="T15" fmla="*/ 113 h 113"/>
                  </a:gdLst>
                  <a:ahLst/>
                  <a:cxnLst>
                    <a:cxn ang="T8">
                      <a:pos x="T0" y="T1"/>
                    </a:cxn>
                    <a:cxn ang="T9">
                      <a:pos x="T2" y="T3"/>
                    </a:cxn>
                    <a:cxn ang="T10">
                      <a:pos x="T4" y="T5"/>
                    </a:cxn>
                    <a:cxn ang="T11">
                      <a:pos x="T6" y="T7"/>
                    </a:cxn>
                  </a:cxnLst>
                  <a:rect l="T12" t="T13" r="T14" b="T15"/>
                  <a:pathLst>
                    <a:path w="155" h="113">
                      <a:moveTo>
                        <a:pt x="0" y="42"/>
                      </a:moveTo>
                      <a:cubicBezTo>
                        <a:pt x="64" y="0"/>
                        <a:pt x="29" y="7"/>
                        <a:pt x="104" y="18"/>
                      </a:cubicBezTo>
                      <a:cubicBezTo>
                        <a:pt x="155" y="35"/>
                        <a:pt x="142" y="73"/>
                        <a:pt x="104" y="98"/>
                      </a:cubicBezTo>
                      <a:cubicBezTo>
                        <a:pt x="16" y="91"/>
                        <a:pt x="0" y="113"/>
                        <a:pt x="0" y="42"/>
                      </a:cubicBezTo>
                      <a:close/>
                    </a:path>
                  </a:pathLst>
                </a:custGeom>
                <a:solidFill>
                  <a:srgbClr val="99336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32" name="Freeform 134"/>
                <p:cNvSpPr>
                  <a:spLocks/>
                </p:cNvSpPr>
                <p:nvPr/>
              </p:nvSpPr>
              <p:spPr bwMode="auto">
                <a:xfrm>
                  <a:off x="2208" y="3264"/>
                  <a:ext cx="155" cy="113"/>
                </a:xfrm>
                <a:custGeom>
                  <a:avLst/>
                  <a:gdLst>
                    <a:gd name="T0" fmla="*/ 0 w 155"/>
                    <a:gd name="T1" fmla="*/ 42 h 113"/>
                    <a:gd name="T2" fmla="*/ 104 w 155"/>
                    <a:gd name="T3" fmla="*/ 18 h 113"/>
                    <a:gd name="T4" fmla="*/ 104 w 155"/>
                    <a:gd name="T5" fmla="*/ 98 h 113"/>
                    <a:gd name="T6" fmla="*/ 0 w 155"/>
                    <a:gd name="T7" fmla="*/ 42 h 113"/>
                    <a:gd name="T8" fmla="*/ 0 60000 65536"/>
                    <a:gd name="T9" fmla="*/ 0 60000 65536"/>
                    <a:gd name="T10" fmla="*/ 0 60000 65536"/>
                    <a:gd name="T11" fmla="*/ 0 60000 65536"/>
                    <a:gd name="T12" fmla="*/ 0 w 155"/>
                    <a:gd name="T13" fmla="*/ 0 h 113"/>
                    <a:gd name="T14" fmla="*/ 155 w 155"/>
                    <a:gd name="T15" fmla="*/ 113 h 113"/>
                  </a:gdLst>
                  <a:ahLst/>
                  <a:cxnLst>
                    <a:cxn ang="T8">
                      <a:pos x="T0" y="T1"/>
                    </a:cxn>
                    <a:cxn ang="T9">
                      <a:pos x="T2" y="T3"/>
                    </a:cxn>
                    <a:cxn ang="T10">
                      <a:pos x="T4" y="T5"/>
                    </a:cxn>
                    <a:cxn ang="T11">
                      <a:pos x="T6" y="T7"/>
                    </a:cxn>
                  </a:cxnLst>
                  <a:rect l="T12" t="T13" r="T14" b="T15"/>
                  <a:pathLst>
                    <a:path w="155" h="113">
                      <a:moveTo>
                        <a:pt x="0" y="42"/>
                      </a:moveTo>
                      <a:cubicBezTo>
                        <a:pt x="64" y="0"/>
                        <a:pt x="29" y="7"/>
                        <a:pt x="104" y="18"/>
                      </a:cubicBezTo>
                      <a:cubicBezTo>
                        <a:pt x="155" y="35"/>
                        <a:pt x="142" y="73"/>
                        <a:pt x="104" y="98"/>
                      </a:cubicBezTo>
                      <a:cubicBezTo>
                        <a:pt x="16" y="91"/>
                        <a:pt x="0" y="113"/>
                        <a:pt x="0" y="42"/>
                      </a:cubicBezTo>
                      <a:close/>
                    </a:path>
                  </a:pathLst>
                </a:custGeom>
                <a:solidFill>
                  <a:srgbClr val="99336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33" name="Freeform 135"/>
                <p:cNvSpPr>
                  <a:spLocks/>
                </p:cNvSpPr>
                <p:nvPr/>
              </p:nvSpPr>
              <p:spPr bwMode="auto">
                <a:xfrm>
                  <a:off x="2352" y="3264"/>
                  <a:ext cx="155" cy="113"/>
                </a:xfrm>
                <a:custGeom>
                  <a:avLst/>
                  <a:gdLst>
                    <a:gd name="T0" fmla="*/ 0 w 155"/>
                    <a:gd name="T1" fmla="*/ 42 h 113"/>
                    <a:gd name="T2" fmla="*/ 104 w 155"/>
                    <a:gd name="T3" fmla="*/ 18 h 113"/>
                    <a:gd name="T4" fmla="*/ 104 w 155"/>
                    <a:gd name="T5" fmla="*/ 98 h 113"/>
                    <a:gd name="T6" fmla="*/ 0 w 155"/>
                    <a:gd name="T7" fmla="*/ 42 h 113"/>
                    <a:gd name="T8" fmla="*/ 0 60000 65536"/>
                    <a:gd name="T9" fmla="*/ 0 60000 65536"/>
                    <a:gd name="T10" fmla="*/ 0 60000 65536"/>
                    <a:gd name="T11" fmla="*/ 0 60000 65536"/>
                    <a:gd name="T12" fmla="*/ 0 w 155"/>
                    <a:gd name="T13" fmla="*/ 0 h 113"/>
                    <a:gd name="T14" fmla="*/ 155 w 155"/>
                    <a:gd name="T15" fmla="*/ 113 h 113"/>
                  </a:gdLst>
                  <a:ahLst/>
                  <a:cxnLst>
                    <a:cxn ang="T8">
                      <a:pos x="T0" y="T1"/>
                    </a:cxn>
                    <a:cxn ang="T9">
                      <a:pos x="T2" y="T3"/>
                    </a:cxn>
                    <a:cxn ang="T10">
                      <a:pos x="T4" y="T5"/>
                    </a:cxn>
                    <a:cxn ang="T11">
                      <a:pos x="T6" y="T7"/>
                    </a:cxn>
                  </a:cxnLst>
                  <a:rect l="T12" t="T13" r="T14" b="T15"/>
                  <a:pathLst>
                    <a:path w="155" h="113">
                      <a:moveTo>
                        <a:pt x="0" y="42"/>
                      </a:moveTo>
                      <a:cubicBezTo>
                        <a:pt x="64" y="0"/>
                        <a:pt x="29" y="7"/>
                        <a:pt x="104" y="18"/>
                      </a:cubicBezTo>
                      <a:cubicBezTo>
                        <a:pt x="155" y="35"/>
                        <a:pt x="142" y="73"/>
                        <a:pt x="104" y="98"/>
                      </a:cubicBezTo>
                      <a:cubicBezTo>
                        <a:pt x="16" y="91"/>
                        <a:pt x="0" y="113"/>
                        <a:pt x="0" y="42"/>
                      </a:cubicBezTo>
                      <a:close/>
                    </a:path>
                  </a:pathLst>
                </a:custGeom>
                <a:solidFill>
                  <a:srgbClr val="99336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34" name="Oval 136"/>
                <p:cNvSpPr>
                  <a:spLocks noChangeArrowheads="1"/>
                </p:cNvSpPr>
                <p:nvPr/>
              </p:nvSpPr>
              <p:spPr bwMode="auto">
                <a:xfrm>
                  <a:off x="2256" y="3216"/>
                  <a:ext cx="144" cy="96"/>
                </a:xfrm>
                <a:prstGeom prst="ellipse">
                  <a:avLst/>
                </a:prstGeom>
                <a:solidFill>
                  <a:srgbClr val="FFFF00"/>
                </a:solidFill>
                <a:ln w="9525">
                  <a:solidFill>
                    <a:schemeClr val="tx1"/>
                  </a:solidFill>
                  <a:round/>
                  <a:headEnd/>
                  <a:tailEnd/>
                </a:ln>
              </p:spPr>
              <p:txBody>
                <a:bodyPr wrap="none" anchor="ctr">
                  <a:spAutoFit/>
                </a:bodyPr>
                <a:lstStyle/>
                <a:p>
                  <a:endParaRPr lang="en-US"/>
                </a:p>
              </p:txBody>
            </p:sp>
          </p:grpSp>
          <p:sp>
            <p:nvSpPr>
              <p:cNvPr id="12327" name="Freeform 137"/>
              <p:cNvSpPr>
                <a:spLocks/>
              </p:cNvSpPr>
              <p:nvPr/>
            </p:nvSpPr>
            <p:spPr bwMode="auto">
              <a:xfrm rot="900000">
                <a:off x="2104" y="3432"/>
                <a:ext cx="336" cy="96"/>
              </a:xfrm>
              <a:custGeom>
                <a:avLst/>
                <a:gdLst>
                  <a:gd name="T0" fmla="*/ 2 w 522"/>
                  <a:gd name="T1" fmla="*/ 74 h 219"/>
                  <a:gd name="T2" fmla="*/ 43 w 522"/>
                  <a:gd name="T3" fmla="*/ 32 h 219"/>
                  <a:gd name="T4" fmla="*/ 53 w 522"/>
                  <a:gd name="T5" fmla="*/ 21 h 219"/>
                  <a:gd name="T6" fmla="*/ 141 w 522"/>
                  <a:gd name="T7" fmla="*/ 0 h 219"/>
                  <a:gd name="T8" fmla="*/ 316 w 522"/>
                  <a:gd name="T9" fmla="*/ 14 h 219"/>
                  <a:gd name="T10" fmla="*/ 301 w 522"/>
                  <a:gd name="T11" fmla="*/ 74 h 219"/>
                  <a:gd name="T12" fmla="*/ 290 w 522"/>
                  <a:gd name="T13" fmla="*/ 84 h 219"/>
                  <a:gd name="T14" fmla="*/ 249 w 522"/>
                  <a:gd name="T15" fmla="*/ 91 h 219"/>
                  <a:gd name="T16" fmla="*/ 84 w 522"/>
                  <a:gd name="T17" fmla="*/ 74 h 219"/>
                  <a:gd name="T18" fmla="*/ 2 w 522"/>
                  <a:gd name="T19" fmla="*/ 74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2"/>
                  <a:gd name="T31" fmla="*/ 0 h 219"/>
                  <a:gd name="T32" fmla="*/ 522 w 522"/>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2" h="219">
                    <a:moveTo>
                      <a:pt x="3" y="168"/>
                    </a:moveTo>
                    <a:cubicBezTo>
                      <a:pt x="24" y="136"/>
                      <a:pt x="46" y="104"/>
                      <a:pt x="67" y="72"/>
                    </a:cubicBezTo>
                    <a:cubicBezTo>
                      <a:pt x="72" y="64"/>
                      <a:pt x="74" y="51"/>
                      <a:pt x="83" y="48"/>
                    </a:cubicBezTo>
                    <a:cubicBezTo>
                      <a:pt x="131" y="32"/>
                      <a:pt x="167" y="10"/>
                      <a:pt x="219" y="0"/>
                    </a:cubicBezTo>
                    <a:cubicBezTo>
                      <a:pt x="310" y="5"/>
                      <a:pt x="404" y="3"/>
                      <a:pt x="491" y="32"/>
                    </a:cubicBezTo>
                    <a:cubicBezTo>
                      <a:pt x="522" y="78"/>
                      <a:pt x="511" y="139"/>
                      <a:pt x="467" y="168"/>
                    </a:cubicBezTo>
                    <a:cubicBezTo>
                      <a:pt x="462" y="176"/>
                      <a:pt x="460" y="188"/>
                      <a:pt x="451" y="192"/>
                    </a:cubicBezTo>
                    <a:cubicBezTo>
                      <a:pt x="431" y="202"/>
                      <a:pt x="387" y="208"/>
                      <a:pt x="387" y="208"/>
                    </a:cubicBezTo>
                    <a:cubicBezTo>
                      <a:pt x="302" y="201"/>
                      <a:pt x="213" y="195"/>
                      <a:pt x="131" y="168"/>
                    </a:cubicBezTo>
                    <a:cubicBezTo>
                      <a:pt x="0" y="176"/>
                      <a:pt x="3" y="219"/>
                      <a:pt x="3" y="168"/>
                    </a:cubicBezTo>
                    <a:close/>
                  </a:path>
                </a:pathLst>
              </a:custGeom>
              <a:solidFill>
                <a:srgbClr val="808000"/>
              </a:solidFill>
              <a:ln w="9525" cap="flat" cmpd="sng">
                <a:solidFill>
                  <a:srgbClr val="333300"/>
                </a:solidFill>
                <a:prstDash val="solid"/>
                <a:round/>
                <a:headEnd type="none" w="med" len="med"/>
                <a:tailEnd type="none" w="med" len="med"/>
              </a:ln>
            </p:spPr>
            <p:txBody>
              <a:bodyPr>
                <a:spAutoFit/>
              </a:bodyPr>
              <a:lstStyle/>
              <a:p>
                <a:endParaRPr lang="en-US"/>
              </a:p>
            </p:txBody>
          </p:sp>
          <p:sp>
            <p:nvSpPr>
              <p:cNvPr id="12328" name="Freeform 138"/>
              <p:cNvSpPr>
                <a:spLocks/>
              </p:cNvSpPr>
              <p:nvPr/>
            </p:nvSpPr>
            <p:spPr bwMode="auto">
              <a:xfrm rot="-900000" flipH="1" flipV="1">
                <a:off x="2448" y="3360"/>
                <a:ext cx="349" cy="104"/>
              </a:xfrm>
              <a:custGeom>
                <a:avLst/>
                <a:gdLst>
                  <a:gd name="T0" fmla="*/ 2 w 522"/>
                  <a:gd name="T1" fmla="*/ 80 h 219"/>
                  <a:gd name="T2" fmla="*/ 45 w 522"/>
                  <a:gd name="T3" fmla="*/ 34 h 219"/>
                  <a:gd name="T4" fmla="*/ 55 w 522"/>
                  <a:gd name="T5" fmla="*/ 23 h 219"/>
                  <a:gd name="T6" fmla="*/ 146 w 522"/>
                  <a:gd name="T7" fmla="*/ 0 h 219"/>
                  <a:gd name="T8" fmla="*/ 328 w 522"/>
                  <a:gd name="T9" fmla="*/ 15 h 219"/>
                  <a:gd name="T10" fmla="*/ 312 w 522"/>
                  <a:gd name="T11" fmla="*/ 80 h 219"/>
                  <a:gd name="T12" fmla="*/ 302 w 522"/>
                  <a:gd name="T13" fmla="*/ 91 h 219"/>
                  <a:gd name="T14" fmla="*/ 259 w 522"/>
                  <a:gd name="T15" fmla="*/ 99 h 219"/>
                  <a:gd name="T16" fmla="*/ 88 w 522"/>
                  <a:gd name="T17" fmla="*/ 80 h 219"/>
                  <a:gd name="T18" fmla="*/ 2 w 522"/>
                  <a:gd name="T19" fmla="*/ 80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2"/>
                  <a:gd name="T31" fmla="*/ 0 h 219"/>
                  <a:gd name="T32" fmla="*/ 522 w 522"/>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2" h="219">
                    <a:moveTo>
                      <a:pt x="3" y="168"/>
                    </a:moveTo>
                    <a:cubicBezTo>
                      <a:pt x="24" y="136"/>
                      <a:pt x="46" y="104"/>
                      <a:pt x="67" y="72"/>
                    </a:cubicBezTo>
                    <a:cubicBezTo>
                      <a:pt x="72" y="64"/>
                      <a:pt x="74" y="51"/>
                      <a:pt x="83" y="48"/>
                    </a:cubicBezTo>
                    <a:cubicBezTo>
                      <a:pt x="131" y="32"/>
                      <a:pt x="167" y="10"/>
                      <a:pt x="219" y="0"/>
                    </a:cubicBezTo>
                    <a:cubicBezTo>
                      <a:pt x="310" y="5"/>
                      <a:pt x="404" y="3"/>
                      <a:pt x="491" y="32"/>
                    </a:cubicBezTo>
                    <a:cubicBezTo>
                      <a:pt x="522" y="78"/>
                      <a:pt x="511" y="139"/>
                      <a:pt x="467" y="168"/>
                    </a:cubicBezTo>
                    <a:cubicBezTo>
                      <a:pt x="462" y="176"/>
                      <a:pt x="460" y="188"/>
                      <a:pt x="451" y="192"/>
                    </a:cubicBezTo>
                    <a:cubicBezTo>
                      <a:pt x="431" y="202"/>
                      <a:pt x="387" y="208"/>
                      <a:pt x="387" y="208"/>
                    </a:cubicBezTo>
                    <a:cubicBezTo>
                      <a:pt x="302" y="201"/>
                      <a:pt x="213" y="195"/>
                      <a:pt x="131" y="168"/>
                    </a:cubicBezTo>
                    <a:cubicBezTo>
                      <a:pt x="0" y="176"/>
                      <a:pt x="3" y="219"/>
                      <a:pt x="3" y="168"/>
                    </a:cubicBezTo>
                    <a:close/>
                  </a:path>
                </a:pathLst>
              </a:custGeom>
              <a:solidFill>
                <a:srgbClr val="808000"/>
              </a:solidFill>
              <a:ln w="9525" cap="flat" cmpd="sng">
                <a:solidFill>
                  <a:srgbClr val="333300"/>
                </a:solidFill>
                <a:prstDash val="solid"/>
                <a:round/>
                <a:headEnd type="none" w="med" len="med"/>
                <a:tailEnd type="none" w="med" len="med"/>
              </a:ln>
            </p:spPr>
            <p:txBody>
              <a:bodyPr>
                <a:spAutoFit/>
              </a:bodyPr>
              <a:lstStyle/>
              <a:p>
                <a:endParaRPr lang="en-US"/>
              </a:p>
            </p:txBody>
          </p:sp>
        </p:grpSp>
      </p:grpSp>
      <p:grpSp>
        <p:nvGrpSpPr>
          <p:cNvPr id="23" name="Group 139"/>
          <p:cNvGrpSpPr>
            <a:grpSpLocks/>
          </p:cNvGrpSpPr>
          <p:nvPr/>
        </p:nvGrpSpPr>
        <p:grpSpPr bwMode="auto">
          <a:xfrm>
            <a:off x="3683000" y="3727450"/>
            <a:ext cx="1900238" cy="682625"/>
            <a:chOff x="2216" y="850"/>
            <a:chExt cx="2118" cy="686"/>
          </a:xfrm>
        </p:grpSpPr>
        <p:sp useBgFill="1">
          <p:nvSpPr>
            <p:cNvPr id="12304" name="Oval 140"/>
            <p:cNvSpPr>
              <a:spLocks noChangeArrowheads="1"/>
            </p:cNvSpPr>
            <p:nvPr/>
          </p:nvSpPr>
          <p:spPr bwMode="auto">
            <a:xfrm>
              <a:off x="2640" y="850"/>
              <a:ext cx="1694" cy="384"/>
            </a:xfrm>
            <a:prstGeom prst="ellipse">
              <a:avLst/>
            </a:prstGeom>
            <a:ln w="9525">
              <a:noFill/>
              <a:round/>
              <a:headEnd/>
              <a:tailEnd/>
            </a:ln>
          </p:spPr>
          <p:txBody>
            <a:bodyPr anchor="ctr">
              <a:spAutoFit/>
            </a:bodyPr>
            <a:lstStyle/>
            <a:p>
              <a:endParaRPr lang="en-US"/>
            </a:p>
          </p:txBody>
        </p:sp>
        <p:grpSp>
          <p:nvGrpSpPr>
            <p:cNvPr id="24" name="Group 141"/>
            <p:cNvGrpSpPr>
              <a:grpSpLocks/>
            </p:cNvGrpSpPr>
            <p:nvPr/>
          </p:nvGrpSpPr>
          <p:grpSpPr bwMode="auto">
            <a:xfrm>
              <a:off x="2216" y="1104"/>
              <a:ext cx="1920" cy="432"/>
              <a:chOff x="820" y="2736"/>
              <a:chExt cx="2876" cy="945"/>
            </a:xfrm>
          </p:grpSpPr>
          <p:sp>
            <p:nvSpPr>
              <p:cNvPr id="12306" name="Freeform 142"/>
              <p:cNvSpPr>
                <a:spLocks/>
              </p:cNvSpPr>
              <p:nvPr/>
            </p:nvSpPr>
            <p:spPr bwMode="auto">
              <a:xfrm>
                <a:off x="832" y="3243"/>
                <a:ext cx="2856" cy="438"/>
              </a:xfrm>
              <a:custGeom>
                <a:avLst/>
                <a:gdLst>
                  <a:gd name="T0" fmla="*/ 0 w 2856"/>
                  <a:gd name="T1" fmla="*/ 53 h 438"/>
                  <a:gd name="T2" fmla="*/ 88 w 2856"/>
                  <a:gd name="T3" fmla="*/ 189 h 438"/>
                  <a:gd name="T4" fmla="*/ 264 w 2856"/>
                  <a:gd name="T5" fmla="*/ 285 h 438"/>
                  <a:gd name="T6" fmla="*/ 688 w 2856"/>
                  <a:gd name="T7" fmla="*/ 365 h 438"/>
                  <a:gd name="T8" fmla="*/ 1088 w 2856"/>
                  <a:gd name="T9" fmla="*/ 421 h 438"/>
                  <a:gd name="T10" fmla="*/ 1520 w 2856"/>
                  <a:gd name="T11" fmla="*/ 429 h 438"/>
                  <a:gd name="T12" fmla="*/ 2008 w 2856"/>
                  <a:gd name="T13" fmla="*/ 397 h 438"/>
                  <a:gd name="T14" fmla="*/ 2360 w 2856"/>
                  <a:gd name="T15" fmla="*/ 333 h 438"/>
                  <a:gd name="T16" fmla="*/ 2744 w 2856"/>
                  <a:gd name="T17" fmla="*/ 189 h 438"/>
                  <a:gd name="T18" fmla="*/ 2856 w 2856"/>
                  <a:gd name="T19" fmla="*/ 69 h 438"/>
                  <a:gd name="T20" fmla="*/ 2588 w 2856"/>
                  <a:gd name="T21" fmla="*/ 31 h 438"/>
                  <a:gd name="T22" fmla="*/ 120 w 2856"/>
                  <a:gd name="T23" fmla="*/ 31 h 438"/>
                  <a:gd name="T24" fmla="*/ 0 w 2856"/>
                  <a:gd name="T25" fmla="*/ 53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6"/>
                  <a:gd name="T40" fmla="*/ 0 h 438"/>
                  <a:gd name="T41" fmla="*/ 2856 w 2856"/>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6" h="438">
                    <a:moveTo>
                      <a:pt x="0" y="53"/>
                    </a:moveTo>
                    <a:cubicBezTo>
                      <a:pt x="21" y="139"/>
                      <a:pt x="26" y="160"/>
                      <a:pt x="88" y="189"/>
                    </a:cubicBezTo>
                    <a:cubicBezTo>
                      <a:pt x="134" y="233"/>
                      <a:pt x="169" y="233"/>
                      <a:pt x="264" y="285"/>
                    </a:cubicBezTo>
                    <a:cubicBezTo>
                      <a:pt x="431" y="353"/>
                      <a:pt x="584" y="341"/>
                      <a:pt x="688" y="365"/>
                    </a:cubicBezTo>
                    <a:cubicBezTo>
                      <a:pt x="814" y="409"/>
                      <a:pt x="944" y="388"/>
                      <a:pt x="1088" y="421"/>
                    </a:cubicBezTo>
                    <a:cubicBezTo>
                      <a:pt x="1230" y="438"/>
                      <a:pt x="1352" y="423"/>
                      <a:pt x="1520" y="429"/>
                    </a:cubicBezTo>
                    <a:cubicBezTo>
                      <a:pt x="1688" y="436"/>
                      <a:pt x="1792" y="397"/>
                      <a:pt x="2008" y="397"/>
                    </a:cubicBezTo>
                    <a:cubicBezTo>
                      <a:pt x="2260" y="346"/>
                      <a:pt x="2235" y="365"/>
                      <a:pt x="2360" y="333"/>
                    </a:cubicBezTo>
                    <a:cubicBezTo>
                      <a:pt x="2483" y="298"/>
                      <a:pt x="2661" y="233"/>
                      <a:pt x="2744" y="189"/>
                    </a:cubicBezTo>
                    <a:cubicBezTo>
                      <a:pt x="2771" y="133"/>
                      <a:pt x="2841" y="132"/>
                      <a:pt x="2856" y="69"/>
                    </a:cubicBezTo>
                    <a:cubicBezTo>
                      <a:pt x="2781" y="0"/>
                      <a:pt x="2674" y="42"/>
                      <a:pt x="2588" y="31"/>
                    </a:cubicBezTo>
                    <a:cubicBezTo>
                      <a:pt x="1763" y="44"/>
                      <a:pt x="945" y="67"/>
                      <a:pt x="120" y="31"/>
                    </a:cubicBezTo>
                    <a:cubicBezTo>
                      <a:pt x="72" y="37"/>
                      <a:pt x="0" y="53"/>
                      <a:pt x="0" y="53"/>
                    </a:cubicBezTo>
                    <a:close/>
                  </a:path>
                </a:pathLst>
              </a:custGeom>
              <a:solidFill>
                <a:srgbClr val="969696"/>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07" name="Oval 143"/>
              <p:cNvSpPr>
                <a:spLocks noChangeArrowheads="1"/>
              </p:cNvSpPr>
              <p:nvPr/>
            </p:nvSpPr>
            <p:spPr bwMode="auto">
              <a:xfrm>
                <a:off x="820" y="3038"/>
                <a:ext cx="2876" cy="504"/>
              </a:xfrm>
              <a:prstGeom prst="ellipse">
                <a:avLst/>
              </a:prstGeom>
              <a:solidFill>
                <a:schemeClr val="bg2"/>
              </a:solidFill>
              <a:ln w="9525">
                <a:solidFill>
                  <a:schemeClr val="tx1"/>
                </a:solidFill>
                <a:round/>
                <a:headEnd/>
                <a:tailEnd/>
              </a:ln>
            </p:spPr>
            <p:txBody>
              <a:bodyPr wrap="none" anchor="ctr">
                <a:spAutoFit/>
              </a:bodyPr>
              <a:lstStyle/>
              <a:p>
                <a:endParaRPr lang="en-US"/>
              </a:p>
            </p:txBody>
          </p:sp>
          <p:sp>
            <p:nvSpPr>
              <p:cNvPr id="12308" name="Freeform 144"/>
              <p:cNvSpPr>
                <a:spLocks/>
              </p:cNvSpPr>
              <p:nvPr/>
            </p:nvSpPr>
            <p:spPr bwMode="auto">
              <a:xfrm>
                <a:off x="1946" y="2736"/>
                <a:ext cx="600" cy="586"/>
              </a:xfrm>
              <a:custGeom>
                <a:avLst/>
                <a:gdLst>
                  <a:gd name="T0" fmla="*/ 24 w 400"/>
                  <a:gd name="T1" fmla="*/ 245 h 383"/>
                  <a:gd name="T2" fmla="*/ 120 w 400"/>
                  <a:gd name="T3" fmla="*/ 61 h 383"/>
                  <a:gd name="T4" fmla="*/ 312 w 400"/>
                  <a:gd name="T5" fmla="*/ 0 h 383"/>
                  <a:gd name="T6" fmla="*/ 516 w 400"/>
                  <a:gd name="T7" fmla="*/ 61 h 383"/>
                  <a:gd name="T8" fmla="*/ 588 w 400"/>
                  <a:gd name="T9" fmla="*/ 220 h 383"/>
                  <a:gd name="T10" fmla="*/ 588 w 400"/>
                  <a:gd name="T11" fmla="*/ 539 h 383"/>
                  <a:gd name="T12" fmla="*/ 408 w 400"/>
                  <a:gd name="T13" fmla="*/ 575 h 383"/>
                  <a:gd name="T14" fmla="*/ 264 w 400"/>
                  <a:gd name="T15" fmla="*/ 575 h 383"/>
                  <a:gd name="T16" fmla="*/ 108 w 400"/>
                  <a:gd name="T17" fmla="*/ 563 h 383"/>
                  <a:gd name="T18" fmla="*/ 0 w 400"/>
                  <a:gd name="T19" fmla="*/ 514 h 383"/>
                  <a:gd name="T20" fmla="*/ 24 w 400"/>
                  <a:gd name="T21" fmla="*/ 245 h 3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383"/>
                  <a:gd name="T35" fmla="*/ 400 w 400"/>
                  <a:gd name="T36" fmla="*/ 383 h 3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383">
                    <a:moveTo>
                      <a:pt x="16" y="160"/>
                    </a:moveTo>
                    <a:cubicBezTo>
                      <a:pt x="48" y="72"/>
                      <a:pt x="40" y="96"/>
                      <a:pt x="80" y="40"/>
                    </a:cubicBezTo>
                    <a:cubicBezTo>
                      <a:pt x="117" y="8"/>
                      <a:pt x="165" y="14"/>
                      <a:pt x="208" y="0"/>
                    </a:cubicBezTo>
                    <a:cubicBezTo>
                      <a:pt x="253" y="11"/>
                      <a:pt x="272" y="0"/>
                      <a:pt x="344" y="40"/>
                    </a:cubicBezTo>
                    <a:cubicBezTo>
                      <a:pt x="368" y="112"/>
                      <a:pt x="376" y="88"/>
                      <a:pt x="392" y="144"/>
                    </a:cubicBezTo>
                    <a:cubicBezTo>
                      <a:pt x="400" y="187"/>
                      <a:pt x="400" y="329"/>
                      <a:pt x="392" y="352"/>
                    </a:cubicBezTo>
                    <a:cubicBezTo>
                      <a:pt x="373" y="381"/>
                      <a:pt x="308" y="372"/>
                      <a:pt x="272" y="376"/>
                    </a:cubicBezTo>
                    <a:cubicBezTo>
                      <a:pt x="257" y="383"/>
                      <a:pt x="176" y="376"/>
                      <a:pt x="176" y="376"/>
                    </a:cubicBezTo>
                    <a:cubicBezTo>
                      <a:pt x="99" y="373"/>
                      <a:pt x="149" y="375"/>
                      <a:pt x="72" y="368"/>
                    </a:cubicBezTo>
                    <a:cubicBezTo>
                      <a:pt x="55" y="367"/>
                      <a:pt x="0" y="353"/>
                      <a:pt x="0" y="336"/>
                    </a:cubicBezTo>
                    <a:cubicBezTo>
                      <a:pt x="0" y="323"/>
                      <a:pt x="0" y="248"/>
                      <a:pt x="16" y="160"/>
                    </a:cubicBezTo>
                    <a:close/>
                  </a:path>
                </a:pathLst>
              </a:custGeom>
              <a:solidFill>
                <a:srgbClr val="C0C0C0"/>
              </a:solidFill>
              <a:ln w="9525" cap="flat" cmpd="sng">
                <a:solidFill>
                  <a:schemeClr val="tx1"/>
                </a:solidFill>
                <a:prstDash val="solid"/>
                <a:round/>
                <a:headEnd type="none" w="med" len="med"/>
                <a:tailEnd type="none" w="med" len="med"/>
              </a:ln>
            </p:spPr>
            <p:txBody>
              <a:bodyPr>
                <a:spAutoFit/>
              </a:bodyPr>
              <a:lstStyle/>
              <a:p>
                <a:endParaRPr lang="en-US"/>
              </a:p>
            </p:txBody>
          </p:sp>
          <p:sp>
            <p:nvSpPr>
              <p:cNvPr id="12309" name="Oval 145"/>
              <p:cNvSpPr>
                <a:spLocks noChangeArrowheads="1"/>
              </p:cNvSpPr>
              <p:nvPr/>
            </p:nvSpPr>
            <p:spPr bwMode="auto">
              <a:xfrm>
                <a:off x="864" y="331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0" name="Oval 146"/>
              <p:cNvSpPr>
                <a:spLocks noChangeArrowheads="1"/>
              </p:cNvSpPr>
              <p:nvPr/>
            </p:nvSpPr>
            <p:spPr bwMode="auto">
              <a:xfrm>
                <a:off x="1024" y="338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1" name="Oval 147"/>
              <p:cNvSpPr>
                <a:spLocks noChangeArrowheads="1"/>
              </p:cNvSpPr>
              <p:nvPr/>
            </p:nvSpPr>
            <p:spPr bwMode="auto">
              <a:xfrm>
                <a:off x="1232"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2" name="Oval 148"/>
              <p:cNvSpPr>
                <a:spLocks noChangeArrowheads="1"/>
              </p:cNvSpPr>
              <p:nvPr/>
            </p:nvSpPr>
            <p:spPr bwMode="auto">
              <a:xfrm>
                <a:off x="145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3" name="Oval 149"/>
              <p:cNvSpPr>
                <a:spLocks noChangeArrowheads="1"/>
              </p:cNvSpPr>
              <p:nvPr/>
            </p:nvSpPr>
            <p:spPr bwMode="auto">
              <a:xfrm>
                <a:off x="1680" y="347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4" name="Oval 150"/>
              <p:cNvSpPr>
                <a:spLocks noChangeArrowheads="1"/>
              </p:cNvSpPr>
              <p:nvPr/>
            </p:nvSpPr>
            <p:spPr bwMode="auto">
              <a:xfrm>
                <a:off x="1920"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5" name="Oval 151"/>
              <p:cNvSpPr>
                <a:spLocks noChangeArrowheads="1"/>
              </p:cNvSpPr>
              <p:nvPr/>
            </p:nvSpPr>
            <p:spPr bwMode="auto">
              <a:xfrm>
                <a:off x="21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6" name="Oval 152"/>
              <p:cNvSpPr>
                <a:spLocks noChangeArrowheads="1"/>
              </p:cNvSpPr>
              <p:nvPr/>
            </p:nvSpPr>
            <p:spPr bwMode="auto">
              <a:xfrm>
                <a:off x="2360" y="3504"/>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7" name="Oval 153"/>
              <p:cNvSpPr>
                <a:spLocks noChangeArrowheads="1"/>
              </p:cNvSpPr>
              <p:nvPr/>
            </p:nvSpPr>
            <p:spPr bwMode="auto">
              <a:xfrm>
                <a:off x="2584" y="3488"/>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8" name="Oval 154"/>
              <p:cNvSpPr>
                <a:spLocks noChangeArrowheads="1"/>
              </p:cNvSpPr>
              <p:nvPr/>
            </p:nvSpPr>
            <p:spPr bwMode="auto">
              <a:xfrm>
                <a:off x="2784" y="3480"/>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19" name="Oval 155"/>
              <p:cNvSpPr>
                <a:spLocks noChangeArrowheads="1"/>
              </p:cNvSpPr>
              <p:nvPr/>
            </p:nvSpPr>
            <p:spPr bwMode="auto">
              <a:xfrm>
                <a:off x="2976" y="345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20" name="Oval 156"/>
              <p:cNvSpPr>
                <a:spLocks noChangeArrowheads="1"/>
              </p:cNvSpPr>
              <p:nvPr/>
            </p:nvSpPr>
            <p:spPr bwMode="auto">
              <a:xfrm>
                <a:off x="3168" y="343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21" name="Oval 157"/>
              <p:cNvSpPr>
                <a:spLocks noChangeArrowheads="1"/>
              </p:cNvSpPr>
              <p:nvPr/>
            </p:nvSpPr>
            <p:spPr bwMode="auto">
              <a:xfrm>
                <a:off x="3360" y="3392"/>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sp>
            <p:nvSpPr>
              <p:cNvPr id="12322" name="Oval 158"/>
              <p:cNvSpPr>
                <a:spLocks noChangeArrowheads="1"/>
              </p:cNvSpPr>
              <p:nvPr/>
            </p:nvSpPr>
            <p:spPr bwMode="auto">
              <a:xfrm>
                <a:off x="3552" y="3336"/>
                <a:ext cx="96" cy="96"/>
              </a:xfrm>
              <a:prstGeom prst="ellipse">
                <a:avLst/>
              </a:prstGeom>
              <a:solidFill>
                <a:srgbClr val="FFFF99"/>
              </a:solidFill>
              <a:ln w="9525">
                <a:solidFill>
                  <a:schemeClr val="tx1"/>
                </a:solidFill>
                <a:round/>
                <a:headEnd/>
                <a:tailEnd/>
              </a:ln>
            </p:spPr>
            <p:txBody>
              <a:bodyPr anchor="ctr">
                <a:spAutoFit/>
              </a:bodyPr>
              <a:lstStyle/>
              <a:p>
                <a:endParaRPr lang="en-US"/>
              </a:p>
            </p:txBody>
          </p:sp>
        </p:grpSp>
      </p:grpSp>
      <p:sp useBgFill="1">
        <p:nvSpPr>
          <p:cNvPr id="241845" name="Oval 181"/>
          <p:cNvSpPr>
            <a:spLocks noChangeArrowheads="1"/>
          </p:cNvSpPr>
          <p:nvPr/>
        </p:nvSpPr>
        <p:spPr bwMode="auto">
          <a:xfrm>
            <a:off x="3660775" y="3967163"/>
            <a:ext cx="1905000" cy="533400"/>
          </a:xfrm>
          <a:prstGeom prst="ellipse">
            <a:avLst/>
          </a:prstGeom>
          <a:ln w="9525">
            <a:noFill/>
            <a:round/>
            <a:headEnd/>
            <a:tailEnd/>
          </a:ln>
        </p:spPr>
        <p:txBody>
          <a:bodyPr anchor="ctr">
            <a:spAutoFit/>
          </a:bodyPr>
          <a:lstStyle/>
          <a:p>
            <a:endParaRPr lang="en-US"/>
          </a:p>
        </p:txBody>
      </p:sp>
      <p:sp>
        <p:nvSpPr>
          <p:cNvPr id="180" name="Text Box 183"/>
          <p:cNvSpPr txBox="1">
            <a:spLocks noChangeArrowheads="1"/>
          </p:cNvSpPr>
          <p:nvPr/>
        </p:nvSpPr>
        <p:spPr bwMode="auto">
          <a:xfrm>
            <a:off x="0" y="188640"/>
            <a:ext cx="9144000" cy="461665"/>
          </a:xfrm>
          <a:prstGeom prst="rect">
            <a:avLst/>
          </a:prstGeom>
          <a:noFill/>
          <a:ln w="9525">
            <a:noFill/>
            <a:miter lim="800000"/>
            <a:headEnd/>
            <a:tailEnd/>
          </a:ln>
          <a:effectLst/>
        </p:spPr>
        <p:txBody>
          <a:bodyPr wrap="square">
            <a:spAutoFit/>
          </a:bodyPr>
          <a:lstStyle/>
          <a:p>
            <a:r>
              <a:rPr lang="en-GB" sz="2400" b="1" dirty="0" smtClean="0">
                <a:effectLst/>
                <a:latin typeface="Arial" charset="0"/>
              </a:rPr>
              <a:t>STEP ONE – IDENTIFY NA TAXA</a:t>
            </a:r>
            <a:endParaRPr lang="en-GB" sz="2400" b="1" dirty="0">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par>
                          <p:cTn id="11" fill="hold">
                            <p:stCondLst>
                              <p:cond delay="1500"/>
                            </p:stCondLst>
                            <p:childTnLst>
                              <p:par>
                                <p:cTn id="12" presetID="9"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par>
                          <p:cTn id="15" fill="hold">
                            <p:stCondLst>
                              <p:cond delay="20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2500"/>
                            </p:stCondLst>
                            <p:childTnLst>
                              <p:par>
                                <p:cTn id="20" presetID="9"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par>
                          <p:cTn id="23" fill="hold">
                            <p:stCondLst>
                              <p:cond delay="3000"/>
                            </p:stCondLst>
                            <p:childTnLst>
                              <p:par>
                                <p:cTn id="24" presetID="9"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3500"/>
                            </p:stCondLst>
                            <p:childTnLst>
                              <p:par>
                                <p:cTn id="28" presetID="9"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ssolve">
                                      <p:cBhvr>
                                        <p:cTn id="30" dur="500"/>
                                        <p:tgtEl>
                                          <p:spTgt spid="23"/>
                                        </p:tgtEl>
                                      </p:cBhvr>
                                    </p:animEffect>
                                  </p:childTnLst>
                                </p:cTn>
                              </p:par>
                            </p:childTnLst>
                          </p:cTn>
                        </p:par>
                        <p:par>
                          <p:cTn id="31" fill="hold">
                            <p:stCondLst>
                              <p:cond delay="4000"/>
                            </p:stCondLst>
                            <p:childTnLst>
                              <p:par>
                                <p:cTn id="32" presetID="22" presetClass="entr" presetSubtype="1" fill="hold" nodeType="afterEffect">
                                  <p:stCondLst>
                                    <p:cond delay="50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5000"/>
                            </p:stCondLst>
                            <p:childTnLst>
                              <p:par>
                                <p:cTn id="36" presetID="22" presetClass="entr" presetSubtype="4" fill="hold" nodeType="afterEffect">
                                  <p:stCondLst>
                                    <p:cond delay="150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par>
                          <p:cTn id="39" fill="hold">
                            <p:stCondLst>
                              <p:cond delay="7000"/>
                            </p:stCondLst>
                            <p:childTnLst>
                              <p:par>
                                <p:cTn id="40" presetID="9" presetClass="entr" presetSubtype="0" fill="hold" grpId="0" nodeType="afterEffect">
                                  <p:stCondLst>
                                    <p:cond delay="1500"/>
                                  </p:stCondLst>
                                  <p:childTnLst>
                                    <p:set>
                                      <p:cBhvr>
                                        <p:cTn id="41" dur="1" fill="hold">
                                          <p:stCondLst>
                                            <p:cond delay="0"/>
                                          </p:stCondLst>
                                        </p:cTn>
                                        <p:tgtEl>
                                          <p:spTgt spid="241845"/>
                                        </p:tgtEl>
                                        <p:attrNameLst>
                                          <p:attrName>style.visibility</p:attrName>
                                        </p:attrNameLst>
                                      </p:cBhvr>
                                      <p:to>
                                        <p:strVal val="visible"/>
                                      </p:to>
                                    </p:set>
                                    <p:animEffect transition="in" filter="dissolve">
                                      <p:cBhvr>
                                        <p:cTn id="42" dur="500"/>
                                        <p:tgtEl>
                                          <p:spTgt spid="24184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41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849" grpId="0" autoUpdateAnimBg="0"/>
      <p:bldP spid="2418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0" y="1052736"/>
            <a:ext cx="9144000" cy="662362"/>
          </a:xfrm>
          <a:prstGeom prst="rect">
            <a:avLst/>
          </a:prstGeom>
          <a:noFill/>
          <a:ln w="25400">
            <a:noFill/>
            <a:miter lim="800000"/>
            <a:headEnd/>
            <a:tailEnd/>
          </a:ln>
        </p:spPr>
        <p:txBody>
          <a:bodyPr wrap="square" lIns="92075" tIns="46038" rIns="92075" bIns="46038">
            <a:spAutoFit/>
          </a:bodyPr>
          <a:lstStyle/>
          <a:p>
            <a:pPr eaLnBrk="0" hangingPunct="0">
              <a:spcBef>
                <a:spcPct val="20000"/>
              </a:spcBef>
            </a:pPr>
            <a:r>
              <a:rPr lang="en-GB" sz="3700" b="1" dirty="0">
                <a:solidFill>
                  <a:srgbClr val="C00000"/>
                </a:solidFill>
                <a:effectLst/>
                <a:latin typeface="Arial" charset="0"/>
              </a:rPr>
              <a:t>Taxa eligible for regional assessments</a:t>
            </a:r>
            <a:endParaRPr lang="en-US" sz="3700" u="sng" dirty="0">
              <a:solidFill>
                <a:srgbClr val="C00000"/>
              </a:solidFill>
              <a:effectLst/>
              <a:latin typeface="Arial" charset="0"/>
            </a:endParaRPr>
          </a:p>
        </p:txBody>
      </p:sp>
      <p:sp>
        <p:nvSpPr>
          <p:cNvPr id="236547" name="Text Box 3"/>
          <p:cNvSpPr txBox="1">
            <a:spLocks noChangeArrowheads="1"/>
          </p:cNvSpPr>
          <p:nvPr/>
        </p:nvSpPr>
        <p:spPr bwMode="auto">
          <a:xfrm>
            <a:off x="540642" y="2098725"/>
            <a:ext cx="8351838" cy="4598824"/>
          </a:xfrm>
          <a:prstGeom prst="rect">
            <a:avLst/>
          </a:prstGeom>
          <a:noFill/>
          <a:ln w="25400">
            <a:noFill/>
            <a:miter lim="800000"/>
            <a:headEnd/>
            <a:tailEnd/>
          </a:ln>
        </p:spPr>
        <p:txBody>
          <a:bodyPr lIns="92075" tIns="46038" rIns="92075" bIns="46038">
            <a:spAutoFit/>
          </a:bodyPr>
          <a:lstStyle/>
          <a:p>
            <a:pPr marL="381000" indent="-381000" algn="l" eaLnBrk="0" hangingPunct="0">
              <a:spcBef>
                <a:spcPct val="20000"/>
              </a:spcBef>
            </a:pPr>
            <a:r>
              <a:rPr lang="en-GB" sz="3000" b="1" dirty="0">
                <a:effectLst/>
                <a:latin typeface="Arial" charset="0"/>
              </a:rPr>
              <a:t>Assess </a:t>
            </a:r>
            <a:r>
              <a:rPr lang="en-GB" sz="3000" b="1" dirty="0" err="1">
                <a:effectLst/>
                <a:latin typeface="Arial" charset="0"/>
              </a:rPr>
              <a:t>taxa</a:t>
            </a:r>
            <a:r>
              <a:rPr lang="en-GB" sz="3000" b="1" dirty="0">
                <a:effectLst/>
                <a:latin typeface="Arial" charset="0"/>
              </a:rPr>
              <a:t> that are native to the region</a:t>
            </a:r>
            <a:endParaRPr lang="en-US" sz="3000" b="1" dirty="0">
              <a:effectLst/>
              <a:latin typeface="Arial" charset="0"/>
            </a:endParaRPr>
          </a:p>
          <a:p>
            <a:pPr marL="381000" indent="-381000" algn="l" eaLnBrk="0" hangingPunct="0">
              <a:spcBef>
                <a:spcPct val="20000"/>
              </a:spcBef>
              <a:buFontTx/>
              <a:buChar char="•"/>
            </a:pPr>
            <a:r>
              <a:rPr lang="en-US" sz="2400" dirty="0">
                <a:effectLst/>
                <a:latin typeface="Arial" charset="0"/>
              </a:rPr>
              <a:t>Indigenous </a:t>
            </a:r>
            <a:r>
              <a:rPr lang="en-US" sz="2400" dirty="0" err="1">
                <a:effectLst/>
                <a:latin typeface="Arial" charset="0"/>
              </a:rPr>
              <a:t>taxa</a:t>
            </a:r>
            <a:r>
              <a:rPr lang="en-US" sz="2400" dirty="0">
                <a:effectLst/>
                <a:latin typeface="Arial" charset="0"/>
              </a:rPr>
              <a:t> breeding within the region.</a:t>
            </a:r>
          </a:p>
          <a:p>
            <a:pPr marL="381000" indent="-381000" algn="l" eaLnBrk="0" hangingPunct="0">
              <a:buFontTx/>
              <a:buChar char="•"/>
            </a:pPr>
            <a:r>
              <a:rPr lang="en-US" sz="2400" dirty="0">
                <a:effectLst/>
                <a:latin typeface="Arial" charset="0"/>
              </a:rPr>
              <a:t>Naturally re-colonizing </a:t>
            </a:r>
            <a:r>
              <a:rPr lang="en-US" sz="2400" dirty="0" err="1">
                <a:effectLst/>
                <a:latin typeface="Arial" charset="0"/>
              </a:rPr>
              <a:t>taxa</a:t>
            </a:r>
            <a:r>
              <a:rPr lang="en-US" sz="2400" dirty="0">
                <a:effectLst/>
                <a:latin typeface="Arial" charset="0"/>
              </a:rPr>
              <a:t> </a:t>
            </a:r>
            <a:r>
              <a:rPr lang="en-US" sz="2000" dirty="0">
                <a:effectLst/>
                <a:latin typeface="Arial" charset="0"/>
              </a:rPr>
              <a:t>(formerly Regionally Extinct).</a:t>
            </a:r>
          </a:p>
          <a:p>
            <a:pPr marL="381000" indent="-381000" algn="l" eaLnBrk="0" hangingPunct="0">
              <a:buFontTx/>
              <a:buChar char="•"/>
            </a:pPr>
            <a:r>
              <a:rPr lang="en-US" sz="2400" dirty="0">
                <a:effectLst/>
                <a:latin typeface="Arial" charset="0"/>
              </a:rPr>
              <a:t>Reintroduced </a:t>
            </a:r>
            <a:r>
              <a:rPr lang="en-US" sz="2400" dirty="0" err="1">
                <a:effectLst/>
                <a:latin typeface="Arial" charset="0"/>
              </a:rPr>
              <a:t>taxa</a:t>
            </a:r>
            <a:r>
              <a:rPr lang="en-US" sz="2400" dirty="0">
                <a:effectLst/>
                <a:latin typeface="Arial" charset="0"/>
              </a:rPr>
              <a:t> </a:t>
            </a:r>
            <a:r>
              <a:rPr lang="en-US" sz="2000" dirty="0">
                <a:effectLst/>
                <a:latin typeface="Arial" charset="0"/>
              </a:rPr>
              <a:t>(formerly Regionally Extinct).</a:t>
            </a:r>
          </a:p>
          <a:p>
            <a:pPr marL="381000" indent="-381000" algn="l" eaLnBrk="0" hangingPunct="0">
              <a:buClr>
                <a:schemeClr val="tx1"/>
              </a:buClr>
              <a:buFontTx/>
              <a:buChar char="•"/>
            </a:pPr>
            <a:r>
              <a:rPr lang="en-GB" sz="2400" b="1" dirty="0">
                <a:solidFill>
                  <a:srgbClr val="C00000"/>
                </a:solidFill>
                <a:effectLst/>
                <a:latin typeface="Arial" charset="0"/>
              </a:rPr>
              <a:t>Marginal </a:t>
            </a:r>
            <a:r>
              <a:rPr lang="en-GB" sz="2400" b="1" dirty="0" err="1">
                <a:solidFill>
                  <a:srgbClr val="C00000"/>
                </a:solidFill>
                <a:effectLst/>
                <a:latin typeface="Arial" charset="0"/>
              </a:rPr>
              <a:t>taxa</a:t>
            </a:r>
            <a:r>
              <a:rPr lang="en-GB" sz="2400" dirty="0">
                <a:solidFill>
                  <a:srgbClr val="C00000"/>
                </a:solidFill>
                <a:effectLst/>
                <a:latin typeface="Arial" charset="0"/>
              </a:rPr>
              <a:t> </a:t>
            </a:r>
            <a:r>
              <a:rPr lang="en-GB" sz="2000" dirty="0">
                <a:effectLst/>
                <a:latin typeface="Arial" charset="0"/>
              </a:rPr>
              <a:t>(small proportion of global range/population within the region).</a:t>
            </a:r>
          </a:p>
          <a:p>
            <a:pPr marL="381000" indent="-381000" algn="l" eaLnBrk="0" hangingPunct="0">
              <a:buClr>
                <a:schemeClr val="tx1"/>
              </a:buClr>
              <a:buFontTx/>
              <a:buChar char="•"/>
            </a:pPr>
            <a:r>
              <a:rPr lang="en-GB" sz="2400" b="1" dirty="0">
                <a:solidFill>
                  <a:srgbClr val="C00000"/>
                </a:solidFill>
                <a:effectLst/>
                <a:latin typeface="Arial" charset="0"/>
              </a:rPr>
              <a:t>Visiting non-breeding </a:t>
            </a:r>
            <a:r>
              <a:rPr lang="en-GB" sz="2400" b="1" dirty="0" err="1">
                <a:solidFill>
                  <a:srgbClr val="C00000"/>
                </a:solidFill>
                <a:effectLst/>
                <a:latin typeface="Arial" charset="0"/>
              </a:rPr>
              <a:t>taxa</a:t>
            </a:r>
            <a:r>
              <a:rPr lang="en-GB" sz="2400" dirty="0">
                <a:solidFill>
                  <a:srgbClr val="C00000"/>
                </a:solidFill>
                <a:effectLst/>
                <a:latin typeface="Arial" charset="0"/>
              </a:rPr>
              <a:t> </a:t>
            </a:r>
            <a:r>
              <a:rPr lang="en-GB" sz="2000" dirty="0">
                <a:effectLst/>
                <a:latin typeface="Arial" charset="0"/>
              </a:rPr>
              <a:t>(not breeding there, but using essential resources</a:t>
            </a:r>
            <a:r>
              <a:rPr lang="en-GB" sz="2000" dirty="0" smtClean="0">
                <a:effectLst/>
                <a:latin typeface="Arial" charset="0"/>
              </a:rPr>
              <a:t>)</a:t>
            </a:r>
          </a:p>
          <a:p>
            <a:pPr marL="381000" indent="-381000" algn="l" eaLnBrk="0" hangingPunct="0">
              <a:buClr>
                <a:schemeClr val="tx1"/>
              </a:buClr>
            </a:pPr>
            <a:r>
              <a:rPr lang="en-GB" sz="2000" i="1" dirty="0" smtClean="0">
                <a:effectLst/>
                <a:latin typeface="Arial" charset="0"/>
              </a:rPr>
              <a:t>See the ‘Flowchart to determine which taxa to include in a regional Red List’ in the Regional Guidelines </a:t>
            </a:r>
            <a:endParaRPr lang="en-US" sz="2000" i="1" dirty="0">
              <a:effectLst/>
              <a:latin typeface="Arial" charset="0"/>
            </a:endParaRPr>
          </a:p>
        </p:txBody>
      </p:sp>
      <p:sp>
        <p:nvSpPr>
          <p:cNvPr id="6" name="Text Box 183"/>
          <p:cNvSpPr txBox="1">
            <a:spLocks noChangeArrowheads="1"/>
          </p:cNvSpPr>
          <p:nvPr/>
        </p:nvSpPr>
        <p:spPr bwMode="auto">
          <a:xfrm>
            <a:off x="0" y="188640"/>
            <a:ext cx="9144000" cy="461665"/>
          </a:xfrm>
          <a:prstGeom prst="rect">
            <a:avLst/>
          </a:prstGeom>
          <a:noFill/>
          <a:ln w="9525">
            <a:noFill/>
            <a:miter lim="800000"/>
            <a:headEnd/>
            <a:tailEnd/>
          </a:ln>
          <a:effectLst/>
        </p:spPr>
        <p:txBody>
          <a:bodyPr wrap="square">
            <a:spAutoFit/>
          </a:bodyPr>
          <a:lstStyle/>
          <a:p>
            <a:r>
              <a:rPr lang="en-GB" sz="2400" b="1" dirty="0" smtClean="0">
                <a:effectLst/>
                <a:latin typeface="Arial" charset="0"/>
              </a:rPr>
              <a:t>STEP ONE – IDENTIFY NA TAXA</a:t>
            </a:r>
            <a:endParaRPr lang="en-GB" sz="2400" b="1" dirty="0">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6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6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65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65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6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a:grpSpLocks/>
          </p:cNvGrpSpPr>
          <p:nvPr/>
        </p:nvGrpSpPr>
        <p:grpSpPr bwMode="auto">
          <a:xfrm>
            <a:off x="7380312" y="2652014"/>
            <a:ext cx="1421887" cy="1440160"/>
            <a:chOff x="2027" y="527"/>
            <a:chExt cx="707" cy="705"/>
          </a:xfrm>
        </p:grpSpPr>
        <p:grpSp>
          <p:nvGrpSpPr>
            <p:cNvPr id="3" name="Group 11"/>
            <p:cNvGrpSpPr>
              <a:grpSpLocks/>
            </p:cNvGrpSpPr>
            <p:nvPr/>
          </p:nvGrpSpPr>
          <p:grpSpPr bwMode="auto">
            <a:xfrm>
              <a:off x="2027" y="527"/>
              <a:ext cx="707" cy="705"/>
              <a:chOff x="3337" y="1488"/>
              <a:chExt cx="1175" cy="1219"/>
            </a:xfrm>
          </p:grpSpPr>
          <p:sp>
            <p:nvSpPr>
              <p:cNvPr id="14373" name="Rectangle 12"/>
              <p:cNvSpPr>
                <a:spLocks noChangeArrowheads="1"/>
              </p:cNvSpPr>
              <p:nvPr/>
            </p:nvSpPr>
            <p:spPr bwMode="auto">
              <a:xfrm>
                <a:off x="3360" y="1488"/>
                <a:ext cx="1152" cy="1200"/>
              </a:xfrm>
              <a:prstGeom prst="rect">
                <a:avLst/>
              </a:prstGeom>
              <a:solidFill>
                <a:srgbClr val="00B0F0"/>
              </a:solidFill>
              <a:ln w="9525">
                <a:solidFill>
                  <a:schemeClr val="tx1"/>
                </a:solidFill>
                <a:miter lim="800000"/>
                <a:headEnd/>
                <a:tailEnd/>
              </a:ln>
            </p:spPr>
            <p:txBody>
              <a:bodyPr anchor="ctr">
                <a:spAutoFit/>
              </a:bodyPr>
              <a:lstStyle/>
              <a:p>
                <a:endParaRPr lang="en-US"/>
              </a:p>
            </p:txBody>
          </p:sp>
          <p:grpSp>
            <p:nvGrpSpPr>
              <p:cNvPr id="4" name="Group 13"/>
              <p:cNvGrpSpPr>
                <a:grpSpLocks/>
              </p:cNvGrpSpPr>
              <p:nvPr/>
            </p:nvGrpSpPr>
            <p:grpSpPr bwMode="auto">
              <a:xfrm>
                <a:off x="3337" y="1488"/>
                <a:ext cx="1175" cy="1219"/>
                <a:chOff x="3337" y="1488"/>
                <a:chExt cx="1175" cy="1221"/>
              </a:xfrm>
            </p:grpSpPr>
            <p:sp>
              <p:nvSpPr>
                <p:cNvPr id="14375" name="Freeform 14"/>
                <p:cNvSpPr>
                  <a:spLocks/>
                </p:cNvSpPr>
                <p:nvPr/>
              </p:nvSpPr>
              <p:spPr bwMode="auto">
                <a:xfrm>
                  <a:off x="3352" y="2130"/>
                  <a:ext cx="699" cy="579"/>
                </a:xfrm>
                <a:custGeom>
                  <a:avLst/>
                  <a:gdLst>
                    <a:gd name="T0" fmla="*/ 8 w 699"/>
                    <a:gd name="T1" fmla="*/ 0 h 579"/>
                    <a:gd name="T2" fmla="*/ 683 w 699"/>
                    <a:gd name="T3" fmla="*/ 306 h 579"/>
                    <a:gd name="T4" fmla="*/ 635 w 699"/>
                    <a:gd name="T5" fmla="*/ 338 h 579"/>
                    <a:gd name="T6" fmla="*/ 555 w 699"/>
                    <a:gd name="T7" fmla="*/ 370 h 579"/>
                    <a:gd name="T8" fmla="*/ 507 w 699"/>
                    <a:gd name="T9" fmla="*/ 386 h 579"/>
                    <a:gd name="T10" fmla="*/ 499 w 699"/>
                    <a:gd name="T11" fmla="*/ 458 h 579"/>
                    <a:gd name="T12" fmla="*/ 547 w 699"/>
                    <a:gd name="T13" fmla="*/ 474 h 579"/>
                    <a:gd name="T14" fmla="*/ 595 w 699"/>
                    <a:gd name="T15" fmla="*/ 506 h 579"/>
                    <a:gd name="T16" fmla="*/ 616 w 699"/>
                    <a:gd name="T17" fmla="*/ 552 h 579"/>
                    <a:gd name="T18" fmla="*/ 0 w 699"/>
                    <a:gd name="T19" fmla="*/ 560 h 579"/>
                    <a:gd name="T20" fmla="*/ 0 w 699"/>
                    <a:gd name="T21" fmla="*/ 0 h 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9"/>
                    <a:gd name="T34" fmla="*/ 0 h 579"/>
                    <a:gd name="T35" fmla="*/ 699 w 699"/>
                    <a:gd name="T36" fmla="*/ 579 h 5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9" h="579">
                      <a:moveTo>
                        <a:pt x="8" y="0"/>
                      </a:moveTo>
                      <a:cubicBezTo>
                        <a:pt x="140" y="52"/>
                        <a:pt x="567" y="239"/>
                        <a:pt x="683" y="306"/>
                      </a:cubicBezTo>
                      <a:cubicBezTo>
                        <a:pt x="699" y="317"/>
                        <a:pt x="651" y="327"/>
                        <a:pt x="635" y="338"/>
                      </a:cubicBezTo>
                      <a:cubicBezTo>
                        <a:pt x="607" y="357"/>
                        <a:pt x="588" y="360"/>
                        <a:pt x="555" y="370"/>
                      </a:cubicBezTo>
                      <a:cubicBezTo>
                        <a:pt x="539" y="375"/>
                        <a:pt x="507" y="386"/>
                        <a:pt x="507" y="386"/>
                      </a:cubicBezTo>
                      <a:cubicBezTo>
                        <a:pt x="492" y="408"/>
                        <a:pt x="472" y="427"/>
                        <a:pt x="499" y="458"/>
                      </a:cubicBezTo>
                      <a:cubicBezTo>
                        <a:pt x="510" y="471"/>
                        <a:pt x="533" y="465"/>
                        <a:pt x="547" y="474"/>
                      </a:cubicBezTo>
                      <a:cubicBezTo>
                        <a:pt x="563" y="485"/>
                        <a:pt x="595" y="506"/>
                        <a:pt x="595" y="506"/>
                      </a:cubicBezTo>
                      <a:cubicBezTo>
                        <a:pt x="632" y="561"/>
                        <a:pt x="602" y="510"/>
                        <a:pt x="616" y="552"/>
                      </a:cubicBezTo>
                      <a:cubicBezTo>
                        <a:pt x="601" y="579"/>
                        <a:pt x="35" y="540"/>
                        <a:pt x="0" y="560"/>
                      </a:cubicBezTo>
                      <a:lnTo>
                        <a:pt x="0" y="0"/>
                      </a:lnTo>
                    </a:path>
                  </a:pathLst>
                </a:custGeom>
                <a:solidFill>
                  <a:srgbClr val="FFFF66"/>
                </a:solidFill>
                <a:ln w="9525" cap="flat" cmpd="sng">
                  <a:solidFill>
                    <a:schemeClr val="tx1"/>
                  </a:solidFill>
                  <a:prstDash val="solid"/>
                  <a:round/>
                  <a:headEnd/>
                  <a:tailEnd/>
                </a:ln>
              </p:spPr>
              <p:txBody>
                <a:bodyPr>
                  <a:spAutoFit/>
                </a:bodyPr>
                <a:lstStyle/>
                <a:p>
                  <a:endParaRPr lang="en-US"/>
                </a:p>
              </p:txBody>
            </p:sp>
            <p:grpSp>
              <p:nvGrpSpPr>
                <p:cNvPr id="5" name="Group 15"/>
                <p:cNvGrpSpPr>
                  <a:grpSpLocks/>
                </p:cNvGrpSpPr>
                <p:nvPr/>
              </p:nvGrpSpPr>
              <p:grpSpPr bwMode="auto">
                <a:xfrm>
                  <a:off x="3337" y="1488"/>
                  <a:ext cx="1175" cy="1202"/>
                  <a:chOff x="3337" y="1488"/>
                  <a:chExt cx="1175" cy="1202"/>
                </a:xfrm>
              </p:grpSpPr>
              <p:sp>
                <p:nvSpPr>
                  <p:cNvPr id="14377" name="Freeform 16"/>
                  <p:cNvSpPr>
                    <a:spLocks/>
                  </p:cNvSpPr>
                  <p:nvPr/>
                </p:nvSpPr>
                <p:spPr bwMode="auto">
                  <a:xfrm>
                    <a:off x="3337" y="1490"/>
                    <a:ext cx="1175" cy="1006"/>
                  </a:xfrm>
                  <a:custGeom>
                    <a:avLst/>
                    <a:gdLst>
                      <a:gd name="T0" fmla="*/ 1190 w 1190"/>
                      <a:gd name="T1" fmla="*/ 0 h 1006"/>
                      <a:gd name="T2" fmla="*/ 1174 w 1190"/>
                      <a:gd name="T3" fmla="*/ 942 h 1006"/>
                      <a:gd name="T4" fmla="*/ 1142 w 1190"/>
                      <a:gd name="T5" fmla="*/ 950 h 1006"/>
                      <a:gd name="T6" fmla="*/ 1022 w 1190"/>
                      <a:gd name="T7" fmla="*/ 990 h 1006"/>
                      <a:gd name="T8" fmla="*/ 974 w 1190"/>
                      <a:gd name="T9" fmla="*/ 1006 h 1006"/>
                      <a:gd name="T10" fmla="*/ 862 w 1190"/>
                      <a:gd name="T11" fmla="*/ 998 h 1006"/>
                      <a:gd name="T12" fmla="*/ 822 w 1190"/>
                      <a:gd name="T13" fmla="*/ 958 h 1006"/>
                      <a:gd name="T14" fmla="*/ 774 w 1190"/>
                      <a:gd name="T15" fmla="*/ 934 h 1006"/>
                      <a:gd name="T16" fmla="*/ 750 w 1190"/>
                      <a:gd name="T17" fmla="*/ 942 h 1006"/>
                      <a:gd name="T18" fmla="*/ 718 w 1190"/>
                      <a:gd name="T19" fmla="*/ 966 h 1006"/>
                      <a:gd name="T20" fmla="*/ 46 w 1190"/>
                      <a:gd name="T21" fmla="*/ 656 h 1006"/>
                      <a:gd name="T22" fmla="*/ 38 w 1190"/>
                      <a:gd name="T23" fmla="*/ 0 h 1006"/>
                      <a:gd name="T24" fmla="*/ 1190 w 1190"/>
                      <a:gd name="T25" fmla="*/ 0 h 10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0"/>
                      <a:gd name="T40" fmla="*/ 0 h 1006"/>
                      <a:gd name="T41" fmla="*/ 1190 w 1190"/>
                      <a:gd name="T42" fmla="*/ 1006 h 10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0" h="1006">
                        <a:moveTo>
                          <a:pt x="1190" y="0"/>
                        </a:moveTo>
                        <a:lnTo>
                          <a:pt x="1174" y="942"/>
                        </a:lnTo>
                        <a:cubicBezTo>
                          <a:pt x="1164" y="938"/>
                          <a:pt x="1153" y="947"/>
                          <a:pt x="1142" y="950"/>
                        </a:cubicBezTo>
                        <a:cubicBezTo>
                          <a:pt x="1102" y="962"/>
                          <a:pt x="1062" y="977"/>
                          <a:pt x="1022" y="990"/>
                        </a:cubicBezTo>
                        <a:cubicBezTo>
                          <a:pt x="1006" y="995"/>
                          <a:pt x="974" y="1006"/>
                          <a:pt x="974" y="1006"/>
                        </a:cubicBezTo>
                        <a:cubicBezTo>
                          <a:pt x="937" y="1003"/>
                          <a:pt x="899" y="1005"/>
                          <a:pt x="862" y="998"/>
                        </a:cubicBezTo>
                        <a:cubicBezTo>
                          <a:pt x="836" y="993"/>
                          <a:pt x="837" y="973"/>
                          <a:pt x="822" y="958"/>
                        </a:cubicBezTo>
                        <a:cubicBezTo>
                          <a:pt x="806" y="942"/>
                          <a:pt x="794" y="941"/>
                          <a:pt x="774" y="934"/>
                        </a:cubicBezTo>
                        <a:cubicBezTo>
                          <a:pt x="766" y="937"/>
                          <a:pt x="756" y="936"/>
                          <a:pt x="750" y="942"/>
                        </a:cubicBezTo>
                        <a:cubicBezTo>
                          <a:pt x="718" y="974"/>
                          <a:pt x="770" y="966"/>
                          <a:pt x="718" y="966"/>
                        </a:cubicBezTo>
                        <a:cubicBezTo>
                          <a:pt x="462" y="838"/>
                          <a:pt x="301" y="785"/>
                          <a:pt x="46" y="656"/>
                        </a:cubicBezTo>
                        <a:cubicBezTo>
                          <a:pt x="0" y="547"/>
                          <a:pt x="38" y="232"/>
                          <a:pt x="38" y="0"/>
                        </a:cubicBezTo>
                        <a:cubicBezTo>
                          <a:pt x="238" y="0"/>
                          <a:pt x="950" y="0"/>
                          <a:pt x="1190" y="0"/>
                        </a:cubicBezTo>
                        <a:close/>
                      </a:path>
                    </a:pathLst>
                  </a:custGeom>
                  <a:solidFill>
                    <a:schemeClr val="accent3">
                      <a:lumMod val="60000"/>
                      <a:lumOff val="40000"/>
                    </a:schemeClr>
                  </a:solidFill>
                  <a:ln w="9525" cap="flat" cmpd="sng">
                    <a:solidFill>
                      <a:schemeClr val="tx1"/>
                    </a:solidFill>
                    <a:prstDash val="solid"/>
                    <a:round/>
                    <a:headEnd/>
                    <a:tailEnd/>
                  </a:ln>
                </p:spPr>
                <p:txBody>
                  <a:bodyPr>
                    <a:spAutoFit/>
                  </a:bodyPr>
                  <a:lstStyle/>
                  <a:p>
                    <a:endParaRPr lang="en-US"/>
                  </a:p>
                </p:txBody>
              </p:sp>
              <p:sp>
                <p:nvSpPr>
                  <p:cNvPr id="14378" name="Rectangle 17"/>
                  <p:cNvSpPr>
                    <a:spLocks noChangeArrowheads="1"/>
                  </p:cNvSpPr>
                  <p:nvPr/>
                </p:nvSpPr>
                <p:spPr bwMode="auto">
                  <a:xfrm>
                    <a:off x="3360" y="1488"/>
                    <a:ext cx="1152" cy="1202"/>
                  </a:xfrm>
                  <a:prstGeom prst="rect">
                    <a:avLst/>
                  </a:prstGeom>
                  <a:noFill/>
                  <a:ln w="25400">
                    <a:solidFill>
                      <a:schemeClr val="tx1"/>
                    </a:solidFill>
                    <a:miter lim="800000"/>
                    <a:headEnd/>
                    <a:tailEnd/>
                  </a:ln>
                </p:spPr>
                <p:txBody>
                  <a:bodyPr anchor="ctr">
                    <a:spAutoFit/>
                  </a:bodyPr>
                  <a:lstStyle/>
                  <a:p>
                    <a:endParaRPr lang="en-US"/>
                  </a:p>
                </p:txBody>
              </p:sp>
            </p:grpSp>
          </p:grpSp>
        </p:grpSp>
        <p:grpSp>
          <p:nvGrpSpPr>
            <p:cNvPr id="6" name="Group 18"/>
            <p:cNvGrpSpPr>
              <a:grpSpLocks/>
            </p:cNvGrpSpPr>
            <p:nvPr/>
          </p:nvGrpSpPr>
          <p:grpSpPr bwMode="auto">
            <a:xfrm>
              <a:off x="2234" y="701"/>
              <a:ext cx="339" cy="341"/>
              <a:chOff x="3664" y="1789"/>
              <a:chExt cx="564" cy="589"/>
            </a:xfrm>
          </p:grpSpPr>
          <p:sp>
            <p:nvSpPr>
              <p:cNvPr id="14367" name="Freeform 19" descr="Dashed horizontal"/>
              <p:cNvSpPr>
                <a:spLocks/>
              </p:cNvSpPr>
              <p:nvPr/>
            </p:nvSpPr>
            <p:spPr bwMode="auto">
              <a:xfrm>
                <a:off x="4001" y="2127"/>
                <a:ext cx="152" cy="139"/>
              </a:xfrm>
              <a:custGeom>
                <a:avLst/>
                <a:gdLst>
                  <a:gd name="T0" fmla="*/ 107 w 152"/>
                  <a:gd name="T1" fmla="*/ 11 h 139"/>
                  <a:gd name="T2" fmla="*/ 19 w 152"/>
                  <a:gd name="T3" fmla="*/ 19 h 139"/>
                  <a:gd name="T4" fmla="*/ 67 w 152"/>
                  <a:gd name="T5" fmla="*/ 91 h 139"/>
                  <a:gd name="T6" fmla="*/ 139 w 152"/>
                  <a:gd name="T7" fmla="*/ 67 h 139"/>
                  <a:gd name="T8" fmla="*/ 107 w 152"/>
                  <a:gd name="T9" fmla="*/ 11 h 139"/>
                  <a:gd name="T10" fmla="*/ 0 60000 65536"/>
                  <a:gd name="T11" fmla="*/ 0 60000 65536"/>
                  <a:gd name="T12" fmla="*/ 0 60000 65536"/>
                  <a:gd name="T13" fmla="*/ 0 60000 65536"/>
                  <a:gd name="T14" fmla="*/ 0 60000 65536"/>
                  <a:gd name="T15" fmla="*/ 0 w 152"/>
                  <a:gd name="T16" fmla="*/ 0 h 139"/>
                  <a:gd name="T17" fmla="*/ 152 w 152"/>
                  <a:gd name="T18" fmla="*/ 139 h 139"/>
                </a:gdLst>
                <a:ahLst/>
                <a:cxnLst>
                  <a:cxn ang="T10">
                    <a:pos x="T0" y="T1"/>
                  </a:cxn>
                  <a:cxn ang="T11">
                    <a:pos x="T2" y="T3"/>
                  </a:cxn>
                  <a:cxn ang="T12">
                    <a:pos x="T4" y="T5"/>
                  </a:cxn>
                  <a:cxn ang="T13">
                    <a:pos x="T6" y="T7"/>
                  </a:cxn>
                  <a:cxn ang="T14">
                    <a:pos x="T8" y="T9"/>
                  </a:cxn>
                </a:cxnLst>
                <a:rect l="T15" t="T16" r="T17" b="T18"/>
                <a:pathLst>
                  <a:path w="152" h="139">
                    <a:moveTo>
                      <a:pt x="107" y="11"/>
                    </a:moveTo>
                    <a:cubicBezTo>
                      <a:pt x="74" y="0"/>
                      <a:pt x="51" y="8"/>
                      <a:pt x="19" y="19"/>
                    </a:cubicBezTo>
                    <a:cubicBezTo>
                      <a:pt x="0" y="76"/>
                      <a:pt x="28" y="65"/>
                      <a:pt x="67" y="91"/>
                    </a:cubicBezTo>
                    <a:cubicBezTo>
                      <a:pt x="99" y="139"/>
                      <a:pt x="152" y="117"/>
                      <a:pt x="139" y="67"/>
                    </a:cubicBezTo>
                    <a:cubicBezTo>
                      <a:pt x="134" y="46"/>
                      <a:pt x="118" y="30"/>
                      <a:pt x="107" y="11"/>
                    </a:cubicBezTo>
                    <a:close/>
                  </a:path>
                </a:pathLst>
              </a:custGeom>
              <a:blipFill>
                <a:blip r:embed="rId3" cstate="prin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14368" name="Freeform 20" descr="Dashed horizontal"/>
              <p:cNvSpPr>
                <a:spLocks/>
              </p:cNvSpPr>
              <p:nvPr/>
            </p:nvSpPr>
            <p:spPr bwMode="auto">
              <a:xfrm>
                <a:off x="3852" y="1789"/>
                <a:ext cx="376" cy="333"/>
              </a:xfrm>
              <a:custGeom>
                <a:avLst/>
                <a:gdLst>
                  <a:gd name="T0" fmla="*/ 248 w 376"/>
                  <a:gd name="T1" fmla="*/ 13 h 333"/>
                  <a:gd name="T2" fmla="*/ 128 w 376"/>
                  <a:gd name="T3" fmla="*/ 21 h 333"/>
                  <a:gd name="T4" fmla="*/ 80 w 376"/>
                  <a:gd name="T5" fmla="*/ 53 h 333"/>
                  <a:gd name="T6" fmla="*/ 16 w 376"/>
                  <a:gd name="T7" fmla="*/ 141 h 333"/>
                  <a:gd name="T8" fmla="*/ 0 w 376"/>
                  <a:gd name="T9" fmla="*/ 189 h 333"/>
                  <a:gd name="T10" fmla="*/ 152 w 376"/>
                  <a:gd name="T11" fmla="*/ 277 h 333"/>
                  <a:gd name="T12" fmla="*/ 304 w 376"/>
                  <a:gd name="T13" fmla="*/ 333 h 333"/>
                  <a:gd name="T14" fmla="*/ 376 w 376"/>
                  <a:gd name="T15" fmla="*/ 277 h 333"/>
                  <a:gd name="T16" fmla="*/ 352 w 376"/>
                  <a:gd name="T17" fmla="*/ 189 h 333"/>
                  <a:gd name="T18" fmla="*/ 344 w 376"/>
                  <a:gd name="T19" fmla="*/ 165 h 333"/>
                  <a:gd name="T20" fmla="*/ 328 w 376"/>
                  <a:gd name="T21" fmla="*/ 69 h 333"/>
                  <a:gd name="T22" fmla="*/ 280 w 376"/>
                  <a:gd name="T23" fmla="*/ 37 h 333"/>
                  <a:gd name="T24" fmla="*/ 248 w 376"/>
                  <a:gd name="T25" fmla="*/ 13 h 3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6"/>
                  <a:gd name="T40" fmla="*/ 0 h 333"/>
                  <a:gd name="T41" fmla="*/ 376 w 376"/>
                  <a:gd name="T42" fmla="*/ 333 h 3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6" h="333">
                    <a:moveTo>
                      <a:pt x="248" y="13"/>
                    </a:moveTo>
                    <a:cubicBezTo>
                      <a:pt x="207" y="7"/>
                      <a:pt x="167" y="0"/>
                      <a:pt x="128" y="21"/>
                    </a:cubicBezTo>
                    <a:cubicBezTo>
                      <a:pt x="111" y="30"/>
                      <a:pt x="80" y="53"/>
                      <a:pt x="80" y="53"/>
                    </a:cubicBezTo>
                    <a:cubicBezTo>
                      <a:pt x="66" y="94"/>
                      <a:pt x="32" y="93"/>
                      <a:pt x="16" y="141"/>
                    </a:cubicBezTo>
                    <a:cubicBezTo>
                      <a:pt x="11" y="157"/>
                      <a:pt x="0" y="189"/>
                      <a:pt x="0" y="189"/>
                    </a:cubicBezTo>
                    <a:cubicBezTo>
                      <a:pt x="32" y="286"/>
                      <a:pt x="35" y="267"/>
                      <a:pt x="152" y="277"/>
                    </a:cubicBezTo>
                    <a:cubicBezTo>
                      <a:pt x="204" y="290"/>
                      <a:pt x="259" y="303"/>
                      <a:pt x="304" y="333"/>
                    </a:cubicBezTo>
                    <a:cubicBezTo>
                      <a:pt x="357" y="324"/>
                      <a:pt x="360" y="324"/>
                      <a:pt x="376" y="277"/>
                    </a:cubicBezTo>
                    <a:cubicBezTo>
                      <a:pt x="365" y="220"/>
                      <a:pt x="372" y="250"/>
                      <a:pt x="352" y="189"/>
                    </a:cubicBezTo>
                    <a:cubicBezTo>
                      <a:pt x="349" y="181"/>
                      <a:pt x="344" y="165"/>
                      <a:pt x="344" y="165"/>
                    </a:cubicBezTo>
                    <a:cubicBezTo>
                      <a:pt x="340" y="133"/>
                      <a:pt x="351" y="92"/>
                      <a:pt x="328" y="69"/>
                    </a:cubicBezTo>
                    <a:cubicBezTo>
                      <a:pt x="314" y="55"/>
                      <a:pt x="280" y="37"/>
                      <a:pt x="280" y="37"/>
                    </a:cubicBezTo>
                    <a:cubicBezTo>
                      <a:pt x="261" y="9"/>
                      <a:pt x="274" y="13"/>
                      <a:pt x="248" y="13"/>
                    </a:cubicBezTo>
                    <a:close/>
                  </a:path>
                </a:pathLst>
              </a:custGeom>
              <a:blipFill>
                <a:blip r:embed="rId3" cstate="prin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14369" name="Freeform 21" descr="Dashed horizontal"/>
              <p:cNvSpPr>
                <a:spLocks/>
              </p:cNvSpPr>
              <p:nvPr/>
            </p:nvSpPr>
            <p:spPr bwMode="auto">
              <a:xfrm>
                <a:off x="3806" y="2154"/>
                <a:ext cx="164" cy="104"/>
              </a:xfrm>
              <a:custGeom>
                <a:avLst/>
                <a:gdLst>
                  <a:gd name="T0" fmla="*/ 126 w 164"/>
                  <a:gd name="T1" fmla="*/ 0 h 104"/>
                  <a:gd name="T2" fmla="*/ 70 w 164"/>
                  <a:gd name="T3" fmla="*/ 48 h 104"/>
                  <a:gd name="T4" fmla="*/ 86 w 164"/>
                  <a:gd name="T5" fmla="*/ 72 h 104"/>
                  <a:gd name="T6" fmla="*/ 134 w 164"/>
                  <a:gd name="T7" fmla="*/ 104 h 104"/>
                  <a:gd name="T8" fmla="*/ 158 w 164"/>
                  <a:gd name="T9" fmla="*/ 96 h 104"/>
                  <a:gd name="T10" fmla="*/ 126 w 164"/>
                  <a:gd name="T11" fmla="*/ 0 h 104"/>
                  <a:gd name="T12" fmla="*/ 0 60000 65536"/>
                  <a:gd name="T13" fmla="*/ 0 60000 65536"/>
                  <a:gd name="T14" fmla="*/ 0 60000 65536"/>
                  <a:gd name="T15" fmla="*/ 0 60000 65536"/>
                  <a:gd name="T16" fmla="*/ 0 60000 65536"/>
                  <a:gd name="T17" fmla="*/ 0 60000 65536"/>
                  <a:gd name="T18" fmla="*/ 0 w 164"/>
                  <a:gd name="T19" fmla="*/ 0 h 104"/>
                  <a:gd name="T20" fmla="*/ 164 w 164"/>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64" h="104">
                    <a:moveTo>
                      <a:pt x="126" y="0"/>
                    </a:moveTo>
                    <a:cubicBezTo>
                      <a:pt x="100" y="3"/>
                      <a:pt x="0" y="2"/>
                      <a:pt x="70" y="48"/>
                    </a:cubicBezTo>
                    <a:cubicBezTo>
                      <a:pt x="75" y="56"/>
                      <a:pt x="79" y="66"/>
                      <a:pt x="86" y="72"/>
                    </a:cubicBezTo>
                    <a:cubicBezTo>
                      <a:pt x="100" y="85"/>
                      <a:pt x="134" y="104"/>
                      <a:pt x="134" y="104"/>
                    </a:cubicBezTo>
                    <a:cubicBezTo>
                      <a:pt x="142" y="101"/>
                      <a:pt x="155" y="104"/>
                      <a:pt x="158" y="96"/>
                    </a:cubicBezTo>
                    <a:cubicBezTo>
                      <a:pt x="164" y="80"/>
                      <a:pt x="126" y="28"/>
                      <a:pt x="126" y="0"/>
                    </a:cubicBezTo>
                    <a:close/>
                  </a:path>
                </a:pathLst>
              </a:custGeom>
              <a:blipFill>
                <a:blip r:embed="rId3" cstate="prin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14370" name="Freeform 22" descr="Dashed horizontal"/>
              <p:cNvSpPr>
                <a:spLocks/>
              </p:cNvSpPr>
              <p:nvPr/>
            </p:nvSpPr>
            <p:spPr bwMode="auto">
              <a:xfrm>
                <a:off x="3710" y="2269"/>
                <a:ext cx="135" cy="101"/>
              </a:xfrm>
              <a:custGeom>
                <a:avLst/>
                <a:gdLst>
                  <a:gd name="T0" fmla="*/ 62 w 135"/>
                  <a:gd name="T1" fmla="*/ 13 h 101"/>
                  <a:gd name="T2" fmla="*/ 38 w 135"/>
                  <a:gd name="T3" fmla="*/ 21 h 101"/>
                  <a:gd name="T4" fmla="*/ 118 w 135"/>
                  <a:gd name="T5" fmla="*/ 101 h 101"/>
                  <a:gd name="T6" fmla="*/ 118 w 135"/>
                  <a:gd name="T7" fmla="*/ 29 h 101"/>
                  <a:gd name="T8" fmla="*/ 62 w 135"/>
                  <a:gd name="T9" fmla="*/ 13 h 101"/>
                  <a:gd name="T10" fmla="*/ 0 60000 65536"/>
                  <a:gd name="T11" fmla="*/ 0 60000 65536"/>
                  <a:gd name="T12" fmla="*/ 0 60000 65536"/>
                  <a:gd name="T13" fmla="*/ 0 60000 65536"/>
                  <a:gd name="T14" fmla="*/ 0 60000 65536"/>
                  <a:gd name="T15" fmla="*/ 0 w 135"/>
                  <a:gd name="T16" fmla="*/ 0 h 101"/>
                  <a:gd name="T17" fmla="*/ 135 w 135"/>
                  <a:gd name="T18" fmla="*/ 101 h 101"/>
                </a:gdLst>
                <a:ahLst/>
                <a:cxnLst>
                  <a:cxn ang="T10">
                    <a:pos x="T0" y="T1"/>
                  </a:cxn>
                  <a:cxn ang="T11">
                    <a:pos x="T2" y="T3"/>
                  </a:cxn>
                  <a:cxn ang="T12">
                    <a:pos x="T4" y="T5"/>
                  </a:cxn>
                  <a:cxn ang="T13">
                    <a:pos x="T6" y="T7"/>
                  </a:cxn>
                  <a:cxn ang="T14">
                    <a:pos x="T8" y="T9"/>
                  </a:cxn>
                </a:cxnLst>
                <a:rect l="T15" t="T16" r="T17" b="T18"/>
                <a:pathLst>
                  <a:path w="135" h="101">
                    <a:moveTo>
                      <a:pt x="62" y="13"/>
                    </a:moveTo>
                    <a:cubicBezTo>
                      <a:pt x="54" y="16"/>
                      <a:pt x="44" y="15"/>
                      <a:pt x="38" y="21"/>
                    </a:cubicBezTo>
                    <a:cubicBezTo>
                      <a:pt x="0" y="59"/>
                      <a:pt x="95" y="93"/>
                      <a:pt x="118" y="101"/>
                    </a:cubicBezTo>
                    <a:cubicBezTo>
                      <a:pt x="127" y="73"/>
                      <a:pt x="135" y="63"/>
                      <a:pt x="118" y="29"/>
                    </a:cubicBezTo>
                    <a:cubicBezTo>
                      <a:pt x="110" y="13"/>
                      <a:pt x="75" y="0"/>
                      <a:pt x="62" y="13"/>
                    </a:cubicBezTo>
                    <a:close/>
                  </a:path>
                </a:pathLst>
              </a:custGeom>
              <a:blipFill>
                <a:blip r:embed="rId3" cstate="prin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14371" name="Freeform 23"/>
              <p:cNvSpPr>
                <a:spLocks/>
              </p:cNvSpPr>
              <p:nvPr/>
            </p:nvSpPr>
            <p:spPr bwMode="auto">
              <a:xfrm>
                <a:off x="3700" y="2298"/>
                <a:ext cx="152" cy="72"/>
              </a:xfrm>
              <a:custGeom>
                <a:avLst/>
                <a:gdLst>
                  <a:gd name="T0" fmla="*/ 0 w 152"/>
                  <a:gd name="T1" fmla="*/ 0 h 72"/>
                  <a:gd name="T2" fmla="*/ 152 w 152"/>
                  <a:gd name="T3" fmla="*/ 72 h 72"/>
                  <a:gd name="T4" fmla="*/ 0 60000 65536"/>
                  <a:gd name="T5" fmla="*/ 0 60000 65536"/>
                  <a:gd name="T6" fmla="*/ 0 w 152"/>
                  <a:gd name="T7" fmla="*/ 0 h 72"/>
                  <a:gd name="T8" fmla="*/ 152 w 152"/>
                  <a:gd name="T9" fmla="*/ 72 h 72"/>
                </a:gdLst>
                <a:ahLst/>
                <a:cxnLst>
                  <a:cxn ang="T4">
                    <a:pos x="T0" y="T1"/>
                  </a:cxn>
                  <a:cxn ang="T5">
                    <a:pos x="T2" y="T3"/>
                  </a:cxn>
                </a:cxnLst>
                <a:rect l="T6" t="T7" r="T8" b="T9"/>
                <a:pathLst>
                  <a:path w="152" h="72">
                    <a:moveTo>
                      <a:pt x="0" y="0"/>
                    </a:moveTo>
                    <a:lnTo>
                      <a:pt x="152" y="72"/>
                    </a:lnTo>
                  </a:path>
                </a:pathLst>
              </a:custGeom>
              <a:blipFill>
                <a:blip r:embed="rId3" cstate="prin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14372" name="Freeform 24" descr="Dashed horizontal"/>
              <p:cNvSpPr>
                <a:spLocks/>
              </p:cNvSpPr>
              <p:nvPr/>
            </p:nvSpPr>
            <p:spPr bwMode="auto">
              <a:xfrm>
                <a:off x="3664" y="2338"/>
                <a:ext cx="72" cy="40"/>
              </a:xfrm>
              <a:custGeom>
                <a:avLst/>
                <a:gdLst>
                  <a:gd name="T0" fmla="*/ 36 w 72"/>
                  <a:gd name="T1" fmla="*/ 0 h 40"/>
                  <a:gd name="T2" fmla="*/ 12 w 72"/>
                  <a:gd name="T3" fmla="*/ 8 h 40"/>
                  <a:gd name="T4" fmla="*/ 44 w 72"/>
                  <a:gd name="T5" fmla="*/ 40 h 40"/>
                  <a:gd name="T6" fmla="*/ 68 w 72"/>
                  <a:gd name="T7" fmla="*/ 32 h 40"/>
                  <a:gd name="T8" fmla="*/ 60 w 72"/>
                  <a:gd name="T9" fmla="*/ 8 h 40"/>
                  <a:gd name="T10" fmla="*/ 36 w 72"/>
                  <a:gd name="T11" fmla="*/ 0 h 40"/>
                  <a:gd name="T12" fmla="*/ 0 60000 65536"/>
                  <a:gd name="T13" fmla="*/ 0 60000 65536"/>
                  <a:gd name="T14" fmla="*/ 0 60000 65536"/>
                  <a:gd name="T15" fmla="*/ 0 60000 65536"/>
                  <a:gd name="T16" fmla="*/ 0 60000 65536"/>
                  <a:gd name="T17" fmla="*/ 0 60000 65536"/>
                  <a:gd name="T18" fmla="*/ 0 w 72"/>
                  <a:gd name="T19" fmla="*/ 0 h 40"/>
                  <a:gd name="T20" fmla="*/ 72 w 7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72" h="40">
                    <a:moveTo>
                      <a:pt x="36" y="0"/>
                    </a:moveTo>
                    <a:cubicBezTo>
                      <a:pt x="28" y="3"/>
                      <a:pt x="16" y="0"/>
                      <a:pt x="12" y="8"/>
                    </a:cubicBezTo>
                    <a:cubicBezTo>
                      <a:pt x="0" y="32"/>
                      <a:pt x="35" y="37"/>
                      <a:pt x="44" y="40"/>
                    </a:cubicBezTo>
                    <a:cubicBezTo>
                      <a:pt x="52" y="37"/>
                      <a:pt x="64" y="40"/>
                      <a:pt x="68" y="32"/>
                    </a:cubicBezTo>
                    <a:cubicBezTo>
                      <a:pt x="72" y="24"/>
                      <a:pt x="66" y="14"/>
                      <a:pt x="60" y="8"/>
                    </a:cubicBezTo>
                    <a:cubicBezTo>
                      <a:pt x="54" y="2"/>
                      <a:pt x="36" y="0"/>
                      <a:pt x="36" y="0"/>
                    </a:cubicBezTo>
                    <a:close/>
                  </a:path>
                </a:pathLst>
              </a:custGeom>
              <a:blipFill>
                <a:blip r:embed="rId3" cstate="print"/>
                <a:tile tx="0" ty="0" sx="100000" sy="100000" flip="none" algn="tl"/>
              </a:blipFill>
              <a:ln w="9525" cap="flat" cmpd="sng">
                <a:solidFill>
                  <a:schemeClr val="tx1"/>
                </a:solidFill>
                <a:prstDash val="solid"/>
                <a:round/>
                <a:headEnd/>
                <a:tailEnd/>
              </a:ln>
            </p:spPr>
            <p:txBody>
              <a:bodyPr>
                <a:spAutoFit/>
              </a:bodyPr>
              <a:lstStyle/>
              <a:p>
                <a:endParaRPr lang="en-US"/>
              </a:p>
            </p:txBody>
          </p:sp>
        </p:grpSp>
      </p:grpSp>
      <p:grpSp>
        <p:nvGrpSpPr>
          <p:cNvPr id="7" name="Group 60"/>
          <p:cNvGrpSpPr>
            <a:grpSpLocks/>
          </p:cNvGrpSpPr>
          <p:nvPr/>
        </p:nvGrpSpPr>
        <p:grpSpPr bwMode="auto">
          <a:xfrm>
            <a:off x="6660232" y="4669106"/>
            <a:ext cx="2088009" cy="1439292"/>
            <a:chOff x="3198" y="1026"/>
            <a:chExt cx="1351" cy="854"/>
          </a:xfrm>
        </p:grpSpPr>
        <p:grpSp>
          <p:nvGrpSpPr>
            <p:cNvPr id="8" name="Group 59"/>
            <p:cNvGrpSpPr>
              <a:grpSpLocks/>
            </p:cNvGrpSpPr>
            <p:nvPr/>
          </p:nvGrpSpPr>
          <p:grpSpPr bwMode="auto">
            <a:xfrm>
              <a:off x="3198" y="1026"/>
              <a:ext cx="1351" cy="854"/>
              <a:chOff x="3198" y="1026"/>
              <a:chExt cx="1351" cy="854"/>
            </a:xfrm>
          </p:grpSpPr>
          <p:sp>
            <p:nvSpPr>
              <p:cNvPr id="14359" name="Rectangle 43"/>
              <p:cNvSpPr>
                <a:spLocks noChangeArrowheads="1"/>
              </p:cNvSpPr>
              <p:nvPr/>
            </p:nvSpPr>
            <p:spPr bwMode="auto">
              <a:xfrm>
                <a:off x="3207" y="1029"/>
                <a:ext cx="1333" cy="851"/>
              </a:xfrm>
              <a:prstGeom prst="rect">
                <a:avLst/>
              </a:prstGeom>
              <a:solidFill>
                <a:srgbClr val="00B0F0"/>
              </a:solidFill>
              <a:ln w="9525">
                <a:solidFill>
                  <a:schemeClr val="tx1"/>
                </a:solidFill>
                <a:miter lim="800000"/>
                <a:headEnd/>
                <a:tailEnd/>
              </a:ln>
            </p:spPr>
            <p:txBody>
              <a:bodyPr anchor="ctr">
                <a:spAutoFit/>
              </a:bodyPr>
              <a:lstStyle/>
              <a:p>
                <a:endParaRPr lang="en-US"/>
              </a:p>
            </p:txBody>
          </p:sp>
          <p:sp>
            <p:nvSpPr>
              <p:cNvPr id="14360" name="Freeform 44"/>
              <p:cNvSpPr>
                <a:spLocks/>
              </p:cNvSpPr>
              <p:nvPr/>
            </p:nvSpPr>
            <p:spPr bwMode="auto">
              <a:xfrm>
                <a:off x="3198" y="1030"/>
                <a:ext cx="422" cy="439"/>
              </a:xfrm>
              <a:custGeom>
                <a:avLst/>
                <a:gdLst>
                  <a:gd name="T0" fmla="*/ 13 w 793"/>
                  <a:gd name="T1" fmla="*/ 0 h 1090"/>
                  <a:gd name="T2" fmla="*/ 396 w 793"/>
                  <a:gd name="T3" fmla="*/ 2 h 1090"/>
                  <a:gd name="T4" fmla="*/ 421 w 793"/>
                  <a:gd name="T5" fmla="*/ 60 h 1090"/>
                  <a:gd name="T6" fmla="*/ 409 w 793"/>
                  <a:gd name="T7" fmla="*/ 64 h 1090"/>
                  <a:gd name="T8" fmla="*/ 404 w 793"/>
                  <a:gd name="T9" fmla="*/ 73 h 1090"/>
                  <a:gd name="T10" fmla="*/ 400 w 793"/>
                  <a:gd name="T11" fmla="*/ 96 h 1090"/>
                  <a:gd name="T12" fmla="*/ 358 w 793"/>
                  <a:gd name="T13" fmla="*/ 109 h 1090"/>
                  <a:gd name="T14" fmla="*/ 341 w 793"/>
                  <a:gd name="T15" fmla="*/ 128 h 1090"/>
                  <a:gd name="T16" fmla="*/ 332 w 793"/>
                  <a:gd name="T17" fmla="*/ 138 h 1090"/>
                  <a:gd name="T18" fmla="*/ 319 w 793"/>
                  <a:gd name="T19" fmla="*/ 189 h 1090"/>
                  <a:gd name="T20" fmla="*/ 294 w 793"/>
                  <a:gd name="T21" fmla="*/ 196 h 1090"/>
                  <a:gd name="T22" fmla="*/ 281 w 793"/>
                  <a:gd name="T23" fmla="*/ 202 h 1090"/>
                  <a:gd name="T24" fmla="*/ 255 w 793"/>
                  <a:gd name="T25" fmla="*/ 209 h 1090"/>
                  <a:gd name="T26" fmla="*/ 243 w 793"/>
                  <a:gd name="T27" fmla="*/ 212 h 1090"/>
                  <a:gd name="T28" fmla="*/ 238 w 793"/>
                  <a:gd name="T29" fmla="*/ 254 h 1090"/>
                  <a:gd name="T30" fmla="*/ 277 w 793"/>
                  <a:gd name="T31" fmla="*/ 267 h 1090"/>
                  <a:gd name="T32" fmla="*/ 302 w 793"/>
                  <a:gd name="T33" fmla="*/ 280 h 1090"/>
                  <a:gd name="T34" fmla="*/ 277 w 793"/>
                  <a:gd name="T35" fmla="*/ 309 h 1090"/>
                  <a:gd name="T36" fmla="*/ 272 w 793"/>
                  <a:gd name="T37" fmla="*/ 318 h 1090"/>
                  <a:gd name="T38" fmla="*/ 285 w 793"/>
                  <a:gd name="T39" fmla="*/ 325 h 1090"/>
                  <a:gd name="T40" fmla="*/ 289 w 793"/>
                  <a:gd name="T41" fmla="*/ 334 h 1090"/>
                  <a:gd name="T42" fmla="*/ 324 w 793"/>
                  <a:gd name="T43" fmla="*/ 370 h 1090"/>
                  <a:gd name="T44" fmla="*/ 345 w 793"/>
                  <a:gd name="T45" fmla="*/ 399 h 1090"/>
                  <a:gd name="T46" fmla="*/ 341 w 793"/>
                  <a:gd name="T47" fmla="*/ 421 h 1090"/>
                  <a:gd name="T48" fmla="*/ 277 w 793"/>
                  <a:gd name="T49" fmla="*/ 415 h 1090"/>
                  <a:gd name="T50" fmla="*/ 260 w 793"/>
                  <a:gd name="T51" fmla="*/ 396 h 1090"/>
                  <a:gd name="T52" fmla="*/ 251 w 793"/>
                  <a:gd name="T53" fmla="*/ 386 h 1090"/>
                  <a:gd name="T54" fmla="*/ 209 w 793"/>
                  <a:gd name="T55" fmla="*/ 389 h 1090"/>
                  <a:gd name="T56" fmla="*/ 204 w 793"/>
                  <a:gd name="T57" fmla="*/ 379 h 1090"/>
                  <a:gd name="T58" fmla="*/ 187 w 793"/>
                  <a:gd name="T59" fmla="*/ 383 h 1090"/>
                  <a:gd name="T60" fmla="*/ 123 w 793"/>
                  <a:gd name="T61" fmla="*/ 399 h 1090"/>
                  <a:gd name="T62" fmla="*/ 98 w 793"/>
                  <a:gd name="T63" fmla="*/ 405 h 1090"/>
                  <a:gd name="T64" fmla="*/ 38 w 793"/>
                  <a:gd name="T65" fmla="*/ 402 h 1090"/>
                  <a:gd name="T66" fmla="*/ 4 w 793"/>
                  <a:gd name="T67" fmla="*/ 387 h 1090"/>
                  <a:gd name="T68" fmla="*/ 13 w 793"/>
                  <a:gd name="T69" fmla="*/ 0 h 10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3"/>
                  <a:gd name="T106" fmla="*/ 0 h 1090"/>
                  <a:gd name="T107" fmla="*/ 793 w 793"/>
                  <a:gd name="T108" fmla="*/ 1090 h 10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3" h="1090">
                    <a:moveTo>
                      <a:pt x="24" y="0"/>
                    </a:moveTo>
                    <a:cubicBezTo>
                      <a:pt x="384" y="3"/>
                      <a:pt x="744" y="6"/>
                      <a:pt x="744" y="6"/>
                    </a:cubicBezTo>
                    <a:cubicBezTo>
                      <a:pt x="760" y="54"/>
                      <a:pt x="784" y="100"/>
                      <a:pt x="792" y="150"/>
                    </a:cubicBezTo>
                    <a:cubicBezTo>
                      <a:pt x="793" y="158"/>
                      <a:pt x="774" y="152"/>
                      <a:pt x="768" y="158"/>
                    </a:cubicBezTo>
                    <a:cubicBezTo>
                      <a:pt x="762" y="164"/>
                      <a:pt x="763" y="174"/>
                      <a:pt x="760" y="182"/>
                    </a:cubicBezTo>
                    <a:cubicBezTo>
                      <a:pt x="757" y="201"/>
                      <a:pt x="760" y="221"/>
                      <a:pt x="752" y="238"/>
                    </a:cubicBezTo>
                    <a:cubicBezTo>
                      <a:pt x="742" y="260"/>
                      <a:pt x="691" y="264"/>
                      <a:pt x="672" y="270"/>
                    </a:cubicBezTo>
                    <a:cubicBezTo>
                      <a:pt x="661" y="286"/>
                      <a:pt x="651" y="302"/>
                      <a:pt x="640" y="318"/>
                    </a:cubicBezTo>
                    <a:cubicBezTo>
                      <a:pt x="635" y="326"/>
                      <a:pt x="624" y="342"/>
                      <a:pt x="624" y="342"/>
                    </a:cubicBezTo>
                    <a:cubicBezTo>
                      <a:pt x="621" y="385"/>
                      <a:pt x="637" y="447"/>
                      <a:pt x="600" y="470"/>
                    </a:cubicBezTo>
                    <a:cubicBezTo>
                      <a:pt x="586" y="479"/>
                      <a:pt x="568" y="481"/>
                      <a:pt x="552" y="486"/>
                    </a:cubicBezTo>
                    <a:cubicBezTo>
                      <a:pt x="543" y="489"/>
                      <a:pt x="537" y="498"/>
                      <a:pt x="528" y="502"/>
                    </a:cubicBezTo>
                    <a:cubicBezTo>
                      <a:pt x="513" y="509"/>
                      <a:pt x="496" y="513"/>
                      <a:pt x="480" y="518"/>
                    </a:cubicBezTo>
                    <a:cubicBezTo>
                      <a:pt x="472" y="521"/>
                      <a:pt x="456" y="526"/>
                      <a:pt x="456" y="526"/>
                    </a:cubicBezTo>
                    <a:cubicBezTo>
                      <a:pt x="435" y="557"/>
                      <a:pt x="421" y="596"/>
                      <a:pt x="448" y="630"/>
                    </a:cubicBezTo>
                    <a:cubicBezTo>
                      <a:pt x="467" y="653"/>
                      <a:pt x="497" y="647"/>
                      <a:pt x="520" y="662"/>
                    </a:cubicBezTo>
                    <a:cubicBezTo>
                      <a:pt x="536" y="673"/>
                      <a:pt x="568" y="694"/>
                      <a:pt x="568" y="694"/>
                    </a:cubicBezTo>
                    <a:cubicBezTo>
                      <a:pt x="587" y="751"/>
                      <a:pt x="559" y="740"/>
                      <a:pt x="520" y="766"/>
                    </a:cubicBezTo>
                    <a:cubicBezTo>
                      <a:pt x="517" y="774"/>
                      <a:pt x="509" y="782"/>
                      <a:pt x="512" y="790"/>
                    </a:cubicBezTo>
                    <a:cubicBezTo>
                      <a:pt x="516" y="799"/>
                      <a:pt x="530" y="798"/>
                      <a:pt x="536" y="806"/>
                    </a:cubicBezTo>
                    <a:cubicBezTo>
                      <a:pt x="541" y="813"/>
                      <a:pt x="540" y="822"/>
                      <a:pt x="544" y="830"/>
                    </a:cubicBezTo>
                    <a:cubicBezTo>
                      <a:pt x="562" y="865"/>
                      <a:pt x="575" y="896"/>
                      <a:pt x="608" y="918"/>
                    </a:cubicBezTo>
                    <a:cubicBezTo>
                      <a:pt x="617" y="944"/>
                      <a:pt x="648" y="990"/>
                      <a:pt x="648" y="990"/>
                    </a:cubicBezTo>
                    <a:cubicBezTo>
                      <a:pt x="645" y="1009"/>
                      <a:pt x="648" y="1029"/>
                      <a:pt x="640" y="1046"/>
                    </a:cubicBezTo>
                    <a:cubicBezTo>
                      <a:pt x="621" y="1090"/>
                      <a:pt x="544" y="1046"/>
                      <a:pt x="520" y="1030"/>
                    </a:cubicBezTo>
                    <a:cubicBezTo>
                      <a:pt x="509" y="1014"/>
                      <a:pt x="499" y="998"/>
                      <a:pt x="488" y="982"/>
                    </a:cubicBezTo>
                    <a:cubicBezTo>
                      <a:pt x="483" y="974"/>
                      <a:pt x="472" y="958"/>
                      <a:pt x="472" y="958"/>
                    </a:cubicBezTo>
                    <a:cubicBezTo>
                      <a:pt x="434" y="967"/>
                      <a:pt x="426" y="955"/>
                      <a:pt x="392" y="966"/>
                    </a:cubicBezTo>
                    <a:cubicBezTo>
                      <a:pt x="389" y="958"/>
                      <a:pt x="392" y="945"/>
                      <a:pt x="384" y="942"/>
                    </a:cubicBezTo>
                    <a:cubicBezTo>
                      <a:pt x="374" y="938"/>
                      <a:pt x="363" y="947"/>
                      <a:pt x="352" y="950"/>
                    </a:cubicBezTo>
                    <a:cubicBezTo>
                      <a:pt x="312" y="962"/>
                      <a:pt x="272" y="977"/>
                      <a:pt x="232" y="990"/>
                    </a:cubicBezTo>
                    <a:cubicBezTo>
                      <a:pt x="216" y="995"/>
                      <a:pt x="184" y="1006"/>
                      <a:pt x="184" y="1006"/>
                    </a:cubicBezTo>
                    <a:cubicBezTo>
                      <a:pt x="147" y="1003"/>
                      <a:pt x="109" y="1005"/>
                      <a:pt x="72" y="998"/>
                    </a:cubicBezTo>
                    <a:cubicBezTo>
                      <a:pt x="46" y="993"/>
                      <a:pt x="23" y="975"/>
                      <a:pt x="8" y="960"/>
                    </a:cubicBezTo>
                    <a:cubicBezTo>
                      <a:pt x="0" y="794"/>
                      <a:pt x="16" y="480"/>
                      <a:pt x="24" y="0"/>
                    </a:cubicBezTo>
                    <a:close/>
                  </a:path>
                </a:pathLst>
              </a:custGeom>
              <a:solidFill>
                <a:schemeClr val="accent3">
                  <a:lumMod val="60000"/>
                  <a:lumOff val="40000"/>
                </a:schemeClr>
              </a:solidFill>
              <a:ln w="9525" cap="flat" cmpd="sng">
                <a:solidFill>
                  <a:schemeClr val="tx1"/>
                </a:solidFill>
                <a:prstDash val="solid"/>
                <a:round/>
                <a:headEnd/>
                <a:tailEnd/>
              </a:ln>
            </p:spPr>
            <p:txBody>
              <a:bodyPr>
                <a:spAutoFit/>
              </a:bodyPr>
              <a:lstStyle/>
              <a:p>
                <a:endParaRPr lang="en-US"/>
              </a:p>
            </p:txBody>
          </p:sp>
          <p:sp>
            <p:nvSpPr>
              <p:cNvPr id="14361" name="Freeform 45"/>
              <p:cNvSpPr>
                <a:spLocks/>
              </p:cNvSpPr>
              <p:nvPr/>
            </p:nvSpPr>
            <p:spPr bwMode="auto">
              <a:xfrm>
                <a:off x="3587" y="1029"/>
                <a:ext cx="336" cy="68"/>
              </a:xfrm>
              <a:custGeom>
                <a:avLst/>
                <a:gdLst>
                  <a:gd name="T0" fmla="*/ 3 w 630"/>
                  <a:gd name="T1" fmla="*/ 0 h 168"/>
                  <a:gd name="T2" fmla="*/ 336 w 630"/>
                  <a:gd name="T3" fmla="*/ 0 h 168"/>
                  <a:gd name="T4" fmla="*/ 127 w 630"/>
                  <a:gd name="T5" fmla="*/ 68 h 168"/>
                  <a:gd name="T6" fmla="*/ 63 w 630"/>
                  <a:gd name="T7" fmla="*/ 65 h 168"/>
                  <a:gd name="T8" fmla="*/ 33 w 630"/>
                  <a:gd name="T9" fmla="*/ 58 h 168"/>
                  <a:gd name="T10" fmla="*/ 3 w 630"/>
                  <a:gd name="T11" fmla="*/ 0 h 168"/>
                  <a:gd name="T12" fmla="*/ 0 60000 65536"/>
                  <a:gd name="T13" fmla="*/ 0 60000 65536"/>
                  <a:gd name="T14" fmla="*/ 0 60000 65536"/>
                  <a:gd name="T15" fmla="*/ 0 60000 65536"/>
                  <a:gd name="T16" fmla="*/ 0 60000 65536"/>
                  <a:gd name="T17" fmla="*/ 0 60000 65536"/>
                  <a:gd name="T18" fmla="*/ 0 w 630"/>
                  <a:gd name="T19" fmla="*/ 0 h 168"/>
                  <a:gd name="T20" fmla="*/ 630 w 630"/>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630" h="168">
                    <a:moveTo>
                      <a:pt x="6" y="0"/>
                    </a:moveTo>
                    <a:lnTo>
                      <a:pt x="630" y="0"/>
                    </a:lnTo>
                    <a:cubicBezTo>
                      <a:pt x="499" y="56"/>
                      <a:pt x="356" y="89"/>
                      <a:pt x="238" y="168"/>
                    </a:cubicBezTo>
                    <a:cubicBezTo>
                      <a:pt x="198" y="165"/>
                      <a:pt x="158" y="166"/>
                      <a:pt x="118" y="160"/>
                    </a:cubicBezTo>
                    <a:cubicBezTo>
                      <a:pt x="0" y="143"/>
                      <a:pt x="98" y="144"/>
                      <a:pt x="62" y="144"/>
                    </a:cubicBezTo>
                    <a:lnTo>
                      <a:pt x="6" y="0"/>
                    </a:lnTo>
                    <a:close/>
                  </a:path>
                </a:pathLst>
              </a:custGeom>
              <a:solidFill>
                <a:srgbClr val="FFFF66"/>
              </a:solidFill>
              <a:ln w="9525" cap="flat" cmpd="sng">
                <a:solidFill>
                  <a:schemeClr val="tx1"/>
                </a:solidFill>
                <a:prstDash val="solid"/>
                <a:round/>
                <a:headEnd/>
                <a:tailEnd/>
              </a:ln>
            </p:spPr>
            <p:txBody>
              <a:bodyPr>
                <a:spAutoFit/>
              </a:bodyPr>
              <a:lstStyle/>
              <a:p>
                <a:endParaRPr lang="en-US"/>
              </a:p>
            </p:txBody>
          </p:sp>
          <p:sp>
            <p:nvSpPr>
              <p:cNvPr id="14362" name="Freeform 46"/>
              <p:cNvSpPr>
                <a:spLocks/>
              </p:cNvSpPr>
              <p:nvPr/>
            </p:nvSpPr>
            <p:spPr bwMode="auto">
              <a:xfrm>
                <a:off x="3714" y="1026"/>
                <a:ext cx="835" cy="409"/>
              </a:xfrm>
              <a:custGeom>
                <a:avLst/>
                <a:gdLst>
                  <a:gd name="T0" fmla="*/ 111 w 1568"/>
                  <a:gd name="T1" fmla="*/ 0 h 1016"/>
                  <a:gd name="T2" fmla="*/ 829 w 1568"/>
                  <a:gd name="T3" fmla="*/ 0 h 1016"/>
                  <a:gd name="T4" fmla="*/ 829 w 1568"/>
                  <a:gd name="T5" fmla="*/ 213 h 1016"/>
                  <a:gd name="T6" fmla="*/ 807 w 1568"/>
                  <a:gd name="T7" fmla="*/ 225 h 1016"/>
                  <a:gd name="T8" fmla="*/ 782 w 1568"/>
                  <a:gd name="T9" fmla="*/ 235 h 1016"/>
                  <a:gd name="T10" fmla="*/ 756 w 1568"/>
                  <a:gd name="T11" fmla="*/ 229 h 1016"/>
                  <a:gd name="T12" fmla="*/ 743 w 1568"/>
                  <a:gd name="T13" fmla="*/ 225 h 1016"/>
                  <a:gd name="T14" fmla="*/ 701 w 1568"/>
                  <a:gd name="T15" fmla="*/ 242 h 1016"/>
                  <a:gd name="T16" fmla="*/ 688 w 1568"/>
                  <a:gd name="T17" fmla="*/ 248 h 1016"/>
                  <a:gd name="T18" fmla="*/ 688 w 1568"/>
                  <a:gd name="T19" fmla="*/ 293 h 1016"/>
                  <a:gd name="T20" fmla="*/ 662 w 1568"/>
                  <a:gd name="T21" fmla="*/ 306 h 1016"/>
                  <a:gd name="T22" fmla="*/ 650 w 1568"/>
                  <a:gd name="T23" fmla="*/ 312 h 1016"/>
                  <a:gd name="T24" fmla="*/ 603 w 1568"/>
                  <a:gd name="T25" fmla="*/ 303 h 1016"/>
                  <a:gd name="T26" fmla="*/ 594 w 1568"/>
                  <a:gd name="T27" fmla="*/ 293 h 1016"/>
                  <a:gd name="T28" fmla="*/ 569 w 1568"/>
                  <a:gd name="T29" fmla="*/ 287 h 1016"/>
                  <a:gd name="T30" fmla="*/ 556 w 1568"/>
                  <a:gd name="T31" fmla="*/ 280 h 1016"/>
                  <a:gd name="T32" fmla="*/ 513 w 1568"/>
                  <a:gd name="T33" fmla="*/ 251 h 1016"/>
                  <a:gd name="T34" fmla="*/ 466 w 1568"/>
                  <a:gd name="T35" fmla="*/ 213 h 1016"/>
                  <a:gd name="T36" fmla="*/ 454 w 1568"/>
                  <a:gd name="T37" fmla="*/ 251 h 1016"/>
                  <a:gd name="T38" fmla="*/ 437 w 1568"/>
                  <a:gd name="T39" fmla="*/ 271 h 1016"/>
                  <a:gd name="T40" fmla="*/ 432 w 1568"/>
                  <a:gd name="T41" fmla="*/ 300 h 1016"/>
                  <a:gd name="T42" fmla="*/ 407 w 1568"/>
                  <a:gd name="T43" fmla="*/ 312 h 1016"/>
                  <a:gd name="T44" fmla="*/ 390 w 1568"/>
                  <a:gd name="T45" fmla="*/ 328 h 1016"/>
                  <a:gd name="T46" fmla="*/ 386 w 1568"/>
                  <a:gd name="T47" fmla="*/ 351 h 1016"/>
                  <a:gd name="T48" fmla="*/ 360 w 1568"/>
                  <a:gd name="T49" fmla="*/ 374 h 1016"/>
                  <a:gd name="T50" fmla="*/ 339 w 1568"/>
                  <a:gd name="T51" fmla="*/ 403 h 1016"/>
                  <a:gd name="T52" fmla="*/ 313 w 1568"/>
                  <a:gd name="T53" fmla="*/ 409 h 1016"/>
                  <a:gd name="T54" fmla="*/ 279 w 1568"/>
                  <a:gd name="T55" fmla="*/ 403 h 1016"/>
                  <a:gd name="T56" fmla="*/ 245 w 1568"/>
                  <a:gd name="T57" fmla="*/ 383 h 1016"/>
                  <a:gd name="T58" fmla="*/ 236 w 1568"/>
                  <a:gd name="T59" fmla="*/ 354 h 1016"/>
                  <a:gd name="T60" fmla="*/ 241 w 1568"/>
                  <a:gd name="T61" fmla="*/ 258 h 1016"/>
                  <a:gd name="T62" fmla="*/ 202 w 1568"/>
                  <a:gd name="T63" fmla="*/ 242 h 1016"/>
                  <a:gd name="T64" fmla="*/ 185 w 1568"/>
                  <a:gd name="T65" fmla="*/ 222 h 1016"/>
                  <a:gd name="T66" fmla="*/ 177 w 1568"/>
                  <a:gd name="T67" fmla="*/ 213 h 1016"/>
                  <a:gd name="T68" fmla="*/ 143 w 1568"/>
                  <a:gd name="T69" fmla="*/ 245 h 1016"/>
                  <a:gd name="T70" fmla="*/ 96 w 1568"/>
                  <a:gd name="T71" fmla="*/ 219 h 1016"/>
                  <a:gd name="T72" fmla="*/ 28 w 1568"/>
                  <a:gd name="T73" fmla="*/ 232 h 1016"/>
                  <a:gd name="T74" fmla="*/ 2 w 1568"/>
                  <a:gd name="T75" fmla="*/ 222 h 1016"/>
                  <a:gd name="T76" fmla="*/ 6 w 1568"/>
                  <a:gd name="T77" fmla="*/ 206 h 1016"/>
                  <a:gd name="T78" fmla="*/ 19 w 1568"/>
                  <a:gd name="T79" fmla="*/ 167 h 1016"/>
                  <a:gd name="T80" fmla="*/ 32 w 1568"/>
                  <a:gd name="T81" fmla="*/ 148 h 1016"/>
                  <a:gd name="T82" fmla="*/ 28 w 1568"/>
                  <a:gd name="T83" fmla="*/ 90 h 1016"/>
                  <a:gd name="T84" fmla="*/ 15 w 1568"/>
                  <a:gd name="T85" fmla="*/ 68 h 1016"/>
                  <a:gd name="T86" fmla="*/ 51 w 1568"/>
                  <a:gd name="T87" fmla="*/ 42 h 1016"/>
                  <a:gd name="T88" fmla="*/ 94 w 1568"/>
                  <a:gd name="T89" fmla="*/ 16 h 1016"/>
                  <a:gd name="T90" fmla="*/ 111 w 1568"/>
                  <a:gd name="T91" fmla="*/ 0 h 10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68"/>
                  <a:gd name="T139" fmla="*/ 0 h 1016"/>
                  <a:gd name="T140" fmla="*/ 1568 w 1568"/>
                  <a:gd name="T141" fmla="*/ 1016 h 10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68" h="1016">
                    <a:moveTo>
                      <a:pt x="208" y="0"/>
                    </a:moveTo>
                    <a:lnTo>
                      <a:pt x="1556" y="0"/>
                    </a:lnTo>
                    <a:lnTo>
                      <a:pt x="1556" y="528"/>
                    </a:lnTo>
                    <a:cubicBezTo>
                      <a:pt x="1496" y="548"/>
                      <a:pt x="1568" y="519"/>
                      <a:pt x="1516" y="560"/>
                    </a:cubicBezTo>
                    <a:cubicBezTo>
                      <a:pt x="1502" y="571"/>
                      <a:pt x="1483" y="574"/>
                      <a:pt x="1468" y="584"/>
                    </a:cubicBezTo>
                    <a:cubicBezTo>
                      <a:pt x="1452" y="579"/>
                      <a:pt x="1436" y="573"/>
                      <a:pt x="1420" y="568"/>
                    </a:cubicBezTo>
                    <a:cubicBezTo>
                      <a:pt x="1412" y="565"/>
                      <a:pt x="1396" y="560"/>
                      <a:pt x="1396" y="560"/>
                    </a:cubicBezTo>
                    <a:cubicBezTo>
                      <a:pt x="1345" y="573"/>
                      <a:pt x="1373" y="562"/>
                      <a:pt x="1316" y="600"/>
                    </a:cubicBezTo>
                    <a:cubicBezTo>
                      <a:pt x="1308" y="605"/>
                      <a:pt x="1292" y="616"/>
                      <a:pt x="1292" y="616"/>
                    </a:cubicBezTo>
                    <a:cubicBezTo>
                      <a:pt x="1300" y="646"/>
                      <a:pt x="1320" y="700"/>
                      <a:pt x="1292" y="728"/>
                    </a:cubicBezTo>
                    <a:cubicBezTo>
                      <a:pt x="1278" y="742"/>
                      <a:pt x="1260" y="749"/>
                      <a:pt x="1244" y="760"/>
                    </a:cubicBezTo>
                    <a:cubicBezTo>
                      <a:pt x="1236" y="765"/>
                      <a:pt x="1220" y="776"/>
                      <a:pt x="1220" y="776"/>
                    </a:cubicBezTo>
                    <a:cubicBezTo>
                      <a:pt x="1182" y="771"/>
                      <a:pt x="1158" y="778"/>
                      <a:pt x="1132" y="752"/>
                    </a:cubicBezTo>
                    <a:cubicBezTo>
                      <a:pt x="1125" y="745"/>
                      <a:pt x="1124" y="733"/>
                      <a:pt x="1116" y="728"/>
                    </a:cubicBezTo>
                    <a:cubicBezTo>
                      <a:pt x="1102" y="719"/>
                      <a:pt x="1082" y="721"/>
                      <a:pt x="1068" y="712"/>
                    </a:cubicBezTo>
                    <a:cubicBezTo>
                      <a:pt x="1060" y="707"/>
                      <a:pt x="1052" y="701"/>
                      <a:pt x="1044" y="696"/>
                    </a:cubicBezTo>
                    <a:cubicBezTo>
                      <a:pt x="997" y="626"/>
                      <a:pt x="1024" y="664"/>
                      <a:pt x="964" y="624"/>
                    </a:cubicBezTo>
                    <a:cubicBezTo>
                      <a:pt x="932" y="576"/>
                      <a:pt x="938" y="549"/>
                      <a:pt x="876" y="528"/>
                    </a:cubicBezTo>
                    <a:cubicBezTo>
                      <a:pt x="866" y="559"/>
                      <a:pt x="865" y="594"/>
                      <a:pt x="852" y="624"/>
                    </a:cubicBezTo>
                    <a:cubicBezTo>
                      <a:pt x="845" y="642"/>
                      <a:pt x="820" y="672"/>
                      <a:pt x="820" y="672"/>
                    </a:cubicBezTo>
                    <a:cubicBezTo>
                      <a:pt x="817" y="696"/>
                      <a:pt x="823" y="723"/>
                      <a:pt x="812" y="744"/>
                    </a:cubicBezTo>
                    <a:cubicBezTo>
                      <a:pt x="803" y="761"/>
                      <a:pt x="764" y="776"/>
                      <a:pt x="764" y="776"/>
                    </a:cubicBezTo>
                    <a:cubicBezTo>
                      <a:pt x="747" y="828"/>
                      <a:pt x="804" y="784"/>
                      <a:pt x="732" y="816"/>
                    </a:cubicBezTo>
                    <a:cubicBezTo>
                      <a:pt x="725" y="832"/>
                      <a:pt x="737" y="857"/>
                      <a:pt x="724" y="872"/>
                    </a:cubicBezTo>
                    <a:cubicBezTo>
                      <a:pt x="719" y="898"/>
                      <a:pt x="676" y="928"/>
                      <a:pt x="676" y="928"/>
                    </a:cubicBezTo>
                    <a:cubicBezTo>
                      <a:pt x="685" y="956"/>
                      <a:pt x="666" y="981"/>
                      <a:pt x="636" y="1000"/>
                    </a:cubicBezTo>
                    <a:cubicBezTo>
                      <a:pt x="622" y="1009"/>
                      <a:pt x="588" y="1016"/>
                      <a:pt x="588" y="1016"/>
                    </a:cubicBezTo>
                    <a:cubicBezTo>
                      <a:pt x="578" y="1001"/>
                      <a:pt x="537" y="1013"/>
                      <a:pt x="524" y="1000"/>
                    </a:cubicBezTo>
                    <a:cubicBezTo>
                      <a:pt x="499" y="975"/>
                      <a:pt x="495" y="955"/>
                      <a:pt x="460" y="952"/>
                    </a:cubicBezTo>
                    <a:cubicBezTo>
                      <a:pt x="441" y="923"/>
                      <a:pt x="433" y="913"/>
                      <a:pt x="444" y="880"/>
                    </a:cubicBezTo>
                    <a:cubicBezTo>
                      <a:pt x="446" y="851"/>
                      <a:pt x="471" y="682"/>
                      <a:pt x="452" y="640"/>
                    </a:cubicBezTo>
                    <a:cubicBezTo>
                      <a:pt x="442" y="618"/>
                      <a:pt x="403" y="608"/>
                      <a:pt x="380" y="600"/>
                    </a:cubicBezTo>
                    <a:cubicBezTo>
                      <a:pt x="369" y="584"/>
                      <a:pt x="359" y="568"/>
                      <a:pt x="348" y="552"/>
                    </a:cubicBezTo>
                    <a:cubicBezTo>
                      <a:pt x="343" y="544"/>
                      <a:pt x="332" y="528"/>
                      <a:pt x="332" y="528"/>
                    </a:cubicBezTo>
                    <a:cubicBezTo>
                      <a:pt x="291" y="542"/>
                      <a:pt x="290" y="575"/>
                      <a:pt x="268" y="608"/>
                    </a:cubicBezTo>
                    <a:cubicBezTo>
                      <a:pt x="227" y="594"/>
                      <a:pt x="214" y="567"/>
                      <a:pt x="180" y="544"/>
                    </a:cubicBezTo>
                    <a:cubicBezTo>
                      <a:pt x="136" y="551"/>
                      <a:pt x="95" y="565"/>
                      <a:pt x="52" y="576"/>
                    </a:cubicBezTo>
                    <a:cubicBezTo>
                      <a:pt x="43" y="573"/>
                      <a:pt x="7" y="563"/>
                      <a:pt x="4" y="552"/>
                    </a:cubicBezTo>
                    <a:cubicBezTo>
                      <a:pt x="0" y="539"/>
                      <a:pt x="8" y="525"/>
                      <a:pt x="12" y="512"/>
                    </a:cubicBezTo>
                    <a:cubicBezTo>
                      <a:pt x="21" y="480"/>
                      <a:pt x="26" y="447"/>
                      <a:pt x="36" y="416"/>
                    </a:cubicBezTo>
                    <a:cubicBezTo>
                      <a:pt x="42" y="399"/>
                      <a:pt x="54" y="385"/>
                      <a:pt x="60" y="368"/>
                    </a:cubicBezTo>
                    <a:cubicBezTo>
                      <a:pt x="57" y="320"/>
                      <a:pt x="57" y="272"/>
                      <a:pt x="52" y="224"/>
                    </a:cubicBezTo>
                    <a:cubicBezTo>
                      <a:pt x="50" y="201"/>
                      <a:pt x="28" y="189"/>
                      <a:pt x="28" y="168"/>
                    </a:cubicBezTo>
                    <a:lnTo>
                      <a:pt x="96" y="104"/>
                    </a:lnTo>
                    <a:lnTo>
                      <a:pt x="176" y="40"/>
                    </a:lnTo>
                    <a:lnTo>
                      <a:pt x="208" y="0"/>
                    </a:lnTo>
                    <a:close/>
                  </a:path>
                </a:pathLst>
              </a:custGeom>
              <a:solidFill>
                <a:schemeClr val="accent6">
                  <a:lumMod val="60000"/>
                  <a:lumOff val="40000"/>
                </a:schemeClr>
              </a:solidFill>
              <a:ln w="9525" cap="flat" cmpd="sng">
                <a:solidFill>
                  <a:schemeClr val="tx1"/>
                </a:solidFill>
                <a:prstDash val="solid"/>
                <a:round/>
                <a:headEnd/>
                <a:tailEnd/>
              </a:ln>
            </p:spPr>
            <p:txBody>
              <a:bodyPr>
                <a:spAutoFit/>
              </a:bodyPr>
              <a:lstStyle/>
              <a:p>
                <a:endParaRPr lang="en-US"/>
              </a:p>
            </p:txBody>
          </p:sp>
          <p:sp>
            <p:nvSpPr>
              <p:cNvPr id="14363" name="Freeform 47"/>
              <p:cNvSpPr>
                <a:spLocks/>
              </p:cNvSpPr>
              <p:nvPr/>
            </p:nvSpPr>
            <p:spPr bwMode="auto">
              <a:xfrm>
                <a:off x="3883" y="1564"/>
                <a:ext cx="579" cy="278"/>
              </a:xfrm>
              <a:custGeom>
                <a:avLst/>
                <a:gdLst>
                  <a:gd name="T0" fmla="*/ 293 w 1087"/>
                  <a:gd name="T1" fmla="*/ 40 h 691"/>
                  <a:gd name="T2" fmla="*/ 272 w 1087"/>
                  <a:gd name="T3" fmla="*/ 69 h 691"/>
                  <a:gd name="T4" fmla="*/ 246 w 1087"/>
                  <a:gd name="T5" fmla="*/ 75 h 691"/>
                  <a:gd name="T6" fmla="*/ 140 w 1087"/>
                  <a:gd name="T7" fmla="*/ 85 h 691"/>
                  <a:gd name="T8" fmla="*/ 93 w 1087"/>
                  <a:gd name="T9" fmla="*/ 136 h 691"/>
                  <a:gd name="T10" fmla="*/ 84 w 1087"/>
                  <a:gd name="T11" fmla="*/ 146 h 691"/>
                  <a:gd name="T12" fmla="*/ 59 w 1087"/>
                  <a:gd name="T13" fmla="*/ 152 h 691"/>
                  <a:gd name="T14" fmla="*/ 46 w 1087"/>
                  <a:gd name="T15" fmla="*/ 159 h 691"/>
                  <a:gd name="T16" fmla="*/ 7 w 1087"/>
                  <a:gd name="T17" fmla="*/ 172 h 691"/>
                  <a:gd name="T18" fmla="*/ 3 w 1087"/>
                  <a:gd name="T19" fmla="*/ 181 h 691"/>
                  <a:gd name="T20" fmla="*/ 71 w 1087"/>
                  <a:gd name="T21" fmla="*/ 220 h 691"/>
                  <a:gd name="T22" fmla="*/ 152 w 1087"/>
                  <a:gd name="T23" fmla="*/ 223 h 691"/>
                  <a:gd name="T24" fmla="*/ 178 w 1087"/>
                  <a:gd name="T25" fmla="*/ 230 h 691"/>
                  <a:gd name="T26" fmla="*/ 216 w 1087"/>
                  <a:gd name="T27" fmla="*/ 249 h 691"/>
                  <a:gd name="T28" fmla="*/ 255 w 1087"/>
                  <a:gd name="T29" fmla="*/ 259 h 691"/>
                  <a:gd name="T30" fmla="*/ 267 w 1087"/>
                  <a:gd name="T31" fmla="*/ 262 h 691"/>
                  <a:gd name="T32" fmla="*/ 336 w 1087"/>
                  <a:gd name="T33" fmla="*/ 265 h 691"/>
                  <a:gd name="T34" fmla="*/ 387 w 1087"/>
                  <a:gd name="T35" fmla="*/ 275 h 691"/>
                  <a:gd name="T36" fmla="*/ 404 w 1087"/>
                  <a:gd name="T37" fmla="*/ 278 h 691"/>
                  <a:gd name="T38" fmla="*/ 451 w 1087"/>
                  <a:gd name="T39" fmla="*/ 275 h 691"/>
                  <a:gd name="T40" fmla="*/ 485 w 1087"/>
                  <a:gd name="T41" fmla="*/ 243 h 691"/>
                  <a:gd name="T42" fmla="*/ 536 w 1087"/>
                  <a:gd name="T43" fmla="*/ 159 h 691"/>
                  <a:gd name="T44" fmla="*/ 557 w 1087"/>
                  <a:gd name="T45" fmla="*/ 140 h 691"/>
                  <a:gd name="T46" fmla="*/ 570 w 1087"/>
                  <a:gd name="T47" fmla="*/ 95 h 691"/>
                  <a:gd name="T48" fmla="*/ 549 w 1087"/>
                  <a:gd name="T49" fmla="*/ 27 h 691"/>
                  <a:gd name="T50" fmla="*/ 523 w 1087"/>
                  <a:gd name="T51" fmla="*/ 40 h 691"/>
                  <a:gd name="T52" fmla="*/ 515 w 1087"/>
                  <a:gd name="T53" fmla="*/ 49 h 691"/>
                  <a:gd name="T54" fmla="*/ 502 w 1087"/>
                  <a:gd name="T55" fmla="*/ 53 h 691"/>
                  <a:gd name="T56" fmla="*/ 485 w 1087"/>
                  <a:gd name="T57" fmla="*/ 40 h 691"/>
                  <a:gd name="T58" fmla="*/ 446 w 1087"/>
                  <a:gd name="T59" fmla="*/ 17 h 691"/>
                  <a:gd name="T60" fmla="*/ 408 w 1087"/>
                  <a:gd name="T61" fmla="*/ 8 h 691"/>
                  <a:gd name="T62" fmla="*/ 382 w 1087"/>
                  <a:gd name="T63" fmla="*/ 1 h 691"/>
                  <a:gd name="T64" fmla="*/ 336 w 1087"/>
                  <a:gd name="T65" fmla="*/ 8 h 691"/>
                  <a:gd name="T66" fmla="*/ 314 w 1087"/>
                  <a:gd name="T67" fmla="*/ 21 h 691"/>
                  <a:gd name="T68" fmla="*/ 293 w 1087"/>
                  <a:gd name="T69" fmla="*/ 40 h 6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7"/>
                  <a:gd name="T106" fmla="*/ 0 h 691"/>
                  <a:gd name="T107" fmla="*/ 1087 w 1087"/>
                  <a:gd name="T108" fmla="*/ 691 h 6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7" h="691">
                    <a:moveTo>
                      <a:pt x="550" y="99"/>
                    </a:moveTo>
                    <a:cubicBezTo>
                      <a:pt x="539" y="116"/>
                      <a:pt x="527" y="160"/>
                      <a:pt x="510" y="171"/>
                    </a:cubicBezTo>
                    <a:cubicBezTo>
                      <a:pt x="496" y="180"/>
                      <a:pt x="462" y="187"/>
                      <a:pt x="462" y="187"/>
                    </a:cubicBezTo>
                    <a:cubicBezTo>
                      <a:pt x="388" y="176"/>
                      <a:pt x="332" y="193"/>
                      <a:pt x="262" y="211"/>
                    </a:cubicBezTo>
                    <a:cubicBezTo>
                      <a:pt x="205" y="249"/>
                      <a:pt x="226" y="304"/>
                      <a:pt x="174" y="339"/>
                    </a:cubicBezTo>
                    <a:cubicBezTo>
                      <a:pt x="169" y="347"/>
                      <a:pt x="166" y="358"/>
                      <a:pt x="158" y="363"/>
                    </a:cubicBezTo>
                    <a:cubicBezTo>
                      <a:pt x="144" y="372"/>
                      <a:pt x="126" y="374"/>
                      <a:pt x="110" y="379"/>
                    </a:cubicBezTo>
                    <a:cubicBezTo>
                      <a:pt x="101" y="382"/>
                      <a:pt x="95" y="391"/>
                      <a:pt x="86" y="395"/>
                    </a:cubicBezTo>
                    <a:cubicBezTo>
                      <a:pt x="0" y="433"/>
                      <a:pt x="68" y="391"/>
                      <a:pt x="14" y="427"/>
                    </a:cubicBezTo>
                    <a:cubicBezTo>
                      <a:pt x="11" y="435"/>
                      <a:pt x="6" y="443"/>
                      <a:pt x="6" y="451"/>
                    </a:cubicBezTo>
                    <a:cubicBezTo>
                      <a:pt x="6" y="536"/>
                      <a:pt x="66" y="536"/>
                      <a:pt x="134" y="547"/>
                    </a:cubicBezTo>
                    <a:cubicBezTo>
                      <a:pt x="201" y="539"/>
                      <a:pt x="219" y="547"/>
                      <a:pt x="286" y="555"/>
                    </a:cubicBezTo>
                    <a:cubicBezTo>
                      <a:pt x="302" y="560"/>
                      <a:pt x="318" y="566"/>
                      <a:pt x="334" y="571"/>
                    </a:cubicBezTo>
                    <a:cubicBezTo>
                      <a:pt x="337" y="572"/>
                      <a:pt x="392" y="614"/>
                      <a:pt x="406" y="619"/>
                    </a:cubicBezTo>
                    <a:cubicBezTo>
                      <a:pt x="430" y="627"/>
                      <a:pt x="454" y="635"/>
                      <a:pt x="478" y="643"/>
                    </a:cubicBezTo>
                    <a:cubicBezTo>
                      <a:pt x="486" y="646"/>
                      <a:pt x="502" y="651"/>
                      <a:pt x="502" y="651"/>
                    </a:cubicBezTo>
                    <a:cubicBezTo>
                      <a:pt x="539" y="639"/>
                      <a:pt x="593" y="655"/>
                      <a:pt x="630" y="659"/>
                    </a:cubicBezTo>
                    <a:cubicBezTo>
                      <a:pt x="662" y="667"/>
                      <a:pt x="694" y="675"/>
                      <a:pt x="726" y="683"/>
                    </a:cubicBezTo>
                    <a:cubicBezTo>
                      <a:pt x="737" y="686"/>
                      <a:pt x="758" y="691"/>
                      <a:pt x="758" y="691"/>
                    </a:cubicBezTo>
                    <a:cubicBezTo>
                      <a:pt x="787" y="688"/>
                      <a:pt x="817" y="687"/>
                      <a:pt x="846" y="683"/>
                    </a:cubicBezTo>
                    <a:cubicBezTo>
                      <a:pt x="886" y="677"/>
                      <a:pt x="891" y="632"/>
                      <a:pt x="910" y="603"/>
                    </a:cubicBezTo>
                    <a:cubicBezTo>
                      <a:pt x="920" y="524"/>
                      <a:pt x="936" y="442"/>
                      <a:pt x="1006" y="395"/>
                    </a:cubicBezTo>
                    <a:cubicBezTo>
                      <a:pt x="1009" y="390"/>
                      <a:pt x="1045" y="349"/>
                      <a:pt x="1046" y="347"/>
                    </a:cubicBezTo>
                    <a:cubicBezTo>
                      <a:pt x="1065" y="318"/>
                      <a:pt x="1063" y="268"/>
                      <a:pt x="1070" y="235"/>
                    </a:cubicBezTo>
                    <a:cubicBezTo>
                      <a:pt x="1065" y="162"/>
                      <a:pt x="1087" y="105"/>
                      <a:pt x="1030" y="67"/>
                    </a:cubicBezTo>
                    <a:cubicBezTo>
                      <a:pt x="1014" y="78"/>
                      <a:pt x="993" y="83"/>
                      <a:pt x="982" y="99"/>
                    </a:cubicBezTo>
                    <a:cubicBezTo>
                      <a:pt x="977" y="107"/>
                      <a:pt x="974" y="117"/>
                      <a:pt x="966" y="123"/>
                    </a:cubicBezTo>
                    <a:cubicBezTo>
                      <a:pt x="959" y="128"/>
                      <a:pt x="950" y="128"/>
                      <a:pt x="942" y="131"/>
                    </a:cubicBezTo>
                    <a:cubicBezTo>
                      <a:pt x="890" y="114"/>
                      <a:pt x="941" y="138"/>
                      <a:pt x="910" y="99"/>
                    </a:cubicBezTo>
                    <a:cubicBezTo>
                      <a:pt x="901" y="88"/>
                      <a:pt x="852" y="49"/>
                      <a:pt x="838" y="43"/>
                    </a:cubicBezTo>
                    <a:cubicBezTo>
                      <a:pt x="815" y="33"/>
                      <a:pt x="790" y="27"/>
                      <a:pt x="766" y="19"/>
                    </a:cubicBezTo>
                    <a:cubicBezTo>
                      <a:pt x="750" y="14"/>
                      <a:pt x="718" y="3"/>
                      <a:pt x="718" y="3"/>
                    </a:cubicBezTo>
                    <a:cubicBezTo>
                      <a:pt x="688" y="7"/>
                      <a:pt x="653" y="0"/>
                      <a:pt x="630" y="19"/>
                    </a:cubicBezTo>
                    <a:cubicBezTo>
                      <a:pt x="578" y="60"/>
                      <a:pt x="650" y="31"/>
                      <a:pt x="590" y="51"/>
                    </a:cubicBezTo>
                    <a:cubicBezTo>
                      <a:pt x="582" y="75"/>
                      <a:pt x="579" y="99"/>
                      <a:pt x="550" y="99"/>
                    </a:cubicBezTo>
                    <a:close/>
                  </a:path>
                </a:pathLst>
              </a:custGeom>
              <a:solidFill>
                <a:srgbClr val="FFCC00"/>
              </a:solidFill>
              <a:ln w="9525" cap="flat" cmpd="sng">
                <a:solidFill>
                  <a:schemeClr val="tx1"/>
                </a:solidFill>
                <a:prstDash val="solid"/>
                <a:round/>
                <a:headEnd/>
                <a:tailEnd/>
              </a:ln>
            </p:spPr>
            <p:txBody>
              <a:bodyPr>
                <a:spAutoFit/>
              </a:bodyPr>
              <a:lstStyle/>
              <a:p>
                <a:endParaRPr lang="en-US"/>
              </a:p>
            </p:txBody>
          </p:sp>
          <p:sp>
            <p:nvSpPr>
              <p:cNvPr id="14364" name="Rectangle 48"/>
              <p:cNvSpPr>
                <a:spLocks noChangeArrowheads="1"/>
              </p:cNvSpPr>
              <p:nvPr/>
            </p:nvSpPr>
            <p:spPr bwMode="auto">
              <a:xfrm>
                <a:off x="3207" y="1029"/>
                <a:ext cx="1333" cy="851"/>
              </a:xfrm>
              <a:prstGeom prst="rect">
                <a:avLst/>
              </a:prstGeom>
              <a:noFill/>
              <a:ln w="25400">
                <a:solidFill>
                  <a:schemeClr val="tx1"/>
                </a:solidFill>
                <a:miter lim="800000"/>
                <a:headEnd/>
                <a:tailEnd/>
              </a:ln>
            </p:spPr>
            <p:txBody>
              <a:bodyPr anchor="ctr">
                <a:spAutoFit/>
              </a:bodyPr>
              <a:lstStyle/>
              <a:p>
                <a:endParaRPr lang="en-US"/>
              </a:p>
            </p:txBody>
          </p:sp>
        </p:grpSp>
        <p:grpSp>
          <p:nvGrpSpPr>
            <p:cNvPr id="9" name="Group 49"/>
            <p:cNvGrpSpPr>
              <a:grpSpLocks/>
            </p:cNvGrpSpPr>
            <p:nvPr/>
          </p:nvGrpSpPr>
          <p:grpSpPr bwMode="auto">
            <a:xfrm>
              <a:off x="3228" y="1031"/>
              <a:ext cx="1285" cy="849"/>
              <a:chOff x="4051" y="1352"/>
              <a:chExt cx="1529" cy="1442"/>
            </a:xfrm>
          </p:grpSpPr>
          <p:sp>
            <p:nvSpPr>
              <p:cNvPr id="14351" name="Freeform 50" descr="Light vertical"/>
              <p:cNvSpPr>
                <a:spLocks/>
              </p:cNvSpPr>
              <p:nvPr/>
            </p:nvSpPr>
            <p:spPr bwMode="auto">
              <a:xfrm>
                <a:off x="5095" y="2555"/>
                <a:ext cx="294" cy="149"/>
              </a:xfrm>
              <a:custGeom>
                <a:avLst/>
                <a:gdLst>
                  <a:gd name="T0" fmla="*/ 223 w 464"/>
                  <a:gd name="T1" fmla="*/ 7 h 218"/>
                  <a:gd name="T2" fmla="*/ 71 w 464"/>
                  <a:gd name="T3" fmla="*/ 29 h 218"/>
                  <a:gd name="T4" fmla="*/ 5 w 464"/>
                  <a:gd name="T5" fmla="*/ 89 h 218"/>
                  <a:gd name="T6" fmla="*/ 0 w 464"/>
                  <a:gd name="T7" fmla="*/ 105 h 218"/>
                  <a:gd name="T8" fmla="*/ 51 w 464"/>
                  <a:gd name="T9" fmla="*/ 105 h 218"/>
                  <a:gd name="T10" fmla="*/ 193 w 464"/>
                  <a:gd name="T11" fmla="*/ 149 h 218"/>
                  <a:gd name="T12" fmla="*/ 259 w 464"/>
                  <a:gd name="T13" fmla="*/ 105 h 218"/>
                  <a:gd name="T14" fmla="*/ 284 w 464"/>
                  <a:gd name="T15" fmla="*/ 34 h 218"/>
                  <a:gd name="T16" fmla="*/ 294 w 464"/>
                  <a:gd name="T17" fmla="*/ 18 h 218"/>
                  <a:gd name="T18" fmla="*/ 289 w 464"/>
                  <a:gd name="T19" fmla="*/ 1 h 218"/>
                  <a:gd name="T20" fmla="*/ 223 w 464"/>
                  <a:gd name="T21" fmla="*/ 7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4"/>
                  <a:gd name="T34" fmla="*/ 0 h 218"/>
                  <a:gd name="T35" fmla="*/ 464 w 464"/>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4" h="218">
                    <a:moveTo>
                      <a:pt x="352" y="10"/>
                    </a:moveTo>
                    <a:cubicBezTo>
                      <a:pt x="277" y="35"/>
                      <a:pt x="190" y="26"/>
                      <a:pt x="112" y="42"/>
                    </a:cubicBezTo>
                    <a:cubicBezTo>
                      <a:pt x="62" y="75"/>
                      <a:pt x="69" y="110"/>
                      <a:pt x="8" y="130"/>
                    </a:cubicBezTo>
                    <a:cubicBezTo>
                      <a:pt x="5" y="138"/>
                      <a:pt x="0" y="146"/>
                      <a:pt x="0" y="154"/>
                    </a:cubicBezTo>
                    <a:cubicBezTo>
                      <a:pt x="0" y="216"/>
                      <a:pt x="50" y="164"/>
                      <a:pt x="80" y="154"/>
                    </a:cubicBezTo>
                    <a:cubicBezTo>
                      <a:pt x="156" y="173"/>
                      <a:pt x="227" y="205"/>
                      <a:pt x="304" y="218"/>
                    </a:cubicBezTo>
                    <a:cubicBezTo>
                      <a:pt x="364" y="209"/>
                      <a:pt x="388" y="213"/>
                      <a:pt x="408" y="154"/>
                    </a:cubicBezTo>
                    <a:cubicBezTo>
                      <a:pt x="419" y="79"/>
                      <a:pt x="406" y="114"/>
                      <a:pt x="448" y="50"/>
                    </a:cubicBezTo>
                    <a:cubicBezTo>
                      <a:pt x="453" y="42"/>
                      <a:pt x="464" y="26"/>
                      <a:pt x="464" y="26"/>
                    </a:cubicBezTo>
                    <a:cubicBezTo>
                      <a:pt x="461" y="18"/>
                      <a:pt x="464" y="4"/>
                      <a:pt x="456" y="2"/>
                    </a:cubicBezTo>
                    <a:cubicBezTo>
                      <a:pt x="448" y="0"/>
                      <a:pt x="287" y="43"/>
                      <a:pt x="352" y="10"/>
                    </a:cubicBezTo>
                    <a:close/>
                  </a:path>
                </a:pathLst>
              </a:custGeom>
              <a:blipFill>
                <a:blip r:embed="rId4" cstate="prin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14352" name="Freeform 51" descr="Light vertical"/>
              <p:cNvSpPr>
                <a:spLocks/>
              </p:cNvSpPr>
              <p:nvPr/>
            </p:nvSpPr>
            <p:spPr bwMode="auto">
              <a:xfrm>
                <a:off x="4051" y="1370"/>
                <a:ext cx="359" cy="95"/>
              </a:xfrm>
              <a:custGeom>
                <a:avLst/>
                <a:gdLst>
                  <a:gd name="T0" fmla="*/ 84 w 567"/>
                  <a:gd name="T1" fmla="*/ 8 h 139"/>
                  <a:gd name="T2" fmla="*/ 8 w 567"/>
                  <a:gd name="T3" fmla="*/ 41 h 139"/>
                  <a:gd name="T4" fmla="*/ 28 w 567"/>
                  <a:gd name="T5" fmla="*/ 79 h 139"/>
                  <a:gd name="T6" fmla="*/ 266 w 567"/>
                  <a:gd name="T7" fmla="*/ 85 h 139"/>
                  <a:gd name="T8" fmla="*/ 352 w 567"/>
                  <a:gd name="T9" fmla="*/ 79 h 139"/>
                  <a:gd name="T10" fmla="*/ 342 w 567"/>
                  <a:gd name="T11" fmla="*/ 25 h 139"/>
                  <a:gd name="T12" fmla="*/ 312 w 567"/>
                  <a:gd name="T13" fmla="*/ 14 h 139"/>
                  <a:gd name="T14" fmla="*/ 119 w 567"/>
                  <a:gd name="T15" fmla="*/ 19 h 139"/>
                  <a:gd name="T16" fmla="*/ 89 w 567"/>
                  <a:gd name="T17" fmla="*/ 8 h 139"/>
                  <a:gd name="T18" fmla="*/ 73 w 567"/>
                  <a:gd name="T19" fmla="*/ 3 h 139"/>
                  <a:gd name="T20" fmla="*/ 84 w 567"/>
                  <a:gd name="T21" fmla="*/ 8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7"/>
                  <a:gd name="T34" fmla="*/ 0 h 139"/>
                  <a:gd name="T35" fmla="*/ 567 w 567"/>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7" h="139">
                    <a:moveTo>
                      <a:pt x="132" y="12"/>
                    </a:moveTo>
                    <a:cubicBezTo>
                      <a:pt x="90" y="26"/>
                      <a:pt x="49" y="35"/>
                      <a:pt x="12" y="60"/>
                    </a:cubicBezTo>
                    <a:cubicBezTo>
                      <a:pt x="0" y="95"/>
                      <a:pt x="10" y="105"/>
                      <a:pt x="44" y="116"/>
                    </a:cubicBezTo>
                    <a:cubicBezTo>
                      <a:pt x="150" y="46"/>
                      <a:pt x="300" y="107"/>
                      <a:pt x="420" y="124"/>
                    </a:cubicBezTo>
                    <a:cubicBezTo>
                      <a:pt x="465" y="139"/>
                      <a:pt x="511" y="131"/>
                      <a:pt x="556" y="116"/>
                    </a:cubicBezTo>
                    <a:cubicBezTo>
                      <a:pt x="564" y="92"/>
                      <a:pt x="567" y="53"/>
                      <a:pt x="540" y="36"/>
                    </a:cubicBezTo>
                    <a:cubicBezTo>
                      <a:pt x="526" y="27"/>
                      <a:pt x="492" y="20"/>
                      <a:pt x="492" y="20"/>
                    </a:cubicBezTo>
                    <a:cubicBezTo>
                      <a:pt x="382" y="25"/>
                      <a:pt x="293" y="38"/>
                      <a:pt x="188" y="28"/>
                    </a:cubicBezTo>
                    <a:cubicBezTo>
                      <a:pt x="172" y="23"/>
                      <a:pt x="156" y="17"/>
                      <a:pt x="140" y="12"/>
                    </a:cubicBezTo>
                    <a:cubicBezTo>
                      <a:pt x="132" y="9"/>
                      <a:pt x="108" y="0"/>
                      <a:pt x="116" y="4"/>
                    </a:cubicBezTo>
                    <a:cubicBezTo>
                      <a:pt x="121" y="7"/>
                      <a:pt x="127" y="9"/>
                      <a:pt x="132" y="12"/>
                    </a:cubicBezTo>
                    <a:close/>
                  </a:path>
                </a:pathLst>
              </a:custGeom>
              <a:blipFill>
                <a:blip r:embed="rId4" cstate="prin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14353" name="Freeform 52" descr="Light vertical"/>
              <p:cNvSpPr>
                <a:spLocks/>
              </p:cNvSpPr>
              <p:nvPr/>
            </p:nvSpPr>
            <p:spPr bwMode="auto">
              <a:xfrm>
                <a:off x="5371" y="1352"/>
                <a:ext cx="209" cy="155"/>
              </a:xfrm>
              <a:custGeom>
                <a:avLst/>
                <a:gdLst>
                  <a:gd name="T0" fmla="*/ 6 w 330"/>
                  <a:gd name="T1" fmla="*/ 5 h 227"/>
                  <a:gd name="T2" fmla="*/ 32 w 330"/>
                  <a:gd name="T3" fmla="*/ 98 h 227"/>
                  <a:gd name="T4" fmla="*/ 72 w 330"/>
                  <a:gd name="T5" fmla="*/ 126 h 227"/>
                  <a:gd name="T6" fmla="*/ 87 w 330"/>
                  <a:gd name="T7" fmla="*/ 137 h 227"/>
                  <a:gd name="T8" fmla="*/ 199 w 330"/>
                  <a:gd name="T9" fmla="*/ 153 h 227"/>
                  <a:gd name="T10" fmla="*/ 209 w 330"/>
                  <a:gd name="T11" fmla="*/ 0 h 227"/>
                  <a:gd name="T12" fmla="*/ 6 w 330"/>
                  <a:gd name="T13" fmla="*/ 5 h 227"/>
                  <a:gd name="T14" fmla="*/ 0 60000 65536"/>
                  <a:gd name="T15" fmla="*/ 0 60000 65536"/>
                  <a:gd name="T16" fmla="*/ 0 60000 65536"/>
                  <a:gd name="T17" fmla="*/ 0 60000 65536"/>
                  <a:gd name="T18" fmla="*/ 0 60000 65536"/>
                  <a:gd name="T19" fmla="*/ 0 60000 65536"/>
                  <a:gd name="T20" fmla="*/ 0 60000 65536"/>
                  <a:gd name="T21" fmla="*/ 0 w 330"/>
                  <a:gd name="T22" fmla="*/ 0 h 227"/>
                  <a:gd name="T23" fmla="*/ 330 w 330"/>
                  <a:gd name="T24" fmla="*/ 227 h 2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227">
                    <a:moveTo>
                      <a:pt x="10" y="8"/>
                    </a:moveTo>
                    <a:cubicBezTo>
                      <a:pt x="15" y="73"/>
                      <a:pt x="0" y="111"/>
                      <a:pt x="50" y="144"/>
                    </a:cubicBezTo>
                    <a:cubicBezTo>
                      <a:pt x="75" y="182"/>
                      <a:pt x="57" y="165"/>
                      <a:pt x="114" y="184"/>
                    </a:cubicBezTo>
                    <a:cubicBezTo>
                      <a:pt x="123" y="187"/>
                      <a:pt x="129" y="196"/>
                      <a:pt x="138" y="200"/>
                    </a:cubicBezTo>
                    <a:cubicBezTo>
                      <a:pt x="198" y="227"/>
                      <a:pt x="246" y="224"/>
                      <a:pt x="314" y="224"/>
                    </a:cubicBezTo>
                    <a:lnTo>
                      <a:pt x="330" y="0"/>
                    </a:lnTo>
                    <a:lnTo>
                      <a:pt x="10" y="8"/>
                    </a:lnTo>
                    <a:close/>
                  </a:path>
                </a:pathLst>
              </a:custGeom>
              <a:blipFill>
                <a:blip r:embed="rId4" cstate="print"/>
                <a:tile tx="0" ty="0" sx="100000" sy="100000" flip="none" algn="tl"/>
              </a:blipFill>
              <a:ln w="9525" cap="flat" cmpd="sng">
                <a:solidFill>
                  <a:schemeClr val="tx1"/>
                </a:solidFill>
                <a:prstDash val="solid"/>
                <a:round/>
                <a:headEnd/>
                <a:tailEnd/>
              </a:ln>
            </p:spPr>
            <p:txBody>
              <a:bodyPr>
                <a:spAutoFit/>
              </a:bodyPr>
              <a:lstStyle/>
              <a:p>
                <a:endParaRPr lang="en-US"/>
              </a:p>
            </p:txBody>
          </p:sp>
          <p:sp>
            <p:nvSpPr>
              <p:cNvPr id="14354" name="Freeform 53"/>
              <p:cNvSpPr>
                <a:spLocks/>
              </p:cNvSpPr>
              <p:nvPr/>
            </p:nvSpPr>
            <p:spPr bwMode="auto">
              <a:xfrm>
                <a:off x="4205" y="1420"/>
                <a:ext cx="943" cy="1147"/>
              </a:xfrm>
              <a:custGeom>
                <a:avLst/>
                <a:gdLst>
                  <a:gd name="T0" fmla="*/ 0 w 1440"/>
                  <a:gd name="T1" fmla="*/ 0 h 1632"/>
                  <a:gd name="T2" fmla="*/ 220 w 1440"/>
                  <a:gd name="T3" fmla="*/ 574 h 1632"/>
                  <a:gd name="T4" fmla="*/ 943 w 1440"/>
                  <a:gd name="T5" fmla="*/ 1147 h 1632"/>
                  <a:gd name="T6" fmla="*/ 0 60000 65536"/>
                  <a:gd name="T7" fmla="*/ 0 60000 65536"/>
                  <a:gd name="T8" fmla="*/ 0 60000 65536"/>
                  <a:gd name="T9" fmla="*/ 0 w 1440"/>
                  <a:gd name="T10" fmla="*/ 0 h 1632"/>
                  <a:gd name="T11" fmla="*/ 1440 w 1440"/>
                  <a:gd name="T12" fmla="*/ 1632 h 1632"/>
                </a:gdLst>
                <a:ahLst/>
                <a:cxnLst>
                  <a:cxn ang="T6">
                    <a:pos x="T0" y="T1"/>
                  </a:cxn>
                  <a:cxn ang="T7">
                    <a:pos x="T2" y="T3"/>
                  </a:cxn>
                  <a:cxn ang="T8">
                    <a:pos x="T4" y="T5"/>
                  </a:cxn>
                </a:cxnLst>
                <a:rect l="T9" t="T10" r="T11" b="T12"/>
                <a:pathLst>
                  <a:path w="1440" h="1632">
                    <a:moveTo>
                      <a:pt x="0" y="0"/>
                    </a:moveTo>
                    <a:cubicBezTo>
                      <a:pt x="48" y="272"/>
                      <a:pt x="96" y="544"/>
                      <a:pt x="336" y="816"/>
                    </a:cubicBezTo>
                    <a:cubicBezTo>
                      <a:pt x="576" y="1088"/>
                      <a:pt x="1008" y="1360"/>
                      <a:pt x="1440" y="1632"/>
                    </a:cubicBezTo>
                  </a:path>
                </a:pathLst>
              </a:custGeom>
              <a:noFill/>
              <a:ln w="9525" cap="flat" cmpd="sng">
                <a:solidFill>
                  <a:schemeClr val="tx1"/>
                </a:solidFill>
                <a:prstDash val="solid"/>
                <a:round/>
                <a:headEnd type="triangle" w="lg" len="med"/>
                <a:tailEnd type="triangle" w="lg" len="med"/>
              </a:ln>
            </p:spPr>
            <p:txBody>
              <a:bodyPr>
                <a:spAutoFit/>
              </a:bodyPr>
              <a:lstStyle/>
              <a:p>
                <a:endParaRPr lang="en-US"/>
              </a:p>
            </p:txBody>
          </p:sp>
          <p:sp>
            <p:nvSpPr>
              <p:cNvPr id="14355" name="Text Box 54"/>
              <p:cNvSpPr txBox="1">
                <a:spLocks noChangeArrowheads="1"/>
              </p:cNvSpPr>
              <p:nvPr/>
            </p:nvSpPr>
            <p:spPr bwMode="auto">
              <a:xfrm>
                <a:off x="4198" y="1456"/>
                <a:ext cx="440" cy="222"/>
              </a:xfrm>
              <a:prstGeom prst="rect">
                <a:avLst/>
              </a:prstGeom>
              <a:noFill/>
              <a:ln w="9525">
                <a:noFill/>
                <a:miter lim="800000"/>
                <a:headEnd/>
                <a:tailEnd/>
              </a:ln>
            </p:spPr>
            <p:txBody>
              <a:bodyPr>
                <a:spAutoFit/>
              </a:bodyPr>
              <a:lstStyle/>
              <a:p>
                <a:r>
                  <a:rPr lang="en-GB" sz="900" b="1" i="1" dirty="0">
                    <a:effectLst/>
                  </a:rPr>
                  <a:t>summer</a:t>
                </a:r>
              </a:p>
            </p:txBody>
          </p:sp>
          <p:sp>
            <p:nvSpPr>
              <p:cNvPr id="14356" name="Text Box 55"/>
              <p:cNvSpPr txBox="1">
                <a:spLocks noChangeArrowheads="1"/>
              </p:cNvSpPr>
              <p:nvPr/>
            </p:nvSpPr>
            <p:spPr bwMode="auto">
              <a:xfrm>
                <a:off x="5001" y="1415"/>
                <a:ext cx="422" cy="222"/>
              </a:xfrm>
              <a:prstGeom prst="rect">
                <a:avLst/>
              </a:prstGeom>
              <a:noFill/>
              <a:ln w="9525">
                <a:noFill/>
                <a:miter lim="800000"/>
                <a:headEnd/>
                <a:tailEnd/>
              </a:ln>
            </p:spPr>
            <p:txBody>
              <a:bodyPr>
                <a:spAutoFit/>
              </a:bodyPr>
              <a:lstStyle/>
              <a:p>
                <a:r>
                  <a:rPr lang="en-GB" sz="900" b="1" i="1" dirty="0">
                    <a:effectLst/>
                  </a:rPr>
                  <a:t>summer</a:t>
                </a:r>
              </a:p>
            </p:txBody>
          </p:sp>
          <p:sp>
            <p:nvSpPr>
              <p:cNvPr id="14357" name="Text Box 56"/>
              <p:cNvSpPr txBox="1">
                <a:spLocks noChangeArrowheads="1"/>
              </p:cNvSpPr>
              <p:nvPr/>
            </p:nvSpPr>
            <p:spPr bwMode="auto">
              <a:xfrm>
                <a:off x="4534" y="2572"/>
                <a:ext cx="508" cy="222"/>
              </a:xfrm>
              <a:prstGeom prst="rect">
                <a:avLst/>
              </a:prstGeom>
              <a:noFill/>
              <a:ln w="9525">
                <a:noFill/>
                <a:miter lim="800000"/>
                <a:headEnd/>
                <a:tailEnd/>
              </a:ln>
            </p:spPr>
            <p:txBody>
              <a:bodyPr>
                <a:spAutoFit/>
              </a:bodyPr>
              <a:lstStyle/>
              <a:p>
                <a:r>
                  <a:rPr lang="en-GB" sz="900" b="1" i="1" dirty="0">
                    <a:effectLst/>
                  </a:rPr>
                  <a:t>winter</a:t>
                </a:r>
              </a:p>
            </p:txBody>
          </p:sp>
          <p:sp>
            <p:nvSpPr>
              <p:cNvPr id="14358" name="Freeform 57"/>
              <p:cNvSpPr>
                <a:spLocks/>
              </p:cNvSpPr>
              <p:nvPr/>
            </p:nvSpPr>
            <p:spPr bwMode="auto">
              <a:xfrm>
                <a:off x="5252" y="1458"/>
                <a:ext cx="213" cy="1081"/>
              </a:xfrm>
              <a:custGeom>
                <a:avLst/>
                <a:gdLst>
                  <a:gd name="T0" fmla="*/ 183 w 336"/>
                  <a:gd name="T1" fmla="*/ 0 h 1584"/>
                  <a:gd name="T2" fmla="*/ 183 w 336"/>
                  <a:gd name="T3" fmla="*/ 491 h 1584"/>
                  <a:gd name="T4" fmla="*/ 0 w 336"/>
                  <a:gd name="T5" fmla="*/ 1081 h 1584"/>
                  <a:gd name="T6" fmla="*/ 0 60000 65536"/>
                  <a:gd name="T7" fmla="*/ 0 60000 65536"/>
                  <a:gd name="T8" fmla="*/ 0 60000 65536"/>
                  <a:gd name="T9" fmla="*/ 0 w 336"/>
                  <a:gd name="T10" fmla="*/ 0 h 1584"/>
                  <a:gd name="T11" fmla="*/ 336 w 336"/>
                  <a:gd name="T12" fmla="*/ 1584 h 1584"/>
                </a:gdLst>
                <a:ahLst/>
                <a:cxnLst>
                  <a:cxn ang="T6">
                    <a:pos x="T0" y="T1"/>
                  </a:cxn>
                  <a:cxn ang="T7">
                    <a:pos x="T2" y="T3"/>
                  </a:cxn>
                  <a:cxn ang="T8">
                    <a:pos x="T4" y="T5"/>
                  </a:cxn>
                </a:cxnLst>
                <a:rect l="T9" t="T10" r="T11" b="T12"/>
                <a:pathLst>
                  <a:path w="336" h="1584">
                    <a:moveTo>
                      <a:pt x="288" y="0"/>
                    </a:moveTo>
                    <a:cubicBezTo>
                      <a:pt x="312" y="228"/>
                      <a:pt x="336" y="456"/>
                      <a:pt x="288" y="720"/>
                    </a:cubicBezTo>
                    <a:cubicBezTo>
                      <a:pt x="240" y="984"/>
                      <a:pt x="120" y="1284"/>
                      <a:pt x="0" y="1584"/>
                    </a:cubicBezTo>
                  </a:path>
                </a:pathLst>
              </a:custGeom>
              <a:noFill/>
              <a:ln w="9525" cap="flat" cmpd="sng">
                <a:solidFill>
                  <a:schemeClr val="tx1"/>
                </a:solidFill>
                <a:prstDash val="solid"/>
                <a:round/>
                <a:headEnd type="triangle" w="lg" len="med"/>
                <a:tailEnd type="triangle" w="lg" len="med"/>
              </a:ln>
            </p:spPr>
            <p:txBody>
              <a:bodyPr>
                <a:spAutoFit/>
              </a:bodyPr>
              <a:lstStyle/>
              <a:p>
                <a:endParaRPr lang="en-US"/>
              </a:p>
            </p:txBody>
          </p:sp>
        </p:grpSp>
      </p:grpSp>
      <p:sp>
        <p:nvSpPr>
          <p:cNvPr id="14345" name="Text Box 63"/>
          <p:cNvSpPr txBox="1">
            <a:spLocks noChangeArrowheads="1"/>
          </p:cNvSpPr>
          <p:nvPr/>
        </p:nvSpPr>
        <p:spPr bwMode="auto">
          <a:xfrm>
            <a:off x="323528" y="1196752"/>
            <a:ext cx="6696744" cy="2369880"/>
          </a:xfrm>
          <a:prstGeom prst="rect">
            <a:avLst/>
          </a:prstGeom>
          <a:noFill/>
          <a:ln w="9525">
            <a:noFill/>
            <a:miter lim="800000"/>
            <a:headEnd/>
            <a:tailEnd/>
          </a:ln>
        </p:spPr>
        <p:txBody>
          <a:bodyPr wrap="square">
            <a:spAutoFit/>
          </a:bodyPr>
          <a:lstStyle/>
          <a:p>
            <a:pPr algn="l" eaLnBrk="0" hangingPunct="0">
              <a:buClr>
                <a:schemeClr val="tx1"/>
              </a:buClr>
            </a:pPr>
            <a:r>
              <a:rPr lang="en-GB" sz="2800" b="1" dirty="0" smtClean="0">
                <a:effectLst/>
                <a:latin typeface="Arial" charset="0"/>
              </a:rPr>
              <a:t>Optional filter</a:t>
            </a:r>
            <a:r>
              <a:rPr lang="en-GB" sz="2800" dirty="0" smtClean="0">
                <a:effectLst/>
                <a:latin typeface="Arial" charset="0"/>
              </a:rPr>
              <a:t>: </a:t>
            </a:r>
          </a:p>
          <a:p>
            <a:pPr marL="263525" indent="-263525" algn="l" eaLnBrk="0" hangingPunct="0">
              <a:buClr>
                <a:schemeClr val="tx1"/>
              </a:buClr>
              <a:buFont typeface="Arial" pitchFamily="34" charset="0"/>
              <a:buChar char="•"/>
            </a:pPr>
            <a:r>
              <a:rPr lang="en-GB" sz="2400" dirty="0" smtClean="0">
                <a:effectLst/>
                <a:latin typeface="Arial" charset="0"/>
              </a:rPr>
              <a:t>Threshold to </a:t>
            </a:r>
            <a:r>
              <a:rPr lang="en-GB" sz="2400" dirty="0">
                <a:effectLst/>
                <a:latin typeface="Arial" charset="0"/>
              </a:rPr>
              <a:t>determine which </a:t>
            </a:r>
            <a:r>
              <a:rPr lang="en-GB" sz="2400" dirty="0" err="1" smtClean="0">
                <a:effectLst/>
                <a:latin typeface="Arial" charset="0"/>
              </a:rPr>
              <a:t>taxa</a:t>
            </a:r>
            <a:r>
              <a:rPr lang="en-GB" sz="2400" dirty="0" smtClean="0">
                <a:effectLst/>
                <a:latin typeface="Arial" charset="0"/>
              </a:rPr>
              <a:t> are </a:t>
            </a:r>
            <a:r>
              <a:rPr lang="en-GB" sz="2400" dirty="0">
                <a:effectLst/>
                <a:latin typeface="Arial" charset="0"/>
              </a:rPr>
              <a:t>included and which are Not Applicable (</a:t>
            </a:r>
            <a:r>
              <a:rPr lang="en-GB" sz="2400" dirty="0" smtClean="0">
                <a:effectLst/>
                <a:latin typeface="Arial" charset="0"/>
              </a:rPr>
              <a:t>NA)</a:t>
            </a:r>
          </a:p>
          <a:p>
            <a:pPr marL="449263" lvl="1" indent="-169863" algn="l" eaLnBrk="0" hangingPunct="0">
              <a:buClr>
                <a:schemeClr val="tx1"/>
              </a:buClr>
            </a:pPr>
            <a:r>
              <a:rPr lang="en-GB" sz="2400" dirty="0" smtClean="0">
                <a:effectLst/>
                <a:latin typeface="Arial" charset="0"/>
              </a:rPr>
              <a:t>	e.g. &lt;1% of the global population present/using resources in the region</a:t>
            </a:r>
          </a:p>
        </p:txBody>
      </p:sp>
      <p:sp>
        <p:nvSpPr>
          <p:cNvPr id="38" name="TextBox 37"/>
          <p:cNvSpPr txBox="1"/>
          <p:nvPr/>
        </p:nvSpPr>
        <p:spPr>
          <a:xfrm>
            <a:off x="6876256" y="2457476"/>
            <a:ext cx="1440160" cy="338554"/>
          </a:xfrm>
          <a:prstGeom prst="rect">
            <a:avLst/>
          </a:prstGeom>
          <a:solidFill>
            <a:schemeClr val="bg1">
              <a:lumMod val="95000"/>
            </a:schemeClr>
          </a:solidFill>
          <a:ln w="12700">
            <a:solidFill>
              <a:srgbClr val="C00000"/>
            </a:solidFill>
          </a:ln>
        </p:spPr>
        <p:txBody>
          <a:bodyPr wrap="square" rtlCol="0">
            <a:spAutoFit/>
          </a:bodyPr>
          <a:lstStyle/>
          <a:p>
            <a:r>
              <a:rPr lang="en-GB" sz="1600" dirty="0" smtClean="0">
                <a:effectLst/>
                <a:latin typeface="Arial" charset="0"/>
              </a:rPr>
              <a:t>Marginal </a:t>
            </a:r>
            <a:r>
              <a:rPr lang="en-GB" sz="1600" dirty="0" err="1" smtClean="0">
                <a:effectLst/>
                <a:latin typeface="Arial" charset="0"/>
              </a:rPr>
              <a:t>taxa</a:t>
            </a:r>
            <a:endParaRPr lang="en-US" sz="1600" dirty="0"/>
          </a:p>
        </p:txBody>
      </p:sp>
      <p:sp>
        <p:nvSpPr>
          <p:cNvPr id="39" name="TextBox 38"/>
          <p:cNvSpPr txBox="1"/>
          <p:nvPr/>
        </p:nvSpPr>
        <p:spPr>
          <a:xfrm>
            <a:off x="6228184" y="6108398"/>
            <a:ext cx="2592288" cy="338554"/>
          </a:xfrm>
          <a:prstGeom prst="rect">
            <a:avLst/>
          </a:prstGeom>
          <a:solidFill>
            <a:schemeClr val="bg1">
              <a:lumMod val="95000"/>
            </a:schemeClr>
          </a:solidFill>
          <a:ln w="12700">
            <a:solidFill>
              <a:srgbClr val="C00000"/>
            </a:solidFill>
          </a:ln>
        </p:spPr>
        <p:txBody>
          <a:bodyPr wrap="square" rtlCol="0">
            <a:spAutoFit/>
          </a:bodyPr>
          <a:lstStyle/>
          <a:p>
            <a:r>
              <a:rPr lang="en-GB" sz="1600" dirty="0" smtClean="0">
                <a:effectLst/>
                <a:latin typeface="Arial" charset="0"/>
              </a:rPr>
              <a:t>Visiting non-breeding </a:t>
            </a:r>
            <a:r>
              <a:rPr lang="en-GB" sz="1600" dirty="0" err="1" smtClean="0">
                <a:effectLst/>
                <a:latin typeface="Arial" charset="0"/>
              </a:rPr>
              <a:t>taxa</a:t>
            </a:r>
            <a:endParaRPr lang="en-US" sz="1600" dirty="0"/>
          </a:p>
        </p:txBody>
      </p:sp>
      <p:sp>
        <p:nvSpPr>
          <p:cNvPr id="40" name="TextBox 39"/>
          <p:cNvSpPr txBox="1"/>
          <p:nvPr/>
        </p:nvSpPr>
        <p:spPr>
          <a:xfrm>
            <a:off x="683568" y="4214704"/>
            <a:ext cx="4896544" cy="1569660"/>
          </a:xfrm>
          <a:prstGeom prst="rect">
            <a:avLst/>
          </a:prstGeom>
          <a:solidFill>
            <a:schemeClr val="bg1">
              <a:lumMod val="85000"/>
            </a:schemeClr>
          </a:solidFill>
          <a:ln w="12700">
            <a:solidFill>
              <a:schemeClr val="tx1"/>
            </a:solidFill>
          </a:ln>
        </p:spPr>
        <p:txBody>
          <a:bodyPr wrap="square" rtlCol="0">
            <a:spAutoFit/>
          </a:bodyPr>
          <a:lstStyle/>
          <a:p>
            <a:r>
              <a:rPr lang="en-GB" sz="2400" dirty="0" smtClean="0">
                <a:effectLst/>
                <a:latin typeface="Arial" charset="0"/>
              </a:rPr>
              <a:t>Filter must be </a:t>
            </a:r>
            <a:r>
              <a:rPr lang="en-GB" sz="2400" dirty="0" smtClean="0">
                <a:solidFill>
                  <a:srgbClr val="C00000"/>
                </a:solidFill>
                <a:effectLst/>
                <a:latin typeface="Arial" charset="0"/>
              </a:rPr>
              <a:t>clearly stated </a:t>
            </a:r>
            <a:r>
              <a:rPr lang="en-GB" sz="2400" dirty="0" smtClean="0">
                <a:effectLst/>
                <a:latin typeface="Arial" charset="0"/>
              </a:rPr>
              <a:t>in Red List documentation and the </a:t>
            </a:r>
            <a:r>
              <a:rPr lang="en-GB" sz="2400" dirty="0" err="1" smtClean="0">
                <a:effectLst/>
                <a:latin typeface="Arial" charset="0"/>
              </a:rPr>
              <a:t>taxa</a:t>
            </a:r>
            <a:r>
              <a:rPr lang="en-GB" sz="2400" dirty="0" smtClean="0">
                <a:effectLst/>
                <a:latin typeface="Arial" charset="0"/>
              </a:rPr>
              <a:t> filtered out should be assessed </a:t>
            </a:r>
            <a:r>
              <a:rPr lang="en-GB" sz="2400" dirty="0" smtClean="0">
                <a:solidFill>
                  <a:srgbClr val="C00000"/>
                </a:solidFill>
                <a:effectLst/>
                <a:latin typeface="Arial" charset="0"/>
              </a:rPr>
              <a:t>Not Applicable (NA)</a:t>
            </a:r>
            <a:r>
              <a:rPr lang="en-GB" sz="2400" dirty="0" smtClean="0">
                <a:effectLst/>
                <a:latin typeface="Arial" charset="0"/>
              </a:rPr>
              <a:t>.</a:t>
            </a:r>
            <a:endParaRPr lang="en-US" sz="2400" dirty="0" smtClean="0">
              <a:effectLst/>
              <a:latin typeface="Arial" charset="0"/>
            </a:endParaRPr>
          </a:p>
        </p:txBody>
      </p:sp>
      <p:sp>
        <p:nvSpPr>
          <p:cNvPr id="41" name="Text Box 183"/>
          <p:cNvSpPr txBox="1">
            <a:spLocks noChangeArrowheads="1"/>
          </p:cNvSpPr>
          <p:nvPr/>
        </p:nvSpPr>
        <p:spPr bwMode="auto">
          <a:xfrm>
            <a:off x="0" y="188640"/>
            <a:ext cx="9144000" cy="461665"/>
          </a:xfrm>
          <a:prstGeom prst="rect">
            <a:avLst/>
          </a:prstGeom>
          <a:noFill/>
          <a:ln w="9525">
            <a:noFill/>
            <a:miter lim="800000"/>
            <a:headEnd/>
            <a:tailEnd/>
          </a:ln>
          <a:effectLst/>
        </p:spPr>
        <p:txBody>
          <a:bodyPr wrap="square">
            <a:spAutoFit/>
          </a:bodyPr>
          <a:lstStyle/>
          <a:p>
            <a:r>
              <a:rPr lang="en-GB" sz="2400" b="1" dirty="0" smtClean="0">
                <a:effectLst/>
                <a:latin typeface="Arial" charset="0"/>
              </a:rPr>
              <a:t>STEP ONE – IDENTIFY NA TAXA</a:t>
            </a:r>
            <a:endParaRPr lang="en-GB" sz="2400" b="1" dirty="0">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5">
                                            <p:txEl>
                                              <p:pRg st="2" end="2"/>
                                            </p:txEl>
                                          </p:spTgt>
                                        </p:tgtEl>
                                        <p:attrNameLst>
                                          <p:attrName>style.visibility</p:attrName>
                                        </p:attrNameLst>
                                      </p:cBhvr>
                                      <p:to>
                                        <p:strVal val="visible"/>
                                      </p:to>
                                    </p:set>
                                    <p:animEffect transition="in" filter="fade">
                                      <p:cBhvr>
                                        <p:cTn id="7" dur="500"/>
                                        <p:tgtEl>
                                          <p:spTgt spid="1434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10248</TotalTime>
  <Words>9464</Words>
  <Application>Microsoft Office PowerPoint</Application>
  <PresentationFormat>Экран (4:3)</PresentationFormat>
  <Paragraphs>761</Paragraphs>
  <Slides>52</Slides>
  <Notes>49</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Custom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Dealing with a lack of high quality data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itcom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itcom</dc:creator>
  <cp:lastModifiedBy>Владелец</cp:lastModifiedBy>
  <cp:revision>905</cp:revision>
  <cp:lastPrinted>2003-04-09T12:18:20Z</cp:lastPrinted>
  <dcterms:created xsi:type="dcterms:W3CDTF">2002-05-16T11:58:28Z</dcterms:created>
  <dcterms:modified xsi:type="dcterms:W3CDTF">2014-10-02T11:37:44Z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D:\Rebe IUCN RLU\Training\Training Materials\New Stuff!\RL_Assessor_Training\Session_13_RegGuides\13_Regional_Red_Lists.ppta</vt:lpwstr>
  </property>
  <property fmtid="{D5CDD505-2E9C-101B-9397-08002B2CF9AE}" pid="4" name="ArticulateGUID">
    <vt:lpwstr>2A49570D-FEB9-441C-AF43-DCD731A0A2F8</vt:lpwstr>
  </property>
  <property fmtid="{D5CDD505-2E9C-101B-9397-08002B2CF9AE}" pid="5" name="ArticulatePath">
    <vt:lpwstr>13_Regional_Red_Lists</vt:lpwstr>
  </property>
</Properties>
</file>