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297" r:id="rId4"/>
    <p:sldId id="296" r:id="rId5"/>
    <p:sldId id="298" r:id="rId6"/>
    <p:sldId id="299" r:id="rId7"/>
    <p:sldId id="300" r:id="rId8"/>
    <p:sldId id="303" r:id="rId9"/>
    <p:sldId id="302" r:id="rId10"/>
    <p:sldId id="305" r:id="rId11"/>
    <p:sldId id="304" r:id="rId12"/>
    <p:sldId id="306" r:id="rId13"/>
    <p:sldId id="293" r:id="rId14"/>
    <p:sldId id="308" r:id="rId15"/>
    <p:sldId id="295" r:id="rId16"/>
    <p:sldId id="312" r:id="rId17"/>
    <p:sldId id="309" r:id="rId18"/>
    <p:sldId id="313" r:id="rId19"/>
    <p:sldId id="311" r:id="rId20"/>
    <p:sldId id="259" r:id="rId21"/>
  </p:sldIdLst>
  <p:sldSz cx="9144000" cy="6858000" type="screen4x3"/>
  <p:notesSz cx="7315200" cy="96012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ikkaju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006600"/>
    <a:srgbClr val="FF6600"/>
    <a:srgbClr val="66FFFF"/>
    <a:srgbClr val="FFFF99"/>
    <a:srgbClr val="1ED4E2"/>
    <a:srgbClr val="0033CC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9540" autoAdjust="0"/>
  </p:normalViewPr>
  <p:slideViewPr>
    <p:cSldViewPr>
      <p:cViewPr>
        <p:scale>
          <a:sx n="80" d="100"/>
          <a:sy n="80" d="100"/>
        </p:scale>
        <p:origin x="-1674" y="-72"/>
      </p:cViewPr>
      <p:guideLst>
        <p:guide orient="horz" pos="890"/>
        <p:guide orient="horz" pos="4065"/>
        <p:guide orient="horz" pos="1389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08" y="-108"/>
      </p:cViewPr>
      <p:guideLst>
        <p:guide orient="horz" pos="3024"/>
        <p:guide pos="23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Taul1!$P$15:$X$15</c:f>
              <c:strCache>
                <c:ptCount val="9"/>
                <c:pt idx="0">
                  <c:v>RE</c:v>
                </c:pt>
                <c:pt idx="1">
                  <c:v>CR</c:v>
                </c:pt>
                <c:pt idx="2">
                  <c:v>EN</c:v>
                </c:pt>
                <c:pt idx="3">
                  <c:v>VU</c:v>
                </c:pt>
                <c:pt idx="4">
                  <c:v>NT</c:v>
                </c:pt>
                <c:pt idx="5">
                  <c:v>DD</c:v>
                </c:pt>
                <c:pt idx="6">
                  <c:v>LC</c:v>
                </c:pt>
                <c:pt idx="7">
                  <c:v>NA</c:v>
                </c:pt>
                <c:pt idx="8">
                  <c:v>NE</c:v>
                </c:pt>
              </c:strCache>
            </c:strRef>
          </c:cat>
          <c:val>
            <c:numRef>
              <c:f>Taul1!$P$16:$X$16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70</c:v>
                </c:pt>
                <c:pt idx="3">
                  <c:v>76</c:v>
                </c:pt>
                <c:pt idx="4">
                  <c:v>124</c:v>
                </c:pt>
                <c:pt idx="5">
                  <c:v>22</c:v>
                </c:pt>
                <c:pt idx="6">
                  <c:v>532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/>
        <c:gapWidth val="50"/>
        <c:axId val="189263232"/>
        <c:axId val="192500864"/>
      </c:barChart>
      <c:catAx>
        <c:axId val="189263232"/>
        <c:scaling>
          <c:orientation val="minMax"/>
        </c:scaling>
        <c:axPos val="b"/>
        <c:tickLblPos val="nextTo"/>
        <c:crossAx val="192500864"/>
        <c:crosses val="autoZero"/>
        <c:auto val="1"/>
        <c:lblAlgn val="ctr"/>
        <c:lblOffset val="100"/>
      </c:catAx>
      <c:valAx>
        <c:axId val="192500864"/>
        <c:scaling>
          <c:orientation val="minMax"/>
        </c:scaling>
        <c:axPos val="l"/>
        <c:majorGridlines/>
        <c:numFmt formatCode="General" sourceLinked="1"/>
        <c:tickLblPos val="nextTo"/>
        <c:crossAx val="18926323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Taul1!$P$15:$X$15</c:f>
              <c:strCache>
                <c:ptCount val="9"/>
                <c:pt idx="0">
                  <c:v>RE</c:v>
                </c:pt>
                <c:pt idx="1">
                  <c:v>CR</c:v>
                </c:pt>
                <c:pt idx="2">
                  <c:v>EN</c:v>
                </c:pt>
                <c:pt idx="3">
                  <c:v>VU</c:v>
                </c:pt>
                <c:pt idx="4">
                  <c:v>NT</c:v>
                </c:pt>
                <c:pt idx="5">
                  <c:v>DD</c:v>
                </c:pt>
                <c:pt idx="6">
                  <c:v>LC</c:v>
                </c:pt>
                <c:pt idx="7">
                  <c:v>NA</c:v>
                </c:pt>
                <c:pt idx="8">
                  <c:v>NE</c:v>
                </c:pt>
              </c:strCache>
            </c:strRef>
          </c:cat>
          <c:val>
            <c:numRef>
              <c:f>Taul1!$P$16:$X$16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70</c:v>
                </c:pt>
                <c:pt idx="3">
                  <c:v>76</c:v>
                </c:pt>
                <c:pt idx="4">
                  <c:v>124</c:v>
                </c:pt>
                <c:pt idx="5">
                  <c:v>22</c:v>
                </c:pt>
                <c:pt idx="6">
                  <c:v>532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/>
        <c:gapWidth val="50"/>
        <c:axId val="192999424"/>
        <c:axId val="193000960"/>
      </c:barChart>
      <c:catAx>
        <c:axId val="192999424"/>
        <c:scaling>
          <c:orientation val="minMax"/>
        </c:scaling>
        <c:axPos val="b"/>
        <c:tickLblPos val="nextTo"/>
        <c:crossAx val="193000960"/>
        <c:crosses val="autoZero"/>
        <c:auto val="1"/>
        <c:lblAlgn val="ctr"/>
        <c:lblOffset val="100"/>
      </c:catAx>
      <c:valAx>
        <c:axId val="193000960"/>
        <c:scaling>
          <c:orientation val="minMax"/>
        </c:scaling>
        <c:axPos val="l"/>
        <c:majorGridlines/>
        <c:numFmt formatCode="General" sourceLinked="1"/>
        <c:tickLblPos val="nextTo"/>
        <c:crossAx val="19299942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Taul1!$P$15:$X$15</c:f>
              <c:strCache>
                <c:ptCount val="9"/>
                <c:pt idx="0">
                  <c:v>RE</c:v>
                </c:pt>
                <c:pt idx="1">
                  <c:v>CR</c:v>
                </c:pt>
                <c:pt idx="2">
                  <c:v>EN</c:v>
                </c:pt>
                <c:pt idx="3">
                  <c:v>VU</c:v>
                </c:pt>
                <c:pt idx="4">
                  <c:v>NT</c:v>
                </c:pt>
                <c:pt idx="5">
                  <c:v>DD</c:v>
                </c:pt>
                <c:pt idx="6">
                  <c:v>LC</c:v>
                </c:pt>
                <c:pt idx="7">
                  <c:v>NA</c:v>
                </c:pt>
                <c:pt idx="8">
                  <c:v>NE</c:v>
                </c:pt>
              </c:strCache>
            </c:strRef>
          </c:cat>
          <c:val>
            <c:numRef>
              <c:f>Taul1!$P$16:$X$16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70</c:v>
                </c:pt>
                <c:pt idx="3">
                  <c:v>76</c:v>
                </c:pt>
                <c:pt idx="4">
                  <c:v>124</c:v>
                </c:pt>
                <c:pt idx="5">
                  <c:v>22</c:v>
                </c:pt>
                <c:pt idx="6">
                  <c:v>532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/>
        <c:gapWidth val="50"/>
        <c:axId val="202381952"/>
        <c:axId val="202613120"/>
      </c:barChart>
      <c:catAx>
        <c:axId val="202381952"/>
        <c:scaling>
          <c:orientation val="minMax"/>
        </c:scaling>
        <c:axPos val="b"/>
        <c:tickLblPos val="nextTo"/>
        <c:crossAx val="202613120"/>
        <c:crosses val="autoZero"/>
        <c:auto val="1"/>
        <c:lblAlgn val="ctr"/>
        <c:lblOffset val="100"/>
      </c:catAx>
      <c:valAx>
        <c:axId val="202613120"/>
        <c:scaling>
          <c:orientation val="minMax"/>
        </c:scaling>
        <c:axPos val="l"/>
        <c:majorGridlines/>
        <c:numFmt formatCode="General" sourceLinked="1"/>
        <c:tickLblPos val="nextTo"/>
        <c:crossAx val="20238195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Taul1!$P$15:$X$15</c:f>
              <c:strCache>
                <c:ptCount val="9"/>
                <c:pt idx="0">
                  <c:v>RE</c:v>
                </c:pt>
                <c:pt idx="1">
                  <c:v>CR</c:v>
                </c:pt>
                <c:pt idx="2">
                  <c:v>EN</c:v>
                </c:pt>
                <c:pt idx="3">
                  <c:v>VU</c:v>
                </c:pt>
                <c:pt idx="4">
                  <c:v>NT</c:v>
                </c:pt>
                <c:pt idx="5">
                  <c:v>DD</c:v>
                </c:pt>
                <c:pt idx="6">
                  <c:v>LC</c:v>
                </c:pt>
                <c:pt idx="7">
                  <c:v>NA</c:v>
                </c:pt>
                <c:pt idx="8">
                  <c:v>NE</c:v>
                </c:pt>
              </c:strCache>
            </c:strRef>
          </c:cat>
          <c:val>
            <c:numRef>
              <c:f>Taul1!$P$16:$X$16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70</c:v>
                </c:pt>
                <c:pt idx="3">
                  <c:v>76</c:v>
                </c:pt>
                <c:pt idx="4">
                  <c:v>124</c:v>
                </c:pt>
                <c:pt idx="5">
                  <c:v>22</c:v>
                </c:pt>
                <c:pt idx="6">
                  <c:v>532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/>
        <c:gapWidth val="50"/>
        <c:axId val="203825536"/>
        <c:axId val="203827072"/>
      </c:barChart>
      <c:catAx>
        <c:axId val="203825536"/>
        <c:scaling>
          <c:orientation val="minMax"/>
        </c:scaling>
        <c:axPos val="b"/>
        <c:tickLblPos val="nextTo"/>
        <c:crossAx val="203827072"/>
        <c:crosses val="autoZero"/>
        <c:auto val="1"/>
        <c:lblAlgn val="ctr"/>
        <c:lblOffset val="100"/>
      </c:catAx>
      <c:valAx>
        <c:axId val="203827072"/>
        <c:scaling>
          <c:orientation val="minMax"/>
        </c:scaling>
        <c:axPos val="l"/>
        <c:majorGridlines/>
        <c:numFmt formatCode="General" sourceLinked="1"/>
        <c:tickLblPos val="nextTo"/>
        <c:crossAx val="20382553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Taul1!$P$15:$X$15</c:f>
              <c:strCache>
                <c:ptCount val="9"/>
                <c:pt idx="0">
                  <c:v>RE</c:v>
                </c:pt>
                <c:pt idx="1">
                  <c:v>CR</c:v>
                </c:pt>
                <c:pt idx="2">
                  <c:v>EN</c:v>
                </c:pt>
                <c:pt idx="3">
                  <c:v>VU</c:v>
                </c:pt>
                <c:pt idx="4">
                  <c:v>NT</c:v>
                </c:pt>
                <c:pt idx="5">
                  <c:v>DD</c:v>
                </c:pt>
                <c:pt idx="6">
                  <c:v>LC</c:v>
                </c:pt>
                <c:pt idx="7">
                  <c:v>NA</c:v>
                </c:pt>
                <c:pt idx="8">
                  <c:v>NE</c:v>
                </c:pt>
              </c:strCache>
            </c:strRef>
          </c:cat>
          <c:val>
            <c:numRef>
              <c:f>Taul1!$P$16:$X$16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70</c:v>
                </c:pt>
                <c:pt idx="3">
                  <c:v>76</c:v>
                </c:pt>
                <c:pt idx="4">
                  <c:v>124</c:v>
                </c:pt>
                <c:pt idx="5">
                  <c:v>22</c:v>
                </c:pt>
                <c:pt idx="6">
                  <c:v>532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/>
        <c:gapWidth val="50"/>
        <c:axId val="204042240"/>
        <c:axId val="204043776"/>
      </c:barChart>
      <c:catAx>
        <c:axId val="204042240"/>
        <c:scaling>
          <c:orientation val="minMax"/>
        </c:scaling>
        <c:axPos val="b"/>
        <c:tickLblPos val="nextTo"/>
        <c:crossAx val="204043776"/>
        <c:crosses val="autoZero"/>
        <c:auto val="1"/>
        <c:lblAlgn val="ctr"/>
        <c:lblOffset val="100"/>
      </c:catAx>
      <c:valAx>
        <c:axId val="204043776"/>
        <c:scaling>
          <c:orientation val="minMax"/>
        </c:scaling>
        <c:axPos val="l"/>
        <c:majorGridlines/>
        <c:numFmt formatCode="General" sourceLinked="1"/>
        <c:tickLblPos val="nextTo"/>
        <c:crossAx val="20404224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Taul1!$P$15:$X$15</c:f>
              <c:strCache>
                <c:ptCount val="9"/>
                <c:pt idx="0">
                  <c:v>RE</c:v>
                </c:pt>
                <c:pt idx="1">
                  <c:v>CR</c:v>
                </c:pt>
                <c:pt idx="2">
                  <c:v>EN</c:v>
                </c:pt>
                <c:pt idx="3">
                  <c:v>VU</c:v>
                </c:pt>
                <c:pt idx="4">
                  <c:v>NT</c:v>
                </c:pt>
                <c:pt idx="5">
                  <c:v>DD</c:v>
                </c:pt>
                <c:pt idx="6">
                  <c:v>LC</c:v>
                </c:pt>
                <c:pt idx="7">
                  <c:v>NA</c:v>
                </c:pt>
                <c:pt idx="8">
                  <c:v>NE</c:v>
                </c:pt>
              </c:strCache>
            </c:strRef>
          </c:cat>
          <c:val>
            <c:numRef>
              <c:f>Taul1!$P$16:$X$16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70</c:v>
                </c:pt>
                <c:pt idx="3">
                  <c:v>76</c:v>
                </c:pt>
                <c:pt idx="4">
                  <c:v>124</c:v>
                </c:pt>
                <c:pt idx="5">
                  <c:v>22</c:v>
                </c:pt>
                <c:pt idx="6">
                  <c:v>532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dLbls/>
        <c:gapWidth val="50"/>
        <c:axId val="204234112"/>
        <c:axId val="204240000"/>
      </c:barChart>
      <c:catAx>
        <c:axId val="204234112"/>
        <c:scaling>
          <c:orientation val="minMax"/>
        </c:scaling>
        <c:axPos val="b"/>
        <c:tickLblPos val="nextTo"/>
        <c:crossAx val="204240000"/>
        <c:crosses val="autoZero"/>
        <c:auto val="1"/>
        <c:lblAlgn val="ctr"/>
        <c:lblOffset val="100"/>
      </c:catAx>
      <c:valAx>
        <c:axId val="204240000"/>
        <c:scaling>
          <c:orientation val="minMax"/>
        </c:scaling>
        <c:axPos val="l"/>
        <c:majorGridlines/>
        <c:numFmt formatCode="General" sourceLinked="1"/>
        <c:tickLblPos val="nextTo"/>
        <c:crossAx val="20423411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1840493392753066E-2"/>
          <c:y val="4.7795157892258994E-2"/>
          <c:w val="0.49588486856858638"/>
          <c:h val="0.89861257253157301"/>
        </c:manualLayout>
      </c:layout>
      <c:barChart>
        <c:barDir val="col"/>
        <c:grouping val="clustered"/>
        <c:ser>
          <c:idx val="0"/>
          <c:order val="0"/>
          <c:tx>
            <c:strRef>
              <c:f>Taul1!$B$1</c:f>
              <c:strCache>
                <c:ptCount val="1"/>
                <c:pt idx="0">
                  <c:v>A (reduction of population size)</c:v>
                </c:pt>
              </c:strCache>
            </c:strRef>
          </c:tx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 (small geographic range)</c:v>
                </c:pt>
              </c:strCache>
            </c:strRef>
          </c:tx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Taul1!$C$2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 (small and continuously declining population)</c:v>
                </c:pt>
              </c:strCache>
            </c:strRef>
          </c:tx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D (very small or restricted population)</c:v>
                </c:pt>
              </c:strCache>
            </c:strRef>
          </c:tx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Taul1!$E$2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 (quantitative analysis)</c:v>
                </c:pt>
              </c:strCache>
            </c:strRef>
          </c:tx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axId val="204830592"/>
        <c:axId val="204832128"/>
      </c:barChart>
      <c:catAx>
        <c:axId val="204830592"/>
        <c:scaling>
          <c:orientation val="minMax"/>
        </c:scaling>
        <c:axPos val="b"/>
        <c:numFmt formatCode="General" sourceLinked="1"/>
        <c:tickLblPos val="nextTo"/>
        <c:crossAx val="204832128"/>
        <c:crosses val="autoZero"/>
        <c:auto val="1"/>
        <c:lblAlgn val="ctr"/>
        <c:lblOffset val="100"/>
      </c:catAx>
      <c:valAx>
        <c:axId val="204832128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20483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3637359792221"/>
          <c:y val="6.4929204477243083E-2"/>
          <c:w val="0.38636264020777894"/>
          <c:h val="0.92610218565728575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t" anchorCtr="0" compatLnSpc="1">
            <a:prstTxWarp prst="textNoShape">
              <a:avLst/>
            </a:prstTxWarp>
          </a:bodyPr>
          <a:lstStyle>
            <a:lvl1pPr defTabSz="953909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003" y="2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t" anchorCtr="0" compatLnSpc="1">
            <a:prstTxWarp prst="textNoShape">
              <a:avLst/>
            </a:prstTxWarp>
          </a:bodyPr>
          <a:lstStyle>
            <a:lvl1pPr algn="r" defTabSz="953909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4219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b" anchorCtr="0" compatLnSpc="1">
            <a:prstTxWarp prst="textNoShape">
              <a:avLst/>
            </a:prstTxWarp>
          </a:bodyPr>
          <a:lstStyle>
            <a:lvl1pPr defTabSz="953909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003" y="9124219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b" anchorCtr="0" compatLnSpc="1">
            <a:prstTxWarp prst="textNoShape">
              <a:avLst/>
            </a:prstTxWarp>
          </a:bodyPr>
          <a:lstStyle>
            <a:lvl1pPr algn="r" defTabSz="953909">
              <a:defRPr sz="1200">
                <a:cs typeface="+mn-cs"/>
              </a:defRPr>
            </a:lvl1pPr>
          </a:lstStyle>
          <a:p>
            <a:pPr>
              <a:defRPr/>
            </a:pPr>
            <a:fld id="{3EC8BE99-7EBB-47F6-A26D-8FF79B604D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6915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t" anchorCtr="0" compatLnSpc="1">
            <a:prstTxWarp prst="textNoShape">
              <a:avLst/>
            </a:prstTxWarp>
          </a:bodyPr>
          <a:lstStyle>
            <a:lvl1pPr defTabSz="953909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003" y="2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t" anchorCtr="0" compatLnSpc="1">
            <a:prstTxWarp prst="textNoShape">
              <a:avLst/>
            </a:prstTxWarp>
          </a:bodyPr>
          <a:lstStyle>
            <a:lvl1pPr algn="r" defTabSz="953909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7425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33" y="4560571"/>
            <a:ext cx="5363341" cy="431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4219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b" anchorCtr="0" compatLnSpc="1">
            <a:prstTxWarp prst="textNoShape">
              <a:avLst/>
            </a:prstTxWarp>
          </a:bodyPr>
          <a:lstStyle>
            <a:lvl1pPr defTabSz="953909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003" y="9124219"/>
            <a:ext cx="3172199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5" tIns="47647" rIns="95295" bIns="47647" numCol="1" anchor="b" anchorCtr="0" compatLnSpc="1">
            <a:prstTxWarp prst="textNoShape">
              <a:avLst/>
            </a:prstTxWarp>
          </a:bodyPr>
          <a:lstStyle>
            <a:lvl1pPr algn="r" defTabSz="953909">
              <a:defRPr sz="1200">
                <a:cs typeface="+mn-cs"/>
              </a:defRPr>
            </a:lvl1pPr>
          </a:lstStyle>
          <a:p>
            <a:pPr>
              <a:defRPr/>
            </a:pPr>
            <a:fld id="{2C0C9CE0-FA50-4BE6-A446-D613098B722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15312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Deficient are </a:t>
            </a:r>
            <a:r>
              <a:rPr lang="en-US" dirty="0" smtClean="0"/>
              <a:t>mainly species with only few observations. They are can</a:t>
            </a:r>
            <a:r>
              <a:rPr lang="en-US" baseline="0" dirty="0" smtClean="0"/>
              <a:t> anything between l</a:t>
            </a:r>
            <a:r>
              <a:rPr lang="en-US" dirty="0" smtClean="0"/>
              <a:t>east</a:t>
            </a:r>
            <a:r>
              <a:rPr lang="en-US" baseline="0" dirty="0" smtClean="0"/>
              <a:t> concern and threatened, but assessment is not possible because of insufficient data.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(e.g. </a:t>
            </a:r>
            <a:r>
              <a:rPr lang="en-US" dirty="0" err="1" smtClean="0"/>
              <a:t>Fontinalis</a:t>
            </a:r>
            <a:r>
              <a:rPr lang="en-US" dirty="0" smtClean="0"/>
              <a:t> </a:t>
            </a:r>
            <a:r>
              <a:rPr lang="en-US" dirty="0" err="1" smtClean="0"/>
              <a:t>squamosa</a:t>
            </a:r>
            <a:r>
              <a:rPr lang="en-US" dirty="0" smtClean="0"/>
              <a:t> – only one found from Finland, </a:t>
            </a:r>
            <a:r>
              <a:rPr lang="en-US" dirty="0" err="1" smtClean="0"/>
              <a:t>Fissidens</a:t>
            </a:r>
            <a:r>
              <a:rPr lang="en-US" dirty="0" smtClean="0"/>
              <a:t> </a:t>
            </a:r>
            <a:r>
              <a:rPr lang="en-US" dirty="0" err="1" smtClean="0"/>
              <a:t>bryoides</a:t>
            </a:r>
            <a:r>
              <a:rPr lang="en-US" dirty="0" smtClean="0"/>
              <a:t> s.str. not separated from F. </a:t>
            </a:r>
            <a:r>
              <a:rPr lang="en-US" dirty="0" err="1" smtClean="0"/>
              <a:t>viridulus</a:t>
            </a:r>
            <a:r>
              <a:rPr lang="en-US" dirty="0" smtClean="0"/>
              <a:t> – probably a more rare species?).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aseline="0" dirty="0" smtClean="0"/>
              <a:t>In </a:t>
            </a:r>
            <a:r>
              <a:rPr lang="fi-FI" baseline="0" dirty="0" err="1" smtClean="0"/>
              <a:t>Finnish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Evaluated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major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determination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problems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gained</a:t>
            </a:r>
            <a:r>
              <a:rPr lang="fi-FI" baseline="0" dirty="0" smtClean="0"/>
              <a:t> new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(and </a:t>
            </a:r>
            <a:r>
              <a:rPr lang="fi-FI" baseline="0" dirty="0" err="1" smtClean="0"/>
              <a:t>it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late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fix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situation</a:t>
            </a:r>
            <a:r>
              <a:rPr lang="fi-FI" baseline="0" dirty="0" smtClean="0"/>
              <a:t>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applicable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alien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: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lives</a:t>
            </a:r>
            <a:r>
              <a:rPr lang="fi-FI" dirty="0" smtClean="0"/>
              <a:t> in </a:t>
            </a:r>
            <a:r>
              <a:rPr lang="fi-FI" dirty="0" err="1" smtClean="0"/>
              <a:t>greenhouses</a:t>
            </a:r>
            <a:r>
              <a:rPr lang="fi-FI" dirty="0" smtClean="0"/>
              <a:t> and an </a:t>
            </a:r>
            <a:r>
              <a:rPr lang="fi-FI" dirty="0" err="1" smtClean="0"/>
              <a:t>aquarium</a:t>
            </a:r>
            <a:r>
              <a:rPr lang="fi-FI" dirty="0" smtClean="0"/>
              <a:t> </a:t>
            </a:r>
            <a:r>
              <a:rPr lang="fi-FI" dirty="0" err="1" smtClean="0"/>
              <a:t>escaper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en-US" dirty="0" smtClean="0"/>
              <a:t>(Lunularia cruciata, Riccia rhenana)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little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applicating</a:t>
            </a:r>
            <a:r>
              <a:rPr lang="fi-FI" baseline="0" dirty="0" smtClean="0"/>
              <a:t> IUCN </a:t>
            </a:r>
            <a:r>
              <a:rPr lang="fi-FI" baseline="0" dirty="0" err="1" smtClean="0"/>
              <a:t>criteria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co-operated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Sweden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Norway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make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assessments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comparable</a:t>
            </a:r>
            <a:r>
              <a:rPr lang="fi-FI" baseline="0" dirty="0" smtClean="0"/>
              <a:t>.</a:t>
            </a:r>
          </a:p>
          <a:p>
            <a:endParaRPr lang="fi-FI" dirty="0" smtClean="0"/>
          </a:p>
          <a:p>
            <a:r>
              <a:rPr lang="fi-FI" baseline="0" dirty="0" err="1" smtClean="0"/>
              <a:t>According</a:t>
            </a:r>
            <a:r>
              <a:rPr lang="fi-FI" baseline="0" dirty="0" smtClean="0"/>
              <a:t> to IUCN </a:t>
            </a:r>
            <a:r>
              <a:rPr lang="fi-FI" baseline="0" dirty="0" err="1" smtClean="0"/>
              <a:t>guidelines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well-distinquishable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units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counted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individuals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</a:t>
            </a:r>
            <a:r>
              <a:rPr lang="fi-FI" dirty="0" err="1" smtClean="0"/>
              <a:t>rimarily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the </a:t>
            </a:r>
            <a:r>
              <a:rPr lang="fi-FI" dirty="0" err="1" smtClean="0"/>
              <a:t>known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tufts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tussocs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cushions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rosettes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individulas</a:t>
            </a:r>
            <a:r>
              <a:rPr lang="fi-FI" baseline="0" dirty="0" smtClean="0"/>
              <a:t>.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didn´t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such</a:t>
            </a:r>
            <a:r>
              <a:rPr lang="fi-FI" dirty="0" smtClean="0"/>
              <a:t> </a:t>
            </a:r>
            <a:r>
              <a:rPr lang="fi-FI" dirty="0" err="1" smtClean="0"/>
              <a:t>accurate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, </a:t>
            </a:r>
            <a:r>
              <a:rPr lang="fi-FI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</a:t>
            </a:r>
            <a:r>
              <a:rPr lang="fi-FI" dirty="0" err="1" smtClean="0"/>
              <a:t>urface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r>
              <a:rPr lang="fi-FI" dirty="0" smtClean="0"/>
              <a:t> as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template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individual</a:t>
            </a:r>
            <a:r>
              <a:rPr lang="fi-FI" baseline="0" dirty="0" smtClean="0"/>
              <a:t>. Grid </a:t>
            </a:r>
            <a:r>
              <a:rPr lang="fi-FI" baseline="0" dirty="0" err="1" smtClean="0"/>
              <a:t>size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related</a:t>
            </a:r>
            <a:r>
              <a:rPr lang="fi-FI" baseline="0" dirty="0" smtClean="0"/>
              <a:t> to life </a:t>
            </a:r>
            <a:r>
              <a:rPr lang="fi-FI" baseline="0" dirty="0" err="1" smtClean="0"/>
              <a:t>cycle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strategy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pioneers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get</a:t>
            </a:r>
            <a:r>
              <a:rPr lang="fi-FI" baseline="0" dirty="0" smtClean="0"/>
              <a:t> 1 square </a:t>
            </a:r>
            <a:r>
              <a:rPr lang="fi-FI" baseline="0" dirty="0" err="1" smtClean="0"/>
              <a:t>desimeter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dominat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species</a:t>
            </a:r>
            <a:r>
              <a:rPr lang="fi-FI" baseline="0" dirty="0" smtClean="0"/>
              <a:t> 1 square </a:t>
            </a:r>
            <a:r>
              <a:rPr lang="fi-FI" baseline="0" dirty="0" err="1" smtClean="0"/>
              <a:t>meter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individual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dirty="0" smtClean="0"/>
              <a:t>In </a:t>
            </a:r>
            <a:r>
              <a:rPr lang="fi-FI" dirty="0" err="1" smtClean="0"/>
              <a:t>addition</a:t>
            </a:r>
            <a:r>
              <a:rPr lang="fi-FI" dirty="0" smtClean="0"/>
              <a:t>, for </a:t>
            </a:r>
            <a:r>
              <a:rPr lang="fi-FI" dirty="0" err="1" smtClean="0"/>
              <a:t>epiphytes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calculated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if</a:t>
            </a:r>
            <a:r>
              <a:rPr lang="fi-FI" baseline="0" dirty="0" smtClean="0"/>
              <a:t> no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available</a:t>
            </a:r>
            <a:r>
              <a:rPr lang="fi-FI" baseline="0" dirty="0" smtClean="0"/>
              <a:t>) </a:t>
            </a:r>
            <a:r>
              <a:rPr lang="fi-FI" baseline="0" dirty="0" err="1" smtClean="0"/>
              <a:t>two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individuals</a:t>
            </a:r>
            <a:r>
              <a:rPr lang="fi-FI" baseline="0" dirty="0" smtClean="0"/>
              <a:t> per </a:t>
            </a:r>
            <a:r>
              <a:rPr lang="fi-FI" baseline="0" dirty="0" err="1" smtClean="0"/>
              <a:t>tree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log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stump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smtClean="0"/>
              <a:t>The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important</a:t>
            </a:r>
            <a:r>
              <a:rPr lang="fi-FI" baseline="0" dirty="0" smtClean="0"/>
              <a:t> definition </a:t>
            </a:r>
            <a:r>
              <a:rPr lang="fi-FI" baseline="0" dirty="0" err="1" smtClean="0"/>
              <a:t>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conserns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generation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length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actually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evaluation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three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generations</a:t>
            </a:r>
            <a:r>
              <a:rPr lang="fi-FI" baseline="0" dirty="0" smtClean="0"/>
              <a:t>. In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evaluation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related</a:t>
            </a:r>
            <a:r>
              <a:rPr lang="fi-FI" baseline="0" dirty="0" smtClean="0"/>
              <a:t> to life </a:t>
            </a:r>
            <a:r>
              <a:rPr lang="fi-FI" baseline="0" dirty="0" err="1" smtClean="0"/>
              <a:t>cycle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strategy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short-living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fugitive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species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shortest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evaluation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species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grow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permanent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substrates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rock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longest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evaluation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An </a:t>
            </a:r>
            <a:r>
              <a:rPr lang="fi-FI" dirty="0" err="1" smtClean="0"/>
              <a:t>overview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usage</a:t>
            </a:r>
            <a:r>
              <a:rPr lang="fi-FI" baseline="0" dirty="0" smtClean="0"/>
              <a:t> of IUCN </a:t>
            </a:r>
            <a:r>
              <a:rPr lang="fi-FI" baseline="0" dirty="0" err="1" smtClean="0"/>
              <a:t>criteria</a:t>
            </a:r>
            <a:r>
              <a:rPr lang="fi-FI" baseline="0" dirty="0" smtClean="0"/>
              <a:t> . </a:t>
            </a:r>
            <a:r>
              <a:rPr lang="fi-FI" baseline="0" dirty="0" err="1" smtClean="0"/>
              <a:t>Criteria</a:t>
            </a:r>
            <a:r>
              <a:rPr lang="fi-FI" baseline="0" dirty="0" smtClean="0"/>
              <a:t> B and D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most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Criteria</a:t>
            </a:r>
            <a:r>
              <a:rPr lang="fi-FI" baseline="0" dirty="0" smtClean="0"/>
              <a:t> E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bryophyte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 at all.</a:t>
            </a:r>
            <a:endParaRPr lang="fi-FI" dirty="0" smtClean="0"/>
          </a:p>
          <a:p>
            <a:r>
              <a:rPr lang="fi-FI" dirty="0" err="1" smtClean="0"/>
              <a:t>Mostly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c</a:t>
            </a:r>
            <a:r>
              <a:rPr lang="fi-FI" dirty="0" err="1" smtClean="0"/>
              <a:t>ombination</a:t>
            </a:r>
            <a:r>
              <a:rPr lang="fi-FI" dirty="0" smtClean="0"/>
              <a:t> of </a:t>
            </a:r>
            <a:r>
              <a:rPr lang="fi-FI" dirty="0" err="1" smtClean="0"/>
              <a:t>criteria</a:t>
            </a:r>
            <a:r>
              <a:rPr lang="fi-FI" dirty="0" smtClean="0"/>
              <a:t> and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subcriteria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baseline="0" dirty="0" smtClean="0"/>
              <a:t> -&gt;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reliable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assesment</a:t>
            </a:r>
            <a:r>
              <a:rPr lang="fi-FI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</a:t>
            </a:r>
            <a:r>
              <a:rPr lang="en-US" baseline="0" dirty="0" smtClean="0"/>
              <a:t> </a:t>
            </a:r>
            <a:r>
              <a:rPr lang="en-US" dirty="0" smtClean="0"/>
              <a:t>known localities (but five of</a:t>
            </a:r>
            <a:r>
              <a:rPr lang="en-US" baseline="0" dirty="0" smtClean="0"/>
              <a:t> those discovered after the assessment)</a:t>
            </a:r>
            <a:r>
              <a:rPr lang="en-US" dirty="0" smtClean="0"/>
              <a:t>, very few suitable habitats.</a:t>
            </a:r>
          </a:p>
          <a:p>
            <a:pPr defTabSz="948965">
              <a:defRPr/>
            </a:pPr>
            <a:r>
              <a:rPr lang="en-US" dirty="0" smtClean="0"/>
              <a:t>Calcareous fell habitats are declining according to Assessment of threatened habitat types in Finland: overgrazing</a:t>
            </a:r>
            <a:r>
              <a:rPr lang="en-US" baseline="0" dirty="0" smtClean="0"/>
              <a:t> by reindeers and also </a:t>
            </a:r>
            <a:r>
              <a:rPr lang="en-US" dirty="0" smtClean="0"/>
              <a:t>climate warming will change habitats in the long run.</a:t>
            </a:r>
          </a:p>
          <a:p>
            <a:r>
              <a:rPr lang="fi-FI" b="1" dirty="0" smtClean="0"/>
              <a:t>A: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Reduction</a:t>
            </a:r>
            <a:r>
              <a:rPr lang="fi-FI" b="1" baseline="0" dirty="0" smtClean="0"/>
              <a:t> in </a:t>
            </a:r>
            <a:r>
              <a:rPr lang="fi-FI" b="1" baseline="0" dirty="0" err="1" smtClean="0"/>
              <a:t>population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size</a:t>
            </a:r>
            <a:endParaRPr lang="fi-FI" b="1" dirty="0" smtClean="0"/>
          </a:p>
          <a:p>
            <a:r>
              <a:rPr lang="fi-FI" dirty="0" smtClean="0"/>
              <a:t>A1: </a:t>
            </a:r>
            <a:r>
              <a:rPr lang="fi-FI" dirty="0" err="1" smtClean="0"/>
              <a:t>States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</a:t>
            </a:r>
            <a:r>
              <a:rPr lang="fi-FI" dirty="0" err="1" smtClean="0"/>
              <a:t>ause</a:t>
            </a:r>
            <a:r>
              <a:rPr lang="fi-FI" dirty="0" smtClean="0"/>
              <a:t> of </a:t>
            </a:r>
            <a:r>
              <a:rPr lang="fi-FI" dirty="0" err="1" smtClean="0"/>
              <a:t>reduction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population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size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clearly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reversible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understood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ceased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true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species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A2: </a:t>
            </a:r>
            <a:r>
              <a:rPr lang="fi-FI" baseline="0" dirty="0" err="1" smtClean="0"/>
              <a:t>limit</a:t>
            </a:r>
            <a:r>
              <a:rPr lang="fi-FI" baseline="0" dirty="0" smtClean="0"/>
              <a:t> for VU is </a:t>
            </a:r>
            <a:r>
              <a:rPr lang="fi-FI" baseline="0" dirty="0" err="1" smtClean="0"/>
              <a:t>over</a:t>
            </a:r>
            <a:r>
              <a:rPr lang="fi-FI" baseline="0" dirty="0" smtClean="0"/>
              <a:t> 30 % </a:t>
            </a:r>
            <a:r>
              <a:rPr lang="fi-FI" baseline="0" dirty="0" err="1" smtClean="0"/>
              <a:t>reduction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population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size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otherwise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seems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fit</a:t>
            </a:r>
            <a:r>
              <a:rPr lang="fi-FI" baseline="0" dirty="0" smtClean="0"/>
              <a:t>. A2c: </a:t>
            </a:r>
            <a:r>
              <a:rPr lang="fi-FI" baseline="0" dirty="0" err="1" smtClean="0"/>
              <a:t>means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reduction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population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size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related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decline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quality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habitat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A3: </a:t>
            </a:r>
            <a:r>
              <a:rPr lang="fi-FI" baseline="0" dirty="0" err="1" smtClean="0"/>
              <a:t>difference</a:t>
            </a:r>
            <a:r>
              <a:rPr lang="fi-FI" baseline="0" dirty="0" smtClean="0"/>
              <a:t> to A2 is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reduction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happen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future</a:t>
            </a:r>
            <a:r>
              <a:rPr lang="fi-FI" baseline="0" dirty="0" smtClean="0"/>
              <a:t> as in A2 </a:t>
            </a:r>
            <a:r>
              <a:rPr lang="fi-FI" baseline="0" dirty="0" err="1" smtClean="0"/>
              <a:t>it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happened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past</a:t>
            </a:r>
            <a:endParaRPr lang="fi-FI" dirty="0" smtClean="0"/>
          </a:p>
          <a:p>
            <a:r>
              <a:rPr lang="fi-FI" b="1" dirty="0" smtClean="0"/>
              <a:t>B: Small </a:t>
            </a:r>
            <a:r>
              <a:rPr lang="fi-FI" b="1" dirty="0" err="1" smtClean="0"/>
              <a:t>geographic</a:t>
            </a:r>
            <a:r>
              <a:rPr lang="fi-FI" b="1" dirty="0" smtClean="0"/>
              <a:t> </a:t>
            </a:r>
            <a:r>
              <a:rPr lang="fi-FI" b="1" dirty="0" err="1" smtClean="0"/>
              <a:t>range</a:t>
            </a:r>
            <a:endParaRPr lang="fi-FI" b="1" dirty="0" smtClean="0"/>
          </a:p>
          <a:p>
            <a:r>
              <a:rPr lang="fi-FI" dirty="0" smtClean="0"/>
              <a:t>B: </a:t>
            </a:r>
            <a:r>
              <a:rPr lang="fi-FI" dirty="0" err="1" smtClean="0"/>
              <a:t>extent</a:t>
            </a:r>
            <a:r>
              <a:rPr lang="fi-FI" dirty="0" smtClean="0"/>
              <a:t> of </a:t>
            </a:r>
            <a:r>
              <a:rPr lang="fi-FI" dirty="0" err="1" smtClean="0"/>
              <a:t>occurrence</a:t>
            </a:r>
            <a:r>
              <a:rPr lang="fi-FI" dirty="0" smtClean="0"/>
              <a:t> and </a:t>
            </a:r>
            <a:r>
              <a:rPr lang="fi-FI" dirty="0" err="1" smtClean="0"/>
              <a:t>area</a:t>
            </a:r>
            <a:r>
              <a:rPr lang="fi-FI" dirty="0" smtClean="0"/>
              <a:t> of </a:t>
            </a:r>
            <a:r>
              <a:rPr lang="fi-FI" dirty="0" err="1" smtClean="0"/>
              <a:t>occupancy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small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no </a:t>
            </a:r>
            <a:r>
              <a:rPr lang="fi-FI" dirty="0" err="1" smtClean="0"/>
              <a:t>fragmentation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extreme</a:t>
            </a:r>
            <a:r>
              <a:rPr lang="fi-FI" dirty="0" smtClean="0"/>
              <a:t> </a:t>
            </a:r>
            <a:r>
              <a:rPr lang="fi-FI" dirty="0" err="1" smtClean="0"/>
              <a:t>fluctuations</a:t>
            </a:r>
            <a:endParaRPr lang="fi-FI" dirty="0" smtClean="0"/>
          </a:p>
          <a:p>
            <a:r>
              <a:rPr lang="fi-FI" b="1" dirty="0" smtClean="0"/>
              <a:t>C:</a:t>
            </a:r>
            <a:r>
              <a:rPr lang="fi-FI" b="1" baseline="0" dirty="0" smtClean="0"/>
              <a:t> Small and </a:t>
            </a:r>
            <a:r>
              <a:rPr lang="fi-FI" b="1" baseline="0" dirty="0" err="1" smtClean="0"/>
              <a:t>declining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population</a:t>
            </a:r>
            <a:endParaRPr lang="fi-FI" b="1" dirty="0" smtClean="0"/>
          </a:p>
          <a:p>
            <a:r>
              <a:rPr lang="fi-FI" dirty="0" smtClean="0"/>
              <a:t>C: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because</a:t>
            </a:r>
            <a:r>
              <a:rPr lang="fi-FI" baseline="0" dirty="0" smtClean="0"/>
              <a:t> no </a:t>
            </a:r>
            <a:r>
              <a:rPr lang="en-US" dirty="0" smtClean="0"/>
              <a:t>data on population size</a:t>
            </a:r>
          </a:p>
          <a:p>
            <a:r>
              <a:rPr lang="fi-FI" b="1" dirty="0" smtClean="0"/>
              <a:t>D: </a:t>
            </a:r>
            <a:r>
              <a:rPr lang="fi-FI" b="1" dirty="0" err="1" smtClean="0"/>
              <a:t>Very</a:t>
            </a:r>
            <a:r>
              <a:rPr lang="fi-FI" b="1" dirty="0" smtClean="0"/>
              <a:t> </a:t>
            </a:r>
            <a:r>
              <a:rPr lang="fi-FI" b="1" dirty="0" err="1" smtClean="0"/>
              <a:t>small</a:t>
            </a:r>
            <a:r>
              <a:rPr lang="fi-FI" b="1" dirty="0" smtClean="0"/>
              <a:t> </a:t>
            </a:r>
            <a:r>
              <a:rPr lang="fi-FI" b="1" dirty="0" err="1" smtClean="0"/>
              <a:t>or</a:t>
            </a:r>
            <a:r>
              <a:rPr lang="fi-FI" b="1" dirty="0" smtClean="0"/>
              <a:t> </a:t>
            </a:r>
            <a:r>
              <a:rPr lang="fi-FI" b="1" dirty="0" err="1" smtClean="0"/>
              <a:t>restricted</a:t>
            </a:r>
            <a:r>
              <a:rPr lang="fi-FI" b="1" dirty="0" smtClean="0"/>
              <a:t> </a:t>
            </a:r>
            <a:r>
              <a:rPr lang="fi-FI" b="1" dirty="0" err="1" smtClean="0"/>
              <a:t>population</a:t>
            </a:r>
            <a:endParaRPr lang="fi-FI" b="1" dirty="0" smtClean="0"/>
          </a:p>
          <a:p>
            <a:r>
              <a:rPr lang="fi-FI" dirty="0" smtClean="0"/>
              <a:t>D1: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applicable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no data on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endParaRPr lang="fi-FI" dirty="0" smtClean="0"/>
          </a:p>
          <a:p>
            <a:r>
              <a:rPr lang="fi-FI" dirty="0" smtClean="0"/>
              <a:t>D2: Area of </a:t>
            </a:r>
            <a:r>
              <a:rPr lang="fi-FI" dirty="0" err="1" smtClean="0"/>
              <a:t>occupancy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20 square km and no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five</a:t>
            </a:r>
            <a:r>
              <a:rPr lang="fi-FI" dirty="0" smtClean="0"/>
              <a:t> </a:t>
            </a:r>
            <a:r>
              <a:rPr lang="fi-FI" dirty="0" err="1" smtClean="0"/>
              <a:t>occurences</a:t>
            </a:r>
            <a:endParaRPr lang="en-US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 smtClean="0"/>
              <a:t>15 known localities</a:t>
            </a:r>
            <a:r>
              <a:rPr lang="en-US" baseline="0" noProof="0" dirty="0" smtClean="0"/>
              <a:t> in Finland. Of those 4 have been destroyed and in 6 localities the species has been seen 1990 or after. Red stars: observations 1990 and after, black stars: older observations, crosses: destroyed occurrences.</a:t>
            </a:r>
          </a:p>
          <a:p>
            <a:endParaRPr lang="en-US" baseline="0" noProof="0" dirty="0" smtClean="0"/>
          </a:p>
          <a:p>
            <a:pPr defTabSz="948965">
              <a:defRPr/>
            </a:pPr>
            <a:r>
              <a:rPr lang="en-US" dirty="0" smtClean="0"/>
              <a:t>Habitats have</a:t>
            </a:r>
            <a:r>
              <a:rPr lang="en-US" baseline="0" dirty="0" smtClean="0"/>
              <a:t> been</a:t>
            </a:r>
            <a:r>
              <a:rPr lang="en-US" dirty="0" smtClean="0"/>
              <a:t> deteriorating due to overgrowth and changes in disturbance dynamics (for example regulation of water bodies and cessation of grazing), and</a:t>
            </a:r>
            <a:r>
              <a:rPr lang="en-US" baseline="0" dirty="0" smtClean="0"/>
              <a:t> the </a:t>
            </a:r>
            <a:r>
              <a:rPr lang="en-US" dirty="0" smtClean="0"/>
              <a:t>trend continues.</a:t>
            </a:r>
            <a:endParaRPr lang="en-US" baseline="0" noProof="0" dirty="0" smtClean="0"/>
          </a:p>
          <a:p>
            <a:endParaRPr lang="en-US" baseline="0" noProof="0" dirty="0" smtClean="0"/>
          </a:p>
          <a:p>
            <a:r>
              <a:rPr lang="en-US" baseline="0" noProof="0" dirty="0" smtClean="0"/>
              <a:t>Criteria A and C1 not applicable because of the short generation time (evaluation time = 3 generations = 20 years): the inferred decline has for the most part happened before the 20 year evaluation time. Also, for such a short evaluation time, we have no monitoring data. 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B1: Wide distribution, extent of occurrence is much more than the threshold for vulnerable (20 000 square km).</a:t>
            </a:r>
          </a:p>
          <a:p>
            <a:r>
              <a:rPr lang="fi-FI" baseline="0" noProof="0" dirty="0" smtClean="0"/>
              <a:t>B2: </a:t>
            </a:r>
            <a:r>
              <a:rPr lang="fi-FI" baseline="0" noProof="0" dirty="0" err="1" smtClean="0"/>
              <a:t>area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occupancy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much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less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than</a:t>
            </a:r>
            <a:r>
              <a:rPr lang="fi-FI" baseline="0" noProof="0" dirty="0" smtClean="0"/>
              <a:t> the </a:t>
            </a:r>
            <a:r>
              <a:rPr lang="fi-FI" baseline="0" noProof="0" dirty="0" err="1" smtClean="0"/>
              <a:t>threshold</a:t>
            </a:r>
            <a:r>
              <a:rPr lang="fi-FI" baseline="0" noProof="0" dirty="0" smtClean="0"/>
              <a:t> of 500 square km for endangered. </a:t>
            </a:r>
            <a:r>
              <a:rPr lang="fi-FI" baseline="0" noProof="0" dirty="0" err="1" smtClean="0"/>
              <a:t>Also</a:t>
            </a:r>
            <a:r>
              <a:rPr lang="fi-FI" baseline="0" noProof="0" dirty="0" smtClean="0"/>
              <a:t>: </a:t>
            </a:r>
            <a:r>
              <a:rPr lang="fi-FI" baseline="0" noProof="0" dirty="0" err="1" smtClean="0"/>
              <a:t>population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severely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fragmented</a:t>
            </a:r>
            <a:r>
              <a:rPr lang="fi-FI" baseline="0" noProof="0" dirty="0" smtClean="0"/>
              <a:t> and the </a:t>
            </a:r>
            <a:r>
              <a:rPr lang="fi-FI" baseline="0" noProof="0" dirty="0" err="1" smtClean="0"/>
              <a:t>extent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occurrence</a:t>
            </a:r>
            <a:r>
              <a:rPr lang="fi-FI" baseline="0" noProof="0" dirty="0" smtClean="0"/>
              <a:t>, </a:t>
            </a:r>
            <a:r>
              <a:rPr lang="fi-FI" baseline="0" noProof="0" dirty="0" err="1" smtClean="0"/>
              <a:t>area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occupancy</a:t>
            </a:r>
            <a:r>
              <a:rPr lang="fi-FI" baseline="0" noProof="0" dirty="0" smtClean="0"/>
              <a:t>, </a:t>
            </a:r>
            <a:r>
              <a:rPr lang="fi-FI" baseline="0" noProof="0" dirty="0" err="1" smtClean="0"/>
              <a:t>quality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habitat</a:t>
            </a:r>
            <a:r>
              <a:rPr lang="fi-FI" baseline="0" noProof="0" dirty="0" smtClean="0"/>
              <a:t>, </a:t>
            </a:r>
            <a:r>
              <a:rPr lang="fi-FI" baseline="0" noProof="0" dirty="0" err="1" smtClean="0"/>
              <a:t>numper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locations</a:t>
            </a:r>
            <a:r>
              <a:rPr lang="fi-FI" baseline="0" noProof="0" dirty="0" smtClean="0"/>
              <a:t> and </a:t>
            </a:r>
            <a:r>
              <a:rPr lang="fi-FI" baseline="0" noProof="0" dirty="0" err="1" smtClean="0"/>
              <a:t>mature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individuals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declining</a:t>
            </a:r>
            <a:r>
              <a:rPr lang="fi-FI" baseline="0" noProof="0" dirty="0" smtClean="0"/>
              <a:t> and </a:t>
            </a:r>
            <a:r>
              <a:rPr lang="fi-FI" baseline="0" noProof="0" dirty="0" err="1" smtClean="0"/>
              <a:t>there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also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extreme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fluctuations</a:t>
            </a:r>
            <a:r>
              <a:rPr lang="fi-FI" baseline="0" noProof="0" dirty="0" smtClean="0"/>
              <a:t> in </a:t>
            </a:r>
            <a:r>
              <a:rPr lang="fi-FI" baseline="0" noProof="0" dirty="0" err="1" smtClean="0"/>
              <a:t>number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mature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individuals</a:t>
            </a:r>
            <a:endParaRPr lang="fi-FI" baseline="0" noProof="0" dirty="0" smtClean="0"/>
          </a:p>
          <a:p>
            <a:endParaRPr lang="fi-FI" baseline="0" noProof="0" dirty="0" smtClean="0"/>
          </a:p>
          <a:p>
            <a:r>
              <a:rPr lang="fi-FI" baseline="0" noProof="0" dirty="0" smtClean="0"/>
              <a:t>D1: </a:t>
            </a:r>
            <a:r>
              <a:rPr lang="fi-FI" baseline="0" noProof="0" dirty="0" err="1" smtClean="0"/>
              <a:t>based</a:t>
            </a:r>
            <a:r>
              <a:rPr lang="fi-FI" baseline="0" noProof="0" dirty="0" smtClean="0"/>
              <a:t> on </a:t>
            </a:r>
            <a:r>
              <a:rPr lang="fi-FI" baseline="0" noProof="0" dirty="0" err="1" smtClean="0"/>
              <a:t>what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we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know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about</a:t>
            </a:r>
            <a:r>
              <a:rPr lang="fi-FI" baseline="0" noProof="0" dirty="0" smtClean="0"/>
              <a:t> the </a:t>
            </a:r>
            <a:r>
              <a:rPr lang="fi-FI" baseline="0" noProof="0" dirty="0" err="1" smtClean="0"/>
              <a:t>size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some</a:t>
            </a:r>
            <a:r>
              <a:rPr lang="fi-FI" baseline="0" noProof="0" dirty="0" smtClean="0"/>
              <a:t> of the </a:t>
            </a:r>
            <a:r>
              <a:rPr lang="fi-FI" baseline="0" noProof="0" dirty="0" err="1" smtClean="0"/>
              <a:t>occurrences</a:t>
            </a:r>
            <a:r>
              <a:rPr lang="fi-FI" baseline="0" noProof="0" dirty="0" smtClean="0"/>
              <a:t>, </a:t>
            </a:r>
            <a:r>
              <a:rPr lang="fi-FI" baseline="0" noProof="0" dirty="0" err="1" smtClean="0"/>
              <a:t>we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estimated</a:t>
            </a:r>
            <a:r>
              <a:rPr lang="fi-FI" baseline="0" noProof="0" dirty="0" smtClean="0"/>
              <a:t> the </a:t>
            </a:r>
            <a:r>
              <a:rPr lang="fi-FI" baseline="0" noProof="0" dirty="0" err="1" smtClean="0"/>
              <a:t>whole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population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size</a:t>
            </a:r>
            <a:r>
              <a:rPr lang="fi-FI" baseline="0" noProof="0" dirty="0" smtClean="0"/>
              <a:t> to </a:t>
            </a:r>
            <a:r>
              <a:rPr lang="fi-FI" baseline="0" noProof="0" dirty="0" err="1" smtClean="0"/>
              <a:t>be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less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than</a:t>
            </a:r>
            <a:r>
              <a:rPr lang="fi-FI" baseline="0" noProof="0" dirty="0" smtClean="0"/>
              <a:t> 250 </a:t>
            </a:r>
            <a:r>
              <a:rPr lang="fi-FI" baseline="0" noProof="0" dirty="0" err="1" smtClean="0"/>
              <a:t>mature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individuals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which</a:t>
            </a:r>
            <a:r>
              <a:rPr lang="fi-FI" baseline="0" noProof="0" dirty="0" smtClean="0"/>
              <a:t> is the </a:t>
            </a:r>
            <a:r>
              <a:rPr lang="fi-FI" baseline="0" noProof="0" dirty="0" err="1" smtClean="0"/>
              <a:t>threshold</a:t>
            </a:r>
            <a:r>
              <a:rPr lang="fi-FI" baseline="0" noProof="0" dirty="0" smtClean="0"/>
              <a:t> for endangered</a:t>
            </a:r>
            <a:endParaRPr lang="en-US" baseline="0" noProof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965">
              <a:defRPr/>
            </a:pPr>
            <a:r>
              <a:rPr lang="en-US" dirty="0" smtClean="0"/>
              <a:t>Grows on logs in old</a:t>
            </a:r>
            <a:r>
              <a:rPr lang="en-US" baseline="0" dirty="0" smtClean="0"/>
              <a:t> growth forests. Sexual reproduction is extremely rare and current dispersal range of vegetative fragments is counted in meters. </a:t>
            </a:r>
            <a:r>
              <a:rPr lang="en-US" dirty="0" smtClean="0"/>
              <a:t>Habitats are</a:t>
            </a:r>
            <a:r>
              <a:rPr lang="en-US" baseline="0" dirty="0" smtClean="0"/>
              <a:t> </a:t>
            </a:r>
            <a:r>
              <a:rPr lang="en-US" dirty="0" smtClean="0"/>
              <a:t>badly fragmented and isolated due to forestry over a long period and present population is</a:t>
            </a:r>
            <a:r>
              <a:rPr lang="en-US" baseline="0" dirty="0" smtClean="0"/>
              <a:t> </a:t>
            </a:r>
            <a:r>
              <a:rPr lang="en-US" dirty="0" smtClean="0"/>
              <a:t>very small.</a:t>
            </a:r>
          </a:p>
          <a:p>
            <a:pPr defTabSz="948965">
              <a:defRPr/>
            </a:pPr>
            <a:endParaRPr lang="fi-FI" baseline="0" noProof="0" dirty="0" smtClean="0"/>
          </a:p>
          <a:p>
            <a:pPr defTabSz="948965">
              <a:defRPr/>
            </a:pPr>
            <a:r>
              <a:rPr lang="en-US" baseline="0" noProof="0" dirty="0" smtClean="0"/>
              <a:t>Again criteria A and C1 are not applicable because of the short evaluation time (3 generations = 20 years). Same as with </a:t>
            </a:r>
            <a:r>
              <a:rPr lang="en-US" baseline="0" noProof="0" dirty="0" err="1" smtClean="0"/>
              <a:t>Aongstroemia</a:t>
            </a:r>
            <a:r>
              <a:rPr lang="en-US" baseline="0" noProof="0" dirty="0" smtClean="0"/>
              <a:t>, the inferred decline has for the most part happened before the </a:t>
            </a:r>
            <a:r>
              <a:rPr lang="en-US" baseline="0" noProof="0" smtClean="0"/>
              <a:t>20 years evaluation </a:t>
            </a:r>
            <a:r>
              <a:rPr lang="en-US" baseline="0" noProof="0" dirty="0" smtClean="0"/>
              <a:t>time. </a:t>
            </a:r>
          </a:p>
          <a:p>
            <a:pPr defTabSz="948965">
              <a:defRPr/>
            </a:pPr>
            <a:endParaRPr lang="fi-FI" baseline="0" noProof="0" dirty="0" smtClean="0"/>
          </a:p>
          <a:p>
            <a:pPr defTabSz="948965">
              <a:defRPr/>
            </a:pPr>
            <a:r>
              <a:rPr lang="fi-FI" baseline="0" noProof="0" dirty="0" smtClean="0"/>
              <a:t>In B </a:t>
            </a:r>
            <a:r>
              <a:rPr lang="fi-FI" baseline="0" noProof="0" dirty="0" err="1" smtClean="0"/>
              <a:t>criteria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it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largely</a:t>
            </a:r>
            <a:r>
              <a:rPr lang="fi-FI" baseline="0" noProof="0" dirty="0" smtClean="0"/>
              <a:t> the </a:t>
            </a:r>
            <a:r>
              <a:rPr lang="fi-FI" baseline="0" noProof="0" dirty="0" err="1" smtClean="0"/>
              <a:t>same</a:t>
            </a:r>
            <a:r>
              <a:rPr lang="fi-FI" baseline="0" noProof="0" dirty="0" smtClean="0"/>
              <a:t> as </a:t>
            </a:r>
            <a:r>
              <a:rPr lang="fi-FI" baseline="0" noProof="0" dirty="0" err="1" smtClean="0"/>
              <a:t>with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Aongstroemia</a:t>
            </a:r>
            <a:endParaRPr lang="fi-FI" baseline="0" noProof="0" dirty="0" smtClean="0"/>
          </a:p>
          <a:p>
            <a:r>
              <a:rPr lang="en-US" baseline="0" noProof="0" dirty="0" smtClean="0"/>
              <a:t>B1: Bryophytes are typically locally rare bur widely distributed. Here, extent of occurrence is more than the threshold for vulnerable (20 000 square km).</a:t>
            </a:r>
          </a:p>
          <a:p>
            <a:r>
              <a:rPr lang="fi-FI" baseline="0" noProof="0" dirty="0" smtClean="0"/>
              <a:t>B2: </a:t>
            </a:r>
            <a:r>
              <a:rPr lang="fi-FI" baseline="0" noProof="0" dirty="0" err="1" smtClean="0"/>
              <a:t>area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occupancy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much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less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than</a:t>
            </a:r>
            <a:r>
              <a:rPr lang="fi-FI" baseline="0" noProof="0" dirty="0" smtClean="0"/>
              <a:t> the </a:t>
            </a:r>
            <a:r>
              <a:rPr lang="fi-FI" baseline="0" noProof="0" dirty="0" err="1" smtClean="0"/>
              <a:t>threshold</a:t>
            </a:r>
            <a:r>
              <a:rPr lang="fi-FI" baseline="0" noProof="0" dirty="0" smtClean="0"/>
              <a:t> of 500 square km for endangered. </a:t>
            </a:r>
            <a:r>
              <a:rPr lang="fi-FI" baseline="0" noProof="0" dirty="0" err="1" smtClean="0"/>
              <a:t>Also</a:t>
            </a:r>
            <a:r>
              <a:rPr lang="fi-FI" baseline="0" noProof="0" dirty="0" smtClean="0"/>
              <a:t>: </a:t>
            </a:r>
            <a:r>
              <a:rPr lang="fi-FI" baseline="0" noProof="0" dirty="0" err="1" smtClean="0"/>
              <a:t>population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severely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fragmented</a:t>
            </a:r>
            <a:r>
              <a:rPr lang="fi-FI" baseline="0" noProof="0" dirty="0" smtClean="0"/>
              <a:t> and the </a:t>
            </a:r>
            <a:r>
              <a:rPr lang="fi-FI" baseline="0" noProof="0" dirty="0" err="1" smtClean="0"/>
              <a:t>area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occupancy</a:t>
            </a:r>
            <a:r>
              <a:rPr lang="fi-FI" baseline="0" noProof="0" dirty="0" smtClean="0"/>
              <a:t>, </a:t>
            </a:r>
            <a:r>
              <a:rPr lang="fi-FI" baseline="0" noProof="0" dirty="0" err="1" smtClean="0"/>
              <a:t>quality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habitat</a:t>
            </a:r>
            <a:r>
              <a:rPr lang="fi-FI" baseline="0" noProof="0" dirty="0" smtClean="0"/>
              <a:t>, </a:t>
            </a:r>
            <a:r>
              <a:rPr lang="fi-FI" baseline="0" noProof="0" dirty="0" err="1" smtClean="0"/>
              <a:t>numper</a:t>
            </a:r>
            <a:r>
              <a:rPr lang="fi-FI" baseline="0" noProof="0" dirty="0" smtClean="0"/>
              <a:t> of </a:t>
            </a:r>
            <a:r>
              <a:rPr lang="fi-FI" baseline="0" noProof="0" dirty="0" err="1" smtClean="0"/>
              <a:t>locations</a:t>
            </a:r>
            <a:r>
              <a:rPr lang="fi-FI" baseline="0" noProof="0" dirty="0" smtClean="0"/>
              <a:t> and </a:t>
            </a:r>
            <a:r>
              <a:rPr lang="fi-FI" baseline="0" noProof="0" dirty="0" err="1" smtClean="0"/>
              <a:t>mature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individuals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declining</a:t>
            </a:r>
            <a:r>
              <a:rPr lang="fi-FI" baseline="0" noProof="0" dirty="0" smtClean="0"/>
              <a:t>.</a:t>
            </a:r>
          </a:p>
          <a:p>
            <a:pPr defTabSz="948965">
              <a:defRPr/>
            </a:pPr>
            <a:endParaRPr lang="fi-FI" baseline="0" noProof="0" dirty="0" smtClean="0"/>
          </a:p>
          <a:p>
            <a:pPr defTabSz="948965">
              <a:defRPr/>
            </a:pPr>
            <a:r>
              <a:rPr lang="fi-FI" baseline="0" noProof="0" dirty="0" smtClean="0">
                <a:solidFill>
                  <a:schemeClr val="tx1"/>
                </a:solidFill>
              </a:rPr>
              <a:t>C2: </a:t>
            </a:r>
            <a:r>
              <a:rPr lang="fi-FI" dirty="0" err="1" smtClean="0">
                <a:solidFill>
                  <a:schemeClr val="tx1"/>
                </a:solidFill>
              </a:rPr>
              <a:t>Biggest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subpopulations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do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not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contain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more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than</a:t>
            </a:r>
            <a:r>
              <a:rPr lang="fi-FI" baseline="0" dirty="0" smtClean="0">
                <a:solidFill>
                  <a:schemeClr val="tx1"/>
                </a:solidFill>
              </a:rPr>
              <a:t> 10 </a:t>
            </a:r>
            <a:r>
              <a:rPr lang="fi-FI" baseline="0" dirty="0" err="1" smtClean="0">
                <a:solidFill>
                  <a:schemeClr val="tx1"/>
                </a:solidFill>
              </a:rPr>
              <a:t>individuals</a:t>
            </a:r>
            <a:r>
              <a:rPr lang="fi-FI" baseline="0" dirty="0" smtClean="0">
                <a:solidFill>
                  <a:schemeClr val="tx1"/>
                </a:solidFill>
              </a:rPr>
              <a:t> (= 5 </a:t>
            </a:r>
            <a:r>
              <a:rPr lang="fi-FI" baseline="0" dirty="0" err="1" smtClean="0">
                <a:solidFill>
                  <a:schemeClr val="tx1"/>
                </a:solidFill>
              </a:rPr>
              <a:t>logs</a:t>
            </a:r>
            <a:r>
              <a:rPr lang="fi-FI" baseline="0" dirty="0" smtClean="0">
                <a:solidFill>
                  <a:schemeClr val="tx1"/>
                </a:solidFill>
              </a:rPr>
              <a:t>) </a:t>
            </a:r>
            <a:r>
              <a:rPr lang="fi-FI" baseline="0" dirty="0" err="1" smtClean="0">
                <a:solidFill>
                  <a:schemeClr val="tx1"/>
                </a:solidFill>
              </a:rPr>
              <a:t>which</a:t>
            </a:r>
            <a:r>
              <a:rPr lang="fi-FI" baseline="0" dirty="0" smtClean="0">
                <a:solidFill>
                  <a:schemeClr val="tx1"/>
                </a:solidFill>
              </a:rPr>
              <a:t> is </a:t>
            </a:r>
            <a:r>
              <a:rPr lang="fi-FI" baseline="0" dirty="0" err="1" smtClean="0">
                <a:solidFill>
                  <a:schemeClr val="tx1"/>
                </a:solidFill>
              </a:rPr>
              <a:t>well</a:t>
            </a:r>
            <a:r>
              <a:rPr lang="fi-FI" baseline="0" dirty="0" smtClean="0">
                <a:solidFill>
                  <a:schemeClr val="tx1"/>
                </a:solidFill>
              </a:rPr>
              <a:t> </a:t>
            </a:r>
            <a:r>
              <a:rPr lang="fi-FI" baseline="0" dirty="0" err="1" smtClean="0">
                <a:solidFill>
                  <a:schemeClr val="tx1"/>
                </a:solidFill>
              </a:rPr>
              <a:t>under</a:t>
            </a:r>
            <a:r>
              <a:rPr lang="fi-FI" baseline="0" dirty="0" smtClean="0">
                <a:solidFill>
                  <a:schemeClr val="tx1"/>
                </a:solidFill>
              </a:rPr>
              <a:t> the </a:t>
            </a:r>
            <a:r>
              <a:rPr lang="fi-FI" baseline="0" dirty="0" err="1" smtClean="0">
                <a:solidFill>
                  <a:schemeClr val="tx1"/>
                </a:solidFill>
              </a:rPr>
              <a:t>threshold</a:t>
            </a:r>
            <a:r>
              <a:rPr lang="fi-FI" baseline="0" dirty="0" smtClean="0">
                <a:solidFill>
                  <a:schemeClr val="tx1"/>
                </a:solidFill>
              </a:rPr>
              <a:t> for critically endangered (50 </a:t>
            </a:r>
            <a:r>
              <a:rPr lang="fi-FI" baseline="0" dirty="0" err="1" smtClean="0">
                <a:solidFill>
                  <a:schemeClr val="tx1"/>
                </a:solidFill>
              </a:rPr>
              <a:t>individuals</a:t>
            </a:r>
            <a:r>
              <a:rPr lang="fi-FI" baseline="0" dirty="0" smtClean="0">
                <a:solidFill>
                  <a:schemeClr val="tx1"/>
                </a:solidFill>
              </a:rPr>
              <a:t>).</a:t>
            </a:r>
            <a:endParaRPr lang="fi-FI" dirty="0" smtClean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Assessment of regionally threatened species also done by IUCN criteria since 2000. Species that fulfill either VU, EN or CR category regionally. Regions = forest vegetation zones.  </a:t>
            </a:r>
          </a:p>
          <a:p>
            <a:endParaRPr lang="fi-FI" baseline="0" noProof="0" dirty="0" smtClean="0"/>
          </a:p>
          <a:p>
            <a:r>
              <a:rPr lang="fi-FI" baseline="0" noProof="0" dirty="0" err="1" smtClean="0"/>
              <a:t>Work</a:t>
            </a:r>
            <a:r>
              <a:rPr lang="fi-FI" baseline="0" noProof="0" dirty="0" smtClean="0"/>
              <a:t> for </a:t>
            </a:r>
            <a:r>
              <a:rPr lang="fi-FI" baseline="0" noProof="0" dirty="0" err="1" smtClean="0"/>
              <a:t>red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listing</a:t>
            </a:r>
            <a:r>
              <a:rPr lang="fi-FI" baseline="0" noProof="0" dirty="0" smtClean="0"/>
              <a:t> is </a:t>
            </a:r>
            <a:r>
              <a:rPr lang="fi-FI" baseline="0" noProof="0" dirty="0" err="1" smtClean="0"/>
              <a:t>going</a:t>
            </a:r>
            <a:r>
              <a:rPr lang="fi-FI" baseline="0" noProof="0" dirty="0" smtClean="0"/>
              <a:t> on </a:t>
            </a:r>
            <a:r>
              <a:rPr lang="fi-FI" baseline="0" noProof="0" dirty="0" err="1" smtClean="0"/>
              <a:t>all</a:t>
            </a:r>
            <a:r>
              <a:rPr lang="fi-FI" baseline="0" noProof="0" dirty="0" smtClean="0"/>
              <a:t> the </a:t>
            </a:r>
            <a:r>
              <a:rPr lang="fi-FI" baseline="0" noProof="0" dirty="0" err="1" smtClean="0"/>
              <a:t>time</a:t>
            </a:r>
            <a:r>
              <a:rPr lang="fi-FI" baseline="0" noProof="0" dirty="0" smtClean="0"/>
              <a:t>: new </a:t>
            </a:r>
            <a:r>
              <a:rPr lang="fi-FI" baseline="0" noProof="0" dirty="0" err="1" smtClean="0"/>
              <a:t>species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are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discoverend</a:t>
            </a:r>
            <a:r>
              <a:rPr lang="fi-FI" baseline="0" noProof="0" dirty="0" smtClean="0"/>
              <a:t> and new </a:t>
            </a:r>
            <a:r>
              <a:rPr lang="fi-FI" baseline="0" noProof="0" dirty="0" err="1" smtClean="0"/>
              <a:t>distribution</a:t>
            </a:r>
            <a:r>
              <a:rPr lang="fi-FI" baseline="0" noProof="0" dirty="0" smtClean="0"/>
              <a:t> data is </a:t>
            </a:r>
            <a:r>
              <a:rPr lang="fi-FI" baseline="0" noProof="0" dirty="0" err="1" smtClean="0"/>
              <a:t>accumulating</a:t>
            </a:r>
            <a:r>
              <a:rPr lang="fi-FI" baseline="0" noProof="0" dirty="0" smtClean="0"/>
              <a:t> (</a:t>
            </a:r>
            <a:r>
              <a:rPr lang="fi-FI" baseline="0" noProof="0" dirty="0" err="1" smtClean="0"/>
              <a:t>field</a:t>
            </a:r>
            <a:r>
              <a:rPr lang="fi-FI" baseline="0" noProof="0" dirty="0" smtClean="0"/>
              <a:t> and </a:t>
            </a:r>
            <a:r>
              <a:rPr lang="fi-FI" baseline="0" noProof="0" dirty="0" err="1" smtClean="0"/>
              <a:t>herbaria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work</a:t>
            </a:r>
            <a:r>
              <a:rPr lang="fi-FI" baseline="0" noProof="0" dirty="0" smtClean="0"/>
              <a:t>). </a:t>
            </a:r>
            <a:r>
              <a:rPr lang="fi-FI" baseline="0" noProof="0" dirty="0" err="1" smtClean="0"/>
              <a:t>Bryophyte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expert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group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has</a:t>
            </a:r>
            <a:r>
              <a:rPr lang="fi-FI" baseline="0" noProof="0" dirty="0" smtClean="0"/>
              <a:t> an </a:t>
            </a:r>
            <a:r>
              <a:rPr lang="fi-FI" baseline="0" noProof="0" dirty="0" err="1" smtClean="0"/>
              <a:t>important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role</a:t>
            </a:r>
            <a:r>
              <a:rPr lang="fi-FI" baseline="0" noProof="0" dirty="0" smtClean="0"/>
              <a:t> in </a:t>
            </a:r>
            <a:r>
              <a:rPr lang="fi-FI" baseline="0" noProof="0" dirty="0" err="1" smtClean="0"/>
              <a:t>coordinating</a:t>
            </a:r>
            <a:r>
              <a:rPr lang="fi-FI" baseline="0" noProof="0" dirty="0" smtClean="0"/>
              <a:t> and </a:t>
            </a:r>
            <a:r>
              <a:rPr lang="fi-FI" baseline="0" noProof="0" dirty="0" err="1" smtClean="0"/>
              <a:t>assisting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everything</a:t>
            </a:r>
            <a:r>
              <a:rPr lang="fi-FI" baseline="0" noProof="0" dirty="0" smtClean="0"/>
              <a:t> </a:t>
            </a:r>
            <a:r>
              <a:rPr lang="fi-FI" baseline="0" noProof="0" dirty="0" err="1" smtClean="0"/>
              <a:t>related</a:t>
            </a:r>
            <a:r>
              <a:rPr lang="fi-FI" baseline="0" noProof="0" dirty="0" smtClean="0"/>
              <a:t> to </a:t>
            </a:r>
            <a:r>
              <a:rPr lang="fi-FI" baseline="0" noProof="0" dirty="0" err="1" smtClean="0"/>
              <a:t>bryophytes</a:t>
            </a:r>
            <a:r>
              <a:rPr lang="fi-FI" baseline="0" noProof="0" dirty="0" smtClean="0"/>
              <a:t>.</a:t>
            </a:r>
            <a:endParaRPr lang="en-US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the </a:t>
            </a:r>
            <a:r>
              <a:rPr lang="fi-FI" dirty="0" err="1" smtClean="0"/>
              <a:t>people</a:t>
            </a:r>
            <a:r>
              <a:rPr lang="fi-FI" baseline="0" dirty="0" smtClean="0"/>
              <a:t> and the data to </a:t>
            </a:r>
            <a:r>
              <a:rPr lang="fi-FI" baseline="0" dirty="0" err="1" smtClean="0"/>
              <a:t>proceed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!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Our</a:t>
            </a:r>
            <a:r>
              <a:rPr lang="fi-FI" baseline="0" dirty="0" smtClean="0"/>
              <a:t> main </a:t>
            </a:r>
            <a:r>
              <a:rPr lang="fi-FI" baseline="0" dirty="0" err="1" smtClean="0"/>
              <a:t>task</a:t>
            </a:r>
            <a:r>
              <a:rPr lang="fi-FI" baseline="0" dirty="0" smtClean="0"/>
              <a:t> is to </a:t>
            </a:r>
            <a:r>
              <a:rPr lang="fi-FI" baseline="0" dirty="0" err="1" smtClean="0"/>
              <a:t>make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list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Finnish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smtClean="0"/>
              <a:t>One of the </a:t>
            </a:r>
            <a:r>
              <a:rPr lang="fi-FI" baseline="0" dirty="0" err="1" smtClean="0"/>
              <a:t>oldest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expert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groups</a:t>
            </a:r>
            <a:r>
              <a:rPr lang="fi-FI" baseline="0" dirty="0" smtClean="0"/>
              <a:t> in Finland.</a:t>
            </a:r>
          </a:p>
          <a:p>
            <a:endParaRPr lang="fi-FI" dirty="0" smtClean="0"/>
          </a:p>
          <a:p>
            <a:r>
              <a:rPr lang="fi-FI" dirty="0" err="1" smtClean="0"/>
              <a:t>Part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</a:t>
            </a:r>
            <a:r>
              <a:rPr lang="fi-FI" dirty="0" err="1" smtClean="0"/>
              <a:t>secretary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Ministry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Environment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Some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experts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bryophyte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tasks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mostly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voluntary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unpaid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smtClean="0"/>
              <a:t>In </a:t>
            </a:r>
            <a:r>
              <a:rPr lang="fi-FI" baseline="0" dirty="0" err="1" smtClean="0"/>
              <a:t>addition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redlisting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collect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digitize</a:t>
            </a:r>
            <a:r>
              <a:rPr lang="fi-FI" baseline="0" dirty="0" smtClean="0"/>
              <a:t> data on </a:t>
            </a:r>
            <a:r>
              <a:rPr lang="fi-FI" baseline="0" dirty="0" err="1" smtClean="0"/>
              <a:t>Finnish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give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advise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pretty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mych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everything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related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conservation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Most</a:t>
            </a:r>
            <a:r>
              <a:rPr lang="fi-FI" baseline="0" dirty="0" smtClean="0"/>
              <a:t> of the </a:t>
            </a:r>
            <a:r>
              <a:rPr lang="fi-FI" baseline="0" dirty="0" err="1" smtClean="0"/>
              <a:t>requests</a:t>
            </a:r>
            <a:r>
              <a:rPr lang="fi-FI" baseline="0" dirty="0" smtClean="0"/>
              <a:t> for us </a:t>
            </a:r>
            <a:r>
              <a:rPr lang="fi-FI" baseline="0" dirty="0" err="1" smtClean="0"/>
              <a:t>come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Finnish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Enviromnent</a:t>
            </a:r>
            <a:r>
              <a:rPr lang="fi-FI" baseline="0" dirty="0" smtClean="0"/>
              <a:t> Institute, </a:t>
            </a:r>
            <a:r>
              <a:rPr lang="fi-FI" baseline="0" dirty="0" err="1" smtClean="0"/>
              <a:t>regional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centers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environment</a:t>
            </a:r>
            <a:r>
              <a:rPr lang="fi-FI" baseline="0" dirty="0" smtClean="0"/>
              <a:t> and Metsähallitus.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Our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consists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bryophyte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samples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public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herbaria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Microscopical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identification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often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needed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samples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stored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collectons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re-identification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purposes</a:t>
            </a:r>
            <a:r>
              <a:rPr lang="fi-FI" baseline="0" dirty="0" smtClean="0"/>
              <a:t> and as a </a:t>
            </a:r>
            <a:r>
              <a:rPr lang="fi-FI" baseline="0" dirty="0" err="1" smtClean="0"/>
              <a:t>proof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observation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Mainly</a:t>
            </a:r>
            <a:r>
              <a:rPr lang="fi-FI" baseline="0" dirty="0" smtClean="0"/>
              <a:t> data on </a:t>
            </a:r>
            <a:r>
              <a:rPr lang="fi-FI" baseline="0" dirty="0" err="1" smtClean="0"/>
              <a:t>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listed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stored</a:t>
            </a:r>
            <a:r>
              <a:rPr lang="fi-FI" baseline="0" dirty="0" smtClean="0"/>
              <a:t> in Hertta,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non-digital</a:t>
            </a:r>
            <a:r>
              <a:rPr lang="fi-FI" baseline="0" dirty="0" smtClean="0"/>
              <a:t> data. Data management is a </a:t>
            </a:r>
            <a:r>
              <a:rPr lang="fi-FI" baseline="0" dirty="0" err="1" smtClean="0"/>
              <a:t>huge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challenge</a:t>
            </a:r>
            <a:r>
              <a:rPr lang="fi-FI" baseline="0" dirty="0" smtClean="0"/>
              <a:t> for us and </a:t>
            </a:r>
            <a:r>
              <a:rPr lang="fi-FI" baseline="0" dirty="0" err="1" smtClean="0"/>
              <a:t>takes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lot</a:t>
            </a:r>
            <a:r>
              <a:rPr lang="fi-FI" baseline="0" dirty="0" smtClean="0"/>
              <a:t> of my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dirty="0" err="1" smtClean="0"/>
              <a:t>Also</a:t>
            </a:r>
            <a:r>
              <a:rPr lang="fi-FI" dirty="0" smtClean="0"/>
              <a:t>,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</a:t>
            </a:r>
            <a:r>
              <a:rPr lang="fi-FI" dirty="0" err="1" smtClean="0"/>
              <a:t>p-to</a:t>
            </a:r>
            <a:r>
              <a:rPr lang="fi-FI" baseline="0" dirty="0" err="1" smtClean="0"/>
              <a:t>-date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check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lists</a:t>
            </a:r>
            <a:r>
              <a:rPr lang="fi-FI" baseline="0" dirty="0" smtClean="0"/>
              <a:t>.  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Here</a:t>
            </a:r>
            <a:r>
              <a:rPr lang="fi-FI" dirty="0" smtClean="0"/>
              <a:t> is the </a:t>
            </a:r>
            <a:r>
              <a:rPr lang="fi-FI" dirty="0" err="1" smtClean="0"/>
              <a:t>composition</a:t>
            </a:r>
            <a:r>
              <a:rPr lang="fi-FI" dirty="0" smtClean="0"/>
              <a:t> of 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did</a:t>
            </a:r>
            <a:r>
              <a:rPr lang="fi-FI" dirty="0" smtClean="0"/>
              <a:t> the 2010 </a:t>
            </a:r>
            <a:r>
              <a:rPr lang="fi-FI" dirty="0" err="1" smtClean="0"/>
              <a:t>red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. </a:t>
            </a:r>
            <a:r>
              <a:rPr lang="fi-FI" dirty="0" err="1" smtClean="0"/>
              <a:t>Since</a:t>
            </a:r>
            <a:r>
              <a:rPr lang="fi-FI" dirty="0" smtClean="0"/>
              <a:t> </a:t>
            </a:r>
            <a:r>
              <a:rPr lang="fi-FI" dirty="0" err="1" smtClean="0"/>
              <a:t>then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secretary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changed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invited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younger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experts</a:t>
            </a:r>
            <a:r>
              <a:rPr lang="fi-FI" baseline="0" dirty="0" smtClean="0"/>
              <a:t> to join.</a:t>
            </a:r>
          </a:p>
          <a:p>
            <a:endParaRPr lang="fi-FI" baseline="0" dirty="0" smtClean="0"/>
          </a:p>
          <a:p>
            <a:r>
              <a:rPr lang="fi-FI" baseline="0" dirty="0" smtClean="0"/>
              <a:t>Tauno Ulvinen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participated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lists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since</a:t>
            </a:r>
            <a:r>
              <a:rPr lang="fi-FI" baseline="0" dirty="0" smtClean="0"/>
              <a:t> 1980´s. In the </a:t>
            </a:r>
            <a:r>
              <a:rPr lang="fi-FI" baseline="0" dirty="0" err="1" smtClean="0"/>
              <a:t>picture</a:t>
            </a:r>
            <a:r>
              <a:rPr lang="fi-FI" baseline="0" dirty="0" smtClean="0"/>
              <a:t> Tauno in the </a:t>
            </a:r>
            <a:r>
              <a:rPr lang="fi-FI" baseline="0" dirty="0" err="1" smtClean="0"/>
              <a:t>middle</a:t>
            </a:r>
            <a:r>
              <a:rPr lang="fi-FI" baseline="0" dirty="0" smtClean="0"/>
              <a:t>. 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Here</a:t>
            </a:r>
            <a:r>
              <a:rPr lang="fi-FI" dirty="0" smtClean="0"/>
              <a:t> is an </a:t>
            </a:r>
            <a:r>
              <a:rPr lang="fi-FI" dirty="0" err="1" smtClean="0"/>
              <a:t>example</a:t>
            </a:r>
            <a:r>
              <a:rPr lang="fi-FI" baseline="0" dirty="0" smtClean="0"/>
              <a:t> of the A</a:t>
            </a:r>
            <a:r>
              <a:rPr lang="fi-FI" dirty="0" smtClean="0"/>
              <a:t>ccess </a:t>
            </a:r>
            <a:r>
              <a:rPr lang="fi-FI" dirty="0" err="1" smtClean="0"/>
              <a:t>database</a:t>
            </a:r>
            <a:r>
              <a:rPr lang="fi-FI" dirty="0" smtClean="0"/>
              <a:t>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former</a:t>
            </a:r>
            <a:r>
              <a:rPr lang="fi-FI" dirty="0" smtClean="0"/>
              <a:t> </a:t>
            </a:r>
            <a:r>
              <a:rPr lang="fi-FI" dirty="0" err="1" smtClean="0"/>
              <a:t>secretary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in the </a:t>
            </a:r>
            <a:r>
              <a:rPr lang="fi-FI" dirty="0" err="1" smtClean="0"/>
              <a:t>assessment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Database</a:t>
            </a:r>
            <a:r>
              <a:rPr lang="fi-FI" dirty="0" smtClean="0"/>
              <a:t> </a:t>
            </a:r>
            <a:r>
              <a:rPr lang="fi-FI" dirty="0" err="1" smtClean="0"/>
              <a:t>includes</a:t>
            </a:r>
            <a:r>
              <a:rPr lang="fi-FI" dirty="0" smtClean="0"/>
              <a:t> the </a:t>
            </a:r>
            <a:r>
              <a:rPr lang="fi-FI" dirty="0" err="1" smtClean="0"/>
              <a:t>documentation</a:t>
            </a:r>
            <a:r>
              <a:rPr lang="fi-FI" dirty="0" smtClean="0"/>
              <a:t> </a:t>
            </a:r>
            <a:r>
              <a:rPr lang="fi-FI" baseline="0" dirty="0" smtClean="0"/>
              <a:t>the </a:t>
            </a:r>
            <a:r>
              <a:rPr lang="fi-FI" baseline="0" dirty="0" err="1" smtClean="0"/>
              <a:t>steering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</a:t>
            </a:r>
            <a:r>
              <a:rPr lang="fi-FI" baseline="0" dirty="0" smtClean="0"/>
              <a:t> LAUHA </a:t>
            </a:r>
            <a:r>
              <a:rPr lang="fi-FI" baseline="0" dirty="0" err="1" smtClean="0"/>
              <a:t>required</a:t>
            </a:r>
            <a:r>
              <a:rPr lang="fi-FI" baseline="0" dirty="0" smtClean="0"/>
              <a:t> plus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wanted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document</a:t>
            </a:r>
            <a:r>
              <a:rPr lang="fi-FI" baseline="0" dirty="0" smtClean="0"/>
              <a:t>. 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An </a:t>
            </a:r>
            <a:r>
              <a:rPr lang="fi-FI" dirty="0" err="1" smtClean="0"/>
              <a:t>overview</a:t>
            </a:r>
            <a:r>
              <a:rPr lang="fi-FI" dirty="0" smtClean="0"/>
              <a:t> of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40 % on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listed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listed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species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hepatics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mosses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included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intaspecific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taxa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quite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conservatively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mainly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subspecies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previous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. 14 </a:t>
            </a:r>
            <a:r>
              <a:rPr lang="fi-FI" baseline="0" dirty="0" err="1" smtClean="0"/>
              <a:t>taxa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altogether</a:t>
            </a:r>
            <a:r>
              <a:rPr lang="fi-FI" baseline="0" dirty="0" smtClean="0"/>
              <a:t>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Evaluated </a:t>
            </a:r>
            <a:r>
              <a:rPr lang="en-US" noProof="0" dirty="0" err="1" smtClean="0"/>
              <a:t>taxa</a:t>
            </a:r>
            <a:r>
              <a:rPr lang="en-US" baseline="0" noProof="0" dirty="0" smtClean="0"/>
              <a:t> inside the red rectangular. </a:t>
            </a:r>
          </a:p>
          <a:p>
            <a:r>
              <a:rPr lang="en-US" noProof="0" dirty="0" smtClean="0"/>
              <a:t>Most bryophytes are categorized as least concern.</a:t>
            </a:r>
          </a:p>
          <a:p>
            <a:endParaRPr lang="en-US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40 % of the </a:t>
            </a:r>
            <a:r>
              <a:rPr lang="fi-FI" dirty="0" err="1" smtClean="0"/>
              <a:t>bryoflora</a:t>
            </a:r>
            <a:r>
              <a:rPr lang="fi-FI" dirty="0" smtClean="0"/>
              <a:t> </a:t>
            </a:r>
            <a:r>
              <a:rPr lang="fi-FI" dirty="0" err="1" smtClean="0"/>
              <a:t>belong</a:t>
            </a:r>
            <a:r>
              <a:rPr lang="fi-FI" dirty="0" smtClean="0"/>
              <a:t> to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red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category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4 % of </a:t>
            </a:r>
            <a:r>
              <a:rPr lang="fi-FI" dirty="0" err="1" smtClean="0"/>
              <a:t>species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classified</a:t>
            </a:r>
            <a:r>
              <a:rPr lang="fi-FI" dirty="0" smtClean="0"/>
              <a:t> as regionally </a:t>
            </a:r>
            <a:r>
              <a:rPr lang="fi-FI" dirty="0" err="1" smtClean="0"/>
              <a:t>extinct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20 %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bryophytes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threatened. 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C9CE0-FA50-4BE6-A446-D613098B722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9" descr="PUNAINEN_ppt-vaakakans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864096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latin typeface="+mj-lt"/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0" y="1412776"/>
            <a:ext cx="9144000" cy="504056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kumimoji="0" lang="fi-FI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18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0" y="2780928"/>
            <a:ext cx="9144000" cy="504056"/>
          </a:xfrm>
          <a:prstGeom prst="rect">
            <a:avLst/>
          </a:prstGeom>
        </p:spPr>
        <p:txBody>
          <a:bodyPr/>
          <a:lstStyle>
            <a:lvl1pPr algn="ctr">
              <a:buNone/>
              <a:defRPr kumimoji="0" lang="fi-FI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defRPr>
            </a:lvl1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5"/>
          </p:nvPr>
        </p:nvSpPr>
        <p:spPr>
          <a:xfrm>
            <a:off x="0" y="3456000"/>
            <a:ext cx="9144000" cy="3402000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algn="ctr">
              <a:buNone/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K otsikko ja sisältö + pyör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1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Suomen lajien uhanalaisuus 2010, Esityksen pitäjä, TAHO</a:t>
            </a:r>
            <a:endParaRPr lang="fi-FI" dirty="0"/>
          </a:p>
        </p:txBody>
      </p:sp>
      <p:sp>
        <p:nvSpPr>
          <p:cNvPr id="5" name="Päivämäärän paikkamerkki 1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0342-26F1-4DE3-9C8F-8A5310D7AB22}" type="datetime1">
              <a:rPr lang="fi-FI"/>
              <a:pPr>
                <a:defRPr/>
              </a:pPr>
              <a:t>29.9.2014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 otsikko suorakaide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2"/>
          </p:nvPr>
        </p:nvSpPr>
        <p:spPr>
          <a:xfrm>
            <a:off x="1043608" y="2205038"/>
            <a:ext cx="2232248" cy="4248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0">
                <a:latin typeface="+mn-lt"/>
              </a:defRPr>
            </a:lvl2pPr>
            <a:lvl3pPr>
              <a:buFontTx/>
              <a:buNone/>
              <a:defRPr sz="1800">
                <a:latin typeface="+mn-lt"/>
              </a:defRPr>
            </a:lvl3pPr>
            <a:lvl4pPr>
              <a:buFontTx/>
              <a:buNone/>
              <a:defRPr sz="1800">
                <a:latin typeface="+mn-lt"/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3708400" y="2205038"/>
            <a:ext cx="5184080" cy="42481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Alatunnisteen paikkamerkki 1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Suomen lajien uhanalaisuus 2010, Esityksen pitäjä, TAHO</a:t>
            </a:r>
            <a:endParaRPr lang="fi-FI" dirty="0"/>
          </a:p>
        </p:txBody>
      </p:sp>
      <p:sp>
        <p:nvSpPr>
          <p:cNvPr id="6" name="Päivämäärän paikkamerkki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DC54-535A-4EB2-AD8F-CFE30D5C5521}" type="datetime1">
              <a:rPr lang="fi-FI"/>
              <a:pPr>
                <a:defRPr/>
              </a:pPr>
              <a:t>29.9.2014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 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 descr="PUNAINEN_ppt-yläpalkk_LUKKI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>
          <a:xfrm>
            <a:off x="0" y="2133030"/>
            <a:ext cx="9144000" cy="100793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fi-FI" sz="3600" b="1" kern="0" dirty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0" y="3140968"/>
            <a:ext cx="9144000" cy="5040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2000" b="1" kern="0" dirty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200"/>
            </a:lvl2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0"/>
            <a:ext cx="7777162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205038"/>
            <a:ext cx="7200900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Alatunnisteen paikkamerkki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Suomen lajien uhanalaisuus 2010, Esityksen pitäjä, TAHO</a:t>
            </a:r>
            <a:endParaRPr lang="fi-FI" dirty="0"/>
          </a:p>
        </p:txBody>
      </p:sp>
      <p:sp>
        <p:nvSpPr>
          <p:cNvPr id="5" name="Päivämäärän paikkamerkki 1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B0DC-9E50-4846-8E12-74F5CC42E38B}" type="datetime1">
              <a:rPr lang="fi-FI"/>
              <a:pPr>
                <a:defRPr/>
              </a:pPr>
              <a:t>29.9.2014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in paikkamerkki 20"/>
          <p:cNvSpPr>
            <a:spLocks noGrp="1"/>
          </p:cNvSpPr>
          <p:nvPr>
            <p:ph type="body" idx="1"/>
          </p:nvPr>
        </p:nvSpPr>
        <p:spPr bwMode="auto">
          <a:xfrm>
            <a:off x="1042988" y="2205038"/>
            <a:ext cx="7200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Luettelotekstiä, 1-taso</a:t>
            </a:r>
          </a:p>
          <a:p>
            <a:pPr lvl="1"/>
            <a:r>
              <a:rPr lang="fi-FI" smtClean="0"/>
              <a:t>toinen taso</a:t>
            </a:r>
          </a:p>
        </p:txBody>
      </p:sp>
      <p:pic>
        <p:nvPicPr>
          <p:cNvPr id="4099" name="Kuva 6" descr="PUNAINEN_ppt-yläpalkk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latunnisteen paikkamerkki 16"/>
          <p:cNvSpPr>
            <a:spLocks noGrp="1"/>
          </p:cNvSpPr>
          <p:nvPr>
            <p:ph type="ftr" sz="quarter" idx="3"/>
          </p:nvPr>
        </p:nvSpPr>
        <p:spPr>
          <a:xfrm>
            <a:off x="4284663" y="6597650"/>
            <a:ext cx="4103687" cy="2603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Suomen lajien uhanalaisuus 2010, Esityksen pitäjä, TAHO</a:t>
            </a:r>
            <a:endParaRPr lang="fi-FI" dirty="0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>
          <a:xfrm>
            <a:off x="8423275" y="6597650"/>
            <a:ext cx="720725" cy="260350"/>
          </a:xfrm>
          <a:prstGeom prst="rect">
            <a:avLst/>
          </a:prstGeom>
        </p:spPr>
        <p:txBody>
          <a:bodyPr vert="horz" lIns="46800" tIns="0" rIns="0" bIns="0" rtlCol="0" anchor="ctr"/>
          <a:lstStyle>
            <a:lvl1pPr algn="l"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AF174C-BF96-4944-A0AF-54857F30D818}" type="datetime1">
              <a:rPr lang="fi-FI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4102" name="Otsikon paikkamerkki 1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77716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78" r:id="rId4"/>
    <p:sldLayoutId id="2147483679" r:id="rId5"/>
  </p:sldLayoutIdLst>
  <p:hf sldNum="0" hdr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pitchFamily="34" charset="0"/>
        </a:defRPr>
      </a:lvl9pPr>
    </p:titleStyle>
    <p:bodyStyle>
      <a:lvl1pPr marL="342900" indent="-703263" algn="l" rtl="0" eaLnBrk="0" fontAlgn="base" hangingPunct="0">
        <a:lnSpc>
          <a:spcPts val="2400"/>
        </a:lnSpc>
        <a:spcBef>
          <a:spcPts val="600"/>
        </a:spcBef>
        <a:spcAft>
          <a:spcPct val="0"/>
        </a:spcAft>
        <a:buClr>
          <a:srgbClr val="C00000"/>
        </a:buClr>
        <a:buSzPct val="150000"/>
        <a:buFont typeface="Arial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0" y="692696"/>
            <a:ext cx="9144000" cy="1368152"/>
          </a:xfrm>
        </p:spPr>
        <p:txBody>
          <a:bodyPr/>
          <a:lstStyle/>
          <a:p>
            <a:pPr marL="0" indent="-360363" eaLnBrk="1" hangingPunct="1"/>
            <a:r>
              <a:rPr lang="en-US" sz="3600" dirty="0" smtClean="0"/>
              <a:t>Assessment of bryophytes</a:t>
            </a:r>
          </a:p>
          <a:p>
            <a:pPr marL="0" indent="-360363" eaLnBrk="1" hangingPunct="1"/>
            <a:r>
              <a:rPr lang="en-US" sz="3600" dirty="0" smtClean="0"/>
              <a:t>in the Red List of Finland 2010</a:t>
            </a:r>
          </a:p>
        </p:txBody>
      </p:sp>
      <p:sp>
        <p:nvSpPr>
          <p:cNvPr id="1024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0" y="2636912"/>
            <a:ext cx="9144000" cy="647626"/>
          </a:xfrm>
        </p:spPr>
        <p:txBody>
          <a:bodyPr/>
          <a:lstStyle/>
          <a:p>
            <a:pPr marL="0" indent="-360363" eaLnBrk="1" hangingPunct="1"/>
            <a:r>
              <a:rPr dirty="0" smtClean="0"/>
              <a:t>Riikka Juutinen, Finnish Bryophyte Expert Group/</a:t>
            </a:r>
            <a:r>
              <a:rPr dirty="0" err="1" smtClean="0"/>
              <a:t>Metsähallitus</a:t>
            </a:r>
            <a:endParaRPr dirty="0" smtClean="0"/>
          </a:p>
          <a:p>
            <a:pPr marL="0" indent="-360363" eaLnBrk="1" hangingPunct="1"/>
            <a:r>
              <a:rPr lang="fi-FI" dirty="0" smtClean="0"/>
              <a:t>Kimmo Syrjänen,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</a:t>
            </a:r>
            <a:r>
              <a:rPr lang="fi-FI" dirty="0" err="1" smtClean="0"/>
              <a:t>Group/Finnish</a:t>
            </a:r>
            <a:r>
              <a:rPr lang="fi-FI" dirty="0" smtClean="0"/>
              <a:t> </a:t>
            </a:r>
            <a:r>
              <a:rPr lang="fi-FI" dirty="0" err="1" smtClean="0"/>
              <a:t>Environment</a:t>
            </a:r>
            <a:r>
              <a:rPr lang="fi-FI" dirty="0" smtClean="0"/>
              <a:t> </a:t>
            </a:r>
            <a:r>
              <a:rPr lang="en-US" dirty="0" smtClean="0"/>
              <a:t>Institute</a:t>
            </a:r>
            <a:endParaRPr dirty="0"/>
          </a:p>
        </p:txBody>
      </p:sp>
      <p:pic>
        <p:nvPicPr>
          <p:cNvPr id="8" name="Kuvan paikkamerkki 7" descr="10653689_1526706850878536_3756536408916108209_n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23853" b="23853"/>
          <a:stretch>
            <a:fillRect/>
          </a:stretch>
        </p:blipFill>
        <p:spPr>
          <a:xfrm>
            <a:off x="0" y="3456000"/>
            <a:ext cx="9144000" cy="340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199352"/>
              </p:ext>
            </p:extLst>
          </p:nvPr>
        </p:nvGraphicFramePr>
        <p:xfrm>
          <a:off x="683568" y="1916832"/>
          <a:ext cx="7632848" cy="460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cxnSp>
        <p:nvCxnSpPr>
          <p:cNvPr id="12" name="Suora nuoliyhdysviiva 11"/>
          <p:cNvCxnSpPr/>
          <p:nvPr/>
        </p:nvCxnSpPr>
        <p:spPr>
          <a:xfrm>
            <a:off x="5436096" y="4581128"/>
            <a:ext cx="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kehys 13"/>
          <p:cNvSpPr txBox="1"/>
          <p:nvPr/>
        </p:nvSpPr>
        <p:spPr>
          <a:xfrm>
            <a:off x="2051720" y="37170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err="1" smtClean="0"/>
              <a:t>mainly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occurrences</a:t>
            </a:r>
            <a:r>
              <a:rPr lang="fi-FI" dirty="0" smtClean="0"/>
              <a:t>: (LC)-CR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199352"/>
              </p:ext>
            </p:extLst>
          </p:nvPr>
        </p:nvGraphicFramePr>
        <p:xfrm>
          <a:off x="683568" y="1916832"/>
          <a:ext cx="7632848" cy="460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cxnSp>
        <p:nvCxnSpPr>
          <p:cNvPr id="10" name="Suora nuoliyhdysviiva 9"/>
          <p:cNvCxnSpPr/>
          <p:nvPr/>
        </p:nvCxnSpPr>
        <p:spPr>
          <a:xfrm>
            <a:off x="7740352" y="5013176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6660232" y="2996952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poorly</a:t>
            </a:r>
            <a:r>
              <a:rPr lang="fi-FI" dirty="0" smtClean="0"/>
              <a:t> </a:t>
            </a:r>
            <a:r>
              <a:rPr lang="fi-FI" dirty="0" err="1" smtClean="0"/>
              <a:t>known</a:t>
            </a:r>
            <a:r>
              <a:rPr lang="fi-FI" dirty="0" smtClean="0"/>
              <a:t> </a:t>
            </a:r>
            <a:r>
              <a:rPr lang="fi-FI" dirty="0" err="1" smtClean="0"/>
              <a:t>taxa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determinations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199352"/>
              </p:ext>
            </p:extLst>
          </p:nvPr>
        </p:nvGraphicFramePr>
        <p:xfrm>
          <a:off x="683568" y="1916832"/>
          <a:ext cx="7632848" cy="460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cxnSp>
        <p:nvCxnSpPr>
          <p:cNvPr id="10" name="Suora nuoliyhdysviiva 9"/>
          <p:cNvCxnSpPr/>
          <p:nvPr/>
        </p:nvCxnSpPr>
        <p:spPr>
          <a:xfrm>
            <a:off x="6948264" y="5229200"/>
            <a:ext cx="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kehys 10"/>
          <p:cNvSpPr txBox="1"/>
          <p:nvPr/>
        </p:nvSpPr>
        <p:spPr>
          <a:xfrm>
            <a:off x="6732240" y="4398203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non-indigenous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352606" cy="1417638"/>
          </a:xfrm>
        </p:spPr>
        <p:txBody>
          <a:bodyPr/>
          <a:lstStyle/>
          <a:p>
            <a:r>
              <a:rPr lang="fi-FI" dirty="0" err="1" smtClean="0"/>
              <a:t>Applicating</a:t>
            </a:r>
            <a:r>
              <a:rPr lang="fi-FI" dirty="0" smtClean="0"/>
              <a:t> IUCN </a:t>
            </a:r>
            <a:r>
              <a:rPr lang="fi-FI" dirty="0" err="1" smtClean="0"/>
              <a:t>criteria</a:t>
            </a:r>
            <a:r>
              <a:rPr lang="fi-FI" dirty="0" smtClean="0"/>
              <a:t> on </a:t>
            </a:r>
            <a:r>
              <a:rPr lang="fi-FI" dirty="0" err="1" smtClean="0"/>
              <a:t>bryophytes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0" dirty="0" smtClean="0"/>
              <a:t>(</a:t>
            </a:r>
            <a:r>
              <a:rPr lang="fi-FI" b="0" dirty="0" err="1" smtClean="0"/>
              <a:t>co-operation</a:t>
            </a:r>
            <a:r>
              <a:rPr lang="fi-FI" b="0" dirty="0" smtClean="0"/>
              <a:t> </a:t>
            </a:r>
            <a:r>
              <a:rPr lang="fi-FI" b="0" dirty="0" err="1" smtClean="0"/>
              <a:t>with</a:t>
            </a:r>
            <a:r>
              <a:rPr lang="fi-FI" b="0" dirty="0" smtClean="0"/>
              <a:t> </a:t>
            </a:r>
            <a:r>
              <a:rPr lang="fi-FI" b="0" dirty="0" err="1" smtClean="0"/>
              <a:t>Sweden</a:t>
            </a:r>
            <a:r>
              <a:rPr lang="fi-FI" b="0" dirty="0" smtClean="0"/>
              <a:t> and </a:t>
            </a:r>
            <a:r>
              <a:rPr lang="fi-FI" b="0" dirty="0" err="1" smtClean="0"/>
              <a:t>Norway</a:t>
            </a:r>
            <a:r>
              <a:rPr lang="fi-FI" b="0" dirty="0" smtClean="0"/>
              <a:t>)</a:t>
            </a:r>
            <a:endParaRPr lang="en-US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680372"/>
          </a:xfrm>
        </p:spPr>
        <p:txBody>
          <a:bodyPr/>
          <a:lstStyle/>
          <a:p>
            <a:pPr indent="-342900"/>
            <a:r>
              <a:rPr lang="en-US" sz="2800" dirty="0" smtClean="0"/>
              <a:t>What is an individual (criteria A, C, D)?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smtClean="0"/>
              <a:t>Known number of tufts, tussocks, cushions or rosettes. 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smtClean="0"/>
              <a:t>If the previous is not known, then the number of 1, 0,1 or 0,01 square meter patches in which the species occur</a:t>
            </a:r>
          </a:p>
          <a:p>
            <a:pPr lvl="2" indent="-342900"/>
            <a:r>
              <a:rPr lang="en-US" sz="1800" dirty="0" smtClean="0"/>
              <a:t>Species forming extensive carpets on forest floor or in mires: 1 m2</a:t>
            </a:r>
          </a:p>
          <a:p>
            <a:pPr lvl="2" indent="-342900">
              <a:spcAft>
                <a:spcPts val="0"/>
              </a:spcAft>
            </a:pPr>
            <a:r>
              <a:rPr lang="en-US" sz="1800" dirty="0" smtClean="0"/>
              <a:t>Small species growing on bare ground (pioneer species): 0,01 m2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dirty="0" smtClean="0"/>
              <a:t>	For </a:t>
            </a:r>
            <a:r>
              <a:rPr lang="fi-FI" sz="2000" dirty="0" err="1" smtClean="0"/>
              <a:t>epiphytes</a:t>
            </a:r>
            <a:r>
              <a:rPr lang="fi-FI" sz="2000" dirty="0" smtClean="0"/>
              <a:t>: </a:t>
            </a:r>
            <a:r>
              <a:rPr lang="fi-FI" sz="2000" dirty="0" err="1" smtClean="0"/>
              <a:t>number</a:t>
            </a:r>
            <a:r>
              <a:rPr lang="fi-FI" sz="2000" dirty="0" smtClean="0"/>
              <a:t> of </a:t>
            </a:r>
            <a:r>
              <a:rPr lang="fi-FI" sz="2000" dirty="0" err="1" smtClean="0"/>
              <a:t>tree/log/stump</a:t>
            </a:r>
            <a:endParaRPr lang="en-US" sz="2000" dirty="0" smtClean="0"/>
          </a:p>
          <a:p>
            <a:pPr indent="-342900"/>
            <a:r>
              <a:rPr lang="en-US" sz="2800" dirty="0" smtClean="0"/>
              <a:t>Generation length (criteria A, C1) </a:t>
            </a:r>
          </a:p>
          <a:p>
            <a:pPr lvl="1" indent="-342900"/>
            <a:r>
              <a:rPr lang="en-US" sz="2000" dirty="0" smtClean="0"/>
              <a:t>Related to life cycle strategy and substrate longevity</a:t>
            </a:r>
          </a:p>
          <a:p>
            <a:pPr lvl="1" indent="-342900"/>
            <a:r>
              <a:rPr lang="en-US" sz="2000" dirty="0" smtClean="0"/>
              <a:t>Evaluation time (= </a:t>
            </a:r>
            <a:r>
              <a:rPr lang="en-US" sz="2000" b="1" dirty="0" smtClean="0"/>
              <a:t>three generations</a:t>
            </a:r>
            <a:r>
              <a:rPr lang="en-US" sz="2000" dirty="0" smtClean="0"/>
              <a:t>)</a:t>
            </a:r>
          </a:p>
          <a:p>
            <a:pPr lvl="2" indent="-342900"/>
            <a:r>
              <a:rPr lang="en-US" sz="1800" dirty="0" smtClean="0"/>
              <a:t>10 years for short-lived fugitive species on e.g. bare ground or dung</a:t>
            </a:r>
          </a:p>
          <a:p>
            <a:pPr lvl="2" indent="-342900"/>
            <a:r>
              <a:rPr lang="en-US" sz="1800" dirty="0" smtClean="0"/>
              <a:t>20 or 30 years for species that grow on substrates that change relatively rapidly, such as decaying wood or living tree trunks</a:t>
            </a:r>
          </a:p>
          <a:p>
            <a:pPr lvl="2" indent="-342900"/>
            <a:r>
              <a:rPr lang="en-US" sz="1800" dirty="0" smtClean="0"/>
              <a:t>50 years for species that grow on more permanent substrates</a:t>
            </a:r>
          </a:p>
          <a:p>
            <a:pPr indent="-342900"/>
            <a:endParaRPr lang="en-US" sz="2800" dirty="0" smtClean="0"/>
          </a:p>
          <a:p>
            <a:pPr lvl="1" indent="-342900"/>
            <a:endParaRPr lang="en-US" sz="20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0"/>
            <a:ext cx="8280598" cy="1417638"/>
          </a:xfrm>
        </p:spPr>
        <p:txBody>
          <a:bodyPr/>
          <a:lstStyle/>
          <a:p>
            <a:pPr algn="ctr"/>
            <a:r>
              <a:rPr lang="en-US" dirty="0" smtClean="0"/>
              <a:t>Usage of criteria in threatened bryophytes (%)</a:t>
            </a:r>
            <a:endParaRPr lang="en-US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395536" y="2205038"/>
          <a:ext cx="8064896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 1:</a:t>
            </a:r>
            <a:br>
              <a:rPr lang="fi-FI" dirty="0" smtClean="0"/>
            </a:br>
            <a:r>
              <a:rPr lang="fi-FI" b="0" i="1" dirty="0" err="1" smtClean="0"/>
              <a:t>Brachythecium</a:t>
            </a:r>
            <a:r>
              <a:rPr lang="fi-FI" b="0" i="1" dirty="0" smtClean="0"/>
              <a:t> </a:t>
            </a:r>
            <a:r>
              <a:rPr lang="fi-FI" b="0" i="1" dirty="0" err="1" smtClean="0"/>
              <a:t>coruscum</a:t>
            </a:r>
            <a:endParaRPr lang="en-US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72816"/>
            <a:ext cx="5904656" cy="4824536"/>
          </a:xfrm>
        </p:spPr>
        <p:txBody>
          <a:bodyPr/>
          <a:lstStyle/>
          <a:p>
            <a:pPr indent="-342900"/>
            <a:r>
              <a:rPr lang="en-US" dirty="0" smtClean="0"/>
              <a:t>Long-living </a:t>
            </a:r>
            <a:r>
              <a:rPr lang="en-US" dirty="0" err="1" smtClean="0"/>
              <a:t>pleurocarp</a:t>
            </a:r>
            <a:r>
              <a:rPr lang="en-US" dirty="0" smtClean="0"/>
              <a:t> moss of calcareous fell habitats, a rare habitat specialist with small populations</a:t>
            </a:r>
          </a:p>
          <a:p>
            <a:pPr indent="-342900"/>
            <a:r>
              <a:rPr lang="fi-FI" dirty="0" smtClean="0"/>
              <a:t>A2c: NT</a:t>
            </a:r>
          </a:p>
          <a:p>
            <a:pPr marL="628650" lvl="1" indent="-228600"/>
            <a:r>
              <a:rPr lang="fi-FI" dirty="0" err="1" smtClean="0"/>
              <a:t>Suspected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</a:t>
            </a:r>
            <a:r>
              <a:rPr lang="fi-FI" dirty="0" err="1" smtClean="0"/>
              <a:t>reduction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30 % </a:t>
            </a:r>
            <a:r>
              <a:rPr lang="fi-FI" b="1" dirty="0" err="1" smtClean="0"/>
              <a:t>over</a:t>
            </a:r>
            <a:r>
              <a:rPr lang="fi-FI" b="1" dirty="0" smtClean="0"/>
              <a:t>  the </a:t>
            </a:r>
            <a:r>
              <a:rPr lang="fi-FI" b="1" dirty="0" err="1" smtClean="0"/>
              <a:t>last</a:t>
            </a:r>
            <a:r>
              <a:rPr lang="fi-FI" b="1" dirty="0" smtClean="0"/>
              <a:t> 50 </a:t>
            </a:r>
            <a:r>
              <a:rPr lang="fi-FI" b="1" dirty="0" err="1" smtClean="0"/>
              <a:t>years</a:t>
            </a:r>
            <a:r>
              <a:rPr lang="fi-FI" b="1" dirty="0" smtClean="0"/>
              <a:t> </a:t>
            </a:r>
            <a:r>
              <a:rPr lang="fi-FI" dirty="0" smtClean="0"/>
              <a:t>(3 </a:t>
            </a:r>
            <a:r>
              <a:rPr lang="fi-FI" dirty="0" err="1" smtClean="0"/>
              <a:t>generations</a:t>
            </a:r>
            <a:r>
              <a:rPr lang="fi-FI" dirty="0" smtClean="0"/>
              <a:t>) </a:t>
            </a:r>
            <a:r>
              <a:rPr lang="fi-FI" dirty="0" err="1" smtClean="0"/>
              <a:t>following</a:t>
            </a:r>
            <a:r>
              <a:rPr lang="fi-FI" dirty="0" smtClean="0"/>
              <a:t> the </a:t>
            </a:r>
            <a:r>
              <a:rPr lang="fi-FI" dirty="0" err="1" smtClean="0"/>
              <a:t>decline</a:t>
            </a:r>
            <a:r>
              <a:rPr lang="fi-FI" dirty="0" smtClean="0"/>
              <a:t> in </a:t>
            </a:r>
            <a:r>
              <a:rPr lang="fi-FI" dirty="0" err="1" smtClean="0"/>
              <a:t>quality</a:t>
            </a:r>
            <a:r>
              <a:rPr lang="fi-FI" dirty="0" smtClean="0"/>
              <a:t> of </a:t>
            </a:r>
            <a:r>
              <a:rPr lang="fi-FI" dirty="0" err="1" smtClean="0"/>
              <a:t>habitat</a:t>
            </a:r>
            <a:r>
              <a:rPr lang="fi-FI" dirty="0" smtClean="0"/>
              <a:t> (c). The </a:t>
            </a:r>
            <a:r>
              <a:rPr lang="fi-FI" dirty="0" err="1" smtClean="0"/>
              <a:t>reduction</a:t>
            </a:r>
            <a:r>
              <a:rPr lang="fi-FI" dirty="0" smtClean="0"/>
              <a:t> and </a:t>
            </a:r>
            <a:r>
              <a:rPr lang="fi-FI" dirty="0" err="1" smtClean="0"/>
              <a:t>it´s</a:t>
            </a:r>
            <a:r>
              <a:rPr lang="fi-FI" dirty="0" smtClean="0"/>
              <a:t> </a:t>
            </a:r>
            <a:r>
              <a:rPr lang="fi-FI" dirty="0" err="1" smtClean="0"/>
              <a:t>causes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ceased</a:t>
            </a:r>
            <a:r>
              <a:rPr lang="fi-FI" dirty="0" smtClean="0"/>
              <a:t>, </a:t>
            </a:r>
            <a:r>
              <a:rPr lang="fi-FI" dirty="0" err="1" smtClean="0"/>
              <a:t>understood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reversible</a:t>
            </a:r>
            <a:r>
              <a:rPr lang="fi-FI" i="1" dirty="0" smtClean="0"/>
              <a:t>.</a:t>
            </a:r>
          </a:p>
          <a:p>
            <a:pPr indent="-342900"/>
            <a:r>
              <a:rPr lang="fi-FI" dirty="0" smtClean="0"/>
              <a:t>A3c: VU</a:t>
            </a:r>
            <a:endParaRPr lang="en-US" dirty="0" smtClean="0"/>
          </a:p>
          <a:p>
            <a:pPr marL="628650" lvl="1" indent="-228600"/>
            <a:r>
              <a:rPr lang="fi-FI" dirty="0" err="1" smtClean="0"/>
              <a:t>Suspected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</a:t>
            </a:r>
            <a:r>
              <a:rPr lang="fi-FI" dirty="0" err="1" smtClean="0"/>
              <a:t>reduction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30 % in the </a:t>
            </a:r>
            <a:r>
              <a:rPr lang="fi-FI" b="1" dirty="0" err="1" smtClean="0"/>
              <a:t>next</a:t>
            </a:r>
            <a:r>
              <a:rPr lang="fi-FI" b="1" dirty="0" smtClean="0"/>
              <a:t> 50 </a:t>
            </a:r>
            <a:r>
              <a:rPr lang="fi-FI" b="1" dirty="0" err="1" smtClean="0"/>
              <a:t>years</a:t>
            </a:r>
            <a:r>
              <a:rPr lang="fi-FI" b="1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the </a:t>
            </a:r>
            <a:r>
              <a:rPr lang="fi-FI" dirty="0" err="1" smtClean="0"/>
              <a:t>decline</a:t>
            </a:r>
            <a:r>
              <a:rPr lang="fi-FI" dirty="0" smtClean="0"/>
              <a:t> in </a:t>
            </a:r>
            <a:r>
              <a:rPr lang="fi-FI" dirty="0" err="1" smtClean="0"/>
              <a:t>quality</a:t>
            </a:r>
            <a:r>
              <a:rPr lang="fi-FI" dirty="0" smtClean="0"/>
              <a:t> of </a:t>
            </a:r>
            <a:r>
              <a:rPr lang="fi-FI" dirty="0" err="1" smtClean="0"/>
              <a:t>habitat</a:t>
            </a:r>
            <a:r>
              <a:rPr lang="fi-FI" dirty="0" smtClean="0"/>
              <a:t> (c).</a:t>
            </a:r>
            <a:endParaRPr lang="en-US" dirty="0" smtClean="0"/>
          </a:p>
          <a:p>
            <a:pPr indent="-342900">
              <a:spcAft>
                <a:spcPts val="600"/>
              </a:spcAft>
            </a:pPr>
            <a:r>
              <a:rPr lang="fi-FI" dirty="0" smtClean="0"/>
              <a:t>D2: </a:t>
            </a:r>
            <a:r>
              <a:rPr lang="fi-FI" b="0" dirty="0" smtClean="0"/>
              <a:t>Area of </a:t>
            </a:r>
            <a:r>
              <a:rPr lang="fi-FI" b="0" dirty="0" err="1" smtClean="0"/>
              <a:t>occupancy</a:t>
            </a:r>
            <a:r>
              <a:rPr lang="fi-FI" b="0" dirty="0" smtClean="0"/>
              <a:t> &lt; 10 km2 and </a:t>
            </a:r>
            <a:r>
              <a:rPr lang="fi-FI" b="0" dirty="0" err="1" smtClean="0"/>
              <a:t>number</a:t>
            </a:r>
            <a:r>
              <a:rPr lang="fi-FI" b="0" dirty="0" smtClean="0"/>
              <a:t> of </a:t>
            </a:r>
            <a:r>
              <a:rPr lang="fi-FI" b="0" dirty="0" err="1" smtClean="0"/>
              <a:t>locations</a:t>
            </a:r>
            <a:r>
              <a:rPr lang="fi-FI" b="0" dirty="0" smtClean="0"/>
              <a:t> </a:t>
            </a:r>
            <a:r>
              <a:rPr lang="fi-FI" b="0" dirty="0" err="1" smtClean="0"/>
              <a:t>low</a:t>
            </a:r>
            <a:r>
              <a:rPr lang="fi-FI" b="0" dirty="0" smtClean="0"/>
              <a:t> </a:t>
            </a:r>
            <a:r>
              <a:rPr lang="fi-FI" dirty="0" smtClean="0"/>
              <a:t>VU</a:t>
            </a:r>
            <a:endParaRPr lang="en-US" dirty="0" smtClean="0"/>
          </a:p>
          <a:p>
            <a:pPr indent="-34290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A3c;D2 -&gt; VU</a:t>
            </a:r>
          </a:p>
          <a:p>
            <a:pPr indent="-342900"/>
            <a:endParaRPr lang="en-US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6527" t="5440" r="51397" b="2527"/>
          <a:stretch>
            <a:fillRect/>
          </a:stretch>
        </p:blipFill>
        <p:spPr bwMode="auto">
          <a:xfrm>
            <a:off x="6300193" y="1772815"/>
            <a:ext cx="2808312" cy="48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 1:</a:t>
            </a:r>
            <a:br>
              <a:rPr lang="fi-FI" dirty="0" smtClean="0"/>
            </a:br>
            <a:r>
              <a:rPr lang="fi-FI" b="0" i="1" dirty="0" err="1" smtClean="0"/>
              <a:t>Brachythecium</a:t>
            </a:r>
            <a:r>
              <a:rPr lang="fi-FI" b="0" i="1" dirty="0" smtClean="0"/>
              <a:t> </a:t>
            </a:r>
            <a:r>
              <a:rPr lang="fi-FI" b="0" i="1" dirty="0" err="1" smtClean="0"/>
              <a:t>coruscum</a:t>
            </a:r>
            <a:endParaRPr lang="en-US" b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76493" y="0"/>
            <a:ext cx="93509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 2:</a:t>
            </a:r>
            <a:br>
              <a:rPr lang="fi-FI" dirty="0" smtClean="0"/>
            </a:br>
            <a:r>
              <a:rPr lang="fi-FI" b="0" i="1" dirty="0" err="1" smtClean="0"/>
              <a:t>Aongstroemia</a:t>
            </a:r>
            <a:r>
              <a:rPr lang="fi-FI" b="0" i="1" dirty="0" smtClean="0"/>
              <a:t> </a:t>
            </a:r>
            <a:r>
              <a:rPr lang="fi-FI" b="0" i="1" dirty="0" err="1" smtClean="0"/>
              <a:t>longipes</a:t>
            </a:r>
            <a:endParaRPr lang="en-US" b="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844824"/>
            <a:ext cx="6048672" cy="4752528"/>
          </a:xfrm>
        </p:spPr>
        <p:txBody>
          <a:bodyPr/>
          <a:lstStyle/>
          <a:p>
            <a:pPr indent="-342900"/>
            <a:r>
              <a:rPr lang="en-US" dirty="0" smtClean="0"/>
              <a:t>Short-living habitat specialist of disturbed calcareous habitats</a:t>
            </a:r>
          </a:p>
          <a:p>
            <a:pPr indent="-342900"/>
            <a:r>
              <a:rPr lang="en-US" dirty="0" smtClean="0"/>
              <a:t>B1: Extent of occurrence 170 000 km2</a:t>
            </a:r>
          </a:p>
          <a:p>
            <a:pPr indent="-342900"/>
            <a:r>
              <a:rPr lang="en-US" dirty="0" smtClean="0"/>
              <a:t>B2: Area of occupancy &lt;&lt; 500 km2 </a:t>
            </a:r>
            <a:r>
              <a:rPr lang="en-US" b="0" dirty="0" smtClean="0"/>
              <a:t>AND</a:t>
            </a:r>
          </a:p>
          <a:p>
            <a:pPr lvl="1" indent="-342900"/>
            <a:r>
              <a:rPr lang="en-US" dirty="0" smtClean="0"/>
              <a:t>Severely fragmented (a) AND</a:t>
            </a:r>
          </a:p>
          <a:p>
            <a:pPr lvl="1" indent="-342900"/>
            <a:r>
              <a:rPr lang="en-US" dirty="0" smtClean="0"/>
              <a:t>Continuing decline in: extent of occurrence (bi) + area of occupancy (</a:t>
            </a:r>
            <a:r>
              <a:rPr lang="en-US" dirty="0" err="1" smtClean="0"/>
              <a:t>bii</a:t>
            </a:r>
            <a:r>
              <a:rPr lang="en-US" dirty="0" smtClean="0"/>
              <a:t>) + area, extent or quality of habitat (</a:t>
            </a:r>
            <a:r>
              <a:rPr lang="en-US" dirty="0" err="1" smtClean="0"/>
              <a:t>biii</a:t>
            </a:r>
            <a:r>
              <a:rPr lang="en-US" dirty="0" smtClean="0"/>
              <a:t>) + number of locations (</a:t>
            </a:r>
            <a:r>
              <a:rPr lang="en-US" dirty="0" err="1" smtClean="0"/>
              <a:t>biv</a:t>
            </a:r>
            <a:r>
              <a:rPr lang="en-US" dirty="0" smtClean="0"/>
              <a:t>) + number of mature individuals (</a:t>
            </a:r>
            <a:r>
              <a:rPr lang="en-US" dirty="0" err="1" smtClean="0"/>
              <a:t>bv</a:t>
            </a:r>
            <a:r>
              <a:rPr lang="en-US" dirty="0" smtClean="0"/>
              <a:t>) AND </a:t>
            </a:r>
          </a:p>
          <a:p>
            <a:pPr lvl="1" indent="-342900"/>
            <a:r>
              <a:rPr lang="en-US" dirty="0" smtClean="0"/>
              <a:t>Extreme fluctuations in population size (</a:t>
            </a:r>
            <a:r>
              <a:rPr lang="en-US" dirty="0" err="1" smtClean="0"/>
              <a:t>civ</a:t>
            </a:r>
            <a:r>
              <a:rPr lang="en-US" dirty="0" smtClean="0"/>
              <a:t>)</a:t>
            </a:r>
          </a:p>
          <a:p>
            <a:pPr indent="-342900">
              <a:spcAft>
                <a:spcPts val="1200"/>
              </a:spcAft>
            </a:pPr>
            <a:r>
              <a:rPr lang="fi-FI" dirty="0" smtClean="0"/>
              <a:t>D1: population size less than 250 mature individuals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B2ab (</a:t>
            </a:r>
            <a:r>
              <a:rPr lang="en-US" sz="2800" dirty="0" err="1" smtClean="0">
                <a:solidFill>
                  <a:srgbClr val="FF0000"/>
                </a:solidFill>
              </a:rPr>
              <a:t>i,ii,iii,iv,v</a:t>
            </a:r>
            <a:r>
              <a:rPr lang="en-US" sz="2800" dirty="0" smtClean="0">
                <a:solidFill>
                  <a:srgbClr val="FF0000"/>
                </a:solidFill>
              </a:rPr>
              <a:t>) c(iv), D1 -&gt; 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528" t="5440" r="51397" b="2527"/>
          <a:stretch>
            <a:fillRect/>
          </a:stretch>
        </p:blipFill>
        <p:spPr bwMode="auto">
          <a:xfrm>
            <a:off x="6308550" y="1772816"/>
            <a:ext cx="279995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533" y="-171400"/>
            <a:ext cx="9372534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 3:</a:t>
            </a:r>
            <a:br>
              <a:rPr lang="fi-FI" dirty="0" smtClean="0"/>
            </a:br>
            <a:r>
              <a:rPr lang="fi-FI" b="0" i="1" dirty="0" err="1" smtClean="0"/>
              <a:t>Cephalozia</a:t>
            </a:r>
            <a:r>
              <a:rPr lang="fi-FI" b="0" i="1" dirty="0" smtClean="0"/>
              <a:t> </a:t>
            </a:r>
            <a:r>
              <a:rPr lang="fi-FI" b="0" i="1" dirty="0" err="1" smtClean="0"/>
              <a:t>macounii</a:t>
            </a:r>
            <a:endParaRPr lang="en-US" b="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2492896"/>
            <a:ext cx="5760640" cy="4104456"/>
          </a:xfrm>
        </p:spPr>
        <p:txBody>
          <a:bodyPr/>
          <a:lstStyle/>
          <a:p>
            <a:pPr indent="-342900"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Epixylic</a:t>
            </a:r>
            <a:r>
              <a:rPr lang="en-US" dirty="0" smtClean="0"/>
              <a:t> liverwort with very poor reproductive capacity 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B2ab(</a:t>
            </a:r>
            <a:r>
              <a:rPr lang="en-US" dirty="0" err="1" smtClean="0"/>
              <a:t>ii,iii,iv,v</a:t>
            </a:r>
            <a:r>
              <a:rPr lang="en-US" dirty="0" smtClean="0"/>
              <a:t>): EN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C2: </a:t>
            </a:r>
            <a:r>
              <a:rPr lang="en-US" dirty="0" err="1" smtClean="0"/>
              <a:t>polulation</a:t>
            </a:r>
            <a:r>
              <a:rPr lang="en-US" dirty="0" smtClean="0"/>
              <a:t> size less than 250 and declining </a:t>
            </a:r>
            <a:r>
              <a:rPr lang="en-US" b="0" dirty="0" smtClean="0"/>
              <a:t>AND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Biggest subpopulation smaller than 50 individuals (a1)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200" dirty="0" smtClean="0">
                <a:solidFill>
                  <a:srgbClr val="FF0000"/>
                </a:solidFill>
              </a:rPr>
              <a:t>C2a(i) -&gt; CR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4" r="46462" b="8279"/>
          <a:stretch>
            <a:fillRect/>
          </a:stretch>
        </p:blipFill>
        <p:spPr bwMode="auto">
          <a:xfrm>
            <a:off x="6300192" y="1762529"/>
            <a:ext cx="2820313" cy="483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0"/>
            <a:ext cx="7777162" cy="1417638"/>
          </a:xfrm>
        </p:spPr>
        <p:txBody>
          <a:bodyPr/>
          <a:lstStyle/>
          <a:p>
            <a:pPr algn="ctr"/>
            <a:r>
              <a:rPr lang="fi-FI" dirty="0" err="1" smtClean="0"/>
              <a:t>Bryophyte</a:t>
            </a:r>
            <a:r>
              <a:rPr lang="fi-FI" dirty="0" smtClean="0"/>
              <a:t> Red </a:t>
            </a:r>
            <a:r>
              <a:rPr lang="fi-FI" dirty="0" err="1" smtClean="0"/>
              <a:t>Lists</a:t>
            </a:r>
            <a:r>
              <a:rPr lang="fi-FI" dirty="0" smtClean="0"/>
              <a:t> in Finland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2996952"/>
            <a:ext cx="7920880" cy="3456236"/>
          </a:xfrm>
        </p:spPr>
        <p:txBody>
          <a:bodyPr/>
          <a:lstStyle/>
          <a:p>
            <a:pPr indent="-342900">
              <a:spcAft>
                <a:spcPts val="1200"/>
              </a:spcAft>
            </a:pPr>
            <a:r>
              <a:rPr lang="en-US" dirty="0" smtClean="0"/>
              <a:t>Included in all Finnish Red Lists (1985, 1991, 2000, 2010)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Assessment by IUCN criteria since 2000</a:t>
            </a:r>
          </a:p>
          <a:p>
            <a:pPr indent="-342900">
              <a:spcAft>
                <a:spcPts val="1200"/>
              </a:spcAft>
            </a:pPr>
            <a:r>
              <a:rPr lang="en-US" dirty="0" smtClean="0"/>
              <a:t>Also </a:t>
            </a:r>
            <a:r>
              <a:rPr lang="en-US" dirty="0" err="1" smtClean="0"/>
              <a:t>subregional</a:t>
            </a:r>
            <a:r>
              <a:rPr lang="en-US" dirty="0" smtClean="0"/>
              <a:t> assessment: regionally threatened species (RT)</a:t>
            </a:r>
          </a:p>
          <a:p>
            <a:pPr indent="-342900">
              <a:spcAft>
                <a:spcPts val="1200"/>
              </a:spcAft>
            </a:pPr>
            <a:r>
              <a:rPr lang="fi-FI" dirty="0" err="1" smtClean="0"/>
              <a:t>About</a:t>
            </a:r>
            <a:r>
              <a:rPr lang="fi-FI" dirty="0" smtClean="0"/>
              <a:t> 20 new </a:t>
            </a:r>
            <a:r>
              <a:rPr lang="fi-FI" dirty="0" err="1" smtClean="0"/>
              <a:t>species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assessed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2010</a:t>
            </a:r>
            <a:endParaRPr lang="en-US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0" y="2133600"/>
            <a:ext cx="9144000" cy="10080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0"/>
            <a:ext cx="7777162" cy="1417638"/>
          </a:xfrm>
        </p:spPr>
        <p:txBody>
          <a:bodyPr/>
          <a:lstStyle/>
          <a:p>
            <a:pPr algn="ctr"/>
            <a:r>
              <a:rPr lang="en-US" dirty="0" smtClean="0"/>
              <a:t>Backbone</a:t>
            </a:r>
            <a:r>
              <a:rPr lang="fi-FI" dirty="0" smtClean="0"/>
              <a:t> of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smtClean="0"/>
              <a:t>the </a:t>
            </a:r>
            <a:r>
              <a:rPr lang="fi-FI" dirty="0" err="1" smtClean="0"/>
              <a:t>people</a:t>
            </a:r>
            <a:r>
              <a:rPr lang="fi-FI" dirty="0" smtClean="0"/>
              <a:t> and the data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896" cy="4824536"/>
          </a:xfrm>
        </p:spPr>
        <p:txBody>
          <a:bodyPr/>
          <a:lstStyle/>
          <a:p>
            <a:pPr indent="-342900">
              <a:lnSpc>
                <a:spcPct val="100000"/>
              </a:lnSpc>
            </a:pPr>
            <a:r>
              <a:rPr lang="en-US" sz="2000" dirty="0" smtClean="0"/>
              <a:t>Bryophyte Expert Group, ”</a:t>
            </a:r>
            <a:r>
              <a:rPr lang="en-US" sz="2000" dirty="0" err="1" smtClean="0"/>
              <a:t>Sammaltyöryhmä</a:t>
            </a:r>
            <a:r>
              <a:rPr lang="en-US" sz="2000" dirty="0" smtClean="0"/>
              <a:t>”</a:t>
            </a:r>
          </a:p>
          <a:p>
            <a:pPr lvl="1" indent="-342900">
              <a:spcBef>
                <a:spcPts val="600"/>
              </a:spcBef>
            </a:pPr>
            <a:r>
              <a:rPr lang="en-US" sz="1600" dirty="0" smtClean="0"/>
              <a:t>Finnish Committee for Conservation of Bryophytes</a:t>
            </a:r>
          </a:p>
          <a:p>
            <a:pPr lvl="1" indent="-342900">
              <a:spcBef>
                <a:spcPts val="600"/>
              </a:spcBef>
            </a:pPr>
            <a:r>
              <a:rPr lang="en-US" sz="1600" dirty="0" smtClean="0"/>
              <a:t>Started at 1980´s, officially established 1993</a:t>
            </a:r>
          </a:p>
          <a:p>
            <a:pPr lvl="1" indent="-342900">
              <a:spcBef>
                <a:spcPts val="600"/>
              </a:spcBef>
            </a:pPr>
            <a:r>
              <a:rPr lang="en-US" sz="1600" dirty="0" smtClean="0"/>
              <a:t>15-20 expert and amateur bryologists from e.g. universities, research institutes and environmental administration</a:t>
            </a:r>
          </a:p>
          <a:p>
            <a:pPr lvl="1" indent="-342900">
              <a:spcBef>
                <a:spcPts val="600"/>
              </a:spcBef>
            </a:pPr>
            <a:r>
              <a:rPr lang="fi-FI" sz="1600" dirty="0" err="1" smtClean="0"/>
              <a:t>Part</a:t>
            </a:r>
            <a:r>
              <a:rPr lang="fi-FI" sz="1600" dirty="0" smtClean="0"/>
              <a:t> </a:t>
            </a:r>
            <a:r>
              <a:rPr lang="fi-FI" sz="1600" dirty="0" err="1" smtClean="0"/>
              <a:t>time</a:t>
            </a:r>
            <a:r>
              <a:rPr lang="fi-FI" sz="1600" dirty="0" smtClean="0"/>
              <a:t> </a:t>
            </a:r>
            <a:r>
              <a:rPr lang="fi-FI" sz="1600" dirty="0" err="1" smtClean="0"/>
              <a:t>expert</a:t>
            </a:r>
            <a:r>
              <a:rPr lang="fi-FI" sz="1600" dirty="0" smtClean="0"/>
              <a:t> </a:t>
            </a:r>
            <a:r>
              <a:rPr lang="fi-FI" sz="1600" dirty="0" err="1" smtClean="0"/>
              <a:t>secretary</a:t>
            </a:r>
            <a:r>
              <a:rPr lang="fi-FI" sz="1600" dirty="0" smtClean="0"/>
              <a:t>, a </a:t>
            </a:r>
            <a:r>
              <a:rPr lang="fi-FI" sz="1600" dirty="0" err="1" smtClean="0"/>
              <a:t>lot</a:t>
            </a:r>
            <a:r>
              <a:rPr lang="fi-FI" sz="1600" dirty="0" smtClean="0"/>
              <a:t> of </a:t>
            </a:r>
            <a:r>
              <a:rPr lang="fi-FI" sz="1600" dirty="0" err="1" smtClean="0"/>
              <a:t>voluntary</a:t>
            </a:r>
            <a:r>
              <a:rPr lang="fi-FI" sz="1600" dirty="0" smtClean="0"/>
              <a:t> </a:t>
            </a:r>
            <a:r>
              <a:rPr lang="fi-FI" sz="1600" dirty="0" err="1" smtClean="0"/>
              <a:t>work</a:t>
            </a:r>
            <a:endParaRPr lang="en-US" sz="1600" dirty="0" smtClean="0"/>
          </a:p>
          <a:p>
            <a:pPr lvl="1" indent="-342900">
              <a:spcBef>
                <a:spcPts val="600"/>
              </a:spcBef>
            </a:pPr>
            <a:r>
              <a:rPr lang="en-US" sz="1600" dirty="0" smtClean="0"/>
              <a:t>Collecting data on Red Listed (and other) species, taking part on conservation measures, counseling</a:t>
            </a:r>
          </a:p>
          <a:p>
            <a:pPr indent="-342900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University herbaria</a:t>
            </a:r>
          </a:p>
          <a:p>
            <a:pPr indent="-342900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Database of threatened species (Hertta) and other data (access, excel, paper copies of herbarium labels...)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indent="-342900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Check list of Bryophytes in Finland</a:t>
            </a:r>
          </a:p>
          <a:p>
            <a:pPr lvl="1" indent="-342900">
              <a:spcBef>
                <a:spcPts val="600"/>
              </a:spcBef>
            </a:pPr>
            <a:r>
              <a:rPr lang="en-US" sz="1600" dirty="0" smtClean="0"/>
              <a:t>Updated yearly, in Finnish</a:t>
            </a:r>
            <a:endParaRPr lang="en-US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/>
            <a:r>
              <a:rPr lang="en-US" dirty="0" smtClean="0"/>
              <a:t>Bryophyte Expert Group working for the 2010 assessment (2008-2009)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3888" y="1700808"/>
            <a:ext cx="5472608" cy="49685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Kimmo Syrjänen (chair)</a:t>
            </a:r>
            <a:r>
              <a:rPr lang="en-US" sz="1800" b="0" dirty="0" smtClean="0"/>
              <a:t>, Finnish Environment Institute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Susanna Anttila (secretary)</a:t>
            </a:r>
            <a:r>
              <a:rPr lang="en-US" sz="1800" b="0" dirty="0" smtClean="0"/>
              <a:t>, Finnish Environment Institute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Tauno</a:t>
            </a:r>
            <a:r>
              <a:rPr lang="en-US" sz="1800" dirty="0" smtClean="0"/>
              <a:t> </a:t>
            </a:r>
            <a:r>
              <a:rPr lang="en-US" sz="1800" dirty="0" err="1" smtClean="0"/>
              <a:t>Ulvinen</a:t>
            </a:r>
            <a:r>
              <a:rPr lang="en-US" sz="1800" b="0" dirty="0" smtClean="0"/>
              <a:t>, emeritus, University of Oulu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Sanna Laaka-Lindberg</a:t>
            </a:r>
            <a:r>
              <a:rPr lang="en-US" sz="1800" b="0" dirty="0" smtClean="0"/>
              <a:t>, University of Helsinki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Sanna Huttunen</a:t>
            </a:r>
            <a:r>
              <a:rPr lang="en-US" sz="1800" b="0" dirty="0" smtClean="0"/>
              <a:t>, University of Turku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Tiina Laitinen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Metsähallitus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Ostrobottnia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Inkeri Ahonen</a:t>
            </a:r>
            <a:r>
              <a:rPr lang="en-US" sz="1800" b="0" dirty="0" smtClean="0"/>
              <a:t>, administration of </a:t>
            </a:r>
            <a:r>
              <a:rPr lang="en-US" sz="1800" b="0" dirty="0" err="1" smtClean="0"/>
              <a:t>Åland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Reino Fagerstén</a:t>
            </a:r>
            <a:r>
              <a:rPr lang="en-US" sz="1800" b="0" dirty="0" smtClean="0"/>
              <a:t>, emeritus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Xiaolan He</a:t>
            </a:r>
            <a:r>
              <a:rPr lang="en-US" sz="1800" b="0" dirty="0" smtClean="0"/>
              <a:t>, University of Helsinki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Aino Juslén</a:t>
            </a:r>
            <a:r>
              <a:rPr lang="en-US" sz="1800" b="0" dirty="0" smtClean="0"/>
              <a:t>, University of Helsinki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Terhi Korvenpää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Metsähallitus</a:t>
            </a:r>
            <a:r>
              <a:rPr lang="en-US" sz="1800" b="0" dirty="0" smtClean="0"/>
              <a:t> Southern Finland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Turkka Korvenpää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Ari Parnela</a:t>
            </a:r>
            <a:r>
              <a:rPr lang="en-US" sz="1800" b="0" dirty="0" smtClean="0"/>
              <a:t>, emeritus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Tapani Sallantaus</a:t>
            </a:r>
            <a:r>
              <a:rPr lang="en-US" sz="1800" b="0" dirty="0" smtClean="0"/>
              <a:t>, Finnish Environment Institute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Outi Vainio</a:t>
            </a:r>
            <a:r>
              <a:rPr lang="en-US" sz="1800" b="0" dirty="0" smtClean="0"/>
              <a:t>, Kuopio Natural History museum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Risto Virtanen</a:t>
            </a:r>
            <a:r>
              <a:rPr lang="en-US" sz="1800" b="0" dirty="0" smtClean="0"/>
              <a:t>, University of Oulu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Sinikka Piippo</a:t>
            </a:r>
            <a:r>
              <a:rPr lang="en-US" sz="1800" b="0" dirty="0" smtClean="0"/>
              <a:t>, University of Helsinki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Jouko Rikkinen</a:t>
            </a:r>
            <a:r>
              <a:rPr lang="en-US" sz="1800" b="0" dirty="0" smtClean="0"/>
              <a:t>, University of Helsinki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7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74067"/>
            <a:ext cx="3584451" cy="47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424614" cy="908720"/>
          </a:xfrm>
        </p:spPr>
        <p:txBody>
          <a:bodyPr/>
          <a:lstStyle/>
          <a:p>
            <a:pPr algn="ctr"/>
            <a:r>
              <a:rPr lang="fi-FI" dirty="0" smtClean="0"/>
              <a:t>Access </a:t>
            </a:r>
            <a:r>
              <a:rPr lang="fi-FI" dirty="0" err="1" smtClean="0"/>
              <a:t>database</a:t>
            </a:r>
            <a:r>
              <a:rPr lang="fi-FI" dirty="0" smtClean="0"/>
              <a:t> for </a:t>
            </a:r>
            <a:r>
              <a:rPr lang="fi-FI" dirty="0" err="1" smtClean="0"/>
              <a:t>assessment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7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6722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4653136"/>
            <a:ext cx="7200800" cy="1800052"/>
          </a:xfrm>
        </p:spPr>
        <p:txBody>
          <a:bodyPr/>
          <a:lstStyle/>
          <a:p>
            <a:pPr indent="-342900"/>
            <a:r>
              <a:rPr lang="en-US" dirty="0" smtClean="0"/>
              <a:t>Some </a:t>
            </a:r>
            <a:r>
              <a:rPr lang="en-US" dirty="0" err="1" smtClean="0"/>
              <a:t>intraspesific</a:t>
            </a:r>
            <a:r>
              <a:rPr lang="en-US" dirty="0" smtClean="0"/>
              <a:t> </a:t>
            </a:r>
            <a:r>
              <a:rPr lang="en-US" dirty="0" err="1" smtClean="0"/>
              <a:t>taxa</a:t>
            </a:r>
            <a:r>
              <a:rPr lang="en-US" dirty="0" smtClean="0"/>
              <a:t> was assessed (mainly subspecies)</a:t>
            </a:r>
          </a:p>
          <a:p>
            <a:pPr indent="-342900"/>
            <a:r>
              <a:rPr lang="en-US" dirty="0" smtClean="0"/>
              <a:t>Taxonomy followed most recent European check lists (Hill et al. 2006, </a:t>
            </a:r>
            <a:r>
              <a:rPr lang="en-US" dirty="0" err="1" smtClean="0"/>
              <a:t>Söderström</a:t>
            </a:r>
            <a:r>
              <a:rPr lang="en-US" dirty="0" smtClean="0"/>
              <a:t> </a:t>
            </a:r>
            <a:r>
              <a:rPr lang="en-US" dirty="0" err="1" smtClean="0"/>
              <a:t>ym</a:t>
            </a:r>
            <a:r>
              <a:rPr lang="en-US" dirty="0" smtClean="0"/>
              <a:t>. 2002)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7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/>
        </p:nvGraphicFramePr>
        <p:xfrm>
          <a:off x="1042988" y="2205038"/>
          <a:ext cx="72009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1800225"/>
                <a:gridCol w="1800225"/>
                <a:gridCol w="18002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Number</a:t>
                      </a:r>
                      <a:r>
                        <a:rPr lang="fi-FI" dirty="0" smtClean="0"/>
                        <a:t> of </a:t>
                      </a:r>
                      <a:r>
                        <a:rPr lang="fi-FI" dirty="0" err="1" smtClean="0"/>
                        <a:t>assessed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taxa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Number</a:t>
                      </a:r>
                      <a:r>
                        <a:rPr lang="fi-FI" dirty="0" smtClean="0"/>
                        <a:t> of </a:t>
                      </a:r>
                    </a:p>
                    <a:p>
                      <a:r>
                        <a:rPr lang="fi-FI" dirty="0" smtClean="0"/>
                        <a:t>Red </a:t>
                      </a:r>
                      <a:r>
                        <a:rPr lang="fi-FI" dirty="0" err="1" smtClean="0"/>
                        <a:t>Listed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taxa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% of </a:t>
                      </a:r>
                    </a:p>
                    <a:p>
                      <a:r>
                        <a:rPr lang="fi-FI" dirty="0" smtClean="0"/>
                        <a:t>Red </a:t>
                      </a:r>
                      <a:r>
                        <a:rPr lang="fi-FI" dirty="0" err="1" smtClean="0"/>
                        <a:t>Listed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taxa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Bryophyta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38,2 %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Marchantiophyta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47,4 %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Anthocerophyta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50 %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Total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896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364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40,6 %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199352"/>
              </p:ext>
            </p:extLst>
          </p:nvPr>
        </p:nvGraphicFramePr>
        <p:xfrm>
          <a:off x="683568" y="1916832"/>
          <a:ext cx="7632848" cy="460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1115616" y="2132856"/>
            <a:ext cx="5472608" cy="43204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199352"/>
              </p:ext>
            </p:extLst>
          </p:nvPr>
        </p:nvGraphicFramePr>
        <p:xfrm>
          <a:off x="683568" y="1916832"/>
          <a:ext cx="7632848" cy="460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sp>
        <p:nvSpPr>
          <p:cNvPr id="9" name="Suorakulmio 8"/>
          <p:cNvSpPr/>
          <p:nvPr/>
        </p:nvSpPr>
        <p:spPr>
          <a:xfrm>
            <a:off x="1115616" y="3861048"/>
            <a:ext cx="4680520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kehys 9"/>
          <p:cNvSpPr txBox="1"/>
          <p:nvPr/>
        </p:nvSpPr>
        <p:spPr>
          <a:xfrm>
            <a:off x="1691680" y="3429000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Red </a:t>
            </a:r>
            <a:r>
              <a:rPr lang="fi-FI" dirty="0" err="1" smtClean="0"/>
              <a:t>Listed</a:t>
            </a:r>
            <a:r>
              <a:rPr lang="fi-FI" dirty="0" smtClean="0"/>
              <a:t> </a:t>
            </a:r>
            <a:r>
              <a:rPr lang="fi-FI" dirty="0" err="1" smtClean="0"/>
              <a:t>taxa</a:t>
            </a:r>
            <a:r>
              <a:rPr lang="fi-FI" dirty="0" smtClean="0"/>
              <a:t>: 40 %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A0B0DC-9E50-4846-8E12-74F5CC42E38B}" type="datetime1">
              <a:rPr lang="fi-FI" smtClean="0"/>
              <a:pPr>
                <a:defRPr/>
              </a:pPr>
              <a:t>29.9.2014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691680" y="6597352"/>
            <a:ext cx="6768678" cy="260648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in the Red </a:t>
            </a:r>
            <a:r>
              <a:rPr lang="fi-FI" dirty="0" err="1" smtClean="0"/>
              <a:t>List</a:t>
            </a:r>
            <a:r>
              <a:rPr lang="fi-FI" dirty="0" smtClean="0"/>
              <a:t> of Finland 2010, Riikka Juutinen &amp; Kimmo Syrjänen /</a:t>
            </a:r>
            <a:r>
              <a:rPr lang="fi-FI" dirty="0" err="1" smtClean="0"/>
              <a:t>Bryophyte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Group of Finland</a:t>
            </a: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199352"/>
              </p:ext>
            </p:extLst>
          </p:nvPr>
        </p:nvGraphicFramePr>
        <p:xfrm>
          <a:off x="683568" y="1916832"/>
          <a:ext cx="7632848" cy="460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622" cy="1417638"/>
          </a:xfrm>
        </p:spPr>
        <p:txBody>
          <a:bodyPr/>
          <a:lstStyle/>
          <a:p>
            <a:pPr algn="ctr"/>
            <a:r>
              <a:rPr lang="fi-FI" dirty="0" err="1" smtClean="0"/>
              <a:t>Finnish</a:t>
            </a:r>
            <a:r>
              <a:rPr lang="fi-FI" dirty="0" smtClean="0"/>
              <a:t> Red </a:t>
            </a:r>
            <a:r>
              <a:rPr lang="fi-FI" dirty="0" err="1" smtClean="0"/>
              <a:t>List</a:t>
            </a:r>
            <a:r>
              <a:rPr lang="fi-FI" dirty="0" smtClean="0"/>
              <a:t> of </a:t>
            </a:r>
            <a:r>
              <a:rPr lang="fi-FI" dirty="0" err="1" smtClean="0"/>
              <a:t>Bryophytes</a:t>
            </a:r>
            <a:r>
              <a:rPr lang="fi-FI" dirty="0" smtClean="0"/>
              <a:t> 2010 </a:t>
            </a:r>
            <a:endParaRPr lang="en-US" dirty="0"/>
          </a:p>
        </p:txBody>
      </p:sp>
      <p:sp>
        <p:nvSpPr>
          <p:cNvPr id="9" name="Suorakulmio 8"/>
          <p:cNvSpPr/>
          <p:nvPr/>
        </p:nvSpPr>
        <p:spPr>
          <a:xfrm>
            <a:off x="1835696" y="4509120"/>
            <a:ext cx="237626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kehys 9"/>
          <p:cNvSpPr txBox="1"/>
          <p:nvPr/>
        </p:nvSpPr>
        <p:spPr>
          <a:xfrm>
            <a:off x="1619672" y="3717032"/>
            <a:ext cx="3070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threatened </a:t>
            </a:r>
            <a:r>
              <a:rPr lang="fi-FI" dirty="0" err="1" smtClean="0"/>
              <a:t>bryophytes</a:t>
            </a:r>
            <a:r>
              <a:rPr lang="fi-FI" dirty="0" smtClean="0"/>
              <a:t>: </a:t>
            </a:r>
          </a:p>
          <a:p>
            <a:r>
              <a:rPr lang="fi-FI" dirty="0" smtClean="0"/>
              <a:t>20 % of </a:t>
            </a:r>
            <a:r>
              <a:rPr lang="fi-FI" dirty="0" err="1" smtClean="0"/>
              <a:t>assessed</a:t>
            </a:r>
            <a:r>
              <a:rPr lang="fi-FI" dirty="0" smtClean="0"/>
              <a:t> </a:t>
            </a:r>
            <a:r>
              <a:rPr lang="fi-FI" dirty="0" err="1" smtClean="0"/>
              <a:t>taxa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AINEN_ppt-pohja_PALKKI">
  <a:themeElements>
    <a:clrScheme name="PUNAINEN KIRJA 20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10019"/>
      </a:accent1>
      <a:accent2>
        <a:srgbClr val="790E11"/>
      </a:accent2>
      <a:accent3>
        <a:srgbClr val="D9620D"/>
      </a:accent3>
      <a:accent4>
        <a:srgbClr val="F9BB05"/>
      </a:accent4>
      <a:accent5>
        <a:srgbClr val="F7E7A9"/>
      </a:accent5>
      <a:accent6>
        <a:srgbClr val="A2BD4C"/>
      </a:accent6>
      <a:hlink>
        <a:srgbClr val="CCCCFF"/>
      </a:hlink>
      <a:folHlink>
        <a:srgbClr val="B2B2B2"/>
      </a:folHlink>
    </a:clrScheme>
    <a:fontScheme name="PUNAINEN KIRJA 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PUNAINEN_ppt-pohja_PALKKI</Template>
  <TotalTime>2451</TotalTime>
  <Words>2608</Words>
  <Application>Microsoft Office PowerPoint</Application>
  <PresentationFormat>Näytössä katseltava diaesitys (4:3)</PresentationFormat>
  <Paragraphs>254</Paragraphs>
  <Slides>20</Slides>
  <Notes>19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PUNAINEN_ppt-pohja_PALKKI</vt:lpstr>
      <vt:lpstr>Dia 1</vt:lpstr>
      <vt:lpstr>Bryophyte Red Lists in Finland</vt:lpstr>
      <vt:lpstr>Backbone of Finnish assessment: the people and the data</vt:lpstr>
      <vt:lpstr>Bryophyte Expert Group working for the 2010 assessment (2008-2009)</vt:lpstr>
      <vt:lpstr>Access database for assessment</vt:lpstr>
      <vt:lpstr>Finnish Red List of Bryophytes 2010 </vt:lpstr>
      <vt:lpstr>Finnish Red List of Bryophytes 2010 </vt:lpstr>
      <vt:lpstr>Finnish Red List of Bryophytes 2010 </vt:lpstr>
      <vt:lpstr>Finnish Red List of Bryophytes 2010 </vt:lpstr>
      <vt:lpstr>Finnish Red List of Bryophytes 2010 </vt:lpstr>
      <vt:lpstr>Finnish Red List of Bryophytes 2010 </vt:lpstr>
      <vt:lpstr>Finnish Red List of Bryophytes 2010 </vt:lpstr>
      <vt:lpstr>Applicating IUCN criteria on bryophytes (co-operation with Sweden and Norway)</vt:lpstr>
      <vt:lpstr>Usage of criteria in threatened bryophytes (%)</vt:lpstr>
      <vt:lpstr>Example 1: Brachythecium coruscum</vt:lpstr>
      <vt:lpstr>Example 1: Brachythecium coruscum</vt:lpstr>
      <vt:lpstr>Example 2: Aongstroemia longipes</vt:lpstr>
      <vt:lpstr>Dia 18</vt:lpstr>
      <vt:lpstr>Example 3: Cephalozia macounii</vt:lpstr>
      <vt:lpstr>Dia 20</vt:lpstr>
    </vt:vector>
  </TitlesOfParts>
  <Company>Ympäristöhallinto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ryttari</dc:creator>
  <cp:lastModifiedBy>tuulaku</cp:lastModifiedBy>
  <cp:revision>237</cp:revision>
  <dcterms:created xsi:type="dcterms:W3CDTF">2010-12-03T08:41:21Z</dcterms:created>
  <dcterms:modified xsi:type="dcterms:W3CDTF">2014-09-29T10:16:36Z</dcterms:modified>
</cp:coreProperties>
</file>