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67" r:id="rId11"/>
    <p:sldId id="268" r:id="rId12"/>
    <p:sldId id="270" r:id="rId13"/>
    <p:sldId id="271" r:id="rId14"/>
    <p:sldId id="272" r:id="rId15"/>
    <p:sldId id="256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7" r:id="rId25"/>
    <p:sldId id="281" r:id="rId26"/>
    <p:sldId id="282" r:id="rId27"/>
    <p:sldId id="283" r:id="rId28"/>
    <p:sldId id="284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  <a:srgbClr val="CCFFCC"/>
    <a:srgbClr val="00CC00"/>
    <a:srgbClr val="FCC924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37000">
              <a:schemeClr val="accent1">
                <a:tint val="44500"/>
                <a:satMod val="160000"/>
              </a:schemeClr>
            </a:gs>
            <a:gs pos="86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349500"/>
            <a:ext cx="7772400" cy="194310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дискуссии о новом издании Красной книги животных России: концепция, методы ранжирования, организация работы 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688975"/>
          </a:xfrm>
        </p:spPr>
        <p:txBody>
          <a:bodyPr>
            <a:normAutofit lnSpcReduction="10000"/>
          </a:bodyPr>
          <a:lstStyle/>
          <a:p>
            <a:r>
              <a:rPr lang="ru-RU" sz="2000" i="1" dirty="0">
                <a:solidFill>
                  <a:srgbClr val="FF9900"/>
                </a:solidFill>
              </a:rPr>
              <a:t>Д.В. Семенов, М.Ю. Дубинин, В.Ю. Ильяшенко, С.Б. Розенфельд</a:t>
            </a:r>
            <a:endParaRPr lang="ru-RU" sz="2000" dirty="0">
              <a:solidFill>
                <a:srgbClr val="FF9900"/>
              </a:solidFill>
            </a:endParaRPr>
          </a:p>
        </p:txBody>
      </p:sp>
      <p:pic>
        <p:nvPicPr>
          <p:cNvPr id="3081" name="Picture 9" descr="institute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7" y="730250"/>
            <a:ext cx="1019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r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95300"/>
            <a:ext cx="176371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874962" y="1139823"/>
            <a:ext cx="343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12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Институт проблем экологии и эволюции </a:t>
            </a:r>
            <a:br>
              <a:rPr lang="ru-RU" sz="12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2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им. А.Н. Северцова РАН,</a:t>
            </a:r>
            <a:br>
              <a:rPr lang="ru-RU" sz="12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2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г. Москва</a:t>
            </a:r>
            <a:r>
              <a:rPr lang="en-US" sz="12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1200" dirty="0">
                <a:solidFill>
                  <a:srgbClr val="66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1200" dirty="0">
              <a:solidFill>
                <a:srgbClr val="66CC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34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 Красной Книги РФ 2000 г.</a:t>
            </a:r>
            <a:endParaRPr lang="ru-RU" sz="3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0. Вероятно  исчезнувшие. </a:t>
            </a:r>
            <a:r>
              <a:rPr lang="ru-RU" sz="2800" dirty="0" smtClean="0"/>
              <a:t> </a:t>
            </a:r>
            <a:endParaRPr lang="ru-RU" sz="2800" dirty="0"/>
          </a:p>
          <a:p>
            <a:r>
              <a:rPr lang="ru-RU" sz="2800" dirty="0">
                <a:solidFill>
                  <a:srgbClr val="FF0000"/>
                </a:solidFill>
              </a:rPr>
              <a:t>1. Находящиеся под угрозой исчезновения. 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  <a:p>
            <a:r>
              <a:rPr lang="ru-RU" sz="2800" dirty="0">
                <a:solidFill>
                  <a:srgbClr val="00B050"/>
                </a:solidFill>
              </a:rPr>
              <a:t>2. Сокращающиеся в численности. 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endParaRPr lang="ru-RU" sz="2800" dirty="0">
              <a:solidFill>
                <a:srgbClr val="00B050"/>
              </a:solidFill>
            </a:endParaRPr>
          </a:p>
          <a:p>
            <a:r>
              <a:rPr lang="ru-RU" sz="2800" dirty="0">
                <a:solidFill>
                  <a:srgbClr val="00B050"/>
                </a:solidFill>
              </a:rPr>
              <a:t>3. Редкие. 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endParaRPr lang="ru-RU" sz="2800" dirty="0">
              <a:solidFill>
                <a:srgbClr val="00B050"/>
              </a:solidFill>
            </a:endParaRPr>
          </a:p>
          <a:p>
            <a:r>
              <a:rPr lang="ru-RU" sz="2800" dirty="0">
                <a:solidFill>
                  <a:srgbClr val="0070C0"/>
                </a:solidFill>
              </a:rPr>
              <a:t>4. Неопределенные по статусу. 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endParaRPr lang="ru-RU" sz="2800" dirty="0">
              <a:solidFill>
                <a:srgbClr val="0070C0"/>
              </a:solidFill>
            </a:endParaRPr>
          </a:p>
          <a:p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5. Восстанавливаемые или </a:t>
            </a:r>
            <a:r>
              <a:rPr lang="ru-RU" sz="2800" dirty="0" err="1">
                <a:solidFill>
                  <a:schemeClr val="accent6">
                    <a:lumMod val="75000"/>
                  </a:schemeClr>
                </a:solidFill>
              </a:rPr>
              <a:t>восстанавливающиеся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.  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ru-RU" sz="2800" dirty="0" smtClean="0"/>
              <a:t>- </a:t>
            </a:r>
            <a:r>
              <a:rPr lang="ru-RU" sz="2000" dirty="0" smtClean="0">
                <a:solidFill>
                  <a:srgbClr val="FF0000"/>
                </a:solidFill>
              </a:rPr>
              <a:t>по уязвимости</a:t>
            </a:r>
            <a:r>
              <a:rPr lang="ru-RU" sz="2000" dirty="0" smtClean="0"/>
              <a:t>, - </a:t>
            </a:r>
            <a:r>
              <a:rPr lang="ru-RU" sz="2000" dirty="0" smtClean="0">
                <a:solidFill>
                  <a:srgbClr val="92D050"/>
                </a:solidFill>
              </a:rPr>
              <a:t>по биологии</a:t>
            </a:r>
            <a:r>
              <a:rPr lang="ru-RU" sz="2000" dirty="0" smtClean="0"/>
              <a:t>, - </a:t>
            </a:r>
            <a:r>
              <a:rPr lang="ru-RU" sz="2000" dirty="0" smtClean="0">
                <a:solidFill>
                  <a:srgbClr val="0070C0"/>
                </a:solidFill>
              </a:rPr>
              <a:t>по уровню изученности</a:t>
            </a:r>
            <a:r>
              <a:rPr lang="ru-RU" sz="2000" dirty="0" smtClean="0"/>
              <a:t>, -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по эффективности природоохранных мероприятий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486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  <a:gradFill>
            <a:gsLst>
              <a:gs pos="0">
                <a:srgbClr val="CCFFCC">
                  <a:lumMod val="92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41275">
            <a:solidFill>
              <a:srgbClr val="00CC00"/>
            </a:solidFill>
          </a:ln>
          <a:effectLst>
            <a:outerShdw blurRad="685800" dist="381000" dir="5400000" sx="101000" sy="101000" algn="ctr" rotWithShape="0">
              <a:srgbClr val="00B050">
                <a:alpha val="54000"/>
              </a:srgbClr>
            </a:outerShdw>
          </a:effectLst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 и критерии </a:t>
            </a:r>
            <a:r>
              <a:rPr lang="ru-RU" sz="36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МСОП в </a:t>
            </a:r>
            <a:r>
              <a:rPr lang="ru-RU" sz="36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36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роекте Красной </a:t>
            </a:r>
            <a:r>
              <a:rPr lang="ru-RU" sz="36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36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ниги РФ</a:t>
            </a:r>
            <a:endParaRPr lang="ru-RU" sz="36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2892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FFCC">
                <a:lumMod val="92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 и критерии МСОП в Проекте Красной </a:t>
            </a:r>
            <a:r>
              <a:rPr lang="ru-RU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книги </a:t>
            </a:r>
            <a:r>
              <a:rPr lang="ru-RU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РФ: ломка стереотипов</a:t>
            </a:r>
            <a:br>
              <a:rPr lang="ru-RU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475656" y="2636911"/>
            <a:ext cx="6753944" cy="3494013"/>
          </a:xfrm>
        </p:spPr>
        <p:txBody>
          <a:bodyPr/>
          <a:lstStyle/>
          <a:p>
            <a:r>
              <a:rPr lang="ru-RU" dirty="0" smtClean="0"/>
              <a:t>Компромиссы и модификация критериев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154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FFCC">
                <a:lumMod val="92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 и критерии МСОП в Проекте Красной Книги РФ</a:t>
            </a: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ключ</a:t>
            </a:r>
            <a:endParaRPr lang="ru-RU" sz="3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136339"/>
            <a:ext cx="4572000" cy="212686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Сделать оценку статуса вида:</a:t>
            </a:r>
          </a:p>
          <a:p>
            <a:pPr>
              <a:lnSpc>
                <a:spcPct val="150000"/>
              </a:lnSpc>
            </a:pPr>
            <a:r>
              <a:rPr lang="ru-RU" dirty="0"/>
              <a:t>1</a:t>
            </a:r>
            <a:r>
              <a:rPr lang="ru-RU" dirty="0" smtClean="0"/>
              <a:t>. Быстрой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 smtClean="0"/>
              <a:t>2. Удобной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 smtClean="0"/>
              <a:t>3. Производительной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4</a:t>
            </a:r>
            <a:r>
              <a:rPr lang="ru-RU" dirty="0" smtClean="0"/>
              <a:t>. Воспроизводимой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333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229600" cy="11430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Iucn.info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01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FFCC">
                <a:lumMod val="92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земноводных и пресмыкающихся, занесенные в Красную Книгу 2001 г. и ранжированные по критериям МСОП</a:t>
            </a:r>
            <a:endParaRPr lang="ru-RU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2888" name="Group 12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825361787"/>
              </p:ext>
            </p:extLst>
          </p:nvPr>
        </p:nvGraphicFramePr>
        <p:xfrm>
          <a:off x="395536" y="2420888"/>
          <a:ext cx="8416354" cy="2952328"/>
        </p:xfrm>
        <a:graphic>
          <a:graphicData uri="http://schemas.openxmlformats.org/drawingml/2006/table">
            <a:tbl>
              <a:tblPr/>
              <a:tblGrid>
                <a:gridCol w="2015554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1268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</a:rPr>
                        <a:t>RE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CE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EN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VU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NT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LC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DD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NA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10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Amphibia</a:t>
                      </a:r>
                      <a:endParaRPr kumimoji="0" lang="en-US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(8 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видов)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241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Reptilia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(21 вид)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165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99"/>
            </a:gs>
            <a:gs pos="34000">
              <a:srgbClr val="85C2FF"/>
            </a:gs>
            <a:gs pos="43000">
              <a:srgbClr val="C4D6EB"/>
            </a:gs>
            <a:gs pos="56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Природоохранный приоритет в Проекте Красной книги РФ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060848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I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категория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природоохранного статуса (= первый приоритет).  Незамедлительное принятие мер по сохранению объекта.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Утверждение стратегий и выполнение комплексного плана действий.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fontAlgn="base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fontAlgn="base"/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II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категория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природоохранного статуса (= второй приоритет). Срочное принятие мер по сохранению объекта.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Выполнение конкретных программ или программы или мероприятия, например, создание питомника.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fontAlgn="base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 </a:t>
            </a:r>
          </a:p>
          <a:p>
            <a:pPr fontAlgn="base"/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III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категория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природоохранного статуса (= третий приоритет). Специальные меры по сохранению объекта, предусмотренные законодательством для объектов, занесенных в Красную книгу Российской Федерации, т.е.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запрет на хозяйственное использование, разрушение местообитаний, таксы за возмещение ущерба.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57053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99"/>
            </a:gs>
            <a:gs pos="34000">
              <a:srgbClr val="85C2FF"/>
            </a:gs>
            <a:gs pos="43000">
              <a:srgbClr val="C4D6EB"/>
            </a:gs>
            <a:gs pos="56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altLang="ru-RU" sz="1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Предлагаемые критерии оценки </a:t>
            </a:r>
            <a:r>
              <a:rPr lang="ru-RU" altLang="ru-RU" sz="1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природоохранного приоритета</a:t>
            </a:r>
            <a:br>
              <a:rPr lang="ru-RU" altLang="ru-RU" sz="1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</a:br>
            <a:r>
              <a:rPr lang="ru-RU" altLang="ru-RU" sz="1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объекта Красной книги РФ</a:t>
            </a:r>
            <a:r>
              <a:rPr lang="ru-RU" altLang="ru-RU" sz="1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/>
            </a:r>
            <a:br>
              <a:rPr lang="ru-RU" altLang="ru-RU" sz="1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ru-RU" altLang="ru-RU" sz="18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800" dirty="0">
                <a:cs typeface="Arial" pitchFamily="34" charset="0"/>
              </a:rPr>
              <a:t/>
            </a:r>
            <a:br>
              <a:rPr lang="ru-RU" altLang="ru-RU" sz="1800" dirty="0">
                <a:cs typeface="Arial" pitchFamily="34" charset="0"/>
              </a:rPr>
            </a:br>
            <a:endParaRPr lang="ru-RU" sz="1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2079301"/>
              </p:ext>
            </p:extLst>
          </p:nvPr>
        </p:nvGraphicFramePr>
        <p:xfrm>
          <a:off x="395537" y="689949"/>
          <a:ext cx="8352927" cy="6034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3"/>
                <a:gridCol w="6696744"/>
              </a:tblGrid>
              <a:tr h="216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Критерий           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Значение критерия     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 </a:t>
                      </a:r>
                      <a:r>
                        <a:rPr lang="ru-RU" sz="1400" dirty="0">
                          <a:effectLst/>
                        </a:rPr>
                        <a:t>Ресурсное значение            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 – вид (подвид, популяция) используется (в том числе нелегально) в качестве объекта: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промысла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производства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торговли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санитарно-эпидемиологического контроля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любительского коллекционирования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лабораторных экспериментов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рекреационного значения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политического значения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или вид имеет особую филогенетическую ценность  (монотипы, реликты)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 – вид (подвид, популяция)  не находит прикладного применения  и не имеет особой филогенетической ценности            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2. </a:t>
                      </a:r>
                      <a:r>
                        <a:rPr lang="ru-RU" sz="1400" dirty="0">
                          <a:effectLst/>
                        </a:rPr>
                        <a:t>Сохранение на ООПТ           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 – вид (подвид, популяция)  не представлен на ООПТ или его доля в ООПТ не соответствует условиям пункта Б.                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Б –   На территориях ООПТ обеспечены условия для поддержания или улучшения состояния вида (подвида, популяции) в регионе: число и площади ООПТ достаточны для обеспечения сохранения и/или восстановления естественной структуры вида (подвида, популяции)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Эффективность природоохранных мероприятий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 - Природоохранные мероприятия в отношении вида (подвида, популяции) не осуществляются или не являются доказано эффективными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 – Для объекта существуют и доказано эффективно используются отдельные охранные или восстановительные мероприятия (или комплекс таких мероприятий):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меры регулирования практического использования (</a:t>
                      </a:r>
                      <a:r>
                        <a:rPr lang="ru-RU" sz="1000" dirty="0" err="1">
                          <a:effectLst/>
                        </a:rPr>
                        <a:t>неистощительное</a:t>
                      </a:r>
                      <a:r>
                        <a:rPr lang="ru-RU" sz="1000" dirty="0">
                          <a:effectLst/>
                        </a:rPr>
                        <a:t> использование)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</a:t>
                      </a:r>
                      <a:r>
                        <a:rPr lang="ru-RU" sz="1000" dirty="0" err="1" smtClean="0">
                          <a:effectLst/>
                        </a:rPr>
                        <a:t>зоокультура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зооветеринарные мероприятия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 - </a:t>
                      </a:r>
                      <a:r>
                        <a:rPr lang="ru-RU" sz="1000" dirty="0">
                          <a:effectLst/>
                        </a:rPr>
                        <a:t>программы </a:t>
                      </a:r>
                      <a:r>
                        <a:rPr lang="ru-RU" sz="1000" dirty="0" err="1">
                          <a:effectLst/>
                        </a:rPr>
                        <a:t>реинтродукции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4. </a:t>
                      </a:r>
                      <a:r>
                        <a:rPr lang="ru-RU" sz="1400" dirty="0">
                          <a:effectLst/>
                        </a:rPr>
                        <a:t>Ответственность Российской Федерации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 – существуют международные соглашения или иные обязательства Российской Федерации по специфическому сохранению данного вида (подвида, популяции) или этот вид (подвид, популяция) встречается / размножается только на территории Российской Федерации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 – Российская Федерация не несет международной ответственности по специфическому сохранению/использованию данного вида (подвида, популяции)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5. </a:t>
                      </a:r>
                      <a:r>
                        <a:rPr lang="ru-RU" sz="1400" dirty="0">
                          <a:effectLst/>
                        </a:rPr>
                        <a:t>Стоимость природоохранных мероприятий 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 - соответствует возможностям финансирования из любых источников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 - недопустимо высокая          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49" marR="1804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813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6000">
              <a:srgbClr val="FFCC99">
                <a:alpha val="30000"/>
              </a:srgbClr>
            </a:gs>
            <a:gs pos="64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636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Расчет природоохранного приоритета по пяти критериям</a:t>
            </a:r>
            <a:endParaRPr lang="ru-RU" sz="2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3119618"/>
              </p:ext>
            </p:extLst>
          </p:nvPr>
        </p:nvGraphicFramePr>
        <p:xfrm>
          <a:off x="323528" y="1196752"/>
          <a:ext cx="8219259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5627"/>
                <a:gridCol w="521136"/>
                <a:gridCol w="521136"/>
                <a:gridCol w="521136"/>
                <a:gridCol w="521136"/>
                <a:gridCol w="521136"/>
                <a:gridCol w="521136"/>
                <a:gridCol w="521136"/>
                <a:gridCol w="521136"/>
                <a:gridCol w="521136"/>
                <a:gridCol w="521136"/>
                <a:gridCol w="521136"/>
                <a:gridCol w="521136"/>
              </a:tblGrid>
              <a:tr h="3143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1 (ресурсное значение)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14" marR="6514" marT="65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3322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2 (сохранение на ООПТ)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14" marR="6514" marT="65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2996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3 (эффективность мероприятий)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14" marR="6514" marT="65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2605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4 (ответственность РФ)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14" marR="6514" marT="65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471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5 (стоимость)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14" marR="6514" marT="65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1693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приоритеты</a:t>
                      </a:r>
                      <a:endParaRPr lang="ru-RU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6514" marR="6514" marT="651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3977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CR</a:t>
                      </a:r>
                      <a:endParaRPr lang="en-US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14" marR="6514" marT="65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 (3)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EN</a:t>
                      </a:r>
                      <a:endParaRPr lang="en-US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6514" marR="6514" marT="65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VU</a:t>
                      </a:r>
                      <a:endParaRPr lang="en-US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6514" marR="6514" marT="651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 (П)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NT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NE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LC</a:t>
                      </a:r>
                      <a:endParaRPr lang="en-US" sz="1600" b="0" i="0" u="none" strike="noStrike"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Н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Н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П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Н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 Cyr"/>
                      </a:endParaRPr>
                    </a:p>
                  </a:txBody>
                  <a:tcPr marL="6514" marR="6514" marT="651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2825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1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птиц  по категориям редкости в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Красной к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ниге РФ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(2001) и в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Проекте новой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Красной к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ниги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категориям природоохранного статуса </a:t>
            </a:r>
            <a:endParaRPr lang="ru-RU" sz="2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3219253"/>
              </p:ext>
            </p:extLst>
          </p:nvPr>
        </p:nvGraphicFramePr>
        <p:xfrm>
          <a:off x="323529" y="1628800"/>
          <a:ext cx="8568951" cy="40499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42068"/>
                <a:gridCol w="718171"/>
                <a:gridCol w="576064"/>
                <a:gridCol w="648072"/>
                <a:gridCol w="432048"/>
                <a:gridCol w="504056"/>
                <a:gridCol w="648072"/>
                <a:gridCol w="576064"/>
                <a:gridCol w="720080"/>
                <a:gridCol w="720080"/>
                <a:gridCol w="864096"/>
                <a:gridCol w="720080"/>
              </a:tblGrid>
              <a:tr h="5549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Красная книга </a:t>
                      </a:r>
                      <a:r>
                        <a:rPr lang="ru-RU" sz="2000" dirty="0" smtClean="0">
                          <a:effectLst/>
                        </a:rPr>
                        <a:t>РФ  </a:t>
                      </a:r>
                      <a:r>
                        <a:rPr lang="ru-RU" sz="2000" dirty="0">
                          <a:effectLst/>
                        </a:rPr>
                        <a:t>(2001)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Проект Красной Книги РФ  по категориям статуса редкости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Проект Красной Книги РФ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по категориям природоохранного статуса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0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Категории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 – 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CR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VU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II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III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Число видов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1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Всего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113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537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Работы по проекту Красной книги  РФ в Лаборатория </a:t>
            </a:r>
            <a:r>
              <a:rPr lang="ru-RU" dirty="0">
                <a:solidFill>
                  <a:schemeClr val="bg1"/>
                </a:solidFill>
              </a:rPr>
              <a:t>сохранения биоразнообразия и использования </a:t>
            </a:r>
            <a:r>
              <a:rPr lang="ru-RU" dirty="0" smtClean="0">
                <a:solidFill>
                  <a:schemeClr val="bg1"/>
                </a:solidFill>
              </a:rPr>
              <a:t>биоресурсов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Красная книга – понятие и концепция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Категории и критерии </a:t>
            </a:r>
            <a:r>
              <a:rPr lang="ru-RU" dirty="0" smtClean="0">
                <a:solidFill>
                  <a:schemeClr val="bg1"/>
                </a:solidFill>
              </a:rPr>
              <a:t>МСОП в проекте Красной Книги РФ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Природоохранный приоритет как базовый принцип структуры Красной книги РФ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Каталог редких животных РФ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Основные проблемы формирования и ведения красных книг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Проект Красной книги РФ в настоящее время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49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Каталог редких животных</a:t>
            </a:r>
            <a:endParaRPr lang="ru-RU" sz="28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12776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</a:t>
            </a:r>
            <a:r>
              <a:rPr lang="ru-RU" dirty="0" smtClean="0"/>
              <a:t>анесение </a:t>
            </a:r>
            <a:r>
              <a:rPr lang="ru-RU" dirty="0"/>
              <a:t>объектов в </a:t>
            </a:r>
            <a:r>
              <a:rPr lang="ru-RU" dirty="0" smtClean="0"/>
              <a:t> красные </a:t>
            </a:r>
            <a:r>
              <a:rPr lang="ru-RU" dirty="0"/>
              <a:t>книги </a:t>
            </a:r>
            <a:r>
              <a:rPr lang="ru-RU" dirty="0" smtClean="0"/>
              <a:t> основывается </a:t>
            </a:r>
            <a:r>
              <a:rPr lang="ru-RU" dirty="0"/>
              <a:t>на оценке их уязвимости и рисков их </a:t>
            </a:r>
            <a:r>
              <a:rPr lang="ru-RU" dirty="0" smtClean="0"/>
              <a:t>вымирания, </a:t>
            </a:r>
            <a:r>
              <a:rPr lang="ru-RU" dirty="0"/>
              <a:t>или </a:t>
            </a:r>
            <a:r>
              <a:rPr lang="ru-RU" dirty="0" smtClean="0"/>
              <a:t>по усилиям, необходимым  </a:t>
            </a:r>
            <a:r>
              <a:rPr lang="ru-RU" dirty="0"/>
              <a:t>для </a:t>
            </a:r>
            <a:r>
              <a:rPr lang="ru-RU" dirty="0" smtClean="0"/>
              <a:t>их сохранения.  </a:t>
            </a:r>
          </a:p>
          <a:p>
            <a:endParaRPr lang="ru-RU" dirty="0" smtClean="0"/>
          </a:p>
          <a:p>
            <a:r>
              <a:rPr lang="ru-RU" dirty="0" smtClean="0"/>
              <a:t>В каталог </a:t>
            </a:r>
            <a:r>
              <a:rPr lang="ru-RU" dirty="0"/>
              <a:t>редких животных включаются номинально редкие объекты.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5159" y="3068960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Это расхождение в содержании отражает и принципиальные различия задач красной книги с одной стороны и каталога редких животных – с другой: красная книга дает определенную прикладную характеристику фауны, ориентируясь, в первую очередь, на генеральной проблеме сохранения биологического разнообразия; каталог имеет более познавательную направленность, подчеркивает структурные особенности фауны и определенные биологические особенности отдельных ее представителей.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3453" y="5373215"/>
            <a:ext cx="65660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Фактически, Каталог – это постоянно изменяемая база данных с </a:t>
            </a:r>
          </a:p>
          <a:p>
            <a:r>
              <a:rPr lang="ru-RU" dirty="0" smtClean="0"/>
              <a:t>периодически публикуемыми отчетами о ее состоянии.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639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Каталог редких животных: принципы занесения объектов</a:t>
            </a:r>
            <a:endParaRPr lang="ru-RU" sz="28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2132856"/>
            <a:ext cx="69127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Критерии оценки редкости:</a:t>
            </a:r>
          </a:p>
          <a:p>
            <a:pPr algn="ctr"/>
            <a:endParaRPr lang="ru-RU" sz="2400" dirty="0" smtClean="0"/>
          </a:p>
          <a:p>
            <a:pPr marL="285750" indent="-285750">
              <a:buFontTx/>
              <a:buChar char="-"/>
            </a:pPr>
            <a:r>
              <a:rPr lang="ru-RU" sz="2400" dirty="0" smtClean="0"/>
              <a:t>Малая площадь ареала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Низкая численность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Низкая плотность населения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09595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>
                <a:alpha val="31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Каталог редких животных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методика оценки степени редкости</a:t>
            </a:r>
            <a:endParaRPr lang="ru-RU" sz="3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2060848"/>
            <a:ext cx="39966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Эмпирический (экспертный) подход.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640198"/>
            <a:ext cx="4861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- Использование </a:t>
            </a:r>
            <a:r>
              <a:rPr lang="ru-RU" dirty="0"/>
              <a:t>количественных  </a:t>
            </a:r>
            <a:r>
              <a:rPr lang="ru-RU" dirty="0" smtClean="0"/>
              <a:t>показателей.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3140968"/>
            <a:ext cx="6246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- Экспертно-бальная </a:t>
            </a:r>
            <a:r>
              <a:rPr lang="ru-RU" dirty="0"/>
              <a:t>оценка.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671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>
                <a:alpha val="15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Каталог редких животных: количественные показатели редкости</a:t>
            </a:r>
            <a:endParaRPr lang="ru-RU" sz="28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844824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Редкими признаются  </a:t>
            </a:r>
            <a:r>
              <a:rPr lang="ru-RU" dirty="0"/>
              <a:t>объекты,   площадь ареала которых в России составляет не более 1% территории страны.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780928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Распространенный в статистике подход: </a:t>
            </a:r>
            <a:r>
              <a:rPr lang="ru-RU" dirty="0"/>
              <a:t>соотнести среднюю численность 10% наиболее </a:t>
            </a:r>
            <a:r>
              <a:rPr lang="ru-RU" dirty="0" smtClean="0"/>
              <a:t>обычных </a:t>
            </a:r>
            <a:r>
              <a:rPr lang="ru-RU" dirty="0"/>
              <a:t>видов с аналогичным показателем для 10% видов с наименьшей </a:t>
            </a:r>
            <a:r>
              <a:rPr lang="ru-RU" dirty="0" smtClean="0"/>
              <a:t>встречаемостью. В качестве примера использованы данные о численности 350 видов птиц России. Для них средняя численность 10% наиболее малочисленных видов оказалась всего 0.007% от средней численности 10% самых многочисленных видов.  Т.е. округленно численность, не превышающую 0.01% средней численности наиболее массовых видов, можно считать формальной границей определения редкого объекта.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080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>
                <a:alpha val="15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Каталог редких животных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балльная оценки степени редкости</a:t>
            </a:r>
            <a:endParaRPr lang="ru-RU" sz="3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060848"/>
            <a:ext cx="39246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45553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988840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/>
              <a:t>Каждый </a:t>
            </a:r>
            <a:r>
              <a:rPr lang="ru-RU" dirty="0"/>
              <a:t>объект можно без особых сложностей распределить например по 4 степеням (от 1-й с наиболее высокими значениями до 4-й – с наиболее низкими) как по отношению занимаемого им ареала, так и по численности и плотности населения. Понятно, что минимальный показатель по любой из трех характеристик – достаточный критерий для включения объекта в </a:t>
            </a:r>
            <a:r>
              <a:rPr lang="ru-RU" dirty="0" smtClean="0"/>
              <a:t>Каталог. </a:t>
            </a:r>
            <a:r>
              <a:rPr lang="ru-RU" dirty="0"/>
              <a:t>Но и </a:t>
            </a:r>
            <a:r>
              <a:rPr lang="ru-RU" dirty="0" smtClean="0"/>
              <a:t> определенные </a:t>
            </a:r>
            <a:r>
              <a:rPr lang="ru-RU" dirty="0"/>
              <a:t>сочетания более высоких показателей также могут быть основанием для признания объекта редким.</a:t>
            </a:r>
          </a:p>
        </p:txBody>
      </p:sp>
    </p:spTree>
    <p:extLst>
      <p:ext uri="{BB962C8B-B14F-4D97-AF65-F5344CB8AC3E}">
        <p14:creationId xmlns:p14="http://schemas.microsoft.com/office/powerpoint/2010/main" xmlns="" val="16149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>
                <a:alpha val="9000"/>
              </a:srgbClr>
            </a:gs>
            <a:gs pos="87000">
              <a:srgbClr val="D49E6C"/>
            </a:gs>
            <a:gs pos="94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Ключевые проблемы ведения красных книг в Российской Федерации</a:t>
            </a:r>
            <a:endParaRPr lang="ru-RU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7190" y="1916832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Отсутствие единой методологии формирования и ведения красных книг.</a:t>
            </a:r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Острая нехватка фактических данных о биологии и состоянии объектов живой природы.</a:t>
            </a:r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Отсутствует </a:t>
            </a:r>
            <a:r>
              <a:rPr lang="ru-RU" b="1" dirty="0"/>
              <a:t>единая утвержденная методика</a:t>
            </a:r>
            <a:r>
              <a:rPr lang="ru-RU" dirty="0"/>
              <a:t> сбора, анализа и хранения научных данных по объектам животного и растительного мира, занесенным в Красную книгу Российской Федерации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ru-RU" dirty="0" smtClean="0"/>
              <a:t>-    Отсутствует </a:t>
            </a:r>
            <a:r>
              <a:rPr lang="ru-RU" dirty="0"/>
              <a:t>утвержденная </a:t>
            </a:r>
            <a:r>
              <a:rPr lang="ru-RU" b="1" dirty="0"/>
              <a:t>система</a:t>
            </a:r>
            <a:r>
              <a:rPr lang="ru-RU" dirty="0"/>
              <a:t> (структура, содержание) </a:t>
            </a:r>
            <a:r>
              <a:rPr lang="ru-RU" b="1" dirty="0"/>
              <a:t>ведения государственного мониторинга</a:t>
            </a:r>
            <a:r>
              <a:rPr lang="ru-RU" dirty="0"/>
              <a:t> объектов животного и растительного мира, что предусмотрено законодательством Российской Федерации и Порядком ведения Красной книги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83359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Ситуация с Красной книгой животных РФ в настоящее время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1741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848872" cy="70609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Красной Книги в виде интерактивной базы данных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5729268"/>
              </p:ext>
            </p:extLst>
          </p:nvPr>
        </p:nvGraphicFramePr>
        <p:xfrm>
          <a:off x="251520" y="2780928"/>
          <a:ext cx="8784976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/>
                <a:gridCol w="3632868"/>
                <a:gridCol w="2631828"/>
              </a:tblGrid>
              <a:tr h="352839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Японский полоз –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ru-RU" sz="1600" u="none" strike="noStrike" dirty="0" err="1" smtClean="0">
                          <a:effectLst/>
                        </a:rPr>
                        <a:t>Elaphe</a:t>
                      </a:r>
                      <a:r>
                        <a:rPr lang="ru-RU" sz="1600" u="none" strike="noStrike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japonica</a:t>
                      </a:r>
                      <a:r>
                        <a:rPr lang="ru-RU" sz="1600" u="none" strike="noStrike" dirty="0">
                          <a:effectLst/>
                        </a:rPr>
                        <a:t>,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ru-RU" sz="1600" u="none" strike="noStrike" dirty="0" smtClean="0">
                          <a:effectLst/>
                        </a:rPr>
                        <a:t>3 </a:t>
                      </a:r>
                      <a:r>
                        <a:rPr lang="ru-RU" sz="1600" u="none" strike="noStrike" dirty="0">
                          <a:effectLst/>
                        </a:rPr>
                        <a:t>категория, EN.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AutoNum type="arabicPeriod"/>
                      </a:pPr>
                      <a:r>
                        <a:rPr lang="en-US" sz="1600" u="none" strike="noStrike" dirty="0" err="1" smtClean="0">
                          <a:effectLst/>
                        </a:rPr>
                        <a:t>Euprepiophis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conspicillatus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(</a:t>
                      </a:r>
                      <a:r>
                        <a:rPr lang="ru-RU" sz="1600" u="none" strike="noStrike" dirty="0">
                          <a:effectLst/>
                        </a:rPr>
                        <a:t>можно добавить  подвид </a:t>
                      </a:r>
                      <a:r>
                        <a:rPr lang="en-US" sz="1600" u="none" strike="noStrike" dirty="0" err="1">
                          <a:effectLst/>
                        </a:rPr>
                        <a:t>japonicus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ru-RU" sz="1600" u="none" strike="noStrike" dirty="0">
                          <a:effectLst/>
                        </a:rPr>
                        <a:t>хотя он признается не всеми</a:t>
                      </a:r>
                      <a:r>
                        <a:rPr lang="ru-RU" sz="1600" u="none" strike="noStrike" dirty="0" smtClean="0">
                          <a:effectLst/>
                        </a:rPr>
                        <a:t>)(</a:t>
                      </a:r>
                      <a:r>
                        <a:rPr lang="ru-RU" sz="1600" u="none" strike="noStrike" dirty="0">
                          <a:effectLst/>
                        </a:rPr>
                        <a:t>С. Рябов).     </a:t>
                      </a:r>
                      <a:r>
                        <a:rPr lang="en-US" sz="1600" u="none" strike="noStrike" dirty="0" err="1">
                          <a:effectLst/>
                        </a:rPr>
                        <a:t>Euprepiophis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conspicillatus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japonicus</a:t>
                      </a:r>
                      <a:r>
                        <a:rPr lang="en-US" sz="1600" u="none" strike="noStrike" dirty="0">
                          <a:effectLst/>
                        </a:rPr>
                        <a:t> (</a:t>
                      </a:r>
                      <a:r>
                        <a:rPr lang="ru-RU" sz="1600" u="none" strike="noStrike" dirty="0">
                          <a:effectLst/>
                        </a:rPr>
                        <a:t>Зоопарк</a:t>
                      </a:r>
                      <a:r>
                        <a:rPr lang="ru-RU" sz="1600" u="none" strike="noStrike" dirty="0" smtClean="0">
                          <a:effectLst/>
                        </a:rPr>
                        <a:t>). </a:t>
                      </a:r>
                    </a:p>
                    <a:p>
                      <a:pPr marL="0" indent="0" algn="l" fontAlgn="t">
                        <a:buNone/>
                      </a:pPr>
                      <a:endParaRPr lang="ru-RU" sz="1600" u="none" strike="noStrike" dirty="0" smtClean="0">
                        <a:effectLst/>
                      </a:endParaRPr>
                    </a:p>
                    <a:p>
                      <a:pPr marL="0" indent="0" algn="l" fontAlgn="t">
                        <a:buNone/>
                      </a:pPr>
                      <a:r>
                        <a:rPr lang="ru-RU" sz="1600" u="none" strike="noStrike" dirty="0" smtClean="0">
                          <a:effectLst/>
                        </a:rPr>
                        <a:t>2.   </a:t>
                      </a:r>
                      <a:r>
                        <a:rPr lang="en-US" sz="1600" u="none" strike="noStrike" dirty="0" smtClean="0">
                          <a:effectLst/>
                        </a:rPr>
                        <a:t>EN </a:t>
                      </a:r>
                      <a:r>
                        <a:rPr lang="en-US" sz="1600" u="none" strike="noStrike" dirty="0">
                          <a:effectLst/>
                        </a:rPr>
                        <a:t>A4abcde;B2b(</a:t>
                      </a:r>
                      <a:r>
                        <a:rPr lang="en-US" sz="1600" u="none" strike="noStrike" dirty="0" err="1">
                          <a:effectLst/>
                        </a:rPr>
                        <a:t>i,ii,iii,iv,v</a:t>
                      </a:r>
                      <a:r>
                        <a:rPr lang="en-US" sz="1600" u="none" strike="noStrike" dirty="0">
                          <a:effectLst/>
                        </a:rPr>
                        <a:t>) (</a:t>
                      </a:r>
                      <a:r>
                        <a:rPr lang="ru-RU" sz="1600" u="none" strike="noStrike" dirty="0">
                          <a:effectLst/>
                        </a:rPr>
                        <a:t>Герпетологическое общество</a:t>
                      </a:r>
                      <a:r>
                        <a:rPr lang="ru-RU" sz="1600" u="none" strike="noStrike" dirty="0" smtClean="0">
                          <a:effectLst/>
                        </a:rPr>
                        <a:t>)</a:t>
                      </a:r>
                    </a:p>
                    <a:p>
                      <a:pPr marL="0" indent="0" algn="l" fontAlgn="t">
                        <a:buNone/>
                      </a:pPr>
                      <a:r>
                        <a:rPr lang="ru-RU" sz="1600" u="none" strike="noStrike" dirty="0" smtClean="0">
                          <a:effectLst/>
                        </a:rPr>
                        <a:t>                                                                           </a:t>
                      </a:r>
                    </a:p>
                    <a:p>
                      <a:pPr marL="0" indent="0" algn="l" fontAlgn="t">
                        <a:buNone/>
                      </a:pPr>
                      <a:r>
                        <a:rPr lang="ru-RU" sz="1600" u="none" strike="noStrike" dirty="0" smtClean="0">
                          <a:effectLst/>
                        </a:rPr>
                        <a:t>3</a:t>
                      </a:r>
                      <a:r>
                        <a:rPr lang="ru-RU" sz="1600" u="none" strike="noStrike" dirty="0">
                          <a:effectLst/>
                        </a:rPr>
                        <a:t>. </a:t>
                      </a:r>
                      <a:r>
                        <a:rPr lang="ru-RU" sz="1600" u="none" strike="noStrike" dirty="0" smtClean="0">
                          <a:effectLst/>
                        </a:rPr>
                        <a:t>   2-я </a:t>
                      </a:r>
                      <a:r>
                        <a:rPr lang="ru-RU" sz="1600" u="none" strike="noStrike" dirty="0">
                          <a:effectLst/>
                        </a:rPr>
                        <a:t>категория (Герпетологическое общество)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AutoNum type="arabicPeriod"/>
                      </a:pPr>
                      <a:r>
                        <a:rPr lang="ru-RU" sz="1600" u="none" strike="noStrike" dirty="0" smtClean="0">
                          <a:effectLst/>
                        </a:rPr>
                        <a:t>Таксономический </a:t>
                      </a:r>
                      <a:r>
                        <a:rPr lang="ru-RU" sz="1600" u="none" strike="noStrike" dirty="0">
                          <a:effectLst/>
                        </a:rPr>
                        <a:t>ранг и номенклатуру определить решением экспертов 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marL="342900" indent="-342900" algn="l" fontAlgn="t">
                        <a:buAutoNum type="arabicPeriod"/>
                      </a:pPr>
                      <a:r>
                        <a:rPr lang="ru-RU" sz="1600" u="none" strike="noStrike" dirty="0" smtClean="0">
                          <a:effectLst/>
                        </a:rPr>
                        <a:t> Более </a:t>
                      </a:r>
                      <a:r>
                        <a:rPr lang="ru-RU" sz="1600" u="none" strike="noStrike" dirty="0">
                          <a:effectLst/>
                        </a:rPr>
                        <a:t>точный расчет критериев будет проведен по полному и </a:t>
                      </a:r>
                      <a:r>
                        <a:rPr lang="ru-RU" sz="1600" u="none" strike="noStrike" dirty="0" smtClean="0">
                          <a:effectLst/>
                        </a:rPr>
                        <a:t>документированному </a:t>
                      </a:r>
                      <a:r>
                        <a:rPr lang="ru-RU" sz="1600" u="none" strike="noStrike" dirty="0">
                          <a:effectLst/>
                        </a:rPr>
                        <a:t>набору  данных об объекте    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marL="342900" indent="-342900" algn="l" fontAlgn="t">
                        <a:buAutoNum type="arabicPeriod"/>
                      </a:pPr>
                      <a:r>
                        <a:rPr lang="ru-RU" sz="1600" u="none" strike="noStrike" dirty="0" smtClean="0">
                          <a:effectLst/>
                        </a:rPr>
                        <a:t>Сведения </a:t>
                      </a:r>
                      <a:r>
                        <a:rPr lang="ru-RU" sz="1600" u="none" strike="noStrike" dirty="0">
                          <a:effectLst/>
                        </a:rPr>
                        <a:t>о возможных мерах сохранения определяют 3-ю категорию КК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907704" y="1052736"/>
            <a:ext cx="4392997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Рассматриваются замечания экспертов по:</a:t>
            </a:r>
          </a:p>
          <a:p>
            <a:r>
              <a:rPr lang="ru-RU" dirty="0" smtClean="0"/>
              <a:t>1) таксономическому статусу объекта; </a:t>
            </a:r>
          </a:p>
          <a:p>
            <a:r>
              <a:rPr lang="ru-RU" dirty="0" smtClean="0"/>
              <a:t>2) категориям и критериям МСОП; </a:t>
            </a:r>
          </a:p>
          <a:p>
            <a:r>
              <a:rPr lang="ru-RU" dirty="0" smtClean="0"/>
              <a:t>3) </a:t>
            </a:r>
            <a:r>
              <a:rPr lang="ru-RU" dirty="0"/>
              <a:t>п</a:t>
            </a:r>
            <a:r>
              <a:rPr lang="ru-RU" dirty="0" smtClean="0"/>
              <a:t>риродоохранным категориям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9458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Правовые акты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49666"/>
            <a:ext cx="8532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Стратегия  сохранения редких и находящихся под угрозой исчезновения видов животных, растений и грибов в Российской Федерации на период до 2030 года.</a:t>
            </a:r>
            <a:endParaRPr lang="ru-RU" dirty="0"/>
          </a:p>
          <a:p>
            <a:r>
              <a:rPr lang="ru-RU" b="1" dirty="0"/>
              <a:t>             </a:t>
            </a:r>
            <a:r>
              <a:rPr lang="ru-RU" dirty="0"/>
              <a:t>(утверждена распоряжением Правительства Российской Федерации от 17 февраля 2014 г. № 212-р)</a:t>
            </a:r>
          </a:p>
          <a:p>
            <a:r>
              <a:rPr lang="ru-RU" dirty="0"/>
              <a:t>Цель «Обеспечение на долговременной основе сохранения и восстановления редких и находящихся под угрозой исчезновения видов животных, растений и грибов в интересах устойчивого развития Российской Федерации»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933056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августе этого года утверждено </a:t>
            </a:r>
            <a:r>
              <a:rPr lang="ru-RU" dirty="0"/>
              <a:t>новое Положение и Состав Комиссии по редким и находящимся под угрозой исчезновения животным, растениям и грибам</a:t>
            </a:r>
          </a:p>
        </p:txBody>
      </p:sp>
    </p:spTree>
    <p:extLst>
      <p:ext uri="{BB962C8B-B14F-4D97-AF65-F5344CB8AC3E}">
        <p14:creationId xmlns:p14="http://schemas.microsoft.com/office/powerpoint/2010/main" xmlns="" val="3130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>
                <a:alpha val="9000"/>
              </a:srgbClr>
            </a:gs>
            <a:gs pos="28000">
              <a:srgbClr val="D49E6C"/>
            </a:gs>
            <a:gs pos="8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6075" y="768350"/>
            <a:ext cx="5911850" cy="532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1794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2159" y="1196752"/>
            <a:ext cx="7200800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Последнее издание КК – </a:t>
            </a:r>
            <a:r>
              <a:rPr lang="ru-RU" dirty="0" smtClean="0"/>
              <a:t>2001 </a:t>
            </a:r>
            <a:r>
              <a:rPr lang="ru-RU" dirty="0"/>
              <a:t>г. По закону через 10 лет </a:t>
            </a:r>
            <a:r>
              <a:rPr lang="ru-RU" dirty="0" smtClean="0"/>
              <a:t>должно </a:t>
            </a:r>
            <a:r>
              <a:rPr lang="ru-RU" dirty="0"/>
              <a:t>было выйти следующее издание.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2008 г в Лаборатории начаты работы по концепции и структуре этого издания. Сначала как инициативный проект, потом в рамках задания Минприроды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3244334"/>
            <a:ext cx="7144200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dirty="0"/>
              <a:t>Всероссийский научно-исследовательский институт охраны природы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4221088"/>
            <a:ext cx="4559149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 Всемирный </a:t>
            </a:r>
            <a:r>
              <a:rPr lang="ru-RU" dirty="0"/>
              <a:t>фонд дикой природы</a:t>
            </a:r>
          </a:p>
        </p:txBody>
      </p:sp>
    </p:spTree>
    <p:extLst>
      <p:ext uri="{BB962C8B-B14F-4D97-AF65-F5344CB8AC3E}">
        <p14:creationId xmlns:p14="http://schemas.microsoft.com/office/powerpoint/2010/main" xmlns="" val="326895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1">
              <a:alpha val="65000"/>
            </a:schemeClr>
          </a:solidFill>
          <a:ln w="28575">
            <a:solidFill>
              <a:schemeClr val="tx1"/>
            </a:solidFill>
            <a:bevel/>
          </a:ln>
          <a:effectLst>
            <a:outerShdw blurRad="495300" dist="342900" dir="4800000" sx="111000" sy="111000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Красная книга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b="1" cap="all" dirty="0"/>
              <a:t>Красная </a:t>
            </a:r>
            <a:r>
              <a:rPr lang="ru-RU" sz="2600" b="1" cap="all" dirty="0" smtClean="0"/>
              <a:t>книга</a:t>
            </a:r>
            <a:r>
              <a:rPr lang="ru-RU" sz="2600" dirty="0"/>
              <a:t> </a:t>
            </a:r>
            <a:r>
              <a:rPr lang="ru-RU" sz="2600" dirty="0" smtClean="0"/>
              <a:t>- </a:t>
            </a:r>
            <a:r>
              <a:rPr lang="ru-RU" sz="2600" dirty="0"/>
              <a:t>аннотированный список живых объектов дикой природы, каждому из которых придаётся определённый природоохранный статус. </a:t>
            </a:r>
            <a:endParaRPr lang="ru-RU" sz="2600" dirty="0" smtClean="0"/>
          </a:p>
          <a:p>
            <a:pPr marL="0" indent="0">
              <a:buNone/>
            </a:pPr>
            <a:endParaRPr lang="ru-RU" sz="2600" dirty="0" smtClean="0"/>
          </a:p>
          <a:p>
            <a:r>
              <a:rPr lang="ru-RU" sz="2800" dirty="0" smtClean="0"/>
              <a:t>Основная задача  </a:t>
            </a:r>
            <a:r>
              <a:rPr lang="ru-RU" sz="2800" dirty="0"/>
              <a:t>– оценка степени риска вымирания организмов, что необходимо для определения стратегии и тактики природоохранной деятельности официальных органов и общественных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01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Основное содержание - перечень объектов, каждый из которых отнесен к определенной природоохранной категории (имеет определенный ранг).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Формулировка критериев отнесения к той или иной категории и соответствующее обоснование для каждого объекта.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Приложения. </a:t>
            </a:r>
            <a:endParaRPr lang="ru-RU" sz="2400" dirty="0"/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bg1">
              <a:alpha val="65000"/>
            </a:schemeClr>
          </a:solidFill>
          <a:ln w="28575">
            <a:solidFill>
              <a:schemeClr val="tx1"/>
            </a:solidFill>
            <a:bevel/>
          </a:ln>
          <a:effectLst>
            <a:outerShdw blurRad="495300" dist="342900" dir="4800000" sx="111000" sy="111000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Красная книга: структура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97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Приложения к Красной книге РФ, 2001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sz="2800" dirty="0"/>
              <a:t>1. Аннотированный перечень таксонов и популяций, исключенных из Красной книги Российской Федерации.  </a:t>
            </a:r>
            <a:r>
              <a:rPr lang="ru-RU" sz="2800" dirty="0" smtClean="0"/>
              <a:t> Всего</a:t>
            </a:r>
            <a:r>
              <a:rPr lang="ru-RU" sz="2800" b="1" dirty="0" smtClean="0"/>
              <a:t> </a:t>
            </a:r>
            <a:r>
              <a:rPr lang="ru-RU" sz="2800" dirty="0"/>
              <a:t>40</a:t>
            </a:r>
            <a:r>
              <a:rPr lang="ru-RU" sz="2800" b="1" dirty="0"/>
              <a:t> </a:t>
            </a:r>
            <a:r>
              <a:rPr lang="ru-RU" sz="2800" dirty="0"/>
              <a:t>форм позвоночных животных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2800" dirty="0"/>
          </a:p>
          <a:p>
            <a:r>
              <a:rPr lang="ru-RU" sz="2800" dirty="0"/>
              <a:t>2. Аннотированный перечень таксонов и </a:t>
            </a:r>
            <a:r>
              <a:rPr lang="ru-RU" sz="2800" dirty="0" smtClean="0"/>
              <a:t>популяций, </a:t>
            </a:r>
            <a:r>
              <a:rPr lang="ru-RU" sz="2800" dirty="0"/>
              <a:t>исчезнувших в Российской Федерации . </a:t>
            </a:r>
            <a:r>
              <a:rPr lang="ru-RU" sz="2800" dirty="0" smtClean="0"/>
              <a:t>  </a:t>
            </a:r>
            <a:r>
              <a:rPr lang="ru-RU" sz="2800" dirty="0"/>
              <a:t>Внесено 6 видов млекопитающих, 3 – птиц.  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/>
              <a:t>3. Аннотированный перечень таксонов и популяций, нуждающихся в особом внимании к их состоянию в природной среде.  </a:t>
            </a:r>
            <a:r>
              <a:rPr lang="ru-RU" sz="2800" dirty="0" smtClean="0"/>
              <a:t> </a:t>
            </a:r>
            <a:r>
              <a:rPr lang="ru-RU" sz="2800" dirty="0"/>
              <a:t>Всего 256</a:t>
            </a:r>
            <a:r>
              <a:rPr lang="ru-RU" sz="2800" b="1" dirty="0"/>
              <a:t> </a:t>
            </a:r>
            <a:r>
              <a:rPr lang="ru-RU" sz="2800" dirty="0"/>
              <a:t>форм, главным образом</a:t>
            </a:r>
            <a:r>
              <a:rPr lang="ru-RU" sz="2800" b="1" dirty="0"/>
              <a:t> - </a:t>
            </a:r>
            <a:r>
              <a:rPr lang="ru-RU" sz="2800" dirty="0"/>
              <a:t>наземных позвоночных.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672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Список видов, прошедших природоохранную оценку, </a:t>
            </a:r>
            <a:r>
              <a:rPr lang="ru-RU" dirty="0" smtClean="0"/>
              <a:t>и красная книга: ранжированный список </a:t>
            </a:r>
            <a:r>
              <a:rPr lang="ru-RU" b="1" dirty="0" smtClean="0"/>
              <a:t>всех</a:t>
            </a:r>
            <a:r>
              <a:rPr lang="ru-RU" dirty="0" smtClean="0"/>
              <a:t> представителей той или иной группы организмов </a:t>
            </a:r>
            <a:r>
              <a:rPr lang="en-US" dirty="0" smtClean="0"/>
              <a:t>vs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ранжированный список </a:t>
            </a:r>
            <a:r>
              <a:rPr lang="ru-RU" b="1" dirty="0" smtClean="0"/>
              <a:t>объектов живой природы, нуждающихся в специальной правовой защите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Красная книга – как правовой документ и как бумажное издание.</a:t>
            </a:r>
          </a:p>
          <a:p>
            <a:r>
              <a:rPr lang="ru-RU" dirty="0" smtClean="0"/>
              <a:t>Правовой статус объектов, занесенных в красную книгу, не зависит от категории!</a:t>
            </a:r>
            <a:endParaRPr lang="ru-RU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chemeClr val="tx1"/>
            </a:solidFill>
            <a:bevel/>
          </a:ln>
          <a:effectLst>
            <a:outerShdw blurRad="495300" dist="342900" dir="4800000" sx="111000" sy="111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Красная книга: правовые аспекты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69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392" y="1628800"/>
            <a:ext cx="7859216" cy="348498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Не являются правовым документом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FF0000"/>
                </a:solidFill>
              </a:rPr>
              <a:t>Неэффективное использование средств, нерациональные приоритеты (престиж, отчетность), информационный шум (формализм, компилятивность)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00B050"/>
                </a:solidFill>
              </a:rPr>
              <a:t>Источник первичной информации, ценная летопись природы</a:t>
            </a:r>
            <a:r>
              <a:rPr lang="en-US" sz="2400" dirty="0" smtClean="0">
                <a:solidFill>
                  <a:srgbClr val="00B050"/>
                </a:solidFill>
              </a:rPr>
              <a:t>.</a:t>
            </a:r>
            <a:endParaRPr lang="ru-RU" sz="2400" dirty="0" smtClean="0">
              <a:solidFill>
                <a:srgbClr val="00B050"/>
              </a:solidFill>
            </a:endParaRPr>
          </a:p>
          <a:p>
            <a:r>
              <a:rPr lang="ru-RU" sz="2400" dirty="0" smtClean="0">
                <a:solidFill>
                  <a:srgbClr val="00B050"/>
                </a:solidFill>
              </a:rPr>
              <a:t>Природоохранная пропаганда</a:t>
            </a:r>
            <a:r>
              <a:rPr lang="en-US" sz="2400" dirty="0" smtClean="0">
                <a:solidFill>
                  <a:srgbClr val="00B050"/>
                </a:solidFill>
              </a:rPr>
              <a:t>.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457200" y="116632"/>
            <a:ext cx="8229600" cy="1080120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chemeClr val="tx1"/>
            </a:solidFill>
            <a:bevel/>
          </a:ln>
          <a:effectLst>
            <a:outerShdw blurRad="495300" dist="342900" dir="4800000" sx="111000" sy="111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Красная книга: структура «плюсы» и «минусы» бумажных изданий</a:t>
            </a:r>
            <a:endParaRPr lang="ru-RU" sz="3600" dirty="0"/>
          </a:p>
          <a:p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96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2514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Соотношение субъективного и объективного (при едином понимании задач и на общей информационной базе). Предопределенная экстенсивность.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Иерархия природоохранных категорий как объективная необходимость (категории красной книги, приложения, каталоги).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Динамичность изменений природоохранных списков, отражающая природные изменения.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Статус уязвимости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природоохранный статус.</a:t>
            </a:r>
            <a:endParaRPr lang="ru-RU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  <a:solidFill>
            <a:schemeClr val="bg1">
              <a:alpha val="65000"/>
            </a:schemeClr>
          </a:solidFill>
          <a:ln w="28575">
            <a:solidFill>
              <a:schemeClr val="tx1"/>
            </a:solidFill>
            <a:bevel/>
          </a:ln>
          <a:effectLst>
            <a:outerShdw blurRad="495300" dist="342900" dir="4800000" sx="111000" sy="111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Красная книга: концепция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384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1719</Words>
  <Application>Microsoft Office PowerPoint</Application>
  <PresentationFormat>Экран (4:3)</PresentationFormat>
  <Paragraphs>370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К дискуссии о новом издании Красной книги животных России: концепция, методы ранжирования, организация работы </vt:lpstr>
      <vt:lpstr>Слайд 2</vt:lpstr>
      <vt:lpstr>Слайд 3</vt:lpstr>
      <vt:lpstr>Красная книга</vt:lpstr>
      <vt:lpstr>Красная книга: структура</vt:lpstr>
      <vt:lpstr>Приложения к Красной книге РФ, 2001</vt:lpstr>
      <vt:lpstr> </vt:lpstr>
      <vt:lpstr> </vt:lpstr>
      <vt:lpstr> </vt:lpstr>
      <vt:lpstr>Категории Красной Книги РФ 2000 г.</vt:lpstr>
      <vt:lpstr>Категории и критерии МСОП в Проекте Красной книги РФ</vt:lpstr>
      <vt:lpstr>Категории и критерии МСОП в Проекте Красной книги РФ: ломка стереотипов </vt:lpstr>
      <vt:lpstr>Категории и критерии МСОП в Проекте Красной Книги РФ: ключ</vt:lpstr>
      <vt:lpstr>Iucn.info</vt:lpstr>
      <vt:lpstr>Виды земноводных и пресмыкающихся, занесенные в Красную Книгу 2001 г. и ранжированные по критериям МСОП</vt:lpstr>
      <vt:lpstr> Природоохранный приоритет в Проекте Красной книги РФ </vt:lpstr>
      <vt:lpstr>Предлагаемые критерии оценки природоохранного приоритета объекта Красной книги РФ   </vt:lpstr>
      <vt:lpstr>Расчет природоохранного приоритета по пяти критериям</vt:lpstr>
      <vt:lpstr>Распределение  птиц  по категориям редкости в Красной книге РФ (2001) и в Проекте новой Красной книги по категориям природоохранного статуса </vt:lpstr>
      <vt:lpstr>Каталог редких животных</vt:lpstr>
      <vt:lpstr>Каталог редких животных: принципы занесения объектов</vt:lpstr>
      <vt:lpstr>Каталог редких животных: методика оценки степени редкости</vt:lpstr>
      <vt:lpstr>Каталог редких животных: количественные показатели редкости</vt:lpstr>
      <vt:lpstr>Каталог редких животных: балльная оценки степени редкости</vt:lpstr>
      <vt:lpstr>Ключевые проблемы ведения красных книг в Российской Федерации</vt:lpstr>
      <vt:lpstr>Ситуация с Красной книгой животных РФ в настоящее время</vt:lpstr>
      <vt:lpstr>Проект Красной Книги в виде интерактивной базы данных</vt:lpstr>
      <vt:lpstr>Правовые акты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Irina</cp:lastModifiedBy>
  <cp:revision>52</cp:revision>
  <dcterms:created xsi:type="dcterms:W3CDTF">2014-09-24T08:13:08Z</dcterms:created>
  <dcterms:modified xsi:type="dcterms:W3CDTF">2014-09-30T07:52:06Z</dcterms:modified>
</cp:coreProperties>
</file>