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O:\&#1043;&#1077;&#1086;&#1075;&#1088;&#1072;&#1092;&#1080;&#1103;_Last\&#1056;&#1080;&#1089;&#1091;&#1085;&#1082;&#1080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1"/>
              <c:layout>
                <c:manualLayout>
                  <c:x val="3.5789698528486617E-2"/>
                  <c:y val="1.33279916295230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8116790585123347E-2"/>
                  <c:y val="-1.311361170185632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4721026928490125"/>
                  <c:y val="-2.24807435136514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208039630497693E-2"/>
                  <c:y val="-6.05890211378608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5257507527278153E-2"/>
                  <c:y val="3.37067950302495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рис_2!$A$2:$A$7</c:f>
              <c:strCache>
                <c:ptCount val="6"/>
                <c:pt idx="0">
                  <c:v>Papilionidae</c:v>
                </c:pt>
                <c:pt idx="1">
                  <c:v>Pieridae</c:v>
                </c:pt>
                <c:pt idx="2">
                  <c:v>Lycaenidae</c:v>
                </c:pt>
                <c:pt idx="3">
                  <c:v>Nymphalidae</c:v>
                </c:pt>
                <c:pt idx="4">
                  <c:v>Satyridae</c:v>
                </c:pt>
                <c:pt idx="5">
                  <c:v>Hesperiidae</c:v>
                </c:pt>
              </c:strCache>
            </c:strRef>
          </c:cat>
          <c:val>
            <c:numRef>
              <c:f>рис_2!$B$2:$B$7</c:f>
              <c:numCache>
                <c:formatCode>General</c:formatCode>
                <c:ptCount val="6"/>
                <c:pt idx="0">
                  <c:v>5</c:v>
                </c:pt>
                <c:pt idx="1">
                  <c:v>18</c:v>
                </c:pt>
                <c:pt idx="2">
                  <c:v>25</c:v>
                </c:pt>
                <c:pt idx="3">
                  <c:v>44</c:v>
                </c:pt>
                <c:pt idx="4">
                  <c:v>33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2.8273859384598202E-3"/>
                  <c:y val="-4.69466031264852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978853707116396E-2"/>
                  <c:y val="-2.9267361155711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522955020693335E-3"/>
                  <c:y val="0.118158019807067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9014724223301873E-3"/>
                  <c:y val="-0.197067560682157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0507002227558438E-2"/>
                  <c:y val="-9.76477287810475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VU</c:v>
                </c:pt>
                <c:pt idx="1">
                  <c:v>NT</c:v>
                </c:pt>
                <c:pt idx="2">
                  <c:v>LC</c:v>
                </c:pt>
                <c:pt idx="3">
                  <c:v>DD</c:v>
                </c:pt>
                <c:pt idx="4">
                  <c:v>NE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83</c:v>
                </c:pt>
                <c:pt idx="3">
                  <c:v>20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2.8273859384598202E-3"/>
                  <c:y val="-4.69466031264852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978853707116396E-2"/>
                  <c:y val="-2.9267361155711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522955020693335E-3"/>
                  <c:y val="0.118158019807067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9014724223301873E-3"/>
                  <c:y val="-0.197067560682157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0507002227558438E-2"/>
                  <c:y val="-9.76477287810475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VU</c:v>
                </c:pt>
                <c:pt idx="1">
                  <c:v>NT</c:v>
                </c:pt>
                <c:pt idx="2">
                  <c:v>LC</c:v>
                </c:pt>
                <c:pt idx="3">
                  <c:v>DD</c:v>
                </c:pt>
                <c:pt idx="4">
                  <c:v>NE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83</c:v>
                </c:pt>
                <c:pt idx="3">
                  <c:v>20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2.8273859384598202E-3"/>
                  <c:y val="-4.69466031264852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978853707116396E-2"/>
                  <c:y val="-2.9267361155711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522955020693335E-3"/>
                  <c:y val="0.118158019807067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9014724223301873E-3"/>
                  <c:y val="-0.197067560682157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0507002227558438E-2"/>
                  <c:y val="-9.76477287810475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VU</c:v>
                </c:pt>
                <c:pt idx="1">
                  <c:v>NT</c:v>
                </c:pt>
                <c:pt idx="2">
                  <c:v>LC</c:v>
                </c:pt>
                <c:pt idx="3">
                  <c:v>DD</c:v>
                </c:pt>
                <c:pt idx="4">
                  <c:v>NE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83</c:v>
                </c:pt>
                <c:pt idx="3">
                  <c:v>20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2.8273859384598202E-3"/>
                  <c:y val="-4.69466031264852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978853707116396E-2"/>
                  <c:y val="-2.9267361155711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522955020693335E-3"/>
                  <c:y val="0.118158019807067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9014724223301873E-3"/>
                  <c:y val="-0.197067560682157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0507002227558438E-2"/>
                  <c:y val="-9.76477287810475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VU</c:v>
                </c:pt>
                <c:pt idx="1">
                  <c:v>NT</c:v>
                </c:pt>
                <c:pt idx="2">
                  <c:v>LC</c:v>
                </c:pt>
                <c:pt idx="3">
                  <c:v>DD</c:v>
                </c:pt>
                <c:pt idx="4">
                  <c:v>NE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83</c:v>
                </c:pt>
                <c:pt idx="3">
                  <c:v>20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2.8273859384598202E-3"/>
                  <c:y val="-4.69466031264852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978853707116396E-2"/>
                  <c:y val="-2.9267361155711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522955020693335E-3"/>
                  <c:y val="0.118158019807067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9014724223301873E-3"/>
                  <c:y val="-0.197067560682157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0507002227558438E-2"/>
                  <c:y val="-9.764772878104756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VU</c:v>
                </c:pt>
                <c:pt idx="1">
                  <c:v>NT</c:v>
                </c:pt>
                <c:pt idx="2">
                  <c:v>LC</c:v>
                </c:pt>
                <c:pt idx="3">
                  <c:v>DD</c:v>
                </c:pt>
                <c:pt idx="4">
                  <c:v>NE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83</c:v>
                </c:pt>
                <c:pt idx="3">
                  <c:v>20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7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16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0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64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5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00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79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25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57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1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424EB-3A84-4F09-92C1-D0DCE7EDAFF6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6E06-A5DF-40FB-8C6C-AD4563A51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9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mmons.wikimedia.org/wiki/File:Status_iucn3.1.svg?uselang=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7406640" cy="1472184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Первый опыт оценки степени уязвимости дневных чешуекрылых на территории Республики Коми по критериям  </a:t>
            </a:r>
            <a:r>
              <a:rPr lang="en-US" sz="3000" dirty="0" smtClean="0"/>
              <a:t>IUCN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7406640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А.Г. Татаринов, О.И. Кулакова</a:t>
            </a:r>
          </a:p>
          <a:p>
            <a:r>
              <a:rPr lang="ru-RU" sz="2400" i="1" dirty="0" smtClean="0"/>
              <a:t>Институт биологии Коми НЦ </a:t>
            </a:r>
            <a:r>
              <a:rPr lang="ru-RU" sz="2400" i="1" dirty="0" err="1" smtClean="0"/>
              <a:t>УрО</a:t>
            </a:r>
            <a:r>
              <a:rPr lang="ru-RU" sz="2400" i="1" dirty="0" smtClean="0"/>
              <a:t> РАН, Сыктывкар</a:t>
            </a:r>
            <a:endParaRPr lang="ru-RU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1512168" cy="208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3202"/>
            <a:ext cx="199202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37211"/>
            <a:ext cx="14287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5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692696"/>
            <a:ext cx="639045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4F81BD"/>
                </a:solidFill>
                <a:effectLst/>
                <a:latin typeface="Cambria"/>
                <a:ea typeface="Times New Roman"/>
                <a:cs typeface="Times New Roman"/>
              </a:rPr>
              <a:t>"НАХОДЯЩИЕСЯ В СОСТОЯНИИ, БЛИЗКОМ К УГРОЖАЕМОМУ" - NEAR THREATENED (NT), 6 видов</a:t>
            </a:r>
            <a:endParaRPr lang="ru-RU" b="1" dirty="0">
              <a:solidFill>
                <a:srgbClr val="4F81BD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028669"/>
              </p:ext>
            </p:extLst>
          </p:nvPr>
        </p:nvGraphicFramePr>
        <p:xfrm>
          <a:off x="1043608" y="1772816"/>
          <a:ext cx="38164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44008" y="1772816"/>
            <a:ext cx="42388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Виды, которые были оценены по критериям и не были </a:t>
            </a:r>
            <a:r>
              <a:rPr lang="ru-RU" sz="1400" dirty="0" err="1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квалифицировани</a:t>
            </a:r>
            <a:r>
              <a:rPr lang="ru-RU" sz="14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 как "Находящиеся в критическом состоянии", "Находящиеся в опасном состоянии" или "Уязвимые" в настоящее время, но близки к этому или имеют вероятность быть отнесенным к какой-либо из категорий угрозы в ближайшем будущем: </a:t>
            </a:r>
          </a:p>
          <a:p>
            <a:endParaRPr lang="ru-RU" sz="1400" dirty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Мнемозина,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Clouded Apollo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Parnassius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mnemosyne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Феб,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Small Apollo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Parnassius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phoebus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Голубянка арктическая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Arctic Blue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Argiades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glandon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aquilo</a:t>
            </a: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Перламутровка благородная,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Ural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Fritillary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Issoria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eugenia</a:t>
            </a: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Энеида сибирская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Oeneis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magna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Чернушка мраморная,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Red-Disked Alpine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Erebia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discoidalis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Чернушка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хамардабанская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Erebia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dabanensis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39001"/>
            <a:ext cx="2316286" cy="162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94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92696"/>
            <a:ext cx="470192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4F81BD"/>
                </a:solidFill>
                <a:effectLst/>
                <a:latin typeface="Cambria"/>
                <a:ea typeface="Times New Roman"/>
                <a:cs typeface="Times New Roman"/>
              </a:rPr>
              <a:t>"УЯЗВИМЫЕ" - VULNERABLE (VU)</a:t>
            </a:r>
            <a:r>
              <a:rPr lang="ru-RU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, </a:t>
            </a:r>
            <a:r>
              <a:rPr lang="en-US" b="1" dirty="0" smtClean="0">
                <a:solidFill>
                  <a:srgbClr val="4F81BD"/>
                </a:solidFill>
                <a:effectLst/>
                <a:latin typeface="Cambria"/>
                <a:ea typeface="Times New Roman"/>
                <a:cs typeface="Times New Roman"/>
              </a:rPr>
              <a:t> 2 </a:t>
            </a:r>
            <a:r>
              <a:rPr lang="ru-RU" b="1" dirty="0" smtClean="0">
                <a:solidFill>
                  <a:srgbClr val="4F81BD"/>
                </a:solidFill>
                <a:effectLst/>
                <a:latin typeface="Cambria"/>
                <a:ea typeface="Times New Roman"/>
                <a:cs typeface="Times New Roman"/>
              </a:rPr>
              <a:t>вида</a:t>
            </a:r>
            <a:endParaRPr lang="ru-RU" b="1" dirty="0">
              <a:solidFill>
                <a:srgbClr val="4F81BD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692542"/>
              </p:ext>
            </p:extLst>
          </p:nvPr>
        </p:nvGraphicFramePr>
        <p:xfrm>
          <a:off x="1043608" y="1412776"/>
          <a:ext cx="374441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44008" y="1916832"/>
            <a:ext cx="43559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Вид является "Уязвимым", когда с наибольшей очевидностью показано, что он определяется по какому-либо из критериев (А - Е) категории "Уязвимые" и поэтому рассматривается как стоящий перед высоким риском исчезновения в дикой природе.</a:t>
            </a:r>
          </a:p>
          <a:p>
            <a:endParaRPr lang="ru-RU" sz="14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Перламутровка </a:t>
            </a:r>
            <a:r>
              <a:rPr lang="ru-RU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тритония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Clossiana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tritonia</a:t>
            </a:r>
            <a:endParaRPr lang="ru-RU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Шашечница </a:t>
            </a:r>
            <a:r>
              <a:rPr lang="ru-RU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идуна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Lapland Fritillary – </a:t>
            </a:r>
            <a:r>
              <a:rPr lang="en-US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Euphydryas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iduna</a:t>
            </a:r>
            <a:endParaRPr lang="en-US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296415"/>
            <a:ext cx="6534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tabLst>
                <a:tab pos="914400" algn="l"/>
              </a:tabLst>
            </a:pPr>
            <a:r>
              <a:rPr lang="ru-RU" sz="1400" dirty="0" smtClean="0">
                <a:latin typeface="Arial" pitchFamily="34" charset="0"/>
                <a:ea typeface="Times New Roman"/>
                <a:cs typeface="Arial" pitchFamily="34" charset="0"/>
              </a:rPr>
              <a:t>Оба вида оценены по критерию </a:t>
            </a:r>
            <a:r>
              <a:rPr lang="en-US" sz="1400" dirty="0" smtClean="0">
                <a:latin typeface="Arial" pitchFamily="34" charset="0"/>
                <a:ea typeface="Times New Roman"/>
                <a:cs typeface="Arial" pitchFamily="34" charset="0"/>
              </a:rPr>
              <a:t>D2</a:t>
            </a:r>
            <a:r>
              <a:rPr lang="ru-RU" sz="1400" dirty="0" smtClean="0">
                <a:latin typeface="Arial" pitchFamily="34" charset="0"/>
                <a:ea typeface="Times New Roman"/>
                <a:cs typeface="Arial" pitchFamily="34" charset="0"/>
              </a:rPr>
              <a:t>: </a:t>
            </a:r>
          </a:p>
          <a:p>
            <a:pPr marL="0" lvl="1">
              <a:tabLst>
                <a:tab pos="914400" algn="l"/>
              </a:tabLst>
            </a:pPr>
            <a:r>
              <a:rPr lang="ru-RU" sz="14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Область обитания составляет обычно менее чем 20 км</a:t>
            </a:r>
            <a:r>
              <a:rPr lang="ru-RU" sz="1400" baseline="300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2</a:t>
            </a:r>
            <a:r>
              <a:rPr lang="ru-RU" sz="14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 или состоит обычно не более чем из 5 </a:t>
            </a:r>
            <a:r>
              <a:rPr lang="ru-RU" sz="1400" dirty="0" err="1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локалитетов</a:t>
            </a:r>
            <a:r>
              <a:rPr lang="ru-RU" sz="1400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, что способно под воздействием антропогенных или случайных факторов привести к критическому состоянию или даже исчезновению таксона за небольшой период времени в будущем. </a:t>
            </a:r>
            <a:endParaRPr lang="ru-RU" sz="1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50" y="441324"/>
            <a:ext cx="4076640" cy="493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узел 1"/>
          <p:cNvSpPr/>
          <p:nvPr/>
        </p:nvSpPr>
        <p:spPr>
          <a:xfrm>
            <a:off x="8414566" y="1950963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8100392" y="1920172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6228184" y="2083309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6511214" y="2083309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932040" y="566124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932040" y="6165304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5594756"/>
            <a:ext cx="3626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Перламутровка </a:t>
            </a:r>
            <a:r>
              <a:rPr lang="ru-RU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тритония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Clossiana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tritonia</a:t>
            </a:r>
            <a:endParaRPr lang="ru-RU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39017" y="6098812"/>
            <a:ext cx="3175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Шашечница </a:t>
            </a:r>
            <a:r>
              <a:rPr lang="ru-RU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идуна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Lapland Fritillary – 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66700" lvl="0"/>
            <a:r>
              <a:rPr lang="en-US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Euphydryas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iduna</a:t>
            </a:r>
            <a:endParaRPr lang="en-US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81342"/>
              </p:ext>
            </p:extLst>
          </p:nvPr>
        </p:nvGraphicFramePr>
        <p:xfrm>
          <a:off x="1115616" y="441324"/>
          <a:ext cx="3510915" cy="2479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305"/>
                <a:gridCol w="1170305"/>
                <a:gridCol w="1170305"/>
              </a:tblGrid>
              <a:tr h="939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Вид, кол-во учтенных экземпляров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Clossiana tritonia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Euphydryas iduna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1993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3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1994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3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1997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3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1999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3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3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3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3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3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3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59632" y="3429000"/>
            <a:ext cx="276030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dirty="0"/>
              <a:t>Площадь местообитания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Clossiana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tritonia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~ 10 кв. км.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400" i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i="1" dirty="0" err="1">
                <a:latin typeface="Arial" pitchFamily="34" charset="0"/>
                <a:cs typeface="Arial" pitchFamily="34" charset="0"/>
              </a:rPr>
              <a:t>Euphydryas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iduna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~ 3 кв. км.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96" y="4941727"/>
            <a:ext cx="2141978" cy="158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1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28300"/>
            <a:ext cx="4246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Спасибо за внимание! 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2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548680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 2014 г. на территории Республики Коми зарегистрировано 136 видов дневных чешуекрылых из шести семейств.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13 видов в регионе образуют лишь временные популяции или совершают более-менее регулярные миграции в летний период из соседних областей.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67581"/>
              </p:ext>
            </p:extLst>
          </p:nvPr>
        </p:nvGraphicFramePr>
        <p:xfrm>
          <a:off x="1259632" y="2708920"/>
          <a:ext cx="511256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39" y="5805264"/>
            <a:ext cx="5137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Таксономическая структура фауны дневных чешуекрылых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Республики Коми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28" y="4823574"/>
            <a:ext cx="1360228" cy="112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4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17678"/>
            <a:ext cx="2520280" cy="339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55821"/>
            <a:ext cx="665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Красную книгу Республики Коми 1998 г. было включено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9 видов дневных чешуекрылых из трех семейств.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1720822"/>
            <a:ext cx="47350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Статус 1(Е) – находящиеся под угрозой исчезновения: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Махаон,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Swallowtail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Papilio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machaon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Мнемозина,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Clouded Apollo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Parnassius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mnemosyne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Феб,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Small Apollo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Parnassius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phoebus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3140968"/>
            <a:ext cx="519231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Статус 3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(R)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редкие: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Ленточник тополевый,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Poplar Admiral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Limenitis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populi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Адмирал,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Red Admiral –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Vanessa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atalanta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Перламутровка благородная,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Ural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Fritillary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Issoria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eugenia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Б. лесная перламутровка,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Silver-washed Fritillary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Argynnis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paphia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Чернушка мраморная,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Red-Disked Alpine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Erebia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discoidalis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Чернушка перевязанная,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Banded Alpine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Erebia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fasciata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89" y="4941168"/>
            <a:ext cx="1740361" cy="115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57" y="1700808"/>
            <a:ext cx="2483842" cy="341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655821"/>
            <a:ext cx="665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Красную книгу Республики Коми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2009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г. включено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видов дневных чешуекрылых из двух семейств.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7478" y="2603813"/>
            <a:ext cx="4689682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Статус 3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(R)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редкие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Феб,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Small Apollo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Parnassius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phoebus</a:t>
            </a: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Перламутровка благородная,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Ural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Fritillary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Issoria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eugenia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Перламутровка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тритония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Clossiana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tritonia</a:t>
            </a: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Шашечница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идуна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Lapland Fritillary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Euphydryas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iduna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7478" y="1772816"/>
            <a:ext cx="4210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Статус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2(V)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сокращающиеся в численности:</a:t>
            </a:r>
          </a:p>
          <a:p>
            <a:pPr lvl="0"/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Мнемозина,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Clouded Apollo – </a:t>
            </a:r>
            <a:r>
              <a:rPr lang="en-US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Parnassius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mnemosyne</a:t>
            </a:r>
            <a:endParaRPr lang="en-US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9539" y="4180121"/>
            <a:ext cx="4346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14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видов дневных чешуекрылых включены в Список объектов…, нуждающихся в особом внимании…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3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31640" y="1551275"/>
            <a:ext cx="4329134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Степени угроз согласно МСОП от 2007 года"/>
              </a:rPr>
              <a:t>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Extinct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(исчезнувшие) (EX)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Extinct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Wild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(исчезнувшие в дикой природе) (EW)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Critically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Endangered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(в критической опасности) (CR)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Endangered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(в опасности) (EN)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Vulnerable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(в уязвимом положении) (VU)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Near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Threatened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(близки к уязвимому положению) (NT)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Least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Concern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(находятся под наименьшей угрозой) (LC)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Data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Deficient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(данных недостаточно) (DD)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Not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Evaluated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(угроза не оценивалась) (NE)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4" name="Picture 4" descr="Степени угроз согласно МСОП от 2007 года">
            <a:hlinkClick r:id="rId2" tooltip="Степени угроз согласно МСОП от 2007 года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70" y="548679"/>
            <a:ext cx="3785593" cy="100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69545"/>
              </p:ext>
            </p:extLst>
          </p:nvPr>
        </p:nvGraphicFramePr>
        <p:xfrm>
          <a:off x="1475656" y="3861048"/>
          <a:ext cx="7128793" cy="2376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722"/>
                <a:gridCol w="764943"/>
                <a:gridCol w="765688"/>
                <a:gridCol w="765688"/>
                <a:gridCol w="765688"/>
                <a:gridCol w="765688"/>
                <a:gridCol w="765688"/>
                <a:gridCol w="765688"/>
              </a:tblGrid>
              <a:tr h="298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VU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LC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DD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Papilionidae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Pieridae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Lycaenidae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Nymphalidae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Satyridae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Hesperiidae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 (</a:t>
                      </a:r>
                      <a:r>
                        <a:rPr lang="en-US" sz="1100">
                          <a:effectLst/>
                        </a:rPr>
                        <a:t>Total):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‒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493266" cy="166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92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60089"/>
            <a:ext cx="559836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4F81BD"/>
                </a:solidFill>
                <a:effectLst/>
                <a:latin typeface="Cambria"/>
                <a:ea typeface="Times New Roman"/>
                <a:cs typeface="Times New Roman"/>
              </a:rPr>
              <a:t>"ВЫЗЫВАЮЩИЕ НАИМЕНЬШИЕ ОПАСЕНИЯ" - LEAST CONCERN (LC),  83 вида</a:t>
            </a:r>
            <a:endParaRPr lang="ru-RU" b="1" dirty="0">
              <a:solidFill>
                <a:srgbClr val="4F81BD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1772816"/>
            <a:ext cx="4283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 данной категории были отнесены в том числе виды из списка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бионадзора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Красной книги Республики Коми 2009 г.: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Махаон,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Swallowtail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Papilio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machaon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Желтушка Гекла,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Northern Clouded Yellow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Colias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hecla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Ленточник тополевый,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Poplar Admiral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Limenitis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populi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Б. лесная перламутровка,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Silver-washed Fritillary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Argynnis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paphia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Чернушка перевязанная,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Banded Alpine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Erebia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fasciata</a:t>
            </a: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Чернушка енисейская,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Siberian Alpine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Erebia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jeniseiensis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endParaRPr lang="en-US" sz="1200" i="1" dirty="0">
              <a:latin typeface="Arial" pitchFamily="34" charset="0"/>
              <a:cs typeface="Arial" pitchFamily="34" charset="0"/>
            </a:endParaRPr>
          </a:p>
          <a:p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также два вида из Красного списка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IUCN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Червонец голубоватый,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Violet Copper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Lycaena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helle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Шашечница большая,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Scarce Fritillary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Euphydryas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maturna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VU</a:t>
            </a: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540373"/>
              </p:ext>
            </p:extLst>
          </p:nvPr>
        </p:nvGraphicFramePr>
        <p:xfrm>
          <a:off x="1043608" y="1772816"/>
          <a:ext cx="381642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97152"/>
            <a:ext cx="1620143" cy="10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97152"/>
            <a:ext cx="1620143" cy="10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63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02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14608"/>
            <a:ext cx="569066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4F81BD"/>
                </a:solidFill>
                <a:effectLst/>
                <a:latin typeface="Cambria"/>
                <a:ea typeface="Times New Roman"/>
                <a:cs typeface="Times New Roman"/>
              </a:rPr>
              <a:t>"НЕОЦЕНЕННЫЕ" - NOT EVALUATED (NE)</a:t>
            </a:r>
            <a:r>
              <a:rPr lang="ru-RU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, 25 видов</a:t>
            </a:r>
            <a:endParaRPr lang="ru-RU" b="1" dirty="0">
              <a:solidFill>
                <a:srgbClr val="4F81BD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467697"/>
              </p:ext>
            </p:extLst>
          </p:nvPr>
        </p:nvGraphicFramePr>
        <p:xfrm>
          <a:off x="1187624" y="1412776"/>
          <a:ext cx="39604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48064" y="2276872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Виды, которые пока не оценивались по критериям: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Обнаруженные в республике в течение последних 5 лет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Мигранты и образующие временные популяции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Активно распространяющиеся по территории республики за счет антропогенных местообитаний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4797152"/>
            <a:ext cx="2088232" cy="139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06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4F81BD"/>
                </a:solidFill>
                <a:effectLst/>
                <a:latin typeface="Cambria"/>
                <a:ea typeface="Times New Roman"/>
                <a:cs typeface="Times New Roman"/>
              </a:rPr>
              <a:t>"НЕДОСТАТОК ДАННЫХ" - DATA DEFICIENT (DD), 20 видов</a:t>
            </a:r>
            <a:endParaRPr lang="ru-RU" b="1" dirty="0">
              <a:solidFill>
                <a:srgbClr val="4F81BD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2741"/>
              </p:ext>
            </p:extLst>
          </p:nvPr>
        </p:nvGraphicFramePr>
        <p:xfrm>
          <a:off x="1259633" y="1772816"/>
          <a:ext cx="3744415" cy="3279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88024" y="1916832"/>
            <a:ext cx="41399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Виды, информация о состоянии численности и/или ареала которых неадекватна для прямой или косвенной оценки риска исчезновения. </a:t>
            </a:r>
            <a:endParaRPr lang="en-US" sz="1400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sz="14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Таксон этой категории может быть хорошо изучен, а его биология хорошо известна, но подходящие для оценки данные по его обилию и/или распространению недостаточны.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Cupido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alcetas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Albulina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orbitulus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Neptis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sappho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N.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rivularis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Colyas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tyche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Clossiana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selenis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Euphydryas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intermedia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Lopinga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deidamia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Oeneis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polixenes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Erebia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edda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Pyrgus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andromedae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85184"/>
            <a:ext cx="2088232" cy="139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752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979</Words>
  <Application>Microsoft Office PowerPoint</Application>
  <PresentationFormat>Экран (4:3)</PresentationFormat>
  <Paragraphs>229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Солнцестояние</vt:lpstr>
      <vt:lpstr>Тема Office</vt:lpstr>
      <vt:lpstr>Первый опыт оценки степени уязвимости дневных чешуекрылых на территории Республики Коми по критериям  IUCN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опыт оценки степени уязвимости дневных чешуекрылых на территории Республики Коми по критериям  IUCN</dc:title>
  <dc:creator>Татаринов</dc:creator>
  <cp:lastModifiedBy>Татаринов</cp:lastModifiedBy>
  <cp:revision>21</cp:revision>
  <dcterms:created xsi:type="dcterms:W3CDTF">2014-10-02T02:40:19Z</dcterms:created>
  <dcterms:modified xsi:type="dcterms:W3CDTF">2014-10-02T06:48:51Z</dcterms:modified>
</cp:coreProperties>
</file>