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1" r:id="rId3"/>
    <p:sldId id="276" r:id="rId4"/>
    <p:sldId id="268" r:id="rId5"/>
    <p:sldId id="269" r:id="rId6"/>
    <p:sldId id="260" r:id="rId7"/>
    <p:sldId id="263" r:id="rId8"/>
    <p:sldId id="264" r:id="rId9"/>
    <p:sldId id="262" r:id="rId10"/>
    <p:sldId id="278" r:id="rId11"/>
    <p:sldId id="265" r:id="rId12"/>
    <p:sldId id="280" r:id="rId13"/>
    <p:sldId id="266" r:id="rId14"/>
    <p:sldId id="271" r:id="rId15"/>
    <p:sldId id="259" r:id="rId16"/>
    <p:sldId id="275" r:id="rId17"/>
    <p:sldId id="274" r:id="rId18"/>
    <p:sldId id="279" r:id="rId19"/>
    <p:sldId id="273" r:id="rId20"/>
    <p:sldId id="270" r:id="rId2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4660"/>
  </p:normalViewPr>
  <p:slideViewPr>
    <p:cSldViewPr>
      <p:cViewPr>
        <p:scale>
          <a:sx n="110" d="100"/>
          <a:sy n="110" d="100"/>
        </p:scale>
        <p:origin x="-7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08C2A-21D5-4022-A8D4-86ADD708E5F7}" type="datetimeFigureOut">
              <a:rPr lang="fi-FI" smtClean="0"/>
              <a:pPr/>
              <a:t>30.9.2014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B13A3-E036-4E5D-AA0C-69B472C5DE81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B13A3-E036-4E5D-AA0C-69B472C5DE81}" type="slidenum">
              <a:rPr lang="fi-FI" smtClean="0"/>
              <a:pPr/>
              <a:t>3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kansi_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54000" y="3571200"/>
            <a:ext cx="4496400" cy="766800"/>
          </a:xfrm>
        </p:spPr>
        <p:txBody>
          <a:bodyPr>
            <a:normAutofit/>
          </a:bodyPr>
          <a:lstStyle>
            <a:lvl1pPr>
              <a:defRPr sz="1600" cap="none" baseline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48487" y="4357694"/>
            <a:ext cx="4496400" cy="3240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854000" y="4745826"/>
            <a:ext cx="1904400" cy="327600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fld id="{9D79BF2A-F1D7-4F3B-AF0C-EEB23A575948}" type="datetime1">
              <a:rPr lang="fi-FI" smtClean="0"/>
              <a:pPr/>
              <a:t>30.9.2014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854000" y="5051826"/>
            <a:ext cx="4471200" cy="306000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86234-FC5B-486B-A898-72DE409A1F3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86234-FC5B-486B-A898-72DE409A1F3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6234-FC5B-486B-A898-72DE409A1F3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86234-FC5B-486B-A898-72DE409A1F3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3400" y="1980000"/>
            <a:ext cx="4038600" cy="3816000"/>
          </a:xfrm>
        </p:spPr>
        <p:txBody>
          <a:bodyPr>
            <a:normAutofit/>
          </a:bodyPr>
          <a:lstStyle>
            <a:lvl1pPr marL="270000"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980000"/>
            <a:ext cx="4038600" cy="3816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86234-FC5B-486B-A898-72DE409A1F3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1116" y="1980000"/>
            <a:ext cx="4040188" cy="504000"/>
          </a:xfrm>
        </p:spPr>
        <p:txBody>
          <a:bodyPr tIns="0" bIns="0" anchor="t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1116" y="2547016"/>
            <a:ext cx="4040188" cy="3168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718941" y="1980000"/>
            <a:ext cx="4041775" cy="504000"/>
          </a:xfrm>
        </p:spPr>
        <p:txBody>
          <a:bodyPr tIns="0" bIns="0" anchor="t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718941" y="2547016"/>
            <a:ext cx="4041775" cy="3168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86234-FC5B-486B-A898-72DE409A1F3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86234-FC5B-486B-A898-72DE409A1F3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86234-FC5B-486B-A898-72DE409A1F3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36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84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86234-FC5B-486B-A898-72DE409A1F3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86234-FC5B-486B-A898-72DE409A1F3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sivu_v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518400" y="6084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18400" y="1980000"/>
            <a:ext cx="7772400" cy="380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80800" y="5918400"/>
            <a:ext cx="608400" cy="48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6B486234-FC5B-486B-A898-72DE409A1F3C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20000" indent="-270000" algn="l" defTabSz="914400" rtl="0" eaLnBrk="1" latinLnBrk="0" hangingPunct="1">
        <a:spcBef>
          <a:spcPct val="20000"/>
        </a:spcBef>
        <a:buFont typeface="Century Gothic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0000" indent="-270000" algn="l" defTabSz="914400" rtl="0" eaLnBrk="1" latinLnBrk="0" hangingPunct="1">
        <a:spcBef>
          <a:spcPct val="20000"/>
        </a:spcBef>
        <a:buFont typeface="Century Gothic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3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USE OF RED DATA LIST IN SPECIES CONSERVATION: PRACTICAL EXAMPLES</a:t>
            </a:r>
            <a:br>
              <a:rPr lang="en-US" b="1" dirty="0" smtClean="0"/>
            </a:br>
            <a:endParaRPr lang="fi-FI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48487" y="4357694"/>
            <a:ext cx="4496400" cy="72749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2800" b="1" i="1" dirty="0" smtClean="0"/>
              <a:t>International workshop on the</a:t>
            </a:r>
            <a:endParaRPr lang="en-US" sz="2800" i="1" dirty="0" smtClean="0"/>
          </a:p>
          <a:p>
            <a:pPr algn="ctr"/>
            <a:r>
              <a:rPr lang="en-US" sz="2800" b="1" i="1" dirty="0" smtClean="0"/>
              <a:t>CONSERVATION STATUS ASSESSMENT OF ENDANGERED SPECIES IN THE BARENTS REGION,</a:t>
            </a:r>
            <a:endParaRPr lang="en-US" sz="2800" i="1" dirty="0" smtClean="0"/>
          </a:p>
          <a:p>
            <a:pPr algn="ctr"/>
            <a:r>
              <a:rPr lang="en-US" sz="2800" b="1" i="1" dirty="0" smtClean="0"/>
              <a:t>BASED ON THE IUCN RED LIST CRITERIA </a:t>
            </a:r>
          </a:p>
          <a:p>
            <a:pPr algn="ctr"/>
            <a:r>
              <a:rPr lang="en-US" sz="2800" b="1" i="1" dirty="0" smtClean="0"/>
              <a:t>Institute of Biology, </a:t>
            </a:r>
            <a:r>
              <a:rPr lang="en-US" sz="2800" b="1" i="1" dirty="0" err="1" smtClean="0"/>
              <a:t>Komi</a:t>
            </a:r>
            <a:r>
              <a:rPr lang="en-US" sz="2800" b="1" i="1" dirty="0" smtClean="0"/>
              <a:t> Scientific Center of the Ural Branch of Russian Academy of Sciences</a:t>
            </a:r>
          </a:p>
          <a:p>
            <a:pPr algn="ctr"/>
            <a:endParaRPr lang="en-US" sz="2800" b="1" i="1" dirty="0" smtClean="0"/>
          </a:p>
          <a:p>
            <a:pPr algn="ctr"/>
            <a:r>
              <a:rPr lang="en-US" sz="2800" b="1" i="1" dirty="0" smtClean="0"/>
              <a:t>Syktyvkar, September 29 – October 4, 2014</a:t>
            </a:r>
          </a:p>
          <a:p>
            <a:pPr algn="ctr"/>
            <a:r>
              <a:rPr lang="en-US" sz="2800" b="1" dirty="0" smtClean="0"/>
              <a:t> </a:t>
            </a:r>
          </a:p>
          <a:p>
            <a:pPr algn="ctr"/>
            <a:endParaRPr lang="en-US" sz="2800" b="1" dirty="0" smtClean="0"/>
          </a:p>
          <a:p>
            <a:pPr algn="ctr"/>
            <a:endParaRPr lang="en-US" sz="2800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771800" y="5085184"/>
            <a:ext cx="1904400" cy="327600"/>
          </a:xfrm>
        </p:spPr>
        <p:txBody>
          <a:bodyPr/>
          <a:lstStyle/>
          <a:p>
            <a:pPr algn="ctr"/>
            <a:r>
              <a:rPr lang="fi-FI" dirty="0" smtClean="0"/>
              <a:t>30.9.2014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2051720" y="5877272"/>
            <a:ext cx="4471200" cy="306000"/>
          </a:xfrm>
        </p:spPr>
        <p:txBody>
          <a:bodyPr/>
          <a:lstStyle/>
          <a:p>
            <a:r>
              <a:rPr lang="fi-FI" dirty="0" smtClean="0"/>
              <a:t>Tuula Kurikka</a:t>
            </a:r>
          </a:p>
          <a:p>
            <a:r>
              <a:rPr lang="fi-FI" dirty="0" smtClean="0"/>
              <a:t>Senior </a:t>
            </a:r>
            <a:r>
              <a:rPr lang="fi-FI" dirty="0" err="1" smtClean="0"/>
              <a:t>Advisor</a:t>
            </a:r>
            <a:r>
              <a:rPr lang="fi-FI" dirty="0" smtClean="0"/>
              <a:t>, </a:t>
            </a:r>
          </a:p>
          <a:p>
            <a:r>
              <a:rPr lang="fi-FI" dirty="0" smtClean="0"/>
              <a:t>Metsähallitus Natura </a:t>
            </a:r>
            <a:r>
              <a:rPr lang="fi-FI" dirty="0" err="1" smtClean="0"/>
              <a:t>Heritage</a:t>
            </a:r>
            <a:r>
              <a:rPr lang="fi-FI" dirty="0" smtClean="0"/>
              <a:t> Services</a:t>
            </a:r>
            <a:endParaRPr lang="fi-F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86234-FC5B-486B-A898-72DE409A1F3C}" type="slidenum">
              <a:rPr lang="fi-FI" smtClean="0"/>
              <a:pPr/>
              <a:t>10</a:t>
            </a:fld>
            <a:endParaRPr lang="fi-FI"/>
          </a:p>
        </p:txBody>
      </p:sp>
      <p:pic>
        <p:nvPicPr>
          <p:cNvPr id="6" name="Sisällön paikkamerkki 11" descr="Valkoselkätikkametsää_T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651" y="404664"/>
            <a:ext cx="7905209" cy="5132123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7308304" y="5373216"/>
            <a:ext cx="106150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800" dirty="0" smtClean="0">
                <a:solidFill>
                  <a:srgbClr val="FFC000"/>
                </a:solidFill>
              </a:rPr>
              <a:t>Photo: Timo Laine</a:t>
            </a:r>
            <a:endParaRPr lang="en-US" sz="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Habitat</a:t>
            </a:r>
            <a:r>
              <a:rPr lang="fi-FI" dirty="0" smtClean="0"/>
              <a:t> management of </a:t>
            </a:r>
            <a:r>
              <a:rPr lang="fi-FI" dirty="0" err="1" smtClean="0"/>
              <a:t>white-backed</a:t>
            </a:r>
            <a:r>
              <a:rPr lang="fi-FI" dirty="0" smtClean="0"/>
              <a:t> </a:t>
            </a:r>
            <a:r>
              <a:rPr lang="fi-FI" dirty="0" err="1" smtClean="0"/>
              <a:t>woodpecker</a:t>
            </a:r>
            <a:r>
              <a:rPr lang="fi-FI" dirty="0" smtClean="0"/>
              <a:t> (EN) in linnansaari NP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86234-FC5B-486B-A898-72DE409A1F3C}" type="slidenum">
              <a:rPr lang="fi-FI" smtClean="0"/>
              <a:pPr/>
              <a:t>11</a:t>
            </a:fld>
            <a:endParaRPr lang="fi-FI"/>
          </a:p>
        </p:txBody>
      </p:sp>
      <p:pic>
        <p:nvPicPr>
          <p:cNvPr id="9" name="Kuva 8" descr="kuva_6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276872"/>
            <a:ext cx="4224470" cy="3168352"/>
          </a:xfrm>
          <a:prstGeom prst="rect">
            <a:avLst/>
          </a:prstGeom>
        </p:spPr>
      </p:pic>
      <p:pic>
        <p:nvPicPr>
          <p:cNvPr id="10" name="Kuva 9" descr="kuva_62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276872"/>
            <a:ext cx="4224469" cy="3168352"/>
          </a:xfrm>
          <a:prstGeom prst="rect">
            <a:avLst/>
          </a:prstGeom>
        </p:spPr>
      </p:pic>
      <p:sp>
        <p:nvSpPr>
          <p:cNvPr id="16" name="Suorakulmio 15"/>
          <p:cNvSpPr/>
          <p:nvPr/>
        </p:nvSpPr>
        <p:spPr>
          <a:xfrm>
            <a:off x="3275856" y="5229200"/>
            <a:ext cx="12025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800" dirty="0" err="1" smtClean="0">
                <a:solidFill>
                  <a:srgbClr val="FFC000"/>
                </a:solidFill>
              </a:rPr>
              <a:t>Photo:s</a:t>
            </a:r>
            <a:r>
              <a:rPr lang="fi-FI" sz="800" dirty="0" smtClean="0">
                <a:solidFill>
                  <a:srgbClr val="FFC000"/>
                </a:solidFill>
              </a:rPr>
              <a:t> Jouni Elonen</a:t>
            </a:r>
            <a:endParaRPr lang="en-US" sz="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Recreational</a:t>
            </a:r>
            <a:r>
              <a:rPr lang="fi-FI" dirty="0" smtClean="0"/>
              <a:t> </a:t>
            </a:r>
            <a:r>
              <a:rPr lang="fi-FI" dirty="0" err="1" smtClean="0"/>
              <a:t>use</a:t>
            </a:r>
            <a:r>
              <a:rPr lang="fi-FI" dirty="0" smtClean="0"/>
              <a:t> of </a:t>
            </a:r>
            <a:r>
              <a:rPr lang="fi-FI" dirty="0" err="1" smtClean="0"/>
              <a:t>protected</a:t>
            </a:r>
            <a:r>
              <a:rPr lang="fi-FI" dirty="0" smtClean="0"/>
              <a:t> </a:t>
            </a:r>
            <a:r>
              <a:rPr lang="fi-FI" dirty="0" err="1" smtClean="0"/>
              <a:t>areas</a:t>
            </a:r>
            <a:r>
              <a:rPr lang="fi-FI" dirty="0" smtClean="0"/>
              <a:t> AND RED LIST SPECIES</a:t>
            </a:r>
            <a:endParaRPr lang="en-US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err="1" smtClean="0"/>
              <a:t>Most</a:t>
            </a:r>
            <a:r>
              <a:rPr lang="fi-FI" dirty="0" smtClean="0"/>
              <a:t> </a:t>
            </a:r>
            <a:r>
              <a:rPr lang="fi-FI" dirty="0" err="1" smtClean="0"/>
              <a:t>protected</a:t>
            </a:r>
            <a:r>
              <a:rPr lang="fi-FI" dirty="0" smtClean="0"/>
              <a:t> </a:t>
            </a:r>
            <a:r>
              <a:rPr lang="fi-FI" dirty="0" err="1" smtClean="0"/>
              <a:t>areas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also</a:t>
            </a:r>
            <a:r>
              <a:rPr lang="fi-FI" dirty="0" smtClean="0"/>
              <a:t> </a:t>
            </a:r>
            <a:r>
              <a:rPr lang="fi-FI" dirty="0" err="1" smtClean="0"/>
              <a:t>used</a:t>
            </a:r>
            <a:r>
              <a:rPr lang="fi-FI" dirty="0" smtClean="0"/>
              <a:t> for </a:t>
            </a:r>
            <a:r>
              <a:rPr lang="fi-FI" dirty="0" err="1" smtClean="0"/>
              <a:t>recreation</a:t>
            </a:r>
            <a:r>
              <a:rPr lang="fi-FI" dirty="0" smtClean="0"/>
              <a:t> – </a:t>
            </a:r>
            <a:r>
              <a:rPr lang="fi-FI" dirty="0" err="1" smtClean="0"/>
              <a:t>conservation</a:t>
            </a:r>
            <a:r>
              <a:rPr lang="fi-FI" dirty="0" smtClean="0"/>
              <a:t> and </a:t>
            </a:r>
            <a:r>
              <a:rPr lang="fi-FI" dirty="0" err="1" smtClean="0"/>
              <a:t>recreation</a:t>
            </a:r>
            <a:r>
              <a:rPr lang="fi-FI" dirty="0" smtClean="0"/>
              <a:t> </a:t>
            </a:r>
            <a:r>
              <a:rPr lang="fi-FI" dirty="0" err="1" smtClean="0"/>
              <a:t>activities</a:t>
            </a:r>
            <a:r>
              <a:rPr lang="fi-FI" dirty="0" smtClean="0"/>
              <a:t> </a:t>
            </a:r>
            <a:r>
              <a:rPr lang="fi-FI" dirty="0" err="1" smtClean="0"/>
              <a:t>need</a:t>
            </a:r>
            <a:r>
              <a:rPr lang="fi-FI" dirty="0" smtClean="0"/>
              <a:t> to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balanced</a:t>
            </a:r>
            <a:r>
              <a:rPr lang="fi-FI" dirty="0" smtClean="0"/>
              <a:t> in </a:t>
            </a:r>
            <a:r>
              <a:rPr lang="fi-FI" dirty="0" err="1" smtClean="0"/>
              <a:t>order</a:t>
            </a:r>
            <a:r>
              <a:rPr lang="fi-FI" dirty="0" smtClean="0"/>
              <a:t> to </a:t>
            </a:r>
            <a:r>
              <a:rPr lang="fi-FI" dirty="0" err="1" smtClean="0"/>
              <a:t>avoid</a:t>
            </a:r>
            <a:r>
              <a:rPr lang="fi-FI" dirty="0" smtClean="0"/>
              <a:t> </a:t>
            </a:r>
            <a:r>
              <a:rPr lang="fi-FI" dirty="0" err="1" smtClean="0"/>
              <a:t>negative</a:t>
            </a:r>
            <a:r>
              <a:rPr lang="fi-FI" dirty="0" smtClean="0"/>
              <a:t> </a:t>
            </a:r>
            <a:r>
              <a:rPr lang="fi-FI" dirty="0" err="1" smtClean="0"/>
              <a:t>effects</a:t>
            </a:r>
            <a:r>
              <a:rPr lang="fi-FI" dirty="0" smtClean="0"/>
              <a:t> </a:t>
            </a:r>
            <a:r>
              <a:rPr lang="fi-FI" dirty="0" smtClean="0"/>
              <a:t>on </a:t>
            </a:r>
            <a:r>
              <a:rPr lang="fi-FI" dirty="0" err="1" smtClean="0"/>
              <a:t>protected</a:t>
            </a:r>
            <a:r>
              <a:rPr lang="fi-FI" dirty="0" smtClean="0"/>
              <a:t> </a:t>
            </a:r>
            <a:r>
              <a:rPr lang="fi-FI" dirty="0" err="1" smtClean="0"/>
              <a:t>species</a:t>
            </a:r>
            <a:r>
              <a:rPr lang="fi-FI" dirty="0" smtClean="0"/>
              <a:t> and </a:t>
            </a:r>
            <a:r>
              <a:rPr lang="fi-FI" dirty="0" err="1" smtClean="0"/>
              <a:t>habitats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err="1" smtClean="0"/>
              <a:t>Hiking</a:t>
            </a:r>
            <a:r>
              <a:rPr lang="fi-FI" dirty="0" smtClean="0"/>
              <a:t> </a:t>
            </a:r>
            <a:r>
              <a:rPr lang="fi-FI" dirty="0" err="1" smtClean="0"/>
              <a:t>trails</a:t>
            </a:r>
            <a:r>
              <a:rPr lang="fi-FI" dirty="0" smtClean="0"/>
              <a:t>, camping </a:t>
            </a:r>
            <a:r>
              <a:rPr lang="fi-FI" dirty="0" err="1" smtClean="0"/>
              <a:t>sites</a:t>
            </a:r>
            <a:r>
              <a:rPr lang="fi-FI" dirty="0" smtClean="0"/>
              <a:t> and </a:t>
            </a:r>
            <a:r>
              <a:rPr lang="fi-FI" dirty="0" err="1" smtClean="0"/>
              <a:t>other</a:t>
            </a:r>
            <a:r>
              <a:rPr lang="fi-FI" dirty="0" smtClean="0"/>
              <a:t> </a:t>
            </a:r>
            <a:r>
              <a:rPr lang="fi-FI" dirty="0" err="1" smtClean="0"/>
              <a:t>visitor</a:t>
            </a:r>
            <a:r>
              <a:rPr lang="fi-FI" dirty="0" smtClean="0"/>
              <a:t> </a:t>
            </a:r>
            <a:r>
              <a:rPr lang="fi-FI" dirty="0" err="1" smtClean="0"/>
              <a:t>facilities</a:t>
            </a:r>
            <a:r>
              <a:rPr lang="fi-FI" dirty="0" smtClean="0"/>
              <a:t> </a:t>
            </a:r>
            <a:r>
              <a:rPr lang="fi-FI" dirty="0" err="1" smtClean="0"/>
              <a:t>require</a:t>
            </a:r>
            <a:r>
              <a:rPr lang="fi-FI" dirty="0" smtClean="0"/>
              <a:t> </a:t>
            </a:r>
            <a:r>
              <a:rPr lang="fi-FI" dirty="0" err="1" smtClean="0"/>
              <a:t>good</a:t>
            </a:r>
            <a:r>
              <a:rPr lang="fi-FI" dirty="0" smtClean="0"/>
              <a:t> </a:t>
            </a:r>
            <a:r>
              <a:rPr lang="fi-FI" dirty="0" err="1" smtClean="0"/>
              <a:t>planning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Management </a:t>
            </a:r>
            <a:r>
              <a:rPr lang="fi-FI" dirty="0" err="1" smtClean="0"/>
              <a:t>GIS-data</a:t>
            </a:r>
            <a:r>
              <a:rPr lang="fi-FI" dirty="0" smtClean="0"/>
              <a:t> </a:t>
            </a:r>
          </a:p>
          <a:p>
            <a:endParaRPr lang="fi-FI" dirty="0" smtClean="0"/>
          </a:p>
          <a:p>
            <a:r>
              <a:rPr lang="fi-FI" dirty="0" err="1" smtClean="0"/>
              <a:t>Information</a:t>
            </a:r>
            <a:r>
              <a:rPr lang="fi-FI" dirty="0" smtClean="0"/>
              <a:t>, </a:t>
            </a:r>
            <a:r>
              <a:rPr lang="fi-FI" dirty="0" err="1" smtClean="0"/>
              <a:t>interpretation</a:t>
            </a:r>
            <a:r>
              <a:rPr lang="fi-FI" dirty="0" smtClean="0"/>
              <a:t> and </a:t>
            </a:r>
            <a:r>
              <a:rPr lang="fi-FI" dirty="0" err="1" smtClean="0"/>
              <a:t>environmental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important</a:t>
            </a:r>
            <a:r>
              <a:rPr lang="fi-FI" dirty="0" smtClean="0"/>
              <a:t>, </a:t>
            </a:r>
            <a:r>
              <a:rPr lang="fi-FI" dirty="0" err="1" smtClean="0"/>
              <a:t>sometimes</a:t>
            </a:r>
            <a:r>
              <a:rPr lang="fi-FI" dirty="0" smtClean="0"/>
              <a:t> </a:t>
            </a:r>
            <a:r>
              <a:rPr lang="fi-FI" dirty="0" err="1" smtClean="0"/>
              <a:t>restrictions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</a:t>
            </a:r>
            <a:r>
              <a:rPr lang="fi-FI" dirty="0" err="1" smtClean="0"/>
              <a:t>needed</a:t>
            </a:r>
            <a:endParaRPr lang="fi-FI" dirty="0" smtClean="0"/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endParaRPr lang="fi-FI" dirty="0" smtClean="0"/>
          </a:p>
          <a:p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86234-FC5B-486B-A898-72DE409A1F3C}" type="slidenum">
              <a:rPr lang="fi-FI" smtClean="0"/>
              <a:pPr/>
              <a:t>12</a:t>
            </a:fld>
            <a:endParaRPr lang="fi-FI"/>
          </a:p>
        </p:txBody>
      </p:sp>
      <p:pic>
        <p:nvPicPr>
          <p:cNvPr id="7" name="Kuva 6" descr="Kuva 1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276872"/>
            <a:ext cx="4235963" cy="3176972"/>
          </a:xfrm>
          <a:prstGeom prst="rect">
            <a:avLst/>
          </a:prstGeom>
        </p:spPr>
      </p:pic>
      <p:sp>
        <p:nvSpPr>
          <p:cNvPr id="9" name="Tekstikehys 8"/>
          <p:cNvSpPr txBox="1"/>
          <p:nvPr/>
        </p:nvSpPr>
        <p:spPr>
          <a:xfrm>
            <a:off x="7380312" y="5229200"/>
            <a:ext cx="1512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 smtClean="0">
                <a:solidFill>
                  <a:schemeClr val="accent4"/>
                </a:solidFill>
              </a:rPr>
              <a:t>Photo: Tuula Kurikka</a:t>
            </a:r>
            <a:endParaRPr lang="en-US" sz="8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Grimmia</a:t>
            </a:r>
            <a:r>
              <a:rPr lang="fi-FI" dirty="0" smtClean="0"/>
              <a:t> </a:t>
            </a:r>
            <a:r>
              <a:rPr lang="fi-FI" dirty="0" err="1" smtClean="0"/>
              <a:t>anodon</a:t>
            </a:r>
            <a:r>
              <a:rPr lang="fi-FI" dirty="0" smtClean="0"/>
              <a:t> (En) and rock </a:t>
            </a:r>
            <a:r>
              <a:rPr lang="fi-FI" dirty="0" err="1" smtClean="0"/>
              <a:t>climbing</a:t>
            </a:r>
            <a:r>
              <a:rPr lang="fi-FI" dirty="0" smtClean="0"/>
              <a:t> in </a:t>
            </a:r>
            <a:r>
              <a:rPr lang="fi-FI" dirty="0" err="1" smtClean="0"/>
              <a:t>äkäsaivo</a:t>
            </a:r>
            <a:endParaRPr lang="fi-FI" dirty="0"/>
          </a:p>
        </p:txBody>
      </p:sp>
      <p:pic>
        <p:nvPicPr>
          <p:cNvPr id="8" name="Sisällön paikkamerkki 7" descr="Grimmia anodon pieini Riikka Juutine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484784"/>
            <a:ext cx="2280011" cy="1710174"/>
          </a:xfrm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86234-FC5B-486B-A898-72DE409A1F3C}" type="slidenum">
              <a:rPr lang="fi-FI" smtClean="0"/>
              <a:pPr/>
              <a:t>13</a:t>
            </a:fld>
            <a:endParaRPr lang="fi-FI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3816424" cy="518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ikehys 8"/>
          <p:cNvSpPr txBox="1"/>
          <p:nvPr/>
        </p:nvSpPr>
        <p:spPr>
          <a:xfrm>
            <a:off x="5292080" y="2924944"/>
            <a:ext cx="154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>
                <a:solidFill>
                  <a:srgbClr val="FFC000"/>
                </a:solidFill>
              </a:rPr>
              <a:t>Photo: Riikka Juutinen</a:t>
            </a:r>
            <a:endParaRPr lang="en-US" sz="1000" dirty="0">
              <a:solidFill>
                <a:srgbClr val="FFC000"/>
              </a:solidFill>
            </a:endParaRPr>
          </a:p>
        </p:txBody>
      </p:sp>
      <p:sp>
        <p:nvSpPr>
          <p:cNvPr id="11" name="Suorakulmio 10"/>
          <p:cNvSpPr/>
          <p:nvPr/>
        </p:nvSpPr>
        <p:spPr>
          <a:xfrm>
            <a:off x="2987824" y="6453336"/>
            <a:ext cx="13681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 smtClean="0">
                <a:solidFill>
                  <a:srgbClr val="FFC000"/>
                </a:solidFill>
              </a:rPr>
              <a:t>Photo: Juha Paso</a:t>
            </a:r>
            <a:endParaRPr lang="en-US" sz="1100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260648"/>
            <a:ext cx="1224136" cy="214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kstikehys 11"/>
          <p:cNvSpPr txBox="1"/>
          <p:nvPr/>
        </p:nvSpPr>
        <p:spPr>
          <a:xfrm>
            <a:off x="4572000" y="342900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i-FI" sz="1600" dirty="0" smtClean="0"/>
              <a:t>Moss </a:t>
            </a:r>
            <a:r>
              <a:rPr lang="fi-FI" sz="1600" i="1" dirty="0" err="1" smtClean="0"/>
              <a:t>Grimmia</a:t>
            </a:r>
            <a:r>
              <a:rPr lang="fi-FI" sz="1600" i="1" dirty="0" smtClean="0"/>
              <a:t> </a:t>
            </a:r>
            <a:r>
              <a:rPr lang="fi-FI" sz="1600" i="1" dirty="0" err="1" smtClean="0"/>
              <a:t>anodon</a:t>
            </a:r>
            <a:r>
              <a:rPr lang="fi-FI" sz="1600" i="1" dirty="0" smtClean="0"/>
              <a:t> </a:t>
            </a:r>
            <a:r>
              <a:rPr lang="fi-FI" sz="1600" dirty="0" smtClean="0"/>
              <a:t>(EN) and rock </a:t>
            </a:r>
            <a:r>
              <a:rPr lang="fi-FI" sz="1600" dirty="0" err="1" smtClean="0"/>
              <a:t>climbing</a:t>
            </a:r>
            <a:r>
              <a:rPr lang="fi-FI" sz="1600" dirty="0" smtClean="0"/>
              <a:t> in </a:t>
            </a:r>
            <a:r>
              <a:rPr lang="fi-FI" sz="1600" dirty="0" err="1" smtClean="0"/>
              <a:t>Äkäsaivo</a:t>
            </a:r>
            <a:endParaRPr lang="fi-FI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Red List Species in State Owned Commercial Forests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err="1" smtClean="0"/>
              <a:t>Nature</a:t>
            </a:r>
            <a:r>
              <a:rPr lang="fi-FI" dirty="0" smtClean="0"/>
              <a:t> </a:t>
            </a:r>
            <a:r>
              <a:rPr lang="fi-FI" dirty="0" err="1" smtClean="0"/>
              <a:t>Conservation</a:t>
            </a:r>
            <a:r>
              <a:rPr lang="fi-FI" dirty="0" smtClean="0"/>
              <a:t> Act </a:t>
            </a:r>
            <a:r>
              <a:rPr lang="fi-FI" dirty="0" err="1" smtClean="0"/>
              <a:t>gives</a:t>
            </a:r>
            <a:r>
              <a:rPr lang="fi-FI" dirty="0" smtClean="0"/>
              <a:t> the </a:t>
            </a:r>
            <a:r>
              <a:rPr lang="fi-FI" dirty="0" err="1" smtClean="0"/>
              <a:t>framework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”Metsähallitus </a:t>
            </a:r>
            <a:r>
              <a:rPr lang="fi-FI" dirty="0" err="1" smtClean="0"/>
              <a:t>Environmental</a:t>
            </a:r>
            <a:r>
              <a:rPr lang="fi-FI" dirty="0" smtClean="0"/>
              <a:t> </a:t>
            </a:r>
            <a:r>
              <a:rPr lang="fi-FI" dirty="0" err="1" smtClean="0"/>
              <a:t>guide</a:t>
            </a:r>
            <a:r>
              <a:rPr lang="fi-FI" dirty="0" smtClean="0"/>
              <a:t> for </a:t>
            </a:r>
            <a:r>
              <a:rPr lang="fi-FI" dirty="0" err="1" smtClean="0"/>
              <a:t>Forestry</a:t>
            </a:r>
            <a:r>
              <a:rPr lang="fi-FI" dirty="0" smtClean="0"/>
              <a:t>”</a:t>
            </a:r>
          </a:p>
          <a:p>
            <a:endParaRPr lang="fi-FI" dirty="0" smtClean="0"/>
          </a:p>
          <a:p>
            <a:r>
              <a:rPr lang="fi-FI" dirty="0" err="1" smtClean="0"/>
              <a:t>Concrete</a:t>
            </a:r>
            <a:r>
              <a:rPr lang="fi-FI" dirty="0" smtClean="0"/>
              <a:t> and </a:t>
            </a:r>
            <a:r>
              <a:rPr lang="fi-FI" dirty="0" err="1" smtClean="0"/>
              <a:t>comprehensive</a:t>
            </a:r>
            <a:r>
              <a:rPr lang="fi-FI" dirty="0" smtClean="0"/>
              <a:t> </a:t>
            </a:r>
            <a:r>
              <a:rPr lang="fi-FI" dirty="0" err="1" smtClean="0"/>
              <a:t>guidelines</a:t>
            </a:r>
            <a:r>
              <a:rPr lang="fi-FI" dirty="0" smtClean="0"/>
              <a:t> for </a:t>
            </a:r>
            <a:r>
              <a:rPr lang="fi-FI" dirty="0" err="1" smtClean="0"/>
              <a:t>safeguarding</a:t>
            </a:r>
            <a:r>
              <a:rPr lang="fi-FI" dirty="0" smtClean="0"/>
              <a:t> </a:t>
            </a:r>
            <a:r>
              <a:rPr lang="fi-FI" dirty="0" err="1" smtClean="0"/>
              <a:t>biodiversity</a:t>
            </a:r>
            <a:r>
              <a:rPr lang="fi-FI" dirty="0" smtClean="0"/>
              <a:t> and </a:t>
            </a:r>
            <a:r>
              <a:rPr lang="fi-FI" dirty="0" err="1" smtClean="0"/>
              <a:t>forest</a:t>
            </a:r>
            <a:r>
              <a:rPr lang="fi-FI" dirty="0" smtClean="0"/>
              <a:t> </a:t>
            </a:r>
            <a:r>
              <a:rPr lang="fi-FI" dirty="0" err="1" smtClean="0"/>
              <a:t>ecosystem</a:t>
            </a:r>
            <a:r>
              <a:rPr lang="fi-FI" dirty="0" smtClean="0"/>
              <a:t> </a:t>
            </a:r>
            <a:r>
              <a:rPr lang="fi-FI" dirty="0" err="1" smtClean="0"/>
              <a:t>services</a:t>
            </a:r>
            <a:r>
              <a:rPr lang="fi-FI" dirty="0" smtClean="0"/>
              <a:t> in </a:t>
            </a:r>
            <a:r>
              <a:rPr lang="fi-FI" dirty="0" err="1" smtClean="0"/>
              <a:t>commercial</a:t>
            </a:r>
            <a:r>
              <a:rPr lang="fi-FI" dirty="0" smtClean="0"/>
              <a:t> </a:t>
            </a:r>
            <a:r>
              <a:rPr lang="fi-FI" dirty="0" err="1" smtClean="0"/>
              <a:t>forests</a:t>
            </a:r>
            <a:endParaRPr lang="fi-FI" dirty="0" smtClean="0"/>
          </a:p>
          <a:p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86234-FC5B-486B-A898-72DE409A1F3C}" type="slidenum">
              <a:rPr lang="fi-FI" smtClean="0"/>
              <a:pPr/>
              <a:t>14</a:t>
            </a:fld>
            <a:endParaRPr lang="fi-FI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240" y="1484784"/>
            <a:ext cx="3325200" cy="43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Red </a:t>
            </a:r>
            <a:r>
              <a:rPr lang="fi-FI" dirty="0" err="1" smtClean="0"/>
              <a:t>List</a:t>
            </a:r>
            <a:r>
              <a:rPr lang="fi-FI" dirty="0" smtClean="0"/>
              <a:t> </a:t>
            </a:r>
            <a:r>
              <a:rPr lang="fi-FI" dirty="0" err="1" smtClean="0"/>
              <a:t>species</a:t>
            </a:r>
            <a:r>
              <a:rPr lang="fi-FI" dirty="0" smtClean="0"/>
              <a:t> and </a:t>
            </a:r>
            <a:r>
              <a:rPr lang="fi-FI" dirty="0" err="1" smtClean="0"/>
              <a:t>commercial</a:t>
            </a:r>
            <a:r>
              <a:rPr lang="fi-FI" dirty="0" smtClean="0"/>
              <a:t> </a:t>
            </a:r>
            <a:r>
              <a:rPr lang="fi-FI" dirty="0" err="1" smtClean="0"/>
              <a:t>forest</a:t>
            </a:r>
            <a:r>
              <a:rPr lang="fi-FI" dirty="0" smtClean="0"/>
              <a:t> management in </a:t>
            </a:r>
            <a:r>
              <a:rPr lang="fi-FI" dirty="0" err="1" smtClean="0"/>
              <a:t>state</a:t>
            </a:r>
            <a:r>
              <a:rPr lang="fi-FI" dirty="0" smtClean="0"/>
              <a:t> </a:t>
            </a:r>
            <a:r>
              <a:rPr lang="fi-FI" dirty="0" err="1" smtClean="0"/>
              <a:t>owned</a:t>
            </a:r>
            <a:r>
              <a:rPr lang="fi-FI" dirty="0" smtClean="0"/>
              <a:t> </a:t>
            </a:r>
            <a:r>
              <a:rPr lang="fi-FI" dirty="0" err="1" smtClean="0"/>
              <a:t>forests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6234-FC5B-486B-A898-72DE409A1F3C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7" name="Tekstikehys 6"/>
          <p:cNvSpPr txBox="1"/>
          <p:nvPr/>
        </p:nvSpPr>
        <p:spPr>
          <a:xfrm>
            <a:off x="3491880" y="5661248"/>
            <a:ext cx="4176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i="1" dirty="0" err="1" smtClean="0"/>
              <a:t>Source</a:t>
            </a:r>
            <a:r>
              <a:rPr lang="fi-FI" sz="1200" i="1" dirty="0" smtClean="0"/>
              <a:t>: Metsähallitus </a:t>
            </a:r>
            <a:r>
              <a:rPr lang="fi-FI" sz="1200" i="1" dirty="0" err="1" smtClean="0"/>
              <a:t>Environmental</a:t>
            </a:r>
            <a:r>
              <a:rPr lang="fi-FI" sz="1200" i="1" dirty="0" smtClean="0"/>
              <a:t> Guide for </a:t>
            </a:r>
            <a:r>
              <a:rPr lang="fi-FI" sz="1200" i="1" dirty="0" err="1" smtClean="0"/>
              <a:t>Forestry</a:t>
            </a:r>
            <a:endParaRPr lang="fi-FI" sz="1200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6493738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Red </a:t>
            </a:r>
            <a:r>
              <a:rPr lang="fi-FI" dirty="0" err="1" smtClean="0"/>
              <a:t>List</a:t>
            </a:r>
            <a:r>
              <a:rPr lang="fi-FI" dirty="0" smtClean="0"/>
              <a:t> </a:t>
            </a:r>
            <a:r>
              <a:rPr lang="fi-FI" dirty="0" err="1" smtClean="0"/>
              <a:t>species</a:t>
            </a:r>
            <a:r>
              <a:rPr lang="fi-FI" dirty="0" smtClean="0"/>
              <a:t> and </a:t>
            </a:r>
            <a:r>
              <a:rPr lang="fi-FI" dirty="0" err="1" smtClean="0"/>
              <a:t>commercial</a:t>
            </a:r>
            <a:r>
              <a:rPr lang="fi-FI" dirty="0" smtClean="0"/>
              <a:t> </a:t>
            </a:r>
            <a:r>
              <a:rPr lang="fi-FI" dirty="0" err="1" smtClean="0"/>
              <a:t>forest</a:t>
            </a:r>
            <a:r>
              <a:rPr lang="fi-FI" dirty="0" smtClean="0"/>
              <a:t> management in </a:t>
            </a:r>
            <a:r>
              <a:rPr lang="fi-FI" dirty="0" err="1" smtClean="0"/>
              <a:t>state</a:t>
            </a:r>
            <a:r>
              <a:rPr lang="fi-FI" dirty="0" smtClean="0"/>
              <a:t> </a:t>
            </a:r>
            <a:r>
              <a:rPr lang="fi-FI" dirty="0" err="1" smtClean="0"/>
              <a:t>owned</a:t>
            </a:r>
            <a:r>
              <a:rPr lang="fi-FI" dirty="0" smtClean="0"/>
              <a:t> </a:t>
            </a:r>
            <a:r>
              <a:rPr lang="fi-FI" dirty="0" err="1" smtClean="0"/>
              <a:t>forests</a:t>
            </a:r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86234-FC5B-486B-A898-72DE409A1F3C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8" name="Suorakulmio 7"/>
          <p:cNvSpPr/>
          <p:nvPr/>
        </p:nvSpPr>
        <p:spPr>
          <a:xfrm>
            <a:off x="539552" y="5301208"/>
            <a:ext cx="79928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 err="1" smtClean="0"/>
              <a:t>Habitat</a:t>
            </a:r>
            <a:r>
              <a:rPr lang="fi-FI" sz="1200" dirty="0" smtClean="0"/>
              <a:t> of </a:t>
            </a:r>
            <a:r>
              <a:rPr lang="fi-FI" sz="1200" i="1" dirty="0" err="1" smtClean="0"/>
              <a:t>Botrychium</a:t>
            </a:r>
            <a:r>
              <a:rPr lang="fi-FI" sz="1200" i="1" dirty="0" smtClean="0"/>
              <a:t> </a:t>
            </a:r>
            <a:r>
              <a:rPr lang="fi-FI" sz="1200" i="1" dirty="0" err="1" smtClean="0"/>
              <a:t>virginianum</a:t>
            </a:r>
            <a:r>
              <a:rPr lang="fi-FI" sz="1200" i="1" dirty="0" smtClean="0"/>
              <a:t>  (EN) and </a:t>
            </a:r>
            <a:r>
              <a:rPr lang="fi-FI" sz="1200" i="1" dirty="0" err="1" smtClean="0"/>
              <a:t>Cypripedium</a:t>
            </a:r>
            <a:r>
              <a:rPr lang="fi-FI" sz="1200" i="1" dirty="0" smtClean="0"/>
              <a:t> </a:t>
            </a:r>
            <a:r>
              <a:rPr lang="fi-FI" sz="1200" i="1" dirty="0" err="1" smtClean="0"/>
              <a:t>calceolus</a:t>
            </a:r>
            <a:r>
              <a:rPr lang="fi-FI" sz="1200" i="1" dirty="0" smtClean="0"/>
              <a:t>  (NT)  </a:t>
            </a:r>
            <a:r>
              <a:rPr lang="fi-FI" sz="1200" dirty="0" smtClean="0"/>
              <a:t>in </a:t>
            </a:r>
            <a:r>
              <a:rPr lang="fi-FI" sz="1200" dirty="0" err="1" smtClean="0"/>
              <a:t>forestry-GIS</a:t>
            </a:r>
            <a:endParaRPr lang="en-US" sz="12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348880"/>
            <a:ext cx="1880796" cy="284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49430"/>
            <a:ext cx="4844337" cy="337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772816"/>
            <a:ext cx="1532906" cy="236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Red </a:t>
            </a:r>
            <a:r>
              <a:rPr lang="fi-FI" dirty="0" err="1" smtClean="0"/>
              <a:t>List</a:t>
            </a:r>
            <a:r>
              <a:rPr lang="fi-FI" dirty="0" smtClean="0"/>
              <a:t> </a:t>
            </a:r>
            <a:r>
              <a:rPr lang="fi-FI" dirty="0" err="1" smtClean="0"/>
              <a:t>species</a:t>
            </a:r>
            <a:r>
              <a:rPr lang="fi-FI" dirty="0" smtClean="0"/>
              <a:t> and </a:t>
            </a:r>
            <a:r>
              <a:rPr lang="fi-FI" dirty="0" err="1" smtClean="0"/>
              <a:t>commercial</a:t>
            </a:r>
            <a:r>
              <a:rPr lang="fi-FI" dirty="0" smtClean="0"/>
              <a:t> </a:t>
            </a:r>
            <a:r>
              <a:rPr lang="fi-FI" dirty="0" err="1" smtClean="0"/>
              <a:t>forest</a:t>
            </a:r>
            <a:r>
              <a:rPr lang="fi-FI" dirty="0" smtClean="0"/>
              <a:t> management in </a:t>
            </a:r>
            <a:r>
              <a:rPr lang="fi-FI" dirty="0" err="1" smtClean="0"/>
              <a:t>state</a:t>
            </a:r>
            <a:r>
              <a:rPr lang="fi-FI" dirty="0" smtClean="0"/>
              <a:t> </a:t>
            </a:r>
            <a:r>
              <a:rPr lang="fi-FI" dirty="0" err="1" smtClean="0"/>
              <a:t>owned</a:t>
            </a:r>
            <a:r>
              <a:rPr lang="fi-FI" dirty="0" smtClean="0"/>
              <a:t> </a:t>
            </a:r>
            <a:r>
              <a:rPr lang="fi-FI" dirty="0" err="1" smtClean="0"/>
              <a:t>forest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491880" y="1700808"/>
            <a:ext cx="5532837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6234-FC5B-486B-A898-72DE409A1F3C}" type="slidenum">
              <a:rPr lang="fi-FI" smtClean="0"/>
              <a:pPr/>
              <a:t>17</a:t>
            </a:fld>
            <a:endParaRPr lang="fi-FI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132856"/>
            <a:ext cx="433174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86234-FC5B-486B-A898-72DE409A1F3C}" type="slidenum">
              <a:rPr lang="fi-FI" smtClean="0"/>
              <a:pPr/>
              <a:t>18</a:t>
            </a:fld>
            <a:endParaRPr lang="fi-FI"/>
          </a:p>
        </p:txBody>
      </p:sp>
      <p:pic>
        <p:nvPicPr>
          <p:cNvPr id="5" name="Kuva 4" descr="Kuva 072 Ikolanaho säädetty ja pienennet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76672"/>
            <a:ext cx="7776356" cy="5184237"/>
          </a:xfrm>
          <a:prstGeom prst="rect">
            <a:avLst/>
          </a:prstGeom>
        </p:spPr>
      </p:pic>
      <p:sp>
        <p:nvSpPr>
          <p:cNvPr id="6" name="Tekstikehys 5"/>
          <p:cNvSpPr txBox="1"/>
          <p:nvPr/>
        </p:nvSpPr>
        <p:spPr>
          <a:xfrm>
            <a:off x="1259632" y="1412776"/>
            <a:ext cx="280831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THANK YOU!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 List Species and skiing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131840" y="1484784"/>
            <a:ext cx="4354008" cy="422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>
          <a:xfrm>
            <a:off x="395536" y="1628800"/>
            <a:ext cx="2736304" cy="3969280"/>
          </a:xfrm>
        </p:spPr>
        <p:txBody>
          <a:bodyPr/>
          <a:lstStyle/>
          <a:p>
            <a:pPr marL="0" indent="0">
              <a:buNone/>
            </a:pPr>
            <a:r>
              <a:rPr lang="fi-FI" dirty="0" err="1" smtClean="0"/>
              <a:t>Habitat</a:t>
            </a:r>
            <a:r>
              <a:rPr lang="fi-FI" dirty="0" smtClean="0"/>
              <a:t> of </a:t>
            </a:r>
            <a:r>
              <a:rPr lang="fi-FI" dirty="0" err="1" smtClean="0"/>
              <a:t>e.g</a:t>
            </a:r>
            <a:r>
              <a:rPr lang="fi-FI" dirty="0" smtClean="0"/>
              <a:t>. </a:t>
            </a:r>
            <a:r>
              <a:rPr lang="fi-FI" dirty="0" err="1" smtClean="0"/>
              <a:t>mosses</a:t>
            </a:r>
            <a:r>
              <a:rPr lang="fi-FI" dirty="0" smtClean="0"/>
              <a:t> </a:t>
            </a:r>
            <a:r>
              <a:rPr lang="fi-FI" i="1" dirty="0" err="1" smtClean="0"/>
              <a:t>Grimmia</a:t>
            </a:r>
            <a:r>
              <a:rPr lang="fi-FI" i="1" dirty="0" smtClean="0"/>
              <a:t> </a:t>
            </a:r>
            <a:r>
              <a:rPr lang="fi-FI" i="1" dirty="0" err="1" smtClean="0"/>
              <a:t>mollis</a:t>
            </a:r>
            <a:r>
              <a:rPr lang="fi-FI" i="1" dirty="0" smtClean="0"/>
              <a:t> </a:t>
            </a:r>
            <a:r>
              <a:rPr lang="fi-FI" dirty="0" smtClean="0"/>
              <a:t>(EN) and  </a:t>
            </a:r>
            <a:r>
              <a:rPr lang="fi-FI" i="1" dirty="0" err="1" smtClean="0"/>
              <a:t>Andreaea</a:t>
            </a:r>
            <a:r>
              <a:rPr lang="fi-FI" i="1" dirty="0" smtClean="0"/>
              <a:t> </a:t>
            </a:r>
            <a:r>
              <a:rPr lang="fi-FI" i="1" dirty="0" err="1" smtClean="0"/>
              <a:t>nivalis</a:t>
            </a:r>
            <a:r>
              <a:rPr lang="fi-FI" i="1" dirty="0" smtClean="0"/>
              <a:t> </a:t>
            </a:r>
            <a:r>
              <a:rPr lang="fi-FI" dirty="0" smtClean="0"/>
              <a:t>(VU) in Ylläs </a:t>
            </a:r>
            <a:r>
              <a:rPr lang="fi-FI" dirty="0" err="1" smtClean="0"/>
              <a:t>skiing</a:t>
            </a:r>
            <a:r>
              <a:rPr lang="fi-FI" dirty="0" smtClean="0"/>
              <a:t> </a:t>
            </a:r>
            <a:r>
              <a:rPr lang="fi-FI" dirty="0" err="1" smtClean="0"/>
              <a:t>centre</a:t>
            </a:r>
            <a:r>
              <a:rPr lang="fi-FI" dirty="0" smtClean="0"/>
              <a:t> </a:t>
            </a:r>
            <a:r>
              <a:rPr lang="fi-FI" dirty="0" err="1" smtClean="0"/>
              <a:t>beside</a:t>
            </a:r>
            <a:r>
              <a:rPr lang="fi-FI" dirty="0" smtClean="0"/>
              <a:t> </a:t>
            </a:r>
            <a:r>
              <a:rPr lang="fi-FI" dirty="0" err="1" smtClean="0"/>
              <a:t>Pallas-Yllästunturi</a:t>
            </a:r>
            <a:r>
              <a:rPr lang="fi-FI" dirty="0" smtClean="0"/>
              <a:t> National </a:t>
            </a:r>
            <a:r>
              <a:rPr lang="fi-FI" dirty="0" err="1" smtClean="0"/>
              <a:t>park</a:t>
            </a:r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86234-FC5B-486B-A898-72DE409A1F3C}" type="slidenum">
              <a:rPr lang="fi-FI" smtClean="0"/>
              <a:pPr/>
              <a:t>19</a:t>
            </a:fld>
            <a:endParaRPr lang="fi-FI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60648"/>
            <a:ext cx="1230875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8400" y="608400"/>
            <a:ext cx="4557656" cy="1143000"/>
          </a:xfrm>
        </p:spPr>
        <p:txBody>
          <a:bodyPr/>
          <a:lstStyle/>
          <a:p>
            <a:r>
              <a:rPr lang="fi-FI" dirty="0" smtClean="0"/>
              <a:t>Metsähallitus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3400" y="1628800"/>
            <a:ext cx="4038600" cy="4167200"/>
          </a:xfrm>
        </p:spPr>
        <p:txBody>
          <a:bodyPr>
            <a:normAutofit/>
          </a:bodyPr>
          <a:lstStyle/>
          <a:p>
            <a:r>
              <a:rPr lang="en-US" sz="1500" dirty="0" smtClean="0"/>
              <a:t>manages state-owned commercial forests and protected areas</a:t>
            </a:r>
          </a:p>
          <a:p>
            <a:endParaRPr lang="en-US" sz="15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sz="1500" cap="all" dirty="0" smtClean="0">
                <a:latin typeface="+mj-lt"/>
                <a:ea typeface="+mj-ea"/>
                <a:cs typeface="+mj-cs"/>
              </a:rPr>
              <a:t>NATURAL HERITAGE SERVICES OF METSÄHALLITUS</a:t>
            </a:r>
          </a:p>
          <a:p>
            <a:pPr marL="0" indent="0">
              <a:spcBef>
                <a:spcPct val="0"/>
              </a:spcBef>
              <a:buNone/>
            </a:pPr>
            <a:endParaRPr lang="en-US" sz="1500" cap="all" dirty="0" smtClean="0">
              <a:latin typeface="+mj-lt"/>
              <a:ea typeface="+mj-ea"/>
              <a:cs typeface="+mj-cs"/>
            </a:endParaRPr>
          </a:p>
          <a:p>
            <a:r>
              <a:rPr lang="en-US" sz="1500" dirty="0" smtClean="0"/>
              <a:t>manages protected areas: nature conservation, recreation, hunting and fishing. </a:t>
            </a:r>
          </a:p>
          <a:p>
            <a:endParaRPr lang="fi-FI" sz="1500" dirty="0" smtClean="0"/>
          </a:p>
          <a:p>
            <a:r>
              <a:rPr lang="fi-FI" sz="1500" dirty="0" smtClean="0"/>
              <a:t> </a:t>
            </a:r>
            <a:r>
              <a:rPr lang="fi-FI" sz="1500" dirty="0" err="1" smtClean="0"/>
              <a:t>aims</a:t>
            </a:r>
            <a:r>
              <a:rPr lang="fi-FI" sz="1500" dirty="0" smtClean="0"/>
              <a:t> and </a:t>
            </a:r>
            <a:r>
              <a:rPr lang="fi-FI" sz="1500" dirty="0" err="1" smtClean="0"/>
              <a:t>budget</a:t>
            </a:r>
            <a:r>
              <a:rPr lang="fi-FI" sz="1500" dirty="0" smtClean="0"/>
              <a:t> </a:t>
            </a:r>
            <a:r>
              <a:rPr lang="fi-FI" sz="1500" dirty="0" err="1" smtClean="0"/>
              <a:t>annually</a:t>
            </a:r>
            <a:r>
              <a:rPr lang="fi-FI" sz="1500" dirty="0" smtClean="0"/>
              <a:t> set </a:t>
            </a:r>
            <a:r>
              <a:rPr lang="fi-FI" sz="1500" dirty="0" err="1" smtClean="0"/>
              <a:t>by</a:t>
            </a:r>
            <a:r>
              <a:rPr lang="fi-FI" sz="1500" dirty="0" smtClean="0"/>
              <a:t> the </a:t>
            </a:r>
            <a:r>
              <a:rPr lang="fi-FI" sz="1500" dirty="0" err="1" smtClean="0"/>
              <a:t>Ministry</a:t>
            </a:r>
            <a:r>
              <a:rPr lang="fi-FI" sz="1500" dirty="0" smtClean="0"/>
              <a:t> of the </a:t>
            </a:r>
            <a:r>
              <a:rPr lang="fi-FI" sz="1500" dirty="0" err="1" smtClean="0"/>
              <a:t>Environment</a:t>
            </a:r>
            <a:endParaRPr lang="en-US" sz="1500" dirty="0" smtClean="0"/>
          </a:p>
          <a:p>
            <a:pPr>
              <a:buNone/>
            </a:pPr>
            <a:endParaRPr lang="en-US" sz="1900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86234-FC5B-486B-A898-72DE409A1F3C}" type="slidenum">
              <a:rPr lang="fi-FI" smtClean="0"/>
              <a:pPr/>
              <a:t>2</a:t>
            </a:fld>
            <a:endParaRPr lang="fi-FI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548680"/>
            <a:ext cx="3613065" cy="509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 List species and mining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especially northern part of Finland, mine prospecting is very active at present </a:t>
            </a:r>
          </a:p>
          <a:p>
            <a:r>
              <a:rPr lang="en-US" dirty="0" smtClean="0"/>
              <a:t>Cooperation with environmental authorities  in strengthening the conservation status of the localities of Red List Species </a:t>
            </a:r>
          </a:p>
          <a:p>
            <a:r>
              <a:rPr lang="en-US" dirty="0" smtClean="0"/>
              <a:t>Discussions with the mining companies</a:t>
            </a:r>
          </a:p>
          <a:p>
            <a:r>
              <a:rPr lang="fi-FI" dirty="0" err="1" smtClean="0"/>
              <a:t>E.g</a:t>
            </a:r>
            <a:r>
              <a:rPr lang="fi-FI" dirty="0" smtClean="0"/>
              <a:t>. the </a:t>
            </a:r>
            <a:r>
              <a:rPr lang="fi-FI" dirty="0" err="1" smtClean="0"/>
              <a:t>moss</a:t>
            </a:r>
            <a:r>
              <a:rPr lang="fi-FI" dirty="0" smtClean="0"/>
              <a:t> </a:t>
            </a:r>
            <a:r>
              <a:rPr lang="fi-FI" i="1" dirty="0" err="1" smtClean="0"/>
              <a:t>Rhizomnium</a:t>
            </a:r>
            <a:r>
              <a:rPr lang="fi-FI" i="1" dirty="0" smtClean="0"/>
              <a:t> </a:t>
            </a:r>
            <a:r>
              <a:rPr lang="fi-FI" i="1" dirty="0" err="1" smtClean="0"/>
              <a:t>gracile</a:t>
            </a:r>
            <a:r>
              <a:rPr lang="fi-FI" i="1" dirty="0" smtClean="0"/>
              <a:t> </a:t>
            </a:r>
            <a:r>
              <a:rPr lang="fi-FI" dirty="0" smtClean="0"/>
              <a:t>(CR) </a:t>
            </a:r>
            <a:r>
              <a:rPr lang="fi-FI" dirty="0" err="1" smtClean="0"/>
              <a:t>beside</a:t>
            </a:r>
            <a:r>
              <a:rPr lang="fi-FI" dirty="0" smtClean="0"/>
              <a:t> Kevo </a:t>
            </a:r>
            <a:r>
              <a:rPr lang="fi-FI" dirty="0" err="1" smtClean="0"/>
              <a:t>Strict</a:t>
            </a:r>
            <a:r>
              <a:rPr lang="fi-FI" dirty="0" smtClean="0"/>
              <a:t> </a:t>
            </a:r>
            <a:r>
              <a:rPr lang="fi-FI" dirty="0" err="1" smtClean="0"/>
              <a:t>Nature</a:t>
            </a:r>
            <a:r>
              <a:rPr lang="fi-FI" dirty="0" smtClean="0"/>
              <a:t> </a:t>
            </a:r>
            <a:r>
              <a:rPr lang="fi-FI" dirty="0" err="1" smtClean="0"/>
              <a:t>reserve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44824"/>
            <a:ext cx="4610445" cy="348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86234-FC5B-486B-A898-72DE409A1F3C}" type="slidenum">
              <a:rPr lang="fi-FI" smtClean="0"/>
              <a:pPr/>
              <a:t>20</a:t>
            </a:fld>
            <a:endParaRPr lang="fi-FI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548680"/>
            <a:ext cx="864096" cy="151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Species conservation activities in </a:t>
            </a:r>
            <a:r>
              <a:rPr lang="en-US" dirty="0" err="1" smtClean="0"/>
              <a:t>NATURAl</a:t>
            </a:r>
            <a:r>
              <a:rPr lang="en-US" dirty="0" smtClean="0"/>
              <a:t> Heritage Services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270000" lvl="1">
              <a:buFont typeface="Arial" pitchFamily="34" charset="0"/>
              <a:buChar char="•"/>
            </a:pPr>
            <a:r>
              <a:rPr lang="en-US" sz="1900" dirty="0" smtClean="0"/>
              <a:t>Surveys and monitoring of species in protected areas;</a:t>
            </a:r>
          </a:p>
          <a:p>
            <a:pPr marL="270000" lvl="1">
              <a:buFont typeface="Arial" pitchFamily="34" charset="0"/>
              <a:buChar char="•"/>
            </a:pPr>
            <a:endParaRPr lang="fi-FI" sz="1900" dirty="0" smtClean="0"/>
          </a:p>
          <a:p>
            <a:pPr marL="270000" lvl="1">
              <a:buFont typeface="Arial" pitchFamily="34" charset="0"/>
              <a:buChar char="•"/>
            </a:pPr>
            <a:r>
              <a:rPr lang="en-US" sz="1900" dirty="0" smtClean="0"/>
              <a:t>Monitoring of populations of certain </a:t>
            </a:r>
            <a:r>
              <a:rPr lang="en-US" sz="1900" dirty="0" smtClean="0"/>
              <a:t>Red List </a:t>
            </a:r>
            <a:r>
              <a:rPr lang="en-US" sz="1900" dirty="0" smtClean="0"/>
              <a:t>species on national level, e.g. Arctic fox (</a:t>
            </a:r>
            <a:r>
              <a:rPr lang="en-US" sz="1900" i="1" dirty="0" err="1" smtClean="0"/>
              <a:t>Alopex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lagopus</a:t>
            </a:r>
            <a:r>
              <a:rPr lang="en-US" sz="1900" i="1" dirty="0" smtClean="0"/>
              <a:t>, </a:t>
            </a:r>
            <a:r>
              <a:rPr lang="en-US" sz="1900" dirty="0" smtClean="0"/>
              <a:t>CR), Saimaa ringed seal (CR, </a:t>
            </a:r>
            <a:r>
              <a:rPr lang="en-US" sz="1900" i="1" dirty="0" err="1" smtClean="0"/>
              <a:t>Phoca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hispida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saimensis</a:t>
            </a:r>
            <a:r>
              <a:rPr lang="en-US" sz="1900" i="1" dirty="0" smtClean="0"/>
              <a:t>, </a:t>
            </a:r>
            <a:r>
              <a:rPr lang="en-US" sz="1900" dirty="0" smtClean="0"/>
              <a:t>CR),  Golden eagle (</a:t>
            </a:r>
            <a:r>
              <a:rPr lang="en-US" sz="1900" i="1" dirty="0" smtClean="0"/>
              <a:t>Aquila </a:t>
            </a:r>
            <a:r>
              <a:rPr lang="en-US" sz="1900" i="1" dirty="0" err="1" smtClean="0"/>
              <a:t>chrysaetos</a:t>
            </a:r>
            <a:r>
              <a:rPr lang="en-US" sz="1900" i="1" dirty="0" smtClean="0"/>
              <a:t>, </a:t>
            </a:r>
            <a:r>
              <a:rPr lang="en-US" sz="1900" dirty="0" smtClean="0"/>
              <a:t>VU) and  White-backed woodpecker (</a:t>
            </a:r>
            <a:r>
              <a:rPr lang="en-US" sz="1900" i="1" dirty="0" err="1" smtClean="0"/>
              <a:t>Dendrocopos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leucotos</a:t>
            </a:r>
            <a:r>
              <a:rPr lang="en-US" sz="1900" i="1" dirty="0" smtClean="0"/>
              <a:t>, </a:t>
            </a:r>
            <a:r>
              <a:rPr lang="en-US" sz="1900" dirty="0" smtClean="0"/>
              <a:t>EN); </a:t>
            </a:r>
          </a:p>
          <a:p>
            <a:pPr marL="270000" lvl="1">
              <a:buFont typeface="Arial" pitchFamily="34" charset="0"/>
              <a:buChar char="•"/>
            </a:pPr>
            <a:endParaRPr lang="fi-FI" sz="1900" dirty="0" smtClean="0"/>
          </a:p>
          <a:p>
            <a:pPr marL="270000" lvl="1">
              <a:buFont typeface="Arial" pitchFamily="34" charset="0"/>
              <a:buChar char="•"/>
            </a:pPr>
            <a:r>
              <a:rPr lang="fi-FI" sz="1900" dirty="0" smtClean="0"/>
              <a:t>Management and </a:t>
            </a:r>
            <a:r>
              <a:rPr lang="fi-FI" sz="1900" dirty="0" err="1" smtClean="0"/>
              <a:t>restoration</a:t>
            </a:r>
            <a:r>
              <a:rPr lang="fi-FI" sz="1900" dirty="0" smtClean="0"/>
              <a:t> of </a:t>
            </a:r>
            <a:r>
              <a:rPr lang="fi-FI" sz="1900" dirty="0" err="1" smtClean="0"/>
              <a:t>habitats</a:t>
            </a:r>
            <a:r>
              <a:rPr lang="fi-FI" sz="1900" dirty="0" smtClean="0"/>
              <a:t> of </a:t>
            </a:r>
            <a:r>
              <a:rPr lang="fi-FI" sz="1900" dirty="0" err="1" smtClean="0"/>
              <a:t>threatened</a:t>
            </a:r>
            <a:r>
              <a:rPr lang="fi-FI" sz="1900" dirty="0" smtClean="0"/>
              <a:t> </a:t>
            </a:r>
            <a:r>
              <a:rPr lang="fi-FI" sz="1900" dirty="0" err="1" smtClean="0"/>
              <a:t>species</a:t>
            </a:r>
            <a:r>
              <a:rPr lang="fi-FI" sz="1900" dirty="0" smtClean="0"/>
              <a:t>;</a:t>
            </a:r>
          </a:p>
          <a:p>
            <a:pPr marL="270000" lvl="1">
              <a:buFont typeface="Arial" pitchFamily="34" charset="0"/>
              <a:buChar char="•"/>
            </a:pPr>
            <a:endParaRPr lang="fi-FI" sz="1900" dirty="0" smtClean="0"/>
          </a:p>
          <a:p>
            <a:pPr marL="270000" lvl="1">
              <a:buFont typeface="Arial" pitchFamily="34" charset="0"/>
              <a:buChar char="•"/>
            </a:pPr>
            <a:r>
              <a:rPr lang="fi-FI" sz="1900" dirty="0" err="1" smtClean="0"/>
              <a:t>Protection</a:t>
            </a:r>
            <a:r>
              <a:rPr lang="fi-FI" sz="1900" dirty="0" smtClean="0"/>
              <a:t> of Red </a:t>
            </a:r>
            <a:r>
              <a:rPr lang="fi-FI" sz="1900" dirty="0" err="1" smtClean="0"/>
              <a:t>List</a:t>
            </a:r>
            <a:r>
              <a:rPr lang="fi-FI" sz="1900" dirty="0" smtClean="0"/>
              <a:t> </a:t>
            </a:r>
            <a:r>
              <a:rPr lang="fi-FI" sz="1900" dirty="0" err="1" smtClean="0"/>
              <a:t>species</a:t>
            </a:r>
            <a:r>
              <a:rPr lang="fi-FI" sz="1900" dirty="0" smtClean="0"/>
              <a:t>’ </a:t>
            </a:r>
            <a:r>
              <a:rPr lang="fi-FI" sz="1900" dirty="0" err="1" smtClean="0"/>
              <a:t>habitats</a:t>
            </a:r>
            <a:r>
              <a:rPr lang="fi-FI" sz="1900" dirty="0" smtClean="0"/>
              <a:t> on </a:t>
            </a:r>
            <a:r>
              <a:rPr lang="fi-FI" sz="1900" dirty="0" err="1" smtClean="0"/>
              <a:t>state</a:t>
            </a:r>
            <a:r>
              <a:rPr lang="fi-FI" sz="1900" dirty="0" smtClean="0"/>
              <a:t> </a:t>
            </a:r>
            <a:r>
              <a:rPr lang="fi-FI" sz="1900" dirty="0" err="1" smtClean="0"/>
              <a:t>owned</a:t>
            </a:r>
            <a:r>
              <a:rPr lang="fi-FI" sz="1900" dirty="0" smtClean="0"/>
              <a:t> </a:t>
            </a:r>
            <a:r>
              <a:rPr lang="fi-FI" sz="1900" dirty="0" err="1" smtClean="0"/>
              <a:t>land</a:t>
            </a:r>
            <a:r>
              <a:rPr lang="fi-FI" sz="1900" dirty="0" smtClean="0"/>
              <a:t> </a:t>
            </a:r>
            <a:r>
              <a:rPr lang="fi-FI" sz="1900" dirty="0" err="1" smtClean="0"/>
              <a:t>against</a:t>
            </a:r>
            <a:r>
              <a:rPr lang="fi-FI" sz="1900" dirty="0" smtClean="0"/>
              <a:t> </a:t>
            </a:r>
            <a:r>
              <a:rPr lang="fi-FI" sz="1900" dirty="0" err="1" smtClean="0"/>
              <a:t>external</a:t>
            </a:r>
            <a:r>
              <a:rPr lang="fi-FI" sz="1900" dirty="0" smtClean="0"/>
              <a:t> </a:t>
            </a:r>
            <a:r>
              <a:rPr lang="fi-FI" sz="1900" dirty="0" err="1" smtClean="0"/>
              <a:t>land</a:t>
            </a:r>
            <a:r>
              <a:rPr lang="fi-FI" sz="1900" dirty="0" smtClean="0"/>
              <a:t> </a:t>
            </a:r>
            <a:r>
              <a:rPr lang="fi-FI" sz="1900" dirty="0" err="1" smtClean="0"/>
              <a:t>use</a:t>
            </a:r>
            <a:r>
              <a:rPr lang="fi-FI" sz="1900" dirty="0" smtClean="0"/>
              <a:t> </a:t>
            </a:r>
            <a:r>
              <a:rPr lang="fi-FI" sz="1900" dirty="0" err="1" smtClean="0"/>
              <a:t>pressures</a:t>
            </a:r>
            <a:r>
              <a:rPr lang="fi-FI" sz="1900" dirty="0" smtClean="0"/>
              <a:t> (</a:t>
            </a:r>
            <a:r>
              <a:rPr lang="fi-FI" sz="1900" dirty="0" err="1" smtClean="0"/>
              <a:t>e.g</a:t>
            </a:r>
            <a:r>
              <a:rPr lang="fi-FI" sz="1900" dirty="0" smtClean="0"/>
              <a:t>. </a:t>
            </a:r>
            <a:r>
              <a:rPr lang="fi-FI" sz="1900" dirty="0" err="1" smtClean="0"/>
              <a:t>mining</a:t>
            </a:r>
            <a:r>
              <a:rPr lang="fi-FI" sz="1900" dirty="0" smtClean="0"/>
              <a:t>)</a:t>
            </a:r>
          </a:p>
          <a:p>
            <a:pPr marL="270000" lvl="1">
              <a:buFont typeface="Arial" pitchFamily="34" charset="0"/>
              <a:buChar char="•"/>
            </a:pPr>
            <a:endParaRPr lang="fi-FI" sz="1900" dirty="0" smtClean="0"/>
          </a:p>
          <a:p>
            <a:pPr marL="270000" lvl="1">
              <a:buFont typeface="Arial" pitchFamily="34" charset="0"/>
              <a:buChar char="•"/>
            </a:pPr>
            <a:r>
              <a:rPr lang="en-US" sz="1900" dirty="0" smtClean="0"/>
              <a:t>Co-operation with the forestry sector to protect Red List species in state owned commercial forests.</a:t>
            </a:r>
          </a:p>
          <a:p>
            <a:pPr marL="270000" lvl="1">
              <a:buFont typeface="Arial" pitchFamily="34" charset="0"/>
              <a:buChar char="•"/>
            </a:pPr>
            <a:endParaRPr lang="fi-FI" sz="1900" dirty="0" smtClean="0"/>
          </a:p>
          <a:p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86234-FC5B-486B-A898-72DE409A1F3C}" type="slidenum">
              <a:rPr lang="fi-FI" smtClean="0"/>
              <a:pPr/>
              <a:t>3</a:t>
            </a:fld>
            <a:endParaRPr lang="fi-FI"/>
          </a:p>
        </p:txBody>
      </p:sp>
      <p:pic>
        <p:nvPicPr>
          <p:cNvPr id="6" name="Picture 10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84984"/>
            <a:ext cx="4464003" cy="21602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IUCN </a:t>
            </a:r>
            <a:r>
              <a:rPr lang="fi-FI" dirty="0" err="1" smtClean="0"/>
              <a:t>red</a:t>
            </a:r>
            <a:r>
              <a:rPr lang="fi-FI" dirty="0" smtClean="0"/>
              <a:t> </a:t>
            </a:r>
            <a:r>
              <a:rPr lang="fi-FI" dirty="0" err="1" smtClean="0"/>
              <a:t>list</a:t>
            </a:r>
            <a:r>
              <a:rPr lang="fi-FI" dirty="0" smtClean="0"/>
              <a:t> and </a:t>
            </a:r>
            <a:r>
              <a:rPr lang="fi-FI" dirty="0" err="1" smtClean="0"/>
              <a:t>natural</a:t>
            </a:r>
            <a:r>
              <a:rPr lang="fi-FI" dirty="0" smtClean="0"/>
              <a:t> </a:t>
            </a:r>
            <a:r>
              <a:rPr lang="fi-FI" dirty="0" err="1" smtClean="0"/>
              <a:t>heritage</a:t>
            </a:r>
            <a:r>
              <a:rPr lang="fi-FI" dirty="0" smtClean="0"/>
              <a:t> </a:t>
            </a:r>
            <a:r>
              <a:rPr lang="fi-FI" dirty="0" err="1" smtClean="0"/>
              <a:t>services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Species Red List is a fundamental tool</a:t>
            </a:r>
          </a:p>
          <a:p>
            <a:endParaRPr lang="en-US" dirty="0" smtClean="0"/>
          </a:p>
          <a:p>
            <a:r>
              <a:rPr lang="en-US" dirty="0" smtClean="0"/>
              <a:t>Targeting species conservation resources and activities where they are most urgently needed </a:t>
            </a:r>
          </a:p>
          <a:p>
            <a:endParaRPr lang="fi-FI" dirty="0" smtClean="0"/>
          </a:p>
          <a:p>
            <a:r>
              <a:rPr lang="en-US" dirty="0" smtClean="0"/>
              <a:t>An objective assessment</a:t>
            </a:r>
          </a:p>
          <a:p>
            <a:endParaRPr lang="fi-FI" dirty="0" smtClean="0"/>
          </a:p>
          <a:p>
            <a:r>
              <a:rPr lang="fi-FI" dirty="0" smtClean="0"/>
              <a:t>Wide </a:t>
            </a:r>
            <a:r>
              <a:rPr lang="fi-FI" dirty="0" err="1" smtClean="0"/>
              <a:t>consensus</a:t>
            </a:r>
            <a:r>
              <a:rPr lang="fi-FI" dirty="0" smtClean="0"/>
              <a:t> </a:t>
            </a:r>
            <a:r>
              <a:rPr lang="fi-FI" dirty="0" err="1" smtClean="0"/>
              <a:t>about</a:t>
            </a:r>
            <a:r>
              <a:rPr lang="fi-FI" dirty="0" smtClean="0"/>
              <a:t> the Red </a:t>
            </a:r>
            <a:r>
              <a:rPr lang="fi-FI" dirty="0" err="1" smtClean="0"/>
              <a:t>List</a:t>
            </a:r>
            <a:r>
              <a:rPr lang="fi-FI" dirty="0" smtClean="0"/>
              <a:t> </a:t>
            </a:r>
            <a:r>
              <a:rPr lang="fi-FI" dirty="0" err="1" smtClean="0"/>
              <a:t>species</a:t>
            </a:r>
            <a:endParaRPr lang="fi-FI" dirty="0" smtClean="0"/>
          </a:p>
          <a:p>
            <a:endParaRPr lang="en-US" dirty="0" smtClean="0"/>
          </a:p>
          <a:p>
            <a:r>
              <a:rPr lang="en-US" dirty="0" smtClean="0"/>
              <a:t>Prioritization of species conservation activities</a:t>
            </a:r>
          </a:p>
          <a:p>
            <a:endParaRPr lang="fi-FI" dirty="0" smtClean="0"/>
          </a:p>
          <a:p>
            <a:r>
              <a:rPr lang="en-US" dirty="0" smtClean="0"/>
              <a:t>Red List enables evaluation of  effectiveness and adaptive management methods in species conservation.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86234-FC5B-486B-A898-72DE409A1F3C}" type="slidenum">
              <a:rPr lang="fi-FI" smtClean="0"/>
              <a:pPr/>
              <a:t>4</a:t>
            </a:fld>
            <a:endParaRPr lang="fi-FI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44824"/>
            <a:ext cx="2952271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Red List species and management of Protected Areas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500" dirty="0" smtClean="0"/>
              <a:t>Species surveys and monitoring: focus on potential habitats and areas of the species in highest Red List categories (CR, EN and VU)</a:t>
            </a:r>
          </a:p>
          <a:p>
            <a:r>
              <a:rPr lang="en-US" sz="1500" dirty="0" smtClean="0"/>
              <a:t>The data of Red List Species is stored in a national Red List species database</a:t>
            </a:r>
          </a:p>
          <a:p>
            <a:pPr marL="270000" lvl="1">
              <a:buFont typeface="Arial" pitchFamily="34" charset="0"/>
              <a:buChar char="•"/>
            </a:pPr>
            <a:r>
              <a:rPr lang="en-US" sz="1500" dirty="0" smtClean="0"/>
              <a:t>New data is available in the next round of Red List Assessment</a:t>
            </a:r>
          </a:p>
          <a:p>
            <a:pPr marL="270000" lvl="1">
              <a:buFont typeface="Arial" pitchFamily="34" charset="0"/>
              <a:buChar char="•"/>
            </a:pPr>
            <a:r>
              <a:rPr lang="en-US" sz="1500" dirty="0" smtClean="0"/>
              <a:t>The new locations of Red List species taken within conservation management activities, e.g.</a:t>
            </a:r>
          </a:p>
          <a:p>
            <a:pPr lvl="1"/>
            <a:r>
              <a:rPr lang="en-US" sz="1500" dirty="0" smtClean="0"/>
              <a:t>Habitat management and restoration often required</a:t>
            </a:r>
          </a:p>
          <a:p>
            <a:pPr lvl="1"/>
            <a:r>
              <a:rPr lang="en-US" sz="1500" dirty="0" smtClean="0"/>
              <a:t>Planning of  recreation facilities</a:t>
            </a:r>
          </a:p>
          <a:p>
            <a:pPr lvl="1"/>
            <a:r>
              <a:rPr lang="fi-FI" sz="1500" dirty="0" err="1" smtClean="0"/>
              <a:t>Strengthening</a:t>
            </a:r>
            <a:r>
              <a:rPr lang="fi-FI" sz="1500" dirty="0" smtClean="0"/>
              <a:t> the </a:t>
            </a:r>
            <a:r>
              <a:rPr lang="fi-FI" sz="1500" dirty="0" err="1" smtClean="0"/>
              <a:t>conservation</a:t>
            </a:r>
            <a:r>
              <a:rPr lang="fi-FI" sz="1500" dirty="0" smtClean="0"/>
              <a:t> status of </a:t>
            </a:r>
            <a:r>
              <a:rPr lang="fi-FI" sz="1500" dirty="0" err="1" smtClean="0"/>
              <a:t>sites</a:t>
            </a:r>
            <a:r>
              <a:rPr lang="fi-FI" sz="1500" dirty="0" smtClean="0"/>
              <a:t> (</a:t>
            </a:r>
            <a:r>
              <a:rPr lang="fi-FI" sz="1500" dirty="0" err="1" smtClean="0"/>
              <a:t>e.g</a:t>
            </a:r>
            <a:r>
              <a:rPr lang="fi-FI" sz="1500" dirty="0" smtClean="0"/>
              <a:t>. in </a:t>
            </a:r>
            <a:r>
              <a:rPr lang="fi-FI" sz="1500" dirty="0" err="1" smtClean="0"/>
              <a:t>mine</a:t>
            </a:r>
            <a:r>
              <a:rPr lang="fi-FI" sz="1500" dirty="0" smtClean="0"/>
              <a:t> </a:t>
            </a:r>
            <a:r>
              <a:rPr lang="fi-FI" sz="1500" dirty="0" err="1" smtClean="0"/>
              <a:t>prospecting</a:t>
            </a:r>
            <a:r>
              <a:rPr lang="fi-FI" sz="1500" dirty="0" smtClean="0"/>
              <a:t> </a:t>
            </a:r>
            <a:r>
              <a:rPr lang="fi-FI" sz="1500" dirty="0" err="1" smtClean="0"/>
              <a:t>areas</a:t>
            </a:r>
            <a:r>
              <a:rPr lang="fi-FI" sz="1500" dirty="0" smtClean="0"/>
              <a:t>)</a:t>
            </a:r>
            <a:endParaRPr lang="en-US" sz="1500" dirty="0" smtClean="0"/>
          </a:p>
          <a:p>
            <a:endParaRPr lang="en-US" sz="150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86234-FC5B-486B-A898-72DE409A1F3C}" type="slidenum">
              <a:rPr lang="fi-FI" smtClean="0"/>
              <a:pPr/>
              <a:t>5</a:t>
            </a:fld>
            <a:endParaRPr lang="fi-FI"/>
          </a:p>
        </p:txBody>
      </p:sp>
      <p:pic>
        <p:nvPicPr>
          <p:cNvPr id="6" name="Picture 7" descr="C:\tuulaku\Tuula Kurikka\kuvia\Tiinan kuvia\Porukka haapailee Patanajärvenkankaalla pienennett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916832"/>
            <a:ext cx="2863724" cy="3816350"/>
          </a:xfrm>
          <a:prstGeom prst="rect">
            <a:avLst/>
          </a:prstGeom>
          <a:noFill/>
        </p:spPr>
      </p:pic>
      <p:sp>
        <p:nvSpPr>
          <p:cNvPr id="7" name="Suorakulmio 6"/>
          <p:cNvSpPr/>
          <p:nvPr/>
        </p:nvSpPr>
        <p:spPr>
          <a:xfrm>
            <a:off x="6948264" y="5517232"/>
            <a:ext cx="1170513" cy="215444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i-FI" sz="800" dirty="0" smtClean="0">
                <a:solidFill>
                  <a:srgbClr val="FFFF00"/>
                </a:solidFill>
              </a:rPr>
              <a:t>Photo: Tiina Laitinen</a:t>
            </a:r>
            <a:endParaRPr lang="en-US" sz="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Species inventories and monitoring in protected areas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i="1" dirty="0" smtClean="0"/>
          </a:p>
          <a:p>
            <a:endParaRPr lang="fi-FI" i="1" dirty="0" smtClean="0"/>
          </a:p>
          <a:p>
            <a:endParaRPr lang="fi-FI" i="1" dirty="0" smtClean="0"/>
          </a:p>
          <a:p>
            <a:endParaRPr lang="fi-FI" i="1" dirty="0" smtClean="0"/>
          </a:p>
          <a:p>
            <a:endParaRPr lang="fi-FI" i="1" dirty="0" smtClean="0"/>
          </a:p>
          <a:p>
            <a:endParaRPr lang="fi-FI" i="1" dirty="0" smtClean="0"/>
          </a:p>
          <a:p>
            <a:endParaRPr lang="fi-FI" i="1" dirty="0" smtClean="0"/>
          </a:p>
          <a:p>
            <a:endParaRPr lang="fi-FI" i="1" dirty="0" smtClean="0"/>
          </a:p>
          <a:p>
            <a:endParaRPr lang="fi-FI" i="1" dirty="0" smtClean="0"/>
          </a:p>
          <a:p>
            <a:endParaRPr lang="fi-FI" i="1" dirty="0" smtClean="0"/>
          </a:p>
          <a:p>
            <a:pPr marL="0" indent="0">
              <a:buNone/>
            </a:pPr>
            <a:r>
              <a:rPr lang="fi-FI" i="1" dirty="0" smtClean="0"/>
              <a:t>New </a:t>
            </a:r>
            <a:r>
              <a:rPr lang="fi-FI" i="1" dirty="0" err="1" smtClean="0"/>
              <a:t>localities</a:t>
            </a:r>
            <a:r>
              <a:rPr lang="fi-FI" i="1" dirty="0" smtClean="0"/>
              <a:t> of Red </a:t>
            </a:r>
            <a:r>
              <a:rPr lang="fi-FI" i="1" dirty="0" err="1" smtClean="0"/>
              <a:t>List</a:t>
            </a:r>
            <a:r>
              <a:rPr lang="fi-FI" i="1" dirty="0" smtClean="0"/>
              <a:t> </a:t>
            </a:r>
            <a:r>
              <a:rPr lang="fi-FI" i="1" dirty="0" err="1" smtClean="0"/>
              <a:t>species</a:t>
            </a:r>
            <a:r>
              <a:rPr lang="fi-FI" i="1" dirty="0" smtClean="0"/>
              <a:t> of BR, LI, CO, FU and MO </a:t>
            </a:r>
            <a:r>
              <a:rPr lang="fi-FI" i="1" dirty="0" err="1" smtClean="0"/>
              <a:t>found</a:t>
            </a:r>
            <a:r>
              <a:rPr lang="fi-FI" i="1" dirty="0" smtClean="0"/>
              <a:t> in </a:t>
            </a:r>
            <a:r>
              <a:rPr lang="fi-FI" i="1" dirty="0" err="1" smtClean="0"/>
              <a:t>species</a:t>
            </a:r>
            <a:r>
              <a:rPr lang="fi-FI" i="1" dirty="0" smtClean="0"/>
              <a:t> </a:t>
            </a:r>
            <a:r>
              <a:rPr lang="fi-FI" i="1" dirty="0" err="1" smtClean="0"/>
              <a:t>inventories</a:t>
            </a:r>
            <a:r>
              <a:rPr lang="fi-FI" i="1" dirty="0" smtClean="0"/>
              <a:t> of </a:t>
            </a:r>
            <a:r>
              <a:rPr lang="fi-FI" i="1" dirty="0" err="1" smtClean="0"/>
              <a:t>some</a:t>
            </a:r>
            <a:r>
              <a:rPr lang="fi-FI" i="1" dirty="0" smtClean="0"/>
              <a:t> </a:t>
            </a:r>
            <a:r>
              <a:rPr lang="fi-FI" i="1" dirty="0" err="1" smtClean="0"/>
              <a:t>protected</a:t>
            </a:r>
            <a:r>
              <a:rPr lang="fi-FI" i="1" dirty="0" smtClean="0"/>
              <a:t> </a:t>
            </a:r>
            <a:r>
              <a:rPr lang="fi-FI" i="1" dirty="0" err="1" smtClean="0"/>
              <a:t>areas</a:t>
            </a:r>
            <a:r>
              <a:rPr lang="fi-FI" i="1" dirty="0" smtClean="0"/>
              <a:t> </a:t>
            </a:r>
            <a:r>
              <a:rPr lang="fi-FI" i="1" dirty="0" err="1" smtClean="0"/>
              <a:t>by</a:t>
            </a:r>
            <a:r>
              <a:rPr lang="fi-FI" i="1" dirty="0" smtClean="0"/>
              <a:t> </a:t>
            </a:r>
            <a:r>
              <a:rPr lang="fi-FI" i="1" dirty="0" err="1" smtClean="0"/>
              <a:t>Natural</a:t>
            </a:r>
            <a:r>
              <a:rPr lang="fi-FI" i="1" dirty="0" smtClean="0"/>
              <a:t> </a:t>
            </a:r>
            <a:r>
              <a:rPr lang="fi-FI" i="1" dirty="0" err="1" smtClean="0"/>
              <a:t>Heritage</a:t>
            </a:r>
            <a:r>
              <a:rPr lang="fi-FI" i="1" dirty="0" smtClean="0"/>
              <a:t> Services </a:t>
            </a:r>
            <a:r>
              <a:rPr lang="fi-FI" i="1" dirty="0" err="1" smtClean="0"/>
              <a:t>during</a:t>
            </a:r>
            <a:r>
              <a:rPr lang="fi-FI" i="1" dirty="0" smtClean="0"/>
              <a:t> 2007-2013</a:t>
            </a:r>
            <a:endParaRPr lang="en-US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6234-FC5B-486B-A898-72DE409A1F3C}" type="slidenum">
              <a:rPr lang="fi-FI" smtClean="0"/>
              <a:pPr/>
              <a:t>6</a:t>
            </a:fld>
            <a:endParaRPr lang="fi-FI"/>
          </a:p>
        </p:txBody>
      </p:sp>
      <p:pic>
        <p:nvPicPr>
          <p:cNvPr id="5" name="Kuva 4" descr="C:\Users\markusku\AppData\Local\Microsoft\Windows\Temporary Internet Files\Content.Word\Uhanalaiset_Kaikk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6120680" cy="293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ikehys 6"/>
          <p:cNvSpPr txBox="1"/>
          <p:nvPr/>
        </p:nvSpPr>
        <p:spPr>
          <a:xfrm>
            <a:off x="1907704" y="4581128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NT</a:t>
            </a:r>
            <a:endParaRPr lang="en-US" sz="1000" dirty="0"/>
          </a:p>
        </p:txBody>
      </p:sp>
      <p:sp>
        <p:nvSpPr>
          <p:cNvPr id="8" name="Tekstikehys 7"/>
          <p:cNvSpPr txBox="1"/>
          <p:nvPr/>
        </p:nvSpPr>
        <p:spPr>
          <a:xfrm>
            <a:off x="3347864" y="4581128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VU</a:t>
            </a:r>
            <a:endParaRPr lang="en-US" sz="1000" dirty="0"/>
          </a:p>
        </p:txBody>
      </p:sp>
      <p:sp>
        <p:nvSpPr>
          <p:cNvPr id="9" name="Tekstikehys 8"/>
          <p:cNvSpPr txBox="1"/>
          <p:nvPr/>
        </p:nvSpPr>
        <p:spPr>
          <a:xfrm>
            <a:off x="4788024" y="4581128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EN</a:t>
            </a:r>
            <a:endParaRPr lang="en-US" sz="1000" dirty="0"/>
          </a:p>
        </p:txBody>
      </p:sp>
      <p:sp>
        <p:nvSpPr>
          <p:cNvPr id="10" name="Tekstikehys 9"/>
          <p:cNvSpPr txBox="1"/>
          <p:nvPr/>
        </p:nvSpPr>
        <p:spPr>
          <a:xfrm>
            <a:off x="6444208" y="4581128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CR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8400" y="629816"/>
            <a:ext cx="7772400" cy="1143000"/>
          </a:xfrm>
        </p:spPr>
        <p:txBody>
          <a:bodyPr/>
          <a:lstStyle/>
          <a:p>
            <a:r>
              <a:rPr lang="fi-FI" dirty="0" smtClean="0"/>
              <a:t>Management of </a:t>
            </a:r>
            <a:r>
              <a:rPr lang="fi-FI" dirty="0" err="1" smtClean="0"/>
              <a:t>species-rich</a:t>
            </a:r>
            <a:r>
              <a:rPr lang="fi-FI" dirty="0" smtClean="0"/>
              <a:t> </a:t>
            </a:r>
            <a:r>
              <a:rPr lang="fi-FI" dirty="0" err="1" smtClean="0"/>
              <a:t>meadow</a:t>
            </a:r>
            <a:r>
              <a:rPr lang="fi-FI" dirty="0" smtClean="0"/>
              <a:t> in </a:t>
            </a:r>
            <a:r>
              <a:rPr lang="fi-FI" dirty="0" err="1" smtClean="0"/>
              <a:t>koli</a:t>
            </a:r>
            <a:r>
              <a:rPr lang="fi-FI" dirty="0" smtClean="0"/>
              <a:t> NP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86234-FC5B-486B-A898-72DE409A1F3C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4502215" cy="201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140968"/>
            <a:ext cx="3691289" cy="269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uora yhdysviiva 8"/>
          <p:cNvCxnSpPr/>
          <p:nvPr/>
        </p:nvCxnSpPr>
        <p:spPr>
          <a:xfrm>
            <a:off x="6228184" y="544522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kehys 9"/>
          <p:cNvSpPr txBox="1"/>
          <p:nvPr/>
        </p:nvSpPr>
        <p:spPr>
          <a:xfrm>
            <a:off x="7596336" y="5445224"/>
            <a:ext cx="648072" cy="2154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800" dirty="0" smtClean="0"/>
              <a:t>130 m</a:t>
            </a:r>
            <a:endParaRPr lang="en-US" sz="800" dirty="0"/>
          </a:p>
        </p:txBody>
      </p:sp>
      <p:sp>
        <p:nvSpPr>
          <p:cNvPr id="12" name="Suorakulmio 11"/>
          <p:cNvSpPr/>
          <p:nvPr/>
        </p:nvSpPr>
        <p:spPr>
          <a:xfrm>
            <a:off x="7308304" y="5301208"/>
            <a:ext cx="115212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980728"/>
            <a:ext cx="101120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 069 Ikolanaho säädetty ja pienennett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8" y="548680"/>
            <a:ext cx="7704856" cy="5136571"/>
          </a:xfrm>
        </p:spPr>
      </p:pic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86234-FC5B-486B-A898-72DE409A1F3C}" type="slidenum">
              <a:rPr lang="fi-FI" smtClean="0"/>
              <a:pPr/>
              <a:t>8</a:t>
            </a:fld>
            <a:endParaRPr lang="fi-FI"/>
          </a:p>
        </p:txBody>
      </p:sp>
      <p:pic>
        <p:nvPicPr>
          <p:cNvPr id="8" name="Kuva 7" descr="kyytöt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4077072"/>
            <a:ext cx="2160240" cy="1620180"/>
          </a:xfrm>
          <a:prstGeom prst="rect">
            <a:avLst/>
          </a:prstGeom>
        </p:spPr>
      </p:pic>
      <p:sp>
        <p:nvSpPr>
          <p:cNvPr id="9" name="Suorakulmio 8"/>
          <p:cNvSpPr/>
          <p:nvPr/>
        </p:nvSpPr>
        <p:spPr>
          <a:xfrm>
            <a:off x="7956376" y="5517232"/>
            <a:ext cx="104708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800" dirty="0" smtClean="0">
                <a:solidFill>
                  <a:srgbClr val="FFC000"/>
                </a:solidFill>
              </a:rPr>
              <a:t>Photo: Kaija </a:t>
            </a:r>
            <a:r>
              <a:rPr lang="fi-FI" sz="800" dirty="0" err="1" smtClean="0">
                <a:solidFill>
                  <a:srgbClr val="FFC000"/>
                </a:solidFill>
              </a:rPr>
              <a:t>Eiisto</a:t>
            </a:r>
            <a:endParaRPr lang="en-US" sz="800" dirty="0">
              <a:solidFill>
                <a:srgbClr val="FFC000"/>
              </a:solidFill>
            </a:endParaRPr>
          </a:p>
        </p:txBody>
      </p:sp>
      <p:sp>
        <p:nvSpPr>
          <p:cNvPr id="11" name="Suorakulmio 10"/>
          <p:cNvSpPr/>
          <p:nvPr/>
        </p:nvSpPr>
        <p:spPr>
          <a:xfrm>
            <a:off x="683568" y="5445224"/>
            <a:ext cx="116730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800" dirty="0" smtClean="0">
                <a:solidFill>
                  <a:srgbClr val="FFC000"/>
                </a:solidFill>
              </a:rPr>
              <a:t>Photo: Maarit Similä</a:t>
            </a:r>
            <a:endParaRPr lang="en-US" sz="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Habitat</a:t>
            </a:r>
            <a:r>
              <a:rPr lang="fi-FI" dirty="0" smtClean="0"/>
              <a:t> management of </a:t>
            </a:r>
            <a:r>
              <a:rPr lang="fi-FI" dirty="0" err="1" smtClean="0"/>
              <a:t>white-backed</a:t>
            </a:r>
            <a:r>
              <a:rPr lang="fi-FI" dirty="0" smtClean="0"/>
              <a:t> </a:t>
            </a:r>
            <a:r>
              <a:rPr lang="fi-FI" dirty="0" err="1" smtClean="0"/>
              <a:t>woodpecker</a:t>
            </a:r>
            <a:r>
              <a:rPr lang="fi-FI" dirty="0" smtClean="0"/>
              <a:t> (EN) in linnansaari NP</a:t>
            </a:r>
            <a:endParaRPr lang="fi-FI" dirty="0"/>
          </a:p>
        </p:txBody>
      </p:sp>
      <p:pic>
        <p:nvPicPr>
          <p:cNvPr id="8" name="Sisällön paikkamerkki 7" descr="Valkoselkätikka_Ilkka Markkanen_DSC2334_pienempi tiedosto_leveys 800px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3500" y="2668588"/>
            <a:ext cx="2438400" cy="2438400"/>
          </a:xfr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86234-FC5B-486B-A898-72DE409A1F3C}" type="slidenum">
              <a:rPr lang="fi-FI" smtClean="0"/>
              <a:pPr/>
              <a:t>9</a:t>
            </a:fld>
            <a:endParaRPr lang="fi-FI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44824"/>
            <a:ext cx="7348035" cy="398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uorakulmio 9"/>
          <p:cNvSpPr/>
          <p:nvPr/>
        </p:nvSpPr>
        <p:spPr>
          <a:xfrm>
            <a:off x="2915816" y="5517232"/>
            <a:ext cx="93610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kstikehys 10"/>
          <p:cNvSpPr txBox="1"/>
          <p:nvPr/>
        </p:nvSpPr>
        <p:spPr>
          <a:xfrm>
            <a:off x="2987824" y="5661248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 smtClean="0"/>
              <a:t>500 m</a:t>
            </a:r>
            <a:endParaRPr lang="en-US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764704"/>
            <a:ext cx="1153142" cy="198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17032"/>
            <a:ext cx="1866211" cy="20882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sähallitus PowerPoint 2007-malli">
  <a:themeElements>
    <a:clrScheme name="Metsähallitus värit">
      <a:dk1>
        <a:sysClr val="windowText" lastClr="000000"/>
      </a:dk1>
      <a:lt1>
        <a:sysClr val="window" lastClr="FFFFFF"/>
      </a:lt1>
      <a:dk2>
        <a:srgbClr val="00907E"/>
      </a:dk2>
      <a:lt2>
        <a:srgbClr val="EEECE1"/>
      </a:lt2>
      <a:accent1>
        <a:srgbClr val="00907E"/>
      </a:accent1>
      <a:accent2>
        <a:srgbClr val="8CC63F"/>
      </a:accent2>
      <a:accent3>
        <a:srgbClr val="FBB040"/>
      </a:accent3>
      <a:accent4>
        <a:srgbClr val="FFE384"/>
      </a:accent4>
      <a:accent5>
        <a:srgbClr val="006BB6"/>
      </a:accent5>
      <a:accent6>
        <a:srgbClr val="969696"/>
      </a:accent6>
      <a:hlink>
        <a:srgbClr val="0000FF"/>
      </a:hlink>
      <a:folHlink>
        <a:srgbClr val="800080"/>
      </a:folHlink>
    </a:clrScheme>
    <a:fontScheme name="Metsähallitus fonti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sähallitus värit">
    <a:dk1>
      <a:sysClr val="windowText" lastClr="000000"/>
    </a:dk1>
    <a:lt1>
      <a:sysClr val="window" lastClr="FFFFFF"/>
    </a:lt1>
    <a:dk2>
      <a:srgbClr val="00907E"/>
    </a:dk2>
    <a:lt2>
      <a:srgbClr val="EEECE1"/>
    </a:lt2>
    <a:accent1>
      <a:srgbClr val="00907E"/>
    </a:accent1>
    <a:accent2>
      <a:srgbClr val="8CC63F"/>
    </a:accent2>
    <a:accent3>
      <a:srgbClr val="FBB040"/>
    </a:accent3>
    <a:accent4>
      <a:srgbClr val="FFE384"/>
    </a:accent4>
    <a:accent5>
      <a:srgbClr val="006BB6"/>
    </a:accent5>
    <a:accent6>
      <a:srgbClr val="96969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Metsähallitus värit">
    <a:dk1>
      <a:sysClr val="windowText" lastClr="000000"/>
    </a:dk1>
    <a:lt1>
      <a:sysClr val="window" lastClr="FFFFFF"/>
    </a:lt1>
    <a:dk2>
      <a:srgbClr val="00907E"/>
    </a:dk2>
    <a:lt2>
      <a:srgbClr val="EEECE1"/>
    </a:lt2>
    <a:accent1>
      <a:srgbClr val="00907E"/>
    </a:accent1>
    <a:accent2>
      <a:srgbClr val="8CC63F"/>
    </a:accent2>
    <a:accent3>
      <a:srgbClr val="FBB040"/>
    </a:accent3>
    <a:accent4>
      <a:srgbClr val="FFE384"/>
    </a:accent4>
    <a:accent5>
      <a:srgbClr val="006BB6"/>
    </a:accent5>
    <a:accent6>
      <a:srgbClr val="96969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Metsähallitus värit">
    <a:dk1>
      <a:sysClr val="windowText" lastClr="000000"/>
    </a:dk1>
    <a:lt1>
      <a:sysClr val="window" lastClr="FFFFFF"/>
    </a:lt1>
    <a:dk2>
      <a:srgbClr val="00907E"/>
    </a:dk2>
    <a:lt2>
      <a:srgbClr val="EEECE1"/>
    </a:lt2>
    <a:accent1>
      <a:srgbClr val="00907E"/>
    </a:accent1>
    <a:accent2>
      <a:srgbClr val="8CC63F"/>
    </a:accent2>
    <a:accent3>
      <a:srgbClr val="FBB040"/>
    </a:accent3>
    <a:accent4>
      <a:srgbClr val="FFE384"/>
    </a:accent4>
    <a:accent5>
      <a:srgbClr val="006BB6"/>
    </a:accent5>
    <a:accent6>
      <a:srgbClr val="96969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Metsähallitus värit">
    <a:dk1>
      <a:sysClr val="windowText" lastClr="000000"/>
    </a:dk1>
    <a:lt1>
      <a:sysClr val="window" lastClr="FFFFFF"/>
    </a:lt1>
    <a:dk2>
      <a:srgbClr val="00907E"/>
    </a:dk2>
    <a:lt2>
      <a:srgbClr val="EEECE1"/>
    </a:lt2>
    <a:accent1>
      <a:srgbClr val="00907E"/>
    </a:accent1>
    <a:accent2>
      <a:srgbClr val="8CC63F"/>
    </a:accent2>
    <a:accent3>
      <a:srgbClr val="FBB040"/>
    </a:accent3>
    <a:accent4>
      <a:srgbClr val="FFE384"/>
    </a:accent4>
    <a:accent5>
      <a:srgbClr val="006BB6"/>
    </a:accent5>
    <a:accent6>
      <a:srgbClr val="96969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2281</TotalTime>
  <Words>760</Words>
  <Application>Microsoft Office PowerPoint</Application>
  <PresentationFormat>Näytössä katseltava diaesitys (4:3)</PresentationFormat>
  <Paragraphs>130</Paragraphs>
  <Slides>20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1" baseType="lpstr">
      <vt:lpstr>Metsähallitus PowerPoint 2007-malli</vt:lpstr>
      <vt:lpstr>USE OF RED DATA LIST IN SPECIES CONSERVATION: PRACTICAL EXAMPLES </vt:lpstr>
      <vt:lpstr>Metsähallitus</vt:lpstr>
      <vt:lpstr>Species conservation activities in NATURAl Heritage Services</vt:lpstr>
      <vt:lpstr>IUCN red list and natural heritage services</vt:lpstr>
      <vt:lpstr>Red List species and management of Protected Areas  </vt:lpstr>
      <vt:lpstr>Species inventories and monitoring in protected areas</vt:lpstr>
      <vt:lpstr>Management of species-rich meadow in koli NP</vt:lpstr>
      <vt:lpstr>Dia 8</vt:lpstr>
      <vt:lpstr>Habitat management of white-backed woodpecker (EN) in linnansaari NP</vt:lpstr>
      <vt:lpstr>Dia 10</vt:lpstr>
      <vt:lpstr>Habitat management of white-backed woodpecker (EN) in linnansaari NP</vt:lpstr>
      <vt:lpstr>Recreational use of protected areas AND RED LIST SPECIES</vt:lpstr>
      <vt:lpstr>Grimmia anodon (En) and rock climbing in äkäsaivo</vt:lpstr>
      <vt:lpstr>Red List Species in State Owned Commercial Forests </vt:lpstr>
      <vt:lpstr>Red List species and commercial forest management in state owned forests</vt:lpstr>
      <vt:lpstr>Red List species and commercial forest management in state owned forests</vt:lpstr>
      <vt:lpstr>Red List species and commercial forest management in state owned forest</vt:lpstr>
      <vt:lpstr>Dia 18</vt:lpstr>
      <vt:lpstr>Red List Species and skiing </vt:lpstr>
      <vt:lpstr>Red List species and mining</vt:lpstr>
    </vt:vector>
  </TitlesOfParts>
  <Company>Metsähallitus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tuulaku</dc:creator>
  <cp:lastModifiedBy>tuulaku</cp:lastModifiedBy>
  <cp:revision>239</cp:revision>
  <dcterms:created xsi:type="dcterms:W3CDTF">2014-08-25T07:14:12Z</dcterms:created>
  <dcterms:modified xsi:type="dcterms:W3CDTF">2014-09-30T03:17:24Z</dcterms:modified>
</cp:coreProperties>
</file>