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1" r:id="rId6"/>
    <p:sldId id="262" r:id="rId7"/>
    <p:sldId id="263" r:id="rId8"/>
    <p:sldId id="257" r:id="rId9"/>
    <p:sldId id="265" r:id="rId10"/>
    <p:sldId id="264" r:id="rId11"/>
    <p:sldId id="267" r:id="rId12"/>
    <p:sldId id="268" r:id="rId13"/>
    <p:sldId id="266" r:id="rId14"/>
    <p:sldId id="269" r:id="rId15"/>
    <p:sldId id="270" r:id="rId16"/>
    <p:sldId id="271" r:id="rId17"/>
    <p:sldId id="272" r:id="rId18"/>
    <p:sldId id="273" r:id="rId19"/>
    <p:sldId id="274"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10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GEKA\&#1050;&#1086;&#1085;&#1092;&#1077;&#1088;&#1077;&#1085;&#1094;&#1080;&#1103;_&#1057;&#1099;&#1082;&#1090;&#1099;&#1074;&#1082;&#1072;&#1088;_2019\&#1057;&#1087;&#1080;&#1089;&#1086;&#1082;%20&#1057;&#1088;&#1077;&#1076;&#1085;&#1077;&#1081;%20&#1056;&#1086;&#1089;&#1089;&#1080;&#108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GEKA\&#1050;&#1086;&#1085;&#1092;&#1077;&#1088;&#1077;&#1085;&#1094;&#1080;&#1103;_&#1057;&#1099;&#1082;&#1090;&#1099;&#1074;&#1082;&#1072;&#1088;_2019\&#1057;&#1087;&#1080;&#1089;&#1086;&#1082;%20&#1057;&#1088;&#1077;&#1076;&#1085;&#1077;&#1081;%20&#1056;&#1086;&#1089;&#1089;&#1080;&#108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2">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семейства!$A$939:$A$959</c:f>
              <c:strCache>
                <c:ptCount val="21"/>
                <c:pt idx="0">
                  <c:v>Ramalinaceae</c:v>
                </c:pt>
                <c:pt idx="1">
                  <c:v>Parmeliaceae</c:v>
                </c:pt>
                <c:pt idx="2">
                  <c:v>Cladoniaceae</c:v>
                </c:pt>
                <c:pt idx="3">
                  <c:v>Verrucariaceae</c:v>
                </c:pt>
                <c:pt idx="4">
                  <c:v>Lecanoraceae</c:v>
                </c:pt>
                <c:pt idx="5">
                  <c:v>Teloschistaceae</c:v>
                </c:pt>
                <c:pt idx="6">
                  <c:v>Physciaceae</c:v>
                </c:pt>
                <c:pt idx="7">
                  <c:v>Lecideaceae</c:v>
                </c:pt>
                <c:pt idx="8">
                  <c:v>Arthoniaceae</c:v>
                </c:pt>
                <c:pt idx="9">
                  <c:v>Caliciaceae</c:v>
                </c:pt>
                <c:pt idx="10">
                  <c:v>Collemataceae</c:v>
                </c:pt>
                <c:pt idx="11">
                  <c:v>Mycocaliciaceae</c:v>
                </c:pt>
                <c:pt idx="12">
                  <c:v>Coniocybaceae</c:v>
                </c:pt>
                <c:pt idx="13">
                  <c:v>Stereocaulaceae</c:v>
                </c:pt>
                <c:pt idx="14">
                  <c:v>Acarosporaceae</c:v>
                </c:pt>
                <c:pt idx="15">
                  <c:v>Pilocarpaceae</c:v>
                </c:pt>
                <c:pt idx="16">
                  <c:v>Trapeliaceae</c:v>
                </c:pt>
                <c:pt idx="17">
                  <c:v>Peltigeraceae</c:v>
                </c:pt>
                <c:pt idx="18">
                  <c:v>Megasporaceae</c:v>
                </c:pt>
                <c:pt idx="19">
                  <c:v>Pertusariaceae</c:v>
                </c:pt>
                <c:pt idx="20">
                  <c:v>Candelariaceae</c:v>
                </c:pt>
              </c:strCache>
            </c:strRef>
          </c:cat>
          <c:val>
            <c:numRef>
              <c:f>семейства!$B$939:$B$959</c:f>
              <c:numCache>
                <c:formatCode>General</c:formatCode>
                <c:ptCount val="21"/>
                <c:pt idx="0">
                  <c:v>86</c:v>
                </c:pt>
                <c:pt idx="1">
                  <c:v>82</c:v>
                </c:pt>
                <c:pt idx="2">
                  <c:v>67</c:v>
                </c:pt>
                <c:pt idx="3">
                  <c:v>66</c:v>
                </c:pt>
                <c:pt idx="4">
                  <c:v>58</c:v>
                </c:pt>
                <c:pt idx="5">
                  <c:v>57</c:v>
                </c:pt>
                <c:pt idx="6">
                  <c:v>47</c:v>
                </c:pt>
                <c:pt idx="7">
                  <c:v>27</c:v>
                </c:pt>
                <c:pt idx="8">
                  <c:v>24</c:v>
                </c:pt>
                <c:pt idx="9">
                  <c:v>24</c:v>
                </c:pt>
                <c:pt idx="10">
                  <c:v>23</c:v>
                </c:pt>
                <c:pt idx="11">
                  <c:v>21</c:v>
                </c:pt>
                <c:pt idx="12">
                  <c:v>20</c:v>
                </c:pt>
                <c:pt idx="13">
                  <c:v>19</c:v>
                </c:pt>
                <c:pt idx="14">
                  <c:v>17</c:v>
                </c:pt>
                <c:pt idx="15">
                  <c:v>17</c:v>
                </c:pt>
                <c:pt idx="16">
                  <c:v>17</c:v>
                </c:pt>
                <c:pt idx="17">
                  <c:v>16</c:v>
                </c:pt>
                <c:pt idx="18">
                  <c:v>14</c:v>
                </c:pt>
                <c:pt idx="19">
                  <c:v>14</c:v>
                </c:pt>
                <c:pt idx="20">
                  <c:v>9</c:v>
                </c:pt>
              </c:numCache>
            </c:numRef>
          </c:val>
          <c:extLst xmlns:c16r2="http://schemas.microsoft.com/office/drawing/2015/06/chart">
            <c:ext xmlns:c16="http://schemas.microsoft.com/office/drawing/2014/chart" uri="{C3380CC4-5D6E-409C-BE32-E72D297353CC}">
              <c16:uniqueId val="{00000000-3501-4A9C-9511-1962699EEE46}"/>
            </c:ext>
          </c:extLst>
        </c:ser>
        <c:dLbls>
          <c:showLegendKey val="0"/>
          <c:showVal val="1"/>
          <c:showCatName val="0"/>
          <c:showSerName val="0"/>
          <c:showPercent val="0"/>
          <c:showBubbleSize val="0"/>
        </c:dLbls>
        <c:gapWidth val="150"/>
        <c:shape val="box"/>
        <c:axId val="6239192"/>
        <c:axId val="175701544"/>
        <c:axId val="0"/>
      </c:bar3DChart>
      <c:catAx>
        <c:axId val="623919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2">
                    <a:lumMod val="50000"/>
                  </a:schemeClr>
                </a:solidFill>
                <a:effectLst>
                  <a:outerShdw blurRad="38100" dist="38100" dir="2700000" algn="tl">
                    <a:srgbClr val="000000">
                      <a:alpha val="43137"/>
                    </a:srgbClr>
                  </a:outerShdw>
                </a:effectLst>
                <a:latin typeface="Georgia" panose="02040502050405020303" pitchFamily="18" charset="0"/>
                <a:ea typeface="+mn-ea"/>
                <a:cs typeface="+mn-cs"/>
              </a:defRPr>
            </a:pPr>
            <a:endParaRPr lang="ru-RU"/>
          </a:p>
        </c:txPr>
        <c:crossAx val="175701544"/>
        <c:crosses val="autoZero"/>
        <c:auto val="1"/>
        <c:lblAlgn val="ctr"/>
        <c:lblOffset val="100"/>
        <c:noMultiLvlLbl val="0"/>
      </c:catAx>
      <c:valAx>
        <c:axId val="175701544"/>
        <c:scaling>
          <c:orientation val="minMax"/>
        </c:scaling>
        <c:delete val="1"/>
        <c:axPos val="b"/>
        <c:numFmt formatCode="General" sourceLinked="1"/>
        <c:majorTickMark val="out"/>
        <c:minorTickMark val="none"/>
        <c:tickLblPos val="nextTo"/>
        <c:crossAx val="62391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3888888888888889E-3"/>
          <c:y val="0.15328375619714205"/>
          <c:w val="0.81388888888888888"/>
          <c:h val="0.61819991251093609"/>
        </c:manualLayout>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3888888888888889E-3"/>
          <c:y val="0.15328375619714205"/>
          <c:w val="0.81388888888888888"/>
          <c:h val="0.61819991251093609"/>
        </c:manualLayout>
      </c:layout>
      <c:pie3DChart>
        <c:varyColors val="1"/>
        <c:ser>
          <c:idx val="0"/>
          <c:order val="0"/>
          <c:dPt>
            <c:idx val="0"/>
            <c:bubble3D val="0"/>
            <c:explosion val="18"/>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2897-4D02-AEC1-EE2029A8D220}"/>
              </c:ext>
            </c:extLst>
          </c:dPt>
          <c:dPt>
            <c:idx val="1"/>
            <c:bubble3D val="0"/>
            <c:explosion val="13"/>
            <c:spPr>
              <a:solidFill>
                <a:schemeClr val="accent6">
                  <a:lumMod val="40000"/>
                  <a:lumOff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2897-4D02-AEC1-EE2029A8D220}"/>
              </c:ext>
            </c:extLst>
          </c:dPt>
          <c:dLbls>
            <c:dLbl>
              <c:idx val="0"/>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lumMod val="50000"/>
                        </a:schemeClr>
                      </a:solidFill>
                      <a:latin typeface="Georgia" panose="02040502050405020303" pitchFamily="18" charset="0"/>
                      <a:ea typeface="+mn-ea"/>
                      <a:cs typeface="+mn-cs"/>
                    </a:defRPr>
                  </a:pPr>
                  <a:endParaRPr lang="ru-RU"/>
                </a:p>
              </c:txPr>
              <c:dLblPos val="outEnd"/>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2897-4D02-AEC1-EE2029A8D220}"/>
                </c:ext>
                <c:ext xmlns:c15="http://schemas.microsoft.com/office/drawing/2012/chart" uri="{CE6537A1-D6FC-4f65-9D91-7224C49458BB}">
                  <c15:layout/>
                </c:ext>
              </c:extLst>
            </c:dLbl>
            <c:dLbl>
              <c:idx val="1"/>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lumMod val="50000"/>
                        </a:schemeClr>
                      </a:solidFill>
                      <a:latin typeface="Georgia" panose="02040502050405020303" pitchFamily="18" charset="0"/>
                      <a:ea typeface="+mn-ea"/>
                      <a:cs typeface="+mn-cs"/>
                    </a:defRPr>
                  </a:pPr>
                  <a:endParaRPr lang="ru-RU"/>
                </a:p>
              </c:txPr>
              <c:dLblPos val="outEnd"/>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2897-4D02-AEC1-EE2029A8D220}"/>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lumMod val="50000"/>
                      </a:schemeClr>
                    </a:solidFill>
                    <a:latin typeface="Georgia" panose="02040502050405020303" pitchFamily="18" charset="0"/>
                    <a:ea typeface="+mn-ea"/>
                    <a:cs typeface="+mn-cs"/>
                  </a:defRPr>
                </a:pPr>
                <a:endParaRPr lang="ru-RU"/>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семейства!$A$962:$A$963</c:f>
              <c:strCache>
                <c:ptCount val="2"/>
                <c:pt idx="0">
                  <c:v>The number of species in leading families</c:v>
                </c:pt>
                <c:pt idx="1">
                  <c:v>The number of species in the remaining families</c:v>
                </c:pt>
              </c:strCache>
            </c:strRef>
          </c:cat>
          <c:val>
            <c:numRef>
              <c:f>семейства!$B$962:$B$963</c:f>
              <c:numCache>
                <c:formatCode>0.00%</c:formatCode>
                <c:ptCount val="2"/>
                <c:pt idx="0">
                  <c:v>0.78129999999999999</c:v>
                </c:pt>
                <c:pt idx="1">
                  <c:v>0.21870000000000001</c:v>
                </c:pt>
              </c:numCache>
            </c:numRef>
          </c:val>
          <c:extLst xmlns:c16r2="http://schemas.microsoft.com/office/drawing/2015/06/chart">
            <c:ext xmlns:c16="http://schemas.microsoft.com/office/drawing/2014/chart" uri="{C3380CC4-5D6E-409C-BE32-E72D297353CC}">
              <c16:uniqueId val="{00000004-2897-4D02-AEC1-EE2029A8D22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lumMod val="75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6r2="http://schemas.microsoft.com/office/drawing/2015/06/chart">
              <c:ext xmlns:c16="http://schemas.microsoft.com/office/drawing/2014/chart" uri="{C3380CC4-5D6E-409C-BE32-E72D297353CC}">
                <c16:uniqueId val="{00000001-C24B-4B81-824A-48F7620AB0D3}"/>
              </c:ext>
            </c:extLst>
          </c:dPt>
          <c:dPt>
            <c:idx val="1"/>
            <c:bubble3D val="0"/>
            <c:spPr>
              <a:solidFill>
                <a:schemeClr val="accent2">
                  <a:lumMod val="60000"/>
                  <a:lumOff val="4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6r2="http://schemas.microsoft.com/office/drawing/2015/06/chart">
              <c:ext xmlns:c16="http://schemas.microsoft.com/office/drawing/2014/chart" uri="{C3380CC4-5D6E-409C-BE32-E72D297353CC}">
                <c16:uniqueId val="{00000003-C24B-4B81-824A-48F7620AB0D3}"/>
              </c:ext>
            </c:extLst>
          </c:dPt>
          <c:dLbls>
            <c:dLbl>
              <c:idx val="0"/>
              <c:layout>
                <c:manualLayout>
                  <c:x val="-0.17618561405314531"/>
                  <c:y val="-0.1946187823028552"/>
                </c:manualLayout>
              </c:layout>
              <c:tx>
                <c:rich>
                  <a:bodyPr rot="0" spcFirstLastPara="1" vertOverflow="clip" horzOverflow="clip" vert="horz" wrap="square" lIns="38100" tIns="19050" rIns="38100" bIns="19050" anchor="ctr" anchorCtr="0">
                    <a:spAutoFit/>
                  </a:bodyPr>
                  <a:lstStyle/>
                  <a:p>
                    <a:pPr algn="ctr">
                      <a:defRPr lang="en-US" sz="1000" b="0" i="0" u="none" strike="noStrike" kern="1200" baseline="0">
                        <a:solidFill>
                          <a:schemeClr val="accent3">
                            <a:lumMod val="50000"/>
                          </a:schemeClr>
                        </a:solidFill>
                        <a:effectLst/>
                        <a:latin typeface="+mn-lt"/>
                        <a:ea typeface="+mn-ea"/>
                        <a:cs typeface="+mn-cs"/>
                      </a:defRPr>
                    </a:pPr>
                    <a:fld id="{D2E7C624-6F1E-4553-9BCB-20FEAA3AFA5A}" type="CATEGORYNAME">
                      <a:rPr lang="en-US" sz="1800" b="1" i="0" u="none" strike="noStrike" kern="1200" baseline="0">
                        <a:solidFill>
                          <a:schemeClr val="accent3">
                            <a:lumMod val="50000"/>
                          </a:schemeClr>
                        </a:solidFill>
                        <a:effectLst/>
                        <a:latin typeface="Georgia" panose="02040502050405020303" pitchFamily="18" charset="0"/>
                        <a:ea typeface="+mn-ea"/>
                        <a:cs typeface="+mn-cs"/>
                      </a:rPr>
                      <a:pPr algn="ctr">
                        <a:defRPr lang="en-US">
                          <a:solidFill>
                            <a:schemeClr val="accent3">
                              <a:lumMod val="50000"/>
                            </a:schemeClr>
                          </a:solidFill>
                        </a:defRPr>
                      </a:pPr>
                      <a:t>[ИМЯ КАТЕГОРИИ]</a:t>
                    </a:fld>
                    <a:r>
                      <a:rPr lang="en-US" sz="1800" b="1" i="0" u="none" strike="noStrike" kern="1200" baseline="0" dirty="0">
                        <a:solidFill>
                          <a:schemeClr val="accent3">
                            <a:lumMod val="50000"/>
                          </a:schemeClr>
                        </a:solidFill>
                        <a:effectLst/>
                        <a:latin typeface="Georgia" panose="02040502050405020303" pitchFamily="18" charset="0"/>
                        <a:ea typeface="+mn-ea"/>
                        <a:cs typeface="+mn-cs"/>
                      </a:rPr>
                      <a:t>; </a:t>
                    </a:r>
                    <a:fld id="{3E683385-100D-43C9-9149-025851A14ADA}" type="VALUE">
                      <a:rPr lang="en-US" sz="1800" b="1" i="0" u="none" strike="noStrike" kern="1200" baseline="0">
                        <a:solidFill>
                          <a:schemeClr val="accent3">
                            <a:lumMod val="50000"/>
                          </a:schemeClr>
                        </a:solidFill>
                        <a:effectLst/>
                        <a:latin typeface="Georgia" panose="02040502050405020303" pitchFamily="18" charset="0"/>
                        <a:ea typeface="+mn-ea"/>
                        <a:cs typeface="+mn-cs"/>
                      </a:rPr>
                      <a:pPr algn="ctr">
                        <a:defRPr lang="en-US">
                          <a:solidFill>
                            <a:schemeClr val="accent3">
                              <a:lumMod val="50000"/>
                            </a:schemeClr>
                          </a:solidFill>
                        </a:defRPr>
                      </a:pPr>
                      <a:t>[ЗНАЧЕНИЕ]</a:t>
                    </a:fld>
                    <a:endParaRPr lang="en-US" sz="1800" b="1" i="0" u="none" strike="noStrike" kern="1200" baseline="0" dirty="0">
                      <a:solidFill>
                        <a:schemeClr val="accent3">
                          <a:lumMod val="50000"/>
                        </a:schemeClr>
                      </a:solidFill>
                      <a:effectLst/>
                      <a:latin typeface="Georgia" panose="02040502050405020303" pitchFamily="18" charset="0"/>
                      <a:ea typeface="+mn-ea"/>
                      <a:cs typeface="+mn-cs"/>
                    </a:endParaRPr>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0">
                  <a:spAutoFit/>
                </a:bodyPr>
                <a:lstStyle/>
                <a:p>
                  <a:pPr algn="ctr">
                    <a:defRPr lang="en-US" sz="1000" b="0" i="0" u="none" strike="noStrike" kern="1200" baseline="0">
                      <a:solidFill>
                        <a:schemeClr val="accent3">
                          <a:lumMod val="50000"/>
                        </a:schemeClr>
                      </a:solidFill>
                      <a:effectLst/>
                      <a:latin typeface="+mn-lt"/>
                      <a:ea typeface="+mn-ea"/>
                      <a:cs typeface="+mn-cs"/>
                    </a:defRPr>
                  </a:pPr>
                  <a:endParaRPr lang="ru-RU"/>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C24B-4B81-824A-48F7620AB0D3}"/>
                </c:ext>
                <c:ext xmlns:c15="http://schemas.microsoft.com/office/drawing/2012/chart" uri="{CE6537A1-D6FC-4f65-9D91-7224C49458BB}">
                  <c15:layout>
                    <c:manualLayout>
                      <c:w val="0.30020043572984745"/>
                      <c:h val="0.33453100822627879"/>
                    </c:manualLayout>
                  </c15:layout>
                  <c15:dlblFieldTable/>
                  <c15:showDataLabelsRange val="0"/>
                </c:ext>
              </c:extLst>
            </c:dLbl>
            <c:dLbl>
              <c:idx val="1"/>
              <c:layout>
                <c:manualLayout>
                  <c:x val="0.15083443981267047"/>
                  <c:y val="0.14899820285899648"/>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50000"/>
                          </a:schemeClr>
                        </a:solidFill>
                        <a:effectLst/>
                        <a:latin typeface="+mn-lt"/>
                        <a:ea typeface="+mn-ea"/>
                        <a:cs typeface="+mn-cs"/>
                      </a:defRPr>
                    </a:pPr>
                    <a:fld id="{329BA352-8927-4670-8171-6EDB67674F87}" type="CATEGORYNAME">
                      <a:rPr lang="en-US" sz="1800" b="1">
                        <a:latin typeface="Georgia" panose="02040502050405020303" pitchFamily="18" charset="0"/>
                      </a:rPr>
                      <a:pPr>
                        <a:defRPr>
                          <a:solidFill>
                            <a:schemeClr val="accent3">
                              <a:lumMod val="50000"/>
                            </a:schemeClr>
                          </a:solidFill>
                        </a:defRPr>
                      </a:pPr>
                      <a:t>[ИМЯ КАТЕГОРИИ]</a:t>
                    </a:fld>
                    <a:r>
                      <a:rPr lang="en-US" sz="1600" b="1" baseline="0" dirty="0">
                        <a:latin typeface="Georgia" panose="02040502050405020303" pitchFamily="18" charset="0"/>
                      </a:rPr>
                      <a:t>; </a:t>
                    </a:r>
                    <a:fld id="{422DC51C-A273-40A2-8E16-4AC7B4299E40}" type="VALUE">
                      <a:rPr lang="en-US" sz="1600" b="1" baseline="0">
                        <a:latin typeface="Georgia" panose="02040502050405020303" pitchFamily="18" charset="0"/>
                      </a:rPr>
                      <a:pPr>
                        <a:defRPr>
                          <a:solidFill>
                            <a:schemeClr val="accent3">
                              <a:lumMod val="50000"/>
                            </a:schemeClr>
                          </a:solidFill>
                        </a:defRPr>
                      </a:pPr>
                      <a:t>[ЗНАЧЕНИЕ]</a:t>
                    </a:fld>
                    <a:endParaRPr lang="en-US" sz="1600" b="1" baseline="0" dirty="0">
                      <a:latin typeface="Georgia" panose="02040502050405020303" pitchFamily="18" charset="0"/>
                    </a:endParaRPr>
                  </a:p>
                </c:rich>
              </c:tx>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50000"/>
                        </a:schemeClr>
                      </a:solidFill>
                      <a:effectLst/>
                      <a:latin typeface="+mn-lt"/>
                      <a:ea typeface="+mn-ea"/>
                      <a:cs typeface="+mn-cs"/>
                    </a:defRPr>
                  </a:pPr>
                  <a:endParaRPr lang="ru-RU"/>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C24B-4B81-824A-48F7620AB0D3}"/>
                </c:ext>
                <c:ext xmlns:c15="http://schemas.microsoft.com/office/drawing/2012/chart" uri="{CE6537A1-D6FC-4f65-9D91-7224C49458BB}">
                  <c15:layout>
                    <c:manualLayout>
                      <c:w val="0.30493239325476473"/>
                      <c:h val="0.29828349564042428"/>
                    </c:manualLayout>
                  </c15:layout>
                  <c15:dlblFieldTable/>
                  <c15:showDataLabelsRange val="0"/>
                </c:ext>
              </c:extLst>
            </c:dLbl>
            <c:spPr>
              <a:solidFill>
                <a:sysClr val="window" lastClr="FFFFFF">
                  <a:alpha val="90000"/>
                </a:sysClr>
              </a:solidFill>
              <a:ln w="12700" cap="flat" cmpd="sng" algn="ctr">
                <a:solidFill>
                  <a:srgbClr val="4F81BD"/>
                </a:solidFill>
                <a:round/>
              </a:ln>
              <a:effectLst>
                <a:outerShdw blurRad="50800" dist="38100" dir="2700000" algn="tl" rotWithShape="0">
                  <a:srgbClr val="4F81BD">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50000"/>
                      </a:schemeClr>
                    </a:solidFill>
                    <a:effectLst/>
                    <a:latin typeface="+mn-lt"/>
                    <a:ea typeface="+mn-ea"/>
                    <a:cs typeface="+mn-cs"/>
                  </a:defRPr>
                </a:pPr>
                <a:endParaRPr lang="ru-RU"/>
              </a:p>
            </c:txPr>
            <c:dLblPos val="inEnd"/>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семейства!$A$994:$A$995</c:f>
              <c:strCache>
                <c:ptCount val="2"/>
                <c:pt idx="0">
                  <c:v>The number of species in leading genera</c:v>
                </c:pt>
                <c:pt idx="1">
                  <c:v>The number of species in the remaining genera</c:v>
                </c:pt>
              </c:strCache>
            </c:strRef>
          </c:cat>
          <c:val>
            <c:numRef>
              <c:f>семейства!$B$994:$B$995</c:f>
              <c:numCache>
                <c:formatCode>0.00%</c:formatCode>
                <c:ptCount val="2"/>
                <c:pt idx="0">
                  <c:v>0.63500000000000001</c:v>
                </c:pt>
                <c:pt idx="1">
                  <c:v>0.36499999999999999</c:v>
                </c:pt>
              </c:numCache>
            </c:numRef>
          </c:val>
          <c:extLst xmlns:c16r2="http://schemas.microsoft.com/office/drawing/2015/06/chart">
            <c:ext xmlns:c16="http://schemas.microsoft.com/office/drawing/2014/chart" uri="{C3380CC4-5D6E-409C-BE32-E72D297353CC}">
              <c16:uniqueId val="{00000004-C24B-4B81-824A-48F7620AB0D3}"/>
            </c:ext>
          </c:extLst>
        </c:ser>
        <c:dLbls>
          <c:dLblPos val="inEnd"/>
          <c:showLegendKey val="0"/>
          <c:showVal val="1"/>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C9DDE1A-8C36-4C07-B3E5-FAFA991603C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B9173FF4-5FB6-4EE4-B3B6-A41ECBDB69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F7F9E478-AE5D-428A-BB48-E85D0ED73193}"/>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5" name="Нижний колонтитул 4">
            <a:extLst>
              <a:ext uri="{FF2B5EF4-FFF2-40B4-BE49-F238E27FC236}">
                <a16:creationId xmlns:a16="http://schemas.microsoft.com/office/drawing/2014/main" xmlns="" id="{3BDBFE92-EB42-4165-827E-77EF3E3AD5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A806DDBB-25BC-4F17-BBEF-6E1956DC5E67}"/>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40265626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5530DD5-D976-41BB-BFAA-CA920996F8B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ABADD1CA-6D0C-4797-AEB2-2956B45C917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4AD733F-99A0-4EFA-A176-E524C11C7A94}"/>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5" name="Нижний колонтитул 4">
            <a:extLst>
              <a:ext uri="{FF2B5EF4-FFF2-40B4-BE49-F238E27FC236}">
                <a16:creationId xmlns:a16="http://schemas.microsoft.com/office/drawing/2014/main" xmlns="" id="{81499A25-B31F-41C6-BCE9-1BCCBC81BF7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978F6E6E-37B1-45DC-8207-0F80AFE6AFA8}"/>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2649243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C5096684-B07C-442C-9DF2-F736252CAB3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A7E2DEE1-023D-4A7B-A5B8-F9802866FEF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581953E-8AE1-4283-8D1C-2078F82067C0}"/>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5" name="Нижний колонтитул 4">
            <a:extLst>
              <a:ext uri="{FF2B5EF4-FFF2-40B4-BE49-F238E27FC236}">
                <a16:creationId xmlns:a16="http://schemas.microsoft.com/office/drawing/2014/main" xmlns="" id="{AE356F04-6759-4205-AE66-9C04E076DB2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1391DEE-37C6-4C8C-9661-4779EA31A5FB}"/>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130519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A4DD7AE-63C3-46E8-90F2-EC3B6779ADF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7185314E-B929-4B12-A8E9-4E6FB789DAA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6C55149-74EA-40F8-A05A-E2F9E86E5522}"/>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5" name="Нижний колонтитул 4">
            <a:extLst>
              <a:ext uri="{FF2B5EF4-FFF2-40B4-BE49-F238E27FC236}">
                <a16:creationId xmlns:a16="http://schemas.microsoft.com/office/drawing/2014/main" xmlns="" id="{D473AC39-BCF7-495D-BDF0-AA371E100E2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4B41C010-85B7-4BE7-AEA6-C8333EA4B47F}"/>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27522387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AC5CC0D-61FB-4735-A316-F6C59459313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6ED16A99-0611-42FE-B3BB-BD7D2CB1F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F707E0F-06BA-4EAC-BEAD-661E87D95F3B}"/>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5" name="Нижний колонтитул 4">
            <a:extLst>
              <a:ext uri="{FF2B5EF4-FFF2-40B4-BE49-F238E27FC236}">
                <a16:creationId xmlns:a16="http://schemas.microsoft.com/office/drawing/2014/main" xmlns="" id="{7E42F99E-858A-4C52-A440-DC936AF064B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C2134E41-F2D5-44E4-894F-325B53F38C6F}"/>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16870950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57C84B5-E02A-464A-9626-E698C22D8A6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DAFB581F-765E-4AC9-AA84-70D3C60338D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5DAF7939-1A65-4762-83AE-4A96498E4ED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9678949E-F18A-4862-900A-3E00958FE371}"/>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6" name="Нижний колонтитул 5">
            <a:extLst>
              <a:ext uri="{FF2B5EF4-FFF2-40B4-BE49-F238E27FC236}">
                <a16:creationId xmlns:a16="http://schemas.microsoft.com/office/drawing/2014/main" xmlns="" id="{C39700B7-25D4-44C1-80EA-D849650C753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C2AEFD38-2C91-4F7F-8CD5-A2E96FADCF2C}"/>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35322753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A073AD8-4462-4F4C-AFC0-45D275F8C74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7575102E-24FA-4B86-B8CA-9187AB427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C6BCD11A-B681-4250-8808-512C2886609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71A6256D-1A2E-45CB-850C-3C26FE7738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8C9BB3FA-8297-4CCB-B9C0-CBFCD98906C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7893633F-1414-4F20-9006-89E625013B34}"/>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8" name="Нижний колонтитул 7">
            <a:extLst>
              <a:ext uri="{FF2B5EF4-FFF2-40B4-BE49-F238E27FC236}">
                <a16:creationId xmlns:a16="http://schemas.microsoft.com/office/drawing/2014/main" xmlns="" id="{FA170B13-8957-4607-9BE7-0419132B6BF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12EEA2D4-FB6F-4FC7-9374-D105088F8F84}"/>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18042737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F99F3B9-9FD9-47D5-BFD6-3D8E51FF4F4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1A4A69B3-637A-4C6E-A05B-DA230B8DE676}"/>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4" name="Нижний колонтитул 3">
            <a:extLst>
              <a:ext uri="{FF2B5EF4-FFF2-40B4-BE49-F238E27FC236}">
                <a16:creationId xmlns:a16="http://schemas.microsoft.com/office/drawing/2014/main" xmlns="" id="{E4DFD17A-512E-442B-9710-0AA68CC5AD8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182B46E7-7735-4362-801C-B8C5E5104CCD}"/>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4091237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10959898-6927-4440-BB0A-3B5AF4B9183A}"/>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3" name="Нижний колонтитул 2">
            <a:extLst>
              <a:ext uri="{FF2B5EF4-FFF2-40B4-BE49-F238E27FC236}">
                <a16:creationId xmlns:a16="http://schemas.microsoft.com/office/drawing/2014/main" xmlns="" id="{68CC1E93-7AFE-48B8-A355-F0DACDEFFB1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0A3B6F6D-86B5-49ED-9A5C-BA1B79A16369}"/>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5934769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CCEFD1-7129-4F65-98E7-824710B66A1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245BC4FA-5F68-4D9F-BF5F-BC18085E2C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3F934C47-AA63-42EB-81B9-243B4C502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F4E2BC7B-E04A-4379-BC86-70AFBB8B5B2F}"/>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6" name="Нижний колонтитул 5">
            <a:extLst>
              <a:ext uri="{FF2B5EF4-FFF2-40B4-BE49-F238E27FC236}">
                <a16:creationId xmlns:a16="http://schemas.microsoft.com/office/drawing/2014/main" xmlns="" id="{3129076D-E2ED-4CE5-B645-E205107FBFA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2AD7B269-9ED7-4F91-913A-B3E9AD18A920}"/>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42408645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DECDABC-382A-42CC-9D18-CD7BF3BE676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F0B6CB90-DEDA-4D63-A840-43E693384F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294A93F8-5ABA-4D64-B352-434E276B0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8E7D5753-53AC-43FB-AF2A-2E79A5CC0992}"/>
              </a:ext>
            </a:extLst>
          </p:cNvPr>
          <p:cNvSpPr>
            <a:spLocks noGrp="1"/>
          </p:cNvSpPr>
          <p:nvPr>
            <p:ph type="dt" sz="half" idx="10"/>
          </p:nvPr>
        </p:nvSpPr>
        <p:spPr/>
        <p:txBody>
          <a:bodyPr/>
          <a:lstStyle/>
          <a:p>
            <a:fld id="{101D4559-F41C-4BCD-88CF-5FFF3F43A712}" type="datetimeFigureOut">
              <a:rPr lang="ru-RU" smtClean="0"/>
              <a:t>08.09.2019</a:t>
            </a:fld>
            <a:endParaRPr lang="ru-RU"/>
          </a:p>
        </p:txBody>
      </p:sp>
      <p:sp>
        <p:nvSpPr>
          <p:cNvPr id="6" name="Нижний колонтитул 5">
            <a:extLst>
              <a:ext uri="{FF2B5EF4-FFF2-40B4-BE49-F238E27FC236}">
                <a16:creationId xmlns:a16="http://schemas.microsoft.com/office/drawing/2014/main" xmlns="" id="{64B97C01-C543-4355-B8B2-5FDD166DD4B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35A29B79-4C0E-4F51-B519-0C3721924CF5}"/>
              </a:ext>
            </a:extLst>
          </p:cNvPr>
          <p:cNvSpPr>
            <a:spLocks noGrp="1"/>
          </p:cNvSpPr>
          <p:nvPr>
            <p:ph type="sldNum" sz="quarter" idx="12"/>
          </p:nvPr>
        </p:nvSpPr>
        <p:spPr/>
        <p:txBody>
          <a:bodyPr/>
          <a:lstStyle/>
          <a:p>
            <a:fld id="{F3FF281D-B5A5-45CB-8346-D85481CEE876}" type="slidenum">
              <a:rPr lang="ru-RU" smtClean="0"/>
              <a:t>‹#›</a:t>
            </a:fld>
            <a:endParaRPr lang="ru-RU"/>
          </a:p>
        </p:txBody>
      </p:sp>
    </p:spTree>
    <p:extLst>
      <p:ext uri="{BB962C8B-B14F-4D97-AF65-F5344CB8AC3E}">
        <p14:creationId xmlns:p14="http://schemas.microsoft.com/office/powerpoint/2010/main" val="1839893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weave">
          <a:fgClr>
            <a:schemeClr val="accent6">
              <a:lumMod val="75000"/>
            </a:schemeClr>
          </a:fgClr>
          <a:bgClr>
            <a:schemeClr val="bg1"/>
          </a:bgClr>
        </a:patt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5946A29-80D7-4D9E-B59F-F80D3A6FC4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CC14C6EB-185A-4B2E-9745-2F7CB43DF7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2FAB9F9-0681-4C5C-8773-01EDC0CF2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D4559-F41C-4BCD-88CF-5FFF3F43A712}" type="datetimeFigureOut">
              <a:rPr lang="ru-RU" smtClean="0"/>
              <a:t>08.09.2019</a:t>
            </a:fld>
            <a:endParaRPr lang="ru-RU"/>
          </a:p>
        </p:txBody>
      </p:sp>
      <p:sp>
        <p:nvSpPr>
          <p:cNvPr id="5" name="Нижний колонтитул 4">
            <a:extLst>
              <a:ext uri="{FF2B5EF4-FFF2-40B4-BE49-F238E27FC236}">
                <a16:creationId xmlns:a16="http://schemas.microsoft.com/office/drawing/2014/main" xmlns="" id="{A84E56D0-7C08-4E75-B5D5-F96D21CA83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CFC1044D-7735-4E34-81C1-EBDA2C128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F281D-B5A5-45CB-8346-D85481CEE876}" type="slidenum">
              <a:rPr lang="ru-RU" smtClean="0"/>
              <a:t>‹#›</a:t>
            </a:fld>
            <a:endParaRPr lang="ru-RU"/>
          </a:p>
        </p:txBody>
      </p:sp>
    </p:spTree>
    <p:extLst>
      <p:ext uri="{BB962C8B-B14F-4D97-AF65-F5344CB8AC3E}">
        <p14:creationId xmlns:p14="http://schemas.microsoft.com/office/powerpoint/2010/main" val="94562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tiff"/><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6.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e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8FE1D10-B3A2-480B-9365-46E6F7249CD1}"/>
              </a:ext>
            </a:extLst>
          </p:cNvPr>
          <p:cNvSpPr>
            <a:spLocks noGrp="1"/>
          </p:cNvSpPr>
          <p:nvPr>
            <p:ph type="ctrTitle"/>
          </p:nvPr>
        </p:nvSpPr>
        <p:spPr>
          <a:xfrm>
            <a:off x="642996" y="4331922"/>
            <a:ext cx="10906008" cy="1354710"/>
          </a:xfrm>
        </p:spPr>
        <p:txBody>
          <a:bodyPr>
            <a:normAutofit/>
          </a:bodyPr>
          <a:lstStyle/>
          <a:p>
            <a:r>
              <a:rPr lang="en-US" sz="3200" b="1" dirty="0">
                <a:latin typeface="Georgia" panose="02040502050405020303" pitchFamily="18" charset="0"/>
              </a:rPr>
              <a:t>LICHENOLOGICAL RESEARCH IN CENTRAL RUSSIA: RESULTS, PROBLEMS AND SOLUTIONS</a:t>
            </a:r>
            <a:endParaRPr lang="ru-RU" sz="3200" dirty="0">
              <a:latin typeface="Georgia" panose="02040502050405020303" pitchFamily="18" charset="0"/>
            </a:endParaRPr>
          </a:p>
        </p:txBody>
      </p:sp>
      <p:sp>
        <p:nvSpPr>
          <p:cNvPr id="3" name="Подзаголовок 2">
            <a:extLst>
              <a:ext uri="{FF2B5EF4-FFF2-40B4-BE49-F238E27FC236}">
                <a16:creationId xmlns:a16="http://schemas.microsoft.com/office/drawing/2014/main" xmlns="" id="{DF4B13D3-EFDB-42B4-A47E-4E7A061C2BD6}"/>
              </a:ext>
            </a:extLst>
          </p:cNvPr>
          <p:cNvSpPr>
            <a:spLocks noGrp="1"/>
          </p:cNvSpPr>
          <p:nvPr>
            <p:ph type="subTitle" idx="1"/>
          </p:nvPr>
        </p:nvSpPr>
        <p:spPr>
          <a:xfrm>
            <a:off x="527538" y="5859139"/>
            <a:ext cx="11021466" cy="806517"/>
          </a:xfrm>
        </p:spPr>
        <p:txBody>
          <a:bodyPr>
            <a:noAutofit/>
          </a:bodyPr>
          <a:lstStyle/>
          <a:p>
            <a:r>
              <a:rPr lang="en-US" b="1" i="1" dirty="0">
                <a:latin typeface="Georgia" panose="02040502050405020303" pitchFamily="18" charset="0"/>
              </a:rPr>
              <a:t>E.E. Muchnik</a:t>
            </a:r>
            <a:br>
              <a:rPr lang="en-US" b="1" i="1" dirty="0">
                <a:latin typeface="Georgia" panose="02040502050405020303" pitchFamily="18" charset="0"/>
              </a:rPr>
            </a:br>
            <a:r>
              <a:rPr lang="en-US" b="1" i="1" dirty="0">
                <a:latin typeface="Georgia" panose="02040502050405020303" pitchFamily="18" charset="0"/>
              </a:rPr>
              <a:t>Institute of Forest Science of</a:t>
            </a:r>
            <a:r>
              <a:rPr lang="ru-RU" b="1" i="1" dirty="0">
                <a:latin typeface="Georgia" panose="02040502050405020303" pitchFamily="18" charset="0"/>
              </a:rPr>
              <a:t> </a:t>
            </a:r>
            <a:r>
              <a:rPr lang="en-US" b="1" i="1" dirty="0">
                <a:latin typeface="Georgia" panose="02040502050405020303" pitchFamily="18" charset="0"/>
              </a:rPr>
              <a:t>RAS</a:t>
            </a:r>
            <a:endParaRPr lang="ru-RU" b="1" dirty="0">
              <a:latin typeface="Georgia" panose="02040502050405020303" pitchFamily="18" charset="0"/>
            </a:endParaRPr>
          </a:p>
        </p:txBody>
      </p:sp>
      <p:pic>
        <p:nvPicPr>
          <p:cNvPr id="11" name="Рисунок 10" descr="Изображение выглядит как дерево, внешний, лес, растение&#10;&#10;Автоматически созданное описание">
            <a:extLst>
              <a:ext uri="{FF2B5EF4-FFF2-40B4-BE49-F238E27FC236}">
                <a16:creationId xmlns:a16="http://schemas.microsoft.com/office/drawing/2014/main" xmlns="" id="{3B9F32ED-AB1C-48B4-8344-B6A1365232D3}"/>
              </a:ext>
            </a:extLst>
          </p:cNvPr>
          <p:cNvPicPr>
            <a:picLocks noChangeAspect="1"/>
          </p:cNvPicPr>
          <p:nvPr/>
        </p:nvPicPr>
        <p:blipFill rotWithShape="1">
          <a:blip r:embed="rId2">
            <a:extLst>
              <a:ext uri="{28A0092B-C50C-407E-A947-70E740481C1C}">
                <a14:useLocalDpi xmlns:a14="http://schemas.microsoft.com/office/drawing/2010/main" val="0"/>
              </a:ext>
            </a:extLst>
          </a:blip>
          <a:srcRect l="4693" r="20252" b="2"/>
          <a:stretch/>
        </p:blipFill>
        <p:spPr>
          <a:xfrm>
            <a:off x="321628" y="320511"/>
            <a:ext cx="3794760" cy="3930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Изображение выглядит как лишайник, цветок, гриб, дерево&#10;&#10;Автоматически созданное описание">
            <a:extLst>
              <a:ext uri="{FF2B5EF4-FFF2-40B4-BE49-F238E27FC236}">
                <a16:creationId xmlns:a16="http://schemas.microsoft.com/office/drawing/2014/main" xmlns="" id="{034A340F-BBE1-4AAC-B54F-1151ED5FCE37}"/>
              </a:ext>
            </a:extLst>
          </p:cNvPr>
          <p:cNvPicPr>
            <a:picLocks noChangeAspect="1"/>
          </p:cNvPicPr>
          <p:nvPr/>
        </p:nvPicPr>
        <p:blipFill rotWithShape="1">
          <a:blip r:embed="rId3">
            <a:extLst>
              <a:ext uri="{28A0092B-C50C-407E-A947-70E740481C1C}">
                <a14:useLocalDpi xmlns:a14="http://schemas.microsoft.com/office/drawing/2010/main" val="0"/>
              </a:ext>
            </a:extLst>
          </a:blip>
          <a:srcRect l="21325" r="13997" b="1"/>
          <a:stretch/>
        </p:blipFill>
        <p:spPr>
          <a:xfrm>
            <a:off x="4198385" y="320511"/>
            <a:ext cx="3794760" cy="3930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Изображение выглядит как торт, трава, гриб, еда&#10;&#10;Автоматически созданное описание">
            <a:extLst>
              <a:ext uri="{FF2B5EF4-FFF2-40B4-BE49-F238E27FC236}">
                <a16:creationId xmlns:a16="http://schemas.microsoft.com/office/drawing/2014/main" xmlns="" id="{DDEF4E01-BFBB-4F5C-A75B-C2A5A5FDF3B7}"/>
              </a:ext>
            </a:extLst>
          </p:cNvPr>
          <p:cNvPicPr>
            <a:picLocks noChangeAspect="1"/>
          </p:cNvPicPr>
          <p:nvPr/>
        </p:nvPicPr>
        <p:blipFill rotWithShape="1">
          <a:blip r:embed="rId4">
            <a:extLst>
              <a:ext uri="{28A0092B-C50C-407E-A947-70E740481C1C}">
                <a14:useLocalDpi xmlns:a14="http://schemas.microsoft.com/office/drawing/2010/main" val="0"/>
              </a:ext>
            </a:extLst>
          </a:blip>
          <a:srcRect l="21407" r="6191" b="-2"/>
          <a:stretch/>
        </p:blipFill>
        <p:spPr>
          <a:xfrm>
            <a:off x="8075142" y="320511"/>
            <a:ext cx="3794760" cy="3930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1" name="Straight Connector 70">
            <a:extLst>
              <a:ext uri="{FF2B5EF4-FFF2-40B4-BE49-F238E27FC236}">
                <a16:creationId xmlns:a16="http://schemas.microsoft.com/office/drawing/2014/main" xmlns="" id="{60188E89-AF78-40F6-B787-E9BD9C6256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5778706"/>
            <a:ext cx="9144000" cy="0"/>
          </a:xfrm>
          <a:prstGeom prst="line">
            <a:avLst/>
          </a:prstGeom>
          <a:ln w="19050">
            <a:solidFill>
              <a:srgbClr val="D64926"/>
            </a:solidFill>
          </a:ln>
        </p:spPr>
        <p:style>
          <a:lnRef idx="1">
            <a:schemeClr val="accent1"/>
          </a:lnRef>
          <a:fillRef idx="0">
            <a:schemeClr val="accent1"/>
          </a:fillRef>
          <a:effectRef idx="0">
            <a:schemeClr val="accent1"/>
          </a:effectRef>
          <a:fontRef idx="minor">
            <a:schemeClr val="tx1"/>
          </a:fontRef>
        </p:style>
      </p:cxnSp>
      <p:pic>
        <p:nvPicPr>
          <p:cNvPr id="1026" name="Picture 2" descr="цветная эмблема 12">
            <a:extLst>
              <a:ext uri="{FF2B5EF4-FFF2-40B4-BE49-F238E27FC236}">
                <a16:creationId xmlns:a16="http://schemas.microsoft.com/office/drawing/2014/main" xmlns="" id="{EF01C0F7-8868-4505-B609-7272510A0C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5950" y="5937414"/>
            <a:ext cx="11620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903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2A1FC070-D5AC-481A-A89B-C51C1B3D7F7A}"/>
              </a:ext>
            </a:extLst>
          </p:cNvPr>
          <p:cNvSpPr/>
          <p:nvPr/>
        </p:nvSpPr>
        <p:spPr>
          <a:xfrm>
            <a:off x="8878765" y="708404"/>
            <a:ext cx="2970276" cy="5262979"/>
          </a:xfrm>
          <a:prstGeom prst="rect">
            <a:avLst/>
          </a:prstGeom>
        </p:spPr>
        <p:txBody>
          <a:bodyPr wrap="square">
            <a:spAutoFit/>
          </a:bodyPr>
          <a:lstStyle/>
          <a:p>
            <a:r>
              <a:rPr lang="en-US" sz="24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Serious difficulties arise in the development of measures to protect of lichen biota richness in the Central Russia in general and on regional </a:t>
            </a:r>
          </a:p>
          <a:p>
            <a:r>
              <a:rPr lang="en-US" sz="24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(or zonal, depending on the approach) level in particular.</a:t>
            </a:r>
          </a:p>
        </p:txBody>
      </p:sp>
      <p:pic>
        <p:nvPicPr>
          <p:cNvPr id="9" name="Рисунок 8" descr="Изображение выглядит как текст, карта&#10;&#10;Автоматически созданное описание">
            <a:extLst>
              <a:ext uri="{FF2B5EF4-FFF2-40B4-BE49-F238E27FC236}">
                <a16:creationId xmlns:a16="http://schemas.microsoft.com/office/drawing/2014/main" xmlns="" id="{FBAFEF5D-243D-4DBF-B7AA-4D04CF0BDE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9" y="0"/>
            <a:ext cx="8612174" cy="6858000"/>
          </a:xfrm>
          <a:prstGeom prst="rect">
            <a:avLst/>
          </a:prstGeom>
        </p:spPr>
      </p:pic>
      <p:sp>
        <p:nvSpPr>
          <p:cNvPr id="10" name="Прямоугольник 9">
            <a:extLst>
              <a:ext uri="{FF2B5EF4-FFF2-40B4-BE49-F238E27FC236}">
                <a16:creationId xmlns:a16="http://schemas.microsoft.com/office/drawing/2014/main" xmlns="" id="{861B7F74-6E81-4F50-8CA9-F7E974CB865F}"/>
              </a:ext>
            </a:extLst>
          </p:cNvPr>
          <p:cNvSpPr/>
          <p:nvPr/>
        </p:nvSpPr>
        <p:spPr>
          <a:xfrm>
            <a:off x="19109" y="5048053"/>
            <a:ext cx="6534150" cy="923330"/>
          </a:xfrm>
          <a:prstGeom prst="rect">
            <a:avLst/>
          </a:prstGeom>
        </p:spPr>
        <p:txBody>
          <a:bodyPr wrap="square">
            <a:spAutoFit/>
          </a:bodyPr>
          <a:lstStyle/>
          <a:p>
            <a:r>
              <a:rPr lang="en-US" b="1" i="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rPr>
              <a:t>Total area of Special Protected Territories under Federal level is</a:t>
            </a:r>
            <a:r>
              <a:rPr lang="ru-RU" b="1" i="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rPr>
              <a:t> 13,26 </a:t>
            </a:r>
            <a:r>
              <a:rPr lang="en-US" b="1" i="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rPr>
              <a:t>th. km</a:t>
            </a:r>
            <a:r>
              <a:rPr lang="en-US" b="1" i="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rPr>
              <a:t>2 </a:t>
            </a:r>
            <a:r>
              <a:rPr lang="en-US" b="1" i="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rPr>
              <a:t>. Total richness of lichen biota is 719 species (77.5 %)</a:t>
            </a:r>
            <a:endParaRPr lang="ru-RU" b="1" i="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endParaRPr>
          </a:p>
        </p:txBody>
      </p:sp>
    </p:spTree>
    <p:extLst>
      <p:ext uri="{BB962C8B-B14F-4D97-AF65-F5344CB8AC3E}">
        <p14:creationId xmlns:p14="http://schemas.microsoft.com/office/powerpoint/2010/main" val="2450624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85"/>
            <a:ext cx="12192000"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8" y="3717032"/>
            <a:ext cx="8644128" cy="2212848"/>
          </a:xfrm>
          <a:prstGeom prst="rect">
            <a:avLst/>
          </a:prstGeom>
        </p:spPr>
      </p:pic>
      <p:sp>
        <p:nvSpPr>
          <p:cNvPr id="8" name="Заголовок 7"/>
          <p:cNvSpPr>
            <a:spLocks noGrp="1"/>
          </p:cNvSpPr>
          <p:nvPr>
            <p:ph type="title"/>
          </p:nvPr>
        </p:nvSpPr>
        <p:spPr>
          <a:xfrm>
            <a:off x="2450603" y="86280"/>
            <a:ext cx="6300192" cy="445515"/>
          </a:xfrm>
        </p:spPr>
        <p:txBody>
          <a:bodyPr/>
          <a:lstStyle/>
          <a:p>
            <a:r>
              <a:rPr lang="en-US" sz="24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South Taiga forest subzone</a:t>
            </a:r>
            <a:endParaRPr lang="ru-RU" sz="24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9" name="Двойная волна 8"/>
          <p:cNvSpPr/>
          <p:nvPr/>
        </p:nvSpPr>
        <p:spPr>
          <a:xfrm>
            <a:off x="266698" y="637768"/>
            <a:ext cx="5333999"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Total area in Central Russia (S1) </a:t>
            </a:r>
          </a:p>
          <a:p>
            <a:pPr algn="ctr"/>
            <a:r>
              <a:rPr lang="ru-RU" sz="1600" b="1" cap="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80.9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th.</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km</a:t>
            </a:r>
            <a:r>
              <a:rPr lang="ru-RU" sz="1600" b="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p>
        </p:txBody>
      </p:sp>
      <p:sp>
        <p:nvSpPr>
          <p:cNvPr id="10" name="Двойная волна 9"/>
          <p:cNvSpPr/>
          <p:nvPr/>
        </p:nvSpPr>
        <p:spPr>
          <a:xfrm>
            <a:off x="266699" y="1466978"/>
            <a:ext cx="5333998"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Lichen biota’s richness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3</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54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endPar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1" name="Двойная волна 10"/>
          <p:cNvSpPr/>
          <p:nvPr/>
        </p:nvSpPr>
        <p:spPr>
          <a:xfrm>
            <a:off x="266700" y="2278614"/>
            <a:ext cx="5333999" cy="1129407"/>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Protected lichens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12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including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 –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on</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Federal level</a:t>
            </a:r>
            <a:endPar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2" name="Прямоугольник 11"/>
          <p:cNvSpPr/>
          <p:nvPr/>
        </p:nvSpPr>
        <p:spPr>
          <a:xfrm>
            <a:off x="1847528" y="4079913"/>
            <a:ext cx="4063933" cy="342658"/>
          </a:xfrm>
          <a:prstGeom prst="rect">
            <a:avLst/>
          </a:prstGeom>
        </p:spPr>
        <p:txBody>
          <a:bodyPr wrap="none">
            <a:spAutoFit/>
          </a:bodyPr>
          <a:lstStyle/>
          <a:p>
            <a:pPr>
              <a:lnSpc>
                <a:spcPct val="107000"/>
              </a:lnSpc>
              <a:spcAft>
                <a:spcPts val="0"/>
              </a:spcAft>
            </a:pPr>
            <a:r>
              <a:rPr lang="en-US" sz="1600" b="1" dirty="0" err="1">
                <a:latin typeface="Georgia" panose="02040502050405020303" pitchFamily="18" charset="0"/>
                <a:ea typeface="Calibri" panose="020F0502020204030204" pitchFamily="34" charset="0"/>
                <a:cs typeface="Times New Roman" panose="02020603050405020304" pitchFamily="18" charset="0"/>
              </a:rPr>
              <a:t>Davinsky</a:t>
            </a:r>
            <a:r>
              <a:rPr lang="en-US" sz="1600" b="1" dirty="0">
                <a:latin typeface="Georgia" panose="02040502050405020303" pitchFamily="18" charset="0"/>
                <a:ea typeface="Calibri" panose="020F0502020204030204" pitchFamily="34" charset="0"/>
                <a:cs typeface="Times New Roman" panose="02020603050405020304" pitchFamily="18" charset="0"/>
              </a:rPr>
              <a:t> State Reserve</a:t>
            </a:r>
            <a:r>
              <a:rPr lang="ru-RU" sz="1600" b="1" dirty="0">
                <a:latin typeface="Georgia" panose="02040502050405020303" pitchFamily="18" charset="0"/>
                <a:ea typeface="Calibri" panose="020F0502020204030204" pitchFamily="34" charset="0"/>
                <a:cs typeface="Times New Roman" panose="02020603050405020304" pitchFamily="18" charset="0"/>
              </a:rPr>
              <a:t> – 178</a:t>
            </a:r>
            <a:r>
              <a:rPr lang="en-US" sz="1600" b="1" dirty="0">
                <a:latin typeface="Georgia" panose="02040502050405020303" pitchFamily="18" charset="0"/>
                <a:ea typeface="Calibri" panose="020F0502020204030204" pitchFamily="34" charset="0"/>
                <a:cs typeface="Times New Roman" panose="02020603050405020304" pitchFamily="18" charset="0"/>
              </a:rPr>
              <a:t> species</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Прямоугольник 12"/>
          <p:cNvSpPr/>
          <p:nvPr/>
        </p:nvSpPr>
        <p:spPr>
          <a:xfrm>
            <a:off x="5322099" y="4614123"/>
            <a:ext cx="4743606" cy="342658"/>
          </a:xfrm>
          <a:prstGeom prst="rect">
            <a:avLst/>
          </a:prstGeom>
        </p:spPr>
        <p:txBody>
          <a:bodyPr wrap="none">
            <a:spAutoFit/>
          </a:bodyPr>
          <a:lstStyle/>
          <a:p>
            <a:pPr>
              <a:lnSpc>
                <a:spcPct val="107000"/>
              </a:lnSpc>
            </a:pPr>
            <a:r>
              <a:rPr lang="en-US" sz="1600" b="1" dirty="0" err="1">
                <a:latin typeface="Georgia" panose="02040502050405020303" pitchFamily="18" charset="0"/>
                <a:ea typeface="Calibri" panose="020F0502020204030204" pitchFamily="34" charset="0"/>
                <a:cs typeface="Times New Roman" panose="02020603050405020304" pitchFamily="18" charset="0"/>
              </a:rPr>
              <a:t>Kologrivsky</a:t>
            </a:r>
            <a:r>
              <a:rPr lang="en-US" sz="1600" b="1" dirty="0">
                <a:latin typeface="Georgia" panose="02040502050405020303" pitchFamily="18" charset="0"/>
                <a:ea typeface="Calibri" panose="020F0502020204030204" pitchFamily="34" charset="0"/>
                <a:cs typeface="Times New Roman" panose="02020603050405020304" pitchFamily="18" charset="0"/>
              </a:rPr>
              <a:t> Les State Reserve</a:t>
            </a:r>
            <a:r>
              <a:rPr lang="ru-RU" sz="1600" b="1" dirty="0">
                <a:latin typeface="Georgia" panose="02040502050405020303" pitchFamily="18" charset="0"/>
                <a:ea typeface="Calibri" panose="020F0502020204030204" pitchFamily="34" charset="0"/>
                <a:cs typeface="Times New Roman" panose="02020603050405020304" pitchFamily="18" charset="0"/>
              </a:rPr>
              <a:t>– </a:t>
            </a:r>
            <a:r>
              <a:rPr lang="en-US" sz="1600" b="1" dirty="0">
                <a:latin typeface="Georgia" panose="02040502050405020303" pitchFamily="18" charset="0"/>
                <a:ea typeface="Calibri" panose="020F0502020204030204" pitchFamily="34" charset="0"/>
                <a:cs typeface="Times New Roman" panose="02020603050405020304" pitchFamily="18" charset="0"/>
              </a:rPr>
              <a:t>235</a:t>
            </a:r>
            <a:r>
              <a:rPr lang="ru-RU" sz="1600" b="1" dirty="0">
                <a:latin typeface="Georgia" panose="02040502050405020303" pitchFamily="18" charset="0"/>
                <a:ea typeface="Calibri" panose="020F0502020204030204" pitchFamily="34" charset="0"/>
                <a:cs typeface="Times New Roman" panose="02020603050405020304" pitchFamily="18" charset="0"/>
              </a:rPr>
              <a:t> </a:t>
            </a:r>
            <a:r>
              <a:rPr lang="en-US" sz="1600" b="1" dirty="0">
                <a:latin typeface="Georgia" panose="02040502050405020303" pitchFamily="18" charset="0"/>
                <a:ea typeface="Calibri" panose="020F0502020204030204" pitchFamily="34" charset="0"/>
                <a:cs typeface="Times New Roman" panose="02020603050405020304" pitchFamily="18" charset="0"/>
              </a:rPr>
              <a:t>species</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Прямоугольник 13"/>
          <p:cNvSpPr/>
          <p:nvPr/>
        </p:nvSpPr>
        <p:spPr>
          <a:xfrm>
            <a:off x="5165590" y="5236890"/>
            <a:ext cx="4187365" cy="338554"/>
          </a:xfrm>
          <a:prstGeom prst="rect">
            <a:avLst/>
          </a:prstGeom>
        </p:spPr>
        <p:txBody>
          <a:bodyPr wrap="none">
            <a:spAutoFit/>
          </a:bodyPr>
          <a:lstStyle/>
          <a:p>
            <a:r>
              <a:rPr lang="en-US" sz="1600" b="1" dirty="0" err="1">
                <a:latin typeface="Georgia" panose="02040502050405020303" pitchFamily="18" charset="0"/>
                <a:ea typeface="Calibri" panose="020F0502020204030204" pitchFamily="34" charset="0"/>
                <a:cs typeface="Times New Roman" panose="02020603050405020304" pitchFamily="18" charset="0"/>
              </a:rPr>
              <a:t>Sumarokovsky</a:t>
            </a:r>
            <a:r>
              <a:rPr lang="en-US" sz="1600" b="1" dirty="0">
                <a:latin typeface="Georgia" panose="02040502050405020303" pitchFamily="18" charset="0"/>
                <a:ea typeface="Calibri" panose="020F0502020204030204" pitchFamily="34" charset="0"/>
                <a:cs typeface="Times New Roman" panose="02020603050405020304" pitchFamily="18" charset="0"/>
              </a:rPr>
              <a:t> Wildlife Sanctuary </a:t>
            </a:r>
            <a:r>
              <a:rPr lang="ru-RU" sz="1600" b="1" dirty="0">
                <a:latin typeface="Georgia" panose="02040502050405020303" pitchFamily="18" charset="0"/>
                <a:ea typeface="Calibri" panose="020F0502020204030204" pitchFamily="34" charset="0"/>
                <a:cs typeface="Times New Roman" panose="02020603050405020304" pitchFamily="18" charset="0"/>
              </a:rPr>
              <a:t>- ??</a:t>
            </a:r>
            <a:endParaRPr lang="ru-RU" sz="1600" dirty="0"/>
          </a:p>
        </p:txBody>
      </p:sp>
      <p:sp>
        <p:nvSpPr>
          <p:cNvPr id="15" name="Прямоугольник 14"/>
          <p:cNvSpPr/>
          <p:nvPr/>
        </p:nvSpPr>
        <p:spPr>
          <a:xfrm>
            <a:off x="2685173" y="4955023"/>
            <a:ext cx="3895618" cy="342658"/>
          </a:xfrm>
          <a:prstGeom prst="rect">
            <a:avLst/>
          </a:prstGeom>
        </p:spPr>
        <p:txBody>
          <a:bodyPr wrap="none">
            <a:spAutoFit/>
          </a:bodyPr>
          <a:lstStyle/>
          <a:p>
            <a:pPr>
              <a:lnSpc>
                <a:spcPct val="107000"/>
              </a:lnSpc>
            </a:pPr>
            <a:r>
              <a:rPr lang="en-US" sz="1600" b="1" dirty="0">
                <a:latin typeface="Georgia" panose="02040502050405020303" pitchFamily="18" charset="0"/>
                <a:ea typeface="Calibri" panose="020F0502020204030204" pitchFamily="34" charset="0"/>
                <a:cs typeface="Times New Roman" panose="02020603050405020304" pitchFamily="18" charset="0"/>
              </a:rPr>
              <a:t>Yaroslavsky Wildlife Sanctuary </a:t>
            </a:r>
            <a:r>
              <a:rPr lang="ru-RU" sz="1600" b="1" dirty="0">
                <a:latin typeface="Georgia" panose="02040502050405020303"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Двойная волна 17"/>
          <p:cNvSpPr/>
          <p:nvPr/>
        </p:nvSpPr>
        <p:spPr>
          <a:xfrm>
            <a:off x="6391276" y="595502"/>
            <a:ext cx="5219700"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Total area of Specially Protected Territories </a:t>
            </a:r>
            <a:r>
              <a:rPr lang="en-US"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(S</a:t>
            </a:r>
            <a:r>
              <a:rPr lang="ru-RU"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2</a:t>
            </a:r>
            <a:r>
              <a:rPr lang="en-US"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2.12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th.</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km</a:t>
            </a:r>
            <a:r>
              <a:rPr lang="ru-RU" sz="1600" b="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(2.6 %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of S1)</a:t>
            </a:r>
            <a:endPar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9" name="Двойная волна 18"/>
          <p:cNvSpPr/>
          <p:nvPr/>
        </p:nvSpPr>
        <p:spPr>
          <a:xfrm>
            <a:off x="6391276" y="1446844"/>
            <a:ext cx="5219699"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Lichen biota’s richness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308 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 =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87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p>
        </p:txBody>
      </p:sp>
      <p:sp>
        <p:nvSpPr>
          <p:cNvPr id="20" name="Двойная волна 19"/>
          <p:cNvSpPr/>
          <p:nvPr/>
        </p:nvSpPr>
        <p:spPr>
          <a:xfrm>
            <a:off x="6340704" y="2298186"/>
            <a:ext cx="5219699" cy="1129407"/>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Protected lichens in Specially Protected Territories </a:t>
            </a:r>
          </a:p>
          <a:p>
            <a:pPr algn="ct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11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 = 91.6 %)</a:t>
            </a:r>
          </a:p>
        </p:txBody>
      </p:sp>
    </p:spTree>
    <p:extLst>
      <p:ext uri="{BB962C8B-B14F-4D97-AF65-F5344CB8AC3E}">
        <p14:creationId xmlns:p14="http://schemas.microsoft.com/office/powerpoint/2010/main" val="4213393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43"/>
            <a:ext cx="12192000" cy="6843914"/>
          </a:xfrm>
          <a:prstGeom prst="rect">
            <a:avLst/>
          </a:prstGeom>
          <a:pattFill prst="weave">
            <a:fgClr>
              <a:schemeClr val="accent6">
                <a:lumMod val="60000"/>
                <a:lumOff val="40000"/>
              </a:schemeClr>
            </a:fgClr>
            <a:bgClr>
              <a:schemeClr val="bg1"/>
            </a:bgClr>
          </a:pattFill>
          <a:ln>
            <a:solidFill>
              <a:schemeClr val="accent6">
                <a:lumMod val="75000"/>
              </a:schemeClr>
            </a:solidFill>
          </a:ln>
        </p:spPr>
      </p:pic>
      <p:sp>
        <p:nvSpPr>
          <p:cNvPr id="9" name="Двойная волна 8"/>
          <p:cNvSpPr/>
          <p:nvPr/>
        </p:nvSpPr>
        <p:spPr>
          <a:xfrm>
            <a:off x="411478" y="563973"/>
            <a:ext cx="4818888"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sm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Total area in Central Russia (S1) </a:t>
            </a:r>
          </a:p>
          <a:p>
            <a:pPr algn="ct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304.9 </a:t>
            </a:r>
            <a:r>
              <a:rPr lang="en-US" sz="16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th.</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km</a:t>
            </a:r>
            <a:r>
              <a:rPr lang="ru-RU" sz="1600" b="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ru-RU" sz="1600" b="1" cap="sm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0" name="Двойная волна 9"/>
          <p:cNvSpPr/>
          <p:nvPr/>
        </p:nvSpPr>
        <p:spPr>
          <a:xfrm>
            <a:off x="411480" y="1401316"/>
            <a:ext cx="4818888"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Lichen biota’s richness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730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endPar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1" name="Двойная волна 10"/>
          <p:cNvSpPr/>
          <p:nvPr/>
        </p:nvSpPr>
        <p:spPr>
          <a:xfrm>
            <a:off x="430283" y="2224636"/>
            <a:ext cx="4818886" cy="948737"/>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Protected lichens </a:t>
            </a:r>
            <a:r>
              <a:rPr lang="ru-RU"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110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including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4 –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on</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Federal level</a:t>
            </a:r>
            <a:endPar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135" y="3199165"/>
            <a:ext cx="9001000" cy="3731316"/>
          </a:xfrm>
          <a:prstGeom prst="ellipse">
            <a:avLst/>
          </a:prstGeom>
          <a:ln>
            <a:noFill/>
          </a:ln>
          <a:effectLst>
            <a:softEdge rad="112500"/>
          </a:effectLst>
        </p:spPr>
      </p:pic>
      <p:sp>
        <p:nvSpPr>
          <p:cNvPr id="17" name="Двойная волна 16"/>
          <p:cNvSpPr/>
          <p:nvPr/>
        </p:nvSpPr>
        <p:spPr>
          <a:xfrm>
            <a:off x="6668363" y="525444"/>
            <a:ext cx="5045099"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Total area of Specially Protected Territories </a:t>
            </a:r>
            <a:r>
              <a:rPr lang="en-US"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(S</a:t>
            </a:r>
            <a:r>
              <a:rPr lang="ru-RU"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2</a:t>
            </a:r>
            <a:r>
              <a:rPr lang="en-US"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9.12 </a:t>
            </a:r>
            <a:r>
              <a:rPr lang="en-US" sz="16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th.</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km</a:t>
            </a:r>
            <a:r>
              <a:rPr lang="ru-RU" sz="1600" b="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(3 %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of</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S1)</a:t>
            </a:r>
            <a:endPar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21" name="Двойная волна 20"/>
          <p:cNvSpPr/>
          <p:nvPr/>
        </p:nvSpPr>
        <p:spPr>
          <a:xfrm>
            <a:off x="6668363" y="1370415"/>
            <a:ext cx="5045099"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Lichen biota’s richness </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525 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 =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71.9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endParaRPr lang="ru-RU" sz="1600" b="1" cap="sm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22" name="Двойная волна 21"/>
          <p:cNvSpPr/>
          <p:nvPr/>
        </p:nvSpPr>
        <p:spPr>
          <a:xfrm>
            <a:off x="6649562" y="2189999"/>
            <a:ext cx="5082700" cy="1018013"/>
          </a:xfrm>
          <a:prstGeom prst="doubleWave">
            <a:avLst>
              <a:gd name="adj1" fmla="val 6250"/>
              <a:gd name="adj2" fmla="val -540"/>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Protected lichens in Specially Protected Territories </a:t>
            </a:r>
          </a:p>
          <a:p>
            <a:pPr algn="ct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77</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 =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70</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p>
        </p:txBody>
      </p:sp>
      <p:sp>
        <p:nvSpPr>
          <p:cNvPr id="2" name="Прямоугольник 1">
            <a:extLst>
              <a:ext uri="{FF2B5EF4-FFF2-40B4-BE49-F238E27FC236}">
                <a16:creationId xmlns:a16="http://schemas.microsoft.com/office/drawing/2014/main" xmlns="" id="{886A92F3-BB0C-4812-BB0D-BD968F4B89EC}"/>
              </a:ext>
            </a:extLst>
          </p:cNvPr>
          <p:cNvSpPr/>
          <p:nvPr/>
        </p:nvSpPr>
        <p:spPr>
          <a:xfrm>
            <a:off x="1991955" y="86567"/>
            <a:ext cx="7563106" cy="496801"/>
          </a:xfrm>
          <a:prstGeom prst="rect">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ru-RU" sz="24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С</a:t>
            </a:r>
            <a:r>
              <a:rPr lang="en-US" sz="2400" b="1" cap="small"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oniferous</a:t>
            </a:r>
            <a:r>
              <a:rPr lang="en-US" sz="24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-broadleaved forest subzone</a:t>
            </a:r>
          </a:p>
          <a:p>
            <a:pPr algn="ctr"/>
            <a:endParaRPr lang="ru-RU" sz="2400" b="1" cap="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9628314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xmlns="" id="{DA8975A5-D786-44E7-A8AD-C72491F76197}"/>
              </a:ext>
            </a:extLst>
          </p:cNvPr>
          <p:cNvGraphicFramePr>
            <a:graphicFrameLocks noGrp="1"/>
          </p:cNvGraphicFramePr>
          <p:nvPr>
            <p:extLst>
              <p:ext uri="{D42A27DB-BD31-4B8C-83A1-F6EECF244321}">
                <p14:modId xmlns:p14="http://schemas.microsoft.com/office/powerpoint/2010/main" val="3576055037"/>
              </p:ext>
            </p:extLst>
          </p:nvPr>
        </p:nvGraphicFramePr>
        <p:xfrm>
          <a:off x="0" y="0"/>
          <a:ext cx="12060935" cy="6750739"/>
        </p:xfrm>
        <a:graphic>
          <a:graphicData uri="http://schemas.openxmlformats.org/drawingml/2006/table">
            <a:tbl>
              <a:tblPr firstRow="1" firstCol="1" bandRow="1">
                <a:tableStyleId>{5C22544A-7EE6-4342-B048-85BDC9FD1C3A}</a:tableStyleId>
              </a:tblPr>
              <a:tblGrid>
                <a:gridCol w="2587752">
                  <a:extLst>
                    <a:ext uri="{9D8B030D-6E8A-4147-A177-3AD203B41FA5}">
                      <a16:colId xmlns:a16="http://schemas.microsoft.com/office/drawing/2014/main" xmlns="" val="2072789255"/>
                    </a:ext>
                  </a:extLst>
                </a:gridCol>
                <a:gridCol w="4634711">
                  <a:extLst>
                    <a:ext uri="{9D8B030D-6E8A-4147-A177-3AD203B41FA5}">
                      <a16:colId xmlns:a16="http://schemas.microsoft.com/office/drawing/2014/main" xmlns="" val="1015216052"/>
                    </a:ext>
                  </a:extLst>
                </a:gridCol>
                <a:gridCol w="2461033">
                  <a:extLst>
                    <a:ext uri="{9D8B030D-6E8A-4147-A177-3AD203B41FA5}">
                      <a16:colId xmlns:a16="http://schemas.microsoft.com/office/drawing/2014/main" xmlns="" val="173566541"/>
                    </a:ext>
                  </a:extLst>
                </a:gridCol>
                <a:gridCol w="2377439">
                  <a:extLst>
                    <a:ext uri="{9D8B030D-6E8A-4147-A177-3AD203B41FA5}">
                      <a16:colId xmlns:a16="http://schemas.microsoft.com/office/drawing/2014/main" xmlns="" val="2565497677"/>
                    </a:ext>
                  </a:extLst>
                </a:gridCol>
              </a:tblGrid>
              <a:tr h="1024128">
                <a:tc>
                  <a:txBody>
                    <a:bodyPr/>
                    <a:lstStyle/>
                    <a:p>
                      <a:pPr algn="ctr"/>
                      <a:r>
                        <a:rPr lang="en-US"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Type of Specially Protected </a:t>
                      </a:r>
                      <a:r>
                        <a:rPr lang="en-US" sz="1800" cap="small" baseline="0"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Territoria</a:t>
                      </a:r>
                      <a:endParaRPr lang="en-US"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67328" marR="67328" marT="0" marB="0" anchor="ctr">
                    <a:solidFill>
                      <a:schemeClr val="accent6">
                        <a:lumMod val="60000"/>
                        <a:lumOff val="40000"/>
                      </a:schemeClr>
                    </a:solidFill>
                  </a:tcPr>
                </a:tc>
                <a:tc>
                  <a:txBody>
                    <a:bodyPr/>
                    <a:lstStyle/>
                    <a:p>
                      <a:pPr algn="ctr"/>
                      <a:r>
                        <a:rPr lang="en-US"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Name of Specially Protected </a:t>
                      </a:r>
                      <a:r>
                        <a:rPr lang="en-US" sz="1800" cap="small" baseline="0"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Territoria</a:t>
                      </a:r>
                      <a:endParaRPr lang="en-US"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67328" marR="67328" marT="0" marB="0" anchor="ctr">
                    <a:solidFill>
                      <a:schemeClr val="accent6">
                        <a:lumMod val="60000"/>
                        <a:lumOff val="40000"/>
                      </a:schemeClr>
                    </a:solidFill>
                  </a:tcPr>
                </a:tc>
                <a:tc>
                  <a:txBody>
                    <a:bodyPr/>
                    <a:lstStyle/>
                    <a:p>
                      <a:pPr marL="0" algn="ctr" defTabSz="914400" rtl="0" eaLnBrk="1" latinLnBrk="0" hangingPunct="1"/>
                      <a:r>
                        <a:rPr lang="en-US"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Known number of lichen species</a:t>
                      </a:r>
                    </a:p>
                  </a:txBody>
                  <a:tcPr marL="67328" marR="67328" marT="0" marB="0" anchor="ctr">
                    <a:solidFill>
                      <a:schemeClr val="accent6">
                        <a:lumMod val="60000"/>
                        <a:lumOff val="40000"/>
                      </a:schemeClr>
                    </a:solidFill>
                  </a:tcPr>
                </a:tc>
                <a:tc>
                  <a:txBody>
                    <a:bodyPr/>
                    <a:lstStyle/>
                    <a:p>
                      <a:pPr marL="0" algn="ctr" defTabSz="914400" rtl="0" eaLnBrk="1" latinLnBrk="0" hangingPunct="1"/>
                      <a:r>
                        <a:rPr lang="en-US"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Research</a:t>
                      </a:r>
                      <a:r>
                        <a:rPr lang="ru-RU"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 </a:t>
                      </a:r>
                      <a:r>
                        <a:rPr lang="en-US"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level </a:t>
                      </a:r>
                    </a:p>
                  </a:txBody>
                  <a:tcPr marL="67328" marR="67328" marT="0" marB="0" anchor="ctr">
                    <a:solidFill>
                      <a:schemeClr val="accent6">
                        <a:lumMod val="60000"/>
                        <a:lumOff val="40000"/>
                      </a:schemeClr>
                    </a:solidFill>
                  </a:tcPr>
                </a:tc>
                <a:extLst>
                  <a:ext uri="{0D108BD9-81ED-4DB2-BD59-A6C34878D82A}">
                    <a16:rowId xmlns:a16="http://schemas.microsoft.com/office/drawing/2014/main" xmlns="" val="2691964934"/>
                  </a:ext>
                </a:extLst>
              </a:tr>
              <a:tr h="462305">
                <a:tc rowSpan="3">
                  <a:txBody>
                    <a:bodyPr/>
                    <a:lstStyle/>
                    <a:p>
                      <a:pPr marL="71755" marR="71755" algn="ctr" defTabSz="914400" rtl="0" eaLnBrk="1" latinLnBrk="0" hangingPunct="1">
                        <a:lnSpc>
                          <a:spcPct val="107000"/>
                        </a:lnSpc>
                        <a:spcAft>
                          <a:spcPts val="800"/>
                        </a:spcAft>
                      </a:pPr>
                      <a:endParaRPr lang="ru-RU"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Times New Roman" panose="02020603050405020304" pitchFamily="18" charset="0"/>
                      </a:endParaRPr>
                    </a:p>
                    <a:p>
                      <a:pPr marL="71755" marR="71755" algn="ctr" defTabSz="914400" rtl="0" eaLnBrk="1" latinLnBrk="0" hangingPunct="1">
                        <a:lnSpc>
                          <a:spcPct val="107000"/>
                        </a:lnSpc>
                        <a:spcAft>
                          <a:spcPts val="800"/>
                        </a:spcAft>
                      </a:pPr>
                      <a:r>
                        <a:rPr lang="en-US"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Times New Roman" panose="02020603050405020304" pitchFamily="18" charset="0"/>
                        </a:rPr>
                        <a:t>State Nature Reserves</a:t>
                      </a:r>
                      <a:endParaRPr lang="ru-RU"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Times New Roman" panose="02020603050405020304" pitchFamily="18" charset="0"/>
                      </a:endParaRPr>
                    </a:p>
                  </a:txBody>
                  <a:tcPr marL="67328" marR="67328" marT="0" marB="0" vert="vert270">
                    <a:solidFill>
                      <a:schemeClr val="accent6">
                        <a:lumMod val="60000"/>
                        <a:lumOff val="40000"/>
                      </a:schemeClr>
                    </a:solidFill>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Tsentralno-Lesnoy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3</a:t>
                      </a:r>
                      <a:r>
                        <a:rPr lang="en-US"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81</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nSpc>
                          <a:spcPct val="107000"/>
                        </a:lnSpc>
                        <a:spcAft>
                          <a:spcPts val="800"/>
                        </a:spcAft>
                      </a:pPr>
                      <a:r>
                        <a:rPr lang="en-US"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High</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extLst>
                  <a:ext uri="{0D108BD9-81ED-4DB2-BD59-A6C34878D82A}">
                    <a16:rowId xmlns:a16="http://schemas.microsoft.com/office/drawing/2014/main" xmlns="" val="2885671766"/>
                  </a:ext>
                </a:extLst>
              </a:tr>
              <a:tr h="462305">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Prioksko-Terrasny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108</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marL="0" algn="l" defTabSz="914400" rtl="0" eaLnBrk="1" latinLnBrk="0" hangingPunct="1">
                        <a:lnSpc>
                          <a:spcPct val="107000"/>
                        </a:lnSpc>
                        <a:spcAft>
                          <a:spcPts val="800"/>
                        </a:spcAft>
                      </a:pPr>
                      <a:r>
                        <a:rPr lang="en-US" sz="2000" b="1" i="1" kern="1200" dirty="0">
                          <a:solidFill>
                            <a:schemeClr val="accent2">
                              <a:lumMod val="50000"/>
                            </a:schemeClr>
                          </a:solidFill>
                          <a:effectLst/>
                          <a:latin typeface="Georgia" panose="02040502050405020303" pitchFamily="18" charset="0"/>
                          <a:cs typeface="Times New Roman" panose="02020603050405020304" pitchFamily="18" charset="0"/>
                        </a:rPr>
                        <a:t>Poor</a:t>
                      </a:r>
                    </a:p>
                  </a:txBody>
                  <a:tcPr marL="67328" marR="67328" marT="0" marB="0">
                    <a:solidFill>
                      <a:schemeClr val="accent6">
                        <a:lumMod val="40000"/>
                        <a:lumOff val="60000"/>
                      </a:schemeClr>
                    </a:solidFill>
                  </a:tcPr>
                </a:tc>
                <a:extLst>
                  <a:ext uri="{0D108BD9-81ED-4DB2-BD59-A6C34878D82A}">
                    <a16:rowId xmlns:a16="http://schemas.microsoft.com/office/drawing/2014/main" xmlns="" val="3263498803"/>
                  </a:ext>
                </a:extLst>
              </a:tr>
              <a:tr h="462305">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Oksky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gn="ctr">
                        <a:lnSpc>
                          <a:spcPct val="107000"/>
                        </a:lnSpc>
                        <a:spcAft>
                          <a:spcPts val="800"/>
                        </a:spcAft>
                      </a:pPr>
                      <a:r>
                        <a:rPr lang="en-US"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217</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nSpc>
                          <a:spcPct val="107000"/>
                        </a:lnSpc>
                        <a:spcAft>
                          <a:spcPts val="800"/>
                        </a:spcAft>
                      </a:pPr>
                      <a:r>
                        <a:rPr lang="en-US"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High</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extLst>
                  <a:ext uri="{0D108BD9-81ED-4DB2-BD59-A6C34878D82A}">
                    <a16:rowId xmlns:a16="http://schemas.microsoft.com/office/drawing/2014/main" xmlns="" val="1261202576"/>
                  </a:ext>
                </a:extLst>
              </a:tr>
              <a:tr h="375551">
                <a:tc rowSpan="8">
                  <a:txBody>
                    <a:bodyPr/>
                    <a:lstStyle/>
                    <a:p>
                      <a:pPr marL="71755" marR="71755" algn="ctr" defTabSz="914400" rtl="0" eaLnBrk="1" latinLnBrk="0" hangingPunct="1">
                        <a:lnSpc>
                          <a:spcPct val="107000"/>
                        </a:lnSpc>
                        <a:spcAft>
                          <a:spcPts val="800"/>
                        </a:spcAft>
                      </a:pPr>
                      <a:r>
                        <a:rPr lang="ru-RU"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p>
                    <a:p>
                      <a:pPr marL="71755" marR="71755" algn="ctr" defTabSz="914400" rtl="0" eaLnBrk="1" latinLnBrk="0" hangingPunct="1">
                        <a:lnSpc>
                          <a:spcPct val="107000"/>
                        </a:lnSpc>
                        <a:spcAft>
                          <a:spcPts val="800"/>
                        </a:spcAft>
                      </a:pPr>
                      <a:r>
                        <a:rPr lang="en-US"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National parks</a:t>
                      </a:r>
                      <a:endParaRPr lang="ru-RU"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vert="vert270">
                    <a:solidFill>
                      <a:schemeClr val="accent6">
                        <a:lumMod val="60000"/>
                        <a:lumOff val="40000"/>
                      </a:schemeClr>
                    </a:solidFill>
                  </a:tcPr>
                </a:tc>
                <a:tc>
                  <a:txBody>
                    <a:bodyPr/>
                    <a:lstStyle/>
                    <a:p>
                      <a:pPr marL="0" algn="l" defTabSz="914400" rtl="0" eaLnBrk="1" latinLnBrk="0" hangingPunct="1">
                        <a:lnSpc>
                          <a:spcPct val="107000"/>
                        </a:lnSpc>
                        <a:spcAft>
                          <a:spcPts val="800"/>
                        </a:spcAft>
                      </a:pPr>
                      <a:r>
                        <a:rPr lang="en-US" sz="2000" b="1" i="1" kern="1200" dirty="0" err="1">
                          <a:solidFill>
                            <a:schemeClr val="accent6">
                              <a:lumMod val="50000"/>
                            </a:schemeClr>
                          </a:solidFill>
                          <a:effectLst/>
                          <a:latin typeface="Georgia" panose="02040502050405020303" pitchFamily="18" charset="0"/>
                          <a:ea typeface="+mn-ea"/>
                          <a:cs typeface="+mn-cs"/>
                        </a:rPr>
                        <a:t>Pleshcheevo</a:t>
                      </a:r>
                      <a:r>
                        <a:rPr lang="en-US" sz="2000" b="1" i="1" kern="1200" dirty="0">
                          <a:solidFill>
                            <a:schemeClr val="accent6">
                              <a:lumMod val="50000"/>
                            </a:schemeClr>
                          </a:solidFill>
                          <a:effectLst/>
                          <a:latin typeface="Georgia" panose="02040502050405020303" pitchFamily="18" charset="0"/>
                          <a:ea typeface="+mn-ea"/>
                          <a:cs typeface="+mn-cs"/>
                        </a:rPr>
                        <a:t> </a:t>
                      </a:r>
                      <a:r>
                        <a:rPr lang="en-US" sz="2000" b="1" i="1" kern="1200" dirty="0" err="1">
                          <a:solidFill>
                            <a:schemeClr val="accent6">
                              <a:lumMod val="50000"/>
                            </a:schemeClr>
                          </a:solidFill>
                          <a:effectLst/>
                          <a:latin typeface="Georgia" panose="02040502050405020303" pitchFamily="18" charset="0"/>
                          <a:ea typeface="+mn-ea"/>
                          <a:cs typeface="+mn-cs"/>
                        </a:rPr>
                        <a:t>Ozero</a:t>
                      </a:r>
                      <a:endParaRPr lang="ru-RU" sz="2000" b="1" i="1" kern="1200" dirty="0">
                        <a:solidFill>
                          <a:schemeClr val="accent6">
                            <a:lumMod val="50000"/>
                          </a:schemeClr>
                        </a:solidFill>
                        <a:effectLst/>
                        <a:latin typeface="Georgia" panose="02040502050405020303" pitchFamily="18" charset="0"/>
                        <a:ea typeface="+mn-ea"/>
                        <a:cs typeface="+mn-cs"/>
                      </a:endParaRPr>
                    </a:p>
                  </a:txBody>
                  <a:tcPr marL="67328" marR="67328" marT="0" marB="0">
                    <a:solidFill>
                      <a:schemeClr val="accent6">
                        <a:lumMod val="40000"/>
                        <a:lumOff val="60000"/>
                      </a:schemeClr>
                    </a:solidFill>
                  </a:tcPr>
                </a:tc>
                <a:tc>
                  <a:txBody>
                    <a:bodyPr/>
                    <a:lstStyle/>
                    <a:p>
                      <a:pPr marL="0" algn="ctr" defTabSz="914400" rtl="0" eaLnBrk="1" latinLnBrk="0" hangingPunct="1">
                        <a:lnSpc>
                          <a:spcPct val="107000"/>
                        </a:lnSpc>
                        <a:spcAft>
                          <a:spcPts val="800"/>
                        </a:spcAft>
                      </a:pPr>
                      <a:r>
                        <a:rPr lang="ru-RU" sz="2000" b="1" i="1" kern="120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105</a:t>
                      </a:r>
                      <a:endParaRPr lang="ru-RU" sz="2000" i="1" kern="120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endParaRPr>
                    </a:p>
                  </a:txBody>
                  <a:tcPr marL="67328" marR="67328" marT="0" marB="0">
                    <a:solidFill>
                      <a:schemeClr val="accent6">
                        <a:lumMod val="40000"/>
                        <a:lumOff val="60000"/>
                      </a:schemeClr>
                    </a:solidFill>
                  </a:tcPr>
                </a:tc>
                <a:tc>
                  <a:txBody>
                    <a:bodyPr/>
                    <a:lstStyle/>
                    <a:p>
                      <a:pPr marL="0" algn="l" defTabSz="914400" rtl="0" eaLnBrk="1" latinLnBrk="0" hangingPunct="1">
                        <a:lnSpc>
                          <a:spcPct val="107000"/>
                        </a:lnSpc>
                        <a:spcAft>
                          <a:spcPts val="800"/>
                        </a:spcAft>
                      </a:pPr>
                      <a:r>
                        <a:rPr lang="en-US" sz="2000" b="1" i="1" kern="1200" dirty="0">
                          <a:solidFill>
                            <a:schemeClr val="accent6">
                              <a:lumMod val="50000"/>
                            </a:schemeClr>
                          </a:solidFill>
                          <a:effectLst/>
                          <a:latin typeface="Georgia" panose="02040502050405020303" pitchFamily="18" charset="0"/>
                          <a:cs typeface="Times New Roman" panose="02020603050405020304" pitchFamily="18" charset="0"/>
                        </a:rPr>
                        <a:t>Poor</a:t>
                      </a:r>
                    </a:p>
                  </a:txBody>
                  <a:tcPr marL="67328" marR="67328" marT="0" marB="0">
                    <a:solidFill>
                      <a:schemeClr val="accent6">
                        <a:lumMod val="40000"/>
                        <a:lumOff val="60000"/>
                      </a:schemeClr>
                    </a:solidFill>
                  </a:tcPr>
                </a:tc>
                <a:extLst>
                  <a:ext uri="{0D108BD9-81ED-4DB2-BD59-A6C34878D82A}">
                    <a16:rowId xmlns:a16="http://schemas.microsoft.com/office/drawing/2014/main" xmlns="" val="958141073"/>
                  </a:ext>
                </a:extLst>
              </a:tr>
              <a:tr h="375551">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Zavidovo</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321</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nSpc>
                          <a:spcPct val="107000"/>
                        </a:lnSpc>
                        <a:spcAft>
                          <a:spcPts val="800"/>
                        </a:spcAft>
                      </a:pPr>
                      <a:r>
                        <a:rPr lang="en-US"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High</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extLst>
                  <a:ext uri="{0D108BD9-81ED-4DB2-BD59-A6C34878D82A}">
                    <a16:rowId xmlns:a16="http://schemas.microsoft.com/office/drawing/2014/main" xmlns="" val="1134873837"/>
                  </a:ext>
                </a:extLst>
              </a:tr>
              <a:tr h="375551">
                <a:tc vMerge="1">
                  <a:txBody>
                    <a:bodyPr/>
                    <a:lstStyle/>
                    <a:p>
                      <a:endParaRPr lang="ru-RU"/>
                    </a:p>
                  </a:txBody>
                  <a:tcPr/>
                </a:tc>
                <a:tc>
                  <a:txBody>
                    <a:bodyPr/>
                    <a:lstStyle/>
                    <a:p>
                      <a:pPr marL="0" algn="l" defTabSz="914400" rtl="0" eaLnBrk="1" latinLnBrk="0" hangingPunct="1">
                        <a:lnSpc>
                          <a:spcPct val="107000"/>
                        </a:lnSpc>
                        <a:spcAft>
                          <a:spcPts val="800"/>
                        </a:spcAft>
                      </a:pPr>
                      <a:r>
                        <a:rPr lang="en-US" sz="2000" b="1" i="1" kern="1200" dirty="0" err="1">
                          <a:solidFill>
                            <a:schemeClr val="accent6">
                              <a:lumMod val="50000"/>
                            </a:schemeClr>
                          </a:solidFill>
                          <a:effectLst/>
                          <a:latin typeface="Georgia" panose="02040502050405020303" pitchFamily="18" charset="0"/>
                          <a:ea typeface="+mn-ea"/>
                          <a:cs typeface="+mn-cs"/>
                        </a:rPr>
                        <a:t>Smolenskoye</a:t>
                      </a:r>
                      <a:r>
                        <a:rPr lang="en-US" sz="2000" b="1" i="1" kern="1200" dirty="0">
                          <a:solidFill>
                            <a:schemeClr val="accent6">
                              <a:lumMod val="50000"/>
                            </a:schemeClr>
                          </a:solidFill>
                          <a:effectLst/>
                          <a:latin typeface="Georgia" panose="02040502050405020303" pitchFamily="18" charset="0"/>
                          <a:ea typeface="+mn-ea"/>
                          <a:cs typeface="+mn-cs"/>
                        </a:rPr>
                        <a:t> </a:t>
                      </a:r>
                      <a:r>
                        <a:rPr lang="en-US" sz="2000" b="1" i="1" kern="1200" dirty="0" err="1">
                          <a:solidFill>
                            <a:schemeClr val="accent6">
                              <a:lumMod val="50000"/>
                            </a:schemeClr>
                          </a:solidFill>
                          <a:effectLst/>
                          <a:latin typeface="Georgia" panose="02040502050405020303" pitchFamily="18" charset="0"/>
                          <a:ea typeface="+mn-ea"/>
                          <a:cs typeface="+mn-cs"/>
                        </a:rPr>
                        <a:t>Poozerie</a:t>
                      </a:r>
                      <a:endParaRPr lang="ru-RU" sz="2000" b="1" i="1" kern="1200" dirty="0">
                        <a:solidFill>
                          <a:schemeClr val="accent6">
                            <a:lumMod val="50000"/>
                          </a:schemeClr>
                        </a:solidFill>
                        <a:effectLst/>
                        <a:latin typeface="Georgia" panose="02040502050405020303" pitchFamily="18" charset="0"/>
                        <a:ea typeface="+mn-ea"/>
                        <a:cs typeface="+mn-cs"/>
                      </a:endParaRPr>
                    </a:p>
                  </a:txBody>
                  <a:tcPr marL="67328" marR="67328" marT="0" marB="0">
                    <a:solidFill>
                      <a:schemeClr val="accent6">
                        <a:lumMod val="40000"/>
                        <a:lumOff val="60000"/>
                      </a:schemeClr>
                    </a:solidFill>
                  </a:tcPr>
                </a:tc>
                <a:tc>
                  <a:txBody>
                    <a:bodyPr/>
                    <a:lstStyle/>
                    <a:p>
                      <a:pPr marL="0" algn="ctr" defTabSz="914400" rtl="0" eaLnBrk="1" latinLnBrk="0" hangingPunct="1">
                        <a:lnSpc>
                          <a:spcPct val="107000"/>
                        </a:lnSpc>
                        <a:spcAft>
                          <a:spcPts val="800"/>
                        </a:spcAft>
                      </a:pPr>
                      <a:r>
                        <a:rPr lang="ru-RU" sz="2000" b="1" i="1" kern="120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160</a:t>
                      </a:r>
                      <a:endParaRPr lang="ru-RU" sz="2000" i="1" kern="120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endParaRPr>
                    </a:p>
                  </a:txBody>
                  <a:tcPr marL="67328" marR="67328" marT="0" marB="0">
                    <a:solidFill>
                      <a:schemeClr val="accent6">
                        <a:lumMod val="40000"/>
                        <a:lumOff val="60000"/>
                      </a:schemeClr>
                    </a:solidFill>
                  </a:tcPr>
                </a:tc>
                <a:tc>
                  <a:txBody>
                    <a:bodyPr/>
                    <a:lstStyle/>
                    <a:p>
                      <a:pPr marL="0" algn="l" defTabSz="914400" rtl="0" eaLnBrk="1" latinLnBrk="0" hangingPunct="1">
                        <a:lnSpc>
                          <a:spcPct val="107000"/>
                        </a:lnSpc>
                        <a:spcAft>
                          <a:spcPts val="800"/>
                        </a:spcAft>
                      </a:pPr>
                      <a:r>
                        <a:rPr lang="en-US" sz="2000" b="1" i="1" kern="1200" dirty="0">
                          <a:solidFill>
                            <a:schemeClr val="accent2">
                              <a:lumMod val="50000"/>
                            </a:schemeClr>
                          </a:solidFill>
                          <a:effectLst/>
                          <a:latin typeface="Georgia" panose="02040502050405020303" pitchFamily="18" charset="0"/>
                          <a:cs typeface="Times New Roman" panose="02020603050405020304" pitchFamily="18" charset="0"/>
                        </a:rPr>
                        <a:t>Poor</a:t>
                      </a:r>
                    </a:p>
                  </a:txBody>
                  <a:tcPr marL="67328" marR="67328" marT="0" marB="0">
                    <a:solidFill>
                      <a:schemeClr val="accent6">
                        <a:lumMod val="40000"/>
                        <a:lumOff val="60000"/>
                      </a:schemeClr>
                    </a:solidFill>
                  </a:tcPr>
                </a:tc>
                <a:extLst>
                  <a:ext uri="{0D108BD9-81ED-4DB2-BD59-A6C34878D82A}">
                    <a16:rowId xmlns:a16="http://schemas.microsoft.com/office/drawing/2014/main" xmlns="" val="2047426892"/>
                  </a:ext>
                </a:extLst>
              </a:tr>
              <a:tr h="375551">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Losiny</a:t>
                      </a:r>
                      <a:r>
                        <a:rPr lang="en-US" sz="2000" b="1" i="1" dirty="0">
                          <a:solidFill>
                            <a:schemeClr val="accent6">
                              <a:lumMod val="50000"/>
                            </a:schemeClr>
                          </a:solidFill>
                          <a:effectLst/>
                          <a:latin typeface="Georgia" panose="02040502050405020303" pitchFamily="18" charset="0"/>
                        </a:rPr>
                        <a:t> </a:t>
                      </a:r>
                      <a:r>
                        <a:rPr lang="en-US" sz="2000" b="1" i="1" dirty="0" err="1">
                          <a:solidFill>
                            <a:schemeClr val="accent6">
                              <a:lumMod val="50000"/>
                            </a:schemeClr>
                          </a:solidFill>
                          <a:effectLst/>
                          <a:latin typeface="Georgia" panose="02040502050405020303" pitchFamily="18" charset="0"/>
                        </a:rPr>
                        <a:t>Ostrov</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85</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marL="0" algn="l" defTabSz="914400" rtl="0" eaLnBrk="1" latinLnBrk="0" hangingPunct="1">
                        <a:lnSpc>
                          <a:spcPct val="107000"/>
                        </a:lnSpc>
                        <a:spcAft>
                          <a:spcPts val="800"/>
                        </a:spcAft>
                      </a:pPr>
                      <a:r>
                        <a:rPr lang="en-US" sz="2000" b="1" i="1" kern="1200" dirty="0">
                          <a:solidFill>
                            <a:schemeClr val="accent2">
                              <a:lumMod val="50000"/>
                            </a:schemeClr>
                          </a:solidFill>
                          <a:effectLst/>
                          <a:latin typeface="Georgia" panose="02040502050405020303" pitchFamily="18" charset="0"/>
                          <a:cs typeface="Times New Roman" panose="02020603050405020304" pitchFamily="18" charset="0"/>
                        </a:rPr>
                        <a:t>Poor</a:t>
                      </a:r>
                    </a:p>
                  </a:txBody>
                  <a:tcPr marL="67328" marR="67328" marT="0" marB="0">
                    <a:solidFill>
                      <a:schemeClr val="accent6">
                        <a:lumMod val="20000"/>
                        <a:lumOff val="80000"/>
                      </a:schemeClr>
                    </a:solidFill>
                  </a:tcPr>
                </a:tc>
                <a:extLst>
                  <a:ext uri="{0D108BD9-81ED-4DB2-BD59-A6C34878D82A}">
                    <a16:rowId xmlns:a16="http://schemas.microsoft.com/office/drawing/2014/main" xmlns="" val="197100272"/>
                  </a:ext>
                </a:extLst>
              </a:tr>
              <a:tr h="375551">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Meshchera</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167</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a:lnSpc>
                          <a:spcPct val="107000"/>
                        </a:lnSpc>
                        <a:spcAft>
                          <a:spcPts val="800"/>
                        </a:spcAft>
                      </a:pPr>
                      <a:r>
                        <a:rPr lang="en-US"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High</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extLst>
                  <a:ext uri="{0D108BD9-81ED-4DB2-BD59-A6C34878D82A}">
                    <a16:rowId xmlns:a16="http://schemas.microsoft.com/office/drawing/2014/main" xmlns="" val="3009515885"/>
                  </a:ext>
                </a:extLst>
              </a:tr>
              <a:tr h="375551">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Meshchersky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136</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marL="0" algn="l" defTabSz="914400" rtl="0" eaLnBrk="1" latinLnBrk="0" hangingPunct="1">
                        <a:lnSpc>
                          <a:spcPct val="107000"/>
                        </a:lnSpc>
                        <a:spcAft>
                          <a:spcPts val="800"/>
                        </a:spcAft>
                      </a:pPr>
                      <a:r>
                        <a:rPr lang="en-US" sz="2000" b="1" i="1" kern="1200" dirty="0">
                          <a:solidFill>
                            <a:schemeClr val="accent2">
                              <a:lumMod val="50000"/>
                            </a:schemeClr>
                          </a:solidFill>
                          <a:effectLst/>
                          <a:latin typeface="Georgia" panose="02040502050405020303" pitchFamily="18" charset="0"/>
                          <a:cs typeface="Times New Roman" panose="02020603050405020304" pitchFamily="18" charset="0"/>
                        </a:rPr>
                        <a:t>Poor</a:t>
                      </a:r>
                    </a:p>
                  </a:txBody>
                  <a:tcPr marL="67328" marR="67328" marT="0" marB="0">
                    <a:solidFill>
                      <a:schemeClr val="accent6">
                        <a:lumMod val="20000"/>
                        <a:lumOff val="80000"/>
                      </a:schemeClr>
                    </a:solidFill>
                  </a:tcPr>
                </a:tc>
                <a:extLst>
                  <a:ext uri="{0D108BD9-81ED-4DB2-BD59-A6C34878D82A}">
                    <a16:rowId xmlns:a16="http://schemas.microsoft.com/office/drawing/2014/main" xmlns="" val="3992499897"/>
                  </a:ext>
                </a:extLst>
              </a:tr>
              <a:tr h="375551">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Orlovskoye</a:t>
                      </a:r>
                      <a:r>
                        <a:rPr lang="en-US" sz="2000" b="1" i="1" dirty="0">
                          <a:solidFill>
                            <a:schemeClr val="accent6">
                              <a:lumMod val="50000"/>
                            </a:schemeClr>
                          </a:solidFill>
                          <a:effectLst/>
                          <a:latin typeface="Georgia" panose="02040502050405020303" pitchFamily="18" charset="0"/>
                        </a:rPr>
                        <a:t> </a:t>
                      </a:r>
                      <a:r>
                        <a:rPr lang="en-US" sz="2000" b="1" i="1" dirty="0" err="1">
                          <a:solidFill>
                            <a:schemeClr val="accent6">
                              <a:lumMod val="50000"/>
                            </a:schemeClr>
                          </a:solidFill>
                          <a:effectLst/>
                          <a:latin typeface="Georgia" panose="02040502050405020303" pitchFamily="18" charset="0"/>
                        </a:rPr>
                        <a:t>Polesie</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178</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a:lnSpc>
                          <a:spcPct val="107000"/>
                        </a:lnSpc>
                        <a:spcAft>
                          <a:spcPts val="800"/>
                        </a:spcAft>
                      </a:pPr>
                      <a:r>
                        <a:rPr lang="en-US"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High</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extLst>
                  <a:ext uri="{0D108BD9-81ED-4DB2-BD59-A6C34878D82A}">
                    <a16:rowId xmlns:a16="http://schemas.microsoft.com/office/drawing/2014/main" xmlns="" val="3623504991"/>
                  </a:ext>
                </a:extLst>
              </a:tr>
              <a:tr h="375551">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Ugra</a:t>
                      </a:r>
                      <a:r>
                        <a:rPr lang="en-US" sz="2000" b="1" i="1" dirty="0">
                          <a:solidFill>
                            <a:schemeClr val="accent6">
                              <a:lumMod val="50000"/>
                            </a:schemeClr>
                          </a:solidFill>
                          <a:effectLst/>
                          <a:latin typeface="Georgia" panose="02040502050405020303" pitchFamily="18" charset="0"/>
                        </a:rPr>
                        <a:t> </a:t>
                      </a:r>
                      <a:r>
                        <a:rPr lang="ru-RU" sz="2000" b="1" i="1" dirty="0">
                          <a:solidFill>
                            <a:schemeClr val="accent6">
                              <a:lumMod val="50000"/>
                            </a:schemeClr>
                          </a:solidFill>
                          <a:effectLst/>
                          <a:latin typeface="Georgia" panose="02040502050405020303" pitchFamily="18" charset="0"/>
                        </a:rPr>
                        <a:t>(</a:t>
                      </a:r>
                      <a:r>
                        <a:rPr lang="en-US" sz="2000" b="1" i="1" dirty="0" err="1">
                          <a:solidFill>
                            <a:schemeClr val="accent6">
                              <a:lumMod val="50000"/>
                            </a:schemeClr>
                          </a:solidFill>
                          <a:effectLst/>
                          <a:latin typeface="Georgia" panose="02040502050405020303" pitchFamily="18" charset="0"/>
                        </a:rPr>
                        <a:t>Ugorsky</a:t>
                      </a:r>
                      <a:r>
                        <a:rPr lang="en-US" sz="2000" b="1" i="1" dirty="0">
                          <a:solidFill>
                            <a:schemeClr val="accent6">
                              <a:lumMod val="50000"/>
                            </a:schemeClr>
                          </a:solidFill>
                          <a:effectLst/>
                          <a:latin typeface="Georgia" panose="02040502050405020303" pitchFamily="18" charset="0"/>
                        </a:rPr>
                        <a:t> cluster</a:t>
                      </a:r>
                      <a:r>
                        <a:rPr lang="ru-RU" sz="2000" b="1" i="1" dirty="0">
                          <a:solidFill>
                            <a:schemeClr val="accent6">
                              <a:lumMod val="50000"/>
                            </a:schemeClr>
                          </a:solidFill>
                          <a:effectLst/>
                          <a:latin typeface="Georgia" panose="02040502050405020303" pitchFamily="18" charset="0"/>
                        </a:rPr>
                        <a:t>)</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143</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marL="0" algn="l" defTabSz="914400" rtl="0" eaLnBrk="1" latinLnBrk="0" hangingPunct="1">
                        <a:lnSpc>
                          <a:spcPct val="107000"/>
                        </a:lnSpc>
                        <a:spcAft>
                          <a:spcPts val="800"/>
                        </a:spcAft>
                      </a:pPr>
                      <a:r>
                        <a:rPr lang="en-US" sz="2000" b="1" i="1" kern="1200" dirty="0">
                          <a:solidFill>
                            <a:schemeClr val="accent2">
                              <a:lumMod val="50000"/>
                            </a:schemeClr>
                          </a:solidFill>
                          <a:effectLst/>
                          <a:latin typeface="Georgia" panose="02040502050405020303" pitchFamily="18" charset="0"/>
                          <a:cs typeface="Times New Roman" panose="02020603050405020304" pitchFamily="18" charset="0"/>
                        </a:rPr>
                        <a:t>Poor</a:t>
                      </a:r>
                    </a:p>
                  </a:txBody>
                  <a:tcPr marL="67328" marR="67328" marT="0" marB="0">
                    <a:solidFill>
                      <a:schemeClr val="accent6">
                        <a:lumMod val="20000"/>
                        <a:lumOff val="80000"/>
                      </a:schemeClr>
                    </a:solidFill>
                  </a:tcPr>
                </a:tc>
                <a:extLst>
                  <a:ext uri="{0D108BD9-81ED-4DB2-BD59-A6C34878D82A}">
                    <a16:rowId xmlns:a16="http://schemas.microsoft.com/office/drawing/2014/main" xmlns="" val="3134997523"/>
                  </a:ext>
                </a:extLst>
              </a:tr>
              <a:tr h="333822">
                <a:tc rowSpan="4">
                  <a:txBody>
                    <a:bodyPr/>
                    <a:lstStyle/>
                    <a:p>
                      <a:pPr marL="71755" marR="71755" algn="ctr">
                        <a:lnSpc>
                          <a:spcPct val="107000"/>
                        </a:lnSpc>
                        <a:spcAft>
                          <a:spcPts val="800"/>
                        </a:spcAft>
                      </a:pPr>
                      <a:endParaRPr lang="ru-RU"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p>
                      <a:pPr marL="71755" marR="71755" algn="ctr">
                        <a:lnSpc>
                          <a:spcPct val="107000"/>
                        </a:lnSpc>
                        <a:spcAft>
                          <a:spcPts val="800"/>
                        </a:spcAft>
                      </a:pPr>
                      <a:r>
                        <a:rPr lang="en-US"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Wildlife Sanctuaries of Federal level</a:t>
                      </a:r>
                      <a:endParaRPr lang="ru-RU"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vert="vert270">
                    <a:solidFill>
                      <a:schemeClr val="accent6">
                        <a:lumMod val="60000"/>
                        <a:lumOff val="40000"/>
                      </a:schemeClr>
                    </a:solidFill>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Klyazminsky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a:t>
                      </a:r>
                      <a:endPar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marL="0" algn="l" defTabSz="914400" rtl="0" eaLnBrk="1" latinLnBrk="0" hangingPunct="1">
                        <a:lnSpc>
                          <a:spcPct val="107000"/>
                        </a:lnSpc>
                        <a:spcAft>
                          <a:spcPts val="800"/>
                        </a:spcAft>
                      </a:pPr>
                      <a:r>
                        <a:rPr lang="en-US" sz="2000" b="1" i="1" kern="1200" dirty="0">
                          <a:solidFill>
                            <a:srgbClr val="C00000"/>
                          </a:solidFill>
                          <a:effectLst/>
                          <a:latin typeface="Georgia" panose="02040502050405020303" pitchFamily="18" charset="0"/>
                          <a:ea typeface="+mn-ea"/>
                          <a:cs typeface="Times New Roman" panose="02020603050405020304" pitchFamily="18" charset="0"/>
                        </a:rPr>
                        <a:t>Not investigated</a:t>
                      </a:r>
                    </a:p>
                  </a:txBody>
                  <a:tcPr marL="67328" marR="67328" marT="0" marB="0">
                    <a:solidFill>
                      <a:schemeClr val="accent6">
                        <a:lumMod val="40000"/>
                        <a:lumOff val="60000"/>
                      </a:schemeClr>
                    </a:solidFill>
                  </a:tcPr>
                </a:tc>
                <a:extLst>
                  <a:ext uri="{0D108BD9-81ED-4DB2-BD59-A6C34878D82A}">
                    <a16:rowId xmlns:a16="http://schemas.microsoft.com/office/drawing/2014/main" xmlns="" val="2580801267"/>
                  </a:ext>
                </a:extLst>
              </a:tr>
              <a:tr h="333822">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Muromsky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a:t>
                      </a:r>
                      <a:endPar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marL="0" algn="l" defTabSz="914400" rtl="0" eaLnBrk="1" latinLnBrk="0" hangingPunct="1">
                        <a:lnSpc>
                          <a:spcPct val="107000"/>
                        </a:lnSpc>
                        <a:spcAft>
                          <a:spcPts val="800"/>
                        </a:spcAft>
                      </a:pPr>
                      <a:r>
                        <a:rPr lang="en-US" sz="2000" b="1" i="1" kern="1200" dirty="0">
                          <a:solidFill>
                            <a:srgbClr val="C00000"/>
                          </a:solidFill>
                          <a:effectLst/>
                          <a:latin typeface="Georgia" panose="02040502050405020303" pitchFamily="18" charset="0"/>
                          <a:ea typeface="+mn-ea"/>
                          <a:cs typeface="Times New Roman" panose="02020603050405020304" pitchFamily="18" charset="0"/>
                        </a:rPr>
                        <a:t>Not investigated</a:t>
                      </a:r>
                    </a:p>
                  </a:txBody>
                  <a:tcPr marL="67328" marR="67328" marT="0" marB="0">
                    <a:solidFill>
                      <a:schemeClr val="accent6">
                        <a:lumMod val="20000"/>
                        <a:lumOff val="80000"/>
                      </a:schemeClr>
                    </a:solidFill>
                  </a:tcPr>
                </a:tc>
                <a:extLst>
                  <a:ext uri="{0D108BD9-81ED-4DB2-BD59-A6C34878D82A}">
                    <a16:rowId xmlns:a16="http://schemas.microsoft.com/office/drawing/2014/main" xmlns="" val="2437443824"/>
                  </a:ext>
                </a:extLst>
              </a:tr>
              <a:tr h="333822">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Ryazansky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87</a:t>
                      </a:r>
                      <a:endParaRPr lang="ru-RU" sz="2000"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40000"/>
                        <a:lumOff val="60000"/>
                      </a:schemeClr>
                    </a:solidFill>
                  </a:tcPr>
                </a:tc>
                <a:tc>
                  <a:txBody>
                    <a:bodyPr/>
                    <a:lstStyle/>
                    <a:p>
                      <a:pPr marL="0" algn="l" defTabSz="914400" rtl="0" eaLnBrk="1" latinLnBrk="0" hangingPunct="1">
                        <a:lnSpc>
                          <a:spcPct val="107000"/>
                        </a:lnSpc>
                        <a:spcAft>
                          <a:spcPts val="800"/>
                        </a:spcAft>
                      </a:pPr>
                      <a:r>
                        <a:rPr lang="en-US" sz="2000" b="1" i="1" kern="1200" dirty="0">
                          <a:solidFill>
                            <a:schemeClr val="accent2">
                              <a:lumMod val="50000"/>
                            </a:schemeClr>
                          </a:solidFill>
                          <a:effectLst/>
                          <a:latin typeface="Georgia" panose="02040502050405020303" pitchFamily="18" charset="0"/>
                          <a:cs typeface="Times New Roman" panose="02020603050405020304" pitchFamily="18" charset="0"/>
                        </a:rPr>
                        <a:t>Poor</a:t>
                      </a:r>
                    </a:p>
                  </a:txBody>
                  <a:tcPr marL="67328" marR="67328" marT="0" marB="0">
                    <a:solidFill>
                      <a:schemeClr val="accent6">
                        <a:lumMod val="40000"/>
                        <a:lumOff val="60000"/>
                      </a:schemeClr>
                    </a:solidFill>
                  </a:tcPr>
                </a:tc>
                <a:extLst>
                  <a:ext uri="{0D108BD9-81ED-4DB2-BD59-A6C34878D82A}">
                    <a16:rowId xmlns:a16="http://schemas.microsoft.com/office/drawing/2014/main" xmlns="" val="1421847753"/>
                  </a:ext>
                </a:extLst>
              </a:tr>
              <a:tr h="333822">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Kletnyansky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7328" marR="67328"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114</a:t>
                      </a:r>
                    </a:p>
                  </a:txBody>
                  <a:tcPr marL="67328" marR="67328" marT="0" marB="0">
                    <a:solidFill>
                      <a:schemeClr val="accent6">
                        <a:lumMod val="20000"/>
                        <a:lumOff val="80000"/>
                      </a:schemeClr>
                    </a:solidFill>
                  </a:tcPr>
                </a:tc>
                <a:tc>
                  <a:txBody>
                    <a:bodyPr/>
                    <a:lstStyle/>
                    <a:p>
                      <a:pPr marL="0" algn="l" defTabSz="914400" rtl="0" eaLnBrk="1" latinLnBrk="0" hangingPunct="1">
                        <a:lnSpc>
                          <a:spcPct val="107000"/>
                        </a:lnSpc>
                        <a:spcAft>
                          <a:spcPts val="800"/>
                        </a:spcAft>
                      </a:pPr>
                      <a:r>
                        <a:rPr lang="en-US" sz="2000" b="1" i="1" kern="1200" dirty="0">
                          <a:solidFill>
                            <a:schemeClr val="accent2">
                              <a:lumMod val="50000"/>
                            </a:schemeClr>
                          </a:solidFill>
                          <a:effectLst/>
                          <a:latin typeface="Georgia" panose="02040502050405020303" pitchFamily="18" charset="0"/>
                          <a:cs typeface="Times New Roman" panose="02020603050405020304" pitchFamily="18" charset="0"/>
                        </a:rPr>
                        <a:t>Poor</a:t>
                      </a:r>
                    </a:p>
                  </a:txBody>
                  <a:tcPr marL="67328" marR="67328" marT="0" marB="0">
                    <a:solidFill>
                      <a:schemeClr val="accent6">
                        <a:lumMod val="20000"/>
                        <a:lumOff val="80000"/>
                      </a:schemeClr>
                    </a:solidFill>
                  </a:tcPr>
                </a:tc>
                <a:extLst>
                  <a:ext uri="{0D108BD9-81ED-4DB2-BD59-A6C34878D82A}">
                    <a16:rowId xmlns:a16="http://schemas.microsoft.com/office/drawing/2014/main" xmlns="" val="2214909618"/>
                  </a:ext>
                </a:extLst>
              </a:tr>
            </a:tbl>
          </a:graphicData>
        </a:graphic>
      </p:graphicFrame>
    </p:spTree>
    <p:extLst>
      <p:ext uri="{BB962C8B-B14F-4D97-AF65-F5344CB8AC3E}">
        <p14:creationId xmlns:p14="http://schemas.microsoft.com/office/powerpoint/2010/main" val="38476541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85"/>
            <a:ext cx="12192000" cy="6843915"/>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7256" y="3543284"/>
            <a:ext cx="8857488" cy="3029712"/>
          </a:xfrm>
          <a:prstGeom prst="ellipse">
            <a:avLst/>
          </a:prstGeom>
          <a:ln>
            <a:noFill/>
          </a:ln>
          <a:effectLst>
            <a:softEdge rad="112500"/>
          </a:effectLst>
        </p:spPr>
      </p:pic>
      <p:sp>
        <p:nvSpPr>
          <p:cNvPr id="12" name="Прямоугольник 11"/>
          <p:cNvSpPr/>
          <p:nvPr/>
        </p:nvSpPr>
        <p:spPr>
          <a:xfrm>
            <a:off x="4723198" y="4855129"/>
            <a:ext cx="3974165" cy="342658"/>
          </a:xfrm>
          <a:prstGeom prst="rect">
            <a:avLst/>
          </a:prstGeom>
        </p:spPr>
        <p:txBody>
          <a:bodyPr wrap="none">
            <a:spAutoFit/>
          </a:bodyPr>
          <a:lstStyle/>
          <a:p>
            <a:pPr>
              <a:lnSpc>
                <a:spcPct val="107000"/>
              </a:lnSpc>
            </a:pPr>
            <a:r>
              <a:rPr lang="en-US" sz="1600" b="1" dirty="0">
                <a:latin typeface="Georgia" panose="02040502050405020303" pitchFamily="18" charset="0"/>
                <a:ea typeface="Calibri" panose="020F0502020204030204" pitchFamily="34" charset="0"/>
                <a:cs typeface="Times New Roman" panose="02020603050405020304" pitchFamily="18" charset="0"/>
              </a:rPr>
              <a:t>SNR </a:t>
            </a:r>
            <a:r>
              <a:rPr lang="en-US" sz="1600" b="1" dirty="0" err="1">
                <a:latin typeface="Georgia" panose="02040502050405020303" pitchFamily="18" charset="0"/>
                <a:ea typeface="Calibri" panose="020F0502020204030204" pitchFamily="34" charset="0"/>
                <a:cs typeface="Times New Roman" panose="02020603050405020304" pitchFamily="18" charset="0"/>
              </a:rPr>
              <a:t>Kaluzhskie</a:t>
            </a:r>
            <a:r>
              <a:rPr lang="en-US" sz="1600" b="1" dirty="0">
                <a:latin typeface="Georgia" panose="02040502050405020303" pitchFamily="18" charset="0"/>
                <a:ea typeface="Calibri" panose="020F0502020204030204" pitchFamily="34" charset="0"/>
                <a:cs typeface="Times New Roman" panose="02020603050405020304" pitchFamily="18" charset="0"/>
              </a:rPr>
              <a:t> </a:t>
            </a:r>
            <a:r>
              <a:rPr lang="en-US" sz="1600" b="1" dirty="0" err="1">
                <a:latin typeface="Georgia" panose="02040502050405020303" pitchFamily="18" charset="0"/>
                <a:ea typeface="Calibri" panose="020F0502020204030204" pitchFamily="34" charset="0"/>
                <a:cs typeface="Times New Roman" panose="02020603050405020304" pitchFamily="18" charset="0"/>
              </a:rPr>
              <a:t>zaseki</a:t>
            </a:r>
            <a:r>
              <a:rPr lang="en-US" sz="1600" b="1" dirty="0">
                <a:latin typeface="Georgia" panose="02040502050405020303" pitchFamily="18" charset="0"/>
                <a:ea typeface="Calibri" panose="020F0502020204030204" pitchFamily="34" charset="0"/>
                <a:cs typeface="Times New Roman" panose="02020603050405020304" pitchFamily="18" charset="0"/>
              </a:rPr>
              <a:t> </a:t>
            </a:r>
            <a:r>
              <a:rPr lang="ru-RU" sz="1600" b="1" dirty="0">
                <a:latin typeface="Georgia" panose="02040502050405020303" pitchFamily="18" charset="0"/>
                <a:ea typeface="Calibri" panose="020F0502020204030204" pitchFamily="34" charset="0"/>
                <a:cs typeface="Times New Roman" panose="02020603050405020304" pitchFamily="18" charset="0"/>
              </a:rPr>
              <a:t>– 151 </a:t>
            </a:r>
            <a:r>
              <a:rPr lang="en-US" sz="1600" b="1" dirty="0">
                <a:latin typeface="Georgia" panose="02040502050405020303" pitchFamily="18" charset="0"/>
                <a:ea typeface="Calibri" panose="020F0502020204030204" pitchFamily="34" charset="0"/>
              </a:rPr>
              <a:t>species</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3607990" y="5682896"/>
            <a:ext cx="3384260" cy="338554"/>
          </a:xfrm>
          <a:prstGeom prst="rect">
            <a:avLst/>
          </a:prstGeom>
        </p:spPr>
        <p:txBody>
          <a:bodyPr wrap="none">
            <a:spAutoFit/>
          </a:bodyPr>
          <a:lstStyle/>
          <a:p>
            <a:r>
              <a:rPr lang="en-US" sz="1600" b="1" dirty="0">
                <a:latin typeface="Georgia" panose="02040502050405020303" pitchFamily="18" charset="0"/>
                <a:ea typeface="Calibri" panose="020F0502020204030204" pitchFamily="34" charset="0"/>
              </a:rPr>
              <a:t>SNR </a:t>
            </a:r>
            <a:r>
              <a:rPr lang="en-US" sz="1600" b="1" dirty="0" err="1">
                <a:latin typeface="Georgia" panose="02040502050405020303" pitchFamily="18" charset="0"/>
                <a:ea typeface="Calibri" panose="020F0502020204030204" pitchFamily="34" charset="0"/>
              </a:rPr>
              <a:t>Bryansky</a:t>
            </a:r>
            <a:r>
              <a:rPr lang="en-US" sz="1600" b="1" dirty="0">
                <a:latin typeface="Georgia" panose="02040502050405020303" pitchFamily="18" charset="0"/>
                <a:ea typeface="Calibri" panose="020F0502020204030204" pitchFamily="34" charset="0"/>
              </a:rPr>
              <a:t> les</a:t>
            </a:r>
            <a:r>
              <a:rPr lang="ru-RU" sz="1600" b="1" dirty="0">
                <a:latin typeface="Georgia" panose="02040502050405020303" pitchFamily="18" charset="0"/>
                <a:ea typeface="Calibri" panose="020F0502020204030204" pitchFamily="34" charset="0"/>
                <a:cs typeface="Times New Roman" panose="02020603050405020304" pitchFamily="18" charset="0"/>
              </a:rPr>
              <a:t>–</a:t>
            </a:r>
            <a:r>
              <a:rPr lang="ru-RU" sz="1600" b="1" dirty="0">
                <a:latin typeface="Georgia" panose="02040502050405020303" pitchFamily="18" charset="0"/>
                <a:ea typeface="Calibri" panose="020F0502020204030204" pitchFamily="34" charset="0"/>
              </a:rPr>
              <a:t> 177 </a:t>
            </a:r>
            <a:r>
              <a:rPr lang="en-US" sz="1600" b="1" dirty="0">
                <a:latin typeface="Georgia" panose="02040502050405020303" pitchFamily="18" charset="0"/>
                <a:ea typeface="Calibri" panose="020F0502020204030204" pitchFamily="34" charset="0"/>
              </a:rPr>
              <a:t>species</a:t>
            </a:r>
            <a:endParaRPr lang="ru-RU" sz="1600" b="1" dirty="0">
              <a:latin typeface="Georgia" panose="02040502050405020303" pitchFamily="18" charset="0"/>
            </a:endParaRPr>
          </a:p>
        </p:txBody>
      </p:sp>
      <p:sp>
        <p:nvSpPr>
          <p:cNvPr id="6" name="Прямоугольник 5"/>
          <p:cNvSpPr/>
          <p:nvPr/>
        </p:nvSpPr>
        <p:spPr>
          <a:xfrm>
            <a:off x="5226660" y="3791508"/>
            <a:ext cx="4094391" cy="338554"/>
          </a:xfrm>
          <a:prstGeom prst="rect">
            <a:avLst/>
          </a:prstGeom>
        </p:spPr>
        <p:txBody>
          <a:bodyPr wrap="none">
            <a:spAutoFit/>
          </a:bodyPr>
          <a:lstStyle/>
          <a:p>
            <a:r>
              <a:rPr lang="en-US" sz="1600" b="1" dirty="0">
                <a:latin typeface="Georgia" panose="02040502050405020303" pitchFamily="18" charset="0"/>
                <a:ea typeface="Calibri" panose="020F0502020204030204" pitchFamily="34" charset="0"/>
              </a:rPr>
              <a:t>State Complex “</a:t>
            </a:r>
            <a:r>
              <a:rPr lang="en-US" sz="1600" b="1" dirty="0" err="1">
                <a:latin typeface="Georgia" panose="02040502050405020303" pitchFamily="18" charset="0"/>
                <a:ea typeface="Calibri" panose="020F0502020204030204" pitchFamily="34" charset="0"/>
              </a:rPr>
              <a:t>Tarusa</a:t>
            </a:r>
            <a:r>
              <a:rPr lang="en-US" sz="1600" b="1" dirty="0">
                <a:latin typeface="Georgia" panose="02040502050405020303" pitchFamily="18" charset="0"/>
                <a:ea typeface="Calibri" panose="020F0502020204030204" pitchFamily="34" charset="0"/>
              </a:rPr>
              <a:t>”</a:t>
            </a:r>
            <a:r>
              <a:rPr lang="ru-RU" sz="1600" b="1" dirty="0">
                <a:latin typeface="Georgia" panose="02040502050405020303" pitchFamily="18" charset="0"/>
                <a:ea typeface="Calibri" panose="020F0502020204030204" pitchFamily="34" charset="0"/>
              </a:rPr>
              <a:t>– 197 </a:t>
            </a:r>
            <a:r>
              <a:rPr lang="en-US" sz="1600" b="1" dirty="0">
                <a:latin typeface="Georgia" panose="02040502050405020303" pitchFamily="18" charset="0"/>
                <a:ea typeface="Calibri" panose="020F0502020204030204" pitchFamily="34" charset="0"/>
              </a:rPr>
              <a:t>species</a:t>
            </a:r>
            <a:endParaRPr lang="ru-RU" sz="1600" b="1" dirty="0">
              <a:latin typeface="Georgia" panose="02040502050405020303" pitchFamily="18" charset="0"/>
            </a:endParaRPr>
          </a:p>
        </p:txBody>
      </p:sp>
      <p:sp>
        <p:nvSpPr>
          <p:cNvPr id="15" name="Прямоугольник 14"/>
          <p:cNvSpPr/>
          <p:nvPr/>
        </p:nvSpPr>
        <p:spPr>
          <a:xfrm>
            <a:off x="5084934" y="4382070"/>
            <a:ext cx="4899498" cy="584775"/>
          </a:xfrm>
          <a:prstGeom prst="rect">
            <a:avLst/>
          </a:prstGeom>
        </p:spPr>
        <p:txBody>
          <a:bodyPr wrap="square">
            <a:spAutoFit/>
          </a:bodyPr>
          <a:lstStyle/>
          <a:p>
            <a:r>
              <a:rPr lang="en-US" sz="1600" b="1" dirty="0">
                <a:latin typeface="Georgia" panose="02040502050405020303" pitchFamily="18" charset="0"/>
                <a:ea typeface="Calibri" panose="020F0502020204030204" pitchFamily="34" charset="0"/>
              </a:rPr>
              <a:t>NP </a:t>
            </a:r>
            <a:r>
              <a:rPr lang="en-US" sz="1600" b="1" dirty="0" err="1">
                <a:latin typeface="Georgia" panose="02040502050405020303" pitchFamily="18" charset="0"/>
                <a:ea typeface="Calibri" panose="020F0502020204030204" pitchFamily="34" charset="0"/>
              </a:rPr>
              <a:t>Ugra</a:t>
            </a:r>
            <a:r>
              <a:rPr lang="ru-RU" sz="1600" b="1" dirty="0">
                <a:latin typeface="Georgia" panose="02040502050405020303" pitchFamily="18" charset="0"/>
                <a:ea typeface="Calibri" panose="020F0502020204030204" pitchFamily="34" charset="0"/>
              </a:rPr>
              <a:t> (</a:t>
            </a:r>
            <a:r>
              <a:rPr lang="en-US" sz="1600" b="1" dirty="0" err="1">
                <a:latin typeface="Georgia" panose="02040502050405020303" pitchFamily="18" charset="0"/>
              </a:rPr>
              <a:t>Vorotynsky</a:t>
            </a:r>
            <a:r>
              <a:rPr lang="ru-RU" sz="1600" b="1" i="1" dirty="0">
                <a:solidFill>
                  <a:schemeClr val="accent6">
                    <a:lumMod val="50000"/>
                  </a:schemeClr>
                </a:solidFill>
                <a:latin typeface="Georgia" panose="02040502050405020303" pitchFamily="18" charset="0"/>
              </a:rPr>
              <a:t> </a:t>
            </a:r>
            <a:r>
              <a:rPr lang="en-US" sz="1600" b="1" dirty="0">
                <a:latin typeface="Georgia" panose="02040502050405020303" pitchFamily="18" charset="0"/>
              </a:rPr>
              <a:t>and</a:t>
            </a:r>
            <a:r>
              <a:rPr lang="en-US" sz="1600" b="1" i="1" dirty="0">
                <a:solidFill>
                  <a:schemeClr val="accent6">
                    <a:lumMod val="50000"/>
                  </a:schemeClr>
                </a:solidFill>
                <a:latin typeface="Georgia" panose="02040502050405020303" pitchFamily="18" charset="0"/>
              </a:rPr>
              <a:t> </a:t>
            </a:r>
            <a:r>
              <a:rPr lang="en-US" sz="1600" b="1" dirty="0" err="1">
                <a:latin typeface="Georgia" panose="02040502050405020303" pitchFamily="18" charset="0"/>
                <a:ea typeface="Calibri" panose="020F0502020204030204" pitchFamily="34" charset="0"/>
              </a:rPr>
              <a:t>Zhizdrinsky</a:t>
            </a:r>
            <a:r>
              <a:rPr lang="en-US" sz="1600" b="1" dirty="0">
                <a:latin typeface="Georgia" panose="02040502050405020303" pitchFamily="18" charset="0"/>
                <a:ea typeface="Calibri" panose="020F0502020204030204" pitchFamily="34" charset="0"/>
              </a:rPr>
              <a:t> clusters</a:t>
            </a:r>
            <a:r>
              <a:rPr lang="ru-RU" sz="1600" b="1" dirty="0">
                <a:latin typeface="Georgia" panose="02040502050405020303" pitchFamily="18" charset="0"/>
                <a:ea typeface="Calibri" panose="020F0502020204030204" pitchFamily="34" charset="0"/>
              </a:rPr>
              <a:t>) – 121 </a:t>
            </a:r>
            <a:r>
              <a:rPr lang="en-US" sz="1600" b="1" dirty="0">
                <a:latin typeface="Georgia" panose="02040502050405020303" pitchFamily="18" charset="0"/>
                <a:ea typeface="Calibri" panose="020F0502020204030204" pitchFamily="34" charset="0"/>
              </a:rPr>
              <a:t>species</a:t>
            </a:r>
            <a:endParaRPr lang="ru-RU" sz="1600" b="1" dirty="0">
              <a:latin typeface="Georgia" panose="02040502050405020303" pitchFamily="18" charset="0"/>
            </a:endParaRPr>
          </a:p>
        </p:txBody>
      </p:sp>
      <p:sp>
        <p:nvSpPr>
          <p:cNvPr id="16" name="Двойная волна 15">
            <a:extLst>
              <a:ext uri="{FF2B5EF4-FFF2-40B4-BE49-F238E27FC236}">
                <a16:creationId xmlns:a16="http://schemas.microsoft.com/office/drawing/2014/main" xmlns="" id="{BD301D31-4E06-452D-AB98-1726B6B9CD69}"/>
              </a:ext>
            </a:extLst>
          </p:cNvPr>
          <p:cNvSpPr/>
          <p:nvPr/>
        </p:nvSpPr>
        <p:spPr>
          <a:xfrm>
            <a:off x="546445" y="885461"/>
            <a:ext cx="4818888"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sm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Total area in Central Russia (S1) </a:t>
            </a:r>
          </a:p>
          <a:p>
            <a:pPr algn="ct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89.8 </a:t>
            </a:r>
            <a:r>
              <a:rPr lang="en-US" sz="16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th.</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km</a:t>
            </a:r>
            <a:r>
              <a:rPr lang="ru-RU" sz="1600" b="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ru-RU" sz="1600" b="1" cap="sm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8" name="Двойная волна 17">
            <a:extLst>
              <a:ext uri="{FF2B5EF4-FFF2-40B4-BE49-F238E27FC236}">
                <a16:creationId xmlns:a16="http://schemas.microsoft.com/office/drawing/2014/main" xmlns="" id="{A52DA906-6A73-434E-B2F5-72E9D8512FE0}"/>
              </a:ext>
            </a:extLst>
          </p:cNvPr>
          <p:cNvSpPr/>
          <p:nvPr/>
        </p:nvSpPr>
        <p:spPr>
          <a:xfrm>
            <a:off x="546443" y="1735394"/>
            <a:ext cx="4818888"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Lichen biota’s richness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38</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7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endPar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9" name="Двойная волна 18">
            <a:extLst>
              <a:ext uri="{FF2B5EF4-FFF2-40B4-BE49-F238E27FC236}">
                <a16:creationId xmlns:a16="http://schemas.microsoft.com/office/drawing/2014/main" xmlns="" id="{C758F701-48FE-456C-BF55-9FE16D971A0D}"/>
              </a:ext>
            </a:extLst>
          </p:cNvPr>
          <p:cNvSpPr/>
          <p:nvPr/>
        </p:nvSpPr>
        <p:spPr>
          <a:xfrm>
            <a:off x="546444" y="2573797"/>
            <a:ext cx="4818886" cy="948737"/>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Protected lichens </a:t>
            </a:r>
            <a:r>
              <a:rPr lang="ru-RU"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56</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p>
        </p:txBody>
      </p:sp>
      <p:sp>
        <p:nvSpPr>
          <p:cNvPr id="20" name="Двойная волна 19">
            <a:extLst>
              <a:ext uri="{FF2B5EF4-FFF2-40B4-BE49-F238E27FC236}">
                <a16:creationId xmlns:a16="http://schemas.microsoft.com/office/drawing/2014/main" xmlns="" id="{DDA205D8-C653-4C8B-9F17-E74AAF0B6565}"/>
              </a:ext>
            </a:extLst>
          </p:cNvPr>
          <p:cNvSpPr/>
          <p:nvPr/>
        </p:nvSpPr>
        <p:spPr>
          <a:xfrm>
            <a:off x="6510528" y="920165"/>
            <a:ext cx="5045099"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Total area of Specially Protected Territories </a:t>
            </a:r>
            <a:r>
              <a:rPr lang="en-US"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(S</a:t>
            </a:r>
            <a:r>
              <a:rPr lang="ru-RU"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2</a:t>
            </a:r>
            <a:r>
              <a:rPr lang="en-US" sz="16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 </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09</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th.</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km</a:t>
            </a:r>
            <a:r>
              <a:rPr lang="ru-RU" sz="1600" b="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p>
          <a:p>
            <a:pPr algn="ct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of</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S1)</a:t>
            </a:r>
            <a:endPar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23" name="Двойная волна 22">
            <a:extLst>
              <a:ext uri="{FF2B5EF4-FFF2-40B4-BE49-F238E27FC236}">
                <a16:creationId xmlns:a16="http://schemas.microsoft.com/office/drawing/2014/main" xmlns="" id="{2DF289FE-D1ED-483A-82FF-76E67370AC6E}"/>
              </a:ext>
            </a:extLst>
          </p:cNvPr>
          <p:cNvSpPr/>
          <p:nvPr/>
        </p:nvSpPr>
        <p:spPr>
          <a:xfrm>
            <a:off x="6510527" y="1757173"/>
            <a:ext cx="5045099"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Lichen biota’s richness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279</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 =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7</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endParaRPr lang="ru-RU" sz="1600" b="1" cap="sm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24" name="Двойная волна 23">
            <a:extLst>
              <a:ext uri="{FF2B5EF4-FFF2-40B4-BE49-F238E27FC236}">
                <a16:creationId xmlns:a16="http://schemas.microsoft.com/office/drawing/2014/main" xmlns="" id="{567CF3F7-E4EB-492C-B400-D747CB669322}"/>
              </a:ext>
            </a:extLst>
          </p:cNvPr>
          <p:cNvSpPr/>
          <p:nvPr/>
        </p:nvSpPr>
        <p:spPr>
          <a:xfrm>
            <a:off x="6434356" y="2593722"/>
            <a:ext cx="5121270" cy="1018013"/>
          </a:xfrm>
          <a:prstGeom prst="doubleWave">
            <a:avLst>
              <a:gd name="adj1" fmla="val 6250"/>
              <a:gd name="adj2" fmla="val -540"/>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Protected lichens in Specially Protected Territories </a:t>
            </a:r>
          </a:p>
          <a:p>
            <a:pPr algn="ct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49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 = 87</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5 %)</a:t>
            </a:r>
          </a:p>
        </p:txBody>
      </p:sp>
      <p:sp>
        <p:nvSpPr>
          <p:cNvPr id="5" name="Заголовок 4">
            <a:extLst>
              <a:ext uri="{FF2B5EF4-FFF2-40B4-BE49-F238E27FC236}">
                <a16:creationId xmlns:a16="http://schemas.microsoft.com/office/drawing/2014/main" xmlns="" id="{CBD0A1F6-3825-4626-9826-1FED93C2CDF5}"/>
              </a:ext>
            </a:extLst>
          </p:cNvPr>
          <p:cNvSpPr>
            <a:spLocks noGrp="1"/>
          </p:cNvSpPr>
          <p:nvPr>
            <p:ph type="title"/>
          </p:nvPr>
        </p:nvSpPr>
        <p:spPr>
          <a:xfrm>
            <a:off x="1667256" y="155654"/>
            <a:ext cx="9686544" cy="681233"/>
          </a:xfrm>
        </p:spPr>
        <p:txBody>
          <a:bodyPr>
            <a:normAutofit/>
          </a:bodyPr>
          <a:lstStyle/>
          <a:p>
            <a:pPr algn="ctr"/>
            <a:r>
              <a:rPr lang="en-US" sz="32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Broadleaved forest subzone</a:t>
            </a:r>
          </a:p>
        </p:txBody>
      </p:sp>
    </p:spTree>
    <p:extLst>
      <p:ext uri="{BB962C8B-B14F-4D97-AF65-F5344CB8AC3E}">
        <p14:creationId xmlns:p14="http://schemas.microsoft.com/office/powerpoint/2010/main" val="38991509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086"/>
            <a:ext cx="12192000" cy="6843914"/>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32" y="3150827"/>
            <a:ext cx="7019544" cy="3730752"/>
          </a:xfrm>
          <a:prstGeom prst="ellipse">
            <a:avLst/>
          </a:prstGeom>
          <a:ln>
            <a:noFill/>
          </a:ln>
          <a:effectLst>
            <a:softEdge rad="112500"/>
          </a:effectLst>
        </p:spPr>
      </p:pic>
      <p:sp>
        <p:nvSpPr>
          <p:cNvPr id="12" name="Заголовок 11">
            <a:extLst>
              <a:ext uri="{FF2B5EF4-FFF2-40B4-BE49-F238E27FC236}">
                <a16:creationId xmlns:a16="http://schemas.microsoft.com/office/drawing/2014/main" xmlns="" id="{CF4BB836-7DAF-4FCC-9613-7420F1736EB6}"/>
              </a:ext>
            </a:extLst>
          </p:cNvPr>
          <p:cNvSpPr>
            <a:spLocks noGrp="1"/>
          </p:cNvSpPr>
          <p:nvPr>
            <p:ph type="title"/>
          </p:nvPr>
        </p:nvSpPr>
        <p:spPr>
          <a:xfrm>
            <a:off x="3705225" y="14288"/>
            <a:ext cx="4391026" cy="490537"/>
          </a:xfrm>
          <a:prstGeom prst="rect">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ru-RU" sz="24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en-US" sz="24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Forest-</a:t>
            </a:r>
            <a:r>
              <a:rPr lang="en-US" sz="2400" b="1" cap="small"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steppae</a:t>
            </a:r>
            <a:r>
              <a:rPr lang="en-US" sz="24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zone</a:t>
            </a:r>
          </a:p>
          <a:p>
            <a:pPr algn="ctr"/>
            <a:endParaRPr lang="ru-RU" sz="2400" b="1" cap="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4" name="Двойная волна 13">
            <a:extLst>
              <a:ext uri="{FF2B5EF4-FFF2-40B4-BE49-F238E27FC236}">
                <a16:creationId xmlns:a16="http://schemas.microsoft.com/office/drawing/2014/main" xmlns="" id="{46F8E39D-6774-41F6-B961-D899E8613B08}"/>
              </a:ext>
            </a:extLst>
          </p:cNvPr>
          <p:cNvSpPr/>
          <p:nvPr/>
        </p:nvSpPr>
        <p:spPr>
          <a:xfrm>
            <a:off x="441669" y="504825"/>
            <a:ext cx="4818888"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sm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Total area in Central Russia (S1) </a:t>
            </a:r>
          </a:p>
          <a:p>
            <a:pPr algn="ct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185.6 </a:t>
            </a:r>
            <a:r>
              <a:rPr lang="en-US" sz="16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th.</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km</a:t>
            </a:r>
            <a:r>
              <a:rPr lang="ru-RU" sz="1600" b="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ru-RU" sz="1600" b="1" cap="sm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5" name="Двойная волна 14">
            <a:extLst>
              <a:ext uri="{FF2B5EF4-FFF2-40B4-BE49-F238E27FC236}">
                <a16:creationId xmlns:a16="http://schemas.microsoft.com/office/drawing/2014/main" xmlns="" id="{DC80E9BD-AB67-4D5D-9257-EBEE2DC23F2E}"/>
              </a:ext>
            </a:extLst>
          </p:cNvPr>
          <p:cNvSpPr/>
          <p:nvPr/>
        </p:nvSpPr>
        <p:spPr>
          <a:xfrm>
            <a:off x="441670" y="1328010"/>
            <a:ext cx="4818888"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Lichen biota’s richness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54</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4</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species</a:t>
            </a:r>
            <a:endPar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6" name="Двойная волна 15">
            <a:extLst>
              <a:ext uri="{FF2B5EF4-FFF2-40B4-BE49-F238E27FC236}">
                <a16:creationId xmlns:a16="http://schemas.microsoft.com/office/drawing/2014/main" xmlns="" id="{6ACDCAB3-C487-4A24-959A-FF016F409A84}"/>
              </a:ext>
            </a:extLst>
          </p:cNvPr>
          <p:cNvSpPr/>
          <p:nvPr/>
        </p:nvSpPr>
        <p:spPr>
          <a:xfrm>
            <a:off x="413504" y="2171117"/>
            <a:ext cx="4818886" cy="948737"/>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Protected lichens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–101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p>
        </p:txBody>
      </p:sp>
      <p:sp>
        <p:nvSpPr>
          <p:cNvPr id="18" name="Двойная волна 17">
            <a:extLst>
              <a:ext uri="{FF2B5EF4-FFF2-40B4-BE49-F238E27FC236}">
                <a16:creationId xmlns:a16="http://schemas.microsoft.com/office/drawing/2014/main" xmlns="" id="{7E2F924C-7CBD-41A7-83BC-A0B21BB8A343}"/>
              </a:ext>
            </a:extLst>
          </p:cNvPr>
          <p:cNvSpPr/>
          <p:nvPr/>
        </p:nvSpPr>
        <p:spPr>
          <a:xfrm>
            <a:off x="6270179" y="528119"/>
            <a:ext cx="5182489"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Total area of Specially Protected Territories </a:t>
            </a:r>
            <a:r>
              <a:rPr lang="en-US"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(S</a:t>
            </a:r>
            <a:r>
              <a:rPr lang="ru-RU"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2</a:t>
            </a:r>
            <a:r>
              <a:rPr lang="en-US"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a:t>
            </a:r>
            <a:r>
              <a:rPr lang="ru-RU"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 </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0.93 </a:t>
            </a:r>
            <a:r>
              <a:rPr lang="en-US" sz="16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th.</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km</a:t>
            </a:r>
            <a:r>
              <a:rPr lang="ru-RU" sz="1600" b="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0.5</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of</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S1)</a:t>
            </a:r>
            <a:endPar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19" name="Двойная волна 18">
            <a:extLst>
              <a:ext uri="{FF2B5EF4-FFF2-40B4-BE49-F238E27FC236}">
                <a16:creationId xmlns:a16="http://schemas.microsoft.com/office/drawing/2014/main" xmlns="" id="{7D1F4890-9A56-4870-9E09-7C49C472E86B}"/>
              </a:ext>
            </a:extLst>
          </p:cNvPr>
          <p:cNvSpPr/>
          <p:nvPr/>
        </p:nvSpPr>
        <p:spPr>
          <a:xfrm>
            <a:off x="6270178" y="1363049"/>
            <a:ext cx="5154322" cy="914400"/>
          </a:xfrm>
          <a:prstGeom prst="doubleWav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Lichen biota’s richness </a:t>
            </a:r>
            <a:r>
              <a:rPr lang="ru-RU"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a:t>
            </a:r>
            <a:r>
              <a:rPr lang="en-US" sz="1600" b="1"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379</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 = 69</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7</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endParaRPr lang="ru-RU" sz="1600" b="1" cap="sm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20" name="Двойная волна 19">
            <a:extLst>
              <a:ext uri="{FF2B5EF4-FFF2-40B4-BE49-F238E27FC236}">
                <a16:creationId xmlns:a16="http://schemas.microsoft.com/office/drawing/2014/main" xmlns="" id="{44B88C64-2BF9-40C6-BDB8-F739DAAAE2B1}"/>
              </a:ext>
            </a:extLst>
          </p:cNvPr>
          <p:cNvSpPr/>
          <p:nvPr/>
        </p:nvSpPr>
        <p:spPr>
          <a:xfrm>
            <a:off x="6198557" y="2213133"/>
            <a:ext cx="5154322" cy="1018013"/>
          </a:xfrm>
          <a:prstGeom prst="doubleWave">
            <a:avLst>
              <a:gd name="adj1" fmla="val 6250"/>
              <a:gd name="adj2" fmla="val -540"/>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cap="all" dirty="0">
                <a:solidFill>
                  <a:schemeClr val="tx2">
                    <a:lumMod val="75000"/>
                  </a:schemeClr>
                </a:solidFill>
                <a:effectLst>
                  <a:outerShdw blurRad="38100" dist="38100" dir="2700000" algn="tl">
                    <a:srgbClr val="000000">
                      <a:alpha val="43137"/>
                    </a:srgbClr>
                  </a:outerShdw>
                </a:effectLst>
                <a:latin typeface="Georgia" panose="02040502050405020303" pitchFamily="18" charset="0"/>
              </a:rPr>
              <a:t>Protected lichens in Specially Protected Territories </a:t>
            </a:r>
          </a:p>
          <a:p>
            <a:pPr algn="ct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82 </a:t>
            </a:r>
            <a:r>
              <a:rPr lang="en-US"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species</a:t>
            </a:r>
            <a:r>
              <a:rPr lang="ru-RU" sz="16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 = 81</a:t>
            </a:r>
            <a:r>
              <a:rPr lang="en-US"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ru-RU" sz="16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2 %)</a:t>
            </a:r>
          </a:p>
        </p:txBody>
      </p:sp>
    </p:spTree>
    <p:extLst>
      <p:ext uri="{BB962C8B-B14F-4D97-AF65-F5344CB8AC3E}">
        <p14:creationId xmlns:p14="http://schemas.microsoft.com/office/powerpoint/2010/main" val="2092140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845493249"/>
              </p:ext>
            </p:extLst>
          </p:nvPr>
        </p:nvGraphicFramePr>
        <p:xfrm>
          <a:off x="0" y="0"/>
          <a:ext cx="12192000" cy="6858001"/>
        </p:xfrm>
        <a:graphic>
          <a:graphicData uri="http://schemas.openxmlformats.org/drawingml/2006/table">
            <a:tbl>
              <a:tblPr firstRow="1" firstCol="1" bandRow="1">
                <a:tableStyleId>{5C22544A-7EE6-4342-B048-85BDC9FD1C3A}</a:tableStyleId>
              </a:tblPr>
              <a:tblGrid>
                <a:gridCol w="3202984">
                  <a:extLst>
                    <a:ext uri="{9D8B030D-6E8A-4147-A177-3AD203B41FA5}">
                      <a16:colId xmlns:a16="http://schemas.microsoft.com/office/drawing/2014/main" xmlns="" val="82928298"/>
                    </a:ext>
                  </a:extLst>
                </a:gridCol>
                <a:gridCol w="4097966">
                  <a:extLst>
                    <a:ext uri="{9D8B030D-6E8A-4147-A177-3AD203B41FA5}">
                      <a16:colId xmlns:a16="http://schemas.microsoft.com/office/drawing/2014/main" xmlns="" val="2541119239"/>
                    </a:ext>
                  </a:extLst>
                </a:gridCol>
                <a:gridCol w="2411322">
                  <a:extLst>
                    <a:ext uri="{9D8B030D-6E8A-4147-A177-3AD203B41FA5}">
                      <a16:colId xmlns:a16="http://schemas.microsoft.com/office/drawing/2014/main" xmlns="" val="600508307"/>
                    </a:ext>
                  </a:extLst>
                </a:gridCol>
                <a:gridCol w="2479728">
                  <a:extLst>
                    <a:ext uri="{9D8B030D-6E8A-4147-A177-3AD203B41FA5}">
                      <a16:colId xmlns:a16="http://schemas.microsoft.com/office/drawing/2014/main" xmlns="" val="3202213423"/>
                    </a:ext>
                  </a:extLst>
                </a:gridCol>
              </a:tblGrid>
              <a:tr h="1020390">
                <a:tc>
                  <a:txBody>
                    <a:bodyPr/>
                    <a:lstStyle/>
                    <a:p>
                      <a:pPr algn="ctr"/>
                      <a:r>
                        <a:rPr lang="en-US"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Type of Specially Protected </a:t>
                      </a:r>
                      <a:r>
                        <a:rPr lang="en-US" sz="1800" cap="small" baseline="0"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Territoria</a:t>
                      </a:r>
                      <a:endParaRPr lang="en-US"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67328" marR="67328" marT="0" marB="0" anchor="ctr">
                    <a:solidFill>
                      <a:schemeClr val="accent6">
                        <a:lumMod val="60000"/>
                        <a:lumOff val="40000"/>
                      </a:schemeClr>
                    </a:solidFill>
                  </a:tcPr>
                </a:tc>
                <a:tc>
                  <a:txBody>
                    <a:bodyPr/>
                    <a:lstStyle/>
                    <a:p>
                      <a:pPr algn="ctr"/>
                      <a:r>
                        <a:rPr lang="en-US"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Name of Specially Protected </a:t>
                      </a:r>
                      <a:r>
                        <a:rPr lang="en-US" sz="1800" cap="small" baseline="0"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Territoria</a:t>
                      </a:r>
                      <a:endParaRPr lang="en-US" sz="18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67328" marR="67328" marT="0" marB="0" anchor="ctr">
                    <a:solidFill>
                      <a:schemeClr val="accent6">
                        <a:lumMod val="60000"/>
                        <a:lumOff val="40000"/>
                      </a:schemeClr>
                    </a:solidFill>
                  </a:tcPr>
                </a:tc>
                <a:tc>
                  <a:txBody>
                    <a:bodyPr/>
                    <a:lstStyle/>
                    <a:p>
                      <a:pPr marL="0" algn="ctr" defTabSz="914400" rtl="0" eaLnBrk="1" latinLnBrk="0" hangingPunct="1"/>
                      <a:r>
                        <a:rPr lang="en-US"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Known number of lichen species</a:t>
                      </a:r>
                    </a:p>
                  </a:txBody>
                  <a:tcPr marL="67328" marR="67328" marT="0" marB="0" anchor="ctr">
                    <a:solidFill>
                      <a:schemeClr val="accent6">
                        <a:lumMod val="60000"/>
                        <a:lumOff val="40000"/>
                      </a:schemeClr>
                    </a:solidFill>
                  </a:tcPr>
                </a:tc>
                <a:tc>
                  <a:txBody>
                    <a:bodyPr/>
                    <a:lstStyle/>
                    <a:p>
                      <a:pPr marL="0" algn="ctr" defTabSz="914400" rtl="0" eaLnBrk="1" latinLnBrk="0" hangingPunct="1"/>
                      <a:r>
                        <a:rPr lang="en-US"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Research</a:t>
                      </a:r>
                      <a:r>
                        <a:rPr lang="ru-RU"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 </a:t>
                      </a:r>
                      <a:r>
                        <a:rPr lang="en-US" sz="18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mn-cs"/>
                        </a:rPr>
                        <a:t>level </a:t>
                      </a:r>
                    </a:p>
                  </a:txBody>
                  <a:tcPr marL="67328" marR="67328" marT="0" marB="0" anchor="ctr">
                    <a:solidFill>
                      <a:schemeClr val="accent6">
                        <a:lumMod val="60000"/>
                        <a:lumOff val="40000"/>
                      </a:schemeClr>
                    </a:solidFill>
                  </a:tcPr>
                </a:tc>
                <a:extLst>
                  <a:ext uri="{0D108BD9-81ED-4DB2-BD59-A6C34878D82A}">
                    <a16:rowId xmlns:a16="http://schemas.microsoft.com/office/drawing/2014/main" xmlns="" val="662697431"/>
                  </a:ext>
                </a:extLst>
              </a:tr>
              <a:tr h="649146">
                <a:tc rowSpan="6">
                  <a:txBody>
                    <a:bodyPr/>
                    <a:lstStyle/>
                    <a:p>
                      <a:pPr marL="71755" marR="71755" algn="ctr" defTabSz="914400" rtl="0" eaLnBrk="1" latinLnBrk="0" hangingPunct="1">
                        <a:lnSpc>
                          <a:spcPct val="107000"/>
                        </a:lnSpc>
                        <a:spcAft>
                          <a:spcPts val="800"/>
                        </a:spcAft>
                      </a:pPr>
                      <a:r>
                        <a:rPr lang="en-US" sz="20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Times New Roman" panose="02020603050405020304" pitchFamily="18" charset="0"/>
                        </a:rPr>
                        <a:t>State Nature Reserves</a:t>
                      </a:r>
                      <a:endParaRPr lang="ru-RU" sz="2000" b="1" kern="12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mn-ea"/>
                        <a:cs typeface="Times New Roman" panose="02020603050405020304" pitchFamily="18" charset="0"/>
                      </a:endParaRPr>
                    </a:p>
                  </a:txBody>
                  <a:tcPr marL="68580" marR="68580" marT="0" marB="0" vert="vert270" anchor="ctr">
                    <a:solidFill>
                      <a:schemeClr val="accent6">
                        <a:lumMod val="60000"/>
                        <a:lumOff val="40000"/>
                      </a:schemeClr>
                    </a:solidFill>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Galichya</a:t>
                      </a:r>
                      <a:r>
                        <a:rPr lang="en-US"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 Gora</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154</a:t>
                      </a:r>
                      <a:endPar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nSpc>
                          <a:spcPct val="107000"/>
                        </a:lnSpc>
                        <a:spcAft>
                          <a:spcPts val="800"/>
                        </a:spcAft>
                      </a:pPr>
                      <a:r>
                        <a:rPr lang="en-US"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High</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3776660466"/>
                  </a:ext>
                </a:extLst>
              </a:tr>
              <a:tr h="649146">
                <a:tc vMerge="1">
                  <a:txBody>
                    <a:bodyPr/>
                    <a:lstStyle/>
                    <a:p>
                      <a:endParaRPr lang="ru-RU" dirty="0"/>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Voroninsky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64</a:t>
                      </a:r>
                      <a:endPar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algn="l" defTabSz="914400" rtl="0" eaLnBrk="1" latinLnBrk="0" hangingPunct="1">
                        <a:lnSpc>
                          <a:spcPct val="107000"/>
                        </a:lnSpc>
                        <a:spcAft>
                          <a:spcPts val="800"/>
                        </a:spcAft>
                      </a:pPr>
                      <a:r>
                        <a:rPr lang="en-US" sz="2000" b="1" i="1" kern="1200" dirty="0">
                          <a:solidFill>
                            <a:schemeClr val="accent2">
                              <a:lumMod val="50000"/>
                            </a:schemeClr>
                          </a:solidFill>
                          <a:effectLst/>
                          <a:latin typeface="Georgia" panose="02040502050405020303" pitchFamily="18" charset="0"/>
                          <a:cs typeface="Times New Roman" panose="02020603050405020304" pitchFamily="18" charset="0"/>
                        </a:rPr>
                        <a:t>Poor</a:t>
                      </a:r>
                    </a:p>
                  </a:txBody>
                  <a:tcPr marL="68580" marR="68580" marT="0" marB="0">
                    <a:solidFill>
                      <a:schemeClr val="accent6">
                        <a:lumMod val="40000"/>
                        <a:lumOff val="60000"/>
                      </a:schemeClr>
                    </a:solidFill>
                  </a:tcPr>
                </a:tc>
                <a:extLst>
                  <a:ext uri="{0D108BD9-81ED-4DB2-BD59-A6C34878D82A}">
                    <a16:rowId xmlns:a16="http://schemas.microsoft.com/office/drawing/2014/main" xmlns="" val="175220803"/>
                  </a:ext>
                </a:extLst>
              </a:tr>
              <a:tr h="649146">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Voronezhsky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173</a:t>
                      </a:r>
                      <a:endPar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1" u="none" strike="noStrike" kern="1200" cap="none" spc="0" normalizeH="0" baseline="0" noProof="0" dirty="0">
                          <a:ln>
                            <a:noFill/>
                          </a:ln>
                          <a:solidFill>
                            <a:srgbClr val="70AD47">
                              <a:lumMod val="50000"/>
                            </a:srgbClr>
                          </a:solidFill>
                          <a:effectLst/>
                          <a:uLnTx/>
                          <a:uFillTx/>
                          <a:latin typeface="Georgia" panose="02040502050405020303" pitchFamily="18" charset="0"/>
                          <a:ea typeface="Calibri" panose="020F0502020204030204" pitchFamily="34" charset="0"/>
                          <a:cs typeface="Times New Roman" panose="02020603050405020304" pitchFamily="18" charset="0"/>
                        </a:rPr>
                        <a:t>High</a:t>
                      </a:r>
                      <a:endParaRPr kumimoji="0" lang="ru-RU" sz="2000" b="1" i="1" u="none" strike="noStrike" kern="1200" cap="none" spc="0" normalizeH="0" baseline="0" noProof="0" dirty="0">
                        <a:ln>
                          <a:noFill/>
                        </a:ln>
                        <a:solidFill>
                          <a:srgbClr val="70AD47">
                            <a:lumMod val="50000"/>
                          </a:srgbClr>
                        </a:solidFill>
                        <a:effectLst/>
                        <a:uLnTx/>
                        <a:uFillTx/>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2223414302"/>
                  </a:ext>
                </a:extLst>
              </a:tr>
              <a:tr h="649146">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Khopersky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113</a:t>
                      </a:r>
                    </a:p>
                  </a:txBody>
                  <a:tcPr marL="68580" marR="68580" marT="0" marB="0">
                    <a:solidFill>
                      <a:schemeClr val="accent6">
                        <a:lumMod val="40000"/>
                        <a:lumOff val="6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1" u="none" strike="noStrike" kern="1200" cap="none" spc="0" normalizeH="0" baseline="0" noProof="0" dirty="0">
                          <a:ln>
                            <a:noFill/>
                          </a:ln>
                          <a:solidFill>
                            <a:srgbClr val="70AD47">
                              <a:lumMod val="50000"/>
                            </a:srgbClr>
                          </a:solidFill>
                          <a:effectLst/>
                          <a:uLnTx/>
                          <a:uFillTx/>
                          <a:latin typeface="Georgia" panose="02040502050405020303" pitchFamily="18" charset="0"/>
                          <a:ea typeface="Calibri" panose="020F0502020204030204" pitchFamily="34" charset="0"/>
                          <a:cs typeface="Times New Roman" panose="02020603050405020304" pitchFamily="18" charset="0"/>
                        </a:rPr>
                        <a:t>High</a:t>
                      </a:r>
                      <a:endParaRPr kumimoji="0" lang="ru-RU" sz="2000" b="1" i="1" u="none" strike="noStrike" kern="1200" cap="none" spc="0" normalizeH="0" baseline="0" noProof="0" dirty="0">
                        <a:ln>
                          <a:noFill/>
                        </a:ln>
                        <a:solidFill>
                          <a:srgbClr val="70AD47">
                            <a:lumMod val="50000"/>
                          </a:srgbClr>
                        </a:solidFill>
                        <a:effectLst/>
                        <a:uLnTx/>
                        <a:uFillTx/>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2254540859"/>
                  </a:ext>
                </a:extLst>
              </a:tr>
              <a:tr h="675171">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rPr>
                        <a:t>Centralno-Chernozemny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168</a:t>
                      </a:r>
                      <a:endPar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1" u="none" strike="noStrike" kern="1200" cap="none" spc="0" normalizeH="0" baseline="0" noProof="0" dirty="0">
                          <a:ln>
                            <a:noFill/>
                          </a:ln>
                          <a:solidFill>
                            <a:srgbClr val="70AD47">
                              <a:lumMod val="50000"/>
                            </a:srgbClr>
                          </a:solidFill>
                          <a:effectLst/>
                          <a:uLnTx/>
                          <a:uFillTx/>
                          <a:latin typeface="Georgia" panose="02040502050405020303" pitchFamily="18" charset="0"/>
                          <a:ea typeface="Calibri" panose="020F0502020204030204" pitchFamily="34" charset="0"/>
                          <a:cs typeface="Times New Roman" panose="02020603050405020304" pitchFamily="18" charset="0"/>
                        </a:rPr>
                        <a:t>High</a:t>
                      </a:r>
                      <a:endParaRPr kumimoji="0" lang="ru-RU" sz="2000" b="1" i="1" u="none" strike="noStrike" kern="1200" cap="none" spc="0" normalizeH="0" baseline="0" noProof="0" dirty="0">
                        <a:ln>
                          <a:noFill/>
                        </a:ln>
                        <a:solidFill>
                          <a:srgbClr val="70AD47">
                            <a:lumMod val="50000"/>
                          </a:srgbClr>
                        </a:solidFill>
                        <a:effectLst/>
                        <a:uLnTx/>
                        <a:uFillTx/>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328853945"/>
                  </a:ext>
                </a:extLst>
              </a:tr>
              <a:tr h="649146">
                <a:tc vMerge="1">
                  <a:txBody>
                    <a:bodyPr/>
                    <a:lstStyle/>
                    <a:p>
                      <a:endParaRPr lang="ru-RU"/>
                    </a:p>
                  </a:txBody>
                  <a:tcPr/>
                </a:tc>
                <a:tc>
                  <a:txBody>
                    <a:bodyPr/>
                    <a:lstStyle/>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Belogorie</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189</a:t>
                      </a:r>
                      <a:endPar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1" u="none" strike="noStrike" kern="1200" cap="none" spc="0" normalizeH="0" baseline="0" noProof="0" dirty="0">
                          <a:ln>
                            <a:noFill/>
                          </a:ln>
                          <a:solidFill>
                            <a:srgbClr val="70AD47">
                              <a:lumMod val="50000"/>
                            </a:srgbClr>
                          </a:solidFill>
                          <a:effectLst/>
                          <a:uLnTx/>
                          <a:uFillTx/>
                          <a:latin typeface="Georgia" panose="02040502050405020303" pitchFamily="18" charset="0"/>
                          <a:ea typeface="Calibri" panose="020F0502020204030204" pitchFamily="34" charset="0"/>
                          <a:cs typeface="Times New Roman" panose="02020603050405020304" pitchFamily="18" charset="0"/>
                        </a:rPr>
                        <a:t>High</a:t>
                      </a:r>
                      <a:endParaRPr kumimoji="0" lang="ru-RU" sz="2000" b="1" i="1" u="none" strike="noStrike" kern="1200" cap="none" spc="0" normalizeH="0" baseline="0" noProof="0" dirty="0">
                        <a:ln>
                          <a:noFill/>
                        </a:ln>
                        <a:solidFill>
                          <a:srgbClr val="70AD47">
                            <a:lumMod val="50000"/>
                          </a:srgbClr>
                        </a:solidFill>
                        <a:effectLst/>
                        <a:uLnTx/>
                        <a:uFillTx/>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091930428"/>
                  </a:ext>
                </a:extLst>
              </a:tr>
              <a:tr h="958355">
                <a:tc rowSpan="2">
                  <a:txBody>
                    <a:bodyPr/>
                    <a:lstStyle/>
                    <a:p>
                      <a:pPr marL="71755" marR="71755" algn="ctr">
                        <a:lnSpc>
                          <a:spcPct val="107000"/>
                        </a:lnSpc>
                        <a:spcAft>
                          <a:spcPts val="800"/>
                        </a:spcAft>
                      </a:pPr>
                      <a:r>
                        <a:rPr lang="en-US" sz="20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Wildlife Sanctuaries of Federal level</a:t>
                      </a:r>
                      <a:endParaRPr lang="ru-RU" sz="2000" cap="small" baseline="0"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vert="vert270" anchor="ctr">
                    <a:solidFill>
                      <a:schemeClr val="accent6">
                        <a:lumMod val="60000"/>
                        <a:lumOff val="40000"/>
                      </a:schemeClr>
                    </a:solidFill>
                  </a:tcPr>
                </a:tc>
                <a:tc>
                  <a:txBody>
                    <a:bodyPr/>
                    <a:lstStyle/>
                    <a:p>
                      <a:pPr>
                        <a:lnSpc>
                          <a:spcPct val="107000"/>
                        </a:lnSpc>
                        <a:spcAft>
                          <a:spcPts val="800"/>
                        </a:spcAft>
                      </a:pPr>
                      <a:endParaRPr lang="ru-RU" sz="2000" b="1" i="1" dirty="0">
                        <a:solidFill>
                          <a:schemeClr val="accent6">
                            <a:lumMod val="50000"/>
                          </a:schemeClr>
                        </a:solidFill>
                        <a:effectLst/>
                        <a:latin typeface="Georgia" panose="02040502050405020303" pitchFamily="18" charset="0"/>
                      </a:endParaRPr>
                    </a:p>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Voronezhsky</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ctr">
                        <a:lnSpc>
                          <a:spcPct val="107000"/>
                        </a:lnSpc>
                        <a:spcAft>
                          <a:spcPts val="800"/>
                        </a:spcAft>
                      </a:pPr>
                      <a:endPar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p>
                      <a:pPr algn="ctr">
                        <a:lnSpc>
                          <a:spcPct val="107000"/>
                        </a:lnSpc>
                        <a:spcAft>
                          <a:spcPts val="800"/>
                        </a:spcAft>
                      </a:pPr>
                      <a:r>
                        <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74</a:t>
                      </a:r>
                      <a:endParaRPr lang="ru-RU" sz="2000" b="1" i="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algn="l" defTabSz="914400" rtl="0" eaLnBrk="1" latinLnBrk="0" hangingPunct="1">
                        <a:lnSpc>
                          <a:spcPct val="107000"/>
                        </a:lnSpc>
                        <a:spcAft>
                          <a:spcPts val="800"/>
                        </a:spcAft>
                      </a:pPr>
                      <a:endParaRPr lang="ru-RU" sz="2000" b="1" i="1" kern="1200" dirty="0">
                        <a:solidFill>
                          <a:schemeClr val="accent2">
                            <a:lumMod val="50000"/>
                          </a:schemeClr>
                        </a:solidFill>
                        <a:effectLst/>
                        <a:latin typeface="Georgia" panose="02040502050405020303" pitchFamily="18" charset="0"/>
                        <a:cs typeface="Times New Roman" panose="02020603050405020304" pitchFamily="18" charset="0"/>
                      </a:endParaRPr>
                    </a:p>
                    <a:p>
                      <a:pPr marL="0" algn="l" defTabSz="914400" rtl="0" eaLnBrk="1" latinLnBrk="0" hangingPunct="1">
                        <a:lnSpc>
                          <a:spcPct val="107000"/>
                        </a:lnSpc>
                        <a:spcAft>
                          <a:spcPts val="800"/>
                        </a:spcAft>
                      </a:pPr>
                      <a:r>
                        <a:rPr lang="en-US" sz="2000" b="1" i="1" kern="1200" dirty="0">
                          <a:solidFill>
                            <a:schemeClr val="accent2">
                              <a:lumMod val="50000"/>
                            </a:schemeClr>
                          </a:solidFill>
                          <a:effectLst/>
                          <a:latin typeface="Georgia" panose="02040502050405020303" pitchFamily="18" charset="0"/>
                          <a:cs typeface="Times New Roman" panose="02020603050405020304" pitchFamily="18" charset="0"/>
                        </a:rPr>
                        <a:t>Poor</a:t>
                      </a:r>
                    </a:p>
                  </a:txBody>
                  <a:tcPr marL="67328" marR="67328" marT="0" marB="0">
                    <a:solidFill>
                      <a:schemeClr val="accent6">
                        <a:lumMod val="20000"/>
                        <a:lumOff val="80000"/>
                      </a:schemeClr>
                    </a:solidFill>
                  </a:tcPr>
                </a:tc>
                <a:extLst>
                  <a:ext uri="{0D108BD9-81ED-4DB2-BD59-A6C34878D82A}">
                    <a16:rowId xmlns:a16="http://schemas.microsoft.com/office/drawing/2014/main" xmlns="" val="3640357923"/>
                  </a:ext>
                </a:extLst>
              </a:tr>
              <a:tr h="958355">
                <a:tc vMerge="1">
                  <a:txBody>
                    <a:bodyPr/>
                    <a:lstStyle/>
                    <a:p>
                      <a:endParaRPr lang="ru-RU" dirty="0"/>
                    </a:p>
                  </a:txBody>
                  <a:tcPr/>
                </a:tc>
                <a:tc>
                  <a:txBody>
                    <a:bodyPr/>
                    <a:lstStyle/>
                    <a:p>
                      <a:pPr>
                        <a:lnSpc>
                          <a:spcPct val="107000"/>
                        </a:lnSpc>
                        <a:spcAft>
                          <a:spcPts val="800"/>
                        </a:spcAft>
                      </a:pPr>
                      <a:endParaRPr lang="ru-RU" sz="2000" b="1" i="1" dirty="0">
                        <a:solidFill>
                          <a:schemeClr val="accent6">
                            <a:lumMod val="50000"/>
                          </a:schemeClr>
                        </a:solidFill>
                        <a:effectLst/>
                        <a:latin typeface="Georgia" panose="02040502050405020303" pitchFamily="18" charset="0"/>
                      </a:endParaRPr>
                    </a:p>
                    <a:p>
                      <a:pPr>
                        <a:lnSpc>
                          <a:spcPct val="107000"/>
                        </a:lnSpc>
                        <a:spcAft>
                          <a:spcPts val="800"/>
                        </a:spcAft>
                      </a:pPr>
                      <a:r>
                        <a:rPr lang="en-US" sz="2000" b="1" i="1" dirty="0" err="1">
                          <a:solidFill>
                            <a:schemeClr val="accent6">
                              <a:lumMod val="50000"/>
                            </a:schemeClr>
                          </a:solidFill>
                          <a:effectLst/>
                          <a:latin typeface="Georgia" panose="02040502050405020303" pitchFamily="18" charset="0"/>
                        </a:rPr>
                        <a:t>Kamennaya</a:t>
                      </a:r>
                      <a:r>
                        <a:rPr lang="en-US" sz="2000" b="1" i="1" dirty="0">
                          <a:solidFill>
                            <a:schemeClr val="accent6">
                              <a:lumMod val="50000"/>
                            </a:schemeClr>
                          </a:solidFill>
                          <a:effectLst/>
                          <a:latin typeface="Georgia" panose="02040502050405020303" pitchFamily="18" charset="0"/>
                        </a:rPr>
                        <a:t> step’</a:t>
                      </a:r>
                      <a:endParaRPr lang="ru-RU" sz="2000" b="1" i="1" dirty="0">
                        <a:solidFill>
                          <a:schemeClr val="accent6">
                            <a:lumMod val="50000"/>
                          </a:schemeClr>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800"/>
                        </a:spcAft>
                      </a:pPr>
                      <a:endParaRPr lang="ru-RU" sz="2000" b="1" i="1" dirty="0">
                        <a:effectLst/>
                        <a:latin typeface="Georgia" panose="02040502050405020303" pitchFamily="18" charset="0"/>
                      </a:endParaRPr>
                    </a:p>
                    <a:p>
                      <a:pPr algn="ctr">
                        <a:lnSpc>
                          <a:spcPct val="107000"/>
                        </a:lnSpc>
                        <a:spcAft>
                          <a:spcPts val="800"/>
                        </a:spcAft>
                      </a:pPr>
                      <a:r>
                        <a:rPr lang="ru-RU" sz="2000" b="1" i="1" dirty="0">
                          <a:effectLst/>
                          <a:latin typeface="Georgia" panose="02040502050405020303" pitchFamily="18" charset="0"/>
                        </a:rPr>
                        <a:t>-</a:t>
                      </a:r>
                      <a:endParaRPr lang="ru-RU" sz="2000" b="1" i="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algn="l" defTabSz="914400" rtl="0" eaLnBrk="1" latinLnBrk="0" hangingPunct="1">
                        <a:lnSpc>
                          <a:spcPct val="107000"/>
                        </a:lnSpc>
                        <a:spcAft>
                          <a:spcPts val="800"/>
                        </a:spcAft>
                      </a:pPr>
                      <a:endParaRPr lang="ru-RU" sz="2000" b="1" i="1" kern="1200" dirty="0">
                        <a:solidFill>
                          <a:srgbClr val="C00000"/>
                        </a:solidFill>
                        <a:effectLst/>
                        <a:latin typeface="Georgia" panose="02040502050405020303" pitchFamily="18" charset="0"/>
                        <a:ea typeface="+mn-ea"/>
                        <a:cs typeface="Times New Roman" panose="02020603050405020304" pitchFamily="18" charset="0"/>
                      </a:endParaRPr>
                    </a:p>
                    <a:p>
                      <a:pPr marL="0" algn="l" defTabSz="914400" rtl="0" eaLnBrk="1" latinLnBrk="0" hangingPunct="1">
                        <a:lnSpc>
                          <a:spcPct val="107000"/>
                        </a:lnSpc>
                        <a:spcAft>
                          <a:spcPts val="800"/>
                        </a:spcAft>
                      </a:pPr>
                      <a:r>
                        <a:rPr lang="en-US" sz="2000" b="1" i="1" kern="1200" dirty="0">
                          <a:solidFill>
                            <a:srgbClr val="C00000"/>
                          </a:solidFill>
                          <a:effectLst/>
                          <a:latin typeface="Georgia" panose="02040502050405020303" pitchFamily="18" charset="0"/>
                          <a:ea typeface="+mn-ea"/>
                          <a:cs typeface="Times New Roman" panose="02020603050405020304" pitchFamily="18" charset="0"/>
                        </a:rPr>
                        <a:t>Not investigated</a:t>
                      </a:r>
                    </a:p>
                  </a:txBody>
                  <a:tcPr marL="67328" marR="67328" marT="0" marB="0">
                    <a:solidFill>
                      <a:schemeClr val="accent6">
                        <a:lumMod val="40000"/>
                        <a:lumOff val="60000"/>
                      </a:schemeClr>
                    </a:solidFill>
                  </a:tcPr>
                </a:tc>
                <a:extLst>
                  <a:ext uri="{0D108BD9-81ED-4DB2-BD59-A6C34878D82A}">
                    <a16:rowId xmlns:a16="http://schemas.microsoft.com/office/drawing/2014/main" xmlns="" val="746329310"/>
                  </a:ext>
                </a:extLst>
              </a:tr>
            </a:tbl>
          </a:graphicData>
        </a:graphic>
      </p:graphicFrame>
    </p:spTree>
    <p:extLst>
      <p:ext uri="{BB962C8B-B14F-4D97-AF65-F5344CB8AC3E}">
        <p14:creationId xmlns:p14="http://schemas.microsoft.com/office/powerpoint/2010/main" val="39736194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17A08D7-C30A-4F07-9CCC-F8280D59C77D}"/>
              </a:ext>
            </a:extLst>
          </p:cNvPr>
          <p:cNvSpPr>
            <a:spLocks noGrp="1"/>
          </p:cNvSpPr>
          <p:nvPr>
            <p:ph type="title"/>
          </p:nvPr>
        </p:nvSpPr>
        <p:spPr>
          <a:xfrm>
            <a:off x="838200" y="365126"/>
            <a:ext cx="10515600" cy="607998"/>
          </a:xfrm>
        </p:spPr>
        <p:txBody>
          <a:bodyPr>
            <a:normAutofit fontScale="90000"/>
          </a:bodyPr>
          <a:lstStyle/>
          <a:p>
            <a:pPr algn="r"/>
            <a:r>
              <a:rPr lang="en-US"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Conclusion</a:t>
            </a:r>
            <a:endParaRPr lang="ru-RU"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3" name="Объект 2">
            <a:extLst>
              <a:ext uri="{FF2B5EF4-FFF2-40B4-BE49-F238E27FC236}">
                <a16:creationId xmlns:a16="http://schemas.microsoft.com/office/drawing/2014/main" xmlns="" id="{18DDDCF6-80E5-4F6C-9B9D-8F655082D5D5}"/>
              </a:ext>
            </a:extLst>
          </p:cNvPr>
          <p:cNvSpPr>
            <a:spLocks noGrp="1"/>
          </p:cNvSpPr>
          <p:nvPr>
            <p:ph idx="1"/>
          </p:nvPr>
        </p:nvSpPr>
        <p:spPr>
          <a:xfrm>
            <a:off x="838200" y="973124"/>
            <a:ext cx="10515600" cy="5203839"/>
          </a:xfrm>
        </p:spPr>
        <p:txBody>
          <a:bodyPr/>
          <a:lstStyle/>
          <a:p>
            <a:pPr marL="0" indent="0">
              <a:buNone/>
            </a:pPr>
            <a:r>
              <a:rPr lang="en-US" sz="3200" b="1" dirty="0">
                <a:solidFill>
                  <a:schemeClr val="accent2">
                    <a:lumMod val="50000"/>
                  </a:schemeClr>
                </a:solidFill>
                <a:latin typeface="Georgia" panose="02040502050405020303" pitchFamily="18" charset="0"/>
              </a:rPr>
              <a:t>The following measures are needed to obtain objective data on the lichen biota of Central Russia</a:t>
            </a:r>
            <a:r>
              <a:rPr lang="ru-RU" sz="3200" b="1" dirty="0">
                <a:solidFill>
                  <a:schemeClr val="accent2">
                    <a:lumMod val="50000"/>
                  </a:schemeClr>
                </a:solidFill>
                <a:latin typeface="Georgia" panose="02040502050405020303" pitchFamily="18" charset="0"/>
              </a:rPr>
              <a:t>:</a:t>
            </a:r>
          </a:p>
          <a:p>
            <a:pPr>
              <a:buFont typeface="Wingdings" panose="05000000000000000000" pitchFamily="2" charset="2"/>
              <a:buChar char="Ø"/>
            </a:pPr>
            <a:r>
              <a:rPr lang="en-US" sz="2400" b="1" dirty="0">
                <a:solidFill>
                  <a:schemeClr val="accent6">
                    <a:lumMod val="50000"/>
                  </a:schemeClr>
                </a:solidFill>
                <a:latin typeface="Georgia" panose="02040502050405020303" pitchFamily="18" charset="0"/>
              </a:rPr>
              <a:t>organization of additional lichenological studies in poorly studied regions (Vladimir, Smolensk, Kostroma, Ivanovo regions) and in some protected natural territories;</a:t>
            </a:r>
            <a:endParaRPr lang="ru-RU" sz="2400" b="1" dirty="0">
              <a:solidFill>
                <a:schemeClr val="accent6">
                  <a:lumMod val="50000"/>
                </a:schemeClr>
              </a:solidFill>
              <a:latin typeface="Georgia" panose="02040502050405020303" pitchFamily="18" charset="0"/>
            </a:endParaRPr>
          </a:p>
          <a:p>
            <a:pPr>
              <a:buFont typeface="Wingdings" panose="05000000000000000000" pitchFamily="2" charset="2"/>
              <a:buChar char="Ø"/>
            </a:pPr>
            <a:r>
              <a:rPr lang="en-US" sz="2400" b="1" dirty="0">
                <a:solidFill>
                  <a:schemeClr val="accent6">
                    <a:lumMod val="50000"/>
                  </a:schemeClr>
                </a:solidFill>
                <a:latin typeface="Georgia" panose="02040502050405020303" pitchFamily="18" charset="0"/>
              </a:rPr>
              <a:t>revision of available herbarium materials, exclusion from the regional lists of unconfirmed and doubtful species;</a:t>
            </a:r>
          </a:p>
          <a:p>
            <a:pPr>
              <a:buFont typeface="Wingdings" panose="05000000000000000000" pitchFamily="2" charset="2"/>
              <a:buChar char="Ø"/>
            </a:pPr>
            <a:r>
              <a:rPr lang="en-US" sz="2400" b="1" dirty="0">
                <a:solidFill>
                  <a:schemeClr val="accent6">
                    <a:lumMod val="50000"/>
                  </a:schemeClr>
                </a:solidFill>
                <a:latin typeface="Georgia" panose="02040502050405020303" pitchFamily="18" charset="0"/>
              </a:rPr>
              <a:t>compiling lists of the most vulnerable and in need of protection of species for all zonal divisions of Central Russia; development and implementation of relevant changes to the existing regional lists of protected lichen species.</a:t>
            </a:r>
            <a:r>
              <a:rPr lang="ru-RU" sz="2400" b="1" dirty="0">
                <a:solidFill>
                  <a:schemeClr val="accent6">
                    <a:lumMod val="50000"/>
                  </a:schemeClr>
                </a:solidFill>
                <a:latin typeface="Georgia" panose="02040502050405020303" pitchFamily="18" charset="0"/>
              </a:rPr>
              <a:t> </a:t>
            </a:r>
            <a:endParaRPr lang="en-US" sz="2400" b="1" dirty="0">
              <a:solidFill>
                <a:schemeClr val="accent6">
                  <a:lumMod val="50000"/>
                </a:schemeClr>
              </a:solidFill>
              <a:latin typeface="Georgia" panose="02040502050405020303" pitchFamily="18" charset="0"/>
            </a:endParaRPr>
          </a:p>
          <a:p>
            <a:pPr>
              <a:buFont typeface="Wingdings" panose="05000000000000000000" pitchFamily="2" charset="2"/>
              <a:buChar char="Ø"/>
            </a:pPr>
            <a:endParaRPr lang="en-US" sz="2400" b="1" dirty="0">
              <a:solidFill>
                <a:schemeClr val="accent6">
                  <a:lumMod val="50000"/>
                </a:schemeClr>
              </a:solidFill>
              <a:latin typeface="Georgia" panose="02040502050405020303" pitchFamily="18" charset="0"/>
            </a:endParaRPr>
          </a:p>
          <a:p>
            <a:pPr marL="0" indent="0">
              <a:buNone/>
            </a:pPr>
            <a:endParaRPr lang="ru-RU" dirty="0"/>
          </a:p>
        </p:txBody>
      </p:sp>
    </p:spTree>
    <p:extLst>
      <p:ext uri="{BB962C8B-B14F-4D97-AF65-F5344CB8AC3E}">
        <p14:creationId xmlns:p14="http://schemas.microsoft.com/office/powerpoint/2010/main" val="2275704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DCC6154-9173-4ED6-8555-5FD71C9214E4}"/>
              </a:ext>
            </a:extLst>
          </p:cNvPr>
          <p:cNvSpPr>
            <a:spLocks noGrp="1"/>
          </p:cNvSpPr>
          <p:nvPr>
            <p:ph type="title"/>
          </p:nvPr>
        </p:nvSpPr>
        <p:spPr>
          <a:xfrm>
            <a:off x="838200" y="255398"/>
            <a:ext cx="10515600" cy="684170"/>
          </a:xfrm>
        </p:spPr>
        <p:txBody>
          <a:bodyPr>
            <a:normAutofit/>
          </a:bodyPr>
          <a:lstStyle/>
          <a:p>
            <a:pPr algn="r"/>
            <a:r>
              <a:rPr lang="en-US" sz="4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Acknowledgments:</a:t>
            </a:r>
            <a:endParaRPr lang="ru-RU" dirty="0"/>
          </a:p>
        </p:txBody>
      </p:sp>
      <p:sp>
        <p:nvSpPr>
          <p:cNvPr id="3" name="Объект 2">
            <a:extLst>
              <a:ext uri="{FF2B5EF4-FFF2-40B4-BE49-F238E27FC236}">
                <a16:creationId xmlns:a16="http://schemas.microsoft.com/office/drawing/2014/main" xmlns="" id="{896B8B0B-4475-42CA-95E4-2FEDC27E61E5}"/>
              </a:ext>
            </a:extLst>
          </p:cNvPr>
          <p:cNvSpPr>
            <a:spLocks noGrp="1"/>
          </p:cNvSpPr>
          <p:nvPr>
            <p:ph idx="1"/>
          </p:nvPr>
        </p:nvSpPr>
        <p:spPr>
          <a:xfrm>
            <a:off x="838200" y="1057013"/>
            <a:ext cx="10515600" cy="5119950"/>
          </a:xfrm>
        </p:spPr>
        <p:txBody>
          <a:bodyPr>
            <a:normAutofit/>
          </a:bodyPr>
          <a:lstStyle/>
          <a:p>
            <a:pPr>
              <a:buFont typeface="Wingdings" panose="05000000000000000000" pitchFamily="2" charset="2"/>
              <a:buChar char="Ø"/>
            </a:pPr>
            <a:r>
              <a:rPr lang="en-US" sz="1800" b="1" i="1" dirty="0">
                <a:solidFill>
                  <a:schemeClr val="accent6">
                    <a:lumMod val="50000"/>
                  </a:schemeClr>
                </a:solidFill>
                <a:latin typeface="Georgia" panose="02040502050405020303" pitchFamily="18" charset="0"/>
              </a:rPr>
              <a:t>The administrations of State nature reserves (</a:t>
            </a:r>
            <a:r>
              <a:rPr lang="en-US" sz="1800" b="1" i="1" dirty="0" err="1">
                <a:solidFill>
                  <a:schemeClr val="accent6">
                    <a:lumMod val="50000"/>
                  </a:schemeClr>
                </a:solidFill>
                <a:latin typeface="Georgia" panose="02040502050405020303" pitchFamily="18" charset="0"/>
              </a:rPr>
              <a:t>Voroninsky</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Voronezhsky</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Galichya</a:t>
            </a:r>
            <a:r>
              <a:rPr lang="en-US" sz="1800" b="1" i="1" dirty="0">
                <a:solidFill>
                  <a:schemeClr val="accent6">
                    <a:lumMod val="50000"/>
                  </a:schemeClr>
                </a:solidFill>
                <a:latin typeface="Georgia" panose="02040502050405020303" pitchFamily="18" charset="0"/>
              </a:rPr>
              <a:t> Gora, </a:t>
            </a:r>
            <a:r>
              <a:rPr lang="en-US" sz="1800" b="1" i="1" dirty="0" err="1">
                <a:solidFill>
                  <a:schemeClr val="accent6">
                    <a:lumMod val="50000"/>
                  </a:schemeClr>
                </a:solidFill>
                <a:latin typeface="Georgia" panose="02040502050405020303" pitchFamily="18" charset="0"/>
              </a:rPr>
              <a:t>Centralno-Chernozemny</a:t>
            </a:r>
            <a:r>
              <a:rPr lang="en-US" sz="1800" b="1" i="1" dirty="0">
                <a:solidFill>
                  <a:schemeClr val="accent6">
                    <a:lumMod val="50000"/>
                  </a:schemeClr>
                </a:solidFill>
                <a:latin typeface="Georgia" panose="02040502050405020303" pitchFamily="18" charset="0"/>
              </a:rPr>
              <a:t> Black Earth, </a:t>
            </a:r>
            <a:r>
              <a:rPr lang="en-US" sz="1800" b="1" i="1" dirty="0" err="1">
                <a:solidFill>
                  <a:schemeClr val="accent6">
                    <a:lumMod val="50000"/>
                  </a:schemeClr>
                </a:solidFill>
                <a:latin typeface="Georgia" panose="02040502050405020303" pitchFamily="18" charset="0"/>
              </a:rPr>
              <a:t>Khopersky</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Belogorye</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Darvinsky</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Oksky</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Bryansky</a:t>
            </a:r>
            <a:r>
              <a:rPr lang="en-US" sz="1800" b="1" i="1" dirty="0">
                <a:solidFill>
                  <a:schemeClr val="accent6">
                    <a:lumMod val="50000"/>
                  </a:schemeClr>
                </a:solidFill>
                <a:latin typeface="Georgia" panose="02040502050405020303" pitchFamily="18" charset="0"/>
              </a:rPr>
              <a:t> Les) and National parks (</a:t>
            </a:r>
            <a:r>
              <a:rPr lang="en-US" sz="1800" b="1" i="1" dirty="0" err="1">
                <a:solidFill>
                  <a:schemeClr val="accent6">
                    <a:lumMod val="50000"/>
                  </a:schemeClr>
                </a:solidFill>
                <a:latin typeface="Georgia" panose="02040502050405020303" pitchFamily="18" charset="0"/>
              </a:rPr>
              <a:t>Pleshcheevo</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Ozero</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Meshchera</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Meshchersky</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Orlovskoye</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Polesie</a:t>
            </a:r>
            <a:r>
              <a:rPr lang="en-US" sz="1800" b="1" i="1" dirty="0">
                <a:solidFill>
                  <a:schemeClr val="accent6">
                    <a:lumMod val="50000"/>
                  </a:schemeClr>
                </a:solidFill>
                <a:latin typeface="Georgia" panose="02040502050405020303" pitchFamily="18" charset="0"/>
              </a:rPr>
              <a:t>) for their assistance in research;</a:t>
            </a:r>
          </a:p>
          <a:p>
            <a:pPr>
              <a:buFont typeface="Wingdings" panose="05000000000000000000" pitchFamily="2" charset="2"/>
              <a:buChar char="Ø"/>
            </a:pPr>
            <a:r>
              <a:rPr lang="en-US" sz="1800" b="1" i="1" dirty="0">
                <a:solidFill>
                  <a:schemeClr val="accent6">
                    <a:lumMod val="50000"/>
                  </a:schemeClr>
                </a:solidFill>
                <a:latin typeface="Georgia" panose="02040502050405020303" pitchFamily="18" charset="0"/>
              </a:rPr>
              <a:t>M.V. </a:t>
            </a:r>
            <a:r>
              <a:rPr lang="en-US" sz="1800" b="1" i="1" dirty="0" err="1">
                <a:solidFill>
                  <a:schemeClr val="accent6">
                    <a:lumMod val="50000"/>
                  </a:schemeClr>
                </a:solidFill>
                <a:latin typeface="Georgia" panose="02040502050405020303" pitchFamily="18" charset="0"/>
              </a:rPr>
              <a:t>Kazakova</a:t>
            </a:r>
            <a:r>
              <a:rPr lang="en-US" sz="1800" b="1" i="1" dirty="0">
                <a:solidFill>
                  <a:schemeClr val="accent6">
                    <a:lumMod val="50000"/>
                  </a:schemeClr>
                </a:solidFill>
                <a:latin typeface="Georgia" panose="02040502050405020303" pitchFamily="18" charset="0"/>
              </a:rPr>
              <a:t>, N.A. Sobolev (Ryazan State University named S.A. Esenin), G.V. </a:t>
            </a:r>
            <a:r>
              <a:rPr lang="en-US" sz="1800" b="1" i="1" dirty="0" err="1">
                <a:solidFill>
                  <a:schemeClr val="accent6">
                    <a:lumMod val="50000"/>
                  </a:schemeClr>
                </a:solidFill>
                <a:latin typeface="Georgia" panose="02040502050405020303" pitchFamily="18" charset="0"/>
              </a:rPr>
              <a:t>Kondakova</a:t>
            </a:r>
            <a:r>
              <a:rPr lang="en-US" sz="1800" b="1" i="1" dirty="0">
                <a:solidFill>
                  <a:schemeClr val="accent6">
                    <a:lumMod val="50000"/>
                  </a:schemeClr>
                </a:solidFill>
                <a:latin typeface="Georgia" panose="02040502050405020303" pitchFamily="18" charset="0"/>
              </a:rPr>
              <a:t> (Yaroslavl State University named P.A. Demidov), L.F. </a:t>
            </a:r>
            <a:r>
              <a:rPr lang="en-US" sz="1800" b="1" i="1" dirty="0" err="1">
                <a:solidFill>
                  <a:schemeClr val="accent6">
                    <a:lumMod val="50000"/>
                  </a:schemeClr>
                </a:solidFill>
                <a:latin typeface="Georgia" panose="02040502050405020303" pitchFamily="18" charset="0"/>
              </a:rPr>
              <a:t>Volosnova</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Oksky</a:t>
            </a:r>
            <a:r>
              <a:rPr lang="en-US" sz="1800" b="1" i="1" dirty="0">
                <a:solidFill>
                  <a:schemeClr val="accent6">
                    <a:lumMod val="50000"/>
                  </a:schemeClr>
                </a:solidFill>
                <a:latin typeface="Georgia" panose="02040502050405020303" pitchFamily="18" charset="0"/>
              </a:rPr>
              <a:t> State Reserve), N.N. Popova (Voronezh Institute of Physical Culture), S.V. Volobuev (V.L. Komarov Botanical Institute RAS), L.L. </a:t>
            </a:r>
            <a:r>
              <a:rPr lang="en-US" sz="1800" b="1" i="1" dirty="0" err="1">
                <a:solidFill>
                  <a:schemeClr val="accent6">
                    <a:lumMod val="50000"/>
                  </a:schemeClr>
                </a:solidFill>
                <a:latin typeface="Georgia" panose="02040502050405020303" pitchFamily="18" charset="0"/>
              </a:rPr>
              <a:t>Kiseleva</a:t>
            </a:r>
            <a:r>
              <a:rPr lang="en-US" sz="1800" b="1" i="1" dirty="0">
                <a:solidFill>
                  <a:schemeClr val="accent6">
                    <a:lumMod val="50000"/>
                  </a:schemeClr>
                </a:solidFill>
                <a:latin typeface="Georgia" panose="02040502050405020303" pitchFamily="18" charset="0"/>
              </a:rPr>
              <a:t> and T.A. </a:t>
            </a:r>
            <a:r>
              <a:rPr lang="en-US" sz="1800" b="1" i="1" dirty="0" err="1">
                <a:solidFill>
                  <a:schemeClr val="accent6">
                    <a:lumMod val="50000"/>
                  </a:schemeClr>
                </a:solidFill>
                <a:latin typeface="Georgia" panose="02040502050405020303" pitchFamily="18" charset="0"/>
              </a:rPr>
              <a:t>Tsutsupa</a:t>
            </a:r>
            <a:r>
              <a:rPr lang="en-US" sz="1800" b="1" i="1" dirty="0">
                <a:solidFill>
                  <a:schemeClr val="accent6">
                    <a:lumMod val="50000"/>
                  </a:schemeClr>
                </a:solidFill>
                <a:latin typeface="Georgia" panose="02040502050405020303" pitchFamily="18" charset="0"/>
              </a:rPr>
              <a:t> (Oryol State University), </a:t>
            </a:r>
            <a:r>
              <a:rPr lang="en-US" sz="1800" b="1" i="1" dirty="0" err="1">
                <a:solidFill>
                  <a:schemeClr val="accent6">
                    <a:lumMod val="50000"/>
                  </a:schemeClr>
                </a:solidFill>
                <a:latin typeface="Georgia" panose="02040502050405020303" pitchFamily="18" charset="0"/>
              </a:rPr>
              <a:t>Garin</a:t>
            </a:r>
            <a:r>
              <a:rPr lang="en-US" sz="1800" b="1" i="1" dirty="0">
                <a:solidFill>
                  <a:schemeClr val="accent6">
                    <a:lumMod val="50000"/>
                  </a:schemeClr>
                </a:solidFill>
                <a:latin typeface="Georgia" panose="02040502050405020303" pitchFamily="18" charset="0"/>
              </a:rPr>
              <a:t> E.V. (I.D. </a:t>
            </a:r>
            <a:r>
              <a:rPr lang="en-US" sz="1800" b="1" i="1" dirty="0" err="1">
                <a:solidFill>
                  <a:schemeClr val="accent6">
                    <a:lumMod val="50000"/>
                  </a:schemeClr>
                </a:solidFill>
                <a:latin typeface="Georgia" panose="02040502050405020303" pitchFamily="18" charset="0"/>
              </a:rPr>
              <a:t>Papanin</a:t>
            </a:r>
            <a:r>
              <a:rPr lang="en-US" sz="1800" b="1" i="1" dirty="0">
                <a:solidFill>
                  <a:schemeClr val="accent6">
                    <a:lumMod val="50000"/>
                  </a:schemeClr>
                </a:solidFill>
                <a:latin typeface="Georgia" panose="02040502050405020303" pitchFamily="18" charset="0"/>
              </a:rPr>
              <a:t> Institute of Inland Water Biology RAS), A.V. </a:t>
            </a:r>
            <a:r>
              <a:rPr lang="en-US" sz="1800" b="1" i="1" dirty="0" err="1">
                <a:solidFill>
                  <a:schemeClr val="accent6">
                    <a:lumMod val="50000"/>
                  </a:schemeClr>
                </a:solidFill>
                <a:latin typeface="Georgia" panose="02040502050405020303" pitchFamily="18" charset="0"/>
              </a:rPr>
              <a:t>Shcherbakov</a:t>
            </a:r>
            <a:r>
              <a:rPr lang="en-US" sz="1800" b="1" i="1" dirty="0">
                <a:solidFill>
                  <a:schemeClr val="accent6">
                    <a:lumMod val="50000"/>
                  </a:schemeClr>
                </a:solidFill>
                <a:latin typeface="Georgia" panose="02040502050405020303" pitchFamily="18" charset="0"/>
              </a:rPr>
              <a:t> and </a:t>
            </a:r>
            <a:r>
              <a:rPr lang="en-US" sz="1800" b="1" i="1" dirty="0" err="1">
                <a:solidFill>
                  <a:schemeClr val="accent6">
                    <a:lumMod val="50000"/>
                  </a:schemeClr>
                </a:solidFill>
                <a:latin typeface="Georgia" panose="02040502050405020303" pitchFamily="18" charset="0"/>
              </a:rPr>
              <a:t>E.Yu</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Blagoveshchenskaya</a:t>
            </a:r>
            <a:r>
              <a:rPr lang="en-US" sz="1800" b="1" i="1" dirty="0">
                <a:solidFill>
                  <a:schemeClr val="accent6">
                    <a:lumMod val="50000"/>
                  </a:schemeClr>
                </a:solidFill>
                <a:latin typeface="Georgia" panose="02040502050405020303" pitchFamily="18" charset="0"/>
              </a:rPr>
              <a:t> (MV Lomonosov Moscow State University) for organizing regional studies and collecting lichenological collections;</a:t>
            </a:r>
          </a:p>
          <a:p>
            <a:pPr>
              <a:buFont typeface="Wingdings" panose="05000000000000000000" pitchFamily="2" charset="2"/>
              <a:buChar char="Ø"/>
            </a:pPr>
            <a:r>
              <a:rPr lang="en-US" sz="1800" b="1" i="1" dirty="0">
                <a:solidFill>
                  <a:schemeClr val="accent6">
                    <a:lumMod val="50000"/>
                  </a:schemeClr>
                </a:solidFill>
                <a:latin typeface="Georgia" panose="02040502050405020303" pitchFamily="18" charset="0"/>
              </a:rPr>
              <a:t>L.A. </a:t>
            </a:r>
            <a:r>
              <a:rPr lang="en-US" sz="1800" b="1" i="1" dirty="0" err="1">
                <a:solidFill>
                  <a:schemeClr val="accent6">
                    <a:lumMod val="50000"/>
                  </a:schemeClr>
                </a:solidFill>
                <a:latin typeface="Georgia" panose="02040502050405020303" pitchFamily="18" charset="0"/>
              </a:rPr>
              <a:t>Konoreva</a:t>
            </a:r>
            <a:r>
              <a:rPr lang="en-US" sz="1800" b="1" i="1" dirty="0">
                <a:solidFill>
                  <a:schemeClr val="accent6">
                    <a:lumMod val="50000"/>
                  </a:schemeClr>
                </a:solidFill>
                <a:latin typeface="Georgia" panose="02040502050405020303" pitchFamily="18" charset="0"/>
              </a:rPr>
              <a:t>, I.N. Urbanavichene (Botanical Institute named after VL Komarov RAS), G.P. Urbanavichus (Institute of Industrial Ecology of the North, KSC RAS), A.G. Paukov (Ural Federal University named after B.N. Yeltsin), A.A. </a:t>
            </a:r>
            <a:r>
              <a:rPr lang="en-US" sz="1800" b="1" i="1" dirty="0" err="1">
                <a:solidFill>
                  <a:schemeClr val="accent6">
                    <a:lumMod val="50000"/>
                  </a:schemeClr>
                </a:solidFill>
                <a:latin typeface="Georgia" panose="02040502050405020303" pitchFamily="18" charset="0"/>
              </a:rPr>
              <a:t>Notov</a:t>
            </a:r>
            <a:r>
              <a:rPr lang="en-US" sz="1800" b="1" i="1" dirty="0">
                <a:solidFill>
                  <a:schemeClr val="accent6">
                    <a:lumMod val="50000"/>
                  </a:schemeClr>
                </a:solidFill>
                <a:latin typeface="Georgia" panose="02040502050405020303" pitchFamily="18" charset="0"/>
              </a:rPr>
              <a:t> (</a:t>
            </a:r>
            <a:r>
              <a:rPr lang="en-US" sz="1800" b="1" i="1" dirty="0" err="1">
                <a:solidFill>
                  <a:schemeClr val="accent6">
                    <a:lumMod val="50000"/>
                  </a:schemeClr>
                </a:solidFill>
                <a:latin typeface="Georgia" panose="02040502050405020303" pitchFamily="18" charset="0"/>
              </a:rPr>
              <a:t>Tver</a:t>
            </a:r>
            <a:r>
              <a:rPr lang="en-US" sz="1800" b="1" i="1" dirty="0">
                <a:solidFill>
                  <a:schemeClr val="accent6">
                    <a:lumMod val="50000"/>
                  </a:schemeClr>
                </a:solidFill>
                <a:latin typeface="Georgia" panose="02040502050405020303" pitchFamily="18" charset="0"/>
              </a:rPr>
              <a:t>’ State University), A.G. </a:t>
            </a:r>
            <a:r>
              <a:rPr lang="en-US" sz="1800" b="1" i="1" dirty="0" err="1">
                <a:solidFill>
                  <a:schemeClr val="accent6">
                    <a:lumMod val="50000"/>
                  </a:schemeClr>
                </a:solidFill>
                <a:latin typeface="Georgia" panose="02040502050405020303" pitchFamily="18" charset="0"/>
              </a:rPr>
              <a:t>Tsurikov</a:t>
            </a:r>
            <a:r>
              <a:rPr lang="en-US" sz="1800" b="1" i="1" dirty="0">
                <a:solidFill>
                  <a:schemeClr val="accent6">
                    <a:lumMod val="50000"/>
                  </a:schemeClr>
                </a:solidFill>
                <a:latin typeface="Georgia" panose="02040502050405020303" pitchFamily="18" charset="0"/>
              </a:rPr>
              <a:t> (Gomel University named F. </a:t>
            </a:r>
            <a:r>
              <a:rPr lang="en-US" sz="1800" b="1" i="1" dirty="0" err="1">
                <a:solidFill>
                  <a:schemeClr val="accent6">
                    <a:lumMod val="50000"/>
                  </a:schemeClr>
                </a:solidFill>
                <a:latin typeface="Georgia" panose="02040502050405020303" pitchFamily="18" charset="0"/>
              </a:rPr>
              <a:t>Skorina</a:t>
            </a:r>
            <a:r>
              <a:rPr lang="en-US" sz="1800" b="1" i="1" dirty="0">
                <a:solidFill>
                  <a:schemeClr val="accent6">
                    <a:lumMod val="50000"/>
                  </a:schemeClr>
                </a:solidFill>
                <a:latin typeface="Georgia" panose="02040502050405020303" pitchFamily="18" charset="0"/>
              </a:rPr>
              <a:t>) for many years of cooperation in lichenological research in Central Russia;</a:t>
            </a:r>
          </a:p>
          <a:p>
            <a:pPr>
              <a:buFont typeface="Wingdings" panose="05000000000000000000" pitchFamily="2" charset="2"/>
              <a:buChar char="Ø"/>
            </a:pPr>
            <a:r>
              <a:rPr lang="en-US" sz="1800" b="1" i="1" dirty="0">
                <a:solidFill>
                  <a:schemeClr val="accent2">
                    <a:lumMod val="50000"/>
                  </a:schemeClr>
                </a:solidFill>
                <a:latin typeface="Georgia" panose="02040502050405020303" pitchFamily="18" charset="0"/>
              </a:rPr>
              <a:t>Conference Organizing Committee – for the opportunity to make a report!</a:t>
            </a:r>
          </a:p>
          <a:p>
            <a:endParaRPr lang="ru-RU" sz="1800" i="1" dirty="0">
              <a:latin typeface="Georgia" panose="02040502050405020303" pitchFamily="18" charset="0"/>
            </a:endParaRPr>
          </a:p>
          <a:p>
            <a:endParaRPr lang="ru-RU" sz="1800" i="1" dirty="0">
              <a:latin typeface="Georgia" panose="02040502050405020303" pitchFamily="18" charset="0"/>
            </a:endParaRPr>
          </a:p>
          <a:p>
            <a:endParaRPr lang="en-US" sz="1800" dirty="0"/>
          </a:p>
          <a:p>
            <a:endParaRPr lang="ru-RU" dirty="0"/>
          </a:p>
        </p:txBody>
      </p:sp>
    </p:spTree>
    <p:extLst>
      <p:ext uri="{BB962C8B-B14F-4D97-AF65-F5344CB8AC3E}">
        <p14:creationId xmlns:p14="http://schemas.microsoft.com/office/powerpoint/2010/main" val="39434182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descr="Изображение выглядит как трава, внешний, человек, скала&#10;&#10;Автоматически созданное описание">
            <a:extLst>
              <a:ext uri="{FF2B5EF4-FFF2-40B4-BE49-F238E27FC236}">
                <a16:creationId xmlns:a16="http://schemas.microsoft.com/office/drawing/2014/main" xmlns="" id="{EAD9F23C-689F-4E66-8724-28D5BE6A460C}"/>
              </a:ext>
            </a:extLst>
          </p:cNvPr>
          <p:cNvPicPr>
            <a:picLocks noChangeAspect="1"/>
          </p:cNvPicPr>
          <p:nvPr/>
        </p:nvPicPr>
        <p:blipFill rotWithShape="1">
          <a:blip r:embed="rId2">
            <a:extLst>
              <a:ext uri="{28A0092B-C50C-407E-A947-70E740481C1C}">
                <a14:useLocalDpi xmlns:a14="http://schemas.microsoft.com/office/drawing/2010/main" val="0"/>
              </a:ext>
            </a:extLst>
          </a:blip>
          <a:srcRect r="-2" b="24905"/>
          <a:stretch/>
        </p:blipFill>
        <p:spPr>
          <a:xfrm>
            <a:off x="20" y="10"/>
            <a:ext cx="6095980" cy="6857990"/>
          </a:xfrm>
          <a:prstGeom prst="rect">
            <a:avLst/>
          </a:prstGeom>
        </p:spPr>
      </p:pic>
      <p:pic>
        <p:nvPicPr>
          <p:cNvPr id="7" name="Рисунок 6" descr="Изображение выглядит как трава, внешний, человек, дерево&#10;&#10;Автоматически созданное описание">
            <a:extLst>
              <a:ext uri="{FF2B5EF4-FFF2-40B4-BE49-F238E27FC236}">
                <a16:creationId xmlns:a16="http://schemas.microsoft.com/office/drawing/2014/main" xmlns="" id="{E465F1CD-B5B0-4958-8EC9-53F835BB6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3"/>
          <a:stretch/>
        </p:blipFill>
        <p:spPr>
          <a:xfrm>
            <a:off x="6096000" y="10"/>
            <a:ext cx="6096000" cy="6857990"/>
          </a:xfrm>
          <a:prstGeom prst="rect">
            <a:avLst/>
          </a:prstGeom>
        </p:spPr>
      </p:pic>
      <p:sp>
        <p:nvSpPr>
          <p:cNvPr id="2" name="Блок-схема: перфолента 1">
            <a:extLst>
              <a:ext uri="{FF2B5EF4-FFF2-40B4-BE49-F238E27FC236}">
                <a16:creationId xmlns:a16="http://schemas.microsoft.com/office/drawing/2014/main" xmlns="" id="{973CEBFE-6DC2-4A14-8BC0-782F92BC7EF7}"/>
              </a:ext>
            </a:extLst>
          </p:cNvPr>
          <p:cNvSpPr/>
          <p:nvPr/>
        </p:nvSpPr>
        <p:spPr>
          <a:xfrm>
            <a:off x="2105637" y="1"/>
            <a:ext cx="7021585" cy="1289304"/>
          </a:xfrm>
          <a:prstGeom prst="flowChartPunchedTape">
            <a:avLst/>
          </a:prstGeom>
          <a:pattFill prst="weave">
            <a:fgClr>
              <a:schemeClr val="accent6">
                <a:lumMod val="60000"/>
                <a:lumOff val="4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Thanks for your attention!</a:t>
            </a:r>
            <a:endParaRPr lang="ru-RU" sz="2800" b="1" cap="all"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854955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Изображение выглядит как текст, карта&#10;&#10;Автоматически созданное описание">
            <a:extLst>
              <a:ext uri="{FF2B5EF4-FFF2-40B4-BE49-F238E27FC236}">
                <a16:creationId xmlns:a16="http://schemas.microsoft.com/office/drawing/2014/main" xmlns="" id="{5BEBA648-660B-4AC1-8373-96A11480C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80" y="-67112"/>
            <a:ext cx="7203305" cy="61948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Прямоугольник 11">
            <a:extLst>
              <a:ext uri="{FF2B5EF4-FFF2-40B4-BE49-F238E27FC236}">
                <a16:creationId xmlns:a16="http://schemas.microsoft.com/office/drawing/2014/main" xmlns="" id="{E5A92298-8C1D-414E-B818-2A232607687B}"/>
              </a:ext>
            </a:extLst>
          </p:cNvPr>
          <p:cNvSpPr/>
          <p:nvPr/>
        </p:nvSpPr>
        <p:spPr>
          <a:xfrm>
            <a:off x="8022673" y="1000036"/>
            <a:ext cx="3638026" cy="4401205"/>
          </a:xfrm>
          <a:prstGeom prst="rect">
            <a:avLst/>
          </a:prstGeom>
        </p:spPr>
        <p:txBody>
          <a:bodyPr wrap="square">
            <a:spAutoFit/>
          </a:bodyPr>
          <a:lstStyle/>
          <a:p>
            <a:r>
              <a:rPr lang="en-US" sz="2800" b="1" dirty="0">
                <a:solidFill>
                  <a:schemeClr val="accent6">
                    <a:lumMod val="50000"/>
                  </a:schemeClr>
                </a:solidFill>
                <a:latin typeface="Georgia" panose="02040502050405020303" pitchFamily="18" charset="0"/>
              </a:rPr>
              <a:t>The </a:t>
            </a:r>
            <a:r>
              <a:rPr lang="en-US" sz="28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Cenral</a:t>
            </a:r>
            <a:r>
              <a:rPr lang="en-US" sz="28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Russia</a:t>
            </a:r>
            <a:r>
              <a:rPr lang="en-US" sz="2800" b="1" dirty="0">
                <a:solidFill>
                  <a:schemeClr val="accent6">
                    <a:lumMod val="50000"/>
                  </a:schemeClr>
                </a:solidFill>
                <a:latin typeface="Georgia" panose="02040502050405020303" pitchFamily="18" charset="0"/>
              </a:rPr>
              <a:t>, understood within the Central Federal District, includes </a:t>
            </a:r>
            <a:r>
              <a:rPr lang="en-US" sz="28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18 subjects </a:t>
            </a:r>
            <a:r>
              <a:rPr lang="en-US" sz="2800" b="1" dirty="0">
                <a:solidFill>
                  <a:schemeClr val="accent6">
                    <a:lumMod val="50000"/>
                  </a:schemeClr>
                </a:solidFill>
                <a:latin typeface="Georgia" panose="02040502050405020303" pitchFamily="18" charset="0"/>
              </a:rPr>
              <a:t>of the Federation with a total area of </a:t>
            </a:r>
            <a:r>
              <a:rPr lang="en-US" sz="28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more than 650 thousand km</a:t>
            </a:r>
            <a:r>
              <a:rPr lang="en-US" sz="2800" b="1" baseline="30000"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a:t>
            </a:r>
          </a:p>
        </p:txBody>
      </p:sp>
    </p:spTree>
    <p:extLst>
      <p:ext uri="{BB962C8B-B14F-4D97-AF65-F5344CB8AC3E}">
        <p14:creationId xmlns:p14="http://schemas.microsoft.com/office/powerpoint/2010/main" val="10439734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10;&#10;Описание создано автоматически">
            <a:extLst>
              <a:ext uri="{FF2B5EF4-FFF2-40B4-BE49-F238E27FC236}">
                <a16:creationId xmlns:a16="http://schemas.microsoft.com/office/drawing/2014/main" xmlns="" id="{08CEEAB4-E5F9-4745-8C10-517559EE3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04" y="160688"/>
            <a:ext cx="2402405" cy="3600000"/>
          </a:xfrm>
          <a:prstGeom prst="rect">
            <a:avLst/>
          </a:prstGeom>
        </p:spPr>
      </p:pic>
      <p:pic>
        <p:nvPicPr>
          <p:cNvPr id="10" name="Рисунок 9" descr="Изображение выглядит как текст, квитанция&#10;&#10;Автоматически созданное описание">
            <a:extLst>
              <a:ext uri="{FF2B5EF4-FFF2-40B4-BE49-F238E27FC236}">
                <a16:creationId xmlns:a16="http://schemas.microsoft.com/office/drawing/2014/main" xmlns="" id="{FD4881A5-05A1-48CC-8C15-7678D507E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425" y="160688"/>
            <a:ext cx="2145411" cy="3600000"/>
          </a:xfrm>
          <a:prstGeom prst="rect">
            <a:avLst/>
          </a:prstGeom>
        </p:spPr>
      </p:pic>
      <p:pic>
        <p:nvPicPr>
          <p:cNvPr id="12" name="Рисунок 11" descr="Изображение выглядит как текст, квитанция&#10;&#10;Автоматически созданное описание">
            <a:extLst>
              <a:ext uri="{FF2B5EF4-FFF2-40B4-BE49-F238E27FC236}">
                <a16:creationId xmlns:a16="http://schemas.microsoft.com/office/drawing/2014/main" xmlns="" id="{609C2CC0-4773-4879-B0AE-D4F186AE7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04" y="3258000"/>
            <a:ext cx="2082302" cy="3600000"/>
          </a:xfrm>
          <a:prstGeom prst="rect">
            <a:avLst/>
          </a:prstGeom>
        </p:spPr>
      </p:pic>
      <p:pic>
        <p:nvPicPr>
          <p:cNvPr id="16" name="Рисунок 15" descr="Изображение выглядит как текст, квитанция&#10;&#10;Автоматически созданное описание">
            <a:extLst>
              <a:ext uri="{FF2B5EF4-FFF2-40B4-BE49-F238E27FC236}">
                <a16:creationId xmlns:a16="http://schemas.microsoft.com/office/drawing/2014/main" xmlns="" id="{2D6A8ED6-7234-434D-A60D-46D42811A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6214" y="160688"/>
            <a:ext cx="2098893" cy="3600000"/>
          </a:xfrm>
          <a:prstGeom prst="rect">
            <a:avLst/>
          </a:prstGeom>
        </p:spPr>
      </p:pic>
      <p:pic>
        <p:nvPicPr>
          <p:cNvPr id="19" name="Рисунок 18" descr="Изображение выглядит как текст&#10;&#10;Автоматически созданное описание">
            <a:extLst>
              <a:ext uri="{FF2B5EF4-FFF2-40B4-BE49-F238E27FC236}">
                <a16:creationId xmlns:a16="http://schemas.microsoft.com/office/drawing/2014/main" xmlns="" id="{357754D0-0E37-467E-A973-B6573B3D5C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478" y="3258000"/>
            <a:ext cx="2163135" cy="3600000"/>
          </a:xfrm>
          <a:prstGeom prst="rect">
            <a:avLst/>
          </a:prstGeom>
        </p:spPr>
      </p:pic>
      <p:pic>
        <p:nvPicPr>
          <p:cNvPr id="23" name="Рисунок 22" descr="Изображение выглядит как текст, газета&#10;&#10;Автоматически созданное описание">
            <a:extLst>
              <a:ext uri="{FF2B5EF4-FFF2-40B4-BE49-F238E27FC236}">
                <a16:creationId xmlns:a16="http://schemas.microsoft.com/office/drawing/2014/main" xmlns="" id="{6764609F-9F11-41C0-8B78-4B52EE3B0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6482" y="3258000"/>
            <a:ext cx="2565518" cy="3600000"/>
          </a:xfrm>
          <a:prstGeom prst="rect">
            <a:avLst/>
          </a:prstGeom>
        </p:spPr>
      </p:pic>
      <p:sp>
        <p:nvSpPr>
          <p:cNvPr id="24" name="Прямоугольник 23">
            <a:extLst>
              <a:ext uri="{FF2B5EF4-FFF2-40B4-BE49-F238E27FC236}">
                <a16:creationId xmlns:a16="http://schemas.microsoft.com/office/drawing/2014/main" xmlns="" id="{A29D7149-3628-4769-90E5-E4C9F1AEC6DB}"/>
              </a:ext>
            </a:extLst>
          </p:cNvPr>
          <p:cNvSpPr/>
          <p:nvPr/>
        </p:nvSpPr>
        <p:spPr>
          <a:xfrm>
            <a:off x="5979396" y="94013"/>
            <a:ext cx="6096000" cy="3477875"/>
          </a:xfrm>
          <a:prstGeom prst="rect">
            <a:avLst/>
          </a:prstGeom>
        </p:spPr>
        <p:txBody>
          <a:bodyPr>
            <a:spAutoFit/>
          </a:bodyPr>
          <a:lstStyle/>
          <a:p>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Information on the lichen biota of this territory has been accumulating for more than two hundred years, counting from the first edition of the work of F. Stephan (1792). Until almost the 70s of the XIX century, the data are very fragmented and are contained in general reports with vascular plants, for example, the works of H. Martius (1</a:t>
            </a:r>
            <a:r>
              <a:rPr lang="ru-RU"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8</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17), D. Goldbach (1820), J. </a:t>
            </a:r>
            <a:r>
              <a:rPr lang="en-US" sz="2000" b="1"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Kaleniczenko</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(1849), N. Annenkoff (1849 , 1850, 1851), F. </a:t>
            </a:r>
            <a:r>
              <a:rPr lang="en-US" sz="2000" b="1"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Pohanka</a:t>
            </a:r>
            <a:r>
              <a:rPr lang="ru-RU"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(1860).</a:t>
            </a:r>
          </a:p>
        </p:txBody>
      </p:sp>
      <p:sp>
        <p:nvSpPr>
          <p:cNvPr id="25" name="Прямоугольник 24">
            <a:extLst>
              <a:ext uri="{FF2B5EF4-FFF2-40B4-BE49-F238E27FC236}">
                <a16:creationId xmlns:a16="http://schemas.microsoft.com/office/drawing/2014/main" xmlns="" id="{72D06931-0772-4949-B2CD-F6316359F4D1}"/>
              </a:ext>
            </a:extLst>
          </p:cNvPr>
          <p:cNvSpPr/>
          <p:nvPr/>
        </p:nvSpPr>
        <p:spPr>
          <a:xfrm>
            <a:off x="3889132" y="3696589"/>
            <a:ext cx="3577253" cy="3170099"/>
          </a:xfrm>
          <a:prstGeom prst="rect">
            <a:avLst/>
          </a:prstGeom>
        </p:spPr>
        <p:txBody>
          <a:bodyPr wrap="square">
            <a:spAutoFit/>
          </a:bodyPr>
          <a:lstStyle/>
          <a:p>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In 1878, the work of A. Müller was published, including a small list of lichens in the environs of the village of </a:t>
            </a:r>
            <a:r>
              <a:rPr lang="en-US" sz="2000" b="1"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Stepankovo</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(Moscow province), and in 1906 an article by B.F. </a:t>
            </a:r>
            <a:r>
              <a:rPr lang="en-US" sz="2000" b="1"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Kashmensky</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dedicated to lichens of the Kursk and Kharkov provinces</a:t>
            </a:r>
            <a:r>
              <a:rPr lang="ru-RU"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a:t>
            </a:r>
            <a:endPar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pic>
        <p:nvPicPr>
          <p:cNvPr id="27" name="Рисунок 26" descr="Изображение выглядит как текст&#10;&#10;Автоматически созданное описание">
            <a:extLst>
              <a:ext uri="{FF2B5EF4-FFF2-40B4-BE49-F238E27FC236}">
                <a16:creationId xmlns:a16="http://schemas.microsoft.com/office/drawing/2014/main" xmlns="" id="{842A411B-B17A-4CDC-9E2B-E691C87D2F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5025" y="3258000"/>
            <a:ext cx="2178856" cy="3600000"/>
          </a:xfrm>
          <a:prstGeom prst="rect">
            <a:avLst/>
          </a:prstGeom>
        </p:spPr>
      </p:pic>
    </p:spTree>
    <p:extLst>
      <p:ext uri="{BB962C8B-B14F-4D97-AF65-F5344CB8AC3E}">
        <p14:creationId xmlns:p14="http://schemas.microsoft.com/office/powerpoint/2010/main" val="39346227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1000" fill="hold"/>
                                        <p:tgtEl>
                                          <p:spTgt spid="24"/>
                                        </p:tgtEl>
                                        <p:attrNameLst>
                                          <p:attrName>ppt_w</p:attrName>
                                        </p:attrNameLst>
                                      </p:cBhvr>
                                      <p:tavLst>
                                        <p:tav tm="0">
                                          <p:val>
                                            <p:fltVal val="0"/>
                                          </p:val>
                                        </p:tav>
                                        <p:tav tm="100000">
                                          <p:val>
                                            <p:strVal val="#ppt_w"/>
                                          </p:val>
                                        </p:tav>
                                      </p:tavLst>
                                    </p:anim>
                                    <p:anim calcmode="lin" valueType="num">
                                      <p:cBhvr>
                                        <p:cTn id="26" dur="1000" fill="hold"/>
                                        <p:tgtEl>
                                          <p:spTgt spid="24"/>
                                        </p:tgtEl>
                                        <p:attrNameLst>
                                          <p:attrName>ppt_h</p:attrName>
                                        </p:attrNameLst>
                                      </p:cBhvr>
                                      <p:tavLst>
                                        <p:tav tm="0">
                                          <p:val>
                                            <p:fltVal val="0"/>
                                          </p:val>
                                        </p:tav>
                                        <p:tav tm="100000">
                                          <p:val>
                                            <p:strVal val="#ppt_h"/>
                                          </p:val>
                                        </p:tav>
                                      </p:tavLst>
                                    </p:anim>
                                    <p:anim calcmode="lin" valueType="num">
                                      <p:cBhvr>
                                        <p:cTn id="27" dur="1000" fill="hold"/>
                                        <p:tgtEl>
                                          <p:spTgt spid="24"/>
                                        </p:tgtEl>
                                        <p:attrNameLst>
                                          <p:attrName>style.rotation</p:attrName>
                                        </p:attrNameLst>
                                      </p:cBhvr>
                                      <p:tavLst>
                                        <p:tav tm="0">
                                          <p:val>
                                            <p:fltVal val="90"/>
                                          </p:val>
                                        </p:tav>
                                        <p:tav tm="100000">
                                          <p:val>
                                            <p:fltVal val="0"/>
                                          </p:val>
                                        </p:tav>
                                      </p:tavLst>
                                    </p:anim>
                                    <p:animEffect transition="in" filter="fade">
                                      <p:cBhvr>
                                        <p:cTn id="28" dur="1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par>
                                <p:cTn id="37" presetID="3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ppt_w</p:attrName>
                                        </p:attrNameLst>
                                      </p:cBhvr>
                                      <p:tavLst>
                                        <p:tav tm="0">
                                          <p:val>
                                            <p:fltVal val="0"/>
                                          </p:val>
                                        </p:tav>
                                        <p:tav tm="100000">
                                          <p:val>
                                            <p:strVal val="#ppt_w"/>
                                          </p:val>
                                        </p:tav>
                                      </p:tavLst>
                                    </p:anim>
                                    <p:anim calcmode="lin" valueType="num">
                                      <p:cBhvr>
                                        <p:cTn id="46" dur="1000" fill="hold"/>
                                        <p:tgtEl>
                                          <p:spTgt spid="25"/>
                                        </p:tgtEl>
                                        <p:attrNameLst>
                                          <p:attrName>ppt_h</p:attrName>
                                        </p:attrNameLst>
                                      </p:cBhvr>
                                      <p:tavLst>
                                        <p:tav tm="0">
                                          <p:val>
                                            <p:fltVal val="0"/>
                                          </p:val>
                                        </p:tav>
                                        <p:tav tm="100000">
                                          <p:val>
                                            <p:strVal val="#ppt_h"/>
                                          </p:val>
                                        </p:tav>
                                      </p:tavLst>
                                    </p:anim>
                                    <p:anim calcmode="lin" valueType="num">
                                      <p:cBhvr>
                                        <p:cTn id="47" dur="1000" fill="hold"/>
                                        <p:tgtEl>
                                          <p:spTgt spid="25"/>
                                        </p:tgtEl>
                                        <p:attrNameLst>
                                          <p:attrName>style.rotation</p:attrName>
                                        </p:attrNameLst>
                                      </p:cBhvr>
                                      <p:tavLst>
                                        <p:tav tm="0">
                                          <p:val>
                                            <p:fltVal val="90"/>
                                          </p:val>
                                        </p:tav>
                                        <p:tav tm="100000">
                                          <p:val>
                                            <p:fltVal val="0"/>
                                          </p:val>
                                        </p:tav>
                                      </p:tavLst>
                                    </p:anim>
                                    <p:animEffect transition="in" filter="fade">
                                      <p:cBhvr>
                                        <p:cTn id="48" dur="1000"/>
                                        <p:tgtEl>
                                          <p:spTgt spid="25"/>
                                        </p:tgtEl>
                                      </p:cBhvr>
                                    </p:animEffect>
                                  </p:childTnLst>
                                </p:cTn>
                              </p:par>
                              <p:par>
                                <p:cTn id="49" presetID="3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1000" fill="hold"/>
                                        <p:tgtEl>
                                          <p:spTgt spid="27"/>
                                        </p:tgtEl>
                                        <p:attrNameLst>
                                          <p:attrName>ppt_w</p:attrName>
                                        </p:attrNameLst>
                                      </p:cBhvr>
                                      <p:tavLst>
                                        <p:tav tm="0">
                                          <p:val>
                                            <p:fltVal val="0"/>
                                          </p:val>
                                        </p:tav>
                                        <p:tav tm="100000">
                                          <p:val>
                                            <p:strVal val="#ppt_w"/>
                                          </p:val>
                                        </p:tav>
                                      </p:tavLst>
                                    </p:anim>
                                    <p:anim calcmode="lin" valueType="num">
                                      <p:cBhvr>
                                        <p:cTn id="52" dur="1000" fill="hold"/>
                                        <p:tgtEl>
                                          <p:spTgt spid="27"/>
                                        </p:tgtEl>
                                        <p:attrNameLst>
                                          <p:attrName>ppt_h</p:attrName>
                                        </p:attrNameLst>
                                      </p:cBhvr>
                                      <p:tavLst>
                                        <p:tav tm="0">
                                          <p:val>
                                            <p:fltVal val="0"/>
                                          </p:val>
                                        </p:tav>
                                        <p:tav tm="100000">
                                          <p:val>
                                            <p:strVal val="#ppt_h"/>
                                          </p:val>
                                        </p:tav>
                                      </p:tavLst>
                                    </p:anim>
                                    <p:anim calcmode="lin" valueType="num">
                                      <p:cBhvr>
                                        <p:cTn id="53" dur="1000" fill="hold"/>
                                        <p:tgtEl>
                                          <p:spTgt spid="27"/>
                                        </p:tgtEl>
                                        <p:attrNameLst>
                                          <p:attrName>style.rotation</p:attrName>
                                        </p:attrNameLst>
                                      </p:cBhvr>
                                      <p:tavLst>
                                        <p:tav tm="0">
                                          <p:val>
                                            <p:fltVal val="90"/>
                                          </p:val>
                                        </p:tav>
                                        <p:tav tm="100000">
                                          <p:val>
                                            <p:fltVal val="0"/>
                                          </p:val>
                                        </p:tav>
                                      </p:tavLst>
                                    </p:anim>
                                    <p:animEffect transition="in" filter="fade">
                                      <p:cBhvr>
                                        <p:cTn id="54" dur="1000"/>
                                        <p:tgtEl>
                                          <p:spTgt spid="27"/>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fltVal val="0"/>
                                          </p:val>
                                        </p:tav>
                                        <p:tav tm="100000">
                                          <p:val>
                                            <p:strVal val="#ppt_w"/>
                                          </p:val>
                                        </p:tav>
                                      </p:tavLst>
                                    </p:anim>
                                    <p:anim calcmode="lin" valueType="num">
                                      <p:cBhvr>
                                        <p:cTn id="58" dur="1000" fill="hold"/>
                                        <p:tgtEl>
                                          <p:spTgt spid="23"/>
                                        </p:tgtEl>
                                        <p:attrNameLst>
                                          <p:attrName>ppt_h</p:attrName>
                                        </p:attrNameLst>
                                      </p:cBhvr>
                                      <p:tavLst>
                                        <p:tav tm="0">
                                          <p:val>
                                            <p:fltVal val="0"/>
                                          </p:val>
                                        </p:tav>
                                        <p:tav tm="100000">
                                          <p:val>
                                            <p:strVal val="#ppt_h"/>
                                          </p:val>
                                        </p:tav>
                                      </p:tavLst>
                                    </p:anim>
                                    <p:anim calcmode="lin" valueType="num">
                                      <p:cBhvr>
                                        <p:cTn id="59" dur="1000" fill="hold"/>
                                        <p:tgtEl>
                                          <p:spTgt spid="23"/>
                                        </p:tgtEl>
                                        <p:attrNameLst>
                                          <p:attrName>style.rotation</p:attrName>
                                        </p:attrNameLst>
                                      </p:cBhvr>
                                      <p:tavLst>
                                        <p:tav tm="0">
                                          <p:val>
                                            <p:fltVal val="90"/>
                                          </p:val>
                                        </p:tav>
                                        <p:tav tm="100000">
                                          <p:val>
                                            <p:fltVal val="0"/>
                                          </p:val>
                                        </p:tav>
                                      </p:tavLst>
                                    </p:anim>
                                    <p:animEffect transition="in" filter="fade">
                                      <p:cBhvr>
                                        <p:cTn id="6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текст, квитанция&#10;&#10;Описание создано автоматически">
            <a:extLst>
              <a:ext uri="{FF2B5EF4-FFF2-40B4-BE49-F238E27FC236}">
                <a16:creationId xmlns:a16="http://schemas.microsoft.com/office/drawing/2014/main" xmlns="" id="{7F416028-13F4-4319-A163-D00B71D83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820" y="99877"/>
            <a:ext cx="2080112" cy="3060000"/>
          </a:xfrm>
          <a:prstGeom prst="rect">
            <a:avLst/>
          </a:prstGeom>
        </p:spPr>
      </p:pic>
      <p:pic>
        <p:nvPicPr>
          <p:cNvPr id="3" name="Picture 9" descr="опред_06-11">
            <a:extLst>
              <a:ext uri="{FF2B5EF4-FFF2-40B4-BE49-F238E27FC236}">
                <a16:creationId xmlns:a16="http://schemas.microsoft.com/office/drawing/2014/main" xmlns="" id="{07B233ED-21B5-4AF5-B6D1-A048C3F4C6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060820" y="3159877"/>
            <a:ext cx="2080112" cy="3060000"/>
          </a:xfrm>
          <a:prstGeom prst="rect">
            <a:avLst/>
          </a:prstGeom>
          <a:extLst>
            <a:ext uri="{909E8E84-426E-40DD-AFC4-6F175D3DCCD1}">
              <a14:hiddenFill xmlns:a14="http://schemas.microsoft.com/office/drawing/2010/main">
                <a:solidFill>
                  <a:srgbClr val="FFFFFF"/>
                </a:solidFill>
              </a14:hiddenFill>
            </a:ext>
          </a:extLst>
        </p:spPr>
      </p:pic>
      <p:pic>
        <p:nvPicPr>
          <p:cNvPr id="5" name="Picture 8" descr="Еленкин">
            <a:extLst>
              <a:ext uri="{FF2B5EF4-FFF2-40B4-BE49-F238E27FC236}">
                <a16:creationId xmlns:a16="http://schemas.microsoft.com/office/drawing/2014/main" xmlns="" id="{51A944B9-6941-4E47-A928-247325DBF7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7754" y="72683"/>
            <a:ext cx="1989189" cy="3600000"/>
          </a:xfrm>
          <a:prstGeom prst="rect">
            <a:avLst/>
          </a:prstGeom>
          <a:ln>
            <a:noFill/>
          </a:ln>
          <a:effectLst>
            <a:outerShdw blurRad="292100" dist="139700" dir="2700000" algn="tl" rotWithShape="0">
              <a:srgbClr val="333333">
                <a:alpha val="65000"/>
              </a:srgbClr>
            </a:outerShdw>
          </a:effectLst>
        </p:spPr>
      </p:pic>
      <p:pic>
        <p:nvPicPr>
          <p:cNvPr id="6" name="Рисунок 5" descr="Изображение выглядит как внешний, человек, мужчина, дерево&#10;&#10;Автоматически созданное описание">
            <a:extLst>
              <a:ext uri="{FF2B5EF4-FFF2-40B4-BE49-F238E27FC236}">
                <a16:creationId xmlns:a16="http://schemas.microsoft.com/office/drawing/2014/main" xmlns="" id="{9325D61A-C1AD-4225-85C4-BDA01B80F4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0344" y="45720"/>
            <a:ext cx="2581656" cy="3383280"/>
          </a:xfrm>
          <a:prstGeom prst="rect">
            <a:avLst/>
          </a:prstGeom>
        </p:spPr>
      </p:pic>
      <p:pic>
        <p:nvPicPr>
          <p:cNvPr id="7" name="Picture 16" descr="Томин_26_1">
            <a:extLst>
              <a:ext uri="{FF2B5EF4-FFF2-40B4-BE49-F238E27FC236}">
                <a16:creationId xmlns:a16="http://schemas.microsoft.com/office/drawing/2014/main" xmlns="" id="{55CD24FF-92BB-4DF4-8018-3E3DBEA747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7605712" y="45720"/>
            <a:ext cx="2265596" cy="36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опред_11">
            <a:extLst>
              <a:ext uri="{FF2B5EF4-FFF2-40B4-BE49-F238E27FC236}">
                <a16:creationId xmlns:a16="http://schemas.microsoft.com/office/drawing/2014/main" xmlns="" id="{9E14EB57-B75D-4DD4-B48D-B82E047E74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47754" y="3529661"/>
            <a:ext cx="2042947" cy="3060000"/>
          </a:xfrm>
          <a:prstGeom prst="rect">
            <a:avLst/>
          </a:prstGeom>
          <a:extLst>
            <a:ext uri="{909E8E84-426E-40DD-AFC4-6F175D3DCCD1}">
              <a14:hiddenFill xmlns:a14="http://schemas.microsoft.com/office/drawing/2010/main">
                <a:solidFill>
                  <a:srgbClr val="FFFFFF"/>
                </a:solidFill>
              </a14:hiddenFill>
            </a:ext>
          </a:extLst>
        </p:spPr>
      </p:pic>
      <p:pic>
        <p:nvPicPr>
          <p:cNvPr id="8" name="Рисунок 7" descr="Изображение выглядит как зеленый, текст&#10;&#10;Автоматически созданное описание">
            <a:extLst>
              <a:ext uri="{FF2B5EF4-FFF2-40B4-BE49-F238E27FC236}">
                <a16:creationId xmlns:a16="http://schemas.microsoft.com/office/drawing/2014/main" xmlns="" id="{85C70F1E-748A-4D9B-A960-AFC4657A3B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308" y="3159877"/>
            <a:ext cx="2304000" cy="3600000"/>
          </a:xfrm>
          <a:prstGeom prst="rect">
            <a:avLst/>
          </a:prstGeom>
        </p:spPr>
      </p:pic>
      <p:pic>
        <p:nvPicPr>
          <p:cNvPr id="10" name="Рисунок 9" descr="Изображение выглядит как текст&#10;&#10;Автоматически созданное описание">
            <a:extLst>
              <a:ext uri="{FF2B5EF4-FFF2-40B4-BE49-F238E27FC236}">
                <a16:creationId xmlns:a16="http://schemas.microsoft.com/office/drawing/2014/main" xmlns="" id="{3D6A6ECB-B8AF-440C-BC25-3FD2F8F014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9073" y="3186079"/>
            <a:ext cx="2425162" cy="3600000"/>
          </a:xfrm>
          <a:prstGeom prst="rect">
            <a:avLst/>
          </a:prstGeom>
        </p:spPr>
      </p:pic>
      <p:sp>
        <p:nvSpPr>
          <p:cNvPr id="9" name="Прямоугольник 8">
            <a:extLst>
              <a:ext uri="{FF2B5EF4-FFF2-40B4-BE49-F238E27FC236}">
                <a16:creationId xmlns:a16="http://schemas.microsoft.com/office/drawing/2014/main" xmlns="" id="{A9BFB8FB-D377-4A6E-B73C-D83D44DFD632}"/>
              </a:ext>
            </a:extLst>
          </p:cNvPr>
          <p:cNvSpPr/>
          <p:nvPr/>
        </p:nvSpPr>
        <p:spPr>
          <a:xfrm>
            <a:off x="4222497" y="805386"/>
            <a:ext cx="3263246" cy="4708981"/>
          </a:xfrm>
          <a:prstGeom prst="rect">
            <a:avLst/>
          </a:prstGeom>
        </p:spPr>
        <p:txBody>
          <a:bodyPr wrap="square">
            <a:spAutoFit/>
          </a:bodyPr>
          <a:lstStyle/>
          <a:p>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In the first half of the 20th century, the main body of data on the lichen biota of Central Russia is contained in the works of A.A. </a:t>
            </a:r>
            <a:r>
              <a:rPr lang="en-US" sz="2000" b="1"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Elenkin</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(1904; 1906 - 1911) and M.P. Tomin (1918; 1926 - 1928; 1931; 1937; 1956); it is also worth mentioning the work of K. </a:t>
            </a:r>
            <a:r>
              <a:rPr lang="en-US" sz="2000" b="1"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Ladyzhenskaya</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(1931) on lichens in the vicinity of </a:t>
            </a:r>
            <a:r>
              <a:rPr lang="en-US" sz="2000" b="1" dirty="0" err="1">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Kologriv</a:t>
            </a:r>
            <a:endPar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1417358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xmlns="" id="{4D361647-9BF4-4632-A000-D6B206DC7B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descr="Изображение выглядит как текст&#10;&#10;Автоматически созданное описание">
            <a:extLst>
              <a:ext uri="{FF2B5EF4-FFF2-40B4-BE49-F238E27FC236}">
                <a16:creationId xmlns:a16="http://schemas.microsoft.com/office/drawing/2014/main" xmlns="" id="{A973CF1D-8E68-4D68-A898-515750DE3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212" y="132600"/>
            <a:ext cx="2238375" cy="3048000"/>
          </a:xfrm>
          <a:prstGeom prst="rect">
            <a:avLst/>
          </a:prstGeom>
        </p:spPr>
      </p:pic>
      <p:pic>
        <p:nvPicPr>
          <p:cNvPr id="7" name="Picture 4">
            <a:extLst>
              <a:ext uri="{FF2B5EF4-FFF2-40B4-BE49-F238E27FC236}">
                <a16:creationId xmlns:a16="http://schemas.microsoft.com/office/drawing/2014/main" xmlns="" id="{1843EAB3-2779-48D8-A202-868E964A8576}"/>
              </a:ext>
            </a:extLst>
          </p:cNvPr>
          <p:cNvPicPr>
            <a:picLocks noChangeAspect="1" noChangeArrowheads="1"/>
          </p:cNvPicPr>
          <p:nvPr/>
        </p:nvPicPr>
        <p:blipFill>
          <a:blip r:embed="rId3" cstate="print"/>
          <a:srcRect/>
          <a:stretch>
            <a:fillRect/>
          </a:stretch>
        </p:blipFill>
        <p:spPr bwMode="auto">
          <a:xfrm>
            <a:off x="159331" y="36600"/>
            <a:ext cx="4864080" cy="3240000"/>
          </a:xfrm>
          <a:prstGeom prst="ellipse">
            <a:avLst/>
          </a:prstGeom>
          <a:ln>
            <a:noFill/>
          </a:ln>
          <a:effectLst>
            <a:softEdge rad="112500"/>
          </a:effectLst>
        </p:spPr>
      </p:pic>
      <p:sp>
        <p:nvSpPr>
          <p:cNvPr id="8" name="Прямоугольник 7">
            <a:extLst>
              <a:ext uri="{FF2B5EF4-FFF2-40B4-BE49-F238E27FC236}">
                <a16:creationId xmlns:a16="http://schemas.microsoft.com/office/drawing/2014/main" xmlns="" id="{858274CD-39F2-450E-B819-21F262A18085}"/>
              </a:ext>
            </a:extLst>
          </p:cNvPr>
          <p:cNvSpPr/>
          <p:nvPr/>
        </p:nvSpPr>
        <p:spPr>
          <a:xfrm>
            <a:off x="402770" y="3677400"/>
            <a:ext cx="11691257" cy="1938992"/>
          </a:xfrm>
          <a:prstGeom prst="rect">
            <a:avLst/>
          </a:prstGeom>
        </p:spPr>
        <p:txBody>
          <a:bodyPr wrap="square">
            <a:spAutoFit/>
          </a:bodyPr>
          <a:lstStyle/>
          <a:p>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In addition to the above,</a:t>
            </a:r>
            <a:r>
              <a:rPr lang="ru-RU"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from the 80s of the last century to the present, many researchers have studied the lichen biota of different regions of Central Russia: </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A.V.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Pchelkin</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T.Yu</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Tolpysheva</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A.A.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Notov</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L.A.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Katauskayte</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S.I. Chabanenko, E.E. Muchnik, L.A.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Konoreva</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I.N. Urbanavichene, G.P. Urbanavichus, A.A.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Dobrysh</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A.N.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Titov</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D.E. </a:t>
            </a:r>
            <a:r>
              <a:rPr lang="en-US" sz="2000" b="1" dirty="0" err="1" smtClean="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Himelbrant</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E.S</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Kuznetsova, </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M.A.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Fadeeva</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A.V.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Gudovicheva</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O.A.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Kataeva</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I.S. Zhdanov, I.S.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Stepanchikova</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L.V. Gagarina, S.V.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Chesnokov</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and others.</a:t>
            </a:r>
          </a:p>
        </p:txBody>
      </p:sp>
      <p:sp>
        <p:nvSpPr>
          <p:cNvPr id="9" name="Прямоугольник 8">
            <a:extLst>
              <a:ext uri="{FF2B5EF4-FFF2-40B4-BE49-F238E27FC236}">
                <a16:creationId xmlns:a16="http://schemas.microsoft.com/office/drawing/2014/main" xmlns="" id="{FFA02C0A-689C-4462-ACF2-96253A2C4458}"/>
              </a:ext>
            </a:extLst>
          </p:cNvPr>
          <p:cNvSpPr/>
          <p:nvPr/>
        </p:nvSpPr>
        <p:spPr>
          <a:xfrm>
            <a:off x="7810149" y="379327"/>
            <a:ext cx="3682767" cy="2554545"/>
          </a:xfrm>
          <a:prstGeom prst="rect">
            <a:avLst/>
          </a:prstGeom>
        </p:spPr>
        <p:txBody>
          <a:bodyPr wrap="square">
            <a:spAutoFit/>
          </a:bodyPr>
          <a:lstStyle/>
          <a:p>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Lichenological studies of the designated territory in the second half of the twentieth century are associated with the names of </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N.S.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Golubkova</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L.G.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Byazrov</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I.I. Makarova, N.V.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Malysheva</a:t>
            </a:r>
            <a:endPar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38511564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BCD4632A-62BB-4285-88BA-7AE621448988}"/>
              </a:ext>
            </a:extLst>
          </p:cNvPr>
          <p:cNvSpPr/>
          <p:nvPr/>
        </p:nvSpPr>
        <p:spPr>
          <a:xfrm>
            <a:off x="369116" y="374975"/>
            <a:ext cx="11333526" cy="1200329"/>
          </a:xfrm>
          <a:prstGeom prst="rect">
            <a:avLst/>
          </a:prstGeom>
        </p:spPr>
        <p:txBody>
          <a:bodyPr wrap="square">
            <a:spAutoFit/>
          </a:bodyPr>
          <a:lstStyle/>
          <a:p>
            <a:pPr algn="just"/>
            <a:r>
              <a:rPr lang="en-US" sz="24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As a result, according to current taxonomic and nomenclature sources, </a:t>
            </a:r>
            <a:r>
              <a:rPr lang="en-US" sz="24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928</a:t>
            </a:r>
            <a:r>
              <a:rPr lang="en-US" sz="24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a:t>
            </a:r>
            <a:r>
              <a:rPr lang="en-US" sz="24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lichen and allied fungi species</a:t>
            </a:r>
            <a:r>
              <a:rPr lang="ru-RU" sz="24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24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from </a:t>
            </a:r>
            <a:r>
              <a:rPr lang="en-US" sz="24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258 genera </a:t>
            </a:r>
            <a:r>
              <a:rPr lang="en-US" sz="24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integrated in </a:t>
            </a:r>
            <a:r>
              <a:rPr lang="en-US" sz="24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109 families </a:t>
            </a:r>
            <a:r>
              <a:rPr lang="en-US" sz="24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are known</a:t>
            </a:r>
            <a:r>
              <a:rPr lang="ru-RU" sz="24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a:t>
            </a:r>
            <a:r>
              <a:rPr lang="en-US" sz="24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a:t>
            </a:r>
          </a:p>
        </p:txBody>
      </p:sp>
      <p:sp>
        <p:nvSpPr>
          <p:cNvPr id="3" name="Прямоугольник 2">
            <a:extLst>
              <a:ext uri="{FF2B5EF4-FFF2-40B4-BE49-F238E27FC236}">
                <a16:creationId xmlns:a16="http://schemas.microsoft.com/office/drawing/2014/main" xmlns="" id="{A756BF1A-8DEF-47ED-ADC1-2E400EC8DF2F}"/>
              </a:ext>
            </a:extLst>
          </p:cNvPr>
          <p:cNvSpPr/>
          <p:nvPr/>
        </p:nvSpPr>
        <p:spPr>
          <a:xfrm>
            <a:off x="1287666" y="1575304"/>
            <a:ext cx="3752950" cy="400110"/>
          </a:xfrm>
          <a:prstGeom prst="rect">
            <a:avLst/>
          </a:prstGeom>
        </p:spPr>
        <p:txBody>
          <a:bodyPr wrap="none">
            <a:spAutoFit/>
          </a:bodyPr>
          <a:lstStyle/>
          <a:p>
            <a:r>
              <a:rPr lang="en-US" sz="20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Range of Leading Families</a:t>
            </a:r>
          </a:p>
        </p:txBody>
      </p:sp>
      <p:sp>
        <p:nvSpPr>
          <p:cNvPr id="4" name="Прямоугольник 3">
            <a:extLst>
              <a:ext uri="{FF2B5EF4-FFF2-40B4-BE49-F238E27FC236}">
                <a16:creationId xmlns:a16="http://schemas.microsoft.com/office/drawing/2014/main" xmlns="" id="{65ABC958-94BC-4F29-8B15-1EECBCE2E2E6}"/>
              </a:ext>
            </a:extLst>
          </p:cNvPr>
          <p:cNvSpPr/>
          <p:nvPr/>
        </p:nvSpPr>
        <p:spPr>
          <a:xfrm>
            <a:off x="6173984" y="1586728"/>
            <a:ext cx="5043368" cy="400110"/>
          </a:xfrm>
          <a:prstGeom prst="rect">
            <a:avLst/>
          </a:prstGeom>
        </p:spPr>
        <p:txBody>
          <a:bodyPr wrap="none">
            <a:spAutoFit/>
          </a:bodyPr>
          <a:lstStyle/>
          <a:p>
            <a:r>
              <a:rPr lang="en-US" sz="20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Percentage</a:t>
            </a:r>
            <a:r>
              <a:rPr lang="ru-RU" sz="20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r>
              <a:rPr lang="en-US" sz="20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of all Leading Families</a:t>
            </a:r>
            <a:r>
              <a:rPr lang="ru-RU" sz="20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a:t>
            </a:r>
            <a:endParaRPr lang="en-US" sz="20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endParaRPr>
          </a:p>
        </p:txBody>
      </p:sp>
      <p:graphicFrame>
        <p:nvGraphicFramePr>
          <p:cNvPr id="5" name="Диаграмма 4">
            <a:extLst>
              <a:ext uri="{FF2B5EF4-FFF2-40B4-BE49-F238E27FC236}">
                <a16:creationId xmlns:a16="http://schemas.microsoft.com/office/drawing/2014/main" xmlns="" id="{11F67A4C-8ECA-4D08-BD4C-C2F4FD377684}"/>
              </a:ext>
            </a:extLst>
          </p:cNvPr>
          <p:cNvGraphicFramePr>
            <a:graphicFrameLocks/>
          </p:cNvGraphicFramePr>
          <p:nvPr>
            <p:extLst>
              <p:ext uri="{D42A27DB-BD31-4B8C-83A1-F6EECF244321}">
                <p14:modId xmlns:p14="http://schemas.microsoft.com/office/powerpoint/2010/main" val="414638207"/>
              </p:ext>
            </p:extLst>
          </p:nvPr>
        </p:nvGraphicFramePr>
        <p:xfrm>
          <a:off x="427839" y="2047392"/>
          <a:ext cx="5819163" cy="48504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a:extLst>
              <a:ext uri="{FF2B5EF4-FFF2-40B4-BE49-F238E27FC236}">
                <a16:creationId xmlns:a16="http://schemas.microsoft.com/office/drawing/2014/main" xmlns="" id="{EEB99C84-D1ED-4D12-9A3D-C35EB029413F}"/>
              </a:ext>
            </a:extLst>
          </p:cNvPr>
          <p:cNvGraphicFramePr>
            <a:graphicFrameLocks/>
          </p:cNvGraphicFramePr>
          <p:nvPr>
            <p:extLst>
              <p:ext uri="{D42A27DB-BD31-4B8C-83A1-F6EECF244321}">
                <p14:modId xmlns:p14="http://schemas.microsoft.com/office/powerpoint/2010/main" val="402344893"/>
              </p:ext>
            </p:extLst>
          </p:nvPr>
        </p:nvGraphicFramePr>
        <p:xfrm>
          <a:off x="5595457" y="2058817"/>
          <a:ext cx="6107185" cy="46523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a:extLst>
              <a:ext uri="{FF2B5EF4-FFF2-40B4-BE49-F238E27FC236}">
                <a16:creationId xmlns:a16="http://schemas.microsoft.com/office/drawing/2014/main" xmlns="" id="{EEB99C84-D1ED-4D12-9A3D-C35EB029413F}"/>
              </a:ext>
            </a:extLst>
          </p:cNvPr>
          <p:cNvGraphicFramePr>
            <a:graphicFrameLocks/>
          </p:cNvGraphicFramePr>
          <p:nvPr>
            <p:extLst>
              <p:ext uri="{D42A27DB-BD31-4B8C-83A1-F6EECF244321}">
                <p14:modId xmlns:p14="http://schemas.microsoft.com/office/powerpoint/2010/main" val="398015875"/>
              </p:ext>
            </p:extLst>
          </p:nvPr>
        </p:nvGraphicFramePr>
        <p:xfrm>
          <a:off x="5830350" y="2139193"/>
          <a:ext cx="5784602"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98996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p:bldAsOne/>
      </p:bldGraphic>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xmlns="" id="{E6729C98-DD2A-4B22-86CB-063EBF4F75C5}"/>
              </a:ext>
            </a:extLst>
          </p:cNvPr>
          <p:cNvGraphicFramePr>
            <a:graphicFrameLocks noGrp="1"/>
          </p:cNvGraphicFramePr>
          <p:nvPr>
            <p:extLst>
              <p:ext uri="{D42A27DB-BD31-4B8C-83A1-F6EECF244321}">
                <p14:modId xmlns:p14="http://schemas.microsoft.com/office/powerpoint/2010/main" val="2427862118"/>
              </p:ext>
            </p:extLst>
          </p:nvPr>
        </p:nvGraphicFramePr>
        <p:xfrm>
          <a:off x="709127" y="847164"/>
          <a:ext cx="10657956" cy="5740821"/>
        </p:xfrm>
        <a:graphic>
          <a:graphicData uri="http://schemas.openxmlformats.org/drawingml/2006/table">
            <a:tbl>
              <a:tblPr>
                <a:tableStyleId>{5C22544A-7EE6-4342-B048-85BDC9FD1C3A}</a:tableStyleId>
              </a:tblPr>
              <a:tblGrid>
                <a:gridCol w="1832737">
                  <a:extLst>
                    <a:ext uri="{9D8B030D-6E8A-4147-A177-3AD203B41FA5}">
                      <a16:colId xmlns:a16="http://schemas.microsoft.com/office/drawing/2014/main" xmlns="" val="1194986177"/>
                    </a:ext>
                  </a:extLst>
                </a:gridCol>
                <a:gridCol w="1641022">
                  <a:extLst>
                    <a:ext uri="{9D8B030D-6E8A-4147-A177-3AD203B41FA5}">
                      <a16:colId xmlns:a16="http://schemas.microsoft.com/office/drawing/2014/main" xmlns="" val="325201031"/>
                    </a:ext>
                  </a:extLst>
                </a:gridCol>
                <a:gridCol w="1806063">
                  <a:extLst>
                    <a:ext uri="{9D8B030D-6E8A-4147-A177-3AD203B41FA5}">
                      <a16:colId xmlns:a16="http://schemas.microsoft.com/office/drawing/2014/main" xmlns="" val="2128984270"/>
                    </a:ext>
                  </a:extLst>
                </a:gridCol>
                <a:gridCol w="2039103">
                  <a:extLst>
                    <a:ext uri="{9D8B030D-6E8A-4147-A177-3AD203B41FA5}">
                      <a16:colId xmlns:a16="http://schemas.microsoft.com/office/drawing/2014/main" xmlns="" val="415179184"/>
                    </a:ext>
                  </a:extLst>
                </a:gridCol>
                <a:gridCol w="1703177">
                  <a:extLst>
                    <a:ext uri="{9D8B030D-6E8A-4147-A177-3AD203B41FA5}">
                      <a16:colId xmlns:a16="http://schemas.microsoft.com/office/drawing/2014/main" xmlns="" val="1771091144"/>
                    </a:ext>
                  </a:extLst>
                </a:gridCol>
                <a:gridCol w="1635854">
                  <a:extLst>
                    <a:ext uri="{9D8B030D-6E8A-4147-A177-3AD203B41FA5}">
                      <a16:colId xmlns:a16="http://schemas.microsoft.com/office/drawing/2014/main" xmlns="" val="2267762782"/>
                    </a:ext>
                  </a:extLst>
                </a:gridCol>
              </a:tblGrid>
              <a:tr h="276004">
                <a:tc>
                  <a:txBody>
                    <a:bodyPr/>
                    <a:lstStyle/>
                    <a:p>
                      <a:pPr algn="ctr" fontAlgn="b"/>
                      <a:r>
                        <a:rPr lang="en-US" sz="1600" b="1"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Genus</a:t>
                      </a:r>
                      <a:endParaRPr lang="en-US" sz="1600" b="1" i="0"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40000"/>
                        <a:lumOff val="60000"/>
                      </a:schemeClr>
                    </a:solidFill>
                  </a:tcPr>
                </a:tc>
                <a:tc>
                  <a:txBody>
                    <a:bodyPr/>
                    <a:lstStyle/>
                    <a:p>
                      <a:pPr algn="ctr" fontAlgn="b"/>
                      <a:r>
                        <a:rPr lang="en-US" sz="1600" b="1"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Number of species</a:t>
                      </a:r>
                      <a:endParaRPr lang="en-US" sz="1600" b="1" i="0"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40000"/>
                        <a:lumOff val="60000"/>
                      </a:schemeClr>
                    </a:solidFill>
                  </a:tcPr>
                </a:tc>
                <a:tc>
                  <a:txBody>
                    <a:bodyPr/>
                    <a:lstStyle/>
                    <a:p>
                      <a:pPr algn="ctr" fontAlgn="b"/>
                      <a:r>
                        <a:rPr lang="en-US" sz="1600" b="1"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Genus</a:t>
                      </a:r>
                      <a:endParaRPr lang="en-US" sz="1600" b="1" i="0"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40000"/>
                        <a:lumOff val="60000"/>
                      </a:schemeClr>
                    </a:solidFill>
                  </a:tcPr>
                </a:tc>
                <a:tc>
                  <a:txBody>
                    <a:bodyPr/>
                    <a:lstStyle/>
                    <a:p>
                      <a:pPr algn="ctr" fontAlgn="b"/>
                      <a:r>
                        <a:rPr lang="en-US" sz="1600" b="1"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Number of species</a:t>
                      </a:r>
                      <a:endParaRPr lang="en-US" sz="1600" b="1" i="0"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40000"/>
                        <a:lumOff val="60000"/>
                      </a:schemeClr>
                    </a:solidFill>
                  </a:tcPr>
                </a:tc>
                <a:tc>
                  <a:txBody>
                    <a:bodyPr/>
                    <a:lstStyle/>
                    <a:p>
                      <a:pPr algn="ctr" fontAlgn="b"/>
                      <a:r>
                        <a:rPr lang="en-US" sz="1600" b="1"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Genus</a:t>
                      </a:r>
                      <a:endParaRPr lang="en-US" sz="1600" b="1" i="0"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40000"/>
                        <a:lumOff val="60000"/>
                      </a:schemeClr>
                    </a:solidFill>
                  </a:tcPr>
                </a:tc>
                <a:tc>
                  <a:txBody>
                    <a:bodyPr/>
                    <a:lstStyle/>
                    <a:p>
                      <a:pPr algn="ctr" fontAlgn="b"/>
                      <a:r>
                        <a:rPr lang="en-US" sz="1600" b="1"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Number of species</a:t>
                      </a:r>
                      <a:endParaRPr lang="en-US" sz="1600" b="1" i="0" u="none" strike="noStrike"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40000"/>
                        <a:lumOff val="60000"/>
                      </a:schemeClr>
                    </a:solidFill>
                  </a:tcPr>
                </a:tc>
                <a:extLst>
                  <a:ext uri="{0D108BD9-81ED-4DB2-BD59-A6C34878D82A}">
                    <a16:rowId xmlns:a16="http://schemas.microsoft.com/office/drawing/2014/main" xmlns="" val="165147457"/>
                  </a:ext>
                </a:extLst>
              </a:tr>
              <a:tr h="276004">
                <a:tc>
                  <a:txBody>
                    <a:bodyPr/>
                    <a:lstStyle/>
                    <a:p>
                      <a:pPr algn="l" fontAlgn="b"/>
                      <a:r>
                        <a:rPr lang="ru-RU" sz="1600" b="1" i="1" u="none" strike="noStrike" dirty="0">
                          <a:effectLst/>
                          <a:latin typeface="Georgia" panose="02040502050405020303" pitchFamily="18" charset="0"/>
                        </a:rPr>
                        <a:t>С</a:t>
                      </a:r>
                      <a:r>
                        <a:rPr lang="en-US" sz="1600" b="1" i="1" u="none" strike="noStrike" dirty="0" err="1">
                          <a:effectLst/>
                          <a:latin typeface="Georgia" panose="02040502050405020303" pitchFamily="18" charset="0"/>
                        </a:rPr>
                        <a:t>ladonia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66</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Calicium</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10</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Cetraria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5</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2189275793"/>
                  </a:ext>
                </a:extLst>
              </a:tr>
              <a:tr h="276004">
                <a:tc>
                  <a:txBody>
                    <a:bodyPr/>
                    <a:lstStyle/>
                    <a:p>
                      <a:pPr algn="l" fontAlgn="b"/>
                      <a:r>
                        <a:rPr lang="en-US" sz="1600" b="1" i="1" u="none" strike="noStrike" dirty="0">
                          <a:effectLst/>
                          <a:latin typeface="Georgia" panose="02040502050405020303" pitchFamily="18" charset="0"/>
                        </a:rPr>
                        <a:t>Verrucaria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41</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a:solidFill>
                            <a:schemeClr val="dk1"/>
                          </a:solidFill>
                          <a:effectLst/>
                          <a:latin typeface="Georgia" panose="02040502050405020303" pitchFamily="18" charset="0"/>
                          <a:ea typeface="+mn-ea"/>
                          <a:cs typeface="+mn-cs"/>
                        </a:rPr>
                        <a:t>Pertusaria</a:t>
                      </a: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10</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Circinaria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5</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624698632"/>
                  </a:ext>
                </a:extLst>
              </a:tr>
              <a:tr h="276004">
                <a:tc>
                  <a:txBody>
                    <a:bodyPr/>
                    <a:lstStyle/>
                    <a:p>
                      <a:pPr algn="l" fontAlgn="b"/>
                      <a:r>
                        <a:rPr lang="en-US" sz="1600" b="1" i="1" u="none" strike="noStrike" dirty="0" err="1">
                          <a:effectLst/>
                          <a:latin typeface="Georgia" panose="02040502050405020303" pitchFamily="18" charset="0"/>
                        </a:rPr>
                        <a:t>Lecanora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39</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a:solidFill>
                            <a:schemeClr val="dk1"/>
                          </a:solidFill>
                          <a:effectLst/>
                          <a:latin typeface="Georgia" panose="02040502050405020303" pitchFamily="18" charset="0"/>
                          <a:ea typeface="+mn-ea"/>
                          <a:cs typeface="+mn-cs"/>
                        </a:rPr>
                        <a:t>Usnea</a:t>
                      </a: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10</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Melanohalea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5</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3066140366"/>
                  </a:ext>
                </a:extLst>
              </a:tr>
              <a:tr h="276004">
                <a:tc>
                  <a:txBody>
                    <a:bodyPr/>
                    <a:lstStyle/>
                    <a:p>
                      <a:pPr algn="l" fontAlgn="b"/>
                      <a:r>
                        <a:rPr lang="en-US" sz="1600" b="1" i="1" u="none" strike="noStrike" dirty="0" err="1">
                          <a:effectLst/>
                          <a:latin typeface="Georgia" panose="02040502050405020303" pitchFamily="18" charset="0"/>
                        </a:rPr>
                        <a:t>Arthonia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a:effectLst>
                            <a:outerShdw blurRad="38100" dist="38100" dir="2700000" algn="tl">
                              <a:srgbClr val="000000">
                                <a:alpha val="43137"/>
                              </a:srgbClr>
                            </a:outerShdw>
                          </a:effectLst>
                          <a:latin typeface="Georgia" panose="02040502050405020303" pitchFamily="18" charset="0"/>
                        </a:rPr>
                        <a:t>21</a:t>
                      </a:r>
                      <a:endParaRPr lang="ru-RU" sz="1600" b="1" i="0" u="none" strike="noStrike">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Myriolecis</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9</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Physconia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5</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2708164693"/>
                  </a:ext>
                </a:extLst>
              </a:tr>
              <a:tr h="276004">
                <a:tc>
                  <a:txBody>
                    <a:bodyPr/>
                    <a:lstStyle/>
                    <a:p>
                      <a:pPr algn="l" fontAlgn="b"/>
                      <a:r>
                        <a:rPr lang="en-US" sz="1600" b="1" i="1" u="none" strike="noStrike" dirty="0" err="1">
                          <a:effectLst/>
                          <a:latin typeface="Georgia" panose="02040502050405020303" pitchFamily="18" charset="0"/>
                        </a:rPr>
                        <a:t>Rinodina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a:effectLst>
                            <a:outerShdw blurRad="38100" dist="38100" dir="2700000" algn="tl">
                              <a:srgbClr val="000000">
                                <a:alpha val="43137"/>
                              </a:srgbClr>
                            </a:outerShdw>
                          </a:effectLst>
                          <a:latin typeface="Georgia" panose="02040502050405020303" pitchFamily="18" charset="0"/>
                        </a:rPr>
                        <a:t>19</a:t>
                      </a:r>
                      <a:endParaRPr lang="ru-RU" sz="1600" b="1" i="0" u="none" strike="noStrike">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Candelariella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7</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Placynthiella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5</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2915879187"/>
                  </a:ext>
                </a:extLst>
              </a:tr>
              <a:tr h="276004">
                <a:tc>
                  <a:txBody>
                    <a:bodyPr/>
                    <a:lstStyle/>
                    <a:p>
                      <a:pPr algn="l" fontAlgn="b"/>
                      <a:r>
                        <a:rPr lang="en-US" sz="1600" b="1" i="1" u="none" strike="noStrike" dirty="0" err="1">
                          <a:effectLst/>
                          <a:latin typeface="Georgia" panose="02040502050405020303" pitchFamily="18" charset="0"/>
                        </a:rPr>
                        <a:t>Lecania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a:effectLst>
                            <a:outerShdw blurRad="38100" dist="38100" dir="2700000" algn="tl">
                              <a:srgbClr val="000000">
                                <a:alpha val="43137"/>
                              </a:srgbClr>
                            </a:outerShdw>
                          </a:effectLst>
                          <a:latin typeface="Georgia" panose="02040502050405020303" pitchFamily="18" charset="0"/>
                        </a:rPr>
                        <a:t>17</a:t>
                      </a:r>
                      <a:endParaRPr lang="ru-RU" sz="1600" b="1" i="0" u="none" strike="noStrike">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Flavoplaca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7</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Absconditella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1976820385"/>
                  </a:ext>
                </a:extLst>
              </a:tr>
              <a:tr h="276004">
                <a:tc>
                  <a:txBody>
                    <a:bodyPr/>
                    <a:lstStyle/>
                    <a:p>
                      <a:pPr algn="l" fontAlgn="b"/>
                      <a:r>
                        <a:rPr lang="en-US" sz="1600" b="1" i="1" u="none" strike="noStrike" dirty="0" err="1">
                          <a:effectLst/>
                          <a:latin typeface="Georgia" panose="02040502050405020303" pitchFamily="18" charset="0"/>
                        </a:rPr>
                        <a:t>Bacidia</a:t>
                      </a:r>
                      <a:r>
                        <a:rPr lang="en-US" sz="1600" b="1" i="1" u="none" strike="noStrike" dirty="0">
                          <a:effectLst/>
                          <a:latin typeface="Georgia" panose="02040502050405020303" pitchFamily="18" charset="0"/>
                        </a:rPr>
                        <a:t> </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a:effectLst>
                            <a:outerShdw blurRad="38100" dist="38100" dir="2700000" algn="tl">
                              <a:srgbClr val="000000">
                                <a:alpha val="43137"/>
                              </a:srgbClr>
                            </a:outerShdw>
                          </a:effectLst>
                          <a:latin typeface="Georgia" panose="02040502050405020303" pitchFamily="18" charset="0"/>
                        </a:rPr>
                        <a:t>17</a:t>
                      </a:r>
                      <a:endParaRPr lang="ru-RU" sz="1600" b="1" i="0" u="none" strike="noStrike">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Gyalecta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7</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a:solidFill>
                            <a:schemeClr val="dk1"/>
                          </a:solidFill>
                          <a:effectLst/>
                          <a:latin typeface="Georgia" panose="02040502050405020303" pitchFamily="18" charset="0"/>
                          <a:ea typeface="+mn-ea"/>
                          <a:cs typeface="+mn-cs"/>
                        </a:rPr>
                        <a:t>Lepra</a:t>
                      </a: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3071008123"/>
                  </a:ext>
                </a:extLst>
              </a:tr>
              <a:tr h="276004">
                <a:tc>
                  <a:txBody>
                    <a:bodyPr/>
                    <a:lstStyle/>
                    <a:p>
                      <a:pPr algn="l" fontAlgn="b"/>
                      <a:r>
                        <a:rPr lang="en-US" sz="1600" b="1" i="1" u="none" strike="noStrike" dirty="0" err="1">
                          <a:effectLst/>
                          <a:latin typeface="Georgia" panose="02040502050405020303" pitchFamily="18" charset="0"/>
                        </a:rPr>
                        <a:t>Chaenotheca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a:effectLst>
                            <a:outerShdw blurRad="38100" dist="38100" dir="2700000" algn="tl">
                              <a:srgbClr val="000000">
                                <a:alpha val="43137"/>
                              </a:srgbClr>
                            </a:outerShdw>
                          </a:effectLst>
                          <a:latin typeface="Georgia" panose="02040502050405020303" pitchFamily="18" charset="0"/>
                        </a:rPr>
                        <a:t>16</a:t>
                      </a:r>
                      <a:endParaRPr lang="ru-RU" sz="1600" b="1" i="0" u="none" strike="noStrike">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Lecidella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7</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Melanelixia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365913628"/>
                  </a:ext>
                </a:extLst>
              </a:tr>
              <a:tr h="276004">
                <a:tc>
                  <a:txBody>
                    <a:bodyPr/>
                    <a:lstStyle/>
                    <a:p>
                      <a:pPr algn="l" fontAlgn="b"/>
                      <a:r>
                        <a:rPr lang="en-US" sz="1600" b="1" i="1" u="none" strike="noStrike" dirty="0" err="1">
                          <a:effectLst/>
                          <a:latin typeface="Georgia" panose="02040502050405020303" pitchFamily="18" charset="0"/>
                        </a:rPr>
                        <a:t>Peltigera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a:effectLst>
                            <a:outerShdw blurRad="38100" dist="38100" dir="2700000" algn="tl">
                              <a:srgbClr val="000000">
                                <a:alpha val="43137"/>
                              </a:srgbClr>
                            </a:outerShdw>
                          </a:effectLst>
                          <a:latin typeface="Georgia" panose="02040502050405020303" pitchFamily="18" charset="0"/>
                        </a:rPr>
                        <a:t>16</a:t>
                      </a:r>
                      <a:endParaRPr lang="ru-RU" sz="1600" b="1" i="0" u="none" strike="noStrike">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Scytinium</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7</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a:solidFill>
                            <a:schemeClr val="dk1"/>
                          </a:solidFill>
                          <a:effectLst/>
                          <a:latin typeface="Georgia" panose="02040502050405020303" pitchFamily="18" charset="0"/>
                          <a:ea typeface="+mn-ea"/>
                          <a:cs typeface="+mn-cs"/>
                        </a:rPr>
                        <a:t>Nephroma</a:t>
                      </a: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3751586840"/>
                  </a:ext>
                </a:extLst>
              </a:tr>
              <a:tr h="276004">
                <a:tc>
                  <a:txBody>
                    <a:bodyPr/>
                    <a:lstStyle/>
                    <a:p>
                      <a:pPr algn="l" fontAlgn="b"/>
                      <a:r>
                        <a:rPr lang="en-US" sz="1600" b="1" i="1" u="none" strike="noStrike" dirty="0">
                          <a:effectLst/>
                          <a:latin typeface="Georgia" panose="02040502050405020303" pitchFamily="18" charset="0"/>
                        </a:rPr>
                        <a:t>Caloplaca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a:effectLst>
                            <a:outerShdw blurRad="38100" dist="38100" dir="2700000" algn="tl">
                              <a:srgbClr val="000000">
                                <a:alpha val="43137"/>
                              </a:srgbClr>
                            </a:outerShdw>
                          </a:effectLst>
                          <a:latin typeface="Georgia" panose="02040502050405020303" pitchFamily="18" charset="0"/>
                        </a:rPr>
                        <a:t>15</a:t>
                      </a:r>
                      <a:endParaRPr lang="ru-RU" sz="1600" b="1" i="0" u="none" strike="noStrike">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Xanthoparmelia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7</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Parmelina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3282197691"/>
                  </a:ext>
                </a:extLst>
              </a:tr>
              <a:tr h="276004">
                <a:tc>
                  <a:txBody>
                    <a:bodyPr/>
                    <a:lstStyle/>
                    <a:p>
                      <a:pPr algn="l" fontAlgn="b"/>
                      <a:r>
                        <a:rPr lang="en-US" sz="1600" b="1" i="1" u="none" strike="noStrike" dirty="0" err="1">
                          <a:effectLst/>
                          <a:latin typeface="Georgia" panose="02040502050405020303" pitchFamily="18" charset="0"/>
                        </a:rPr>
                        <a:t>Lecidea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14</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Collema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6</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Pospidia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2900711775"/>
                  </a:ext>
                </a:extLst>
              </a:tr>
              <a:tr h="276004">
                <a:tc>
                  <a:txBody>
                    <a:bodyPr/>
                    <a:lstStyle/>
                    <a:p>
                      <a:pPr algn="l" fontAlgn="b"/>
                      <a:r>
                        <a:rPr lang="en-US" sz="1600" b="1" i="1" u="none" strike="noStrike" dirty="0" err="1">
                          <a:effectLst/>
                          <a:latin typeface="Georgia" panose="02040502050405020303" pitchFamily="18" charset="0"/>
                        </a:rPr>
                        <a:t>Micarea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14</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Hypogymnia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6</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Sclerophora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4105656550"/>
                  </a:ext>
                </a:extLst>
              </a:tr>
              <a:tr h="276004">
                <a:tc>
                  <a:txBody>
                    <a:bodyPr/>
                    <a:lstStyle/>
                    <a:p>
                      <a:pPr algn="l" fontAlgn="b"/>
                      <a:r>
                        <a:rPr lang="en-US" sz="1600" b="1" i="1" u="none" strike="noStrike" dirty="0" err="1">
                          <a:effectLst/>
                          <a:latin typeface="Georgia" panose="02040502050405020303" pitchFamily="18" charset="0"/>
                        </a:rPr>
                        <a:t>Rhizocarpon</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14</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Mycobilimbia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6</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Scoliciosporum</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2728011626"/>
                  </a:ext>
                </a:extLst>
              </a:tr>
              <a:tr h="276004">
                <a:tc>
                  <a:txBody>
                    <a:bodyPr/>
                    <a:lstStyle/>
                    <a:p>
                      <a:pPr algn="l" fontAlgn="b"/>
                      <a:r>
                        <a:rPr lang="en-US" sz="1600" b="1" i="1" u="none" strike="noStrike" dirty="0" err="1">
                          <a:effectLst/>
                          <a:latin typeface="Georgia" panose="02040502050405020303" pitchFamily="18" charset="0"/>
                        </a:rPr>
                        <a:t>Chaenothecopsis</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13</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Phaeophyscia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6</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Strangospora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2876023050"/>
                  </a:ext>
                </a:extLst>
              </a:tr>
              <a:tr h="276004">
                <a:tc>
                  <a:txBody>
                    <a:bodyPr/>
                    <a:lstStyle/>
                    <a:p>
                      <a:pPr algn="l" fontAlgn="b"/>
                      <a:r>
                        <a:rPr lang="en-US" sz="1600" b="1" i="1" u="none" strike="noStrike" dirty="0" err="1">
                          <a:effectLst/>
                          <a:latin typeface="Georgia" panose="02040502050405020303" pitchFamily="18" charset="0"/>
                        </a:rPr>
                        <a:t>Ramalina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13</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Stereocaulon</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6</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Trapelia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3221907628"/>
                  </a:ext>
                </a:extLst>
              </a:tr>
              <a:tr h="276004">
                <a:tc>
                  <a:txBody>
                    <a:bodyPr/>
                    <a:lstStyle/>
                    <a:p>
                      <a:pPr algn="l" fontAlgn="b"/>
                      <a:r>
                        <a:rPr lang="en-US" sz="1600" b="1" i="1" u="none" strike="noStrike" dirty="0" err="1">
                          <a:effectLst/>
                          <a:latin typeface="Georgia" panose="02040502050405020303" pitchFamily="18" charset="0"/>
                        </a:rPr>
                        <a:t>Acarospora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12</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Aspicilia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5</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Trapeliopsis</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2279640897"/>
                  </a:ext>
                </a:extLst>
              </a:tr>
              <a:tr h="276004">
                <a:tc>
                  <a:txBody>
                    <a:bodyPr/>
                    <a:lstStyle/>
                    <a:p>
                      <a:pPr algn="l" fontAlgn="b"/>
                      <a:r>
                        <a:rPr lang="en-US" sz="1600" b="1" i="1" u="none" strike="noStrike" dirty="0">
                          <a:effectLst/>
                          <a:latin typeface="Georgia" panose="02040502050405020303" pitchFamily="18" charset="0"/>
                        </a:rPr>
                        <a:t>Bryoria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12</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Athallia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5</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Xanthocarpia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1185456208"/>
                  </a:ext>
                </a:extLst>
              </a:tr>
              <a:tr h="276004">
                <a:tc>
                  <a:txBody>
                    <a:bodyPr/>
                    <a:lstStyle/>
                    <a:p>
                      <a:pPr algn="l" fontAlgn="b"/>
                      <a:r>
                        <a:rPr lang="en-US" sz="1600" b="1" i="1" u="none" strike="noStrike" dirty="0">
                          <a:effectLst/>
                          <a:latin typeface="Georgia" panose="02040502050405020303" pitchFamily="18" charset="0"/>
                        </a:rPr>
                        <a:t>Lepraria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11</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Buellia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5</a:t>
                      </a: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Xanthoria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4</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1766319487"/>
                  </a:ext>
                </a:extLst>
              </a:tr>
              <a:tr h="276004">
                <a:tc>
                  <a:txBody>
                    <a:bodyPr/>
                    <a:lstStyle/>
                    <a:p>
                      <a:pPr algn="l" fontAlgn="b"/>
                      <a:r>
                        <a:rPr lang="en-US" sz="1600" b="1" i="1" u="none" strike="noStrike" dirty="0" err="1">
                          <a:effectLst/>
                          <a:latin typeface="Georgia" panose="02040502050405020303" pitchFamily="18" charset="0"/>
                        </a:rPr>
                        <a:t>Biatora</a:t>
                      </a:r>
                      <a:endParaRPr lang="en-US" sz="1600" b="1" i="1" u="none" strike="noStrike" dirty="0">
                        <a:solidFill>
                          <a:srgbClr val="000000"/>
                        </a:solidFill>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algn="ctr" fontAlgn="b"/>
                      <a:r>
                        <a:rPr lang="ru-RU" sz="1600" b="1" u="none" strike="noStrike" dirty="0">
                          <a:effectLst>
                            <a:outerShdw blurRad="38100" dist="38100" dir="2700000" algn="tl">
                              <a:srgbClr val="000000">
                                <a:alpha val="43137"/>
                              </a:srgbClr>
                            </a:outerShdw>
                          </a:effectLst>
                          <a:latin typeface="Georgia" panose="02040502050405020303" pitchFamily="18" charset="0"/>
                        </a:rPr>
                        <a:t>10</a:t>
                      </a:r>
                      <a:endParaRPr lang="ru-RU" sz="1600" b="1" i="0" u="none" strike="noStrike" dirty="0">
                        <a:solidFill>
                          <a:srgbClr val="000000"/>
                        </a:solidFill>
                        <a:effectLst>
                          <a:outerShdw blurRad="38100" dist="38100" dir="2700000" algn="tl">
                            <a:srgbClr val="000000">
                              <a:alpha val="43137"/>
                            </a:srgbClr>
                          </a:outerShdw>
                        </a:effectLst>
                        <a:latin typeface="Georgia" panose="02040502050405020303" pitchFamily="18" charset="0"/>
                      </a:endParaRPr>
                    </a:p>
                  </a:txBody>
                  <a:tcPr marL="9065" marR="9065" marT="9065" marB="0" anchor="b">
                    <a:solidFill>
                      <a:schemeClr val="accent6">
                        <a:lumMod val="20000"/>
                        <a:lumOff val="80000"/>
                      </a:schemeClr>
                    </a:solidFill>
                  </a:tcPr>
                </a:tc>
                <a:tc>
                  <a:txBody>
                    <a:bodyPr/>
                    <a:lstStyle/>
                    <a:p>
                      <a:pPr marL="0" algn="l" defTabSz="914400" rtl="0" eaLnBrk="1" fontAlgn="b" latinLnBrk="0" hangingPunct="1"/>
                      <a:r>
                        <a:rPr lang="en-US" sz="1600" b="1" i="1" u="none" strike="noStrike" kern="1200" dirty="0" err="1">
                          <a:solidFill>
                            <a:schemeClr val="dk1"/>
                          </a:solidFill>
                          <a:effectLst/>
                          <a:latin typeface="Georgia" panose="02040502050405020303" pitchFamily="18" charset="0"/>
                          <a:ea typeface="+mn-ea"/>
                          <a:cs typeface="+mn-cs"/>
                        </a:rPr>
                        <a:t>Calogaya</a:t>
                      </a:r>
                      <a:endParaRPr lang="en-US" sz="1600" b="1" i="1" u="none" strike="noStrike" kern="1200" dirty="0">
                        <a:solidFill>
                          <a:schemeClr val="dk1"/>
                        </a:solidFill>
                        <a:effectLst/>
                        <a:latin typeface="Georgia" panose="02040502050405020303" pitchFamily="18" charset="0"/>
                        <a:ea typeface="+mn-ea"/>
                        <a:cs typeface="+mn-cs"/>
                      </a:endParaRPr>
                    </a:p>
                  </a:txBody>
                  <a:tcPr marL="9065" marR="9065" marT="9065" marB="0" anchor="b">
                    <a:solidFill>
                      <a:schemeClr val="accent6">
                        <a:lumMod val="20000"/>
                        <a:lumOff val="80000"/>
                      </a:schemeClr>
                    </a:solidFill>
                  </a:tcPr>
                </a:tc>
                <a:tc>
                  <a:txBody>
                    <a:bodyPr/>
                    <a:lstStyle/>
                    <a:p>
                      <a:pPr marL="0" algn="ctr" defTabSz="914400" rtl="0" eaLnBrk="1" fontAlgn="b" latinLnBrk="0" hangingPunct="1"/>
                      <a:r>
                        <a:rPr lang="ru-RU" sz="1600" b="1" u="none" strike="noStrike" kern="1200" dirty="0">
                          <a:solidFill>
                            <a:schemeClr val="dk1"/>
                          </a:solidFill>
                          <a:effectLst>
                            <a:outerShdw blurRad="38100" dist="38100" dir="2700000" algn="tl">
                              <a:srgbClr val="000000">
                                <a:alpha val="43137"/>
                              </a:srgbClr>
                            </a:outerShdw>
                          </a:effectLst>
                          <a:latin typeface="Georgia" panose="02040502050405020303" pitchFamily="18" charset="0"/>
                          <a:ea typeface="+mn-ea"/>
                          <a:cs typeface="+mn-cs"/>
                        </a:rPr>
                        <a:t>5</a:t>
                      </a:r>
                    </a:p>
                  </a:txBody>
                  <a:tcPr marL="9065" marR="9065" marT="9065" marB="0" anchor="b">
                    <a:solidFill>
                      <a:schemeClr val="accent6">
                        <a:lumMod val="20000"/>
                        <a:lumOff val="80000"/>
                      </a:schemeClr>
                    </a:solidFill>
                  </a:tcPr>
                </a:tc>
                <a:tc>
                  <a:txBody>
                    <a:bodyPr/>
                    <a:lstStyle/>
                    <a:p>
                      <a:pPr algn="l" fontAlgn="b"/>
                      <a:r>
                        <a:rPr lang="en-US" sz="1600" b="1" i="0" u="none" strike="noStrike"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In total: 56</a:t>
                      </a:r>
                    </a:p>
                  </a:txBody>
                  <a:tcPr marL="9065" marR="9065" marT="9065" marB="0" anchor="b">
                    <a:solidFill>
                      <a:schemeClr val="accent6">
                        <a:lumMod val="20000"/>
                        <a:lumOff val="80000"/>
                      </a:schemeClr>
                    </a:solidFill>
                  </a:tcPr>
                </a:tc>
                <a:tc>
                  <a:txBody>
                    <a:bodyPr/>
                    <a:lstStyle/>
                    <a:p>
                      <a:pPr algn="ctr" fontAlgn="b"/>
                      <a:r>
                        <a:rPr lang="ru-RU" sz="1600" b="1" i="0" u="none" strike="noStrike"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589</a:t>
                      </a:r>
                    </a:p>
                  </a:txBody>
                  <a:tcPr marL="9065" marR="9065" marT="9065" marB="0" anchor="b">
                    <a:solidFill>
                      <a:schemeClr val="accent6">
                        <a:lumMod val="20000"/>
                        <a:lumOff val="80000"/>
                      </a:schemeClr>
                    </a:solidFill>
                  </a:tcPr>
                </a:tc>
                <a:extLst>
                  <a:ext uri="{0D108BD9-81ED-4DB2-BD59-A6C34878D82A}">
                    <a16:rowId xmlns:a16="http://schemas.microsoft.com/office/drawing/2014/main" xmlns="" val="3500118787"/>
                  </a:ext>
                </a:extLst>
              </a:tr>
            </a:tbl>
          </a:graphicData>
        </a:graphic>
      </p:graphicFrame>
      <p:sp>
        <p:nvSpPr>
          <p:cNvPr id="5" name="Прямоугольник 4">
            <a:extLst>
              <a:ext uri="{FF2B5EF4-FFF2-40B4-BE49-F238E27FC236}">
                <a16:creationId xmlns:a16="http://schemas.microsoft.com/office/drawing/2014/main" xmlns="" id="{68621EB1-D2CB-4439-9CCA-57DE9399379A}"/>
              </a:ext>
            </a:extLst>
          </p:cNvPr>
          <p:cNvSpPr/>
          <p:nvPr/>
        </p:nvSpPr>
        <p:spPr>
          <a:xfrm>
            <a:off x="3557703" y="221215"/>
            <a:ext cx="4289957" cy="461665"/>
          </a:xfrm>
          <a:prstGeom prst="rect">
            <a:avLst/>
          </a:prstGeom>
        </p:spPr>
        <p:txBody>
          <a:bodyPr wrap="none">
            <a:spAutoFit/>
          </a:bodyPr>
          <a:lstStyle/>
          <a:p>
            <a:r>
              <a:rPr lang="en-US" sz="2400" b="1" cap="small"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Range of Leading Genera</a:t>
            </a:r>
          </a:p>
        </p:txBody>
      </p:sp>
      <p:graphicFrame>
        <p:nvGraphicFramePr>
          <p:cNvPr id="6" name="Диаграмма 5">
            <a:extLst>
              <a:ext uri="{FF2B5EF4-FFF2-40B4-BE49-F238E27FC236}">
                <a16:creationId xmlns:a16="http://schemas.microsoft.com/office/drawing/2014/main" xmlns="" id="{D29B55CE-E9FA-4E59-AE00-2803D3B56E3D}"/>
              </a:ext>
            </a:extLst>
          </p:cNvPr>
          <p:cNvGraphicFramePr>
            <a:graphicFrameLocks/>
          </p:cNvGraphicFramePr>
          <p:nvPr>
            <p:extLst>
              <p:ext uri="{D42A27DB-BD31-4B8C-83A1-F6EECF244321}">
                <p14:modId xmlns:p14="http://schemas.microsoft.com/office/powerpoint/2010/main" val="176135293"/>
              </p:ext>
            </p:extLst>
          </p:nvPr>
        </p:nvGraphicFramePr>
        <p:xfrm>
          <a:off x="1571625" y="1352551"/>
          <a:ext cx="7286625" cy="47720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861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текст, карта&#10;&#10;Автоматически созданное описание">
            <a:extLst>
              <a:ext uri="{FF2B5EF4-FFF2-40B4-BE49-F238E27FC236}">
                <a16:creationId xmlns:a16="http://schemas.microsoft.com/office/drawing/2014/main" xmlns="" id="{36A099FA-F12C-49C7-AEE2-9451A32FD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49" y="294556"/>
            <a:ext cx="7203305" cy="61948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Прямоугольник 3">
            <a:extLst>
              <a:ext uri="{FF2B5EF4-FFF2-40B4-BE49-F238E27FC236}">
                <a16:creationId xmlns:a16="http://schemas.microsoft.com/office/drawing/2014/main" xmlns="" id="{38C13A23-50DF-4D9F-8AE5-D81B8F87EABF}"/>
              </a:ext>
            </a:extLst>
          </p:cNvPr>
          <p:cNvSpPr/>
          <p:nvPr/>
        </p:nvSpPr>
        <p:spPr>
          <a:xfrm>
            <a:off x="7781879" y="1186237"/>
            <a:ext cx="4212872" cy="2308324"/>
          </a:xfrm>
          <a:prstGeom prst="rect">
            <a:avLst/>
          </a:prstGeom>
        </p:spPr>
        <p:txBody>
          <a:bodyPr wrap="square">
            <a:spAutoFit/>
          </a:bodyPr>
          <a:lstStyle/>
          <a:p>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Some regions are more or less fully covered by lichenological studies (</a:t>
            </a:r>
            <a:r>
              <a:rPr lang="en-US" sz="2000" b="1" dirty="0" err="1">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Tver</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 Yaroslavl, Moscow and Moscow city, Ryazan, Oryol, Kaluga, Tula, Bryansk, all Central Black Soil regions</a:t>
            </a:r>
            <a:r>
              <a:rPr lang="en-US" sz="24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 </a:t>
            </a:r>
          </a:p>
        </p:txBody>
      </p:sp>
      <p:sp>
        <p:nvSpPr>
          <p:cNvPr id="5" name="Стрелка: вниз 4">
            <a:extLst>
              <a:ext uri="{FF2B5EF4-FFF2-40B4-BE49-F238E27FC236}">
                <a16:creationId xmlns:a16="http://schemas.microsoft.com/office/drawing/2014/main" xmlns="" id="{90294459-55A1-46BB-9AFC-0943919127B1}"/>
              </a:ext>
            </a:extLst>
          </p:cNvPr>
          <p:cNvSpPr/>
          <p:nvPr/>
        </p:nvSpPr>
        <p:spPr>
          <a:xfrm>
            <a:off x="2485211" y="2863198"/>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a:extLst>
              <a:ext uri="{FF2B5EF4-FFF2-40B4-BE49-F238E27FC236}">
                <a16:creationId xmlns:a16="http://schemas.microsoft.com/office/drawing/2014/main" xmlns="" id="{A49AF966-EC14-497D-A8AD-171E9AC606F8}"/>
              </a:ext>
            </a:extLst>
          </p:cNvPr>
          <p:cNvSpPr/>
          <p:nvPr/>
        </p:nvSpPr>
        <p:spPr>
          <a:xfrm>
            <a:off x="3856393" y="1422984"/>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a:extLst>
              <a:ext uri="{FF2B5EF4-FFF2-40B4-BE49-F238E27FC236}">
                <a16:creationId xmlns:a16="http://schemas.microsoft.com/office/drawing/2014/main" xmlns="" id="{63E7DA11-374B-447E-A6DC-A523C66A04E3}"/>
              </a:ext>
            </a:extLst>
          </p:cNvPr>
          <p:cNvSpPr/>
          <p:nvPr/>
        </p:nvSpPr>
        <p:spPr>
          <a:xfrm>
            <a:off x="2449134" y="2042184"/>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a:extLst>
              <a:ext uri="{FF2B5EF4-FFF2-40B4-BE49-F238E27FC236}">
                <a16:creationId xmlns:a16="http://schemas.microsoft.com/office/drawing/2014/main" xmlns="" id="{A32B58E3-AFB7-4BCC-9080-C4AF0B42B1A5}"/>
              </a:ext>
            </a:extLst>
          </p:cNvPr>
          <p:cNvSpPr/>
          <p:nvPr/>
        </p:nvSpPr>
        <p:spPr>
          <a:xfrm>
            <a:off x="2990889" y="3463037"/>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a:extLst>
              <a:ext uri="{FF2B5EF4-FFF2-40B4-BE49-F238E27FC236}">
                <a16:creationId xmlns:a16="http://schemas.microsoft.com/office/drawing/2014/main" xmlns="" id="{08ABB6CD-4010-4904-BF99-E557BB14BBF3}"/>
              </a:ext>
            </a:extLst>
          </p:cNvPr>
          <p:cNvSpPr/>
          <p:nvPr/>
        </p:nvSpPr>
        <p:spPr>
          <a:xfrm>
            <a:off x="871391" y="3753363"/>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a:extLst>
              <a:ext uri="{FF2B5EF4-FFF2-40B4-BE49-F238E27FC236}">
                <a16:creationId xmlns:a16="http://schemas.microsoft.com/office/drawing/2014/main" xmlns="" id="{2E2952ED-F816-4381-9F02-2BA0D9DF5F30}"/>
              </a:ext>
            </a:extLst>
          </p:cNvPr>
          <p:cNvSpPr/>
          <p:nvPr/>
        </p:nvSpPr>
        <p:spPr>
          <a:xfrm>
            <a:off x="1134959" y="4568971"/>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a:extLst>
              <a:ext uri="{FF2B5EF4-FFF2-40B4-BE49-F238E27FC236}">
                <a16:creationId xmlns:a16="http://schemas.microsoft.com/office/drawing/2014/main" xmlns="" id="{67B457A1-2B23-4980-9EAB-A983A72A45D6}"/>
              </a:ext>
            </a:extLst>
          </p:cNvPr>
          <p:cNvSpPr/>
          <p:nvPr/>
        </p:nvSpPr>
        <p:spPr>
          <a:xfrm>
            <a:off x="1887442" y="3573139"/>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низ 16">
            <a:extLst>
              <a:ext uri="{FF2B5EF4-FFF2-40B4-BE49-F238E27FC236}">
                <a16:creationId xmlns:a16="http://schemas.microsoft.com/office/drawing/2014/main" xmlns="" id="{0513B05E-0EEB-4A94-8BC2-347A959A8682}"/>
              </a:ext>
            </a:extLst>
          </p:cNvPr>
          <p:cNvSpPr/>
          <p:nvPr/>
        </p:nvSpPr>
        <p:spPr>
          <a:xfrm>
            <a:off x="2339773" y="4142082"/>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a:extLst>
              <a:ext uri="{FF2B5EF4-FFF2-40B4-BE49-F238E27FC236}">
                <a16:creationId xmlns:a16="http://schemas.microsoft.com/office/drawing/2014/main" xmlns="" id="{E0364B65-BFFB-4045-B733-8D9EA6061A02}"/>
              </a:ext>
            </a:extLst>
          </p:cNvPr>
          <p:cNvSpPr/>
          <p:nvPr/>
        </p:nvSpPr>
        <p:spPr>
          <a:xfrm>
            <a:off x="1696316" y="2703941"/>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низ 18">
            <a:extLst>
              <a:ext uri="{FF2B5EF4-FFF2-40B4-BE49-F238E27FC236}">
                <a16:creationId xmlns:a16="http://schemas.microsoft.com/office/drawing/2014/main" xmlns="" id="{1430B645-A91F-4C5F-883F-53A8F309E320}"/>
              </a:ext>
            </a:extLst>
          </p:cNvPr>
          <p:cNvSpPr/>
          <p:nvPr/>
        </p:nvSpPr>
        <p:spPr>
          <a:xfrm>
            <a:off x="3397968" y="1967855"/>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a:extLst>
              <a:ext uri="{FF2B5EF4-FFF2-40B4-BE49-F238E27FC236}">
                <a16:creationId xmlns:a16="http://schemas.microsoft.com/office/drawing/2014/main" xmlns="" id="{E3EABB04-DDF0-4A26-B000-8AEABC741220}"/>
              </a:ext>
            </a:extLst>
          </p:cNvPr>
          <p:cNvSpPr/>
          <p:nvPr/>
        </p:nvSpPr>
        <p:spPr>
          <a:xfrm>
            <a:off x="4034916" y="2671250"/>
            <a:ext cx="234000" cy="6192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низ 21">
            <a:extLst>
              <a:ext uri="{FF2B5EF4-FFF2-40B4-BE49-F238E27FC236}">
                <a16:creationId xmlns:a16="http://schemas.microsoft.com/office/drawing/2014/main" xmlns="" id="{CB8167CE-F621-43B8-AB4F-BDF4E8603219}"/>
              </a:ext>
            </a:extLst>
          </p:cNvPr>
          <p:cNvSpPr/>
          <p:nvPr/>
        </p:nvSpPr>
        <p:spPr>
          <a:xfrm>
            <a:off x="4860939" y="2678226"/>
            <a:ext cx="234000" cy="6192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низ 22">
            <a:extLst>
              <a:ext uri="{FF2B5EF4-FFF2-40B4-BE49-F238E27FC236}">
                <a16:creationId xmlns:a16="http://schemas.microsoft.com/office/drawing/2014/main" xmlns="" id="{648A0B40-502F-46B3-AD34-6241A6959A24}"/>
              </a:ext>
            </a:extLst>
          </p:cNvPr>
          <p:cNvSpPr/>
          <p:nvPr/>
        </p:nvSpPr>
        <p:spPr>
          <a:xfrm>
            <a:off x="5865508" y="2671250"/>
            <a:ext cx="234000" cy="6192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низ 23">
            <a:extLst>
              <a:ext uri="{FF2B5EF4-FFF2-40B4-BE49-F238E27FC236}">
                <a16:creationId xmlns:a16="http://schemas.microsoft.com/office/drawing/2014/main" xmlns="" id="{2ABF61C2-48BE-4301-B25D-0A3BBD559F56}"/>
              </a:ext>
            </a:extLst>
          </p:cNvPr>
          <p:cNvSpPr/>
          <p:nvPr/>
        </p:nvSpPr>
        <p:spPr>
          <a:xfrm>
            <a:off x="1448565" y="1967855"/>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трелка: вниз 24">
            <a:extLst>
              <a:ext uri="{FF2B5EF4-FFF2-40B4-BE49-F238E27FC236}">
                <a16:creationId xmlns:a16="http://schemas.microsoft.com/office/drawing/2014/main" xmlns="" id="{51A87E95-A3D4-4D36-A779-0757D4EF3F28}"/>
              </a:ext>
            </a:extLst>
          </p:cNvPr>
          <p:cNvSpPr/>
          <p:nvPr/>
        </p:nvSpPr>
        <p:spPr>
          <a:xfrm>
            <a:off x="2344874" y="1196178"/>
            <a:ext cx="234000" cy="6192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трелка: вниз 26">
            <a:extLst>
              <a:ext uri="{FF2B5EF4-FFF2-40B4-BE49-F238E27FC236}">
                <a16:creationId xmlns:a16="http://schemas.microsoft.com/office/drawing/2014/main" xmlns="" id="{348C9EBD-64AD-4B30-BC1B-D1996E858546}"/>
              </a:ext>
            </a:extLst>
          </p:cNvPr>
          <p:cNvSpPr/>
          <p:nvPr/>
        </p:nvSpPr>
        <p:spPr>
          <a:xfrm>
            <a:off x="4743939" y="1813479"/>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Стрелка: вниз 27">
            <a:extLst>
              <a:ext uri="{FF2B5EF4-FFF2-40B4-BE49-F238E27FC236}">
                <a16:creationId xmlns:a16="http://schemas.microsoft.com/office/drawing/2014/main" xmlns="" id="{70C1A140-1D7A-4E9F-BD9E-EDD8CDD11981}"/>
              </a:ext>
            </a:extLst>
          </p:cNvPr>
          <p:cNvSpPr/>
          <p:nvPr/>
        </p:nvSpPr>
        <p:spPr>
          <a:xfrm>
            <a:off x="1024243" y="2809800"/>
            <a:ext cx="234000" cy="619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xmlns="" id="{17A71212-7A74-41BC-81E0-232460FCD5DA}"/>
              </a:ext>
            </a:extLst>
          </p:cNvPr>
          <p:cNvSpPr/>
          <p:nvPr/>
        </p:nvSpPr>
        <p:spPr>
          <a:xfrm>
            <a:off x="7781879" y="3556955"/>
            <a:ext cx="4212872" cy="1631216"/>
          </a:xfrm>
          <a:prstGeom prst="rect">
            <a:avLst/>
          </a:prstGeom>
        </p:spPr>
        <p:txBody>
          <a:bodyPr wrap="square">
            <a:spAutoFit/>
          </a:bodyPr>
          <a:lstStyle/>
          <a:p>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for others there is fragmentary and / or partially outdated information (</a:t>
            </a: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Kostroma, Smolensk, Vladimir, Ivanovo regions</a:t>
            </a: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a:t>
            </a:r>
            <a:endParaRPr lang="ru-RU"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8" name="Прямоугольник 7">
            <a:extLst>
              <a:ext uri="{FF2B5EF4-FFF2-40B4-BE49-F238E27FC236}">
                <a16:creationId xmlns:a16="http://schemas.microsoft.com/office/drawing/2014/main" xmlns="" id="{A5C7F075-E10A-4C9B-A1B7-398A72DF6852}"/>
              </a:ext>
            </a:extLst>
          </p:cNvPr>
          <p:cNvSpPr/>
          <p:nvPr/>
        </p:nvSpPr>
        <p:spPr>
          <a:xfrm>
            <a:off x="156490" y="197470"/>
            <a:ext cx="11483060" cy="707886"/>
          </a:xfrm>
          <a:prstGeom prst="rect">
            <a:avLst/>
          </a:prstGeom>
        </p:spPr>
        <p:txBody>
          <a:bodyPr wrap="square">
            <a:spAutoFit/>
          </a:bodyPr>
          <a:lstStyle/>
          <a:p>
            <a:pPr algn="ctr"/>
            <a:r>
              <a:rPr lang="en-US" sz="2000" b="1" dirty="0">
                <a:solidFill>
                  <a:schemeClr val="accent2">
                    <a:lumMod val="50000"/>
                  </a:schemeClr>
                </a:solidFill>
                <a:effectLst>
                  <a:outerShdw blurRad="38100" dist="38100" dir="2700000" algn="tl">
                    <a:srgbClr val="000000">
                      <a:alpha val="43137"/>
                    </a:srgbClr>
                  </a:outerShdw>
                </a:effectLst>
                <a:latin typeface="Georgia" panose="02040502050405020303" pitchFamily="18" charset="0"/>
              </a:rPr>
              <a:t>Despite a long period of research and many publications, a significant part of the territory of the CR is insufficiently and unevenly studied lichenologically</a:t>
            </a:r>
          </a:p>
        </p:txBody>
      </p:sp>
    </p:spTree>
    <p:extLst>
      <p:ext uri="{BB962C8B-B14F-4D97-AF65-F5344CB8AC3E}">
        <p14:creationId xmlns:p14="http://schemas.microsoft.com/office/powerpoint/2010/main" val="18367195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animBg="1"/>
      <p:bldP spid="12" grpId="0" animBg="1"/>
      <p:bldP spid="14" grpId="0" animBg="1"/>
      <p:bldP spid="15" grpId="0" animBg="1"/>
      <p:bldP spid="17" grpId="0" animBg="1"/>
      <p:bldP spid="18" grpId="0" animBg="1"/>
      <p:bldP spid="19" grpId="0" animBg="1"/>
      <p:bldP spid="20" grpId="0" animBg="1"/>
      <p:bldP spid="22" grpId="0" animBg="1"/>
      <p:bldP spid="23" grpId="0" animBg="1"/>
      <p:bldP spid="24" grpId="0" animBg="1"/>
      <p:bldP spid="25" grpId="0" animBg="1"/>
      <p:bldP spid="27" grpId="0" animBg="1"/>
      <p:bldP spid="28"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B1E9756-18AA-4656-A042-D2A4DCACED9C}"/>
              </a:ext>
            </a:extLst>
          </p:cNvPr>
          <p:cNvSpPr>
            <a:spLocks noGrp="1"/>
          </p:cNvSpPr>
          <p:nvPr>
            <p:ph type="title"/>
          </p:nvPr>
        </p:nvSpPr>
        <p:spPr>
          <a:xfrm>
            <a:off x="1247775" y="209657"/>
            <a:ext cx="9982200" cy="994172"/>
          </a:xfrm>
        </p:spPr>
        <p:txBody>
          <a:bodyPr>
            <a:noAutofit/>
          </a:bodyPr>
          <a:lstStyle/>
          <a:p>
            <a:pPr algn="ctr"/>
            <a:r>
              <a:rPr lang="ru-RU" sz="2400" b="1" dirty="0">
                <a:solidFill>
                  <a:schemeClr val="accent2">
                    <a:lumMod val="50000"/>
                  </a:schemeClr>
                </a:solidFill>
                <a:latin typeface="Georgia" panose="02040502050405020303" pitchFamily="18" charset="0"/>
              </a:rPr>
              <a:t> </a:t>
            </a:r>
            <a:r>
              <a:rPr lang="en-US" sz="2400" b="1" dirty="0">
                <a:solidFill>
                  <a:schemeClr val="accent2">
                    <a:lumMod val="50000"/>
                  </a:schemeClr>
                </a:solidFill>
                <a:latin typeface="Georgia" panose="02040502050405020303" pitchFamily="18" charset="0"/>
              </a:rPr>
              <a:t>Absence or inaccessibility for revision of herbarium specimens of many species noted in publications</a:t>
            </a:r>
            <a:endParaRPr lang="ru-RU" sz="2400" b="1" dirty="0">
              <a:solidFill>
                <a:schemeClr val="accent2">
                  <a:lumMod val="50000"/>
                </a:schemeClr>
              </a:solidFill>
              <a:latin typeface="Georgia" panose="02040502050405020303" pitchFamily="18" charset="0"/>
            </a:endParaRPr>
          </a:p>
        </p:txBody>
      </p:sp>
      <p:pic>
        <p:nvPicPr>
          <p:cNvPr id="4" name="Рисунок 3" descr="Изображение выглядит как внутренний, холодильник, стена, стол&#10;&#10;Описание создано автоматически">
            <a:extLst>
              <a:ext uri="{FF2B5EF4-FFF2-40B4-BE49-F238E27FC236}">
                <a16:creationId xmlns:a16="http://schemas.microsoft.com/office/drawing/2014/main" xmlns="" id="{2482B506-E438-4190-811E-89767F64EF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26" y="2096724"/>
            <a:ext cx="3656130" cy="2434982"/>
          </a:xfrm>
          <a:prstGeom prst="rect">
            <a:avLst/>
          </a:prstGeom>
        </p:spPr>
      </p:pic>
      <p:pic>
        <p:nvPicPr>
          <p:cNvPr id="6" name="Рисунок 5" descr="Изображение выглядит как внутренний, стена, компьютер, рабочий стол&#10;&#10;Описание создано автоматически">
            <a:extLst>
              <a:ext uri="{FF2B5EF4-FFF2-40B4-BE49-F238E27FC236}">
                <a16:creationId xmlns:a16="http://schemas.microsoft.com/office/drawing/2014/main" xmlns="" id="{80ADD523-49CF-4416-AEA0-46FA8601C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671" y="3977315"/>
            <a:ext cx="3625665" cy="2414693"/>
          </a:xfrm>
          <a:prstGeom prst="rect">
            <a:avLst/>
          </a:prstGeom>
        </p:spPr>
      </p:pic>
      <p:sp>
        <p:nvSpPr>
          <p:cNvPr id="7" name="Прямоугольник 6">
            <a:extLst>
              <a:ext uri="{FF2B5EF4-FFF2-40B4-BE49-F238E27FC236}">
                <a16:creationId xmlns:a16="http://schemas.microsoft.com/office/drawing/2014/main" xmlns="" id="{95E0D332-E694-4668-9F3A-40210B2F2A16}"/>
              </a:ext>
            </a:extLst>
          </p:cNvPr>
          <p:cNvSpPr/>
          <p:nvPr/>
        </p:nvSpPr>
        <p:spPr>
          <a:xfrm>
            <a:off x="591142" y="1334266"/>
            <a:ext cx="3803640" cy="707886"/>
          </a:xfrm>
          <a:prstGeom prst="rect">
            <a:avLst/>
          </a:prstGeom>
        </p:spPr>
        <p:txBody>
          <a:bodyPr wrap="square">
            <a:spAutoFit/>
          </a:bodyPr>
          <a:lstStyle/>
          <a:p>
            <a:pPr algn="ct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Modern identification techniques</a:t>
            </a:r>
            <a:endParaRPr lang="ru-RU"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p:txBody>
      </p:sp>
      <p:sp>
        <p:nvSpPr>
          <p:cNvPr id="9" name="Стрелка: развернутая 8">
            <a:extLst>
              <a:ext uri="{FF2B5EF4-FFF2-40B4-BE49-F238E27FC236}">
                <a16:creationId xmlns:a16="http://schemas.microsoft.com/office/drawing/2014/main" xmlns="" id="{CD916A25-EDC9-44EC-9E2B-4792B08621FE}"/>
              </a:ext>
            </a:extLst>
          </p:cNvPr>
          <p:cNvSpPr/>
          <p:nvPr/>
        </p:nvSpPr>
        <p:spPr>
          <a:xfrm>
            <a:off x="4288201" y="1419357"/>
            <a:ext cx="1399607" cy="650081"/>
          </a:xfrm>
          <a:prstGeom prst="uturnArrow">
            <a:avLst/>
          </a:prstGeom>
          <a:solidFill>
            <a:schemeClr val="accent2">
              <a:lumMod val="5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12" name="Стрелка: развернутая 11">
            <a:extLst>
              <a:ext uri="{FF2B5EF4-FFF2-40B4-BE49-F238E27FC236}">
                <a16:creationId xmlns:a16="http://schemas.microsoft.com/office/drawing/2014/main" xmlns="" id="{DCBB1485-1CAB-4518-B2A8-A82AB8222988}"/>
              </a:ext>
            </a:extLst>
          </p:cNvPr>
          <p:cNvSpPr/>
          <p:nvPr/>
        </p:nvSpPr>
        <p:spPr>
          <a:xfrm>
            <a:off x="6625437" y="1295226"/>
            <a:ext cx="1399607" cy="650081"/>
          </a:xfrm>
          <a:prstGeom prst="uturnArrow">
            <a:avLst/>
          </a:prstGeom>
          <a:solidFill>
            <a:schemeClr val="accent2">
              <a:lumMod val="5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350">
              <a:solidFill>
                <a:schemeClr val="tx1"/>
              </a:solidFill>
            </a:endParaRPr>
          </a:p>
        </p:txBody>
      </p:sp>
      <p:sp>
        <p:nvSpPr>
          <p:cNvPr id="10" name="Прямоугольник 9">
            <a:extLst>
              <a:ext uri="{FF2B5EF4-FFF2-40B4-BE49-F238E27FC236}">
                <a16:creationId xmlns:a16="http://schemas.microsoft.com/office/drawing/2014/main" xmlns="" id="{D00EAC7F-35F2-4585-A433-72D3F899E2F4}"/>
              </a:ext>
            </a:extLst>
          </p:cNvPr>
          <p:cNvSpPr/>
          <p:nvPr/>
        </p:nvSpPr>
        <p:spPr>
          <a:xfrm>
            <a:off x="4324459" y="1906950"/>
            <a:ext cx="2365131" cy="1323439"/>
          </a:xfrm>
          <a:prstGeom prst="rect">
            <a:avLst/>
          </a:prstGeom>
        </p:spPr>
        <p:txBody>
          <a:bodyPr wrap="square">
            <a:spAutoFit/>
          </a:bodyPr>
          <a:lstStyle/>
          <a:p>
            <a:pPr algn="ct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Changes in understanding the volumes of many species</a:t>
            </a:r>
          </a:p>
        </p:txBody>
      </p:sp>
      <p:grpSp>
        <p:nvGrpSpPr>
          <p:cNvPr id="32" name="Группа 31">
            <a:extLst>
              <a:ext uri="{FF2B5EF4-FFF2-40B4-BE49-F238E27FC236}">
                <a16:creationId xmlns:a16="http://schemas.microsoft.com/office/drawing/2014/main" xmlns="" id="{5F99103B-8504-4A70-BFBE-D8EEA0E777BF}"/>
              </a:ext>
            </a:extLst>
          </p:cNvPr>
          <p:cNvGrpSpPr/>
          <p:nvPr/>
        </p:nvGrpSpPr>
        <p:grpSpPr>
          <a:xfrm>
            <a:off x="4823722" y="1943485"/>
            <a:ext cx="7010367" cy="4448522"/>
            <a:chOff x="4779054" y="1888294"/>
            <a:chExt cx="7879039" cy="4969706"/>
          </a:xfrm>
        </p:grpSpPr>
        <p:sp>
          <p:nvSpPr>
            <p:cNvPr id="13" name="Прямоугольник 12">
              <a:extLst>
                <a:ext uri="{FF2B5EF4-FFF2-40B4-BE49-F238E27FC236}">
                  <a16:creationId xmlns:a16="http://schemas.microsoft.com/office/drawing/2014/main" xmlns="" id="{A492E5E4-2A1D-4209-A8E5-FDB9165A8C13}"/>
                </a:ext>
              </a:extLst>
            </p:cNvPr>
            <p:cNvSpPr/>
            <p:nvPr/>
          </p:nvSpPr>
          <p:spPr>
            <a:xfrm>
              <a:off x="6679041" y="1888294"/>
              <a:ext cx="5979052" cy="2166162"/>
            </a:xfrm>
            <a:prstGeom prst="rect">
              <a:avLst/>
            </a:prstGeom>
          </p:spPr>
          <p:txBody>
            <a:bodyPr wrap="square">
              <a:spAutoFit/>
            </a:bodyPr>
            <a:lstStyle/>
            <a:p>
              <a:pPr algn="ctr"/>
              <a:r>
                <a:rPr lang="en-US" sz="20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The need for a complete revision of herbarium materials of </a:t>
              </a:r>
              <a:r>
                <a:rPr lang="en-US" sz="2000" b="1" i="1" dirty="0">
                  <a:solidFill>
                    <a:schemeClr val="accent2">
                      <a:lumMod val="50000"/>
                    </a:schemeClr>
                  </a:solidFill>
                  <a:latin typeface="Georgia" panose="02040502050405020303" pitchFamily="18" charset="0"/>
                </a:rPr>
                <a:t>Bryoria</a:t>
              </a:r>
              <a:r>
                <a:rPr lang="en-US" sz="2000" b="1" dirty="0">
                  <a:solidFill>
                    <a:schemeClr val="accent2">
                      <a:lumMod val="50000"/>
                    </a:schemeClr>
                  </a:solidFill>
                  <a:latin typeface="Georgia" panose="02040502050405020303" pitchFamily="18" charset="0"/>
                </a:rPr>
                <a:t> s</a:t>
              </a:r>
              <a:r>
                <a:rPr lang="ru-RU" sz="2000" b="1" dirty="0">
                  <a:solidFill>
                    <a:schemeClr val="accent2">
                      <a:lumMod val="50000"/>
                    </a:schemeClr>
                  </a:solidFill>
                  <a:latin typeface="Georgia" panose="02040502050405020303" pitchFamily="18" charset="0"/>
                </a:rPr>
                <a:t>.</a:t>
              </a:r>
              <a:r>
                <a:rPr lang="en-US" sz="2000" b="1" dirty="0">
                  <a:solidFill>
                    <a:schemeClr val="accent2">
                      <a:lumMod val="50000"/>
                    </a:schemeClr>
                  </a:solidFill>
                  <a:latin typeface="Georgia" panose="02040502050405020303" pitchFamily="18" charset="0"/>
                </a:rPr>
                <a:t>l</a:t>
              </a:r>
              <a:r>
                <a:rPr lang="ru-RU" sz="2000" b="1" dirty="0">
                  <a:solidFill>
                    <a:schemeClr val="accent2">
                      <a:lumMod val="50000"/>
                    </a:schemeClr>
                  </a:solidFill>
                  <a:latin typeface="Georgia" panose="02040502050405020303" pitchFamily="18" charset="0"/>
                </a:rPr>
                <a:t>., </a:t>
              </a:r>
              <a:r>
                <a:rPr lang="en-US" sz="2000" b="1" i="1" dirty="0">
                  <a:solidFill>
                    <a:schemeClr val="accent2">
                      <a:lumMod val="50000"/>
                    </a:schemeClr>
                  </a:solidFill>
                  <a:latin typeface="Georgia" panose="02040502050405020303" pitchFamily="18" charset="0"/>
                </a:rPr>
                <a:t>Caloplaca</a:t>
              </a:r>
              <a:r>
                <a:rPr lang="en-US" sz="2000" b="1" dirty="0">
                  <a:solidFill>
                    <a:schemeClr val="accent2">
                      <a:lumMod val="50000"/>
                    </a:schemeClr>
                  </a:solidFill>
                  <a:latin typeface="Georgia" panose="02040502050405020303" pitchFamily="18" charset="0"/>
                </a:rPr>
                <a:t> s</a:t>
              </a:r>
              <a:r>
                <a:rPr lang="ru-RU" sz="2000" b="1" dirty="0">
                  <a:solidFill>
                    <a:schemeClr val="accent2">
                      <a:lumMod val="50000"/>
                    </a:schemeClr>
                  </a:solidFill>
                  <a:latin typeface="Georgia" panose="02040502050405020303" pitchFamily="18" charset="0"/>
                </a:rPr>
                <a:t>.</a:t>
              </a:r>
              <a:r>
                <a:rPr lang="en-US" sz="2000" b="1" dirty="0">
                  <a:solidFill>
                    <a:schemeClr val="accent2">
                      <a:lumMod val="50000"/>
                    </a:schemeClr>
                  </a:solidFill>
                  <a:latin typeface="Georgia" panose="02040502050405020303" pitchFamily="18" charset="0"/>
                </a:rPr>
                <a:t>l</a:t>
              </a:r>
              <a:r>
                <a:rPr lang="ru-RU" sz="2000" b="1" dirty="0">
                  <a:solidFill>
                    <a:schemeClr val="accent2">
                      <a:lumMod val="50000"/>
                    </a:schemeClr>
                  </a:solidFill>
                  <a:latin typeface="Georgia" panose="02040502050405020303" pitchFamily="18" charset="0"/>
                </a:rPr>
                <a:t>., </a:t>
              </a:r>
              <a:r>
                <a:rPr lang="en-US" sz="2000" b="1" i="1" dirty="0">
                  <a:solidFill>
                    <a:schemeClr val="accent2">
                      <a:lumMod val="50000"/>
                    </a:schemeClr>
                  </a:solidFill>
                  <a:latin typeface="Georgia" panose="02040502050405020303" pitchFamily="18" charset="0"/>
                </a:rPr>
                <a:t>Candelaria</a:t>
              </a:r>
              <a:r>
                <a:rPr lang="ru-RU" sz="2000" b="1" dirty="0">
                  <a:solidFill>
                    <a:schemeClr val="accent2">
                      <a:lumMod val="50000"/>
                    </a:schemeClr>
                  </a:solidFill>
                  <a:latin typeface="Georgia" panose="02040502050405020303" pitchFamily="18" charset="0"/>
                </a:rPr>
                <a:t>, </a:t>
              </a:r>
              <a:r>
                <a:rPr lang="en-US" sz="2000" b="1" i="1" dirty="0">
                  <a:solidFill>
                    <a:schemeClr val="accent2">
                      <a:lumMod val="50000"/>
                    </a:schemeClr>
                  </a:solidFill>
                  <a:latin typeface="Georgia" panose="02040502050405020303" pitchFamily="18" charset="0"/>
                </a:rPr>
                <a:t>Cladonia</a:t>
              </a:r>
              <a:r>
                <a:rPr lang="en-US" sz="2000" b="1" dirty="0">
                  <a:solidFill>
                    <a:schemeClr val="accent2">
                      <a:lumMod val="50000"/>
                    </a:schemeClr>
                  </a:solidFill>
                  <a:latin typeface="Georgia" panose="02040502050405020303" pitchFamily="18" charset="0"/>
                </a:rPr>
                <a:t> s</a:t>
              </a:r>
              <a:r>
                <a:rPr lang="ru-RU" sz="2000" b="1" dirty="0">
                  <a:solidFill>
                    <a:schemeClr val="accent2">
                      <a:lumMod val="50000"/>
                    </a:schemeClr>
                  </a:solidFill>
                  <a:latin typeface="Georgia" panose="02040502050405020303" pitchFamily="18" charset="0"/>
                </a:rPr>
                <a:t>.</a:t>
              </a:r>
              <a:r>
                <a:rPr lang="en-US" sz="2000" b="1" dirty="0">
                  <a:solidFill>
                    <a:schemeClr val="accent2">
                      <a:lumMod val="50000"/>
                    </a:schemeClr>
                  </a:solidFill>
                  <a:latin typeface="Georgia" panose="02040502050405020303" pitchFamily="18" charset="0"/>
                </a:rPr>
                <a:t>l</a:t>
              </a:r>
              <a:r>
                <a:rPr lang="ru-RU" sz="2000" b="1" dirty="0">
                  <a:solidFill>
                    <a:schemeClr val="accent2">
                      <a:lumMod val="50000"/>
                    </a:schemeClr>
                  </a:solidFill>
                  <a:latin typeface="Georgia" panose="02040502050405020303" pitchFamily="18" charset="0"/>
                </a:rPr>
                <a:t>., </a:t>
              </a:r>
              <a:r>
                <a:rPr lang="en-US" sz="2000" b="1" i="1" dirty="0" err="1">
                  <a:solidFill>
                    <a:schemeClr val="accent2">
                      <a:lumMod val="50000"/>
                    </a:schemeClr>
                  </a:solidFill>
                  <a:latin typeface="Georgia" panose="02040502050405020303" pitchFamily="18" charset="0"/>
                </a:rPr>
                <a:t>Lecanora</a:t>
              </a:r>
              <a:r>
                <a:rPr lang="en-US" sz="2000" b="1" dirty="0">
                  <a:solidFill>
                    <a:schemeClr val="accent2">
                      <a:lumMod val="50000"/>
                    </a:schemeClr>
                  </a:solidFill>
                  <a:latin typeface="Georgia" panose="02040502050405020303" pitchFamily="18" charset="0"/>
                </a:rPr>
                <a:t> s.l., </a:t>
              </a:r>
              <a:r>
                <a:rPr lang="en-US" sz="2000" b="1" i="1" dirty="0">
                  <a:solidFill>
                    <a:schemeClr val="accent2">
                      <a:lumMod val="50000"/>
                    </a:schemeClr>
                  </a:solidFill>
                  <a:latin typeface="Georgia" panose="02040502050405020303" pitchFamily="18" charset="0"/>
                </a:rPr>
                <a:t>Ochrolechia</a:t>
              </a:r>
              <a:r>
                <a:rPr lang="ru-RU" sz="2000" b="1" i="1" dirty="0">
                  <a:solidFill>
                    <a:schemeClr val="accent2">
                      <a:lumMod val="50000"/>
                    </a:schemeClr>
                  </a:solidFill>
                  <a:latin typeface="Georgia" panose="02040502050405020303" pitchFamily="18" charset="0"/>
                </a:rPr>
                <a:t>, </a:t>
              </a:r>
              <a:r>
                <a:rPr lang="en-US" sz="2000" b="1" i="1" dirty="0">
                  <a:solidFill>
                    <a:schemeClr val="accent2">
                      <a:lumMod val="50000"/>
                    </a:schemeClr>
                  </a:solidFill>
                  <a:latin typeface="Georgia" panose="02040502050405020303" pitchFamily="18" charset="0"/>
                </a:rPr>
                <a:t>Parmelia </a:t>
              </a:r>
              <a:r>
                <a:rPr lang="en-US" sz="2000" b="1" dirty="0">
                  <a:solidFill>
                    <a:schemeClr val="accent2">
                      <a:lumMod val="50000"/>
                    </a:schemeClr>
                  </a:solidFill>
                  <a:latin typeface="Georgia" panose="02040502050405020303" pitchFamily="18" charset="0"/>
                </a:rPr>
                <a:t>s</a:t>
              </a:r>
              <a:r>
                <a:rPr lang="ru-RU" sz="2000" b="1" dirty="0">
                  <a:solidFill>
                    <a:schemeClr val="accent2">
                      <a:lumMod val="50000"/>
                    </a:schemeClr>
                  </a:solidFill>
                  <a:latin typeface="Georgia" panose="02040502050405020303" pitchFamily="18" charset="0"/>
                </a:rPr>
                <a:t>.</a:t>
              </a:r>
              <a:r>
                <a:rPr lang="en-US" sz="2000" b="1" dirty="0">
                  <a:solidFill>
                    <a:schemeClr val="accent2">
                      <a:lumMod val="50000"/>
                    </a:schemeClr>
                  </a:solidFill>
                  <a:latin typeface="Georgia" panose="02040502050405020303" pitchFamily="18" charset="0"/>
                </a:rPr>
                <a:t>l</a:t>
              </a:r>
              <a:r>
                <a:rPr lang="ru-RU" sz="2000" b="1" dirty="0">
                  <a:solidFill>
                    <a:schemeClr val="accent2">
                      <a:lumMod val="50000"/>
                    </a:schemeClr>
                  </a:solidFill>
                  <a:latin typeface="Georgia" panose="02040502050405020303" pitchFamily="18" charset="0"/>
                </a:rPr>
                <a:t>., </a:t>
              </a:r>
              <a:r>
                <a:rPr lang="en-US" sz="2000" b="1" i="1" dirty="0">
                  <a:solidFill>
                    <a:schemeClr val="accent2">
                      <a:lumMod val="50000"/>
                    </a:schemeClr>
                  </a:solidFill>
                  <a:latin typeface="Georgia" panose="02040502050405020303" pitchFamily="18" charset="0"/>
                </a:rPr>
                <a:t>Pertusaria </a:t>
              </a:r>
              <a:r>
                <a:rPr lang="en-US" sz="2000" b="1" dirty="0">
                  <a:solidFill>
                    <a:schemeClr val="accent2">
                      <a:lumMod val="50000"/>
                    </a:schemeClr>
                  </a:solidFill>
                  <a:latin typeface="Georgia" panose="02040502050405020303" pitchFamily="18" charset="0"/>
                </a:rPr>
                <a:t>s</a:t>
              </a:r>
              <a:r>
                <a:rPr lang="ru-RU" sz="2000" b="1" dirty="0">
                  <a:solidFill>
                    <a:schemeClr val="accent2">
                      <a:lumMod val="50000"/>
                    </a:schemeClr>
                  </a:solidFill>
                  <a:latin typeface="Georgia" panose="02040502050405020303" pitchFamily="18" charset="0"/>
                </a:rPr>
                <a:t>.</a:t>
              </a:r>
              <a:r>
                <a:rPr lang="en-US" sz="2000" b="1" dirty="0">
                  <a:solidFill>
                    <a:schemeClr val="accent2">
                      <a:lumMod val="50000"/>
                    </a:schemeClr>
                  </a:solidFill>
                  <a:latin typeface="Georgia" panose="02040502050405020303" pitchFamily="18" charset="0"/>
                </a:rPr>
                <a:t>l</a:t>
              </a:r>
              <a:r>
                <a:rPr lang="ru-RU" sz="2000" b="1" dirty="0">
                  <a:solidFill>
                    <a:schemeClr val="accent2">
                      <a:lumMod val="50000"/>
                    </a:schemeClr>
                  </a:solidFill>
                  <a:latin typeface="Georgia" panose="02040502050405020303" pitchFamily="18" charset="0"/>
                </a:rPr>
                <a:t>., </a:t>
              </a:r>
              <a:r>
                <a:rPr lang="en-US" sz="2000" b="1" i="1" dirty="0">
                  <a:solidFill>
                    <a:schemeClr val="accent2">
                      <a:lumMod val="50000"/>
                    </a:schemeClr>
                  </a:solidFill>
                  <a:latin typeface="Georgia" panose="02040502050405020303" pitchFamily="18" charset="0"/>
                </a:rPr>
                <a:t>Usnea</a:t>
              </a:r>
              <a:r>
                <a:rPr lang="en-US" sz="2000" b="1" dirty="0">
                  <a:solidFill>
                    <a:schemeClr val="accent2">
                      <a:lumMod val="50000"/>
                    </a:schemeClr>
                  </a:solidFill>
                  <a:latin typeface="Georgia" panose="02040502050405020303" pitchFamily="18" charset="0"/>
                </a:rPr>
                <a:t> </a:t>
              </a:r>
              <a:r>
                <a:rPr lang="en-US" sz="2000" b="1" dirty="0">
                  <a:solidFill>
                    <a:schemeClr val="accent6">
                      <a:lumMod val="50000"/>
                    </a:schemeClr>
                  </a:solidFill>
                  <a:latin typeface="Georgia" panose="02040502050405020303" pitchFamily="18" charset="0"/>
                </a:rPr>
                <a:t>and others.</a:t>
              </a:r>
              <a:r>
                <a:rPr lang="ru-RU" sz="2000" b="1" dirty="0">
                  <a:solidFill>
                    <a:schemeClr val="accent6">
                      <a:lumMod val="50000"/>
                    </a:schemeClr>
                  </a:solidFill>
                  <a:latin typeface="Georgia" panose="02040502050405020303" pitchFamily="18" charset="0"/>
                </a:rPr>
                <a:t> </a:t>
              </a:r>
            </a:p>
          </p:txBody>
        </p:sp>
        <p:pic>
          <p:nvPicPr>
            <p:cNvPr id="11" name="Рисунок 10" descr="Изображение выглядит как лишайник, гриб, скала, внешний&#10;&#10;Описание создано автоматически">
              <a:extLst>
                <a:ext uri="{FF2B5EF4-FFF2-40B4-BE49-F238E27FC236}">
                  <a16:creationId xmlns:a16="http://schemas.microsoft.com/office/drawing/2014/main" xmlns="" id="{5F64BD31-C1A6-4F92-9095-900E1BC2A3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590" y="3883524"/>
              <a:ext cx="2067617" cy="1440000"/>
            </a:xfrm>
            <a:prstGeom prst="ellipse">
              <a:avLst/>
            </a:prstGeom>
            <a:ln>
              <a:noFill/>
            </a:ln>
            <a:effectLst>
              <a:softEdge rad="112500"/>
            </a:effectLst>
          </p:spPr>
        </p:pic>
        <p:pic>
          <p:nvPicPr>
            <p:cNvPr id="19" name="Рисунок 18" descr="Изображение выглядит как лишайник, цветок, гриб, дерево&#10;&#10;Описание создано автоматически">
              <a:extLst>
                <a:ext uri="{FF2B5EF4-FFF2-40B4-BE49-F238E27FC236}">
                  <a16:creationId xmlns:a16="http://schemas.microsoft.com/office/drawing/2014/main" xmlns="" id="{DDC0390C-A4D9-4EC9-8DB6-1720A49FEE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4778" y="3901089"/>
              <a:ext cx="2152642" cy="1440000"/>
            </a:xfrm>
            <a:prstGeom prst="ellipse">
              <a:avLst/>
            </a:prstGeom>
            <a:ln>
              <a:noFill/>
            </a:ln>
            <a:effectLst>
              <a:softEdge rad="112500"/>
            </a:effectLst>
          </p:spPr>
        </p:pic>
        <p:pic>
          <p:nvPicPr>
            <p:cNvPr id="21" name="Рисунок 20" descr="Изображение выглядит как гриб, лишайник&#10;&#10;Описание создано автоматически">
              <a:extLst>
                <a:ext uri="{FF2B5EF4-FFF2-40B4-BE49-F238E27FC236}">
                  <a16:creationId xmlns:a16="http://schemas.microsoft.com/office/drawing/2014/main" xmlns="" id="{0D60FB78-E648-4CDF-A63C-C1F25499F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5630" y="3883524"/>
              <a:ext cx="2067617" cy="1440000"/>
            </a:xfrm>
            <a:prstGeom prst="ellipse">
              <a:avLst/>
            </a:prstGeom>
            <a:ln>
              <a:noFill/>
            </a:ln>
            <a:effectLst>
              <a:softEdge rad="112500"/>
            </a:effectLst>
          </p:spPr>
        </p:pic>
        <p:pic>
          <p:nvPicPr>
            <p:cNvPr id="23" name="Рисунок 22" descr="Изображение выглядит как овощ, скала, внешний&#10;&#10;Описание создано автоматически">
              <a:extLst>
                <a:ext uri="{FF2B5EF4-FFF2-40B4-BE49-F238E27FC236}">
                  <a16:creationId xmlns:a16="http://schemas.microsoft.com/office/drawing/2014/main" xmlns="" id="{1133ECE8-BCDD-4F18-BF4C-B00E58560E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8110" y="5341089"/>
              <a:ext cx="1920000" cy="1440000"/>
            </a:xfrm>
            <a:prstGeom prst="ellipse">
              <a:avLst/>
            </a:prstGeom>
            <a:ln>
              <a:noFill/>
            </a:ln>
            <a:effectLst>
              <a:softEdge rad="112500"/>
            </a:effectLst>
          </p:spPr>
        </p:pic>
        <p:pic>
          <p:nvPicPr>
            <p:cNvPr id="25" name="Рисунок 24" descr="Изображение выглядит как растение&#10;&#10;Описание создано автоматически">
              <a:extLst>
                <a:ext uri="{FF2B5EF4-FFF2-40B4-BE49-F238E27FC236}">
                  <a16:creationId xmlns:a16="http://schemas.microsoft.com/office/drawing/2014/main" xmlns="" id="{FF90DE69-5B1A-4EAA-8428-10ACCB2B2D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9529" y="5341089"/>
              <a:ext cx="2057891" cy="1440000"/>
            </a:xfrm>
            <a:prstGeom prst="ellipse">
              <a:avLst/>
            </a:prstGeom>
            <a:ln>
              <a:noFill/>
            </a:ln>
            <a:effectLst>
              <a:softEdge rad="112500"/>
            </a:effectLst>
          </p:spPr>
        </p:pic>
        <p:pic>
          <p:nvPicPr>
            <p:cNvPr id="27" name="Рисунок 26" descr="Изображение выглядит как дерево, внешний, лишайник, цветок&#10;&#10;Описание создано автоматически">
              <a:extLst>
                <a:ext uri="{FF2B5EF4-FFF2-40B4-BE49-F238E27FC236}">
                  <a16:creationId xmlns:a16="http://schemas.microsoft.com/office/drawing/2014/main" xmlns="" id="{E56AFA85-1C6F-4A0B-8981-CDB4EEA5DA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5630" y="5329983"/>
              <a:ext cx="2057891" cy="1439999"/>
            </a:xfrm>
            <a:prstGeom prst="ellipse">
              <a:avLst/>
            </a:prstGeom>
            <a:ln>
              <a:noFill/>
            </a:ln>
            <a:effectLst>
              <a:softEdge rad="112500"/>
            </a:effectLst>
          </p:spPr>
        </p:pic>
        <p:pic>
          <p:nvPicPr>
            <p:cNvPr id="29" name="Рисунок 28" descr="Изображение выглядит как трава, растение&#10;&#10;Описание создано автоматически">
              <a:extLst>
                <a:ext uri="{FF2B5EF4-FFF2-40B4-BE49-F238E27FC236}">
                  <a16:creationId xmlns:a16="http://schemas.microsoft.com/office/drawing/2014/main" xmlns="" id="{294636CF-2F1C-4A9B-9AE5-062FF45A7D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6217" y="3260405"/>
              <a:ext cx="1238710" cy="1800000"/>
            </a:xfrm>
            <a:prstGeom prst="ellipse">
              <a:avLst/>
            </a:prstGeom>
            <a:ln>
              <a:noFill/>
            </a:ln>
            <a:effectLst>
              <a:softEdge rad="112500"/>
            </a:effectLst>
          </p:spPr>
        </p:pic>
        <p:pic>
          <p:nvPicPr>
            <p:cNvPr id="31" name="Рисунок 30" descr="Изображение выглядит как трава, сено, лишайник, гриб&#10;&#10;Описание создано автоматически">
              <a:extLst>
                <a:ext uri="{FF2B5EF4-FFF2-40B4-BE49-F238E27FC236}">
                  <a16:creationId xmlns:a16="http://schemas.microsoft.com/office/drawing/2014/main" xmlns="" id="{78D0F1A5-D1C3-4B0A-B76F-84355BCCCF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9054" y="5058000"/>
              <a:ext cx="1271536" cy="1800000"/>
            </a:xfrm>
            <a:prstGeom prst="ellipse">
              <a:avLst/>
            </a:prstGeom>
            <a:ln>
              <a:noFill/>
            </a:ln>
            <a:effectLst>
              <a:softEdge rad="112500"/>
            </a:effectLst>
          </p:spPr>
        </p:pic>
      </p:grpSp>
    </p:spTree>
    <p:extLst>
      <p:ext uri="{BB962C8B-B14F-4D97-AF65-F5344CB8AC3E}">
        <p14:creationId xmlns:p14="http://schemas.microsoft.com/office/powerpoint/2010/main" val="945075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P spid="10"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3126</TotalTime>
  <Words>1690</Words>
  <Application>Microsoft Office PowerPoint</Application>
  <PresentationFormat>Широкоэкранный</PresentationFormat>
  <Paragraphs>303</Paragraphs>
  <Slides>19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19</vt:i4>
      </vt:variant>
    </vt:vector>
  </HeadingPairs>
  <TitlesOfParts>
    <vt:vector size="26" baseType="lpstr">
      <vt:lpstr>Arial</vt:lpstr>
      <vt:lpstr>Calibri</vt:lpstr>
      <vt:lpstr>Calibri Light</vt:lpstr>
      <vt:lpstr>Georgia</vt:lpstr>
      <vt:lpstr>Times New Roman</vt:lpstr>
      <vt:lpstr>Wingdings</vt:lpstr>
      <vt:lpstr>Тема Office</vt:lpstr>
      <vt:lpstr>LICHENOLOGICAL RESEARCH IN CENTRAL RUSSIA: RESULTS, PROBLEMS AND SOLUTIONS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Absence or inaccessibility for revision of herbarium specimens of many species noted in publications</vt:lpstr>
      <vt:lpstr>Презентация PowerPoint</vt:lpstr>
      <vt:lpstr>South Taiga forest subzone</vt:lpstr>
      <vt:lpstr>Презентация PowerPoint</vt:lpstr>
      <vt:lpstr>Презентация PowerPoint</vt:lpstr>
      <vt:lpstr>Broadleaved forest subzone</vt:lpstr>
      <vt:lpstr> Forest-steppae zone </vt:lpstr>
      <vt:lpstr>Презентация PowerPoint</vt:lpstr>
      <vt:lpstr>Conclusion</vt:lpstr>
      <vt:lpstr>Acknowledgments:</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LICHENOLOGICAL RESEARCH IN CENTRAL RUSSIA: RESULTS, PROBLEMS AND SOLUTIONS</dc:title>
  <dc:creator>Eugenia Muchnik</dc:creator>
  <cp:lastModifiedBy>Eugenia Muchnik</cp:lastModifiedBy>
  <cp:revision>106</cp:revision>
  <dcterms:created xsi:type="dcterms:W3CDTF">2019-08-06T10:48:37Z</dcterms:created>
  <dcterms:modified xsi:type="dcterms:W3CDTF">2019-09-08T16:05:39Z</dcterms:modified>
</cp:coreProperties>
</file>