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8" r:id="rId3"/>
    <p:sldId id="268" r:id="rId4"/>
    <p:sldId id="269" r:id="rId5"/>
    <p:sldId id="263" r:id="rId6"/>
    <p:sldId id="262" r:id="rId7"/>
    <p:sldId id="261" r:id="rId8"/>
    <p:sldId id="260" r:id="rId9"/>
    <p:sldId id="265" r:id="rId10"/>
    <p:sldId id="274" r:id="rId11"/>
    <p:sldId id="264" r:id="rId12"/>
    <p:sldId id="271" r:id="rId13"/>
    <p:sldId id="277" r:id="rId14"/>
    <p:sldId id="266" r:id="rId15"/>
    <p:sldId id="276" r:id="rId16"/>
    <p:sldId id="273" r:id="rId17"/>
    <p:sldId id="267" r:id="rId18"/>
    <p:sldId id="275" r:id="rId1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80F8C64-3025-4576-8C0C-474B76FCDF0C}" type="datetimeFigureOut">
              <a:rPr lang="ru-RU"/>
              <a:pPr>
                <a:defRPr/>
              </a:pPr>
              <a:t>10.09.2019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31B07DB-4C28-460F-8B1D-F0FB0D3A2331}"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раз слайда 1"/>
          <p:cNvSpPr>
            <a:spLocks noGrp="1" noRot="1" noChangeAspect="1"/>
          </p:cNvSpPr>
          <p:nvPr>
            <p:ph type="sldImg"/>
          </p:nvPr>
        </p:nvSpPr>
        <p:spPr bwMode="auto">
          <a:noFill/>
          <a:ln>
            <a:solidFill>
              <a:srgbClr val="000000"/>
            </a:solidFill>
            <a:miter lim="800000"/>
            <a:headEnd/>
            <a:tailEnd/>
          </a:ln>
        </p:spPr>
      </p:sp>
      <p:sp>
        <p:nvSpPr>
          <p:cNvPr id="1638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638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F98586-7FC3-40E7-AC8D-618484A43505}" type="slidenum">
              <a:rPr lang="ru-RU">
                <a:cs typeface="Arial" charset="0"/>
              </a:rPr>
              <a:pPr fontAlgn="base">
                <a:spcBef>
                  <a:spcPct val="0"/>
                </a:spcBef>
                <a:spcAft>
                  <a:spcPct val="0"/>
                </a:spcAft>
                <a:defRPr/>
              </a:pPr>
              <a:t>2</a:t>
            </a:fld>
            <a:endParaRPr lang="ru-RU">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7FA765E3-1579-4B86-822D-F2ABD00C3EEA}" type="datetimeFigureOut">
              <a:rPr lang="ru-RU"/>
              <a:pPr>
                <a:defRPr/>
              </a:pPr>
              <a:t>10.09.2019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4793269-08F7-4D6C-A7F5-CE78ADA59BCD}"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3C98332-0DE0-4A64-AEAC-E7A2D5361F3F}" type="datetimeFigureOut">
              <a:rPr lang="ru-RU"/>
              <a:pPr>
                <a:defRPr/>
              </a:pPr>
              <a:t>10.09.2019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7755A0B-78DD-466E-9BB0-218D99FF9F53}"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09F305E-8769-4BA7-AA74-AC3517C5A430}" type="datetimeFigureOut">
              <a:rPr lang="ru-RU"/>
              <a:pPr>
                <a:defRPr/>
              </a:pPr>
              <a:t>10.09.2019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319480A-A3CE-4DD9-B472-1F8D62268B2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6A39D50-7DCD-491A-8E3F-23B6C33B4FA5}" type="datetimeFigureOut">
              <a:rPr lang="ru-RU"/>
              <a:pPr>
                <a:defRPr/>
              </a:pPr>
              <a:t>10.09.2019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0C2C26B-5224-40BA-9B8F-F45104313C4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D864976-F2F5-409C-847E-A73925CF0C9E}" type="datetimeFigureOut">
              <a:rPr lang="ru-RU"/>
              <a:pPr>
                <a:defRPr/>
              </a:pPr>
              <a:t>10.09.2019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1C361EC-969A-4AA9-B758-964660898DB9}"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CD820AC5-5168-4E9A-A8A2-947AE2E65EAF}" type="datetimeFigureOut">
              <a:rPr lang="ru-RU"/>
              <a:pPr>
                <a:defRPr/>
              </a:pPr>
              <a:t>10.09.2019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3A0ABE5-C4B6-414E-8A46-56C99610A48F}"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B58C03B-428A-4A3D-B235-B54734356D8E}" type="datetimeFigureOut">
              <a:rPr lang="ru-RU"/>
              <a:pPr>
                <a:defRPr/>
              </a:pPr>
              <a:t>10.09.2019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790A5308-9CF2-47FE-B221-4064D5216348}"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EB726A5D-2233-41A3-96F2-BBB9761F2285}" type="datetimeFigureOut">
              <a:rPr lang="ru-RU"/>
              <a:pPr>
                <a:defRPr/>
              </a:pPr>
              <a:t>10.09.2019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203B1F82-CAE3-4741-B478-53F12D210977}"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6D050FC-668A-41CB-B795-0C5765693B1D}" type="datetimeFigureOut">
              <a:rPr lang="ru-RU"/>
              <a:pPr>
                <a:defRPr/>
              </a:pPr>
              <a:t>10.09.2019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4BBE95AD-6416-44D2-974D-A5B72CDF0ED2}"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509C0B0-2C08-4DB5-BE75-318A4E89340E}" type="datetimeFigureOut">
              <a:rPr lang="ru-RU"/>
              <a:pPr>
                <a:defRPr/>
              </a:pPr>
              <a:t>10.09.2019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831398B-2C93-48CD-B0CB-7BC88C15DD81}"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DFAE9B9-D3AC-4168-A5C0-C75F8945C374}" type="datetimeFigureOut">
              <a:rPr lang="ru-RU"/>
              <a:pPr>
                <a:defRPr/>
              </a:pPr>
              <a:t>10.09.2019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D701B82-123C-4F80-9C4D-4EDA24AE73B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2D97B23-012B-46F5-9C60-B3186EDE2331}" type="datetimeFigureOut">
              <a:rPr lang="ru-RU"/>
              <a:pPr>
                <a:defRPr/>
              </a:pPr>
              <a:t>10.09.2019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0E95364-4029-4925-B7BD-EC95EDA93F1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hyperlink" Target="http://cfb.unh.edu/phycokey/Choices/Cyanobacteria/cyano_filaments/cyano_branched_fil/cyano_true_branches/STIGONEMA/Stigonema_Image_page.html" TargetMode="External"/><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hyperlink" Target="http://cfb.unh.edu/phycokey/Choices/Cyanobacteria/cyano_filaments/cyano_branched_fil/cyano_true_branches/STIGONEMA/Stigonema_Image_page.html" TargetMode="Externa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4213" y="2997200"/>
            <a:ext cx="7772400" cy="1470025"/>
          </a:xfrm>
        </p:spPr>
        <p:txBody>
          <a:bodyPr rtlCol="0">
            <a:noAutofit/>
          </a:bodyPr>
          <a:lstStyle/>
          <a:p>
            <a:pPr eaLnBrk="1" fontAlgn="auto" hangingPunct="1">
              <a:spcAft>
                <a:spcPts val="0"/>
              </a:spcAft>
              <a:defRPr/>
            </a:pPr>
            <a:r>
              <a:rPr lang="en-US" sz="3200" b="1" dirty="0">
                <a:solidFill>
                  <a:schemeClr val="bg1"/>
                </a:solidFill>
              </a:rPr>
              <a:t>CHARACTERISTIC OF CYANOBACTERIA </a:t>
            </a:r>
            <a:r>
              <a:rPr lang="en-US" sz="3200" b="1" i="1" dirty="0">
                <a:solidFill>
                  <a:schemeClr val="bg1"/>
                </a:solidFill>
              </a:rPr>
              <a:t>STIGONEMA</a:t>
            </a:r>
            <a:r>
              <a:rPr lang="en-US" sz="3200" b="1" dirty="0">
                <a:solidFill>
                  <a:schemeClr val="bg1"/>
                </a:solidFill>
              </a:rPr>
              <a:t> IN THE COMPOSITION OF </a:t>
            </a:r>
            <a:r>
              <a:rPr lang="en-US" sz="3200" b="1" i="1" dirty="0" err="1">
                <a:solidFill>
                  <a:schemeClr val="bg1"/>
                </a:solidFill>
              </a:rPr>
              <a:t>EPHEBE</a:t>
            </a:r>
            <a:r>
              <a:rPr lang="en-US" sz="3200" b="1" dirty="0">
                <a:solidFill>
                  <a:schemeClr val="bg1"/>
                </a:solidFill>
              </a:rPr>
              <a:t> </a:t>
            </a:r>
            <a:r>
              <a:rPr lang="en-US" sz="3200" b="1" cap="all" dirty="0">
                <a:solidFill>
                  <a:schemeClr val="bg1"/>
                </a:solidFill>
              </a:rPr>
              <a:t>lichen</a:t>
            </a:r>
            <a:r>
              <a:rPr lang="en-US" sz="3200" b="1" dirty="0">
                <a:solidFill>
                  <a:schemeClr val="bg1"/>
                </a:solidFill>
              </a:rPr>
              <a:t> IN THE NORTH </a:t>
            </a:r>
            <a:r>
              <a:rPr lang="en-US" sz="3200" b="1" dirty="0" smtClean="0">
                <a:solidFill>
                  <a:schemeClr val="bg1"/>
                </a:solidFill>
              </a:rPr>
              <a:t>URALS</a:t>
            </a:r>
            <a:r>
              <a:rPr lang="en-US" sz="3200" i="1" dirty="0"/>
              <a:t> </a:t>
            </a:r>
            <a:r>
              <a:rPr lang="ru-RU" sz="3200" i="1" dirty="0" smtClean="0"/>
              <a:t/>
            </a:r>
            <a:br>
              <a:rPr lang="ru-RU" sz="3200" i="1" dirty="0" smtClean="0"/>
            </a:br>
            <a:r>
              <a:rPr lang="en-US" sz="1800" b="1" i="1" dirty="0" err="1" smtClean="0">
                <a:solidFill>
                  <a:schemeClr val="bg1"/>
                </a:solidFill>
              </a:rPr>
              <a:t>E.N</a:t>
            </a:r>
            <a:r>
              <a:rPr lang="en-US" sz="1800" b="1" i="1" dirty="0" err="1">
                <a:solidFill>
                  <a:schemeClr val="bg1"/>
                </a:solidFill>
              </a:rPr>
              <a:t>.</a:t>
            </a:r>
            <a:r>
              <a:rPr lang="en-US" sz="1800" b="1" i="1" dirty="0">
                <a:solidFill>
                  <a:schemeClr val="bg1"/>
                </a:solidFill>
              </a:rPr>
              <a:t> </a:t>
            </a:r>
            <a:r>
              <a:rPr lang="en-US" sz="1800" b="1" i="1" dirty="0" err="1">
                <a:solidFill>
                  <a:schemeClr val="bg1"/>
                </a:solidFill>
              </a:rPr>
              <a:t>Patova</a:t>
            </a:r>
            <a:r>
              <a:rPr lang="en-US" sz="1800" b="1" i="1" dirty="0">
                <a:solidFill>
                  <a:schemeClr val="bg1"/>
                </a:solidFill>
              </a:rPr>
              <a:t>, </a:t>
            </a:r>
            <a:r>
              <a:rPr lang="en-US" sz="1800" b="1" i="1" dirty="0" err="1">
                <a:solidFill>
                  <a:schemeClr val="bg1"/>
                </a:solidFill>
              </a:rPr>
              <a:t>D.M.</a:t>
            </a:r>
            <a:r>
              <a:rPr lang="en-US" sz="1800" b="1" i="1" dirty="0">
                <a:solidFill>
                  <a:schemeClr val="bg1"/>
                </a:solidFill>
              </a:rPr>
              <a:t> </a:t>
            </a:r>
            <a:r>
              <a:rPr lang="en-US" sz="1800" b="1" i="1" dirty="0" err="1">
                <a:solidFill>
                  <a:schemeClr val="bg1"/>
                </a:solidFill>
              </a:rPr>
              <a:t>Shadrin</a:t>
            </a:r>
            <a:r>
              <a:rPr lang="en-US" sz="1800" b="1" i="1" dirty="0">
                <a:solidFill>
                  <a:schemeClr val="bg1"/>
                </a:solidFill>
              </a:rPr>
              <a:t>, M.D. </a:t>
            </a:r>
            <a:r>
              <a:rPr lang="en-US" sz="1800" b="1" i="1" dirty="0" err="1">
                <a:solidFill>
                  <a:schemeClr val="bg1"/>
                </a:solidFill>
              </a:rPr>
              <a:t>Sivkov</a:t>
            </a:r>
            <a:r>
              <a:rPr lang="ru-RU" sz="1800" b="1" dirty="0">
                <a:solidFill>
                  <a:schemeClr val="bg1"/>
                </a:solidFill>
              </a:rPr>
              <a:t/>
            </a:r>
            <a:br>
              <a:rPr lang="ru-RU" sz="1800" b="1" dirty="0">
                <a:solidFill>
                  <a:schemeClr val="bg1"/>
                </a:solidFill>
              </a:rPr>
            </a:br>
            <a:r>
              <a:rPr lang="en-US" sz="1800" b="1" i="1" dirty="0">
                <a:solidFill>
                  <a:schemeClr val="bg1"/>
                </a:solidFill>
              </a:rPr>
              <a:t>Institute of Biology, Komi Scientific Centre, Ural Branch of the Russian Academy of Sciences </a:t>
            </a:r>
            <a:r>
              <a:rPr lang="ru-RU" sz="3200" b="1" dirty="0" smtClean="0">
                <a:solidFill>
                  <a:schemeClr val="bg1"/>
                </a:solidFill>
              </a:rPr>
              <a:t/>
            </a:r>
            <a:br>
              <a:rPr lang="ru-RU" sz="3200" b="1" dirty="0" smtClean="0">
                <a:solidFill>
                  <a:schemeClr val="bg1"/>
                </a:solidFill>
              </a:rPr>
            </a:br>
            <a:r>
              <a:rPr lang="ru-RU" sz="3200" dirty="0"/>
              <a:t/>
            </a:r>
            <a:br>
              <a:rPr lang="ru-RU" sz="3200" dirty="0"/>
            </a:br>
            <a:r>
              <a:rPr lang="ru-RU" sz="3200" b="1" cap="all" dirty="0" smtClean="0">
                <a:solidFill>
                  <a:schemeClr val="bg1"/>
                </a:solidFill>
              </a:rPr>
              <a:t>Характеристика цианобактерии </a:t>
            </a:r>
            <a:r>
              <a:rPr lang="en-US" sz="3200" b="1" i="1" cap="all" dirty="0" smtClean="0">
                <a:solidFill>
                  <a:schemeClr val="bg1"/>
                </a:solidFill>
              </a:rPr>
              <a:t>Stigonema</a:t>
            </a:r>
            <a:r>
              <a:rPr lang="ru-RU" sz="3200" b="1" cap="all" dirty="0" smtClean="0">
                <a:solidFill>
                  <a:schemeClr val="bg1"/>
                </a:solidFill>
              </a:rPr>
              <a:t> в составе лишайника </a:t>
            </a:r>
            <a:r>
              <a:rPr lang="en-US" sz="3200" b="1" i="1" cap="all" dirty="0" err="1" smtClean="0">
                <a:solidFill>
                  <a:schemeClr val="bg1"/>
                </a:solidFill>
              </a:rPr>
              <a:t>Ephebe</a:t>
            </a:r>
            <a:r>
              <a:rPr lang="ru-RU" sz="3200" b="1" cap="all" dirty="0" smtClean="0">
                <a:solidFill>
                  <a:schemeClr val="bg1"/>
                </a:solidFill>
              </a:rPr>
              <a:t> на Северном Урале</a:t>
            </a:r>
            <a:r>
              <a:rPr lang="ru-RU" sz="3200" dirty="0" smtClean="0">
                <a:solidFill>
                  <a:schemeClr val="bg1"/>
                </a:solidFill>
              </a:rPr>
              <a:t/>
            </a:r>
            <a:br>
              <a:rPr lang="ru-RU" sz="3200" dirty="0" smtClean="0">
                <a:solidFill>
                  <a:schemeClr val="bg1"/>
                </a:solidFill>
              </a:rPr>
            </a:br>
            <a:r>
              <a:rPr lang="ru-RU" sz="3200" b="1" i="1" dirty="0" smtClean="0">
                <a:solidFill>
                  <a:schemeClr val="bg1"/>
                </a:solidFill>
              </a:rPr>
              <a:t> </a:t>
            </a:r>
            <a:r>
              <a:rPr lang="ru-RU" sz="1400" b="1" i="1" dirty="0" smtClean="0">
                <a:solidFill>
                  <a:schemeClr val="bg1"/>
                </a:solidFill>
              </a:rPr>
              <a:t>Е.Н. </a:t>
            </a:r>
            <a:r>
              <a:rPr lang="ru-RU" sz="1400" b="1" i="1" dirty="0" err="1" smtClean="0">
                <a:solidFill>
                  <a:schemeClr val="bg1"/>
                </a:solidFill>
              </a:rPr>
              <a:t>Патова</a:t>
            </a:r>
            <a:r>
              <a:rPr lang="ru-RU" sz="1400" b="1" i="1" dirty="0" smtClean="0">
                <a:solidFill>
                  <a:schemeClr val="bg1"/>
                </a:solidFill>
              </a:rPr>
              <a:t>, Д.М. Шадрин, М.Д. Сивков </a:t>
            </a:r>
            <a:r>
              <a:rPr lang="ru-RU" sz="1400" b="1" dirty="0" smtClean="0">
                <a:solidFill>
                  <a:schemeClr val="bg1"/>
                </a:solidFill>
              </a:rPr>
              <a:t/>
            </a:r>
            <a:br>
              <a:rPr lang="ru-RU" sz="1400" b="1" dirty="0" smtClean="0">
                <a:solidFill>
                  <a:schemeClr val="bg1"/>
                </a:solidFill>
              </a:rPr>
            </a:br>
            <a:r>
              <a:rPr lang="ru-RU" sz="1400" b="1" i="1" dirty="0" smtClean="0">
                <a:solidFill>
                  <a:schemeClr val="bg1"/>
                </a:solidFill>
              </a:rPr>
              <a:t>Институт биологии Коми научного центра Уральского отделения </a:t>
            </a:r>
            <a:r>
              <a:rPr lang="ru-RU" sz="1400" b="1" i="1" dirty="0" err="1" smtClean="0">
                <a:solidFill>
                  <a:schemeClr val="bg1"/>
                </a:solidFill>
              </a:rPr>
              <a:t>РAH</a:t>
            </a:r>
            <a:endParaRPr lang="ru-RU" sz="1400" dirty="0">
              <a:solidFill>
                <a:schemeClr val="bg1"/>
              </a:solidFill>
            </a:endParaRPr>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3554" name="TextBox 3"/>
          <p:cNvSpPr txBox="1">
            <a:spLocks noChangeArrowheads="1"/>
          </p:cNvSpPr>
          <p:nvPr/>
        </p:nvSpPr>
        <p:spPr bwMode="auto">
          <a:xfrm>
            <a:off x="0" y="0"/>
            <a:ext cx="8785225" cy="2646878"/>
          </a:xfrm>
          <a:prstGeom prst="rect">
            <a:avLst/>
          </a:prstGeom>
          <a:noFill/>
          <a:ln w="9525">
            <a:noFill/>
            <a:miter lim="800000"/>
            <a:headEnd/>
            <a:tailEnd/>
          </a:ln>
        </p:spPr>
        <p:txBody>
          <a:bodyPr>
            <a:spAutoFit/>
          </a:bodyPr>
          <a:lstStyle/>
          <a:p>
            <a:r>
              <a:rPr lang="ru-RU" sz="2000" b="1" dirty="0">
                <a:solidFill>
                  <a:schemeClr val="bg1"/>
                </a:solidFill>
                <a:latin typeface="Calibri" pitchFamily="34" charset="0"/>
              </a:rPr>
              <a:t>Морфологические характеристики цианобактерии</a:t>
            </a:r>
            <a:endParaRPr lang="en-US" sz="2000" b="1" dirty="0">
              <a:solidFill>
                <a:schemeClr val="bg1"/>
              </a:solidFill>
              <a:latin typeface="Calibri" pitchFamily="34" charset="0"/>
            </a:endParaRPr>
          </a:p>
          <a:p>
            <a:r>
              <a:rPr lang="ru-RU" b="1" dirty="0" smtClean="0">
                <a:solidFill>
                  <a:schemeClr val="bg1"/>
                </a:solidFill>
                <a:latin typeface="Calibri" pitchFamily="34" charset="0"/>
              </a:rPr>
              <a:t>. </a:t>
            </a:r>
            <a:r>
              <a:rPr lang="ru-RU" b="1" dirty="0">
                <a:solidFill>
                  <a:schemeClr val="bg1"/>
                </a:solidFill>
                <a:latin typeface="Calibri" pitchFamily="34" charset="0"/>
              </a:rPr>
              <a:t>Клетки </a:t>
            </a:r>
            <a:r>
              <a:rPr lang="ru-RU" b="1" dirty="0" err="1">
                <a:solidFill>
                  <a:schemeClr val="bg1"/>
                </a:solidFill>
                <a:latin typeface="Calibri" pitchFamily="34" charset="0"/>
              </a:rPr>
              <a:t>гемисферические</a:t>
            </a:r>
            <a:r>
              <a:rPr lang="ru-RU" b="1" dirty="0">
                <a:solidFill>
                  <a:schemeClr val="bg1"/>
                </a:solidFill>
                <a:latin typeface="Calibri" pitchFamily="34" charset="0"/>
              </a:rPr>
              <a:t> или удлиненные, </a:t>
            </a:r>
            <a:r>
              <a:rPr lang="ru-RU" b="1" dirty="0" err="1">
                <a:solidFill>
                  <a:schemeClr val="bg1"/>
                </a:solidFill>
                <a:latin typeface="Calibri" pitchFamily="34" charset="0"/>
              </a:rPr>
              <a:t>изодиаметричные</a:t>
            </a:r>
            <a:r>
              <a:rPr lang="ru-RU" b="1" dirty="0">
                <a:solidFill>
                  <a:schemeClr val="bg1"/>
                </a:solidFill>
                <a:latin typeface="Calibri" pitchFamily="34" charset="0"/>
              </a:rPr>
              <a:t>. </a:t>
            </a:r>
            <a:r>
              <a:rPr lang="ru-RU" b="1" dirty="0" err="1">
                <a:solidFill>
                  <a:schemeClr val="bg1"/>
                </a:solidFill>
                <a:latin typeface="Calibri" pitchFamily="34" charset="0"/>
              </a:rPr>
              <a:t>Гетероциты</a:t>
            </a:r>
            <a:r>
              <a:rPr lang="ru-RU" b="1" dirty="0">
                <a:solidFill>
                  <a:schemeClr val="bg1"/>
                </a:solidFill>
                <a:latin typeface="Calibri" pitchFamily="34" charset="0"/>
              </a:rPr>
              <a:t> редкие, латеральные или </a:t>
            </a:r>
            <a:r>
              <a:rPr lang="ru-RU" b="1" dirty="0" err="1">
                <a:solidFill>
                  <a:schemeClr val="bg1"/>
                </a:solidFill>
                <a:latin typeface="Calibri" pitchFamily="34" charset="0"/>
              </a:rPr>
              <a:t>интеркалярные</a:t>
            </a:r>
            <a:r>
              <a:rPr lang="ru-RU" b="1" dirty="0">
                <a:solidFill>
                  <a:schemeClr val="bg1"/>
                </a:solidFill>
                <a:latin typeface="Calibri" pitchFamily="34" charset="0"/>
              </a:rPr>
              <a:t>, сплюснутые с боков, </a:t>
            </a:r>
            <a:r>
              <a:rPr lang="ru-RU" b="1" dirty="0" err="1">
                <a:solidFill>
                  <a:schemeClr val="bg1"/>
                </a:solidFill>
                <a:latin typeface="Calibri" pitchFamily="34" charset="0"/>
              </a:rPr>
              <a:t>гемисферические</a:t>
            </a:r>
            <a:r>
              <a:rPr lang="ru-RU" b="1" dirty="0">
                <a:solidFill>
                  <a:schemeClr val="bg1"/>
                </a:solidFill>
                <a:latin typeface="Calibri" pitchFamily="34" charset="0"/>
              </a:rPr>
              <a:t>, редко. </a:t>
            </a:r>
            <a:r>
              <a:rPr lang="ru-RU" b="1" dirty="0" err="1">
                <a:solidFill>
                  <a:schemeClr val="bg1"/>
                </a:solidFill>
                <a:latin typeface="Calibri" pitchFamily="34" charset="0"/>
              </a:rPr>
              <a:t>Гормогонии</a:t>
            </a:r>
            <a:r>
              <a:rPr lang="ru-RU" b="1" dirty="0">
                <a:solidFill>
                  <a:schemeClr val="bg1"/>
                </a:solidFill>
                <a:latin typeface="Calibri" pitchFamily="34" charset="0"/>
              </a:rPr>
              <a:t> образуются на коротких веточках, длина до 25 мкм, ширина до 15 мкм. </a:t>
            </a:r>
          </a:p>
          <a:p>
            <a:r>
              <a:rPr lang="en-US" b="1" dirty="0">
                <a:solidFill>
                  <a:schemeClr val="bg1"/>
                </a:solidFill>
                <a:latin typeface="Calibri" pitchFamily="34" charset="0"/>
              </a:rPr>
              <a:t>______________________________</a:t>
            </a:r>
          </a:p>
          <a:p>
            <a:r>
              <a:rPr lang="en-US" sz="2000" b="1" dirty="0">
                <a:solidFill>
                  <a:schemeClr val="bg1"/>
                </a:solidFill>
                <a:latin typeface="Calibri" pitchFamily="34" charset="0"/>
              </a:rPr>
              <a:t>Morphological characteristics of cyanobacteria</a:t>
            </a:r>
          </a:p>
          <a:p>
            <a:r>
              <a:rPr lang="en-US" b="1" dirty="0" smtClean="0">
                <a:solidFill>
                  <a:schemeClr val="bg1"/>
                </a:solidFill>
                <a:latin typeface="Calibri" pitchFamily="34" charset="0"/>
              </a:rPr>
              <a:t> </a:t>
            </a:r>
            <a:r>
              <a:rPr lang="en-US" b="1" dirty="0">
                <a:solidFill>
                  <a:schemeClr val="bg1"/>
                </a:solidFill>
                <a:latin typeface="Calibri" pitchFamily="34" charset="0"/>
              </a:rPr>
              <a:t>The cells are hemispherical or elongated, </a:t>
            </a:r>
            <a:r>
              <a:rPr lang="en-US" b="1" dirty="0" err="1">
                <a:solidFill>
                  <a:schemeClr val="bg1"/>
                </a:solidFill>
                <a:latin typeface="Calibri" pitchFamily="34" charset="0"/>
              </a:rPr>
              <a:t>isodiametric</a:t>
            </a:r>
            <a:r>
              <a:rPr lang="en-US" b="1" dirty="0">
                <a:solidFill>
                  <a:schemeClr val="bg1"/>
                </a:solidFill>
                <a:latin typeface="Calibri" pitchFamily="34" charset="0"/>
              </a:rPr>
              <a:t>. Heterocytes are rare, lateral or </a:t>
            </a:r>
            <a:r>
              <a:rPr lang="en-US" b="1" dirty="0" err="1">
                <a:solidFill>
                  <a:schemeClr val="bg1"/>
                </a:solidFill>
                <a:latin typeface="Calibri" pitchFamily="34" charset="0"/>
              </a:rPr>
              <a:t>intercalar</a:t>
            </a:r>
            <a:r>
              <a:rPr lang="en-US" b="1" dirty="0">
                <a:solidFill>
                  <a:schemeClr val="bg1"/>
                </a:solidFill>
                <a:latin typeface="Calibri" pitchFamily="34" charset="0"/>
              </a:rPr>
              <a:t>, flattened laterally, hemispherical, rarely. </a:t>
            </a:r>
            <a:r>
              <a:rPr lang="en-US" b="1" dirty="0" err="1">
                <a:solidFill>
                  <a:schemeClr val="bg1"/>
                </a:solidFill>
                <a:latin typeface="Calibri" pitchFamily="34" charset="0"/>
              </a:rPr>
              <a:t>Hormogony</a:t>
            </a:r>
            <a:r>
              <a:rPr lang="en-US" b="1" dirty="0">
                <a:solidFill>
                  <a:schemeClr val="bg1"/>
                </a:solidFill>
                <a:latin typeface="Calibri" pitchFamily="34" charset="0"/>
              </a:rPr>
              <a:t> is formed on short branches, length up to 25 microns, width up to 15 microns.</a:t>
            </a:r>
          </a:p>
        </p:txBody>
      </p:sp>
      <p:pic>
        <p:nvPicPr>
          <p:cNvPr id="6" name="Рисунок 5" descr="Image_20180824_164712282.jpg"/>
          <p:cNvPicPr>
            <a:picLocks noChangeAspect="1"/>
          </p:cNvPicPr>
          <p:nvPr/>
        </p:nvPicPr>
        <p:blipFill>
          <a:blip r:embed="rId2" cstate="print"/>
          <a:stretch>
            <a:fillRect/>
          </a:stretch>
        </p:blipFill>
        <p:spPr>
          <a:xfrm>
            <a:off x="4427984" y="2996952"/>
            <a:ext cx="4427984" cy="3667719"/>
          </a:xfrm>
          <a:prstGeom prst="rect">
            <a:avLst/>
          </a:prstGeom>
        </p:spPr>
      </p:pic>
      <p:pic>
        <p:nvPicPr>
          <p:cNvPr id="7" name="Picture 7" descr="stigonema robustum0122"/>
          <p:cNvPicPr>
            <a:picLocks noChangeAspect="1" noChangeArrowheads="1"/>
          </p:cNvPicPr>
          <p:nvPr/>
        </p:nvPicPr>
        <p:blipFill>
          <a:blip r:embed="rId3" cstate="print"/>
          <a:srcRect/>
          <a:stretch>
            <a:fillRect/>
          </a:stretch>
        </p:blipFill>
        <p:spPr bwMode="auto">
          <a:xfrm>
            <a:off x="35496" y="2780928"/>
            <a:ext cx="4320480" cy="3240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4578" name="TextBox 3"/>
          <p:cNvSpPr txBox="1">
            <a:spLocks noChangeArrowheads="1"/>
          </p:cNvSpPr>
          <p:nvPr/>
        </p:nvSpPr>
        <p:spPr bwMode="auto">
          <a:xfrm>
            <a:off x="179388" y="260350"/>
            <a:ext cx="8785225" cy="1508105"/>
          </a:xfrm>
          <a:prstGeom prst="rect">
            <a:avLst/>
          </a:prstGeom>
          <a:noFill/>
          <a:ln w="9525">
            <a:noFill/>
            <a:miter lim="800000"/>
            <a:headEnd/>
            <a:tailEnd/>
          </a:ln>
        </p:spPr>
        <p:txBody>
          <a:bodyPr wrap="square">
            <a:spAutoFit/>
          </a:bodyPr>
          <a:lstStyle/>
          <a:p>
            <a:r>
              <a:rPr lang="ru-RU" sz="2000" b="1" dirty="0">
                <a:solidFill>
                  <a:schemeClr val="bg1"/>
                </a:solidFill>
                <a:latin typeface="Calibri" pitchFamily="34" charset="0"/>
              </a:rPr>
              <a:t>Морфологические характеристики цианобактерии</a:t>
            </a:r>
            <a:endParaRPr lang="en-US" sz="2000" b="1" dirty="0">
              <a:solidFill>
                <a:schemeClr val="bg1"/>
              </a:solidFill>
              <a:latin typeface="Calibri" pitchFamily="34" charset="0"/>
            </a:endParaRPr>
          </a:p>
          <a:p>
            <a:r>
              <a:rPr lang="en-US" b="1" dirty="0">
                <a:solidFill>
                  <a:schemeClr val="bg1"/>
                </a:solidFill>
                <a:latin typeface="Calibri" pitchFamily="34" charset="0"/>
              </a:rPr>
              <a:t>C</a:t>
            </a:r>
            <a:r>
              <a:rPr lang="ru-RU" b="1" dirty="0">
                <a:solidFill>
                  <a:schemeClr val="bg1"/>
                </a:solidFill>
                <a:latin typeface="Calibri" pitchFamily="34" charset="0"/>
              </a:rPr>
              <a:t>охранена форма роста и ветвления цианобактерии, характерная для рода </a:t>
            </a:r>
            <a:r>
              <a:rPr lang="ru-RU" b="1" dirty="0" err="1">
                <a:solidFill>
                  <a:schemeClr val="bg1"/>
                </a:solidFill>
                <a:latin typeface="Calibri" pitchFamily="34" charset="0"/>
              </a:rPr>
              <a:t>стигонема</a:t>
            </a:r>
            <a:r>
              <a:rPr lang="ru-RU" b="1" dirty="0">
                <a:solidFill>
                  <a:schemeClr val="bg1"/>
                </a:solidFill>
                <a:latin typeface="Calibri" pitchFamily="34" charset="0"/>
              </a:rPr>
              <a:t>. </a:t>
            </a:r>
            <a:r>
              <a:rPr lang="ru-RU" b="1" dirty="0" smtClean="0">
                <a:solidFill>
                  <a:schemeClr val="bg1"/>
                </a:solidFill>
                <a:latin typeface="Calibri" pitchFamily="34" charset="0"/>
              </a:rPr>
              <a:t>При этом</a:t>
            </a:r>
            <a:r>
              <a:rPr lang="ru-RU" b="1" dirty="0" smtClean="0">
                <a:solidFill>
                  <a:schemeClr val="bg1"/>
                </a:solidFill>
                <a:latin typeface="Calibri" pitchFamily="34" charset="0"/>
              </a:rPr>
              <a:t> </a:t>
            </a:r>
            <a:r>
              <a:rPr lang="ru-RU" b="1" dirty="0">
                <a:solidFill>
                  <a:schemeClr val="bg1"/>
                </a:solidFill>
                <a:latin typeface="Calibri" pitchFamily="34" charset="0"/>
              </a:rPr>
              <a:t>микроскопом виден </a:t>
            </a:r>
            <a:r>
              <a:rPr lang="ru-RU" b="1" dirty="0" err="1">
                <a:solidFill>
                  <a:schemeClr val="bg1"/>
                </a:solidFill>
                <a:latin typeface="Calibri" pitchFamily="34" charset="0"/>
              </a:rPr>
              <a:t>коровый</a:t>
            </a:r>
            <a:r>
              <a:rPr lang="ru-RU" b="1" dirty="0">
                <a:solidFill>
                  <a:schemeClr val="bg1"/>
                </a:solidFill>
                <a:latin typeface="Calibri" pitchFamily="34" charset="0"/>
              </a:rPr>
              <a:t> слой из грибных гифов на нижних частях нитей, верхние части талломов цианобактерии свободны от гифов гриба. </a:t>
            </a:r>
            <a:endParaRPr lang="en-US" b="1" dirty="0">
              <a:solidFill>
                <a:schemeClr val="bg1"/>
              </a:solidFill>
              <a:latin typeface="Calibri" pitchFamily="34" charset="0"/>
            </a:endParaRPr>
          </a:p>
          <a:p>
            <a:r>
              <a:rPr lang="en-US" b="1" dirty="0">
                <a:solidFill>
                  <a:schemeClr val="bg1"/>
                </a:solidFill>
                <a:latin typeface="Calibri" pitchFamily="34" charset="0"/>
              </a:rPr>
              <a:t>______________________________</a:t>
            </a:r>
          </a:p>
        </p:txBody>
      </p:sp>
      <p:sp>
        <p:nvSpPr>
          <p:cNvPr id="24579" name="Rectangle 5"/>
          <p:cNvSpPr>
            <a:spLocks noChangeArrowheads="1"/>
          </p:cNvSpPr>
          <p:nvPr/>
        </p:nvSpPr>
        <p:spPr bwMode="auto">
          <a:xfrm>
            <a:off x="0" y="1988840"/>
            <a:ext cx="3600450" cy="3139321"/>
          </a:xfrm>
          <a:prstGeom prst="rect">
            <a:avLst/>
          </a:prstGeom>
          <a:noFill/>
          <a:ln w="9525">
            <a:noFill/>
            <a:miter lim="800000"/>
            <a:headEnd/>
            <a:tailEnd/>
          </a:ln>
        </p:spPr>
        <p:txBody>
          <a:bodyPr>
            <a:spAutoFit/>
          </a:bodyPr>
          <a:lstStyle/>
          <a:p>
            <a:r>
              <a:rPr lang="en-US" b="1" dirty="0">
                <a:solidFill>
                  <a:schemeClr val="bg1"/>
                </a:solidFill>
              </a:rPr>
              <a:t>Morphological characteristics of </a:t>
            </a:r>
            <a:r>
              <a:rPr lang="en-US" b="1" dirty="0" smtClean="0">
                <a:solidFill>
                  <a:schemeClr val="bg1"/>
                </a:solidFill>
              </a:rPr>
              <a:t>cyanobacteria</a:t>
            </a:r>
            <a:endParaRPr lang="ru-RU" b="1" dirty="0" smtClean="0">
              <a:solidFill>
                <a:schemeClr val="bg1"/>
              </a:solidFill>
            </a:endParaRPr>
          </a:p>
          <a:p>
            <a:endParaRPr lang="en-US" b="1" dirty="0">
              <a:solidFill>
                <a:schemeClr val="bg1"/>
              </a:solidFill>
            </a:endParaRPr>
          </a:p>
          <a:p>
            <a:r>
              <a:rPr lang="en-US" sz="1600" b="1" dirty="0">
                <a:solidFill>
                  <a:schemeClr val="bg1"/>
                </a:solidFill>
              </a:rPr>
              <a:t>The form of growth and branching of cyanobacteria, characteristic of the genus </a:t>
            </a:r>
            <a:r>
              <a:rPr lang="en-US" sz="1600" b="1" dirty="0" smtClean="0">
                <a:solidFill>
                  <a:schemeClr val="bg1"/>
                </a:solidFill>
              </a:rPr>
              <a:t>Stigonem</a:t>
            </a:r>
            <a:r>
              <a:rPr lang="en-US" sz="1600" b="1" dirty="0" smtClean="0">
                <a:solidFill>
                  <a:schemeClr val="bg1"/>
                </a:solidFill>
              </a:rPr>
              <a:t>a</a:t>
            </a:r>
            <a:r>
              <a:rPr lang="en-US" sz="1600" b="1" dirty="0" smtClean="0">
                <a:solidFill>
                  <a:schemeClr val="bg1"/>
                </a:solidFill>
              </a:rPr>
              <a:t>, </a:t>
            </a:r>
            <a:r>
              <a:rPr lang="en-US" sz="1600" b="1" dirty="0">
                <a:solidFill>
                  <a:schemeClr val="bg1"/>
                </a:solidFill>
              </a:rPr>
              <a:t>has been preserved. </a:t>
            </a:r>
            <a:r>
              <a:rPr lang="en-US" sz="1600" b="1" dirty="0" smtClean="0">
                <a:solidFill>
                  <a:schemeClr val="bg1"/>
                </a:solidFill>
              </a:rPr>
              <a:t>But under </a:t>
            </a:r>
            <a:r>
              <a:rPr lang="en-US" sz="1600" b="1" dirty="0">
                <a:solidFill>
                  <a:schemeClr val="bg1"/>
                </a:solidFill>
              </a:rPr>
              <a:t>the microscope, a crustal layer of fungal </a:t>
            </a:r>
            <a:r>
              <a:rPr lang="en-US" sz="1600" b="1" dirty="0" err="1">
                <a:solidFill>
                  <a:schemeClr val="bg1"/>
                </a:solidFill>
              </a:rPr>
              <a:t>hyphae</a:t>
            </a:r>
            <a:r>
              <a:rPr lang="en-US" sz="1600" b="1" dirty="0">
                <a:solidFill>
                  <a:schemeClr val="bg1"/>
                </a:solidFill>
              </a:rPr>
              <a:t> is visible on the lower parts of the </a:t>
            </a:r>
            <a:r>
              <a:rPr lang="en-US" sz="1600" b="1" dirty="0" smtClean="0">
                <a:solidFill>
                  <a:schemeClr val="bg1"/>
                </a:solidFill>
              </a:rPr>
              <a:t>filaments</a:t>
            </a:r>
            <a:r>
              <a:rPr lang="ru-RU" sz="1600" b="1" dirty="0" smtClean="0">
                <a:solidFill>
                  <a:schemeClr val="bg1"/>
                </a:solidFill>
              </a:rPr>
              <a:t>. </a:t>
            </a:r>
            <a:r>
              <a:rPr lang="en-US" sz="1600" b="1" dirty="0" smtClean="0">
                <a:solidFill>
                  <a:schemeClr val="bg1"/>
                </a:solidFill>
              </a:rPr>
              <a:t>T</a:t>
            </a:r>
            <a:r>
              <a:rPr lang="en-US" sz="1600" b="1" dirty="0" smtClean="0">
                <a:solidFill>
                  <a:schemeClr val="bg1"/>
                </a:solidFill>
              </a:rPr>
              <a:t>he </a:t>
            </a:r>
            <a:r>
              <a:rPr lang="en-US" sz="1600" b="1" dirty="0">
                <a:solidFill>
                  <a:schemeClr val="bg1"/>
                </a:solidFill>
              </a:rPr>
              <a:t>upper parts of cyanobacteria </a:t>
            </a:r>
            <a:r>
              <a:rPr lang="en-US" sz="1600" b="1" dirty="0" err="1">
                <a:solidFill>
                  <a:schemeClr val="bg1"/>
                </a:solidFill>
              </a:rPr>
              <a:t>thalli</a:t>
            </a:r>
            <a:r>
              <a:rPr lang="en-US" sz="1600" b="1" dirty="0">
                <a:solidFill>
                  <a:schemeClr val="bg1"/>
                </a:solidFill>
              </a:rPr>
              <a:t> are free of fungal </a:t>
            </a:r>
            <a:r>
              <a:rPr lang="en-US" sz="1600" b="1" dirty="0" err="1">
                <a:solidFill>
                  <a:schemeClr val="bg1"/>
                </a:solidFill>
              </a:rPr>
              <a:t>hyphae</a:t>
            </a:r>
            <a:r>
              <a:rPr lang="en-US" sz="1600" b="1" dirty="0">
                <a:solidFill>
                  <a:schemeClr val="bg1"/>
                </a:solidFill>
              </a:rPr>
              <a:t>. </a:t>
            </a:r>
          </a:p>
        </p:txBody>
      </p:sp>
      <p:pic>
        <p:nvPicPr>
          <p:cNvPr id="24580" name="Picture 9" descr="stigonema robustum0106"/>
          <p:cNvPicPr>
            <a:picLocks noChangeAspect="1" noChangeArrowheads="1"/>
          </p:cNvPicPr>
          <p:nvPr/>
        </p:nvPicPr>
        <p:blipFill>
          <a:blip r:embed="rId2" cstate="print"/>
          <a:srcRect/>
          <a:stretch>
            <a:fillRect/>
          </a:stretch>
        </p:blipFill>
        <p:spPr bwMode="auto">
          <a:xfrm>
            <a:off x="4572000" y="1512888"/>
            <a:ext cx="4572000" cy="3429000"/>
          </a:xfrm>
          <a:prstGeom prst="rect">
            <a:avLst/>
          </a:prstGeom>
          <a:noFill/>
          <a:ln w="9525">
            <a:noFill/>
            <a:miter lim="800000"/>
            <a:headEnd/>
            <a:tailEnd/>
          </a:ln>
        </p:spPr>
      </p:pic>
      <p:pic>
        <p:nvPicPr>
          <p:cNvPr id="24581" name="Picture 10" descr="stigonema robustum0109"/>
          <p:cNvPicPr>
            <a:picLocks noChangeAspect="1" noChangeArrowheads="1"/>
          </p:cNvPicPr>
          <p:nvPr/>
        </p:nvPicPr>
        <p:blipFill>
          <a:blip r:embed="rId3" cstate="print"/>
          <a:srcRect/>
          <a:stretch>
            <a:fillRect/>
          </a:stretch>
        </p:blipFill>
        <p:spPr bwMode="auto">
          <a:xfrm>
            <a:off x="3563938" y="3933825"/>
            <a:ext cx="3744912" cy="2808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C9B74"/>
        </a:solidFill>
        <a:effectLst/>
      </p:bgPr>
    </p:bg>
    <p:spTree>
      <p:nvGrpSpPr>
        <p:cNvPr id="1" name=""/>
        <p:cNvGrpSpPr/>
        <p:nvPr/>
      </p:nvGrpSpPr>
      <p:grpSpPr>
        <a:xfrm>
          <a:off x="0" y="0"/>
          <a:ext cx="0" cy="0"/>
          <a:chOff x="0" y="0"/>
          <a:chExt cx="0" cy="0"/>
        </a:xfrm>
      </p:grpSpPr>
      <p:sp>
        <p:nvSpPr>
          <p:cNvPr id="25602" name="TextBox 3"/>
          <p:cNvSpPr txBox="1">
            <a:spLocks noChangeArrowheads="1"/>
          </p:cNvSpPr>
          <p:nvPr/>
        </p:nvSpPr>
        <p:spPr bwMode="auto">
          <a:xfrm>
            <a:off x="179388" y="260350"/>
            <a:ext cx="8785225" cy="1508105"/>
          </a:xfrm>
          <a:prstGeom prst="rect">
            <a:avLst/>
          </a:prstGeom>
          <a:noFill/>
          <a:ln w="9525">
            <a:noFill/>
            <a:miter lim="800000"/>
            <a:headEnd/>
            <a:tailEnd/>
          </a:ln>
        </p:spPr>
        <p:txBody>
          <a:bodyPr>
            <a:spAutoFit/>
          </a:bodyPr>
          <a:lstStyle/>
          <a:p>
            <a:r>
              <a:rPr lang="ru-RU" sz="2000" b="1" dirty="0">
                <a:solidFill>
                  <a:schemeClr val="bg1"/>
                </a:solidFill>
                <a:latin typeface="Calibri" pitchFamily="34" charset="0"/>
              </a:rPr>
              <a:t>Морфологические характеристики цианобактерии</a:t>
            </a:r>
            <a:endParaRPr lang="en-US" sz="2000" b="1" dirty="0">
              <a:solidFill>
                <a:schemeClr val="bg1"/>
              </a:solidFill>
              <a:latin typeface="Calibri" pitchFamily="34" charset="0"/>
            </a:endParaRPr>
          </a:p>
          <a:p>
            <a:r>
              <a:rPr lang="ru-RU" b="1" dirty="0" smtClean="0">
                <a:solidFill>
                  <a:schemeClr val="bg1"/>
                </a:solidFill>
                <a:latin typeface="Calibri" pitchFamily="34" charset="0"/>
              </a:rPr>
              <a:t>Длина </a:t>
            </a:r>
            <a:r>
              <a:rPr lang="ru-RU" b="1" dirty="0">
                <a:solidFill>
                  <a:schemeClr val="bg1"/>
                </a:solidFill>
                <a:latin typeface="Calibri" pitchFamily="34" charset="0"/>
              </a:rPr>
              <a:t>нитей до 15-25 мм. Ширина основных нитей </a:t>
            </a:r>
            <a:r>
              <a:rPr lang="ru-RU" b="1" dirty="0" smtClean="0">
                <a:solidFill>
                  <a:schemeClr val="bg1"/>
                </a:solidFill>
                <a:latin typeface="Calibri" pitchFamily="34" charset="0"/>
              </a:rPr>
              <a:t>80-350 </a:t>
            </a:r>
            <a:r>
              <a:rPr lang="ru-RU" b="1" dirty="0">
                <a:solidFill>
                  <a:schemeClr val="bg1"/>
                </a:solidFill>
                <a:latin typeface="Calibri" pitchFamily="34" charset="0"/>
              </a:rPr>
              <a:t>мкм, ширина боковых нитей от 20 до 80 мкм. </a:t>
            </a:r>
            <a:r>
              <a:rPr lang="ru-RU" b="1" dirty="0" smtClean="0">
                <a:solidFill>
                  <a:schemeClr val="bg1"/>
                </a:solidFill>
                <a:latin typeface="Calibri" pitchFamily="34" charset="0"/>
              </a:rPr>
              <a:t>По морфологии</a:t>
            </a:r>
            <a:r>
              <a:rPr lang="ru-RU" b="1" dirty="0" smtClean="0">
                <a:solidFill>
                  <a:schemeClr val="bg1"/>
                </a:solidFill>
                <a:latin typeface="Calibri" pitchFamily="34" charset="0"/>
              </a:rPr>
              <a:t> </a:t>
            </a:r>
            <a:r>
              <a:rPr lang="ru-RU" b="1" dirty="0" smtClean="0">
                <a:solidFill>
                  <a:schemeClr val="bg1"/>
                </a:solidFill>
                <a:latin typeface="Calibri" pitchFamily="34" charset="0"/>
              </a:rPr>
              <a:t>исследуемый вид оказался наиболее близок к </a:t>
            </a:r>
            <a:r>
              <a:rPr lang="en-US" b="1" dirty="0" smtClean="0">
                <a:solidFill>
                  <a:schemeClr val="bg1"/>
                </a:solidFill>
                <a:latin typeface="Calibri" pitchFamily="34" charset="0"/>
              </a:rPr>
              <a:t>Stigonema </a:t>
            </a:r>
            <a:r>
              <a:rPr lang="en-US" b="1" dirty="0" err="1" smtClean="0">
                <a:solidFill>
                  <a:schemeClr val="bg1"/>
                </a:solidFill>
                <a:latin typeface="Calibri" pitchFamily="34" charset="0"/>
              </a:rPr>
              <a:t>robustum</a:t>
            </a:r>
            <a:r>
              <a:rPr lang="en-US" b="1" dirty="0" smtClean="0">
                <a:solidFill>
                  <a:schemeClr val="bg1"/>
                </a:solidFill>
                <a:latin typeface="Calibri" pitchFamily="34" charset="0"/>
              </a:rPr>
              <a:t> Gartner</a:t>
            </a:r>
            <a:r>
              <a:rPr lang="ru-RU" b="1" dirty="0" smtClean="0">
                <a:solidFill>
                  <a:schemeClr val="bg1"/>
                </a:solidFill>
                <a:latin typeface="Calibri" pitchFamily="34" charset="0"/>
              </a:rPr>
              <a:t> (трихомы шириной 49-160 (200 мкм</a:t>
            </a:r>
            <a:r>
              <a:rPr lang="ru-RU" b="1" dirty="0" smtClean="0">
                <a:solidFill>
                  <a:schemeClr val="bg1"/>
                </a:solidFill>
                <a:latin typeface="Calibri" pitchFamily="34" charset="0"/>
              </a:rPr>
              <a:t>). </a:t>
            </a:r>
            <a:endParaRPr lang="en-US" b="1" dirty="0">
              <a:solidFill>
                <a:schemeClr val="bg1"/>
              </a:solidFill>
              <a:latin typeface="Calibri" pitchFamily="34" charset="0"/>
            </a:endParaRPr>
          </a:p>
          <a:p>
            <a:r>
              <a:rPr lang="en-US" b="1" dirty="0">
                <a:solidFill>
                  <a:schemeClr val="bg1"/>
                </a:solidFill>
                <a:latin typeface="Calibri" pitchFamily="34" charset="0"/>
              </a:rPr>
              <a:t>______________________________</a:t>
            </a:r>
          </a:p>
        </p:txBody>
      </p:sp>
      <p:pic>
        <p:nvPicPr>
          <p:cNvPr id="25603" name="Picture 3" descr="Image_20180824_164806315"/>
          <p:cNvPicPr>
            <a:picLocks noChangeAspect="1" noChangeArrowheads="1"/>
          </p:cNvPicPr>
          <p:nvPr/>
        </p:nvPicPr>
        <p:blipFill>
          <a:blip r:embed="rId2" cstate="print"/>
          <a:srcRect/>
          <a:stretch>
            <a:fillRect/>
          </a:stretch>
        </p:blipFill>
        <p:spPr bwMode="auto">
          <a:xfrm>
            <a:off x="683568" y="3741986"/>
            <a:ext cx="3762918" cy="3116014"/>
          </a:xfrm>
          <a:prstGeom prst="rect">
            <a:avLst/>
          </a:prstGeom>
          <a:noFill/>
          <a:ln w="9525">
            <a:noFill/>
            <a:miter lim="800000"/>
            <a:headEnd/>
            <a:tailEnd/>
          </a:ln>
        </p:spPr>
      </p:pic>
      <p:sp>
        <p:nvSpPr>
          <p:cNvPr id="25604" name="Rectangle 4"/>
          <p:cNvSpPr>
            <a:spLocks noChangeArrowheads="1"/>
          </p:cNvSpPr>
          <p:nvPr/>
        </p:nvSpPr>
        <p:spPr bwMode="auto">
          <a:xfrm>
            <a:off x="107504" y="1628800"/>
            <a:ext cx="4572000" cy="2031325"/>
          </a:xfrm>
          <a:prstGeom prst="rect">
            <a:avLst/>
          </a:prstGeom>
          <a:noFill/>
          <a:ln w="9525">
            <a:noFill/>
            <a:miter lim="800000"/>
            <a:headEnd/>
            <a:tailEnd/>
          </a:ln>
        </p:spPr>
        <p:txBody>
          <a:bodyPr>
            <a:spAutoFit/>
          </a:bodyPr>
          <a:lstStyle/>
          <a:p>
            <a:r>
              <a:rPr lang="en-US" b="1" dirty="0">
                <a:solidFill>
                  <a:schemeClr val="bg1"/>
                </a:solidFill>
              </a:rPr>
              <a:t>Morphological characteristics of </a:t>
            </a:r>
            <a:r>
              <a:rPr lang="en-US" b="1" dirty="0" smtClean="0">
                <a:solidFill>
                  <a:schemeClr val="bg1"/>
                </a:solidFill>
              </a:rPr>
              <a:t>cyanobacteria</a:t>
            </a:r>
          </a:p>
          <a:p>
            <a:endParaRPr lang="en-US" b="1" dirty="0">
              <a:solidFill>
                <a:schemeClr val="bg1"/>
              </a:solidFill>
            </a:endParaRPr>
          </a:p>
          <a:p>
            <a:r>
              <a:rPr lang="en-US" b="1" dirty="0" smtClean="0">
                <a:solidFill>
                  <a:schemeClr val="bg1"/>
                </a:solidFill>
              </a:rPr>
              <a:t>The </a:t>
            </a:r>
            <a:r>
              <a:rPr lang="en-US" b="1" dirty="0">
                <a:solidFill>
                  <a:schemeClr val="bg1"/>
                </a:solidFill>
              </a:rPr>
              <a:t>length of the </a:t>
            </a:r>
            <a:r>
              <a:rPr lang="en-US" b="1" dirty="0" smtClean="0">
                <a:solidFill>
                  <a:schemeClr val="bg1"/>
                </a:solidFill>
              </a:rPr>
              <a:t>filaments is </a:t>
            </a:r>
            <a:r>
              <a:rPr lang="en-US" b="1" dirty="0">
                <a:solidFill>
                  <a:schemeClr val="bg1"/>
                </a:solidFill>
              </a:rPr>
              <a:t>up to 15-25 mm. The width of the main </a:t>
            </a:r>
            <a:r>
              <a:rPr lang="en-US" b="1" dirty="0" smtClean="0">
                <a:solidFill>
                  <a:schemeClr val="bg1"/>
                </a:solidFill>
              </a:rPr>
              <a:t>filaments  80-</a:t>
            </a:r>
            <a:r>
              <a:rPr lang="ru-RU" b="1" dirty="0" smtClean="0">
                <a:solidFill>
                  <a:schemeClr val="bg1"/>
                </a:solidFill>
              </a:rPr>
              <a:t>3</a:t>
            </a:r>
            <a:r>
              <a:rPr lang="en-US" b="1" dirty="0" smtClean="0">
                <a:solidFill>
                  <a:schemeClr val="bg1"/>
                </a:solidFill>
              </a:rPr>
              <a:t>50 </a:t>
            </a:r>
            <a:r>
              <a:rPr lang="en-US" b="1" dirty="0" smtClean="0">
                <a:solidFill>
                  <a:schemeClr val="bg1"/>
                </a:solidFill>
              </a:rPr>
              <a:t>µ</a:t>
            </a:r>
            <a:r>
              <a:rPr lang="en-US" b="1" dirty="0" smtClean="0">
                <a:solidFill>
                  <a:schemeClr val="bg1"/>
                </a:solidFill>
                <a:latin typeface="Arial Cyr" pitchFamily="34" charset="0"/>
              </a:rPr>
              <a:t>m</a:t>
            </a:r>
            <a:r>
              <a:rPr lang="en-US" b="1" dirty="0" smtClean="0">
                <a:solidFill>
                  <a:schemeClr val="bg1"/>
                </a:solidFill>
              </a:rPr>
              <a:t>, </a:t>
            </a:r>
            <a:r>
              <a:rPr lang="en-US" b="1" dirty="0">
                <a:solidFill>
                  <a:schemeClr val="bg1"/>
                </a:solidFill>
              </a:rPr>
              <a:t>the width of the </a:t>
            </a:r>
            <a:r>
              <a:rPr lang="en-US" b="1" dirty="0" smtClean="0">
                <a:solidFill>
                  <a:schemeClr val="bg1"/>
                </a:solidFill>
              </a:rPr>
              <a:t>branches  filaments from </a:t>
            </a:r>
            <a:r>
              <a:rPr lang="en-US" b="1" dirty="0">
                <a:solidFill>
                  <a:schemeClr val="bg1"/>
                </a:solidFill>
              </a:rPr>
              <a:t>20 to 80 </a:t>
            </a:r>
            <a:r>
              <a:rPr lang="en-US" b="1" dirty="0" smtClean="0">
                <a:solidFill>
                  <a:schemeClr val="bg1"/>
                </a:solidFill>
              </a:rPr>
              <a:t>µ</a:t>
            </a:r>
            <a:r>
              <a:rPr lang="en-US" b="1" dirty="0" smtClean="0">
                <a:solidFill>
                  <a:schemeClr val="bg1"/>
                </a:solidFill>
                <a:latin typeface="Arial Cyr" pitchFamily="34" charset="0"/>
              </a:rPr>
              <a:t>m</a:t>
            </a:r>
            <a:r>
              <a:rPr lang="en-US" b="1" dirty="0" smtClean="0">
                <a:solidFill>
                  <a:schemeClr val="bg1"/>
                </a:solidFill>
              </a:rPr>
              <a:t>.</a:t>
            </a:r>
            <a:endParaRPr lang="en-US" b="1" dirty="0">
              <a:solidFill>
                <a:schemeClr val="bg1"/>
              </a:solidFill>
            </a:endParaRPr>
          </a:p>
        </p:txBody>
      </p:sp>
      <p:pic>
        <p:nvPicPr>
          <p:cNvPr id="5" name="Рисунок 4" descr="проба16_лужа_стигонема0040.jpg"/>
          <p:cNvPicPr>
            <a:picLocks noChangeAspect="1"/>
          </p:cNvPicPr>
          <p:nvPr/>
        </p:nvPicPr>
        <p:blipFill>
          <a:blip r:embed="rId3" cstate="print"/>
          <a:stretch>
            <a:fillRect/>
          </a:stretch>
        </p:blipFill>
        <p:spPr>
          <a:xfrm>
            <a:off x="4788024" y="1628800"/>
            <a:ext cx="4128459" cy="3096344"/>
          </a:xfrm>
          <a:prstGeom prst="rect">
            <a:avLst/>
          </a:prstGeom>
        </p:spPr>
      </p:pic>
      <p:sp>
        <p:nvSpPr>
          <p:cNvPr id="6" name="Прямоугольник 5"/>
          <p:cNvSpPr/>
          <p:nvPr/>
        </p:nvSpPr>
        <p:spPr>
          <a:xfrm>
            <a:off x="4572000" y="5013176"/>
            <a:ext cx="4572000" cy="1200329"/>
          </a:xfrm>
          <a:prstGeom prst="rect">
            <a:avLst/>
          </a:prstGeom>
        </p:spPr>
        <p:txBody>
          <a:bodyPr>
            <a:spAutoFit/>
          </a:bodyPr>
          <a:lstStyle/>
          <a:p>
            <a:r>
              <a:rPr lang="en-US" b="1" dirty="0" smtClean="0">
                <a:solidFill>
                  <a:schemeClr val="bg1"/>
                </a:solidFill>
                <a:latin typeface="Calibri" pitchFamily="34" charset="0"/>
              </a:rPr>
              <a:t>According to morphology, the studied species turned out to be closest to </a:t>
            </a:r>
            <a:r>
              <a:rPr lang="en-US" b="1" i="1" dirty="0" smtClean="0">
                <a:solidFill>
                  <a:schemeClr val="bg1"/>
                </a:solidFill>
                <a:latin typeface="Calibri" pitchFamily="34" charset="0"/>
              </a:rPr>
              <a:t>Stigonema </a:t>
            </a:r>
            <a:r>
              <a:rPr lang="en-US" b="1" i="1" dirty="0" err="1" smtClean="0">
                <a:solidFill>
                  <a:schemeClr val="bg1"/>
                </a:solidFill>
                <a:latin typeface="Calibri" pitchFamily="34" charset="0"/>
              </a:rPr>
              <a:t>robustum</a:t>
            </a:r>
            <a:r>
              <a:rPr lang="en-US" b="1" i="1" dirty="0" smtClean="0">
                <a:solidFill>
                  <a:schemeClr val="bg1"/>
                </a:solidFill>
                <a:latin typeface="Calibri" pitchFamily="34" charset="0"/>
              </a:rPr>
              <a:t> </a:t>
            </a:r>
            <a:r>
              <a:rPr lang="en-US" b="1" dirty="0" smtClean="0">
                <a:solidFill>
                  <a:schemeClr val="bg1"/>
                </a:solidFill>
                <a:latin typeface="Calibri" pitchFamily="34" charset="0"/>
              </a:rPr>
              <a:t>Gartner (</a:t>
            </a:r>
            <a:r>
              <a:rPr lang="en-US" b="1" dirty="0" err="1" smtClean="0">
                <a:solidFill>
                  <a:schemeClr val="bg1"/>
                </a:solidFill>
                <a:latin typeface="Calibri" pitchFamily="34" charset="0"/>
              </a:rPr>
              <a:t>trichomes</a:t>
            </a:r>
            <a:r>
              <a:rPr lang="en-US" b="1" dirty="0" smtClean="0">
                <a:solidFill>
                  <a:schemeClr val="bg1"/>
                </a:solidFill>
                <a:latin typeface="Calibri" pitchFamily="34" charset="0"/>
              </a:rPr>
              <a:t> 49-160 wide (200 </a:t>
            </a:r>
            <a:r>
              <a:rPr lang="en-US" b="1" dirty="0" err="1" smtClean="0">
                <a:solidFill>
                  <a:schemeClr val="bg1"/>
                </a:solidFill>
                <a:latin typeface="Calibri" pitchFamily="34" charset="0"/>
              </a:rPr>
              <a:t>μm</a:t>
            </a:r>
            <a:r>
              <a:rPr lang="en-US" b="1" dirty="0" smtClean="0">
                <a:solidFill>
                  <a:schemeClr val="bg1"/>
                </a:solidFill>
                <a:latin typeface="Calibri" pitchFamily="34" charset="0"/>
              </a:rPr>
              <a:t> wide).</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Прямоугольник 11"/>
          <p:cNvSpPr>
            <a:spLocks noChangeArrowheads="1"/>
          </p:cNvSpPr>
          <p:nvPr/>
        </p:nvSpPr>
        <p:spPr bwMode="auto">
          <a:xfrm>
            <a:off x="4355976" y="3573016"/>
            <a:ext cx="4680520" cy="584775"/>
          </a:xfrm>
          <a:prstGeom prst="rect">
            <a:avLst/>
          </a:prstGeom>
          <a:noFill/>
          <a:ln w="9525">
            <a:noFill/>
            <a:miter lim="800000"/>
            <a:headEnd/>
            <a:tailEnd/>
          </a:ln>
        </p:spPr>
        <p:txBody>
          <a:bodyPr wrap="square">
            <a:spAutoFit/>
          </a:bodyPr>
          <a:lstStyle/>
          <a:p>
            <a:pPr fontAlgn="b"/>
            <a:r>
              <a:rPr lang="en-US" sz="1600" b="1" i="1" dirty="0">
                <a:solidFill>
                  <a:schemeClr val="bg1"/>
                </a:solidFill>
                <a:latin typeface="Arial Cyr" pitchFamily="34" charset="0"/>
              </a:rPr>
              <a:t>Stigonema </a:t>
            </a:r>
            <a:r>
              <a:rPr lang="en-US" sz="1600" b="1" i="1" dirty="0" err="1">
                <a:solidFill>
                  <a:schemeClr val="bg1"/>
                </a:solidFill>
                <a:latin typeface="Arial Cyr" pitchFamily="34" charset="0"/>
              </a:rPr>
              <a:t>mamillosum</a:t>
            </a:r>
            <a:r>
              <a:rPr lang="en-US" sz="1600" b="1" i="1" dirty="0">
                <a:solidFill>
                  <a:schemeClr val="bg1"/>
                </a:solidFill>
                <a:latin typeface="Arial Cyr" pitchFamily="34" charset="0"/>
              </a:rPr>
              <a:t> </a:t>
            </a:r>
            <a:r>
              <a:rPr lang="en-US" sz="1600" b="1" dirty="0">
                <a:solidFill>
                  <a:schemeClr val="bg1"/>
                </a:solidFill>
                <a:latin typeface="Arial Cyr" pitchFamily="34" charset="0"/>
              </a:rPr>
              <a:t>(</a:t>
            </a:r>
            <a:r>
              <a:rPr lang="en-US" sz="1600" b="1" dirty="0" err="1">
                <a:solidFill>
                  <a:schemeClr val="bg1"/>
                </a:solidFill>
                <a:latin typeface="Arial Cyr" pitchFamily="34" charset="0"/>
              </a:rPr>
              <a:t>Lyngbye</a:t>
            </a:r>
            <a:r>
              <a:rPr lang="en-US" sz="1600" b="1" dirty="0">
                <a:solidFill>
                  <a:schemeClr val="bg1"/>
                </a:solidFill>
                <a:latin typeface="Arial Cyr" pitchFamily="34" charset="0"/>
              </a:rPr>
              <a:t>) </a:t>
            </a:r>
            <a:r>
              <a:rPr lang="en-US" sz="1600" b="1" dirty="0" err="1">
                <a:solidFill>
                  <a:schemeClr val="bg1"/>
                </a:solidFill>
                <a:latin typeface="Arial Cyr" pitchFamily="34" charset="0"/>
              </a:rPr>
              <a:t>Agardh</a:t>
            </a:r>
            <a:r>
              <a:rPr lang="en-US" sz="1600" b="1" dirty="0">
                <a:solidFill>
                  <a:schemeClr val="bg1"/>
                </a:solidFill>
                <a:latin typeface="Arial Cyr" pitchFamily="34" charset="0"/>
              </a:rPr>
              <a:t> ex </a:t>
            </a:r>
            <a:r>
              <a:rPr lang="en-US" sz="1600" b="1" dirty="0" err="1">
                <a:solidFill>
                  <a:schemeClr val="bg1"/>
                </a:solidFill>
                <a:latin typeface="Arial Cyr" pitchFamily="34" charset="0"/>
              </a:rPr>
              <a:t>Bornet</a:t>
            </a:r>
            <a:r>
              <a:rPr lang="en-US" sz="1600" b="1" dirty="0">
                <a:solidFill>
                  <a:schemeClr val="bg1"/>
                </a:solidFill>
                <a:latin typeface="Arial Cyr" pitchFamily="34" charset="0"/>
              </a:rPr>
              <a:t> et </a:t>
            </a:r>
            <a:r>
              <a:rPr lang="en-US" sz="1600" b="1" dirty="0" err="1">
                <a:solidFill>
                  <a:schemeClr val="bg1"/>
                </a:solidFill>
                <a:latin typeface="Arial Cyr" pitchFamily="34" charset="0"/>
              </a:rPr>
              <a:t>Flahault</a:t>
            </a:r>
            <a:r>
              <a:rPr lang="en-US" sz="1600" b="1" dirty="0">
                <a:solidFill>
                  <a:schemeClr val="bg1"/>
                </a:solidFill>
                <a:latin typeface="Arial Cyr" pitchFamily="34" charset="0"/>
              </a:rPr>
              <a:t> </a:t>
            </a:r>
            <a:r>
              <a:rPr lang="en-US" sz="1600" b="1" dirty="0" smtClean="0">
                <a:solidFill>
                  <a:schemeClr val="bg1"/>
                </a:solidFill>
                <a:latin typeface="Arial Cyr" pitchFamily="34" charset="0"/>
              </a:rPr>
              <a:t>(filaments </a:t>
            </a:r>
            <a:r>
              <a:rPr lang="en-US" sz="1600" b="1" dirty="0" smtClean="0">
                <a:solidFill>
                  <a:schemeClr val="bg1"/>
                </a:solidFill>
                <a:latin typeface="Arial Cyr" pitchFamily="34" charset="0"/>
              </a:rPr>
              <a:t>up to 65 </a:t>
            </a:r>
            <a:r>
              <a:rPr lang="en-US" sz="1600" b="1" dirty="0" smtClean="0">
                <a:solidFill>
                  <a:schemeClr val="bg1"/>
                </a:solidFill>
              </a:rPr>
              <a:t>µ</a:t>
            </a:r>
            <a:r>
              <a:rPr lang="en-US" sz="1600" b="1" dirty="0" smtClean="0">
                <a:solidFill>
                  <a:schemeClr val="bg1"/>
                </a:solidFill>
                <a:latin typeface="Arial Cyr" pitchFamily="34" charset="0"/>
              </a:rPr>
              <a:t>m)</a:t>
            </a:r>
            <a:endParaRPr lang="en-US" sz="1600" b="1" dirty="0">
              <a:solidFill>
                <a:schemeClr val="bg1"/>
              </a:solidFill>
              <a:latin typeface="Arial Cyr" pitchFamily="34" charset="0"/>
            </a:endParaRPr>
          </a:p>
        </p:txBody>
      </p:sp>
      <p:sp>
        <p:nvSpPr>
          <p:cNvPr id="18435" name="Прямоугольник 12"/>
          <p:cNvSpPr>
            <a:spLocks noChangeArrowheads="1"/>
          </p:cNvSpPr>
          <p:nvPr/>
        </p:nvSpPr>
        <p:spPr bwMode="auto">
          <a:xfrm>
            <a:off x="0" y="3644900"/>
            <a:ext cx="4572000" cy="581025"/>
          </a:xfrm>
          <a:prstGeom prst="rect">
            <a:avLst/>
          </a:prstGeom>
          <a:noFill/>
          <a:ln w="9525">
            <a:noFill/>
            <a:miter lim="800000"/>
            <a:headEnd/>
            <a:tailEnd/>
          </a:ln>
        </p:spPr>
        <p:txBody>
          <a:bodyPr>
            <a:spAutoFit/>
          </a:bodyPr>
          <a:lstStyle/>
          <a:p>
            <a:pPr fontAlgn="b"/>
            <a:r>
              <a:rPr lang="en-US" sz="1600" b="1" i="1" dirty="0">
                <a:solidFill>
                  <a:schemeClr val="bg1"/>
                </a:solidFill>
                <a:latin typeface="Arial Cyr" pitchFamily="34" charset="0"/>
              </a:rPr>
              <a:t>Stigonema </a:t>
            </a:r>
            <a:r>
              <a:rPr lang="en-US" sz="1600" b="1" i="1" dirty="0" err="1">
                <a:solidFill>
                  <a:schemeClr val="bg1"/>
                </a:solidFill>
                <a:latin typeface="Arial Cyr" pitchFamily="34" charset="0"/>
              </a:rPr>
              <a:t>informe</a:t>
            </a:r>
            <a:r>
              <a:rPr lang="en-US" sz="1600" b="1" dirty="0">
                <a:solidFill>
                  <a:schemeClr val="bg1"/>
                </a:solidFill>
                <a:latin typeface="Arial Cyr" pitchFamily="34" charset="0"/>
              </a:rPr>
              <a:t> </a:t>
            </a:r>
            <a:r>
              <a:rPr lang="en-US" sz="1600" b="1" dirty="0" err="1">
                <a:solidFill>
                  <a:schemeClr val="bg1"/>
                </a:solidFill>
                <a:latin typeface="Arial Cyr" pitchFamily="34" charset="0"/>
              </a:rPr>
              <a:t>Kützing</a:t>
            </a:r>
            <a:r>
              <a:rPr lang="en-US" sz="1600" b="1" dirty="0">
                <a:solidFill>
                  <a:schemeClr val="bg1"/>
                </a:solidFill>
                <a:latin typeface="Arial Cyr" pitchFamily="34" charset="0"/>
              </a:rPr>
              <a:t> ex </a:t>
            </a:r>
            <a:r>
              <a:rPr lang="en-US" sz="1600" b="1" dirty="0" err="1">
                <a:solidFill>
                  <a:schemeClr val="bg1"/>
                </a:solidFill>
                <a:latin typeface="Arial Cyr" pitchFamily="34" charset="0"/>
              </a:rPr>
              <a:t>Bornet</a:t>
            </a:r>
            <a:r>
              <a:rPr lang="en-US" sz="1600" b="1" dirty="0">
                <a:solidFill>
                  <a:schemeClr val="bg1"/>
                </a:solidFill>
                <a:latin typeface="Arial Cyr" pitchFamily="34" charset="0"/>
              </a:rPr>
              <a:t> et </a:t>
            </a:r>
            <a:r>
              <a:rPr lang="en-US" sz="1600" b="1" dirty="0" err="1" smtClean="0">
                <a:solidFill>
                  <a:schemeClr val="bg1"/>
                </a:solidFill>
                <a:latin typeface="Arial Cyr" pitchFamily="34" charset="0"/>
              </a:rPr>
              <a:t>Flahault</a:t>
            </a:r>
            <a:r>
              <a:rPr lang="en-US" sz="1600" b="1" dirty="0" smtClean="0">
                <a:solidFill>
                  <a:schemeClr val="bg1"/>
                </a:solidFill>
                <a:latin typeface="Arial Cyr" pitchFamily="34" charset="0"/>
              </a:rPr>
              <a:t> (filaments </a:t>
            </a:r>
            <a:r>
              <a:rPr lang="en-US" sz="1600" b="1" dirty="0" smtClean="0">
                <a:solidFill>
                  <a:schemeClr val="bg1"/>
                </a:solidFill>
                <a:latin typeface="Arial Cyr" pitchFamily="34" charset="0"/>
              </a:rPr>
              <a:t>40-70 </a:t>
            </a:r>
            <a:r>
              <a:rPr lang="en-US" sz="1600" b="1" dirty="0" smtClean="0">
                <a:solidFill>
                  <a:schemeClr val="bg1"/>
                </a:solidFill>
              </a:rPr>
              <a:t>µ</a:t>
            </a:r>
            <a:r>
              <a:rPr lang="en-US" sz="1600" b="1" dirty="0" smtClean="0">
                <a:solidFill>
                  <a:schemeClr val="bg1"/>
                </a:solidFill>
                <a:latin typeface="Arial Cyr" pitchFamily="34" charset="0"/>
              </a:rPr>
              <a:t>m)</a:t>
            </a:r>
            <a:endParaRPr lang="en-US" sz="1600" b="1" dirty="0">
              <a:solidFill>
                <a:schemeClr val="bg1"/>
              </a:solidFill>
              <a:latin typeface="Arial Cyr" pitchFamily="34" charset="0"/>
            </a:endParaRPr>
          </a:p>
        </p:txBody>
      </p:sp>
      <p:pic>
        <p:nvPicPr>
          <p:cNvPr id="18436" name="Рисунок 13" descr="15_хитридиомицет на стигонеме0019.jpg"/>
          <p:cNvPicPr>
            <a:picLocks noChangeAspect="1"/>
          </p:cNvPicPr>
          <p:nvPr/>
        </p:nvPicPr>
        <p:blipFill>
          <a:blip r:embed="rId2" cstate="print"/>
          <a:srcRect/>
          <a:stretch>
            <a:fillRect/>
          </a:stretch>
        </p:blipFill>
        <p:spPr bwMode="auto">
          <a:xfrm>
            <a:off x="4572000" y="260350"/>
            <a:ext cx="4368800" cy="3276600"/>
          </a:xfrm>
          <a:prstGeom prst="rect">
            <a:avLst/>
          </a:prstGeom>
          <a:noFill/>
          <a:ln w="9525">
            <a:noFill/>
            <a:miter lim="800000"/>
            <a:headEnd/>
            <a:tailEnd/>
          </a:ln>
        </p:spPr>
      </p:pic>
      <p:sp>
        <p:nvSpPr>
          <p:cNvPr id="18438" name="Rectangle 18"/>
          <p:cNvSpPr>
            <a:spLocks noChangeArrowheads="1"/>
          </p:cNvSpPr>
          <p:nvPr/>
        </p:nvSpPr>
        <p:spPr bwMode="auto">
          <a:xfrm>
            <a:off x="3923928" y="6216650"/>
            <a:ext cx="5076056" cy="641350"/>
          </a:xfrm>
          <a:prstGeom prst="rect">
            <a:avLst/>
          </a:prstGeom>
          <a:noFill/>
          <a:ln w="9525">
            <a:noFill/>
            <a:miter lim="800000"/>
            <a:headEnd/>
            <a:tailEnd/>
          </a:ln>
        </p:spPr>
        <p:txBody>
          <a:bodyPr wrap="square">
            <a:spAutoFit/>
          </a:bodyPr>
          <a:lstStyle/>
          <a:p>
            <a:r>
              <a:rPr lang="en-US" b="1" i="1" dirty="0">
                <a:solidFill>
                  <a:schemeClr val="bg1"/>
                </a:solidFill>
              </a:rPr>
              <a:t>Stigonema </a:t>
            </a:r>
            <a:r>
              <a:rPr lang="en-US" b="1" i="1" dirty="0" err="1">
                <a:solidFill>
                  <a:schemeClr val="bg1"/>
                </a:solidFill>
              </a:rPr>
              <a:t>hormoides</a:t>
            </a:r>
            <a:r>
              <a:rPr lang="en-US" b="1" dirty="0">
                <a:solidFill>
                  <a:schemeClr val="bg1"/>
                </a:solidFill>
              </a:rPr>
              <a:t> (</a:t>
            </a:r>
            <a:r>
              <a:rPr lang="en-US" b="1" dirty="0" err="1">
                <a:solidFill>
                  <a:schemeClr val="bg1"/>
                </a:solidFill>
              </a:rPr>
              <a:t>Kützing</a:t>
            </a:r>
            <a:r>
              <a:rPr lang="en-US" b="1" dirty="0">
                <a:solidFill>
                  <a:schemeClr val="bg1"/>
                </a:solidFill>
              </a:rPr>
              <a:t> ) </a:t>
            </a:r>
            <a:r>
              <a:rPr lang="en-US" b="1" dirty="0" err="1">
                <a:solidFill>
                  <a:schemeClr val="bg1"/>
                </a:solidFill>
              </a:rPr>
              <a:t>Bornet</a:t>
            </a:r>
            <a:r>
              <a:rPr lang="en-US" b="1" dirty="0">
                <a:solidFill>
                  <a:schemeClr val="bg1"/>
                </a:solidFill>
              </a:rPr>
              <a:t>  et </a:t>
            </a:r>
            <a:r>
              <a:rPr lang="en-US" b="1" dirty="0" err="1" smtClean="0">
                <a:solidFill>
                  <a:schemeClr val="bg1"/>
                </a:solidFill>
              </a:rPr>
              <a:t>Flahault</a:t>
            </a:r>
            <a:r>
              <a:rPr lang="en-US" b="1" dirty="0" smtClean="0">
                <a:solidFill>
                  <a:schemeClr val="bg1"/>
                </a:solidFill>
              </a:rPr>
              <a:t> </a:t>
            </a:r>
            <a:r>
              <a:rPr lang="en-US" b="1" dirty="0" smtClean="0">
                <a:solidFill>
                  <a:schemeClr val="bg1"/>
                </a:solidFill>
                <a:latin typeface="Arial Cyr" pitchFamily="34" charset="0"/>
              </a:rPr>
              <a:t>(filaments </a:t>
            </a:r>
            <a:r>
              <a:rPr lang="en-US" b="1" dirty="0" smtClean="0">
                <a:solidFill>
                  <a:schemeClr val="bg1"/>
                </a:solidFill>
                <a:latin typeface="Arial Cyr" pitchFamily="34" charset="0"/>
              </a:rPr>
              <a:t>7-15 </a:t>
            </a:r>
            <a:r>
              <a:rPr lang="en-US" b="1" dirty="0" smtClean="0">
                <a:solidFill>
                  <a:schemeClr val="bg1"/>
                </a:solidFill>
              </a:rPr>
              <a:t>µ</a:t>
            </a:r>
            <a:r>
              <a:rPr lang="en-US" b="1" dirty="0" smtClean="0">
                <a:solidFill>
                  <a:schemeClr val="bg1"/>
                </a:solidFill>
                <a:latin typeface="Arial Cyr" pitchFamily="34" charset="0"/>
              </a:rPr>
              <a:t>m)</a:t>
            </a:r>
            <a:endParaRPr lang="ru-RU" b="1" dirty="0">
              <a:solidFill>
                <a:schemeClr val="bg1"/>
              </a:solidFill>
            </a:endParaRPr>
          </a:p>
        </p:txBody>
      </p:sp>
      <p:pic>
        <p:nvPicPr>
          <p:cNvPr id="7" name="Рисунок 6" descr="Stigonema_informe.bmp"/>
          <p:cNvPicPr>
            <a:picLocks noChangeAspect="1"/>
          </p:cNvPicPr>
          <p:nvPr/>
        </p:nvPicPr>
        <p:blipFill>
          <a:blip r:embed="rId3" cstate="print"/>
          <a:stretch>
            <a:fillRect/>
          </a:stretch>
        </p:blipFill>
        <p:spPr>
          <a:xfrm>
            <a:off x="251520" y="332655"/>
            <a:ext cx="3888432" cy="3181445"/>
          </a:xfrm>
          <a:prstGeom prst="rect">
            <a:avLst/>
          </a:prstGeom>
        </p:spPr>
      </p:pic>
      <p:pic>
        <p:nvPicPr>
          <p:cNvPr id="8" name="Рисунок 7" descr="DSCN2691.JPG"/>
          <p:cNvPicPr>
            <a:picLocks noChangeAspect="1"/>
          </p:cNvPicPr>
          <p:nvPr/>
        </p:nvPicPr>
        <p:blipFill>
          <a:blip r:embed="rId4" cstate="print"/>
          <a:stretch>
            <a:fillRect/>
          </a:stretch>
        </p:blipFill>
        <p:spPr>
          <a:xfrm>
            <a:off x="323528" y="4221088"/>
            <a:ext cx="3035829" cy="2276872"/>
          </a:xfrm>
          <a:prstGeom prst="rect">
            <a:avLst/>
          </a:prstGeom>
        </p:spPr>
      </p:pic>
      <p:pic>
        <p:nvPicPr>
          <p:cNvPr id="13314" name="Picture 2" descr="https://im0-tub-ru.yandex.net/i?id=0b2f70fc5075f2ae329e1b162a294769-l&amp;n=13"/>
          <p:cNvPicPr>
            <a:picLocks noChangeAspect="1" noChangeArrowheads="1"/>
          </p:cNvPicPr>
          <p:nvPr/>
        </p:nvPicPr>
        <p:blipFill>
          <a:blip r:embed="rId5" cstate="print"/>
          <a:srcRect/>
          <a:stretch>
            <a:fillRect/>
          </a:stretch>
        </p:blipFill>
        <p:spPr bwMode="auto">
          <a:xfrm>
            <a:off x="5868144" y="4149080"/>
            <a:ext cx="2771461" cy="2078596"/>
          </a:xfrm>
          <a:prstGeom prst="rect">
            <a:avLst/>
          </a:prstGeom>
          <a:noFill/>
        </p:spPr>
      </p:pic>
      <p:sp>
        <p:nvSpPr>
          <p:cNvPr id="10" name="Прямоугольник 9"/>
          <p:cNvSpPr/>
          <p:nvPr/>
        </p:nvSpPr>
        <p:spPr>
          <a:xfrm>
            <a:off x="4211960" y="5949280"/>
            <a:ext cx="1492716" cy="369332"/>
          </a:xfrm>
          <a:prstGeom prst="rect">
            <a:avLst/>
          </a:prstGeom>
        </p:spPr>
        <p:txBody>
          <a:bodyPr wrap="none">
            <a:spAutoFit/>
          </a:bodyPr>
          <a:lstStyle/>
          <a:p>
            <a:r>
              <a:rPr lang="en-US" b="1" dirty="0" smtClean="0">
                <a:hlinkClick r:id="rId6"/>
              </a:rPr>
              <a:t>cfb.unh.edu</a:t>
            </a:r>
            <a:endParaRPr lang="ru-RU" dirty="0"/>
          </a:p>
        </p:txBody>
      </p:sp>
      <p:sp>
        <p:nvSpPr>
          <p:cNvPr id="11" name="TextBox 10"/>
          <p:cNvSpPr txBox="1"/>
          <p:nvPr/>
        </p:nvSpPr>
        <p:spPr>
          <a:xfrm>
            <a:off x="611560" y="6488668"/>
            <a:ext cx="2592288" cy="369332"/>
          </a:xfrm>
          <a:prstGeom prst="rect">
            <a:avLst/>
          </a:prstGeom>
          <a:noFill/>
        </p:spPr>
        <p:txBody>
          <a:bodyPr wrap="square" rtlCol="0">
            <a:spAutoFit/>
          </a:bodyPr>
          <a:lstStyle/>
          <a:p>
            <a:r>
              <a:rPr lang="en-US" b="1" dirty="0" smtClean="0">
                <a:solidFill>
                  <a:schemeClr val="bg1"/>
                </a:solidFill>
              </a:rPr>
              <a:t>Biological soil </a:t>
            </a:r>
            <a:r>
              <a:rPr lang="en-US" b="1" dirty="0" err="1" smtClean="0">
                <a:solidFill>
                  <a:schemeClr val="bg1"/>
                </a:solidFill>
              </a:rPr>
              <a:t>crast</a:t>
            </a:r>
            <a:endParaRPr lang="ru-RU" b="1"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6626" name="TextBox 3"/>
          <p:cNvSpPr txBox="1">
            <a:spLocks noChangeArrowheads="1"/>
          </p:cNvSpPr>
          <p:nvPr/>
        </p:nvSpPr>
        <p:spPr bwMode="auto">
          <a:xfrm>
            <a:off x="179388" y="260350"/>
            <a:ext cx="8785225" cy="1600438"/>
          </a:xfrm>
          <a:prstGeom prst="rect">
            <a:avLst/>
          </a:prstGeom>
          <a:noFill/>
          <a:ln w="9525">
            <a:noFill/>
            <a:miter lim="800000"/>
            <a:headEnd/>
            <a:tailEnd/>
          </a:ln>
        </p:spPr>
        <p:txBody>
          <a:bodyPr>
            <a:spAutoFit/>
          </a:bodyPr>
          <a:lstStyle/>
          <a:p>
            <a:r>
              <a:rPr lang="ru-RU" sz="2000" b="1" dirty="0" smtClean="0">
                <a:solidFill>
                  <a:schemeClr val="bg1"/>
                </a:solidFill>
              </a:rPr>
              <a:t>Функциональные показатели</a:t>
            </a:r>
            <a:r>
              <a:rPr lang="en-US" sz="2000" b="1" dirty="0" smtClean="0">
                <a:solidFill>
                  <a:schemeClr val="bg1"/>
                </a:solidFill>
              </a:rPr>
              <a:t> </a:t>
            </a:r>
            <a:r>
              <a:rPr lang="ru-RU" sz="2000" b="1" dirty="0" smtClean="0">
                <a:solidFill>
                  <a:schemeClr val="bg1"/>
                </a:solidFill>
              </a:rPr>
              <a:t> </a:t>
            </a:r>
            <a:r>
              <a:rPr lang="ru-RU" sz="2000" b="1" dirty="0" smtClean="0">
                <a:solidFill>
                  <a:schemeClr val="bg1"/>
                </a:solidFill>
              </a:rPr>
              <a:t>свободноживущих и симбиотических </a:t>
            </a:r>
            <a:r>
              <a:rPr lang="en-US" sz="2000" b="1" dirty="0" smtClean="0">
                <a:solidFill>
                  <a:schemeClr val="bg1"/>
                </a:solidFill>
              </a:rPr>
              <a:t>Stigonema </a:t>
            </a:r>
            <a:endParaRPr lang="en-US" b="1" dirty="0">
              <a:solidFill>
                <a:schemeClr val="bg1"/>
              </a:solidFill>
              <a:latin typeface="Calibri" pitchFamily="34" charset="0"/>
            </a:endParaRPr>
          </a:p>
          <a:p>
            <a:r>
              <a:rPr lang="en-US" sz="2000" b="1" dirty="0" smtClean="0">
                <a:solidFill>
                  <a:schemeClr val="bg1"/>
                </a:solidFill>
              </a:rPr>
              <a:t>_________________________________________</a:t>
            </a:r>
          </a:p>
          <a:p>
            <a:r>
              <a:rPr lang="en-US" sz="2000" b="1" dirty="0" smtClean="0">
                <a:solidFill>
                  <a:schemeClr val="bg1"/>
                </a:solidFill>
              </a:rPr>
              <a:t>Functional characteristics</a:t>
            </a:r>
            <a:r>
              <a:rPr lang="ru-RU" sz="2000" b="1" dirty="0" smtClean="0">
                <a:solidFill>
                  <a:schemeClr val="bg1"/>
                </a:solidFill>
              </a:rPr>
              <a:t> </a:t>
            </a:r>
            <a:r>
              <a:rPr lang="en-US" sz="2000" b="1" dirty="0" smtClean="0">
                <a:solidFill>
                  <a:schemeClr val="bg1"/>
                </a:solidFill>
              </a:rPr>
              <a:t>of free-living and symbiotic Stigonema </a:t>
            </a:r>
            <a:endParaRPr lang="en-US" sz="2000" b="1" dirty="0">
              <a:solidFill>
                <a:schemeClr val="bg1"/>
              </a:solidFill>
            </a:endParaRPr>
          </a:p>
          <a:p>
            <a:endParaRPr lang="en-US" b="1" dirty="0">
              <a:solidFill>
                <a:schemeClr val="bg1"/>
              </a:solidFill>
              <a:latin typeface="Calibri" pitchFamily="34" charset="0"/>
            </a:endParaRPr>
          </a:p>
        </p:txBody>
      </p:sp>
      <p:graphicFrame>
        <p:nvGraphicFramePr>
          <p:cNvPr id="26710" name="Group 86"/>
          <p:cNvGraphicFramePr>
            <a:graphicFrameLocks noGrp="1"/>
          </p:cNvGraphicFramePr>
          <p:nvPr/>
        </p:nvGraphicFramePr>
        <p:xfrm>
          <a:off x="467544" y="1628800"/>
          <a:ext cx="7416800" cy="1920240"/>
        </p:xfrm>
        <a:graphic>
          <a:graphicData uri="http://schemas.openxmlformats.org/drawingml/2006/table">
            <a:tbl>
              <a:tblPr/>
              <a:tblGrid>
                <a:gridCol w="1367631"/>
                <a:gridCol w="1872208"/>
                <a:gridCol w="1584176"/>
                <a:gridCol w="2592785"/>
              </a:tblGrid>
              <a:tr h="4320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cs typeface="Times New Roman" pitchFamily="18" charset="0"/>
                        </a:rPr>
                        <a:t>Site</a:t>
                      </a:r>
                      <a:endParaRPr kumimoji="0" lang="ru-RU" sz="1800" b="1" i="0" u="none" strike="noStrike" cap="none" normalizeH="0" baseline="0" dirty="0" smtClean="0">
                        <a:ln>
                          <a:noFill/>
                        </a:ln>
                        <a:solidFill>
                          <a:schemeClr val="bg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cs typeface="Times New Roman" pitchFamily="18" charset="0"/>
                        </a:rPr>
                        <a:t>Dominant</a:t>
                      </a:r>
                      <a:endParaRPr kumimoji="0" lang="ru-RU" sz="1800" b="1" i="0" u="none" strike="noStrike" cap="none" normalizeH="0" baseline="0" dirty="0" smtClean="0">
                        <a:ln>
                          <a:noFill/>
                        </a:ln>
                        <a:solidFill>
                          <a:schemeClr val="bg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cs typeface="Times New Roman" pitchFamily="18" charset="0"/>
                        </a:rPr>
                        <a:t>Temperature, C</a:t>
                      </a:r>
                      <a:endParaRPr kumimoji="0" lang="ru-RU" sz="1800" b="1" i="0" u="none" strike="noStrike" cap="none" normalizeH="0" baseline="0" dirty="0" smtClean="0">
                        <a:ln>
                          <a:noFill/>
                        </a:ln>
                        <a:solidFill>
                          <a:schemeClr val="bg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cs typeface="Times New Roman" pitchFamily="18" charset="0"/>
                        </a:rPr>
                        <a:t>Nitrogen fixing activity</a:t>
                      </a:r>
                      <a:r>
                        <a:rPr kumimoji="0" lang="ru-RU" sz="1800" b="1" i="0" u="none" strike="noStrike" cap="none" normalizeH="0" baseline="0" dirty="0" smtClean="0">
                          <a:ln>
                            <a:noFill/>
                          </a:ln>
                          <a:solidFill>
                            <a:schemeClr val="bg1"/>
                          </a:solidFill>
                          <a:effectLst/>
                          <a:latin typeface="+mn-lt"/>
                          <a:cs typeface="Times New Roman" pitchFamily="18" charset="0"/>
                        </a:rPr>
                        <a:t>,     </a:t>
                      </a:r>
                      <a:r>
                        <a:rPr kumimoji="0" lang="en-US" sz="1800" b="1" i="0" u="none" strike="noStrike" cap="none" normalizeH="0" baseline="0" dirty="0" smtClean="0">
                          <a:ln>
                            <a:noFill/>
                          </a:ln>
                          <a:solidFill>
                            <a:schemeClr val="bg1"/>
                          </a:solidFill>
                          <a:effectLst/>
                          <a:latin typeface="+mn-lt"/>
                          <a:cs typeface="Times New Roman" pitchFamily="18" charset="0"/>
                        </a:rPr>
                        <a:t>mg</a:t>
                      </a:r>
                      <a:r>
                        <a:rPr kumimoji="0" lang="ru-RU" sz="1800" b="1" i="0" u="none" strike="noStrike" cap="none" normalizeH="0" baseline="0" dirty="0" smtClean="0">
                          <a:ln>
                            <a:noFill/>
                          </a:ln>
                          <a:solidFill>
                            <a:schemeClr val="bg1"/>
                          </a:solidFill>
                          <a:effectLst/>
                          <a:latin typeface="+mn-lt"/>
                          <a:cs typeface="Times New Roman" pitchFamily="18" charset="0"/>
                        </a:rPr>
                        <a:t> </a:t>
                      </a:r>
                      <a:r>
                        <a:rPr kumimoji="0" lang="ru-RU" sz="1800" b="1" i="0" u="none" strike="noStrike" cap="none" normalizeH="0" baseline="0" dirty="0" smtClean="0">
                          <a:ln>
                            <a:noFill/>
                          </a:ln>
                          <a:solidFill>
                            <a:schemeClr val="bg1"/>
                          </a:solidFill>
                          <a:effectLst/>
                          <a:latin typeface="+mn-lt"/>
                          <a:cs typeface="Times New Roman" pitchFamily="18" charset="0"/>
                        </a:rPr>
                        <a:t>С</a:t>
                      </a:r>
                      <a:r>
                        <a:rPr kumimoji="0" lang="ru-RU" sz="1800" b="1" i="0" u="none" strike="noStrike" cap="none" normalizeH="0" baseline="-30000" dirty="0" smtClean="0">
                          <a:ln>
                            <a:noFill/>
                          </a:ln>
                          <a:solidFill>
                            <a:schemeClr val="bg1"/>
                          </a:solidFill>
                          <a:effectLst/>
                          <a:latin typeface="+mn-lt"/>
                          <a:cs typeface="Times New Roman" pitchFamily="18" charset="0"/>
                        </a:rPr>
                        <a:t>2</a:t>
                      </a:r>
                      <a:r>
                        <a:rPr kumimoji="0" lang="ru-RU" sz="1800" b="1" i="0" u="none" strike="noStrike" cap="none" normalizeH="0" baseline="0" dirty="0" smtClean="0">
                          <a:ln>
                            <a:noFill/>
                          </a:ln>
                          <a:solidFill>
                            <a:schemeClr val="bg1"/>
                          </a:solidFill>
                          <a:effectLst/>
                          <a:latin typeface="+mn-lt"/>
                          <a:cs typeface="Times New Roman" pitchFamily="18" charset="0"/>
                        </a:rPr>
                        <a:t>Н</a:t>
                      </a:r>
                      <a:r>
                        <a:rPr kumimoji="0" lang="ru-RU" sz="1800" b="1" i="0" u="none" strike="noStrike" cap="none" normalizeH="0" baseline="-30000" dirty="0" smtClean="0">
                          <a:ln>
                            <a:noFill/>
                          </a:ln>
                          <a:solidFill>
                            <a:schemeClr val="bg1"/>
                          </a:solidFill>
                          <a:effectLst/>
                          <a:latin typeface="+mn-lt"/>
                          <a:cs typeface="Times New Roman" pitchFamily="18" charset="0"/>
                        </a:rPr>
                        <a:t>4</a:t>
                      </a:r>
                      <a:r>
                        <a:rPr kumimoji="0" lang="ru-RU" sz="1800" b="1" i="0" u="none" strike="noStrike" cap="none" normalizeH="0" baseline="0" dirty="0" smtClean="0">
                          <a:ln>
                            <a:noFill/>
                          </a:ln>
                          <a:solidFill>
                            <a:schemeClr val="bg1"/>
                          </a:solidFill>
                          <a:effectLst/>
                          <a:latin typeface="+mn-lt"/>
                          <a:cs typeface="Times New Roman" pitchFamily="18" charset="0"/>
                        </a:rPr>
                        <a:t> </a:t>
                      </a:r>
                      <a:r>
                        <a:rPr kumimoji="0" lang="en-US" sz="1800" b="1" i="0" u="none" strike="noStrike" cap="none" normalizeH="0" baseline="0" dirty="0" smtClean="0">
                          <a:ln>
                            <a:noFill/>
                          </a:ln>
                          <a:solidFill>
                            <a:schemeClr val="bg1"/>
                          </a:solidFill>
                          <a:effectLst/>
                          <a:latin typeface="+mn-lt"/>
                          <a:cs typeface="Times New Roman" pitchFamily="18" charset="0"/>
                        </a:rPr>
                        <a:t>m</a:t>
                      </a:r>
                      <a:r>
                        <a:rPr kumimoji="0" lang="ru-RU" sz="1800" b="1" i="0" u="none" strike="noStrike" cap="none" normalizeH="0" baseline="30000" dirty="0" smtClean="0">
                          <a:ln>
                            <a:noFill/>
                          </a:ln>
                          <a:solidFill>
                            <a:schemeClr val="bg1"/>
                          </a:solidFill>
                          <a:effectLst/>
                          <a:latin typeface="+mn-lt"/>
                          <a:cs typeface="Times New Roman" pitchFamily="18" charset="0"/>
                        </a:rPr>
                        <a:t>-2</a:t>
                      </a:r>
                      <a:r>
                        <a:rPr kumimoji="0" lang="en-US" sz="1800" b="1" i="0" u="none" strike="noStrike" cap="none" normalizeH="0" baseline="0" dirty="0" smtClean="0">
                          <a:ln>
                            <a:noFill/>
                          </a:ln>
                          <a:solidFill>
                            <a:schemeClr val="bg1"/>
                          </a:solidFill>
                          <a:effectLst/>
                          <a:latin typeface="+mn-lt"/>
                          <a:cs typeface="Times New Roman" pitchFamily="18" charset="0"/>
                        </a:rPr>
                        <a:t>h</a:t>
                      </a:r>
                      <a:r>
                        <a:rPr kumimoji="0" lang="ru-RU" sz="1800" b="1" i="0" u="none" strike="noStrike" cap="none" normalizeH="0" baseline="30000" dirty="0" smtClean="0">
                          <a:ln>
                            <a:noFill/>
                          </a:ln>
                          <a:solidFill>
                            <a:schemeClr val="bg1"/>
                          </a:solidFill>
                          <a:effectLst/>
                          <a:latin typeface="+mn-lt"/>
                          <a:cs typeface="Times New Roman" pitchFamily="18" charset="0"/>
                        </a:rPr>
                        <a:t>-1</a:t>
                      </a:r>
                      <a:endParaRPr kumimoji="0" lang="ru-RU" sz="1800" b="1" i="0" u="none" strike="noStrike" cap="none" normalizeH="0" baseline="0" dirty="0" smtClean="0">
                        <a:ln>
                          <a:noFill/>
                        </a:ln>
                        <a:solidFill>
                          <a:schemeClr val="bg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cs typeface="Arial" charset="0"/>
                        </a:rPr>
                        <a:t>North Ural</a:t>
                      </a:r>
                      <a:endParaRPr kumimoji="0" lang="ru-RU" sz="1800" b="1" i="0" u="none" strike="noStrike" cap="none" normalizeH="0" baseline="0" dirty="0" smtClean="0">
                        <a:ln>
                          <a:noFill/>
                        </a:ln>
                        <a:solidFill>
                          <a:schemeClr val="bg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chemeClr val="bg1"/>
                          </a:solidFill>
                          <a:effectLst/>
                          <a:latin typeface="+mn-lt"/>
                          <a:cs typeface="Times New Roman" pitchFamily="18" charset="0"/>
                        </a:rPr>
                        <a:t>Stigonema</a:t>
                      </a:r>
                      <a:r>
                        <a:rPr kumimoji="0" lang="en-US" sz="1800" b="1" i="0" u="none" strike="noStrike" cap="none" normalizeH="0" baseline="0" dirty="0" smtClean="0">
                          <a:ln>
                            <a:noFill/>
                          </a:ln>
                          <a:solidFill>
                            <a:schemeClr val="bg1"/>
                          </a:solidFill>
                          <a:effectLst/>
                          <a:latin typeface="+mn-lt"/>
                          <a:cs typeface="Times New Roman" pitchFamily="18" charset="0"/>
                        </a:rPr>
                        <a:t> </a:t>
                      </a:r>
                      <a:r>
                        <a:rPr kumimoji="0" lang="en-US" sz="1800" b="1" i="0" u="none" strike="noStrike" cap="none" normalizeH="0" baseline="0" dirty="0" smtClean="0">
                          <a:ln>
                            <a:noFill/>
                          </a:ln>
                          <a:solidFill>
                            <a:schemeClr val="bg1"/>
                          </a:solidFill>
                          <a:effectLst/>
                          <a:latin typeface="+mn-lt"/>
                          <a:cs typeface="Times New Roman" pitchFamily="18" charset="0"/>
                        </a:rPr>
                        <a:t>in </a:t>
                      </a:r>
                      <a:r>
                        <a:rPr kumimoji="0" lang="ru-RU" sz="1800" b="1" i="0" u="none" strike="noStrike" cap="none" normalizeH="0" baseline="0" dirty="0" smtClean="0">
                          <a:ln>
                            <a:noFill/>
                          </a:ln>
                          <a:solidFill>
                            <a:schemeClr val="bg1"/>
                          </a:solidFill>
                          <a:effectLst/>
                          <a:latin typeface="+mn-lt"/>
                          <a:cs typeface="Times New Roman" pitchFamily="18" charset="0"/>
                        </a:rPr>
                        <a:t> </a:t>
                      </a:r>
                      <a:r>
                        <a:rPr kumimoji="0" lang="en-US" sz="1800" b="1" i="0" u="none" strike="noStrike" cap="none" normalizeH="0" baseline="0" dirty="0" err="1" smtClean="0">
                          <a:ln>
                            <a:noFill/>
                          </a:ln>
                          <a:solidFill>
                            <a:schemeClr val="bg1"/>
                          </a:solidFill>
                          <a:effectLst/>
                          <a:latin typeface="+mn-lt"/>
                          <a:cs typeface="Times New Roman" pitchFamily="18" charset="0"/>
                        </a:rPr>
                        <a:t>Ephebe</a:t>
                      </a:r>
                      <a:endParaRPr kumimoji="0" lang="en-US" sz="1800" b="1" i="0" u="none" strike="noStrike" cap="none" normalizeH="0" baseline="0" dirty="0" smtClean="0">
                        <a:ln>
                          <a:noFill/>
                        </a:ln>
                        <a:solidFill>
                          <a:schemeClr val="bg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cs typeface="Times New Roman" pitchFamily="18" charset="0"/>
                        </a:rPr>
                        <a:t>12.7</a:t>
                      </a:r>
                      <a:endParaRPr kumimoji="0" lang="en-US" sz="1800" b="1" i="0" u="none" strike="noStrike" cap="none" normalizeH="0" baseline="0" dirty="0" smtClean="0">
                        <a:ln>
                          <a:noFill/>
                        </a:ln>
                        <a:solidFill>
                          <a:schemeClr val="bg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cs typeface="Times New Roman" pitchFamily="18" charset="0"/>
                        </a:rPr>
                        <a:t>0.58</a:t>
                      </a:r>
                      <a:endParaRPr kumimoji="0" lang="en-US" sz="1800" b="1" i="0" u="none" strike="noStrike" cap="none" normalizeH="0" baseline="0" dirty="0" smtClean="0">
                        <a:ln>
                          <a:noFill/>
                        </a:ln>
                        <a:solidFill>
                          <a:schemeClr val="bg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cs typeface="Arial" charset="0"/>
                        </a:rPr>
                        <a:t>North Ural</a:t>
                      </a:r>
                      <a:endParaRPr kumimoji="0" lang="ru-RU" sz="1800" b="1" i="0" u="none" strike="noStrike" cap="none" normalizeH="0" baseline="0" dirty="0" smtClean="0">
                        <a:ln>
                          <a:noFill/>
                        </a:ln>
                        <a:solidFill>
                          <a:schemeClr val="bg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chemeClr val="bg1"/>
                          </a:solidFill>
                          <a:effectLst/>
                          <a:latin typeface="+mn-lt"/>
                          <a:cs typeface="Times New Roman" pitchFamily="18" charset="0"/>
                        </a:rPr>
                        <a:t>Stigonema</a:t>
                      </a:r>
                      <a:r>
                        <a:rPr kumimoji="0" lang="en-US" sz="1800" b="1" i="0" u="none" strike="noStrike" cap="none" normalizeH="0" baseline="0" dirty="0" smtClean="0">
                          <a:ln>
                            <a:noFill/>
                          </a:ln>
                          <a:solidFill>
                            <a:schemeClr val="bg1"/>
                          </a:solidFill>
                          <a:effectLst/>
                          <a:latin typeface="+mn-lt"/>
                          <a:cs typeface="Times New Roman" pitchFamily="18" charset="0"/>
                        </a:rPr>
                        <a:t> in biological crusts</a:t>
                      </a:r>
                      <a:endParaRPr kumimoji="0" lang="ru-RU" sz="1800" b="1" i="0" u="none" strike="noStrike" cap="none" normalizeH="0" baseline="0" dirty="0" smtClean="0">
                        <a:ln>
                          <a:noFill/>
                        </a:ln>
                        <a:solidFill>
                          <a:schemeClr val="bg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bg1"/>
                          </a:solidFill>
                          <a:effectLst/>
                          <a:latin typeface="+mn-lt"/>
                          <a:cs typeface="Times New Roman" pitchFamily="18" charset="0"/>
                        </a:rPr>
                        <a:t>12</a:t>
                      </a:r>
                      <a:r>
                        <a:rPr kumimoji="0" lang="en-US" sz="1800" b="1" i="0" u="none" strike="noStrike" cap="none" normalizeH="0" baseline="0" smtClean="0">
                          <a:ln>
                            <a:noFill/>
                          </a:ln>
                          <a:solidFill>
                            <a:schemeClr val="bg1"/>
                          </a:solidFill>
                          <a:effectLst/>
                          <a:latin typeface="+mn-lt"/>
                          <a:cs typeface="Times New Roman" pitchFamily="18" charset="0"/>
                        </a:rPr>
                        <a:t>.5</a:t>
                      </a:r>
                      <a:endParaRPr kumimoji="0" lang="en-US" sz="1800" b="1" i="0" u="none" strike="noStrike" cap="none" normalizeH="0" baseline="0" smtClean="0">
                        <a:ln>
                          <a:noFill/>
                        </a:ln>
                        <a:solidFill>
                          <a:schemeClr val="bg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bg1"/>
                          </a:solidFill>
                          <a:effectLst/>
                          <a:latin typeface="+mn-lt"/>
                          <a:cs typeface="Times New Roman" pitchFamily="18" charset="0"/>
                        </a:rPr>
                        <a:t>1.33</a:t>
                      </a:r>
                      <a:endParaRPr kumimoji="0" lang="ru-RU" sz="1800" b="1" i="0" u="none" strike="noStrike" cap="none" normalizeH="0" baseline="0" dirty="0" smtClean="0">
                        <a:ln>
                          <a:noFill/>
                        </a:ln>
                        <a:solidFill>
                          <a:schemeClr val="bg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 name="Group 86"/>
          <p:cNvGraphicFramePr>
            <a:graphicFrameLocks noGrp="1"/>
          </p:cNvGraphicFramePr>
          <p:nvPr/>
        </p:nvGraphicFramePr>
        <p:xfrm>
          <a:off x="395537" y="4005064"/>
          <a:ext cx="7704855" cy="1920240"/>
        </p:xfrm>
        <a:graphic>
          <a:graphicData uri="http://schemas.openxmlformats.org/drawingml/2006/table">
            <a:tbl>
              <a:tblPr/>
              <a:tblGrid>
                <a:gridCol w="1296144"/>
                <a:gridCol w="2069524"/>
                <a:gridCol w="1645703"/>
                <a:gridCol w="2693484"/>
              </a:tblGrid>
              <a:tr h="4320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cs typeface="Times New Roman" pitchFamily="18" charset="0"/>
                        </a:rPr>
                        <a:t>Site</a:t>
                      </a:r>
                      <a:endParaRPr kumimoji="0" lang="ru-RU" sz="1800" b="1" i="0" u="none" strike="noStrike" cap="none" normalizeH="0" baseline="0" dirty="0" smtClean="0">
                        <a:ln>
                          <a:noFill/>
                        </a:ln>
                        <a:solidFill>
                          <a:schemeClr val="bg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cs typeface="Times New Roman" pitchFamily="18" charset="0"/>
                        </a:rPr>
                        <a:t>Dominant</a:t>
                      </a:r>
                      <a:endParaRPr kumimoji="0" lang="ru-RU" sz="1800" b="1" i="0" u="none" strike="noStrike" cap="none" normalizeH="0" baseline="0" dirty="0" smtClean="0">
                        <a:ln>
                          <a:noFill/>
                        </a:ln>
                        <a:solidFill>
                          <a:schemeClr val="bg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cs typeface="Times New Roman" pitchFamily="18" charset="0"/>
                        </a:rPr>
                        <a:t>Temperature, C</a:t>
                      </a:r>
                      <a:endParaRPr kumimoji="0" lang="ru-RU" sz="1800" b="1" i="0" u="none" strike="noStrike" cap="none" normalizeH="0" baseline="0" dirty="0" smtClean="0">
                        <a:ln>
                          <a:noFill/>
                        </a:ln>
                        <a:solidFill>
                          <a:schemeClr val="bg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cs typeface="Times New Roman" pitchFamily="18" charset="0"/>
                        </a:rPr>
                        <a:t>Photosynthesis,</a:t>
                      </a:r>
                      <a:r>
                        <a:rPr kumimoji="0" lang="ru-RU" sz="1800" b="1" i="0" u="none" strike="noStrike" cap="none" normalizeH="0" baseline="0" dirty="0" smtClean="0">
                          <a:ln>
                            <a:noFill/>
                          </a:ln>
                          <a:solidFill>
                            <a:schemeClr val="bg1"/>
                          </a:solidFill>
                          <a:effectLst/>
                          <a:latin typeface="+mn-lt"/>
                          <a:cs typeface="Times New Roman" pitchFamily="18" charset="0"/>
                        </a:rPr>
                        <a:t> </a:t>
                      </a:r>
                      <a:r>
                        <a:rPr kumimoji="0" lang="en-US" sz="1800" b="1" i="0" u="none" strike="noStrike" cap="none" normalizeH="0" baseline="0" dirty="0" smtClean="0">
                          <a:ln>
                            <a:noFill/>
                          </a:ln>
                          <a:solidFill>
                            <a:schemeClr val="bg1"/>
                          </a:solidFill>
                          <a:effectLst/>
                          <a:latin typeface="+mn-lt"/>
                          <a:cs typeface="Times New Roman" pitchFamily="18" charset="0"/>
                        </a:rPr>
                        <a:t>mg</a:t>
                      </a:r>
                      <a:r>
                        <a:rPr kumimoji="0" lang="ru-RU" sz="1800" b="1" i="0" u="none" strike="noStrike" cap="none" normalizeH="0" baseline="0" dirty="0" smtClean="0">
                          <a:ln>
                            <a:noFill/>
                          </a:ln>
                          <a:solidFill>
                            <a:schemeClr val="bg1"/>
                          </a:solidFill>
                          <a:effectLst/>
                          <a:latin typeface="+mn-lt"/>
                          <a:cs typeface="Times New Roman" pitchFamily="18" charset="0"/>
                        </a:rPr>
                        <a:t> СО2 </a:t>
                      </a:r>
                      <a:r>
                        <a:rPr kumimoji="0" lang="en-US" sz="1800" b="1" i="0" u="none" strike="noStrike" cap="none" normalizeH="0" baseline="0" dirty="0" smtClean="0">
                          <a:ln>
                            <a:noFill/>
                          </a:ln>
                          <a:solidFill>
                            <a:schemeClr val="bg1"/>
                          </a:solidFill>
                          <a:effectLst/>
                          <a:latin typeface="+mn-lt"/>
                          <a:cs typeface="Times New Roman" pitchFamily="18" charset="0"/>
                        </a:rPr>
                        <a:t>m</a:t>
                      </a:r>
                      <a:r>
                        <a:rPr kumimoji="0" lang="ru-RU" sz="1800" b="1" i="0" u="none" strike="noStrike" cap="none" normalizeH="0" baseline="30000" dirty="0" smtClean="0">
                          <a:ln>
                            <a:noFill/>
                          </a:ln>
                          <a:solidFill>
                            <a:schemeClr val="bg1"/>
                          </a:solidFill>
                          <a:effectLst/>
                          <a:latin typeface="+mn-lt"/>
                          <a:cs typeface="Times New Roman" pitchFamily="18" charset="0"/>
                        </a:rPr>
                        <a:t>-2</a:t>
                      </a:r>
                      <a:r>
                        <a:rPr kumimoji="0" lang="en-US" sz="1800" b="1" i="0" u="none" strike="noStrike" cap="none" normalizeH="0" baseline="0" dirty="0" smtClean="0">
                          <a:ln>
                            <a:noFill/>
                          </a:ln>
                          <a:solidFill>
                            <a:schemeClr val="bg1"/>
                          </a:solidFill>
                          <a:effectLst/>
                          <a:latin typeface="+mn-lt"/>
                          <a:cs typeface="Times New Roman" pitchFamily="18" charset="0"/>
                        </a:rPr>
                        <a:t>h</a:t>
                      </a:r>
                      <a:r>
                        <a:rPr kumimoji="0" lang="ru-RU" sz="1800" b="1" i="0" u="none" strike="noStrike" cap="none" normalizeH="0" baseline="30000" dirty="0" smtClean="0">
                          <a:ln>
                            <a:noFill/>
                          </a:ln>
                          <a:solidFill>
                            <a:schemeClr val="bg1"/>
                          </a:solidFill>
                          <a:effectLst/>
                          <a:latin typeface="+mn-lt"/>
                          <a:cs typeface="Times New Roman" pitchFamily="18" charset="0"/>
                        </a:rPr>
                        <a:t>-1</a:t>
                      </a:r>
                      <a:endParaRPr kumimoji="0" lang="ru-RU" sz="1800" b="1" i="0" u="none" strike="noStrike" cap="none" normalizeH="0" baseline="0" dirty="0" smtClean="0">
                        <a:ln>
                          <a:noFill/>
                        </a:ln>
                        <a:solidFill>
                          <a:schemeClr val="bg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cs typeface="Arial" charset="0"/>
                        </a:rPr>
                        <a:t>North Ural</a:t>
                      </a:r>
                      <a:endParaRPr kumimoji="0" lang="ru-RU" sz="1800" b="1" i="0" u="none" strike="noStrike" cap="none" normalizeH="0" baseline="0" dirty="0" smtClean="0">
                        <a:ln>
                          <a:noFill/>
                        </a:ln>
                        <a:solidFill>
                          <a:schemeClr val="bg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chemeClr val="bg1"/>
                          </a:solidFill>
                          <a:effectLst/>
                          <a:latin typeface="+mn-lt"/>
                          <a:cs typeface="Times New Roman" pitchFamily="18" charset="0"/>
                        </a:rPr>
                        <a:t>Stigonema</a:t>
                      </a:r>
                      <a:r>
                        <a:rPr kumimoji="0" lang="en-US" sz="1800" b="1" i="0" u="none" strike="noStrike" cap="none" normalizeH="0" baseline="0" dirty="0" smtClean="0">
                          <a:ln>
                            <a:noFill/>
                          </a:ln>
                          <a:solidFill>
                            <a:schemeClr val="bg1"/>
                          </a:solidFill>
                          <a:effectLst/>
                          <a:latin typeface="+mn-lt"/>
                          <a:cs typeface="Times New Roman" pitchFamily="18" charset="0"/>
                        </a:rPr>
                        <a:t> </a:t>
                      </a:r>
                      <a:r>
                        <a:rPr kumimoji="0" lang="en-US" sz="1800" b="1" i="0" u="none" strike="noStrike" cap="none" normalizeH="0" baseline="0" dirty="0" smtClean="0">
                          <a:ln>
                            <a:noFill/>
                          </a:ln>
                          <a:solidFill>
                            <a:schemeClr val="bg1"/>
                          </a:solidFill>
                          <a:effectLst/>
                          <a:latin typeface="+mn-lt"/>
                          <a:cs typeface="Times New Roman" pitchFamily="18" charset="0"/>
                        </a:rPr>
                        <a:t>in </a:t>
                      </a:r>
                      <a:r>
                        <a:rPr kumimoji="0" lang="ru-RU" sz="1800" b="1" i="0" u="none" strike="noStrike" cap="none" normalizeH="0" baseline="0" dirty="0" smtClean="0">
                          <a:ln>
                            <a:noFill/>
                          </a:ln>
                          <a:solidFill>
                            <a:schemeClr val="bg1"/>
                          </a:solidFill>
                          <a:effectLst/>
                          <a:latin typeface="+mn-lt"/>
                          <a:cs typeface="Times New Roman" pitchFamily="18" charset="0"/>
                        </a:rPr>
                        <a:t> </a:t>
                      </a:r>
                      <a:r>
                        <a:rPr kumimoji="0" lang="en-US" sz="1800" b="1" i="1" u="none" strike="noStrike" cap="none" normalizeH="0" baseline="0" dirty="0" err="1" smtClean="0">
                          <a:ln>
                            <a:noFill/>
                          </a:ln>
                          <a:solidFill>
                            <a:schemeClr val="bg1"/>
                          </a:solidFill>
                          <a:effectLst/>
                          <a:latin typeface="+mn-lt"/>
                          <a:cs typeface="Times New Roman" pitchFamily="18" charset="0"/>
                        </a:rPr>
                        <a:t>Ephebe</a:t>
                      </a:r>
                      <a:endParaRPr kumimoji="0" lang="en-US" sz="1800" b="1" i="1" u="none" strike="noStrike" cap="none" normalizeH="0" baseline="0" dirty="0" smtClean="0">
                        <a:ln>
                          <a:noFill/>
                        </a:ln>
                        <a:solidFill>
                          <a:schemeClr val="bg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cs typeface="Times New Roman" pitchFamily="18" charset="0"/>
                        </a:rPr>
                        <a:t>13.0</a:t>
                      </a:r>
                      <a:endParaRPr kumimoji="0" lang="en-US" sz="1800" b="1" i="0" u="none" strike="noStrike" cap="none" normalizeH="0" baseline="0" dirty="0" smtClean="0">
                        <a:ln>
                          <a:noFill/>
                        </a:ln>
                        <a:solidFill>
                          <a:schemeClr val="bg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bg1"/>
                          </a:solidFill>
                          <a:effectLst/>
                          <a:latin typeface="+mn-lt"/>
                          <a:cs typeface="Times New Roman" pitchFamily="18" charset="0"/>
                        </a:rPr>
                        <a:t>75.4  </a:t>
                      </a:r>
                      <a:endParaRPr kumimoji="0" lang="en-US" sz="1800" b="1" i="0" u="none" strike="noStrike" cap="none" normalizeH="0" baseline="0" dirty="0" smtClean="0">
                        <a:ln>
                          <a:noFill/>
                        </a:ln>
                        <a:solidFill>
                          <a:schemeClr val="bg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cs typeface="Arial" charset="0"/>
                        </a:rPr>
                        <a:t>North Ural</a:t>
                      </a:r>
                      <a:endParaRPr kumimoji="0" lang="ru-RU" sz="1800" b="1" i="0" u="none" strike="noStrike" cap="none" normalizeH="0" baseline="0" dirty="0" smtClean="0">
                        <a:ln>
                          <a:noFill/>
                        </a:ln>
                        <a:solidFill>
                          <a:schemeClr val="bg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chemeClr val="bg1"/>
                          </a:solidFill>
                          <a:effectLst/>
                          <a:latin typeface="+mn-lt"/>
                          <a:cs typeface="Times New Roman" pitchFamily="18" charset="0"/>
                        </a:rPr>
                        <a:t>Stigonema</a:t>
                      </a:r>
                      <a:r>
                        <a:rPr kumimoji="0" lang="en-US" sz="1800" b="1" i="0" u="none" strike="noStrike" cap="none" normalizeH="0" baseline="0" dirty="0" smtClean="0">
                          <a:ln>
                            <a:noFill/>
                          </a:ln>
                          <a:solidFill>
                            <a:schemeClr val="bg1"/>
                          </a:solidFill>
                          <a:effectLst/>
                          <a:latin typeface="+mn-lt"/>
                          <a:cs typeface="Times New Roman" pitchFamily="18" charset="0"/>
                        </a:rPr>
                        <a:t> in biological crusts</a:t>
                      </a:r>
                      <a:endParaRPr kumimoji="0" lang="ru-RU" sz="1800" b="1" i="0" u="none" strike="noStrike" cap="none" normalizeH="0" baseline="0" dirty="0" smtClean="0">
                        <a:ln>
                          <a:noFill/>
                        </a:ln>
                        <a:solidFill>
                          <a:schemeClr val="bg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bg1"/>
                          </a:solidFill>
                          <a:effectLst/>
                          <a:latin typeface="+mn-lt"/>
                          <a:cs typeface="Times New Roman" pitchFamily="18" charset="0"/>
                        </a:rPr>
                        <a:t>1</a:t>
                      </a:r>
                      <a:r>
                        <a:rPr kumimoji="0" lang="en-US" sz="1800" b="1" i="0" u="none" strike="noStrike" cap="none" normalizeH="0" baseline="0" dirty="0" smtClean="0">
                          <a:ln>
                            <a:noFill/>
                          </a:ln>
                          <a:solidFill>
                            <a:schemeClr val="bg1"/>
                          </a:solidFill>
                          <a:effectLst/>
                          <a:latin typeface="+mn-lt"/>
                          <a:cs typeface="Times New Roman" pitchFamily="18" charset="0"/>
                        </a:rPr>
                        <a:t>3.0</a:t>
                      </a:r>
                      <a:endParaRPr kumimoji="0" lang="en-US" sz="1800" b="1" i="0" u="none" strike="noStrike" cap="none" normalizeH="0" baseline="0" dirty="0" smtClean="0">
                        <a:ln>
                          <a:noFill/>
                        </a:ln>
                        <a:solidFill>
                          <a:schemeClr val="bg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bg1"/>
                          </a:solidFill>
                          <a:effectLst/>
                          <a:latin typeface="+mn-lt"/>
                          <a:cs typeface="Times New Roman" pitchFamily="18" charset="0"/>
                        </a:rPr>
                        <a:t> 83</a:t>
                      </a:r>
                      <a:r>
                        <a:rPr kumimoji="0" lang="en-US" sz="1800" b="1" i="0" u="none" strike="noStrike" cap="none" normalizeH="0" baseline="0" dirty="0" smtClean="0">
                          <a:ln>
                            <a:noFill/>
                          </a:ln>
                          <a:solidFill>
                            <a:schemeClr val="bg1"/>
                          </a:solidFill>
                          <a:effectLst/>
                          <a:latin typeface="+mn-lt"/>
                          <a:cs typeface="Times New Roman" pitchFamily="18" charset="0"/>
                        </a:rPr>
                        <a:t>.0</a:t>
                      </a:r>
                      <a:endParaRPr kumimoji="0" lang="ru-RU" sz="1800" b="1" i="0" u="none" strike="noStrike" cap="none" normalizeH="0" baseline="0" dirty="0" smtClean="0">
                        <a:ln>
                          <a:noFill/>
                        </a:ln>
                        <a:solidFill>
                          <a:schemeClr val="bg1"/>
                        </a:solidFill>
                        <a:effectLst/>
                        <a:latin typeface="+mn-lt"/>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C9B74"/>
        </a:solidFill>
        <a:effectLst/>
      </p:bgPr>
    </p:bg>
    <p:spTree>
      <p:nvGrpSpPr>
        <p:cNvPr id="1" name=""/>
        <p:cNvGrpSpPr/>
        <p:nvPr/>
      </p:nvGrpSpPr>
      <p:grpSpPr>
        <a:xfrm>
          <a:off x="0" y="0"/>
          <a:ext cx="0" cy="0"/>
          <a:chOff x="0" y="0"/>
          <a:chExt cx="0" cy="0"/>
        </a:xfrm>
      </p:grpSpPr>
      <p:pic>
        <p:nvPicPr>
          <p:cNvPr id="28674" name="Picture 5"/>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7127776" y="1772816"/>
            <a:ext cx="2016224" cy="4832092"/>
          </a:xfrm>
          <a:prstGeom prst="rect">
            <a:avLst/>
          </a:prstGeom>
        </p:spPr>
        <p:txBody>
          <a:bodyPr wrap="square">
            <a:spAutoFit/>
          </a:bodyPr>
          <a:lstStyle/>
          <a:p>
            <a:r>
              <a:rPr lang="en-US" sz="1400" b="1" dirty="0" smtClean="0">
                <a:latin typeface="+mj-lt"/>
              </a:rPr>
              <a:t>Fig. Maximum </a:t>
            </a:r>
            <a:r>
              <a:rPr lang="en-US" sz="1400" b="1" dirty="0" smtClean="0">
                <a:latin typeface="+mj-lt"/>
              </a:rPr>
              <a:t>likelihood (ML) phylogenetic tree of cyanobacteria based on 16S </a:t>
            </a:r>
            <a:r>
              <a:rPr lang="en-US" sz="1400" b="1" dirty="0" err="1" smtClean="0">
                <a:latin typeface="+mj-lt"/>
              </a:rPr>
              <a:t>rRNA</a:t>
            </a:r>
            <a:r>
              <a:rPr lang="en-US" sz="1400" b="1" dirty="0" smtClean="0">
                <a:latin typeface="+mj-lt"/>
              </a:rPr>
              <a:t> sequences (928 </a:t>
            </a:r>
            <a:r>
              <a:rPr lang="en-US" sz="1400" b="1" dirty="0" err="1" smtClean="0">
                <a:latin typeface="+mj-lt"/>
              </a:rPr>
              <a:t>bp</a:t>
            </a:r>
            <a:r>
              <a:rPr lang="en-US" sz="1400" b="1" dirty="0" smtClean="0">
                <a:latin typeface="+mj-lt"/>
              </a:rPr>
              <a:t>) representing the current </a:t>
            </a:r>
            <a:r>
              <a:rPr lang="en-US" sz="1400" b="1" dirty="0" err="1" smtClean="0">
                <a:latin typeface="+mj-lt"/>
              </a:rPr>
              <a:t>GenBank</a:t>
            </a:r>
            <a:r>
              <a:rPr lang="en-US" sz="1400" b="1" dirty="0" smtClean="0">
                <a:latin typeface="+mj-lt"/>
              </a:rPr>
              <a:t> data on heterocytous cyanobacteria. Bootstrap values greater than 50% with distance/ parsimony methods are indicated at the nodes in this form: NJ/ML/</a:t>
            </a:r>
            <a:r>
              <a:rPr lang="en-US" sz="1400" b="1" dirty="0" err="1" smtClean="0">
                <a:latin typeface="+mj-lt"/>
              </a:rPr>
              <a:t>Bayers</a:t>
            </a:r>
            <a:r>
              <a:rPr lang="en-US" sz="1400" b="1" dirty="0" smtClean="0">
                <a:latin typeface="+mj-lt"/>
              </a:rPr>
              <a:t>. Sequences from </a:t>
            </a:r>
            <a:r>
              <a:rPr lang="en-US" sz="1400" b="1" dirty="0" err="1" smtClean="0">
                <a:latin typeface="+mj-lt"/>
              </a:rPr>
              <a:t>GenBank</a:t>
            </a:r>
            <a:r>
              <a:rPr lang="en-US" sz="1400" b="1" dirty="0" smtClean="0">
                <a:latin typeface="+mj-lt"/>
              </a:rPr>
              <a:t> are indicated by accession numbers. The main </a:t>
            </a:r>
            <a:r>
              <a:rPr lang="en-US" sz="1400" b="1" dirty="0" err="1" smtClean="0">
                <a:latin typeface="+mj-lt"/>
              </a:rPr>
              <a:t>clades</a:t>
            </a:r>
            <a:r>
              <a:rPr lang="en-US" sz="1400" b="1" dirty="0" smtClean="0">
                <a:latin typeface="+mj-lt"/>
              </a:rPr>
              <a:t> are indicated by numbers. Sequences from this study are denoted with yellow line.</a:t>
            </a:r>
            <a:endParaRPr lang="ru-RU" sz="1400" b="1" dirty="0">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C9B74"/>
        </a:solidFill>
        <a:effectLst/>
      </p:bgPr>
    </p:bg>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2" cstate="print"/>
          <a:srcRect/>
          <a:stretch>
            <a:fillRect/>
          </a:stretch>
        </p:blipFill>
        <p:spPr bwMode="auto">
          <a:xfrm>
            <a:off x="3131840" y="1628800"/>
            <a:ext cx="5797847" cy="4672875"/>
          </a:xfrm>
          <a:prstGeom prst="rect">
            <a:avLst/>
          </a:prstGeom>
          <a:noFill/>
          <a:ln w="9525">
            <a:noFill/>
            <a:miter lim="800000"/>
            <a:headEnd/>
            <a:tailEnd/>
          </a:ln>
        </p:spPr>
      </p:pic>
      <p:sp>
        <p:nvSpPr>
          <p:cNvPr id="8" name="Стрелка вниз 7"/>
          <p:cNvSpPr>
            <a:spLocks noChangeArrowheads="1"/>
          </p:cNvSpPr>
          <p:nvPr/>
        </p:nvSpPr>
        <p:spPr bwMode="auto">
          <a:xfrm rot="5245115" flipH="1">
            <a:off x="5316581" y="3879565"/>
            <a:ext cx="531812" cy="1422400"/>
          </a:xfrm>
          <a:prstGeom prst="downArrow">
            <a:avLst>
              <a:gd name="adj1" fmla="val 50000"/>
              <a:gd name="adj2" fmla="val 53493"/>
            </a:avLst>
          </a:prstGeom>
          <a:solidFill>
            <a:schemeClr val="accent1"/>
          </a:solidFill>
          <a:ln w="25400" algn="ctr">
            <a:solidFill>
              <a:srgbClr val="085091"/>
            </a:solidFill>
            <a:miter lim="800000"/>
            <a:headEnd/>
            <a:tailEnd/>
          </a:ln>
        </p:spPr>
        <p:txBody>
          <a:bodyPr rot="10800000" vert="eaVert" anchor="ctr"/>
          <a:lstStyle/>
          <a:p>
            <a:pPr algn="ctr" fontAlgn="auto">
              <a:spcBef>
                <a:spcPts val="0"/>
              </a:spcBef>
              <a:spcAft>
                <a:spcPts val="0"/>
              </a:spcAft>
              <a:defRPr/>
            </a:pPr>
            <a:endParaRPr lang="ru-RU">
              <a:solidFill>
                <a:schemeClr val="lt1"/>
              </a:solidFill>
              <a:latin typeface="+mn-lt"/>
              <a:cs typeface="+mn-cs"/>
            </a:endParaRPr>
          </a:p>
        </p:txBody>
      </p:sp>
      <p:sp>
        <p:nvSpPr>
          <p:cNvPr id="4" name="Прямоугольник 3"/>
          <p:cNvSpPr/>
          <p:nvPr/>
        </p:nvSpPr>
        <p:spPr>
          <a:xfrm>
            <a:off x="251520" y="332656"/>
            <a:ext cx="7920880" cy="369332"/>
          </a:xfrm>
          <a:prstGeom prst="rect">
            <a:avLst/>
          </a:prstGeom>
        </p:spPr>
        <p:txBody>
          <a:bodyPr wrap="square">
            <a:spAutoFit/>
          </a:bodyPr>
          <a:lstStyle/>
          <a:p>
            <a:r>
              <a:rPr lang="en-US" b="1" dirty="0" smtClean="0">
                <a:solidFill>
                  <a:schemeClr val="bg1"/>
                </a:solidFill>
                <a:latin typeface="Calibri" pitchFamily="34" charset="0"/>
              </a:rPr>
              <a:t>Molecular-genetic  characteristics of cyanobacteria</a:t>
            </a:r>
            <a:endParaRPr lang="en-US" b="1" dirty="0">
              <a:solidFill>
                <a:schemeClr val="bg1"/>
              </a:solidFill>
              <a:latin typeface="Calibri" pitchFamily="34" charset="0"/>
            </a:endParaRPr>
          </a:p>
        </p:txBody>
      </p:sp>
      <p:sp>
        <p:nvSpPr>
          <p:cNvPr id="5" name="Прямоугольник 4"/>
          <p:cNvSpPr/>
          <p:nvPr/>
        </p:nvSpPr>
        <p:spPr>
          <a:xfrm>
            <a:off x="323528" y="0"/>
            <a:ext cx="8136904" cy="369332"/>
          </a:xfrm>
          <a:prstGeom prst="rect">
            <a:avLst/>
          </a:prstGeom>
        </p:spPr>
        <p:txBody>
          <a:bodyPr wrap="square">
            <a:spAutoFit/>
          </a:bodyPr>
          <a:lstStyle/>
          <a:p>
            <a:r>
              <a:rPr lang="ru-RU" b="1" dirty="0" smtClean="0">
                <a:solidFill>
                  <a:schemeClr val="bg1"/>
                </a:solidFill>
                <a:latin typeface="Calibri" pitchFamily="34" charset="0"/>
              </a:rPr>
              <a:t>Молекулярно-генетические  характеристики цианобактерии</a:t>
            </a:r>
            <a:endParaRPr lang="ru-RU" dirty="0"/>
          </a:p>
        </p:txBody>
      </p:sp>
      <p:sp>
        <p:nvSpPr>
          <p:cNvPr id="6" name="Прямоугольник 5"/>
          <p:cNvSpPr/>
          <p:nvPr/>
        </p:nvSpPr>
        <p:spPr>
          <a:xfrm>
            <a:off x="107504" y="1700808"/>
            <a:ext cx="3024336" cy="4524315"/>
          </a:xfrm>
          <a:prstGeom prst="rect">
            <a:avLst/>
          </a:prstGeom>
        </p:spPr>
        <p:txBody>
          <a:bodyPr wrap="square">
            <a:spAutoFit/>
          </a:bodyPr>
          <a:lstStyle/>
          <a:p>
            <a:r>
              <a:rPr lang="en-US" sz="1600" b="1" dirty="0" smtClean="0">
                <a:solidFill>
                  <a:schemeClr val="bg1"/>
                </a:solidFill>
              </a:rPr>
              <a:t>The  </a:t>
            </a:r>
            <a:r>
              <a:rPr lang="en-US" sz="1600" b="1" dirty="0" smtClean="0">
                <a:solidFill>
                  <a:schemeClr val="bg1"/>
                </a:solidFill>
              </a:rPr>
              <a:t>tree is shown in Fig. , with support values from the three methods at each node. Phylogenetic analysis indicated that Stigonema sp. </a:t>
            </a:r>
            <a:r>
              <a:rPr lang="en-US" sz="1600" b="1" dirty="0" smtClean="0">
                <a:solidFill>
                  <a:schemeClr val="bg1"/>
                </a:solidFill>
              </a:rPr>
              <a:t>was </a:t>
            </a:r>
            <a:r>
              <a:rPr lang="en-US" sz="1600" b="1" dirty="0" smtClean="0">
                <a:solidFill>
                  <a:schemeClr val="bg1"/>
                </a:solidFill>
              </a:rPr>
              <a:t>in a very deep branch within the heterocytous cyanobacterial group. The heterocytous cyanobacteria were separated into five clusters, and Stigonema sp. was located within the </a:t>
            </a:r>
            <a:r>
              <a:rPr lang="en-US" sz="1600" b="1" dirty="0" err="1" smtClean="0">
                <a:solidFill>
                  <a:schemeClr val="bg1"/>
                </a:solidFill>
              </a:rPr>
              <a:t>Stigonemataceae</a:t>
            </a:r>
            <a:r>
              <a:rPr lang="en-US" sz="1600" b="1" dirty="0" smtClean="0">
                <a:solidFill>
                  <a:schemeClr val="bg1"/>
                </a:solidFill>
              </a:rPr>
              <a:t>. </a:t>
            </a:r>
            <a:r>
              <a:rPr lang="en-US" sz="1600" b="1" dirty="0" smtClean="0">
                <a:solidFill>
                  <a:schemeClr val="bg1"/>
                </a:solidFill>
              </a:rPr>
              <a:t>But in </a:t>
            </a:r>
            <a:r>
              <a:rPr lang="en-US" sz="1600" b="1" dirty="0" smtClean="0">
                <a:solidFill>
                  <a:schemeClr val="bg1"/>
                </a:solidFill>
              </a:rPr>
              <a:t>the in the </a:t>
            </a:r>
            <a:r>
              <a:rPr lang="en-US" sz="1600" b="1" dirty="0" err="1" smtClean="0">
                <a:solidFill>
                  <a:schemeClr val="bg1"/>
                </a:solidFill>
              </a:rPr>
              <a:t>GenBank</a:t>
            </a:r>
            <a:r>
              <a:rPr lang="en-US" sz="1600" b="1" dirty="0" smtClean="0">
                <a:solidFill>
                  <a:schemeClr val="bg1"/>
                </a:solidFill>
              </a:rPr>
              <a:t> database</a:t>
            </a:r>
            <a:r>
              <a:rPr lang="en-US" sz="1600" b="1" dirty="0" smtClean="0">
                <a:solidFill>
                  <a:schemeClr val="bg1"/>
                </a:solidFill>
              </a:rPr>
              <a:t> </a:t>
            </a:r>
            <a:r>
              <a:rPr lang="en-US" sz="1600" b="1" dirty="0" smtClean="0">
                <a:solidFill>
                  <a:schemeClr val="bg1"/>
                </a:solidFill>
              </a:rPr>
              <a:t>there was not a single type of </a:t>
            </a:r>
            <a:r>
              <a:rPr lang="en-US" sz="1600" b="1" dirty="0" err="1" smtClean="0">
                <a:solidFill>
                  <a:schemeClr val="bg1"/>
                </a:solidFill>
              </a:rPr>
              <a:t>Stingonema</a:t>
            </a:r>
            <a:r>
              <a:rPr lang="en-US" sz="1600" b="1" dirty="0" smtClean="0">
                <a:solidFill>
                  <a:schemeClr val="bg1"/>
                </a:solidFill>
              </a:rPr>
              <a:t> </a:t>
            </a:r>
            <a:r>
              <a:rPr lang="en-US" sz="1600" b="1" dirty="0" smtClean="0">
                <a:solidFill>
                  <a:schemeClr val="bg1"/>
                </a:solidFill>
              </a:rPr>
              <a:t>similar with our species with a high degree of </a:t>
            </a:r>
            <a:r>
              <a:rPr lang="en-US" sz="1600" b="1" dirty="0" smtClean="0">
                <a:solidFill>
                  <a:schemeClr val="bg1"/>
                </a:solidFill>
              </a:rPr>
              <a:t>support.</a:t>
            </a:r>
            <a:endParaRPr lang="ru-RU" sz="1600" b="1" dirty="0">
              <a:solidFill>
                <a:schemeClr val="bg1"/>
              </a:solidFill>
            </a:endParaRPr>
          </a:p>
        </p:txBody>
      </p:sp>
      <p:sp>
        <p:nvSpPr>
          <p:cNvPr id="7" name="Прямоугольник 6"/>
          <p:cNvSpPr/>
          <p:nvPr/>
        </p:nvSpPr>
        <p:spPr>
          <a:xfrm>
            <a:off x="107504" y="764704"/>
            <a:ext cx="8496944" cy="830997"/>
          </a:xfrm>
          <a:prstGeom prst="rect">
            <a:avLst/>
          </a:prstGeom>
        </p:spPr>
        <p:txBody>
          <a:bodyPr wrap="square">
            <a:spAutoFit/>
          </a:bodyPr>
          <a:lstStyle/>
          <a:p>
            <a:r>
              <a:rPr lang="en-US" sz="1600" b="1" dirty="0" smtClean="0">
                <a:solidFill>
                  <a:schemeClr val="bg1"/>
                </a:solidFill>
              </a:rPr>
              <a:t>Based on 16S </a:t>
            </a:r>
            <a:r>
              <a:rPr lang="en-US" sz="1600" b="1" dirty="0" err="1" smtClean="0">
                <a:solidFill>
                  <a:schemeClr val="bg1"/>
                </a:solidFill>
              </a:rPr>
              <a:t>rRNA</a:t>
            </a:r>
            <a:r>
              <a:rPr lang="en-US" sz="1600" b="1" dirty="0" smtClean="0">
                <a:solidFill>
                  <a:schemeClr val="bg1"/>
                </a:solidFill>
              </a:rPr>
              <a:t> gene sequences from </a:t>
            </a:r>
            <a:r>
              <a:rPr lang="en-US" sz="1600" b="1" dirty="0" smtClean="0">
                <a:solidFill>
                  <a:schemeClr val="bg1"/>
                </a:solidFill>
              </a:rPr>
              <a:t>40 </a:t>
            </a:r>
            <a:r>
              <a:rPr lang="en-US" sz="1600" b="1" dirty="0" smtClean="0">
                <a:solidFill>
                  <a:schemeClr val="bg1"/>
                </a:solidFill>
              </a:rPr>
              <a:t>cyanobacterial </a:t>
            </a:r>
            <a:r>
              <a:rPr lang="en-US" sz="1600" b="1" dirty="0" err="1" smtClean="0">
                <a:solidFill>
                  <a:schemeClr val="bg1"/>
                </a:solidFill>
              </a:rPr>
              <a:t>taxa</a:t>
            </a:r>
            <a:r>
              <a:rPr lang="en-US" sz="1600" b="1" dirty="0" smtClean="0">
                <a:solidFill>
                  <a:schemeClr val="bg1"/>
                </a:solidFill>
              </a:rPr>
              <a:t>, including Stigonema sp.. sequences in this study, the phylogenetic trees were constructed using the NJ, ML, and Bayesian methods. </a:t>
            </a:r>
            <a:endParaRPr lang="ru-RU" sz="1600" dirty="0"/>
          </a:p>
        </p:txBody>
      </p:sp>
      <p:sp>
        <p:nvSpPr>
          <p:cNvPr id="9" name="Прямоугольник 8"/>
          <p:cNvSpPr/>
          <p:nvPr/>
        </p:nvSpPr>
        <p:spPr>
          <a:xfrm>
            <a:off x="179512" y="6211669"/>
            <a:ext cx="8496944" cy="646331"/>
          </a:xfrm>
          <a:prstGeom prst="rect">
            <a:avLst/>
          </a:prstGeom>
        </p:spPr>
        <p:txBody>
          <a:bodyPr wrap="square">
            <a:spAutoFit/>
          </a:bodyPr>
          <a:lstStyle/>
          <a:p>
            <a:r>
              <a:rPr lang="en-US" b="1" dirty="0" smtClean="0">
                <a:solidFill>
                  <a:schemeClr val="bg1"/>
                </a:solidFill>
                <a:latin typeface="Calibri" pitchFamily="34" charset="0"/>
              </a:rPr>
              <a:t>The study of the 16S </a:t>
            </a:r>
            <a:r>
              <a:rPr lang="en-US" b="1" dirty="0" err="1" smtClean="0">
                <a:solidFill>
                  <a:schemeClr val="bg1"/>
                </a:solidFill>
                <a:latin typeface="Calibri" pitchFamily="34" charset="0"/>
              </a:rPr>
              <a:t>rRNA</a:t>
            </a:r>
            <a:r>
              <a:rPr lang="en-US" b="1" dirty="0" smtClean="0">
                <a:solidFill>
                  <a:schemeClr val="bg1"/>
                </a:solidFill>
                <a:latin typeface="Calibri" pitchFamily="34" charset="0"/>
              </a:rPr>
              <a:t> </a:t>
            </a:r>
            <a:r>
              <a:rPr lang="en-US" b="1" dirty="0" smtClean="0">
                <a:solidFill>
                  <a:schemeClr val="bg1"/>
                </a:solidFill>
                <a:latin typeface="Calibri" pitchFamily="34" charset="0"/>
              </a:rPr>
              <a:t> </a:t>
            </a:r>
            <a:r>
              <a:rPr lang="en-US" b="1" dirty="0" smtClean="0">
                <a:solidFill>
                  <a:schemeClr val="bg1"/>
                </a:solidFill>
                <a:latin typeface="Calibri" pitchFamily="34" charset="0"/>
              </a:rPr>
              <a:t>gene sequences failed to reliably identify of the </a:t>
            </a:r>
            <a:r>
              <a:rPr lang="en-US" b="1" dirty="0" err="1" smtClean="0">
                <a:solidFill>
                  <a:schemeClr val="bg1"/>
                </a:solidFill>
                <a:latin typeface="Calibri" pitchFamily="34" charset="0"/>
              </a:rPr>
              <a:t>photobiont</a:t>
            </a:r>
            <a:r>
              <a:rPr lang="ru-RU" b="1" dirty="0" smtClean="0">
                <a:solidFill>
                  <a:schemeClr val="bg1"/>
                </a:solidFill>
                <a:latin typeface="Calibri" pitchFamily="34" charset="0"/>
              </a:rPr>
              <a:t> </a:t>
            </a:r>
            <a:r>
              <a:rPr lang="en-US" b="1" dirty="0" smtClean="0">
                <a:solidFill>
                  <a:schemeClr val="bg1"/>
                </a:solidFill>
                <a:latin typeface="Calibri" pitchFamily="34" charset="0"/>
              </a:rPr>
              <a:t>species.</a:t>
            </a:r>
            <a:endParaRPr lang="en-US"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30722" name="TextBox 3"/>
          <p:cNvSpPr txBox="1">
            <a:spLocks noChangeArrowheads="1"/>
          </p:cNvSpPr>
          <p:nvPr/>
        </p:nvSpPr>
        <p:spPr bwMode="auto">
          <a:xfrm>
            <a:off x="179388" y="260350"/>
            <a:ext cx="8785225" cy="4708981"/>
          </a:xfrm>
          <a:prstGeom prst="rect">
            <a:avLst/>
          </a:prstGeom>
          <a:noFill/>
          <a:ln w="9525">
            <a:noFill/>
            <a:miter lim="800000"/>
            <a:headEnd/>
            <a:tailEnd/>
          </a:ln>
        </p:spPr>
        <p:txBody>
          <a:bodyPr>
            <a:spAutoFit/>
          </a:bodyPr>
          <a:lstStyle/>
          <a:p>
            <a:r>
              <a:rPr lang="ru-RU" sz="2000" b="1" dirty="0" smtClean="0">
                <a:solidFill>
                  <a:schemeClr val="bg1"/>
                </a:solidFill>
                <a:latin typeface="Calibri" pitchFamily="34" charset="0"/>
              </a:rPr>
              <a:t>Заключение</a:t>
            </a:r>
          </a:p>
          <a:p>
            <a:endParaRPr lang="en-US" sz="2000" b="1" dirty="0">
              <a:solidFill>
                <a:schemeClr val="bg1"/>
              </a:solidFill>
              <a:latin typeface="Calibri" pitchFamily="34" charset="0"/>
            </a:endParaRPr>
          </a:p>
          <a:p>
            <a:r>
              <a:rPr lang="ru-RU" sz="2000" b="1" dirty="0">
                <a:solidFill>
                  <a:schemeClr val="bg1"/>
                </a:solidFill>
                <a:latin typeface="Calibri" pitchFamily="34" charset="0"/>
              </a:rPr>
              <a:t>Изучение последовательности генов 16S </a:t>
            </a:r>
            <a:r>
              <a:rPr lang="ru-RU" sz="2000" b="1" dirty="0" err="1">
                <a:solidFill>
                  <a:schemeClr val="bg1"/>
                </a:solidFill>
                <a:latin typeface="Calibri" pitchFamily="34" charset="0"/>
              </a:rPr>
              <a:t>rRNA</a:t>
            </a:r>
            <a:r>
              <a:rPr lang="ru-RU" sz="2000" b="1" dirty="0">
                <a:solidFill>
                  <a:schemeClr val="bg1"/>
                </a:solidFill>
                <a:latin typeface="Calibri" pitchFamily="34" charset="0"/>
              </a:rPr>
              <a:t> </a:t>
            </a:r>
            <a:r>
              <a:rPr lang="ru-RU" sz="2000" b="1" dirty="0" smtClean="0">
                <a:solidFill>
                  <a:schemeClr val="bg1"/>
                </a:solidFill>
                <a:latin typeface="Calibri" pitchFamily="34" charset="0"/>
              </a:rPr>
              <a:t>не </a:t>
            </a:r>
            <a:r>
              <a:rPr lang="ru-RU" sz="2000" b="1" dirty="0">
                <a:solidFill>
                  <a:schemeClr val="bg1"/>
                </a:solidFill>
                <a:latin typeface="Calibri" pitchFamily="34" charset="0"/>
              </a:rPr>
              <a:t>позволило достоверно идентифицировать видовую принадлежность </a:t>
            </a:r>
            <a:r>
              <a:rPr lang="ru-RU" sz="2000" b="1" dirty="0" err="1">
                <a:solidFill>
                  <a:schemeClr val="bg1"/>
                </a:solidFill>
                <a:latin typeface="Calibri" pitchFamily="34" charset="0"/>
              </a:rPr>
              <a:t>фотобионта</a:t>
            </a:r>
            <a:r>
              <a:rPr lang="ru-RU" sz="2000" b="1" dirty="0">
                <a:solidFill>
                  <a:schemeClr val="bg1"/>
                </a:solidFill>
                <a:latin typeface="Calibri" pitchFamily="34" charset="0"/>
              </a:rPr>
              <a:t>. </a:t>
            </a:r>
          </a:p>
          <a:p>
            <a:r>
              <a:rPr lang="ru-RU" sz="2000" b="1" dirty="0">
                <a:solidFill>
                  <a:schemeClr val="bg1"/>
                </a:solidFill>
                <a:latin typeface="Calibri" pitchFamily="34" charset="0"/>
              </a:rPr>
              <a:t>По экологии, морфологическим </a:t>
            </a:r>
            <a:r>
              <a:rPr lang="ru-RU" sz="2000" b="1" dirty="0" smtClean="0">
                <a:solidFill>
                  <a:schemeClr val="bg1"/>
                </a:solidFill>
                <a:latin typeface="Calibri" pitchFamily="34" charset="0"/>
              </a:rPr>
              <a:t>исследуемый </a:t>
            </a:r>
            <a:r>
              <a:rPr lang="ru-RU" sz="2000" b="1" dirty="0">
                <a:solidFill>
                  <a:schemeClr val="bg1"/>
                </a:solidFill>
                <a:latin typeface="Calibri" pitchFamily="34" charset="0"/>
              </a:rPr>
              <a:t>вид оказался наиболее близок к </a:t>
            </a:r>
            <a:r>
              <a:rPr lang="en-US" sz="2000" b="1" dirty="0">
                <a:solidFill>
                  <a:schemeClr val="bg1"/>
                </a:solidFill>
                <a:latin typeface="Calibri" pitchFamily="34" charset="0"/>
              </a:rPr>
              <a:t>Stigonema </a:t>
            </a:r>
            <a:r>
              <a:rPr lang="en-US" sz="2000" b="1" dirty="0" err="1">
                <a:solidFill>
                  <a:schemeClr val="bg1"/>
                </a:solidFill>
                <a:latin typeface="Calibri" pitchFamily="34" charset="0"/>
              </a:rPr>
              <a:t>robustum</a:t>
            </a:r>
            <a:r>
              <a:rPr lang="en-US" sz="2000" b="1" dirty="0">
                <a:solidFill>
                  <a:schemeClr val="bg1"/>
                </a:solidFill>
                <a:latin typeface="Calibri" pitchFamily="34" charset="0"/>
              </a:rPr>
              <a:t> </a:t>
            </a:r>
            <a:r>
              <a:rPr lang="en-US" sz="2000" b="1" dirty="0" smtClean="0">
                <a:solidFill>
                  <a:schemeClr val="bg1"/>
                </a:solidFill>
                <a:latin typeface="Calibri" pitchFamily="34" charset="0"/>
              </a:rPr>
              <a:t>Gartner</a:t>
            </a:r>
            <a:r>
              <a:rPr lang="ru-RU" sz="2000" b="1" dirty="0" smtClean="0">
                <a:solidFill>
                  <a:schemeClr val="bg1"/>
                </a:solidFill>
                <a:latin typeface="Calibri" pitchFamily="34" charset="0"/>
              </a:rPr>
              <a:t> (трихомы шириной 49-160 (200 мкм) , </a:t>
            </a:r>
            <a:r>
              <a:rPr lang="ru-RU" sz="2000" b="1" dirty="0">
                <a:solidFill>
                  <a:schemeClr val="bg1"/>
                </a:solidFill>
                <a:latin typeface="Calibri" pitchFamily="34" charset="0"/>
              </a:rPr>
              <a:t>но имеет более длинные и более широкие нити</a:t>
            </a:r>
            <a:r>
              <a:rPr lang="en-US" sz="2000" b="1" dirty="0">
                <a:solidFill>
                  <a:schemeClr val="bg1"/>
                </a:solidFill>
                <a:latin typeface="Calibri" pitchFamily="34" charset="0"/>
              </a:rPr>
              <a:t> </a:t>
            </a:r>
            <a:r>
              <a:rPr lang="ru-RU" sz="2000" b="1" dirty="0">
                <a:solidFill>
                  <a:schemeClr val="bg1"/>
                </a:solidFill>
                <a:latin typeface="Calibri" pitchFamily="34" charset="0"/>
              </a:rPr>
              <a:t> и может быть описан как новый вид рода </a:t>
            </a:r>
            <a:r>
              <a:rPr lang="en-US" sz="2000" b="1" i="1" dirty="0">
                <a:solidFill>
                  <a:schemeClr val="bg1"/>
                </a:solidFill>
                <a:latin typeface="Calibri" pitchFamily="34" charset="0"/>
              </a:rPr>
              <a:t>Stigonema</a:t>
            </a:r>
            <a:r>
              <a:rPr lang="ru-RU" sz="2000" b="1" dirty="0">
                <a:solidFill>
                  <a:schemeClr val="bg1"/>
                </a:solidFill>
                <a:latin typeface="Calibri" pitchFamily="34" charset="0"/>
              </a:rPr>
              <a:t>.</a:t>
            </a:r>
          </a:p>
          <a:p>
            <a:r>
              <a:rPr lang="en-US" sz="2000" b="1" dirty="0">
                <a:solidFill>
                  <a:schemeClr val="bg1"/>
                </a:solidFill>
                <a:latin typeface="Calibri" pitchFamily="34" charset="0"/>
              </a:rPr>
              <a:t>______________________________</a:t>
            </a:r>
          </a:p>
          <a:p>
            <a:r>
              <a:rPr lang="en-US" sz="2000" b="1" dirty="0" smtClean="0">
                <a:solidFill>
                  <a:schemeClr val="bg1"/>
                </a:solidFill>
                <a:latin typeface="Calibri" pitchFamily="34" charset="0"/>
              </a:rPr>
              <a:t>Conclusion</a:t>
            </a:r>
            <a:endParaRPr lang="ru-RU" sz="2000" b="1" dirty="0" smtClean="0">
              <a:solidFill>
                <a:schemeClr val="bg1"/>
              </a:solidFill>
              <a:latin typeface="Calibri" pitchFamily="34" charset="0"/>
            </a:endParaRPr>
          </a:p>
          <a:p>
            <a:endParaRPr lang="ru-RU" sz="2000" b="1" dirty="0" smtClean="0">
              <a:solidFill>
                <a:schemeClr val="bg1"/>
              </a:solidFill>
              <a:latin typeface="Calibri" pitchFamily="34" charset="0"/>
            </a:endParaRPr>
          </a:p>
          <a:p>
            <a:r>
              <a:rPr lang="en-US" sz="2000" b="1" dirty="0" smtClean="0">
                <a:solidFill>
                  <a:schemeClr val="bg1"/>
                </a:solidFill>
                <a:latin typeface="Calibri" pitchFamily="34" charset="0"/>
              </a:rPr>
              <a:t>In </a:t>
            </a:r>
            <a:r>
              <a:rPr lang="en-US" sz="2000" b="1" dirty="0">
                <a:solidFill>
                  <a:schemeClr val="bg1"/>
                </a:solidFill>
                <a:latin typeface="Calibri" pitchFamily="34" charset="0"/>
              </a:rPr>
              <a:t>terms of ecology, morphological </a:t>
            </a:r>
            <a:r>
              <a:rPr lang="en-US" sz="2000" b="1" dirty="0" smtClean="0">
                <a:solidFill>
                  <a:schemeClr val="bg1"/>
                </a:solidFill>
                <a:latin typeface="Calibri" pitchFamily="34" charset="0"/>
              </a:rPr>
              <a:t> </a:t>
            </a:r>
            <a:r>
              <a:rPr lang="en-US" sz="2000" b="1" dirty="0">
                <a:solidFill>
                  <a:schemeClr val="bg1"/>
                </a:solidFill>
                <a:latin typeface="Calibri" pitchFamily="34" charset="0"/>
              </a:rPr>
              <a:t>parameters, the studied species turned out to be closest to Stigonema </a:t>
            </a:r>
            <a:r>
              <a:rPr lang="en-US" sz="2000" b="1" dirty="0" err="1">
                <a:solidFill>
                  <a:schemeClr val="bg1"/>
                </a:solidFill>
                <a:latin typeface="Calibri" pitchFamily="34" charset="0"/>
              </a:rPr>
              <a:t>robustum</a:t>
            </a:r>
            <a:r>
              <a:rPr lang="en-US" sz="2000" b="1" dirty="0">
                <a:solidFill>
                  <a:schemeClr val="bg1"/>
                </a:solidFill>
                <a:latin typeface="Calibri" pitchFamily="34" charset="0"/>
              </a:rPr>
              <a:t> </a:t>
            </a:r>
            <a:r>
              <a:rPr lang="en-US" sz="2000" b="1" dirty="0" smtClean="0">
                <a:solidFill>
                  <a:schemeClr val="bg1"/>
                </a:solidFill>
                <a:latin typeface="Calibri" pitchFamily="34" charset="0"/>
              </a:rPr>
              <a:t>Gartner</a:t>
            </a:r>
            <a:r>
              <a:rPr lang="ru-RU" sz="2000" b="1" dirty="0" smtClean="0">
                <a:solidFill>
                  <a:schemeClr val="bg1"/>
                </a:solidFill>
                <a:latin typeface="Calibri" pitchFamily="34" charset="0"/>
              </a:rPr>
              <a:t> (</a:t>
            </a:r>
            <a:r>
              <a:rPr lang="en-US" sz="2000" b="1" dirty="0" smtClean="0">
                <a:solidFill>
                  <a:schemeClr val="bg1"/>
                </a:solidFill>
                <a:latin typeface="Calibri" pitchFamily="34" charset="0"/>
              </a:rPr>
              <a:t>filaments 49-160</a:t>
            </a:r>
            <a:r>
              <a:rPr lang="ru-RU" sz="2000" b="1" dirty="0" smtClean="0">
                <a:solidFill>
                  <a:schemeClr val="bg1"/>
                </a:solidFill>
                <a:latin typeface="Calibri" pitchFamily="34" charset="0"/>
              </a:rPr>
              <a:t> (200)</a:t>
            </a:r>
            <a:r>
              <a:rPr lang="en-US" sz="2000" b="1" dirty="0" smtClean="0">
                <a:solidFill>
                  <a:schemeClr val="bg1"/>
                </a:solidFill>
                <a:latin typeface="Calibri" pitchFamily="34" charset="0"/>
              </a:rPr>
              <a:t> </a:t>
            </a:r>
            <a:r>
              <a:rPr lang="en-US" sz="2000" b="1" dirty="0" smtClean="0">
                <a:solidFill>
                  <a:schemeClr val="bg1"/>
                </a:solidFill>
              </a:rPr>
              <a:t>µ</a:t>
            </a:r>
            <a:r>
              <a:rPr lang="en-US" sz="2000" b="1" dirty="0" smtClean="0">
                <a:solidFill>
                  <a:schemeClr val="bg1"/>
                </a:solidFill>
                <a:latin typeface="Arial Cyr" pitchFamily="34" charset="0"/>
              </a:rPr>
              <a:t>m)</a:t>
            </a:r>
            <a:r>
              <a:rPr lang="en-US" sz="2000" b="1" dirty="0" smtClean="0">
                <a:solidFill>
                  <a:schemeClr val="bg1"/>
                </a:solidFill>
                <a:latin typeface="Calibri" pitchFamily="34" charset="0"/>
              </a:rPr>
              <a:t>, </a:t>
            </a:r>
            <a:r>
              <a:rPr lang="en-US" sz="2000" b="1" dirty="0">
                <a:solidFill>
                  <a:schemeClr val="bg1"/>
                </a:solidFill>
                <a:latin typeface="Calibri" pitchFamily="34" charset="0"/>
              </a:rPr>
              <a:t>but has longer </a:t>
            </a:r>
            <a:r>
              <a:rPr lang="ru-RU" sz="2000" b="1" dirty="0">
                <a:solidFill>
                  <a:schemeClr val="bg1"/>
                </a:solidFill>
                <a:latin typeface="Calibri" pitchFamily="34" charset="0"/>
              </a:rPr>
              <a:t> </a:t>
            </a:r>
            <a:r>
              <a:rPr lang="en-US" sz="2000" b="1" dirty="0">
                <a:solidFill>
                  <a:schemeClr val="bg1"/>
                </a:solidFill>
                <a:latin typeface="Calibri" pitchFamily="34" charset="0"/>
              </a:rPr>
              <a:t>and wider filaments and can be described as a new species of the genus </a:t>
            </a:r>
            <a:r>
              <a:rPr lang="en-US" sz="2000" b="1" i="1" dirty="0">
                <a:solidFill>
                  <a:schemeClr val="bg1"/>
                </a:solidFill>
                <a:latin typeface="Calibri" pitchFamily="34" charset="0"/>
              </a:rPr>
              <a:t>Stigonema</a:t>
            </a:r>
            <a:r>
              <a:rPr lang="en-US" sz="2000" b="1" dirty="0">
                <a:solidFill>
                  <a:schemeClr val="bg1"/>
                </a:solidFill>
                <a:latin typeface="Calibri" pitchFamily="34" charset="0"/>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30722" name="TextBox 3"/>
          <p:cNvSpPr txBox="1">
            <a:spLocks noChangeArrowheads="1"/>
          </p:cNvSpPr>
          <p:nvPr/>
        </p:nvSpPr>
        <p:spPr bwMode="auto">
          <a:xfrm>
            <a:off x="179388" y="260350"/>
            <a:ext cx="8785225" cy="369332"/>
          </a:xfrm>
          <a:prstGeom prst="rect">
            <a:avLst/>
          </a:prstGeom>
          <a:noFill/>
          <a:ln w="9525">
            <a:noFill/>
            <a:miter lim="800000"/>
            <a:headEnd/>
            <a:tailEnd/>
          </a:ln>
        </p:spPr>
        <p:txBody>
          <a:bodyPr>
            <a:spAutoFit/>
          </a:bodyPr>
          <a:lstStyle/>
          <a:p>
            <a:endParaRPr lang="en-US" b="1" dirty="0">
              <a:solidFill>
                <a:schemeClr val="bg1"/>
              </a:solidFill>
              <a:latin typeface="Calibri" pitchFamily="34" charset="0"/>
            </a:endParaRPr>
          </a:p>
        </p:txBody>
      </p:sp>
      <p:sp>
        <p:nvSpPr>
          <p:cNvPr id="30723" name="Прямоугольник 2"/>
          <p:cNvSpPr>
            <a:spLocks noChangeArrowheads="1"/>
          </p:cNvSpPr>
          <p:nvPr/>
        </p:nvSpPr>
        <p:spPr bwMode="auto">
          <a:xfrm>
            <a:off x="323528" y="0"/>
            <a:ext cx="8640762" cy="2400657"/>
          </a:xfrm>
          <a:prstGeom prst="rect">
            <a:avLst/>
          </a:prstGeom>
          <a:noFill/>
          <a:ln w="9525">
            <a:noFill/>
            <a:miter lim="800000"/>
            <a:headEnd/>
            <a:tailEnd/>
          </a:ln>
        </p:spPr>
        <p:txBody>
          <a:bodyPr>
            <a:spAutoFit/>
          </a:bodyPr>
          <a:lstStyle/>
          <a:p>
            <a:endParaRPr lang="en-US" b="1" dirty="0" smtClean="0">
              <a:solidFill>
                <a:srgbClr val="FFFFFF"/>
              </a:solidFill>
              <a:latin typeface="Calibri" pitchFamily="34" charset="0"/>
            </a:endParaRPr>
          </a:p>
          <a:p>
            <a:pPr algn="ctr"/>
            <a:endParaRPr lang="ru-RU" b="1" dirty="0" smtClean="0">
              <a:solidFill>
                <a:srgbClr val="FFFFFF"/>
              </a:solidFill>
              <a:latin typeface="Calibri" pitchFamily="34" charset="0"/>
            </a:endParaRPr>
          </a:p>
          <a:p>
            <a:pPr algn="ctr"/>
            <a:endParaRPr lang="ru-RU" b="1" dirty="0" smtClean="0">
              <a:solidFill>
                <a:srgbClr val="FFFFFF"/>
              </a:solidFill>
              <a:latin typeface="Calibri" pitchFamily="34" charset="0"/>
            </a:endParaRPr>
          </a:p>
          <a:p>
            <a:pPr algn="ctr"/>
            <a:r>
              <a:rPr lang="en-US" sz="2400" b="1" dirty="0" smtClean="0">
                <a:solidFill>
                  <a:srgbClr val="FFFFFF"/>
                </a:solidFill>
                <a:latin typeface="Calibri" pitchFamily="34" charset="0"/>
              </a:rPr>
              <a:t>Thank you for your </a:t>
            </a:r>
            <a:r>
              <a:rPr lang="en-US" sz="2400" b="1" dirty="0" smtClean="0">
                <a:solidFill>
                  <a:srgbClr val="FFFFFF"/>
                </a:solidFill>
                <a:latin typeface="Calibri" pitchFamily="34" charset="0"/>
              </a:rPr>
              <a:t>attention</a:t>
            </a:r>
            <a:r>
              <a:rPr lang="ru-RU" sz="2400" b="1" dirty="0" smtClean="0">
                <a:solidFill>
                  <a:srgbClr val="FFFFFF"/>
                </a:solidFill>
                <a:latin typeface="Calibri" pitchFamily="34" charset="0"/>
              </a:rPr>
              <a:t>!</a:t>
            </a:r>
            <a:endParaRPr lang="ru-RU" sz="2400" b="1" dirty="0" smtClean="0">
              <a:solidFill>
                <a:srgbClr val="FFFFFF"/>
              </a:solidFill>
              <a:latin typeface="Calibri" pitchFamily="34" charset="0"/>
            </a:endParaRPr>
          </a:p>
          <a:p>
            <a:pPr algn="ctr"/>
            <a:endParaRPr lang="en-US" sz="2400" b="1" dirty="0" smtClean="0">
              <a:solidFill>
                <a:srgbClr val="FFFFFF"/>
              </a:solidFill>
              <a:latin typeface="Calibri" pitchFamily="34" charset="0"/>
            </a:endParaRPr>
          </a:p>
          <a:p>
            <a:r>
              <a:rPr lang="ru-RU" sz="2400" b="1" dirty="0" smtClean="0">
                <a:solidFill>
                  <a:srgbClr val="FFFFFF"/>
                </a:solidFill>
                <a:latin typeface="Calibri" pitchFamily="34" charset="0"/>
              </a:rPr>
              <a:t>При </a:t>
            </a:r>
            <a:r>
              <a:rPr lang="ru-RU" sz="2400" b="1" dirty="0">
                <a:solidFill>
                  <a:srgbClr val="FFFFFF"/>
                </a:solidFill>
                <a:latin typeface="Calibri" pitchFamily="34" charset="0"/>
              </a:rPr>
              <a:t>поддержке грантов РФФИ № 18-04-00171 и 18-04-00643</a:t>
            </a:r>
            <a:r>
              <a:rPr lang="ru-RU" sz="2400" dirty="0">
                <a:solidFill>
                  <a:srgbClr val="000000"/>
                </a:solidFill>
                <a:latin typeface="Calibri" pitchFamily="34" charset="0"/>
              </a:rPr>
              <a:t>.</a:t>
            </a:r>
          </a:p>
          <a:p>
            <a:r>
              <a:rPr lang="en-US" sz="2400" b="1" dirty="0">
                <a:solidFill>
                  <a:srgbClr val="FFFFFF"/>
                </a:solidFill>
                <a:latin typeface="Calibri" pitchFamily="34" charset="0"/>
              </a:rPr>
              <a:t>With the support of </a:t>
            </a:r>
            <a:r>
              <a:rPr lang="en-US" sz="2400" b="1" dirty="0" err="1">
                <a:solidFill>
                  <a:srgbClr val="FFFFFF"/>
                </a:solidFill>
                <a:latin typeface="Calibri" pitchFamily="34" charset="0"/>
              </a:rPr>
              <a:t>RFBR</a:t>
            </a:r>
            <a:r>
              <a:rPr lang="en-US" sz="2400" b="1" dirty="0">
                <a:solidFill>
                  <a:srgbClr val="FFFFFF"/>
                </a:solidFill>
                <a:latin typeface="Calibri" pitchFamily="34" charset="0"/>
              </a:rPr>
              <a:t> grants No. 18-04-00171 and 18-04-00643</a:t>
            </a:r>
            <a:endParaRPr lang="ru-RU" sz="2400" dirty="0">
              <a:latin typeface="Calibri" pitchFamily="34" charset="0"/>
            </a:endParaRPr>
          </a:p>
        </p:txBody>
      </p:sp>
      <p:pic>
        <p:nvPicPr>
          <p:cNvPr id="4" name="Рисунок 3" descr="DSCN5312.JPG"/>
          <p:cNvPicPr>
            <a:picLocks noChangeAspect="1"/>
          </p:cNvPicPr>
          <p:nvPr/>
        </p:nvPicPr>
        <p:blipFill>
          <a:blip r:embed="rId2" cstate="print"/>
          <a:stretch>
            <a:fillRect/>
          </a:stretch>
        </p:blipFill>
        <p:spPr>
          <a:xfrm>
            <a:off x="251520" y="2564904"/>
            <a:ext cx="4932040" cy="3699030"/>
          </a:xfrm>
          <a:prstGeom prst="rect">
            <a:avLst/>
          </a:prstGeom>
        </p:spPr>
      </p:pic>
      <p:pic>
        <p:nvPicPr>
          <p:cNvPr id="5" name="Рисунок 4" descr="в поиске водорослей.jpg"/>
          <p:cNvPicPr>
            <a:picLocks noChangeAspect="1"/>
          </p:cNvPicPr>
          <p:nvPr/>
        </p:nvPicPr>
        <p:blipFill>
          <a:blip r:embed="rId3" cstate="print"/>
          <a:stretch>
            <a:fillRect/>
          </a:stretch>
        </p:blipFill>
        <p:spPr>
          <a:xfrm>
            <a:off x="4572000" y="3501008"/>
            <a:ext cx="4187957" cy="314096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0" y="0"/>
            <a:ext cx="9144000" cy="7016750"/>
          </a:xfrm>
          <a:prstGeom prst="rect">
            <a:avLst/>
          </a:prstGeom>
          <a:noFill/>
          <a:ln w="9525">
            <a:noFill/>
            <a:miter lim="800000"/>
            <a:headEnd/>
            <a:tailEnd/>
          </a:ln>
        </p:spPr>
        <p:txBody>
          <a:bodyPr>
            <a:spAutoFit/>
          </a:bodyPr>
          <a:lstStyle/>
          <a:p>
            <a:r>
              <a:rPr lang="ru-RU" b="1" dirty="0">
                <a:solidFill>
                  <a:schemeClr val="bg1"/>
                </a:solidFill>
                <a:latin typeface="Calibri" pitchFamily="34" charset="0"/>
              </a:rPr>
              <a:t>Цианобионтные лишайники благодаря способности цианобактерий фиксировать молекулярный азот могут осваивать каменистые субстраты, лимитированные по содержанию биогенных элементов. Эта  способность определяет их существенную  роль в эпилитных комплексах северных регионов Урала. </a:t>
            </a:r>
            <a:endParaRPr lang="en-US" b="1" dirty="0">
              <a:solidFill>
                <a:schemeClr val="bg1"/>
              </a:solidFill>
              <a:latin typeface="Calibri" pitchFamily="34" charset="0"/>
            </a:endParaRPr>
          </a:p>
          <a:p>
            <a:r>
              <a:rPr lang="en-US" b="1" i="1" dirty="0" err="1">
                <a:solidFill>
                  <a:schemeClr val="bg1"/>
                </a:solidFill>
                <a:latin typeface="Calibri" pitchFamily="34" charset="0"/>
              </a:rPr>
              <a:t>Ephebe</a:t>
            </a:r>
            <a:r>
              <a:rPr lang="ru-RU" b="1" dirty="0">
                <a:solidFill>
                  <a:schemeClr val="bg1"/>
                </a:solidFill>
                <a:latin typeface="Calibri" pitchFamily="34" charset="0"/>
              </a:rPr>
              <a:t> - </a:t>
            </a:r>
            <a:r>
              <a:rPr lang="ru-RU" b="1" dirty="0" err="1">
                <a:solidFill>
                  <a:schemeClr val="bg1"/>
                </a:solidFill>
                <a:latin typeface="Calibri" pitchFamily="34" charset="0"/>
              </a:rPr>
              <a:t>космополитный</a:t>
            </a:r>
            <a:r>
              <a:rPr lang="ru-RU" b="1" dirty="0">
                <a:solidFill>
                  <a:schemeClr val="bg1"/>
                </a:solidFill>
                <a:latin typeface="Calibri" pitchFamily="34" charset="0"/>
              </a:rPr>
              <a:t> род   цианобионтных лишайников насчитывающий 12 видов. На </a:t>
            </a:r>
            <a:r>
              <a:rPr lang="en-US" b="1" dirty="0">
                <a:solidFill>
                  <a:schemeClr val="bg1"/>
                </a:solidFill>
                <a:latin typeface="Calibri" pitchFamily="34" charset="0"/>
              </a:rPr>
              <a:t>C</a:t>
            </a:r>
            <a:r>
              <a:rPr lang="ru-RU" b="1" dirty="0" err="1">
                <a:solidFill>
                  <a:schemeClr val="bg1"/>
                </a:solidFill>
                <a:latin typeface="Calibri" pitchFamily="34" charset="0"/>
              </a:rPr>
              <a:t>еверо-востоке</a:t>
            </a:r>
            <a:r>
              <a:rPr lang="ru-RU" b="1" dirty="0">
                <a:solidFill>
                  <a:schemeClr val="bg1"/>
                </a:solidFill>
                <a:latin typeface="Calibri" pitchFamily="34" charset="0"/>
              </a:rPr>
              <a:t> европейской части России отмечен только один вид </a:t>
            </a:r>
            <a:r>
              <a:rPr lang="en-US" b="1" i="1" dirty="0" err="1">
                <a:solidFill>
                  <a:schemeClr val="bg1"/>
                </a:solidFill>
                <a:latin typeface="Calibri" pitchFamily="34" charset="0"/>
              </a:rPr>
              <a:t>Ephebe</a:t>
            </a:r>
            <a:r>
              <a:rPr lang="en-US" b="1" i="1" dirty="0">
                <a:solidFill>
                  <a:schemeClr val="bg1"/>
                </a:solidFill>
                <a:latin typeface="Calibri" pitchFamily="34" charset="0"/>
              </a:rPr>
              <a:t> </a:t>
            </a:r>
            <a:r>
              <a:rPr lang="en-US" b="1" i="1" dirty="0" err="1">
                <a:solidFill>
                  <a:schemeClr val="bg1"/>
                </a:solidFill>
                <a:latin typeface="Calibri" pitchFamily="34" charset="0"/>
              </a:rPr>
              <a:t>lanata</a:t>
            </a:r>
            <a:r>
              <a:rPr lang="ru-RU" b="1" dirty="0">
                <a:solidFill>
                  <a:schemeClr val="bg1"/>
                </a:solidFill>
                <a:latin typeface="Calibri" pitchFamily="34" charset="0"/>
              </a:rPr>
              <a:t> (</a:t>
            </a:r>
            <a:r>
              <a:rPr lang="en-US" b="1" dirty="0">
                <a:solidFill>
                  <a:schemeClr val="bg1"/>
                </a:solidFill>
                <a:latin typeface="Calibri" pitchFamily="34" charset="0"/>
              </a:rPr>
              <a:t>L</a:t>
            </a:r>
            <a:r>
              <a:rPr lang="ru-RU" b="1" dirty="0">
                <a:solidFill>
                  <a:schemeClr val="bg1"/>
                </a:solidFill>
                <a:latin typeface="Calibri" pitchFamily="34" charset="0"/>
              </a:rPr>
              <a:t>.) </a:t>
            </a:r>
            <a:r>
              <a:rPr lang="en-US" b="1" dirty="0">
                <a:solidFill>
                  <a:schemeClr val="bg1"/>
                </a:solidFill>
                <a:latin typeface="Calibri" pitchFamily="34" charset="0"/>
              </a:rPr>
              <a:t>Vain</a:t>
            </a:r>
            <a:r>
              <a:rPr lang="ru-RU" b="1" dirty="0">
                <a:solidFill>
                  <a:schemeClr val="bg1"/>
                </a:solidFill>
                <a:latin typeface="Calibri" pitchFamily="34" charset="0"/>
              </a:rPr>
              <a:t>. (Пыстина, </a:t>
            </a:r>
            <a:r>
              <a:rPr lang="ru-RU" b="1" dirty="0" err="1">
                <a:solidFill>
                  <a:schemeClr val="bg1"/>
                </a:solidFill>
                <a:latin typeface="Calibri" pitchFamily="34" charset="0"/>
              </a:rPr>
              <a:t>Хермансон</a:t>
            </a:r>
            <a:r>
              <a:rPr lang="ru-RU" b="1" dirty="0">
                <a:solidFill>
                  <a:schemeClr val="bg1"/>
                </a:solidFill>
                <a:latin typeface="Calibri" pitchFamily="34" charset="0"/>
              </a:rPr>
              <a:t>, в печати).  </a:t>
            </a:r>
            <a:endParaRPr lang="en-US" b="1" dirty="0">
              <a:solidFill>
                <a:schemeClr val="bg1"/>
              </a:solidFill>
              <a:latin typeface="Calibri" pitchFamily="34" charset="0"/>
            </a:endParaRPr>
          </a:p>
          <a:p>
            <a:endParaRPr lang="en-US" b="1" dirty="0">
              <a:solidFill>
                <a:schemeClr val="bg1"/>
              </a:solidFill>
              <a:latin typeface="Calibri" pitchFamily="34" charset="0"/>
            </a:endParaRPr>
          </a:p>
          <a:p>
            <a:endParaRPr lang="en-US" b="1" dirty="0">
              <a:solidFill>
                <a:schemeClr val="bg1"/>
              </a:solidFill>
              <a:latin typeface="Calibri" pitchFamily="34" charset="0"/>
            </a:endParaRPr>
          </a:p>
          <a:p>
            <a:endParaRPr lang="en-US" b="1" dirty="0">
              <a:solidFill>
                <a:schemeClr val="bg1"/>
              </a:solidFill>
              <a:latin typeface="Calibri" pitchFamily="34" charset="0"/>
            </a:endParaRPr>
          </a:p>
          <a:p>
            <a:endParaRPr lang="en-US" b="1" dirty="0">
              <a:solidFill>
                <a:schemeClr val="bg1"/>
              </a:solidFill>
              <a:latin typeface="Calibri" pitchFamily="34" charset="0"/>
            </a:endParaRPr>
          </a:p>
          <a:p>
            <a:endParaRPr lang="en-US" b="1" dirty="0">
              <a:solidFill>
                <a:schemeClr val="bg1"/>
              </a:solidFill>
              <a:latin typeface="Calibri" pitchFamily="34" charset="0"/>
            </a:endParaRPr>
          </a:p>
          <a:p>
            <a:endParaRPr lang="en-US" b="1" dirty="0">
              <a:solidFill>
                <a:schemeClr val="bg1"/>
              </a:solidFill>
              <a:latin typeface="Calibri" pitchFamily="34" charset="0"/>
            </a:endParaRPr>
          </a:p>
          <a:p>
            <a:endParaRPr lang="en-US" b="1" dirty="0">
              <a:solidFill>
                <a:schemeClr val="bg1"/>
              </a:solidFill>
              <a:latin typeface="Calibri" pitchFamily="34" charset="0"/>
            </a:endParaRPr>
          </a:p>
          <a:p>
            <a:endParaRPr lang="en-US" b="1" i="1" dirty="0">
              <a:solidFill>
                <a:schemeClr val="bg1"/>
              </a:solidFill>
              <a:latin typeface="Calibri" pitchFamily="34" charset="0"/>
            </a:endParaRPr>
          </a:p>
          <a:p>
            <a:endParaRPr lang="en-US" b="1" i="1" dirty="0">
              <a:solidFill>
                <a:schemeClr val="bg1"/>
              </a:solidFill>
              <a:latin typeface="Calibri" pitchFamily="34" charset="0"/>
            </a:endParaRPr>
          </a:p>
          <a:p>
            <a:r>
              <a:rPr lang="en-US" b="1" i="1" dirty="0">
                <a:solidFill>
                  <a:schemeClr val="bg1"/>
                </a:solidFill>
                <a:latin typeface="Calibri" pitchFamily="34" charset="0"/>
              </a:rPr>
              <a:t>                                     </a:t>
            </a:r>
            <a:r>
              <a:rPr lang="en-US" b="1" i="1" dirty="0" err="1">
                <a:solidFill>
                  <a:schemeClr val="bg1"/>
                </a:solidFill>
                <a:latin typeface="Calibri" pitchFamily="34" charset="0"/>
              </a:rPr>
              <a:t>Ephebe</a:t>
            </a:r>
            <a:r>
              <a:rPr lang="en-US" b="1" i="1" dirty="0">
                <a:solidFill>
                  <a:schemeClr val="bg1"/>
                </a:solidFill>
                <a:latin typeface="Calibri" pitchFamily="34" charset="0"/>
              </a:rPr>
              <a:t> </a:t>
            </a:r>
            <a:r>
              <a:rPr lang="en-US" b="1" i="1" dirty="0" err="1">
                <a:solidFill>
                  <a:schemeClr val="bg1"/>
                </a:solidFill>
                <a:latin typeface="Calibri" pitchFamily="34" charset="0"/>
              </a:rPr>
              <a:t>lanata</a:t>
            </a:r>
            <a:endParaRPr lang="en-US" b="1" i="1" dirty="0">
              <a:solidFill>
                <a:schemeClr val="bg1"/>
              </a:solidFill>
              <a:latin typeface="Calibri" pitchFamily="34" charset="0"/>
            </a:endParaRPr>
          </a:p>
          <a:p>
            <a:r>
              <a:rPr lang="en-US" b="1" dirty="0" err="1">
                <a:solidFill>
                  <a:schemeClr val="bg1"/>
                </a:solidFill>
                <a:latin typeface="Calibri" pitchFamily="34" charset="0"/>
              </a:rPr>
              <a:t>Foto</a:t>
            </a:r>
            <a:r>
              <a:rPr lang="en-US" b="1" dirty="0">
                <a:solidFill>
                  <a:schemeClr val="bg1"/>
                </a:solidFill>
                <a:latin typeface="Calibri" pitchFamily="34" charset="0"/>
              </a:rPr>
              <a:t> by Bernard </a:t>
            </a:r>
            <a:r>
              <a:rPr lang="en-US" b="1" dirty="0" err="1">
                <a:solidFill>
                  <a:schemeClr val="bg1"/>
                </a:solidFill>
                <a:latin typeface="Calibri" pitchFamily="34" charset="0"/>
              </a:rPr>
              <a:t>BOUFFINIER</a:t>
            </a:r>
            <a:endParaRPr lang="en-US" b="1" dirty="0">
              <a:solidFill>
                <a:schemeClr val="bg1"/>
              </a:solidFill>
              <a:latin typeface="Calibri" pitchFamily="34" charset="0"/>
            </a:endParaRPr>
          </a:p>
          <a:p>
            <a:r>
              <a:rPr lang="en-US" b="1" dirty="0">
                <a:solidFill>
                  <a:schemeClr val="bg1"/>
                </a:solidFill>
                <a:latin typeface="Calibri" pitchFamily="34" charset="0"/>
              </a:rPr>
              <a:t>Due to the ability of cyanobacteria to fix molecular nitrogen, </a:t>
            </a:r>
            <a:r>
              <a:rPr lang="en-US" b="1" dirty="0" err="1">
                <a:solidFill>
                  <a:schemeClr val="bg1"/>
                </a:solidFill>
                <a:latin typeface="Calibri" pitchFamily="34" charset="0"/>
              </a:rPr>
              <a:t>cyanobiont</a:t>
            </a:r>
            <a:r>
              <a:rPr lang="en-US" b="1" dirty="0">
                <a:solidFill>
                  <a:schemeClr val="bg1"/>
                </a:solidFill>
                <a:latin typeface="Calibri" pitchFamily="34" charset="0"/>
              </a:rPr>
              <a:t> lichens can develop stony substrates limited by the content of nutrients. This ability determines their significant role in the </a:t>
            </a:r>
            <a:r>
              <a:rPr lang="en-US" b="1" dirty="0" err="1">
                <a:solidFill>
                  <a:schemeClr val="bg1"/>
                </a:solidFill>
                <a:latin typeface="Calibri" pitchFamily="34" charset="0"/>
              </a:rPr>
              <a:t>epilithic</a:t>
            </a:r>
            <a:r>
              <a:rPr lang="en-US" b="1" dirty="0">
                <a:solidFill>
                  <a:schemeClr val="bg1"/>
                </a:solidFill>
                <a:latin typeface="Calibri" pitchFamily="34" charset="0"/>
              </a:rPr>
              <a:t> complexes of the northern regions of the Urals.</a:t>
            </a:r>
          </a:p>
          <a:p>
            <a:r>
              <a:rPr lang="en-US" b="1" dirty="0">
                <a:solidFill>
                  <a:schemeClr val="bg1"/>
                </a:solidFill>
                <a:latin typeface="Calibri" pitchFamily="34" charset="0"/>
              </a:rPr>
              <a:t> </a:t>
            </a:r>
            <a:r>
              <a:rPr lang="en-US" b="1" i="1" dirty="0" err="1">
                <a:solidFill>
                  <a:schemeClr val="bg1"/>
                </a:solidFill>
                <a:latin typeface="Calibri" pitchFamily="34" charset="0"/>
              </a:rPr>
              <a:t>Ephebe</a:t>
            </a:r>
            <a:r>
              <a:rPr lang="en-US" b="1" dirty="0">
                <a:solidFill>
                  <a:schemeClr val="bg1"/>
                </a:solidFill>
                <a:latin typeface="Calibri" pitchFamily="34" charset="0"/>
              </a:rPr>
              <a:t> is a cosmopolitan genus of </a:t>
            </a:r>
            <a:r>
              <a:rPr lang="en-US" b="1" dirty="0" err="1">
                <a:solidFill>
                  <a:schemeClr val="bg1"/>
                </a:solidFill>
                <a:latin typeface="Calibri" pitchFamily="34" charset="0"/>
              </a:rPr>
              <a:t>cyanobiontic</a:t>
            </a:r>
            <a:r>
              <a:rPr lang="en-US" b="1" dirty="0">
                <a:solidFill>
                  <a:schemeClr val="bg1"/>
                </a:solidFill>
                <a:latin typeface="Calibri" pitchFamily="34" charset="0"/>
              </a:rPr>
              <a:t> lichens with 12 species. In the north-east of the European part of Russia, only one species </a:t>
            </a:r>
            <a:r>
              <a:rPr lang="en-US" b="1" i="1" dirty="0" err="1">
                <a:solidFill>
                  <a:schemeClr val="bg1"/>
                </a:solidFill>
                <a:latin typeface="Calibri" pitchFamily="34" charset="0"/>
              </a:rPr>
              <a:t>Ephebe</a:t>
            </a:r>
            <a:r>
              <a:rPr lang="en-US" b="1" i="1" dirty="0">
                <a:solidFill>
                  <a:schemeClr val="bg1"/>
                </a:solidFill>
                <a:latin typeface="Calibri" pitchFamily="34" charset="0"/>
              </a:rPr>
              <a:t> </a:t>
            </a:r>
            <a:r>
              <a:rPr lang="en-US" b="1" i="1" dirty="0" err="1">
                <a:solidFill>
                  <a:schemeClr val="bg1"/>
                </a:solidFill>
                <a:latin typeface="Calibri" pitchFamily="34" charset="0"/>
              </a:rPr>
              <a:t>lanata</a:t>
            </a:r>
            <a:r>
              <a:rPr lang="en-US" b="1" i="1" dirty="0">
                <a:solidFill>
                  <a:schemeClr val="bg1"/>
                </a:solidFill>
                <a:latin typeface="Calibri" pitchFamily="34" charset="0"/>
              </a:rPr>
              <a:t> </a:t>
            </a:r>
            <a:r>
              <a:rPr lang="en-US" b="1" dirty="0">
                <a:solidFill>
                  <a:schemeClr val="bg1"/>
                </a:solidFill>
                <a:latin typeface="Calibri" pitchFamily="34" charset="0"/>
              </a:rPr>
              <a:t>(L.) Vain was </a:t>
            </a:r>
            <a:r>
              <a:rPr lang="en-US" b="1" dirty="0" smtClean="0">
                <a:solidFill>
                  <a:schemeClr val="bg1"/>
                </a:solidFill>
                <a:latin typeface="Calibri" pitchFamily="34" charset="0"/>
              </a:rPr>
              <a:t>recorded </a:t>
            </a:r>
            <a:r>
              <a:rPr lang="en-US" b="1" dirty="0">
                <a:solidFill>
                  <a:schemeClr val="bg1"/>
                </a:solidFill>
                <a:latin typeface="Calibri" pitchFamily="34" charset="0"/>
              </a:rPr>
              <a:t>(</a:t>
            </a:r>
            <a:r>
              <a:rPr lang="en-US" b="1" dirty="0" err="1">
                <a:solidFill>
                  <a:schemeClr val="bg1"/>
                </a:solidFill>
                <a:latin typeface="Calibri" pitchFamily="34" charset="0"/>
              </a:rPr>
              <a:t>Pustina</a:t>
            </a:r>
            <a:r>
              <a:rPr lang="en-US" b="1" dirty="0">
                <a:solidFill>
                  <a:schemeClr val="bg1"/>
                </a:solidFill>
                <a:latin typeface="Calibri" pitchFamily="34" charset="0"/>
              </a:rPr>
              <a:t>, </a:t>
            </a:r>
            <a:r>
              <a:rPr lang="en-US" b="1" dirty="0" err="1">
                <a:solidFill>
                  <a:schemeClr val="bg1"/>
                </a:solidFill>
                <a:latin typeface="Calibri" pitchFamily="34" charset="0"/>
              </a:rPr>
              <a:t>Hermanson</a:t>
            </a:r>
            <a:r>
              <a:rPr lang="en-US" b="1" dirty="0">
                <a:solidFill>
                  <a:schemeClr val="bg1"/>
                </a:solidFill>
                <a:latin typeface="Calibri" pitchFamily="34" charset="0"/>
              </a:rPr>
              <a:t>, in press).</a:t>
            </a:r>
            <a:endParaRPr lang="ru-RU" b="1" dirty="0">
              <a:solidFill>
                <a:schemeClr val="bg1"/>
              </a:solidFill>
              <a:latin typeface="Calibri" pitchFamily="34" charset="0"/>
            </a:endParaRPr>
          </a:p>
          <a:p>
            <a:endParaRPr lang="ru-RU" dirty="0">
              <a:latin typeface="Calibri" pitchFamily="34" charset="0"/>
            </a:endParaRPr>
          </a:p>
        </p:txBody>
      </p:sp>
      <p:pic>
        <p:nvPicPr>
          <p:cNvPr id="15363" name="Рисунок 8" descr="Ephebe_lanata_BB_St_Herbot_RS1.jpg"/>
          <p:cNvPicPr>
            <a:picLocks noChangeAspect="1"/>
          </p:cNvPicPr>
          <p:nvPr/>
        </p:nvPicPr>
        <p:blipFill>
          <a:blip r:embed="rId3" cstate="print"/>
          <a:srcRect/>
          <a:stretch>
            <a:fillRect/>
          </a:stretch>
        </p:blipFill>
        <p:spPr bwMode="auto">
          <a:xfrm>
            <a:off x="179512" y="2060848"/>
            <a:ext cx="2879725" cy="2303462"/>
          </a:xfrm>
          <a:prstGeom prst="rect">
            <a:avLst/>
          </a:prstGeom>
          <a:noFill/>
          <a:ln w="9525">
            <a:noFill/>
            <a:miter lim="800000"/>
            <a:headEnd/>
            <a:tailEnd/>
          </a:ln>
        </p:spPr>
      </p:pic>
      <p:pic>
        <p:nvPicPr>
          <p:cNvPr id="15364" name="Рисунок 6" descr="WP_20180823_014.jpg"/>
          <p:cNvPicPr>
            <a:picLocks noChangeAspect="1"/>
          </p:cNvPicPr>
          <p:nvPr/>
        </p:nvPicPr>
        <p:blipFill>
          <a:blip r:embed="rId4" cstate="print"/>
          <a:srcRect l="3539" t="10802" b="24800"/>
          <a:stretch>
            <a:fillRect/>
          </a:stretch>
        </p:blipFill>
        <p:spPr bwMode="auto">
          <a:xfrm>
            <a:off x="3924300" y="2349500"/>
            <a:ext cx="4984750" cy="1871663"/>
          </a:xfrm>
          <a:prstGeom prst="rect">
            <a:avLst/>
          </a:prstGeom>
          <a:noFill/>
          <a:ln w="9525">
            <a:noFill/>
            <a:miter lim="800000"/>
            <a:headEnd/>
            <a:tailEnd/>
          </a:ln>
        </p:spPr>
      </p:pic>
      <p:sp>
        <p:nvSpPr>
          <p:cNvPr id="8" name="Стрелка вниз 7"/>
          <p:cNvSpPr>
            <a:spLocks noChangeArrowheads="1"/>
          </p:cNvSpPr>
          <p:nvPr/>
        </p:nvSpPr>
        <p:spPr bwMode="auto">
          <a:xfrm rot="14544812">
            <a:off x="4030296" y="3829617"/>
            <a:ext cx="431800" cy="1074887"/>
          </a:xfrm>
          <a:prstGeom prst="downArrow">
            <a:avLst>
              <a:gd name="adj1" fmla="val 50000"/>
              <a:gd name="adj2" fmla="val 50074"/>
            </a:avLst>
          </a:prstGeom>
          <a:solidFill>
            <a:schemeClr val="accent1"/>
          </a:solidFill>
          <a:ln w="25400" algn="ctr">
            <a:solidFill>
              <a:srgbClr val="085091"/>
            </a:solidFill>
            <a:miter lim="800000"/>
            <a:headEnd/>
            <a:tailEnd/>
          </a:ln>
        </p:spPr>
        <p:txBody>
          <a:bodyPr vert="eaVert" anchor="ctr"/>
          <a:lstStyle/>
          <a:p>
            <a:pPr algn="ctr" fontAlgn="auto">
              <a:spcBef>
                <a:spcPts val="0"/>
              </a:spcBef>
              <a:spcAft>
                <a:spcPts val="0"/>
              </a:spcAft>
              <a:defRPr/>
            </a:pPr>
            <a:endParaRPr lang="ru-RU">
              <a:solidFill>
                <a:schemeClr val="lt1"/>
              </a:solidFill>
              <a:latin typeface="+mn-lt"/>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17410" name="TextBox 4"/>
          <p:cNvSpPr txBox="1">
            <a:spLocks noChangeArrowheads="1"/>
          </p:cNvSpPr>
          <p:nvPr/>
        </p:nvSpPr>
        <p:spPr bwMode="auto">
          <a:xfrm>
            <a:off x="250825" y="188913"/>
            <a:ext cx="8713788" cy="2308225"/>
          </a:xfrm>
          <a:prstGeom prst="rect">
            <a:avLst/>
          </a:prstGeom>
          <a:noFill/>
          <a:ln w="9525">
            <a:noFill/>
            <a:miter lim="800000"/>
            <a:headEnd/>
            <a:tailEnd/>
          </a:ln>
        </p:spPr>
        <p:txBody>
          <a:bodyPr>
            <a:spAutoFit/>
          </a:bodyPr>
          <a:lstStyle/>
          <a:p>
            <a:r>
              <a:rPr lang="ru-RU" b="1" dirty="0">
                <a:solidFill>
                  <a:schemeClr val="bg1"/>
                </a:solidFill>
                <a:latin typeface="Calibri" pitchFamily="34" charset="0"/>
              </a:rPr>
              <a:t>В роде </a:t>
            </a:r>
            <a:r>
              <a:rPr lang="en-US" b="1" dirty="0" err="1">
                <a:solidFill>
                  <a:schemeClr val="bg1"/>
                </a:solidFill>
                <a:latin typeface="Calibri" pitchFamily="34" charset="0"/>
              </a:rPr>
              <a:t>Stigomema</a:t>
            </a:r>
            <a:r>
              <a:rPr lang="en-US" b="1" dirty="0">
                <a:solidFill>
                  <a:schemeClr val="bg1"/>
                </a:solidFill>
                <a:latin typeface="Calibri" pitchFamily="34" charset="0"/>
              </a:rPr>
              <a:t> </a:t>
            </a:r>
            <a:r>
              <a:rPr lang="ru-RU" b="1" dirty="0">
                <a:solidFill>
                  <a:schemeClr val="bg1"/>
                </a:solidFill>
                <a:latin typeface="Calibri" pitchFamily="34" charset="0"/>
              </a:rPr>
              <a:t>известно более 80 видов, но многие из них не достаточно полно описаны и изучены. В Европе известно 12 видов </a:t>
            </a:r>
            <a:r>
              <a:rPr lang="ru-RU" b="1" dirty="0" err="1">
                <a:solidFill>
                  <a:schemeClr val="bg1"/>
                </a:solidFill>
                <a:latin typeface="Calibri" pitchFamily="34" charset="0"/>
              </a:rPr>
              <a:t>стигонем</a:t>
            </a:r>
            <a:r>
              <a:rPr lang="ru-RU" b="1" dirty="0">
                <a:solidFill>
                  <a:schemeClr val="bg1"/>
                </a:solidFill>
                <a:latin typeface="Calibri" pitchFamily="34" charset="0"/>
              </a:rPr>
              <a:t>. На территории  европейского северо-востока 5 видов данного рода.  </a:t>
            </a:r>
            <a:endParaRPr lang="en-US" b="1" dirty="0">
              <a:solidFill>
                <a:schemeClr val="bg1"/>
              </a:solidFill>
              <a:latin typeface="Calibri" pitchFamily="34" charset="0"/>
            </a:endParaRPr>
          </a:p>
          <a:p>
            <a:r>
              <a:rPr lang="en-US" b="1" dirty="0">
                <a:solidFill>
                  <a:schemeClr val="bg1"/>
                </a:solidFill>
                <a:latin typeface="Calibri" pitchFamily="34" charset="0"/>
              </a:rPr>
              <a:t>____________________________________________________</a:t>
            </a:r>
          </a:p>
          <a:p>
            <a:endParaRPr lang="en-US" b="1" dirty="0">
              <a:solidFill>
                <a:schemeClr val="bg1"/>
              </a:solidFill>
              <a:latin typeface="Calibri" pitchFamily="34" charset="0"/>
            </a:endParaRPr>
          </a:p>
          <a:p>
            <a:r>
              <a:rPr lang="en-US" b="1" dirty="0">
                <a:solidFill>
                  <a:schemeClr val="bg1"/>
                </a:solidFill>
                <a:latin typeface="Calibri" pitchFamily="34" charset="0"/>
              </a:rPr>
              <a:t>More than 80 species are known in the genus </a:t>
            </a:r>
            <a:r>
              <a:rPr lang="en-US" b="1" dirty="0" err="1">
                <a:solidFill>
                  <a:schemeClr val="bg1"/>
                </a:solidFill>
                <a:latin typeface="Calibri" pitchFamily="34" charset="0"/>
              </a:rPr>
              <a:t>Stigomema</a:t>
            </a:r>
            <a:r>
              <a:rPr lang="en-US" b="1" dirty="0">
                <a:solidFill>
                  <a:schemeClr val="bg1"/>
                </a:solidFill>
                <a:latin typeface="Calibri" pitchFamily="34" charset="0"/>
              </a:rPr>
              <a:t>, but many of them are not fully described and studied. In Europe, 12 species are known. In the European northeast there are 5 species of this genus.</a:t>
            </a:r>
            <a:endParaRPr lang="ru-RU" dirty="0">
              <a:latin typeface="Calibri" pitchFamily="34" charset="0"/>
            </a:endParaRPr>
          </a:p>
        </p:txBody>
      </p:sp>
      <p:sp>
        <p:nvSpPr>
          <p:cNvPr id="17411" name="Прямоугольник 11"/>
          <p:cNvSpPr>
            <a:spLocks noChangeArrowheads="1"/>
          </p:cNvSpPr>
          <p:nvPr/>
        </p:nvSpPr>
        <p:spPr bwMode="auto">
          <a:xfrm>
            <a:off x="5076825" y="6021388"/>
            <a:ext cx="3490913" cy="830997"/>
          </a:xfrm>
          <a:prstGeom prst="rect">
            <a:avLst/>
          </a:prstGeom>
          <a:noFill/>
          <a:ln w="9525">
            <a:noFill/>
            <a:miter lim="800000"/>
            <a:headEnd/>
            <a:tailEnd/>
          </a:ln>
        </p:spPr>
        <p:txBody>
          <a:bodyPr>
            <a:spAutoFit/>
          </a:bodyPr>
          <a:lstStyle/>
          <a:p>
            <a:pPr fontAlgn="b"/>
            <a:r>
              <a:rPr lang="en-US" sz="1600" b="1" i="1" dirty="0">
                <a:solidFill>
                  <a:schemeClr val="bg1"/>
                </a:solidFill>
                <a:latin typeface="Arial Cyr" pitchFamily="34" charset="0"/>
              </a:rPr>
              <a:t>Stigonema </a:t>
            </a:r>
            <a:r>
              <a:rPr lang="en-US" sz="1600" b="1" i="1" dirty="0" err="1">
                <a:solidFill>
                  <a:schemeClr val="bg1"/>
                </a:solidFill>
                <a:latin typeface="Arial Cyr" pitchFamily="34" charset="0"/>
              </a:rPr>
              <a:t>minutum</a:t>
            </a:r>
            <a:r>
              <a:rPr lang="en-US" sz="1600" b="1" i="1" dirty="0">
                <a:solidFill>
                  <a:schemeClr val="bg1"/>
                </a:solidFill>
                <a:latin typeface="Arial Cyr" pitchFamily="34" charset="0"/>
              </a:rPr>
              <a:t> </a:t>
            </a:r>
            <a:r>
              <a:rPr lang="en-US" sz="1600" b="1" dirty="0">
                <a:solidFill>
                  <a:schemeClr val="bg1"/>
                </a:solidFill>
                <a:latin typeface="Arial Cyr" pitchFamily="34" charset="0"/>
              </a:rPr>
              <a:t>(</a:t>
            </a:r>
            <a:r>
              <a:rPr lang="en-US" sz="1600" b="1" dirty="0" err="1">
                <a:solidFill>
                  <a:schemeClr val="bg1"/>
                </a:solidFill>
                <a:latin typeface="Arial Cyr" pitchFamily="34" charset="0"/>
              </a:rPr>
              <a:t>Agardh</a:t>
            </a:r>
            <a:r>
              <a:rPr lang="en-US" sz="1600" b="1" dirty="0">
                <a:solidFill>
                  <a:schemeClr val="bg1"/>
                </a:solidFill>
                <a:latin typeface="Arial Cyr" pitchFamily="34" charset="0"/>
              </a:rPr>
              <a:t>) </a:t>
            </a:r>
            <a:r>
              <a:rPr lang="en-US" sz="1600" b="1" dirty="0" err="1">
                <a:solidFill>
                  <a:schemeClr val="bg1"/>
                </a:solidFill>
                <a:latin typeface="Arial Cyr" pitchFamily="34" charset="0"/>
              </a:rPr>
              <a:t>Hassal</a:t>
            </a:r>
            <a:r>
              <a:rPr lang="en-US" sz="1600" b="1" dirty="0">
                <a:solidFill>
                  <a:schemeClr val="bg1"/>
                </a:solidFill>
                <a:latin typeface="Arial Cyr" pitchFamily="34" charset="0"/>
              </a:rPr>
              <a:t> ex </a:t>
            </a:r>
            <a:r>
              <a:rPr lang="en-US" sz="1600" b="1" dirty="0" err="1">
                <a:solidFill>
                  <a:schemeClr val="bg1"/>
                </a:solidFill>
                <a:latin typeface="Arial Cyr" pitchFamily="34" charset="0"/>
              </a:rPr>
              <a:t>Bornet</a:t>
            </a:r>
            <a:r>
              <a:rPr lang="en-US" sz="1600" b="1" dirty="0">
                <a:solidFill>
                  <a:schemeClr val="bg1"/>
                </a:solidFill>
                <a:latin typeface="Arial Cyr" pitchFamily="34" charset="0"/>
              </a:rPr>
              <a:t> et </a:t>
            </a:r>
            <a:r>
              <a:rPr lang="en-US" sz="1600" b="1" dirty="0" err="1">
                <a:solidFill>
                  <a:schemeClr val="bg1"/>
                </a:solidFill>
                <a:latin typeface="Arial Cyr" pitchFamily="34" charset="0"/>
              </a:rPr>
              <a:t>Flahault</a:t>
            </a:r>
            <a:r>
              <a:rPr lang="en-US" sz="1600" b="1" dirty="0">
                <a:solidFill>
                  <a:schemeClr val="bg1"/>
                </a:solidFill>
                <a:latin typeface="Arial Cyr" pitchFamily="34" charset="0"/>
              </a:rPr>
              <a:t> </a:t>
            </a:r>
            <a:r>
              <a:rPr lang="en-US" sz="1600" b="1" dirty="0" smtClean="0">
                <a:solidFill>
                  <a:schemeClr val="bg1"/>
                </a:solidFill>
                <a:latin typeface="Arial Cyr" pitchFamily="34" charset="0"/>
              </a:rPr>
              <a:t>(filaments </a:t>
            </a:r>
            <a:r>
              <a:rPr lang="en-US" sz="1600" b="1" dirty="0" smtClean="0">
                <a:solidFill>
                  <a:schemeClr val="bg1"/>
                </a:solidFill>
                <a:latin typeface="Arial Cyr" pitchFamily="34" charset="0"/>
              </a:rPr>
              <a:t>15-40 </a:t>
            </a:r>
            <a:r>
              <a:rPr lang="en-US" sz="1600" b="1" dirty="0" smtClean="0">
                <a:solidFill>
                  <a:schemeClr val="bg1"/>
                </a:solidFill>
              </a:rPr>
              <a:t>µ</a:t>
            </a:r>
            <a:r>
              <a:rPr lang="en-US" sz="1600" b="1" dirty="0" smtClean="0">
                <a:solidFill>
                  <a:schemeClr val="bg1"/>
                </a:solidFill>
                <a:latin typeface="Arial Cyr" pitchFamily="34" charset="0"/>
              </a:rPr>
              <a:t>m)</a:t>
            </a:r>
            <a:endParaRPr lang="en-US" sz="1600" b="1" dirty="0">
              <a:solidFill>
                <a:schemeClr val="bg1"/>
              </a:solidFill>
              <a:latin typeface="Arial Cyr" pitchFamily="34" charset="0"/>
            </a:endParaRPr>
          </a:p>
        </p:txBody>
      </p:sp>
      <p:sp>
        <p:nvSpPr>
          <p:cNvPr id="17412" name="Прямоугольник 12"/>
          <p:cNvSpPr>
            <a:spLocks noChangeArrowheads="1"/>
          </p:cNvSpPr>
          <p:nvPr/>
        </p:nvSpPr>
        <p:spPr bwMode="auto">
          <a:xfrm>
            <a:off x="250825" y="6021388"/>
            <a:ext cx="4572000" cy="584775"/>
          </a:xfrm>
          <a:prstGeom prst="rect">
            <a:avLst/>
          </a:prstGeom>
          <a:noFill/>
          <a:ln w="9525">
            <a:noFill/>
            <a:miter lim="800000"/>
            <a:headEnd/>
            <a:tailEnd/>
          </a:ln>
        </p:spPr>
        <p:txBody>
          <a:bodyPr>
            <a:spAutoFit/>
          </a:bodyPr>
          <a:lstStyle/>
          <a:p>
            <a:pPr fontAlgn="b"/>
            <a:r>
              <a:rPr lang="en-US" sz="1600" b="1" i="1" dirty="0">
                <a:solidFill>
                  <a:schemeClr val="bg1"/>
                </a:solidFill>
                <a:latin typeface="Arial Cyr" pitchFamily="34" charset="0"/>
              </a:rPr>
              <a:t>Stigonema </a:t>
            </a:r>
            <a:r>
              <a:rPr lang="en-US" sz="1600" b="1" i="1" dirty="0" err="1">
                <a:solidFill>
                  <a:schemeClr val="bg1"/>
                </a:solidFill>
                <a:latin typeface="Arial Cyr" pitchFamily="34" charset="0"/>
              </a:rPr>
              <a:t>ocellatum</a:t>
            </a:r>
            <a:r>
              <a:rPr lang="en-US" sz="1600" b="1" i="1" dirty="0">
                <a:solidFill>
                  <a:schemeClr val="bg1"/>
                </a:solidFill>
                <a:latin typeface="Arial Cyr" pitchFamily="34" charset="0"/>
              </a:rPr>
              <a:t> </a:t>
            </a:r>
            <a:r>
              <a:rPr lang="en-US" sz="1600" b="1" dirty="0">
                <a:solidFill>
                  <a:schemeClr val="bg1"/>
                </a:solidFill>
                <a:latin typeface="Arial Cyr" pitchFamily="34" charset="0"/>
              </a:rPr>
              <a:t>(Dillwyn) </a:t>
            </a:r>
            <a:r>
              <a:rPr lang="en-US" sz="1600" b="1" dirty="0" err="1">
                <a:solidFill>
                  <a:schemeClr val="bg1"/>
                </a:solidFill>
                <a:latin typeface="Arial Cyr" pitchFamily="34" charset="0"/>
              </a:rPr>
              <a:t>Thuret</a:t>
            </a:r>
            <a:r>
              <a:rPr lang="en-US" sz="1600" b="1" dirty="0">
                <a:solidFill>
                  <a:schemeClr val="bg1"/>
                </a:solidFill>
                <a:latin typeface="Arial Cyr" pitchFamily="34" charset="0"/>
              </a:rPr>
              <a:t> ex </a:t>
            </a:r>
            <a:r>
              <a:rPr lang="en-US" sz="1600" b="1" dirty="0" err="1">
                <a:solidFill>
                  <a:schemeClr val="bg1"/>
                </a:solidFill>
                <a:latin typeface="Arial Cyr" pitchFamily="34" charset="0"/>
              </a:rPr>
              <a:t>Bornet</a:t>
            </a:r>
            <a:r>
              <a:rPr lang="en-US" sz="1600" b="1" dirty="0">
                <a:solidFill>
                  <a:schemeClr val="bg1"/>
                </a:solidFill>
                <a:latin typeface="Arial Cyr" pitchFamily="34" charset="0"/>
              </a:rPr>
              <a:t> et </a:t>
            </a:r>
            <a:r>
              <a:rPr lang="en-US" sz="1600" b="1" dirty="0" err="1">
                <a:solidFill>
                  <a:schemeClr val="bg1"/>
                </a:solidFill>
                <a:latin typeface="Arial Cyr" pitchFamily="34" charset="0"/>
              </a:rPr>
              <a:t>Flahault</a:t>
            </a:r>
            <a:r>
              <a:rPr lang="en-US" sz="1600" b="1" dirty="0">
                <a:solidFill>
                  <a:schemeClr val="bg1"/>
                </a:solidFill>
                <a:latin typeface="Arial Cyr" pitchFamily="34" charset="0"/>
              </a:rPr>
              <a:t> </a:t>
            </a:r>
            <a:r>
              <a:rPr lang="en-US" sz="1600" b="1" dirty="0" smtClean="0">
                <a:solidFill>
                  <a:schemeClr val="bg1"/>
                </a:solidFill>
                <a:latin typeface="Arial Cyr" pitchFamily="34" charset="0"/>
              </a:rPr>
              <a:t>(filaments 14-50 </a:t>
            </a:r>
            <a:r>
              <a:rPr lang="en-US" sz="1600" b="1" dirty="0" smtClean="0">
                <a:solidFill>
                  <a:schemeClr val="bg1"/>
                </a:solidFill>
              </a:rPr>
              <a:t>µ</a:t>
            </a:r>
            <a:r>
              <a:rPr lang="en-US" sz="1600" b="1" dirty="0" smtClean="0">
                <a:solidFill>
                  <a:schemeClr val="bg1"/>
                </a:solidFill>
                <a:latin typeface="Arial Cyr" pitchFamily="34" charset="0"/>
              </a:rPr>
              <a:t>m)</a:t>
            </a:r>
            <a:endParaRPr lang="en-US" sz="1600" b="1" dirty="0">
              <a:solidFill>
                <a:schemeClr val="bg1"/>
              </a:solidFill>
              <a:latin typeface="Arial Cyr" pitchFamily="34" charset="0"/>
            </a:endParaRPr>
          </a:p>
        </p:txBody>
      </p:sp>
      <p:pic>
        <p:nvPicPr>
          <p:cNvPr id="17413" name="Рисунок 14" descr="Stigonema_3.jpg"/>
          <p:cNvPicPr>
            <a:picLocks noChangeAspect="1"/>
          </p:cNvPicPr>
          <p:nvPr/>
        </p:nvPicPr>
        <p:blipFill>
          <a:blip r:embed="rId2" cstate="print"/>
          <a:srcRect/>
          <a:stretch>
            <a:fillRect/>
          </a:stretch>
        </p:blipFill>
        <p:spPr bwMode="auto">
          <a:xfrm>
            <a:off x="250825" y="2636838"/>
            <a:ext cx="4213225" cy="3159125"/>
          </a:xfrm>
          <a:prstGeom prst="rect">
            <a:avLst/>
          </a:prstGeom>
          <a:noFill/>
          <a:ln w="9525">
            <a:noFill/>
            <a:miter lim="800000"/>
            <a:headEnd/>
            <a:tailEnd/>
          </a:ln>
        </p:spPr>
      </p:pic>
      <p:pic>
        <p:nvPicPr>
          <p:cNvPr id="17414" name="Picture 6" descr="5_Ж_19_к0015"/>
          <p:cNvPicPr>
            <a:picLocks noChangeAspect="1" noChangeArrowheads="1"/>
          </p:cNvPicPr>
          <p:nvPr/>
        </p:nvPicPr>
        <p:blipFill>
          <a:blip r:embed="rId3" cstate="print"/>
          <a:srcRect/>
          <a:stretch>
            <a:fillRect/>
          </a:stretch>
        </p:blipFill>
        <p:spPr bwMode="auto">
          <a:xfrm>
            <a:off x="4716463" y="2636838"/>
            <a:ext cx="4284662" cy="321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18434" name="Прямоугольник 11"/>
          <p:cNvSpPr>
            <a:spLocks noChangeArrowheads="1"/>
          </p:cNvSpPr>
          <p:nvPr/>
        </p:nvSpPr>
        <p:spPr bwMode="auto">
          <a:xfrm>
            <a:off x="4355976" y="3573016"/>
            <a:ext cx="4680520" cy="584775"/>
          </a:xfrm>
          <a:prstGeom prst="rect">
            <a:avLst/>
          </a:prstGeom>
          <a:noFill/>
          <a:ln w="9525">
            <a:noFill/>
            <a:miter lim="800000"/>
            <a:headEnd/>
            <a:tailEnd/>
          </a:ln>
        </p:spPr>
        <p:txBody>
          <a:bodyPr wrap="square">
            <a:spAutoFit/>
          </a:bodyPr>
          <a:lstStyle/>
          <a:p>
            <a:pPr fontAlgn="b"/>
            <a:r>
              <a:rPr lang="en-US" sz="1600" b="1" i="1" dirty="0">
                <a:solidFill>
                  <a:schemeClr val="bg1"/>
                </a:solidFill>
                <a:latin typeface="Arial Cyr" pitchFamily="34" charset="0"/>
              </a:rPr>
              <a:t>Stigonema </a:t>
            </a:r>
            <a:r>
              <a:rPr lang="en-US" sz="1600" b="1" i="1" dirty="0" err="1">
                <a:solidFill>
                  <a:schemeClr val="bg1"/>
                </a:solidFill>
                <a:latin typeface="Arial Cyr" pitchFamily="34" charset="0"/>
              </a:rPr>
              <a:t>mamillosum</a:t>
            </a:r>
            <a:r>
              <a:rPr lang="en-US" sz="1600" b="1" i="1" dirty="0">
                <a:solidFill>
                  <a:schemeClr val="bg1"/>
                </a:solidFill>
                <a:latin typeface="Arial Cyr" pitchFamily="34" charset="0"/>
              </a:rPr>
              <a:t> </a:t>
            </a:r>
            <a:r>
              <a:rPr lang="en-US" sz="1600" b="1" dirty="0">
                <a:solidFill>
                  <a:schemeClr val="bg1"/>
                </a:solidFill>
                <a:latin typeface="Arial Cyr" pitchFamily="34" charset="0"/>
              </a:rPr>
              <a:t>(</a:t>
            </a:r>
            <a:r>
              <a:rPr lang="en-US" sz="1600" b="1" dirty="0" err="1">
                <a:solidFill>
                  <a:schemeClr val="bg1"/>
                </a:solidFill>
                <a:latin typeface="Arial Cyr" pitchFamily="34" charset="0"/>
              </a:rPr>
              <a:t>Lyngbye</a:t>
            </a:r>
            <a:r>
              <a:rPr lang="en-US" sz="1600" b="1" dirty="0">
                <a:solidFill>
                  <a:schemeClr val="bg1"/>
                </a:solidFill>
                <a:latin typeface="Arial Cyr" pitchFamily="34" charset="0"/>
              </a:rPr>
              <a:t>) </a:t>
            </a:r>
            <a:r>
              <a:rPr lang="en-US" sz="1600" b="1" dirty="0" err="1">
                <a:solidFill>
                  <a:schemeClr val="bg1"/>
                </a:solidFill>
                <a:latin typeface="Arial Cyr" pitchFamily="34" charset="0"/>
              </a:rPr>
              <a:t>Agardh</a:t>
            </a:r>
            <a:r>
              <a:rPr lang="en-US" sz="1600" b="1" dirty="0">
                <a:solidFill>
                  <a:schemeClr val="bg1"/>
                </a:solidFill>
                <a:latin typeface="Arial Cyr" pitchFamily="34" charset="0"/>
              </a:rPr>
              <a:t> ex </a:t>
            </a:r>
            <a:r>
              <a:rPr lang="en-US" sz="1600" b="1" dirty="0" err="1">
                <a:solidFill>
                  <a:schemeClr val="bg1"/>
                </a:solidFill>
                <a:latin typeface="Arial Cyr" pitchFamily="34" charset="0"/>
              </a:rPr>
              <a:t>Bornet</a:t>
            </a:r>
            <a:r>
              <a:rPr lang="en-US" sz="1600" b="1" dirty="0">
                <a:solidFill>
                  <a:schemeClr val="bg1"/>
                </a:solidFill>
                <a:latin typeface="Arial Cyr" pitchFamily="34" charset="0"/>
              </a:rPr>
              <a:t> et </a:t>
            </a:r>
            <a:r>
              <a:rPr lang="en-US" sz="1600" b="1" dirty="0" err="1">
                <a:solidFill>
                  <a:schemeClr val="bg1"/>
                </a:solidFill>
                <a:latin typeface="Arial Cyr" pitchFamily="34" charset="0"/>
              </a:rPr>
              <a:t>Flahault</a:t>
            </a:r>
            <a:r>
              <a:rPr lang="en-US" sz="1600" b="1" dirty="0">
                <a:solidFill>
                  <a:schemeClr val="bg1"/>
                </a:solidFill>
                <a:latin typeface="Arial Cyr" pitchFamily="34" charset="0"/>
              </a:rPr>
              <a:t> </a:t>
            </a:r>
            <a:r>
              <a:rPr lang="en-US" sz="1600" b="1" dirty="0" smtClean="0">
                <a:solidFill>
                  <a:schemeClr val="bg1"/>
                </a:solidFill>
                <a:latin typeface="Arial Cyr" pitchFamily="34" charset="0"/>
              </a:rPr>
              <a:t>(filaments </a:t>
            </a:r>
            <a:r>
              <a:rPr lang="en-US" sz="1600" b="1" dirty="0" smtClean="0">
                <a:solidFill>
                  <a:schemeClr val="bg1"/>
                </a:solidFill>
                <a:latin typeface="Arial Cyr" pitchFamily="34" charset="0"/>
              </a:rPr>
              <a:t>up to 65 </a:t>
            </a:r>
            <a:r>
              <a:rPr lang="en-US" sz="1600" b="1" dirty="0" smtClean="0">
                <a:solidFill>
                  <a:schemeClr val="bg1"/>
                </a:solidFill>
              </a:rPr>
              <a:t>µ</a:t>
            </a:r>
            <a:r>
              <a:rPr lang="en-US" sz="1600" b="1" dirty="0" smtClean="0">
                <a:solidFill>
                  <a:schemeClr val="bg1"/>
                </a:solidFill>
                <a:latin typeface="Arial Cyr" pitchFamily="34" charset="0"/>
              </a:rPr>
              <a:t>m)</a:t>
            </a:r>
            <a:endParaRPr lang="en-US" sz="1600" b="1" dirty="0">
              <a:solidFill>
                <a:schemeClr val="bg1"/>
              </a:solidFill>
              <a:latin typeface="Arial Cyr" pitchFamily="34" charset="0"/>
            </a:endParaRPr>
          </a:p>
        </p:txBody>
      </p:sp>
      <p:sp>
        <p:nvSpPr>
          <p:cNvPr id="18435" name="Прямоугольник 12"/>
          <p:cNvSpPr>
            <a:spLocks noChangeArrowheads="1"/>
          </p:cNvSpPr>
          <p:nvPr/>
        </p:nvSpPr>
        <p:spPr bwMode="auto">
          <a:xfrm>
            <a:off x="0" y="3644900"/>
            <a:ext cx="4572000" cy="581025"/>
          </a:xfrm>
          <a:prstGeom prst="rect">
            <a:avLst/>
          </a:prstGeom>
          <a:noFill/>
          <a:ln w="9525">
            <a:noFill/>
            <a:miter lim="800000"/>
            <a:headEnd/>
            <a:tailEnd/>
          </a:ln>
        </p:spPr>
        <p:txBody>
          <a:bodyPr>
            <a:spAutoFit/>
          </a:bodyPr>
          <a:lstStyle/>
          <a:p>
            <a:pPr fontAlgn="b"/>
            <a:r>
              <a:rPr lang="en-US" sz="1600" b="1" i="1" dirty="0">
                <a:solidFill>
                  <a:schemeClr val="bg1"/>
                </a:solidFill>
                <a:latin typeface="Arial Cyr" pitchFamily="34" charset="0"/>
              </a:rPr>
              <a:t>Stigonema </a:t>
            </a:r>
            <a:r>
              <a:rPr lang="en-US" sz="1600" b="1" i="1" dirty="0" err="1">
                <a:solidFill>
                  <a:schemeClr val="bg1"/>
                </a:solidFill>
                <a:latin typeface="Arial Cyr" pitchFamily="34" charset="0"/>
              </a:rPr>
              <a:t>informe</a:t>
            </a:r>
            <a:r>
              <a:rPr lang="en-US" sz="1600" b="1" dirty="0">
                <a:solidFill>
                  <a:schemeClr val="bg1"/>
                </a:solidFill>
                <a:latin typeface="Arial Cyr" pitchFamily="34" charset="0"/>
              </a:rPr>
              <a:t> </a:t>
            </a:r>
            <a:r>
              <a:rPr lang="en-US" sz="1600" b="1" dirty="0" err="1">
                <a:solidFill>
                  <a:schemeClr val="bg1"/>
                </a:solidFill>
                <a:latin typeface="Arial Cyr" pitchFamily="34" charset="0"/>
              </a:rPr>
              <a:t>Kützing</a:t>
            </a:r>
            <a:r>
              <a:rPr lang="en-US" sz="1600" b="1" dirty="0">
                <a:solidFill>
                  <a:schemeClr val="bg1"/>
                </a:solidFill>
                <a:latin typeface="Arial Cyr" pitchFamily="34" charset="0"/>
              </a:rPr>
              <a:t> ex </a:t>
            </a:r>
            <a:r>
              <a:rPr lang="en-US" sz="1600" b="1" dirty="0" err="1">
                <a:solidFill>
                  <a:schemeClr val="bg1"/>
                </a:solidFill>
                <a:latin typeface="Arial Cyr" pitchFamily="34" charset="0"/>
              </a:rPr>
              <a:t>Bornet</a:t>
            </a:r>
            <a:r>
              <a:rPr lang="en-US" sz="1600" b="1" dirty="0">
                <a:solidFill>
                  <a:schemeClr val="bg1"/>
                </a:solidFill>
                <a:latin typeface="Arial Cyr" pitchFamily="34" charset="0"/>
              </a:rPr>
              <a:t> et </a:t>
            </a:r>
            <a:r>
              <a:rPr lang="en-US" sz="1600" b="1" dirty="0" err="1" smtClean="0">
                <a:solidFill>
                  <a:schemeClr val="bg1"/>
                </a:solidFill>
                <a:latin typeface="Arial Cyr" pitchFamily="34" charset="0"/>
              </a:rPr>
              <a:t>Flahault</a:t>
            </a:r>
            <a:r>
              <a:rPr lang="en-US" sz="1600" b="1" dirty="0" smtClean="0">
                <a:solidFill>
                  <a:schemeClr val="bg1"/>
                </a:solidFill>
                <a:latin typeface="Arial Cyr" pitchFamily="34" charset="0"/>
              </a:rPr>
              <a:t> (filaments </a:t>
            </a:r>
            <a:r>
              <a:rPr lang="en-US" sz="1600" b="1" dirty="0" smtClean="0">
                <a:solidFill>
                  <a:schemeClr val="bg1"/>
                </a:solidFill>
                <a:latin typeface="Arial Cyr" pitchFamily="34" charset="0"/>
              </a:rPr>
              <a:t>40-70 </a:t>
            </a:r>
            <a:r>
              <a:rPr lang="en-US" sz="1600" b="1" dirty="0" smtClean="0">
                <a:solidFill>
                  <a:schemeClr val="bg1"/>
                </a:solidFill>
              </a:rPr>
              <a:t>µ</a:t>
            </a:r>
            <a:r>
              <a:rPr lang="en-US" sz="1600" b="1" dirty="0" smtClean="0">
                <a:solidFill>
                  <a:schemeClr val="bg1"/>
                </a:solidFill>
                <a:latin typeface="Arial Cyr" pitchFamily="34" charset="0"/>
              </a:rPr>
              <a:t>m)</a:t>
            </a:r>
            <a:endParaRPr lang="en-US" sz="1600" b="1" dirty="0">
              <a:solidFill>
                <a:schemeClr val="bg1"/>
              </a:solidFill>
              <a:latin typeface="Arial Cyr" pitchFamily="34" charset="0"/>
            </a:endParaRPr>
          </a:p>
        </p:txBody>
      </p:sp>
      <p:pic>
        <p:nvPicPr>
          <p:cNvPr id="18436" name="Рисунок 13" descr="15_хитридиомицет на стигонеме0019.jpg"/>
          <p:cNvPicPr>
            <a:picLocks noChangeAspect="1"/>
          </p:cNvPicPr>
          <p:nvPr/>
        </p:nvPicPr>
        <p:blipFill>
          <a:blip r:embed="rId2" cstate="print"/>
          <a:srcRect/>
          <a:stretch>
            <a:fillRect/>
          </a:stretch>
        </p:blipFill>
        <p:spPr bwMode="auto">
          <a:xfrm>
            <a:off x="4572000" y="260350"/>
            <a:ext cx="4368800" cy="3276600"/>
          </a:xfrm>
          <a:prstGeom prst="rect">
            <a:avLst/>
          </a:prstGeom>
          <a:noFill/>
          <a:ln w="9525">
            <a:noFill/>
            <a:miter lim="800000"/>
            <a:headEnd/>
            <a:tailEnd/>
          </a:ln>
        </p:spPr>
      </p:pic>
      <p:sp>
        <p:nvSpPr>
          <p:cNvPr id="18438" name="Rectangle 18"/>
          <p:cNvSpPr>
            <a:spLocks noChangeArrowheads="1"/>
          </p:cNvSpPr>
          <p:nvPr/>
        </p:nvSpPr>
        <p:spPr bwMode="auto">
          <a:xfrm>
            <a:off x="3923928" y="6216650"/>
            <a:ext cx="5076056" cy="641350"/>
          </a:xfrm>
          <a:prstGeom prst="rect">
            <a:avLst/>
          </a:prstGeom>
          <a:noFill/>
          <a:ln w="9525">
            <a:noFill/>
            <a:miter lim="800000"/>
            <a:headEnd/>
            <a:tailEnd/>
          </a:ln>
        </p:spPr>
        <p:txBody>
          <a:bodyPr wrap="square">
            <a:spAutoFit/>
          </a:bodyPr>
          <a:lstStyle/>
          <a:p>
            <a:r>
              <a:rPr lang="en-US" b="1" i="1" dirty="0">
                <a:solidFill>
                  <a:schemeClr val="bg1"/>
                </a:solidFill>
              </a:rPr>
              <a:t>Stigonema </a:t>
            </a:r>
            <a:r>
              <a:rPr lang="en-US" b="1" i="1" dirty="0" err="1">
                <a:solidFill>
                  <a:schemeClr val="bg1"/>
                </a:solidFill>
              </a:rPr>
              <a:t>hormoides</a:t>
            </a:r>
            <a:r>
              <a:rPr lang="en-US" b="1" dirty="0">
                <a:solidFill>
                  <a:schemeClr val="bg1"/>
                </a:solidFill>
              </a:rPr>
              <a:t> (</a:t>
            </a:r>
            <a:r>
              <a:rPr lang="en-US" b="1" dirty="0" err="1">
                <a:solidFill>
                  <a:schemeClr val="bg1"/>
                </a:solidFill>
              </a:rPr>
              <a:t>Kützing</a:t>
            </a:r>
            <a:r>
              <a:rPr lang="en-US" b="1" dirty="0">
                <a:solidFill>
                  <a:schemeClr val="bg1"/>
                </a:solidFill>
              </a:rPr>
              <a:t> ) </a:t>
            </a:r>
            <a:r>
              <a:rPr lang="en-US" b="1" dirty="0" err="1">
                <a:solidFill>
                  <a:schemeClr val="bg1"/>
                </a:solidFill>
              </a:rPr>
              <a:t>Bornet</a:t>
            </a:r>
            <a:r>
              <a:rPr lang="en-US" b="1" dirty="0">
                <a:solidFill>
                  <a:schemeClr val="bg1"/>
                </a:solidFill>
              </a:rPr>
              <a:t>  et </a:t>
            </a:r>
            <a:r>
              <a:rPr lang="en-US" b="1" dirty="0" err="1" smtClean="0">
                <a:solidFill>
                  <a:schemeClr val="bg1"/>
                </a:solidFill>
              </a:rPr>
              <a:t>Flahault</a:t>
            </a:r>
            <a:r>
              <a:rPr lang="en-US" b="1" dirty="0" smtClean="0">
                <a:solidFill>
                  <a:schemeClr val="bg1"/>
                </a:solidFill>
              </a:rPr>
              <a:t> </a:t>
            </a:r>
            <a:r>
              <a:rPr lang="en-US" b="1" dirty="0" smtClean="0">
                <a:solidFill>
                  <a:schemeClr val="bg1"/>
                </a:solidFill>
                <a:latin typeface="Arial Cyr" pitchFamily="34" charset="0"/>
              </a:rPr>
              <a:t>(filaments </a:t>
            </a:r>
            <a:r>
              <a:rPr lang="en-US" b="1" dirty="0" smtClean="0">
                <a:solidFill>
                  <a:schemeClr val="bg1"/>
                </a:solidFill>
                <a:latin typeface="Arial Cyr" pitchFamily="34" charset="0"/>
              </a:rPr>
              <a:t>7-15 </a:t>
            </a:r>
            <a:r>
              <a:rPr lang="en-US" b="1" dirty="0" smtClean="0">
                <a:solidFill>
                  <a:schemeClr val="bg1"/>
                </a:solidFill>
              </a:rPr>
              <a:t>µ</a:t>
            </a:r>
            <a:r>
              <a:rPr lang="en-US" b="1" dirty="0" smtClean="0">
                <a:solidFill>
                  <a:schemeClr val="bg1"/>
                </a:solidFill>
                <a:latin typeface="Arial Cyr" pitchFamily="34" charset="0"/>
              </a:rPr>
              <a:t>m)</a:t>
            </a:r>
            <a:endParaRPr lang="ru-RU" b="1" dirty="0">
              <a:solidFill>
                <a:schemeClr val="bg1"/>
              </a:solidFill>
            </a:endParaRPr>
          </a:p>
        </p:txBody>
      </p:sp>
      <p:pic>
        <p:nvPicPr>
          <p:cNvPr id="7" name="Рисунок 6" descr="Stigonema_informe.bmp"/>
          <p:cNvPicPr>
            <a:picLocks noChangeAspect="1"/>
          </p:cNvPicPr>
          <p:nvPr/>
        </p:nvPicPr>
        <p:blipFill>
          <a:blip r:embed="rId3" cstate="print"/>
          <a:stretch>
            <a:fillRect/>
          </a:stretch>
        </p:blipFill>
        <p:spPr>
          <a:xfrm>
            <a:off x="251520" y="332655"/>
            <a:ext cx="3888432" cy="3181445"/>
          </a:xfrm>
          <a:prstGeom prst="rect">
            <a:avLst/>
          </a:prstGeom>
        </p:spPr>
      </p:pic>
      <p:pic>
        <p:nvPicPr>
          <p:cNvPr id="8" name="Рисунок 7" descr="DSCN2691.JPG"/>
          <p:cNvPicPr>
            <a:picLocks noChangeAspect="1"/>
          </p:cNvPicPr>
          <p:nvPr/>
        </p:nvPicPr>
        <p:blipFill>
          <a:blip r:embed="rId4" cstate="print"/>
          <a:stretch>
            <a:fillRect/>
          </a:stretch>
        </p:blipFill>
        <p:spPr>
          <a:xfrm>
            <a:off x="323528" y="4221088"/>
            <a:ext cx="3035829" cy="2276872"/>
          </a:xfrm>
          <a:prstGeom prst="rect">
            <a:avLst/>
          </a:prstGeom>
        </p:spPr>
      </p:pic>
      <p:pic>
        <p:nvPicPr>
          <p:cNvPr id="13314" name="Picture 2" descr="https://im0-tub-ru.yandex.net/i?id=0b2f70fc5075f2ae329e1b162a294769-l&amp;n=13"/>
          <p:cNvPicPr>
            <a:picLocks noChangeAspect="1" noChangeArrowheads="1"/>
          </p:cNvPicPr>
          <p:nvPr/>
        </p:nvPicPr>
        <p:blipFill>
          <a:blip r:embed="rId5" cstate="print"/>
          <a:srcRect/>
          <a:stretch>
            <a:fillRect/>
          </a:stretch>
        </p:blipFill>
        <p:spPr bwMode="auto">
          <a:xfrm>
            <a:off x="5868144" y="4149080"/>
            <a:ext cx="2771461" cy="2078596"/>
          </a:xfrm>
          <a:prstGeom prst="rect">
            <a:avLst/>
          </a:prstGeom>
          <a:noFill/>
        </p:spPr>
      </p:pic>
      <p:sp>
        <p:nvSpPr>
          <p:cNvPr id="10" name="Прямоугольник 9"/>
          <p:cNvSpPr/>
          <p:nvPr/>
        </p:nvSpPr>
        <p:spPr>
          <a:xfrm>
            <a:off x="4211960" y="5949280"/>
            <a:ext cx="1492716" cy="369332"/>
          </a:xfrm>
          <a:prstGeom prst="rect">
            <a:avLst/>
          </a:prstGeom>
        </p:spPr>
        <p:txBody>
          <a:bodyPr wrap="none">
            <a:spAutoFit/>
          </a:bodyPr>
          <a:lstStyle/>
          <a:p>
            <a:r>
              <a:rPr lang="en-US" b="1" dirty="0" smtClean="0">
                <a:hlinkClick r:id="rId6"/>
              </a:rPr>
              <a:t>cfb.unh.edu</a:t>
            </a:r>
            <a:endParaRPr lang="ru-RU" dirty="0"/>
          </a:p>
        </p:txBody>
      </p:sp>
      <p:sp>
        <p:nvSpPr>
          <p:cNvPr id="11" name="TextBox 10"/>
          <p:cNvSpPr txBox="1"/>
          <p:nvPr/>
        </p:nvSpPr>
        <p:spPr>
          <a:xfrm>
            <a:off x="611560" y="6488668"/>
            <a:ext cx="2592288" cy="369332"/>
          </a:xfrm>
          <a:prstGeom prst="rect">
            <a:avLst/>
          </a:prstGeom>
          <a:noFill/>
        </p:spPr>
        <p:txBody>
          <a:bodyPr wrap="square" rtlCol="0">
            <a:spAutoFit/>
          </a:bodyPr>
          <a:lstStyle/>
          <a:p>
            <a:r>
              <a:rPr lang="en-US" b="1" dirty="0" smtClean="0">
                <a:solidFill>
                  <a:schemeClr val="bg1"/>
                </a:solidFill>
              </a:rPr>
              <a:t>Biological soil </a:t>
            </a:r>
            <a:r>
              <a:rPr lang="en-US" b="1" dirty="0" err="1" smtClean="0">
                <a:solidFill>
                  <a:schemeClr val="bg1"/>
                </a:solidFill>
              </a:rPr>
              <a:t>crast</a:t>
            </a:r>
            <a:endParaRPr lang="ru-RU"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19458" name="Прямоугольник 1"/>
          <p:cNvSpPr>
            <a:spLocks noChangeArrowheads="1"/>
          </p:cNvSpPr>
          <p:nvPr/>
        </p:nvSpPr>
        <p:spPr bwMode="auto">
          <a:xfrm>
            <a:off x="323850" y="260350"/>
            <a:ext cx="8280400" cy="2862322"/>
          </a:xfrm>
          <a:prstGeom prst="rect">
            <a:avLst/>
          </a:prstGeom>
          <a:noFill/>
          <a:ln w="9525">
            <a:noFill/>
            <a:miter lim="800000"/>
            <a:headEnd/>
            <a:tailEnd/>
          </a:ln>
        </p:spPr>
        <p:txBody>
          <a:bodyPr>
            <a:spAutoFit/>
          </a:bodyPr>
          <a:lstStyle/>
          <a:p>
            <a:r>
              <a:rPr lang="ru-RU" sz="2400" b="1" dirty="0">
                <a:solidFill>
                  <a:schemeClr val="bg1"/>
                </a:solidFill>
                <a:latin typeface="Calibri" pitchFamily="34" charset="0"/>
              </a:rPr>
              <a:t>Цель исследования - изучение экологических, </a:t>
            </a:r>
            <a:r>
              <a:rPr lang="ru-RU" sz="2400" b="1" dirty="0" smtClean="0">
                <a:solidFill>
                  <a:schemeClr val="bg1"/>
                </a:solidFill>
                <a:latin typeface="Calibri" pitchFamily="34" charset="0"/>
              </a:rPr>
              <a:t>морфологических</a:t>
            </a:r>
            <a:r>
              <a:rPr lang="ru-RU" sz="2400" b="1" dirty="0" smtClean="0">
                <a:solidFill>
                  <a:schemeClr val="bg1"/>
                </a:solidFill>
                <a:latin typeface="Calibri" pitchFamily="34" charset="0"/>
              </a:rPr>
              <a:t>, функциональных</a:t>
            </a:r>
            <a:r>
              <a:rPr lang="ru-RU" sz="2400" b="1" dirty="0" smtClean="0">
                <a:solidFill>
                  <a:schemeClr val="bg1"/>
                </a:solidFill>
                <a:latin typeface="Calibri" pitchFamily="34" charset="0"/>
              </a:rPr>
              <a:t> </a:t>
            </a:r>
            <a:r>
              <a:rPr lang="ru-RU" sz="2400" b="1" dirty="0">
                <a:solidFill>
                  <a:schemeClr val="bg1"/>
                </a:solidFill>
                <a:latin typeface="Calibri" pitchFamily="34" charset="0"/>
              </a:rPr>
              <a:t>и молекулярно-генетических особенностей </a:t>
            </a:r>
            <a:r>
              <a:rPr lang="ru-RU" sz="2400" b="1" dirty="0" err="1">
                <a:solidFill>
                  <a:schemeClr val="bg1"/>
                </a:solidFill>
                <a:latin typeface="Calibri" pitchFamily="34" charset="0"/>
              </a:rPr>
              <a:t>фотобионта</a:t>
            </a:r>
            <a:r>
              <a:rPr lang="ru-RU" sz="2400" b="1" dirty="0">
                <a:solidFill>
                  <a:schemeClr val="bg1"/>
                </a:solidFill>
                <a:latin typeface="Calibri" pitchFamily="34" charset="0"/>
              </a:rPr>
              <a:t> лишайника </a:t>
            </a:r>
            <a:r>
              <a:rPr lang="en-US" sz="2400" b="1" i="1" dirty="0" err="1">
                <a:solidFill>
                  <a:schemeClr val="bg1"/>
                </a:solidFill>
                <a:latin typeface="Calibri" pitchFamily="34" charset="0"/>
              </a:rPr>
              <a:t>Ephebe</a:t>
            </a:r>
            <a:r>
              <a:rPr lang="en-US" sz="2400" b="1" i="1" dirty="0">
                <a:solidFill>
                  <a:schemeClr val="bg1"/>
                </a:solidFill>
                <a:latin typeface="Calibri" pitchFamily="34" charset="0"/>
              </a:rPr>
              <a:t> </a:t>
            </a:r>
            <a:r>
              <a:rPr lang="en-US" sz="2400" b="1" dirty="0" err="1">
                <a:solidFill>
                  <a:schemeClr val="bg1"/>
                </a:solidFill>
                <a:latin typeface="Calibri" pitchFamily="34" charset="0"/>
              </a:rPr>
              <a:t>cf</a:t>
            </a:r>
            <a:r>
              <a:rPr lang="ru-RU" sz="2400" b="1" dirty="0">
                <a:solidFill>
                  <a:schemeClr val="bg1"/>
                </a:solidFill>
                <a:latin typeface="Calibri" pitchFamily="34" charset="0"/>
              </a:rPr>
              <a:t>.</a:t>
            </a:r>
            <a:r>
              <a:rPr lang="ru-RU" sz="2400" b="1" i="1" dirty="0">
                <a:solidFill>
                  <a:schemeClr val="bg1"/>
                </a:solidFill>
                <a:latin typeface="Calibri" pitchFamily="34" charset="0"/>
              </a:rPr>
              <a:t> </a:t>
            </a:r>
            <a:r>
              <a:rPr lang="en-US" sz="2400" b="1" i="1" dirty="0" err="1">
                <a:solidFill>
                  <a:schemeClr val="bg1"/>
                </a:solidFill>
                <a:latin typeface="Calibri" pitchFamily="34" charset="0"/>
              </a:rPr>
              <a:t>lanata</a:t>
            </a:r>
            <a:r>
              <a:rPr lang="en-US" sz="2400" b="1" dirty="0">
                <a:solidFill>
                  <a:schemeClr val="bg1"/>
                </a:solidFill>
                <a:latin typeface="Calibri" pitchFamily="34" charset="0"/>
              </a:rPr>
              <a:t> </a:t>
            </a:r>
            <a:r>
              <a:rPr lang="ru-RU" sz="2400" b="1" dirty="0">
                <a:solidFill>
                  <a:schemeClr val="bg1"/>
                </a:solidFill>
                <a:latin typeface="Calibri" pitchFamily="34" charset="0"/>
              </a:rPr>
              <a:t>цианобактерии </a:t>
            </a:r>
            <a:r>
              <a:rPr lang="en-US" sz="2400" b="1" i="1" dirty="0">
                <a:solidFill>
                  <a:schemeClr val="bg1"/>
                </a:solidFill>
                <a:latin typeface="Calibri" pitchFamily="34" charset="0"/>
              </a:rPr>
              <a:t>Stigonema</a:t>
            </a:r>
            <a:r>
              <a:rPr lang="en-US" sz="2400" b="1" dirty="0">
                <a:solidFill>
                  <a:schemeClr val="bg1"/>
                </a:solidFill>
                <a:latin typeface="Calibri" pitchFamily="34" charset="0"/>
              </a:rPr>
              <a:t> sp</a:t>
            </a:r>
            <a:r>
              <a:rPr lang="ru-RU" sz="2400" b="1" dirty="0">
                <a:solidFill>
                  <a:schemeClr val="bg1"/>
                </a:solidFill>
                <a:latin typeface="Calibri" pitchFamily="34" charset="0"/>
              </a:rPr>
              <a:t>.</a:t>
            </a:r>
            <a:endParaRPr lang="en-US" sz="2400" b="1" dirty="0">
              <a:solidFill>
                <a:schemeClr val="bg1"/>
              </a:solidFill>
              <a:latin typeface="Calibri" pitchFamily="34" charset="0"/>
            </a:endParaRPr>
          </a:p>
          <a:p>
            <a:endParaRPr lang="en-US" sz="2400" b="1" dirty="0">
              <a:solidFill>
                <a:schemeClr val="bg1"/>
              </a:solidFill>
              <a:latin typeface="Calibri" pitchFamily="34" charset="0"/>
            </a:endParaRPr>
          </a:p>
          <a:p>
            <a:r>
              <a:rPr lang="en-US" sz="2000" b="1" dirty="0">
                <a:solidFill>
                  <a:schemeClr val="bg1"/>
                </a:solidFill>
                <a:latin typeface="Calibri" pitchFamily="34" charset="0"/>
              </a:rPr>
              <a:t>________________________________</a:t>
            </a:r>
          </a:p>
          <a:p>
            <a:endParaRPr lang="en-US" sz="2000" b="1" dirty="0">
              <a:solidFill>
                <a:schemeClr val="bg1"/>
              </a:solidFill>
              <a:latin typeface="Calibri" pitchFamily="34" charset="0"/>
            </a:endParaRPr>
          </a:p>
          <a:p>
            <a:endParaRPr lang="ru-RU" sz="2000" b="1" dirty="0">
              <a:solidFill>
                <a:schemeClr val="bg1"/>
              </a:solidFill>
              <a:latin typeface="Calibri" pitchFamily="34" charset="0"/>
            </a:endParaRPr>
          </a:p>
        </p:txBody>
      </p:sp>
      <p:sp>
        <p:nvSpPr>
          <p:cNvPr id="19459" name="Rectangle 4"/>
          <p:cNvSpPr>
            <a:spLocks noChangeArrowheads="1"/>
          </p:cNvSpPr>
          <p:nvPr/>
        </p:nvSpPr>
        <p:spPr bwMode="auto">
          <a:xfrm>
            <a:off x="323850" y="2565400"/>
            <a:ext cx="2808288" cy="3477875"/>
          </a:xfrm>
          <a:prstGeom prst="rect">
            <a:avLst/>
          </a:prstGeom>
          <a:noFill/>
          <a:ln w="9525">
            <a:noFill/>
            <a:miter lim="800000"/>
            <a:headEnd/>
            <a:tailEnd/>
          </a:ln>
        </p:spPr>
        <p:txBody>
          <a:bodyPr>
            <a:spAutoFit/>
          </a:bodyPr>
          <a:lstStyle/>
          <a:p>
            <a:r>
              <a:rPr lang="en-US" sz="2000" b="1" dirty="0">
                <a:solidFill>
                  <a:schemeClr val="bg1"/>
                </a:solidFill>
              </a:rPr>
              <a:t>The aims of the study was investigation the ecological, </a:t>
            </a:r>
            <a:r>
              <a:rPr lang="en-US" sz="2000" b="1" dirty="0" smtClean="0">
                <a:solidFill>
                  <a:schemeClr val="bg1"/>
                </a:solidFill>
              </a:rPr>
              <a:t>functional</a:t>
            </a:r>
            <a:r>
              <a:rPr lang="ru-RU" sz="2000" b="1" dirty="0" smtClean="0">
                <a:solidFill>
                  <a:schemeClr val="bg1"/>
                </a:solidFill>
              </a:rPr>
              <a:t>,</a:t>
            </a:r>
            <a:r>
              <a:rPr lang="en-US" sz="2000" b="1" dirty="0" smtClean="0">
                <a:solidFill>
                  <a:schemeClr val="bg1"/>
                </a:solidFill>
              </a:rPr>
              <a:t> </a:t>
            </a:r>
            <a:r>
              <a:rPr lang="en-US" sz="2000" b="1" dirty="0" smtClean="0">
                <a:solidFill>
                  <a:schemeClr val="bg1"/>
                </a:solidFill>
              </a:rPr>
              <a:t>morphological</a:t>
            </a:r>
            <a:r>
              <a:rPr lang="en-US" sz="2000" b="1" dirty="0">
                <a:solidFill>
                  <a:schemeClr val="bg1"/>
                </a:solidFill>
              </a:rPr>
              <a:t>, and molecular genetic features of the cyanobacteria </a:t>
            </a:r>
            <a:r>
              <a:rPr lang="en-US" sz="2000" b="1" i="1" dirty="0">
                <a:solidFill>
                  <a:schemeClr val="bg1"/>
                </a:solidFill>
              </a:rPr>
              <a:t>Stigonema</a:t>
            </a:r>
            <a:r>
              <a:rPr lang="en-US" sz="2000" b="1" dirty="0">
                <a:solidFill>
                  <a:schemeClr val="bg1"/>
                </a:solidFill>
              </a:rPr>
              <a:t> the </a:t>
            </a:r>
            <a:r>
              <a:rPr lang="en-US" sz="2000" b="1" dirty="0" err="1">
                <a:solidFill>
                  <a:schemeClr val="bg1"/>
                </a:solidFill>
              </a:rPr>
              <a:t>photobiont</a:t>
            </a:r>
            <a:r>
              <a:rPr lang="en-US" sz="2000" b="1" dirty="0">
                <a:solidFill>
                  <a:schemeClr val="bg1"/>
                </a:solidFill>
              </a:rPr>
              <a:t> of lichen </a:t>
            </a:r>
            <a:r>
              <a:rPr lang="en-US" sz="2000" b="1" i="1" dirty="0" err="1">
                <a:solidFill>
                  <a:schemeClr val="bg1"/>
                </a:solidFill>
              </a:rPr>
              <a:t>Ephebe</a:t>
            </a:r>
            <a:r>
              <a:rPr lang="en-US" sz="2000" b="1" dirty="0">
                <a:solidFill>
                  <a:schemeClr val="bg1"/>
                </a:solidFill>
              </a:rPr>
              <a:t> cf. </a:t>
            </a:r>
            <a:r>
              <a:rPr lang="en-US" sz="2000" b="1" i="1" dirty="0" err="1">
                <a:solidFill>
                  <a:schemeClr val="bg1"/>
                </a:solidFill>
              </a:rPr>
              <a:t>lanata</a:t>
            </a:r>
            <a:r>
              <a:rPr lang="en-US" sz="2000" b="1" dirty="0">
                <a:solidFill>
                  <a:schemeClr val="bg1"/>
                </a:solidFill>
              </a:rPr>
              <a:t>.</a:t>
            </a:r>
            <a:endParaRPr lang="ru-RU" sz="2000" b="1" dirty="0">
              <a:solidFill>
                <a:schemeClr val="bg1"/>
              </a:solidFill>
            </a:endParaRPr>
          </a:p>
        </p:txBody>
      </p:sp>
      <p:pic>
        <p:nvPicPr>
          <p:cNvPr id="19460" name="Picture 6" descr="Image_20180824_163003738"/>
          <p:cNvPicPr>
            <a:picLocks noChangeAspect="1" noChangeArrowheads="1"/>
          </p:cNvPicPr>
          <p:nvPr/>
        </p:nvPicPr>
        <p:blipFill>
          <a:blip r:embed="rId2" cstate="print"/>
          <a:srcRect/>
          <a:stretch>
            <a:fillRect/>
          </a:stretch>
        </p:blipFill>
        <p:spPr bwMode="auto">
          <a:xfrm>
            <a:off x="3276600" y="2133600"/>
            <a:ext cx="5256213" cy="4354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0482" name="Прямоугольник 1"/>
          <p:cNvSpPr>
            <a:spLocks noChangeArrowheads="1"/>
          </p:cNvSpPr>
          <p:nvPr/>
        </p:nvSpPr>
        <p:spPr bwMode="auto">
          <a:xfrm>
            <a:off x="323850" y="333375"/>
            <a:ext cx="8208963" cy="2308225"/>
          </a:xfrm>
          <a:prstGeom prst="rect">
            <a:avLst/>
          </a:prstGeom>
          <a:noFill/>
          <a:ln w="9525">
            <a:noFill/>
            <a:miter lim="800000"/>
            <a:headEnd/>
            <a:tailEnd/>
          </a:ln>
        </p:spPr>
        <p:txBody>
          <a:bodyPr>
            <a:spAutoFit/>
          </a:bodyPr>
          <a:lstStyle/>
          <a:p>
            <a:r>
              <a:rPr lang="ru-RU" b="1" dirty="0">
                <a:solidFill>
                  <a:schemeClr val="bg1"/>
                </a:solidFill>
                <a:latin typeface="Calibri" pitchFamily="34" charset="0"/>
              </a:rPr>
              <a:t>Образцы лишайника для исследования были собраны в июле 2018 г. на Северном Урале в окрестностях г. </a:t>
            </a:r>
            <a:r>
              <a:rPr lang="ru-RU" b="1" dirty="0" err="1">
                <a:solidFill>
                  <a:schemeClr val="bg1"/>
                </a:solidFill>
                <a:latin typeface="Calibri" pitchFamily="34" charset="0"/>
              </a:rPr>
              <a:t>Пеленья</a:t>
            </a:r>
            <a:r>
              <a:rPr lang="ru-RU" b="1" dirty="0">
                <a:solidFill>
                  <a:schemeClr val="bg1"/>
                </a:solidFill>
                <a:latin typeface="Calibri" pitchFamily="34" charset="0"/>
              </a:rPr>
              <a:t> (63023'07'' с.ш.,  58054'20'' в.д., 794 м над </a:t>
            </a:r>
            <a:r>
              <a:rPr lang="ru-RU" b="1" dirty="0" err="1">
                <a:solidFill>
                  <a:schemeClr val="bg1"/>
                </a:solidFill>
                <a:latin typeface="Calibri" pitchFamily="34" charset="0"/>
              </a:rPr>
              <a:t>ур</a:t>
            </a:r>
            <a:r>
              <a:rPr lang="ru-RU" b="1" dirty="0">
                <a:solidFill>
                  <a:schemeClr val="bg1"/>
                </a:solidFill>
                <a:latin typeface="Calibri" pitchFamily="34" charset="0"/>
              </a:rPr>
              <a:t>. м.) на валуне в углублении в луже, образованной в результате накопления атмосферных осадков</a:t>
            </a:r>
            <a:r>
              <a:rPr lang="ru-RU" dirty="0">
                <a:solidFill>
                  <a:schemeClr val="bg1"/>
                </a:solidFill>
                <a:latin typeface="Calibri" pitchFamily="34" charset="0"/>
              </a:rPr>
              <a:t>.</a:t>
            </a:r>
            <a:endParaRPr lang="en-US" dirty="0">
              <a:solidFill>
                <a:schemeClr val="bg1"/>
              </a:solidFill>
              <a:latin typeface="Calibri" pitchFamily="34" charset="0"/>
            </a:endParaRPr>
          </a:p>
          <a:p>
            <a:r>
              <a:rPr lang="en-US" b="1" dirty="0">
                <a:solidFill>
                  <a:schemeClr val="bg1"/>
                </a:solidFill>
                <a:latin typeface="Calibri" pitchFamily="34" charset="0"/>
              </a:rPr>
              <a:t>__________________________________________</a:t>
            </a:r>
          </a:p>
          <a:p>
            <a:r>
              <a:rPr lang="en-US" b="1" dirty="0">
                <a:solidFill>
                  <a:schemeClr val="bg1"/>
                </a:solidFill>
                <a:latin typeface="Calibri" pitchFamily="34" charset="0"/>
              </a:rPr>
              <a:t>Lichen samples for research were collected in July 2018 in the Northern Urals in the vicinity of </a:t>
            </a:r>
            <a:r>
              <a:rPr lang="en-US" b="1" dirty="0" err="1">
                <a:solidFill>
                  <a:schemeClr val="bg1"/>
                </a:solidFill>
                <a:latin typeface="Calibri" pitchFamily="34" charset="0"/>
              </a:rPr>
              <a:t>Pelenya</a:t>
            </a:r>
            <a:r>
              <a:rPr lang="en-US" b="1" dirty="0">
                <a:solidFill>
                  <a:schemeClr val="bg1"/>
                </a:solidFill>
                <a:latin typeface="Calibri" pitchFamily="34" charset="0"/>
              </a:rPr>
              <a:t> (63023'07 '' N, 58054'20 '' E, 794 m above sea level) on a boulder in a depression in a puddle formed as a result of the accumulation of precipitation.</a:t>
            </a:r>
          </a:p>
        </p:txBody>
      </p:sp>
      <p:pic>
        <p:nvPicPr>
          <p:cNvPr id="20483" name="Picture 4" descr="DSCN5310"/>
          <p:cNvPicPr>
            <a:picLocks noChangeAspect="1" noChangeArrowheads="1"/>
          </p:cNvPicPr>
          <p:nvPr/>
        </p:nvPicPr>
        <p:blipFill>
          <a:blip r:embed="rId2" cstate="print"/>
          <a:srcRect/>
          <a:stretch>
            <a:fillRect/>
          </a:stretch>
        </p:blipFill>
        <p:spPr bwMode="auto">
          <a:xfrm>
            <a:off x="0" y="2636838"/>
            <a:ext cx="4711700" cy="3533775"/>
          </a:xfrm>
          <a:prstGeom prst="rect">
            <a:avLst/>
          </a:prstGeom>
          <a:noFill/>
          <a:ln w="9525">
            <a:noFill/>
            <a:miter lim="800000"/>
            <a:headEnd/>
            <a:tailEnd/>
          </a:ln>
        </p:spPr>
      </p:pic>
      <p:pic>
        <p:nvPicPr>
          <p:cNvPr id="20484" name="Picture 6" descr="DSC_0141"/>
          <p:cNvPicPr>
            <a:picLocks noChangeAspect="1" noChangeArrowheads="1"/>
          </p:cNvPicPr>
          <p:nvPr/>
        </p:nvPicPr>
        <p:blipFill>
          <a:blip r:embed="rId3" cstate="print"/>
          <a:srcRect/>
          <a:stretch>
            <a:fillRect/>
          </a:stretch>
        </p:blipFill>
        <p:spPr bwMode="auto">
          <a:xfrm>
            <a:off x="4284663" y="3441700"/>
            <a:ext cx="4859337" cy="3227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179512" y="188640"/>
            <a:ext cx="8785671" cy="4247317"/>
          </a:xfrm>
          <a:prstGeom prst="rect">
            <a:avLst/>
          </a:prstGeom>
          <a:noFill/>
          <a:ln w="9525">
            <a:noFill/>
            <a:miter lim="800000"/>
            <a:headEnd/>
            <a:tailEnd/>
          </a:ln>
        </p:spPr>
        <p:txBody>
          <a:bodyPr wrap="square">
            <a:spAutoFit/>
          </a:bodyPr>
          <a:lstStyle/>
          <a:p>
            <a:r>
              <a:rPr lang="ru-RU" b="1" dirty="0" smtClean="0">
                <a:solidFill>
                  <a:schemeClr val="bg1"/>
                </a:solidFill>
                <a:latin typeface="Calibri" pitchFamily="34" charset="0"/>
              </a:rPr>
              <a:t>Исследование морфологических характеристик выполнено с применением микроскопа </a:t>
            </a:r>
            <a:r>
              <a:rPr lang="ru-RU" b="1" dirty="0" err="1" smtClean="0">
                <a:solidFill>
                  <a:schemeClr val="bg1"/>
                </a:solidFill>
                <a:latin typeface="Calibri" pitchFamily="34" charset="0"/>
              </a:rPr>
              <a:t>Nikon</a:t>
            </a:r>
            <a:r>
              <a:rPr lang="ru-RU" b="1" dirty="0" smtClean="0">
                <a:solidFill>
                  <a:schemeClr val="bg1"/>
                </a:solidFill>
                <a:latin typeface="Calibri" pitchFamily="34" charset="0"/>
              </a:rPr>
              <a:t> </a:t>
            </a:r>
            <a:r>
              <a:rPr lang="ru-RU" b="1" dirty="0" err="1" smtClean="0">
                <a:solidFill>
                  <a:schemeClr val="bg1"/>
                </a:solidFill>
                <a:latin typeface="Calibri" pitchFamily="34" charset="0"/>
              </a:rPr>
              <a:t>Elipce</a:t>
            </a:r>
            <a:r>
              <a:rPr lang="ru-RU" b="1" dirty="0" smtClean="0">
                <a:solidFill>
                  <a:schemeClr val="bg1"/>
                </a:solidFill>
                <a:latin typeface="Calibri" pitchFamily="34" charset="0"/>
              </a:rPr>
              <a:t> 80</a:t>
            </a:r>
            <a:r>
              <a:rPr lang="en-US" b="1" dirty="0" err="1" smtClean="0">
                <a:solidFill>
                  <a:schemeClr val="bg1"/>
                </a:solidFill>
                <a:latin typeface="Calibri" pitchFamily="34" charset="0"/>
              </a:rPr>
              <a:t>i</a:t>
            </a:r>
            <a:r>
              <a:rPr lang="ru-RU" b="1" dirty="0" smtClean="0">
                <a:solidFill>
                  <a:schemeClr val="bg1"/>
                </a:solidFill>
                <a:latin typeface="Calibri" pitchFamily="34" charset="0"/>
              </a:rPr>
              <a:t> с дифференциальной интерференционно-контрастной</a:t>
            </a:r>
            <a:r>
              <a:rPr lang="en-US" b="1" dirty="0" smtClean="0">
                <a:solidFill>
                  <a:schemeClr val="bg1"/>
                </a:solidFill>
                <a:latin typeface="Calibri" pitchFamily="34" charset="0"/>
              </a:rPr>
              <a:t> </a:t>
            </a:r>
            <a:r>
              <a:rPr lang="ru-RU" b="1" dirty="0" smtClean="0">
                <a:solidFill>
                  <a:schemeClr val="bg1"/>
                </a:solidFill>
                <a:latin typeface="Calibri" pitchFamily="34" charset="0"/>
              </a:rPr>
              <a:t>и флуоресцентной системой. </a:t>
            </a:r>
            <a:r>
              <a:rPr lang="ru-RU" b="1" dirty="0" smtClean="0">
                <a:solidFill>
                  <a:schemeClr val="bg1"/>
                </a:solidFill>
                <a:latin typeface="Calibri" pitchFamily="34" charset="0"/>
              </a:rPr>
              <a:t>Азотфиксирующую активность  измеряли с использованием анализа восстановления ацетилена (</a:t>
            </a:r>
            <a:r>
              <a:rPr lang="ru-RU" b="1" dirty="0" err="1" smtClean="0">
                <a:solidFill>
                  <a:schemeClr val="bg1"/>
                </a:solidFill>
                <a:latin typeface="Calibri" pitchFamily="34" charset="0"/>
              </a:rPr>
              <a:t>Stewart</a:t>
            </a:r>
            <a:r>
              <a:rPr lang="ru-RU" b="1" dirty="0" smtClean="0">
                <a:solidFill>
                  <a:schemeClr val="bg1"/>
                </a:solidFill>
                <a:latin typeface="Calibri" pitchFamily="34" charset="0"/>
              </a:rPr>
              <a:t> </a:t>
            </a:r>
            <a:r>
              <a:rPr lang="ru-RU" b="1" dirty="0" err="1" smtClean="0">
                <a:solidFill>
                  <a:schemeClr val="bg1"/>
                </a:solidFill>
                <a:latin typeface="Calibri" pitchFamily="34" charset="0"/>
              </a:rPr>
              <a:t>et</a:t>
            </a:r>
            <a:r>
              <a:rPr lang="ru-RU" b="1" dirty="0" smtClean="0">
                <a:solidFill>
                  <a:schemeClr val="bg1"/>
                </a:solidFill>
                <a:latin typeface="Calibri" pitchFamily="34" charset="0"/>
              </a:rPr>
              <a:t> </a:t>
            </a:r>
            <a:r>
              <a:rPr lang="ru-RU" b="1" dirty="0" err="1" smtClean="0">
                <a:solidFill>
                  <a:schemeClr val="bg1"/>
                </a:solidFill>
                <a:latin typeface="Calibri" pitchFamily="34" charset="0"/>
              </a:rPr>
              <a:t>al</a:t>
            </a:r>
            <a:r>
              <a:rPr lang="ru-RU" b="1" dirty="0" smtClean="0">
                <a:solidFill>
                  <a:schemeClr val="bg1"/>
                </a:solidFill>
                <a:latin typeface="Calibri" pitchFamily="34" charset="0"/>
              </a:rPr>
              <a:t>., 1967). Измерения СО2 выполнены на газовом хроматографе. Измерения выполнены в герметичных колбах с лишайником  на свету (видимый фотосинтез) и в темноте (дыхание), время экспозиции 1 час. Для </a:t>
            </a:r>
            <a:r>
              <a:rPr lang="ru-RU" b="1" dirty="0" smtClean="0">
                <a:solidFill>
                  <a:schemeClr val="bg1"/>
                </a:solidFill>
                <a:latin typeface="Calibri" pitchFamily="34" charset="0"/>
              </a:rPr>
              <a:t>исследования молекулярно-генетических характеристик проведено выделение ДНК с использованием  </a:t>
            </a:r>
            <a:r>
              <a:rPr lang="ru-RU" b="1" dirty="0" err="1" smtClean="0">
                <a:solidFill>
                  <a:schemeClr val="bg1"/>
                </a:solidFill>
                <a:latin typeface="Calibri" pitchFamily="34" charset="0"/>
              </a:rPr>
              <a:t>Dneasy</a:t>
            </a:r>
            <a:r>
              <a:rPr lang="ru-RU" b="1" dirty="0" smtClean="0">
                <a:solidFill>
                  <a:schemeClr val="bg1"/>
                </a:solidFill>
                <a:latin typeface="Calibri" pitchFamily="34" charset="0"/>
              </a:rPr>
              <a:t> </a:t>
            </a:r>
            <a:r>
              <a:rPr lang="ru-RU" b="1" dirty="0" err="1" smtClean="0">
                <a:solidFill>
                  <a:schemeClr val="bg1"/>
                </a:solidFill>
                <a:latin typeface="Calibri" pitchFamily="34" charset="0"/>
              </a:rPr>
              <a:t>Plant</a:t>
            </a:r>
            <a:r>
              <a:rPr lang="ru-RU" b="1" dirty="0" smtClean="0">
                <a:solidFill>
                  <a:schemeClr val="bg1"/>
                </a:solidFill>
                <a:latin typeface="Calibri" pitchFamily="34" charset="0"/>
              </a:rPr>
              <a:t> </a:t>
            </a:r>
            <a:r>
              <a:rPr lang="ru-RU" b="1" dirty="0" err="1" smtClean="0">
                <a:solidFill>
                  <a:schemeClr val="bg1"/>
                </a:solidFill>
                <a:latin typeface="Calibri" pitchFamily="34" charset="0"/>
              </a:rPr>
              <a:t>Mini</a:t>
            </a:r>
            <a:r>
              <a:rPr lang="ru-RU" b="1" dirty="0" smtClean="0">
                <a:solidFill>
                  <a:schemeClr val="bg1"/>
                </a:solidFill>
                <a:latin typeface="Calibri" pitchFamily="34" charset="0"/>
              </a:rPr>
              <a:t> </a:t>
            </a:r>
            <a:r>
              <a:rPr lang="ru-RU" b="1" dirty="0" err="1" smtClean="0">
                <a:solidFill>
                  <a:schemeClr val="bg1"/>
                </a:solidFill>
                <a:latin typeface="Calibri" pitchFamily="34" charset="0"/>
              </a:rPr>
              <a:t>kit</a:t>
            </a:r>
            <a:r>
              <a:rPr lang="ru-RU" b="1" dirty="0" smtClean="0">
                <a:solidFill>
                  <a:schemeClr val="bg1"/>
                </a:solidFill>
                <a:latin typeface="Calibri" pitchFamily="34" charset="0"/>
              </a:rPr>
              <a:t> (</a:t>
            </a:r>
            <a:r>
              <a:rPr lang="ru-RU" b="1" dirty="0" err="1" smtClean="0">
                <a:solidFill>
                  <a:schemeClr val="bg1"/>
                </a:solidFill>
                <a:latin typeface="Calibri" pitchFamily="34" charset="0"/>
              </a:rPr>
              <a:t>Qiagen</a:t>
            </a:r>
            <a:r>
              <a:rPr lang="ru-RU" b="1" dirty="0" smtClean="0">
                <a:solidFill>
                  <a:schemeClr val="bg1"/>
                </a:solidFill>
                <a:latin typeface="Calibri" pitchFamily="34" charset="0"/>
              </a:rPr>
              <a:t>, </a:t>
            </a:r>
            <a:r>
              <a:rPr lang="ru-RU" b="1" dirty="0" err="1" smtClean="0">
                <a:solidFill>
                  <a:schemeClr val="bg1"/>
                </a:solidFill>
                <a:latin typeface="Calibri" pitchFamily="34" charset="0"/>
              </a:rPr>
              <a:t>USA</a:t>
            </a:r>
            <a:r>
              <a:rPr lang="ru-RU" b="1" dirty="0" smtClean="0">
                <a:solidFill>
                  <a:schemeClr val="bg1"/>
                </a:solidFill>
                <a:latin typeface="Calibri" pitchFamily="34" charset="0"/>
              </a:rPr>
              <a:t>), для идентификации вида использованы </a:t>
            </a:r>
            <a:r>
              <a:rPr lang="ru-RU" b="1" dirty="0" err="1" smtClean="0">
                <a:solidFill>
                  <a:schemeClr val="bg1"/>
                </a:solidFill>
                <a:latin typeface="Calibri" pitchFamily="34" charset="0"/>
              </a:rPr>
              <a:t>праймеры</a:t>
            </a:r>
            <a:r>
              <a:rPr lang="ru-RU" b="1" dirty="0" smtClean="0">
                <a:solidFill>
                  <a:schemeClr val="bg1"/>
                </a:solidFill>
                <a:latin typeface="Calibri" pitchFamily="34" charset="0"/>
              </a:rPr>
              <a:t> для  выделения 16S </a:t>
            </a:r>
            <a:r>
              <a:rPr lang="ru-RU" b="1" dirty="0" err="1" smtClean="0">
                <a:solidFill>
                  <a:schemeClr val="bg1"/>
                </a:solidFill>
                <a:latin typeface="Calibri" pitchFamily="34" charset="0"/>
              </a:rPr>
              <a:t>rRNA</a:t>
            </a:r>
            <a:r>
              <a:rPr lang="ru-RU" b="1" dirty="0" smtClean="0">
                <a:solidFill>
                  <a:schemeClr val="bg1"/>
                </a:solidFill>
                <a:latin typeface="Calibri" pitchFamily="34" charset="0"/>
              </a:rPr>
              <a:t> и </a:t>
            </a:r>
            <a:r>
              <a:rPr lang="en-US" b="1" dirty="0" smtClean="0">
                <a:solidFill>
                  <a:schemeClr val="bg1"/>
                </a:solidFill>
                <a:latin typeface="Calibri" pitchFamily="34" charset="0"/>
              </a:rPr>
              <a:t>ITS</a:t>
            </a:r>
            <a:r>
              <a:rPr lang="ru-RU" b="1" dirty="0" smtClean="0">
                <a:solidFill>
                  <a:schemeClr val="bg1"/>
                </a:solidFill>
                <a:latin typeface="Calibri" pitchFamily="34" charset="0"/>
              </a:rPr>
              <a:t>2.</a:t>
            </a:r>
            <a:endParaRPr lang="en-US" b="1" dirty="0" smtClean="0">
              <a:solidFill>
                <a:schemeClr val="bg1"/>
              </a:solidFill>
              <a:latin typeface="Calibri" pitchFamily="34" charset="0"/>
            </a:endParaRPr>
          </a:p>
          <a:p>
            <a:r>
              <a:rPr lang="en-US" b="1" dirty="0" smtClean="0">
                <a:solidFill>
                  <a:schemeClr val="bg1"/>
                </a:solidFill>
                <a:latin typeface="Calibri" pitchFamily="34" charset="0"/>
              </a:rPr>
              <a:t>____________________________________</a:t>
            </a:r>
          </a:p>
          <a:p>
            <a:r>
              <a:rPr lang="en-US" b="1" dirty="0" smtClean="0">
                <a:solidFill>
                  <a:schemeClr val="bg1"/>
                </a:solidFill>
                <a:latin typeface="Calibri" pitchFamily="34" charset="0"/>
              </a:rPr>
              <a:t>The morphological characteristics were studied using a Nikon </a:t>
            </a:r>
            <a:r>
              <a:rPr lang="en-US" b="1" dirty="0" err="1" smtClean="0">
                <a:solidFill>
                  <a:schemeClr val="bg1"/>
                </a:solidFill>
                <a:latin typeface="Calibri" pitchFamily="34" charset="0"/>
              </a:rPr>
              <a:t>Elipce</a:t>
            </a:r>
            <a:r>
              <a:rPr lang="en-US" b="1" dirty="0" smtClean="0">
                <a:solidFill>
                  <a:schemeClr val="bg1"/>
                </a:solidFill>
                <a:latin typeface="Calibri" pitchFamily="34" charset="0"/>
              </a:rPr>
              <a:t> 80i microscope with a differential interference-contrast system</a:t>
            </a:r>
            <a:r>
              <a:rPr lang="ru-RU" b="1" dirty="0" smtClean="0">
                <a:solidFill>
                  <a:schemeClr val="bg1"/>
                </a:solidFill>
                <a:latin typeface="Calibri" pitchFamily="34" charset="0"/>
              </a:rPr>
              <a:t>, </a:t>
            </a:r>
            <a:r>
              <a:rPr lang="en-US" b="1" dirty="0" smtClean="0">
                <a:solidFill>
                  <a:schemeClr val="bg1"/>
                </a:solidFill>
                <a:latin typeface="Calibri" pitchFamily="34" charset="0"/>
              </a:rPr>
              <a:t>and this fluorescence</a:t>
            </a:r>
            <a:r>
              <a:rPr lang="en-US" b="1" dirty="0" smtClean="0">
                <a:solidFill>
                  <a:schemeClr val="bg1"/>
                </a:solidFill>
                <a:latin typeface="Calibri" pitchFamily="34" charset="0"/>
              </a:rPr>
              <a:t>. </a:t>
            </a:r>
            <a:r>
              <a:rPr lang="en-US" b="1" dirty="0" smtClean="0">
                <a:solidFill>
                  <a:schemeClr val="bg1"/>
                </a:solidFill>
                <a:latin typeface="Calibri" pitchFamily="34" charset="0"/>
              </a:rPr>
              <a:t>Nitrogen fixation activity was measured using the acetylene</a:t>
            </a:r>
            <a:r>
              <a:rPr lang="ru-RU" b="1" dirty="0" smtClean="0">
                <a:solidFill>
                  <a:schemeClr val="bg1"/>
                </a:solidFill>
                <a:latin typeface="Calibri" pitchFamily="34" charset="0"/>
              </a:rPr>
              <a:t> </a:t>
            </a:r>
            <a:r>
              <a:rPr lang="en-US" b="1" dirty="0" smtClean="0">
                <a:solidFill>
                  <a:schemeClr val="bg1"/>
                </a:solidFill>
                <a:latin typeface="Calibri" pitchFamily="34" charset="0"/>
              </a:rPr>
              <a:t>reduction assay (Stewart et al., 1967). </a:t>
            </a:r>
            <a:endParaRPr lang="ru-RU" b="1" dirty="0" smtClean="0">
              <a:solidFill>
                <a:schemeClr val="bg1"/>
              </a:solidFill>
              <a:latin typeface="Calibri" pitchFamily="34" charset="0"/>
            </a:endParaRPr>
          </a:p>
          <a:p>
            <a:endParaRPr lang="en-US" b="1" dirty="0" smtClean="0">
              <a:solidFill>
                <a:schemeClr val="bg1"/>
              </a:solidFill>
              <a:latin typeface="Calibri" pitchFamily="34" charset="0"/>
            </a:endParaRPr>
          </a:p>
          <a:p>
            <a:endParaRPr lang="ru-RU" b="1" dirty="0">
              <a:solidFill>
                <a:schemeClr val="bg1"/>
              </a:solidFill>
              <a:latin typeface="Calibri" pitchFamily="34" charset="0"/>
            </a:endParaRPr>
          </a:p>
        </p:txBody>
      </p:sp>
      <p:pic>
        <p:nvPicPr>
          <p:cNvPr id="3" name="Рисунок 2" descr="DSCN2968.JPG"/>
          <p:cNvPicPr>
            <a:picLocks noChangeAspect="1"/>
          </p:cNvPicPr>
          <p:nvPr/>
        </p:nvPicPr>
        <p:blipFill>
          <a:blip r:embed="rId2" cstate="print"/>
          <a:stretch>
            <a:fillRect/>
          </a:stretch>
        </p:blipFill>
        <p:spPr>
          <a:xfrm>
            <a:off x="5940152" y="4509120"/>
            <a:ext cx="2736304" cy="2010370"/>
          </a:xfrm>
          <a:prstGeom prst="rect">
            <a:avLst/>
          </a:prstGeom>
        </p:spPr>
      </p:pic>
      <p:sp>
        <p:nvSpPr>
          <p:cNvPr id="4" name="Прямоугольник 3"/>
          <p:cNvSpPr/>
          <p:nvPr/>
        </p:nvSpPr>
        <p:spPr>
          <a:xfrm>
            <a:off x="107504" y="4272677"/>
            <a:ext cx="5616624" cy="2585323"/>
          </a:xfrm>
          <a:prstGeom prst="rect">
            <a:avLst/>
          </a:prstGeom>
        </p:spPr>
        <p:txBody>
          <a:bodyPr wrap="square">
            <a:spAutoFit/>
          </a:bodyPr>
          <a:lstStyle/>
          <a:p>
            <a:r>
              <a:rPr lang="en-US" b="1" dirty="0" smtClean="0">
                <a:solidFill>
                  <a:schemeClr val="bg1"/>
                </a:solidFill>
                <a:latin typeface="Calibri" pitchFamily="34" charset="0"/>
              </a:rPr>
              <a:t>CO2 measurements were performed on a gas chromatograph. The measurements were performed in sealed flasks with lichen in the light (visible photosynthesis) and in the dark (respiration), exposure time 1 hour.</a:t>
            </a:r>
            <a:endParaRPr lang="ru-RU" b="1" dirty="0" smtClean="0">
              <a:solidFill>
                <a:schemeClr val="bg1"/>
              </a:solidFill>
              <a:latin typeface="Calibri" pitchFamily="34" charset="0"/>
            </a:endParaRPr>
          </a:p>
          <a:p>
            <a:r>
              <a:rPr lang="en-US" b="1" dirty="0" smtClean="0">
                <a:solidFill>
                  <a:schemeClr val="bg1"/>
                </a:solidFill>
                <a:latin typeface="Calibri" pitchFamily="34" charset="0"/>
              </a:rPr>
              <a:t>To study the molecular genetic characteristics, DNA was isolated using the </a:t>
            </a:r>
            <a:r>
              <a:rPr lang="en-US" b="1" dirty="0" err="1" smtClean="0">
                <a:solidFill>
                  <a:schemeClr val="bg1"/>
                </a:solidFill>
                <a:latin typeface="Calibri" pitchFamily="34" charset="0"/>
              </a:rPr>
              <a:t>Dneasy</a:t>
            </a:r>
            <a:r>
              <a:rPr lang="en-US" b="1" dirty="0" smtClean="0">
                <a:solidFill>
                  <a:schemeClr val="bg1"/>
                </a:solidFill>
                <a:latin typeface="Calibri" pitchFamily="34" charset="0"/>
              </a:rPr>
              <a:t> Plant Mini kit (</a:t>
            </a:r>
            <a:r>
              <a:rPr lang="en-US" b="1" dirty="0" err="1" smtClean="0">
                <a:solidFill>
                  <a:schemeClr val="bg1"/>
                </a:solidFill>
                <a:latin typeface="Calibri" pitchFamily="34" charset="0"/>
              </a:rPr>
              <a:t>Qiagen</a:t>
            </a:r>
            <a:r>
              <a:rPr lang="en-US" b="1" dirty="0" smtClean="0">
                <a:solidFill>
                  <a:schemeClr val="bg1"/>
                </a:solidFill>
                <a:latin typeface="Calibri" pitchFamily="34" charset="0"/>
              </a:rPr>
              <a:t>, USA); primers were used to identify the species for isolation of 16S </a:t>
            </a:r>
            <a:r>
              <a:rPr lang="en-US" b="1" dirty="0" err="1" smtClean="0">
                <a:solidFill>
                  <a:schemeClr val="bg1"/>
                </a:solidFill>
                <a:latin typeface="Calibri" pitchFamily="34" charset="0"/>
              </a:rPr>
              <a:t>rRNA</a:t>
            </a:r>
            <a:r>
              <a:rPr lang="en-US" b="1" dirty="0" smtClean="0">
                <a:solidFill>
                  <a:schemeClr val="bg1"/>
                </a:solidFill>
                <a:latin typeface="Calibri" pitchFamily="34" charset="0"/>
              </a:rPr>
              <a:t> and ITS2.</a:t>
            </a:r>
            <a:endParaRPr lang="en-US"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2530" name="TextBox 3"/>
          <p:cNvSpPr txBox="1">
            <a:spLocks noChangeArrowheads="1"/>
          </p:cNvSpPr>
          <p:nvPr/>
        </p:nvSpPr>
        <p:spPr bwMode="auto">
          <a:xfrm>
            <a:off x="395288" y="333375"/>
            <a:ext cx="8280400" cy="3754438"/>
          </a:xfrm>
          <a:prstGeom prst="rect">
            <a:avLst/>
          </a:prstGeom>
          <a:noFill/>
          <a:ln w="9525">
            <a:noFill/>
            <a:miter lim="800000"/>
            <a:headEnd/>
            <a:tailEnd/>
          </a:ln>
        </p:spPr>
        <p:txBody>
          <a:bodyPr>
            <a:spAutoFit/>
          </a:bodyPr>
          <a:lstStyle/>
          <a:p>
            <a:r>
              <a:rPr lang="ru-RU" sz="2000" b="1" dirty="0">
                <a:solidFill>
                  <a:schemeClr val="bg1"/>
                </a:solidFill>
                <a:latin typeface="Calibri" pitchFamily="34" charset="0"/>
              </a:rPr>
              <a:t>Экологические условия в месте произрастания лишайника</a:t>
            </a:r>
            <a:r>
              <a:rPr lang="ru-RU" b="1" dirty="0">
                <a:solidFill>
                  <a:schemeClr val="bg1"/>
                </a:solidFill>
                <a:latin typeface="Calibri" pitchFamily="34" charset="0"/>
              </a:rPr>
              <a:t>: </a:t>
            </a:r>
            <a:endParaRPr lang="en-US" b="1" dirty="0">
              <a:solidFill>
                <a:schemeClr val="bg1"/>
              </a:solidFill>
              <a:latin typeface="Calibri" pitchFamily="34" charset="0"/>
            </a:endParaRPr>
          </a:p>
          <a:p>
            <a:r>
              <a:rPr lang="en-US" b="1" dirty="0">
                <a:solidFill>
                  <a:schemeClr val="bg1"/>
                </a:solidFill>
                <a:latin typeface="Calibri" pitchFamily="34" charset="0"/>
              </a:rPr>
              <a:t>C</a:t>
            </a:r>
            <a:r>
              <a:rPr lang="ru-RU" b="1" dirty="0" err="1">
                <a:solidFill>
                  <a:schemeClr val="bg1"/>
                </a:solidFill>
                <a:latin typeface="Calibri" pitchFamily="34" charset="0"/>
              </a:rPr>
              <a:t>убстрат</a:t>
            </a:r>
            <a:r>
              <a:rPr lang="ru-RU" b="1" dirty="0">
                <a:solidFill>
                  <a:schemeClr val="bg1"/>
                </a:solidFill>
                <a:latin typeface="Calibri" pitchFamily="34" charset="0"/>
              </a:rPr>
              <a:t> -  крупнозернистые биотитовые граниты, имеют кислую реакцию среды (</a:t>
            </a:r>
            <a:r>
              <a:rPr lang="ru-RU" b="1" dirty="0" err="1">
                <a:solidFill>
                  <a:schemeClr val="bg1"/>
                </a:solidFill>
                <a:latin typeface="Calibri" pitchFamily="34" charset="0"/>
              </a:rPr>
              <a:t>Удоратина</a:t>
            </a:r>
            <a:r>
              <a:rPr lang="ru-RU" b="1" dirty="0">
                <a:solidFill>
                  <a:schemeClr val="bg1"/>
                </a:solidFill>
                <a:latin typeface="Calibri" pitchFamily="34" charset="0"/>
              </a:rPr>
              <a:t>, 2013)</a:t>
            </a:r>
            <a:r>
              <a:rPr lang="en-US" b="1" dirty="0">
                <a:solidFill>
                  <a:schemeClr val="bg1"/>
                </a:solidFill>
                <a:latin typeface="Calibri" pitchFamily="34" charset="0"/>
              </a:rPr>
              <a:t>.</a:t>
            </a:r>
            <a:r>
              <a:rPr lang="ru-RU" b="1" dirty="0">
                <a:solidFill>
                  <a:schemeClr val="bg1"/>
                </a:solidFill>
                <a:latin typeface="Calibri" pitchFamily="34" charset="0"/>
              </a:rPr>
              <a:t> </a:t>
            </a:r>
            <a:endParaRPr lang="en-US" b="1" dirty="0">
              <a:solidFill>
                <a:schemeClr val="bg1"/>
              </a:solidFill>
              <a:latin typeface="Calibri" pitchFamily="34" charset="0"/>
            </a:endParaRPr>
          </a:p>
          <a:p>
            <a:r>
              <a:rPr lang="ru-RU" b="1" dirty="0">
                <a:solidFill>
                  <a:schemeClr val="bg1"/>
                </a:solidFill>
                <a:latin typeface="Calibri" pitchFamily="34" charset="0"/>
              </a:rPr>
              <a:t>Вода в луже с </a:t>
            </a:r>
            <a:r>
              <a:rPr lang="ru-RU" b="1" dirty="0" err="1">
                <a:solidFill>
                  <a:schemeClr val="bg1"/>
                </a:solidFill>
                <a:latin typeface="Calibri" pitchFamily="34" charset="0"/>
              </a:rPr>
              <a:t>рН</a:t>
            </a:r>
            <a:r>
              <a:rPr lang="ru-RU" b="1" dirty="0">
                <a:solidFill>
                  <a:schemeClr val="bg1"/>
                </a:solidFill>
                <a:latin typeface="Calibri" pitchFamily="34" charset="0"/>
              </a:rPr>
              <a:t> - 4.9, минерализация 16 </a:t>
            </a:r>
            <a:r>
              <a:rPr lang="ru-RU" b="1" dirty="0" err="1">
                <a:solidFill>
                  <a:schemeClr val="bg1"/>
                </a:solidFill>
                <a:latin typeface="Calibri" pitchFamily="34" charset="0"/>
              </a:rPr>
              <a:t>мк</a:t>
            </a:r>
            <a:r>
              <a:rPr lang="en-US" b="1" dirty="0">
                <a:solidFill>
                  <a:schemeClr val="bg1"/>
                </a:solidFill>
                <a:latin typeface="Calibri" pitchFamily="34" charset="0"/>
              </a:rPr>
              <a:t>S</a:t>
            </a:r>
            <a:r>
              <a:rPr lang="ru-RU" b="1" dirty="0">
                <a:solidFill>
                  <a:schemeClr val="bg1"/>
                </a:solidFill>
                <a:latin typeface="Calibri" pitchFamily="34" charset="0"/>
              </a:rPr>
              <a:t>, содержание основных биогенных элементов (в мг/дм</a:t>
            </a:r>
            <a:r>
              <a:rPr lang="ru-RU" b="1" baseline="30000" dirty="0">
                <a:solidFill>
                  <a:schemeClr val="bg1"/>
                </a:solidFill>
                <a:latin typeface="Calibri" pitchFamily="34" charset="0"/>
              </a:rPr>
              <a:t>3</a:t>
            </a:r>
            <a:r>
              <a:rPr lang="ru-RU" b="1" dirty="0">
                <a:solidFill>
                  <a:schemeClr val="bg1"/>
                </a:solidFill>
                <a:latin typeface="Calibri" pitchFamily="34" charset="0"/>
              </a:rPr>
              <a:t>) </a:t>
            </a:r>
            <a:r>
              <a:rPr lang="en-US" b="1" dirty="0" err="1">
                <a:solidFill>
                  <a:schemeClr val="bg1"/>
                </a:solidFill>
                <a:latin typeface="Calibri" pitchFamily="34" charset="0"/>
              </a:rPr>
              <a:t>TC</a:t>
            </a:r>
            <a:r>
              <a:rPr lang="ru-RU" b="1" dirty="0">
                <a:solidFill>
                  <a:schemeClr val="bg1"/>
                </a:solidFill>
                <a:latin typeface="Calibri" pitchFamily="34" charset="0"/>
              </a:rPr>
              <a:t> - 10.6, </a:t>
            </a:r>
            <a:r>
              <a:rPr lang="en-US" b="1" dirty="0">
                <a:solidFill>
                  <a:schemeClr val="bg1"/>
                </a:solidFill>
                <a:latin typeface="Calibri" pitchFamily="34" charset="0"/>
              </a:rPr>
              <a:t>N</a:t>
            </a:r>
            <a:r>
              <a:rPr lang="ru-RU" b="1" baseline="-25000" dirty="0">
                <a:solidFill>
                  <a:schemeClr val="bg1"/>
                </a:solidFill>
                <a:latin typeface="Calibri" pitchFamily="34" charset="0"/>
              </a:rPr>
              <a:t>общ.</a:t>
            </a:r>
            <a:r>
              <a:rPr lang="ru-RU" b="1" dirty="0">
                <a:solidFill>
                  <a:schemeClr val="bg1"/>
                </a:solidFill>
                <a:latin typeface="Calibri" pitchFamily="34" charset="0"/>
              </a:rPr>
              <a:t> - 0.73,</a:t>
            </a:r>
            <a:r>
              <a:rPr lang="ru-RU" b="1" baseline="30000" dirty="0">
                <a:solidFill>
                  <a:schemeClr val="bg1"/>
                </a:solidFill>
                <a:latin typeface="Calibri" pitchFamily="34" charset="0"/>
              </a:rPr>
              <a:t> </a:t>
            </a:r>
            <a:r>
              <a:rPr lang="en-US" b="1" dirty="0">
                <a:solidFill>
                  <a:schemeClr val="bg1"/>
                </a:solidFill>
                <a:latin typeface="Calibri" pitchFamily="34" charset="0"/>
              </a:rPr>
              <a:t>P</a:t>
            </a:r>
            <a:r>
              <a:rPr lang="ru-RU" b="1" baseline="-25000" dirty="0">
                <a:solidFill>
                  <a:schemeClr val="bg1"/>
                </a:solidFill>
                <a:latin typeface="Calibri" pitchFamily="34" charset="0"/>
              </a:rPr>
              <a:t>общ.</a:t>
            </a:r>
            <a:r>
              <a:rPr lang="ru-RU" b="1" dirty="0">
                <a:solidFill>
                  <a:schemeClr val="bg1"/>
                </a:solidFill>
                <a:latin typeface="Calibri" pitchFamily="34" charset="0"/>
              </a:rPr>
              <a:t> - 0.020,</a:t>
            </a:r>
            <a:r>
              <a:rPr lang="ru-RU" b="1" baseline="30000" dirty="0">
                <a:solidFill>
                  <a:schemeClr val="bg1"/>
                </a:solidFill>
                <a:latin typeface="Calibri" pitchFamily="34" charset="0"/>
              </a:rPr>
              <a:t>  </a:t>
            </a:r>
            <a:r>
              <a:rPr lang="ru-RU" b="1" dirty="0" err="1">
                <a:solidFill>
                  <a:schemeClr val="bg1"/>
                </a:solidFill>
                <a:latin typeface="Calibri" pitchFamily="34" charset="0"/>
              </a:rPr>
              <a:t>Са</a:t>
            </a:r>
            <a:r>
              <a:rPr lang="ru-RU" b="1" dirty="0">
                <a:solidFill>
                  <a:schemeClr val="bg1"/>
                </a:solidFill>
                <a:latin typeface="Calibri" pitchFamily="34" charset="0"/>
              </a:rPr>
              <a:t> – 0.89,  </a:t>
            </a:r>
            <a:r>
              <a:rPr lang="en-US" b="1" dirty="0">
                <a:solidFill>
                  <a:schemeClr val="bg1"/>
                </a:solidFill>
                <a:latin typeface="Calibri" pitchFamily="34" charset="0"/>
              </a:rPr>
              <a:t>Mg</a:t>
            </a:r>
            <a:r>
              <a:rPr lang="ru-RU" b="1" dirty="0">
                <a:solidFill>
                  <a:schemeClr val="bg1"/>
                </a:solidFill>
                <a:latin typeface="Calibri" pitchFamily="34" charset="0"/>
              </a:rPr>
              <a:t> – 0.16,</a:t>
            </a:r>
            <a:r>
              <a:rPr lang="ru-RU" b="1" baseline="30000" dirty="0">
                <a:solidFill>
                  <a:schemeClr val="bg1"/>
                </a:solidFill>
                <a:latin typeface="Calibri" pitchFamily="34" charset="0"/>
              </a:rPr>
              <a:t> </a:t>
            </a:r>
            <a:r>
              <a:rPr lang="en-US" b="1" dirty="0">
                <a:solidFill>
                  <a:schemeClr val="bg1"/>
                </a:solidFill>
                <a:latin typeface="Calibri" pitchFamily="34" charset="0"/>
              </a:rPr>
              <a:t>Si</a:t>
            </a:r>
            <a:r>
              <a:rPr lang="ru-RU" b="1" dirty="0">
                <a:solidFill>
                  <a:schemeClr val="bg1"/>
                </a:solidFill>
                <a:latin typeface="Calibri" pitchFamily="34" charset="0"/>
              </a:rPr>
              <a:t> – 0.75. </a:t>
            </a:r>
          </a:p>
          <a:p>
            <a:r>
              <a:rPr lang="en-US" b="1" dirty="0">
                <a:solidFill>
                  <a:schemeClr val="bg1"/>
                </a:solidFill>
                <a:latin typeface="Calibri" pitchFamily="34" charset="0"/>
              </a:rPr>
              <a:t>______________________________</a:t>
            </a:r>
          </a:p>
          <a:p>
            <a:r>
              <a:rPr lang="en-US" sz="2000" b="1" dirty="0">
                <a:solidFill>
                  <a:schemeClr val="bg1"/>
                </a:solidFill>
                <a:latin typeface="Calibri" pitchFamily="34" charset="0"/>
              </a:rPr>
              <a:t>Environmental conditions at the place of lichen growth</a:t>
            </a:r>
            <a:endParaRPr lang="ru-RU" sz="2000" b="1" dirty="0">
              <a:solidFill>
                <a:schemeClr val="bg1"/>
              </a:solidFill>
              <a:latin typeface="Calibri" pitchFamily="34" charset="0"/>
            </a:endParaRPr>
          </a:p>
          <a:p>
            <a:r>
              <a:rPr lang="en-US" b="1" dirty="0">
                <a:solidFill>
                  <a:schemeClr val="bg1"/>
                </a:solidFill>
                <a:latin typeface="Calibri" pitchFamily="34" charset="0"/>
              </a:rPr>
              <a:t>The substrate is coarse-grained </a:t>
            </a:r>
            <a:r>
              <a:rPr lang="en-US" b="1" dirty="0" err="1">
                <a:solidFill>
                  <a:schemeClr val="bg1"/>
                </a:solidFill>
                <a:latin typeface="Calibri" pitchFamily="34" charset="0"/>
              </a:rPr>
              <a:t>biotite</a:t>
            </a:r>
            <a:r>
              <a:rPr lang="en-US" b="1" dirty="0">
                <a:solidFill>
                  <a:schemeClr val="bg1"/>
                </a:solidFill>
                <a:latin typeface="Calibri" pitchFamily="34" charset="0"/>
              </a:rPr>
              <a:t> granites, has an acidic reaction of the environment (</a:t>
            </a:r>
            <a:r>
              <a:rPr lang="en-US" b="1" dirty="0" err="1">
                <a:solidFill>
                  <a:schemeClr val="bg1"/>
                </a:solidFill>
                <a:latin typeface="Calibri" pitchFamily="34" charset="0"/>
              </a:rPr>
              <a:t>Udoratina</a:t>
            </a:r>
            <a:r>
              <a:rPr lang="en-US" b="1" dirty="0">
                <a:solidFill>
                  <a:schemeClr val="bg1"/>
                </a:solidFill>
                <a:latin typeface="Calibri" pitchFamily="34" charset="0"/>
              </a:rPr>
              <a:t>, 2013).</a:t>
            </a:r>
          </a:p>
          <a:p>
            <a:r>
              <a:rPr lang="en-US" b="1" dirty="0">
                <a:solidFill>
                  <a:schemeClr val="bg1"/>
                </a:solidFill>
                <a:latin typeface="Calibri" pitchFamily="34" charset="0"/>
              </a:rPr>
              <a:t>Water in a pool with a pH of 4.9, mineralization of 16 </a:t>
            </a:r>
            <a:r>
              <a:rPr lang="en-US" b="1" dirty="0" err="1">
                <a:solidFill>
                  <a:schemeClr val="bg1"/>
                </a:solidFill>
                <a:latin typeface="Calibri" pitchFamily="34" charset="0"/>
              </a:rPr>
              <a:t>μS</a:t>
            </a:r>
            <a:r>
              <a:rPr lang="en-US" b="1" dirty="0">
                <a:solidFill>
                  <a:schemeClr val="bg1"/>
                </a:solidFill>
                <a:latin typeface="Calibri" pitchFamily="34" charset="0"/>
              </a:rPr>
              <a:t>, the content of basic nutrients (in mg / dm3) </a:t>
            </a:r>
            <a:r>
              <a:rPr lang="en-US" b="1" dirty="0" err="1">
                <a:solidFill>
                  <a:schemeClr val="bg1"/>
                </a:solidFill>
                <a:latin typeface="Calibri" pitchFamily="34" charset="0"/>
              </a:rPr>
              <a:t>TC</a:t>
            </a:r>
            <a:r>
              <a:rPr lang="en-US" b="1" dirty="0">
                <a:solidFill>
                  <a:schemeClr val="bg1"/>
                </a:solidFill>
                <a:latin typeface="Calibri" pitchFamily="34" charset="0"/>
              </a:rPr>
              <a:t> - 10.6, </a:t>
            </a:r>
            <a:r>
              <a:rPr lang="en-US" b="1" dirty="0" err="1">
                <a:solidFill>
                  <a:schemeClr val="bg1"/>
                </a:solidFill>
                <a:latin typeface="Calibri" pitchFamily="34" charset="0"/>
              </a:rPr>
              <a:t>N</a:t>
            </a:r>
            <a:r>
              <a:rPr lang="en-US" b="1" baseline="-25000" dirty="0" err="1">
                <a:solidFill>
                  <a:schemeClr val="bg1"/>
                </a:solidFill>
                <a:latin typeface="Calibri" pitchFamily="34" charset="0"/>
              </a:rPr>
              <a:t>total</a:t>
            </a:r>
            <a:r>
              <a:rPr lang="en-US" b="1" dirty="0">
                <a:solidFill>
                  <a:schemeClr val="bg1"/>
                </a:solidFill>
                <a:latin typeface="Calibri" pitchFamily="34" charset="0"/>
              </a:rPr>
              <a:t> . - 0.73, </a:t>
            </a:r>
            <a:r>
              <a:rPr lang="en-US" b="1" dirty="0" err="1">
                <a:solidFill>
                  <a:schemeClr val="bg1"/>
                </a:solidFill>
                <a:latin typeface="Calibri" pitchFamily="34" charset="0"/>
              </a:rPr>
              <a:t>P</a:t>
            </a:r>
            <a:r>
              <a:rPr lang="en-US" b="1" baseline="-25000" dirty="0" err="1">
                <a:solidFill>
                  <a:schemeClr val="bg1"/>
                </a:solidFill>
                <a:latin typeface="Calibri" pitchFamily="34" charset="0"/>
              </a:rPr>
              <a:t>total</a:t>
            </a:r>
            <a:r>
              <a:rPr lang="en-US" b="1" dirty="0">
                <a:solidFill>
                  <a:schemeClr val="bg1"/>
                </a:solidFill>
                <a:latin typeface="Calibri" pitchFamily="34" charset="0"/>
              </a:rPr>
              <a:t> - 0.020, Ca - 0.89, Mg - 0.16, Si - 0.75.</a:t>
            </a:r>
          </a:p>
        </p:txBody>
      </p:sp>
      <p:pic>
        <p:nvPicPr>
          <p:cNvPr id="22531" name="Picture 3" descr="DSC_0153"/>
          <p:cNvPicPr>
            <a:picLocks noChangeAspect="1" noChangeArrowheads="1"/>
          </p:cNvPicPr>
          <p:nvPr/>
        </p:nvPicPr>
        <p:blipFill>
          <a:blip r:embed="rId2" cstate="print"/>
          <a:srcRect/>
          <a:stretch>
            <a:fillRect/>
          </a:stretch>
        </p:blipFill>
        <p:spPr bwMode="auto">
          <a:xfrm>
            <a:off x="358775" y="4203700"/>
            <a:ext cx="3997325" cy="2654300"/>
          </a:xfrm>
          <a:prstGeom prst="rect">
            <a:avLst/>
          </a:prstGeom>
          <a:noFill/>
          <a:ln w="9525">
            <a:noFill/>
            <a:miter lim="800000"/>
            <a:headEnd/>
            <a:tailEnd/>
          </a:ln>
        </p:spPr>
      </p:pic>
      <p:pic>
        <p:nvPicPr>
          <p:cNvPr id="22532" name="Picture 4" descr="DSC_0151"/>
          <p:cNvPicPr>
            <a:picLocks noChangeAspect="1" noChangeArrowheads="1"/>
          </p:cNvPicPr>
          <p:nvPr/>
        </p:nvPicPr>
        <p:blipFill>
          <a:blip r:embed="rId3" cstate="print"/>
          <a:srcRect/>
          <a:stretch>
            <a:fillRect/>
          </a:stretch>
        </p:blipFill>
        <p:spPr bwMode="auto">
          <a:xfrm>
            <a:off x="4822825" y="4203700"/>
            <a:ext cx="3997325" cy="265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3554" name="TextBox 3"/>
          <p:cNvSpPr txBox="1">
            <a:spLocks noChangeArrowheads="1"/>
          </p:cNvSpPr>
          <p:nvPr/>
        </p:nvSpPr>
        <p:spPr bwMode="auto">
          <a:xfrm>
            <a:off x="0" y="0"/>
            <a:ext cx="8785225" cy="2123658"/>
          </a:xfrm>
          <a:prstGeom prst="rect">
            <a:avLst/>
          </a:prstGeom>
          <a:noFill/>
          <a:ln w="9525">
            <a:noFill/>
            <a:miter lim="800000"/>
            <a:headEnd/>
            <a:tailEnd/>
          </a:ln>
        </p:spPr>
        <p:txBody>
          <a:bodyPr>
            <a:spAutoFit/>
          </a:bodyPr>
          <a:lstStyle/>
          <a:p>
            <a:r>
              <a:rPr lang="ru-RU" sz="2000" b="1" dirty="0">
                <a:solidFill>
                  <a:schemeClr val="bg1"/>
                </a:solidFill>
                <a:latin typeface="Calibri" pitchFamily="34" charset="0"/>
              </a:rPr>
              <a:t>Морфологические характеристики цианобактерии</a:t>
            </a:r>
            <a:endParaRPr lang="en-US" sz="2000" b="1" dirty="0">
              <a:solidFill>
                <a:schemeClr val="bg1"/>
              </a:solidFill>
              <a:latin typeface="Calibri" pitchFamily="34" charset="0"/>
            </a:endParaRPr>
          </a:p>
          <a:p>
            <a:r>
              <a:rPr lang="ru-RU" b="1" dirty="0">
                <a:solidFill>
                  <a:schemeClr val="bg1"/>
                </a:solidFill>
                <a:latin typeface="Calibri" pitchFamily="34" charset="0"/>
              </a:rPr>
              <a:t>Цвет слизистых чехлов от темно-коричневого до черного. В основных нитях часть клеток собрана в индивидуальные слизистые </a:t>
            </a:r>
            <a:r>
              <a:rPr lang="ru-RU" b="1" dirty="0" err="1">
                <a:solidFill>
                  <a:schemeClr val="bg1"/>
                </a:solidFill>
                <a:latin typeface="Calibri" pitchFamily="34" charset="0"/>
              </a:rPr>
              <a:t>глеокапсовидные</a:t>
            </a:r>
            <a:r>
              <a:rPr lang="ru-RU" b="1" dirty="0">
                <a:solidFill>
                  <a:schemeClr val="bg1"/>
                </a:solidFill>
                <a:latin typeface="Calibri" pitchFamily="34" charset="0"/>
              </a:rPr>
              <a:t> пакеты. </a:t>
            </a:r>
            <a:endParaRPr lang="ru-RU" b="1" dirty="0" smtClean="0">
              <a:solidFill>
                <a:schemeClr val="bg1"/>
              </a:solidFill>
              <a:latin typeface="Calibri" pitchFamily="34" charset="0"/>
            </a:endParaRPr>
          </a:p>
          <a:p>
            <a:r>
              <a:rPr lang="ru-RU" sz="2000" b="1" dirty="0" smtClean="0">
                <a:solidFill>
                  <a:schemeClr val="bg1"/>
                </a:solidFill>
                <a:latin typeface="Calibri" pitchFamily="34" charset="0"/>
              </a:rPr>
              <a:t>____________________________________</a:t>
            </a:r>
            <a:endParaRPr lang="ru-RU" sz="2000" b="1" dirty="0" smtClean="0">
              <a:solidFill>
                <a:schemeClr val="bg1"/>
              </a:solidFill>
              <a:latin typeface="Calibri" pitchFamily="34" charset="0"/>
            </a:endParaRPr>
          </a:p>
          <a:p>
            <a:r>
              <a:rPr lang="en-US" sz="2000" b="1" dirty="0" smtClean="0">
                <a:solidFill>
                  <a:schemeClr val="bg1"/>
                </a:solidFill>
                <a:latin typeface="Calibri" pitchFamily="34" charset="0"/>
              </a:rPr>
              <a:t>Morphological </a:t>
            </a:r>
            <a:r>
              <a:rPr lang="en-US" sz="2000" b="1" dirty="0">
                <a:solidFill>
                  <a:schemeClr val="bg1"/>
                </a:solidFill>
                <a:latin typeface="Calibri" pitchFamily="34" charset="0"/>
              </a:rPr>
              <a:t>characteristics of cyanobacteria</a:t>
            </a:r>
          </a:p>
          <a:p>
            <a:r>
              <a:rPr lang="en-US" b="1" dirty="0">
                <a:solidFill>
                  <a:schemeClr val="bg1"/>
                </a:solidFill>
                <a:latin typeface="Calibri" pitchFamily="34" charset="0"/>
              </a:rPr>
              <a:t>The color of the mucous membranes is dark brown to black. In the main strands, part of the cells are collected in individual mucous </a:t>
            </a:r>
            <a:r>
              <a:rPr lang="en-US" b="1" dirty="0" err="1">
                <a:solidFill>
                  <a:schemeClr val="bg1"/>
                </a:solidFill>
                <a:latin typeface="Calibri" pitchFamily="34" charset="0"/>
              </a:rPr>
              <a:t>gleocapsoid</a:t>
            </a:r>
            <a:r>
              <a:rPr lang="en-US" b="1" dirty="0">
                <a:solidFill>
                  <a:schemeClr val="bg1"/>
                </a:solidFill>
                <a:latin typeface="Calibri" pitchFamily="34" charset="0"/>
              </a:rPr>
              <a:t> packets. </a:t>
            </a:r>
          </a:p>
        </p:txBody>
      </p:sp>
      <p:pic>
        <p:nvPicPr>
          <p:cNvPr id="23556" name="Picture 8" descr="stigonema robustum0129"/>
          <p:cNvPicPr>
            <a:picLocks noChangeAspect="1" noChangeArrowheads="1"/>
          </p:cNvPicPr>
          <p:nvPr/>
        </p:nvPicPr>
        <p:blipFill>
          <a:blip r:embed="rId2" cstate="print"/>
          <a:srcRect/>
          <a:stretch>
            <a:fillRect/>
          </a:stretch>
        </p:blipFill>
        <p:spPr bwMode="auto">
          <a:xfrm>
            <a:off x="4727510" y="2564904"/>
            <a:ext cx="4416490" cy="3312368"/>
          </a:xfrm>
          <a:prstGeom prst="rect">
            <a:avLst/>
          </a:prstGeom>
          <a:noFill/>
          <a:ln w="9525">
            <a:noFill/>
            <a:miter lim="800000"/>
            <a:headEnd/>
            <a:tailEnd/>
          </a:ln>
        </p:spPr>
      </p:pic>
      <p:pic>
        <p:nvPicPr>
          <p:cNvPr id="6" name="Рисунок 5" descr="Image_20180824_172412834.jpg"/>
          <p:cNvPicPr>
            <a:picLocks noChangeAspect="1"/>
          </p:cNvPicPr>
          <p:nvPr/>
        </p:nvPicPr>
        <p:blipFill>
          <a:blip r:embed="rId3" cstate="print"/>
          <a:stretch>
            <a:fillRect/>
          </a:stretch>
        </p:blipFill>
        <p:spPr>
          <a:xfrm>
            <a:off x="0" y="2348880"/>
            <a:ext cx="4931869" cy="408509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TotalTime>
  <Words>1664</Words>
  <Application>Microsoft Office PowerPoint</Application>
  <PresentationFormat>Экран (4:3)</PresentationFormat>
  <Paragraphs>123</Paragraphs>
  <Slides>18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CHARACTERISTIC OF CYANOBACTERIA STIGONEMA IN THE COMPOSITION OF EPHEBE lichen IN THE NORTH URALS  E.N. Patova, D.M. Shadrin, M.D. Sivkov Institute of Biology, Komi Scientific Centre, Ural Branch of the Russian Academy of Sciences   Характеристика цианобактерии Stigonema в составе лишайника Ephebe на Северном Урале  Е.Н. Патова, Д.М. Шадрин, М.Д. Сивков  Институт биологии Коми научного центра Уральского отделения РAH</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CHARACTERISTIC OF CYANOBACTERIA STIGONEMA IN THE COMPOSITION OF EPHEBE lichen IN THE NORTH URALS  E.N. Patova, D.M. Shadrin, M.D. Sivkov Institute of Biology, Komi Scientific Centre, Ural Branch of the Russian Academy of Sciences   Характеристика цианобактерии Stigonema в составе лишайника Ephebe на Северном Урале  Е.Н. Патова, Д.М. Шадрин, М.Д. Сивков  Институт биологии Коми научного центра Уральского отделения РAH</dc:title>
  <dc:creator>Elena</dc:creator>
  <cp:lastModifiedBy>Elena</cp:lastModifiedBy>
  <cp:revision>82</cp:revision>
  <dcterms:created xsi:type="dcterms:W3CDTF">2019-09-05T15:12:31Z</dcterms:created>
  <dcterms:modified xsi:type="dcterms:W3CDTF">2019-09-10T11:56:55Z</dcterms:modified>
</cp:coreProperties>
</file>