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88" r:id="rId2"/>
    <p:sldMasterId id="2147483808" r:id="rId3"/>
  </p:sldMasterIdLst>
  <p:notesMasterIdLst>
    <p:notesMasterId r:id="rId42"/>
  </p:notesMasterIdLst>
  <p:sldIdLst>
    <p:sldId id="311" r:id="rId4"/>
    <p:sldId id="447" r:id="rId5"/>
    <p:sldId id="534" r:id="rId6"/>
    <p:sldId id="494" r:id="rId7"/>
    <p:sldId id="493" r:id="rId8"/>
    <p:sldId id="539" r:id="rId9"/>
    <p:sldId id="449" r:id="rId10"/>
    <p:sldId id="545" r:id="rId11"/>
    <p:sldId id="555" r:id="rId12"/>
    <p:sldId id="451" r:id="rId13"/>
    <p:sldId id="556" r:id="rId14"/>
    <p:sldId id="544" r:id="rId15"/>
    <p:sldId id="562" r:id="rId16"/>
    <p:sldId id="563" r:id="rId17"/>
    <p:sldId id="454" r:id="rId18"/>
    <p:sldId id="456" r:id="rId19"/>
    <p:sldId id="565" r:id="rId20"/>
    <p:sldId id="566" r:id="rId21"/>
    <p:sldId id="560" r:id="rId22"/>
    <p:sldId id="568" r:id="rId23"/>
    <p:sldId id="569" r:id="rId24"/>
    <p:sldId id="554" r:id="rId25"/>
    <p:sldId id="572" r:id="rId26"/>
    <p:sldId id="549" r:id="rId27"/>
    <p:sldId id="552" r:id="rId28"/>
    <p:sldId id="551" r:id="rId29"/>
    <p:sldId id="453" r:id="rId30"/>
    <p:sldId id="500" r:id="rId31"/>
    <p:sldId id="452" r:id="rId32"/>
    <p:sldId id="469" r:id="rId33"/>
    <p:sldId id="561" r:id="rId34"/>
    <p:sldId id="538" r:id="rId35"/>
    <p:sldId id="567" r:id="rId36"/>
    <p:sldId id="559" r:id="rId37"/>
    <p:sldId id="517" r:id="rId38"/>
    <p:sldId id="570" r:id="rId39"/>
    <p:sldId id="557" r:id="rId40"/>
    <p:sldId id="57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93237" autoAdjust="0"/>
  </p:normalViewPr>
  <p:slideViewPr>
    <p:cSldViewPr snapToGrid="0">
      <p:cViewPr>
        <p:scale>
          <a:sx n="40" d="100"/>
          <a:sy n="40" d="100"/>
        </p:scale>
        <p:origin x="1421" y="211"/>
      </p:cViewPr>
      <p:guideLst>
        <p:guide orient="horz" pos="2160"/>
        <p:guide pos="2903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9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4;&#1086;&#1082;&#1091;&#1084;&#1077;&#1085;&#1090;&#1099;%202017\&#1069;&#1082;&#1089;&#1087;&#1077;&#1088;&#1080;&#1084;&#1077;&#1085;&#1090;&#1099;%20&#1076;&#1083;&#1103;%20&#1084;&#1072;&#1075;&#1080;&#1089;&#1090;&#1077;&#1088;&#1089;&#1082;&#1086;&#1081;%20&#1076;&#1080;&#1089;&#1077;&#1088;&#1090;&#1072;&#1094;&#1080;&#1080;\&#1050;&#1088;&#1072;&#1089;&#1080;&#1090;&#1077;&#1083;&#1080;\&#1044;&#1080;&#1082;&#1088;&#1072;&#1085;&#1091;&#1084;\&#1040;&#1084;&#1080;&#1076;&#1086;-&#1095;&#1077;&#1088;&#1085;&#1099;&#1081;\10.02.2017%20&#1040;&#1084;&#1080;&#1076;&#1086;-&#1095;&#1077;&#1088;&#1085;&#1099;&#1081;+&#1082;&#1086;&#1085;&#1090;&#1088;&#1086;&#1083;&#1100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60162117305944"/>
          <c:y val="3.175636475012452E-2"/>
          <c:w val="0.76863080963472363"/>
          <c:h val="0.72241109012578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Лист1!$G$3</c:f>
              <c:strCache>
                <c:ptCount val="1"/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errBars>
            <c:errBarType val="both"/>
            <c:errValType val="stdDev"/>
            <c:noEndCap val="0"/>
            <c:val val="1"/>
          </c:errBars>
          <c:val>
            <c:numRef>
              <c:f>Лист1!$H$3</c:f>
              <c:numCache>
                <c:formatCode>General</c:formatCode>
                <c:ptCount val="1"/>
              </c:numCache>
            </c:numRef>
          </c:val>
        </c:ser>
        <c:ser>
          <c:idx val="1"/>
          <c:order val="1"/>
          <c:tx>
            <c:strRef>
              <c:f>Лист1!$G$4</c:f>
              <c:strCache>
                <c:ptCount val="1"/>
                <c:pt idx="0">
                  <c:v>Раствор амидо-черного + Cladonia mitis 2 часа</c:v>
                </c:pt>
              </c:strCache>
            </c:strRef>
          </c:tx>
          <c:spPr>
            <a:solidFill>
              <a:schemeClr val="tx1">
                <a:lumMod val="65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Лист1!$I$4</c:f>
                <c:numCache>
                  <c:formatCode>General</c:formatCode>
                  <c:ptCount val="1"/>
                  <c:pt idx="0">
                    <c:v>3.000000000000004E-3</c:v>
                  </c:pt>
                </c:numCache>
              </c:numRef>
            </c:plus>
            <c:minus>
              <c:numRef>
                <c:f>Лист1!$I$4</c:f>
                <c:numCache>
                  <c:formatCode>General</c:formatCode>
                  <c:ptCount val="1"/>
                  <c:pt idx="0">
                    <c:v>3.000000000000004E-3</c:v>
                  </c:pt>
                </c:numCache>
              </c:numRef>
            </c:minus>
          </c:errBars>
          <c:val>
            <c:numRef>
              <c:f>Лист1!$H$4</c:f>
              <c:numCache>
                <c:formatCode>0.000</c:formatCode>
                <c:ptCount val="1"/>
                <c:pt idx="0">
                  <c:v>74.053830227743248</c:v>
                </c:pt>
              </c:numCache>
            </c:numRef>
          </c:val>
        </c:ser>
        <c:ser>
          <c:idx val="2"/>
          <c:order val="2"/>
          <c:tx>
            <c:strRef>
              <c:f>Лист1!$G$5</c:f>
              <c:strCache>
                <c:ptCount val="1"/>
                <c:pt idx="0">
                  <c:v>Раствор амидо-черного+ Cladonia mitis 4 часа</c:v>
                </c:pt>
              </c:strCache>
            </c:strRef>
          </c:tx>
          <c:spPr>
            <a:solidFill>
              <a:schemeClr val="tx1">
                <a:lumMod val="65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Лист1!$I$5</c:f>
                <c:numCache>
                  <c:formatCode>General</c:formatCode>
                  <c:ptCount val="1"/>
                  <c:pt idx="0">
                    <c:v>5.6862407030774443E-4</c:v>
                  </c:pt>
                </c:numCache>
              </c:numRef>
            </c:plus>
            <c:minus>
              <c:numRef>
                <c:f>Лист1!$I$5</c:f>
                <c:numCache>
                  <c:formatCode>General</c:formatCode>
                  <c:ptCount val="1"/>
                  <c:pt idx="0">
                    <c:v>5.6862407030774443E-4</c:v>
                  </c:pt>
                </c:numCache>
              </c:numRef>
            </c:minus>
          </c:errBars>
          <c:val>
            <c:numRef>
              <c:f>Лист1!$H$5</c:f>
              <c:numCache>
                <c:formatCode>0.000</c:formatCode>
                <c:ptCount val="1"/>
                <c:pt idx="0">
                  <c:v>88.275362318840465</c:v>
                </c:pt>
              </c:numCache>
            </c:numRef>
          </c:val>
        </c:ser>
        <c:ser>
          <c:idx val="3"/>
          <c:order val="3"/>
          <c:tx>
            <c:strRef>
              <c:f>Лист1!$G$6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errBars>
            <c:errBarType val="both"/>
            <c:errValType val="stdDev"/>
            <c:noEndCap val="0"/>
            <c:val val="1"/>
          </c:errBars>
          <c:val>
            <c:numRef>
              <c:f>Лист1!$H$6</c:f>
              <c:numCache>
                <c:formatCode>General</c:formatCode>
                <c:ptCount val="1"/>
              </c:numCache>
            </c:numRef>
          </c:val>
        </c:ser>
        <c:ser>
          <c:idx val="6"/>
          <c:order val="4"/>
          <c:tx>
            <c:strRef>
              <c:f>Лист1!$G$9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errBars>
            <c:errBarType val="both"/>
            <c:errValType val="stdDev"/>
            <c:noEndCap val="0"/>
            <c:val val="1"/>
          </c:errBars>
          <c:val>
            <c:numRef>
              <c:f>Лист1!$H$9</c:f>
              <c:numCache>
                <c:formatCode>General</c:formatCode>
                <c:ptCount val="1"/>
              </c:numCache>
            </c:numRef>
          </c:val>
        </c:ser>
        <c:ser>
          <c:idx val="9"/>
          <c:order val="5"/>
          <c:tx>
            <c:strRef>
              <c:f>Лист1!$G$12</c:f>
              <c:strCache>
                <c:ptCount val="1"/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errBars>
            <c:errBarType val="both"/>
            <c:errValType val="stdDev"/>
            <c:noEndCap val="0"/>
            <c:val val="1"/>
          </c:errBars>
          <c:val>
            <c:numRef>
              <c:f>Лист1!$H$12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6"/>
        <c:overlap val="-64"/>
        <c:axId val="15431376"/>
        <c:axId val="15431768"/>
      </c:barChart>
      <c:catAx>
        <c:axId val="15431376"/>
        <c:scaling>
          <c:orientation val="minMax"/>
        </c:scaling>
        <c:delete val="0"/>
        <c:axPos val="b"/>
        <c:majorTickMark val="none"/>
        <c:minorTickMark val="none"/>
        <c:tickLblPos val="none"/>
        <c:crossAx val="15431768"/>
        <c:crosses val="autoZero"/>
        <c:auto val="1"/>
        <c:lblAlgn val="ctr"/>
        <c:lblOffset val="100"/>
        <c:noMultiLvlLbl val="0"/>
      </c:catAx>
      <c:valAx>
        <c:axId val="154317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800" b="0" i="0" baseline="0" dirty="0" err="1" smtClean="0">
                    <a:effectLst/>
                  </a:rPr>
                  <a:t>Decolorization</a:t>
                </a:r>
                <a:r>
                  <a:rPr lang="en-US" sz="1800" b="0" i="0" baseline="0" dirty="0" smtClean="0">
                    <a:effectLst/>
                  </a:rPr>
                  <a:t>, %</a:t>
                </a:r>
                <a:endParaRPr lang="en-GB" sz="20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431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7805561286841231E-4"/>
          <c:w val="1"/>
          <c:h val="0.99964387564249779"/>
        </c:manualLayout>
      </c:layout>
      <c:pie3DChart>
        <c:varyColors val="1"/>
        <c:ser>
          <c:idx val="0"/>
          <c:order val="0"/>
          <c:explosion val="43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explosion val="12"/>
          </c:dPt>
          <c:dPt>
            <c:idx val="2"/>
            <c:bubble3D val="0"/>
            <c:explosion val="16"/>
            <c:spPr>
              <a:solidFill>
                <a:schemeClr val="accent3">
                  <a:lumMod val="5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Book Antiqua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Лист1!$B$1:$D$1</c:f>
              <c:strCache>
                <c:ptCount val="3"/>
                <c:pt idx="0">
                  <c:v>С,%</c:v>
                </c:pt>
                <c:pt idx="1">
                  <c:v>Н,%</c:v>
                </c:pt>
                <c:pt idx="2">
                  <c:v>N,%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47.4</c:v>
                </c:pt>
                <c:pt idx="1">
                  <c:v>6.2</c:v>
                </c:pt>
                <c:pt idx="2">
                  <c:v>9.48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066440038878741E-4"/>
          <c:y val="6.4672127667838382E-4"/>
          <c:w val="0.98047355579229245"/>
          <c:h val="0.9712014321641063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24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Book Antiqua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Лист1!$B$1:$D$1</c:f>
              <c:strCache>
                <c:ptCount val="3"/>
                <c:pt idx="0">
                  <c:v>С,%</c:v>
                </c:pt>
                <c:pt idx="1">
                  <c:v>Н,%</c:v>
                </c:pt>
                <c:pt idx="2">
                  <c:v>N,%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42.06</c:v>
                </c:pt>
                <c:pt idx="1">
                  <c:v>6.33</c:v>
                </c:pt>
                <c:pt idx="2">
                  <c:v>1.2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1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1">
                <a:solidFill>
                  <a:sysClr val="windowText" lastClr="000000"/>
                </a:solidFill>
              </a:rPr>
              <a:t>Lobaria pulmonaria</a:t>
            </a:r>
            <a:endParaRPr lang="ru-RU" sz="1200" b="0" i="1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 3'!$A$3:$C$3</c:f>
              <c:strCache>
                <c:ptCount val="1"/>
                <c:pt idx="0">
                  <c:v>Non-melanic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'Лист 3'!$C$28:$C$30</c:f>
                <c:numCache>
                  <c:formatCode>General</c:formatCode>
                  <c:ptCount val="3"/>
                  <c:pt idx="0">
                    <c:v>29.775622569829242</c:v>
                  </c:pt>
                  <c:pt idx="1">
                    <c:v>1.6600000000000001</c:v>
                  </c:pt>
                  <c:pt idx="2">
                    <c:v>1.7869585015607259</c:v>
                  </c:pt>
                </c:numCache>
              </c:numRef>
            </c:plus>
            <c:minus>
              <c:numRef>
                <c:f>'Лист 3'!$C$28:$C$30</c:f>
                <c:numCache>
                  <c:formatCode>General</c:formatCode>
                  <c:ptCount val="3"/>
                  <c:pt idx="0">
                    <c:v>29.775622569829242</c:v>
                  </c:pt>
                  <c:pt idx="1">
                    <c:v>1.6600000000000001</c:v>
                  </c:pt>
                  <c:pt idx="2">
                    <c:v>1.7869585015607259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'Лист 3'!$D$2:$F$2</c:f>
              <c:strCache>
                <c:ptCount val="3"/>
                <c:pt idx="0">
                  <c:v>Laccase</c:v>
                </c:pt>
                <c:pt idx="1">
                  <c:v>Peroxidase</c:v>
                </c:pt>
                <c:pt idx="2">
                  <c:v>Tyrosinase</c:v>
                </c:pt>
              </c:strCache>
            </c:strRef>
          </c:cat>
          <c:val>
            <c:numRef>
              <c:f>'Лист 3'!$D$3:$F$3</c:f>
              <c:numCache>
                <c:formatCode>0.00</c:formatCode>
                <c:ptCount val="3"/>
                <c:pt idx="0">
                  <c:v>441.67985988254702</c:v>
                </c:pt>
                <c:pt idx="1">
                  <c:v>30.779563496813015</c:v>
                </c:pt>
                <c:pt idx="2">
                  <c:v>70.475831532704404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26-491B-95A4-1B355FE67706}"/>
            </c:ext>
          </c:extLst>
        </c:ser>
        <c:ser>
          <c:idx val="1"/>
          <c:order val="1"/>
          <c:tx>
            <c:strRef>
              <c:f>'Лист 3'!$A$4:$C$4</c:f>
              <c:strCache>
                <c:ptCount val="1"/>
                <c:pt idx="0">
                  <c:v>Melanic</c:v>
                </c:pt>
              </c:strCache>
            </c:strRef>
          </c:tx>
          <c:spPr>
            <a:solidFill>
              <a:srgbClr val="99663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'Лист 3'!$E$28:$E$30</c:f>
                <c:numCache>
                  <c:formatCode>General</c:formatCode>
                  <c:ptCount val="3"/>
                  <c:pt idx="0">
                    <c:v>72.121559984965629</c:v>
                  </c:pt>
                  <c:pt idx="1">
                    <c:v>1.82</c:v>
                  </c:pt>
                  <c:pt idx="2">
                    <c:v>7.9049668982501995</c:v>
                  </c:pt>
                </c:numCache>
              </c:numRef>
            </c:plus>
            <c:minus>
              <c:numRef>
                <c:f>'Лист 3'!$E$28:$E$30</c:f>
                <c:numCache>
                  <c:formatCode>General</c:formatCode>
                  <c:ptCount val="3"/>
                  <c:pt idx="0">
                    <c:v>72.121559984965629</c:v>
                  </c:pt>
                  <c:pt idx="1">
                    <c:v>1.82</c:v>
                  </c:pt>
                  <c:pt idx="2">
                    <c:v>7.9049668982501995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'Лист 3'!$D$2:$F$2</c:f>
              <c:strCache>
                <c:ptCount val="3"/>
                <c:pt idx="0">
                  <c:v>Laccase</c:v>
                </c:pt>
                <c:pt idx="1">
                  <c:v>Peroxidase</c:v>
                </c:pt>
                <c:pt idx="2">
                  <c:v>Tyrosinase</c:v>
                </c:pt>
              </c:strCache>
            </c:strRef>
          </c:cat>
          <c:val>
            <c:numRef>
              <c:f>'Лист 3'!$D$4:$F$4</c:f>
              <c:numCache>
                <c:formatCode>0.00</c:formatCode>
                <c:ptCount val="3"/>
                <c:pt idx="0">
                  <c:v>246.50499808208761</c:v>
                </c:pt>
                <c:pt idx="1">
                  <c:v>26.783868130783702</c:v>
                </c:pt>
                <c:pt idx="2">
                  <c:v>42.988902149208258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26-491B-95A4-1B355FE67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004264"/>
        <c:axId val="510882768"/>
      </c:barChart>
      <c:catAx>
        <c:axId val="414004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882768"/>
        <c:crosses val="autoZero"/>
        <c:auto val="1"/>
        <c:lblAlgn val="ctr"/>
        <c:lblOffset val="100"/>
        <c:noMultiLvlLbl val="0"/>
      </c:catAx>
      <c:valAx>
        <c:axId val="5108827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ysClr val="windowText" lastClr="000000"/>
                    </a:solidFill>
                  </a:rPr>
                  <a:t>Enzyme</a:t>
                </a:r>
                <a:r>
                  <a:rPr lang="en-US" sz="900" baseline="0">
                    <a:solidFill>
                      <a:sysClr val="windowText" lastClr="000000"/>
                    </a:solidFill>
                  </a:rPr>
                  <a:t> activvity</a:t>
                </a:r>
                <a:r>
                  <a:rPr lang="ru-RU" sz="900">
                    <a:solidFill>
                      <a:sysClr val="windowText" lastClr="000000"/>
                    </a:solidFill>
                  </a:rPr>
                  <a:t>,</a:t>
                </a:r>
                <a:endParaRPr lang="en-US" sz="900">
                  <a:solidFill>
                    <a:sysClr val="windowText" lastClr="000000"/>
                  </a:solidFill>
                </a:endParaRPr>
              </a:p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900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 sz="900">
                    <a:solidFill>
                      <a:sysClr val="windowText" lastClr="000000"/>
                    </a:solidFill>
                  </a:rPr>
                  <a:t>nKat·g</a:t>
                </a:r>
                <a:r>
                  <a:rPr lang="en-US" sz="900" baseline="30000">
                    <a:solidFill>
                      <a:sysClr val="windowText" lastClr="000000"/>
                    </a:solidFill>
                  </a:rPr>
                  <a:t>-1</a:t>
                </a:r>
                <a:r>
                  <a:rPr lang="en-US" sz="900">
                    <a:solidFill>
                      <a:sysClr val="windowText" lastClr="000000"/>
                    </a:solidFill>
                  </a:rPr>
                  <a:t> dry weight</a:t>
                </a:r>
                <a:endParaRPr lang="ru-RU" sz="9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3.1936103440112974E-2"/>
              <c:y val="0.2205754408725632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00426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1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1">
                <a:solidFill>
                  <a:sysClr val="windowText" lastClr="000000"/>
                </a:solidFill>
              </a:rPr>
              <a:t>Cetraria islandica</a:t>
            </a:r>
            <a:endParaRPr lang="ru-RU" sz="1200" b="0" i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2890262684106786"/>
          <c:y val="3.24074074074075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 3'!$J$3:$L$3</c:f>
              <c:strCache>
                <c:ptCount val="1"/>
                <c:pt idx="0">
                  <c:v>Non-melanic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'Лист 3'!$L$28:$L$30</c:f>
                <c:numCache>
                  <c:formatCode>General</c:formatCode>
                  <c:ptCount val="3"/>
                  <c:pt idx="0">
                    <c:v>27.321065791864712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'Лист 3'!$L$28:$L$30</c:f>
                <c:numCache>
                  <c:formatCode>General</c:formatCode>
                  <c:ptCount val="3"/>
                  <c:pt idx="0">
                    <c:v>27.321065791864712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'Лист 3'!$M$2:$O$2</c:f>
              <c:strCache>
                <c:ptCount val="3"/>
                <c:pt idx="0">
                  <c:v>Laccase</c:v>
                </c:pt>
                <c:pt idx="1">
                  <c:v>Peroxidase</c:v>
                </c:pt>
                <c:pt idx="2">
                  <c:v>Tyrosinase</c:v>
                </c:pt>
              </c:strCache>
            </c:strRef>
          </c:cat>
          <c:val>
            <c:numRef>
              <c:f>'Лист 3'!$M$3:$O$3</c:f>
              <c:numCache>
                <c:formatCode>0.00</c:formatCode>
                <c:ptCount val="3"/>
                <c:pt idx="0">
                  <c:v>131.1774182714698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90-4B50-86F1-1CFC770CECD8}"/>
            </c:ext>
          </c:extLst>
        </c:ser>
        <c:ser>
          <c:idx val="1"/>
          <c:order val="1"/>
          <c:tx>
            <c:strRef>
              <c:f>'Лист 3'!$J$4:$L$4</c:f>
              <c:strCache>
                <c:ptCount val="1"/>
                <c:pt idx="0">
                  <c:v>Melanic</c:v>
                </c:pt>
              </c:strCache>
            </c:strRef>
          </c:tx>
          <c:spPr>
            <a:solidFill>
              <a:srgbClr val="99663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'Лист 3'!$N$28:$N$30</c:f>
                <c:numCache>
                  <c:formatCode>General</c:formatCode>
                  <c:ptCount val="3"/>
                  <c:pt idx="0">
                    <c:v>34.322483179680269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'Лист 3'!$N$28:$N$30</c:f>
                <c:numCache>
                  <c:formatCode>General</c:formatCode>
                  <c:ptCount val="3"/>
                  <c:pt idx="0">
                    <c:v>34.322483179680269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'Лист 3'!$M$2:$O$2</c:f>
              <c:strCache>
                <c:ptCount val="3"/>
                <c:pt idx="0">
                  <c:v>Laccase</c:v>
                </c:pt>
                <c:pt idx="1">
                  <c:v>Peroxidase</c:v>
                </c:pt>
                <c:pt idx="2">
                  <c:v>Tyrosinase</c:v>
                </c:pt>
              </c:strCache>
            </c:strRef>
          </c:cat>
          <c:val>
            <c:numRef>
              <c:f>'Лист 3'!$M$4:$O$4</c:f>
              <c:numCache>
                <c:formatCode>0.00</c:formatCode>
                <c:ptCount val="3"/>
                <c:pt idx="0">
                  <c:v>167.28929172059009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90-4B50-86F1-1CFC770CE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234736"/>
        <c:axId val="510107432"/>
      </c:barChart>
      <c:catAx>
        <c:axId val="40823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107432"/>
        <c:crosses val="autoZero"/>
        <c:auto val="1"/>
        <c:lblAlgn val="ctr"/>
        <c:lblOffset val="100"/>
        <c:noMultiLvlLbl val="0"/>
      </c:catAx>
      <c:valAx>
        <c:axId val="510107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solidFill>
                      <a:sysClr val="windowText" lastClr="000000"/>
                    </a:solidFill>
                    <a:effectLst/>
                  </a:rPr>
                  <a:t>Enzyme activvity</a:t>
                </a:r>
                <a:r>
                  <a:rPr lang="ru-RU" sz="900" b="0" i="0" baseline="0">
                    <a:solidFill>
                      <a:sysClr val="windowText" lastClr="000000"/>
                    </a:solidFill>
                    <a:effectLst/>
                  </a:rPr>
                  <a:t>,</a:t>
                </a:r>
                <a:endParaRPr lang="ru-RU" sz="900">
                  <a:solidFill>
                    <a:sysClr val="windowText" lastClr="000000"/>
                  </a:solidFill>
                  <a:effectLst/>
                </a:endParaRPr>
              </a:p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900" b="0" i="0" baseline="0">
                    <a:solidFill>
                      <a:sysClr val="windowText" lastClr="000000"/>
                    </a:solidFill>
                    <a:effectLst/>
                  </a:rPr>
                  <a:t> </a:t>
                </a:r>
                <a:r>
                  <a:rPr lang="en-US" sz="900" b="0" i="0" baseline="0">
                    <a:solidFill>
                      <a:sysClr val="windowText" lastClr="000000"/>
                    </a:solidFill>
                    <a:effectLst/>
                  </a:rPr>
                  <a:t>nKat·g</a:t>
                </a:r>
                <a:r>
                  <a:rPr lang="en-US" sz="900" b="0" i="0" baseline="30000">
                    <a:solidFill>
                      <a:sysClr val="windowText" lastClr="000000"/>
                    </a:solidFill>
                    <a:effectLst/>
                  </a:rPr>
                  <a:t>-1</a:t>
                </a:r>
                <a:r>
                  <a:rPr lang="en-US" sz="900" b="0" i="0" baseline="0">
                    <a:solidFill>
                      <a:sysClr val="windowText" lastClr="000000"/>
                    </a:solidFill>
                    <a:effectLst/>
                  </a:rPr>
                  <a:t> dry weight</a:t>
                </a:r>
                <a:r>
                  <a:rPr lang="ru-RU" sz="900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3.1906946429019208E-2"/>
              <c:y val="0.196370029692092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out"/>
        <c:tickLblPos val="nextTo"/>
        <c:spPr>
          <a:noFill/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234736"/>
        <c:crosses val="autoZero"/>
        <c:crossBetween val="between"/>
        <c:majorUnit val="50"/>
        <c:minorUnit val="50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950050436747891"/>
          <c:y val="6.0653345507419285E-2"/>
          <c:w val="0.7434319359962045"/>
          <c:h val="0.78781879368006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'Лист 3'!$R$3:$T$3</c:f>
              <c:strCache>
                <c:ptCount val="1"/>
                <c:pt idx="0">
                  <c:v>Evernia prunastri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'Лист 3'!$T$28:$T$30</c:f>
                <c:numCache>
                  <c:formatCode>General</c:formatCode>
                  <c:ptCount val="3"/>
                  <c:pt idx="0">
                    <c:v>0.71833684277199727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'Лист 3'!$T$28:$T$30</c:f>
                <c:numCache>
                  <c:formatCode>General</c:formatCode>
                  <c:ptCount val="3"/>
                  <c:pt idx="0">
                    <c:v>0.71833684277199727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'Лист 3'!$U$2:$W$2</c:f>
              <c:strCache>
                <c:ptCount val="3"/>
                <c:pt idx="0">
                  <c:v>Laccase</c:v>
                </c:pt>
                <c:pt idx="1">
                  <c:v>Peroxidase</c:v>
                </c:pt>
                <c:pt idx="2">
                  <c:v>Tyrosinase</c:v>
                </c:pt>
              </c:strCache>
            </c:strRef>
          </c:cat>
          <c:val>
            <c:numRef>
              <c:f>'Лист 3'!$U$3:$W$3</c:f>
              <c:numCache>
                <c:formatCode>0.00</c:formatCode>
                <c:ptCount val="3"/>
                <c:pt idx="0">
                  <c:v>2.5102944444444448</c:v>
                </c:pt>
                <c:pt idx="1">
                  <c:v>0.15000000000000024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F2-4B5B-B13F-BC723D29AC03}"/>
            </c:ext>
          </c:extLst>
        </c:ser>
        <c:ser>
          <c:idx val="1"/>
          <c:order val="1"/>
          <c:tx>
            <c:strRef>
              <c:f>'Лист 3'!$R$4:$T$4</c:f>
              <c:strCache>
                <c:ptCount val="1"/>
                <c:pt idx="0">
                  <c:v>Pseudevernia furfuraceae</c:v>
                </c:pt>
              </c:strCache>
            </c:strRef>
          </c:tx>
          <c:spPr>
            <a:solidFill>
              <a:srgbClr val="99663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'Лист 3'!$V$28:$V$30</c:f>
                <c:numCache>
                  <c:formatCode>General</c:formatCode>
                  <c:ptCount val="3"/>
                  <c:pt idx="0">
                    <c:v>2.5064741220642577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'Лист 3'!$V$28:$V$30</c:f>
                <c:numCache>
                  <c:formatCode>General</c:formatCode>
                  <c:ptCount val="3"/>
                  <c:pt idx="0">
                    <c:v>2.5064741220642577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'Лист 3'!$U$2:$W$2</c:f>
              <c:strCache>
                <c:ptCount val="3"/>
                <c:pt idx="0">
                  <c:v>Laccase</c:v>
                </c:pt>
                <c:pt idx="1">
                  <c:v>Peroxidase</c:v>
                </c:pt>
                <c:pt idx="2">
                  <c:v>Tyrosinase</c:v>
                </c:pt>
              </c:strCache>
            </c:strRef>
          </c:cat>
          <c:val>
            <c:numRef>
              <c:f>'Лист 3'!$U$4:$W$4</c:f>
              <c:numCache>
                <c:formatCode>0.00</c:formatCode>
                <c:ptCount val="3"/>
                <c:pt idx="0">
                  <c:v>16.159498333333289</c:v>
                </c:pt>
                <c:pt idx="1">
                  <c:v>0.15000000000000024</c:v>
                </c:pt>
                <c:pt idx="2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F2-4B5B-B13F-BC723D29A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7720032"/>
        <c:axId val="407720424"/>
      </c:barChart>
      <c:catAx>
        <c:axId val="40772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720424"/>
        <c:crosses val="autoZero"/>
        <c:auto val="1"/>
        <c:lblAlgn val="ctr"/>
        <c:lblOffset val="100"/>
        <c:noMultiLvlLbl val="0"/>
      </c:catAx>
      <c:valAx>
        <c:axId val="4077204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solidFill>
                      <a:sysClr val="windowText" lastClr="000000"/>
                    </a:solidFill>
                    <a:effectLst/>
                  </a:rPr>
                  <a:t>Enzyme activvity</a:t>
                </a:r>
                <a:r>
                  <a:rPr lang="ru-RU" sz="900" b="0" i="0" baseline="0">
                    <a:solidFill>
                      <a:sysClr val="windowText" lastClr="000000"/>
                    </a:solidFill>
                    <a:effectLst/>
                  </a:rPr>
                  <a:t>, </a:t>
                </a:r>
                <a:r>
                  <a:rPr lang="en-US" sz="900" b="0" i="0" baseline="0">
                    <a:solidFill>
                      <a:sysClr val="windowText" lastClr="000000"/>
                    </a:solidFill>
                    <a:effectLst/>
                  </a:rPr>
                  <a:t>nKat·g</a:t>
                </a:r>
                <a:r>
                  <a:rPr lang="en-US" sz="900" b="0" i="0" baseline="30000">
                    <a:solidFill>
                      <a:sysClr val="windowText" lastClr="000000"/>
                    </a:solidFill>
                    <a:effectLst/>
                  </a:rPr>
                  <a:t>-1</a:t>
                </a:r>
                <a:r>
                  <a:rPr lang="en-US" sz="900" b="0" i="0" baseline="0">
                    <a:solidFill>
                      <a:sysClr val="windowText" lastClr="000000"/>
                    </a:solidFill>
                    <a:effectLst/>
                  </a:rPr>
                  <a:t> dry weight</a:t>
                </a:r>
                <a:endParaRPr lang="ru-RU" sz="900">
                  <a:solidFill>
                    <a:sysClr val="windowText" lastClr="000000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4.6624224644939372E-2"/>
              <c:y val="7.780904078846978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720032"/>
        <c:crosses val="autoZero"/>
        <c:crossBetween val="between"/>
        <c:majorUnit val="5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5358506999451337"/>
          <c:y val="2.1722189525987277E-2"/>
          <c:w val="0.54230343494211253"/>
          <c:h val="0.33731463254593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1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B89E6-C830-4CB6-96FF-0757BF8D5CDF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AB676-5EDC-48CD-BB1C-C400D4953B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B6F98-C5B3-4504-86F1-30C7ED97C0F7}" type="slidenum">
              <a:rPr lang="en-US"/>
              <a:pPr/>
              <a:t>1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80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AB676-5EDC-48CD-BB1C-C400D4953B0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BC3620-E2DD-4A39-85DA-46B8EBE7BE6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7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6888A3-D159-418C-B26D-0A69E0004EE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9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6597A-05D6-401D-8DF7-F825826C39AD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7692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6888A3-D159-418C-B26D-0A69E0004EE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36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AB676-5EDC-48CD-BB1C-C400D4953B0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65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Ранее нашими коллегами из Университета Осло было проведено количественное определение меланина </a:t>
            </a:r>
            <a:r>
              <a:rPr lang="ru-RU" i="1" dirty="0" err="1" smtClean="0"/>
              <a:t>in</a:t>
            </a:r>
            <a:r>
              <a:rPr lang="ru-RU" i="1" dirty="0" smtClean="0"/>
              <a:t> </a:t>
            </a:r>
            <a:r>
              <a:rPr lang="ru-RU" i="1" dirty="0" err="1" smtClean="0"/>
              <a:t>vivo</a:t>
            </a:r>
            <a:r>
              <a:rPr lang="ru-RU" dirty="0" smtClean="0"/>
              <a:t> путем измерения индекса отражения таллома </a:t>
            </a:r>
            <a:r>
              <a:rPr lang="ru-RU" strike="sngStrike" dirty="0" smtClean="0"/>
              <a:t>с использованием интегрирующей сферы и отражающего спектрометра. Данные эксперименты были проведены в лаборатории профессора K</a:t>
            </a:r>
            <a:r>
              <a:rPr lang="en-US" strike="sngStrike" dirty="0" smtClean="0"/>
              <a:t>nut </a:t>
            </a:r>
            <a:r>
              <a:rPr lang="ru-RU" strike="sngStrike" dirty="0" err="1" smtClean="0"/>
              <a:t>Solhaug</a:t>
            </a:r>
            <a:r>
              <a:rPr lang="ru-RU" strike="sngStrike" dirty="0" smtClean="0"/>
              <a:t>, Университет Ас, Норвегия. </a:t>
            </a:r>
            <a:r>
              <a:rPr lang="ru-RU" strike="sngStrike" dirty="0" err="1" smtClean="0"/>
              <a:t>Browning</a:t>
            </a:r>
            <a:r>
              <a:rPr lang="ru-RU" strike="sngStrike" dirty="0" smtClean="0"/>
              <a:t> </a:t>
            </a:r>
            <a:r>
              <a:rPr lang="ru-RU" strike="sngStrike" dirty="0" err="1" smtClean="0"/>
              <a:t>reflectance</a:t>
            </a:r>
            <a:r>
              <a:rPr lang="ru-RU" strike="sngStrike" dirty="0" smtClean="0"/>
              <a:t> </a:t>
            </a:r>
            <a:r>
              <a:rPr lang="ru-RU" strike="sngStrike" dirty="0" err="1" smtClean="0"/>
              <a:t>index</a:t>
            </a:r>
            <a:r>
              <a:rPr lang="ru-RU" strike="sngStrike" dirty="0" smtClean="0"/>
              <a:t>, или BRI, рассчитывали по формуле (1/R550 - 1/R700)/R750. </a:t>
            </a:r>
            <a:endParaRPr lang="ru-RU" strike="sngStrik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7625BA-A2CA-47D5-AA0C-E5E89151D89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74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strike="sngStrike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F8B137-E41A-44D9-9B6B-C1B4A88252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3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1F1FC-2A69-427F-94AA-384E03B321A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7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20FD93-A08C-4748-8B5B-398386CD324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0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E55EF-23B8-4D34-B88B-ABF5BBEE68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36150-E3AF-4C0A-8C63-8AAA043300D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459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E0C2-14CA-4FF7-BFB3-069BB8BD3B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E405A-EEBE-41D9-8AEF-BCC9EA6AE53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0838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DDBF1-2B47-4E0D-975B-1051707DF3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86F94-F259-44CB-B48C-551E84B7C72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25093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D2441-37FD-4D5D-A2D7-330943D140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651AC-5C68-4332-94EB-57AB7C7551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3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91DB1-9D2E-48CC-9B8C-BA81032B36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884C4-8CD1-460E-885D-0A87142832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16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BD30C5-AB52-491A-BA84-0938250C30B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F7D92-BB34-4B0B-8343-DDB61D4091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4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64D22-9D79-4CE3-BAB8-821B399F05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07FA8-8CCC-4FE6-8BFE-F104767C910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74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04239F-E9A6-4F54-843C-6BD3AEF4F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4BB0B-9082-4B70-90B4-E654310DA9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703485-FC3F-4F50-97EE-B3F2BB2CC4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D6EA3-1EEE-4DF8-BCAC-12D6AD467C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42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E645-E53E-4427-9CCF-0D8EE4CA3D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5AE76-EF82-4FA2-9E29-7D63E4B1CE9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8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1D9B9-0F47-4932-8030-A7E0A476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6901B-1C6A-4E15-B7EB-E18BE46C74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5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A647A-3E5D-4B42-B0A4-F7A8261978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86AE3-818B-4D14-A642-027AB9E191C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7219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8288F8-18DD-4732-B775-C31EA1FC74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8DB2A-B9D4-4C7E-BC7D-08D22F00B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6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7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4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2201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62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8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35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E645-E53E-4427-9CCF-0D8EE4CA3D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5AE76-EF82-4FA2-9E29-7D63E4B1CE9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14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E645-E53E-4427-9CCF-0D8EE4CA3D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5AE76-EF82-4FA2-9E29-7D63E4B1CE9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1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31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AA06E-2804-41B0-B792-099DA2FE45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57B3C-90BA-4E66-A604-C2740BB3887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58523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F9ADA-6CB2-4F8B-BDF1-B3C13C0EEF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06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2" y="0"/>
            <a:ext cx="1080121" cy="1628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772816"/>
            <a:ext cx="3213993" cy="4353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3635896" y="333376"/>
            <a:ext cx="5256584" cy="5831929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692C7-91EF-481B-937A-88D7F53535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A072-05F9-4C08-9B12-B8EA4C716F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2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03A30-EB46-4989-92DE-1BD5B07F6D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4FAE7-C8DC-48BF-AE7E-71B6369EA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94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2AC4B4-BF50-4D4F-B561-16377BCFAB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44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16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154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95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97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36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5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EF1D8-3F94-4415-B0D0-C4262B95DF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BB09A-F045-49AD-8A01-87A5384C823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89209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42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15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AC4B4-BF50-4D4F-B561-16377BCFAB89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013C-F92E-49E1-AA6F-1764B482EA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77E92-C73D-45E1-97DE-7472E9209F6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9976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5B13-3139-434E-B6F1-0045C0C994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F617E-F169-482C-B987-A78A244AE74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7073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29E8C-4D3C-4814-B136-4C59D173AD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6A66A-E863-4EA2-8737-9983F4FA2F0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2521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F206-C419-4DE9-9A1F-1F66D7F4EE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76583-014F-4FDE-A8A7-5796C16AA4B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2114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1EDF6-C007-4C66-8CA6-62466E0813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57F00-426B-4884-89FD-F91ABDD8783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648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0CB28-2E85-4A30-BDCB-CB12B167E4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2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9E60CB28-2E85-4A30-BDCB-CB12B167E4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20205-C751-4301-9476-79BA792F3710}" type="slidenum">
              <a:rPr lang="ru-R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0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764" r:id="rId20"/>
    <p:sldLayoutId id="2147483765" r:id="rId21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AC4B4-BF50-4D4F-B561-16377BCFAB89}" type="slidenum">
              <a:rPr lang="ru-RU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65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800755" y="2707292"/>
            <a:ext cx="464389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>Lichen </a:t>
            </a:r>
            <a:r>
              <a:rPr lang="en-US" sz="3600" b="1" dirty="0" err="1" smtClean="0">
                <a:latin typeface="Georgia" panose="02040502050405020303" pitchFamily="18" charset="0"/>
              </a:rPr>
              <a:t>melanins</a:t>
            </a:r>
            <a:r>
              <a:rPr lang="en-US" sz="3600" b="1" dirty="0" smtClean="0">
                <a:latin typeface="Georgia" panose="02040502050405020303" pitchFamily="18" charset="0"/>
              </a:rPr>
              <a:t>: structure, biosynthesis, functions </a:t>
            </a:r>
            <a:endParaRPr lang="ru-RU" sz="3600" b="1" dirty="0" smtClean="0">
              <a:latin typeface="Georgia" panose="02040502050405020303" pitchFamily="18" charset="0"/>
            </a:endParaRPr>
          </a:p>
        </p:txBody>
      </p:sp>
      <p:pic>
        <p:nvPicPr>
          <p:cNvPr id="6" name="Picture 6" descr="http://www.kibb.knc.ru/images/stories/1233.png"/>
          <p:cNvPicPr>
            <a:picLocks noChangeAspect="1" noChangeArrowheads="1"/>
          </p:cNvPicPr>
          <p:nvPr/>
        </p:nvPicPr>
        <p:blipFill>
          <a:blip r:embed="rId3"/>
          <a:srcRect l="2040" r="81889"/>
          <a:stretch>
            <a:fillRect/>
          </a:stretch>
        </p:blipFill>
        <p:spPr bwMode="auto">
          <a:xfrm>
            <a:off x="7376149" y="5342709"/>
            <a:ext cx="1767851" cy="15152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5361" y="5310474"/>
            <a:ext cx="71507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Farida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Minibayeva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Kazan Institute of Biochemistry and Biophysics, 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Russian Academy of Sciences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B1EDF531-D30D-462C-9F12-2AE59E029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72" y="464762"/>
            <a:ext cx="3017658" cy="19476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 descr="Pigment-Brown-24-PBr-24-brown-pigment.jpg_350x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44509" y="2153361"/>
            <a:ext cx="2211772" cy="22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9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0220" y="557614"/>
            <a:ext cx="5038665" cy="1325563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chemeClr val="accent3"/>
                </a:solidFill>
                <a:latin typeface="+mn-lt"/>
              </a:rPr>
              <a:t>Melanins</a:t>
            </a:r>
            <a:endParaRPr lang="en-US" sz="4000" b="1" dirty="0">
              <a:ln/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8" name="Рисунок 7" descr="Pigment-Brown-24-PBr-24-brown-pigment.jpg_350x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20973" y="1037696"/>
            <a:ext cx="2211772" cy="2275881"/>
          </a:xfrm>
          <a:prstGeom prst="rect">
            <a:avLst/>
          </a:prstGeom>
        </p:spPr>
      </p:pic>
      <p:pic>
        <p:nvPicPr>
          <p:cNvPr id="9" name="Рисунок 8" descr="T--Stanford-Brown--melaninpath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549" y="3826352"/>
            <a:ext cx="4700337" cy="2766473"/>
          </a:xfrm>
          <a:prstGeom prst="rect">
            <a:avLst/>
          </a:prstGeom>
        </p:spPr>
      </p:pic>
      <p:pic>
        <p:nvPicPr>
          <p:cNvPr id="10" name="Picture 6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7A5B1ED5-68A0-4F4E-896A-CC15BC4D6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75" y="1394105"/>
            <a:ext cx="2585999" cy="1723999"/>
          </a:xfrm>
          <a:prstGeom prst="rect">
            <a:avLst/>
          </a:prstGeom>
        </p:spPr>
      </p:pic>
      <p:pic>
        <p:nvPicPr>
          <p:cNvPr id="11" name="Picture 8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1B1E72E1-14F5-44FF-8B4A-8B3EC2688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01" y="4659645"/>
            <a:ext cx="2579865" cy="193318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216CCA01-3ACB-4C63-892F-3612C6D14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75" y="3513723"/>
            <a:ext cx="709167" cy="712333"/>
          </a:xfrm>
          <a:prstGeom prst="rect">
            <a:avLst/>
          </a:prstGeom>
        </p:spPr>
      </p:pic>
      <p:sp>
        <p:nvSpPr>
          <p:cNvPr id="13" name="Arrow: Right 9">
            <a:extLst>
              <a:ext uri="{FF2B5EF4-FFF2-40B4-BE49-F238E27FC236}">
                <a16:creationId xmlns:a16="http://schemas.microsoft.com/office/drawing/2014/main" xmlns="" id="{DB102857-A882-41ED-B62D-C8541048917B}"/>
              </a:ext>
            </a:extLst>
          </p:cNvPr>
          <p:cNvSpPr/>
          <p:nvPr/>
        </p:nvSpPr>
        <p:spPr>
          <a:xfrm rot="5400000">
            <a:off x="7140515" y="3690618"/>
            <a:ext cx="835789" cy="4018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024" y="356616"/>
            <a:ext cx="4133088" cy="28421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Z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Melanin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ark-brown pigment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Z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molecular weight polymer,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derivative of oxidation and polymerization of 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phenols,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intermediates and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quinones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18DD249-7BAF-43E4-96D2-897DF8277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9688" y="0"/>
            <a:ext cx="4644311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0"/>
            <a:ext cx="457192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 descr="A screenshot of text&#10;&#10;Description generated with high confidence">
            <a:extLst>
              <a:ext uri="{FF2B5EF4-FFF2-40B4-BE49-F238E27FC236}">
                <a16:creationId xmlns="" xmlns:a16="http://schemas.microsoft.com/office/drawing/2014/main" id="{D1D223E0-4301-448E-9033-E35F6A48F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533" r="2" b="2"/>
          <a:stretch/>
        </p:blipFill>
        <p:spPr bwMode="auto">
          <a:xfrm>
            <a:off x="4815681" y="653717"/>
            <a:ext cx="4084637" cy="2270036"/>
          </a:xfrm>
          <a:prstGeom prst="rect">
            <a:avLst/>
          </a:prstGeom>
          <a:noFill/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3" y="3474720"/>
            <a:ext cx="2255467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A picture containing clothing, handwear, wall, indoor&#10;&#10;Description generated with very high confidence">
            <a:extLst>
              <a:ext uri="{FF2B5EF4-FFF2-40B4-BE49-F238E27FC236}">
                <a16:creationId xmlns="" xmlns:a16="http://schemas.microsoft.com/office/drawing/2014/main" id="{40C0A158-0E74-481F-924F-2913D9219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4947" r="2655" b="4"/>
          <a:stretch/>
        </p:blipFill>
        <p:spPr bwMode="auto">
          <a:xfrm>
            <a:off x="4815681" y="3712694"/>
            <a:ext cx="1773237" cy="1732803"/>
          </a:xfrm>
          <a:prstGeom prst="rect">
            <a:avLst/>
          </a:prstGeom>
          <a:noFill/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3" y="3474720"/>
            <a:ext cx="2255467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74720"/>
            <a:ext cx="2255466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5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B407E635-7B7F-4A6F-A381-4B8D9D111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1258" r="11012" b="1"/>
          <a:stretch/>
        </p:blipFill>
        <p:spPr bwMode="auto">
          <a:xfrm>
            <a:off x="7135899" y="3703014"/>
            <a:ext cx="1773238" cy="1720080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300664"/>
            <a:ext cx="2770632" cy="26203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5898667"/>
            <a:ext cx="403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pigmentation during sun-tanning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 synthesis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4063" y="5561785"/>
            <a:ext cx="4579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 smtClean="0">
                <a:solidFill>
                  <a:prstClr val="black"/>
                </a:solidFill>
              </a:rPr>
              <a:t>De-pigmentation of skin during vitiligo happens due to breakdown of melanin.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677985"/>
            <a:ext cx="582990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9187" y="1892297"/>
            <a:ext cx="22479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16193" y="276227"/>
            <a:ext cx="8199181" cy="958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+mn-lt"/>
              </a:rPr>
              <a:t>Synthesis of melanin is a complex biochemical process with  ambiguous consequences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151" y="2259731"/>
            <a:ext cx="828335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</a:rPr>
              <a:t>In lichens, </a:t>
            </a:r>
            <a:r>
              <a:rPr lang="en-US" sz="4000" b="1" dirty="0" err="1" smtClean="0">
                <a:ln/>
                <a:solidFill>
                  <a:schemeClr val="accent3"/>
                </a:solidFill>
              </a:rPr>
              <a:t>melanins</a:t>
            </a:r>
            <a:r>
              <a:rPr lang="en-US" sz="4000" b="1" dirty="0" smtClean="0">
                <a:ln/>
                <a:solidFill>
                  <a:schemeClr val="accent3"/>
                </a:solidFill>
              </a:rPr>
              <a:t> can be constitutive and UV- inducible</a:t>
            </a:r>
            <a:endParaRPr lang="en-US" sz="4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730" y="270510"/>
            <a:ext cx="828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Lichens </a:t>
            </a:r>
            <a:r>
              <a:rPr lang="en-US" sz="2800" b="1" dirty="0"/>
              <a:t>with constitutive </a:t>
            </a:r>
            <a:r>
              <a:rPr lang="en-US" sz="2800" b="1" dirty="0" err="1" smtClean="0"/>
              <a:t>melanins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2301" y="1663212"/>
            <a:ext cx="828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5000"/>
              <a:buFont typeface="Wingdings" panose="05000000000000000000" pitchFamily="2" charset="2"/>
              <a:buChar char="q"/>
            </a:pPr>
            <a:r>
              <a:rPr lang="en-US" sz="2400" b="1" dirty="0" smtClean="0"/>
              <a:t>Some species have </a:t>
            </a:r>
            <a:r>
              <a:rPr lang="en-US" sz="2400" b="1" dirty="0" err="1" smtClean="0"/>
              <a:t>melanins</a:t>
            </a:r>
            <a:r>
              <a:rPr lang="en-US" sz="2400" b="1" dirty="0" smtClean="0"/>
              <a:t> </a:t>
            </a:r>
            <a:r>
              <a:rPr lang="en-US" sz="2400" b="1" dirty="0" smtClean="0"/>
              <a:t>in </a:t>
            </a:r>
            <a:r>
              <a:rPr lang="en-US" sz="2400" b="1" dirty="0" smtClean="0"/>
              <a:t>the </a:t>
            </a:r>
            <a:r>
              <a:rPr lang="en-US" sz="2400" b="1" dirty="0"/>
              <a:t>lower cortex </a:t>
            </a:r>
            <a:r>
              <a:rPr lang="en-US" sz="2400" b="1" dirty="0" smtClean="0"/>
              <a:t>of the </a:t>
            </a:r>
            <a:r>
              <a:rPr lang="en-US" sz="2400" b="1" dirty="0" smtClean="0"/>
              <a:t>thallus</a:t>
            </a:r>
            <a:endParaRPr lang="en-US" sz="24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05" y="3363691"/>
            <a:ext cx="2255403" cy="1691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351" y="3150243"/>
            <a:ext cx="1666875" cy="238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418" y="3959868"/>
            <a:ext cx="2095500" cy="1571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3135" y="5088304"/>
            <a:ext cx="3220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/>
              <a:t>Pseudevernia</a:t>
            </a:r>
            <a:r>
              <a:rPr lang="en-US" sz="2000" b="1" i="1" dirty="0"/>
              <a:t> </a:t>
            </a:r>
            <a:r>
              <a:rPr lang="en-US" sz="2000" b="1" i="1" dirty="0" err="1"/>
              <a:t>furfuracea</a:t>
            </a:r>
            <a:endParaRPr lang="en-GB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26168" y="5643233"/>
            <a:ext cx="2486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/>
              <a:t>Peltigera</a:t>
            </a:r>
            <a:r>
              <a:rPr lang="en-US" sz="2000" b="1" i="1" dirty="0"/>
              <a:t> </a:t>
            </a:r>
            <a:r>
              <a:rPr lang="en-US" sz="2000" b="1" i="1" dirty="0" err="1"/>
              <a:t>malacea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432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1730" y="270510"/>
            <a:ext cx="8283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Direct sun light can induce melanin synthesis in </a:t>
            </a:r>
            <a:r>
              <a:rPr lang="en-US" sz="2800" b="1" dirty="0" smtClean="0"/>
              <a:t>some lichens </a:t>
            </a:r>
            <a:r>
              <a:rPr lang="en-US" sz="2800" b="1" dirty="0" smtClean="0"/>
              <a:t>(</a:t>
            </a:r>
            <a:r>
              <a:rPr lang="en-US" sz="2800" b="1" i="1" dirty="0" err="1" smtClean="0"/>
              <a:t>Lobaria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pulmonaria</a:t>
            </a:r>
            <a:r>
              <a:rPr lang="en-US" sz="2800" b="1" i="1" dirty="0" smtClean="0"/>
              <a:t>, </a:t>
            </a:r>
            <a:r>
              <a:rPr lang="en-US" sz="2800" b="1" i="1" dirty="0" err="1" smtClean="0"/>
              <a:t>Cetraria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islandica</a:t>
            </a:r>
            <a:r>
              <a:rPr lang="en-US" sz="2800" b="1" i="1" dirty="0" smtClean="0"/>
              <a:t>) </a:t>
            </a:r>
            <a:r>
              <a:rPr lang="en-US" sz="2800" b="1" dirty="0" smtClean="0"/>
              <a:t>during two weeks</a:t>
            </a:r>
            <a:endParaRPr lang="en-US" sz="2800" b="1" dirty="0"/>
          </a:p>
        </p:txBody>
      </p:sp>
      <p:pic>
        <p:nvPicPr>
          <p:cNvPr id="9" name="Picture 6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7A5B1ED5-68A0-4F4E-896A-CC15BC4D6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75" y="1394105"/>
            <a:ext cx="2585999" cy="1723999"/>
          </a:xfrm>
          <a:prstGeom prst="rect">
            <a:avLst/>
          </a:prstGeom>
        </p:spPr>
      </p:pic>
      <p:pic>
        <p:nvPicPr>
          <p:cNvPr id="12" name="Picture 8" descr="A close up of a tree&#10;&#10;Description generated with high confidence">
            <a:extLst>
              <a:ext uri="{FF2B5EF4-FFF2-40B4-BE49-F238E27FC236}">
                <a16:creationId xmlns:a16="http://schemas.microsoft.com/office/drawing/2014/main" xmlns="" id="{1B1E72E1-14F5-44FF-8B4A-8B3EC2688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01" y="4659645"/>
            <a:ext cx="2579865" cy="193318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216CCA01-3ACB-4C63-892F-3612C6D14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75" y="3513723"/>
            <a:ext cx="709167" cy="712333"/>
          </a:xfrm>
          <a:prstGeom prst="rect">
            <a:avLst/>
          </a:prstGeom>
        </p:spPr>
      </p:pic>
      <p:sp>
        <p:nvSpPr>
          <p:cNvPr id="14" name="Arrow: Right 9">
            <a:extLst>
              <a:ext uri="{FF2B5EF4-FFF2-40B4-BE49-F238E27FC236}">
                <a16:creationId xmlns:a16="http://schemas.microsoft.com/office/drawing/2014/main" xmlns="" id="{DB102857-A882-41ED-B62D-C8541048917B}"/>
              </a:ext>
            </a:extLst>
          </p:cNvPr>
          <p:cNvSpPr/>
          <p:nvPr/>
        </p:nvSpPr>
        <p:spPr>
          <a:xfrm rot="5400000">
            <a:off x="7140515" y="3690618"/>
            <a:ext cx="835789" cy="4018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216CCA01-3ACB-4C63-892F-3612C6D14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76" y="5023703"/>
            <a:ext cx="665931" cy="668904"/>
          </a:xfrm>
          <a:prstGeom prst="rect">
            <a:avLst/>
          </a:prstGeom>
        </p:spPr>
      </p:pic>
      <p:sp>
        <p:nvSpPr>
          <p:cNvPr id="16" name="Arrow: Right 9">
            <a:extLst>
              <a:ext uri="{FF2B5EF4-FFF2-40B4-BE49-F238E27FC236}">
                <a16:creationId xmlns:a16="http://schemas.microsoft.com/office/drawing/2014/main" xmlns="" id="{DB102857-A882-41ED-B62D-C8541048917B}"/>
              </a:ext>
            </a:extLst>
          </p:cNvPr>
          <p:cNvSpPr/>
          <p:nvPr/>
        </p:nvSpPr>
        <p:spPr>
          <a:xfrm>
            <a:off x="2651176" y="5769312"/>
            <a:ext cx="619726" cy="370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86019" y="4164601"/>
            <a:ext cx="18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Matee</a:t>
            </a:r>
            <a:r>
              <a:rPr lang="en-US" dirty="0"/>
              <a:t> et al.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6"/>
          <a:srcRect l="8687" t="19437"/>
          <a:stretch/>
        </p:blipFill>
        <p:spPr>
          <a:xfrm>
            <a:off x="1493527" y="2103372"/>
            <a:ext cx="3114986" cy="2061229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B1727D15-89F3-4A46-9B77-89819B9669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3707774" y="4821664"/>
            <a:ext cx="1468383" cy="1870402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C7E6A32F-B410-4530-BDE9-12CE942E86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99"/>
          <a:stretch/>
        </p:blipFill>
        <p:spPr>
          <a:xfrm>
            <a:off x="735863" y="4821664"/>
            <a:ext cx="1492088" cy="18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42A6F-2016-4D6A-8A00-A4A1FEA9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128017"/>
            <a:ext cx="8677656" cy="1399031"/>
          </a:xfrm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latin typeface="+mn-lt"/>
              </a:rPr>
              <a:t>Melanized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i="1" dirty="0" err="1" smtClean="0">
                <a:latin typeface="+mn-lt"/>
              </a:rPr>
              <a:t>Cetraria</a:t>
            </a:r>
            <a:r>
              <a:rPr lang="en-US" sz="2800" b="1" i="1" dirty="0" smtClean="0">
                <a:latin typeface="+mn-lt"/>
              </a:rPr>
              <a:t> </a:t>
            </a:r>
            <a:r>
              <a:rPr lang="en-US" sz="2800" b="1" i="1" dirty="0" err="1" smtClean="0">
                <a:latin typeface="+mn-lt"/>
              </a:rPr>
              <a:t>islandica</a:t>
            </a:r>
            <a:r>
              <a:rPr lang="en-US" sz="2800" b="1" i="1" dirty="0" smtClean="0">
                <a:latin typeface="+mn-lt"/>
              </a:rPr>
              <a:t> </a:t>
            </a:r>
            <a:r>
              <a:rPr lang="en-US" sz="2800" b="1" dirty="0" smtClean="0">
                <a:latin typeface="+mn-lt"/>
              </a:rPr>
              <a:t>is more tolerant to </a:t>
            </a:r>
            <a:r>
              <a:rPr lang="en-US" sz="2800" b="1" dirty="0" err="1" smtClean="0">
                <a:latin typeface="+mn-lt"/>
              </a:rPr>
              <a:t>photoinhibition</a:t>
            </a:r>
            <a:r>
              <a:rPr lang="en-US" sz="2800" b="1" dirty="0" smtClean="0">
                <a:latin typeface="+mn-lt"/>
              </a:rPr>
              <a:t> than</a:t>
            </a:r>
            <a:r>
              <a:rPr lang="ru-RU" sz="2800" b="1" dirty="0" smtClean="0">
                <a:latin typeface="+mn-lt"/>
              </a:rPr>
              <a:t> </a:t>
            </a:r>
            <a:r>
              <a:rPr lang="en-US" sz="2800" b="1" dirty="0" smtClean="0">
                <a:latin typeface="+mn-lt"/>
              </a:rPr>
              <a:t>non-</a:t>
            </a:r>
            <a:r>
              <a:rPr lang="en-US" sz="2800" b="1" dirty="0" err="1" smtClean="0">
                <a:latin typeface="+mn-lt"/>
              </a:rPr>
              <a:t>melanized</a:t>
            </a:r>
            <a:r>
              <a:rPr lang="en-US" sz="2800" b="1" dirty="0" smtClean="0">
                <a:latin typeface="+mn-lt"/>
              </a:rPr>
              <a:t>, however the rates of  net photosynthesis decrease under low light</a:t>
            </a:r>
            <a:endParaRPr lang="en-US" sz="2800" b="1" dirty="0">
              <a:latin typeface="+mn-l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E79FDE84-A54A-4CB3-B829-564BA41A1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5" y="1932511"/>
            <a:ext cx="3657600" cy="27432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137" y="1852519"/>
            <a:ext cx="3732671" cy="28468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1779" y="5026703"/>
            <a:ext cx="18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Mafole</a:t>
            </a:r>
            <a:r>
              <a:rPr lang="en-US" dirty="0"/>
              <a:t> et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22875" y="5688491"/>
            <a:ext cx="2934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Cost of adaptation</a:t>
            </a:r>
            <a:endParaRPr lang="en-US" sz="2800" b="1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216CCA01-3ACB-4C63-892F-3612C6D14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10" y="5026703"/>
            <a:ext cx="662543" cy="665501"/>
          </a:xfrm>
          <a:prstGeom prst="rect">
            <a:avLst/>
          </a:prstGeom>
        </p:spPr>
      </p:pic>
      <p:sp>
        <p:nvSpPr>
          <p:cNvPr id="8" name="Arrow: Right 9">
            <a:extLst>
              <a:ext uri="{FF2B5EF4-FFF2-40B4-BE49-F238E27FC236}">
                <a16:creationId xmlns:a16="http://schemas.microsoft.com/office/drawing/2014/main" xmlns="" id="{DB102857-A882-41ED-B62D-C8541048917B}"/>
              </a:ext>
            </a:extLst>
          </p:cNvPr>
          <p:cNvSpPr/>
          <p:nvPr/>
        </p:nvSpPr>
        <p:spPr>
          <a:xfrm>
            <a:off x="1608548" y="5737478"/>
            <a:ext cx="581034" cy="35938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B1727D15-89F3-4A46-9B77-89819B9669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2273198" y="4827446"/>
            <a:ext cx="1213376" cy="182006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C7E6A32F-B410-4530-BDE9-12CE942E86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99"/>
          <a:stretch/>
        </p:blipFill>
        <p:spPr>
          <a:xfrm>
            <a:off x="322540" y="4827446"/>
            <a:ext cx="1203844" cy="17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6" y="3934768"/>
            <a:ext cx="383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ZA" b="1" dirty="0" smtClean="0">
                <a:solidFill>
                  <a:srgbClr val="FFFF00"/>
                </a:solidFill>
              </a:rPr>
              <a:t>Eumelanin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/>
              <a:t>– </a:t>
            </a:r>
            <a:r>
              <a:rPr lang="en-ZA" dirty="0" smtClean="0"/>
              <a:t>contains</a:t>
            </a:r>
            <a:r>
              <a:rPr lang="ru-RU" dirty="0" smtClean="0"/>
              <a:t> С </a:t>
            </a:r>
            <a:r>
              <a:rPr lang="en-ZA" dirty="0" smtClean="0"/>
              <a:t>and</a:t>
            </a:r>
            <a:r>
              <a:rPr lang="ru-RU" dirty="0" smtClean="0"/>
              <a:t> </a:t>
            </a:r>
            <a:r>
              <a:rPr lang="en-US" dirty="0" smtClean="0"/>
              <a:t>N</a:t>
            </a:r>
            <a:r>
              <a:rPr lang="ru-RU" dirty="0" smtClean="0"/>
              <a:t>, </a:t>
            </a:r>
            <a:r>
              <a:rPr lang="en-ZA" dirty="0" smtClean="0"/>
              <a:t>aromatic compound</a:t>
            </a:r>
            <a:r>
              <a:rPr lang="ru-RU" dirty="0" smtClean="0"/>
              <a:t>, </a:t>
            </a:r>
          </a:p>
          <a:p>
            <a:pPr marL="457200" indent="-457200"/>
            <a:r>
              <a:rPr lang="ru-RU" dirty="0" smtClean="0"/>
              <a:t>	</a:t>
            </a:r>
            <a:r>
              <a:rPr lang="en-ZA" dirty="0" smtClean="0"/>
              <a:t>black or dark-brown</a:t>
            </a: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67512" y="242423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Main types of </a:t>
            </a:r>
            <a:r>
              <a:rPr lang="en-US" sz="2800" b="1" dirty="0" err="1" smtClean="0"/>
              <a:t>melanins</a:t>
            </a:r>
            <a:endParaRPr lang="ru-RU" sz="2800" b="1" dirty="0"/>
          </a:p>
        </p:txBody>
      </p:sp>
      <p:pic>
        <p:nvPicPr>
          <p:cNvPr id="6" name="Рисунок 33" descr="220px-Eumelanine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4987" y="1072638"/>
            <a:ext cx="2095500" cy="2828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35" descr="Безымянныйрпр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787" y="4396433"/>
            <a:ext cx="1266825" cy="22764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8" name="Рисунок 36" descr="200px-Pheomelanine.sv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1293" y="2487101"/>
            <a:ext cx="2954819" cy="227569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99937" y="1069411"/>
            <a:ext cx="3831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ZA" b="1" dirty="0" err="1" smtClean="0">
                <a:solidFill>
                  <a:srgbClr val="FFFF00"/>
                </a:solidFill>
              </a:rPr>
              <a:t>Pheomelanin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/>
              <a:t>– </a:t>
            </a:r>
            <a:r>
              <a:rPr lang="en-ZA" dirty="0" smtClean="0"/>
              <a:t>contains</a:t>
            </a:r>
            <a:r>
              <a:rPr lang="ru-RU" dirty="0" smtClean="0"/>
              <a:t> С </a:t>
            </a:r>
            <a:r>
              <a:rPr lang="en-ZA" dirty="0" smtClean="0"/>
              <a:t>and</a:t>
            </a:r>
            <a:r>
              <a:rPr lang="en-US" dirty="0" smtClean="0"/>
              <a:t> S</a:t>
            </a:r>
            <a:r>
              <a:rPr lang="ru-RU" dirty="0" smtClean="0"/>
              <a:t>, </a:t>
            </a:r>
          </a:p>
          <a:p>
            <a:pPr marL="457200" indent="-457200"/>
            <a:r>
              <a:rPr lang="ru-RU" dirty="0" smtClean="0"/>
              <a:t>	</a:t>
            </a:r>
            <a:r>
              <a:rPr lang="en-ZA" dirty="0" err="1" smtClean="0"/>
              <a:t>quinone</a:t>
            </a:r>
            <a:r>
              <a:rPr lang="en-ZA" dirty="0" smtClean="0"/>
              <a:t> compound, yellowish or reddish pigment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8947" y="5428020"/>
            <a:ext cx="383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ZA" b="1" dirty="0" err="1" smtClean="0">
                <a:solidFill>
                  <a:srgbClr val="FFFF00"/>
                </a:solidFill>
              </a:rPr>
              <a:t>Allomelanin</a:t>
            </a:r>
            <a:r>
              <a:rPr lang="en-ZA" b="1" dirty="0" smtClean="0">
                <a:solidFill>
                  <a:srgbClr val="FFFF00"/>
                </a:solidFill>
              </a:rPr>
              <a:t> </a:t>
            </a:r>
            <a:r>
              <a:rPr lang="ru-RU" dirty="0" smtClean="0"/>
              <a:t>– </a:t>
            </a:r>
            <a:r>
              <a:rPr lang="en-ZA" dirty="0" smtClean="0"/>
              <a:t>intermediate form</a:t>
            </a:r>
            <a:r>
              <a:rPr lang="ru-RU" dirty="0" smtClean="0"/>
              <a:t>,</a:t>
            </a:r>
            <a:r>
              <a:rPr lang="en-ZA" dirty="0" smtClean="0"/>
              <a:t> does not contain</a:t>
            </a:r>
            <a:r>
              <a:rPr lang="ru-RU" dirty="0" smtClean="0"/>
              <a:t> </a:t>
            </a:r>
            <a:r>
              <a:rPr lang="en-US" dirty="0" smtClean="0"/>
              <a:t>N or S</a:t>
            </a:r>
            <a:r>
              <a:rPr lang="ru-RU" dirty="0" smtClean="0"/>
              <a:t>, </a:t>
            </a:r>
            <a:r>
              <a:rPr lang="en-ZA" dirty="0"/>
              <a:t>black or dark-brown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2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534989" y="1643063"/>
            <a:ext cx="85725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1600" dirty="0" smtClean="0"/>
              <a:t>                             BRI</a:t>
            </a:r>
            <a:r>
              <a:rPr lang="en-US" sz="1600" dirty="0"/>
              <a:t>	</a:t>
            </a:r>
            <a:r>
              <a:rPr lang="en-US" sz="1600" dirty="0" smtClean="0"/>
              <a:t>       	BRI</a:t>
            </a:r>
            <a:r>
              <a:rPr lang="en-US" sz="1600" dirty="0"/>
              <a:t> </a:t>
            </a:r>
            <a:r>
              <a:rPr lang="en-US" sz="1600" dirty="0" smtClean="0"/>
              <a:t>                   Increase</a:t>
            </a:r>
          </a:p>
          <a:p>
            <a:pPr algn="ctr"/>
            <a:r>
              <a:rPr lang="en-US" sz="1600" dirty="0" smtClean="0"/>
              <a:t>Lichen species	           Non-</a:t>
            </a:r>
            <a:r>
              <a:rPr lang="en-US" sz="1600" dirty="0" err="1" smtClean="0"/>
              <a:t>melanised</a:t>
            </a:r>
            <a:r>
              <a:rPr lang="en-US" sz="1600" dirty="0" smtClean="0"/>
              <a:t> thalli        </a:t>
            </a:r>
            <a:r>
              <a:rPr lang="en-US" sz="1600" dirty="0" err="1" smtClean="0"/>
              <a:t>Melanised</a:t>
            </a:r>
            <a:r>
              <a:rPr lang="en-US" sz="1600" dirty="0" smtClean="0"/>
              <a:t> thalli	</a:t>
            </a:r>
            <a:r>
              <a:rPr lang="en-ZA" sz="1600" dirty="0" smtClean="0"/>
              <a:t>in 								         </a:t>
            </a:r>
            <a:r>
              <a:rPr lang="en-ZA" sz="1600" dirty="0" err="1" smtClean="0"/>
              <a:t>melanization</a:t>
            </a:r>
            <a:r>
              <a:rPr lang="en-ZA" sz="1600" dirty="0" smtClean="0"/>
              <a:t>							</a:t>
            </a:r>
            <a:r>
              <a:rPr lang="ru-RU" sz="1600" dirty="0" smtClean="0"/>
              <a:t>					</a:t>
            </a:r>
            <a:r>
              <a:rPr lang="en-US" i="1" dirty="0"/>
              <a:t>	</a:t>
            </a:r>
          </a:p>
          <a:p>
            <a:r>
              <a:rPr lang="en-US" i="1" dirty="0" err="1"/>
              <a:t>Lobaria</a:t>
            </a:r>
            <a:r>
              <a:rPr lang="en-US" i="1" dirty="0"/>
              <a:t> </a:t>
            </a:r>
            <a:r>
              <a:rPr lang="en-US" i="1" dirty="0" err="1"/>
              <a:t>pulmonaria</a:t>
            </a:r>
            <a:r>
              <a:rPr lang="en-US" i="1" dirty="0"/>
              <a:t>	</a:t>
            </a:r>
            <a:r>
              <a:rPr lang="ru-RU" i="1" dirty="0"/>
              <a:t> 	</a:t>
            </a:r>
            <a:r>
              <a:rPr lang="en-US" dirty="0"/>
              <a:t>4.4 ± 1.1</a:t>
            </a:r>
            <a:r>
              <a:rPr lang="ru-RU" dirty="0"/>
              <a:t>		</a:t>
            </a:r>
            <a:r>
              <a:rPr lang="en-US" dirty="0"/>
              <a:t>48.4 ± 42.4	11.0</a:t>
            </a:r>
            <a:r>
              <a:rPr lang="en-US" i="1" dirty="0"/>
              <a:t>	</a:t>
            </a:r>
          </a:p>
          <a:p>
            <a:r>
              <a:rPr lang="it-IT" i="1" dirty="0"/>
              <a:t>Peltigera membranacea	</a:t>
            </a:r>
            <a:r>
              <a:rPr lang="it-IT" dirty="0"/>
              <a:t>2.8 ± 0.5</a:t>
            </a:r>
            <a:r>
              <a:rPr lang="ru-RU" dirty="0"/>
              <a:t>		</a:t>
            </a:r>
            <a:r>
              <a:rPr lang="it-IT" dirty="0"/>
              <a:t>31.6 ± 4.1	11.3</a:t>
            </a:r>
            <a:r>
              <a:rPr lang="it-IT" i="1" dirty="0"/>
              <a:t>	</a:t>
            </a:r>
          </a:p>
          <a:p>
            <a:r>
              <a:rPr lang="en-US" i="1" dirty="0" err="1"/>
              <a:t>Peltigera</a:t>
            </a:r>
            <a:r>
              <a:rPr lang="en-US" i="1" dirty="0"/>
              <a:t> </a:t>
            </a:r>
            <a:r>
              <a:rPr lang="en-US" i="1" dirty="0" err="1"/>
              <a:t>apthosa</a:t>
            </a:r>
            <a:r>
              <a:rPr lang="ru-RU" i="1" dirty="0"/>
              <a:t>	</a:t>
            </a:r>
            <a:r>
              <a:rPr lang="en-US" i="1" dirty="0"/>
              <a:t>	</a:t>
            </a:r>
            <a:r>
              <a:rPr lang="en-US" dirty="0"/>
              <a:t>2.1 ± 2.1	</a:t>
            </a:r>
            <a:r>
              <a:rPr lang="ru-RU" dirty="0"/>
              <a:t>	</a:t>
            </a:r>
            <a:r>
              <a:rPr lang="en-US" dirty="0"/>
              <a:t>24.8 ± 15.6	11.8</a:t>
            </a:r>
            <a:r>
              <a:rPr lang="en-US" i="1" dirty="0"/>
              <a:t>	</a:t>
            </a:r>
          </a:p>
          <a:p>
            <a:r>
              <a:rPr lang="it-IT" b="1" i="1" dirty="0"/>
              <a:t>Cetraria islandica</a:t>
            </a:r>
            <a:r>
              <a:rPr lang="it-IT" i="1" dirty="0"/>
              <a:t>	</a:t>
            </a:r>
            <a:r>
              <a:rPr lang="ru-RU" i="1" dirty="0"/>
              <a:t>	</a:t>
            </a:r>
            <a:r>
              <a:rPr lang="it-IT" dirty="0"/>
              <a:t>0.6 ± 0.8	</a:t>
            </a:r>
            <a:r>
              <a:rPr lang="ru-RU" dirty="0"/>
              <a:t>	</a:t>
            </a:r>
            <a:r>
              <a:rPr lang="it-IT" dirty="0"/>
              <a:t>87.9 ± 27.1</a:t>
            </a:r>
            <a:r>
              <a:rPr lang="it-IT" b="1" dirty="0"/>
              <a:t>	</a:t>
            </a:r>
            <a:r>
              <a:rPr lang="it-IT" b="1" dirty="0" smtClean="0"/>
              <a:t>146.5</a:t>
            </a:r>
            <a:endParaRPr lang="it-IT" b="1" dirty="0"/>
          </a:p>
        </p:txBody>
      </p:sp>
      <p:sp>
        <p:nvSpPr>
          <p:cNvPr id="10243" name="Прямоугольник 4"/>
          <p:cNvSpPr>
            <a:spLocks noChangeArrowheads="1"/>
          </p:cNvSpPr>
          <p:nvPr/>
        </p:nvSpPr>
        <p:spPr bwMode="auto">
          <a:xfrm>
            <a:off x="534989" y="303441"/>
            <a:ext cx="85725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2600" b="1" dirty="0" err="1"/>
              <a:t>Melanization</a:t>
            </a:r>
            <a:r>
              <a:rPr lang="en-ZA" sz="2600" b="1" dirty="0"/>
              <a:t> of lichens accesses as a </a:t>
            </a:r>
            <a:r>
              <a:rPr lang="en-US" sz="2600" b="1" dirty="0"/>
              <a:t>Browning</a:t>
            </a:r>
            <a:r>
              <a:rPr lang="ru-RU" sz="2600" b="1" dirty="0"/>
              <a:t> </a:t>
            </a:r>
            <a:r>
              <a:rPr lang="en-US" sz="2600" b="1" dirty="0"/>
              <a:t>reflectance</a:t>
            </a:r>
            <a:r>
              <a:rPr lang="ru-RU" sz="2600" b="1" dirty="0"/>
              <a:t> </a:t>
            </a:r>
            <a:r>
              <a:rPr lang="en-US" sz="2600" b="1" dirty="0"/>
              <a:t>index</a:t>
            </a:r>
            <a:r>
              <a:rPr lang="ru-RU" sz="2600" b="1" dirty="0"/>
              <a:t> (</a:t>
            </a:r>
            <a:r>
              <a:rPr lang="en-US" sz="2600" b="1" dirty="0"/>
              <a:t>BRI</a:t>
            </a:r>
            <a:r>
              <a:rPr lang="ru-RU" sz="2600" b="1" dirty="0"/>
              <a:t>) </a:t>
            </a: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4180" y="4669760"/>
            <a:ext cx="21256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7930" y="4669760"/>
            <a:ext cx="206851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5430" y="4884074"/>
            <a:ext cx="709613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row: Right 9">
            <a:extLst>
              <a:ext uri="{FF2B5EF4-FFF2-40B4-BE49-F238E27FC236}"/>
            </a:extLst>
          </p:cNvPr>
          <p:cNvSpPr/>
          <p:nvPr/>
        </p:nvSpPr>
        <p:spPr>
          <a:xfrm>
            <a:off x="4102554" y="5598449"/>
            <a:ext cx="977900" cy="34448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34989" y="1643063"/>
            <a:ext cx="84293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24100" y="2709869"/>
            <a:ext cx="84293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468313" y="289189"/>
            <a:ext cx="400685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ZA" sz="2800" b="1" spc="1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Melanin extraction</a:t>
            </a:r>
            <a:endParaRPr lang="en-US" sz="2800" b="1" spc="11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19088" y="1412875"/>
            <a:ext cx="8496301" cy="3240088"/>
            <a:chOff x="179388" y="2276475"/>
            <a:chExt cx="8496301" cy="3240088"/>
          </a:xfrm>
        </p:grpSpPr>
        <p:grpSp>
          <p:nvGrpSpPr>
            <p:cNvPr id="12291" name="Group 4"/>
            <p:cNvGrpSpPr>
              <a:grpSpLocks/>
            </p:cNvGrpSpPr>
            <p:nvPr/>
          </p:nvGrpSpPr>
          <p:grpSpPr bwMode="auto">
            <a:xfrm>
              <a:off x="971550" y="2781300"/>
              <a:ext cx="7340600" cy="877888"/>
              <a:chOff x="2084832" y="3621024"/>
              <a:chExt cx="26627328" cy="2340864"/>
            </a:xfrm>
          </p:grpSpPr>
          <p:sp>
            <p:nvSpPr>
              <p:cNvPr id="4" name="Rectangle 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084832" y="3621024"/>
                <a:ext cx="6656832" cy="234086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741664" y="3621024"/>
                <a:ext cx="6656832" cy="234086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5398496" y="3621024"/>
                <a:ext cx="6656832" cy="234086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2055328" y="3621024"/>
                <a:ext cx="6656832" cy="234086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292" name="TextBox 85"/>
            <p:cNvSpPr txBox="1">
              <a:spLocks noChangeArrowheads="1"/>
            </p:cNvSpPr>
            <p:nvPr/>
          </p:nvSpPr>
          <p:spPr bwMode="auto">
            <a:xfrm>
              <a:off x="1187451" y="2781300"/>
              <a:ext cx="1616075" cy="1111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ZA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Alcali</a:t>
              </a:r>
              <a:r>
                <a:rPr lang="en-ZA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 extraction 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/>
                  <a:cs typeface="Arial" pitchFamily="34" charset="0"/>
                </a:rPr>
                <a:t>NaOH</a:t>
              </a:r>
              <a:endPara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endParaRPr>
            </a:p>
          </p:txBody>
        </p:sp>
        <p:sp>
          <p:nvSpPr>
            <p:cNvPr id="12293" name="TextBox 86"/>
            <p:cNvSpPr txBox="1">
              <a:spLocks noChangeArrowheads="1"/>
            </p:cNvSpPr>
            <p:nvPr/>
          </p:nvSpPr>
          <p:spPr bwMode="auto">
            <a:xfrm>
              <a:off x="2977468" y="2781300"/>
              <a:ext cx="1636712" cy="1111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ZA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Acid precipitation</a:t>
              </a:r>
              <a:endPara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cs typeface="Arial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/>
                  <a:cs typeface="Arial" pitchFamily="34" charset="0"/>
                </a:rPr>
                <a:t>HCl</a:t>
              </a:r>
              <a:endPara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endParaRPr>
            </a:p>
          </p:txBody>
        </p:sp>
        <p:sp>
          <p:nvSpPr>
            <p:cNvPr id="12294" name="TextBox 87"/>
            <p:cNvSpPr txBox="1">
              <a:spLocks noChangeArrowheads="1"/>
            </p:cNvSpPr>
            <p:nvPr/>
          </p:nvSpPr>
          <p:spPr bwMode="auto">
            <a:xfrm>
              <a:off x="4716464" y="2636838"/>
              <a:ext cx="1728787" cy="108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ZA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Washing with solvents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endParaRPr>
            </a:p>
          </p:txBody>
        </p:sp>
        <p:sp>
          <p:nvSpPr>
            <p:cNvPr id="12295" name="TextBox 88"/>
            <p:cNvSpPr txBox="1">
              <a:spLocks noChangeArrowheads="1"/>
            </p:cNvSpPr>
            <p:nvPr/>
          </p:nvSpPr>
          <p:spPr bwMode="auto">
            <a:xfrm>
              <a:off x="6443663" y="2852739"/>
              <a:ext cx="1727200" cy="865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ZA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Drying at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 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80 </a:t>
              </a:r>
              <a:r>
                <a:rPr lang="ru-RU" b="1" baseline="300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о</a:t>
              </a:r>
              <a:r>
                <a:rPr lang="ru-RU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  <a:cs typeface="Arial" pitchFamily="34" charset="0"/>
                </a:rPr>
                <a:t>С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endParaRPr>
            </a:p>
          </p:txBody>
        </p:sp>
        <p:grpSp>
          <p:nvGrpSpPr>
            <p:cNvPr id="12296" name="Group 102"/>
            <p:cNvGrpSpPr>
              <a:grpSpLocks/>
            </p:cNvGrpSpPr>
            <p:nvPr/>
          </p:nvGrpSpPr>
          <p:grpSpPr bwMode="auto">
            <a:xfrm>
              <a:off x="1042988" y="2276476"/>
              <a:ext cx="1289050" cy="539883"/>
              <a:chOff x="2475036" y="9282049"/>
              <a:chExt cx="3433858" cy="1439752"/>
            </a:xfrm>
          </p:grpSpPr>
          <p:sp>
            <p:nvSpPr>
              <p:cNvPr id="12316" name="TextBox 103"/>
              <p:cNvSpPr txBox="1">
                <a:spLocks noChangeArrowheads="1"/>
              </p:cNvSpPr>
              <p:nvPr/>
            </p:nvSpPr>
            <p:spPr bwMode="auto">
              <a:xfrm>
                <a:off x="3209736" y="9282049"/>
                <a:ext cx="1964458" cy="984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1 </a:t>
                </a:r>
                <a:r>
                  <a:rPr lang="en-ZA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step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/>
                  <a:ea typeface="Lato"/>
                  <a:cs typeface="Lato"/>
                </a:endParaRPr>
              </a:p>
            </p:txBody>
          </p:sp>
          <p:sp>
            <p:nvSpPr>
              <p:cNvPr id="12317" name="TextBox 104"/>
              <p:cNvSpPr txBox="1">
                <a:spLocks noChangeArrowheads="1"/>
              </p:cNvSpPr>
              <p:nvPr/>
            </p:nvSpPr>
            <p:spPr bwMode="auto">
              <a:xfrm>
                <a:off x="2475036" y="9928387"/>
                <a:ext cx="3433858" cy="793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ts val="161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Lato Light"/>
                  <a:ea typeface="Lato Light"/>
                  <a:cs typeface="Lato Light"/>
                </a:endParaRPr>
              </a:p>
            </p:txBody>
          </p:sp>
        </p:grpSp>
        <p:grpSp>
          <p:nvGrpSpPr>
            <p:cNvPr id="12297" name="Group 105"/>
            <p:cNvGrpSpPr>
              <a:grpSpLocks/>
            </p:cNvGrpSpPr>
            <p:nvPr/>
          </p:nvGrpSpPr>
          <p:grpSpPr bwMode="auto">
            <a:xfrm>
              <a:off x="4745038" y="2276475"/>
              <a:ext cx="1289050" cy="539882"/>
              <a:chOff x="2475036" y="9282049"/>
              <a:chExt cx="3433858" cy="1439743"/>
            </a:xfrm>
          </p:grpSpPr>
          <p:sp>
            <p:nvSpPr>
              <p:cNvPr id="12314" name="TextBox 106"/>
              <p:cNvSpPr txBox="1">
                <a:spLocks noChangeArrowheads="1"/>
              </p:cNvSpPr>
              <p:nvPr/>
            </p:nvSpPr>
            <p:spPr bwMode="auto">
              <a:xfrm>
                <a:off x="3209736" y="9282049"/>
                <a:ext cx="1964458" cy="98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3 </a:t>
                </a:r>
                <a:r>
                  <a:rPr lang="en-ZA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step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/>
                  <a:ea typeface="Lato"/>
                  <a:cs typeface="Lato"/>
                </a:endParaRPr>
              </a:p>
            </p:txBody>
          </p:sp>
          <p:sp>
            <p:nvSpPr>
              <p:cNvPr id="12315" name="TextBox 107"/>
              <p:cNvSpPr txBox="1">
                <a:spLocks noChangeArrowheads="1"/>
              </p:cNvSpPr>
              <p:nvPr/>
            </p:nvSpPr>
            <p:spPr bwMode="auto">
              <a:xfrm>
                <a:off x="2475036" y="9928382"/>
                <a:ext cx="3433858" cy="793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ts val="161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Lato Light"/>
                  <a:ea typeface="Lato Light"/>
                  <a:cs typeface="Lato Light"/>
                </a:endParaRPr>
              </a:p>
            </p:txBody>
          </p:sp>
        </p:grpSp>
        <p:grpSp>
          <p:nvGrpSpPr>
            <p:cNvPr id="12298" name="Group 108"/>
            <p:cNvGrpSpPr>
              <a:grpSpLocks/>
            </p:cNvGrpSpPr>
            <p:nvPr/>
          </p:nvGrpSpPr>
          <p:grpSpPr bwMode="auto">
            <a:xfrm>
              <a:off x="2916238" y="2276475"/>
              <a:ext cx="1287462" cy="539882"/>
              <a:chOff x="2475036" y="9282049"/>
              <a:chExt cx="3433858" cy="1439743"/>
            </a:xfrm>
          </p:grpSpPr>
          <p:sp>
            <p:nvSpPr>
              <p:cNvPr id="12312" name="TextBox 109"/>
              <p:cNvSpPr txBox="1">
                <a:spLocks noChangeArrowheads="1"/>
              </p:cNvSpPr>
              <p:nvPr/>
            </p:nvSpPr>
            <p:spPr bwMode="auto">
              <a:xfrm>
                <a:off x="3208524" y="9282049"/>
                <a:ext cx="1966881" cy="98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2 </a:t>
                </a:r>
                <a:r>
                  <a:rPr lang="en-ZA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step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/>
                  <a:ea typeface="Lato"/>
                  <a:cs typeface="Lato"/>
                </a:endParaRPr>
              </a:p>
            </p:txBody>
          </p:sp>
          <p:sp>
            <p:nvSpPr>
              <p:cNvPr id="12313" name="TextBox 110"/>
              <p:cNvSpPr txBox="1">
                <a:spLocks noChangeArrowheads="1"/>
              </p:cNvSpPr>
              <p:nvPr/>
            </p:nvSpPr>
            <p:spPr bwMode="auto">
              <a:xfrm>
                <a:off x="2475036" y="9928382"/>
                <a:ext cx="3433858" cy="793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ts val="161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Lato Light"/>
                  <a:ea typeface="Lato Light"/>
                  <a:cs typeface="Lato Light"/>
                </a:endParaRPr>
              </a:p>
            </p:txBody>
          </p:sp>
        </p:grpSp>
        <p:grpSp>
          <p:nvGrpSpPr>
            <p:cNvPr id="12299" name="Group 111"/>
            <p:cNvGrpSpPr>
              <a:grpSpLocks/>
            </p:cNvGrpSpPr>
            <p:nvPr/>
          </p:nvGrpSpPr>
          <p:grpSpPr bwMode="auto">
            <a:xfrm>
              <a:off x="6588126" y="2276475"/>
              <a:ext cx="1287463" cy="539882"/>
              <a:chOff x="2475036" y="9282049"/>
              <a:chExt cx="3433858" cy="1439743"/>
            </a:xfrm>
          </p:grpSpPr>
          <p:sp>
            <p:nvSpPr>
              <p:cNvPr id="12310" name="TextBox 112"/>
              <p:cNvSpPr txBox="1">
                <a:spLocks noChangeArrowheads="1"/>
              </p:cNvSpPr>
              <p:nvPr/>
            </p:nvSpPr>
            <p:spPr bwMode="auto">
              <a:xfrm>
                <a:off x="3208524" y="9282049"/>
                <a:ext cx="1966880" cy="98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4 </a:t>
                </a:r>
                <a:r>
                  <a:rPr lang="en-ZA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/>
                    <a:ea typeface="Lato"/>
                    <a:cs typeface="Lato"/>
                  </a:rPr>
                  <a:t>step</a:t>
                </a:r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/>
                  <a:ea typeface="Lato"/>
                  <a:cs typeface="Lato"/>
                </a:endParaRPr>
              </a:p>
            </p:txBody>
          </p:sp>
          <p:sp>
            <p:nvSpPr>
              <p:cNvPr id="12311" name="TextBox 113"/>
              <p:cNvSpPr txBox="1">
                <a:spLocks noChangeArrowheads="1"/>
              </p:cNvSpPr>
              <p:nvPr/>
            </p:nvSpPr>
            <p:spPr bwMode="auto">
              <a:xfrm>
                <a:off x="2475036" y="9928382"/>
                <a:ext cx="3433858" cy="793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ts val="1613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black"/>
                  </a:solidFill>
                  <a:latin typeface="Lato Light"/>
                  <a:ea typeface="Lato Light"/>
                  <a:cs typeface="Lato Light"/>
                </a:endParaRPr>
              </a:p>
            </p:txBody>
          </p:sp>
        </p:grpSp>
        <p:pic>
          <p:nvPicPr>
            <p:cNvPr id="12300" name="Рисунок 27" descr="IMG_3619-24-01-19-02-19.jpe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388" y="3946888"/>
              <a:ext cx="1441450" cy="13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Рисунок 28" descr="IMG_3428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725" y="4076701"/>
              <a:ext cx="1824038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Рисунок 29" descr="IMG_3649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79613" y="3933825"/>
              <a:ext cx="849312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Рисунок 30" descr="images (2)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67626" y="4221163"/>
              <a:ext cx="1008063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8" name="Прямая соединительная линия 37"/>
            <p:cNvCxnSpPr/>
            <p:nvPr/>
          </p:nvCxnSpPr>
          <p:spPr>
            <a:xfrm>
              <a:off x="1619250" y="4652963"/>
              <a:ext cx="4318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4787900" y="4652963"/>
              <a:ext cx="4318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7164389" y="4652963"/>
              <a:ext cx="43338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2308" name="Рисунок 35" descr="Methyl-red-2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92501" y="3933825"/>
              <a:ext cx="1076325" cy="158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" name="Прямая соединительная линия 36"/>
            <p:cNvCxnSpPr/>
            <p:nvPr/>
          </p:nvCxnSpPr>
          <p:spPr>
            <a:xfrm>
              <a:off x="2916238" y="4652963"/>
              <a:ext cx="4318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9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251519" y="1392585"/>
            <a:ext cx="8425756" cy="1845915"/>
          </a:xfrm>
        </p:spPr>
        <p:txBody>
          <a:bodyPr>
            <a:normAutofit/>
          </a:bodyPr>
          <a:lstStyle/>
          <a:p>
            <a:r>
              <a:rPr lang="en-ZA" sz="2400" dirty="0" smtClean="0">
                <a:latin typeface="Calibri" pitchFamily="34" charset="0"/>
              </a:rPr>
              <a:t>More than</a:t>
            </a:r>
            <a:r>
              <a:rPr lang="ru-RU" sz="2400" dirty="0" smtClean="0">
                <a:latin typeface="Calibri" pitchFamily="34" charset="0"/>
              </a:rPr>
              <a:t> 8</a:t>
            </a:r>
            <a:r>
              <a:rPr lang="en-US" sz="2400" dirty="0" smtClean="0">
                <a:latin typeface="Calibri" pitchFamily="34" charset="0"/>
              </a:rPr>
              <a:t>00 lichen substances are known</a:t>
            </a:r>
            <a:r>
              <a:rPr lang="ru-RU" sz="2400" dirty="0" smtClean="0">
                <a:latin typeface="Calibri" pitchFamily="34" charset="0"/>
              </a:rPr>
              <a:t>, </a:t>
            </a:r>
            <a:r>
              <a:rPr lang="en-ZA" sz="2400" dirty="0" smtClean="0">
                <a:latin typeface="Calibri" pitchFamily="34" charset="0"/>
              </a:rPr>
              <a:t>among them</a:t>
            </a:r>
            <a:r>
              <a:rPr lang="ru-RU" sz="2400" dirty="0" smtClean="0">
                <a:latin typeface="Calibri" pitchFamily="34" charset="0"/>
              </a:rPr>
              <a:t> 650 </a:t>
            </a:r>
            <a:r>
              <a:rPr lang="en-ZA" sz="2400" dirty="0" smtClean="0">
                <a:latin typeface="Calibri" pitchFamily="34" charset="0"/>
              </a:rPr>
              <a:t>are unique for lichens</a:t>
            </a:r>
            <a:endParaRPr lang="en-US" sz="2400" dirty="0" smtClean="0">
              <a:latin typeface="Calibri" pitchFamily="34" charset="0"/>
            </a:endParaRPr>
          </a:p>
          <a:p>
            <a:pPr eaLnBrk="1" hangingPunct="1"/>
            <a:r>
              <a:rPr lang="en-ZA" sz="2400" dirty="0" smtClean="0">
                <a:latin typeface="Calibri" pitchFamily="34" charset="0"/>
              </a:rPr>
              <a:t>Crystals of these substances are located on the surface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600" y="2835624"/>
            <a:ext cx="4788024" cy="32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2590" y="4290840"/>
            <a:ext cx="2600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20733" y="37532"/>
            <a:ext cx="7718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ZA" sz="4000" b="1" cap="none" spc="0" dirty="0" smtClean="0">
                <a:ln/>
                <a:solidFill>
                  <a:schemeClr val="accent3"/>
                </a:solidFill>
                <a:effectLst/>
              </a:rPr>
              <a:t>Lichen </a:t>
            </a:r>
            <a:r>
              <a:rPr lang="en-ZA" sz="4000" b="1" cap="none" spc="0" dirty="0" smtClean="0">
                <a:ln/>
                <a:solidFill>
                  <a:schemeClr val="accent3"/>
                </a:solidFill>
                <a:effectLst/>
              </a:rPr>
              <a:t>secondary </a:t>
            </a:r>
            <a:r>
              <a:rPr lang="en-ZA" sz="4000" b="1" cap="none" spc="0" dirty="0" smtClean="0">
                <a:ln/>
                <a:solidFill>
                  <a:schemeClr val="accent3"/>
                </a:solidFill>
                <a:effectLst/>
              </a:rPr>
              <a:t>metabolites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47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7"/>
          <p:cNvSpPr txBox="1">
            <a:spLocks/>
          </p:cNvSpPr>
          <p:nvPr/>
        </p:nvSpPr>
        <p:spPr>
          <a:xfrm>
            <a:off x="395287" y="1708149"/>
            <a:ext cx="6821941" cy="294549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Elemental analysis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(</a:t>
            </a: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X-Ray fluorescence analysis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)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</a:endParaRPr>
          </a:p>
          <a:p>
            <a:pP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FTIR spectroscopy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</a:endParaRPr>
          </a:p>
          <a:p>
            <a:pP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UV-spectroscopy</a:t>
            </a:r>
          </a:p>
          <a:p>
            <a:pP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Z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Antioxidative</a:t>
            </a: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 properties</a:t>
            </a:r>
          </a:p>
          <a:p>
            <a:pP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</a:rPr>
              <a:t>Antibacterial properties</a:t>
            </a:r>
          </a:p>
          <a:p>
            <a:pPr>
              <a:buSzPct val="100000"/>
              <a:buFont typeface="Courier New" panose="02070309020205020404" pitchFamily="49" charset="0"/>
              <a:buChar char="o"/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/>
            </a:endParaRPr>
          </a:p>
          <a:p>
            <a:pPr algn="ctr">
              <a:buSzPct val="100000"/>
              <a:buFont typeface="Courier New" panose="02070309020205020404" pitchFamily="49" charset="0"/>
              <a:buChar char="o"/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SzPct val="100000"/>
              <a:buFont typeface="Courier New" panose="02070309020205020404" pitchFamily="49" charset="0"/>
              <a:buChar char="o"/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SzPct val="100000"/>
              <a:buFont typeface="Courier New" panose="02070309020205020404" pitchFamily="49" charset="0"/>
              <a:buChar char="o"/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SzPct val="100000"/>
              <a:buFont typeface="Courier New" panose="02070309020205020404" pitchFamily="49" charset="0"/>
              <a:buChar char="o"/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92100" y="363311"/>
            <a:ext cx="7150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2800" b="1" spc="1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Methods of melanin analysis</a:t>
            </a:r>
            <a:endParaRPr lang="ru-RU" sz="2800" b="1" spc="11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0905846"/>
              </p:ext>
            </p:extLst>
          </p:nvPr>
        </p:nvGraphicFramePr>
        <p:xfrm>
          <a:off x="997946" y="2925526"/>
          <a:ext cx="3151459" cy="2634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Содержимое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969033"/>
              </p:ext>
            </p:extLst>
          </p:nvPr>
        </p:nvGraphicFramePr>
        <p:xfrm>
          <a:off x="4890367" y="3144255"/>
          <a:ext cx="3387356" cy="243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5811284" y="5665648"/>
            <a:ext cx="2089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 dirty="0" err="1">
                <a:latin typeface="Lato"/>
              </a:rPr>
              <a:t>Centraria</a:t>
            </a:r>
            <a:r>
              <a:rPr lang="en-US" sz="1600" b="1" i="1" dirty="0">
                <a:latin typeface="Lato"/>
              </a:rPr>
              <a:t> </a:t>
            </a:r>
            <a:r>
              <a:rPr lang="en-US" sz="1600" b="1" i="1" dirty="0" err="1">
                <a:latin typeface="Lato"/>
              </a:rPr>
              <a:t>islandica</a:t>
            </a:r>
            <a:r>
              <a:rPr lang="en-US" sz="1600" b="1" i="1" dirty="0">
                <a:latin typeface="Lato"/>
              </a:rPr>
              <a:t> </a:t>
            </a: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1766505" y="5633561"/>
            <a:ext cx="2089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 dirty="0" err="1">
                <a:latin typeface="Lato"/>
              </a:rPr>
              <a:t>Lobaria</a:t>
            </a:r>
            <a:r>
              <a:rPr lang="en-US" sz="1600" b="1" i="1" dirty="0">
                <a:latin typeface="Lato"/>
              </a:rPr>
              <a:t> </a:t>
            </a:r>
            <a:r>
              <a:rPr lang="en-US" sz="1600" b="1" i="1" dirty="0" err="1">
                <a:latin typeface="Lato"/>
              </a:rPr>
              <a:t>retigera</a:t>
            </a:r>
            <a:r>
              <a:rPr lang="en-US" sz="1600" b="1" i="1" dirty="0">
                <a:latin typeface="Lato"/>
              </a:rPr>
              <a:t> </a:t>
            </a: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B986016C-0981-46C6-B355-7BE2D43C1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08" y="301306"/>
            <a:ext cx="865936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 smtClean="0"/>
              <a:t>Cyanobacterium </a:t>
            </a:r>
            <a:r>
              <a:rPr lang="en-US" sz="2600" b="1" i="1" dirty="0" err="1"/>
              <a:t>Nostoc</a:t>
            </a:r>
            <a:r>
              <a:rPr lang="en-US" sz="2600" b="1" dirty="0"/>
              <a:t> is </a:t>
            </a:r>
            <a:r>
              <a:rPr lang="en-ZA" sz="2600" b="1" dirty="0" smtClean="0"/>
              <a:t>a </a:t>
            </a:r>
            <a:r>
              <a:rPr lang="en-US" sz="2600" b="1" dirty="0" smtClean="0"/>
              <a:t>N-fixing photobiont </a:t>
            </a:r>
            <a:r>
              <a:rPr lang="en-US" sz="2600" b="1" dirty="0"/>
              <a:t>of </a:t>
            </a:r>
            <a:r>
              <a:rPr lang="en-US" sz="2600" b="1" i="1" dirty="0" err="1" smtClean="0"/>
              <a:t>Lobaria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retigera</a:t>
            </a:r>
            <a:endParaRPr lang="en-US" sz="2600" b="1" dirty="0"/>
          </a:p>
          <a:p>
            <a:endParaRPr lang="en-US" sz="2600" b="1" dirty="0" smtClean="0"/>
          </a:p>
          <a:p>
            <a:r>
              <a:rPr lang="en-US" sz="2600" b="1" dirty="0" smtClean="0"/>
              <a:t>Algae </a:t>
            </a:r>
            <a:r>
              <a:rPr lang="en-US" sz="2600" b="1" i="1" dirty="0" err="1" smtClean="0"/>
              <a:t>Trebouxia</a:t>
            </a:r>
            <a:r>
              <a:rPr lang="en-US" sz="2600" b="1" dirty="0" smtClean="0"/>
              <a:t> is a non-N-fixing photobiont of </a:t>
            </a:r>
            <a:r>
              <a:rPr lang="en-US" sz="2600" b="1" i="1" dirty="0" err="1" smtClean="0"/>
              <a:t>Cetraria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islandica</a:t>
            </a:r>
            <a:endParaRPr lang="en-US" sz="2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490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93EF319-6D56-46B9-970F-50ABC742C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338021"/>
              </p:ext>
            </p:extLst>
          </p:nvPr>
        </p:nvGraphicFramePr>
        <p:xfrm>
          <a:off x="850614" y="1664115"/>
          <a:ext cx="7208875" cy="4792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784">
                  <a:extLst>
                    <a:ext uri="{9D8B030D-6E8A-4147-A177-3AD203B41FA5}">
                      <a16:colId xmlns="" xmlns:a16="http://schemas.microsoft.com/office/drawing/2014/main" val="1926672559"/>
                    </a:ext>
                  </a:extLst>
                </a:gridCol>
                <a:gridCol w="1221228">
                  <a:extLst>
                    <a:ext uri="{9D8B030D-6E8A-4147-A177-3AD203B41FA5}">
                      <a16:colId xmlns="" xmlns:a16="http://schemas.microsoft.com/office/drawing/2014/main" val="4217739399"/>
                    </a:ext>
                  </a:extLst>
                </a:gridCol>
                <a:gridCol w="1110777">
                  <a:extLst>
                    <a:ext uri="{9D8B030D-6E8A-4147-A177-3AD203B41FA5}">
                      <a16:colId xmlns="" xmlns:a16="http://schemas.microsoft.com/office/drawing/2014/main" val="1413276861"/>
                    </a:ext>
                  </a:extLst>
                </a:gridCol>
                <a:gridCol w="952543">
                  <a:extLst>
                    <a:ext uri="{9D8B030D-6E8A-4147-A177-3AD203B41FA5}">
                      <a16:colId xmlns="" xmlns:a16="http://schemas.microsoft.com/office/drawing/2014/main" val="3631630573"/>
                    </a:ext>
                  </a:extLst>
                </a:gridCol>
                <a:gridCol w="952543">
                  <a:extLst>
                    <a:ext uri="{9D8B030D-6E8A-4147-A177-3AD203B41FA5}">
                      <a16:colId xmlns="" xmlns:a16="http://schemas.microsoft.com/office/drawing/2014/main" val="351808253"/>
                    </a:ext>
                  </a:extLst>
                </a:gridCol>
              </a:tblGrid>
              <a:tr h="675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Species</a:t>
                      </a:r>
                      <a:endParaRPr lang="en-ZA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%</a:t>
                      </a:r>
                      <a:endParaRPr lang="en-ZA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H, %</a:t>
                      </a:r>
                      <a:endParaRPr lang="en-ZA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N, %</a:t>
                      </a:r>
                      <a:endParaRPr lang="en-ZA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С/N</a:t>
                      </a:r>
                      <a:endParaRPr lang="en-ZA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8151052"/>
                  </a:ext>
                </a:extLst>
              </a:tr>
              <a:tr h="775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Leptogium furfuraceaum</a:t>
                      </a:r>
                      <a:endParaRPr lang="en-ZA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48.9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</a:t>
                      </a:r>
                      <a:r>
                        <a:rPr lang="ru-RU" sz="2000" dirty="0">
                          <a:effectLst/>
                        </a:rPr>
                        <a:t>5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10.7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5.36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58543055"/>
                  </a:ext>
                </a:extLst>
              </a:tr>
              <a:tr h="544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Lobaria</a:t>
                      </a:r>
                      <a:r>
                        <a:rPr lang="en-US" sz="20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retigera</a:t>
                      </a:r>
                      <a:endParaRPr lang="en-ZA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47.4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6.2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9.4</a:t>
                      </a:r>
                      <a:r>
                        <a:rPr lang="ru-RU" sz="2000" dirty="0">
                          <a:effectLst/>
                        </a:rPr>
                        <a:t>8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5</a:t>
                      </a:r>
                      <a:r>
                        <a:rPr lang="ru-RU" sz="2000" b="1">
                          <a:effectLst/>
                        </a:rPr>
                        <a:t>.</a:t>
                      </a:r>
                      <a:r>
                        <a:rPr lang="en-US" sz="2000" b="1">
                          <a:effectLst/>
                        </a:rPr>
                        <a:t>8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36863053"/>
                  </a:ext>
                </a:extLst>
              </a:tr>
              <a:tr h="544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Peltigera</a:t>
                      </a:r>
                      <a:r>
                        <a:rPr lang="en-US" sz="20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membranaceae</a:t>
                      </a:r>
                      <a:endParaRPr lang="en-ZA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50.21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</a:t>
                      </a:r>
                      <a:r>
                        <a:rPr lang="ru-RU" sz="2000" dirty="0">
                          <a:effectLst/>
                        </a:rPr>
                        <a:t>4</a:t>
                      </a: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5.3</a:t>
                      </a:r>
                      <a:r>
                        <a:rPr lang="ru-RU" sz="2000" dirty="0">
                          <a:effectLst/>
                        </a:rPr>
                        <a:t>4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11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85742563"/>
                  </a:ext>
                </a:extLst>
              </a:tr>
              <a:tr h="775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Lobaria</a:t>
                      </a:r>
                      <a:r>
                        <a:rPr lang="en-US" sz="20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pulmonaria</a:t>
                      </a:r>
                      <a:endParaRPr lang="en-ZA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49.</a:t>
                      </a:r>
                      <a:r>
                        <a:rPr lang="ru-RU" sz="2000" dirty="0">
                          <a:effectLst/>
                        </a:rPr>
                        <a:t>5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5.7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4.44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13.2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43534009"/>
                  </a:ext>
                </a:extLst>
              </a:tr>
              <a:tr h="544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Centraria</a:t>
                      </a:r>
                      <a:r>
                        <a:rPr lang="en-US" sz="20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islandica</a:t>
                      </a:r>
                      <a:endParaRPr lang="en-ZA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41.</a:t>
                      </a:r>
                      <a:r>
                        <a:rPr lang="ru-RU" sz="2000" dirty="0">
                          <a:effectLst/>
                        </a:rPr>
                        <a:t>0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6.</a:t>
                      </a:r>
                      <a:r>
                        <a:rPr lang="ru-RU" sz="2000">
                          <a:effectLst/>
                        </a:rPr>
                        <a:t>4</a:t>
                      </a:r>
                      <a:r>
                        <a:rPr lang="en-US" sz="2000">
                          <a:effectLst/>
                        </a:rPr>
                        <a:t>9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</a:t>
                      </a:r>
                      <a:r>
                        <a:rPr lang="ru-RU" sz="2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6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34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43623307"/>
                  </a:ext>
                </a:extLst>
              </a:tr>
              <a:tr h="775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Pseudevernia</a:t>
                      </a:r>
                      <a:r>
                        <a:rPr lang="ru-RU" sz="20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furfuraceae</a:t>
                      </a:r>
                      <a:endParaRPr lang="en-ZA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42.</a:t>
                      </a:r>
                      <a:r>
                        <a:rPr lang="ru-RU" sz="2000" dirty="0">
                          <a:effectLst/>
                        </a:rPr>
                        <a:t>06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</a:t>
                      </a:r>
                      <a:r>
                        <a:rPr lang="ru-RU" sz="2000" dirty="0">
                          <a:effectLst/>
                        </a:rPr>
                        <a:t>33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1.2</a:t>
                      </a:r>
                      <a:r>
                        <a:rPr lang="ru-RU" sz="2000" dirty="0">
                          <a:effectLst/>
                        </a:rPr>
                        <a:t>0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39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7694820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B986016C-0981-46C6-B355-7BE2D43C1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08" y="238912"/>
            <a:ext cx="867613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/>
              <a:t>The percentage of elements and the C/N </a:t>
            </a:r>
            <a:r>
              <a:rPr lang="en-US" sz="2600" b="1" dirty="0" smtClean="0"/>
              <a:t>ratio</a:t>
            </a:r>
          </a:p>
          <a:p>
            <a:r>
              <a:rPr lang="en-US" sz="2600" b="1" dirty="0" smtClean="0"/>
              <a:t> </a:t>
            </a:r>
            <a:r>
              <a:rPr lang="en-US" sz="2600" b="1" dirty="0"/>
              <a:t>in the </a:t>
            </a:r>
            <a:r>
              <a:rPr lang="en-US" sz="2600" b="1" dirty="0" smtClean="0"/>
              <a:t>lichen </a:t>
            </a:r>
            <a:r>
              <a:rPr lang="en-US" sz="2600" b="1" dirty="0" err="1" smtClean="0"/>
              <a:t>melanins</a:t>
            </a:r>
            <a:endParaRPr lang="ru-RU" sz="2600" dirty="0"/>
          </a:p>
        </p:txBody>
      </p:sp>
      <p:grpSp>
        <p:nvGrpSpPr>
          <p:cNvPr id="4" name="Group 8">
            <a:extLst>
              <a:ext uri="{FF2B5EF4-FFF2-40B4-BE49-F238E27FC236}">
                <a16:creationId xmlns="" xmlns:a16="http://schemas.microsoft.com/office/drawing/2014/main" id="{D5ED6330-8E9E-4902-A078-E9BB9E2801C2}"/>
              </a:ext>
            </a:extLst>
          </p:cNvPr>
          <p:cNvGrpSpPr/>
          <p:nvPr/>
        </p:nvGrpSpPr>
        <p:grpSpPr>
          <a:xfrm>
            <a:off x="8193540" y="2430461"/>
            <a:ext cx="529025" cy="4050762"/>
            <a:chOff x="7804298" y="1988288"/>
            <a:chExt cx="529025" cy="405076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D0132AC4-8CE4-44E1-B087-7B114701BD71}"/>
                </a:ext>
              </a:extLst>
            </p:cNvPr>
            <p:cNvSpPr/>
            <p:nvPr/>
          </p:nvSpPr>
          <p:spPr>
            <a:xfrm>
              <a:off x="7804298" y="1988288"/>
              <a:ext cx="53162" cy="25624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1970831-88F1-41FA-81C2-721CD5AF7606}"/>
                </a:ext>
              </a:extLst>
            </p:cNvPr>
            <p:cNvSpPr/>
            <p:nvPr/>
          </p:nvSpPr>
          <p:spPr>
            <a:xfrm>
              <a:off x="7804298" y="4667693"/>
              <a:ext cx="53162" cy="124401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C51754C-4ECE-4E75-8072-FA9D1B7ECFE3}"/>
                </a:ext>
              </a:extLst>
            </p:cNvPr>
            <p:cNvSpPr txBox="1"/>
            <p:nvPr/>
          </p:nvSpPr>
          <p:spPr>
            <a:xfrm rot="16200000">
              <a:off x="7422435" y="3083444"/>
              <a:ext cx="134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Eumelanin</a:t>
              </a:r>
              <a:endPara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234D1CF-987F-4903-AB12-9A33865706DA}"/>
                </a:ext>
              </a:extLst>
            </p:cNvPr>
            <p:cNvSpPr txBox="1"/>
            <p:nvPr/>
          </p:nvSpPr>
          <p:spPr>
            <a:xfrm rot="16200000">
              <a:off x="7388673" y="5094400"/>
              <a:ext cx="151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Allomelanin</a:t>
              </a:r>
              <a:endPara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520" y="437494"/>
            <a:ext cx="8061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When </a:t>
            </a:r>
            <a:r>
              <a:rPr lang="en-US" sz="4000" b="1" dirty="0"/>
              <a:t>minority rules majority! </a:t>
            </a:r>
            <a:endParaRPr lang="en-US" sz="4000" b="1" dirty="0" smtClean="0"/>
          </a:p>
          <a:p>
            <a:endParaRPr lang="en-US" sz="4000" b="1" dirty="0" smtClean="0"/>
          </a:p>
          <a:p>
            <a:endParaRPr lang="en-US" sz="4000" b="1" dirty="0"/>
          </a:p>
          <a:p>
            <a:r>
              <a:rPr lang="en-US" sz="3200" b="1" dirty="0" smtClean="0"/>
              <a:t>Lichens </a:t>
            </a:r>
            <a:r>
              <a:rPr lang="en-US" sz="3200" b="1" dirty="0"/>
              <a:t>with N-fixing </a:t>
            </a:r>
            <a:r>
              <a:rPr lang="en-US" sz="3200" b="1" dirty="0" smtClean="0"/>
              <a:t>photobionts (cyanobacteria) synthesize </a:t>
            </a:r>
            <a:r>
              <a:rPr lang="en-US" sz="3200" b="1" dirty="0" err="1" smtClean="0"/>
              <a:t>eumelanins</a:t>
            </a:r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/>
              <a:t>Lichens with </a:t>
            </a:r>
            <a:r>
              <a:rPr lang="en-US" sz="3200" b="1" dirty="0" smtClean="0"/>
              <a:t>non-N-fixing </a:t>
            </a:r>
            <a:r>
              <a:rPr lang="en-US" sz="3200" b="1" dirty="0"/>
              <a:t>photobionts </a:t>
            </a:r>
            <a:r>
              <a:rPr lang="en-US" sz="3200" b="1" dirty="0" smtClean="0"/>
              <a:t>(algae) </a:t>
            </a:r>
            <a:r>
              <a:rPr lang="en-US" sz="3200" b="1" dirty="0"/>
              <a:t>synthesize </a:t>
            </a:r>
            <a:r>
              <a:rPr lang="en-US" sz="3200" b="1" dirty="0" err="1" smtClean="0"/>
              <a:t>allomelanins</a:t>
            </a:r>
            <a:endParaRPr lang="en-US" sz="3200" b="1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049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910" y="3643314"/>
            <a:ext cx="3844087" cy="25123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48648" y="6180028"/>
            <a:ext cx="273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FTIR-spectra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686" y="4582832"/>
            <a:ext cx="396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176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UV-spectra of lichen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melanins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4176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1 - </a:t>
            </a: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Leptogium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furfuraceaum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</a:p>
          <a:p>
            <a:pPr marL="0" marR="0" lvl="0" indent="0" defTabSz="4176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2 - </a:t>
            </a: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Cetraria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islandica</a:t>
            </a: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619" y="839405"/>
            <a:ext cx="3965571" cy="258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B986016C-0981-46C6-B355-7BE2D43C1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910" y="579436"/>
            <a:ext cx="40086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 smtClean="0"/>
              <a:t>Characteristics of lichen </a:t>
            </a:r>
            <a:r>
              <a:rPr lang="en-US" sz="2800" b="1" dirty="0" err="1" smtClean="0"/>
              <a:t>melanins</a:t>
            </a:r>
            <a:endParaRPr lang="ru-RU" sz="2800" dirty="0"/>
          </a:p>
        </p:txBody>
      </p:sp>
      <p:pic>
        <p:nvPicPr>
          <p:cNvPr id="10" name="Рисунок 14" descr="длина волны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236" y="3472133"/>
            <a:ext cx="3395879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2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881" y="2178368"/>
            <a:ext cx="6456363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67512" y="242423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The biosynthetic pathway of the </a:t>
            </a:r>
            <a:r>
              <a:rPr lang="en-US" sz="2800" b="1" dirty="0" err="1" smtClean="0"/>
              <a:t>dihydroxyphenylalanine</a:t>
            </a:r>
            <a:r>
              <a:rPr lang="en-US" sz="2800" b="1" dirty="0" smtClean="0"/>
              <a:t> (DOPA)-melanin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8952" y="207187"/>
            <a:ext cx="8366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The biosynthetic pathway of fungal </a:t>
            </a:r>
            <a:r>
              <a:rPr lang="en-US" sz="2800" b="1" dirty="0" err="1" smtClean="0"/>
              <a:t>dihydroxynaphthalene</a:t>
            </a:r>
            <a:r>
              <a:rPr lang="en-US" sz="2800" b="1" dirty="0" smtClean="0"/>
              <a:t>(DHN)-melanin</a:t>
            </a:r>
            <a:endParaRPr lang="ru-RU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675" y="1881188"/>
            <a:ext cx="672306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850" y="309720"/>
            <a:ext cx="8470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err="1" smtClean="0"/>
              <a:t>Tyrosinase</a:t>
            </a:r>
            <a:r>
              <a:rPr lang="en-ZA" sz="2800" b="1" dirty="0" smtClean="0"/>
              <a:t> is one of the main enzyme of eumelanin synthesis</a:t>
            </a:r>
            <a:endParaRPr lang="en-ZA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438400"/>
            <a:ext cx="8592263" cy="1981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" y="4914897"/>
            <a:ext cx="9144001" cy="1839273"/>
            <a:chOff x="0" y="5029200"/>
            <a:chExt cx="9065796" cy="1839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227" y="5029200"/>
              <a:ext cx="2502569" cy="1828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39673"/>
              <a:ext cx="2442072" cy="1828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5029200"/>
              <a:ext cx="2753956" cy="1828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939" y="5029200"/>
              <a:ext cx="3248061" cy="18288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792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724150"/>
            <a:ext cx="289560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prstClr val="black"/>
                </a:solidFill>
              </a:rPr>
              <a:t>Lichen redox enzymes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8" y="57150"/>
            <a:ext cx="2376277" cy="1301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944" y="1464376"/>
            <a:ext cx="30122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Laccases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Z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ligomeric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Non-identified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8323" y="44694"/>
            <a:ext cx="2169002" cy="1697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76950" y="1923365"/>
            <a:ext cx="3067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Tyrosinases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Z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Non-identified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6" y="5105400"/>
            <a:ext cx="2521020" cy="167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3831647"/>
            <a:ext cx="29535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Peroxidases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unusual properties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45108" y="4361781"/>
            <a:ext cx="1021959" cy="2432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22502" y="5250473"/>
            <a:ext cx="3280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Quinone reductases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Z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Non-identified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62525">
            <a:off x="3483239" y="1708767"/>
            <a:ext cx="871804" cy="792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96959">
            <a:off x="3333545" y="4223151"/>
            <a:ext cx="841321" cy="920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849381">
            <a:off x="5014515" y="4137067"/>
            <a:ext cx="1060796" cy="999831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3655">
            <a:off x="5028000" y="1708766"/>
            <a:ext cx="87180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97098"/>
            <a:ext cx="8860536" cy="1356797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+mn-lt"/>
              </a:rPr>
              <a:t>Tyrosinases</a:t>
            </a:r>
            <a:r>
              <a:rPr lang="en-US" sz="2800" b="1" dirty="0" smtClean="0">
                <a:latin typeface="+mn-lt"/>
              </a:rPr>
              <a:t>  are </a:t>
            </a:r>
            <a:r>
              <a:rPr lang="en-ZA" sz="2800" b="1" dirty="0" smtClean="0">
                <a:latin typeface="+mn-lt"/>
              </a:rPr>
              <a:t>Cu </a:t>
            </a:r>
            <a:r>
              <a:rPr lang="en-US" sz="2800" b="1" dirty="0" smtClean="0">
                <a:latin typeface="+mn-lt"/>
              </a:rPr>
              <a:t>containing enzymes 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err="1" smtClean="0">
                <a:latin typeface="+mn-lt"/>
              </a:rPr>
              <a:t>hydroxylating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monophenols</a:t>
            </a:r>
            <a:r>
              <a:rPr lang="en-US" sz="2800" b="1" dirty="0" smtClean="0">
                <a:latin typeface="+mn-lt"/>
              </a:rPr>
              <a:t> and converting them into </a:t>
            </a:r>
            <a:r>
              <a:rPr lang="en-US" sz="2800" b="1" dirty="0" err="1" smtClean="0">
                <a:latin typeface="+mn-lt"/>
              </a:rPr>
              <a:t>quinones</a:t>
            </a:r>
            <a:endParaRPr lang="en-ZA" sz="28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69" y="1418407"/>
            <a:ext cx="3713026" cy="1698806"/>
          </a:xfrm>
          <a:prstGeom prst="rect">
            <a:avLst/>
          </a:prstGeom>
        </p:spPr>
      </p:pic>
      <p:pic>
        <p:nvPicPr>
          <p:cNvPr id="6" name="Picture 11" descr="4_4_Biphenol_C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1" y="3648455"/>
            <a:ext cx="4007031" cy="305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0970" r="41591"/>
          <a:stretch/>
        </p:blipFill>
        <p:spPr>
          <a:xfrm>
            <a:off x="5508169" y="3910579"/>
            <a:ext cx="3357155" cy="258249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4735286" y="3486757"/>
            <a:ext cx="439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Tyrosinase</a:t>
            </a:r>
            <a:r>
              <a:rPr lang="en-US" dirty="0" smtClean="0"/>
              <a:t> activity in </a:t>
            </a:r>
            <a:r>
              <a:rPr lang="en-ZA" i="1" dirty="0" smtClean="0"/>
              <a:t>L</a:t>
            </a:r>
            <a:r>
              <a:rPr lang="ru-RU" i="1" dirty="0" smtClean="0"/>
              <a:t>.</a:t>
            </a:r>
            <a:r>
              <a:rPr lang="en-ZA" i="1" dirty="0" smtClean="0"/>
              <a:t> </a:t>
            </a:r>
            <a:r>
              <a:rPr lang="en-ZA" i="1" dirty="0" err="1" smtClean="0"/>
              <a:t>furfuraceaum</a:t>
            </a:r>
            <a:endParaRPr lang="en-ZA" i="1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9" y="2082228"/>
            <a:ext cx="1817471" cy="1349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0461" y="2721114"/>
            <a:ext cx="18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 err="1" smtClean="0"/>
              <a:t>Leptogium</a:t>
            </a:r>
            <a:r>
              <a:rPr lang="en-ZA" i="1" dirty="0" smtClean="0"/>
              <a:t> </a:t>
            </a:r>
            <a:r>
              <a:rPr lang="en-ZA" i="1" dirty="0" err="1" smtClean="0"/>
              <a:t>furfuraceaum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6117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344154"/>
            <a:ext cx="80962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57" y="1673352"/>
            <a:ext cx="5305974" cy="32523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4764" y="5076797"/>
            <a:ext cx="189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 smtClean="0"/>
              <a:t>Liers</a:t>
            </a:r>
            <a:r>
              <a:rPr lang="en-ZA" dirty="0" smtClean="0"/>
              <a:t> et al. </a:t>
            </a:r>
            <a:r>
              <a:rPr lang="en-ZA" dirty="0"/>
              <a:t>2011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9073" y="-15973"/>
            <a:ext cx="8627938" cy="7576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+mn-lt"/>
              </a:rPr>
              <a:t>New lichen peroxidase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8526" y="1157707"/>
            <a:ext cx="323547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en-ZA" dirty="0" smtClean="0">
                <a:solidFill>
                  <a:prstClr val="black"/>
                </a:solidFill>
              </a:rPr>
              <a:t>Peroxidase from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en-ZA" i="1" dirty="0" err="1" smtClean="0"/>
              <a:t>Leptogium</a:t>
            </a:r>
            <a:r>
              <a:rPr lang="en-ZA" i="1" dirty="0" smtClean="0"/>
              <a:t> </a:t>
            </a:r>
            <a:r>
              <a:rPr lang="en-ZA" i="1" dirty="0" err="1" smtClean="0"/>
              <a:t>furfuraceaum</a:t>
            </a:r>
            <a:r>
              <a:rPr lang="en-ZA" dirty="0" smtClean="0"/>
              <a:t> is not a classical class II</a:t>
            </a:r>
            <a:r>
              <a:rPr lang="ru-RU" dirty="0" smtClean="0"/>
              <a:t> </a:t>
            </a:r>
            <a:r>
              <a:rPr lang="en-ZA" dirty="0" smtClean="0"/>
              <a:t>fungal peroxidase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en-ZA" dirty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ZA" dirty="0" smtClean="0"/>
              <a:t>Has high redox potential</a:t>
            </a:r>
            <a:r>
              <a:rPr lang="ru-RU" dirty="0" smtClean="0"/>
              <a:t>,</a:t>
            </a:r>
            <a:r>
              <a:rPr lang="en-ZA" dirty="0" smtClean="0"/>
              <a:t> is able to oxidize recalcitrant substrates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en-ZA" dirty="0" smtClean="0"/>
              <a:t> Has </a:t>
            </a:r>
            <a:r>
              <a:rPr lang="en-ZA" dirty="0" err="1" smtClean="0"/>
              <a:t>NitroBindin</a:t>
            </a:r>
            <a:r>
              <a:rPr lang="ru-RU" dirty="0" smtClean="0"/>
              <a:t> </a:t>
            </a:r>
            <a:r>
              <a:rPr lang="en-ZA" dirty="0" smtClean="0"/>
              <a:t>domain</a:t>
            </a:r>
            <a:endParaRPr lang="ru-RU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2880" y="741681"/>
            <a:ext cx="3886200" cy="7853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Heme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Z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containing enzymes, breakdown H</a:t>
            </a:r>
            <a:r>
              <a:rPr kumimoji="0" lang="en-ZA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Z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ZA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Z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using various substrates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58" y="4462272"/>
            <a:ext cx="2203704" cy="2203704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2578608" y="5243453"/>
            <a:ext cx="3772554" cy="14316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dirty="0" smtClean="0"/>
              <a:t>Fe is located on the surface of protein</a:t>
            </a: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Effectively binds to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97931" y="4923666"/>
            <a:ext cx="273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Other enzymes?</a:t>
            </a:r>
            <a:endParaRPr lang="en-GB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4544" y="165011"/>
            <a:ext cx="8627938" cy="7576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+mn-lt"/>
              </a:rPr>
              <a:t>Activity of redox enzymes is not higher in lichens with UV-induced </a:t>
            </a:r>
            <a:r>
              <a:rPr lang="en-US" sz="2800" b="1" dirty="0" err="1" smtClean="0">
                <a:latin typeface="+mn-lt"/>
              </a:rPr>
              <a:t>melanins</a:t>
            </a:r>
            <a:endParaRPr lang="en-US" sz="2800" b="1" dirty="0" smtClean="0">
              <a:latin typeface="+mn-lt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9D9C73D6-46E9-4A07-9096-9D1C0BA15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5280852"/>
              </p:ext>
            </p:extLst>
          </p:nvPr>
        </p:nvGraphicFramePr>
        <p:xfrm>
          <a:off x="721510" y="1497295"/>
          <a:ext cx="2973070" cy="227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6D004863-CEC5-41AD-97A7-6BB03CBBA6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406408"/>
              </p:ext>
            </p:extLst>
          </p:nvPr>
        </p:nvGraphicFramePr>
        <p:xfrm>
          <a:off x="5198666" y="1497295"/>
          <a:ext cx="2792095" cy="227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BC44C2FD-8218-4E5E-98E6-9AE20E631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192272"/>
              </p:ext>
            </p:extLst>
          </p:nvPr>
        </p:nvGraphicFramePr>
        <p:xfrm>
          <a:off x="721510" y="4001973"/>
          <a:ext cx="2973070" cy="230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993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1347788"/>
            <a:ext cx="72771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7250" y="5838825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Singh et al. 2017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23" y="1380275"/>
            <a:ext cx="4507662" cy="294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9823" y="319885"/>
            <a:ext cx="7810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Antioxidative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properties of lichen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175" y="4365519"/>
            <a:ext cx="29783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UV-spectra of DPPH radical scavenging activity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495" y="3870321"/>
            <a:ext cx="5336371" cy="2837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8353" y="2934592"/>
            <a:ext cx="286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/>
              <a:t>Main intracellular targets of ROS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180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171" y="259468"/>
            <a:ext cx="7269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Antibacterial effects of </a:t>
            </a:r>
            <a:r>
              <a:rPr lang="en-US" sz="2800" b="1" dirty="0" err="1" smtClean="0"/>
              <a:t>eumelanins</a:t>
            </a:r>
            <a:r>
              <a:rPr lang="en-US" sz="2800" b="1" dirty="0" smtClean="0"/>
              <a:t> from </a:t>
            </a:r>
            <a:r>
              <a:rPr lang="en-US" sz="2800" b="1" i="1" dirty="0" err="1" smtClean="0"/>
              <a:t>Lobaria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retigera</a:t>
            </a:r>
            <a:endParaRPr lang="ru-RU" sz="2800" b="1" dirty="0"/>
          </a:p>
        </p:txBody>
      </p:sp>
      <p:pic>
        <p:nvPicPr>
          <p:cNvPr id="3" name="Picture 2" descr="D:\FARIDA\Experiments\Melanins\Amina\ФВ\E. coli\1 E coli\IMG_779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7596" r="22959"/>
          <a:stretch>
            <a:fillRect/>
          </a:stretch>
        </p:blipFill>
        <p:spPr bwMode="auto">
          <a:xfrm>
            <a:off x="6150369" y="2792221"/>
            <a:ext cx="2669781" cy="2562972"/>
          </a:xfrm>
          <a:prstGeom prst="rect">
            <a:avLst/>
          </a:prstGeom>
          <a:noFill/>
        </p:spPr>
      </p:pic>
      <p:pic>
        <p:nvPicPr>
          <p:cNvPr id="4" name="Picture 3" descr="D:\FARIDA\Experiments\Melanins\Amina\ФВ\Pba\1 Pba\IMG_77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1024" r="20616"/>
          <a:stretch>
            <a:fillRect/>
          </a:stretch>
        </p:blipFill>
        <p:spPr bwMode="auto">
          <a:xfrm>
            <a:off x="3252829" y="2769870"/>
            <a:ext cx="2628066" cy="2562972"/>
          </a:xfrm>
          <a:prstGeom prst="rect">
            <a:avLst/>
          </a:prstGeom>
          <a:noFill/>
        </p:spPr>
      </p:pic>
      <p:pic>
        <p:nvPicPr>
          <p:cNvPr id="5" name="Рисунок 4" descr="11-pic_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859" y="1484236"/>
            <a:ext cx="2592288" cy="1944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185" y="3472358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Lobaria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retigera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68147" y="5587484"/>
            <a:ext cx="3558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Pectobacterium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atrocepticum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16664" y="5587484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coli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14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3776" y="1882406"/>
            <a:ext cx="84216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</a:rPr>
              <a:t>Enzymes of biosynthesis: redox enzymes, polyketide synthase etc. Gene </a:t>
            </a:r>
            <a:r>
              <a:rPr lang="en-ZA" sz="2400" dirty="0" smtClean="0">
                <a:solidFill>
                  <a:srgbClr val="000000"/>
                </a:solidFill>
              </a:rPr>
              <a:t>expression, transcriptome analysis</a:t>
            </a:r>
            <a:endParaRPr lang="ru-RU" sz="2400" dirty="0" smtClean="0">
              <a:solidFill>
                <a:srgbClr val="000000"/>
              </a:solidFill>
            </a:endParaRPr>
          </a:p>
          <a:p>
            <a:endParaRPr lang="ru-RU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</a:rPr>
              <a:t>Signal transduction during induction of melanin synthesis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ZA" sz="24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</a:rPr>
              <a:t>Diverse roles in lichen life</a:t>
            </a:r>
            <a:r>
              <a:rPr lang="en-ZA" sz="2400" dirty="0">
                <a:solidFill>
                  <a:srgbClr val="000000"/>
                </a:solidFill>
              </a:rPr>
              <a:t>: effects on growth, </a:t>
            </a:r>
            <a:r>
              <a:rPr lang="en-ZA" sz="2400" dirty="0" smtClean="0">
                <a:solidFill>
                  <a:srgbClr val="000000"/>
                </a:solidFill>
              </a:rPr>
              <a:t>stress tolerance, water content, paramagnetic properties</a:t>
            </a: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</a:rPr>
              <a:t>Biological properties of lichen </a:t>
            </a:r>
            <a:r>
              <a:rPr lang="en-ZA" sz="2400" dirty="0" err="1" smtClean="0">
                <a:solidFill>
                  <a:srgbClr val="000000"/>
                </a:solidFill>
              </a:rPr>
              <a:t>melanins</a:t>
            </a:r>
            <a:r>
              <a:rPr lang="en-ZA" sz="2400" dirty="0" smtClean="0">
                <a:solidFill>
                  <a:srgbClr val="000000"/>
                </a:solidFill>
              </a:rPr>
              <a:t>: medicine, </a:t>
            </a:r>
            <a:r>
              <a:rPr lang="en-ZA" sz="2400" dirty="0" smtClean="0">
                <a:solidFill>
                  <a:srgbClr val="000000"/>
                </a:solidFill>
              </a:rPr>
              <a:t>nanoparticles, </a:t>
            </a:r>
            <a:r>
              <a:rPr lang="en-ZA" sz="2400" dirty="0" smtClean="0">
                <a:solidFill>
                  <a:srgbClr val="000000"/>
                </a:solidFill>
              </a:rPr>
              <a:t>melanin-like </a:t>
            </a:r>
            <a:r>
              <a:rPr lang="en-ZA" sz="2400" dirty="0">
                <a:solidFill>
                  <a:srgbClr val="000000"/>
                </a:solidFill>
              </a:rPr>
              <a:t>material, </a:t>
            </a:r>
            <a:r>
              <a:rPr lang="en-ZA" sz="2400" dirty="0" smtClean="0">
                <a:solidFill>
                  <a:srgbClr val="000000"/>
                </a:solidFill>
              </a:rPr>
              <a:t>bioremediation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94080" y="338319"/>
            <a:ext cx="7533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altLang="en-US" sz="4000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Perspectives to study</a:t>
            </a:r>
            <a:endParaRPr lang="ru-RU" altLang="en-US" sz="4000" b="1" dirty="0" smtClean="0">
              <a:ln/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0" y="259468"/>
            <a:ext cx="793783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“What is a lichen – a prison or an opportunity?”</a:t>
            </a:r>
            <a:endParaRPr lang="ru-RU" sz="4000" b="1" dirty="0">
              <a:ln/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6124F1-F1A8-4602-9256-A1A968CC6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79" y="2037858"/>
            <a:ext cx="3741233" cy="280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C91FA9-8137-4CF8-B9EA-AEB1F53AB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042731"/>
            <a:ext cx="3315583" cy="27725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 rot="19341214">
            <a:off x="628650" y="2721668"/>
            <a:ext cx="78867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Opportunity!!!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1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682496" y="4049401"/>
            <a:ext cx="25370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cs typeface="Arial" charset="0"/>
              </a:rPr>
              <a:t>Richard </a:t>
            </a: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Beckett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University of KwaZulu-Natal</a:t>
            </a:r>
          </a:p>
          <a:p>
            <a:pPr>
              <a:defRPr/>
            </a:pPr>
            <a:r>
              <a:rPr lang="en-ZA" sz="1600" dirty="0" smtClean="0">
                <a:solidFill>
                  <a:prstClr val="black"/>
                </a:solidFill>
                <a:cs typeface="Arial" charset="0"/>
              </a:rPr>
              <a:t>South Africa</a:t>
            </a:r>
            <a:endParaRPr lang="ru-RU" sz="1600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46888" y="6204311"/>
            <a:ext cx="4096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ZA" sz="2000" b="1" dirty="0" smtClean="0">
                <a:solidFill>
                  <a:prstClr val="black"/>
                </a:solidFill>
                <a:cs typeface="Arial" charset="0"/>
              </a:rPr>
              <a:t>Financial support from RSF and RFBR</a:t>
            </a:r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82789" y="323901"/>
            <a:ext cx="2926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 smtClean="0">
                <a:solidFill>
                  <a:prstClr val="black"/>
                </a:solidFill>
              </a:rPr>
              <a:t>Laboratory of Redox Metabolism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en-ZA" dirty="0" smtClean="0">
                <a:solidFill>
                  <a:prstClr val="black"/>
                </a:solidFill>
              </a:rPr>
              <a:t>Kazan Institute of Biochemistry  and Biophysics Russian Academy of Sciences</a:t>
            </a:r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620256" y="3374136"/>
            <a:ext cx="2441448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Knut </a:t>
            </a:r>
            <a:r>
              <a:rPr lang="en-US" b="1" dirty="0" err="1" smtClean="0">
                <a:solidFill>
                  <a:prstClr val="black"/>
                </a:solidFill>
                <a:cs typeface="Arial" charset="0"/>
              </a:rPr>
              <a:t>Solhaug</a:t>
            </a:r>
            <a:endParaRPr lang="en-US" b="1" dirty="0" smtClean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endParaRPr lang="en-US" b="1" dirty="0" smtClean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University of Life Sciences</a:t>
            </a:r>
          </a:p>
          <a:p>
            <a:pPr algn="r">
              <a:defRPr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Norway</a:t>
            </a:r>
          </a:p>
          <a:p>
            <a:pPr algn="r">
              <a:defRPr/>
            </a:pPr>
            <a:endParaRPr lang="ru-RU" sz="1600" dirty="0" smtClean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endParaRPr lang="en-US" b="1" dirty="0" smtClean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endParaRPr lang="ru-RU" b="1" dirty="0" smtClean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r>
              <a:rPr lang="en-ZA" b="1" dirty="0" err="1" smtClean="0">
                <a:solidFill>
                  <a:prstClr val="black"/>
                </a:solidFill>
                <a:cs typeface="Arial" charset="0"/>
              </a:rPr>
              <a:t>Christiane</a:t>
            </a:r>
            <a:r>
              <a:rPr lang="en-ZA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ZA" b="1" dirty="0" err="1" smtClean="0">
                <a:solidFill>
                  <a:prstClr val="black"/>
                </a:solidFill>
                <a:cs typeface="Arial" charset="0"/>
              </a:rPr>
              <a:t>Liers</a:t>
            </a:r>
            <a:endParaRPr lang="en-US" b="1" dirty="0" smtClean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endParaRPr lang="en-US" sz="1600" dirty="0">
              <a:solidFill>
                <a:prstClr val="black"/>
              </a:solidFill>
              <a:cs typeface="Arial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Technical University of Dresden</a:t>
            </a:r>
          </a:p>
          <a:p>
            <a:pPr algn="r">
              <a:defRPr/>
            </a:pPr>
            <a:r>
              <a:rPr lang="en-ZA" sz="1600" dirty="0" smtClean="0">
                <a:solidFill>
                  <a:prstClr val="black"/>
                </a:solidFill>
                <a:cs typeface="Arial" charset="0"/>
              </a:rPr>
              <a:t>Germany</a:t>
            </a:r>
            <a:endParaRPr lang="ru-RU" sz="1600" dirty="0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84" y="61496"/>
            <a:ext cx="5591175" cy="336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0829" y="5270601"/>
            <a:ext cx="1032891" cy="144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7756" t="10281" r="53299" b="55611"/>
          <a:stretch>
            <a:fillRect/>
          </a:stretch>
        </p:blipFill>
        <p:spPr bwMode="auto">
          <a:xfrm>
            <a:off x="5020056" y="3538728"/>
            <a:ext cx="1417320" cy="165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275" y="3983503"/>
            <a:ext cx="1401493" cy="186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34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870825" y="504272"/>
            <a:ext cx="347537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ZA" sz="1600" b="1" dirty="0" smtClean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III </a:t>
            </a:r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международная конференция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ZA" sz="1600" b="1" dirty="0" smtClean="0">
              <a:solidFill>
                <a:prstClr val="white"/>
              </a:solidFill>
              <a:latin typeface="Arial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ZA" sz="1600" b="1" dirty="0" smtClean="0">
                <a:solidFill>
                  <a:prstClr val="white"/>
                </a:solidFill>
                <a:latin typeface="Arial" pitchFamily="34" charset="0"/>
                <a:cs typeface="Times New Roman" pitchFamily="18" charset="0"/>
              </a:rPr>
              <a:t>III International conference</a:t>
            </a:r>
            <a:endParaRPr lang="en-US" sz="8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9" y="194797"/>
            <a:ext cx="1311275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160" y="1638399"/>
            <a:ext cx="871728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Молекулярные аспекты </a:t>
            </a:r>
            <a:r>
              <a:rPr lang="ru-RU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редокс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-метаболизма 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растений</a:t>
            </a:r>
            <a:endParaRPr lang="en-ZA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ZA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Molecular aspects of plant redox metabolism</a:t>
            </a:r>
            <a:endParaRPr lang="en-US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Екатеринбург, 1-5 июля 2020 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ZA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Ekaterinburg, 1-5 July 2020</a:t>
            </a:r>
            <a:endParaRPr lang="ru-RU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640" y="3771524"/>
            <a:ext cx="82572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349E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Основные направления</a:t>
            </a:r>
            <a:endParaRPr lang="en-US" b="1" dirty="0">
              <a:solidFill>
                <a:srgbClr val="00349E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Окислительные </a:t>
            </a:r>
            <a:r>
              <a:rPr lang="ru-RU" sz="1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модификации макромолекул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endParaRPr lang="ru-RU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 и </a:t>
            </a:r>
            <a:r>
              <a:rPr lang="ru-RU" sz="1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детоксикация</a:t>
            </a: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активных форм кислорода и азота</a:t>
            </a:r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Физиологическая </a:t>
            </a:r>
            <a:r>
              <a:rPr lang="ru-RU" sz="1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роль </a:t>
            </a: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АФК</a:t>
            </a:r>
            <a:r>
              <a:rPr lang="en-US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растениях: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Индустриальное </a:t>
            </a:r>
            <a:r>
              <a:rPr lang="ru-RU" sz="1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загрязнение​ - Тяжелые металлы, </a:t>
            </a:r>
            <a:r>
              <a:rPr lang="ru-RU" sz="1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наночастицы</a:t>
            </a:r>
            <a:r>
              <a:rPr lang="ru-RU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Защита от патогенов</a:t>
            </a: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E-mail</a:t>
            </a: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plantredox@gmail.com</a:t>
            </a:r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64" y="1977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374650" y="5640388"/>
            <a:ext cx="8397875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266700" eaLnBrk="0" hangingPunct="0">
              <a:spcAft>
                <a:spcPts val="1200"/>
              </a:spcAft>
              <a:defRPr/>
            </a:pPr>
            <a:r>
              <a:rPr lang="en-ZA" sz="2000" dirty="0" smtClean="0"/>
              <a:t>Lichen substances provide protection of lichens against bacteria, pathogenic fungi</a:t>
            </a:r>
            <a:r>
              <a:rPr lang="ru-RU" sz="2000" dirty="0" smtClean="0"/>
              <a:t>,</a:t>
            </a:r>
            <a:r>
              <a:rPr lang="en-ZA" sz="2000" dirty="0" smtClean="0"/>
              <a:t> grazing,  light stress, possess </a:t>
            </a:r>
            <a:r>
              <a:rPr lang="en-ZA" sz="2000" dirty="0" err="1" smtClean="0"/>
              <a:t>allelopatic</a:t>
            </a:r>
            <a:r>
              <a:rPr lang="en-ZA" sz="2000" dirty="0" smtClean="0"/>
              <a:t> properties.</a:t>
            </a:r>
            <a:endParaRPr lang="en-US" sz="2000" dirty="0"/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6546850" y="404813"/>
            <a:ext cx="2333625" cy="158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81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15113" y="409575"/>
            <a:ext cx="2200275" cy="1514475"/>
          </a:xfrm>
        </p:spPr>
      </p:pic>
      <p:pic>
        <p:nvPicPr>
          <p:cNvPr id="16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5958840" y="3898989"/>
            <a:ext cx="2926080" cy="1317206"/>
          </a:xfrm>
        </p:spPr>
      </p:pic>
      <p:pic>
        <p:nvPicPr>
          <p:cNvPr id="19" name="Picture 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080953" y="2220278"/>
            <a:ext cx="3810000" cy="1316037"/>
          </a:xfrm>
        </p:spPr>
      </p:pic>
      <p:pic>
        <p:nvPicPr>
          <p:cNvPr id="24587" name="Picture 1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567113" y="3833813"/>
            <a:ext cx="2181225" cy="1343025"/>
          </a:xfrm>
        </p:spPr>
      </p:pic>
      <p:sp>
        <p:nvSpPr>
          <p:cNvPr id="24586" name="Rectangle 17"/>
          <p:cNvSpPr>
            <a:spLocks noChangeArrowheads="1"/>
          </p:cNvSpPr>
          <p:nvPr/>
        </p:nvSpPr>
        <p:spPr bwMode="auto">
          <a:xfrm>
            <a:off x="3494088" y="3789363"/>
            <a:ext cx="2265362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90" name="Picture 21" descr="vulpi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3429000"/>
            <a:ext cx="16573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8900" y="2353371"/>
            <a:ext cx="1584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2890" y="293688"/>
            <a:ext cx="6023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amount of </a:t>
            </a:r>
            <a:r>
              <a:rPr lang="en-ZA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usnic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acid can reach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lecanoric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acid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23,5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ZA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dry weight of lichen thallus.</a:t>
            </a:r>
            <a:endParaRPr lang="en-GB" sz="2800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961063" y="3787775"/>
            <a:ext cx="2911475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064125" y="2212975"/>
            <a:ext cx="3816350" cy="1385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508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>
          <a:xfrm>
            <a:off x="449263" y="8229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ZA" sz="3200" b="1" dirty="0" smtClean="0">
                <a:latin typeface="Calibri" pitchFamily="34" charset="0"/>
              </a:rPr>
              <a:t>Applications of lichen substances in medicine</a:t>
            </a:r>
            <a:endParaRPr lang="en-US" sz="3200" b="1" dirty="0" smtClean="0">
              <a:latin typeface="Calibri" pitchFamily="34" charset="0"/>
            </a:endParaRP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251520" y="1817399"/>
            <a:ext cx="4644221" cy="424376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latin typeface="Calibri" pitchFamily="34" charset="0"/>
              </a:rPr>
              <a:t>Antibiotic properties</a:t>
            </a:r>
            <a:endParaRPr lang="ru-RU" sz="2400" b="1" dirty="0"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latin typeface="Calibri" pitchFamily="34" charset="0"/>
              </a:rPr>
              <a:t>	(</a:t>
            </a:r>
            <a:r>
              <a:rPr lang="en-US" sz="2200" dirty="0" err="1">
                <a:latin typeface="Calibri" pitchFamily="34" charset="0"/>
              </a:rPr>
              <a:t>usnic</a:t>
            </a:r>
            <a:r>
              <a:rPr lang="en-US" sz="2200" dirty="0">
                <a:latin typeface="Calibri" pitchFamily="34" charset="0"/>
              </a:rPr>
              <a:t> acid</a:t>
            </a:r>
            <a:r>
              <a:rPr lang="ru-RU" sz="2200" dirty="0">
                <a:latin typeface="Calibri" pitchFamily="34" charset="0"/>
              </a:rPr>
              <a:t>)</a:t>
            </a:r>
            <a:endParaRPr lang="en-US" sz="2200" dirty="0">
              <a:latin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</a:rPr>
              <a:t>Antifungal effects</a:t>
            </a:r>
            <a:r>
              <a:rPr lang="ru-RU" sz="2200" dirty="0">
                <a:latin typeface="Calibri" pitchFamily="34" charset="0"/>
              </a:rPr>
              <a:t>	</a:t>
            </a:r>
            <a:endParaRPr lang="en-US" sz="2200" dirty="0"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latin typeface="Calibri" pitchFamily="34" charset="0"/>
              </a:rPr>
              <a:t>	</a:t>
            </a:r>
            <a:r>
              <a:rPr lang="ru-RU" sz="2200" dirty="0">
                <a:latin typeface="Calibri" pitchFamily="34" charset="0"/>
              </a:rPr>
              <a:t>(</a:t>
            </a:r>
            <a:r>
              <a:rPr lang="en-US" sz="2200" dirty="0" err="1">
                <a:latin typeface="Calibri" pitchFamily="34" charset="0"/>
              </a:rPr>
              <a:t>usnic</a:t>
            </a:r>
            <a:r>
              <a:rPr lang="en-US" sz="2200" dirty="0">
                <a:latin typeface="Calibri" pitchFamily="34" charset="0"/>
              </a:rPr>
              <a:t> acid</a:t>
            </a:r>
            <a:r>
              <a:rPr lang="ru-RU" sz="2200" dirty="0">
                <a:latin typeface="Calibri" pitchFamily="34" charset="0"/>
              </a:rPr>
              <a:t>)</a:t>
            </a:r>
            <a:endParaRPr lang="en-US" sz="2200" dirty="0">
              <a:latin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</a:rPr>
              <a:t>Antitumor effects</a:t>
            </a:r>
            <a:endParaRPr lang="ru-RU" sz="2400" b="1" dirty="0"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latin typeface="Calibri" pitchFamily="34" charset="0"/>
              </a:rPr>
              <a:t>	(</a:t>
            </a:r>
            <a:r>
              <a:rPr lang="en-US" sz="2200" dirty="0" err="1">
                <a:latin typeface="Calibri" pitchFamily="34" charset="0"/>
              </a:rPr>
              <a:t>polyporic</a:t>
            </a:r>
            <a:r>
              <a:rPr lang="en-US" sz="2200" dirty="0">
                <a:latin typeface="Calibri" pitchFamily="34" charset="0"/>
              </a:rPr>
              <a:t> acid</a:t>
            </a:r>
            <a:r>
              <a:rPr lang="ru-RU" sz="2200" dirty="0">
                <a:latin typeface="Calibri" pitchFamily="34" charset="0"/>
              </a:rPr>
              <a:t>)</a:t>
            </a:r>
          </a:p>
          <a:p>
            <a:r>
              <a:rPr lang="en-US" sz="2400" b="1" dirty="0" err="1">
                <a:latin typeface="Calibri" pitchFamily="34" charset="0"/>
              </a:rPr>
              <a:t>Cardiotonic</a:t>
            </a:r>
            <a:r>
              <a:rPr lang="en-US" sz="2400" b="1" dirty="0">
                <a:latin typeface="Calibri" pitchFamily="34" charset="0"/>
              </a:rPr>
              <a:t> activity</a:t>
            </a:r>
            <a:endParaRPr lang="ru-RU" sz="2400" b="1" dirty="0"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latin typeface="Calibri" pitchFamily="34" charset="0"/>
              </a:rPr>
              <a:t>	(</a:t>
            </a:r>
            <a:r>
              <a:rPr lang="en-US" sz="2200" dirty="0" err="1">
                <a:latin typeface="Calibri" pitchFamily="34" charset="0"/>
              </a:rPr>
              <a:t>pulvic</a:t>
            </a:r>
            <a:r>
              <a:rPr lang="en-US" sz="2200" dirty="0">
                <a:latin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</a:rPr>
              <a:t>dilactone</a:t>
            </a:r>
            <a:r>
              <a:rPr lang="ru-RU" sz="2200" dirty="0">
                <a:latin typeface="Calibri" pitchFamily="34" charset="0"/>
              </a:rPr>
              <a:t>)</a:t>
            </a:r>
            <a:endParaRPr lang="en-US" sz="2200" dirty="0">
              <a:latin typeface="Calibri" pitchFamily="34" charset="0"/>
            </a:endParaRPr>
          </a:p>
          <a:p>
            <a:r>
              <a:rPr lang="en-US" sz="2400" b="1" dirty="0" err="1">
                <a:latin typeface="Calibri" pitchFamily="34" charset="0"/>
              </a:rPr>
              <a:t>Antioxidative</a:t>
            </a:r>
            <a:r>
              <a:rPr lang="en-US" sz="2400" b="1" dirty="0">
                <a:latin typeface="Calibri" pitchFamily="34" charset="0"/>
              </a:rPr>
              <a:t> properties</a:t>
            </a: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23616"/>
            <a:ext cx="3581400" cy="26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1075" y="193128"/>
            <a:ext cx="420882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ZA" sz="4000" b="1" dirty="0" err="1">
                <a:ln/>
                <a:solidFill>
                  <a:schemeClr val="accent3"/>
                </a:solidFill>
              </a:rPr>
              <a:t>Usnic</a:t>
            </a:r>
            <a:r>
              <a:rPr lang="en-ZA" sz="4000" b="1" dirty="0">
                <a:ln/>
                <a:solidFill>
                  <a:schemeClr val="accent3"/>
                </a:solidFill>
              </a:rPr>
              <a:t> Acid</a:t>
            </a:r>
            <a:endParaRPr lang="en-US" sz="4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80" y="252683"/>
            <a:ext cx="1905000" cy="286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984" y="1204245"/>
            <a:ext cx="27622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5920" y="3153371"/>
            <a:ext cx="197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Usnea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undulata</a:t>
            </a:r>
            <a:r>
              <a:rPr lang="en-US" sz="2000" b="1" i="1" dirty="0" smtClean="0"/>
              <a:t>  </a:t>
            </a:r>
            <a:endParaRPr lang="ru-RU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33283" y="2792101"/>
            <a:ext cx="25683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Natural</a:t>
            </a:r>
            <a:endParaRPr lang="ru-RU" sz="2800" b="1" dirty="0"/>
          </a:p>
          <a:p>
            <a:pPr algn="ctr"/>
            <a:r>
              <a:rPr lang="ru-RU" sz="2800" b="1" dirty="0"/>
              <a:t> </a:t>
            </a:r>
            <a:r>
              <a:rPr lang="en-US" sz="2800" b="1" dirty="0"/>
              <a:t>dibenzofuran</a:t>
            </a:r>
            <a:endParaRPr lang="ru-RU" sz="2800" b="1" dirty="0"/>
          </a:p>
        </p:txBody>
      </p:sp>
      <p:pic>
        <p:nvPicPr>
          <p:cNvPr id="9" name="Picture 2" descr="C:\Users\Daria\Desktop\Caribou_mo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7558" y="4250441"/>
            <a:ext cx="2679745" cy="20098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62725" y="6299534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i="1" dirty="0" err="1" smtClean="0"/>
              <a:t>Cladonia</a:t>
            </a:r>
            <a:r>
              <a:rPr lang="en-ZA" sz="2000" b="1" i="1" dirty="0" smtClean="0"/>
              <a:t> mitis</a:t>
            </a:r>
            <a:endParaRPr lang="ru-RU" sz="2000" b="1" i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24253" y="3957661"/>
            <a:ext cx="4347747" cy="2786645"/>
            <a:chOff x="809892" y="4100035"/>
            <a:chExt cx="4509770" cy="2726614"/>
          </a:xfrm>
        </p:grpSpPr>
        <p:sp>
          <p:nvSpPr>
            <p:cNvPr id="11" name="Содержимое 5"/>
            <p:cNvSpPr txBox="1">
              <a:spLocks/>
            </p:cNvSpPr>
            <p:nvPr/>
          </p:nvSpPr>
          <p:spPr>
            <a:xfrm>
              <a:off x="901102" y="6386035"/>
              <a:ext cx="4343400" cy="440614"/>
            </a:xfrm>
            <a:prstGeom prst="rect">
              <a:avLst/>
            </a:prstGeom>
          </p:spPr>
          <p:txBody>
            <a:bodyPr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sz="2000" i="1" dirty="0" smtClean="0"/>
                <a:t>Bacillus </a:t>
              </a:r>
              <a:r>
                <a:rPr lang="en-US" sz="2000" i="1" dirty="0" err="1" smtClean="0"/>
                <a:t>altitudinis</a:t>
              </a:r>
              <a:r>
                <a:rPr lang="en-US" sz="2000" i="1" dirty="0" smtClean="0"/>
                <a:t>        Bacillus subtilis</a:t>
              </a:r>
              <a:endParaRPr lang="ru-RU" sz="2000" dirty="0"/>
            </a:p>
          </p:txBody>
        </p:sp>
        <p:pic>
          <p:nvPicPr>
            <p:cNvPr id="12" name="Рисунок 11" descr="C:\Users\Daria\Desktop\Диплом\эксперименты!!!\Чашки\IMG_2702.JPG"/>
            <p:cNvPicPr/>
            <p:nvPr/>
          </p:nvPicPr>
          <p:blipFill>
            <a:blip r:embed="rId5" cstate="print">
              <a:lum bright="-10000" contrast="40000"/>
            </a:blip>
            <a:srcRect l="19418" r="17190" b="5784"/>
            <a:stretch>
              <a:fillRect/>
            </a:stretch>
          </p:blipFill>
          <p:spPr bwMode="auto">
            <a:xfrm>
              <a:off x="809892" y="4100035"/>
              <a:ext cx="2231390" cy="220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C:\Users\Daria\Desktop\IMG_2703.JPG"/>
            <p:cNvPicPr/>
            <p:nvPr/>
          </p:nvPicPr>
          <p:blipFill>
            <a:blip r:embed="rId6" cstate="print">
              <a:lum bright="-10000" contrast="40000"/>
            </a:blip>
            <a:srcRect l="17718" r="18323"/>
            <a:stretch>
              <a:fillRect/>
            </a:stretch>
          </p:blipFill>
          <p:spPr bwMode="auto">
            <a:xfrm>
              <a:off x="3019692" y="4100035"/>
              <a:ext cx="2299970" cy="220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4073146"/>
              </p:ext>
            </p:extLst>
          </p:nvPr>
        </p:nvGraphicFramePr>
        <p:xfrm>
          <a:off x="6162702" y="933606"/>
          <a:ext cx="2981298" cy="2993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29869" y="3419776"/>
            <a:ext cx="3123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Decolorization</a:t>
            </a:r>
            <a:r>
              <a:rPr lang="en-US" sz="2000" dirty="0"/>
              <a:t> of </a:t>
            </a:r>
            <a:r>
              <a:rPr lang="en-US" sz="2000" dirty="0" err="1"/>
              <a:t>Amido</a:t>
            </a:r>
            <a:r>
              <a:rPr lang="en-US" sz="2000" dirty="0"/>
              <a:t> Black</a:t>
            </a:r>
            <a:r>
              <a:rPr lang="ru-RU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961"/>
          <a:stretch/>
        </p:blipFill>
        <p:spPr>
          <a:xfrm>
            <a:off x="39188" y="2430788"/>
            <a:ext cx="9067801" cy="4297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9250" y="193691"/>
            <a:ext cx="26455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chemeClr val="accent3"/>
                </a:solidFill>
              </a:rPr>
              <a:t>Parietin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– 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 pigment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1" y="127458"/>
            <a:ext cx="3228703" cy="2088970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xanthoria pariet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" y="9048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2006" y="1835162"/>
            <a:ext cx="2255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/>
              <a:t>Xanthoria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parietina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98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301" y="154637"/>
            <a:ext cx="823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Times New Roman" charset="0"/>
                <a:cs typeface="Times New Roman" charset="0"/>
              </a:rPr>
              <a:t>Use of </a:t>
            </a:r>
            <a:r>
              <a:rPr lang="en-US" sz="3200" b="1" dirty="0" err="1">
                <a:latin typeface="Calibri" panose="020F0502020204030204" pitchFamily="34" charset="0"/>
                <a:ea typeface="Times New Roman" charset="0"/>
                <a:cs typeface="Times New Roman" charset="0"/>
              </a:rPr>
              <a:t>parietin</a:t>
            </a:r>
            <a:r>
              <a:rPr lang="en-US" sz="3200" b="1" dirty="0">
                <a:latin typeface="Calibri" panose="020F0502020204030204" pitchFamily="34" charset="0"/>
                <a:ea typeface="Times New Roman" charset="0"/>
                <a:cs typeface="Times New Roman" charset="0"/>
              </a:rPr>
              <a:t> in cancer treatments</a:t>
            </a:r>
            <a:endParaRPr lang="ru-RU" sz="3200" b="1" dirty="0">
              <a:latin typeface="Calibri" panose="020F0502020204030204" pitchFamily="34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" y="1315080"/>
            <a:ext cx="1913897" cy="1913897"/>
          </a:xfrm>
          <a:prstGeom prst="round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74092" y="1412595"/>
            <a:ext cx="59578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Physcion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Parietin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) 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endParaRPr lang="ru-RU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ZA" sz="2000" dirty="0" smtClean="0">
                <a:latin typeface="Times New Roman" charset="0"/>
                <a:ea typeface="Times New Roman" charset="0"/>
                <a:cs typeface="Times New Roman" charset="0"/>
              </a:rPr>
              <a:t>Selective inhibitor of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6-</a:t>
            </a:r>
            <a:r>
              <a:rPr lang="en-ZA" sz="2000" dirty="0" err="1" smtClean="0">
                <a:latin typeface="Times New Roman" charset="0"/>
                <a:ea typeface="Times New Roman" charset="0"/>
                <a:cs typeface="Times New Roman" charset="0"/>
              </a:rPr>
              <a:t>phosphogluconate</a:t>
            </a:r>
            <a:r>
              <a:rPr lang="en-ZA" sz="2000" dirty="0" smtClean="0">
                <a:latin typeface="Times New Roman" charset="0"/>
                <a:ea typeface="Times New Roman" charset="0"/>
                <a:cs typeface="Times New Roman" charset="0"/>
              </a:rPr>
              <a:t> dehydrogenase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(6PGD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ZA" sz="2000" dirty="0" smtClean="0">
                <a:latin typeface="Times New Roman" charset="0"/>
                <a:ea typeface="Times New Roman" charset="0"/>
                <a:cs typeface="Times New Roman" charset="0"/>
              </a:rPr>
              <a:t>, catalyses the 3</a:t>
            </a:r>
            <a:r>
              <a:rPr lang="en-ZA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ZA" sz="2000" dirty="0" smtClean="0">
                <a:latin typeface="Times New Roman" charset="0"/>
                <a:ea typeface="Times New Roman" charset="0"/>
                <a:cs typeface="Times New Roman" charset="0"/>
              </a:rPr>
              <a:t> reaction of PPT.</a:t>
            </a:r>
            <a:endParaRPr lang="ru-RU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98" y="4335212"/>
            <a:ext cx="1921065" cy="19661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358752" y="6249727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charset="0"/>
                <a:ea typeface="Times New Roman" charset="0"/>
                <a:cs typeface="Times New Roman" charset="0"/>
              </a:rPr>
              <a:t>6PGD</a:t>
            </a:r>
            <a:endParaRPr lang="ru-RU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6088" y="3605022"/>
            <a:ext cx="3665574" cy="315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трелка вправо 12"/>
          <p:cNvSpPr/>
          <p:nvPr/>
        </p:nvSpPr>
        <p:spPr>
          <a:xfrm>
            <a:off x="4681728" y="5769864"/>
            <a:ext cx="960120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260131" y="5833338"/>
            <a:ext cx="8631621" cy="883493"/>
          </a:xfrm>
          <a:prstGeom prst="frame">
            <a:avLst>
              <a:gd name="adj1" fmla="val 2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062" y="5926555"/>
            <a:ext cx="7995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Physcion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000" b="1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2000" b="1" dirty="0" smtClean="0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ZA" sz="2000" b="1" dirty="0">
                <a:latin typeface="Times New Roman" charset="0"/>
                <a:ea typeface="Times New Roman" charset="0"/>
                <a:cs typeface="Times New Roman" charset="0"/>
              </a:rPr>
              <a:t>µM</a:t>
            </a:r>
            <a:r>
              <a:rPr lang="ru-RU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000" b="1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ZA" sz="2000" b="1" dirty="0" smtClean="0">
                <a:latin typeface="Times New Roman" charset="0"/>
                <a:ea typeface="Times New Roman" charset="0"/>
                <a:cs typeface="Times New Roman" charset="0"/>
              </a:rPr>
              <a:t>increased sensitivity of cancer cells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AsPC-1 to Cisplatin by 30%.</a:t>
            </a:r>
            <a:endParaRPr lang="ru-RU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256" y="108331"/>
            <a:ext cx="86904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Viability of cellular lines of pancreatic cancer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AsPC-1 treated with Cisplatin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Z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and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Physcion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endParaRPr lang="en-ZA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charset="0"/>
              <a:cs typeface="Times New Roman" charset="0"/>
            </a:endParaRP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(</a:t>
            </a:r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collaboration with Prof </a:t>
            </a:r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R. </a:t>
            </a:r>
            <a:r>
              <a:rPr lang="en-ZA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Kiyamova</a:t>
            </a:r>
            <a:r>
              <a:rPr lang="en-Z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, </a:t>
            </a:r>
            <a:r>
              <a:rPr lang="en-Z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KFU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charset="0"/>
                <a:cs typeface="Times New Roman" charset="0"/>
              </a:rPr>
              <a:t>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charset="0"/>
              <a:cs typeface="Times New Roman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"/>
          <a:stretch/>
        </p:blipFill>
        <p:spPr>
          <a:xfrm>
            <a:off x="2986758" y="2044899"/>
            <a:ext cx="2826559" cy="3085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5954479" y="2045074"/>
            <a:ext cx="3030940" cy="3102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192" y="15739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Cisplatin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9013" y="158234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Physcion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54479" y="5279719"/>
            <a:ext cx="1803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IC50=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Z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µM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041" y="5252501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IC50 </a:t>
            </a:r>
            <a:r>
              <a:rPr lang="mr-IN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14</a:t>
            </a:r>
            <a:r>
              <a:rPr lang="en-ZA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ZA" dirty="0" smtClean="0">
                <a:latin typeface="Times New Roman" charset="0"/>
                <a:ea typeface="Times New Roman" charset="0"/>
                <a:cs typeface="Times New Roman" charset="0"/>
              </a:rPr>
              <a:t>µM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3514" y="5282664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IC50 </a:t>
            </a:r>
            <a:r>
              <a:rPr lang="mr-I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338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Z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µM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19801" y="1573980"/>
            <a:ext cx="259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Cisplatin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Physcion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1696" y="2022873"/>
            <a:ext cx="2791469" cy="3106740"/>
            <a:chOff x="157012" y="1826925"/>
            <a:chExt cx="2791469" cy="31067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7"/>
            <a:stretch/>
          </p:blipFill>
          <p:spPr>
            <a:xfrm>
              <a:off x="157012" y="1826925"/>
              <a:ext cx="2791469" cy="3106740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1855836" y="2239110"/>
              <a:ext cx="1092645" cy="76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248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6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8219</TotalTime>
  <Words>965</Words>
  <Application>Microsoft Office PowerPoint</Application>
  <PresentationFormat>Экран (4:3)</PresentationFormat>
  <Paragraphs>253</Paragraphs>
  <Slides>38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55" baseType="lpstr">
      <vt:lpstr>Arial</vt:lpstr>
      <vt:lpstr>Book Antiqua</vt:lpstr>
      <vt:lpstr>Calibri</vt:lpstr>
      <vt:lpstr>Century Gothic</vt:lpstr>
      <vt:lpstr>Courier New</vt:lpstr>
      <vt:lpstr>Georgia</vt:lpstr>
      <vt:lpstr>Lato</vt:lpstr>
      <vt:lpstr>Lato Light</vt:lpstr>
      <vt:lpstr>Monotype Corsiva</vt:lpstr>
      <vt:lpstr>Times New Roman</vt:lpstr>
      <vt:lpstr>Verdana</vt:lpstr>
      <vt:lpstr>Wingdings</vt:lpstr>
      <vt:lpstr>Wingdings 2</vt:lpstr>
      <vt:lpstr>Wingdings 3</vt:lpstr>
      <vt:lpstr>Тема Office</vt:lpstr>
      <vt:lpstr>Ион</vt:lpstr>
      <vt:lpstr>Verve</vt:lpstr>
      <vt:lpstr>Презентация PowerPoint</vt:lpstr>
      <vt:lpstr>Презентация PowerPoint</vt:lpstr>
      <vt:lpstr>Презентация PowerPoint</vt:lpstr>
      <vt:lpstr>Презентация PowerPoint</vt:lpstr>
      <vt:lpstr>Applications of lichen substances in medicine</vt:lpstr>
      <vt:lpstr>Презентация PowerPoint</vt:lpstr>
      <vt:lpstr>Презентация PowerPoint</vt:lpstr>
      <vt:lpstr>Презентация PowerPoint</vt:lpstr>
      <vt:lpstr>Презентация PowerPoint</vt:lpstr>
      <vt:lpstr>Melanins</vt:lpstr>
      <vt:lpstr>Melanin  Dark-brown pigment, high molecular weight polymer, the derivative of oxidation and polymerization of  phenols, their intermediates and quinones </vt:lpstr>
      <vt:lpstr>Презентация PowerPoint</vt:lpstr>
      <vt:lpstr>Презентация PowerPoint</vt:lpstr>
      <vt:lpstr>Презентация PowerPoint</vt:lpstr>
      <vt:lpstr>Презентация PowerPoint</vt:lpstr>
      <vt:lpstr>Melanized Cetraria islandica is more tolerant to photoinhibition than non-melanized, however the rates of  net photosynthesis decrease under low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Tyrosinases  are Cu containing enzymes  hydroxylating monophenols and converting them into quinones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Farida</dc:creator>
  <cp:lastModifiedBy>Farida</cp:lastModifiedBy>
  <cp:revision>735</cp:revision>
  <dcterms:created xsi:type="dcterms:W3CDTF">2016-08-09T16:45:31Z</dcterms:created>
  <dcterms:modified xsi:type="dcterms:W3CDTF">2019-09-10T21:28:05Z</dcterms:modified>
</cp:coreProperties>
</file>