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7" r:id="rId6"/>
    <p:sldId id="268" r:id="rId7"/>
    <p:sldId id="269" r:id="rId8"/>
    <p:sldId id="266" r:id="rId9"/>
    <p:sldId id="259" r:id="rId10"/>
    <p:sldId id="273" r:id="rId11"/>
    <p:sldId id="261" r:id="rId12"/>
    <p:sldId id="262" r:id="rId13"/>
    <p:sldId id="263" r:id="rId14"/>
    <p:sldId id="264" r:id="rId15"/>
    <p:sldId id="275" r:id="rId16"/>
    <p:sldId id="270" r:id="rId17"/>
    <p:sldId id="276" r:id="rId18"/>
    <p:sldId id="277" r:id="rId19"/>
    <p:sldId id="274" r:id="rId20"/>
    <p:sldId id="278" r:id="rId21"/>
    <p:sldId id="27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>
      <p:cViewPr varScale="1">
        <p:scale>
          <a:sx n="64" d="100"/>
          <a:sy n="64" d="100"/>
        </p:scale>
        <p:origin x="-72" y="-3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83;&#1077;&#1085;&#1072;\&#1089;&#1086;&#1089;&#1085;&#1072;%20&#1090;&#1072;&#1082;&#1089;&#1072;&#1094;&#1080;&#1103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83;&#1077;&#1085;&#1072;\&#1075;&#1088;&#1072;&#1092;&#1080;&#1082;%20&#1074;&#1086;&#1079;&#1088;&#1072;&#1089;&#1090;&#1072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83;&#1077;&#1085;&#1072;\&#1075;&#1088;&#1072;&#1092;&#1080;&#1082;%20&#1074;&#1086;&#1079;&#1088;&#1072;&#1089;&#1090;&#1072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83;&#1077;&#1085;&#1072;\&#1089;&#1086;&#1089;&#1085;&#1072;%20&#1090;&#1072;&#1082;&#1089;&#1072;&#1094;&#1080;&#1103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87;&#1091;&#1073;&#1083;&#1080;&#1082;&#1072;&#1094;&#1080;&#1080;%20&#1080;%20&#1082;&#1086;&#1085;&#1092;&#1077;&#1088;&#1077;&#1085;&#1094;&#1080;&#1080;%201,08,19\&#1087;&#1091;&#1073;&#1083;&#1080;&#1082;&#1072;&#1094;&#1080;&#1080;\2019\&#1083;&#1077;&#1085;&#1072;%2027.08.19\&#1089;&#1074;&#1086;&#1076;&#1085;&#1072;&#1103;%20&#1082;%20&#1076;&#1086;&#1082;&#1083;&#1072;&#1076;&#1091;888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83;&#1077;&#1085;&#1072;\&#1089;&#1074;&#1086;&#1076;&#1085;&#1072;&#1103;%20&#1082;%20&#1076;&#1086;&#1082;&#1083;&#1072;&#1076;&#1091;8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87;&#1091;&#1073;&#1083;&#1080;&#1082;&#1072;&#1094;&#1080;&#1080;%20&#1080;%20&#1082;&#1086;&#1085;&#1092;&#1077;&#1088;&#1077;&#1085;&#1094;&#1080;&#1080;%201,08,19\&#1087;&#1091;&#1073;&#1083;&#1080;&#1082;&#1072;&#1094;&#1080;&#1080;\2019\&#1083;&#1077;&#1085;&#1072;%2027.08.19\&#1089;&#1074;&#1086;&#1076;&#1085;&#1072;&#1103;%20&#1082;%20&#1076;&#1086;&#1082;&#1083;&#1072;&#1076;&#1091;888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87;&#1091;&#1073;&#1083;&#1080;&#1082;&#1072;&#1094;&#1080;&#1080;%20&#1080;%20&#1082;&#1086;&#1085;&#1092;&#1077;&#1088;&#1077;&#1085;&#1094;&#1080;&#1080;%201,08,19\&#1087;&#1091;&#1073;&#1083;&#1080;&#1082;&#1072;&#1094;&#1080;&#1080;\2019\&#1083;&#1077;&#1085;&#1072;%2027.08.19\&#1089;&#1074;&#1086;&#1076;&#1085;&#1072;&#1103;%20&#1082;%20&#1076;&#1086;&#1082;&#1083;&#1072;&#1076;&#1091;888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83;&#1077;&#1085;&#1072;\&#1089;&#1074;&#1086;&#1076;&#1085;&#1072;&#1103;%20&#1082;%20&#1076;&#1086;&#1082;&#1083;&#1072;&#1076;&#1091;88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tx>
            <c:strRef>
              <c:f>'диаграммы к докладу'!$A$7</c:f>
              <c:strCache>
                <c:ptCount val="1"/>
                <c:pt idx="0">
                  <c:v>древостой и подрост более 1,3 м высотой</c:v>
                </c:pt>
              </c:strCache>
            </c:strRef>
          </c:tx>
          <c:spPr>
            <a:ln w="28575">
              <a:noFill/>
            </a:ln>
          </c:spPr>
          <c:trendline>
            <c:trendlineType val="poly"/>
            <c:order val="2"/>
            <c:dispRSqr val="1"/>
            <c:dispEq val="1"/>
            <c:trendlineLbl>
              <c:layout>
                <c:manualLayout>
                  <c:x val="0.22215931072676329"/>
                  <c:y val="-0.23581444488311498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</c:trendlineLbl>
          </c:trendline>
          <c:xVal>
            <c:numRef>
              <c:f>'диаграммы к докладу'!$B$6:$F$6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'диаграммы к докладу'!$B$7:$F$7</c:f>
              <c:numCache>
                <c:formatCode>General</c:formatCode>
                <c:ptCount val="5"/>
                <c:pt idx="0">
                  <c:v>1.1000000000000001</c:v>
                </c:pt>
                <c:pt idx="1">
                  <c:v>1.9</c:v>
                </c:pt>
                <c:pt idx="2">
                  <c:v>1.33</c:v>
                </c:pt>
                <c:pt idx="3">
                  <c:v>0.9</c:v>
                </c:pt>
                <c:pt idx="4">
                  <c:v>0</c:v>
                </c:pt>
              </c:numCache>
            </c:numRef>
          </c:yVal>
        </c:ser>
        <c:ser>
          <c:idx val="1"/>
          <c:order val="1"/>
          <c:tx>
            <c:strRef>
              <c:f>'диаграммы к докладу'!$A$8</c:f>
              <c:strCache>
                <c:ptCount val="1"/>
                <c:pt idx="0">
                  <c:v> подрост менее 1,3 м высотой</c:v>
                </c:pt>
              </c:strCache>
            </c:strRef>
          </c:tx>
          <c:spPr>
            <a:ln w="28575">
              <a:noFill/>
            </a:ln>
          </c:spPr>
          <c:trendline>
            <c:trendlineType val="poly"/>
            <c:order val="2"/>
            <c:dispRSqr val="1"/>
            <c:dispEq val="1"/>
            <c:trendlineLbl>
              <c:layout/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</c:trendlineLbl>
          </c:trendline>
          <c:xVal>
            <c:numRef>
              <c:f>'диаграммы к докладу'!$B$6:$F$6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'диаграммы к докладу'!$B$8:$F$8</c:f>
              <c:numCache>
                <c:formatCode>General</c:formatCode>
                <c:ptCount val="5"/>
                <c:pt idx="0">
                  <c:v>0.30000000000000032</c:v>
                </c:pt>
                <c:pt idx="1">
                  <c:v>0.9</c:v>
                </c:pt>
                <c:pt idx="2">
                  <c:v>1.1000000000000001</c:v>
                </c:pt>
                <c:pt idx="3">
                  <c:v>1</c:v>
                </c:pt>
                <c:pt idx="4">
                  <c:v>1.1000000000000001</c:v>
                </c:pt>
              </c:numCache>
            </c:numRef>
          </c:yVal>
        </c:ser>
        <c:axId val="82408192"/>
        <c:axId val="87953792"/>
      </c:scatterChart>
      <c:valAx>
        <c:axId val="8240819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Age</a:t>
                </a:r>
                <a:r>
                  <a:rPr lang="ru-RU" sz="1600" dirty="0" smtClean="0"/>
                  <a:t>,</a:t>
                </a:r>
                <a:r>
                  <a:rPr lang="ru-RU" sz="1600" baseline="0" dirty="0" smtClean="0"/>
                  <a:t> </a:t>
                </a:r>
                <a:r>
                  <a:rPr lang="en-US" sz="1600" baseline="0" dirty="0" smtClean="0"/>
                  <a:t>years</a:t>
                </a:r>
                <a:endParaRPr lang="ru-RU" sz="1600" dirty="0"/>
              </a:p>
            </c:rich>
          </c:tx>
          <c:layout/>
        </c:title>
        <c:numFmt formatCode="General" sourceLinked="1"/>
        <c:tickLblPos val="nextTo"/>
        <c:crossAx val="87953792"/>
        <c:crosses val="autoZero"/>
        <c:crossBetween val="midCat"/>
      </c:valAx>
      <c:valAx>
        <c:axId val="8795379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number</a:t>
                </a:r>
                <a:r>
                  <a:rPr lang="ru-RU" sz="1600" dirty="0" smtClean="0"/>
                  <a:t>, </a:t>
                </a:r>
                <a:r>
                  <a:rPr lang="en-US" sz="1600" dirty="0" smtClean="0"/>
                  <a:t>thousand trees </a:t>
                </a:r>
                <a:r>
                  <a:rPr lang="ru-RU" sz="1600" dirty="0" smtClean="0"/>
                  <a:t>/</a:t>
                </a:r>
                <a:r>
                  <a:rPr lang="en-US" sz="1600" dirty="0" smtClean="0"/>
                  <a:t>ha</a:t>
                </a:r>
                <a:endParaRPr lang="ru-RU" sz="1600" dirty="0"/>
              </a:p>
            </c:rich>
          </c:tx>
          <c:layout/>
        </c:title>
        <c:numFmt formatCode="General" sourceLinked="1"/>
        <c:tickLblPos val="nextTo"/>
        <c:crossAx val="82408192"/>
        <c:crosses val="autoZero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power"/>
            <c:dispRSqr val="1"/>
            <c:dispEq val="1"/>
            <c:trendlineLbl>
              <c:layout>
                <c:manualLayout>
                  <c:x val="-0.20495136310920981"/>
                  <c:y val="-0.14834945891728882"/>
                </c:manualLayout>
              </c:layout>
              <c:numFmt formatCode="General" sourceLinked="0"/>
            </c:trendlineLbl>
          </c:trendline>
          <c:xVal>
            <c:numRef>
              <c:f>Sheet1!$K$2:$K$68</c:f>
              <c:numCache>
                <c:formatCode>General</c:formatCode>
                <c:ptCount val="67"/>
                <c:pt idx="0">
                  <c:v>24</c:v>
                </c:pt>
                <c:pt idx="1">
                  <c:v>22</c:v>
                </c:pt>
                <c:pt idx="2">
                  <c:v>22</c:v>
                </c:pt>
                <c:pt idx="3">
                  <c:v>15</c:v>
                </c:pt>
                <c:pt idx="4">
                  <c:v>16</c:v>
                </c:pt>
                <c:pt idx="5">
                  <c:v>14</c:v>
                </c:pt>
                <c:pt idx="6">
                  <c:v>10</c:v>
                </c:pt>
                <c:pt idx="7">
                  <c:v>12</c:v>
                </c:pt>
                <c:pt idx="8">
                  <c:v>7</c:v>
                </c:pt>
                <c:pt idx="9">
                  <c:v>15</c:v>
                </c:pt>
                <c:pt idx="10">
                  <c:v>10</c:v>
                </c:pt>
                <c:pt idx="11">
                  <c:v>19</c:v>
                </c:pt>
                <c:pt idx="12">
                  <c:v>21</c:v>
                </c:pt>
                <c:pt idx="13">
                  <c:v>14</c:v>
                </c:pt>
                <c:pt idx="14">
                  <c:v>18</c:v>
                </c:pt>
                <c:pt idx="15">
                  <c:v>29</c:v>
                </c:pt>
                <c:pt idx="16">
                  <c:v>24</c:v>
                </c:pt>
                <c:pt idx="17">
                  <c:v>7</c:v>
                </c:pt>
                <c:pt idx="19">
                  <c:v>22</c:v>
                </c:pt>
                <c:pt idx="21">
                  <c:v>21</c:v>
                </c:pt>
                <c:pt idx="22">
                  <c:v>24</c:v>
                </c:pt>
                <c:pt idx="23">
                  <c:v>23</c:v>
                </c:pt>
                <c:pt idx="25">
                  <c:v>15</c:v>
                </c:pt>
                <c:pt idx="26">
                  <c:v>16</c:v>
                </c:pt>
                <c:pt idx="27">
                  <c:v>21</c:v>
                </c:pt>
                <c:pt idx="28">
                  <c:v>24</c:v>
                </c:pt>
                <c:pt idx="29">
                  <c:v>25</c:v>
                </c:pt>
                <c:pt idx="30">
                  <c:v>29</c:v>
                </c:pt>
                <c:pt idx="31">
                  <c:v>16</c:v>
                </c:pt>
                <c:pt idx="33">
                  <c:v>18</c:v>
                </c:pt>
                <c:pt idx="34">
                  <c:v>31</c:v>
                </c:pt>
                <c:pt idx="35">
                  <c:v>32</c:v>
                </c:pt>
                <c:pt idx="36">
                  <c:v>30</c:v>
                </c:pt>
                <c:pt idx="37">
                  <c:v>29</c:v>
                </c:pt>
                <c:pt idx="38">
                  <c:v>34</c:v>
                </c:pt>
                <c:pt idx="39">
                  <c:v>31</c:v>
                </c:pt>
                <c:pt idx="40">
                  <c:v>36</c:v>
                </c:pt>
                <c:pt idx="41">
                  <c:v>33</c:v>
                </c:pt>
                <c:pt idx="42">
                  <c:v>31</c:v>
                </c:pt>
                <c:pt idx="43">
                  <c:v>27</c:v>
                </c:pt>
                <c:pt idx="44">
                  <c:v>25</c:v>
                </c:pt>
                <c:pt idx="45">
                  <c:v>18</c:v>
                </c:pt>
                <c:pt idx="46">
                  <c:v>18</c:v>
                </c:pt>
                <c:pt idx="48">
                  <c:v>26</c:v>
                </c:pt>
                <c:pt idx="49">
                  <c:v>32</c:v>
                </c:pt>
                <c:pt idx="50">
                  <c:v>21</c:v>
                </c:pt>
                <c:pt idx="51">
                  <c:v>16</c:v>
                </c:pt>
                <c:pt idx="52">
                  <c:v>5</c:v>
                </c:pt>
                <c:pt idx="53">
                  <c:v>7</c:v>
                </c:pt>
                <c:pt idx="54">
                  <c:v>8</c:v>
                </c:pt>
                <c:pt idx="55">
                  <c:v>10</c:v>
                </c:pt>
                <c:pt idx="56">
                  <c:v>8</c:v>
                </c:pt>
                <c:pt idx="61">
                  <c:v>21</c:v>
                </c:pt>
                <c:pt idx="62">
                  <c:v>13</c:v>
                </c:pt>
                <c:pt idx="63">
                  <c:v>14</c:v>
                </c:pt>
                <c:pt idx="64">
                  <c:v>19</c:v>
                </c:pt>
                <c:pt idx="65">
                  <c:v>38</c:v>
                </c:pt>
                <c:pt idx="66">
                  <c:v>29</c:v>
                </c:pt>
              </c:numCache>
            </c:numRef>
          </c:xVal>
          <c:yVal>
            <c:numRef>
              <c:f>Sheet1!$L$2:$L$68</c:f>
              <c:numCache>
                <c:formatCode>General</c:formatCode>
                <c:ptCount val="67"/>
                <c:pt idx="0">
                  <c:v>9.2356687898089174</c:v>
                </c:pt>
                <c:pt idx="1">
                  <c:v>1</c:v>
                </c:pt>
                <c:pt idx="2">
                  <c:v>7.6433121019108334</c:v>
                </c:pt>
                <c:pt idx="3">
                  <c:v>1</c:v>
                </c:pt>
                <c:pt idx="4">
                  <c:v>1.5</c:v>
                </c:pt>
                <c:pt idx="5">
                  <c:v>0.8</c:v>
                </c:pt>
                <c:pt idx="6">
                  <c:v>0.60000000000000064</c:v>
                </c:pt>
                <c:pt idx="7">
                  <c:v>0.70000000000000062</c:v>
                </c:pt>
                <c:pt idx="8">
                  <c:v>0.2</c:v>
                </c:pt>
                <c:pt idx="9">
                  <c:v>0.70000000000000062</c:v>
                </c:pt>
                <c:pt idx="10">
                  <c:v>0.4</c:v>
                </c:pt>
                <c:pt idx="11">
                  <c:v>2.5477707006369492</c:v>
                </c:pt>
                <c:pt idx="12">
                  <c:v>10.509554140127403</c:v>
                </c:pt>
                <c:pt idx="13">
                  <c:v>2.2292993630573252</c:v>
                </c:pt>
                <c:pt idx="14">
                  <c:v>9.2356687898089174</c:v>
                </c:pt>
                <c:pt idx="15">
                  <c:v>10.509554140127403</c:v>
                </c:pt>
                <c:pt idx="16">
                  <c:v>6.3694267515923562</c:v>
                </c:pt>
                <c:pt idx="17">
                  <c:v>1.3</c:v>
                </c:pt>
                <c:pt idx="19">
                  <c:v>2.5477707006369492</c:v>
                </c:pt>
                <c:pt idx="21">
                  <c:v>4.1401273885350305</c:v>
                </c:pt>
                <c:pt idx="22">
                  <c:v>8.280254777070061</c:v>
                </c:pt>
                <c:pt idx="23">
                  <c:v>7.9617834394904454</c:v>
                </c:pt>
                <c:pt idx="25">
                  <c:v>1.592356687898089</c:v>
                </c:pt>
                <c:pt idx="26">
                  <c:v>2.5477707006369492</c:v>
                </c:pt>
                <c:pt idx="27">
                  <c:v>3.8216560509554141</c:v>
                </c:pt>
                <c:pt idx="28">
                  <c:v>5.7324840764331206</c:v>
                </c:pt>
                <c:pt idx="29">
                  <c:v>4.4585987261146514</c:v>
                </c:pt>
                <c:pt idx="30">
                  <c:v>6.0509554140127388</c:v>
                </c:pt>
                <c:pt idx="31">
                  <c:v>1.3</c:v>
                </c:pt>
                <c:pt idx="33">
                  <c:v>1.2</c:v>
                </c:pt>
                <c:pt idx="34">
                  <c:v>11.46496815286625</c:v>
                </c:pt>
                <c:pt idx="35">
                  <c:v>10.19108280254777</c:v>
                </c:pt>
                <c:pt idx="36">
                  <c:v>5.4140127388535015</c:v>
                </c:pt>
                <c:pt idx="37">
                  <c:v>12.738853503184711</c:v>
                </c:pt>
                <c:pt idx="38">
                  <c:v>14.64968152866242</c:v>
                </c:pt>
                <c:pt idx="39">
                  <c:v>12.420382165605096</c:v>
                </c:pt>
                <c:pt idx="40">
                  <c:v>17.515923566878985</c:v>
                </c:pt>
                <c:pt idx="41">
                  <c:v>5.0955414012738904</c:v>
                </c:pt>
                <c:pt idx="42">
                  <c:v>6.0509554140127388</c:v>
                </c:pt>
                <c:pt idx="43">
                  <c:v>8.5987261146496827</c:v>
                </c:pt>
                <c:pt idx="44">
                  <c:v>4.2993630573248511</c:v>
                </c:pt>
                <c:pt idx="45">
                  <c:v>2.5477707006369492</c:v>
                </c:pt>
                <c:pt idx="46">
                  <c:v>1.5</c:v>
                </c:pt>
                <c:pt idx="48">
                  <c:v>2.5477707006369492</c:v>
                </c:pt>
                <c:pt idx="49">
                  <c:v>19.426751592356688</c:v>
                </c:pt>
                <c:pt idx="50">
                  <c:v>1.6</c:v>
                </c:pt>
                <c:pt idx="51">
                  <c:v>0.70000000000000062</c:v>
                </c:pt>
                <c:pt idx="52">
                  <c:v>0.30000000000000032</c:v>
                </c:pt>
                <c:pt idx="53">
                  <c:v>0.4</c:v>
                </c:pt>
                <c:pt idx="54">
                  <c:v>0.30000000000000032</c:v>
                </c:pt>
                <c:pt idx="55">
                  <c:v>0.5</c:v>
                </c:pt>
                <c:pt idx="56">
                  <c:v>0.4</c:v>
                </c:pt>
                <c:pt idx="61">
                  <c:v>1.1000000000000001</c:v>
                </c:pt>
                <c:pt idx="62">
                  <c:v>1.1000000000000001</c:v>
                </c:pt>
                <c:pt idx="63">
                  <c:v>1.4</c:v>
                </c:pt>
                <c:pt idx="64">
                  <c:v>1.3</c:v>
                </c:pt>
                <c:pt idx="65">
                  <c:v>20</c:v>
                </c:pt>
                <c:pt idx="66">
                  <c:v>12.6</c:v>
                </c:pt>
              </c:numCache>
            </c:numRef>
          </c:yVal>
        </c:ser>
        <c:axId val="87988096"/>
        <c:axId val="87990272"/>
      </c:scatterChart>
      <c:valAx>
        <c:axId val="879880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Age</a:t>
                </a:r>
                <a:r>
                  <a:rPr lang="ru-RU" dirty="0" smtClean="0"/>
                  <a:t>, </a:t>
                </a:r>
                <a:r>
                  <a:rPr lang="en-US" dirty="0" smtClean="0"/>
                  <a:t>years</a:t>
                </a:r>
                <a:endParaRPr lang="ru-RU" dirty="0"/>
              </a:p>
            </c:rich>
          </c:tx>
          <c:layout/>
        </c:title>
        <c:numFmt formatCode="General" sourceLinked="1"/>
        <c:tickLblPos val="nextTo"/>
        <c:crossAx val="87990272"/>
        <c:crosses val="autoZero"/>
        <c:crossBetween val="midCat"/>
      </c:valAx>
      <c:valAx>
        <c:axId val="8799027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Trunk diameter</a:t>
                </a:r>
                <a:r>
                  <a:rPr lang="ru-RU" dirty="0" smtClean="0"/>
                  <a:t>,</a:t>
                </a:r>
                <a:r>
                  <a:rPr lang="en-US" dirty="0" smtClean="0"/>
                  <a:t>cm</a:t>
                </a:r>
                <a:endParaRPr lang="ru-RU" dirty="0"/>
              </a:p>
            </c:rich>
          </c:tx>
          <c:layout/>
        </c:title>
        <c:numFmt formatCode="General" sourceLinked="1"/>
        <c:tickLblPos val="nextTo"/>
        <c:crossAx val="87988096"/>
        <c:crosses val="autoZero"/>
        <c:crossBetween val="midCat"/>
      </c:valAx>
    </c:plotArea>
    <c:plotVisOnly val="1"/>
    <c:dispBlanksAs val="gap"/>
  </c:chart>
  <c:txPr>
    <a:bodyPr/>
    <a:lstStyle/>
    <a:p>
      <a:pPr>
        <a:defRPr sz="16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9906893217295227"/>
          <c:y val="6.5041122935204282E-2"/>
          <c:w val="0.73719436386241188"/>
          <c:h val="0.56438656942925991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power"/>
            <c:dispRSqr val="1"/>
            <c:dispEq val="1"/>
            <c:trendlineLbl>
              <c:layout>
                <c:manualLayout>
                  <c:x val="-0.10840968742543552"/>
                  <c:y val="5.2576468363247234E-3"/>
                </c:manualLayout>
              </c:layout>
              <c:numFmt formatCode="General" sourceLinked="0"/>
            </c:trendlineLbl>
          </c:trendline>
          <c:xVal>
            <c:numRef>
              <c:f>Sheet1!$O$2:$O$47</c:f>
              <c:numCache>
                <c:formatCode>General</c:formatCode>
                <c:ptCount val="46"/>
                <c:pt idx="0">
                  <c:v>137</c:v>
                </c:pt>
                <c:pt idx="1">
                  <c:v>130</c:v>
                </c:pt>
                <c:pt idx="2">
                  <c:v>120</c:v>
                </c:pt>
                <c:pt idx="3">
                  <c:v>122</c:v>
                </c:pt>
                <c:pt idx="4">
                  <c:v>104</c:v>
                </c:pt>
                <c:pt idx="5">
                  <c:v>100</c:v>
                </c:pt>
                <c:pt idx="6">
                  <c:v>80</c:v>
                </c:pt>
                <c:pt idx="7">
                  <c:v>126</c:v>
                </c:pt>
                <c:pt idx="8">
                  <c:v>73</c:v>
                </c:pt>
                <c:pt idx="9">
                  <c:v>100</c:v>
                </c:pt>
                <c:pt idx="10">
                  <c:v>80</c:v>
                </c:pt>
                <c:pt idx="11">
                  <c:v>56</c:v>
                </c:pt>
                <c:pt idx="12">
                  <c:v>77</c:v>
                </c:pt>
                <c:pt idx="13">
                  <c:v>84</c:v>
                </c:pt>
                <c:pt idx="14">
                  <c:v>51</c:v>
                </c:pt>
                <c:pt idx="15">
                  <c:v>68</c:v>
                </c:pt>
                <c:pt idx="16">
                  <c:v>61</c:v>
                </c:pt>
                <c:pt idx="17">
                  <c:v>62</c:v>
                </c:pt>
                <c:pt idx="18">
                  <c:v>75</c:v>
                </c:pt>
                <c:pt idx="19">
                  <c:v>40</c:v>
                </c:pt>
                <c:pt idx="20">
                  <c:v>98</c:v>
                </c:pt>
                <c:pt idx="21">
                  <c:v>56</c:v>
                </c:pt>
                <c:pt idx="22">
                  <c:v>20</c:v>
                </c:pt>
                <c:pt idx="23">
                  <c:v>150</c:v>
                </c:pt>
                <c:pt idx="24">
                  <c:v>87</c:v>
                </c:pt>
                <c:pt idx="25">
                  <c:v>39</c:v>
                </c:pt>
                <c:pt idx="26">
                  <c:v>34</c:v>
                </c:pt>
                <c:pt idx="27">
                  <c:v>160</c:v>
                </c:pt>
                <c:pt idx="28">
                  <c:v>40</c:v>
                </c:pt>
                <c:pt idx="29">
                  <c:v>33</c:v>
                </c:pt>
                <c:pt idx="30">
                  <c:v>75</c:v>
                </c:pt>
                <c:pt idx="31">
                  <c:v>46</c:v>
                </c:pt>
                <c:pt idx="32">
                  <c:v>82</c:v>
                </c:pt>
                <c:pt idx="33">
                  <c:v>48</c:v>
                </c:pt>
                <c:pt idx="34">
                  <c:v>76</c:v>
                </c:pt>
                <c:pt idx="35">
                  <c:v>86</c:v>
                </c:pt>
                <c:pt idx="36">
                  <c:v>89</c:v>
                </c:pt>
                <c:pt idx="37">
                  <c:v>65</c:v>
                </c:pt>
                <c:pt idx="38">
                  <c:v>57</c:v>
                </c:pt>
                <c:pt idx="39">
                  <c:v>72</c:v>
                </c:pt>
                <c:pt idx="40">
                  <c:v>80</c:v>
                </c:pt>
                <c:pt idx="41">
                  <c:v>10</c:v>
                </c:pt>
                <c:pt idx="42">
                  <c:v>15</c:v>
                </c:pt>
                <c:pt idx="43">
                  <c:v>14</c:v>
                </c:pt>
                <c:pt idx="44">
                  <c:v>10</c:v>
                </c:pt>
                <c:pt idx="45">
                  <c:v>12</c:v>
                </c:pt>
              </c:numCache>
            </c:numRef>
          </c:xVal>
          <c:yVal>
            <c:numRef>
              <c:f>Sheet1!$P$2:$P$47</c:f>
              <c:numCache>
                <c:formatCode>General</c:formatCode>
                <c:ptCount val="46"/>
                <c:pt idx="0">
                  <c:v>48</c:v>
                </c:pt>
                <c:pt idx="1">
                  <c:v>40</c:v>
                </c:pt>
                <c:pt idx="2">
                  <c:v>36</c:v>
                </c:pt>
                <c:pt idx="3">
                  <c:v>38</c:v>
                </c:pt>
                <c:pt idx="4">
                  <c:v>32</c:v>
                </c:pt>
                <c:pt idx="5">
                  <c:v>34</c:v>
                </c:pt>
                <c:pt idx="6">
                  <c:v>34</c:v>
                </c:pt>
                <c:pt idx="7">
                  <c:v>38</c:v>
                </c:pt>
                <c:pt idx="8">
                  <c:v>20</c:v>
                </c:pt>
                <c:pt idx="9">
                  <c:v>30</c:v>
                </c:pt>
                <c:pt idx="10">
                  <c:v>29</c:v>
                </c:pt>
                <c:pt idx="11">
                  <c:v>13</c:v>
                </c:pt>
                <c:pt idx="12">
                  <c:v>15</c:v>
                </c:pt>
                <c:pt idx="13">
                  <c:v>19</c:v>
                </c:pt>
                <c:pt idx="14">
                  <c:v>9</c:v>
                </c:pt>
                <c:pt idx="15">
                  <c:v>15</c:v>
                </c:pt>
                <c:pt idx="16">
                  <c:v>19</c:v>
                </c:pt>
                <c:pt idx="17">
                  <c:v>19</c:v>
                </c:pt>
                <c:pt idx="18">
                  <c:v>29</c:v>
                </c:pt>
                <c:pt idx="19">
                  <c:v>12</c:v>
                </c:pt>
                <c:pt idx="20">
                  <c:v>26.8</c:v>
                </c:pt>
                <c:pt idx="21">
                  <c:v>7</c:v>
                </c:pt>
                <c:pt idx="22">
                  <c:v>3</c:v>
                </c:pt>
                <c:pt idx="23">
                  <c:v>31</c:v>
                </c:pt>
                <c:pt idx="24">
                  <c:v>29</c:v>
                </c:pt>
                <c:pt idx="25">
                  <c:v>9</c:v>
                </c:pt>
                <c:pt idx="26">
                  <c:v>6.2</c:v>
                </c:pt>
                <c:pt idx="27">
                  <c:v>48</c:v>
                </c:pt>
                <c:pt idx="28">
                  <c:v>4</c:v>
                </c:pt>
                <c:pt idx="29">
                  <c:v>6</c:v>
                </c:pt>
                <c:pt idx="30">
                  <c:v>17</c:v>
                </c:pt>
                <c:pt idx="31">
                  <c:v>9</c:v>
                </c:pt>
                <c:pt idx="32">
                  <c:v>26.6</c:v>
                </c:pt>
                <c:pt idx="33">
                  <c:v>15</c:v>
                </c:pt>
                <c:pt idx="34">
                  <c:v>23</c:v>
                </c:pt>
                <c:pt idx="35">
                  <c:v>25</c:v>
                </c:pt>
                <c:pt idx="36">
                  <c:v>23</c:v>
                </c:pt>
                <c:pt idx="37">
                  <c:v>14</c:v>
                </c:pt>
                <c:pt idx="38">
                  <c:v>16</c:v>
                </c:pt>
                <c:pt idx="39">
                  <c:v>15</c:v>
                </c:pt>
                <c:pt idx="40">
                  <c:v>19</c:v>
                </c:pt>
                <c:pt idx="41">
                  <c:v>2</c:v>
                </c:pt>
                <c:pt idx="42">
                  <c:v>1.1000000000000001</c:v>
                </c:pt>
                <c:pt idx="43">
                  <c:v>0.8</c:v>
                </c:pt>
                <c:pt idx="44">
                  <c:v>0.60000000000000064</c:v>
                </c:pt>
                <c:pt idx="45">
                  <c:v>0.70000000000000062</c:v>
                </c:pt>
              </c:numCache>
            </c:numRef>
          </c:yVal>
        </c:ser>
        <c:axId val="88220416"/>
        <c:axId val="88222336"/>
      </c:scatterChart>
      <c:valAx>
        <c:axId val="88220416"/>
        <c:scaling>
          <c:orientation val="minMax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kern="1200" baseline="0" dirty="0" smtClean="0">
                    <a:solidFill>
                      <a:srgbClr val="000000"/>
                    </a:solidFill>
                  </a:rPr>
                  <a:t>Age</a:t>
                </a:r>
                <a:r>
                  <a:rPr lang="ru-RU" sz="1600" b="1" i="0" kern="1200" baseline="0" dirty="0" smtClean="0">
                    <a:solidFill>
                      <a:srgbClr val="000000"/>
                    </a:solidFill>
                  </a:rPr>
                  <a:t>, </a:t>
                </a:r>
                <a:r>
                  <a:rPr lang="en-US" sz="1600" b="1" i="0" kern="1200" baseline="0" dirty="0" smtClean="0">
                    <a:solidFill>
                      <a:srgbClr val="000000"/>
                    </a:solidFill>
                  </a:rPr>
                  <a:t>years</a:t>
                </a:r>
                <a:endParaRPr lang="ru-RU" sz="1600" b="1" i="0" kern="1200" baseline="0" dirty="0">
                  <a:solidFill>
                    <a:srgbClr val="000000"/>
                  </a:solidFill>
                </a:endParaRPr>
              </a:p>
            </c:rich>
          </c:tx>
          <c:layout/>
        </c:title>
        <c:numFmt formatCode="General" sourceLinked="1"/>
        <c:tickLblPos val="nextTo"/>
        <c:crossAx val="88222336"/>
        <c:crosses val="autoZero"/>
        <c:crossBetween val="midCat"/>
      </c:valAx>
      <c:valAx>
        <c:axId val="88222336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 b="1" i="0" baseline="0" dirty="0" smtClean="0"/>
                  <a:t>Trunk diameter</a:t>
                </a:r>
                <a:r>
                  <a:rPr lang="ru-RU" sz="1600" b="1" i="0" baseline="0" dirty="0" smtClean="0"/>
                  <a:t>,</a:t>
                </a:r>
                <a:r>
                  <a:rPr lang="en-US" sz="1600" b="1" i="0" baseline="0" dirty="0" smtClean="0"/>
                  <a:t>cm</a:t>
                </a:r>
                <a:endParaRPr lang="ru-RU" sz="1600" dirty="0"/>
              </a:p>
            </c:rich>
          </c:tx>
          <c:layout/>
        </c:title>
        <c:numFmt formatCode="General" sourceLinked="1"/>
        <c:tickLblPos val="nextTo"/>
        <c:crossAx val="88220416"/>
        <c:crosses val="autoZero"/>
        <c:crossBetween val="midCat"/>
      </c:valAx>
    </c:plotArea>
    <c:plotVisOnly val="1"/>
    <c:dispBlanksAs val="gap"/>
  </c:chart>
  <c:txPr>
    <a:bodyPr/>
    <a:lstStyle/>
    <a:p>
      <a:pPr>
        <a:defRPr sz="16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1"/>
          <c:order val="0"/>
          <c:tx>
            <c:strRef>
              <c:f>'диаграммы к докладу'!$A$3</c:f>
              <c:strCache>
                <c:ptCount val="1"/>
                <c:pt idx="0">
                  <c:v>высота, м</c:v>
                </c:pt>
              </c:strCache>
            </c:strRef>
          </c:tx>
          <c:spPr>
            <a:ln w="28575">
              <a:noFill/>
            </a:ln>
          </c:spPr>
          <c:trendline>
            <c:trendlineType val="log"/>
            <c:dispRSqr val="1"/>
            <c:dispEq val="1"/>
            <c:trendlineLbl>
              <c:layout>
                <c:manualLayout>
                  <c:x val="-8.6068581705064665E-2"/>
                  <c:y val="0.26464732477927899"/>
                </c:manualLayout>
              </c:layout>
              <c:numFmt formatCode="General" sourceLinked="0"/>
            </c:trendlineLbl>
          </c:trendline>
          <c:xVal>
            <c:numRef>
              <c:f>'диаграммы к докладу'!$B$2:$E$2</c:f>
              <c:numCache>
                <c:formatCode>General</c:formatCode>
                <c:ptCount val="4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</c:numCache>
            </c:numRef>
          </c:xVal>
          <c:yVal>
            <c:numRef>
              <c:f>'диаграммы к докладу'!$B$3:$E$3</c:f>
              <c:numCache>
                <c:formatCode>General</c:formatCode>
                <c:ptCount val="4"/>
                <c:pt idx="0">
                  <c:v>17</c:v>
                </c:pt>
                <c:pt idx="1">
                  <c:v>12.3</c:v>
                </c:pt>
                <c:pt idx="2">
                  <c:v>4.3</c:v>
                </c:pt>
                <c:pt idx="3">
                  <c:v>3.1</c:v>
                </c:pt>
              </c:numCache>
            </c:numRef>
          </c:yVal>
        </c:ser>
        <c:ser>
          <c:idx val="2"/>
          <c:order val="1"/>
          <c:tx>
            <c:strRef>
              <c:f>'диаграммы к докладу'!$A$4</c:f>
              <c:strCache>
                <c:ptCount val="1"/>
                <c:pt idx="0">
                  <c:v>диаметр, см</c:v>
                </c:pt>
              </c:strCache>
            </c:strRef>
          </c:tx>
          <c:spPr>
            <a:ln w="28575">
              <a:noFill/>
            </a:ln>
          </c:spPr>
          <c:trendline>
            <c:trendlineType val="log"/>
            <c:dispRSqr val="1"/>
            <c:dispEq val="1"/>
            <c:trendlineLbl>
              <c:layout>
                <c:manualLayout>
                  <c:x val="-0.11384635948284243"/>
                  <c:y val="4.5926358655605452E-2"/>
                </c:manualLayout>
              </c:layout>
              <c:numFmt formatCode="General" sourceLinked="0"/>
            </c:trendlineLbl>
          </c:trendline>
          <c:xVal>
            <c:numRef>
              <c:f>'диаграммы к докладу'!$B$2:$E$2</c:f>
              <c:numCache>
                <c:formatCode>General</c:formatCode>
                <c:ptCount val="4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</c:numCache>
            </c:numRef>
          </c:xVal>
          <c:yVal>
            <c:numRef>
              <c:f>'диаграммы к докладу'!$B$4:$E$4</c:f>
              <c:numCache>
                <c:formatCode>General</c:formatCode>
                <c:ptCount val="4"/>
                <c:pt idx="0">
                  <c:v>20</c:v>
                </c:pt>
                <c:pt idx="1">
                  <c:v>15</c:v>
                </c:pt>
                <c:pt idx="2">
                  <c:v>5.9</c:v>
                </c:pt>
                <c:pt idx="3">
                  <c:v>4.0999999999999996</c:v>
                </c:pt>
              </c:numCache>
            </c:numRef>
          </c:yVal>
        </c:ser>
        <c:axId val="88281856"/>
        <c:axId val="88283776"/>
      </c:scatterChart>
      <c:valAx>
        <c:axId val="882818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Succession age</a:t>
                </a:r>
                <a:r>
                  <a:rPr lang="ru-RU" dirty="0" smtClean="0"/>
                  <a:t>, </a:t>
                </a:r>
                <a:r>
                  <a:rPr lang="en-US" dirty="0" smtClean="0"/>
                  <a:t>years</a:t>
                </a:r>
                <a:endParaRPr lang="ru-RU" dirty="0"/>
              </a:p>
            </c:rich>
          </c:tx>
          <c:layout/>
        </c:title>
        <c:numFmt formatCode="General" sourceLinked="1"/>
        <c:tickLblPos val="nextTo"/>
        <c:crossAx val="88283776"/>
        <c:crosses val="autoZero"/>
        <c:crossBetween val="midCat"/>
      </c:valAx>
      <c:valAx>
        <c:axId val="88283776"/>
        <c:scaling>
          <c:orientation val="minMax"/>
        </c:scaling>
        <c:axPos val="l"/>
        <c:majorGridlines/>
        <c:numFmt formatCode="General" sourceLinked="1"/>
        <c:tickLblPos val="nextTo"/>
        <c:crossAx val="88281856"/>
        <c:crosses val="autoZero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82309371050840918"/>
          <c:y val="0.16323838661733592"/>
          <c:w val="0.15333722173617201"/>
          <c:h val="0.25731827679545805"/>
        </c:manualLayout>
      </c:layout>
    </c:legend>
    <c:plotVisOnly val="1"/>
    <c:dispBlanksAs val="gap"/>
  </c:chart>
  <c:txPr>
    <a:bodyPr/>
    <a:lstStyle/>
    <a:p>
      <a:pPr>
        <a:defRPr sz="16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692311965337186"/>
          <c:y val="3.4264284962489545E-2"/>
          <c:w val="0.55879994815390965"/>
          <c:h val="0.82142225425245152"/>
        </c:manualLayout>
      </c:layout>
      <c:scatterChart>
        <c:scatterStyle val="lineMarker"/>
        <c:ser>
          <c:idx val="0"/>
          <c:order val="0"/>
          <c:tx>
            <c:strRef>
              <c:f>Лист4!$A$40</c:f>
              <c:strCache>
                <c:ptCount val="1"/>
                <c:pt idx="0">
                  <c:v>Vaccinium vitis-idaea</c:v>
                </c:pt>
              </c:strCache>
            </c:strRef>
          </c:tx>
          <c:xVal>
            <c:numRef>
              <c:f>Лист4!$B$39:$F$39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Лист4!$B$40:$F$40</c:f>
              <c:numCache>
                <c:formatCode>General</c:formatCode>
                <c:ptCount val="5"/>
                <c:pt idx="0">
                  <c:v>0.90909090909090906</c:v>
                </c:pt>
                <c:pt idx="1">
                  <c:v>0.9</c:v>
                </c:pt>
                <c:pt idx="2">
                  <c:v>0.44444444444444442</c:v>
                </c:pt>
                <c:pt idx="3">
                  <c:v>0.18750000000000022</c:v>
                </c:pt>
                <c:pt idx="4">
                  <c:v>0</c:v>
                </c:pt>
              </c:numCache>
            </c:numRef>
          </c:yVal>
        </c:ser>
        <c:ser>
          <c:idx val="1"/>
          <c:order val="1"/>
          <c:tx>
            <c:strRef>
              <c:f>Лист4!$A$41</c:f>
              <c:strCache>
                <c:ptCount val="1"/>
                <c:pt idx="0">
                  <c:v>Pleurozium schreberi</c:v>
                </c:pt>
              </c:strCache>
            </c:strRef>
          </c:tx>
          <c:xVal>
            <c:numRef>
              <c:f>Лист4!$B$39:$F$39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Лист4!$B$41:$F$41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0.33333333333333331</c:v>
                </c:pt>
                <c:pt idx="3">
                  <c:v>6.25E-2</c:v>
                </c:pt>
                <c:pt idx="4">
                  <c:v>0</c:v>
                </c:pt>
              </c:numCache>
            </c:numRef>
          </c:yVal>
        </c:ser>
        <c:ser>
          <c:idx val="2"/>
          <c:order val="2"/>
          <c:tx>
            <c:strRef>
              <c:f>Лист4!$A$42</c:f>
              <c:strCache>
                <c:ptCount val="1"/>
                <c:pt idx="0">
                  <c:v>Dicranum polysetum</c:v>
                </c:pt>
              </c:strCache>
            </c:strRef>
          </c:tx>
          <c:xVal>
            <c:numRef>
              <c:f>Лист4!$B$39:$F$39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Лист4!$B$42:$F$42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0.44444444444444442</c:v>
                </c:pt>
                <c:pt idx="3">
                  <c:v>0.125</c:v>
                </c:pt>
                <c:pt idx="4">
                  <c:v>0</c:v>
                </c:pt>
              </c:numCache>
            </c:numRef>
          </c:yVal>
        </c:ser>
        <c:ser>
          <c:idx val="3"/>
          <c:order val="3"/>
          <c:tx>
            <c:strRef>
              <c:f>Лист4!$A$43</c:f>
              <c:strCache>
                <c:ptCount val="1"/>
                <c:pt idx="0">
                  <c:v>Dicranum scoparium</c:v>
                </c:pt>
              </c:strCache>
            </c:strRef>
          </c:tx>
          <c:xVal>
            <c:numRef>
              <c:f>Лист4!$B$39:$F$39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Лист4!$B$43:$F$43</c:f>
              <c:numCache>
                <c:formatCode>General</c:formatCode>
                <c:ptCount val="5"/>
                <c:pt idx="0">
                  <c:v>0.63636363636363724</c:v>
                </c:pt>
                <c:pt idx="1">
                  <c:v>0.4</c:v>
                </c:pt>
                <c:pt idx="2">
                  <c:v>0.22222222222222221</c:v>
                </c:pt>
                <c:pt idx="3">
                  <c:v>0.125</c:v>
                </c:pt>
                <c:pt idx="4">
                  <c:v>0</c:v>
                </c:pt>
              </c:numCache>
            </c:numRef>
          </c:yVal>
        </c:ser>
        <c:ser>
          <c:idx val="4"/>
          <c:order val="4"/>
          <c:tx>
            <c:strRef>
              <c:f>Лист4!$A$44</c:f>
              <c:strCache>
                <c:ptCount val="1"/>
                <c:pt idx="0">
                  <c:v>Dicranum fuscescens</c:v>
                </c:pt>
              </c:strCache>
            </c:strRef>
          </c:tx>
          <c:xVal>
            <c:numRef>
              <c:f>Лист4!$B$39:$F$39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Лист4!$B$44:$F$44</c:f>
              <c:numCache>
                <c:formatCode>General</c:formatCode>
                <c:ptCount val="5"/>
                <c:pt idx="0">
                  <c:v>0.18181818181818213</c:v>
                </c:pt>
                <c:pt idx="1">
                  <c:v>0.1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yVal>
        </c:ser>
        <c:ser>
          <c:idx val="5"/>
          <c:order val="5"/>
          <c:tx>
            <c:strRef>
              <c:f>Лист4!$A$45</c:f>
              <c:strCache>
                <c:ptCount val="1"/>
                <c:pt idx="0">
                  <c:v>Polytrichum juniperinum</c:v>
                </c:pt>
              </c:strCache>
            </c:strRef>
          </c:tx>
          <c:xVal>
            <c:numRef>
              <c:f>Лист4!$B$39:$F$39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Лист4!$B$45:$F$45</c:f>
              <c:numCache>
                <c:formatCode>General</c:formatCode>
                <c:ptCount val="5"/>
                <c:pt idx="0">
                  <c:v>0.54545454545454541</c:v>
                </c:pt>
                <c:pt idx="1">
                  <c:v>0.30000000000000032</c:v>
                </c:pt>
                <c:pt idx="2">
                  <c:v>0.33333333333333331</c:v>
                </c:pt>
                <c:pt idx="3">
                  <c:v>0</c:v>
                </c:pt>
                <c:pt idx="4">
                  <c:v>0</c:v>
                </c:pt>
              </c:numCache>
            </c:numRef>
          </c:yVal>
        </c:ser>
        <c:ser>
          <c:idx val="7"/>
          <c:order val="6"/>
          <c:tx>
            <c:strRef>
              <c:f>Лист4!$A$46</c:f>
              <c:strCache>
                <c:ptCount val="1"/>
                <c:pt idx="0">
                  <c:v>Cladonia rangiferina</c:v>
                </c:pt>
              </c:strCache>
            </c:strRef>
          </c:tx>
          <c:xVal>
            <c:numRef>
              <c:f>Лист4!$B$39:$F$39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Лист4!$B$46:$F$46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0.8125</c:v>
                </c:pt>
                <c:pt idx="4">
                  <c:v>0</c:v>
                </c:pt>
              </c:numCache>
            </c:numRef>
          </c:yVal>
        </c:ser>
        <c:ser>
          <c:idx val="8"/>
          <c:order val="7"/>
          <c:tx>
            <c:strRef>
              <c:f>Лист4!$A$47</c:f>
              <c:strCache>
                <c:ptCount val="1"/>
                <c:pt idx="0">
                  <c:v>Cladonia uncialis</c:v>
                </c:pt>
              </c:strCache>
            </c:strRef>
          </c:tx>
          <c:xVal>
            <c:numRef>
              <c:f>Лист4!$B$39:$F$39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Лист4!$B$47:$F$47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0.75000000000000089</c:v>
                </c:pt>
                <c:pt idx="4">
                  <c:v>0</c:v>
                </c:pt>
              </c:numCache>
            </c:numRef>
          </c:yVal>
        </c:ser>
        <c:ser>
          <c:idx val="9"/>
          <c:order val="8"/>
          <c:tx>
            <c:strRef>
              <c:f>Лист4!$A$48</c:f>
              <c:strCache>
                <c:ptCount val="1"/>
                <c:pt idx="0">
                  <c:v>Cladonia arbuscula</c:v>
                </c:pt>
              </c:strCache>
            </c:strRef>
          </c:tx>
          <c:xVal>
            <c:numRef>
              <c:f>Лист4!$B$39:$F$39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Лист4!$B$48:$F$48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0.55555555555555569</c:v>
                </c:pt>
                <c:pt idx="3">
                  <c:v>0.37500000000000039</c:v>
                </c:pt>
                <c:pt idx="4">
                  <c:v>0</c:v>
                </c:pt>
              </c:numCache>
            </c:numRef>
          </c:yVal>
        </c:ser>
        <c:ser>
          <c:idx val="10"/>
          <c:order val="9"/>
          <c:tx>
            <c:strRef>
              <c:f>Лист4!$A$49</c:f>
              <c:strCache>
                <c:ptCount val="1"/>
                <c:pt idx="0">
                  <c:v>Cladonia stellaris</c:v>
                </c:pt>
              </c:strCache>
            </c:strRef>
          </c:tx>
          <c:xVal>
            <c:numRef>
              <c:f>Лист4!$B$39:$F$39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Лист4!$B$49:$F$49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0.22222222222222221</c:v>
                </c:pt>
                <c:pt idx="3">
                  <c:v>0.18750000000000022</c:v>
                </c:pt>
                <c:pt idx="4">
                  <c:v>0</c:v>
                </c:pt>
              </c:numCache>
            </c:numRef>
          </c:yVal>
        </c:ser>
        <c:ser>
          <c:idx val="11"/>
          <c:order val="10"/>
          <c:tx>
            <c:strRef>
              <c:f>Лист4!$A$50</c:f>
              <c:strCache>
                <c:ptCount val="1"/>
                <c:pt idx="0">
                  <c:v>Cetraria islandica</c:v>
                </c:pt>
              </c:strCache>
            </c:strRef>
          </c:tx>
          <c:xVal>
            <c:numRef>
              <c:f>Лист4!$B$39:$F$39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Лист4!$B$50:$F$50</c:f>
              <c:numCache>
                <c:formatCode>General</c:formatCode>
                <c:ptCount val="5"/>
                <c:pt idx="0">
                  <c:v>1</c:v>
                </c:pt>
                <c:pt idx="1">
                  <c:v>0.9</c:v>
                </c:pt>
                <c:pt idx="2">
                  <c:v>0.1111111111111111</c:v>
                </c:pt>
                <c:pt idx="3">
                  <c:v>0.125</c:v>
                </c:pt>
                <c:pt idx="4">
                  <c:v>0</c:v>
                </c:pt>
              </c:numCache>
            </c:numRef>
          </c:yVal>
        </c:ser>
        <c:ser>
          <c:idx val="12"/>
          <c:order val="11"/>
          <c:tx>
            <c:strRef>
              <c:f>Лист4!$A$51</c:f>
              <c:strCache>
                <c:ptCount val="1"/>
                <c:pt idx="0">
                  <c:v>Cetraria ericetorum</c:v>
                </c:pt>
              </c:strCache>
            </c:strRef>
          </c:tx>
          <c:xVal>
            <c:numRef>
              <c:f>Лист4!$B$39:$F$39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Лист4!$B$51:$F$51</c:f>
              <c:numCache>
                <c:formatCode>General</c:formatCode>
                <c:ptCount val="5"/>
                <c:pt idx="0">
                  <c:v>0.36363636363636381</c:v>
                </c:pt>
                <c:pt idx="1">
                  <c:v>0.30000000000000032</c:v>
                </c:pt>
                <c:pt idx="2">
                  <c:v>0.22222222222222221</c:v>
                </c:pt>
                <c:pt idx="3">
                  <c:v>6.25E-2</c:v>
                </c:pt>
                <c:pt idx="4">
                  <c:v>0</c:v>
                </c:pt>
              </c:numCache>
            </c:numRef>
          </c:yVal>
        </c:ser>
        <c:ser>
          <c:idx val="6"/>
          <c:order val="12"/>
          <c:tx>
            <c:strRef>
              <c:f>Лист4!$A$52</c:f>
              <c:strCache>
                <c:ptCount val="1"/>
                <c:pt idx="0">
                  <c:v>Cladonia cornuta</c:v>
                </c:pt>
              </c:strCache>
            </c:strRef>
          </c:tx>
          <c:xVal>
            <c:numRef>
              <c:f>Лист4!$B$39:$F$39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Лист4!$B$52:$F$52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0.77777777777777868</c:v>
                </c:pt>
                <c:pt idx="3">
                  <c:v>0.8125</c:v>
                </c:pt>
                <c:pt idx="4">
                  <c:v>0.44444444444444442</c:v>
                </c:pt>
              </c:numCache>
            </c:numRef>
          </c:yVal>
        </c:ser>
        <c:ser>
          <c:idx val="13"/>
          <c:order val="13"/>
          <c:tx>
            <c:strRef>
              <c:f>Лист4!$A$53</c:f>
              <c:strCache>
                <c:ptCount val="1"/>
                <c:pt idx="0">
                  <c:v>Cladonia phyllophora</c:v>
                </c:pt>
              </c:strCache>
            </c:strRef>
          </c:tx>
          <c:xVal>
            <c:numRef>
              <c:f>Лист4!$B$39:$F$39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Лист4!$B$53:$F$53</c:f>
              <c:numCache>
                <c:formatCode>General</c:formatCode>
                <c:ptCount val="5"/>
                <c:pt idx="0">
                  <c:v>0.72727272727272729</c:v>
                </c:pt>
                <c:pt idx="1">
                  <c:v>0.70000000000000062</c:v>
                </c:pt>
                <c:pt idx="2">
                  <c:v>0.44444444444444442</c:v>
                </c:pt>
                <c:pt idx="3">
                  <c:v>0.43750000000000039</c:v>
                </c:pt>
                <c:pt idx="4">
                  <c:v>0</c:v>
                </c:pt>
              </c:numCache>
            </c:numRef>
          </c:yVal>
        </c:ser>
        <c:ser>
          <c:idx val="14"/>
          <c:order val="14"/>
          <c:tx>
            <c:strRef>
              <c:f>Лист4!$A$54</c:f>
              <c:strCache>
                <c:ptCount val="1"/>
                <c:pt idx="0">
                  <c:v>Cladonia deformis</c:v>
                </c:pt>
              </c:strCache>
            </c:strRef>
          </c:tx>
          <c:xVal>
            <c:numRef>
              <c:f>Лист4!$B$39:$F$39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Лист4!$B$54:$F$54</c:f>
              <c:numCache>
                <c:formatCode>General</c:formatCode>
                <c:ptCount val="5"/>
                <c:pt idx="0">
                  <c:v>0.90909090909090906</c:v>
                </c:pt>
                <c:pt idx="1">
                  <c:v>0.9</c:v>
                </c:pt>
                <c:pt idx="2">
                  <c:v>0.44444444444444442</c:v>
                </c:pt>
                <c:pt idx="3">
                  <c:v>6.25E-2</c:v>
                </c:pt>
                <c:pt idx="4">
                  <c:v>0</c:v>
                </c:pt>
              </c:numCache>
            </c:numRef>
          </c:yVal>
        </c:ser>
        <c:axId val="89684224"/>
        <c:axId val="89698304"/>
      </c:scatterChart>
      <c:valAx>
        <c:axId val="89684224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89698304"/>
        <c:crosses val="autoZero"/>
        <c:crossBetween val="midCat"/>
      </c:valAx>
      <c:valAx>
        <c:axId val="89698304"/>
        <c:scaling>
          <c:orientation val="minMax"/>
          <c:max val="1"/>
        </c:scaling>
        <c:axPos val="l"/>
        <c:majorGridlines/>
        <c:numFmt formatCode="General" sourceLinked="1"/>
        <c:tickLblPos val="nextTo"/>
        <c:crossAx val="89684224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6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0119747143283776"/>
          <c:y val="4.5520785916520583E-2"/>
          <c:w val="0.45032343501078886"/>
          <c:h val="0.85176640742785381"/>
        </c:manualLayout>
      </c:layout>
      <c:scatterChart>
        <c:scatterStyle val="lineMarker"/>
        <c:ser>
          <c:idx val="0"/>
          <c:order val="0"/>
          <c:tx>
            <c:strRef>
              <c:f>Лист4!$A$57</c:f>
              <c:strCache>
                <c:ptCount val="1"/>
                <c:pt idx="0">
                  <c:v>Salix acutifolia</c:v>
                </c:pt>
              </c:strCache>
            </c:strRef>
          </c:tx>
          <c:xVal>
            <c:numRef>
              <c:f>Лист4!$B$56:$F$56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Лист4!$B$57:$F$57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0.66666666666666663</c:v>
                </c:pt>
                <c:pt idx="3">
                  <c:v>0.6875</c:v>
                </c:pt>
                <c:pt idx="4">
                  <c:v>0.77777777777777879</c:v>
                </c:pt>
              </c:numCache>
            </c:numRef>
          </c:yVal>
        </c:ser>
        <c:ser>
          <c:idx val="2"/>
          <c:order val="1"/>
          <c:tx>
            <c:strRef>
              <c:f>Лист4!$A$58</c:f>
              <c:strCache>
                <c:ptCount val="1"/>
                <c:pt idx="0">
                  <c:v>Chamaenerion angustifolium</c:v>
                </c:pt>
              </c:strCache>
            </c:strRef>
          </c:tx>
          <c:xVal>
            <c:numRef>
              <c:f>Лист4!$B$56:$F$56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Лист4!$B$58:$F$58</c:f>
              <c:numCache>
                <c:formatCode>General</c:formatCode>
                <c:ptCount val="5"/>
                <c:pt idx="0">
                  <c:v>0</c:v>
                </c:pt>
                <c:pt idx="1">
                  <c:v>0.1</c:v>
                </c:pt>
                <c:pt idx="2">
                  <c:v>0.33333333333333331</c:v>
                </c:pt>
                <c:pt idx="3">
                  <c:v>0.5</c:v>
                </c:pt>
                <c:pt idx="4">
                  <c:v>0.88888888888888884</c:v>
                </c:pt>
              </c:numCache>
            </c:numRef>
          </c:yVal>
        </c:ser>
        <c:ser>
          <c:idx val="3"/>
          <c:order val="2"/>
          <c:tx>
            <c:strRef>
              <c:f>Лист4!$A$59</c:f>
              <c:strCache>
                <c:ptCount val="1"/>
                <c:pt idx="0">
                  <c:v>Festuca ovina</c:v>
                </c:pt>
              </c:strCache>
            </c:strRef>
          </c:tx>
          <c:xVal>
            <c:numRef>
              <c:f>Лист4!$B$56:$F$56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Лист4!$B$59:$F$59</c:f>
              <c:numCache>
                <c:formatCode>General</c:formatCode>
                <c:ptCount val="5"/>
                <c:pt idx="0">
                  <c:v>0.18181818181818218</c:v>
                </c:pt>
                <c:pt idx="1">
                  <c:v>0.8</c:v>
                </c:pt>
                <c:pt idx="2">
                  <c:v>0.88888888888888884</c:v>
                </c:pt>
                <c:pt idx="3">
                  <c:v>0.750000000000001</c:v>
                </c:pt>
                <c:pt idx="4">
                  <c:v>0.88888888888888884</c:v>
                </c:pt>
              </c:numCache>
            </c:numRef>
          </c:yVal>
        </c:ser>
        <c:ser>
          <c:idx val="6"/>
          <c:order val="3"/>
          <c:tx>
            <c:strRef>
              <c:f>Лист4!$A$61</c:f>
              <c:strCache>
                <c:ptCount val="1"/>
                <c:pt idx="0">
                  <c:v>Hieracium umbellatum</c:v>
                </c:pt>
              </c:strCache>
            </c:strRef>
          </c:tx>
          <c:xVal>
            <c:numRef>
              <c:f>Лист4!$B$56:$F$56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Лист4!$B$61:$F$61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0.88888888888888884</c:v>
                </c:pt>
                <c:pt idx="3">
                  <c:v>0.875000000000001</c:v>
                </c:pt>
                <c:pt idx="4">
                  <c:v>0.66666666666666663</c:v>
                </c:pt>
              </c:numCache>
            </c:numRef>
          </c:yVal>
        </c:ser>
        <c:ser>
          <c:idx val="7"/>
          <c:order val="4"/>
          <c:tx>
            <c:strRef>
              <c:f>Лист4!$A$62</c:f>
              <c:strCache>
                <c:ptCount val="1"/>
                <c:pt idx="0">
                  <c:v>Polytrichum piliferum</c:v>
                </c:pt>
              </c:strCache>
            </c:strRef>
          </c:tx>
          <c:xVal>
            <c:numRef>
              <c:f>Лист4!$B$56:$F$56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Лист4!$B$62:$F$62</c:f>
              <c:numCache>
                <c:formatCode>General</c:formatCode>
                <c:ptCount val="5"/>
                <c:pt idx="0">
                  <c:v>0.27272727272727282</c:v>
                </c:pt>
                <c:pt idx="1">
                  <c:v>0.60000000000000064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yVal>
        </c:ser>
        <c:ser>
          <c:idx val="8"/>
          <c:order val="5"/>
          <c:tx>
            <c:strRef>
              <c:f>Лист4!$A$63</c:f>
              <c:strCache>
                <c:ptCount val="1"/>
                <c:pt idx="0">
                  <c:v>Ceratodon purpureus</c:v>
                </c:pt>
              </c:strCache>
            </c:strRef>
          </c:tx>
          <c:xVal>
            <c:numRef>
              <c:f>Лист4!$B$56:$F$56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Лист4!$B$63:$F$63</c:f>
              <c:numCache>
                <c:formatCode>General</c:formatCode>
                <c:ptCount val="5"/>
                <c:pt idx="0">
                  <c:v>9.0909090909091064E-2</c:v>
                </c:pt>
                <c:pt idx="1">
                  <c:v>0.30000000000000032</c:v>
                </c:pt>
                <c:pt idx="2">
                  <c:v>0.88888888888888884</c:v>
                </c:pt>
                <c:pt idx="3">
                  <c:v>0.875000000000001</c:v>
                </c:pt>
                <c:pt idx="4">
                  <c:v>1</c:v>
                </c:pt>
              </c:numCache>
            </c:numRef>
          </c:yVal>
        </c:ser>
        <c:ser>
          <c:idx val="9"/>
          <c:order val="6"/>
          <c:tx>
            <c:strRef>
              <c:f>Лист4!$A$64</c:f>
              <c:strCache>
                <c:ptCount val="1"/>
                <c:pt idx="0">
                  <c:v>Niphotrichum canescens</c:v>
                </c:pt>
              </c:strCache>
            </c:strRef>
          </c:tx>
          <c:xVal>
            <c:numRef>
              <c:f>Лист4!$B$56:$F$56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Лист4!$B$64:$F$64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0.33333333333333331</c:v>
                </c:pt>
                <c:pt idx="3">
                  <c:v>0.875000000000001</c:v>
                </c:pt>
                <c:pt idx="4">
                  <c:v>0.66666666666666663</c:v>
                </c:pt>
              </c:numCache>
            </c:numRef>
          </c:yVal>
        </c:ser>
        <c:axId val="84115840"/>
        <c:axId val="84117376"/>
      </c:scatterChart>
      <c:valAx>
        <c:axId val="84115840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84117376"/>
        <c:crosses val="autoZero"/>
        <c:crossBetween val="midCat"/>
      </c:valAx>
      <c:valAx>
        <c:axId val="84117376"/>
        <c:scaling>
          <c:orientation val="minMax"/>
          <c:max val="1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841158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6573944238705365"/>
          <c:y val="6.7116032889253885E-2"/>
          <c:w val="0.41903985746073974"/>
          <c:h val="0.86576793422149334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7.8919072615923014E-2"/>
          <c:y val="5.1400554097404488E-2"/>
          <c:w val="0.46701027996500527"/>
          <c:h val="0.8326195683872849"/>
        </c:manualLayout>
      </c:layout>
      <c:scatterChart>
        <c:scatterStyle val="lineMarker"/>
        <c:ser>
          <c:idx val="0"/>
          <c:order val="0"/>
          <c:tx>
            <c:strRef>
              <c:f>Лист4!$A$65</c:f>
              <c:strCache>
                <c:ptCount val="1"/>
                <c:pt idx="0">
                  <c:v>Antennaria dioica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Лист4!$B$65:$F$65</c:f>
              <c:numCache>
                <c:formatCode>General</c:formatCode>
                <c:ptCount val="5"/>
                <c:pt idx="0">
                  <c:v>0.18181818181818213</c:v>
                </c:pt>
                <c:pt idx="1">
                  <c:v>0.60000000000000064</c:v>
                </c:pt>
                <c:pt idx="2">
                  <c:v>1</c:v>
                </c:pt>
                <c:pt idx="3">
                  <c:v>1</c:v>
                </c:pt>
                <c:pt idx="4">
                  <c:v>0.33333333333333331</c:v>
                </c:pt>
              </c:numCache>
            </c:numRef>
          </c:yVal>
        </c:ser>
        <c:ser>
          <c:idx val="1"/>
          <c:order val="1"/>
          <c:tx>
            <c:strRef>
              <c:f>Лист4!$A$66</c:f>
              <c:strCache>
                <c:ptCount val="1"/>
                <c:pt idx="0">
                  <c:v>Carex ericetorum 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Лист4!$B$66:$F$66</c:f>
              <c:numCache>
                <c:formatCode>General</c:formatCode>
                <c:ptCount val="5"/>
                <c:pt idx="0">
                  <c:v>0.36363636363636381</c:v>
                </c:pt>
                <c:pt idx="1">
                  <c:v>0.70000000000000062</c:v>
                </c:pt>
                <c:pt idx="2">
                  <c:v>0.77777777777777868</c:v>
                </c:pt>
                <c:pt idx="3">
                  <c:v>1</c:v>
                </c:pt>
                <c:pt idx="4">
                  <c:v>0.66666666666666663</c:v>
                </c:pt>
              </c:numCache>
            </c:numRef>
          </c:yVal>
        </c:ser>
        <c:ser>
          <c:idx val="2"/>
          <c:order val="2"/>
          <c:tx>
            <c:strRef>
              <c:f>Лист4!$A$67</c:f>
              <c:strCache>
                <c:ptCount val="1"/>
                <c:pt idx="0">
                  <c:v>Calamagrostis epigeios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Лист4!$B$67:$F$67</c:f>
              <c:numCache>
                <c:formatCode>General</c:formatCode>
                <c:ptCount val="5"/>
                <c:pt idx="0">
                  <c:v>0.27272727272727282</c:v>
                </c:pt>
                <c:pt idx="1">
                  <c:v>0.5</c:v>
                </c:pt>
                <c:pt idx="2">
                  <c:v>0.88888888888888884</c:v>
                </c:pt>
                <c:pt idx="3">
                  <c:v>0.9375</c:v>
                </c:pt>
                <c:pt idx="4">
                  <c:v>0.22222222222222221</c:v>
                </c:pt>
              </c:numCache>
            </c:numRef>
          </c:yVal>
        </c:ser>
        <c:ser>
          <c:idx val="3"/>
          <c:order val="3"/>
          <c:tx>
            <c:strRef>
              <c:f>Лист4!$A$68</c:f>
              <c:strCache>
                <c:ptCount val="1"/>
                <c:pt idx="0">
                  <c:v>Arctostaphylos uva-ursi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Лист4!$B$68:$F$68</c:f>
              <c:numCache>
                <c:formatCode>General</c:formatCode>
                <c:ptCount val="5"/>
                <c:pt idx="0">
                  <c:v>0.36363636363636381</c:v>
                </c:pt>
                <c:pt idx="1">
                  <c:v>0.30000000000000032</c:v>
                </c:pt>
                <c:pt idx="2">
                  <c:v>0.55555555555555569</c:v>
                </c:pt>
                <c:pt idx="3">
                  <c:v>1</c:v>
                </c:pt>
                <c:pt idx="4">
                  <c:v>0.33333333333333331</c:v>
                </c:pt>
              </c:numCache>
            </c:numRef>
          </c:yVal>
        </c:ser>
        <c:ser>
          <c:idx val="4"/>
          <c:order val="4"/>
          <c:tx>
            <c:strRef>
              <c:f>Лист4!$A$69</c:f>
              <c:strCache>
                <c:ptCount val="1"/>
                <c:pt idx="0">
                  <c:v>Luzula multiflora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Лист4!$B$69:$F$69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0.44444444444444442</c:v>
                </c:pt>
                <c:pt idx="3">
                  <c:v>0.31250000000000039</c:v>
                </c:pt>
                <c:pt idx="4">
                  <c:v>0</c:v>
                </c:pt>
              </c:numCache>
            </c:numRef>
          </c:yVal>
        </c:ser>
        <c:ser>
          <c:idx val="5"/>
          <c:order val="5"/>
          <c:tx>
            <c:strRef>
              <c:f>Лист4!$A$70</c:f>
              <c:strCache>
                <c:ptCount val="1"/>
                <c:pt idx="0">
                  <c:v>Pilosella officinarum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Лист4!$B$70:$F$70</c:f>
              <c:numCache>
                <c:formatCode>General</c:formatCode>
                <c:ptCount val="5"/>
                <c:pt idx="0">
                  <c:v>9.0909090909091064E-2</c:v>
                </c:pt>
                <c:pt idx="1">
                  <c:v>0.2</c:v>
                </c:pt>
                <c:pt idx="2">
                  <c:v>0.55555555555555569</c:v>
                </c:pt>
                <c:pt idx="3">
                  <c:v>0.37500000000000039</c:v>
                </c:pt>
                <c:pt idx="4">
                  <c:v>0.22222222222222221</c:v>
                </c:pt>
              </c:numCache>
            </c:numRef>
          </c:yVal>
        </c:ser>
        <c:ser>
          <c:idx val="6"/>
          <c:order val="6"/>
          <c:tx>
            <c:strRef>
              <c:f>Лист4!$A$71</c:f>
              <c:strCache>
                <c:ptCount val="1"/>
                <c:pt idx="0">
                  <c:v>Erigeron acris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Лист4!$B$71:$F$71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0.77777777777777868</c:v>
                </c:pt>
                <c:pt idx="3">
                  <c:v>0.5</c:v>
                </c:pt>
                <c:pt idx="4">
                  <c:v>0.1111111111111111</c:v>
                </c:pt>
              </c:numCache>
            </c:numRef>
          </c:yVal>
        </c:ser>
        <c:ser>
          <c:idx val="7"/>
          <c:order val="7"/>
          <c:tx>
            <c:strRef>
              <c:f>Лист4!$A$72</c:f>
              <c:strCache>
                <c:ptCount val="1"/>
                <c:pt idx="0">
                  <c:v>Agrostis tenuis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Лист4!$B$72:$F$72</c:f>
              <c:numCache>
                <c:formatCode>General</c:formatCode>
                <c:ptCount val="5"/>
                <c:pt idx="0">
                  <c:v>0</c:v>
                </c:pt>
                <c:pt idx="1">
                  <c:v>0.2</c:v>
                </c:pt>
                <c:pt idx="2">
                  <c:v>0.44444444444444442</c:v>
                </c:pt>
                <c:pt idx="3">
                  <c:v>0.62500000000000089</c:v>
                </c:pt>
                <c:pt idx="4">
                  <c:v>0</c:v>
                </c:pt>
              </c:numCache>
            </c:numRef>
          </c:yVal>
        </c:ser>
        <c:ser>
          <c:idx val="8"/>
          <c:order val="8"/>
          <c:tx>
            <c:strRef>
              <c:f>Лист4!$A$73</c:f>
              <c:strCache>
                <c:ptCount val="1"/>
                <c:pt idx="0">
                  <c:v>Solidago virgaurea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Лист4!$B$73:$F$73</c:f>
              <c:numCache>
                <c:formatCode>General</c:formatCode>
                <c:ptCount val="5"/>
                <c:pt idx="0">
                  <c:v>0</c:v>
                </c:pt>
                <c:pt idx="1">
                  <c:v>0.2</c:v>
                </c:pt>
                <c:pt idx="2">
                  <c:v>0.66666666666666663</c:v>
                </c:pt>
                <c:pt idx="3">
                  <c:v>0.125</c:v>
                </c:pt>
                <c:pt idx="4">
                  <c:v>0.1111111111111111</c:v>
                </c:pt>
              </c:numCache>
            </c:numRef>
          </c:yVal>
        </c:ser>
        <c:axId val="90603520"/>
        <c:axId val="90605056"/>
      </c:scatterChart>
      <c:valAx>
        <c:axId val="90603520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90605056"/>
        <c:crosses val="autoZero"/>
        <c:crossBetween val="midCat"/>
      </c:valAx>
      <c:valAx>
        <c:axId val="90605056"/>
        <c:scaling>
          <c:orientation val="minMax"/>
          <c:max val="1"/>
        </c:scaling>
        <c:axPos val="l"/>
        <c:majorGridlines/>
        <c:numFmt formatCode="General" sourceLinked="1"/>
        <c:tickLblPos val="nextTo"/>
        <c:crossAx val="906035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8372090988626246"/>
          <c:y val="8.1030183727034147E-2"/>
          <c:w val="0.32584381975617532"/>
          <c:h val="0.7640667627814125"/>
        </c:manualLayout>
      </c:layout>
    </c:legend>
    <c:plotVisOnly val="1"/>
    <c:dispBlanksAs val="gap"/>
  </c:chart>
  <c:txPr>
    <a:bodyPr/>
    <a:lstStyle/>
    <a:p>
      <a:pPr>
        <a:defRPr sz="16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7.8919072615923014E-2"/>
          <c:y val="0.12521402119151684"/>
          <c:w val="0.45930161854768181"/>
          <c:h val="0.67022069482356028"/>
        </c:manualLayout>
      </c:layout>
      <c:scatterChart>
        <c:scatterStyle val="lineMarker"/>
        <c:ser>
          <c:idx val="0"/>
          <c:order val="0"/>
          <c:tx>
            <c:strRef>
              <c:f>Лист4!$A$74</c:f>
              <c:strCache>
                <c:ptCount val="1"/>
                <c:pt idx="0">
                  <c:v>Cladonia verticillata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Лист4!$B$74:$F$74</c:f>
              <c:numCache>
                <c:formatCode>General</c:formatCode>
                <c:ptCount val="5"/>
                <c:pt idx="0">
                  <c:v>0</c:v>
                </c:pt>
                <c:pt idx="1">
                  <c:v>0.2</c:v>
                </c:pt>
                <c:pt idx="2">
                  <c:v>1</c:v>
                </c:pt>
                <c:pt idx="3">
                  <c:v>0.8125</c:v>
                </c:pt>
                <c:pt idx="4">
                  <c:v>0</c:v>
                </c:pt>
              </c:numCache>
            </c:numRef>
          </c:yVal>
        </c:ser>
        <c:ser>
          <c:idx val="1"/>
          <c:order val="1"/>
          <c:tx>
            <c:strRef>
              <c:f>Лист4!$A$75</c:f>
              <c:strCache>
                <c:ptCount val="1"/>
                <c:pt idx="0">
                  <c:v>Cladonia subulata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Лист4!$B$75:$F$75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0.30000000000000032</c:v>
                </c:pt>
                <c:pt idx="3">
                  <c:v>0.75000000000000089</c:v>
                </c:pt>
                <c:pt idx="4">
                  <c:v>0.55555555555555569</c:v>
                </c:pt>
              </c:numCache>
            </c:numRef>
          </c:yVal>
        </c:ser>
        <c:ser>
          <c:idx val="2"/>
          <c:order val="2"/>
          <c:tx>
            <c:strRef>
              <c:f>Лист4!$A$76</c:f>
              <c:strCache>
                <c:ptCount val="1"/>
                <c:pt idx="0">
                  <c:v>Cladonia gracilis ssp. turbinata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Лист4!$B$76:$F$76</c:f>
              <c:numCache>
                <c:formatCode>General</c:formatCode>
                <c:ptCount val="5"/>
                <c:pt idx="0">
                  <c:v>0.36363636363636381</c:v>
                </c:pt>
                <c:pt idx="1">
                  <c:v>0.8</c:v>
                </c:pt>
                <c:pt idx="2">
                  <c:v>1</c:v>
                </c:pt>
                <c:pt idx="3">
                  <c:v>0.87500000000000089</c:v>
                </c:pt>
                <c:pt idx="4">
                  <c:v>0.22222222222222221</c:v>
                </c:pt>
              </c:numCache>
            </c:numRef>
          </c:yVal>
        </c:ser>
        <c:ser>
          <c:idx val="3"/>
          <c:order val="3"/>
          <c:tx>
            <c:strRef>
              <c:f>Лист4!$A$77</c:f>
              <c:strCache>
                <c:ptCount val="1"/>
                <c:pt idx="0">
                  <c:v>Cladonia mitis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Лист4!$B$77:$F$77</c:f>
              <c:numCache>
                <c:formatCode>General</c:formatCode>
                <c:ptCount val="5"/>
                <c:pt idx="0">
                  <c:v>0</c:v>
                </c:pt>
                <c:pt idx="1">
                  <c:v>0.1</c:v>
                </c:pt>
                <c:pt idx="2">
                  <c:v>1</c:v>
                </c:pt>
                <c:pt idx="3">
                  <c:v>1</c:v>
                </c:pt>
                <c:pt idx="4">
                  <c:v>0.33333333333333331</c:v>
                </c:pt>
              </c:numCache>
            </c:numRef>
          </c:yVal>
        </c:ser>
        <c:ser>
          <c:idx val="4"/>
          <c:order val="4"/>
          <c:tx>
            <c:strRef>
              <c:f>Лист4!$A$78</c:f>
              <c:strCache>
                <c:ptCount val="1"/>
                <c:pt idx="0">
                  <c:v>Cladonia fimbriata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Лист4!$B$78:$F$78</c:f>
              <c:numCache>
                <c:formatCode>General</c:formatCode>
                <c:ptCount val="5"/>
                <c:pt idx="0">
                  <c:v>0.54545454545454541</c:v>
                </c:pt>
                <c:pt idx="1">
                  <c:v>0.30000000000000032</c:v>
                </c:pt>
                <c:pt idx="2">
                  <c:v>0.55555555555555569</c:v>
                </c:pt>
                <c:pt idx="3">
                  <c:v>0.75000000000000089</c:v>
                </c:pt>
                <c:pt idx="4">
                  <c:v>0.33333333333333331</c:v>
                </c:pt>
              </c:numCache>
            </c:numRef>
          </c:yVal>
        </c:ser>
        <c:ser>
          <c:idx val="5"/>
          <c:order val="5"/>
          <c:tx>
            <c:strRef>
              <c:f>Лист4!$A$79</c:f>
              <c:strCache>
                <c:ptCount val="1"/>
                <c:pt idx="0">
                  <c:v>Cladonia sulphurina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Лист4!$B$79:$F$79</c:f>
              <c:numCache>
                <c:formatCode>General</c:formatCode>
                <c:ptCount val="5"/>
                <c:pt idx="0">
                  <c:v>0.18181818181818213</c:v>
                </c:pt>
                <c:pt idx="1">
                  <c:v>0.60000000000000064</c:v>
                </c:pt>
                <c:pt idx="2">
                  <c:v>0.44444444444444442</c:v>
                </c:pt>
                <c:pt idx="3">
                  <c:v>0.6875</c:v>
                </c:pt>
                <c:pt idx="4">
                  <c:v>0</c:v>
                </c:pt>
              </c:numCache>
            </c:numRef>
          </c:yVal>
        </c:ser>
        <c:ser>
          <c:idx val="6"/>
          <c:order val="6"/>
          <c:tx>
            <c:strRef>
              <c:f>Лист4!$A$80</c:f>
              <c:strCache>
                <c:ptCount val="1"/>
                <c:pt idx="0">
                  <c:v>Cladonia coccifera group.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Лист4!$B$80:$F$80</c:f>
              <c:numCache>
                <c:formatCode>General</c:formatCode>
                <c:ptCount val="5"/>
                <c:pt idx="0">
                  <c:v>9.0909090909091064E-2</c:v>
                </c:pt>
                <c:pt idx="1">
                  <c:v>0.60000000000000064</c:v>
                </c:pt>
                <c:pt idx="2">
                  <c:v>0.33333333333333331</c:v>
                </c:pt>
                <c:pt idx="3">
                  <c:v>0.43750000000000039</c:v>
                </c:pt>
                <c:pt idx="4">
                  <c:v>0</c:v>
                </c:pt>
              </c:numCache>
            </c:numRef>
          </c:yVal>
        </c:ser>
        <c:ser>
          <c:idx val="7"/>
          <c:order val="7"/>
          <c:tx>
            <c:strRef>
              <c:f>Лист4!$A$81</c:f>
              <c:strCache>
                <c:ptCount val="1"/>
                <c:pt idx="0">
                  <c:v>Cladonia crispata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Лист4!$B$81:$F$81</c:f>
              <c:numCache>
                <c:formatCode>General</c:formatCode>
                <c:ptCount val="5"/>
                <c:pt idx="0">
                  <c:v>0.54545454545454541</c:v>
                </c:pt>
                <c:pt idx="1">
                  <c:v>0.8</c:v>
                </c:pt>
                <c:pt idx="2">
                  <c:v>0.77777777777777868</c:v>
                </c:pt>
                <c:pt idx="3">
                  <c:v>0.18750000000000022</c:v>
                </c:pt>
                <c:pt idx="4">
                  <c:v>0</c:v>
                </c:pt>
              </c:numCache>
            </c:numRef>
          </c:yVal>
        </c:ser>
        <c:ser>
          <c:idx val="8"/>
          <c:order val="8"/>
          <c:tx>
            <c:strRef>
              <c:f>Лист4!$A$82</c:f>
              <c:strCache>
                <c:ptCount val="1"/>
                <c:pt idx="0">
                  <c:v>Pohlia nutans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Лист4!$B$82:$F$82</c:f>
              <c:numCache>
                <c:formatCode>General</c:formatCode>
                <c:ptCount val="5"/>
                <c:pt idx="0">
                  <c:v>9.0909090909091064E-2</c:v>
                </c:pt>
                <c:pt idx="1">
                  <c:v>0.5</c:v>
                </c:pt>
                <c:pt idx="2">
                  <c:v>0.55555555555555569</c:v>
                </c:pt>
                <c:pt idx="3">
                  <c:v>0</c:v>
                </c:pt>
                <c:pt idx="4">
                  <c:v>0</c:v>
                </c:pt>
              </c:numCache>
            </c:numRef>
          </c:yVal>
        </c:ser>
        <c:ser>
          <c:idx val="9"/>
          <c:order val="9"/>
          <c:tx>
            <c:strRef>
              <c:f>Лист4!$A$83</c:f>
              <c:strCache>
                <c:ptCount val="1"/>
                <c:pt idx="0">
                  <c:v>Stereocaulon tomentosum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Лист4!$B$83:$F$83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0.33333333333333331</c:v>
                </c:pt>
                <c:pt idx="3">
                  <c:v>0.43750000000000039</c:v>
                </c:pt>
                <c:pt idx="4">
                  <c:v>0.1111111111111111</c:v>
                </c:pt>
              </c:numCache>
            </c:numRef>
          </c:yVal>
        </c:ser>
        <c:ser>
          <c:idx val="10"/>
          <c:order val="10"/>
          <c:tx>
            <c:strRef>
              <c:f>Лист4!$A$84</c:f>
              <c:strCache>
                <c:ptCount val="1"/>
                <c:pt idx="0">
                  <c:v>Trapeliopsis granulosa</c:v>
                </c:pt>
              </c:strCache>
            </c:strRef>
          </c:tx>
          <c:xVal>
            <c:numRef>
              <c:f>Лист4!$B$64:$F$64</c:f>
              <c:numCache>
                <c:formatCode>General</c:formatCode>
                <c:ptCount val="5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40</c:v>
                </c:pt>
                <c:pt idx="4">
                  <c:v>20</c:v>
                </c:pt>
              </c:numCache>
            </c:numRef>
          </c:xVal>
          <c:yVal>
            <c:numRef>
              <c:f>Лист4!$B$84:$F$84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0.44444444444444442</c:v>
                </c:pt>
                <c:pt idx="3">
                  <c:v>0.125</c:v>
                </c:pt>
                <c:pt idx="4">
                  <c:v>0</c:v>
                </c:pt>
              </c:numCache>
            </c:numRef>
          </c:yVal>
        </c:ser>
        <c:axId val="90682112"/>
        <c:axId val="90683648"/>
      </c:scatterChart>
      <c:valAx>
        <c:axId val="90682112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90683648"/>
        <c:crosses val="autoZero"/>
        <c:crossBetween val="midCat"/>
      </c:valAx>
      <c:valAx>
        <c:axId val="90683648"/>
        <c:scaling>
          <c:orientation val="minMax"/>
          <c:max val="1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9068211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6767891513560864"/>
          <c:y val="8.1030183727034147E-2"/>
          <c:w val="0.33999112294718148"/>
          <c:h val="0.75004542701393251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3160041965987007"/>
          <c:y val="3.9455843290139486E-2"/>
          <c:w val="0.85009710661079596"/>
          <c:h val="0.78760419717674468"/>
        </c:manualLayout>
      </c:layout>
      <c:barChart>
        <c:barDir val="col"/>
        <c:grouping val="clustered"/>
        <c:ser>
          <c:idx val="0"/>
          <c:order val="0"/>
          <c:errBars>
            <c:errBarType val="both"/>
            <c:errValType val="cust"/>
            <c:plus>
              <c:numRef>
                <c:f>Лист3!$E$6:$I$6</c:f>
                <c:numCache>
                  <c:formatCode>General</c:formatCode>
                  <c:ptCount val="5"/>
                  <c:pt idx="0">
                    <c:v>0.8</c:v>
                  </c:pt>
                  <c:pt idx="1">
                    <c:v>1.6</c:v>
                  </c:pt>
                  <c:pt idx="2">
                    <c:v>2.4</c:v>
                  </c:pt>
                  <c:pt idx="3">
                    <c:v>1.7</c:v>
                  </c:pt>
                  <c:pt idx="4">
                    <c:v>1.3</c:v>
                  </c:pt>
                </c:numCache>
              </c:numRef>
            </c:plus>
            <c:minus>
              <c:numRef>
                <c:f>Лист3!$E$6:$I$6</c:f>
                <c:numCache>
                  <c:formatCode>General</c:formatCode>
                  <c:ptCount val="5"/>
                  <c:pt idx="0">
                    <c:v>0.8</c:v>
                  </c:pt>
                  <c:pt idx="1">
                    <c:v>1.6</c:v>
                  </c:pt>
                  <c:pt idx="2">
                    <c:v>2.4</c:v>
                  </c:pt>
                  <c:pt idx="3">
                    <c:v>1.7</c:v>
                  </c:pt>
                  <c:pt idx="4">
                    <c:v>1.3</c:v>
                  </c:pt>
                </c:numCache>
              </c:numRef>
            </c:minus>
          </c:errBars>
          <c:cat>
            <c:strRef>
              <c:f>Лист3!$E$3:$I$3</c:f>
              <c:strCache>
                <c:ptCount val="5"/>
                <c:pt idx="0">
                  <c:v>20 лет </c:v>
                </c:pt>
                <c:pt idx="1">
                  <c:v>40 лет </c:v>
                </c:pt>
                <c:pt idx="2">
                  <c:v>60 лет</c:v>
                </c:pt>
                <c:pt idx="3">
                  <c:v>100 лет</c:v>
                </c:pt>
                <c:pt idx="4">
                  <c:v>160 лет</c:v>
                </c:pt>
              </c:strCache>
            </c:strRef>
          </c:cat>
          <c:val>
            <c:numRef>
              <c:f>Лист3!$E$4:$I$4</c:f>
              <c:numCache>
                <c:formatCode>General</c:formatCode>
                <c:ptCount val="5"/>
                <c:pt idx="0">
                  <c:v>14</c:v>
                </c:pt>
                <c:pt idx="1">
                  <c:v>30</c:v>
                </c:pt>
                <c:pt idx="2">
                  <c:v>32</c:v>
                </c:pt>
                <c:pt idx="3">
                  <c:v>26</c:v>
                </c:pt>
                <c:pt idx="4">
                  <c:v>19</c:v>
                </c:pt>
              </c:numCache>
            </c:numRef>
          </c:val>
        </c:ser>
        <c:axId val="90695168"/>
        <c:axId val="90697088"/>
      </c:barChart>
      <c:catAx>
        <c:axId val="906951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Succession age,</a:t>
                </a:r>
                <a:r>
                  <a:rPr lang="en-US" sz="1600" baseline="0" dirty="0" smtClean="0"/>
                  <a:t> years</a:t>
                </a:r>
                <a:endParaRPr lang="ru-RU" sz="1600" dirty="0"/>
              </a:p>
            </c:rich>
          </c:tx>
          <c:layout/>
        </c:title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90697088"/>
        <c:crosses val="autoZero"/>
        <c:auto val="1"/>
        <c:lblAlgn val="ctr"/>
        <c:lblOffset val="100"/>
      </c:catAx>
      <c:valAx>
        <c:axId val="9069708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Average species number</a:t>
                </a:r>
                <a:r>
                  <a:rPr lang="ru-RU" sz="1600" baseline="0" dirty="0" smtClean="0"/>
                  <a:t> </a:t>
                </a:r>
                <a:r>
                  <a:rPr lang="ru-RU" sz="1600" baseline="0" dirty="0"/>
                  <a:t>/100 </a:t>
                </a:r>
                <a:r>
                  <a:rPr lang="en-US" sz="1600" baseline="0" dirty="0" smtClean="0"/>
                  <a:t>m2</a:t>
                </a:r>
                <a:endParaRPr lang="ru-RU" sz="1600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90695168"/>
        <c:crosses val="autoZero"/>
        <c:crossBetween val="between"/>
      </c:valAx>
    </c:plotArea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2EF-7FF2-4D10-97C0-800F4CEB14B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22C6-F6EF-4142-B147-B8973F82C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2EF-7FF2-4D10-97C0-800F4CEB14B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22C6-F6EF-4142-B147-B8973F82C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2EF-7FF2-4D10-97C0-800F4CEB14B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22C6-F6EF-4142-B147-B8973F82C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2EF-7FF2-4D10-97C0-800F4CEB14B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22C6-F6EF-4142-B147-B8973F82C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2EF-7FF2-4D10-97C0-800F4CEB14B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22C6-F6EF-4142-B147-B8973F82C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2EF-7FF2-4D10-97C0-800F4CEB14B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22C6-F6EF-4142-B147-B8973F82C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2EF-7FF2-4D10-97C0-800F4CEB14B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22C6-F6EF-4142-B147-B8973F82C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2EF-7FF2-4D10-97C0-800F4CEB14B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22C6-F6EF-4142-B147-B8973F82C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2EF-7FF2-4D10-97C0-800F4CEB14B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22C6-F6EF-4142-B147-B8973F82C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2EF-7FF2-4D10-97C0-800F4CEB14B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22C6-F6EF-4142-B147-B8973F82C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2EF-7FF2-4D10-97C0-800F4CEB14B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22C6-F6EF-4142-B147-B8973F82C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762EF-7FF2-4D10-97C0-800F4CEB14B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922C6-F6EF-4142-B147-B8973F82C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290775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REFORESTATION OF LICHEN PINE FORESTS AT THE OPEN PITS IN THE MIDDLE TAIGA OF THE EUROPEAN NORTHEAST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8296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LIKHANOVA</a:t>
            </a:r>
            <a:r>
              <a:rPr lang="ru-RU" b="1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PYSTINA</a:t>
            </a:r>
            <a:r>
              <a:rPr lang="ru-RU" b="1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SHUSHPANNIKOVA</a:t>
            </a:r>
            <a:r>
              <a:rPr lang="ru-RU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ZHELEZNOVA</a:t>
            </a:r>
            <a:r>
              <a:rPr lang="ru-RU" b="1" baseline="30000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5587008"/>
            <a:ext cx="5972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en-US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Institute of biology Komi SC UrB RAS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167982,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Syktyvkar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Kommunisticheskaya, 28.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P. Sorokin Syktyvkar State University</a:t>
            </a:r>
            <a:r>
              <a:rPr lang="ru-RU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167001</a:t>
            </a:r>
            <a:r>
              <a:rPr lang="en-US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ru-RU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Syktyvkar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Oktyabrskiy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pr.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55.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Age structure of tree stands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876300" y="2329815"/>
          <a:ext cx="3604260" cy="2198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4648200" y="2356485"/>
          <a:ext cx="3619500" cy="2167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31640" y="501317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Succession age 40 years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076056" y="503844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Succession age 160 years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53578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Changes in the tree height and diameters during succession of lichen pine forests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38516751"/>
              </p:ext>
            </p:extLst>
          </p:nvPr>
        </p:nvGraphicFramePr>
        <p:xfrm>
          <a:off x="467544" y="177281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24328" y="3140968"/>
            <a:ext cx="13735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diameter</a:t>
            </a:r>
            <a:r>
              <a:rPr lang="ru-RU" dirty="0" smtClean="0"/>
              <a:t>,</a:t>
            </a:r>
            <a:r>
              <a:rPr lang="en-US" dirty="0" smtClean="0"/>
              <a:t> cm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524328" y="2492896"/>
            <a:ext cx="10754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height, m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63276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Species with increased frequency of occurrence during the succession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179512" y="1196752"/>
          <a:ext cx="86409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84775" y="6309320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Succession age, years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70857" y="3411130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Frequency of occurrence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%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20303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Species with decreased frequency of occurrence during the succession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3163431"/>
              </p:ext>
            </p:extLst>
          </p:nvPr>
        </p:nvGraphicFramePr>
        <p:xfrm>
          <a:off x="539552" y="1821180"/>
          <a:ext cx="7848872" cy="4272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51720" y="6237312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Succession age, years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1257546" y="3467749"/>
            <a:ext cx="3387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Frequency of occurrence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%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1007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Species that increased frequency of occurrence during the initial stages of succession  and decreased frequency of occurrence during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final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stages of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succession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611560" y="1124744"/>
          <a:ext cx="8208912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575048" y="3717032"/>
          <a:ext cx="8568952" cy="29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644706" y="836712"/>
            <a:ext cx="1744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Vascular plants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3501008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Mosses and lichens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9712" y="3356992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Succession age, years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1720" y="6488668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Succession age, years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934489" y="1844824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Frequency of occurrence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%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954832" y="4851378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Frequency of occurrence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%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2714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611560" y="1196752"/>
          <a:ext cx="763284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72584" y="476672"/>
            <a:ext cx="6462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Species diversity during the succession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0300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Prodromus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Class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Vaccinio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Piceetea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Br.-Bl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in</a:t>
            </a:r>
            <a:r>
              <a:rPr lang="ru-RU" dirty="0">
                <a:latin typeface="Arial" pitchFamily="34" charset="0"/>
                <a:cs typeface="Arial" pitchFamily="34" charset="0"/>
              </a:rPr>
              <a:t> Br.-Bl.et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al</a:t>
            </a:r>
            <a:r>
              <a:rPr lang="ru-RU" dirty="0">
                <a:latin typeface="Arial" pitchFamily="34" charset="0"/>
                <a:cs typeface="Arial" pitchFamily="34" charset="0"/>
              </a:rPr>
              <a:t>. 1939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Order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Pinetalia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sylvestris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Oberdorfer</a:t>
            </a:r>
            <a:r>
              <a:rPr lang="ru-RU" dirty="0">
                <a:latin typeface="Arial" pitchFamily="34" charset="0"/>
                <a:cs typeface="Arial" pitchFamily="34" charset="0"/>
              </a:rPr>
              <a:t> 1957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Alliance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Cladonio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stellaris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Pinion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sylvestris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Kielland-Lund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ex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Ermakov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et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Morozova</a:t>
            </a:r>
            <a:r>
              <a:rPr lang="ru-RU" dirty="0">
                <a:latin typeface="Arial" pitchFamily="34" charset="0"/>
                <a:cs typeface="Arial" pitchFamily="34" charset="0"/>
              </a:rPr>
              <a:t> 2011</a:t>
            </a: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Ass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Cladonio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arbusculae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Pinetum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sylvestris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(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Kielland-Lund</a:t>
            </a:r>
            <a:r>
              <a:rPr lang="ru-RU" dirty="0">
                <a:latin typeface="Arial" pitchFamily="34" charset="0"/>
                <a:cs typeface="Arial" pitchFamily="34" charset="0"/>
              </a:rPr>
              <a:t> 1967)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Ermakov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et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Morozova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2011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Subass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C. a.–P. s.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typicum</a:t>
            </a:r>
            <a:r>
              <a:rPr lang="ru-RU" dirty="0">
                <a:latin typeface="Arial" pitchFamily="34" charset="0"/>
                <a:cs typeface="Arial" pitchFamily="34" charset="0"/>
              </a:rPr>
              <a:t> (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Kielland-Lund</a:t>
            </a:r>
            <a:r>
              <a:rPr lang="ru-RU" dirty="0">
                <a:latin typeface="Arial" pitchFamily="34" charset="0"/>
                <a:cs typeface="Arial" pitchFamily="34" charset="0"/>
              </a:rPr>
              <a:t> 1967)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Ermakov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et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Morozova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2011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Subass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C. a.–P. s.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cladonietosum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latin typeface="Arial" pitchFamily="34" charset="0"/>
                <a:cs typeface="Arial" pitchFamily="34" charset="0"/>
              </a:rPr>
              <a:t>mitis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subass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nov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hoc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loco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0784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NMS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ordination of releves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38212147-bfaa-49e5-83a1-2a07ebc18353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 rot="19363114">
            <a:off x="6096718" y="2257573"/>
            <a:ext cx="921885" cy="15121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44008" y="2132856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20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-year communities at the pits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076056" y="4509120"/>
            <a:ext cx="1368152" cy="9361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940152" y="3861048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40-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year communities at the pits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 rot="3480412">
            <a:off x="4628530" y="3730440"/>
            <a:ext cx="778544" cy="17021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627784" y="4437112"/>
            <a:ext cx="1080120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Соединительная линия уступом 10"/>
          <p:cNvCxnSpPr/>
          <p:nvPr/>
        </p:nvCxnSpPr>
        <p:spPr>
          <a:xfrm rot="10800000" flipV="1">
            <a:off x="5796136" y="3645024"/>
            <a:ext cx="864096" cy="7200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2123728" y="4293096"/>
            <a:ext cx="792088" cy="5844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3779912" y="4725144"/>
            <a:ext cx="43204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483768" y="5013176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15816" y="3573016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100-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year forests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7704" y="3429000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160-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year forests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3968" y="3212976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55-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year communities at the pits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58317671"/>
              </p:ext>
            </p:extLst>
          </p:nvPr>
        </p:nvGraphicFramePr>
        <p:xfrm>
          <a:off x="323528" y="1124744"/>
          <a:ext cx="8496943" cy="54108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2488"/>
                <a:gridCol w="1944216"/>
                <a:gridCol w="2160239"/>
              </a:tblGrid>
              <a:tr h="9563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Diagnostic species ass.</a:t>
                      </a:r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i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Cladonio</a:t>
                      </a:r>
                      <a:r>
                        <a:rPr lang="en-US" sz="16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i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arbusculae–Pinetum</a:t>
                      </a:r>
                      <a:r>
                        <a:rPr lang="en-US" sz="16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i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sylvestris</a:t>
                      </a:r>
                      <a:r>
                        <a:rPr lang="en-US" sz="16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и</a:t>
                      </a: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ru-RU" sz="16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субасс</a:t>
                      </a:r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. </a:t>
                      </a: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C. a.–P. s. </a:t>
                      </a:r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tupicum</a:t>
                      </a:r>
                      <a:endParaRPr lang="en-US" sz="1600" b="1" i="1" u="none" strike="noStrike" dirty="0" smtClean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kern="1200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subass</a:t>
                      </a:r>
                      <a:r>
                        <a:rPr lang="ru-RU" sz="16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6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en-US" sz="16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</a:br>
                      <a:r>
                        <a:rPr lang="en-US" sz="16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C. a.–P. s. </a:t>
                      </a:r>
                      <a:r>
                        <a:rPr lang="ru-RU" sz="16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u="none" strike="noStrike" kern="1200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typicum</a:t>
                      </a:r>
                      <a:endParaRPr lang="en-US" sz="1600" b="1" u="none" strike="noStrike" kern="1200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kern="1200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subass</a:t>
                      </a:r>
                      <a:r>
                        <a:rPr lang="ru-RU" sz="16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C. a.–P. s. </a:t>
                      </a:r>
                      <a:r>
                        <a:rPr lang="en-US" sz="16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cladonietosum</a:t>
                      </a:r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mitis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stellaris</a:t>
                      </a:r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2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cornuta</a:t>
                      </a:r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IV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2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uncialis</a:t>
                      </a:r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296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i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Cladonia</a:t>
                      </a:r>
                      <a:r>
                        <a:rPr lang="en-US" sz="1600" b="1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 deformis</a:t>
                      </a: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2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coccifera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group.</a:t>
                      </a: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2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crispata</a:t>
                      </a:r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IV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2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Empetrum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hermaphroditum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/</a:t>
                      </a:r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nigrum</a:t>
                      </a:r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2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Dicranum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fuscescens</a:t>
                      </a:r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.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16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Diagnostic species </a:t>
                      </a:r>
                      <a:r>
                        <a:rPr lang="en-US" sz="1600" b="1" u="none" strike="noStrike" kern="1200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subass</a:t>
                      </a:r>
                      <a:r>
                        <a:rPr lang="ru-RU" sz="16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C. a.–P. s. </a:t>
                      </a:r>
                      <a:r>
                        <a:rPr lang="en-US" sz="1600" b="1" i="1" u="none" strike="noStrike" dirty="0" err="1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cladonietosum</a:t>
                      </a:r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i="1" u="none" strike="noStrike" dirty="0" err="1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mitis</a:t>
                      </a:r>
                      <a:endParaRPr lang="en-US" sz="1600" b="1" i="1" u="none" strike="noStrike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mitis</a:t>
                      </a:r>
                    </a:p>
                  </a:txBody>
                  <a:tcPr marL="3845" marR="3845" marT="384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</a:tr>
              <a:tr h="242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Polytrichum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piliferum</a:t>
                      </a:r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</a:tr>
              <a:tr h="242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Ceratodon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purpureus</a:t>
                      </a:r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</a:tr>
              <a:tr h="242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verticillata</a:t>
                      </a:r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</a:tr>
              <a:tr h="242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Niphotrichum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canescens</a:t>
                      </a:r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.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IV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</a:tr>
              <a:tr h="242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subulata</a:t>
                      </a:r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.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IV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</a:tr>
              <a:tr h="242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Salix </a:t>
                      </a:r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acutifolia</a:t>
                      </a:r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.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IV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</a:tr>
              <a:tr h="242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gracilis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ssp. </a:t>
                      </a:r>
                      <a:r>
                        <a:rPr lang="en-US" sz="16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turbinata</a:t>
                      </a:r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5536" y="116632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Association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Cladonio</a:t>
            </a:r>
            <a:r>
              <a:rPr lang="en-US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arbusculae–Pinetum</a:t>
            </a:r>
            <a:r>
              <a:rPr lang="en-US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sylvestris</a:t>
            </a:r>
            <a:r>
              <a:rPr lang="ru-RU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Kielland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-Lund 1967)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Ermakov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Morozova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2011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4973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Conclusions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856984" cy="5616624"/>
          </a:xfrm>
        </p:spPr>
        <p:txBody>
          <a:bodyPr>
            <a:noAutofit/>
          </a:bodyPr>
          <a:lstStyle/>
          <a:p>
            <a:pPr lvl="0"/>
            <a:r>
              <a:rPr lang="en-US" sz="2400" dirty="0" smtClean="0">
                <a:latin typeface="Arial" pitchFamily="34" charset="0"/>
                <a:cs typeface="Arial" pitchFamily="34" charset="0"/>
              </a:rPr>
              <a:t>Slow formation of pine stands during the primary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anthropogenic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succession in the European northeast middle taiga is due to the adverse properties of sandy substrate and leads to a different age of stands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/>
            <a:r>
              <a:rPr lang="en-US" sz="2400" dirty="0" smtClean="0">
                <a:latin typeface="Arial" pitchFamily="34" charset="0"/>
                <a:cs typeface="Arial" pitchFamily="34" charset="0"/>
              </a:rPr>
              <a:t>We revealed five stages of succession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Stage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Polytrichum piliferum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 (20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years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Stage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 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Cladonia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verticillata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Cladonia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subulata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(40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years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);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Stage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Cladonia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mitis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(55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years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);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Stage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Cladonia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arbuscula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Cladonia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rangiferina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(100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years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);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Stage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Cladonia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stellaris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(160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years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lvl="0"/>
            <a:r>
              <a:rPr lang="en-US" sz="2400" dirty="0" smtClean="0">
                <a:latin typeface="Arial" pitchFamily="34" charset="0"/>
                <a:cs typeface="Arial" pitchFamily="34" charset="0"/>
              </a:rPr>
              <a:t>Two subassociations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of 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Cladonio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arbusculae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Pinetum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sylvestris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were revealed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Subass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typicum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includes lichen pine forests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Subass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.–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cladonietosum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mitis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includes open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communities of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young pine stands with the prevalence of pioneer mosses and lichens in the lower layers of vegetation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787279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Study area</a:t>
            </a:r>
            <a:endParaRPr lang="ru-RU" dirty="0"/>
          </a:p>
        </p:txBody>
      </p:sp>
      <p:pic>
        <p:nvPicPr>
          <p:cNvPr id="4098" name="Picture 2" descr="D:\публикации и конференции\публикации\2018\лена\после рецензии\Лиханова и др._рис.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211" y="1600200"/>
            <a:ext cx="7899578" cy="4525963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6156176" y="4005064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452320" y="3861048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6309099" y="5877272"/>
            <a:ext cx="136768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1- 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Open pits location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Thanks for your attention!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858317671"/>
              </p:ext>
            </p:extLst>
          </p:nvPr>
        </p:nvGraphicFramePr>
        <p:xfrm>
          <a:off x="323528" y="188640"/>
          <a:ext cx="8496943" cy="63796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56192"/>
                <a:gridCol w="1207898"/>
                <a:gridCol w="1332853"/>
              </a:tblGrid>
              <a:tr h="179238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Abundance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Cladonio</a:t>
                      </a:r>
                      <a:r>
                        <a:rPr lang="en-US" sz="9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arbusculae–Pinetum</a:t>
                      </a:r>
                      <a:r>
                        <a:rPr lang="en-US" sz="9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sylvestris</a:t>
                      </a:r>
                      <a:r>
                        <a:rPr lang="en-US" sz="9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and</a:t>
                      </a:r>
                      <a:r>
                        <a:rPr lang="ru-RU" sz="9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C. a.–P. s. </a:t>
                      </a:r>
                      <a:r>
                        <a:rPr lang="ru-RU" sz="9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tupicum</a:t>
                      </a:r>
                      <a:endParaRPr lang="en-US" sz="900" b="1" i="0" u="none" strike="noStrike" dirty="0" smtClean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C. a.–P. s. </a:t>
                      </a:r>
                      <a:r>
                        <a:rPr lang="ru-RU" sz="9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u="none" strike="noStrike" kern="1200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tupicum</a:t>
                      </a:r>
                      <a:endParaRPr lang="en-US" sz="900" b="1" u="none" strike="noStrike" kern="1200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C. a.–P. s. </a:t>
                      </a:r>
                      <a:r>
                        <a:rPr lang="en-US" sz="9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cladonietosum</a:t>
                      </a:r>
                      <a:r>
                        <a:rPr lang="en-US" sz="9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mitis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stellaris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cornuta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uncialis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9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Cladonia</a:t>
                      </a:r>
                      <a:r>
                        <a:rPr 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 deformis</a:t>
                      </a: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 coccifera group.</a:t>
                      </a:r>
                      <a:endParaRPr lang="en-US" sz="900" b="1" i="1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crispata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21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Empetrum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hermaphroditum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/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nigrum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Dicranum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fuscescens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94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C</a:t>
                      </a:r>
                      <a:r>
                        <a:rPr lang="en-US" sz="900" b="1" u="none" strike="noStrike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. a.–P. s. </a:t>
                      </a:r>
                      <a:r>
                        <a:rPr lang="en-US" sz="900" b="1" u="none" strike="noStrike" dirty="0" err="1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cladonietosum</a:t>
                      </a:r>
                      <a:r>
                        <a:rPr lang="en-US" sz="900" b="1" u="none" strike="noStrike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mitis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mitis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Polytrichum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piliferum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Ceratodon purpureus</a:t>
                      </a:r>
                      <a:endParaRPr lang="en-US" sz="900" b="1" i="1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verticillata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</a:tr>
              <a:tr h="1092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Niphotrichum canescens</a:t>
                      </a:r>
                      <a:endParaRPr lang="en-US" sz="900" b="1" i="1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.</a:t>
                      </a:r>
                      <a:endParaRPr lang="ru-RU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subulata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.</a:t>
                      </a:r>
                      <a:endParaRPr lang="ru-RU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Salix acutifolia</a:t>
                      </a:r>
                      <a:endParaRPr lang="en-US" sz="900" b="1" i="1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.</a:t>
                      </a:r>
                      <a:endParaRPr lang="ru-RU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gracilis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ssp.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turbinata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III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Pinetalia</a:t>
                      </a:r>
                      <a:r>
                        <a:rPr lang="en-US" sz="9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sylvestris</a:t>
                      </a:r>
                      <a:r>
                        <a:rPr lang="en-US" sz="9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and </a:t>
                      </a:r>
                      <a:r>
                        <a:rPr lang="en-US" sz="9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Vaccinio–Piceetea</a:t>
                      </a:r>
                      <a:r>
                        <a:rPr lang="en-US" sz="9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sylvestris</a:t>
                      </a: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Pinus sylvestris</a:t>
                      </a:r>
                      <a:endParaRPr lang="en-US" sz="900" b="1" i="1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rangiferina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318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 arbuscula</a:t>
                      </a:r>
                      <a:endParaRPr lang="en-US" sz="900" b="1" i="1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Cetraria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islandica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Carex ericetorum </a:t>
                      </a:r>
                      <a:endParaRPr lang="en-US" sz="900" b="1" i="1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III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Arctostaphylos uva-ursi</a:t>
                      </a:r>
                      <a:endParaRPr lang="en-US" sz="900" b="1" i="1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Antennaria dioica</a:t>
                      </a:r>
                      <a:endParaRPr lang="en-US" sz="900" b="1" i="1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Pilosella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officinarum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Calluna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vulgaris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Vaccinium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vitis-idaea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Vaccinium myrtillus</a:t>
                      </a:r>
                      <a:endParaRPr lang="en-US" sz="900" b="1" i="1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Dicranum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polysetum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Pleurozium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schreberi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Dicranum scoparium</a:t>
                      </a:r>
                      <a:endParaRPr lang="en-US" sz="900" b="1" i="1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III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3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Other species</a:t>
                      </a:r>
                      <a:endParaRPr lang="ru-RU" sz="900" b="1" i="0" u="none" strike="noStrike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Festuca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ovina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fimbriata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phyllophora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Cladonia</a:t>
                      </a:r>
                      <a:r>
                        <a:rPr lang="en-US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sulphurina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III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Chamaenerion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angustifolium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Hieracium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umbellatum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Erigeron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acris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.</a:t>
                      </a:r>
                      <a:endParaRPr lang="ru-RU" sz="900" b="1" i="0" u="none" strike="noStrike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Agrostis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tenuis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  <a:tr h="10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Calamagrostis</a:t>
                      </a:r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epigeios</a:t>
                      </a:r>
                      <a:endParaRPr lang="en-US" sz="900" b="1" i="1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II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3845" marR="3845" marT="384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497393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At least 10 releves were made at each stage of succession </a:t>
            </a:r>
            <a:r>
              <a:rPr lang="ru-RU" dirty="0" smtClean="0"/>
              <a:t>(20, 40, 60, 100, </a:t>
            </a:r>
            <a:r>
              <a:rPr lang="en-US" dirty="0" smtClean="0"/>
              <a:t>and </a:t>
            </a:r>
            <a:r>
              <a:rPr lang="ru-RU" dirty="0" smtClean="0"/>
              <a:t>160 </a:t>
            </a:r>
            <a:r>
              <a:rPr lang="en-US" dirty="0" smtClean="0"/>
              <a:t>years</a:t>
            </a:r>
            <a:r>
              <a:rPr lang="ru-RU" dirty="0" smtClean="0"/>
              <a:t>)</a:t>
            </a:r>
            <a:r>
              <a:rPr lang="en-US" dirty="0" smtClean="0"/>
              <a:t>. The area of plots was</a:t>
            </a:r>
            <a:r>
              <a:rPr lang="ru-RU" dirty="0" smtClean="0"/>
              <a:t> 100 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ru-RU" dirty="0" smtClean="0"/>
              <a:t>. </a:t>
            </a:r>
            <a:r>
              <a:rPr lang="en-US" dirty="0" smtClean="0"/>
              <a:t>55 releves were analyzed</a:t>
            </a:r>
            <a:r>
              <a:rPr lang="ru-RU" dirty="0" smtClean="0"/>
              <a:t>.</a:t>
            </a:r>
          </a:p>
          <a:p>
            <a:r>
              <a:rPr lang="en-US" dirty="0" smtClean="0"/>
              <a:t>For each stage of succession, we determined age of trees at </a:t>
            </a:r>
            <a:r>
              <a:rPr lang="ru-RU" dirty="0" smtClean="0"/>
              <a:t>3-5 </a:t>
            </a:r>
            <a:r>
              <a:rPr lang="en-US" dirty="0" smtClean="0"/>
              <a:t>plots</a:t>
            </a:r>
            <a:r>
              <a:rPr lang="ru-RU" dirty="0" smtClean="0"/>
              <a:t>.</a:t>
            </a:r>
          </a:p>
          <a:p>
            <a:r>
              <a:rPr lang="en-US" dirty="0" smtClean="0"/>
              <a:t>Ordination of the releves was made by NMS method using </a:t>
            </a:r>
            <a:r>
              <a:rPr lang="en-US" dirty="0" err="1" smtClean="0"/>
              <a:t>ExcelToR</a:t>
            </a:r>
            <a:r>
              <a:rPr lang="ru-RU" dirty="0" smtClean="0"/>
              <a:t> </a:t>
            </a:r>
            <a:r>
              <a:rPr lang="en-US" dirty="0" smtClean="0"/>
              <a:t>software </a:t>
            </a:r>
            <a:r>
              <a:rPr lang="ru-RU" dirty="0" smtClean="0"/>
              <a:t>(</a:t>
            </a:r>
            <a:r>
              <a:rPr lang="en-US" dirty="0" smtClean="0"/>
              <a:t>Novakovskiy</a:t>
            </a:r>
            <a:r>
              <a:rPr lang="ru-RU" dirty="0" smtClean="0"/>
              <a:t>, 2016).</a:t>
            </a:r>
          </a:p>
          <a:p>
            <a:r>
              <a:rPr lang="en-US" dirty="0" smtClean="0"/>
              <a:t>Classification of vegetation was made by Braun-</a:t>
            </a:r>
            <a:r>
              <a:rPr lang="ru-RU" dirty="0" smtClean="0"/>
              <a:t>Blanquet</a:t>
            </a:r>
            <a:r>
              <a:rPr lang="en-US" dirty="0" smtClean="0"/>
              <a:t> approach (Braun-</a:t>
            </a:r>
            <a:r>
              <a:rPr lang="ru-RU" dirty="0" smtClean="0"/>
              <a:t>Blanquet, </a:t>
            </a:r>
            <a:r>
              <a:rPr lang="ru-RU" dirty="0"/>
              <a:t>1964; </a:t>
            </a:r>
            <a:r>
              <a:rPr lang="en-US" dirty="0" smtClean="0"/>
              <a:t>Weber et al., 2005; </a:t>
            </a:r>
            <a:r>
              <a:rPr lang="en-US" dirty="0" err="1" smtClean="0"/>
              <a:t>Mirkin</a:t>
            </a:r>
            <a:r>
              <a:rPr lang="ru-RU" dirty="0" smtClean="0"/>
              <a:t>, </a:t>
            </a:r>
            <a:r>
              <a:rPr lang="en-US" dirty="0" err="1" smtClean="0"/>
              <a:t>Naumova</a:t>
            </a:r>
            <a:r>
              <a:rPr lang="ru-RU" dirty="0" smtClean="0"/>
              <a:t>, </a:t>
            </a:r>
            <a:r>
              <a:rPr lang="ru-RU" dirty="0"/>
              <a:t>2012</a:t>
            </a:r>
            <a:r>
              <a:rPr lang="ru-RU" dirty="0" smtClean="0"/>
              <a:t>).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Succession stage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i="1" dirty="0">
                <a:latin typeface="Arial" pitchFamily="34" charset="0"/>
                <a:cs typeface="Arial" pitchFamily="34" charset="0"/>
              </a:rPr>
              <a:t>Polytrichum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piliferum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20 years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C:\Users\irina\Pictures\IMG_20190804_084715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2916277" cy="38878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8368"/>
          <a:stretch>
            <a:fillRect/>
          </a:stretch>
        </p:blipFill>
        <p:spPr bwMode="auto">
          <a:xfrm>
            <a:off x="3275856" y="2780928"/>
            <a:ext cx="2736304" cy="394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717032"/>
            <a:ext cx="29159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188210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4499992" cy="1858218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Succession stage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>
                <a:latin typeface="Arial" pitchFamily="34" charset="0"/>
                <a:cs typeface="Arial" pitchFamily="34" charset="0"/>
              </a:rPr>
              <a:t>Cladonia</a:t>
            </a:r>
            <a:r>
              <a:rPr lang="en-US" sz="3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verticillata</a:t>
            </a:r>
            <a:r>
              <a:rPr lang="ru-RU" sz="3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and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>
                <a:latin typeface="Arial" pitchFamily="34" charset="0"/>
                <a:cs typeface="Arial" pitchFamily="34" charset="0"/>
              </a:rPr>
              <a:t>Cladonia</a:t>
            </a:r>
            <a:r>
              <a:rPr lang="en-US" sz="3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subulata</a:t>
            </a:r>
            <a:r>
              <a:rPr lang="ru-RU" sz="3200" i="1" dirty="0" smtClean="0">
                <a:latin typeface="Arial" pitchFamily="34" charset="0"/>
                <a:cs typeface="Arial" pitchFamily="34" charset="0"/>
              </a:rPr>
              <a:t> (40 </a:t>
            </a: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years</a:t>
            </a:r>
            <a:r>
              <a:rPr lang="ru-RU" sz="3200" i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32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фото\16-18\20190804_1102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0"/>
          <a:stretch/>
        </p:blipFill>
        <p:spPr bwMode="auto">
          <a:xfrm rot="5400000">
            <a:off x="3774043" y="1012879"/>
            <a:ext cx="6030427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фото\ФОТО\КАРЬЕРЫ ЛЕНА\2019\кар 3 лишайники\P1270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20888"/>
            <a:ext cx="6300192" cy="420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821943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Succession stage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Cladonia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mitis</a:t>
            </a: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(55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years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108" b="23742"/>
          <a:stretch/>
        </p:blipFill>
        <p:spPr bwMode="auto">
          <a:xfrm>
            <a:off x="251520" y="1196752"/>
            <a:ext cx="4582240" cy="375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фото\ФОТО\СЫКТЫВКАР карьеры\2019 год\ест леса у кар. Язель\13-2019\P12704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645024"/>
            <a:ext cx="4076270" cy="3057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657344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Succession stage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>
                <a:latin typeface="Arial" pitchFamily="34" charset="0"/>
                <a:cs typeface="Arial" pitchFamily="34" charset="0"/>
              </a:rPr>
              <a:t>Cladonia</a:t>
            </a:r>
            <a:r>
              <a:rPr lang="en-US" sz="3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>
                <a:latin typeface="Arial" pitchFamily="34" charset="0"/>
                <a:cs typeface="Arial" pitchFamily="34" charset="0"/>
              </a:rPr>
              <a:t>arbuscula</a:t>
            </a:r>
            <a:r>
              <a:rPr lang="ru-RU" sz="32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Cladonia</a:t>
            </a: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rangiferina</a:t>
            </a: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(100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years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фото\3,08,19 ест сосн лиш к к 3 ирта-лена\3-лена к 3\IMG_20190803_1612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фото\ФОТО\СЫКТЫВКАР карьеры\2019 год\ест леса у кар. Язель\19-2019\P1270491.JPG"/>
          <p:cNvPicPr>
            <a:picLocks noChangeAspect="1" noChangeArrowheads="1"/>
          </p:cNvPicPr>
          <p:nvPr/>
        </p:nvPicPr>
        <p:blipFill>
          <a:blip r:embed="rId3" cstate="print"/>
          <a:srcRect r="52386"/>
          <a:stretch>
            <a:fillRect/>
          </a:stretch>
        </p:blipFill>
        <p:spPr bwMode="auto">
          <a:xfrm>
            <a:off x="683568" y="1772816"/>
            <a:ext cx="2873293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066078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Succession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stage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Cladonia</a:t>
            </a: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stellaris</a:t>
            </a:r>
            <a:r>
              <a:rPr lang="ru-RU" sz="3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r>
              <a:rPr lang="ru-RU" sz="3200" dirty="0" smtClean="0">
                <a:latin typeface="Arial" pitchFamily="34" charset="0"/>
                <a:cs typeface="Arial" pitchFamily="34" charset="0"/>
              </a:rPr>
              <a:t>(160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years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фото\3,08,19 ест сосн лиш к к 3 ирта-лена\1-лена к3 3,08019\IMG_20190803_151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фото\3,08,19 ест сосн лиш к к 3 ирта-лена\4-лена к3\IMG_20190803_163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341715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28992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Changes in the number of trees and undergrowth during the succession of lichen pine forests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384754261"/>
              </p:ext>
            </p:extLst>
          </p:nvPr>
        </p:nvGraphicFramePr>
        <p:xfrm>
          <a:off x="457200" y="2060848"/>
          <a:ext cx="8147248" cy="4065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084168" y="3501008"/>
            <a:ext cx="2448272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4077072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undergrowth lower than 1,3 m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3212976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tree stand</a:t>
            </a:r>
            <a:r>
              <a:rPr lang="ru-RU" dirty="0" smtClean="0"/>
              <a:t> </a:t>
            </a:r>
            <a:r>
              <a:rPr lang="en-US" dirty="0" smtClean="0"/>
              <a:t>and undergrowth higher than 1,3 m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</TotalTime>
  <Words>959</Words>
  <Application>Microsoft Office PowerPoint</Application>
  <PresentationFormat>Экран (4:3)</PresentationFormat>
  <Paragraphs>252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REFORESTATION OF LICHEN PINE FORESTS AT THE OPEN PITS IN THE MIDDLE TAIGA OF THE EUROPEAN NORTHEAST</vt:lpstr>
      <vt:lpstr>Study area</vt:lpstr>
      <vt:lpstr>Methods</vt:lpstr>
      <vt:lpstr>Succession stage  Polytrichum piliferum (20 years)</vt:lpstr>
      <vt:lpstr>Succession stage Cladonia verticillata and Cladonia subulata (40 years)</vt:lpstr>
      <vt:lpstr>Succession stage Cladonia mitis (55 years)</vt:lpstr>
      <vt:lpstr>Succession stage Cladonia arbuscula, Cladonia rangiferina (100 years)</vt:lpstr>
      <vt:lpstr>Succession stage Cladonia stellaris  (160 years)</vt:lpstr>
      <vt:lpstr>Changes in the number of trees and undergrowth during the succession of lichen pine forests</vt:lpstr>
      <vt:lpstr>Age structure of tree stands</vt:lpstr>
      <vt:lpstr>Changes in the tree height and diameters during succession of lichen pine forests</vt:lpstr>
      <vt:lpstr>Species with increased frequency of occurrence during the succession</vt:lpstr>
      <vt:lpstr>Species with decreased frequency of occurrence during the succession</vt:lpstr>
      <vt:lpstr>Species that increased frequency of occurrence during the initial stages of succession  and decreased frequency of occurrence during the final stages of succession</vt:lpstr>
      <vt:lpstr>Слайд 15</vt:lpstr>
      <vt:lpstr>Prodromus</vt:lpstr>
      <vt:lpstr>NMS ordination of releves</vt:lpstr>
      <vt:lpstr>Слайд 18</vt:lpstr>
      <vt:lpstr>Conclusions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ВОССТАНОВЛЕНИЕ СОСНЯКОВ ЛИШАЙНИКОВЫХ НА КАРЬЕРАХ СРЕДНЕТАЕЖНОЙ ПОДЗОНЫ ЕВРОПЕЙСКОГО СЕВЕРО-ВОСТОКА РОССИИ</dc:title>
  <dc:creator>Лиханова Ира</dc:creator>
  <cp:lastModifiedBy>Лиханова Ира</cp:lastModifiedBy>
  <cp:revision>156</cp:revision>
  <dcterms:created xsi:type="dcterms:W3CDTF">2019-08-02T12:42:07Z</dcterms:created>
  <dcterms:modified xsi:type="dcterms:W3CDTF">2019-09-12T05:32:04Z</dcterms:modified>
</cp:coreProperties>
</file>