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charts/chart1.xml" ContentType="application/vnd.openxmlformats-officedocument.drawingml.chart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charts/chart2.xml" ContentType="application/vnd.openxmlformats-officedocument.drawingml.chart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charts/chart3.xml" ContentType="application/vnd.openxmlformats-officedocument.drawingml.chart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theme/themeOverride16.xml" ContentType="application/vnd.openxmlformats-officedocument.themeOverride+xml"/>
  <Override PartName="/ppt/charts/chart4.xml" ContentType="application/vnd.openxmlformats-officedocument.drawingml.chart+xml"/>
  <Override PartName="/ppt/theme/themeOverride17.xml" ContentType="application/vnd.openxmlformats-officedocument.themeOverride+xml"/>
  <Override PartName="/ppt/drawings/drawing2.xml" ContentType="application/vnd.openxmlformats-officedocument.drawingml.chartshapes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75" r:id="rId4"/>
    <p:sldId id="272" r:id="rId5"/>
    <p:sldId id="259" r:id="rId6"/>
    <p:sldId id="276" r:id="rId7"/>
    <p:sldId id="261" r:id="rId8"/>
    <p:sldId id="263" r:id="rId9"/>
    <p:sldId id="266" r:id="rId10"/>
    <p:sldId id="274" r:id="rId11"/>
    <p:sldId id="262" r:id="rId12"/>
    <p:sldId id="264" r:id="rId13"/>
    <p:sldId id="271" r:id="rId14"/>
    <p:sldId id="273" r:id="rId15"/>
    <p:sldId id="269" r:id="rId16"/>
    <p:sldId id="267" r:id="rId17"/>
    <p:sldId id="270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2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ikhailova_IN\Dropbox\&#1042;&#1086;&#1089;&#1089;&#1090;&#1072;&#1085;&#1086;&#1074;&#1083;&#1077;&#1085;&#1080;&#1077;%20&#1083;&#1080;&#1096;&#1072;&#1081;&#1085;&#1080;&#1082;&#1086;&#1074;\&#1050;&#1072;&#1088;&#1090;&#1080;&#1088;&#1086;&#1074;&#1072;&#1085;&#1080;&#1077;\lichen-map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17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file:///C:\Users\1\Dropbox\&#1042;&#1086;&#1089;&#1089;&#1090;&#1072;&#1085;&#1086;&#1074;&#1083;&#1077;&#1085;&#1080;&#1077;%20&#1083;&#1080;&#1096;&#1072;&#1081;&#1085;&#1080;&#1082;&#1086;&#1074;\&#1052;&#1086;&#1085;&#1080;&#1090;&#1086;&#1088;&#1080;&#1085;&#1075;\monitoring_summary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</c:title>
    <c:autoTitleDeleted val="0"/>
    <c:plotArea>
      <c:layout>
        <c:manualLayout>
          <c:layoutTarget val="inner"/>
          <c:xMode val="edge"/>
          <c:yMode val="edge"/>
          <c:x val="8.1775147441815729E-2"/>
          <c:y val="0.15261098752518032"/>
          <c:w val="0.91032325338894693"/>
          <c:h val="0.7070078932582986"/>
        </c:manualLayout>
      </c:layout>
      <c:scatterChart>
        <c:scatterStyle val="lineMarker"/>
        <c:varyColors val="0"/>
        <c:ser>
          <c:idx val="0"/>
          <c:order val="0"/>
          <c:tx>
            <c:strRef>
              <c:f>'1'!$L$111</c:f>
              <c:strCache>
                <c:ptCount val="1"/>
              </c:strCache>
            </c:strRef>
          </c:tx>
          <c:spPr>
            <a:ln w="38100">
              <a:solidFill>
                <a:srgbClr val="FF0000"/>
              </a:solidFill>
              <a:prstDash val="solid"/>
            </a:ln>
          </c:spPr>
          <c:marker>
            <c:symbol val="circle"/>
            <c:size val="6"/>
            <c:spPr>
              <a:solidFill>
                <a:srgbClr val="FFFFFF"/>
              </a:solidFill>
              <a:ln w="19050">
                <a:solidFill>
                  <a:schemeClr val="tx1"/>
                </a:solidFill>
                <a:prstDash val="solid"/>
              </a:ln>
            </c:spPr>
          </c:marker>
          <c:xVal>
            <c:numRef>
              <c:f>'1'!$M$112:$M$151</c:f>
              <c:numCache>
                <c:formatCode>General</c:formatCode>
                <c:ptCount val="40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</c:numCache>
            </c:numRef>
          </c:xVal>
          <c:yVal>
            <c:numRef>
              <c:f>'1'!$N$112:$N$151</c:f>
              <c:numCache>
                <c:formatCode>0.0</c:formatCode>
                <c:ptCount val="40"/>
                <c:pt idx="0">
                  <c:v>226.02805582772879</c:v>
                </c:pt>
                <c:pt idx="1">
                  <c:v>172.55163014430781</c:v>
                </c:pt>
                <c:pt idx="2">
                  <c:v>163.29999999999995</c:v>
                </c:pt>
                <c:pt idx="3">
                  <c:v>162.30239497594866</c:v>
                </c:pt>
                <c:pt idx="4">
                  <c:v>166.7265943345804</c:v>
                </c:pt>
                <c:pt idx="5">
                  <c:v>164.81866381614108</c:v>
                </c:pt>
                <c:pt idx="6">
                  <c:v>163.23899999999998</c:v>
                </c:pt>
                <c:pt idx="7">
                  <c:v>157.13</c:v>
                </c:pt>
                <c:pt idx="8">
                  <c:v>155.26</c:v>
                </c:pt>
                <c:pt idx="9">
                  <c:v>151.66999999999999</c:v>
                </c:pt>
                <c:pt idx="10">
                  <c:v>148.01790000000003</c:v>
                </c:pt>
                <c:pt idx="11">
                  <c:v>105.80627496995341</c:v>
                </c:pt>
                <c:pt idx="12">
                  <c:v>105.22226025744095</c:v>
                </c:pt>
                <c:pt idx="13">
                  <c:v>96.6</c:v>
                </c:pt>
                <c:pt idx="14">
                  <c:v>95.576999999999998</c:v>
                </c:pt>
                <c:pt idx="15" formatCode="General">
                  <c:v>71.7</c:v>
                </c:pt>
                <c:pt idx="16">
                  <c:v>95.7</c:v>
                </c:pt>
                <c:pt idx="17">
                  <c:v>94.9</c:v>
                </c:pt>
                <c:pt idx="18">
                  <c:v>71.400000000000006</c:v>
                </c:pt>
                <c:pt idx="19">
                  <c:v>65.34</c:v>
                </c:pt>
                <c:pt idx="20">
                  <c:v>63.1</c:v>
                </c:pt>
                <c:pt idx="21">
                  <c:v>58.349000000000004</c:v>
                </c:pt>
                <c:pt idx="22">
                  <c:v>50.484000000000002</c:v>
                </c:pt>
                <c:pt idx="23">
                  <c:v>34.067</c:v>
                </c:pt>
                <c:pt idx="24">
                  <c:v>28.260999999999999</c:v>
                </c:pt>
                <c:pt idx="25">
                  <c:v>27.483000000000001</c:v>
                </c:pt>
                <c:pt idx="26">
                  <c:v>25.382000000000001</c:v>
                </c:pt>
                <c:pt idx="27">
                  <c:v>24.507000000000001</c:v>
                </c:pt>
                <c:pt idx="28">
                  <c:v>24.103999999999999</c:v>
                </c:pt>
                <c:pt idx="29">
                  <c:v>21.7</c:v>
                </c:pt>
                <c:pt idx="30">
                  <c:v>4.5999999999999996</c:v>
                </c:pt>
                <c:pt idx="31">
                  <c:v>2.9</c:v>
                </c:pt>
                <c:pt idx="32">
                  <c:v>2.9</c:v>
                </c:pt>
                <c:pt idx="33">
                  <c:v>2.9</c:v>
                </c:pt>
                <c:pt idx="34">
                  <c:v>2.9</c:v>
                </c:pt>
                <c:pt idx="35">
                  <c:v>2.9</c:v>
                </c:pt>
                <c:pt idx="36">
                  <c:v>2.9</c:v>
                </c:pt>
                <c:pt idx="37">
                  <c:v>2.9</c:v>
                </c:pt>
                <c:pt idx="38">
                  <c:v>2.9</c:v>
                </c:pt>
                <c:pt idx="39">
                  <c:v>2.9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7E69-4FBC-8856-53CED13BEE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8157120"/>
        <c:axId val="108157696"/>
      </c:scatterChart>
      <c:valAx>
        <c:axId val="108157120"/>
        <c:scaling>
          <c:orientation val="minMax"/>
          <c:max val="2018"/>
          <c:min val="1980"/>
        </c:scaling>
        <c:delete val="0"/>
        <c:axPos val="b"/>
        <c:numFmt formatCode="General" sourceLinked="0"/>
        <c:majorTickMark val="out"/>
        <c:minorTickMark val="in"/>
        <c:tickLblPos val="low"/>
        <c:spPr>
          <a:ln w="3175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08157696"/>
        <c:crosses val="autoZero"/>
        <c:crossBetween val="midCat"/>
        <c:minorUnit val="1"/>
      </c:valAx>
      <c:valAx>
        <c:axId val="108157696"/>
        <c:scaling>
          <c:orientation val="minMax"/>
          <c:max val="230"/>
          <c:min val="0"/>
        </c:scaling>
        <c:delete val="0"/>
        <c:axPos val="l"/>
        <c:majorGridlines>
          <c:spPr>
            <a:ln w="3175">
              <a:solidFill>
                <a:srgbClr val="FFFFFF"/>
              </a:solidFill>
              <a:prstDash val="solid"/>
            </a:ln>
          </c:spPr>
        </c:majorGridlines>
        <c:numFmt formatCode="0" sourceLinked="0"/>
        <c:majorTickMark val="out"/>
        <c:minorTickMark val="none"/>
        <c:tickLblPos val="nextTo"/>
        <c:spPr>
          <a:ln w="3175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08157120"/>
        <c:crossesAt val="1979"/>
        <c:crossBetween val="midCat"/>
        <c:majorUnit val="25"/>
      </c:valAx>
      <c:spPr>
        <a:solidFill>
          <a:srgbClr val="9BBB59">
            <a:lumMod val="20000"/>
            <a:lumOff val="80000"/>
          </a:srgbClr>
        </a:solidFill>
        <a:ln w="25400">
          <a:noFill/>
        </a:ln>
      </c:spPr>
    </c:plotArea>
    <c:plotVisOnly val="1"/>
    <c:dispBlanksAs val="gap"/>
    <c:showDLblsOverMax val="0"/>
  </c:chart>
  <c:spPr>
    <a:solidFill>
      <a:srgbClr val="9BBB59">
        <a:lumMod val="60000"/>
        <a:lumOff val="40000"/>
      </a:srgbClr>
    </a:solidFill>
    <a:ln w="19050">
      <a:solidFill>
        <a:srgbClr val="9BBB59">
          <a:lumMod val="50000"/>
        </a:srgbClr>
      </a:solidFill>
    </a:ln>
  </c:spPr>
  <c:txPr>
    <a:bodyPr/>
    <a:lstStyle/>
    <a:p>
      <a:pPr>
        <a:defRPr sz="1025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1441907261592302"/>
          <c:y val="6.0659813356663747E-2"/>
          <c:w val="0.70429068241469817"/>
          <c:h val="0.7344480898221055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Лист1!$A$3</c:f>
              <c:strCache>
                <c:ptCount val="1"/>
                <c:pt idx="0">
                  <c:v>1995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chemeClr val="accent2">
                  <a:lumMod val="50000"/>
                </a:schemeClr>
              </a:solidFill>
            </a:ln>
          </c:spPr>
          <c:invertIfNegative val="0"/>
          <c:cat>
            <c:strRef>
              <c:f>Лист1!$B$2:$G$2</c:f>
              <c:strCache>
                <c:ptCount val="6"/>
                <c:pt idx="0">
                  <c:v>0-2</c:v>
                </c:pt>
                <c:pt idx="1">
                  <c:v>3-5</c:v>
                </c:pt>
                <c:pt idx="2">
                  <c:v>6-8</c:v>
                </c:pt>
                <c:pt idx="3">
                  <c:v>9-11</c:v>
                </c:pt>
                <c:pt idx="4">
                  <c:v>12-14</c:v>
                </c:pt>
                <c:pt idx="5">
                  <c:v>&gt;15</c:v>
                </c:pt>
              </c:strCache>
            </c:strRef>
          </c:cat>
          <c:val>
            <c:numRef>
              <c:f>Лист1!$B$3:$G$3</c:f>
              <c:numCache>
                <c:formatCode>General</c:formatCode>
                <c:ptCount val="6"/>
                <c:pt idx="0">
                  <c:v>50.45</c:v>
                </c:pt>
                <c:pt idx="1">
                  <c:v>71.209999999999994</c:v>
                </c:pt>
                <c:pt idx="2">
                  <c:v>263.70999999999998</c:v>
                </c:pt>
                <c:pt idx="3">
                  <c:v>785.7</c:v>
                </c:pt>
                <c:pt idx="4">
                  <c:v>537.70000000000005</c:v>
                </c:pt>
                <c:pt idx="5">
                  <c:v>163.22999999999999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FB0-4C29-8102-CE259FB04ECB}"/>
            </c:ext>
          </c:extLst>
        </c:ser>
        <c:ser>
          <c:idx val="1"/>
          <c:order val="1"/>
          <c:tx>
            <c:strRef>
              <c:f>Лист1!$A$4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c:spPr>
          <c:invertIfNegative val="0"/>
          <c:cat>
            <c:strRef>
              <c:f>Лист1!$B$2:$G$2</c:f>
              <c:strCache>
                <c:ptCount val="6"/>
                <c:pt idx="0">
                  <c:v>0-2</c:v>
                </c:pt>
                <c:pt idx="1">
                  <c:v>3-5</c:v>
                </c:pt>
                <c:pt idx="2">
                  <c:v>6-8</c:v>
                </c:pt>
                <c:pt idx="3">
                  <c:v>9-11</c:v>
                </c:pt>
                <c:pt idx="4">
                  <c:v>12-14</c:v>
                </c:pt>
                <c:pt idx="5">
                  <c:v>&gt;15</c:v>
                </c:pt>
              </c:strCache>
            </c:strRef>
          </c:cat>
          <c:val>
            <c:numRef>
              <c:f>Лист1!$B$4:$G$4</c:f>
              <c:numCache>
                <c:formatCode>General</c:formatCode>
                <c:ptCount val="6"/>
                <c:pt idx="0">
                  <c:v>2.72</c:v>
                </c:pt>
                <c:pt idx="1">
                  <c:v>53.09</c:v>
                </c:pt>
                <c:pt idx="2">
                  <c:v>142.93</c:v>
                </c:pt>
                <c:pt idx="3">
                  <c:v>252.61</c:v>
                </c:pt>
                <c:pt idx="4">
                  <c:v>741.98</c:v>
                </c:pt>
                <c:pt idx="5">
                  <c:v>678.66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FB0-4C29-8102-CE259FB04E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5001728"/>
        <c:axId val="98292224"/>
      </c:barChart>
      <c:catAx>
        <c:axId val="450017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No</a:t>
                </a:r>
                <a:r>
                  <a:rPr lang="en-US" sz="1600" baseline="0"/>
                  <a:t> of species</a:t>
                </a:r>
                <a:endParaRPr lang="ru-RU" sz="1600"/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98292224"/>
        <c:crosses val="autoZero"/>
        <c:auto val="1"/>
        <c:lblAlgn val="ctr"/>
        <c:lblOffset val="100"/>
        <c:noMultiLvlLbl val="0"/>
      </c:catAx>
      <c:valAx>
        <c:axId val="98292224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Area,</a:t>
                </a:r>
                <a:r>
                  <a:rPr lang="en-US" sz="1400" baseline="0"/>
                  <a:t> sq. km</a:t>
                </a:r>
                <a:endParaRPr lang="ru-RU" sz="1400"/>
              </a:p>
            </c:rich>
          </c:tx>
          <c:layout>
            <c:manualLayout>
              <c:xMode val="edge"/>
              <c:yMode val="edge"/>
              <c:x val="4.5090113735783026E-2"/>
              <c:y val="0.2284507144940215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45001728"/>
        <c:crosses val="autoZero"/>
        <c:crossBetween val="between"/>
        <c:minorUnit val="200"/>
      </c:valAx>
    </c:plotArea>
    <c:legend>
      <c:legendPos val="r"/>
      <c:layout>
        <c:manualLayout>
          <c:xMode val="edge"/>
          <c:yMode val="edge"/>
          <c:x val="0.25759864391951004"/>
          <c:y val="0.11072725284339457"/>
          <c:w val="0.2340680227471566"/>
          <c:h val="0.25076771653543306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2423012026441506"/>
          <c:y val="3.6429743625623755E-2"/>
          <c:w val="0.81346256665925987"/>
          <c:h val="0.81820555167143816"/>
        </c:manualLayout>
      </c:layout>
      <c:barChart>
        <c:barDir val="col"/>
        <c:grouping val="clustered"/>
        <c:varyColors val="0"/>
        <c:ser>
          <c:idx val="5"/>
          <c:order val="0"/>
          <c:tx>
            <c:strRef>
              <c:f>jaccard!$U$25</c:f>
              <c:strCache>
                <c:ptCount val="1"/>
                <c:pt idx="0">
                  <c:v>1990—1992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 w="12700">
              <a:solidFill>
                <a:schemeClr val="tx1"/>
              </a:solidFill>
            </a:ln>
          </c:spPr>
          <c:invertIfNegative val="0"/>
          <c:cat>
            <c:numRef>
              <c:f>jaccard!$O$26:$O$30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7</c:v>
                </c:pt>
                <c:pt idx="4">
                  <c:v>30</c:v>
                </c:pt>
              </c:numCache>
            </c:numRef>
          </c:cat>
          <c:val>
            <c:numRef>
              <c:f>jaccard!$U$26:$U$30</c:f>
              <c:numCache>
                <c:formatCode>General</c:formatCode>
                <c:ptCount val="5"/>
                <c:pt idx="0">
                  <c:v>2</c:v>
                </c:pt>
                <c:pt idx="1">
                  <c:v>2</c:v>
                </c:pt>
                <c:pt idx="2">
                  <c:v>6</c:v>
                </c:pt>
                <c:pt idx="3">
                  <c:v>7</c:v>
                </c:pt>
                <c:pt idx="4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0F-47DE-8BCC-61AB4EA88842}"/>
            </c:ext>
          </c:extLst>
        </c:ser>
        <c:ser>
          <c:idx val="0"/>
          <c:order val="1"/>
          <c:tx>
            <c:strRef>
              <c:f>jaccard!$P$25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  <a:ln w="12700">
              <a:solidFill>
                <a:schemeClr val="tx1"/>
              </a:solidFill>
            </a:ln>
          </c:spPr>
          <c:invertIfNegative val="0"/>
          <c:cat>
            <c:numRef>
              <c:f>jaccard!$O$26:$O$30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7</c:v>
                </c:pt>
                <c:pt idx="4">
                  <c:v>30</c:v>
                </c:pt>
              </c:numCache>
            </c:numRef>
          </c:cat>
          <c:val>
            <c:numRef>
              <c:f>jaccard!$P$26:$P$30</c:f>
              <c:numCache>
                <c:formatCode>General</c:formatCode>
                <c:ptCount val="5"/>
                <c:pt idx="0">
                  <c:v>5</c:v>
                </c:pt>
                <c:pt idx="1">
                  <c:v>8</c:v>
                </c:pt>
                <c:pt idx="2">
                  <c:v>9</c:v>
                </c:pt>
                <c:pt idx="3">
                  <c:v>10</c:v>
                </c:pt>
                <c:pt idx="4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F0F-47DE-8BCC-61AB4EA88842}"/>
            </c:ext>
          </c:extLst>
        </c:ser>
        <c:ser>
          <c:idx val="1"/>
          <c:order val="2"/>
          <c:tx>
            <c:strRef>
              <c:f>jaccard!$Q$25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 w="12700">
              <a:solidFill>
                <a:schemeClr val="tx1"/>
              </a:solidFill>
            </a:ln>
          </c:spPr>
          <c:invertIfNegative val="0"/>
          <c:cat>
            <c:numRef>
              <c:f>jaccard!$O$26:$O$30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7</c:v>
                </c:pt>
                <c:pt idx="4">
                  <c:v>30</c:v>
                </c:pt>
              </c:numCache>
            </c:numRef>
          </c:cat>
          <c:val>
            <c:numRef>
              <c:f>jaccard!$Q$26:$Q$30</c:f>
              <c:numCache>
                <c:formatCode>General</c:formatCode>
                <c:ptCount val="5"/>
                <c:pt idx="0">
                  <c:v>5</c:v>
                </c:pt>
                <c:pt idx="1">
                  <c:v>8</c:v>
                </c:pt>
                <c:pt idx="2">
                  <c:v>9</c:v>
                </c:pt>
                <c:pt idx="3">
                  <c:v>10</c:v>
                </c:pt>
                <c:pt idx="4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F0F-47DE-8BCC-61AB4EA88842}"/>
            </c:ext>
          </c:extLst>
        </c:ser>
        <c:ser>
          <c:idx val="2"/>
          <c:order val="3"/>
          <c:tx>
            <c:strRef>
              <c:f>jaccard!$R$25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c:spPr>
          <c:invertIfNegative val="0"/>
          <c:cat>
            <c:numRef>
              <c:f>jaccard!$O$26:$O$30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7</c:v>
                </c:pt>
                <c:pt idx="4">
                  <c:v>30</c:v>
                </c:pt>
              </c:numCache>
            </c:numRef>
          </c:cat>
          <c:val>
            <c:numRef>
              <c:f>jaccard!$R$26:$R$30</c:f>
              <c:numCache>
                <c:formatCode>General</c:formatCode>
                <c:ptCount val="5"/>
                <c:pt idx="0">
                  <c:v>6</c:v>
                </c:pt>
                <c:pt idx="1">
                  <c:v>10</c:v>
                </c:pt>
                <c:pt idx="2">
                  <c:v>9</c:v>
                </c:pt>
                <c:pt idx="4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F0F-47DE-8BCC-61AB4EA88842}"/>
            </c:ext>
          </c:extLst>
        </c:ser>
        <c:ser>
          <c:idx val="3"/>
          <c:order val="4"/>
          <c:tx>
            <c:strRef>
              <c:f>jaccard!$S$25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</a:ln>
          </c:spPr>
          <c:invertIfNegative val="0"/>
          <c:cat>
            <c:numRef>
              <c:f>jaccard!$O$26:$O$30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7</c:v>
                </c:pt>
                <c:pt idx="4">
                  <c:v>30</c:v>
                </c:pt>
              </c:numCache>
            </c:numRef>
          </c:cat>
          <c:val>
            <c:numRef>
              <c:f>jaccard!$S$26:$S$30</c:f>
              <c:numCache>
                <c:formatCode>General</c:formatCode>
                <c:ptCount val="5"/>
                <c:pt idx="0">
                  <c:v>6</c:v>
                </c:pt>
                <c:pt idx="1">
                  <c:v>12</c:v>
                </c:pt>
                <c:pt idx="2">
                  <c:v>10</c:v>
                </c:pt>
                <c:pt idx="3">
                  <c:v>11</c:v>
                </c:pt>
                <c:pt idx="4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F0F-47DE-8BCC-61AB4EA88842}"/>
            </c:ext>
          </c:extLst>
        </c:ser>
        <c:ser>
          <c:idx val="4"/>
          <c:order val="5"/>
          <c:tx>
            <c:strRef>
              <c:f>jaccard!$T$25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c:spPr>
          <c:invertIfNegative val="0"/>
          <c:cat>
            <c:numRef>
              <c:f>jaccard!$O$26:$O$30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7</c:v>
                </c:pt>
                <c:pt idx="4">
                  <c:v>30</c:v>
                </c:pt>
              </c:numCache>
            </c:numRef>
          </c:cat>
          <c:val>
            <c:numRef>
              <c:f>jaccard!$T$26:$T$30</c:f>
              <c:numCache>
                <c:formatCode>General</c:formatCode>
                <c:ptCount val="5"/>
                <c:pt idx="0">
                  <c:v>7</c:v>
                </c:pt>
                <c:pt idx="1">
                  <c:v>13</c:v>
                </c:pt>
                <c:pt idx="2">
                  <c:v>11</c:v>
                </c:pt>
                <c:pt idx="3">
                  <c:v>12</c:v>
                </c:pt>
                <c:pt idx="4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F0F-47DE-8BCC-61AB4EA888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0916608"/>
        <c:axId val="108398848"/>
      </c:barChart>
      <c:catAx>
        <c:axId val="15091660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400" b="0"/>
                </a:pPr>
                <a:r>
                  <a:rPr lang="en-US" sz="2400" b="0"/>
                  <a:t>Distance from the smelter</a:t>
                </a:r>
                <a:r>
                  <a:rPr lang="ru-RU" sz="2400" b="0"/>
                  <a:t> </a:t>
                </a:r>
                <a:r>
                  <a:rPr lang="en-US" sz="2400" b="0"/>
                  <a:t>(km)</a:t>
                </a:r>
                <a:endParaRPr lang="ru-RU" sz="2400" b="0"/>
              </a:p>
            </c:rich>
          </c:tx>
          <c:layout>
            <c:manualLayout>
              <c:xMode val="edge"/>
              <c:yMode val="edge"/>
              <c:x val="0.32447696783690705"/>
              <c:y val="0.9253002416971115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12700">
            <a:solidFill>
              <a:schemeClr val="tx1"/>
            </a:solidFill>
          </a:ln>
        </c:spPr>
        <c:txPr>
          <a:bodyPr/>
          <a:lstStyle/>
          <a:p>
            <a:pPr>
              <a:defRPr sz="1800" b="0"/>
            </a:pPr>
            <a:endParaRPr lang="ru-RU"/>
          </a:p>
        </c:txPr>
        <c:crossAx val="108398848"/>
        <c:crosses val="autoZero"/>
        <c:auto val="1"/>
        <c:lblAlgn val="ctr"/>
        <c:lblOffset val="100"/>
        <c:noMultiLvlLbl val="0"/>
      </c:catAx>
      <c:valAx>
        <c:axId val="108398848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2400" b="0"/>
                </a:pPr>
                <a:r>
                  <a:rPr lang="en-US" sz="2400" b="0"/>
                  <a:t>No of species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ln w="12700">
            <a:solidFill>
              <a:schemeClr val="tx1"/>
            </a:solidFill>
          </a:ln>
        </c:spPr>
        <c:txPr>
          <a:bodyPr/>
          <a:lstStyle/>
          <a:p>
            <a:pPr>
              <a:defRPr sz="1800"/>
            </a:pPr>
            <a:endParaRPr lang="ru-RU"/>
          </a:p>
        </c:txPr>
        <c:crossAx val="150916608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11854277955336955"/>
          <c:y val="3.1384970384962456E-2"/>
          <c:w val="0.25340491893823713"/>
          <c:h val="0.50830485325263686"/>
        </c:manualLayout>
      </c:layout>
      <c:overlay val="0"/>
      <c:txPr>
        <a:bodyPr/>
        <a:lstStyle/>
        <a:p>
          <a:pPr>
            <a:defRPr sz="1800"/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3877623127145655"/>
          <c:y val="3.3487288779933323E-2"/>
          <c:w val="0.75734787990033714"/>
          <c:h val="0.69367395581063818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'структ14-18'!$Q$3</c:f>
              <c:strCache>
                <c:ptCount val="1"/>
                <c:pt idx="0">
                  <c:v>Cladonia spp.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c:spPr>
          <c:invertIfNegative val="0"/>
          <c:cat>
            <c:numRef>
              <c:f>'структ14-18'!$B$2:$O$2</c:f>
              <c:numCache>
                <c:formatCode>General</c:formatCode>
                <c:ptCount val="14"/>
                <c:pt idx="0">
                  <c:v>2014</c:v>
                </c:pt>
                <c:pt idx="1">
                  <c:v>2018</c:v>
                </c:pt>
                <c:pt idx="3">
                  <c:v>2014</c:v>
                </c:pt>
                <c:pt idx="4">
                  <c:v>2018</c:v>
                </c:pt>
                <c:pt idx="6">
                  <c:v>2014</c:v>
                </c:pt>
                <c:pt idx="7">
                  <c:v>2018</c:v>
                </c:pt>
                <c:pt idx="9">
                  <c:v>2014</c:v>
                </c:pt>
                <c:pt idx="10">
                  <c:v>2018</c:v>
                </c:pt>
                <c:pt idx="12">
                  <c:v>2014</c:v>
                </c:pt>
                <c:pt idx="13">
                  <c:v>2018</c:v>
                </c:pt>
              </c:numCache>
            </c:numRef>
          </c:cat>
          <c:val>
            <c:numRef>
              <c:f>'структ14-18'!$B$3:$O$3</c:f>
              <c:numCache>
                <c:formatCode>General</c:formatCode>
                <c:ptCount val="14"/>
                <c:pt idx="0">
                  <c:v>7.21</c:v>
                </c:pt>
                <c:pt idx="1">
                  <c:v>14.048295454545451</c:v>
                </c:pt>
                <c:pt idx="3" formatCode="0.00">
                  <c:v>8.9749999999999996</c:v>
                </c:pt>
                <c:pt idx="4">
                  <c:v>13.381999999999998</c:v>
                </c:pt>
                <c:pt idx="6">
                  <c:v>2.6399999999999992</c:v>
                </c:pt>
                <c:pt idx="7">
                  <c:v>12.466000000000001</c:v>
                </c:pt>
                <c:pt idx="9" formatCode="0.00">
                  <c:v>7.599999999999997E-2</c:v>
                </c:pt>
                <c:pt idx="10" formatCode="0.00">
                  <c:v>0.37700000000000011</c:v>
                </c:pt>
                <c:pt idx="12" formatCode="0.00">
                  <c:v>0.01</c:v>
                </c:pt>
                <c:pt idx="13" formatCode="0.00">
                  <c:v>3.2499999999999994E-2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6E-4E57-A89B-E7883DC55830}"/>
            </c:ext>
          </c:extLst>
        </c:ser>
        <c:ser>
          <c:idx val="1"/>
          <c:order val="1"/>
          <c:tx>
            <c:strRef>
              <c:f>'структ14-18'!$Q$4</c:f>
              <c:strCache>
                <c:ptCount val="1"/>
                <c:pt idx="0">
                  <c:v>Hypocenomyce spp.</c:v>
                </c:pt>
              </c:strCache>
            </c:strRef>
          </c:tx>
          <c:spPr>
            <a:pattFill prst="narVert">
              <a:fgClr>
                <a:schemeClr val="bg1">
                  <a:lumMod val="85000"/>
                </a:schemeClr>
              </a:fgClr>
              <a:bgClr>
                <a:schemeClr val="accent4">
                  <a:lumMod val="40000"/>
                  <a:lumOff val="60000"/>
                </a:schemeClr>
              </a:bgClr>
            </a:pattFill>
            <a:ln w="12700">
              <a:solidFill>
                <a:srgbClr val="EEECE1">
                  <a:lumMod val="10000"/>
                </a:srgbClr>
              </a:solidFill>
            </a:ln>
          </c:spPr>
          <c:invertIfNegative val="0"/>
          <c:cat>
            <c:numRef>
              <c:f>'структ14-18'!$B$2:$O$2</c:f>
              <c:numCache>
                <c:formatCode>General</c:formatCode>
                <c:ptCount val="14"/>
                <c:pt idx="0">
                  <c:v>2014</c:v>
                </c:pt>
                <c:pt idx="1">
                  <c:v>2018</c:v>
                </c:pt>
                <c:pt idx="3">
                  <c:v>2014</c:v>
                </c:pt>
                <c:pt idx="4">
                  <c:v>2018</c:v>
                </c:pt>
                <c:pt idx="6">
                  <c:v>2014</c:v>
                </c:pt>
                <c:pt idx="7">
                  <c:v>2018</c:v>
                </c:pt>
                <c:pt idx="9">
                  <c:v>2014</c:v>
                </c:pt>
                <c:pt idx="10">
                  <c:v>2018</c:v>
                </c:pt>
                <c:pt idx="12">
                  <c:v>2014</c:v>
                </c:pt>
                <c:pt idx="13">
                  <c:v>2018</c:v>
                </c:pt>
              </c:numCache>
            </c:numRef>
          </c:cat>
          <c:val>
            <c:numRef>
              <c:f>'структ14-18'!$B$4:$O$4</c:f>
              <c:numCache>
                <c:formatCode>General</c:formatCode>
                <c:ptCount val="14"/>
                <c:pt idx="0">
                  <c:v>16.28</c:v>
                </c:pt>
                <c:pt idx="1">
                  <c:v>17.057386363636365</c:v>
                </c:pt>
                <c:pt idx="3" formatCode="0.00">
                  <c:v>51.225000000000001</c:v>
                </c:pt>
                <c:pt idx="4">
                  <c:v>58.220000000000006</c:v>
                </c:pt>
                <c:pt idx="6">
                  <c:v>27.47</c:v>
                </c:pt>
                <c:pt idx="7">
                  <c:v>32.840000000000003</c:v>
                </c:pt>
                <c:pt idx="9" formatCode="0.00">
                  <c:v>12.6</c:v>
                </c:pt>
                <c:pt idx="10" formatCode="0.00">
                  <c:v>17.390166666666666</c:v>
                </c:pt>
                <c:pt idx="12" formatCode="0.00">
                  <c:v>3.8525</c:v>
                </c:pt>
                <c:pt idx="13" formatCode="0.00">
                  <c:v>10.7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06E-4E57-A89B-E7883DC55830}"/>
            </c:ext>
          </c:extLst>
        </c:ser>
        <c:ser>
          <c:idx val="2"/>
          <c:order val="2"/>
          <c:tx>
            <c:strRef>
              <c:f>'структ14-18'!$Q$5</c:f>
              <c:strCache>
                <c:ptCount val="1"/>
                <c:pt idx="0">
                  <c:v>H.physodes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c:spPr>
          <c:invertIfNegative val="0"/>
          <c:cat>
            <c:numRef>
              <c:f>'структ14-18'!$B$2:$O$2</c:f>
              <c:numCache>
                <c:formatCode>General</c:formatCode>
                <c:ptCount val="14"/>
                <c:pt idx="0">
                  <c:v>2014</c:v>
                </c:pt>
                <c:pt idx="1">
                  <c:v>2018</c:v>
                </c:pt>
                <c:pt idx="3">
                  <c:v>2014</c:v>
                </c:pt>
                <c:pt idx="4">
                  <c:v>2018</c:v>
                </c:pt>
                <c:pt idx="6">
                  <c:v>2014</c:v>
                </c:pt>
                <c:pt idx="7">
                  <c:v>2018</c:v>
                </c:pt>
                <c:pt idx="9">
                  <c:v>2014</c:v>
                </c:pt>
                <c:pt idx="10">
                  <c:v>2018</c:v>
                </c:pt>
                <c:pt idx="12">
                  <c:v>2014</c:v>
                </c:pt>
                <c:pt idx="13">
                  <c:v>2018</c:v>
                </c:pt>
              </c:numCache>
            </c:numRef>
          </c:cat>
          <c:val>
            <c:numRef>
              <c:f>'структ14-18'!$B$5:$O$5</c:f>
              <c:numCache>
                <c:formatCode>General</c:formatCode>
                <c:ptCount val="14"/>
                <c:pt idx="0">
                  <c:v>60.55</c:v>
                </c:pt>
                <c:pt idx="1">
                  <c:v>50.795454545454547</c:v>
                </c:pt>
                <c:pt idx="3" formatCode="0.00">
                  <c:v>0.97499999999999998</c:v>
                </c:pt>
                <c:pt idx="4">
                  <c:v>4.4800000000000004</c:v>
                </c:pt>
                <c:pt idx="6">
                  <c:v>0.84300000000000008</c:v>
                </c:pt>
                <c:pt idx="7">
                  <c:v>1.31</c:v>
                </c:pt>
                <c:pt idx="9" formatCode="0.00">
                  <c:v>1.1569999999999998</c:v>
                </c:pt>
                <c:pt idx="10" formatCode="0.00">
                  <c:v>3.2930000000000001</c:v>
                </c:pt>
                <c:pt idx="12" formatCode="0.00">
                  <c:v>0.01</c:v>
                </c:pt>
                <c:pt idx="13" formatCode="0.00">
                  <c:v>3.5000000000000003E-2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06E-4E57-A89B-E7883DC55830}"/>
            </c:ext>
          </c:extLst>
        </c:ser>
        <c:ser>
          <c:idx val="3"/>
          <c:order val="3"/>
          <c:tx>
            <c:strRef>
              <c:f>'структ14-18'!$Q$6</c:f>
              <c:strCache>
                <c:ptCount val="1"/>
                <c:pt idx="0">
                  <c:v>Ch.ferruginea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accent4">
                  <a:lumMod val="75000"/>
                </a:schemeClr>
              </a:solidFill>
            </a:ln>
          </c:spPr>
          <c:invertIfNegative val="0"/>
          <c:cat>
            <c:numRef>
              <c:f>'структ14-18'!$B$2:$O$2</c:f>
              <c:numCache>
                <c:formatCode>General</c:formatCode>
                <c:ptCount val="14"/>
                <c:pt idx="0">
                  <c:v>2014</c:v>
                </c:pt>
                <c:pt idx="1">
                  <c:v>2018</c:v>
                </c:pt>
                <c:pt idx="3">
                  <c:v>2014</c:v>
                </c:pt>
                <c:pt idx="4">
                  <c:v>2018</c:v>
                </c:pt>
                <c:pt idx="6">
                  <c:v>2014</c:v>
                </c:pt>
                <c:pt idx="7">
                  <c:v>2018</c:v>
                </c:pt>
                <c:pt idx="9">
                  <c:v>2014</c:v>
                </c:pt>
                <c:pt idx="10">
                  <c:v>2018</c:v>
                </c:pt>
                <c:pt idx="12">
                  <c:v>2014</c:v>
                </c:pt>
                <c:pt idx="13">
                  <c:v>2018</c:v>
                </c:pt>
              </c:numCache>
            </c:numRef>
          </c:cat>
          <c:val>
            <c:numRef>
              <c:f>'структ14-18'!$B$6:$O$6</c:f>
              <c:numCache>
                <c:formatCode>General</c:formatCode>
                <c:ptCount val="14"/>
                <c:pt idx="0">
                  <c:v>38.69</c:v>
                </c:pt>
                <c:pt idx="1">
                  <c:v>45.256250000000001</c:v>
                </c:pt>
                <c:pt idx="3" formatCode="0.00">
                  <c:v>0</c:v>
                </c:pt>
                <c:pt idx="4">
                  <c:v>0.73</c:v>
                </c:pt>
                <c:pt idx="6">
                  <c:v>0.23</c:v>
                </c:pt>
                <c:pt idx="7">
                  <c:v>0.23</c:v>
                </c:pt>
                <c:pt idx="9" formatCode="0.00">
                  <c:v>0</c:v>
                </c:pt>
                <c:pt idx="10" formatCode="0.00">
                  <c:v>0</c:v>
                </c:pt>
                <c:pt idx="12" formatCode="0.00">
                  <c:v>0</c:v>
                </c:pt>
                <c:pt idx="13" formatCode="0.0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06E-4E57-A89B-E7883DC55830}"/>
            </c:ext>
          </c:extLst>
        </c:ser>
        <c:ser>
          <c:idx val="4"/>
          <c:order val="4"/>
          <c:tx>
            <c:strRef>
              <c:f>'структ14-18'!$Q$7</c:f>
              <c:strCache>
                <c:ptCount val="1"/>
                <c:pt idx="0">
                  <c:v>Lepraria spp</c:v>
                </c:pt>
              </c:strCache>
            </c:strRef>
          </c:tx>
          <c:spPr>
            <a:ln>
              <a:solidFill>
                <a:schemeClr val="accent5">
                  <a:lumMod val="50000"/>
                </a:schemeClr>
              </a:solidFill>
            </a:ln>
          </c:spPr>
          <c:invertIfNegative val="0"/>
          <c:cat>
            <c:numRef>
              <c:f>'структ14-18'!$B$2:$O$2</c:f>
              <c:numCache>
                <c:formatCode>General</c:formatCode>
                <c:ptCount val="14"/>
                <c:pt idx="0">
                  <c:v>2014</c:v>
                </c:pt>
                <c:pt idx="1">
                  <c:v>2018</c:v>
                </c:pt>
                <c:pt idx="3">
                  <c:v>2014</c:v>
                </c:pt>
                <c:pt idx="4">
                  <c:v>2018</c:v>
                </c:pt>
                <c:pt idx="6">
                  <c:v>2014</c:v>
                </c:pt>
                <c:pt idx="7">
                  <c:v>2018</c:v>
                </c:pt>
                <c:pt idx="9">
                  <c:v>2014</c:v>
                </c:pt>
                <c:pt idx="10">
                  <c:v>2018</c:v>
                </c:pt>
                <c:pt idx="12">
                  <c:v>2014</c:v>
                </c:pt>
                <c:pt idx="13">
                  <c:v>2018</c:v>
                </c:pt>
              </c:numCache>
            </c:numRef>
          </c:cat>
          <c:val>
            <c:numRef>
              <c:f>'структ14-18'!$B$7:$O$7</c:f>
              <c:numCache>
                <c:formatCode>General</c:formatCode>
                <c:ptCount val="14"/>
                <c:pt idx="0">
                  <c:v>5.87</c:v>
                </c:pt>
                <c:pt idx="1">
                  <c:v>8.8556818181818198</c:v>
                </c:pt>
                <c:pt idx="3" formatCode="0.00">
                  <c:v>7.4999999999999997E-2</c:v>
                </c:pt>
                <c:pt idx="4">
                  <c:v>3.0000000000000005E-3</c:v>
                </c:pt>
                <c:pt idx="6">
                  <c:v>0</c:v>
                </c:pt>
                <c:pt idx="7">
                  <c:v>0</c:v>
                </c:pt>
                <c:pt idx="9" formatCode="0.00">
                  <c:v>0</c:v>
                </c:pt>
                <c:pt idx="10" formatCode="0.00">
                  <c:v>0</c:v>
                </c:pt>
                <c:pt idx="12" formatCode="0.00">
                  <c:v>0</c:v>
                </c:pt>
                <c:pt idx="13" formatCode="0.0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06E-4E57-A89B-E7883DC55830}"/>
            </c:ext>
          </c:extLst>
        </c:ser>
        <c:ser>
          <c:idx val="5"/>
          <c:order val="5"/>
          <c:tx>
            <c:strRef>
              <c:f>'структ14-18'!$Q$8</c:f>
              <c:strCache>
                <c:ptCount val="1"/>
                <c:pt idx="0">
                  <c:v>others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c:spPr>
          <c:invertIfNegative val="0"/>
          <c:cat>
            <c:numRef>
              <c:f>'структ14-18'!$B$2:$O$2</c:f>
              <c:numCache>
                <c:formatCode>General</c:formatCode>
                <c:ptCount val="14"/>
                <c:pt idx="0">
                  <c:v>2014</c:v>
                </c:pt>
                <c:pt idx="1">
                  <c:v>2018</c:v>
                </c:pt>
                <c:pt idx="3">
                  <c:v>2014</c:v>
                </c:pt>
                <c:pt idx="4">
                  <c:v>2018</c:v>
                </c:pt>
                <c:pt idx="6">
                  <c:v>2014</c:v>
                </c:pt>
                <c:pt idx="7">
                  <c:v>2018</c:v>
                </c:pt>
                <c:pt idx="9">
                  <c:v>2014</c:v>
                </c:pt>
                <c:pt idx="10">
                  <c:v>2018</c:v>
                </c:pt>
                <c:pt idx="12">
                  <c:v>2014</c:v>
                </c:pt>
                <c:pt idx="13">
                  <c:v>2018</c:v>
                </c:pt>
              </c:numCache>
            </c:numRef>
          </c:cat>
          <c:val>
            <c:numRef>
              <c:f>'структ14-18'!$B$8:$O$8</c:f>
              <c:numCache>
                <c:formatCode>General</c:formatCode>
                <c:ptCount val="14"/>
                <c:pt idx="0">
                  <c:v>4.16</c:v>
                </c:pt>
                <c:pt idx="1">
                  <c:v>1.6664772727272725</c:v>
                </c:pt>
                <c:pt idx="3" formatCode="0.00">
                  <c:v>0.10250000000000001</c:v>
                </c:pt>
                <c:pt idx="4">
                  <c:v>0.124</c:v>
                </c:pt>
                <c:pt idx="6">
                  <c:v>2.0000000000002416E-3</c:v>
                </c:pt>
                <c:pt idx="7">
                  <c:v>8.5999999999999799E-2</c:v>
                </c:pt>
                <c:pt idx="9" formatCode="0.00">
                  <c:v>3.4000000000000002E-2</c:v>
                </c:pt>
                <c:pt idx="10" formatCode="0.00">
                  <c:v>0.11199999999999999</c:v>
                </c:pt>
                <c:pt idx="12" formatCode="0.00">
                  <c:v>2.5000000000000001E-3</c:v>
                </c:pt>
                <c:pt idx="13" formatCode="0.00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06E-4E57-A89B-E7883DC558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2"/>
        <c:overlap val="100"/>
        <c:axId val="168134144"/>
        <c:axId val="108402880"/>
      </c:barChart>
      <c:catAx>
        <c:axId val="1681341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ysClr val="windowText" lastClr="000000"/>
            </a:solidFill>
          </a:ln>
        </c:spPr>
        <c:txPr>
          <a:bodyPr/>
          <a:lstStyle/>
          <a:p>
            <a:pPr>
              <a:defRPr sz="1200"/>
            </a:pPr>
            <a:endParaRPr lang="ru-RU"/>
          </a:p>
        </c:txPr>
        <c:crossAx val="108402880"/>
        <c:crosses val="autoZero"/>
        <c:auto val="1"/>
        <c:lblAlgn val="ctr"/>
        <c:lblOffset val="100"/>
        <c:noMultiLvlLbl val="0"/>
      </c:catAx>
      <c:valAx>
        <c:axId val="108402880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US" sz="2000" b="0">
                    <a:latin typeface="+mn-lt"/>
                  </a:rPr>
                  <a:t>Species proportion</a:t>
                </a:r>
                <a:endParaRPr lang="ru-RU" sz="2000" b="0">
                  <a:latin typeface="+mn-lt"/>
                </a:endParaRPr>
              </a:p>
            </c:rich>
          </c:tx>
          <c:layout>
            <c:manualLayout>
              <c:xMode val="edge"/>
              <c:yMode val="edge"/>
              <c:x val="5.2732138067102469E-3"/>
              <c:y val="0.16309356301154851"/>
            </c:manualLayout>
          </c:layout>
          <c:overlay val="0"/>
        </c:title>
        <c:numFmt formatCode="0%" sourceLinked="0"/>
        <c:majorTickMark val="out"/>
        <c:minorTickMark val="none"/>
        <c:tickLblPos val="nextTo"/>
        <c:spPr>
          <a:ln>
            <a:solidFill>
              <a:sysClr val="windowText" lastClr="000000"/>
            </a:solidFill>
          </a:ln>
        </c:spPr>
        <c:txPr>
          <a:bodyPr/>
          <a:lstStyle/>
          <a:p>
            <a:pPr>
              <a:defRPr sz="1400"/>
            </a:pPr>
            <a:endParaRPr lang="ru-RU"/>
          </a:p>
        </c:txPr>
        <c:crossAx val="168134144"/>
        <c:crosses val="autoZero"/>
        <c:crossBetween val="between"/>
        <c:majorUnit val="0.2"/>
      </c:valAx>
    </c:plotArea>
    <c:legend>
      <c:legendPos val="b"/>
      <c:legendEntry>
        <c:idx val="5"/>
        <c:txPr>
          <a:bodyPr/>
          <a:lstStyle/>
          <a:p>
            <a:pPr>
              <a:defRPr sz="1800" i="0"/>
            </a:pPr>
            <a:endParaRPr lang="ru-RU"/>
          </a:p>
        </c:txPr>
      </c:legendEntry>
      <c:layout>
        <c:manualLayout>
          <c:xMode val="edge"/>
          <c:yMode val="edge"/>
          <c:x val="3.5754758660201752E-2"/>
          <c:y val="0.88189598085592824"/>
          <c:w val="0.83180401915265545"/>
          <c:h val="0.10973122869388779"/>
        </c:manualLayout>
      </c:layout>
      <c:overlay val="1"/>
      <c:txPr>
        <a:bodyPr/>
        <a:lstStyle/>
        <a:p>
          <a:pPr>
            <a:defRPr sz="1800" i="1"/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  <c:userShapes r:id="rId3"/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сумм_встреч!$A$2:$A$111</cx:f>
        <cx:lvl ptCount="110">
          <cx:pt idx="0">1</cx:pt>
          <cx:pt idx="1">1</cx:pt>
          <cx:pt idx="2">1</cx:pt>
          <cx:pt idx="3">1</cx:pt>
          <cx:pt idx="4">1</cx:pt>
          <cx:pt idx="5">1</cx:pt>
          <cx:pt idx="6">1</cx:pt>
          <cx:pt idx="7">1</cx:pt>
          <cx:pt idx="8">1</cx:pt>
          <cx:pt idx="9">1</cx:pt>
          <cx:pt idx="10">2</cx:pt>
          <cx:pt idx="11">2</cx:pt>
          <cx:pt idx="12">2</cx:pt>
          <cx:pt idx="13">2</cx:pt>
          <cx:pt idx="14">2</cx:pt>
          <cx:pt idx="15">2</cx:pt>
          <cx:pt idx="16">2</cx:pt>
          <cx:pt idx="17">2</cx:pt>
          <cx:pt idx="18">2</cx:pt>
          <cx:pt idx="19">2</cx:pt>
          <cx:pt idx="20">2</cx:pt>
          <cx:pt idx="21">2</cx:pt>
          <cx:pt idx="22">2</cx:pt>
          <cx:pt idx="23">2</cx:pt>
          <cx:pt idx="24">2</cx:pt>
          <cx:pt idx="25">2</cx:pt>
          <cx:pt idx="26">2</cx:pt>
          <cx:pt idx="27">2</cx:pt>
          <cx:pt idx="28">2</cx:pt>
          <cx:pt idx="29">2</cx:pt>
          <cx:pt idx="30">2</cx:pt>
          <cx:pt idx="31">2</cx:pt>
          <cx:pt idx="32">2</cx:pt>
          <cx:pt idx="33">2</cx:pt>
          <cx:pt idx="34">2</cx:pt>
          <cx:pt idx="35">4</cx:pt>
          <cx:pt idx="36">4</cx:pt>
          <cx:pt idx="37">4</cx:pt>
          <cx:pt idx="38">4</cx:pt>
          <cx:pt idx="39">4</cx:pt>
          <cx:pt idx="40">4</cx:pt>
          <cx:pt idx="41">4</cx:pt>
          <cx:pt idx="42">4</cx:pt>
          <cx:pt idx="43">4</cx:pt>
          <cx:pt idx="44">4</cx:pt>
          <cx:pt idx="45">4</cx:pt>
          <cx:pt idx="46">4</cx:pt>
          <cx:pt idx="47">4</cx:pt>
          <cx:pt idx="48">4</cx:pt>
          <cx:pt idx="49">4</cx:pt>
          <cx:pt idx="50">4</cx:pt>
          <cx:pt idx="51">4</cx:pt>
          <cx:pt idx="52">4</cx:pt>
          <cx:pt idx="53">4</cx:pt>
          <cx:pt idx="54">4</cx:pt>
          <cx:pt idx="55">4</cx:pt>
          <cx:pt idx="56">4</cx:pt>
          <cx:pt idx="57">4</cx:pt>
          <cx:pt idx="58">4</cx:pt>
          <cx:pt idx="59">4</cx:pt>
          <cx:pt idx="60">7</cx:pt>
          <cx:pt idx="61">7</cx:pt>
          <cx:pt idx="62">7</cx:pt>
          <cx:pt idx="63">7</cx:pt>
          <cx:pt idx="64">7</cx:pt>
          <cx:pt idx="65">7</cx:pt>
          <cx:pt idx="66">7</cx:pt>
          <cx:pt idx="67">7</cx:pt>
          <cx:pt idx="68">7</cx:pt>
          <cx:pt idx="69">7</cx:pt>
          <cx:pt idx="70">7</cx:pt>
          <cx:pt idx="71">7</cx:pt>
          <cx:pt idx="72">7</cx:pt>
          <cx:pt idx="73">7</cx:pt>
          <cx:pt idx="74">7</cx:pt>
          <cx:pt idx="75">7</cx:pt>
          <cx:pt idx="76">7</cx:pt>
          <cx:pt idx="77">7</cx:pt>
          <cx:pt idx="78">7</cx:pt>
          <cx:pt idx="79">7</cx:pt>
          <cx:pt idx="80">7</cx:pt>
          <cx:pt idx="81">7</cx:pt>
          <cx:pt idx="82">7</cx:pt>
          <cx:pt idx="83">7</cx:pt>
          <cx:pt idx="84">7</cx:pt>
          <cx:pt idx="85">30</cx:pt>
          <cx:pt idx="86">30</cx:pt>
          <cx:pt idx="87">30</cx:pt>
          <cx:pt idx="88">30</cx:pt>
          <cx:pt idx="89">30</cx:pt>
          <cx:pt idx="90">30</cx:pt>
          <cx:pt idx="91">30</cx:pt>
          <cx:pt idx="92">30</cx:pt>
          <cx:pt idx="93">30</cx:pt>
          <cx:pt idx="94">30</cx:pt>
          <cx:pt idx="95">30</cx:pt>
          <cx:pt idx="96">30</cx:pt>
          <cx:pt idx="97">30</cx:pt>
          <cx:pt idx="98">30</cx:pt>
          <cx:pt idx="99">30</cx:pt>
          <cx:pt idx="100">30</cx:pt>
          <cx:pt idx="101">30</cx:pt>
          <cx:pt idx="102">30</cx:pt>
          <cx:pt idx="103">30</cx:pt>
          <cx:pt idx="104">30</cx:pt>
          <cx:pt idx="105">30</cx:pt>
          <cx:pt idx="106">30</cx:pt>
          <cx:pt idx="107">30</cx:pt>
          <cx:pt idx="108">30</cx:pt>
          <cx:pt idx="109">30</cx:pt>
        </cx:lvl>
      </cx:strDim>
      <cx:numDim type="val">
        <cx:f>сумм_встреч!$B$2:$B$111</cx:f>
        <cx:lvl ptCount="110" formatCode="Основной">
          <cx:pt idx="0">0.30000000000000004</cx:pt>
          <cx:pt idx="1">3.5499999999999998</cx:pt>
          <cx:pt idx="2">4.25</cx:pt>
          <cx:pt idx="3">1.25</cx:pt>
          <cx:pt idx="4">0.025000000000000001</cx:pt>
          <cx:pt idx="5">9.5500000000000007</cx:pt>
          <cx:pt idx="6">12</cx:pt>
          <cx:pt idx="7">7.2750000000000004</cx:pt>
          <cx:pt idx="8">0</cx:pt>
          <cx:pt idx="9">0.55000000000000004</cx:pt>
          <cx:pt idx="10">5.2750000000000004</cx:pt>
          <cx:pt idx="11">3.25</cx:pt>
          <cx:pt idx="12">8.75</cx:pt>
          <cx:pt idx="13">2.5</cx:pt>
          <cx:pt idx="14">0.025000000000000001</cx:pt>
          <cx:pt idx="15">1</cx:pt>
          <cx:pt idx="16">0.050000000000000003</cx:pt>
          <cx:pt idx="17">1.0249999999999999</cx:pt>
          <cx:pt idx="18">3.5499999999999998</cx:pt>
          <cx:pt idx="19">6.7750000000000004</cx:pt>
          <cx:pt idx="20">27.524999999999999</cx:pt>
          <cx:pt idx="21">22.299999999999997</cx:pt>
          <cx:pt idx="22">15.275</cx:pt>
          <cx:pt idx="23">21.25</cx:pt>
          <cx:pt idx="24">42.774999999999999</cx:pt>
          <cx:pt idx="25">12.275</cx:pt>
          <cx:pt idx="26">1.7749999999999999</cx:pt>
          <cx:pt idx="27">12.775</cx:pt>
          <cx:pt idx="28">12.525</cx:pt>
          <cx:pt idx="29">19.299999999999997</cx:pt>
          <cx:pt idx="30">7.25</cx:pt>
          <cx:pt idx="31">12.050000000000001</cx:pt>
          <cx:pt idx="32">53.024999999999999</cx:pt>
          <cx:pt idx="33">12.800000000000001</cx:pt>
          <cx:pt idx="34">41.574999999999996</cx:pt>
          <cx:pt idx="35">57</cx:pt>
          <cx:pt idx="36">27.25</cx:pt>
          <cx:pt idx="37">74.525000000000006</cx:pt>
          <cx:pt idx="38">81.25</cx:pt>
          <cx:pt idx="39">71.25</cx:pt>
          <cx:pt idx="40">10.050000000000001</cx:pt>
          <cx:pt idx="41">7.5250000000000004</cx:pt>
          <cx:pt idx="42">11.275</cx:pt>
          <cx:pt idx="43">25.024999999999999</cx:pt>
          <cx:pt idx="44">11.075000000000001</cx:pt>
          <cx:pt idx="45">51.274999999999999</cx:pt>
          <cx:pt idx="46">9.2750000000000004</cx:pt>
          <cx:pt idx="47">9.2750000000000004</cx:pt>
          <cx:pt idx="48">7</cx:pt>
          <cx:pt idx="49">19</cx:pt>
          <cx:pt idx="50">2.5</cx:pt>
          <cx:pt idx="51">7.5250000000000004</cx:pt>
          <cx:pt idx="52">66.75</cx:pt>
          <cx:pt idx="53">34.75</cx:pt>
          <cx:pt idx="54">27.774999999999999</cx:pt>
          <cx:pt idx="55">67.75</cx:pt>
          <cx:pt idx="56">40.25</cx:pt>
          <cx:pt idx="57">9.2750000000000004</cx:pt>
          <cx:pt idx="58">37</cx:pt>
          <cx:pt idx="59">14</cx:pt>
          <cx:pt idx="60">52.5</cx:pt>
          <cx:pt idx="61">52.75</cx:pt>
          <cx:pt idx="62">55</cx:pt>
          <cx:pt idx="63">104.5</cx:pt>
          <cx:pt idx="64">68.5</cx:pt>
          <cx:pt idx="65">60.774999999999999</cx:pt>
          <cx:pt idx="66">49.25</cx:pt>
          <cx:pt idx="67">19.5</cx:pt>
          <cx:pt idx="68">52.75</cx:pt>
          <cx:pt idx="69">63.75</cx:pt>
          <cx:pt idx="85">135.25</cx:pt>
          <cx:pt idx="86">128.75</cx:pt>
          <cx:pt idx="87">147.25</cx:pt>
          <cx:pt idx="88">203.5</cx:pt>
          <cx:pt idx="89">149</cx:pt>
          <cx:pt idx="90">136.5</cx:pt>
          <cx:pt idx="91">142.5</cx:pt>
          <cx:pt idx="92">129</cx:pt>
          <cx:pt idx="93">121.25</cx:pt>
          <cx:pt idx="94">154.25</cx:pt>
          <cx:pt idx="95">109.5</cx:pt>
          <cx:pt idx="96">150</cx:pt>
          <cx:pt idx="97">117.5</cx:pt>
          <cx:pt idx="98">116.25</cx:pt>
          <cx:pt idx="99">109.5</cx:pt>
          <cx:pt idx="100">115.75</cx:pt>
          <cx:pt idx="101">98.25</cx:pt>
          <cx:pt idx="102">168.75</cx:pt>
          <cx:pt idx="103">121.75</cx:pt>
          <cx:pt idx="104">154</cx:pt>
          <cx:pt idx="105">130.75</cx:pt>
          <cx:pt idx="106">134.5</cx:pt>
          <cx:pt idx="107">157</cx:pt>
          <cx:pt idx="108">93.25</cx:pt>
          <cx:pt idx="109">130</cx:pt>
        </cx:lvl>
      </cx:numDim>
    </cx:data>
    <cx:data id="1">
      <cx:strDim type="cat">
        <cx:f>сумм_встреч!$A$2:$A$111</cx:f>
        <cx:lvl ptCount="110">
          <cx:pt idx="0">1</cx:pt>
          <cx:pt idx="1">1</cx:pt>
          <cx:pt idx="2">1</cx:pt>
          <cx:pt idx="3">1</cx:pt>
          <cx:pt idx="4">1</cx:pt>
          <cx:pt idx="5">1</cx:pt>
          <cx:pt idx="6">1</cx:pt>
          <cx:pt idx="7">1</cx:pt>
          <cx:pt idx="8">1</cx:pt>
          <cx:pt idx="9">1</cx:pt>
          <cx:pt idx="10">2</cx:pt>
          <cx:pt idx="11">2</cx:pt>
          <cx:pt idx="12">2</cx:pt>
          <cx:pt idx="13">2</cx:pt>
          <cx:pt idx="14">2</cx:pt>
          <cx:pt idx="15">2</cx:pt>
          <cx:pt idx="16">2</cx:pt>
          <cx:pt idx="17">2</cx:pt>
          <cx:pt idx="18">2</cx:pt>
          <cx:pt idx="19">2</cx:pt>
          <cx:pt idx="20">2</cx:pt>
          <cx:pt idx="21">2</cx:pt>
          <cx:pt idx="22">2</cx:pt>
          <cx:pt idx="23">2</cx:pt>
          <cx:pt idx="24">2</cx:pt>
          <cx:pt idx="25">2</cx:pt>
          <cx:pt idx="26">2</cx:pt>
          <cx:pt idx="27">2</cx:pt>
          <cx:pt idx="28">2</cx:pt>
          <cx:pt idx="29">2</cx:pt>
          <cx:pt idx="30">2</cx:pt>
          <cx:pt idx="31">2</cx:pt>
          <cx:pt idx="32">2</cx:pt>
          <cx:pt idx="33">2</cx:pt>
          <cx:pt idx="34">2</cx:pt>
          <cx:pt idx="35">4</cx:pt>
          <cx:pt idx="36">4</cx:pt>
          <cx:pt idx="37">4</cx:pt>
          <cx:pt idx="38">4</cx:pt>
          <cx:pt idx="39">4</cx:pt>
          <cx:pt idx="40">4</cx:pt>
          <cx:pt idx="41">4</cx:pt>
          <cx:pt idx="42">4</cx:pt>
          <cx:pt idx="43">4</cx:pt>
          <cx:pt idx="44">4</cx:pt>
          <cx:pt idx="45">4</cx:pt>
          <cx:pt idx="46">4</cx:pt>
          <cx:pt idx="47">4</cx:pt>
          <cx:pt idx="48">4</cx:pt>
          <cx:pt idx="49">4</cx:pt>
          <cx:pt idx="50">4</cx:pt>
          <cx:pt idx="51">4</cx:pt>
          <cx:pt idx="52">4</cx:pt>
          <cx:pt idx="53">4</cx:pt>
          <cx:pt idx="54">4</cx:pt>
          <cx:pt idx="55">4</cx:pt>
          <cx:pt idx="56">4</cx:pt>
          <cx:pt idx="57">4</cx:pt>
          <cx:pt idx="58">4</cx:pt>
          <cx:pt idx="59">4</cx:pt>
          <cx:pt idx="60">7</cx:pt>
          <cx:pt idx="61">7</cx:pt>
          <cx:pt idx="62">7</cx:pt>
          <cx:pt idx="63">7</cx:pt>
          <cx:pt idx="64">7</cx:pt>
          <cx:pt idx="65">7</cx:pt>
          <cx:pt idx="66">7</cx:pt>
          <cx:pt idx="67">7</cx:pt>
          <cx:pt idx="68">7</cx:pt>
          <cx:pt idx="69">7</cx:pt>
          <cx:pt idx="70">7</cx:pt>
          <cx:pt idx="71">7</cx:pt>
          <cx:pt idx="72">7</cx:pt>
          <cx:pt idx="73">7</cx:pt>
          <cx:pt idx="74">7</cx:pt>
          <cx:pt idx="75">7</cx:pt>
          <cx:pt idx="76">7</cx:pt>
          <cx:pt idx="77">7</cx:pt>
          <cx:pt idx="78">7</cx:pt>
          <cx:pt idx="79">7</cx:pt>
          <cx:pt idx="80">7</cx:pt>
          <cx:pt idx="81">7</cx:pt>
          <cx:pt idx="82">7</cx:pt>
          <cx:pt idx="83">7</cx:pt>
          <cx:pt idx="84">7</cx:pt>
          <cx:pt idx="85">30</cx:pt>
          <cx:pt idx="86">30</cx:pt>
          <cx:pt idx="87">30</cx:pt>
          <cx:pt idx="88">30</cx:pt>
          <cx:pt idx="89">30</cx:pt>
          <cx:pt idx="90">30</cx:pt>
          <cx:pt idx="91">30</cx:pt>
          <cx:pt idx="92">30</cx:pt>
          <cx:pt idx="93">30</cx:pt>
          <cx:pt idx="94">30</cx:pt>
          <cx:pt idx="95">30</cx:pt>
          <cx:pt idx="96">30</cx:pt>
          <cx:pt idx="97">30</cx:pt>
          <cx:pt idx="98">30</cx:pt>
          <cx:pt idx="99">30</cx:pt>
          <cx:pt idx="100">30</cx:pt>
          <cx:pt idx="101">30</cx:pt>
          <cx:pt idx="102">30</cx:pt>
          <cx:pt idx="103">30</cx:pt>
          <cx:pt idx="104">30</cx:pt>
          <cx:pt idx="105">30</cx:pt>
          <cx:pt idx="106">30</cx:pt>
          <cx:pt idx="107">30</cx:pt>
          <cx:pt idx="108">30</cx:pt>
          <cx:pt idx="109">30</cx:pt>
        </cx:lvl>
      </cx:strDim>
      <cx:numDim type="val">
        <cx:f>сумм_встреч!$F$2:$F$111</cx:f>
        <cx:lvl ptCount="110" formatCode="Основной">
          <cx:pt idx="0">7.8250000000000011</cx:pt>
          <cx:pt idx="1">8.0750000000000011</cx:pt>
          <cx:pt idx="2">8.8250000000000011</cx:pt>
          <cx:pt idx="3">11.025</cx:pt>
          <cx:pt idx="4">0.32500000000000007</cx:pt>
          <cx:pt idx="5">16.774999999999999</cx:pt>
          <cx:pt idx="6">19.024999999999999</cx:pt>
          <cx:pt idx="7">37.075000000000003</cx:pt>
          <cx:pt idx="8">4.5750000000000011</cx:pt>
          <cx:pt idx="9">25.800000000000001</cx:pt>
          <cx:pt idx="10">19.549999999999997</cx:pt>
          <cx:pt idx="11">12.525</cx:pt>
          <cx:pt idx="12">26.75</cx:pt>
          <cx:pt idx="13">3.5249999999999999</cx:pt>
          <cx:pt idx="14">0</cx:pt>
          <cx:pt idx="15">1.8249999999999997</cx:pt>
          <cx:pt idx="16">2.5749999999999997</cx:pt>
          <cx:pt idx="17">12.550000000000001</cx:pt>
          <cx:pt idx="18">2.8249999999999997</cx:pt>
          <cx:pt idx="19">13.575000000000001</cx:pt>
          <cx:pt idx="20">75.375000000000028</cx:pt>
          <cx:pt idx="21">28.624999999999993</cx:pt>
          <cx:pt idx="22">46.774999999999999</cx:pt>
          <cx:pt idx="23">20.524999999999999</cx:pt>
          <cx:pt idx="24">60.824999999999996</cx:pt>
          <cx:pt idx="25">21.299999999999997</cx:pt>
          <cx:pt idx="26">16.074999999999996</cx:pt>
          <cx:pt idx="27">18.524999999999999</cx:pt>
          <cx:pt idx="28">28.274999999999999</cx:pt>
          <cx:pt idx="29">2.0499999999999998</cx:pt>
          <cx:pt idx="30">19.099999999999994</cx:pt>
          <cx:pt idx="31">8.5500000000000007</cx:pt>
          <cx:pt idx="32">10.825000000000001</cx:pt>
          <cx:pt idx="33">52.049999999999997</cx:pt>
          <cx:pt idx="34">13</cx:pt>
          <cx:pt idx="35">90.5</cx:pt>
          <cx:pt idx="36">32.75</cx:pt>
          <cx:pt idx="37">56</cx:pt>
          <cx:pt idx="38">56.5</cx:pt>
          <cx:pt idx="39">28</cx:pt>
          <cx:pt idx="40">17</cx:pt>
          <cx:pt idx="41">20.274999999999999</cx:pt>
          <cx:pt idx="42">16.800000000000001</cx:pt>
          <cx:pt idx="43">33.049999999999997</cx:pt>
          <cx:pt idx="44">26.074999999999996</cx:pt>
          <cx:pt idx="45">64.275000000000006</cx:pt>
          <cx:pt idx="46">50.774999999999999</cx:pt>
          <cx:pt idx="47">21.5</cx:pt>
          <cx:pt idx="48">38.75</cx:pt>
          <cx:pt idx="49">34.25</cx:pt>
          <cx:pt idx="50">36</cx:pt>
          <cx:pt idx="51">45.024999999999999</cx:pt>
          <cx:pt idx="52">69.75</cx:pt>
          <cx:pt idx="53">57.25</cx:pt>
          <cx:pt idx="54">53.75</cx:pt>
          <cx:pt idx="55">52.75</cx:pt>
          <cx:pt idx="56">44.75</cx:pt>
          <cx:pt idx="57">91.275000000000006</cx:pt>
          <cx:pt idx="58">92</cx:pt>
          <cx:pt idx="59">44.25</cx:pt>
          <cx:pt idx="60">102.5</cx:pt>
          <cx:pt idx="61">56.5</cx:pt>
          <cx:pt idx="62">70.75</cx:pt>
          <cx:pt idx="63">54.5</cx:pt>
          <cx:pt idx="64">63.25</cx:pt>
          <cx:pt idx="65">99.525000000000006</cx:pt>
          <cx:pt idx="66">76.5</cx:pt>
          <cx:pt idx="67">91.75</cx:pt>
          <cx:pt idx="68">74.5</cx:pt>
          <cx:pt idx="69">72.5</cx:pt>
          <cx:pt idx="70">91.25</cx:pt>
          <cx:pt idx="71">78.775000000000006</cx:pt>
          <cx:pt idx="72">60.024999999999999</cx:pt>
          <cx:pt idx="73">105.25</cx:pt>
          <cx:pt idx="74">89</cx:pt>
          <cx:pt idx="75">87.75</cx:pt>
          <cx:pt idx="76">60.524999999999999</cx:pt>
          <cx:pt idx="77">75.775000000000006</cx:pt>
          <cx:pt idx="78">102.5</cx:pt>
          <cx:pt idx="79">77.050000000000011</cx:pt>
          <cx:pt idx="80">71.025000000000006</cx:pt>
          <cx:pt idx="81">61.274999999999999</cx:pt>
          <cx:pt idx="82">74.25</cx:pt>
          <cx:pt idx="83">55</cx:pt>
          <cx:pt idx="84">71.75</cx:pt>
          <cx:pt idx="85">135.27500000000001</cx:pt>
          <cx:pt idx="86">165.75</cx:pt>
          <cx:pt idx="87">155.82499999999999</cx:pt>
          <cx:pt idx="88">107</cx:pt>
          <cx:pt idx="89">177.55000000000001</cx:pt>
          <cx:pt idx="90">152.52500000000001</cx:pt>
          <cx:pt idx="91">143.25</cx:pt>
          <cx:pt idx="92">128.5</cx:pt>
          <cx:pt idx="93">131.27500000000001</cx:pt>
          <cx:pt idx="94">147.25</cx:pt>
          <cx:pt idx="95">150.80000000000001</cx:pt>
          <cx:pt idx="96">135.82500000000002</cx:pt>
          <cx:pt idx="97">136.75</cx:pt>
          <cx:pt idx="98">113.05000000000001</cx:pt>
          <cx:pt idx="99">111</cx:pt>
          <cx:pt idx="100">120.5</cx:pt>
          <cx:pt idx="101">146.75</cx:pt>
          <cx:pt idx="102">124.27500000000001</cx:pt>
          <cx:pt idx="103">151.77500000000001</cx:pt>
          <cx:pt idx="104">133.75</cx:pt>
          <cx:pt idx="105">138.77500000000001</cx:pt>
          <cx:pt idx="106">121.5</cx:pt>
        </cx:lvl>
      </cx:numDim>
    </cx:data>
  </cx:chartData>
  <cx:chart>
    <cx:plotArea>
      <cx:plotAreaRegion>
        <cx:plotSurface>
          <cx:spPr>
            <a:ln>
              <a:noFill/>
            </a:ln>
          </cx:spPr>
        </cx:plotSurface>
        <cx:series layoutId="boxWhisker" uniqueId="{65A02BD4-D059-4398-B032-AE8C3223507E}" formatIdx="1">
          <cx:tx>
            <cx:txData>
              <cx:f>сумм_встреч!$B$1</cx:f>
              <cx:v>2014</cx:v>
            </cx:txData>
          </cx:tx>
          <cx:spPr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cx:spPr>
          <cx:dataId val="0"/>
          <cx:layoutPr>
            <cx:visibility meanLine="0" meanMarker="0" nonoutliers="0" outliers="0"/>
            <cx:statistics quartileMethod="exclusive"/>
          </cx:layoutPr>
        </cx:series>
        <cx:series layoutId="boxWhisker" uniqueId="{21ACE419-1787-47CA-BC00-887276911622}" formatIdx="5">
          <cx:tx>
            <cx:txData>
              <cx:f>сумм_встреч!$F$1</cx:f>
              <cx:v>2018</cx:v>
            </cx:txData>
          </cx:tx>
          <cx:spPr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cx:spPr>
          <cx:dataId val="1"/>
          <cx:layoutPr>
            <cx:visibility meanLine="0" meanMarker="0" nonoutliers="0" outliers="0"/>
            <cx:statistics quartileMethod="exclusive"/>
          </cx:layoutPr>
        </cx:series>
      </cx:plotAreaRegion>
      <cx:axis id="0">
        <cx:catScaling gapWidth="0.25"/>
        <cx:title>
          <cx:tx>
            <cx:rich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/>
                </a:pPr>
                <a:r>
                  <a:rPr lang="en-US" sz="2000" b="0" i="0" u="none" strike="noStrike" baseline="0">
                    <a:solidFill>
                      <a:sysClr val="windowText" lastClr="000000"/>
                    </a:solidFill>
                    <a:latin typeface="Calibri" panose="020F0502020204030204"/>
                  </a:rPr>
                  <a:t>Distance from the smelter (km)</a:t>
                </a:r>
                <a:endParaRPr lang="ru-RU" sz="2000" b="0" i="0" u="none" strike="noStrike" baseline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cx:rich>
          </cx:tx>
        </cx:title>
        <cx:tickLabels/>
        <cx:spPr>
          <a:ln w="15875">
            <a:solidFill>
              <a:schemeClr val="tx1"/>
            </a:solidFill>
          </a:ln>
        </cx:spPr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1800" baseline="0">
                <a:solidFill>
                  <a:sysClr val="windowText" lastClr="000000"/>
                </a:solidFill>
              </a:defRPr>
            </a:pPr>
            <a:endParaRPr lang="ru-RU" sz="1800" b="0" i="0" u="none" strike="noStrike" baseline="0">
              <a:solidFill>
                <a:sysClr val="windowText" lastClr="000000"/>
              </a:solidFill>
              <a:latin typeface="Calibri" panose="020F0502020204030204"/>
            </a:endParaRPr>
          </a:p>
        </cx:txPr>
      </cx:axis>
      <cx:axis id="1">
        <cx:valScaling max="200"/>
        <cx:title>
          <cx:tx>
            <cx:rich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sz="1600" baseline="0">
                    <a:solidFill>
                      <a:sysClr val="windowText" lastClr="000000"/>
                    </a:solidFill>
                  </a:defRPr>
                </a:pPr>
                <a:r>
                  <a:rPr lang="en-US" sz="2000" b="0" i="0" u="none" strike="noStrike" baseline="0">
                    <a:solidFill>
                      <a:sysClr val="windowText" lastClr="000000"/>
                    </a:solidFill>
                    <a:latin typeface="Calibri" panose="020F0502020204030204"/>
                  </a:rPr>
                  <a:t>sum  of  frequencies</a:t>
                </a:r>
                <a:endParaRPr lang="ru-RU" sz="2000" b="0" i="0" u="none" strike="noStrike" baseline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cx:rich>
          </cx:tx>
        </cx:title>
        <cx:majorGridlines>
          <cx:spPr>
            <a:ln>
              <a:noFill/>
            </a:ln>
          </cx:spPr>
        </cx:majorGridlines>
        <cx:tickLabels/>
        <cx:spPr>
          <a:ln w="15875">
            <a:solidFill>
              <a:schemeClr val="tx1"/>
            </a:solidFill>
          </a:ln>
        </cx:spPr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1800" baseline="0">
                <a:solidFill>
                  <a:sysClr val="windowText" lastClr="000000"/>
                </a:solidFill>
              </a:defRPr>
            </a:pPr>
            <a:endParaRPr lang="ru-RU" sz="1800" b="0" i="0" u="none" strike="noStrike" baseline="0">
              <a:solidFill>
                <a:sysClr val="windowText" lastClr="000000"/>
              </a:solidFill>
              <a:latin typeface="Calibri" panose="020F0502020204030204"/>
            </a:endParaRPr>
          </a:p>
        </cx:txPr>
      </cx:axis>
    </cx:plotArea>
    <cx:legend pos="t" align="ctr" overlay="1">
      <cx:txPr>
        <a:bodyPr spcFirstLastPara="1" vertOverflow="ellipsis" horzOverflow="overflow" wrap="square" lIns="0" tIns="0" rIns="0" bIns="0" anchor="ctr" anchorCtr="1"/>
        <a:lstStyle/>
        <a:p>
          <a:pPr algn="ctr" rtl="0">
            <a:defRPr sz="1600">
              <a:solidFill>
                <a:schemeClr val="tx1"/>
              </a:solidFill>
            </a:defRPr>
          </a:pPr>
          <a:endParaRPr lang="ru-RU" sz="1600" b="0" i="0" u="none" strike="noStrike" baseline="0">
            <a:solidFill>
              <a:schemeClr val="tx1"/>
            </a:solidFill>
            <a:latin typeface="Calibri"/>
          </a:endParaRPr>
        </a:p>
      </cx:txPr>
    </cx:legend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4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0.06242</cdr:x>
      <cdr:y>0.01529</cdr:y>
    </cdr:from>
    <cdr:to>
      <cdr:x>0.60335</cdr:x>
      <cdr:y>0.12809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33591" y="53545"/>
          <a:ext cx="2890798" cy="3951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l"/>
          <a:r>
            <a:rPr lang="en-US" sz="2000" b="1" dirty="0">
              <a:latin typeface="Times New Roman" pitchFamily="18" charset="0"/>
              <a:cs typeface="Times New Roman" pitchFamily="18" charset="0"/>
            </a:rPr>
            <a:t>Emissions,</a:t>
          </a:r>
          <a:r>
            <a:rPr lang="en-US" sz="2000" b="1" baseline="0" dirty="0">
              <a:latin typeface="Times New Roman" pitchFamily="18" charset="0"/>
              <a:cs typeface="Times New Roman" pitchFamily="18" charset="0"/>
            </a:rPr>
            <a:t> 10</a:t>
          </a:r>
          <a:r>
            <a:rPr lang="ru-RU" sz="2000" b="1" baseline="30000" dirty="0">
              <a:latin typeface="Times New Roman" pitchFamily="18" charset="0"/>
              <a:cs typeface="Times New Roman" pitchFamily="18" charset="0"/>
            </a:rPr>
            <a:t>3</a:t>
          </a:r>
          <a:r>
            <a:rPr lang="en-US" sz="2000" b="1" baseline="0" dirty="0">
              <a:latin typeface="Times New Roman" pitchFamily="18" charset="0"/>
              <a:cs typeface="Times New Roman" pitchFamily="18" charset="0"/>
            </a:rPr>
            <a:t> t </a:t>
          </a:r>
          <a:r>
            <a:rPr lang="ru-RU" sz="2000" b="1" baseline="0" dirty="0">
              <a:latin typeface="Times New Roman" pitchFamily="18" charset="0"/>
              <a:cs typeface="Times New Roman" pitchFamily="18" charset="0"/>
            </a:rPr>
            <a:t>/</a:t>
          </a:r>
          <a:r>
            <a:rPr lang="en-US" sz="2000" b="1" baseline="0" dirty="0">
              <a:latin typeface="Times New Roman" pitchFamily="18" charset="0"/>
              <a:cs typeface="Times New Roman" pitchFamily="18" charset="0"/>
            </a:rPr>
            <a:t> year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0.15895</cdr:x>
      <cdr:y>0.7814</cdr:y>
    </cdr:from>
    <cdr:to>
      <cdr:x>0.23574</cdr:x>
      <cdr:y>0.85032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79619" y="4753272"/>
          <a:ext cx="714802" cy="4192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2000" dirty="0"/>
            <a:t>30 </a:t>
          </a:r>
          <a:r>
            <a:rPr lang="en-US" sz="2000" dirty="0"/>
            <a:t>km</a:t>
          </a:r>
          <a:r>
            <a:rPr lang="ru-RU" sz="2000" dirty="0"/>
            <a:t> </a:t>
          </a:r>
        </a:p>
      </cdr:txBody>
    </cdr:sp>
  </cdr:relSizeAnchor>
  <cdr:relSizeAnchor xmlns:cdr="http://schemas.openxmlformats.org/drawingml/2006/chartDrawing">
    <cdr:from>
      <cdr:x>0.48372</cdr:x>
      <cdr:y>0.7846</cdr:y>
    </cdr:from>
    <cdr:to>
      <cdr:x>0.55017</cdr:x>
      <cdr:y>0.86163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502727" y="4772744"/>
          <a:ext cx="618559" cy="4685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000"/>
            <a:t>4 </a:t>
          </a:r>
          <a:r>
            <a:rPr lang="en-US" sz="2000"/>
            <a:t>km</a:t>
          </a:r>
          <a:r>
            <a:rPr lang="ru-RU" sz="2000"/>
            <a:t> </a:t>
          </a:r>
        </a:p>
      </cdr:txBody>
    </cdr:sp>
  </cdr:relSizeAnchor>
  <cdr:relSizeAnchor xmlns:cdr="http://schemas.openxmlformats.org/drawingml/2006/chartDrawing">
    <cdr:from>
      <cdr:x>0.64708</cdr:x>
      <cdr:y>0.78251</cdr:y>
    </cdr:from>
    <cdr:to>
      <cdr:x>0.72034</cdr:x>
      <cdr:y>0.86846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6023365" y="4760044"/>
          <a:ext cx="681942" cy="5228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000"/>
            <a:t>2 </a:t>
          </a:r>
          <a:r>
            <a:rPr lang="en-US" sz="2000"/>
            <a:t>km</a:t>
          </a:r>
          <a:r>
            <a:rPr lang="ru-RU" sz="2000"/>
            <a:t> </a:t>
          </a:r>
        </a:p>
      </cdr:txBody>
    </cdr:sp>
  </cdr:relSizeAnchor>
  <cdr:relSizeAnchor xmlns:cdr="http://schemas.openxmlformats.org/drawingml/2006/chartDrawing">
    <cdr:from>
      <cdr:x>0.8063</cdr:x>
      <cdr:y>0.78163</cdr:y>
    </cdr:from>
    <cdr:to>
      <cdr:x>0.87338</cdr:x>
      <cdr:y>0.85596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7505484" y="4754645"/>
          <a:ext cx="624416" cy="4521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000"/>
            <a:t>1 </a:t>
          </a:r>
          <a:r>
            <a:rPr lang="en-US" sz="2000"/>
            <a:t>km</a:t>
          </a:r>
          <a:r>
            <a:rPr lang="ru-RU" sz="2000"/>
            <a:t> </a:t>
          </a:r>
        </a:p>
      </cdr:txBody>
    </cdr:sp>
  </cdr:relSizeAnchor>
  <cdr:relSizeAnchor xmlns:cdr="http://schemas.openxmlformats.org/drawingml/2006/chartDrawing">
    <cdr:from>
      <cdr:x>0.1827</cdr:x>
      <cdr:y>0.93775</cdr:y>
    </cdr:from>
    <cdr:to>
      <cdr:x>0.23566</cdr:x>
      <cdr:y>0.94723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1696065" y="5678129"/>
          <a:ext cx="491612" cy="573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0.31709</cdr:x>
      <cdr:y>0.78415</cdr:y>
    </cdr:from>
    <cdr:to>
      <cdr:x>0.39388</cdr:x>
      <cdr:y>0.85307</cdr:y>
    </cdr:to>
    <cdr:sp macro="" textlink="">
      <cdr:nvSpPr>
        <cdr:cNvPr id="11" name="TextBox 1">
          <a:extLst xmlns:a="http://schemas.openxmlformats.org/drawingml/2006/main">
            <a:ext uri="{FF2B5EF4-FFF2-40B4-BE49-F238E27FC236}">
              <a16:creationId xmlns:a16="http://schemas.microsoft.com/office/drawing/2014/main" id="{F0183DD0-852F-4B6C-BCEE-6C2B5B5DBE05}"/>
            </a:ext>
          </a:extLst>
        </cdr:cNvPr>
        <cdr:cNvSpPr txBox="1"/>
      </cdr:nvSpPr>
      <cdr:spPr>
        <a:xfrm xmlns:a="http://schemas.openxmlformats.org/drawingml/2006/main">
          <a:off x="2951596" y="4770005"/>
          <a:ext cx="714802" cy="4192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000"/>
            <a:t>7 </a:t>
          </a:r>
          <a:r>
            <a:rPr lang="en-US" sz="2000"/>
            <a:t>km</a:t>
          </a:r>
          <a:endParaRPr lang="ru-RU" sz="200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72824-1E54-437B-8A5A-2A5A5A8BF9B9}" type="datetimeFigureOut">
              <a:rPr lang="ru-RU" smtClean="0"/>
              <a:t>11.09.2019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25330-1B90-45BD-BD98-026883F535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5876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72824-1E54-437B-8A5A-2A5A5A8BF9B9}" type="datetimeFigureOut">
              <a:rPr lang="ru-RU" smtClean="0"/>
              <a:t>11.09.2019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25330-1B90-45BD-BD98-026883F535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2294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72824-1E54-437B-8A5A-2A5A5A8BF9B9}" type="datetimeFigureOut">
              <a:rPr lang="ru-RU" smtClean="0"/>
              <a:t>11.09.2019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25330-1B90-45BD-BD98-026883F535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1350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72824-1E54-437B-8A5A-2A5A5A8BF9B9}" type="datetimeFigureOut">
              <a:rPr lang="ru-RU" smtClean="0"/>
              <a:t>11.09.2019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25330-1B90-45BD-BD98-026883F535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57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72824-1E54-437B-8A5A-2A5A5A8BF9B9}" type="datetimeFigureOut">
              <a:rPr lang="ru-RU" smtClean="0"/>
              <a:t>11.09.2019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25330-1B90-45BD-BD98-026883F535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2813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72824-1E54-437B-8A5A-2A5A5A8BF9B9}" type="datetimeFigureOut">
              <a:rPr lang="ru-RU" smtClean="0"/>
              <a:t>11.09.2019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25330-1B90-45BD-BD98-026883F535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434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72824-1E54-437B-8A5A-2A5A5A8BF9B9}" type="datetimeFigureOut">
              <a:rPr lang="ru-RU" smtClean="0"/>
              <a:t>11.09.2019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25330-1B90-45BD-BD98-026883F535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637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72824-1E54-437B-8A5A-2A5A5A8BF9B9}" type="datetimeFigureOut">
              <a:rPr lang="ru-RU" smtClean="0"/>
              <a:t>11.09.2019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25330-1B90-45BD-BD98-026883F535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7593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72824-1E54-437B-8A5A-2A5A5A8BF9B9}" type="datetimeFigureOut">
              <a:rPr lang="ru-RU" smtClean="0"/>
              <a:t>11.09.2019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25330-1B90-45BD-BD98-026883F535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206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72824-1E54-437B-8A5A-2A5A5A8BF9B9}" type="datetimeFigureOut">
              <a:rPr lang="ru-RU" smtClean="0"/>
              <a:t>11.09.2019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25330-1B90-45BD-BD98-026883F535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1886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72824-1E54-437B-8A5A-2A5A5A8BF9B9}" type="datetimeFigureOut">
              <a:rPr lang="ru-RU" smtClean="0"/>
              <a:t>11.09.2019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25330-1B90-45BD-BD98-026883F535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1243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E72824-1E54-437B-8A5A-2A5A5A8BF9B9}" type="datetimeFigureOut">
              <a:rPr lang="ru-RU" smtClean="0"/>
              <a:t>11.09.2019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25330-1B90-45BD-BD98-026883F535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6328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4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14/relationships/chartEx" Target="../charts/chartEx1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chart" Target="../charts/chart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9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7000">
              <a:srgbClr val="DDEBCF"/>
            </a:gs>
            <a:gs pos="78000">
              <a:srgbClr val="599241">
                <a:alpha val="64000"/>
                <a:lumMod val="92000"/>
              </a:srgbClr>
            </a:gs>
            <a:gs pos="57000">
              <a:srgbClr val="9CB86E"/>
            </a:gs>
            <a:gs pos="94000">
              <a:srgbClr val="156B13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o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2354853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1593097"/>
            <a:ext cx="85689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RECOVERY OF EPIPHYTIC LICHEN COMMUNITIES AFTER REDUCTION OF EMISSIONS FROM </a:t>
            </a:r>
          </a:p>
          <a:p>
            <a:pPr algn="ctr"/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A COPPER SMELTER</a:t>
            </a:r>
            <a:endParaRPr lang="ru-RU" sz="3200" b="1" dirty="0">
              <a:solidFill>
                <a:schemeClr val="bg2">
                  <a:lumMod val="25000"/>
                </a:schemeClr>
              </a:solidFill>
              <a:latin typeface="+mj-lt"/>
            </a:endParaRP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78686F80-40FE-4C2F-9F5F-4D2FAB92D2B0}"/>
              </a:ext>
            </a:extLst>
          </p:cNvPr>
          <p:cNvSpPr txBox="1">
            <a:spLocks/>
          </p:cNvSpPr>
          <p:nvPr/>
        </p:nvSpPr>
        <p:spPr>
          <a:xfrm>
            <a:off x="3443674" y="453244"/>
            <a:ext cx="5432648" cy="9109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Irina N.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Mikhailova</a:t>
            </a:r>
            <a:endParaRPr lang="ru-RU" dirty="0">
              <a:solidFill>
                <a:schemeClr val="bg2">
                  <a:lumMod val="25000"/>
                </a:schemeClr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1B4825-00AF-483A-979B-3C022AA20641}"/>
              </a:ext>
            </a:extLst>
          </p:cNvPr>
          <p:cNvSpPr txBox="1"/>
          <p:nvPr/>
        </p:nvSpPr>
        <p:spPr>
          <a:xfrm>
            <a:off x="935596" y="3847134"/>
            <a:ext cx="72728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Institute of Plant and Animal Ecology UD RAS</a:t>
            </a:r>
          </a:p>
          <a:p>
            <a:pPr algn="ctr"/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Ekaterinburg, Russia</a:t>
            </a:r>
            <a:endParaRPr lang="ru-RU" sz="2800" b="1" dirty="0">
              <a:solidFill>
                <a:schemeClr val="bg2">
                  <a:lumMod val="2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251758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7000">
              <a:srgbClr val="DDEBCF"/>
            </a:gs>
            <a:gs pos="78000">
              <a:srgbClr val="599241">
                <a:alpha val="64000"/>
                <a:lumMod val="92000"/>
              </a:srgbClr>
            </a:gs>
            <a:gs pos="57000">
              <a:srgbClr val="9CB86E"/>
            </a:gs>
            <a:gs pos="94000">
              <a:srgbClr val="156B13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42" y="4156627"/>
            <a:ext cx="2298174" cy="2429499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338" y="4091901"/>
            <a:ext cx="1870193" cy="2494225"/>
          </a:xfrm>
          <a:prstGeom prst="rect">
            <a:avLst/>
          </a:prstGeom>
          <a:noFill/>
          <a:ln w="9525">
            <a:solidFill>
              <a:schemeClr val="bg2">
                <a:lumMod val="2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4BE4BBE3-FB36-4214-BB73-F3C1A358B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970" y="56659"/>
            <a:ext cx="8229600" cy="706437"/>
          </a:xfrm>
        </p:spPr>
        <p:txBody>
          <a:bodyPr>
            <a:normAutofit/>
          </a:bodyPr>
          <a:lstStyle/>
          <a:p>
            <a:r>
              <a:rPr lang="en-US" sz="3200" b="1" dirty="0"/>
              <a:t>Species distribution</a:t>
            </a:r>
            <a:endParaRPr lang="ru-RU" sz="3200" b="1" dirty="0"/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1EDD0B84-571F-4102-B6C4-396B36781AFF}"/>
              </a:ext>
            </a:extLst>
          </p:cNvPr>
          <p:cNvGrpSpPr/>
          <p:nvPr/>
        </p:nvGrpSpPr>
        <p:grpSpPr>
          <a:xfrm>
            <a:off x="227010" y="822987"/>
            <a:ext cx="4682591" cy="3061574"/>
            <a:chOff x="227010" y="822987"/>
            <a:chExt cx="4682591" cy="3061574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BB24CE6A-0AF3-4750-BA09-81EE4A469DFB}"/>
                </a:ext>
              </a:extLst>
            </p:cNvPr>
            <p:cNvGrpSpPr/>
            <p:nvPr/>
          </p:nvGrpSpPr>
          <p:grpSpPr>
            <a:xfrm>
              <a:off x="227010" y="822987"/>
              <a:ext cx="4682591" cy="3061574"/>
              <a:chOff x="323528" y="3686977"/>
              <a:chExt cx="4682591" cy="3061574"/>
            </a:xfrm>
          </p:grpSpPr>
          <p:pic>
            <p:nvPicPr>
              <p:cNvPr id="4" name="Picture 7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528" y="3686977"/>
                <a:ext cx="4341760" cy="30615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C142BD4-7581-4788-B0F4-C667C9E71BD6}"/>
                  </a:ext>
                </a:extLst>
              </p:cNvPr>
              <p:cNvSpPr txBox="1"/>
              <p:nvPr/>
            </p:nvSpPr>
            <p:spPr>
              <a:xfrm>
                <a:off x="1371366" y="3714486"/>
                <a:ext cx="363475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i="1" dirty="0" err="1"/>
                  <a:t>Tuckermanopsis</a:t>
                </a:r>
                <a:r>
                  <a:rPr lang="en-US" b="1" i="1" dirty="0"/>
                  <a:t> </a:t>
                </a:r>
                <a:r>
                  <a:rPr lang="en-US" b="1" i="1" dirty="0" err="1"/>
                  <a:t>sepincola</a:t>
                </a:r>
                <a:r>
                  <a:rPr lang="en-US" b="1" i="1" dirty="0"/>
                  <a:t>, 1995</a:t>
                </a:r>
                <a:endParaRPr lang="ru-RU" b="1" i="1" dirty="0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459D656-9903-4ED9-B07E-1A76225FF082}"/>
                </a:ext>
              </a:extLst>
            </p:cNvPr>
            <p:cNvSpPr txBox="1"/>
            <p:nvPr/>
          </p:nvSpPr>
          <p:spPr>
            <a:xfrm>
              <a:off x="3275856" y="3244334"/>
              <a:ext cx="11304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884.5</a:t>
              </a:r>
              <a:r>
                <a:rPr lang="ru-RU" dirty="0"/>
                <a:t> </a:t>
              </a:r>
              <a:r>
                <a:rPr lang="en-US" dirty="0"/>
                <a:t>km</a:t>
              </a:r>
              <a:r>
                <a:rPr lang="en-US" baseline="30000" dirty="0"/>
                <a:t>2</a:t>
              </a:r>
              <a:endParaRPr lang="ru-RU" baseline="30000" dirty="0"/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40C143D6-0473-47D2-8479-D824F66BEF33}"/>
              </a:ext>
            </a:extLst>
          </p:cNvPr>
          <p:cNvGrpSpPr/>
          <p:nvPr/>
        </p:nvGrpSpPr>
        <p:grpSpPr>
          <a:xfrm>
            <a:off x="4666246" y="822987"/>
            <a:ext cx="4421610" cy="3061574"/>
            <a:chOff x="4666246" y="822987"/>
            <a:chExt cx="4421610" cy="3061574"/>
          </a:xfrm>
        </p:grpSpPr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BE22726D-8803-4494-A48B-9F54A41B3F0E}"/>
                </a:ext>
              </a:extLst>
            </p:cNvPr>
            <p:cNvGrpSpPr/>
            <p:nvPr/>
          </p:nvGrpSpPr>
          <p:grpSpPr>
            <a:xfrm>
              <a:off x="4666246" y="822987"/>
              <a:ext cx="4421610" cy="3061574"/>
              <a:chOff x="4761498" y="3722072"/>
              <a:chExt cx="4370924" cy="3026479"/>
            </a:xfrm>
          </p:grpSpPr>
          <p:pic>
            <p:nvPicPr>
              <p:cNvPr id="7" name="Picture 8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61498" y="3722072"/>
                <a:ext cx="4291989" cy="30264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ECF5D80-1D15-4F44-AC7F-810A465E5EEE}"/>
                  </a:ext>
                </a:extLst>
              </p:cNvPr>
              <p:cNvSpPr txBox="1"/>
              <p:nvPr/>
            </p:nvSpPr>
            <p:spPr>
              <a:xfrm>
                <a:off x="5779901" y="3732583"/>
                <a:ext cx="3352521" cy="3650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i="1" dirty="0" err="1"/>
                  <a:t>Tuckermanopsis</a:t>
                </a:r>
                <a:r>
                  <a:rPr lang="en-US" b="1" i="1" dirty="0"/>
                  <a:t> </a:t>
                </a:r>
                <a:r>
                  <a:rPr lang="en-US" b="1" i="1" dirty="0" err="1"/>
                  <a:t>sepincola</a:t>
                </a:r>
                <a:r>
                  <a:rPr lang="en-US" b="1" i="1" dirty="0"/>
                  <a:t>, 2015</a:t>
                </a:r>
                <a:endParaRPr lang="ru-RU" b="1" i="1" dirty="0"/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B6B6803-66ED-424A-ADDA-E4AFD2807274}"/>
                </a:ext>
              </a:extLst>
            </p:cNvPr>
            <p:cNvSpPr txBox="1"/>
            <p:nvPr/>
          </p:nvSpPr>
          <p:spPr>
            <a:xfrm>
              <a:off x="5004284" y="3244334"/>
              <a:ext cx="10134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/>
                <a:t>6</a:t>
              </a:r>
              <a:r>
                <a:rPr lang="en-US" dirty="0"/>
                <a:t>2</a:t>
              </a:r>
              <a:r>
                <a:rPr lang="ru-RU" dirty="0"/>
                <a:t>.</a:t>
              </a:r>
              <a:r>
                <a:rPr lang="en-US" dirty="0"/>
                <a:t>3</a:t>
              </a:r>
              <a:r>
                <a:rPr lang="ru-RU" dirty="0"/>
                <a:t> </a:t>
              </a:r>
              <a:r>
                <a:rPr lang="en-US" dirty="0"/>
                <a:t>km</a:t>
              </a:r>
              <a:r>
                <a:rPr lang="en-US" baseline="30000" dirty="0"/>
                <a:t>2</a:t>
              </a:r>
              <a:endParaRPr lang="ru-RU" baseline="30000" dirty="0"/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FF39C879-6847-499B-8AF0-DE0F05D94E71}"/>
              </a:ext>
            </a:extLst>
          </p:cNvPr>
          <p:cNvGrpSpPr/>
          <p:nvPr/>
        </p:nvGrpSpPr>
        <p:grpSpPr>
          <a:xfrm>
            <a:off x="1755750" y="4087992"/>
            <a:ext cx="4118538" cy="2618026"/>
            <a:chOff x="1755750" y="4087992"/>
            <a:chExt cx="4118538" cy="2618026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8204" y="4087992"/>
              <a:ext cx="2416084" cy="2502044"/>
            </a:xfrm>
            <a:prstGeom prst="rect">
              <a:avLst/>
            </a:prstGeom>
            <a:ln>
              <a:solidFill>
                <a:schemeClr val="bg2">
                  <a:lumMod val="25000"/>
                </a:schemeClr>
              </a:solidFill>
            </a:ln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A896D00-59CC-4BF2-A5AE-9105B0E0BEEE}"/>
                </a:ext>
              </a:extLst>
            </p:cNvPr>
            <p:cNvSpPr txBox="1"/>
            <p:nvPr/>
          </p:nvSpPr>
          <p:spPr>
            <a:xfrm>
              <a:off x="1755750" y="6305908"/>
              <a:ext cx="3404908" cy="40011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>
                  <a:lumMod val="2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Interspecific competition</a:t>
              </a:r>
              <a:endParaRPr lang="ru-RU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572036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7000">
              <a:srgbClr val="DDEBCF"/>
            </a:gs>
            <a:gs pos="78000">
              <a:srgbClr val="599241">
                <a:alpha val="64000"/>
                <a:lumMod val="92000"/>
              </a:srgbClr>
            </a:gs>
            <a:gs pos="57000">
              <a:srgbClr val="9CB86E"/>
            </a:gs>
            <a:gs pos="94000">
              <a:srgbClr val="156B13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авнобедренный треугольник 8">
            <a:extLst>
              <a:ext uri="{FF2B5EF4-FFF2-40B4-BE49-F238E27FC236}">
                <a16:creationId xmlns:a16="http://schemas.microsoft.com/office/drawing/2014/main" id="{1917B106-D615-48D0-806A-1F26DC524D6C}"/>
              </a:ext>
            </a:extLst>
          </p:cNvPr>
          <p:cNvSpPr/>
          <p:nvPr/>
        </p:nvSpPr>
        <p:spPr>
          <a:xfrm>
            <a:off x="5999024" y="2867812"/>
            <a:ext cx="1879892" cy="1224135"/>
          </a:xfrm>
          <a:prstGeom prst="triangl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107504" y="237580"/>
            <a:ext cx="8928992" cy="1467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/>
              <a:t>Part II.</a:t>
            </a:r>
            <a:r>
              <a:rPr lang="en-US" sz="4800" dirty="0"/>
              <a:t> Annual monitoring since 2014</a:t>
            </a:r>
            <a:endParaRPr lang="ru-RU" sz="4800" dirty="0"/>
          </a:p>
          <a:p>
            <a:r>
              <a:rPr lang="en-US" b="1" dirty="0"/>
              <a:t> </a:t>
            </a:r>
            <a:br>
              <a:rPr lang="ru-RU" b="1" dirty="0"/>
            </a:br>
            <a:endParaRPr lang="ru-RU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69697" y="982176"/>
            <a:ext cx="5625899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Permanent plots in fir</a:t>
            </a:r>
            <a:r>
              <a:rPr lang="ru-RU" sz="2400" dirty="0"/>
              <a:t> </a:t>
            </a:r>
            <a:r>
              <a:rPr lang="en-US" sz="2400" dirty="0"/>
              <a:t>and</a:t>
            </a:r>
            <a:r>
              <a:rPr lang="ru-RU" sz="2400" dirty="0"/>
              <a:t> </a:t>
            </a:r>
            <a:r>
              <a:rPr lang="en-US" sz="2400" dirty="0"/>
              <a:t>spruce forests</a:t>
            </a:r>
          </a:p>
          <a:p>
            <a:endParaRPr lang="en-US" sz="2400" dirty="0"/>
          </a:p>
          <a:p>
            <a:r>
              <a:rPr lang="en-US" sz="2400" dirty="0"/>
              <a:t>Distance from the smelter:</a:t>
            </a:r>
          </a:p>
          <a:p>
            <a:r>
              <a:rPr lang="ru-RU" sz="2400" dirty="0"/>
              <a:t>1 </a:t>
            </a:r>
            <a:r>
              <a:rPr lang="en-US" sz="2400" dirty="0"/>
              <a:t>km</a:t>
            </a:r>
            <a:r>
              <a:rPr lang="ru-RU" sz="2400" dirty="0"/>
              <a:t> – 2 </a:t>
            </a:r>
            <a:r>
              <a:rPr lang="en-US" sz="2400" dirty="0"/>
              <a:t>plots</a:t>
            </a:r>
            <a:endParaRPr lang="ru-RU" sz="2400" dirty="0"/>
          </a:p>
          <a:p>
            <a:r>
              <a:rPr lang="ru-RU" sz="2400" dirty="0"/>
              <a:t>2 </a:t>
            </a:r>
            <a:r>
              <a:rPr lang="en-US" sz="2400" dirty="0"/>
              <a:t>km – 5 plots</a:t>
            </a:r>
            <a:endParaRPr lang="ru-RU" sz="2400" dirty="0"/>
          </a:p>
          <a:p>
            <a:r>
              <a:rPr lang="ru-RU" sz="2400" dirty="0"/>
              <a:t>4 </a:t>
            </a:r>
            <a:r>
              <a:rPr lang="en-US" sz="2400" dirty="0"/>
              <a:t>km – 5 plots</a:t>
            </a:r>
            <a:endParaRPr lang="ru-RU" sz="2400" dirty="0"/>
          </a:p>
          <a:p>
            <a:r>
              <a:rPr lang="ru-RU" sz="2400" dirty="0"/>
              <a:t>7 </a:t>
            </a:r>
            <a:r>
              <a:rPr lang="en-US" sz="2400" dirty="0"/>
              <a:t>km – 5 plots</a:t>
            </a:r>
            <a:endParaRPr lang="ru-RU" sz="2400" dirty="0"/>
          </a:p>
          <a:p>
            <a:r>
              <a:rPr lang="ru-RU" sz="2400" dirty="0"/>
              <a:t>30 </a:t>
            </a:r>
            <a:r>
              <a:rPr lang="en-US" sz="2400" dirty="0"/>
              <a:t>km – 5 plots</a:t>
            </a:r>
            <a:endParaRPr lang="ru-RU" sz="2400" dirty="0"/>
          </a:p>
          <a:p>
            <a:endParaRPr lang="ru-RU" sz="2400" dirty="0"/>
          </a:p>
          <a:p>
            <a:r>
              <a:rPr lang="ru-RU" sz="2400" dirty="0"/>
              <a:t>5 </a:t>
            </a:r>
            <a:r>
              <a:rPr lang="en-US" sz="2400" dirty="0"/>
              <a:t>spruce </a:t>
            </a:r>
            <a:r>
              <a:rPr lang="ru-RU" sz="2400" dirty="0"/>
              <a:t>(</a:t>
            </a:r>
            <a:r>
              <a:rPr lang="ru-RU" sz="24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Abies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sibirica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r>
              <a:rPr lang="en-US" sz="2400" dirty="0"/>
              <a:t>trees </a:t>
            </a:r>
            <a:endParaRPr lang="ru-RU" sz="2400" dirty="0"/>
          </a:p>
          <a:p>
            <a:r>
              <a:rPr lang="en-US" sz="2400" dirty="0"/>
              <a:t>per plot (110 trees in total)</a:t>
            </a:r>
            <a:endParaRPr lang="ru-RU" sz="2400" dirty="0"/>
          </a:p>
          <a:p>
            <a:endParaRPr lang="ru-RU" sz="2400" dirty="0"/>
          </a:p>
          <a:p>
            <a:r>
              <a:rPr lang="ru-RU" sz="2400" dirty="0"/>
              <a:t>4 </a:t>
            </a:r>
            <a:r>
              <a:rPr lang="en-US" sz="2400" dirty="0"/>
              <a:t>permanent quadrates 20x20 cm per trunk</a:t>
            </a:r>
            <a:endParaRPr lang="ru-RU" sz="2400" dirty="0"/>
          </a:p>
        </p:txBody>
      </p:sp>
      <p:sp>
        <p:nvSpPr>
          <p:cNvPr id="7" name="Равнобедренный треугольник 6">
            <a:extLst>
              <a:ext uri="{FF2B5EF4-FFF2-40B4-BE49-F238E27FC236}">
                <a16:creationId xmlns:a16="http://schemas.microsoft.com/office/drawing/2014/main" id="{43BFC72A-B66D-4957-8444-B0A1B3D20A70}"/>
              </a:ext>
            </a:extLst>
          </p:cNvPr>
          <p:cNvSpPr/>
          <p:nvPr/>
        </p:nvSpPr>
        <p:spPr>
          <a:xfrm>
            <a:off x="6205879" y="2108916"/>
            <a:ext cx="1480727" cy="1175950"/>
          </a:xfrm>
          <a:prstGeom prst="triangl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0EBB4EB-6CEF-483B-8AF6-546C47FA408D}"/>
              </a:ext>
            </a:extLst>
          </p:cNvPr>
          <p:cNvSpPr/>
          <p:nvPr/>
        </p:nvSpPr>
        <p:spPr>
          <a:xfrm>
            <a:off x="6799600" y="4091947"/>
            <a:ext cx="278739" cy="1181576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авнобедренный треугольник 5">
            <a:extLst>
              <a:ext uri="{FF2B5EF4-FFF2-40B4-BE49-F238E27FC236}">
                <a16:creationId xmlns:a16="http://schemas.microsoft.com/office/drawing/2014/main" id="{F7BB2359-A981-4DAE-AF15-D9CE0ADA56B1}"/>
              </a:ext>
            </a:extLst>
          </p:cNvPr>
          <p:cNvSpPr/>
          <p:nvPr/>
        </p:nvSpPr>
        <p:spPr>
          <a:xfrm>
            <a:off x="6562162" y="1584477"/>
            <a:ext cx="768159" cy="837649"/>
          </a:xfrm>
          <a:prstGeom prst="triangl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Выноска: линия 11">
            <a:extLst>
              <a:ext uri="{FF2B5EF4-FFF2-40B4-BE49-F238E27FC236}">
                <a16:creationId xmlns:a16="http://schemas.microsoft.com/office/drawing/2014/main" id="{4231BFC1-4650-46E3-9B81-91598BAFF49B}"/>
              </a:ext>
            </a:extLst>
          </p:cNvPr>
          <p:cNvSpPr/>
          <p:nvPr/>
        </p:nvSpPr>
        <p:spPr>
          <a:xfrm>
            <a:off x="8028384" y="4688627"/>
            <a:ext cx="739291" cy="716012"/>
          </a:xfrm>
          <a:prstGeom prst="borderCallout1">
            <a:avLst>
              <a:gd name="adj1" fmla="val 89480"/>
              <a:gd name="adj2" fmla="val -6565"/>
              <a:gd name="adj3" fmla="val 67644"/>
              <a:gd name="adj4" fmla="val -115913"/>
            </a:avLst>
          </a:prstGeom>
          <a:pattFill prst="smGrid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Выноска: линия 12">
            <a:extLst>
              <a:ext uri="{FF2B5EF4-FFF2-40B4-BE49-F238E27FC236}">
                <a16:creationId xmlns:a16="http://schemas.microsoft.com/office/drawing/2014/main" id="{24FA84D3-ABB2-4537-B5B9-FD92C7C3AA68}"/>
              </a:ext>
            </a:extLst>
          </p:cNvPr>
          <p:cNvSpPr/>
          <p:nvPr/>
        </p:nvSpPr>
        <p:spPr>
          <a:xfrm>
            <a:off x="5188778" y="3654198"/>
            <a:ext cx="739291" cy="729698"/>
          </a:xfrm>
          <a:prstGeom prst="borderCallout1">
            <a:avLst>
              <a:gd name="adj1" fmla="val 95374"/>
              <a:gd name="adj2" fmla="val 107606"/>
              <a:gd name="adj3" fmla="val 110867"/>
              <a:gd name="adj4" fmla="val 213282"/>
            </a:avLst>
          </a:prstGeom>
          <a:pattFill prst="smGrid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Выноска: линия 13">
            <a:extLst>
              <a:ext uri="{FF2B5EF4-FFF2-40B4-BE49-F238E27FC236}">
                <a16:creationId xmlns:a16="http://schemas.microsoft.com/office/drawing/2014/main" id="{AC6D6F75-A1AC-4CC6-958A-9336C0DCFEC9}"/>
              </a:ext>
            </a:extLst>
          </p:cNvPr>
          <p:cNvSpPr/>
          <p:nvPr/>
        </p:nvSpPr>
        <p:spPr>
          <a:xfrm>
            <a:off x="5188778" y="4660492"/>
            <a:ext cx="739291" cy="716012"/>
          </a:xfrm>
          <a:prstGeom prst="borderCallout1">
            <a:avLst>
              <a:gd name="adj1" fmla="val 87515"/>
              <a:gd name="adj2" fmla="val 101898"/>
              <a:gd name="adj3" fmla="val 69609"/>
              <a:gd name="adj4" fmla="val 205671"/>
            </a:avLst>
          </a:prstGeom>
          <a:pattFill prst="smGrid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Выноска: линия 14">
            <a:extLst>
              <a:ext uri="{FF2B5EF4-FFF2-40B4-BE49-F238E27FC236}">
                <a16:creationId xmlns:a16="http://schemas.microsoft.com/office/drawing/2014/main" id="{B3813BD8-BBA2-4763-90CD-770E10558711}"/>
              </a:ext>
            </a:extLst>
          </p:cNvPr>
          <p:cNvSpPr/>
          <p:nvPr/>
        </p:nvSpPr>
        <p:spPr>
          <a:xfrm>
            <a:off x="8028385" y="3667884"/>
            <a:ext cx="739291" cy="716012"/>
          </a:xfrm>
          <a:prstGeom prst="borderCallout1">
            <a:avLst>
              <a:gd name="adj1" fmla="val 89480"/>
              <a:gd name="adj2" fmla="val -6565"/>
              <a:gd name="adj3" fmla="val 112832"/>
              <a:gd name="adj4" fmla="val -121622"/>
            </a:avLst>
          </a:prstGeom>
          <a:pattFill prst="smGrid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49A8EA-C7B4-40F4-BFA5-3DFC4F96BB53}"/>
              </a:ext>
            </a:extLst>
          </p:cNvPr>
          <p:cNvSpPr txBox="1"/>
          <p:nvPr/>
        </p:nvSpPr>
        <p:spPr>
          <a:xfrm flipH="1">
            <a:off x="5188778" y="3284866"/>
            <a:ext cx="883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 cm</a:t>
            </a:r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0E73EFE-AB48-4553-A354-5CAEA522E913}"/>
              </a:ext>
            </a:extLst>
          </p:cNvPr>
          <p:cNvSpPr txBox="1"/>
          <p:nvPr/>
        </p:nvSpPr>
        <p:spPr>
          <a:xfrm flipH="1">
            <a:off x="4463777" y="3770880"/>
            <a:ext cx="883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 cm</a:t>
            </a:r>
            <a:endParaRPr lang="ru-RU" dirty="0"/>
          </a:p>
        </p:txBody>
      </p:sp>
      <p:sp>
        <p:nvSpPr>
          <p:cNvPr id="18" name="Стрелка: вправо 17">
            <a:extLst>
              <a:ext uri="{FF2B5EF4-FFF2-40B4-BE49-F238E27FC236}">
                <a16:creationId xmlns:a16="http://schemas.microsoft.com/office/drawing/2014/main" id="{1CF5E50C-465C-488E-BA66-D3931EA99411}"/>
              </a:ext>
            </a:extLst>
          </p:cNvPr>
          <p:cNvSpPr/>
          <p:nvPr/>
        </p:nvSpPr>
        <p:spPr>
          <a:xfrm rot="10800000">
            <a:off x="6562162" y="5593439"/>
            <a:ext cx="790845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73C9C53-128B-423D-B117-6D1A01918563}"/>
              </a:ext>
            </a:extLst>
          </p:cNvPr>
          <p:cNvSpPr txBox="1"/>
          <p:nvPr/>
        </p:nvSpPr>
        <p:spPr>
          <a:xfrm>
            <a:off x="6153696" y="5412344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endParaRPr lang="ru-R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331B0C2-EF6A-4AC8-BC28-33D2C8C05EAA}"/>
              </a:ext>
            </a:extLst>
          </p:cNvPr>
          <p:cNvSpPr txBox="1"/>
          <p:nvPr/>
        </p:nvSpPr>
        <p:spPr>
          <a:xfrm>
            <a:off x="7380312" y="5431633"/>
            <a:ext cx="404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3F3BFC-8BD3-47AE-822C-296E7225CE75}"/>
              </a:ext>
            </a:extLst>
          </p:cNvPr>
          <p:cNvSpPr txBox="1"/>
          <p:nvPr/>
        </p:nvSpPr>
        <p:spPr>
          <a:xfrm>
            <a:off x="7079119" y="4615277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130 cm</a:t>
            </a:r>
            <a:endParaRPr lang="ru-RU" dirty="0"/>
          </a:p>
        </p:txBody>
      </p: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863C741B-93AA-49B5-8C75-E4743B8B2767}"/>
              </a:ext>
            </a:extLst>
          </p:cNvPr>
          <p:cNvCxnSpPr>
            <a:cxnSpLocks/>
          </p:cNvCxnSpPr>
          <p:nvPr/>
        </p:nvCxnSpPr>
        <p:spPr>
          <a:xfrm>
            <a:off x="7149294" y="4537633"/>
            <a:ext cx="0" cy="73589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авая фигурная скобка 3">
            <a:extLst>
              <a:ext uri="{FF2B5EF4-FFF2-40B4-BE49-F238E27FC236}">
                <a16:creationId xmlns:a16="http://schemas.microsoft.com/office/drawing/2014/main" id="{19219559-F743-4148-B806-96FA02D3C3B3}"/>
              </a:ext>
            </a:extLst>
          </p:cNvPr>
          <p:cNvSpPr/>
          <p:nvPr/>
        </p:nvSpPr>
        <p:spPr>
          <a:xfrm>
            <a:off x="2411760" y="2204864"/>
            <a:ext cx="144016" cy="1656184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03E8AE-3589-4661-AF4E-26C477A6148F}"/>
              </a:ext>
            </a:extLst>
          </p:cNvPr>
          <p:cNvSpPr txBox="1"/>
          <p:nvPr/>
        </p:nvSpPr>
        <p:spPr>
          <a:xfrm>
            <a:off x="2724714" y="2802123"/>
            <a:ext cx="1181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22 plots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2256611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7000">
              <a:srgbClr val="DDEBCF"/>
            </a:gs>
            <a:gs pos="78000">
              <a:srgbClr val="599241">
                <a:alpha val="64000"/>
                <a:lumMod val="92000"/>
              </a:srgbClr>
            </a:gs>
            <a:gs pos="57000">
              <a:srgbClr val="9CB86E"/>
            </a:gs>
            <a:gs pos="94000">
              <a:srgbClr val="156B13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4624"/>
            <a:ext cx="8229600" cy="634082"/>
          </a:xfrm>
        </p:spPr>
        <p:txBody>
          <a:bodyPr>
            <a:noAutofit/>
          </a:bodyPr>
          <a:lstStyle/>
          <a:p>
            <a:r>
              <a:rPr lang="en-US" sz="3600" b="1" dirty="0"/>
              <a:t>Number of lichen species</a:t>
            </a:r>
            <a:endParaRPr lang="ru-RU" sz="3600" b="1" dirty="0"/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00000000-0008-0000-0500-000002000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0909241"/>
              </p:ext>
            </p:extLst>
          </p:nvPr>
        </p:nvGraphicFramePr>
        <p:xfrm>
          <a:off x="657908" y="980728"/>
          <a:ext cx="7704856" cy="54145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Овал 2">
            <a:extLst>
              <a:ext uri="{FF2B5EF4-FFF2-40B4-BE49-F238E27FC236}">
                <a16:creationId xmlns:a16="http://schemas.microsoft.com/office/drawing/2014/main" id="{38D35BEA-A7D1-46BF-9804-C5B035C2456D}"/>
              </a:ext>
            </a:extLst>
          </p:cNvPr>
          <p:cNvSpPr/>
          <p:nvPr/>
        </p:nvSpPr>
        <p:spPr>
          <a:xfrm>
            <a:off x="2843808" y="1772816"/>
            <a:ext cx="1368152" cy="4334470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7836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7000">
              <a:srgbClr val="DDEBCF"/>
            </a:gs>
            <a:gs pos="78000">
              <a:srgbClr val="599241">
                <a:alpha val="64000"/>
                <a:lumMod val="92000"/>
              </a:srgbClr>
            </a:gs>
            <a:gs pos="57000">
              <a:srgbClr val="9CB86E"/>
            </a:gs>
            <a:gs pos="94000">
              <a:srgbClr val="156B13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0A85A5-E42E-42E3-BF08-BCF3D9453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16632"/>
            <a:ext cx="8229600" cy="562074"/>
          </a:xfrm>
        </p:spPr>
        <p:txBody>
          <a:bodyPr>
            <a:noAutofit/>
          </a:bodyPr>
          <a:lstStyle/>
          <a:p>
            <a:r>
              <a:rPr lang="en-US" sz="3600" b="1" dirty="0"/>
              <a:t>Species distribution</a:t>
            </a:r>
            <a:endParaRPr lang="ru-RU" sz="36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0E30C0-526B-4513-A3B1-3BF676CC2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378" y="1077140"/>
            <a:ext cx="8403243" cy="5506222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F02FAE18-F6E8-458E-98CA-2E4DBA309598}"/>
              </a:ext>
            </a:extLst>
          </p:cNvPr>
          <p:cNvGrpSpPr/>
          <p:nvPr/>
        </p:nvGrpSpPr>
        <p:grpSpPr>
          <a:xfrm>
            <a:off x="4572000" y="1844824"/>
            <a:ext cx="3528392" cy="576064"/>
            <a:chOff x="4572000" y="1844824"/>
            <a:chExt cx="3528392" cy="576064"/>
          </a:xfrm>
        </p:grpSpPr>
        <p:sp>
          <p:nvSpPr>
            <p:cNvPr id="5" name="Стрелка: вниз 4">
              <a:extLst>
                <a:ext uri="{FF2B5EF4-FFF2-40B4-BE49-F238E27FC236}">
                  <a16:creationId xmlns:a16="http://schemas.microsoft.com/office/drawing/2014/main" id="{FD21C71C-A661-4B17-86EB-85F07ED80916}"/>
                </a:ext>
              </a:extLst>
            </p:cNvPr>
            <p:cNvSpPr/>
            <p:nvPr/>
          </p:nvSpPr>
          <p:spPr>
            <a:xfrm>
              <a:off x="4572000" y="1844824"/>
              <a:ext cx="216024" cy="576064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Стрелка: вниз 5">
              <a:extLst>
                <a:ext uri="{FF2B5EF4-FFF2-40B4-BE49-F238E27FC236}">
                  <a16:creationId xmlns:a16="http://schemas.microsoft.com/office/drawing/2014/main" id="{63FDCCFB-5971-4FCB-998C-AFBB6F9B50F7}"/>
                </a:ext>
              </a:extLst>
            </p:cNvPr>
            <p:cNvSpPr/>
            <p:nvPr/>
          </p:nvSpPr>
          <p:spPr>
            <a:xfrm>
              <a:off x="7884368" y="1844824"/>
              <a:ext cx="216024" cy="576064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" name="Левая фигурная скобка 7">
            <a:extLst>
              <a:ext uri="{FF2B5EF4-FFF2-40B4-BE49-F238E27FC236}">
                <a16:creationId xmlns:a16="http://schemas.microsoft.com/office/drawing/2014/main" id="{A42F9910-4CC2-49D2-AA9D-1D4FC81F0A19}"/>
              </a:ext>
            </a:extLst>
          </p:cNvPr>
          <p:cNvSpPr/>
          <p:nvPr/>
        </p:nvSpPr>
        <p:spPr>
          <a:xfrm>
            <a:off x="251520" y="2564904"/>
            <a:ext cx="118858" cy="648072"/>
          </a:xfrm>
          <a:prstGeom prst="leftBrac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Левая фигурная скобка 8">
            <a:extLst>
              <a:ext uri="{FF2B5EF4-FFF2-40B4-BE49-F238E27FC236}">
                <a16:creationId xmlns:a16="http://schemas.microsoft.com/office/drawing/2014/main" id="{74B5429C-74B6-4F7A-A186-69D540B3A8FD}"/>
              </a:ext>
            </a:extLst>
          </p:cNvPr>
          <p:cNvSpPr/>
          <p:nvPr/>
        </p:nvSpPr>
        <p:spPr>
          <a:xfrm>
            <a:off x="232634" y="4005063"/>
            <a:ext cx="118857" cy="360041"/>
          </a:xfrm>
          <a:prstGeom prst="leftBrac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17419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7000">
              <a:srgbClr val="DDEBCF"/>
            </a:gs>
            <a:gs pos="78000">
              <a:srgbClr val="599241">
                <a:alpha val="64000"/>
                <a:lumMod val="92000"/>
              </a:srgbClr>
            </a:gs>
            <a:gs pos="57000">
              <a:srgbClr val="9CB86E"/>
            </a:gs>
            <a:gs pos="94000">
              <a:srgbClr val="156B13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5" name="Диаграмма 4">
                <a:extLst>
                  <a:ext uri="{FF2B5EF4-FFF2-40B4-BE49-F238E27FC236}">
                    <a16:creationId xmlns:a16="http://schemas.microsoft.com/office/drawing/2014/main" id="{1D8CDB78-EC9F-4121-AF0B-41F7F0764E32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857381467"/>
                  </p:ext>
                </p:extLst>
              </p:nvPr>
            </p:nvGraphicFramePr>
            <p:xfrm>
              <a:off x="107504" y="1175382"/>
              <a:ext cx="5454352" cy="3243808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5" name="Диаграмма 4">
                <a:extLst>
                  <a:ext uri="{FF2B5EF4-FFF2-40B4-BE49-F238E27FC236}">
                    <a16:creationId xmlns:a16="http://schemas.microsoft.com/office/drawing/2014/main" xmlns="" id="{1D8CDB78-EC9F-4121-AF0B-41F7F0764E3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7504" y="1175382"/>
                <a:ext cx="5454352" cy="32438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id="{644E43EF-68E1-42A0-AEEE-BA67D50D8151}"/>
                  </a:ext>
                </a:extLst>
              </p:cNvPr>
              <p:cNvSpPr/>
              <p:nvPr/>
            </p:nvSpPr>
            <p:spPr>
              <a:xfrm>
                <a:off x="6660232" y="1052736"/>
                <a:ext cx="1487395" cy="6365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ru-RU" i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grow m:val="on"/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𝑓𝑖</m:t>
                          </m:r>
                        </m:e>
                      </m:nary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id="{644E43EF-68E1-42A0-AEEE-BA67D50D81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0232" y="1052736"/>
                <a:ext cx="1487395" cy="63658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74ACD73F-C870-49EC-907C-B3B775737E60}"/>
              </a:ext>
            </a:extLst>
          </p:cNvPr>
          <p:cNvSpPr txBox="1"/>
          <p:nvPr/>
        </p:nvSpPr>
        <p:spPr>
          <a:xfrm>
            <a:off x="6012160" y="2108228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n</a:t>
            </a:r>
            <a:r>
              <a:rPr lang="en-US" dirty="0"/>
              <a:t> –</a:t>
            </a:r>
            <a:r>
              <a:rPr lang="ru-RU" dirty="0"/>
              <a:t> </a:t>
            </a:r>
            <a:r>
              <a:rPr lang="en-US" dirty="0"/>
              <a:t>number of species</a:t>
            </a:r>
          </a:p>
          <a:p>
            <a:r>
              <a:rPr lang="en-US" i="1" dirty="0"/>
              <a:t>f</a:t>
            </a:r>
            <a:r>
              <a:rPr lang="en-US" dirty="0"/>
              <a:t> – frequency of the </a:t>
            </a:r>
            <a:r>
              <a:rPr lang="en-US" i="1" dirty="0" err="1"/>
              <a:t>i</a:t>
            </a:r>
            <a:r>
              <a:rPr lang="en-US" dirty="0" err="1"/>
              <a:t>-th</a:t>
            </a:r>
            <a:r>
              <a:rPr lang="en-US" dirty="0"/>
              <a:t> species</a:t>
            </a: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5FE669C-9997-462D-9791-3C011C82F9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8882" y="4581128"/>
            <a:ext cx="3621590" cy="2044023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146788D1-3198-436F-A76D-BD0FE217B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043" y="64634"/>
            <a:ext cx="8229600" cy="562074"/>
          </a:xfrm>
        </p:spPr>
        <p:txBody>
          <a:bodyPr>
            <a:noAutofit/>
          </a:bodyPr>
          <a:lstStyle/>
          <a:p>
            <a:r>
              <a:rPr lang="en-US" sz="3600" b="1" dirty="0"/>
              <a:t>Sum of species frequencies</a:t>
            </a:r>
            <a:endParaRPr lang="ru-RU" sz="36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A0E566-2136-4ED7-BBED-8BDB75D88606}"/>
              </a:ext>
            </a:extLst>
          </p:cNvPr>
          <p:cNvSpPr txBox="1"/>
          <p:nvPr/>
        </p:nvSpPr>
        <p:spPr>
          <a:xfrm>
            <a:off x="7616481" y="4581128"/>
            <a:ext cx="1221809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1 km, 2017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0228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7000">
              <a:srgbClr val="DDEBCF"/>
            </a:gs>
            <a:gs pos="78000">
              <a:srgbClr val="599241">
                <a:alpha val="64000"/>
                <a:lumMod val="92000"/>
              </a:srgbClr>
            </a:gs>
            <a:gs pos="57000">
              <a:srgbClr val="9CB86E"/>
            </a:gs>
            <a:gs pos="94000">
              <a:srgbClr val="156B13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6D2A25-099D-4756-A764-F66AA7EFD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420"/>
            <a:ext cx="8229600" cy="599268"/>
          </a:xfrm>
        </p:spPr>
        <p:txBody>
          <a:bodyPr>
            <a:noAutofit/>
          </a:bodyPr>
          <a:lstStyle/>
          <a:p>
            <a:r>
              <a:rPr lang="en-US" sz="3600" b="1" dirty="0"/>
              <a:t>Structure of lichen communities</a:t>
            </a:r>
            <a:endParaRPr lang="ru-RU" sz="3600" b="1" dirty="0"/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CDEC967E-FB42-4B8B-9975-97C3AE62C4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0237919"/>
              </p:ext>
            </p:extLst>
          </p:nvPr>
        </p:nvGraphicFramePr>
        <p:xfrm>
          <a:off x="755576" y="980728"/>
          <a:ext cx="7931224" cy="5616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480162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7000">
              <a:srgbClr val="DDEBCF"/>
            </a:gs>
            <a:gs pos="78000">
              <a:srgbClr val="599241">
                <a:alpha val="64000"/>
                <a:lumMod val="92000"/>
              </a:srgbClr>
            </a:gs>
            <a:gs pos="57000">
              <a:srgbClr val="9CB86E"/>
            </a:gs>
            <a:gs pos="94000">
              <a:srgbClr val="156B13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548680"/>
          </a:xfrm>
        </p:spPr>
        <p:txBody>
          <a:bodyPr>
            <a:noAutofit/>
          </a:bodyPr>
          <a:lstStyle/>
          <a:p>
            <a:r>
              <a:rPr lang="en-US" sz="3600" b="1" dirty="0"/>
              <a:t>Conclusions</a:t>
            </a:r>
            <a:endParaRPr lang="ru-RU" sz="36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73F1DC-9CB2-400B-8BC7-23EBEEAAFA80}"/>
              </a:ext>
            </a:extLst>
          </p:cNvPr>
          <p:cNvSpPr txBox="1"/>
          <p:nvPr/>
        </p:nvSpPr>
        <p:spPr>
          <a:xfrm>
            <a:off x="321612" y="548680"/>
            <a:ext cx="8064896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/>
              <a:t>In spite of obvious improvement of the situation, lichen richness is still shown to decrease with proximity  to the smelter.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/>
              <a:t>For the moment, recovery rates of epiphytic lichens exceed that of grass stand. However, this can be a feature of the initial stages of recovery.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/>
              <a:t>To move to the background state, lichen communities will likely need not only complete elimination of pollution but also recovery of microclimate typical of undisturbed forests.</a:t>
            </a:r>
            <a:endParaRPr lang="ru-RU" sz="2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/>
              <a:t>Some sensitive species recolonize formerly polluted areas much faster than this could be expected; this means that </a:t>
            </a:r>
            <a:r>
              <a:rPr lang="en-US" sz="2400" dirty="0" err="1"/>
              <a:t>toxitolerance</a:t>
            </a:r>
            <a:r>
              <a:rPr lang="en-US" sz="2400" dirty="0"/>
              <a:t> is not of high importance for successful recolonization.</a:t>
            </a:r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975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7000">
              <a:srgbClr val="DDEBCF"/>
            </a:gs>
            <a:gs pos="78000">
              <a:srgbClr val="599241">
                <a:alpha val="64000"/>
                <a:lumMod val="92000"/>
              </a:srgbClr>
            </a:gs>
            <a:gs pos="57000">
              <a:srgbClr val="9CB86E"/>
            </a:gs>
            <a:gs pos="94000">
              <a:srgbClr val="156B13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999C34-555E-4DA4-A8B3-78325EE7C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430"/>
            <a:ext cx="8229600" cy="685266"/>
          </a:xfrm>
        </p:spPr>
        <p:txBody>
          <a:bodyPr>
            <a:normAutofit/>
          </a:bodyPr>
          <a:lstStyle/>
          <a:p>
            <a:r>
              <a:rPr lang="en-US" sz="3600" b="1" dirty="0"/>
              <a:t>Acknowledgments</a:t>
            </a:r>
            <a:endParaRPr lang="ru-RU" sz="36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C96DD5-8B55-41C3-8A20-DA1E64E7671F}"/>
              </a:ext>
            </a:extLst>
          </p:cNvPr>
          <p:cNvSpPr txBox="1"/>
          <p:nvPr/>
        </p:nvSpPr>
        <p:spPr>
          <a:xfrm>
            <a:off x="457198" y="861906"/>
            <a:ext cx="375476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000" b="1" dirty="0"/>
              <a:t>Dr. Marina </a:t>
            </a:r>
            <a:r>
              <a:rPr lang="en-US" sz="2000" b="1" dirty="0" err="1"/>
              <a:t>Trubina</a:t>
            </a:r>
            <a:endParaRPr lang="en-US" sz="2000" b="1" dirty="0"/>
          </a:p>
          <a:p>
            <a:pPr>
              <a:lnSpc>
                <a:spcPct val="150000"/>
              </a:lnSpc>
            </a:pPr>
            <a:r>
              <a:rPr lang="en-US" sz="2000" b="1" dirty="0"/>
              <a:t>Dr. Svetlana </a:t>
            </a:r>
            <a:r>
              <a:rPr lang="en-US" sz="2000" b="1" dirty="0" err="1"/>
              <a:t>Kaigorodova</a:t>
            </a:r>
            <a:endParaRPr lang="en-US" sz="2000" b="1" dirty="0"/>
          </a:p>
          <a:p>
            <a:pPr>
              <a:lnSpc>
                <a:spcPct val="150000"/>
              </a:lnSpc>
            </a:pPr>
            <a:r>
              <a:rPr lang="en-US" sz="2000" b="1" dirty="0"/>
              <a:t>Dr. Dina </a:t>
            </a:r>
            <a:r>
              <a:rPr lang="en-US" sz="2000" b="1" dirty="0" err="1"/>
              <a:t>Nesterkova</a:t>
            </a:r>
            <a:endParaRPr lang="en-US" sz="2000" b="1" dirty="0"/>
          </a:p>
          <a:p>
            <a:pPr>
              <a:lnSpc>
                <a:spcPct val="150000"/>
              </a:lnSpc>
            </a:pPr>
            <a:endParaRPr lang="en-US" sz="2000" b="1" dirty="0"/>
          </a:p>
          <a:p>
            <a:r>
              <a:rPr lang="en-US" sz="2000" b="1" dirty="0"/>
              <a:t>Dr. Eugene </a:t>
            </a:r>
            <a:r>
              <a:rPr lang="en-US" sz="2000" b="1" dirty="0" err="1"/>
              <a:t>Vorobeichik</a:t>
            </a:r>
            <a:endParaRPr lang="en-US" sz="2000" b="1" dirty="0"/>
          </a:p>
          <a:p>
            <a:r>
              <a:rPr lang="en-US" sz="2000" b="1" dirty="0"/>
              <a:t>Dr. </a:t>
            </a:r>
            <a:r>
              <a:rPr lang="en-US" sz="2000" b="1" dirty="0" err="1"/>
              <a:t>Jurga</a:t>
            </a:r>
            <a:r>
              <a:rPr lang="en-US" sz="2000" b="1" dirty="0"/>
              <a:t> </a:t>
            </a:r>
            <a:r>
              <a:rPr lang="en-US" sz="2000" b="1" dirty="0" err="1"/>
              <a:t>Motiejunaite</a:t>
            </a:r>
            <a:endParaRPr lang="en-US" sz="2000" b="1" dirty="0"/>
          </a:p>
          <a:p>
            <a:endParaRPr lang="en-US" sz="2000" dirty="0"/>
          </a:p>
          <a:p>
            <a:endParaRPr lang="en-US" sz="2000" dirty="0"/>
          </a:p>
          <a:p>
            <a:endParaRPr lang="ru-RU" sz="20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AE80B50-2BA8-42CA-9007-10265D752657}"/>
              </a:ext>
            </a:extLst>
          </p:cNvPr>
          <p:cNvSpPr/>
          <p:nvPr/>
        </p:nvSpPr>
        <p:spPr>
          <a:xfrm>
            <a:off x="457198" y="1772816"/>
            <a:ext cx="2818658" cy="3600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0782B72-6FE2-4485-8E20-77118BD548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191" y="1196752"/>
            <a:ext cx="4132151" cy="34563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BC67A9E-814B-4D6A-9B5A-E57A4AE54950}"/>
              </a:ext>
            </a:extLst>
          </p:cNvPr>
          <p:cNvSpPr txBox="1"/>
          <p:nvPr/>
        </p:nvSpPr>
        <p:spPr>
          <a:xfrm>
            <a:off x="755576" y="5877272"/>
            <a:ext cx="7931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The study was supported by RFBR (project 15-04-06828)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5211049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7000">
              <a:srgbClr val="DDEBCF"/>
            </a:gs>
            <a:gs pos="78000">
              <a:srgbClr val="599241">
                <a:alpha val="64000"/>
                <a:lumMod val="92000"/>
              </a:srgbClr>
            </a:gs>
            <a:gs pos="57000">
              <a:srgbClr val="9CB86E"/>
            </a:gs>
            <a:gs pos="94000">
              <a:srgbClr val="156B13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лако 7">
            <a:extLst>
              <a:ext uri="{FF2B5EF4-FFF2-40B4-BE49-F238E27FC236}">
                <a16:creationId xmlns:a16="http://schemas.microsoft.com/office/drawing/2014/main" id="{933F8459-A357-4AD4-B29A-94219646421D}"/>
              </a:ext>
            </a:extLst>
          </p:cNvPr>
          <p:cNvSpPr/>
          <p:nvPr/>
        </p:nvSpPr>
        <p:spPr>
          <a:xfrm>
            <a:off x="3436753" y="562073"/>
            <a:ext cx="1977673" cy="1584176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0136E459-F5AE-4B53-8FE9-109428D0FA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1144212"/>
              </p:ext>
            </p:extLst>
          </p:nvPr>
        </p:nvGraphicFramePr>
        <p:xfrm>
          <a:off x="3563888" y="3140968"/>
          <a:ext cx="5442599" cy="3539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26" y="216669"/>
            <a:ext cx="9006486" cy="615809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4000" b="1" dirty="0">
                <a:solidFill>
                  <a:schemeClr val="bg2">
                    <a:lumMod val="25000"/>
                  </a:schemeClr>
                </a:solidFill>
              </a:rPr>
              <a:t>Copper smelter in the Middle Urals</a:t>
            </a:r>
            <a:br>
              <a:rPr lang="ru-RU" dirty="0"/>
            </a:b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655351" y="753996"/>
            <a:ext cx="1540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SO</a:t>
            </a:r>
            <a:r>
              <a:rPr lang="en-US" sz="2400" i="1" baseline="-25000" dirty="0"/>
              <a:t>2</a:t>
            </a:r>
            <a:r>
              <a:rPr lang="ru-RU" sz="2400" i="1" baseline="-25000" dirty="0"/>
              <a:t>,</a:t>
            </a:r>
            <a:r>
              <a:rPr lang="en-US" sz="2400" i="1" dirty="0"/>
              <a:t> Cu</a:t>
            </a:r>
            <a:r>
              <a:rPr lang="ru-RU" sz="2400" i="1" dirty="0"/>
              <a:t>,</a:t>
            </a:r>
            <a:r>
              <a:rPr lang="en-US" sz="2400" i="1" dirty="0"/>
              <a:t> Fe Pb</a:t>
            </a:r>
            <a:r>
              <a:rPr lang="ru-RU" sz="2400" i="1" dirty="0"/>
              <a:t>,</a:t>
            </a:r>
            <a:r>
              <a:rPr lang="en-US" sz="2400" i="1" dirty="0"/>
              <a:t> Zn, Cd, As, </a:t>
            </a:r>
            <a:r>
              <a:rPr lang="en-US" sz="2400" dirty="0"/>
              <a:t>etc.</a:t>
            </a:r>
            <a:endParaRPr lang="ru-RU" sz="24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88" y="562073"/>
            <a:ext cx="3315365" cy="3745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трелка вниз 3"/>
          <p:cNvSpPr/>
          <p:nvPr/>
        </p:nvSpPr>
        <p:spPr>
          <a:xfrm>
            <a:off x="7736878" y="4437112"/>
            <a:ext cx="144016" cy="1215191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86" y="4358975"/>
            <a:ext cx="3329292" cy="22738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496966C7-DA9B-48E1-BEA5-E3134D0992C3}"/>
              </a:ext>
            </a:extLst>
          </p:cNvPr>
          <p:cNvGrpSpPr/>
          <p:nvPr/>
        </p:nvGrpSpPr>
        <p:grpSpPr>
          <a:xfrm>
            <a:off x="5220072" y="3717032"/>
            <a:ext cx="940797" cy="2963597"/>
            <a:chOff x="5220072" y="3717032"/>
            <a:chExt cx="940797" cy="2963597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072" y="3717033"/>
              <a:ext cx="940797" cy="29635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5569283" y="3717032"/>
              <a:ext cx="2423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</a:t>
              </a:r>
              <a:endParaRPr lang="ru-RU" dirty="0"/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FB64493E-F293-4D7D-B53B-A6A9C2A54F69}"/>
              </a:ext>
            </a:extLst>
          </p:cNvPr>
          <p:cNvGrpSpPr/>
          <p:nvPr/>
        </p:nvGrpSpPr>
        <p:grpSpPr>
          <a:xfrm>
            <a:off x="8200229" y="3694903"/>
            <a:ext cx="582821" cy="2985726"/>
            <a:chOff x="8200229" y="3694903"/>
            <a:chExt cx="582821" cy="2985726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0229" y="3717033"/>
              <a:ext cx="582821" cy="29635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8316488" y="3694903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II</a:t>
              </a:r>
              <a:endParaRPr lang="ru-RU" dirty="0"/>
            </a:p>
          </p:txBody>
        </p: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C193BBF-9D82-45EF-853A-D667E4DA22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5625" y="471817"/>
            <a:ext cx="3542083" cy="2658086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</p:pic>
      <p:sp>
        <p:nvSpPr>
          <p:cNvPr id="17" name="Облако 16">
            <a:extLst>
              <a:ext uri="{FF2B5EF4-FFF2-40B4-BE49-F238E27FC236}">
                <a16:creationId xmlns:a16="http://schemas.microsoft.com/office/drawing/2014/main" id="{7429815F-92E6-48CD-9D9A-370F1DA7CAA2}"/>
              </a:ext>
            </a:extLst>
          </p:cNvPr>
          <p:cNvSpPr/>
          <p:nvPr/>
        </p:nvSpPr>
        <p:spPr>
          <a:xfrm>
            <a:off x="4121331" y="2088732"/>
            <a:ext cx="1298983" cy="999728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since 1940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1" name="Стрелка: вниз 10">
            <a:extLst>
              <a:ext uri="{FF2B5EF4-FFF2-40B4-BE49-F238E27FC236}">
                <a16:creationId xmlns:a16="http://schemas.microsoft.com/office/drawing/2014/main" id="{7265C663-70DD-4227-8CB9-258417927617}"/>
              </a:ext>
            </a:extLst>
          </p:cNvPr>
          <p:cNvSpPr/>
          <p:nvPr/>
        </p:nvSpPr>
        <p:spPr>
          <a:xfrm rot="19990516">
            <a:off x="2025035" y="2608970"/>
            <a:ext cx="244126" cy="6902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81733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7000">
              <a:srgbClr val="DDEBCF"/>
            </a:gs>
            <a:gs pos="78000">
              <a:srgbClr val="599241">
                <a:alpha val="64000"/>
                <a:lumMod val="92000"/>
              </a:srgbClr>
            </a:gs>
            <a:gs pos="57000">
              <a:srgbClr val="9CB86E"/>
            </a:gs>
            <a:gs pos="94000">
              <a:srgbClr val="156B13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59E146-5F20-407A-AC40-18661BC79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850" y="-37042"/>
            <a:ext cx="8039598" cy="850106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2">
                    <a:lumMod val="25000"/>
                  </a:schemeClr>
                </a:solidFill>
              </a:rPr>
              <a:t>Background forests</a:t>
            </a:r>
            <a:endParaRPr lang="ru-RU" sz="36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" name="Picture 2" descr="C:\Users\Mikhailova_IN\Dropbox\IAL\Poster_Pics\20160718_124500.jpg">
            <a:extLst>
              <a:ext uri="{FF2B5EF4-FFF2-40B4-BE49-F238E27FC236}">
                <a16:creationId xmlns:a16="http://schemas.microsoft.com/office/drawing/2014/main" id="{BEFB2087-54D3-4C12-B354-C3644A054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579" y="3573016"/>
            <a:ext cx="5367957" cy="301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Add\Dscn9539.jpg">
            <a:extLst>
              <a:ext uri="{FF2B5EF4-FFF2-40B4-BE49-F238E27FC236}">
                <a16:creationId xmlns:a16="http://schemas.microsoft.com/office/drawing/2014/main" id="{1AA8ACE2-EFC1-47A7-8A8A-749197232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16" y="815197"/>
            <a:ext cx="4635891" cy="3477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4C78A5-317F-47EC-8D07-B2F979E42D61}"/>
              </a:ext>
            </a:extLst>
          </p:cNvPr>
          <p:cNvSpPr txBox="1"/>
          <p:nvPr/>
        </p:nvSpPr>
        <p:spPr>
          <a:xfrm>
            <a:off x="2654186" y="3789040"/>
            <a:ext cx="2107436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Fir and spruce forest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FB7D02-C605-48C3-ACE6-8283745EA136}"/>
              </a:ext>
            </a:extLst>
          </p:cNvPr>
          <p:cNvSpPr txBox="1"/>
          <p:nvPr/>
        </p:nvSpPr>
        <p:spPr>
          <a:xfrm>
            <a:off x="6660232" y="6093296"/>
            <a:ext cx="2284408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Secondary birch forest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60596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7000">
              <a:srgbClr val="DDEBCF"/>
            </a:gs>
            <a:gs pos="78000">
              <a:srgbClr val="599241">
                <a:alpha val="64000"/>
                <a:lumMod val="92000"/>
              </a:srgbClr>
            </a:gs>
            <a:gs pos="57000">
              <a:srgbClr val="9CB86E"/>
            </a:gs>
            <a:gs pos="94000">
              <a:srgbClr val="156B13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EF77BBD-F600-482C-A96B-D7BE1B3926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5" y="151577"/>
            <a:ext cx="5019143" cy="325725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1A0292D-6A6B-4CC8-9C52-A1AC0BFB24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933" y="185100"/>
            <a:ext cx="3681640" cy="2385435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BE36F0CC-810E-4788-AD45-47DEA3F6A1DE}"/>
              </a:ext>
            </a:extLst>
          </p:cNvPr>
          <p:cNvGrpSpPr/>
          <p:nvPr/>
        </p:nvGrpSpPr>
        <p:grpSpPr>
          <a:xfrm>
            <a:off x="96898" y="983625"/>
            <a:ext cx="8853675" cy="5653687"/>
            <a:chOff x="96898" y="983625"/>
            <a:chExt cx="8853675" cy="5653687"/>
          </a:xfrm>
        </p:grpSpPr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67FA28C7-A852-46B0-9F86-4C152F5ABB27}"/>
                </a:ext>
              </a:extLst>
            </p:cNvPr>
            <p:cNvGrpSpPr/>
            <p:nvPr/>
          </p:nvGrpSpPr>
          <p:grpSpPr>
            <a:xfrm>
              <a:off x="5724128" y="983625"/>
              <a:ext cx="3226445" cy="5653687"/>
              <a:chOff x="5508103" y="642192"/>
              <a:chExt cx="3317973" cy="5898618"/>
            </a:xfrm>
          </p:grpSpPr>
          <p:pic>
            <p:nvPicPr>
              <p:cNvPr id="9" name="Picture 3" descr="C:\Users\Mikhailova_IN\Dropbox\IAL\Poster_Pics\20150715_165630.jpg">
                <a:extLst>
                  <a:ext uri="{FF2B5EF4-FFF2-40B4-BE49-F238E27FC236}">
                    <a16:creationId xmlns:a16="http://schemas.microsoft.com/office/drawing/2014/main" id="{8D861542-13AE-48D2-A26B-C85720D4E7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08103" y="642192"/>
                <a:ext cx="3317973" cy="58986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0D3DD5F-9A2E-42CE-B34F-D1D9C229EDC1}"/>
                  </a:ext>
                </a:extLst>
              </p:cNvPr>
              <p:cNvSpPr txBox="1"/>
              <p:nvPr/>
            </p:nvSpPr>
            <p:spPr>
              <a:xfrm>
                <a:off x="5778290" y="6084004"/>
                <a:ext cx="2898166" cy="369332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ru-RU" dirty="0"/>
                  <a:t>1 </a:t>
                </a:r>
                <a:r>
                  <a:rPr lang="en-US" dirty="0"/>
                  <a:t>km from the smelter</a:t>
                </a:r>
                <a:r>
                  <a:rPr lang="ru-RU" dirty="0"/>
                  <a:t>, 2015</a:t>
                </a:r>
              </a:p>
            </p:txBody>
          </p:sp>
        </p:grpSp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E61AA210-19FE-4DF4-A2F4-474F8148AACB}"/>
                </a:ext>
              </a:extLst>
            </p:cNvPr>
            <p:cNvGrpSpPr/>
            <p:nvPr/>
          </p:nvGrpSpPr>
          <p:grpSpPr>
            <a:xfrm>
              <a:off x="96898" y="3717032"/>
              <a:ext cx="5148064" cy="2895786"/>
              <a:chOff x="96898" y="3717032"/>
              <a:chExt cx="5148064" cy="2895786"/>
            </a:xfrm>
          </p:grpSpPr>
          <p:pic>
            <p:nvPicPr>
              <p:cNvPr id="12" name="Picture 4" descr="C:\Users\Mikhailova_IN\Dropbox\IAL\Poster_Pics\festuca.jpg">
                <a:extLst>
                  <a:ext uri="{FF2B5EF4-FFF2-40B4-BE49-F238E27FC236}">
                    <a16:creationId xmlns:a16="http://schemas.microsoft.com/office/drawing/2014/main" id="{09736691-E132-4A69-BA12-34C6FAF23AC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898" y="3717032"/>
                <a:ext cx="5148064" cy="2895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CE4F8BD-FE15-4A83-A619-5736D7374904}"/>
                  </a:ext>
                </a:extLst>
              </p:cNvPr>
              <p:cNvSpPr txBox="1"/>
              <p:nvPr/>
            </p:nvSpPr>
            <p:spPr>
              <a:xfrm>
                <a:off x="2034280" y="6165104"/>
                <a:ext cx="3080908" cy="369332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ru-RU" dirty="0"/>
                  <a:t>1-2 </a:t>
                </a:r>
                <a:r>
                  <a:rPr lang="en-US" dirty="0"/>
                  <a:t>km</a:t>
                </a:r>
                <a:r>
                  <a:rPr lang="ru-RU" dirty="0"/>
                  <a:t> </a:t>
                </a:r>
                <a:r>
                  <a:rPr lang="en-US" dirty="0"/>
                  <a:t>from the smelter</a:t>
                </a:r>
                <a:r>
                  <a:rPr lang="ru-RU" dirty="0"/>
                  <a:t>, 2015 </a:t>
                </a:r>
              </a:p>
            </p:txBody>
          </p:sp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27E0223-2EB1-402A-84FB-AC6DE25AEF3B}"/>
              </a:ext>
            </a:extLst>
          </p:cNvPr>
          <p:cNvSpPr txBox="1"/>
          <p:nvPr/>
        </p:nvSpPr>
        <p:spPr>
          <a:xfrm>
            <a:off x="2154505" y="2894023"/>
            <a:ext cx="2840458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ru-RU" dirty="0"/>
              <a:t>1 </a:t>
            </a:r>
            <a:r>
              <a:rPr lang="en-US" dirty="0"/>
              <a:t>km from the smelter</a:t>
            </a:r>
            <a:r>
              <a:rPr lang="ru-RU" dirty="0"/>
              <a:t>, 1990</a:t>
            </a: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1463B047-90E1-47BB-A42F-C66D109F0E06}"/>
              </a:ext>
            </a:extLst>
          </p:cNvPr>
          <p:cNvSpPr txBox="1">
            <a:spLocks/>
          </p:cNvSpPr>
          <p:nvPr/>
        </p:nvSpPr>
        <p:spPr>
          <a:xfrm>
            <a:off x="-828600" y="132183"/>
            <a:ext cx="9006486" cy="458754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0" b="1" dirty="0">
                <a:solidFill>
                  <a:schemeClr val="bg2">
                    <a:lumMod val="25000"/>
                  </a:schemeClr>
                </a:solidFill>
              </a:rPr>
              <a:t> Industrial barren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63213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7000">
              <a:srgbClr val="DDEBCF"/>
            </a:gs>
            <a:gs pos="78000">
              <a:srgbClr val="599241">
                <a:alpha val="64000"/>
                <a:lumMod val="92000"/>
              </a:srgbClr>
            </a:gs>
            <a:gs pos="57000">
              <a:srgbClr val="9CB86E"/>
            </a:gs>
            <a:gs pos="94000">
              <a:srgbClr val="156B13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985"/>
            <a:ext cx="9108504" cy="706090"/>
          </a:xfrm>
        </p:spPr>
        <p:txBody>
          <a:bodyPr>
            <a:normAutofit/>
          </a:bodyPr>
          <a:lstStyle/>
          <a:p>
            <a:r>
              <a:rPr lang="en-US" sz="3600" b="1" dirty="0"/>
              <a:t>2-</a:t>
            </a:r>
            <a:r>
              <a:rPr lang="ru-RU" sz="3600" b="1" dirty="0"/>
              <a:t>4</a:t>
            </a:r>
            <a:r>
              <a:rPr lang="en-US" sz="3600" b="1" dirty="0"/>
              <a:t> km from the smelter</a:t>
            </a:r>
            <a:endParaRPr lang="ru-RU" sz="3600" b="1" dirty="0"/>
          </a:p>
        </p:txBody>
      </p:sp>
      <p:pic>
        <p:nvPicPr>
          <p:cNvPr id="2051" name="Picture 3" descr="D:\Фото\фото всякие разные\20160615_1354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952" y="692695"/>
            <a:ext cx="3303505" cy="587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891868" y="6066356"/>
            <a:ext cx="3058979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Abieto-Piceetum</a:t>
            </a:r>
            <a:r>
              <a:rPr lang="en-US" dirty="0"/>
              <a:t> nudum</a:t>
            </a:r>
            <a:r>
              <a:rPr lang="ru-RU" dirty="0"/>
              <a:t>, 2015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980CA1D-A4C4-4C15-8C27-4AC19D6807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04" y="692696"/>
            <a:ext cx="3945015" cy="58964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77EEC4B-6080-4EC0-B44F-30E149C30498}"/>
              </a:ext>
            </a:extLst>
          </p:cNvPr>
          <p:cNvSpPr txBox="1"/>
          <p:nvPr/>
        </p:nvSpPr>
        <p:spPr>
          <a:xfrm>
            <a:off x="1722642" y="6066356"/>
            <a:ext cx="2476127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Betuletum</a:t>
            </a:r>
            <a:r>
              <a:rPr lang="en-US" dirty="0"/>
              <a:t> nudum</a:t>
            </a:r>
            <a:r>
              <a:rPr lang="ru-RU" dirty="0"/>
              <a:t>, </a:t>
            </a:r>
            <a:r>
              <a:rPr lang="en-US" dirty="0"/>
              <a:t>1995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58231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7000">
              <a:srgbClr val="DDEBCF"/>
            </a:gs>
            <a:gs pos="78000">
              <a:srgbClr val="599241">
                <a:alpha val="64000"/>
                <a:lumMod val="92000"/>
              </a:srgbClr>
            </a:gs>
            <a:gs pos="57000">
              <a:srgbClr val="9CB86E"/>
            </a:gs>
            <a:gs pos="94000">
              <a:srgbClr val="156B13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A8D703-8E69-409C-A604-A077C902B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Hypothesis</a:t>
            </a:r>
            <a:endParaRPr lang="ru-RU" sz="36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1EF1C0-069C-403B-B3F3-71829D6D2EFF}"/>
              </a:ext>
            </a:extLst>
          </p:cNvPr>
          <p:cNvSpPr txBox="1"/>
          <p:nvPr/>
        </p:nvSpPr>
        <p:spPr>
          <a:xfrm>
            <a:off x="0" y="1340768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Epiphytic lichens are not connected directly with pool of toxic substances in the forest litter and upper soil; so they will recover much faster than grass stand do.</a:t>
            </a:r>
            <a:endParaRPr lang="ru-RU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6D7294-E51E-4177-92B2-A62E888D032A}"/>
              </a:ext>
            </a:extLst>
          </p:cNvPr>
          <p:cNvSpPr txBox="1"/>
          <p:nvPr/>
        </p:nvSpPr>
        <p:spPr>
          <a:xfrm>
            <a:off x="35525" y="3178131"/>
            <a:ext cx="91084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Epiphytic lichens grow and develop very slow. Besides, they have no diaspores bank like vascular plants have; so they will recover even more slow than grass stand do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B534D8-65C8-455A-8BDB-2AC5CA03AFF4}"/>
              </a:ext>
            </a:extLst>
          </p:cNvPr>
          <p:cNvSpPr txBox="1"/>
          <p:nvPr/>
        </p:nvSpPr>
        <p:spPr>
          <a:xfrm>
            <a:off x="3641425" y="4542386"/>
            <a:ext cx="189667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</a:rPr>
              <a:t>???</a:t>
            </a:r>
            <a:endParaRPr lang="ru-RU" sz="9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1692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7000">
              <a:srgbClr val="DDEBCF"/>
            </a:gs>
            <a:gs pos="78000">
              <a:srgbClr val="599241">
                <a:alpha val="64000"/>
                <a:lumMod val="92000"/>
              </a:srgbClr>
            </a:gs>
            <a:gs pos="57000">
              <a:srgbClr val="9CB86E"/>
            </a:gs>
            <a:gs pos="94000">
              <a:srgbClr val="156B13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777" y="583105"/>
            <a:ext cx="8928992" cy="648072"/>
          </a:xfrm>
        </p:spPr>
        <p:txBody>
          <a:bodyPr>
            <a:normAutofit fontScale="90000"/>
          </a:bodyPr>
          <a:lstStyle/>
          <a:p>
            <a:r>
              <a:rPr lang="en-US" sz="4000" b="1" dirty="0"/>
              <a:t>Part I. </a:t>
            </a:r>
            <a:r>
              <a:rPr lang="en-US" sz="4000" dirty="0"/>
              <a:t>Re-mapping, or</a:t>
            </a:r>
            <a:r>
              <a:rPr lang="ru-RU" sz="4000" dirty="0"/>
              <a:t> </a:t>
            </a:r>
            <a:r>
              <a:rPr lang="en-US" sz="4000" dirty="0"/>
              <a:t>‘</a:t>
            </a:r>
            <a:r>
              <a:rPr lang="ru-RU" sz="4000" dirty="0"/>
              <a:t>20 </a:t>
            </a:r>
            <a:r>
              <a:rPr lang="en-US" sz="4000" dirty="0"/>
              <a:t>years after’</a:t>
            </a:r>
            <a:br>
              <a:rPr lang="ru-RU" dirty="0"/>
            </a:br>
            <a:br>
              <a:rPr lang="ru-RU" b="1" dirty="0"/>
            </a:br>
            <a:endParaRPr lang="ru-RU" b="1" dirty="0"/>
          </a:p>
        </p:txBody>
      </p:sp>
      <p:pic>
        <p:nvPicPr>
          <p:cNvPr id="5" name="Рисунок 4" descr="M:\Рабочие файлы\Картирование ходов\Михайлова\Исследованные ПП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999" y="1034551"/>
            <a:ext cx="7139113" cy="5579569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76343" y="1307649"/>
            <a:ext cx="158396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1995-1997</a:t>
            </a:r>
            <a:endParaRPr lang="ru-RU" sz="2000" dirty="0"/>
          </a:p>
          <a:p>
            <a:r>
              <a:rPr lang="en-US" sz="2000" dirty="0"/>
              <a:t>220 plots,</a:t>
            </a:r>
          </a:p>
          <a:p>
            <a:r>
              <a:rPr lang="en-US" sz="2000" dirty="0"/>
              <a:t>INTAS</a:t>
            </a:r>
            <a:r>
              <a:rPr lang="ru-RU" sz="2000" dirty="0"/>
              <a:t> </a:t>
            </a:r>
            <a:r>
              <a:rPr lang="en-US" sz="2000" dirty="0"/>
              <a:t>project</a:t>
            </a:r>
            <a:endParaRPr lang="ru-RU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108788" y="2873223"/>
            <a:ext cx="15190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2015-2016</a:t>
            </a:r>
          </a:p>
          <a:p>
            <a:r>
              <a:rPr lang="ru-RU" sz="2000" dirty="0"/>
              <a:t>110</a:t>
            </a:r>
            <a:r>
              <a:rPr lang="en-US" sz="2000" dirty="0"/>
              <a:t> plots,</a:t>
            </a:r>
          </a:p>
          <a:p>
            <a:r>
              <a:rPr lang="en-US" sz="2000" dirty="0"/>
              <a:t>RFBR project</a:t>
            </a:r>
            <a:endParaRPr lang="ru-RU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28446" y="4696426"/>
            <a:ext cx="2719700" cy="1754326"/>
          </a:xfrm>
          <a:prstGeom prst="rect">
            <a:avLst/>
          </a:prstGeom>
          <a:solidFill>
            <a:schemeClr val="bg2"/>
          </a:solidFill>
          <a:ln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/>
              <a:t>10 </a:t>
            </a:r>
            <a:r>
              <a:rPr lang="en-US" dirty="0"/>
              <a:t>birch trees per plot</a:t>
            </a:r>
            <a:endParaRPr lang="ru-RU" dirty="0"/>
          </a:p>
          <a:p>
            <a:r>
              <a:rPr lang="ru-RU" dirty="0"/>
              <a:t>(</a:t>
            </a:r>
            <a:r>
              <a:rPr lang="en-US" sz="1600" i="1" dirty="0"/>
              <a:t>Betula </a:t>
            </a:r>
            <a:r>
              <a:rPr lang="en-US" sz="1600" i="1" dirty="0" err="1"/>
              <a:t>pubescens</a:t>
            </a:r>
            <a:r>
              <a:rPr lang="en-US" sz="1600" i="1" dirty="0"/>
              <a:t>/pendula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ru-RU" dirty="0"/>
              <a:t>2 </a:t>
            </a:r>
            <a:r>
              <a:rPr lang="en-US" dirty="0"/>
              <a:t>sample grids per tree </a:t>
            </a:r>
          </a:p>
          <a:p>
            <a:r>
              <a:rPr lang="en-US" dirty="0"/>
              <a:t>(</a:t>
            </a:r>
            <a:r>
              <a:rPr lang="en-US" sz="1600" dirty="0" err="1"/>
              <a:t>Liebendȍrfer</a:t>
            </a:r>
            <a:r>
              <a:rPr lang="en-US" sz="1600" dirty="0"/>
              <a:t> </a:t>
            </a:r>
            <a:r>
              <a:rPr lang="en-US" sz="1600" dirty="0" err="1"/>
              <a:t>e.a.</a:t>
            </a:r>
            <a:r>
              <a:rPr lang="en-US" sz="1600" dirty="0"/>
              <a:t>, 1988</a:t>
            </a:r>
            <a:r>
              <a:rPr lang="en-US" dirty="0"/>
              <a:t>) </a:t>
            </a:r>
          </a:p>
          <a:p>
            <a:endParaRPr lang="ru-RU" dirty="0"/>
          </a:p>
        </p:txBody>
      </p:sp>
      <p:sp>
        <p:nvSpPr>
          <p:cNvPr id="4" name="Равнобедренный треугольник 3">
            <a:extLst>
              <a:ext uri="{FF2B5EF4-FFF2-40B4-BE49-F238E27FC236}">
                <a16:creationId xmlns:a16="http://schemas.microsoft.com/office/drawing/2014/main" id="{86515287-ECE7-49F3-BB3C-C9DEC6B2D7FE}"/>
              </a:ext>
            </a:extLst>
          </p:cNvPr>
          <p:cNvSpPr/>
          <p:nvPr/>
        </p:nvSpPr>
        <p:spPr>
          <a:xfrm>
            <a:off x="2397471" y="1520712"/>
            <a:ext cx="72008" cy="56082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219FDC5B-E2B2-4E79-8012-8C1A4A55BCCB}"/>
              </a:ext>
            </a:extLst>
          </p:cNvPr>
          <p:cNvSpPr/>
          <p:nvPr/>
        </p:nvSpPr>
        <p:spPr>
          <a:xfrm>
            <a:off x="713315" y="1102844"/>
            <a:ext cx="144016" cy="14401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авнобедренный треугольник 7">
            <a:extLst>
              <a:ext uri="{FF2B5EF4-FFF2-40B4-BE49-F238E27FC236}">
                <a16:creationId xmlns:a16="http://schemas.microsoft.com/office/drawing/2014/main" id="{67CA4257-E3E2-463A-B10F-96D81E0642F1}"/>
              </a:ext>
            </a:extLst>
          </p:cNvPr>
          <p:cNvSpPr/>
          <p:nvPr/>
        </p:nvSpPr>
        <p:spPr>
          <a:xfrm>
            <a:off x="713315" y="2619040"/>
            <a:ext cx="111554" cy="150495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6A0ED65-5F20-4A05-B25C-053FBA730E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8146" y="596425"/>
            <a:ext cx="3596952" cy="493819"/>
          </a:xfrm>
          <a:prstGeom prst="rect">
            <a:avLst/>
          </a:prstGeom>
        </p:spPr>
      </p:pic>
      <p:sp>
        <p:nvSpPr>
          <p:cNvPr id="19" name="Равнобедренный треугольник 18">
            <a:extLst>
              <a:ext uri="{FF2B5EF4-FFF2-40B4-BE49-F238E27FC236}">
                <a16:creationId xmlns:a16="http://schemas.microsoft.com/office/drawing/2014/main" id="{A694A40C-0D92-43EC-99E3-3802A640E630}"/>
              </a:ext>
            </a:extLst>
          </p:cNvPr>
          <p:cNvSpPr/>
          <p:nvPr/>
        </p:nvSpPr>
        <p:spPr>
          <a:xfrm>
            <a:off x="4806026" y="3824336"/>
            <a:ext cx="180020" cy="244640"/>
          </a:xfrm>
          <a:prstGeom prst="triangl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Равнобедренный треугольник 20">
            <a:extLst>
              <a:ext uri="{FF2B5EF4-FFF2-40B4-BE49-F238E27FC236}">
                <a16:creationId xmlns:a16="http://schemas.microsoft.com/office/drawing/2014/main" id="{204F870A-C390-455B-81BF-5EA6A6C2B190}"/>
              </a:ext>
            </a:extLst>
          </p:cNvPr>
          <p:cNvSpPr/>
          <p:nvPr/>
        </p:nvSpPr>
        <p:spPr>
          <a:xfrm>
            <a:off x="2325463" y="2367932"/>
            <a:ext cx="72008" cy="56082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Равнобедренный треугольник 21">
            <a:extLst>
              <a:ext uri="{FF2B5EF4-FFF2-40B4-BE49-F238E27FC236}">
                <a16:creationId xmlns:a16="http://schemas.microsoft.com/office/drawing/2014/main" id="{90ACBC43-EDED-47EB-A3C7-1E8CD68E759F}"/>
              </a:ext>
            </a:extLst>
          </p:cNvPr>
          <p:cNvSpPr/>
          <p:nvPr/>
        </p:nvSpPr>
        <p:spPr>
          <a:xfrm>
            <a:off x="2493558" y="2490466"/>
            <a:ext cx="72008" cy="56082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Равнобедренный треугольник 22">
            <a:extLst>
              <a:ext uri="{FF2B5EF4-FFF2-40B4-BE49-F238E27FC236}">
                <a16:creationId xmlns:a16="http://schemas.microsoft.com/office/drawing/2014/main" id="{12F53014-271D-48FD-B958-7B194DE758AD}"/>
              </a:ext>
            </a:extLst>
          </p:cNvPr>
          <p:cNvSpPr/>
          <p:nvPr/>
        </p:nvSpPr>
        <p:spPr>
          <a:xfrm>
            <a:off x="2849630" y="2890834"/>
            <a:ext cx="72008" cy="56082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Равнобедренный треугольник 23">
            <a:extLst>
              <a:ext uri="{FF2B5EF4-FFF2-40B4-BE49-F238E27FC236}">
                <a16:creationId xmlns:a16="http://schemas.microsoft.com/office/drawing/2014/main" id="{2ECA3348-F265-4169-82C1-F51BDE4D3566}"/>
              </a:ext>
            </a:extLst>
          </p:cNvPr>
          <p:cNvSpPr/>
          <p:nvPr/>
        </p:nvSpPr>
        <p:spPr>
          <a:xfrm>
            <a:off x="3127077" y="3006957"/>
            <a:ext cx="72008" cy="56082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Равнобедренный треугольник 24">
            <a:extLst>
              <a:ext uri="{FF2B5EF4-FFF2-40B4-BE49-F238E27FC236}">
                <a16:creationId xmlns:a16="http://schemas.microsoft.com/office/drawing/2014/main" id="{99CABCE5-5492-4470-9465-8FBEBEE6D6E9}"/>
              </a:ext>
            </a:extLst>
          </p:cNvPr>
          <p:cNvSpPr/>
          <p:nvPr/>
        </p:nvSpPr>
        <p:spPr>
          <a:xfrm>
            <a:off x="2772859" y="2638206"/>
            <a:ext cx="72008" cy="56082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Равнобедренный треугольник 25">
            <a:extLst>
              <a:ext uri="{FF2B5EF4-FFF2-40B4-BE49-F238E27FC236}">
                <a16:creationId xmlns:a16="http://schemas.microsoft.com/office/drawing/2014/main" id="{8BB30357-484D-4D0D-A2A9-7F6871556753}"/>
              </a:ext>
            </a:extLst>
          </p:cNvPr>
          <p:cNvSpPr/>
          <p:nvPr/>
        </p:nvSpPr>
        <p:spPr>
          <a:xfrm>
            <a:off x="3131840" y="3203450"/>
            <a:ext cx="72008" cy="56082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Равнобедренный треугольник 26">
            <a:extLst>
              <a:ext uri="{FF2B5EF4-FFF2-40B4-BE49-F238E27FC236}">
                <a16:creationId xmlns:a16="http://schemas.microsoft.com/office/drawing/2014/main" id="{06F401B5-8EEE-4E67-958C-0BE008B1E808}"/>
              </a:ext>
            </a:extLst>
          </p:cNvPr>
          <p:cNvSpPr/>
          <p:nvPr/>
        </p:nvSpPr>
        <p:spPr>
          <a:xfrm>
            <a:off x="3362153" y="2001507"/>
            <a:ext cx="72008" cy="56082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Равнобедренный треугольник 27">
            <a:extLst>
              <a:ext uri="{FF2B5EF4-FFF2-40B4-BE49-F238E27FC236}">
                <a16:creationId xmlns:a16="http://schemas.microsoft.com/office/drawing/2014/main" id="{EDFE66CD-5841-430C-A082-D6C395BF6D8A}"/>
              </a:ext>
            </a:extLst>
          </p:cNvPr>
          <p:cNvSpPr/>
          <p:nvPr/>
        </p:nvSpPr>
        <p:spPr>
          <a:xfrm>
            <a:off x="3189559" y="2203301"/>
            <a:ext cx="72008" cy="56082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Равнобедренный треугольник 29">
            <a:extLst>
              <a:ext uri="{FF2B5EF4-FFF2-40B4-BE49-F238E27FC236}">
                <a16:creationId xmlns:a16="http://schemas.microsoft.com/office/drawing/2014/main" id="{17F1535B-615D-48E7-A102-4C5482E6B223}"/>
              </a:ext>
            </a:extLst>
          </p:cNvPr>
          <p:cNvSpPr/>
          <p:nvPr/>
        </p:nvSpPr>
        <p:spPr>
          <a:xfrm>
            <a:off x="3923928" y="1504107"/>
            <a:ext cx="72008" cy="56082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Равнобедренный треугольник 30">
            <a:extLst>
              <a:ext uri="{FF2B5EF4-FFF2-40B4-BE49-F238E27FC236}">
                <a16:creationId xmlns:a16="http://schemas.microsoft.com/office/drawing/2014/main" id="{864AE9BD-CCDB-4CB3-A2A6-4046D7E3E86D}"/>
              </a:ext>
            </a:extLst>
          </p:cNvPr>
          <p:cNvSpPr/>
          <p:nvPr/>
        </p:nvSpPr>
        <p:spPr>
          <a:xfrm>
            <a:off x="4075119" y="1532148"/>
            <a:ext cx="72008" cy="56082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Равнобедренный треугольник 31">
            <a:extLst>
              <a:ext uri="{FF2B5EF4-FFF2-40B4-BE49-F238E27FC236}">
                <a16:creationId xmlns:a16="http://schemas.microsoft.com/office/drawing/2014/main" id="{B14B9DB5-CCE0-4CB3-8734-48C2D6EAB983}"/>
              </a:ext>
            </a:extLst>
          </p:cNvPr>
          <p:cNvSpPr/>
          <p:nvPr/>
        </p:nvSpPr>
        <p:spPr>
          <a:xfrm>
            <a:off x="4708902" y="1501432"/>
            <a:ext cx="72008" cy="56082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Равнобедренный треугольник 32">
            <a:extLst>
              <a:ext uri="{FF2B5EF4-FFF2-40B4-BE49-F238E27FC236}">
                <a16:creationId xmlns:a16="http://schemas.microsoft.com/office/drawing/2014/main" id="{DC1E3ED8-02CA-43E6-A800-51AA2AAAD59E}"/>
              </a:ext>
            </a:extLst>
          </p:cNvPr>
          <p:cNvSpPr/>
          <p:nvPr/>
        </p:nvSpPr>
        <p:spPr>
          <a:xfrm>
            <a:off x="4842175" y="1669303"/>
            <a:ext cx="72008" cy="56082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E0212C-8C1E-4A0F-96F9-2B4E712B8F4F}"/>
              </a:ext>
            </a:extLst>
          </p:cNvPr>
          <p:cNvSpPr txBox="1"/>
          <p:nvPr/>
        </p:nvSpPr>
        <p:spPr>
          <a:xfrm>
            <a:off x="4708902" y="6515043"/>
            <a:ext cx="1735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Distance, km</a:t>
            </a:r>
            <a:endParaRPr lang="ru-RU" dirty="0"/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E3DE21AC-E1E3-4416-A5D8-76AE4C84C745}"/>
              </a:ext>
            </a:extLst>
          </p:cNvPr>
          <p:cNvCxnSpPr/>
          <p:nvPr/>
        </p:nvCxnSpPr>
        <p:spPr>
          <a:xfrm flipV="1">
            <a:off x="8604448" y="5373216"/>
            <a:ext cx="0" cy="648072"/>
          </a:xfrm>
          <a:prstGeom prst="straightConnector1">
            <a:avLst/>
          </a:prstGeom>
          <a:ln w="28575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758E986-FF77-4319-91AD-420C03C369C8}"/>
              </a:ext>
            </a:extLst>
          </p:cNvPr>
          <p:cNvSpPr txBox="1"/>
          <p:nvPr/>
        </p:nvSpPr>
        <p:spPr>
          <a:xfrm>
            <a:off x="8440464" y="5102961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endParaRPr lang="ru-RU" dirty="0"/>
          </a:p>
        </p:txBody>
      </p:sp>
      <p:sp>
        <p:nvSpPr>
          <p:cNvPr id="34" name="Равнобедренный треугольник 33">
            <a:extLst>
              <a:ext uri="{FF2B5EF4-FFF2-40B4-BE49-F238E27FC236}">
                <a16:creationId xmlns:a16="http://schemas.microsoft.com/office/drawing/2014/main" id="{79014708-26B2-4806-BB9E-26FAD8CA4781}"/>
              </a:ext>
            </a:extLst>
          </p:cNvPr>
          <p:cNvSpPr/>
          <p:nvPr/>
        </p:nvSpPr>
        <p:spPr>
          <a:xfrm>
            <a:off x="4572000" y="2057589"/>
            <a:ext cx="72008" cy="56082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Равнобедренный треугольник 34">
            <a:extLst>
              <a:ext uri="{FF2B5EF4-FFF2-40B4-BE49-F238E27FC236}">
                <a16:creationId xmlns:a16="http://schemas.microsoft.com/office/drawing/2014/main" id="{F905DEA4-D3A7-46D0-94F7-A3A2D11BA4E5}"/>
              </a:ext>
            </a:extLst>
          </p:cNvPr>
          <p:cNvSpPr/>
          <p:nvPr/>
        </p:nvSpPr>
        <p:spPr>
          <a:xfrm>
            <a:off x="4516838" y="2187316"/>
            <a:ext cx="72008" cy="56082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Равнобедренный треугольник 35">
            <a:extLst>
              <a:ext uri="{FF2B5EF4-FFF2-40B4-BE49-F238E27FC236}">
                <a16:creationId xmlns:a16="http://schemas.microsoft.com/office/drawing/2014/main" id="{BD9AD3E3-4841-4B91-9FB4-FE6DA5802E15}"/>
              </a:ext>
            </a:extLst>
          </p:cNvPr>
          <p:cNvSpPr/>
          <p:nvPr/>
        </p:nvSpPr>
        <p:spPr>
          <a:xfrm>
            <a:off x="5174960" y="2141059"/>
            <a:ext cx="72008" cy="56082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Равнобедренный треугольник 36">
            <a:extLst>
              <a:ext uri="{FF2B5EF4-FFF2-40B4-BE49-F238E27FC236}">
                <a16:creationId xmlns:a16="http://schemas.microsoft.com/office/drawing/2014/main" id="{AA705573-EF5A-460D-AB17-62F7F33BA45C}"/>
              </a:ext>
            </a:extLst>
          </p:cNvPr>
          <p:cNvSpPr/>
          <p:nvPr/>
        </p:nvSpPr>
        <p:spPr>
          <a:xfrm>
            <a:off x="5446047" y="2744863"/>
            <a:ext cx="72008" cy="56082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Равнобедренный треугольник 37">
            <a:extLst>
              <a:ext uri="{FF2B5EF4-FFF2-40B4-BE49-F238E27FC236}">
                <a16:creationId xmlns:a16="http://schemas.microsoft.com/office/drawing/2014/main" id="{8763C273-534B-40DE-B880-83F6F6FA5AE7}"/>
              </a:ext>
            </a:extLst>
          </p:cNvPr>
          <p:cNvSpPr/>
          <p:nvPr/>
        </p:nvSpPr>
        <p:spPr>
          <a:xfrm>
            <a:off x="5730348" y="2292798"/>
            <a:ext cx="72008" cy="56082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Равнобедренный треугольник 38">
            <a:extLst>
              <a:ext uri="{FF2B5EF4-FFF2-40B4-BE49-F238E27FC236}">
                <a16:creationId xmlns:a16="http://schemas.microsoft.com/office/drawing/2014/main" id="{71FAE75C-D775-4548-B859-23E854455504}"/>
              </a:ext>
            </a:extLst>
          </p:cNvPr>
          <p:cNvSpPr/>
          <p:nvPr/>
        </p:nvSpPr>
        <p:spPr>
          <a:xfrm>
            <a:off x="5691747" y="2847503"/>
            <a:ext cx="72008" cy="56082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Равнобедренный треугольник 39">
            <a:extLst>
              <a:ext uri="{FF2B5EF4-FFF2-40B4-BE49-F238E27FC236}">
                <a16:creationId xmlns:a16="http://schemas.microsoft.com/office/drawing/2014/main" id="{60323A8D-378F-4D1C-B2D1-D64E2678D1F2}"/>
              </a:ext>
            </a:extLst>
          </p:cNvPr>
          <p:cNvSpPr/>
          <p:nvPr/>
        </p:nvSpPr>
        <p:spPr>
          <a:xfrm>
            <a:off x="5965449" y="3046548"/>
            <a:ext cx="72008" cy="56082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Равнобедренный треугольник 40">
            <a:extLst>
              <a:ext uri="{FF2B5EF4-FFF2-40B4-BE49-F238E27FC236}">
                <a16:creationId xmlns:a16="http://schemas.microsoft.com/office/drawing/2014/main" id="{91AEA459-CB07-463A-8B55-1B1956E00717}"/>
              </a:ext>
            </a:extLst>
          </p:cNvPr>
          <p:cNvSpPr/>
          <p:nvPr/>
        </p:nvSpPr>
        <p:spPr>
          <a:xfrm>
            <a:off x="4850224" y="5702156"/>
            <a:ext cx="72008" cy="56082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Равнобедренный треугольник 41">
            <a:extLst>
              <a:ext uri="{FF2B5EF4-FFF2-40B4-BE49-F238E27FC236}">
                <a16:creationId xmlns:a16="http://schemas.microsoft.com/office/drawing/2014/main" id="{D43D3A60-FC7D-4C66-857D-CA76A071B6A4}"/>
              </a:ext>
            </a:extLst>
          </p:cNvPr>
          <p:cNvSpPr/>
          <p:nvPr/>
        </p:nvSpPr>
        <p:spPr>
          <a:xfrm>
            <a:off x="5114584" y="5437783"/>
            <a:ext cx="72008" cy="56082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Равнобедренный треугольник 42">
            <a:extLst>
              <a:ext uri="{FF2B5EF4-FFF2-40B4-BE49-F238E27FC236}">
                <a16:creationId xmlns:a16="http://schemas.microsoft.com/office/drawing/2014/main" id="{8C61CB8D-7ADC-43C5-80F6-2135A65D93CD}"/>
              </a:ext>
            </a:extLst>
          </p:cNvPr>
          <p:cNvSpPr/>
          <p:nvPr/>
        </p:nvSpPr>
        <p:spPr>
          <a:xfrm>
            <a:off x="4477168" y="6081629"/>
            <a:ext cx="72008" cy="56082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Равнобедренный треугольник 43">
            <a:extLst>
              <a:ext uri="{FF2B5EF4-FFF2-40B4-BE49-F238E27FC236}">
                <a16:creationId xmlns:a16="http://schemas.microsoft.com/office/drawing/2014/main" id="{80784F71-98E0-4616-ADC4-043D8B61D143}"/>
              </a:ext>
            </a:extLst>
          </p:cNvPr>
          <p:cNvSpPr/>
          <p:nvPr/>
        </p:nvSpPr>
        <p:spPr>
          <a:xfrm>
            <a:off x="3655266" y="5823449"/>
            <a:ext cx="72008" cy="56082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Равнобедренный треугольник 44">
            <a:extLst>
              <a:ext uri="{FF2B5EF4-FFF2-40B4-BE49-F238E27FC236}">
                <a16:creationId xmlns:a16="http://schemas.microsoft.com/office/drawing/2014/main" id="{0D235DBF-F2E7-463D-AEC5-B56CD1920F3E}"/>
              </a:ext>
            </a:extLst>
          </p:cNvPr>
          <p:cNvSpPr/>
          <p:nvPr/>
        </p:nvSpPr>
        <p:spPr>
          <a:xfrm>
            <a:off x="4529269" y="5200378"/>
            <a:ext cx="72008" cy="56082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Равнобедренный треугольник 45">
            <a:extLst>
              <a:ext uri="{FF2B5EF4-FFF2-40B4-BE49-F238E27FC236}">
                <a16:creationId xmlns:a16="http://schemas.microsoft.com/office/drawing/2014/main" id="{C6C9B51A-2044-40D2-9744-C5370E6846D3}"/>
              </a:ext>
            </a:extLst>
          </p:cNvPr>
          <p:cNvSpPr/>
          <p:nvPr/>
        </p:nvSpPr>
        <p:spPr>
          <a:xfrm>
            <a:off x="4265308" y="5046879"/>
            <a:ext cx="72008" cy="56082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Равнобедренный треугольник 46">
            <a:extLst>
              <a:ext uri="{FF2B5EF4-FFF2-40B4-BE49-F238E27FC236}">
                <a16:creationId xmlns:a16="http://schemas.microsoft.com/office/drawing/2014/main" id="{6440AB6D-E80F-42C5-ABFC-9F4FC0BBAA14}"/>
              </a:ext>
            </a:extLst>
          </p:cNvPr>
          <p:cNvSpPr/>
          <p:nvPr/>
        </p:nvSpPr>
        <p:spPr>
          <a:xfrm>
            <a:off x="5467196" y="5348234"/>
            <a:ext cx="72008" cy="56082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Равнобедренный треугольник 47">
            <a:extLst>
              <a:ext uri="{FF2B5EF4-FFF2-40B4-BE49-F238E27FC236}">
                <a16:creationId xmlns:a16="http://schemas.microsoft.com/office/drawing/2014/main" id="{2B8474D9-0757-4760-AD43-75714B04F3ED}"/>
              </a:ext>
            </a:extLst>
          </p:cNvPr>
          <p:cNvSpPr/>
          <p:nvPr/>
        </p:nvSpPr>
        <p:spPr>
          <a:xfrm>
            <a:off x="5521090" y="5639325"/>
            <a:ext cx="72008" cy="56082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Равнобедренный треугольник 48">
            <a:extLst>
              <a:ext uri="{FF2B5EF4-FFF2-40B4-BE49-F238E27FC236}">
                <a16:creationId xmlns:a16="http://schemas.microsoft.com/office/drawing/2014/main" id="{D8ADAE0C-357B-4060-AD17-47224C9148D6}"/>
              </a:ext>
            </a:extLst>
          </p:cNvPr>
          <p:cNvSpPr/>
          <p:nvPr/>
        </p:nvSpPr>
        <p:spPr>
          <a:xfrm>
            <a:off x="5789469" y="5292152"/>
            <a:ext cx="72008" cy="56082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Равнобедренный треугольник 49">
            <a:extLst>
              <a:ext uri="{FF2B5EF4-FFF2-40B4-BE49-F238E27FC236}">
                <a16:creationId xmlns:a16="http://schemas.microsoft.com/office/drawing/2014/main" id="{A5C2564B-0817-4DE1-B47B-DDB796E0F9FC}"/>
              </a:ext>
            </a:extLst>
          </p:cNvPr>
          <p:cNvSpPr/>
          <p:nvPr/>
        </p:nvSpPr>
        <p:spPr>
          <a:xfrm>
            <a:off x="5940152" y="5877272"/>
            <a:ext cx="72008" cy="56082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Равнобедренный треугольник 50">
            <a:extLst>
              <a:ext uri="{FF2B5EF4-FFF2-40B4-BE49-F238E27FC236}">
                <a16:creationId xmlns:a16="http://schemas.microsoft.com/office/drawing/2014/main" id="{E68D414C-AAF7-45A7-B3F0-C8B4F6ECEB5D}"/>
              </a:ext>
            </a:extLst>
          </p:cNvPr>
          <p:cNvSpPr/>
          <p:nvPr/>
        </p:nvSpPr>
        <p:spPr>
          <a:xfrm>
            <a:off x="6334880" y="5517232"/>
            <a:ext cx="72008" cy="56082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Равнобедренный треугольник 51">
            <a:extLst>
              <a:ext uri="{FF2B5EF4-FFF2-40B4-BE49-F238E27FC236}">
                <a16:creationId xmlns:a16="http://schemas.microsoft.com/office/drawing/2014/main" id="{D855091B-F94C-4504-A683-115949218595}"/>
              </a:ext>
            </a:extLst>
          </p:cNvPr>
          <p:cNvSpPr/>
          <p:nvPr/>
        </p:nvSpPr>
        <p:spPr>
          <a:xfrm>
            <a:off x="6848067" y="5669632"/>
            <a:ext cx="72008" cy="56082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Равнобедренный треугольник 52">
            <a:extLst>
              <a:ext uri="{FF2B5EF4-FFF2-40B4-BE49-F238E27FC236}">
                <a16:creationId xmlns:a16="http://schemas.microsoft.com/office/drawing/2014/main" id="{9E15C9C5-D97C-4E3C-BE17-D4798E08408E}"/>
              </a:ext>
            </a:extLst>
          </p:cNvPr>
          <p:cNvSpPr/>
          <p:nvPr/>
        </p:nvSpPr>
        <p:spPr>
          <a:xfrm>
            <a:off x="6739200" y="5886978"/>
            <a:ext cx="72008" cy="56082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Равнобедренный треугольник 53">
            <a:extLst>
              <a:ext uri="{FF2B5EF4-FFF2-40B4-BE49-F238E27FC236}">
                <a16:creationId xmlns:a16="http://schemas.microsoft.com/office/drawing/2014/main" id="{D02AB519-6A0A-491F-AAEE-74A21C70DE43}"/>
              </a:ext>
            </a:extLst>
          </p:cNvPr>
          <p:cNvSpPr/>
          <p:nvPr/>
        </p:nvSpPr>
        <p:spPr>
          <a:xfrm>
            <a:off x="8137712" y="5836520"/>
            <a:ext cx="72008" cy="56082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Равнобедренный треугольник 54">
            <a:extLst>
              <a:ext uri="{FF2B5EF4-FFF2-40B4-BE49-F238E27FC236}">
                <a16:creationId xmlns:a16="http://schemas.microsoft.com/office/drawing/2014/main" id="{06C9D3EA-6154-47FF-9AA6-FA8DCA3A6906}"/>
              </a:ext>
            </a:extLst>
          </p:cNvPr>
          <p:cNvSpPr/>
          <p:nvPr/>
        </p:nvSpPr>
        <p:spPr>
          <a:xfrm>
            <a:off x="7684034" y="5510945"/>
            <a:ext cx="72008" cy="56082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Равнобедренный треугольник 55">
            <a:extLst>
              <a:ext uri="{FF2B5EF4-FFF2-40B4-BE49-F238E27FC236}">
                <a16:creationId xmlns:a16="http://schemas.microsoft.com/office/drawing/2014/main" id="{AD14DC0F-55EB-42E4-8242-E218BD0BA89A}"/>
              </a:ext>
            </a:extLst>
          </p:cNvPr>
          <p:cNvSpPr/>
          <p:nvPr/>
        </p:nvSpPr>
        <p:spPr>
          <a:xfrm>
            <a:off x="7918965" y="5237981"/>
            <a:ext cx="72008" cy="56082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Равнобедренный треугольник 56">
            <a:extLst>
              <a:ext uri="{FF2B5EF4-FFF2-40B4-BE49-F238E27FC236}">
                <a16:creationId xmlns:a16="http://schemas.microsoft.com/office/drawing/2014/main" id="{0200CB0D-3D45-4E56-B416-0DDBE3A1A9DA}"/>
              </a:ext>
            </a:extLst>
          </p:cNvPr>
          <p:cNvSpPr/>
          <p:nvPr/>
        </p:nvSpPr>
        <p:spPr>
          <a:xfrm>
            <a:off x="3434620" y="4766052"/>
            <a:ext cx="72008" cy="56082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Равнобедренный треугольник 57">
            <a:extLst>
              <a:ext uri="{FF2B5EF4-FFF2-40B4-BE49-F238E27FC236}">
                <a16:creationId xmlns:a16="http://schemas.microsoft.com/office/drawing/2014/main" id="{50C61FD4-0732-4C28-9C80-4D4C1D99A895}"/>
              </a:ext>
            </a:extLst>
          </p:cNvPr>
          <p:cNvSpPr/>
          <p:nvPr/>
        </p:nvSpPr>
        <p:spPr>
          <a:xfrm>
            <a:off x="3594988" y="5227279"/>
            <a:ext cx="72008" cy="56082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Равнобедренный треугольник 58">
            <a:extLst>
              <a:ext uri="{FF2B5EF4-FFF2-40B4-BE49-F238E27FC236}">
                <a16:creationId xmlns:a16="http://schemas.microsoft.com/office/drawing/2014/main" id="{16E36C88-7227-4622-8A3C-C521EA8FD48D}"/>
              </a:ext>
            </a:extLst>
          </p:cNvPr>
          <p:cNvSpPr/>
          <p:nvPr/>
        </p:nvSpPr>
        <p:spPr>
          <a:xfrm>
            <a:off x="4030624" y="4449552"/>
            <a:ext cx="72008" cy="56082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Равнобедренный треугольник 59">
            <a:extLst>
              <a:ext uri="{FF2B5EF4-FFF2-40B4-BE49-F238E27FC236}">
                <a16:creationId xmlns:a16="http://schemas.microsoft.com/office/drawing/2014/main" id="{70A08336-850B-406C-91A8-EDE8F648C507}"/>
              </a:ext>
            </a:extLst>
          </p:cNvPr>
          <p:cNvSpPr/>
          <p:nvPr/>
        </p:nvSpPr>
        <p:spPr>
          <a:xfrm>
            <a:off x="6281532" y="2132856"/>
            <a:ext cx="72008" cy="56082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Равнобедренный треугольник 60">
            <a:extLst>
              <a:ext uri="{FF2B5EF4-FFF2-40B4-BE49-F238E27FC236}">
                <a16:creationId xmlns:a16="http://schemas.microsoft.com/office/drawing/2014/main" id="{6F24526D-FF42-4155-9A85-506265BDFC50}"/>
              </a:ext>
            </a:extLst>
          </p:cNvPr>
          <p:cNvSpPr/>
          <p:nvPr/>
        </p:nvSpPr>
        <p:spPr>
          <a:xfrm>
            <a:off x="6035148" y="2597598"/>
            <a:ext cx="72008" cy="56082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Равнобедренный треугольник 61">
            <a:extLst>
              <a:ext uri="{FF2B5EF4-FFF2-40B4-BE49-F238E27FC236}">
                <a16:creationId xmlns:a16="http://schemas.microsoft.com/office/drawing/2014/main" id="{793AAFBA-3AF5-4777-925B-C382A2349C34}"/>
              </a:ext>
            </a:extLst>
          </p:cNvPr>
          <p:cNvSpPr/>
          <p:nvPr/>
        </p:nvSpPr>
        <p:spPr>
          <a:xfrm>
            <a:off x="6024600" y="2085728"/>
            <a:ext cx="72008" cy="56082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Равнобедренный треугольник 62">
            <a:extLst>
              <a:ext uri="{FF2B5EF4-FFF2-40B4-BE49-F238E27FC236}">
                <a16:creationId xmlns:a16="http://schemas.microsoft.com/office/drawing/2014/main" id="{C8012148-8B80-43EC-9821-8861D16CD78E}"/>
              </a:ext>
            </a:extLst>
          </p:cNvPr>
          <p:cNvSpPr/>
          <p:nvPr/>
        </p:nvSpPr>
        <p:spPr>
          <a:xfrm>
            <a:off x="6667192" y="1939527"/>
            <a:ext cx="72008" cy="56082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Равнобедренный треугольник 63">
            <a:extLst>
              <a:ext uri="{FF2B5EF4-FFF2-40B4-BE49-F238E27FC236}">
                <a16:creationId xmlns:a16="http://schemas.microsoft.com/office/drawing/2014/main" id="{DAA7DC1F-163F-42BA-84DC-4C37F0EB29EF}"/>
              </a:ext>
            </a:extLst>
          </p:cNvPr>
          <p:cNvSpPr/>
          <p:nvPr/>
        </p:nvSpPr>
        <p:spPr>
          <a:xfrm>
            <a:off x="6923384" y="1895438"/>
            <a:ext cx="72008" cy="56082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Равнобедренный треугольник 64">
            <a:extLst>
              <a:ext uri="{FF2B5EF4-FFF2-40B4-BE49-F238E27FC236}">
                <a16:creationId xmlns:a16="http://schemas.microsoft.com/office/drawing/2014/main" id="{CE7064FF-127A-47EE-836D-A7A0363BB70E}"/>
              </a:ext>
            </a:extLst>
          </p:cNvPr>
          <p:cNvSpPr/>
          <p:nvPr/>
        </p:nvSpPr>
        <p:spPr>
          <a:xfrm>
            <a:off x="7032712" y="1760376"/>
            <a:ext cx="72008" cy="56082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Равнобедренный треугольник 65">
            <a:extLst>
              <a:ext uri="{FF2B5EF4-FFF2-40B4-BE49-F238E27FC236}">
                <a16:creationId xmlns:a16="http://schemas.microsoft.com/office/drawing/2014/main" id="{13B950C7-3FA0-4F25-9851-8A735A98D7F1}"/>
              </a:ext>
            </a:extLst>
          </p:cNvPr>
          <p:cNvSpPr/>
          <p:nvPr/>
        </p:nvSpPr>
        <p:spPr>
          <a:xfrm>
            <a:off x="7068413" y="2118794"/>
            <a:ext cx="72008" cy="56082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7" name="Равнобедренный треугольник 66">
            <a:extLst>
              <a:ext uri="{FF2B5EF4-FFF2-40B4-BE49-F238E27FC236}">
                <a16:creationId xmlns:a16="http://schemas.microsoft.com/office/drawing/2014/main" id="{06CA82D2-97AD-42C3-806E-F93C8690A456}"/>
              </a:ext>
            </a:extLst>
          </p:cNvPr>
          <p:cNvSpPr/>
          <p:nvPr/>
        </p:nvSpPr>
        <p:spPr>
          <a:xfrm>
            <a:off x="7092280" y="2219447"/>
            <a:ext cx="72008" cy="56082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Равнобедренный треугольник 67">
            <a:extLst>
              <a:ext uri="{FF2B5EF4-FFF2-40B4-BE49-F238E27FC236}">
                <a16:creationId xmlns:a16="http://schemas.microsoft.com/office/drawing/2014/main" id="{7B36626E-136C-475A-A36F-5889AB95857B}"/>
              </a:ext>
            </a:extLst>
          </p:cNvPr>
          <p:cNvSpPr/>
          <p:nvPr/>
        </p:nvSpPr>
        <p:spPr>
          <a:xfrm>
            <a:off x="7020272" y="2470648"/>
            <a:ext cx="72008" cy="56082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Равнобедренный треугольник 68">
            <a:extLst>
              <a:ext uri="{FF2B5EF4-FFF2-40B4-BE49-F238E27FC236}">
                <a16:creationId xmlns:a16="http://schemas.microsoft.com/office/drawing/2014/main" id="{2D88D0A1-5261-4DD4-B597-A19A72634A77}"/>
              </a:ext>
            </a:extLst>
          </p:cNvPr>
          <p:cNvSpPr/>
          <p:nvPr/>
        </p:nvSpPr>
        <p:spPr>
          <a:xfrm>
            <a:off x="6300192" y="1857264"/>
            <a:ext cx="72008" cy="56082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Равнобедренный треугольник 69">
            <a:extLst>
              <a:ext uri="{FF2B5EF4-FFF2-40B4-BE49-F238E27FC236}">
                <a16:creationId xmlns:a16="http://schemas.microsoft.com/office/drawing/2014/main" id="{3743C9A6-C2C0-4066-A204-16FBB177F3D0}"/>
              </a:ext>
            </a:extLst>
          </p:cNvPr>
          <p:cNvSpPr/>
          <p:nvPr/>
        </p:nvSpPr>
        <p:spPr>
          <a:xfrm>
            <a:off x="6215744" y="1694588"/>
            <a:ext cx="72008" cy="56082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Равнобедренный треугольник 70">
            <a:extLst>
              <a:ext uri="{FF2B5EF4-FFF2-40B4-BE49-F238E27FC236}">
                <a16:creationId xmlns:a16="http://schemas.microsoft.com/office/drawing/2014/main" id="{62430DAE-99BE-441A-B595-367B518AAEB5}"/>
              </a:ext>
            </a:extLst>
          </p:cNvPr>
          <p:cNvSpPr/>
          <p:nvPr/>
        </p:nvSpPr>
        <p:spPr>
          <a:xfrm>
            <a:off x="5999720" y="1788742"/>
            <a:ext cx="72008" cy="56082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Равнобедренный треугольник 71">
            <a:extLst>
              <a:ext uri="{FF2B5EF4-FFF2-40B4-BE49-F238E27FC236}">
                <a16:creationId xmlns:a16="http://schemas.microsoft.com/office/drawing/2014/main" id="{DA8A867A-EA0A-4306-B8CE-E769D2EA1BB7}"/>
              </a:ext>
            </a:extLst>
          </p:cNvPr>
          <p:cNvSpPr/>
          <p:nvPr/>
        </p:nvSpPr>
        <p:spPr>
          <a:xfrm>
            <a:off x="6485116" y="2546244"/>
            <a:ext cx="72008" cy="56082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Равнобедренный треугольник 72">
            <a:extLst>
              <a:ext uri="{FF2B5EF4-FFF2-40B4-BE49-F238E27FC236}">
                <a16:creationId xmlns:a16="http://schemas.microsoft.com/office/drawing/2014/main" id="{2586C8F2-4304-49C2-A22A-1B368AACC682}"/>
              </a:ext>
            </a:extLst>
          </p:cNvPr>
          <p:cNvSpPr/>
          <p:nvPr/>
        </p:nvSpPr>
        <p:spPr>
          <a:xfrm>
            <a:off x="6228184" y="2784414"/>
            <a:ext cx="72008" cy="56082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Равнобедренный треугольник 73">
            <a:extLst>
              <a:ext uri="{FF2B5EF4-FFF2-40B4-BE49-F238E27FC236}">
                <a16:creationId xmlns:a16="http://schemas.microsoft.com/office/drawing/2014/main" id="{7E586342-1F1D-444A-B2B2-1750FC9BB5BB}"/>
              </a:ext>
            </a:extLst>
          </p:cNvPr>
          <p:cNvSpPr/>
          <p:nvPr/>
        </p:nvSpPr>
        <p:spPr>
          <a:xfrm>
            <a:off x="5586332" y="4198738"/>
            <a:ext cx="72008" cy="56082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Равнобедренный треугольник 74">
            <a:extLst>
              <a:ext uri="{FF2B5EF4-FFF2-40B4-BE49-F238E27FC236}">
                <a16:creationId xmlns:a16="http://schemas.microsoft.com/office/drawing/2014/main" id="{F832A418-5EED-461C-AC63-5D21C9384A8C}"/>
              </a:ext>
            </a:extLst>
          </p:cNvPr>
          <p:cNvSpPr/>
          <p:nvPr/>
        </p:nvSpPr>
        <p:spPr>
          <a:xfrm>
            <a:off x="6374364" y="3212976"/>
            <a:ext cx="72008" cy="56082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Равнобедренный треугольник 75">
            <a:extLst>
              <a:ext uri="{FF2B5EF4-FFF2-40B4-BE49-F238E27FC236}">
                <a16:creationId xmlns:a16="http://schemas.microsoft.com/office/drawing/2014/main" id="{F1D431D6-F127-4658-A36F-682B06D46315}"/>
              </a:ext>
            </a:extLst>
          </p:cNvPr>
          <p:cNvSpPr/>
          <p:nvPr/>
        </p:nvSpPr>
        <p:spPr>
          <a:xfrm>
            <a:off x="6527577" y="2884749"/>
            <a:ext cx="72008" cy="56082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Равнобедренный треугольник 76">
            <a:extLst>
              <a:ext uri="{FF2B5EF4-FFF2-40B4-BE49-F238E27FC236}">
                <a16:creationId xmlns:a16="http://schemas.microsoft.com/office/drawing/2014/main" id="{54D24E4C-7A67-4E1D-9798-A762BA92F756}"/>
              </a:ext>
            </a:extLst>
          </p:cNvPr>
          <p:cNvSpPr/>
          <p:nvPr/>
        </p:nvSpPr>
        <p:spPr>
          <a:xfrm>
            <a:off x="6910973" y="3163154"/>
            <a:ext cx="72008" cy="56082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Равнобедренный треугольник 77">
            <a:extLst>
              <a:ext uri="{FF2B5EF4-FFF2-40B4-BE49-F238E27FC236}">
                <a16:creationId xmlns:a16="http://schemas.microsoft.com/office/drawing/2014/main" id="{29507783-2A9B-4727-960E-123A87171C9C}"/>
              </a:ext>
            </a:extLst>
          </p:cNvPr>
          <p:cNvSpPr/>
          <p:nvPr/>
        </p:nvSpPr>
        <p:spPr>
          <a:xfrm>
            <a:off x="7176949" y="3110987"/>
            <a:ext cx="72008" cy="56082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Равнобедренный треугольник 78">
            <a:extLst>
              <a:ext uri="{FF2B5EF4-FFF2-40B4-BE49-F238E27FC236}">
                <a16:creationId xmlns:a16="http://schemas.microsoft.com/office/drawing/2014/main" id="{BB3FF512-DD5E-4343-8041-4268ADA09E8F}"/>
              </a:ext>
            </a:extLst>
          </p:cNvPr>
          <p:cNvSpPr/>
          <p:nvPr/>
        </p:nvSpPr>
        <p:spPr>
          <a:xfrm>
            <a:off x="7236296" y="3391578"/>
            <a:ext cx="72008" cy="56082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Равнобедренный треугольник 79">
            <a:extLst>
              <a:ext uri="{FF2B5EF4-FFF2-40B4-BE49-F238E27FC236}">
                <a16:creationId xmlns:a16="http://schemas.microsoft.com/office/drawing/2014/main" id="{8F7C3208-3714-4A83-9F3F-3804669C193E}"/>
              </a:ext>
            </a:extLst>
          </p:cNvPr>
          <p:cNvSpPr/>
          <p:nvPr/>
        </p:nvSpPr>
        <p:spPr>
          <a:xfrm>
            <a:off x="8172400" y="2687526"/>
            <a:ext cx="72008" cy="56082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Равнобедренный треугольник 80">
            <a:extLst>
              <a:ext uri="{FF2B5EF4-FFF2-40B4-BE49-F238E27FC236}">
                <a16:creationId xmlns:a16="http://schemas.microsoft.com/office/drawing/2014/main" id="{78F13669-9E1C-45D0-A728-BE5A4F0E3292}"/>
              </a:ext>
            </a:extLst>
          </p:cNvPr>
          <p:cNvSpPr/>
          <p:nvPr/>
        </p:nvSpPr>
        <p:spPr>
          <a:xfrm>
            <a:off x="8094172" y="2409302"/>
            <a:ext cx="72008" cy="56082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Равнобедренный треугольник 81">
            <a:extLst>
              <a:ext uri="{FF2B5EF4-FFF2-40B4-BE49-F238E27FC236}">
                <a16:creationId xmlns:a16="http://schemas.microsoft.com/office/drawing/2014/main" id="{88251B6B-7139-4F2F-8527-B80FDE130454}"/>
              </a:ext>
            </a:extLst>
          </p:cNvPr>
          <p:cNvSpPr/>
          <p:nvPr/>
        </p:nvSpPr>
        <p:spPr>
          <a:xfrm>
            <a:off x="7415000" y="2875082"/>
            <a:ext cx="72008" cy="56082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Равнобедренный треугольник 83">
            <a:extLst>
              <a:ext uri="{FF2B5EF4-FFF2-40B4-BE49-F238E27FC236}">
                <a16:creationId xmlns:a16="http://schemas.microsoft.com/office/drawing/2014/main" id="{BBC01010-E9A5-48AD-BCD4-512BBC7717D3}"/>
              </a:ext>
            </a:extLst>
          </p:cNvPr>
          <p:cNvSpPr/>
          <p:nvPr/>
        </p:nvSpPr>
        <p:spPr>
          <a:xfrm>
            <a:off x="5927712" y="4146448"/>
            <a:ext cx="72008" cy="56082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Равнобедренный треугольник 82">
            <a:extLst>
              <a:ext uri="{FF2B5EF4-FFF2-40B4-BE49-F238E27FC236}">
                <a16:creationId xmlns:a16="http://schemas.microsoft.com/office/drawing/2014/main" id="{1E11A067-050F-4596-B461-F32349648E5C}"/>
              </a:ext>
            </a:extLst>
          </p:cNvPr>
          <p:cNvSpPr/>
          <p:nvPr/>
        </p:nvSpPr>
        <p:spPr>
          <a:xfrm>
            <a:off x="4276892" y="2897540"/>
            <a:ext cx="72008" cy="56082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Равнобедренный треугольник 84">
            <a:extLst>
              <a:ext uri="{FF2B5EF4-FFF2-40B4-BE49-F238E27FC236}">
                <a16:creationId xmlns:a16="http://schemas.microsoft.com/office/drawing/2014/main" id="{66A096E2-C268-4A23-8772-AA35EDAECA9A}"/>
              </a:ext>
            </a:extLst>
          </p:cNvPr>
          <p:cNvSpPr/>
          <p:nvPr/>
        </p:nvSpPr>
        <p:spPr>
          <a:xfrm>
            <a:off x="4474614" y="3135956"/>
            <a:ext cx="72008" cy="56082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5896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7000">
              <a:srgbClr val="DDEBCF"/>
            </a:gs>
            <a:gs pos="78000">
              <a:srgbClr val="599241">
                <a:alpha val="64000"/>
                <a:lumMod val="92000"/>
              </a:srgbClr>
            </a:gs>
            <a:gs pos="57000">
              <a:srgbClr val="9CB86E"/>
            </a:gs>
            <a:gs pos="94000">
              <a:srgbClr val="156B13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-114170"/>
            <a:ext cx="8229600" cy="692696"/>
          </a:xfrm>
        </p:spPr>
        <p:txBody>
          <a:bodyPr>
            <a:normAutofit/>
          </a:bodyPr>
          <a:lstStyle/>
          <a:p>
            <a:r>
              <a:rPr lang="en-US" sz="3600" b="1" dirty="0"/>
              <a:t>Number of lichen species </a:t>
            </a:r>
            <a:endParaRPr lang="ru-RU" sz="3600" b="1" dirty="0"/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181961"/>
              </p:ext>
            </p:extLst>
          </p:nvPr>
        </p:nvGraphicFramePr>
        <p:xfrm>
          <a:off x="0" y="41148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150984" y="1726406"/>
            <a:ext cx="3928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Area: 52x40 km (2080 sq.km)</a:t>
            </a:r>
            <a:endParaRPr lang="ru-RU" sz="2400" dirty="0"/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81F11B8B-A073-406F-9D46-93614BA3BC1E}"/>
              </a:ext>
            </a:extLst>
          </p:cNvPr>
          <p:cNvGrpSpPr/>
          <p:nvPr/>
        </p:nvGrpSpPr>
        <p:grpSpPr>
          <a:xfrm>
            <a:off x="37084" y="782441"/>
            <a:ext cx="4760402" cy="3384376"/>
            <a:chOff x="107504" y="768041"/>
            <a:chExt cx="4760402" cy="3384376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107504" y="768041"/>
              <a:ext cx="4760402" cy="3384376"/>
              <a:chOff x="-44388" y="478927"/>
              <a:chExt cx="4840287" cy="3554413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4388" y="478927"/>
                <a:ext cx="4840287" cy="35544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97" y="548681"/>
                <a:ext cx="4680519" cy="34219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55E71D1-5C29-4C78-BEE7-1A9B9B52C77E}"/>
                </a:ext>
              </a:extLst>
            </p:cNvPr>
            <p:cNvSpPr txBox="1"/>
            <p:nvPr/>
          </p:nvSpPr>
          <p:spPr>
            <a:xfrm>
              <a:off x="3635896" y="973156"/>
              <a:ext cx="652743" cy="36933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ru-RU" dirty="0"/>
                <a:t>1995</a:t>
              </a: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84FC41FE-8B6C-4219-973A-30D9E1BFA23E}"/>
              </a:ext>
            </a:extLst>
          </p:cNvPr>
          <p:cNvGrpSpPr/>
          <p:nvPr/>
        </p:nvGrpSpPr>
        <p:grpSpPr>
          <a:xfrm>
            <a:off x="4369408" y="3068960"/>
            <a:ext cx="4760402" cy="3730819"/>
            <a:chOff x="4369408" y="3068960"/>
            <a:chExt cx="4760402" cy="3730819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4369408" y="3068960"/>
              <a:ext cx="4760402" cy="3730819"/>
              <a:chOff x="-586324" y="3509733"/>
              <a:chExt cx="4819141" cy="3528392"/>
            </a:xfrm>
          </p:grpSpPr>
          <p:sp>
            <p:nvSpPr>
              <p:cNvPr id="4" name="Прямоугольник 3"/>
              <p:cNvSpPr/>
              <p:nvPr/>
            </p:nvSpPr>
            <p:spPr>
              <a:xfrm>
                <a:off x="-586324" y="3509733"/>
                <a:ext cx="4819141" cy="352839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075" name="Picture 3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59064" y="3636300"/>
                <a:ext cx="4564619" cy="34018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9C9B894-0BD0-4611-AD74-CC4A8C145DC0}"/>
                </a:ext>
              </a:extLst>
            </p:cNvPr>
            <p:cNvSpPr txBox="1"/>
            <p:nvPr/>
          </p:nvSpPr>
          <p:spPr>
            <a:xfrm>
              <a:off x="7900385" y="3411415"/>
              <a:ext cx="652743" cy="36933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ru-RU" dirty="0"/>
                <a:t>2015</a:t>
              </a:r>
            </a:p>
          </p:txBody>
        </p:sp>
      </p:grp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D6CB8B48-EB15-4149-AEC1-3F72E8DDDF27}"/>
              </a:ext>
            </a:extLst>
          </p:cNvPr>
          <p:cNvSpPr/>
          <p:nvPr/>
        </p:nvSpPr>
        <p:spPr>
          <a:xfrm>
            <a:off x="1621414" y="2334652"/>
            <a:ext cx="733166" cy="547323"/>
          </a:xfrm>
          <a:custGeom>
            <a:avLst/>
            <a:gdLst>
              <a:gd name="connsiteX0" fmla="*/ 10438 w 733166"/>
              <a:gd name="connsiteY0" fmla="*/ 197533 h 547323"/>
              <a:gd name="connsiteX1" fmla="*/ 151115 w 733166"/>
              <a:gd name="connsiteY1" fmla="*/ 70923 h 547323"/>
              <a:gd name="connsiteX2" fmla="*/ 305860 w 733166"/>
              <a:gd name="connsiteY2" fmla="*/ 14653 h 547323"/>
              <a:gd name="connsiteX3" fmla="*/ 446537 w 733166"/>
              <a:gd name="connsiteY3" fmla="*/ 585 h 547323"/>
              <a:gd name="connsiteX4" fmla="*/ 601281 w 733166"/>
              <a:gd name="connsiteY4" fmla="*/ 28720 h 547323"/>
              <a:gd name="connsiteX5" fmla="*/ 685688 w 733166"/>
              <a:gd name="connsiteY5" fmla="*/ 113126 h 547323"/>
              <a:gd name="connsiteX6" fmla="*/ 727891 w 733166"/>
              <a:gd name="connsiteY6" fmla="*/ 253803 h 547323"/>
              <a:gd name="connsiteX7" fmla="*/ 727891 w 733166"/>
              <a:gd name="connsiteY7" fmla="*/ 394480 h 547323"/>
              <a:gd name="connsiteX8" fmla="*/ 685688 w 733166"/>
              <a:gd name="connsiteY8" fmla="*/ 535157 h 547323"/>
              <a:gd name="connsiteX9" fmla="*/ 474672 w 733166"/>
              <a:gd name="connsiteY9" fmla="*/ 535157 h 547323"/>
              <a:gd name="connsiteX10" fmla="*/ 263657 w 733166"/>
              <a:gd name="connsiteY10" fmla="*/ 492954 h 547323"/>
              <a:gd name="connsiteX11" fmla="*/ 122980 w 733166"/>
              <a:gd name="connsiteY11" fmla="*/ 394480 h 547323"/>
              <a:gd name="connsiteX12" fmla="*/ 24506 w 733166"/>
              <a:gd name="connsiteY12" fmla="*/ 324142 h 547323"/>
              <a:gd name="connsiteX13" fmla="*/ 10438 w 733166"/>
              <a:gd name="connsiteY13" fmla="*/ 197533 h 54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33166" h="547323">
                <a:moveTo>
                  <a:pt x="10438" y="197533"/>
                </a:moveTo>
                <a:cubicBezTo>
                  <a:pt x="31539" y="155330"/>
                  <a:pt x="101878" y="101403"/>
                  <a:pt x="151115" y="70923"/>
                </a:cubicBezTo>
                <a:cubicBezTo>
                  <a:pt x="200352" y="40443"/>
                  <a:pt x="256623" y="26376"/>
                  <a:pt x="305860" y="14653"/>
                </a:cubicBezTo>
                <a:cubicBezTo>
                  <a:pt x="355097" y="2930"/>
                  <a:pt x="397300" y="-1759"/>
                  <a:pt x="446537" y="585"/>
                </a:cubicBezTo>
                <a:cubicBezTo>
                  <a:pt x="495774" y="2929"/>
                  <a:pt x="561422" y="9963"/>
                  <a:pt x="601281" y="28720"/>
                </a:cubicBezTo>
                <a:cubicBezTo>
                  <a:pt x="641140" y="47477"/>
                  <a:pt x="664586" y="75612"/>
                  <a:pt x="685688" y="113126"/>
                </a:cubicBezTo>
                <a:cubicBezTo>
                  <a:pt x="706790" y="150640"/>
                  <a:pt x="720857" y="206911"/>
                  <a:pt x="727891" y="253803"/>
                </a:cubicBezTo>
                <a:cubicBezTo>
                  <a:pt x="734925" y="300695"/>
                  <a:pt x="734925" y="347588"/>
                  <a:pt x="727891" y="394480"/>
                </a:cubicBezTo>
                <a:cubicBezTo>
                  <a:pt x="720857" y="441372"/>
                  <a:pt x="727891" y="511711"/>
                  <a:pt x="685688" y="535157"/>
                </a:cubicBezTo>
                <a:cubicBezTo>
                  <a:pt x="643485" y="558603"/>
                  <a:pt x="545010" y="542191"/>
                  <a:pt x="474672" y="535157"/>
                </a:cubicBezTo>
                <a:cubicBezTo>
                  <a:pt x="404334" y="528123"/>
                  <a:pt x="322272" y="516400"/>
                  <a:pt x="263657" y="492954"/>
                </a:cubicBezTo>
                <a:cubicBezTo>
                  <a:pt x="205042" y="469508"/>
                  <a:pt x="122980" y="394480"/>
                  <a:pt x="122980" y="394480"/>
                </a:cubicBezTo>
                <a:cubicBezTo>
                  <a:pt x="83122" y="366345"/>
                  <a:pt x="45608" y="352277"/>
                  <a:pt x="24506" y="324142"/>
                </a:cubicBezTo>
                <a:cubicBezTo>
                  <a:pt x="3404" y="296007"/>
                  <a:pt x="-10663" y="239736"/>
                  <a:pt x="10438" y="197533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7250754C-F608-4C2D-954B-67A37B069492}"/>
              </a:ext>
            </a:extLst>
          </p:cNvPr>
          <p:cNvSpPr/>
          <p:nvPr/>
        </p:nvSpPr>
        <p:spPr>
          <a:xfrm>
            <a:off x="6449134" y="5003410"/>
            <a:ext cx="176749" cy="159433"/>
          </a:xfrm>
          <a:custGeom>
            <a:avLst/>
            <a:gdLst>
              <a:gd name="connsiteX0" fmla="*/ 64208 w 176749"/>
              <a:gd name="connsiteY0" fmla="*/ 4688 h 159433"/>
              <a:gd name="connsiteX1" fmla="*/ 148614 w 176749"/>
              <a:gd name="connsiteY1" fmla="*/ 18756 h 159433"/>
              <a:gd name="connsiteX2" fmla="*/ 176749 w 176749"/>
              <a:gd name="connsiteY2" fmla="*/ 117230 h 159433"/>
              <a:gd name="connsiteX3" fmla="*/ 148614 w 176749"/>
              <a:gd name="connsiteY3" fmla="*/ 131298 h 159433"/>
              <a:gd name="connsiteX4" fmla="*/ 78275 w 176749"/>
              <a:gd name="connsiteY4" fmla="*/ 159433 h 159433"/>
              <a:gd name="connsiteX5" fmla="*/ 7937 w 176749"/>
              <a:gd name="connsiteY5" fmla="*/ 131298 h 159433"/>
              <a:gd name="connsiteX6" fmla="*/ 7937 w 176749"/>
              <a:gd name="connsiteY6" fmla="*/ 75027 h 159433"/>
              <a:gd name="connsiteX7" fmla="*/ 64208 w 176749"/>
              <a:gd name="connsiteY7" fmla="*/ 4688 h 159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6749" h="159433">
                <a:moveTo>
                  <a:pt x="64208" y="4688"/>
                </a:moveTo>
                <a:cubicBezTo>
                  <a:pt x="87654" y="-4690"/>
                  <a:pt x="129857" y="-1"/>
                  <a:pt x="148614" y="18756"/>
                </a:cubicBezTo>
                <a:cubicBezTo>
                  <a:pt x="167371" y="37513"/>
                  <a:pt x="176749" y="98473"/>
                  <a:pt x="176749" y="117230"/>
                </a:cubicBezTo>
                <a:cubicBezTo>
                  <a:pt x="176749" y="135987"/>
                  <a:pt x="165026" y="124264"/>
                  <a:pt x="148614" y="131298"/>
                </a:cubicBezTo>
                <a:cubicBezTo>
                  <a:pt x="132202" y="138332"/>
                  <a:pt x="101721" y="159433"/>
                  <a:pt x="78275" y="159433"/>
                </a:cubicBezTo>
                <a:cubicBezTo>
                  <a:pt x="54829" y="159433"/>
                  <a:pt x="7937" y="131298"/>
                  <a:pt x="7937" y="131298"/>
                </a:cubicBezTo>
                <a:cubicBezTo>
                  <a:pt x="-3786" y="117230"/>
                  <a:pt x="-1441" y="93784"/>
                  <a:pt x="7937" y="75027"/>
                </a:cubicBezTo>
                <a:cubicBezTo>
                  <a:pt x="17315" y="56270"/>
                  <a:pt x="40762" y="14066"/>
                  <a:pt x="64208" y="4688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2EA258-542C-4317-9477-773BA4CEC97C}"/>
              </a:ext>
            </a:extLst>
          </p:cNvPr>
          <p:cNvSpPr txBox="1"/>
          <p:nvPr/>
        </p:nvSpPr>
        <p:spPr>
          <a:xfrm flipH="1">
            <a:off x="5584130" y="694054"/>
            <a:ext cx="2911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Surfer 10 Software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7384343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  <p:bldP spid="12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7000">
              <a:srgbClr val="DDEBCF"/>
            </a:gs>
            <a:gs pos="78000">
              <a:srgbClr val="599241">
                <a:alpha val="64000"/>
                <a:lumMod val="92000"/>
              </a:srgbClr>
            </a:gs>
            <a:gs pos="57000">
              <a:srgbClr val="9CB86E"/>
            </a:gs>
            <a:gs pos="94000">
              <a:srgbClr val="156B13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Species distribution</a:t>
            </a:r>
            <a:endParaRPr lang="ru-RU" sz="3600" b="1" dirty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2917899C-F4D3-49C8-8388-C1A8600480BB}"/>
              </a:ext>
            </a:extLst>
          </p:cNvPr>
          <p:cNvGrpSpPr/>
          <p:nvPr/>
        </p:nvGrpSpPr>
        <p:grpSpPr>
          <a:xfrm>
            <a:off x="90513" y="598111"/>
            <a:ext cx="4528131" cy="3061574"/>
            <a:chOff x="370172" y="661374"/>
            <a:chExt cx="4248472" cy="2998311"/>
          </a:xfrm>
        </p:grpSpPr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172" y="661374"/>
              <a:ext cx="4248472" cy="2998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AD7DCEF-1459-4317-8C43-6CF90BF5F368}"/>
                </a:ext>
              </a:extLst>
            </p:cNvPr>
            <p:cNvSpPr txBox="1"/>
            <p:nvPr/>
          </p:nvSpPr>
          <p:spPr>
            <a:xfrm>
              <a:off x="1547664" y="661374"/>
              <a:ext cx="30243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 err="1"/>
                <a:t>Hypogymnia</a:t>
              </a:r>
              <a:r>
                <a:rPr lang="en-US" b="1" i="1" dirty="0"/>
                <a:t> </a:t>
              </a:r>
              <a:r>
                <a:rPr lang="en-US" b="1" i="1" dirty="0" err="1"/>
                <a:t>physodes</a:t>
              </a:r>
              <a:r>
                <a:rPr lang="en-US" b="1" i="1" dirty="0"/>
                <a:t>, </a:t>
              </a:r>
              <a:r>
                <a:rPr lang="en-US" b="1" dirty="0"/>
                <a:t>1995</a:t>
              </a:r>
              <a:endParaRPr lang="ru-RU" b="1" dirty="0"/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0FC5957F-451A-4566-BDF2-70E0DDD90D1F}"/>
              </a:ext>
            </a:extLst>
          </p:cNvPr>
          <p:cNvGrpSpPr/>
          <p:nvPr/>
        </p:nvGrpSpPr>
        <p:grpSpPr>
          <a:xfrm>
            <a:off x="4761498" y="620688"/>
            <a:ext cx="4382502" cy="3024334"/>
            <a:chOff x="4761498" y="620688"/>
            <a:chExt cx="4382502" cy="3024334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1498" y="620688"/>
              <a:ext cx="4291989" cy="30243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E207E2C-DB2B-421C-ACDB-AE4B347063BD}"/>
                </a:ext>
              </a:extLst>
            </p:cNvPr>
            <p:cNvSpPr txBox="1"/>
            <p:nvPr/>
          </p:nvSpPr>
          <p:spPr>
            <a:xfrm>
              <a:off x="6065233" y="661374"/>
              <a:ext cx="30787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 err="1"/>
                <a:t>Hypogymnia</a:t>
              </a:r>
              <a:r>
                <a:rPr lang="en-US" b="1" i="1" dirty="0"/>
                <a:t> </a:t>
              </a:r>
              <a:r>
                <a:rPr lang="en-US" b="1" i="1" dirty="0" err="1"/>
                <a:t>physodes</a:t>
              </a:r>
              <a:r>
                <a:rPr lang="en-US" b="1" i="1" dirty="0"/>
                <a:t>, </a:t>
              </a:r>
              <a:r>
                <a:rPr lang="en-US" b="1" dirty="0"/>
                <a:t>2015</a:t>
              </a:r>
              <a:endParaRPr lang="ru-RU" b="1" dirty="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9403312-A198-44BC-90A0-C4A34ECC8058}"/>
              </a:ext>
            </a:extLst>
          </p:cNvPr>
          <p:cNvSpPr txBox="1"/>
          <p:nvPr/>
        </p:nvSpPr>
        <p:spPr>
          <a:xfrm>
            <a:off x="3131840" y="3139127"/>
            <a:ext cx="1285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1666.8 </a:t>
            </a:r>
            <a:r>
              <a:rPr lang="en-US" dirty="0"/>
              <a:t>km</a:t>
            </a:r>
            <a:r>
              <a:rPr lang="en-US" baseline="30000" dirty="0"/>
              <a:t>2</a:t>
            </a:r>
            <a:endParaRPr lang="ru-RU" baseline="30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B9FE55-4B67-4C19-913F-B25E5E2B474A}"/>
              </a:ext>
            </a:extLst>
          </p:cNvPr>
          <p:cNvSpPr txBox="1"/>
          <p:nvPr/>
        </p:nvSpPr>
        <p:spPr>
          <a:xfrm>
            <a:off x="7555657" y="3139127"/>
            <a:ext cx="1285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1819.6 km</a:t>
            </a:r>
            <a:r>
              <a:rPr lang="en-US" baseline="30000" dirty="0"/>
              <a:t>2</a:t>
            </a:r>
            <a:endParaRPr lang="ru-RU" baseline="30000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D244652-8CDE-4161-B0E2-1DC5878A57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723567"/>
            <a:ext cx="4291989" cy="3023706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613813D-3801-4D15-8178-D0C1D7611114}"/>
              </a:ext>
            </a:extLst>
          </p:cNvPr>
          <p:cNvSpPr/>
          <p:nvPr/>
        </p:nvSpPr>
        <p:spPr>
          <a:xfrm>
            <a:off x="6732240" y="4077072"/>
            <a:ext cx="360040" cy="18863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1EC616B-D79E-4587-853E-52D0F812ED91}"/>
              </a:ext>
            </a:extLst>
          </p:cNvPr>
          <p:cNvSpPr/>
          <p:nvPr/>
        </p:nvSpPr>
        <p:spPr>
          <a:xfrm>
            <a:off x="6732240" y="4725144"/>
            <a:ext cx="360040" cy="188638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919C31-816F-4C37-A9A9-51E5C0D4DEBB}"/>
              </a:ext>
            </a:extLst>
          </p:cNvPr>
          <p:cNvSpPr txBox="1"/>
          <p:nvPr/>
        </p:nvSpPr>
        <p:spPr>
          <a:xfrm>
            <a:off x="7229285" y="399385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1995</a:t>
            </a:r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F0DDF1-D564-498E-BD03-FB67C3516E47}"/>
              </a:ext>
            </a:extLst>
          </p:cNvPr>
          <p:cNvSpPr txBox="1"/>
          <p:nvPr/>
        </p:nvSpPr>
        <p:spPr>
          <a:xfrm flipH="1">
            <a:off x="7264059" y="4634797"/>
            <a:ext cx="990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2015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68F993-C746-4982-965E-83AC11181642}"/>
              </a:ext>
            </a:extLst>
          </p:cNvPr>
          <p:cNvSpPr txBox="1"/>
          <p:nvPr/>
        </p:nvSpPr>
        <p:spPr>
          <a:xfrm>
            <a:off x="3774804" y="3755022"/>
            <a:ext cx="2476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/>
              <a:t>С</a:t>
            </a:r>
            <a:r>
              <a:rPr lang="en-US" b="1" i="1" dirty="0" err="1"/>
              <a:t>haenotheca</a:t>
            </a:r>
            <a:r>
              <a:rPr lang="en-US" b="1" i="1" dirty="0"/>
              <a:t> </a:t>
            </a:r>
            <a:r>
              <a:rPr lang="en-US" b="1" i="1" dirty="0" err="1"/>
              <a:t>ferruginea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33358285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5496</TotalTime>
  <Words>569</Words>
  <Application>Microsoft Office PowerPoint</Application>
  <PresentationFormat>Экран (4:3)</PresentationFormat>
  <Paragraphs>115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Arial Cyr</vt:lpstr>
      <vt:lpstr>Calibri</vt:lpstr>
      <vt:lpstr>Cambria Math</vt:lpstr>
      <vt:lpstr>Times New Roman</vt:lpstr>
      <vt:lpstr>Тема Office</vt:lpstr>
      <vt:lpstr>Презентация PowerPoint</vt:lpstr>
      <vt:lpstr> Copper smelter in the Middle Urals </vt:lpstr>
      <vt:lpstr>Background forests</vt:lpstr>
      <vt:lpstr>Презентация PowerPoint</vt:lpstr>
      <vt:lpstr>2-4 km from the smelter</vt:lpstr>
      <vt:lpstr>Hypothesis</vt:lpstr>
      <vt:lpstr>Part I. Re-mapping, or ‘20 years after’  </vt:lpstr>
      <vt:lpstr>Number of lichen species </vt:lpstr>
      <vt:lpstr>Species distribution</vt:lpstr>
      <vt:lpstr>Species distribution</vt:lpstr>
      <vt:lpstr>Презентация PowerPoint</vt:lpstr>
      <vt:lpstr>Number of lichen species</vt:lpstr>
      <vt:lpstr>Species distribution</vt:lpstr>
      <vt:lpstr>Sum of species frequencies</vt:lpstr>
      <vt:lpstr>Structure of lichen communities</vt:lpstr>
      <vt:lpstr>Conclusions</vt:lpstr>
      <vt:lpstr>Acknowledgments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ВОССТАНОВЛЕНИЕ  СООБЩЕСТВ ЭПИФИТНЫХ ЛИШАЙНИКОВ   ПОСЛЕ СНИЖЕНИЯ ВЫБРОСОВ МЕДЕПЛАВИЛЬНОГО ЗАВОДА</dc:title>
  <dc:creator>рецензент</dc:creator>
  <cp:lastModifiedBy>Ирина Михайлова</cp:lastModifiedBy>
  <cp:revision>187</cp:revision>
  <dcterms:created xsi:type="dcterms:W3CDTF">2019-07-16T12:20:57Z</dcterms:created>
  <dcterms:modified xsi:type="dcterms:W3CDTF">2019-09-11T20:59:04Z</dcterms:modified>
</cp:coreProperties>
</file>