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6" r:id="rId5"/>
    <p:sldId id="267" r:id="rId6"/>
    <p:sldId id="259" r:id="rId7"/>
    <p:sldId id="260" r:id="rId8"/>
    <p:sldId id="261" r:id="rId9"/>
    <p:sldId id="262" r:id="rId10"/>
    <p:sldId id="263" r:id="rId11"/>
    <p:sldId id="264" r:id="rId12"/>
    <p:sldId id="265" r:id="rId1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sv-SE" smtClean="0"/>
              <a:t>Klicka här för att ändra format</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7" name="Date Placeholder 6"/>
          <p:cNvSpPr>
            <a:spLocks noGrp="1"/>
          </p:cNvSpPr>
          <p:nvPr>
            <p:ph type="dt" sz="half" idx="10"/>
          </p:nvPr>
        </p:nvSpPr>
        <p:spPr/>
        <p:txBody>
          <a:bodyPr/>
          <a:lstStyle/>
          <a:p>
            <a:fld id="{1567A411-688F-408E-B436-E2DBECAF6AD7}" type="datetimeFigureOut">
              <a:rPr lang="sv-SE" smtClean="0"/>
              <a:t>2019-09-06</a:t>
            </a:fld>
            <a:endParaRPr lang="sv-SE"/>
          </a:p>
        </p:txBody>
      </p:sp>
      <p:sp>
        <p:nvSpPr>
          <p:cNvPr id="8" name="Slide Number Placeholder 7"/>
          <p:cNvSpPr>
            <a:spLocks noGrp="1"/>
          </p:cNvSpPr>
          <p:nvPr>
            <p:ph type="sldNum" sz="quarter" idx="11"/>
          </p:nvPr>
        </p:nvSpPr>
        <p:spPr/>
        <p:txBody>
          <a:bodyPr/>
          <a:lstStyle/>
          <a:p>
            <a:fld id="{05D08BFC-1731-47F9-9E34-298C5EF89F34}" type="slidenum">
              <a:rPr lang="sv-SE" smtClean="0"/>
              <a:t>‹#›</a:t>
            </a:fld>
            <a:endParaRPr lang="sv-SE"/>
          </a:p>
        </p:txBody>
      </p:sp>
      <p:sp>
        <p:nvSpPr>
          <p:cNvPr id="9" name="Footer Placeholder 8"/>
          <p:cNvSpPr>
            <a:spLocks noGrp="1"/>
          </p:cNvSpPr>
          <p:nvPr>
            <p:ph type="ftr" sz="quarter" idx="12"/>
          </p:nvPr>
        </p:nvSpPr>
        <p:spPr/>
        <p:txBody>
          <a:bodyPr/>
          <a:lstStyle/>
          <a:p>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1567A411-688F-408E-B436-E2DBECAF6AD7}" type="datetimeFigureOut">
              <a:rPr lang="sv-SE" smtClean="0"/>
              <a:t>2019-09-06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D08BFC-1731-47F9-9E34-298C5EF89F34}"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1567A411-688F-408E-B436-E2DBECAF6AD7}" type="datetimeFigureOut">
              <a:rPr lang="sv-SE" smtClean="0"/>
              <a:t>2019-09-06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D08BFC-1731-47F9-9E34-298C5EF89F34}" type="slidenum">
              <a:rPr lang="sv-SE" smtClean="0"/>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10"/>
          </p:nvPr>
        </p:nvSpPr>
        <p:spPr/>
        <p:txBody>
          <a:bodyPr/>
          <a:lstStyle/>
          <a:p>
            <a:fld id="{1567A411-688F-408E-B436-E2DBECAF6AD7}" type="datetimeFigureOut">
              <a:rPr lang="sv-SE" smtClean="0"/>
              <a:t>2019-09-06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D08BFC-1731-47F9-9E34-298C5EF89F34}" type="slidenum">
              <a:rPr lang="sv-SE" smtClean="0"/>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sv-SE" smtClean="0"/>
              <a:t>Klicka här för att ändra format</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1567A411-688F-408E-B436-E2DBECAF6AD7}" type="datetimeFigureOut">
              <a:rPr lang="sv-SE" smtClean="0"/>
              <a:t>2019-09-06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D08BFC-1731-47F9-9E34-298C5EF89F34}" type="slidenum">
              <a:rPr lang="sv-SE" smtClean="0"/>
              <a:t>‹#›</a:t>
            </a:fld>
            <a:endParaRPr lang="sv-SE"/>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5" name="Date Placeholder 4"/>
          <p:cNvSpPr>
            <a:spLocks noGrp="1"/>
          </p:cNvSpPr>
          <p:nvPr>
            <p:ph type="dt" sz="half" idx="10"/>
          </p:nvPr>
        </p:nvSpPr>
        <p:spPr/>
        <p:txBody>
          <a:bodyPr/>
          <a:lstStyle/>
          <a:p>
            <a:fld id="{1567A411-688F-408E-B436-E2DBECAF6AD7}" type="datetimeFigureOut">
              <a:rPr lang="sv-SE" smtClean="0"/>
              <a:t>2019-09-06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D08BFC-1731-47F9-9E34-298C5EF89F34}" type="slidenum">
              <a:rPr lang="sv-SE" smtClean="0"/>
              <a:t>‹#›</a:t>
            </a:fld>
            <a:endParaRPr lang="sv-SE"/>
          </a:p>
        </p:txBody>
      </p:sp>
      <p:sp>
        <p:nvSpPr>
          <p:cNvPr id="9" name="Content Placeholder 8"/>
          <p:cNvSpPr>
            <a:spLocks noGrp="1"/>
          </p:cNvSpPr>
          <p:nvPr>
            <p:ph sz="quarter" idx="13"/>
          </p:nvPr>
        </p:nvSpPr>
        <p:spPr>
          <a:xfrm>
            <a:off x="365760" y="1600200"/>
            <a:ext cx="4041648" cy="452628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7" name="Date Placeholder 6"/>
          <p:cNvSpPr>
            <a:spLocks noGrp="1"/>
          </p:cNvSpPr>
          <p:nvPr>
            <p:ph type="dt" sz="half" idx="10"/>
          </p:nvPr>
        </p:nvSpPr>
        <p:spPr/>
        <p:txBody>
          <a:bodyPr/>
          <a:lstStyle/>
          <a:p>
            <a:fld id="{1567A411-688F-408E-B436-E2DBECAF6AD7}" type="datetimeFigureOut">
              <a:rPr lang="sv-SE" smtClean="0"/>
              <a:t>2019-09-06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05D08BFC-1731-47F9-9E34-298C5EF89F34}" type="slidenum">
              <a:rPr lang="sv-SE" smtClean="0"/>
              <a:t>‹#›</a:t>
            </a:fld>
            <a:endParaRPr lang="sv-SE"/>
          </a:p>
        </p:txBody>
      </p:sp>
      <p:sp>
        <p:nvSpPr>
          <p:cNvPr id="11" name="Content Placeholder 10"/>
          <p:cNvSpPr>
            <a:spLocks noGrp="1"/>
          </p:cNvSpPr>
          <p:nvPr>
            <p:ph sz="quarter" idx="13"/>
          </p:nvPr>
        </p:nvSpPr>
        <p:spPr>
          <a:xfrm>
            <a:off x="457200" y="2212848"/>
            <a:ext cx="4041648" cy="391363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1567A411-688F-408E-B436-E2DBECAF6AD7}" type="datetimeFigureOut">
              <a:rPr lang="sv-SE" smtClean="0"/>
              <a:t>2019-09-06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5D08BFC-1731-47F9-9E34-298C5EF89F34}" type="slidenum">
              <a:rPr lang="sv-SE" smtClean="0"/>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7A411-688F-408E-B436-E2DBECAF6AD7}" type="datetimeFigureOut">
              <a:rPr lang="sv-SE" smtClean="0"/>
              <a:t>2019-09-06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5D08BFC-1731-47F9-9E34-298C5EF89F34}"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sv-SE" smtClean="0"/>
              <a:t>Klicka här för att ändra format</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1567A411-688F-408E-B436-E2DBECAF6AD7}" type="datetimeFigureOut">
              <a:rPr lang="sv-SE" smtClean="0"/>
              <a:t>2019-09-06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D08BFC-1731-47F9-9E34-298C5EF89F34}" type="slidenum">
              <a:rPr lang="sv-SE" smtClean="0"/>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sv-SE" smtClean="0"/>
              <a:t>Klicka här för att ändra format</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1567A411-688F-408E-B436-E2DBECAF6AD7}" type="datetimeFigureOut">
              <a:rPr lang="sv-SE" smtClean="0"/>
              <a:t>2019-09-06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D08BFC-1731-47F9-9E34-298C5EF89F34}" type="slidenum">
              <a:rPr lang="sv-SE" smtClean="0"/>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567A411-688F-408E-B436-E2DBECAF6AD7}" type="datetimeFigureOut">
              <a:rPr lang="sv-SE" smtClean="0"/>
              <a:t>2019-09-06</a:t>
            </a:fld>
            <a:endParaRPr lang="sv-SE"/>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sv-SE"/>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5D08BFC-1731-47F9-9E34-298C5EF89F34}" type="slidenum">
              <a:rPr lang="sv-SE" smtClean="0"/>
              <a:t>‹#›</a:t>
            </a:fld>
            <a:endParaRPr lang="sv-SE"/>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609601"/>
            <a:ext cx="7772400" cy="3107431"/>
          </a:xfrm>
        </p:spPr>
        <p:txBody>
          <a:bodyPr>
            <a:normAutofit/>
          </a:bodyPr>
          <a:lstStyle/>
          <a:p>
            <a:r>
              <a:rPr lang="sv-SE" sz="4800" dirty="0" smtClean="0"/>
              <a:t>The </a:t>
            </a:r>
            <a:r>
              <a:rPr lang="sv-SE" sz="4800" dirty="0" err="1" smtClean="0"/>
              <a:t>latest</a:t>
            </a:r>
            <a:r>
              <a:rPr lang="sv-SE" sz="4800" dirty="0" smtClean="0"/>
              <a:t> information </a:t>
            </a:r>
            <a:r>
              <a:rPr lang="sv-SE" sz="4800" dirty="0" err="1" smtClean="0"/>
              <a:t>about</a:t>
            </a:r>
            <a:r>
              <a:rPr lang="sv-SE" sz="4800" dirty="0" smtClean="0"/>
              <a:t> </a:t>
            </a:r>
            <a:r>
              <a:rPr lang="sv-SE" sz="4800" dirty="0" err="1" smtClean="0"/>
              <a:t>changes</a:t>
            </a:r>
            <a:r>
              <a:rPr lang="sv-SE" sz="4800" dirty="0" smtClean="0"/>
              <a:t> in the systematics </a:t>
            </a:r>
            <a:r>
              <a:rPr lang="sv-SE" sz="4800" dirty="0" err="1" smtClean="0"/>
              <a:t>of</a:t>
            </a:r>
            <a:r>
              <a:rPr lang="sv-SE" sz="4800" dirty="0" smtClean="0"/>
              <a:t> </a:t>
            </a:r>
            <a:r>
              <a:rPr lang="sv-SE" sz="4800" dirty="0" err="1" smtClean="0"/>
              <a:t>calicioid</a:t>
            </a:r>
            <a:r>
              <a:rPr lang="sv-SE" sz="4800" dirty="0" smtClean="0"/>
              <a:t> </a:t>
            </a:r>
            <a:r>
              <a:rPr lang="sv-SE" sz="4800" dirty="0" err="1" smtClean="0"/>
              <a:t>lichens</a:t>
            </a:r>
            <a:endParaRPr lang="sv-SE" sz="4800" dirty="0"/>
          </a:p>
        </p:txBody>
      </p:sp>
      <p:sp>
        <p:nvSpPr>
          <p:cNvPr id="3" name="Underrubrik 2"/>
          <p:cNvSpPr>
            <a:spLocks noGrp="1"/>
          </p:cNvSpPr>
          <p:nvPr>
            <p:ph type="subTitle" idx="1"/>
          </p:nvPr>
        </p:nvSpPr>
        <p:spPr>
          <a:xfrm>
            <a:off x="1371600" y="3886200"/>
            <a:ext cx="6400800" cy="1198984"/>
          </a:xfrm>
        </p:spPr>
        <p:txBody>
          <a:bodyPr>
            <a:normAutofit/>
          </a:bodyPr>
          <a:lstStyle/>
          <a:p>
            <a:pPr marL="457200" indent="-457200">
              <a:buFontTx/>
              <a:buChar char="-"/>
            </a:pPr>
            <a:r>
              <a:rPr lang="sv-SE" sz="3200" dirty="0"/>
              <a:t>a</a:t>
            </a:r>
            <a:r>
              <a:rPr lang="sv-SE" sz="3200" dirty="0" smtClean="0"/>
              <a:t>nd </a:t>
            </a:r>
            <a:r>
              <a:rPr lang="sv-SE" sz="3200" dirty="0" err="1" smtClean="0"/>
              <a:t>some</a:t>
            </a:r>
            <a:r>
              <a:rPr lang="sv-SE" sz="3200" dirty="0" smtClean="0"/>
              <a:t> </a:t>
            </a:r>
            <a:r>
              <a:rPr lang="sv-SE" sz="3200" dirty="0" err="1" smtClean="0"/>
              <a:t>speculation</a:t>
            </a:r>
            <a:r>
              <a:rPr lang="sv-SE" sz="3200" dirty="0" smtClean="0"/>
              <a:t> </a:t>
            </a:r>
            <a:r>
              <a:rPr lang="sv-SE" sz="3200" dirty="0" err="1" smtClean="0"/>
              <a:t>of</a:t>
            </a:r>
            <a:r>
              <a:rPr lang="sv-SE" sz="3200" dirty="0" smtClean="0"/>
              <a:t> new </a:t>
            </a:r>
            <a:r>
              <a:rPr lang="sv-SE" sz="3200" dirty="0" err="1" smtClean="0"/>
              <a:t>taxon</a:t>
            </a:r>
            <a:r>
              <a:rPr lang="sv-SE" sz="3200" dirty="0" smtClean="0"/>
              <a:t> in Sweden</a:t>
            </a:r>
            <a:endParaRPr lang="sv-SE" sz="3200" dirty="0"/>
          </a:p>
          <a:p>
            <a:pPr marL="457200" indent="-457200">
              <a:buFontTx/>
              <a:buChar char="-"/>
            </a:pPr>
            <a:endParaRPr lang="sv-SE" dirty="0"/>
          </a:p>
        </p:txBody>
      </p:sp>
      <p:sp>
        <p:nvSpPr>
          <p:cNvPr id="4" name="textruta 3"/>
          <p:cNvSpPr txBox="1"/>
          <p:nvPr/>
        </p:nvSpPr>
        <p:spPr>
          <a:xfrm>
            <a:off x="-19364" y="6198028"/>
            <a:ext cx="9163364" cy="646331"/>
          </a:xfrm>
          <a:prstGeom prst="rect">
            <a:avLst/>
          </a:prstGeom>
          <a:noFill/>
          <a:ln>
            <a:solidFill>
              <a:schemeClr val="tx2">
                <a:lumMod val="60000"/>
                <a:lumOff val="40000"/>
              </a:schemeClr>
            </a:solidFill>
          </a:ln>
        </p:spPr>
        <p:txBody>
          <a:bodyPr wrap="square" rtlCol="0">
            <a:spAutoFit/>
          </a:bodyPr>
          <a:lstStyle/>
          <a:p>
            <a:pPr algn="ctr"/>
            <a:r>
              <a:rPr lang="sv-SE" dirty="0" err="1" smtClean="0"/>
              <a:t>Janolof</a:t>
            </a:r>
            <a:r>
              <a:rPr lang="sv-SE" dirty="0" smtClean="0"/>
              <a:t> Hermansson</a:t>
            </a:r>
          </a:p>
          <a:p>
            <a:pPr algn="ctr"/>
            <a:r>
              <a:rPr lang="sv-SE" dirty="0" smtClean="0"/>
              <a:t>Nature preserver</a:t>
            </a:r>
            <a:endParaRPr lang="sv-SE" dirty="0"/>
          </a:p>
        </p:txBody>
      </p:sp>
    </p:spTree>
    <p:extLst>
      <p:ext uri="{BB962C8B-B14F-4D97-AF65-F5344CB8AC3E}">
        <p14:creationId xmlns:p14="http://schemas.microsoft.com/office/powerpoint/2010/main" val="3915334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664" y="692696"/>
            <a:ext cx="6034617" cy="4525963"/>
          </a:xfrm>
        </p:spPr>
      </p:pic>
      <p:sp>
        <p:nvSpPr>
          <p:cNvPr id="5" name="textruta 4"/>
          <p:cNvSpPr txBox="1"/>
          <p:nvPr/>
        </p:nvSpPr>
        <p:spPr>
          <a:xfrm>
            <a:off x="1475656" y="5589240"/>
            <a:ext cx="4320480" cy="369332"/>
          </a:xfrm>
          <a:prstGeom prst="rect">
            <a:avLst/>
          </a:prstGeom>
          <a:noFill/>
        </p:spPr>
        <p:txBody>
          <a:bodyPr wrap="square" rtlCol="0">
            <a:spAutoFit/>
          </a:bodyPr>
          <a:lstStyle/>
          <a:p>
            <a:r>
              <a:rPr lang="sv-SE" dirty="0" err="1" smtClean="0"/>
              <a:t>Trichaptum</a:t>
            </a:r>
            <a:r>
              <a:rPr lang="sv-SE" dirty="0" smtClean="0"/>
              <a:t> </a:t>
            </a:r>
            <a:r>
              <a:rPr lang="sv-SE" dirty="0" err="1" smtClean="0"/>
              <a:t>laricinum</a:t>
            </a:r>
            <a:endParaRPr lang="sv-SE" dirty="0"/>
          </a:p>
        </p:txBody>
      </p:sp>
    </p:spTree>
    <p:extLst>
      <p:ext uri="{BB962C8B-B14F-4D97-AF65-F5344CB8AC3E}">
        <p14:creationId xmlns:p14="http://schemas.microsoft.com/office/powerpoint/2010/main" val="4085199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0" indent="0" algn="ctr">
              <a:buNone/>
            </a:pPr>
            <a:r>
              <a:rPr lang="sv-SE" b="1" dirty="0" smtClean="0"/>
              <a:t>A new species and a new Genus</a:t>
            </a:r>
          </a:p>
          <a:p>
            <a:endParaRPr lang="sv-SE" dirty="0"/>
          </a:p>
          <a:p>
            <a:r>
              <a:rPr lang="sv-SE" dirty="0" smtClean="0"/>
              <a:t>Recorded </a:t>
            </a:r>
            <a:r>
              <a:rPr lang="sv-SE" dirty="0" err="1" smtClean="0"/>
              <a:t>one</a:t>
            </a:r>
            <a:r>
              <a:rPr lang="sv-SE" dirty="0" smtClean="0"/>
              <a:t> </a:t>
            </a:r>
            <a:r>
              <a:rPr lang="sv-SE" dirty="0" err="1" smtClean="0"/>
              <a:t>time</a:t>
            </a:r>
            <a:endParaRPr lang="sv-SE" dirty="0" smtClean="0"/>
          </a:p>
          <a:p>
            <a:endParaRPr lang="sv-SE" dirty="0"/>
          </a:p>
          <a:p>
            <a:r>
              <a:rPr lang="sv-SE" dirty="0" err="1" smtClean="0"/>
              <a:t>Very</a:t>
            </a:r>
            <a:r>
              <a:rPr lang="sv-SE" dirty="0" smtClean="0"/>
              <a:t> </a:t>
            </a:r>
            <a:r>
              <a:rPr lang="sv-SE" dirty="0" err="1" smtClean="0"/>
              <a:t>typical</a:t>
            </a:r>
            <a:endParaRPr lang="sv-SE" dirty="0" smtClean="0"/>
          </a:p>
          <a:p>
            <a:endParaRPr lang="sv-SE" dirty="0"/>
          </a:p>
          <a:p>
            <a:r>
              <a:rPr lang="sv-SE" dirty="0" err="1" smtClean="0"/>
              <a:t>Living</a:t>
            </a:r>
            <a:r>
              <a:rPr lang="sv-SE" dirty="0" smtClean="0"/>
              <a:t> as ”Jugendparasite” on </a:t>
            </a:r>
            <a:r>
              <a:rPr lang="sv-SE" i="1" dirty="0" err="1" smtClean="0"/>
              <a:t>Trichaptum</a:t>
            </a:r>
            <a:r>
              <a:rPr lang="sv-SE" i="1" dirty="0" smtClean="0"/>
              <a:t> </a:t>
            </a:r>
            <a:r>
              <a:rPr lang="sv-SE" i="1" dirty="0" err="1" smtClean="0"/>
              <a:t>abietinum</a:t>
            </a:r>
            <a:r>
              <a:rPr lang="sv-SE" dirty="0" smtClean="0"/>
              <a:t>.</a:t>
            </a:r>
            <a:endParaRPr lang="sv-SE" dirty="0"/>
          </a:p>
        </p:txBody>
      </p:sp>
    </p:spTree>
    <p:extLst>
      <p:ext uri="{BB962C8B-B14F-4D97-AF65-F5344CB8AC3E}">
        <p14:creationId xmlns:p14="http://schemas.microsoft.com/office/powerpoint/2010/main" val="269437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1124744"/>
            <a:ext cx="2890664" cy="4525963"/>
          </a:xfrm>
        </p:spPr>
        <p:txBody>
          <a:bodyPr/>
          <a:lstStyle/>
          <a:p>
            <a:pPr marL="0" indent="0">
              <a:buNone/>
            </a:pPr>
            <a:r>
              <a:rPr lang="sv-SE" b="1" dirty="0" err="1" smtClean="0"/>
              <a:t>One</a:t>
            </a:r>
            <a:r>
              <a:rPr lang="sv-SE" b="1" dirty="0" smtClean="0"/>
              <a:t> </a:t>
            </a:r>
            <a:r>
              <a:rPr lang="sv-SE" b="1" dirty="0" err="1" smtClean="0"/>
              <a:t>more</a:t>
            </a:r>
            <a:r>
              <a:rPr lang="sv-SE" b="1" dirty="0" smtClean="0"/>
              <a:t> note!</a:t>
            </a:r>
          </a:p>
          <a:p>
            <a:pPr marL="0" indent="0">
              <a:buNone/>
            </a:pPr>
            <a:endParaRPr lang="sv-SE" dirty="0"/>
          </a:p>
          <a:p>
            <a:pPr marL="0" indent="0">
              <a:buNone/>
            </a:pPr>
            <a:r>
              <a:rPr lang="sv-SE" dirty="0" err="1" smtClean="0"/>
              <a:t>Chaenothecopsis</a:t>
            </a:r>
            <a:r>
              <a:rPr lang="sv-SE" dirty="0" smtClean="0"/>
              <a:t> </a:t>
            </a:r>
            <a:r>
              <a:rPr lang="sv-SE" dirty="0" err="1" smtClean="0"/>
              <a:t>haematopus</a:t>
            </a:r>
            <a:r>
              <a:rPr lang="sv-SE" dirty="0" smtClean="0"/>
              <a:t> – a </a:t>
            </a:r>
            <a:r>
              <a:rPr lang="sv-SE" dirty="0" err="1" smtClean="0"/>
              <a:t>very</a:t>
            </a:r>
            <a:r>
              <a:rPr lang="sv-SE" dirty="0" smtClean="0"/>
              <a:t> rare </a:t>
            </a:r>
            <a:r>
              <a:rPr lang="sv-SE" dirty="0" err="1" smtClean="0"/>
              <a:t>lichenicolous</a:t>
            </a:r>
            <a:r>
              <a:rPr lang="sv-SE" dirty="0" smtClean="0"/>
              <a:t> </a:t>
            </a:r>
            <a:r>
              <a:rPr lang="sv-SE" dirty="0" err="1" smtClean="0"/>
              <a:t>fungi</a:t>
            </a:r>
            <a:r>
              <a:rPr lang="sv-SE" dirty="0" smtClean="0"/>
              <a:t>.</a:t>
            </a:r>
          </a:p>
          <a:p>
            <a:pPr marL="0" indent="0">
              <a:buNone/>
            </a:pPr>
            <a:endParaRPr lang="sv-SE" dirty="0"/>
          </a:p>
          <a:p>
            <a:pPr marL="0" indent="0">
              <a:buNone/>
            </a:pPr>
            <a:r>
              <a:rPr lang="sv-SE" dirty="0" smtClean="0"/>
              <a:t>Look at </a:t>
            </a:r>
            <a:r>
              <a:rPr lang="sv-SE" dirty="0" err="1" smtClean="0"/>
              <a:t>Polypores</a:t>
            </a:r>
            <a:r>
              <a:rPr lang="sv-SE" dirty="0" smtClean="0"/>
              <a:t>!</a:t>
            </a:r>
          </a:p>
          <a:p>
            <a:pPr marL="0" indent="0">
              <a:buNone/>
            </a:pPr>
            <a:endParaRPr lang="sv-SE" dirty="0" smtClean="0"/>
          </a:p>
          <a:p>
            <a:pPr marL="0" indent="0">
              <a:buNone/>
            </a:pP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844824"/>
            <a:ext cx="5399532" cy="3598164"/>
          </a:xfrm>
          <a:prstGeom prst="rect">
            <a:avLst/>
          </a:prstGeom>
        </p:spPr>
      </p:pic>
    </p:spTree>
    <p:extLst>
      <p:ext uri="{BB962C8B-B14F-4D97-AF65-F5344CB8AC3E}">
        <p14:creationId xmlns:p14="http://schemas.microsoft.com/office/powerpoint/2010/main" val="54214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err="1" smtClean="0"/>
              <a:t>News</a:t>
            </a:r>
            <a:endParaRPr lang="sv-SE" sz="3600" dirty="0"/>
          </a:p>
        </p:txBody>
      </p:sp>
      <p:sp>
        <p:nvSpPr>
          <p:cNvPr id="3" name="Platshållare för innehåll 2"/>
          <p:cNvSpPr>
            <a:spLocks noGrp="1"/>
          </p:cNvSpPr>
          <p:nvPr>
            <p:ph idx="1"/>
          </p:nvPr>
        </p:nvSpPr>
        <p:spPr/>
        <p:txBody>
          <a:bodyPr>
            <a:normAutofit fontScale="85000" lnSpcReduction="20000"/>
          </a:bodyPr>
          <a:lstStyle/>
          <a:p>
            <a:r>
              <a:rPr lang="sv-SE" b="1" dirty="0" smtClean="0"/>
              <a:t>Maria </a:t>
            </a:r>
            <a:r>
              <a:rPr lang="sv-SE" b="1" dirty="0" err="1" smtClean="0"/>
              <a:t>Prieto</a:t>
            </a:r>
            <a:r>
              <a:rPr lang="sv-SE" b="1" dirty="0" smtClean="0"/>
              <a:t> and Mats Wedin 2016</a:t>
            </a:r>
          </a:p>
          <a:p>
            <a:endParaRPr lang="en-US" sz="1600" dirty="0" smtClean="0"/>
          </a:p>
          <a:p>
            <a:r>
              <a:rPr lang="en-US" sz="1600" dirty="0" smtClean="0"/>
              <a:t>“Although </a:t>
            </a:r>
            <a:r>
              <a:rPr lang="en-US" sz="1600" dirty="0"/>
              <a:t>the high degree of non-</a:t>
            </a:r>
            <a:r>
              <a:rPr lang="en-US" sz="1600" dirty="0" err="1"/>
              <a:t>monophyly</a:t>
            </a:r>
            <a:r>
              <a:rPr lang="en-US" sz="1600" dirty="0"/>
              <a:t> and parallel evolution has long been acknowledged within the </a:t>
            </a:r>
            <a:r>
              <a:rPr lang="en-US" sz="1600" dirty="0" err="1"/>
              <a:t>mazaediate</a:t>
            </a:r>
            <a:r>
              <a:rPr lang="en-US" sz="1600" dirty="0"/>
              <a:t> </a:t>
            </a:r>
            <a:r>
              <a:rPr lang="en-US" sz="1600" i="1" dirty="0" err="1"/>
              <a:t>Caliciaceae</a:t>
            </a:r>
            <a:r>
              <a:rPr lang="en-US" sz="1600" dirty="0"/>
              <a:t> (</a:t>
            </a:r>
            <a:r>
              <a:rPr lang="en-US" sz="1600" i="1" dirty="0" err="1"/>
              <a:t>Lecanoromycete</a:t>
            </a:r>
            <a:r>
              <a:rPr lang="en-US" sz="1600" dirty="0" err="1"/>
              <a:t>s</a:t>
            </a:r>
            <a:r>
              <a:rPr lang="en-US" sz="1600" dirty="0"/>
              <a:t>, Ascomycota), a natural re-classification of the group has not yet been accomplished. Here we constructed a multigene phylogeny of the </a:t>
            </a:r>
            <a:r>
              <a:rPr lang="en-US" sz="1600" i="1" dirty="0" err="1"/>
              <a:t>Caliciaceae-Physciacea</a:t>
            </a:r>
            <a:r>
              <a:rPr lang="en-US" sz="1600" dirty="0" err="1"/>
              <a:t>e</a:t>
            </a:r>
            <a:r>
              <a:rPr lang="en-US" sz="1600" dirty="0"/>
              <a:t> clade in order to resolve the detailed relationships within the group, to propose a revised classification, and to perform a dating study. The few characters present in the available fossil and the complex character evolution of the group affects the interpretation of morphological traits and thus influences the assignment of the fossil to specific nodes in the phylogeny, when divergence time analyses are carried out. Alternative fossil assignments resulted in very different time estimates and the comparison with the analysis based on a secondary calibration demonstrates that the most likely placement of the fossil is close to a terminal node rather than a basal placement in the</a:t>
            </a:r>
            <a:r>
              <a:rPr lang="en-US" sz="1600" i="1" dirty="0"/>
              <a:t> </a:t>
            </a:r>
            <a:r>
              <a:rPr lang="en-US" sz="1600" i="1" dirty="0" err="1"/>
              <a:t>Calicium</a:t>
            </a:r>
            <a:r>
              <a:rPr lang="en-US" sz="1600" i="1" dirty="0"/>
              <a:t> </a:t>
            </a:r>
            <a:r>
              <a:rPr lang="en-US" sz="1600" dirty="0"/>
              <a:t>clade. Our dating analysis show two successive events giving rise to main clades of </a:t>
            </a:r>
            <a:r>
              <a:rPr lang="en-US" sz="1600" dirty="0" err="1"/>
              <a:t>mazaediate</a:t>
            </a:r>
            <a:r>
              <a:rPr lang="en-US" sz="1600" dirty="0"/>
              <a:t> taxa within the </a:t>
            </a:r>
            <a:r>
              <a:rPr lang="en-US" sz="1600" dirty="0" err="1"/>
              <a:t>Caliciaceae</a:t>
            </a:r>
            <a:r>
              <a:rPr lang="en-US" sz="1600" dirty="0"/>
              <a:t>, in the Upper-Lower Cretaceous boundary and in the Paleocene. As a result of this study, </a:t>
            </a:r>
            <a:r>
              <a:rPr lang="en-US" sz="1600" i="1" dirty="0" err="1"/>
              <a:t>Cyphelium</a:t>
            </a:r>
            <a:r>
              <a:rPr lang="en-US" sz="1600" dirty="0"/>
              <a:t> is synonymized with </a:t>
            </a:r>
            <a:r>
              <a:rPr lang="en-US" sz="1600" dirty="0" err="1"/>
              <a:t>Calicium</a:t>
            </a:r>
            <a:r>
              <a:rPr lang="en-US" sz="1600" dirty="0"/>
              <a:t>, </a:t>
            </a:r>
            <a:r>
              <a:rPr lang="en-US" sz="1600" dirty="0" err="1"/>
              <a:t>Acolium</a:t>
            </a:r>
            <a:r>
              <a:rPr lang="en-US" sz="1600" dirty="0"/>
              <a:t> is resurrected, and the new genera </a:t>
            </a:r>
            <a:r>
              <a:rPr lang="en-US" sz="1600" dirty="0" err="1"/>
              <a:t>Allocalicium</a:t>
            </a:r>
            <a:r>
              <a:rPr lang="en-US" sz="1600" dirty="0"/>
              <a:t> and </a:t>
            </a:r>
            <a:r>
              <a:rPr lang="en-US" sz="1600" dirty="0" err="1"/>
              <a:t>Pseudothelomma</a:t>
            </a:r>
            <a:r>
              <a:rPr lang="en-US" sz="1600" dirty="0"/>
              <a:t> are described. Twelve new combinations are proposed: </a:t>
            </a:r>
            <a:r>
              <a:rPr lang="en-US" sz="1600" i="1" dirty="0" err="1"/>
              <a:t>Acolium</a:t>
            </a:r>
            <a:r>
              <a:rPr lang="en-US" sz="1600" i="1" dirty="0"/>
              <a:t> </a:t>
            </a:r>
            <a:r>
              <a:rPr lang="en-US" sz="1600" i="1" dirty="0" err="1"/>
              <a:t>karelicum</a:t>
            </a:r>
            <a:r>
              <a:rPr lang="en-US" sz="1600" i="1" dirty="0"/>
              <a:t>, </a:t>
            </a:r>
            <a:r>
              <a:rPr lang="en-US" sz="1600" i="1" dirty="0" err="1"/>
              <a:t>Acolium</a:t>
            </a:r>
            <a:r>
              <a:rPr lang="en-US" sz="1600" i="1" dirty="0"/>
              <a:t> </a:t>
            </a:r>
            <a:r>
              <a:rPr lang="en-US" sz="1600" i="1" dirty="0" err="1"/>
              <a:t>marcianum</a:t>
            </a:r>
            <a:r>
              <a:rPr lang="en-US" sz="1600" i="1" dirty="0"/>
              <a:t>, </a:t>
            </a:r>
            <a:r>
              <a:rPr lang="en-US" sz="1600" i="1" dirty="0" err="1"/>
              <a:t>Allocalicium</a:t>
            </a:r>
            <a:r>
              <a:rPr lang="en-US" sz="1600" i="1" dirty="0"/>
              <a:t> </a:t>
            </a:r>
            <a:r>
              <a:rPr lang="en-US" sz="1600" i="1" dirty="0" err="1"/>
              <a:t>adaequatum</a:t>
            </a:r>
            <a:r>
              <a:rPr lang="en-US" sz="1600" i="1" dirty="0"/>
              <a:t>, </a:t>
            </a:r>
            <a:r>
              <a:rPr lang="en-US" sz="1600" i="1" dirty="0" err="1"/>
              <a:t>Calicium</a:t>
            </a:r>
            <a:r>
              <a:rPr lang="en-US" sz="1600" i="1" dirty="0"/>
              <a:t> </a:t>
            </a:r>
            <a:r>
              <a:rPr lang="en-US" sz="1600" i="1" dirty="0" err="1"/>
              <a:t>carolinianum</a:t>
            </a:r>
            <a:r>
              <a:rPr lang="en-US" sz="1600" i="1" dirty="0"/>
              <a:t>, </a:t>
            </a:r>
            <a:r>
              <a:rPr lang="en-US" sz="1600" i="1" dirty="0" err="1"/>
              <a:t>Calicium</a:t>
            </a:r>
            <a:r>
              <a:rPr lang="en-US" sz="1600" i="1" dirty="0"/>
              <a:t> </a:t>
            </a:r>
            <a:r>
              <a:rPr lang="en-US" sz="1600" i="1" dirty="0" err="1"/>
              <a:t>lecideinum</a:t>
            </a:r>
            <a:r>
              <a:rPr lang="en-US" sz="1600" i="1" dirty="0"/>
              <a:t>, </a:t>
            </a:r>
            <a:r>
              <a:rPr lang="en-US" sz="1600" i="1" dirty="0" err="1"/>
              <a:t>Calicium</a:t>
            </a:r>
            <a:r>
              <a:rPr lang="en-US" sz="1600" i="1" dirty="0"/>
              <a:t> </a:t>
            </a:r>
            <a:r>
              <a:rPr lang="en-US" sz="1600" i="1" dirty="0" err="1"/>
              <a:t>lucidum</a:t>
            </a:r>
            <a:r>
              <a:rPr lang="en-US" sz="1600" i="1" dirty="0"/>
              <a:t>, </a:t>
            </a:r>
            <a:r>
              <a:rPr lang="en-US" sz="1600" i="1" dirty="0" err="1"/>
              <a:t>Calicium</a:t>
            </a:r>
            <a:r>
              <a:rPr lang="en-US" sz="1600" i="1" dirty="0"/>
              <a:t> </a:t>
            </a:r>
            <a:r>
              <a:rPr lang="en-US" sz="1600" i="1" dirty="0" err="1"/>
              <a:t>notarisii</a:t>
            </a:r>
            <a:r>
              <a:rPr lang="en-US" sz="1600" i="1" dirty="0"/>
              <a:t>, </a:t>
            </a:r>
            <a:r>
              <a:rPr lang="en-US" sz="1600" i="1" dirty="0" err="1"/>
              <a:t>Calicium</a:t>
            </a:r>
            <a:r>
              <a:rPr lang="en-US" sz="1600" i="1" dirty="0"/>
              <a:t> </a:t>
            </a:r>
            <a:r>
              <a:rPr lang="en-US" sz="1600" i="1" dirty="0" err="1"/>
              <a:t>pinicola</a:t>
            </a:r>
            <a:r>
              <a:rPr lang="en-US" sz="1600" i="1" dirty="0"/>
              <a:t>, </a:t>
            </a:r>
            <a:r>
              <a:rPr lang="en-US" sz="1600" i="1" dirty="0" err="1"/>
              <a:t>Calicium</a:t>
            </a:r>
            <a:r>
              <a:rPr lang="en-US" sz="1600" i="1" dirty="0"/>
              <a:t> </a:t>
            </a:r>
            <a:r>
              <a:rPr lang="en-US" sz="1600" i="1" dirty="0" err="1"/>
              <a:t>trachyliodes</a:t>
            </a:r>
            <a:r>
              <a:rPr lang="en-US" sz="1600" i="1" dirty="0"/>
              <a:t>, </a:t>
            </a:r>
            <a:r>
              <a:rPr lang="en-US" sz="1600" i="1" dirty="0" err="1"/>
              <a:t>Pseudothelomma</a:t>
            </a:r>
            <a:r>
              <a:rPr lang="en-US" sz="1600" i="1" dirty="0"/>
              <a:t> </a:t>
            </a:r>
            <a:r>
              <a:rPr lang="en-US" sz="1600" i="1" dirty="0" err="1"/>
              <a:t>occidentale</a:t>
            </a:r>
            <a:r>
              <a:rPr lang="en-US" sz="1600" i="1" dirty="0"/>
              <a:t>, </a:t>
            </a:r>
            <a:r>
              <a:rPr lang="en-US" sz="1600" i="1" dirty="0" err="1"/>
              <a:t>Pseudothelomma</a:t>
            </a:r>
            <a:r>
              <a:rPr lang="en-US" sz="1600" i="1" dirty="0"/>
              <a:t> </a:t>
            </a:r>
            <a:r>
              <a:rPr lang="en-US" sz="1600" i="1" dirty="0" err="1"/>
              <a:t>ocellatum</a:t>
            </a:r>
            <a:r>
              <a:rPr lang="en-US" sz="1600" i="1" dirty="0"/>
              <a:t> and </a:t>
            </a:r>
            <a:r>
              <a:rPr lang="en-US" sz="1600" i="1" dirty="0" err="1"/>
              <a:t>Thelomma</a:t>
            </a:r>
            <a:r>
              <a:rPr lang="en-US" sz="1600" i="1" dirty="0"/>
              <a:t> </a:t>
            </a:r>
            <a:r>
              <a:rPr lang="en-US" sz="1600" i="1" dirty="0" err="1"/>
              <a:t>brunneum</a:t>
            </a:r>
            <a:r>
              <a:rPr lang="en-US" sz="1600" i="1" dirty="0"/>
              <a:t>. </a:t>
            </a:r>
            <a:r>
              <a:rPr lang="en-US" sz="1600" dirty="0"/>
              <a:t>A key for the </a:t>
            </a:r>
            <a:r>
              <a:rPr lang="en-US" sz="1600" dirty="0" err="1"/>
              <a:t>mazaedium</a:t>
            </a:r>
            <a:r>
              <a:rPr lang="en-US" sz="1600" dirty="0"/>
              <a:t>-producing </a:t>
            </a:r>
            <a:r>
              <a:rPr lang="en-US" sz="1600" i="1" dirty="0" err="1"/>
              <a:t>Caliciaceae</a:t>
            </a:r>
            <a:r>
              <a:rPr lang="en-US" sz="1600" dirty="0"/>
              <a:t> is included</a:t>
            </a:r>
            <a:r>
              <a:rPr lang="en-US" sz="1600" dirty="0" smtClean="0"/>
              <a:t>.”</a:t>
            </a:r>
            <a:endParaRPr lang="sv-SE" sz="1600" dirty="0"/>
          </a:p>
        </p:txBody>
      </p:sp>
    </p:spTree>
    <p:extLst>
      <p:ext uri="{BB962C8B-B14F-4D97-AF65-F5344CB8AC3E}">
        <p14:creationId xmlns:p14="http://schemas.microsoft.com/office/powerpoint/2010/main" val="2354807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err="1" smtClean="0"/>
              <a:t>Result</a:t>
            </a:r>
            <a:r>
              <a:rPr lang="sv-SE" sz="3600" dirty="0" smtClean="0"/>
              <a:t> </a:t>
            </a:r>
            <a:r>
              <a:rPr lang="sv-SE" sz="3600" dirty="0" err="1" smtClean="0"/>
              <a:t>of</a:t>
            </a:r>
            <a:r>
              <a:rPr lang="sv-SE" sz="3600" dirty="0" smtClean="0"/>
              <a:t> </a:t>
            </a:r>
            <a:r>
              <a:rPr lang="sv-SE" sz="3600" dirty="0" err="1" smtClean="0"/>
              <a:t>phylogentic</a:t>
            </a:r>
            <a:endParaRPr lang="sv-SE" sz="3600" dirty="0"/>
          </a:p>
        </p:txBody>
      </p:sp>
      <p:sp>
        <p:nvSpPr>
          <p:cNvPr id="3" name="Platshållare för innehåll 2"/>
          <p:cNvSpPr>
            <a:spLocks noGrp="1"/>
          </p:cNvSpPr>
          <p:nvPr>
            <p:ph idx="1"/>
          </p:nvPr>
        </p:nvSpPr>
        <p:spPr/>
        <p:txBody>
          <a:bodyPr>
            <a:normAutofit/>
          </a:bodyPr>
          <a:lstStyle/>
          <a:p>
            <a:r>
              <a:rPr lang="en-US" sz="1400" dirty="0" smtClean="0"/>
              <a:t>They did total </a:t>
            </a:r>
            <a:r>
              <a:rPr lang="en-US" sz="1400" dirty="0"/>
              <a:t>of 227 sequences were generated for this </a:t>
            </a:r>
            <a:r>
              <a:rPr lang="en-US" sz="1400" dirty="0" smtClean="0"/>
              <a:t>study.</a:t>
            </a:r>
          </a:p>
          <a:p>
            <a:endParaRPr lang="en-US" sz="1400" dirty="0" smtClean="0"/>
          </a:p>
          <a:p>
            <a:r>
              <a:rPr lang="en-US" sz="1400" dirty="0" smtClean="0"/>
              <a:t>The </a:t>
            </a:r>
            <a:r>
              <a:rPr lang="en-US" sz="1400" dirty="0"/>
              <a:t>two families </a:t>
            </a:r>
            <a:r>
              <a:rPr lang="en-US" sz="1400" dirty="0" err="1"/>
              <a:t>Physciaceae</a:t>
            </a:r>
            <a:r>
              <a:rPr lang="en-US" sz="1400" dirty="0"/>
              <a:t> and </a:t>
            </a:r>
            <a:r>
              <a:rPr lang="en-US" sz="1400" dirty="0" err="1"/>
              <a:t>Caliciaceae</a:t>
            </a:r>
            <a:r>
              <a:rPr lang="en-US" sz="1400" dirty="0"/>
              <a:t> in </a:t>
            </a:r>
            <a:r>
              <a:rPr lang="en-US" sz="1400" dirty="0" smtClean="0"/>
              <a:t>the sense </a:t>
            </a:r>
            <a:r>
              <a:rPr lang="en-US" sz="1400" dirty="0"/>
              <a:t>of Gaya et al. </a:t>
            </a:r>
            <a:r>
              <a:rPr lang="en-US" sz="1400" dirty="0" smtClean="0"/>
              <a:t>(2012  </a:t>
            </a:r>
            <a:r>
              <a:rPr lang="en-US" sz="1400" dirty="0"/>
              <a:t>) are recovered as </a:t>
            </a:r>
            <a:r>
              <a:rPr lang="en-US" sz="1400" dirty="0" smtClean="0"/>
              <a:t>monophyletic. </a:t>
            </a:r>
          </a:p>
          <a:p>
            <a:endParaRPr lang="en-US" sz="1400" dirty="0" smtClean="0"/>
          </a:p>
          <a:p>
            <a:r>
              <a:rPr lang="en-US" sz="1400" dirty="0" smtClean="0"/>
              <a:t>Among </a:t>
            </a:r>
            <a:r>
              <a:rPr lang="en-US" sz="1400" dirty="0"/>
              <a:t>the </a:t>
            </a:r>
            <a:r>
              <a:rPr lang="en-US" sz="1400" dirty="0" smtClean="0"/>
              <a:t>non-</a:t>
            </a:r>
            <a:r>
              <a:rPr lang="en-US" sz="1400" dirty="0" err="1" smtClean="0"/>
              <a:t>mazaediate</a:t>
            </a:r>
            <a:r>
              <a:rPr lang="en-US" sz="1400" dirty="0" smtClean="0"/>
              <a:t> </a:t>
            </a:r>
            <a:r>
              <a:rPr lang="en-US" sz="1400" dirty="0" err="1"/>
              <a:t>Caliciaceae</a:t>
            </a:r>
            <a:r>
              <a:rPr lang="en-US" sz="1400" dirty="0"/>
              <a:t>, relationships are not fully resolved</a:t>
            </a:r>
            <a:r>
              <a:rPr lang="en-US" sz="1400" dirty="0" smtClean="0"/>
              <a:t>, probably </a:t>
            </a:r>
            <a:r>
              <a:rPr lang="en-US" sz="1400" dirty="0"/>
              <a:t>due to the fact </a:t>
            </a:r>
            <a:r>
              <a:rPr lang="en-US" sz="1400" dirty="0" smtClean="0"/>
              <a:t>that </a:t>
            </a:r>
            <a:r>
              <a:rPr lang="en-US" sz="1400" dirty="0" err="1" smtClean="0"/>
              <a:t>Buellia</a:t>
            </a:r>
            <a:r>
              <a:rPr lang="en-US" sz="1400" dirty="0" smtClean="0"/>
              <a:t> s</a:t>
            </a:r>
            <a:r>
              <a:rPr lang="en-US" sz="1400" dirty="0"/>
              <a:t>. lat. is a </a:t>
            </a:r>
            <a:r>
              <a:rPr lang="en-US" sz="1400" dirty="0" smtClean="0"/>
              <a:t>heterogeneous.</a:t>
            </a:r>
          </a:p>
          <a:p>
            <a:endParaRPr lang="en-US" sz="1400" dirty="0" smtClean="0"/>
          </a:p>
          <a:p>
            <a:r>
              <a:rPr lang="en-US" sz="1400" dirty="0" smtClean="0"/>
              <a:t>Traditionally, </a:t>
            </a:r>
            <a:r>
              <a:rPr lang="en-US" sz="1400" dirty="0" err="1" smtClean="0"/>
              <a:t>Calicium</a:t>
            </a:r>
            <a:r>
              <a:rPr lang="en-US" sz="1400" dirty="0" smtClean="0"/>
              <a:t> and </a:t>
            </a:r>
            <a:r>
              <a:rPr lang="en-US" sz="1400" dirty="0" err="1" smtClean="0"/>
              <a:t>Cyphelium</a:t>
            </a:r>
            <a:r>
              <a:rPr lang="en-US" sz="1400" dirty="0" smtClean="0"/>
              <a:t> have been distinguished </a:t>
            </a:r>
            <a:r>
              <a:rPr lang="en-US" sz="1400" dirty="0"/>
              <a:t>mainly by the presence of stalked apothecia </a:t>
            </a:r>
            <a:r>
              <a:rPr lang="en-US" sz="1400" dirty="0" smtClean="0"/>
              <a:t>in </a:t>
            </a:r>
            <a:r>
              <a:rPr lang="en-US" sz="1400" dirty="0" err="1" smtClean="0"/>
              <a:t>Calicium</a:t>
            </a:r>
            <a:r>
              <a:rPr lang="en-US" sz="1400" dirty="0" smtClean="0"/>
              <a:t> and </a:t>
            </a:r>
            <a:r>
              <a:rPr lang="en-US" sz="1400" dirty="0"/>
              <a:t>sessile or immersed apothecia </a:t>
            </a:r>
            <a:r>
              <a:rPr lang="en-US" sz="1400" dirty="0" smtClean="0"/>
              <a:t>in </a:t>
            </a:r>
            <a:r>
              <a:rPr lang="en-US" sz="1400" dirty="0" err="1" smtClean="0"/>
              <a:t>Cyphelium</a:t>
            </a:r>
            <a:r>
              <a:rPr lang="en-US" sz="1400" dirty="0" smtClean="0"/>
              <a:t>.</a:t>
            </a:r>
            <a:endParaRPr lang="en-US" sz="1400" dirty="0"/>
          </a:p>
          <a:p>
            <a:pPr marL="0" indent="0">
              <a:buNone/>
            </a:pPr>
            <a:endParaRPr lang="en-US" sz="1400" dirty="0" smtClean="0"/>
          </a:p>
        </p:txBody>
      </p:sp>
      <p:sp>
        <p:nvSpPr>
          <p:cNvPr id="4" name="Rubrik 1"/>
          <p:cNvSpPr txBox="1">
            <a:spLocks/>
          </p:cNvSpPr>
          <p:nvPr/>
        </p:nvSpPr>
        <p:spPr>
          <a:xfrm>
            <a:off x="467544" y="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sv-SE" sz="3600" smtClean="0"/>
              <a:t>Result of phylogentic</a:t>
            </a:r>
            <a:endParaRPr lang="sv-SE" sz="3600" dirty="0"/>
          </a:p>
        </p:txBody>
      </p:sp>
    </p:spTree>
    <p:extLst>
      <p:ext uri="{BB962C8B-B14F-4D97-AF65-F5344CB8AC3E}">
        <p14:creationId xmlns:p14="http://schemas.microsoft.com/office/powerpoint/2010/main" val="689719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12754"/>
            <a:ext cx="2091518" cy="2520000"/>
          </a:xfrm>
        </p:spPr>
      </p:pic>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3356992"/>
            <a:ext cx="3779200" cy="2520000"/>
          </a:xfrm>
          <a:prstGeom prst="rect">
            <a:avLst/>
          </a:prstGeom>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2390" y="488362"/>
            <a:ext cx="3782052" cy="2520000"/>
          </a:xfrm>
          <a:prstGeom prst="rect">
            <a:avLst/>
          </a:prstGeom>
        </p:spPr>
      </p:pic>
      <p:pic>
        <p:nvPicPr>
          <p:cNvPr id="11" name="Bildobjekt 10"/>
          <p:cNvPicPr>
            <a:picLocks noChangeAspect="1"/>
          </p:cNvPicPr>
          <p:nvPr/>
        </p:nvPicPr>
        <p:blipFill rotWithShape="1">
          <a:blip r:embed="rId5" cstate="print">
            <a:extLst>
              <a:ext uri="{28A0092B-C50C-407E-A947-70E740481C1C}">
                <a14:useLocalDpi xmlns:a14="http://schemas.microsoft.com/office/drawing/2010/main" val="0"/>
              </a:ext>
            </a:extLst>
          </a:blip>
          <a:srcRect l="28111" t="27961" r="20358" b="5441"/>
          <a:stretch/>
        </p:blipFill>
        <p:spPr>
          <a:xfrm>
            <a:off x="0" y="3806133"/>
            <a:ext cx="3007151" cy="2554664"/>
          </a:xfrm>
          <a:prstGeom prst="rect">
            <a:avLst/>
          </a:prstGeom>
        </p:spPr>
      </p:pic>
      <p:pic>
        <p:nvPicPr>
          <p:cNvPr id="12" name="Bildobjekt 11"/>
          <p:cNvPicPr>
            <a:picLocks noChangeAspect="1"/>
          </p:cNvPicPr>
          <p:nvPr/>
        </p:nvPicPr>
        <p:blipFill rotWithShape="1">
          <a:blip r:embed="rId6" cstate="print">
            <a:extLst>
              <a:ext uri="{28A0092B-C50C-407E-A947-70E740481C1C}">
                <a14:useLocalDpi xmlns:a14="http://schemas.microsoft.com/office/drawing/2010/main" val="0"/>
              </a:ext>
            </a:extLst>
          </a:blip>
          <a:srcRect l="30105" r="17820"/>
          <a:stretch/>
        </p:blipFill>
        <p:spPr>
          <a:xfrm>
            <a:off x="2111214" y="1232616"/>
            <a:ext cx="1749708" cy="2520000"/>
          </a:xfrm>
          <a:prstGeom prst="rect">
            <a:avLst/>
          </a:prstGeom>
        </p:spPr>
      </p:pic>
      <p:sp>
        <p:nvSpPr>
          <p:cNvPr id="2" name="textruta 1"/>
          <p:cNvSpPr txBox="1"/>
          <p:nvPr/>
        </p:nvSpPr>
        <p:spPr>
          <a:xfrm>
            <a:off x="7692566" y="1484784"/>
            <a:ext cx="1161334" cy="369332"/>
          </a:xfrm>
          <a:prstGeom prst="rect">
            <a:avLst/>
          </a:prstGeom>
          <a:noFill/>
        </p:spPr>
        <p:txBody>
          <a:bodyPr wrap="square" rtlCol="0">
            <a:spAutoFit/>
          </a:bodyPr>
          <a:lstStyle/>
          <a:p>
            <a:r>
              <a:rPr lang="sv-SE" dirty="0" err="1" smtClean="0"/>
              <a:t>Calicium</a:t>
            </a:r>
            <a:endParaRPr lang="sv-SE" dirty="0"/>
          </a:p>
        </p:txBody>
      </p:sp>
      <p:sp>
        <p:nvSpPr>
          <p:cNvPr id="14" name="textruta 13"/>
          <p:cNvSpPr txBox="1"/>
          <p:nvPr/>
        </p:nvSpPr>
        <p:spPr>
          <a:xfrm>
            <a:off x="3007151" y="3806133"/>
            <a:ext cx="1161334" cy="369332"/>
          </a:xfrm>
          <a:prstGeom prst="rect">
            <a:avLst/>
          </a:prstGeom>
          <a:noFill/>
        </p:spPr>
        <p:txBody>
          <a:bodyPr wrap="square" rtlCol="0">
            <a:spAutoFit/>
          </a:bodyPr>
          <a:lstStyle/>
          <a:p>
            <a:r>
              <a:rPr lang="sv-SE" dirty="0" err="1" smtClean="0"/>
              <a:t>Acolium</a:t>
            </a:r>
            <a:endParaRPr lang="sv-SE" dirty="0"/>
          </a:p>
        </p:txBody>
      </p:sp>
      <p:sp>
        <p:nvSpPr>
          <p:cNvPr id="15" name="textruta 14"/>
          <p:cNvSpPr txBox="1"/>
          <p:nvPr/>
        </p:nvSpPr>
        <p:spPr>
          <a:xfrm>
            <a:off x="6516216" y="5985846"/>
            <a:ext cx="1742001" cy="369332"/>
          </a:xfrm>
          <a:prstGeom prst="rect">
            <a:avLst/>
          </a:prstGeom>
          <a:noFill/>
        </p:spPr>
        <p:txBody>
          <a:bodyPr wrap="square" rtlCol="0">
            <a:spAutoFit/>
          </a:bodyPr>
          <a:lstStyle/>
          <a:p>
            <a:r>
              <a:rPr lang="sv-SE" dirty="0" err="1" smtClean="0"/>
              <a:t>Chaenotheca</a:t>
            </a:r>
            <a:endParaRPr lang="sv-SE" dirty="0"/>
          </a:p>
        </p:txBody>
      </p:sp>
      <p:sp>
        <p:nvSpPr>
          <p:cNvPr id="16" name="textruta 15"/>
          <p:cNvSpPr txBox="1"/>
          <p:nvPr/>
        </p:nvSpPr>
        <p:spPr>
          <a:xfrm>
            <a:off x="342240" y="764704"/>
            <a:ext cx="1493455" cy="369332"/>
          </a:xfrm>
          <a:prstGeom prst="rect">
            <a:avLst/>
          </a:prstGeom>
          <a:noFill/>
        </p:spPr>
        <p:txBody>
          <a:bodyPr wrap="square" rtlCol="0">
            <a:spAutoFit/>
          </a:bodyPr>
          <a:lstStyle/>
          <a:p>
            <a:r>
              <a:rPr lang="sv-SE" dirty="0" err="1" smtClean="0"/>
              <a:t>Allocalicium</a:t>
            </a:r>
            <a:endParaRPr lang="sv-SE" dirty="0"/>
          </a:p>
        </p:txBody>
      </p:sp>
      <p:sp>
        <p:nvSpPr>
          <p:cNvPr id="17" name="textruta 16"/>
          <p:cNvSpPr txBox="1"/>
          <p:nvPr/>
        </p:nvSpPr>
        <p:spPr>
          <a:xfrm>
            <a:off x="2426484" y="755412"/>
            <a:ext cx="1161334" cy="369332"/>
          </a:xfrm>
          <a:prstGeom prst="rect">
            <a:avLst/>
          </a:prstGeom>
          <a:noFill/>
        </p:spPr>
        <p:txBody>
          <a:bodyPr wrap="square" rtlCol="0">
            <a:spAutoFit/>
          </a:bodyPr>
          <a:lstStyle/>
          <a:p>
            <a:r>
              <a:rPr lang="sv-SE" dirty="0" err="1" smtClean="0"/>
              <a:t>Calicium</a:t>
            </a:r>
            <a:endParaRPr lang="sv-SE" dirty="0"/>
          </a:p>
        </p:txBody>
      </p:sp>
    </p:spTree>
    <p:extLst>
      <p:ext uri="{BB962C8B-B14F-4D97-AF65-F5344CB8AC3E}">
        <p14:creationId xmlns:p14="http://schemas.microsoft.com/office/powerpoint/2010/main" val="174807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61048"/>
            <a:ext cx="3779837"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854698"/>
            <a:ext cx="2322513"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2" y="692696"/>
            <a:ext cx="3786187"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7928" y="692696"/>
            <a:ext cx="16764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ruta 7"/>
          <p:cNvSpPr txBox="1"/>
          <p:nvPr/>
        </p:nvSpPr>
        <p:spPr>
          <a:xfrm>
            <a:off x="3811199" y="692696"/>
            <a:ext cx="1634504" cy="369332"/>
          </a:xfrm>
          <a:prstGeom prst="rect">
            <a:avLst/>
          </a:prstGeom>
          <a:noFill/>
        </p:spPr>
        <p:txBody>
          <a:bodyPr wrap="square" rtlCol="0">
            <a:spAutoFit/>
          </a:bodyPr>
          <a:lstStyle/>
          <a:p>
            <a:r>
              <a:rPr lang="sv-SE" dirty="0" err="1" smtClean="0"/>
              <a:t>Chaenotheca</a:t>
            </a:r>
            <a:endParaRPr lang="sv-SE" dirty="0"/>
          </a:p>
        </p:txBody>
      </p:sp>
      <p:sp>
        <p:nvSpPr>
          <p:cNvPr id="9" name="textruta 8"/>
          <p:cNvSpPr txBox="1"/>
          <p:nvPr/>
        </p:nvSpPr>
        <p:spPr>
          <a:xfrm>
            <a:off x="7546008" y="755412"/>
            <a:ext cx="1634504" cy="369332"/>
          </a:xfrm>
          <a:prstGeom prst="rect">
            <a:avLst/>
          </a:prstGeom>
          <a:noFill/>
        </p:spPr>
        <p:txBody>
          <a:bodyPr wrap="square" rtlCol="0">
            <a:spAutoFit/>
          </a:bodyPr>
          <a:lstStyle/>
          <a:p>
            <a:r>
              <a:rPr lang="sv-SE" dirty="0" err="1" smtClean="0"/>
              <a:t>Sclerophora</a:t>
            </a:r>
            <a:endParaRPr lang="sv-SE" dirty="0"/>
          </a:p>
        </p:txBody>
      </p:sp>
      <p:sp>
        <p:nvSpPr>
          <p:cNvPr id="10" name="textruta 9"/>
          <p:cNvSpPr txBox="1"/>
          <p:nvPr/>
        </p:nvSpPr>
        <p:spPr>
          <a:xfrm>
            <a:off x="3779836" y="3854698"/>
            <a:ext cx="2016300" cy="369332"/>
          </a:xfrm>
          <a:prstGeom prst="rect">
            <a:avLst/>
          </a:prstGeom>
          <a:noFill/>
        </p:spPr>
        <p:txBody>
          <a:bodyPr wrap="square" rtlCol="0">
            <a:spAutoFit/>
          </a:bodyPr>
          <a:lstStyle/>
          <a:p>
            <a:r>
              <a:rPr lang="sv-SE" dirty="0" err="1" smtClean="0"/>
              <a:t>Chaenothecopsis</a:t>
            </a:r>
            <a:endParaRPr lang="sv-SE" dirty="0"/>
          </a:p>
        </p:txBody>
      </p:sp>
      <p:sp>
        <p:nvSpPr>
          <p:cNvPr id="11" name="textruta 10"/>
          <p:cNvSpPr txBox="1"/>
          <p:nvPr/>
        </p:nvSpPr>
        <p:spPr>
          <a:xfrm>
            <a:off x="4161632" y="6009491"/>
            <a:ext cx="1634504" cy="369332"/>
          </a:xfrm>
          <a:prstGeom prst="rect">
            <a:avLst/>
          </a:prstGeom>
          <a:noFill/>
        </p:spPr>
        <p:txBody>
          <a:bodyPr wrap="square" rtlCol="0">
            <a:spAutoFit/>
          </a:bodyPr>
          <a:lstStyle/>
          <a:p>
            <a:r>
              <a:rPr lang="sv-SE" dirty="0" err="1" smtClean="0"/>
              <a:t>Mycocalicium</a:t>
            </a:r>
            <a:endParaRPr lang="sv-SE" dirty="0"/>
          </a:p>
        </p:txBody>
      </p:sp>
    </p:spTree>
    <p:extLst>
      <p:ext uri="{BB962C8B-B14F-4D97-AF65-F5344CB8AC3E}">
        <p14:creationId xmlns:p14="http://schemas.microsoft.com/office/powerpoint/2010/main" val="3374197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r>
              <a:rPr lang="sv-SE" sz="1400" dirty="0" err="1" smtClean="0"/>
              <a:t>They</a:t>
            </a:r>
            <a:r>
              <a:rPr lang="sv-SE" sz="1400" dirty="0" smtClean="0"/>
              <a:t> </a:t>
            </a:r>
            <a:r>
              <a:rPr lang="en-US" sz="1400" dirty="0" smtClean="0"/>
              <a:t>find it </a:t>
            </a:r>
            <a:r>
              <a:rPr lang="en-US" sz="1400" dirty="0"/>
              <a:t>useful to denominate the three clades with </a:t>
            </a:r>
            <a:r>
              <a:rPr lang="en-US" sz="1400" dirty="0" err="1"/>
              <a:t>mazaediate</a:t>
            </a:r>
            <a:r>
              <a:rPr lang="en-US" sz="1400" dirty="0"/>
              <a:t> </a:t>
            </a:r>
            <a:r>
              <a:rPr lang="en-US" sz="1400" dirty="0" smtClean="0"/>
              <a:t>representatives </a:t>
            </a:r>
            <a:r>
              <a:rPr lang="en-US" sz="1400" dirty="0"/>
              <a:t>as clade A, B and </a:t>
            </a:r>
            <a:r>
              <a:rPr lang="en-US" sz="1400" dirty="0" smtClean="0"/>
              <a:t>C.</a:t>
            </a:r>
          </a:p>
          <a:p>
            <a:endParaRPr lang="sv-SE" sz="1400" dirty="0" smtClean="0"/>
          </a:p>
          <a:p>
            <a:r>
              <a:rPr lang="sv-SE" sz="1400" dirty="0" smtClean="0"/>
              <a:t>B2 </a:t>
            </a:r>
            <a:r>
              <a:rPr lang="sv-SE" sz="1400" dirty="0" err="1" smtClean="0"/>
              <a:t>includes</a:t>
            </a:r>
            <a:r>
              <a:rPr lang="sv-SE" sz="1400" dirty="0" smtClean="0"/>
              <a:t> </a:t>
            </a:r>
            <a:r>
              <a:rPr lang="sv-SE" sz="1400" dirty="0" err="1" smtClean="0"/>
              <a:t>Cyphelium</a:t>
            </a:r>
            <a:r>
              <a:rPr lang="sv-SE" sz="1400" dirty="0" smtClean="0"/>
              <a:t> s</a:t>
            </a:r>
            <a:r>
              <a:rPr lang="sv-SE" sz="1400" dirty="0"/>
              <a:t>. str. (</a:t>
            </a:r>
            <a:r>
              <a:rPr lang="sv-SE" sz="1400" dirty="0" err="1" smtClean="0"/>
              <a:t>type</a:t>
            </a:r>
            <a:r>
              <a:rPr lang="sv-SE" sz="1400" dirty="0" smtClean="0"/>
              <a:t> C</a:t>
            </a:r>
            <a:r>
              <a:rPr lang="sv-SE" sz="1400" dirty="0"/>
              <a:t>. </a:t>
            </a:r>
            <a:r>
              <a:rPr lang="sv-SE" sz="1400" dirty="0" err="1" smtClean="0"/>
              <a:t>tigillare</a:t>
            </a:r>
            <a:r>
              <a:rPr lang="sv-SE" sz="1400" dirty="0" smtClean="0"/>
              <a:t>) </a:t>
            </a:r>
            <a:r>
              <a:rPr lang="sv-SE" sz="1400" dirty="0" err="1" smtClean="0"/>
              <a:t>which</a:t>
            </a:r>
            <a:r>
              <a:rPr lang="sv-SE" sz="1400" dirty="0" smtClean="0"/>
              <a:t> </a:t>
            </a:r>
            <a:r>
              <a:rPr lang="sv-SE" sz="1400" dirty="0"/>
              <a:t>is </a:t>
            </a:r>
            <a:r>
              <a:rPr lang="sv-SE" sz="1400" dirty="0" err="1"/>
              <a:t>morphologically</a:t>
            </a:r>
            <a:r>
              <a:rPr lang="sv-SE" sz="1400" dirty="0"/>
              <a:t> </a:t>
            </a:r>
            <a:r>
              <a:rPr lang="sv-SE" sz="1400" dirty="0" err="1" smtClean="0"/>
              <a:t>well-characterized</a:t>
            </a:r>
            <a:r>
              <a:rPr lang="sv-SE" sz="1400" dirty="0"/>
              <a:t>, </a:t>
            </a:r>
            <a:r>
              <a:rPr lang="sv-SE" sz="1400" dirty="0" err="1"/>
              <a:t>having</a:t>
            </a:r>
            <a:r>
              <a:rPr lang="sv-SE" sz="1400" dirty="0"/>
              <a:t> </a:t>
            </a:r>
            <a:r>
              <a:rPr lang="sv-SE" sz="1400" dirty="0" err="1" smtClean="0"/>
              <a:t>immersed</a:t>
            </a:r>
            <a:r>
              <a:rPr lang="sv-SE" sz="1400" dirty="0" smtClean="0"/>
              <a:t> </a:t>
            </a:r>
            <a:r>
              <a:rPr lang="sv-SE" sz="1400" dirty="0" err="1"/>
              <a:t>apothecia</a:t>
            </a:r>
            <a:r>
              <a:rPr lang="sv-SE" sz="1400" dirty="0"/>
              <a:t> </a:t>
            </a:r>
            <a:r>
              <a:rPr lang="sv-SE" sz="1400" dirty="0" err="1"/>
              <a:t>with</a:t>
            </a:r>
            <a:r>
              <a:rPr lang="sv-SE" sz="1400" dirty="0"/>
              <a:t> a </a:t>
            </a:r>
            <a:r>
              <a:rPr lang="sv-SE" sz="1400" dirty="0" err="1"/>
              <a:t>very</a:t>
            </a:r>
            <a:r>
              <a:rPr lang="sv-SE" sz="1400" dirty="0"/>
              <a:t> </a:t>
            </a:r>
            <a:r>
              <a:rPr lang="sv-SE" sz="1400" dirty="0" err="1"/>
              <a:t>thin</a:t>
            </a:r>
            <a:r>
              <a:rPr lang="sv-SE" sz="1400" dirty="0"/>
              <a:t> </a:t>
            </a:r>
            <a:r>
              <a:rPr lang="sv-SE" sz="1400" dirty="0" err="1"/>
              <a:t>excipulum</a:t>
            </a:r>
            <a:r>
              <a:rPr lang="sv-SE" sz="1400" dirty="0"/>
              <a:t>, </a:t>
            </a:r>
            <a:r>
              <a:rPr lang="sv-SE" sz="1400" dirty="0" err="1" smtClean="0"/>
              <a:t>comparatively</a:t>
            </a:r>
            <a:r>
              <a:rPr lang="sv-SE" sz="1400" dirty="0" smtClean="0"/>
              <a:t> small</a:t>
            </a:r>
            <a:r>
              <a:rPr lang="sv-SE" sz="1400" dirty="0"/>
              <a:t>, </a:t>
            </a:r>
            <a:r>
              <a:rPr lang="sv-SE" sz="1400" dirty="0" err="1"/>
              <a:t>obovate</a:t>
            </a:r>
            <a:r>
              <a:rPr lang="sv-SE" sz="1400" dirty="0"/>
              <a:t> </a:t>
            </a:r>
            <a:r>
              <a:rPr lang="sv-SE" sz="1400" dirty="0" err="1"/>
              <a:t>to</a:t>
            </a:r>
            <a:r>
              <a:rPr lang="sv-SE" sz="1400" dirty="0"/>
              <a:t> </a:t>
            </a:r>
            <a:r>
              <a:rPr lang="sv-SE" sz="1400" dirty="0" err="1"/>
              <a:t>pyriform</a:t>
            </a:r>
            <a:r>
              <a:rPr lang="sv-SE" sz="1400" dirty="0"/>
              <a:t> </a:t>
            </a:r>
            <a:r>
              <a:rPr lang="sv-SE" sz="1400" dirty="0" err="1"/>
              <a:t>asci</a:t>
            </a:r>
            <a:r>
              <a:rPr lang="sv-SE" sz="1400" dirty="0"/>
              <a:t>, </a:t>
            </a:r>
            <a:r>
              <a:rPr lang="sv-SE" sz="1400" dirty="0" err="1"/>
              <a:t>smooth</a:t>
            </a:r>
            <a:r>
              <a:rPr lang="sv-SE" sz="1400" dirty="0"/>
              <a:t> </a:t>
            </a:r>
            <a:r>
              <a:rPr lang="sv-SE" sz="1400" dirty="0" err="1"/>
              <a:t>spores</a:t>
            </a:r>
            <a:r>
              <a:rPr lang="sv-SE" sz="1400" dirty="0"/>
              <a:t>, and by </a:t>
            </a:r>
            <a:r>
              <a:rPr lang="sv-SE" sz="1400" dirty="0" err="1" smtClean="0"/>
              <a:t>growing</a:t>
            </a:r>
            <a:r>
              <a:rPr lang="sv-SE" sz="1400" dirty="0" smtClean="0"/>
              <a:t> </a:t>
            </a:r>
            <a:r>
              <a:rPr lang="sv-SE" sz="1400" dirty="0"/>
              <a:t>on </a:t>
            </a:r>
            <a:r>
              <a:rPr lang="sv-SE" sz="1400" dirty="0" err="1"/>
              <a:t>dry</a:t>
            </a:r>
            <a:r>
              <a:rPr lang="sv-SE" sz="1400" dirty="0"/>
              <a:t> </a:t>
            </a:r>
            <a:r>
              <a:rPr lang="sv-SE" sz="1400" dirty="0" err="1"/>
              <a:t>wood</a:t>
            </a:r>
            <a:r>
              <a:rPr lang="sv-SE" sz="1400" dirty="0"/>
              <a:t> in </a:t>
            </a:r>
            <a:r>
              <a:rPr lang="sv-SE" sz="1400" dirty="0" err="1"/>
              <a:t>comparatively</a:t>
            </a:r>
            <a:r>
              <a:rPr lang="sv-SE" sz="1400" dirty="0"/>
              <a:t> </a:t>
            </a:r>
            <a:r>
              <a:rPr lang="sv-SE" sz="1400" dirty="0" err="1"/>
              <a:t>exposed</a:t>
            </a:r>
            <a:r>
              <a:rPr lang="sv-SE" sz="1400" dirty="0"/>
              <a:t> situations. </a:t>
            </a:r>
            <a:endParaRPr lang="sv-SE" sz="1400" dirty="0" smtClean="0"/>
          </a:p>
          <a:p>
            <a:endParaRPr lang="sv-SE" sz="1400" dirty="0"/>
          </a:p>
          <a:p>
            <a:r>
              <a:rPr lang="en-US" sz="1400" dirty="0"/>
              <a:t>Clade C includes </a:t>
            </a:r>
            <a:r>
              <a:rPr lang="en-US" sz="1400" dirty="0" smtClean="0"/>
              <a:t>the </a:t>
            </a:r>
            <a:r>
              <a:rPr lang="en-US" sz="1400" dirty="0" err="1" smtClean="0"/>
              <a:t>Acolium</a:t>
            </a:r>
            <a:r>
              <a:rPr lang="en-US" sz="1400" dirty="0" smtClean="0"/>
              <a:t>-clade </a:t>
            </a:r>
            <a:r>
              <a:rPr lang="en-US" sz="1400" dirty="0"/>
              <a:t>and </a:t>
            </a:r>
            <a:r>
              <a:rPr lang="en-US" sz="1400" dirty="0" smtClean="0"/>
              <a:t>the </a:t>
            </a:r>
            <a:r>
              <a:rPr lang="en-US" sz="1400" dirty="0" err="1" smtClean="0"/>
              <a:t>Tholurna</a:t>
            </a:r>
            <a:r>
              <a:rPr lang="en-US" sz="1400" dirty="0" smtClean="0"/>
              <a:t>-clade of </a:t>
            </a:r>
            <a:r>
              <a:rPr lang="en-US" sz="1400" dirty="0" err="1"/>
              <a:t>Tibell</a:t>
            </a:r>
            <a:r>
              <a:rPr lang="en-US" sz="1400" dirty="0"/>
              <a:t> </a:t>
            </a:r>
            <a:r>
              <a:rPr lang="en-US" sz="1400" dirty="0" smtClean="0"/>
              <a:t>(2003</a:t>
            </a:r>
            <a:r>
              <a:rPr lang="en-US" sz="1400" dirty="0"/>
              <a:t>), and the rather </a:t>
            </a:r>
            <a:r>
              <a:rPr lang="en-US" sz="1400" dirty="0" smtClean="0"/>
              <a:t>odd </a:t>
            </a:r>
            <a:r>
              <a:rPr lang="en-US" sz="1400" dirty="0" err="1" smtClean="0"/>
              <a:t>Calicium</a:t>
            </a:r>
            <a:r>
              <a:rPr lang="en-US" sz="1400" dirty="0" smtClean="0"/>
              <a:t> </a:t>
            </a:r>
            <a:r>
              <a:rPr lang="en-US" sz="1400" dirty="0" err="1" smtClean="0"/>
              <a:t>adaequatum</a:t>
            </a:r>
            <a:r>
              <a:rPr lang="en-US" sz="1400" dirty="0" smtClean="0"/>
              <a:t>.</a:t>
            </a:r>
          </a:p>
          <a:p>
            <a:endParaRPr lang="en-US" sz="1400" dirty="0"/>
          </a:p>
          <a:p>
            <a:r>
              <a:rPr lang="en-US" sz="1400" b="1" dirty="0" smtClean="0"/>
              <a:t>New Genera</a:t>
            </a:r>
          </a:p>
          <a:p>
            <a:r>
              <a:rPr lang="en-US" sz="1400" dirty="0" err="1" smtClean="0"/>
              <a:t>Allocalicium</a:t>
            </a:r>
            <a:endParaRPr lang="en-US" sz="1400" dirty="0"/>
          </a:p>
          <a:p>
            <a:pPr marL="0" indent="0">
              <a:buNone/>
            </a:pPr>
            <a:endParaRPr lang="sv-SE" sz="1400" dirty="0" smtClean="0"/>
          </a:p>
          <a:p>
            <a:pPr marL="0" indent="0">
              <a:buNone/>
            </a:pPr>
            <a:endParaRPr lang="sv-SE" sz="1400" dirty="0" smtClean="0"/>
          </a:p>
          <a:p>
            <a:pPr marL="0" indent="0">
              <a:buNone/>
            </a:pPr>
            <a:r>
              <a:rPr lang="sv-SE" sz="1400" b="1" dirty="0" err="1" smtClean="0"/>
              <a:t>Pricto</a:t>
            </a:r>
            <a:r>
              <a:rPr lang="sv-SE" sz="1400" b="1" dirty="0" smtClean="0"/>
              <a:t>, M. &amp; Wedin, M. 2016. </a:t>
            </a:r>
            <a:r>
              <a:rPr lang="en-US" sz="1400" b="1" dirty="0"/>
              <a:t>Phylogeny, taxonomy and diversification events in the </a:t>
            </a:r>
            <a:r>
              <a:rPr lang="en-US" sz="1400" b="1" dirty="0" err="1" smtClean="0"/>
              <a:t>Caliciacaea</a:t>
            </a:r>
            <a:r>
              <a:rPr lang="en-US" sz="1400" b="1" dirty="0" smtClean="0"/>
              <a:t>. Fungal Diversity. Springer.</a:t>
            </a:r>
            <a:endParaRPr lang="sv-SE" sz="1400" b="1" dirty="0"/>
          </a:p>
        </p:txBody>
      </p:sp>
    </p:spTree>
    <p:extLst>
      <p:ext uri="{BB962C8B-B14F-4D97-AF65-F5344CB8AC3E}">
        <p14:creationId xmlns:p14="http://schemas.microsoft.com/office/powerpoint/2010/main" val="2583904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marL="0" indent="0" algn="ctr">
              <a:buNone/>
            </a:pPr>
            <a:r>
              <a:rPr lang="sv-SE" b="1" dirty="0" err="1" smtClean="0"/>
              <a:t>But</a:t>
            </a:r>
            <a:r>
              <a:rPr lang="sv-SE" b="1" dirty="0" smtClean="0"/>
              <a:t> - </a:t>
            </a:r>
            <a:r>
              <a:rPr lang="sv-SE" b="1" dirty="0" err="1" smtClean="0"/>
              <a:t>there</a:t>
            </a:r>
            <a:r>
              <a:rPr lang="sv-SE" b="1" dirty="0" smtClean="0"/>
              <a:t> </a:t>
            </a:r>
            <a:r>
              <a:rPr lang="sv-SE" b="1" dirty="0" err="1" smtClean="0"/>
              <a:t>are</a:t>
            </a:r>
            <a:r>
              <a:rPr lang="sv-SE" b="1" dirty="0" smtClean="0"/>
              <a:t> </a:t>
            </a:r>
            <a:r>
              <a:rPr lang="sv-SE" b="1" dirty="0" err="1" smtClean="0"/>
              <a:t>more</a:t>
            </a:r>
            <a:r>
              <a:rPr lang="sv-SE" b="1" dirty="0" smtClean="0"/>
              <a:t> </a:t>
            </a:r>
            <a:r>
              <a:rPr lang="sv-SE" b="1" dirty="0" err="1" smtClean="0"/>
              <a:t>to</a:t>
            </a:r>
            <a:r>
              <a:rPr lang="sv-SE" b="1" dirty="0" smtClean="0"/>
              <a:t> </a:t>
            </a:r>
            <a:r>
              <a:rPr lang="sv-SE" b="1" dirty="0" err="1" smtClean="0"/>
              <a:t>find</a:t>
            </a:r>
            <a:r>
              <a:rPr lang="sv-SE" b="1" dirty="0" smtClean="0"/>
              <a:t> </a:t>
            </a:r>
            <a:r>
              <a:rPr lang="sv-SE" b="1" dirty="0" err="1" smtClean="0"/>
              <a:t>out</a:t>
            </a:r>
            <a:r>
              <a:rPr lang="sv-SE" b="1" dirty="0" smtClean="0"/>
              <a:t> </a:t>
            </a:r>
            <a:r>
              <a:rPr lang="sv-SE" b="1" dirty="0" err="1" smtClean="0"/>
              <a:t>about</a:t>
            </a:r>
            <a:r>
              <a:rPr lang="sv-SE" b="1" dirty="0" smtClean="0"/>
              <a:t> </a:t>
            </a:r>
            <a:r>
              <a:rPr lang="sv-SE" b="1" dirty="0" err="1" smtClean="0"/>
              <a:t>Caliciales</a:t>
            </a:r>
            <a:r>
              <a:rPr lang="sv-SE" b="1" dirty="0" smtClean="0"/>
              <a:t>.</a:t>
            </a:r>
          </a:p>
          <a:p>
            <a:pPr marL="0" indent="0" algn="ctr">
              <a:buNone/>
            </a:pPr>
            <a:r>
              <a:rPr lang="sv-SE" b="1" dirty="0" smtClean="0"/>
              <a:t>	New species and genera.</a:t>
            </a:r>
          </a:p>
          <a:p>
            <a:pPr marL="0" indent="0">
              <a:buNone/>
            </a:pPr>
            <a:endParaRPr lang="sv-SE" dirty="0" smtClean="0"/>
          </a:p>
          <a:p>
            <a:pPr marL="0" indent="0">
              <a:buNone/>
            </a:pPr>
            <a:r>
              <a:rPr lang="sv-SE" dirty="0" err="1" smtClean="0"/>
              <a:t>Example</a:t>
            </a:r>
            <a:r>
              <a:rPr lang="sv-SE" dirty="0" smtClean="0"/>
              <a:t> from Sweden </a:t>
            </a:r>
            <a:r>
              <a:rPr lang="sv-SE" dirty="0" err="1" smtClean="0"/>
              <a:t>of</a:t>
            </a:r>
            <a:r>
              <a:rPr lang="sv-SE" dirty="0" smtClean="0"/>
              <a:t> new species</a:t>
            </a:r>
          </a:p>
          <a:p>
            <a:pPr marL="0" indent="0">
              <a:buNone/>
            </a:pPr>
            <a:r>
              <a:rPr lang="sv-SE" dirty="0" smtClean="0"/>
              <a:t>A new species </a:t>
            </a:r>
            <a:r>
              <a:rPr lang="sv-SE" dirty="0" err="1" smtClean="0"/>
              <a:t>Calicium</a:t>
            </a:r>
            <a:r>
              <a:rPr lang="sv-SE" dirty="0" smtClean="0"/>
              <a:t> </a:t>
            </a:r>
            <a:r>
              <a:rPr lang="sv-SE" dirty="0" err="1" smtClean="0"/>
              <a:t>episcalaris</a:t>
            </a:r>
            <a:r>
              <a:rPr lang="sv-SE" dirty="0" smtClean="0"/>
              <a:t> Tibell &amp; Knutsson</a:t>
            </a:r>
          </a:p>
          <a:p>
            <a:pPr marL="0" indent="0">
              <a:buNone/>
            </a:pPr>
            <a:r>
              <a:rPr lang="sv-SE" dirty="0" smtClean="0"/>
              <a:t>On </a:t>
            </a:r>
            <a:r>
              <a:rPr lang="sv-SE" dirty="0" err="1" smtClean="0"/>
              <a:t>thallus</a:t>
            </a:r>
            <a:r>
              <a:rPr lang="sv-SE" dirty="0" smtClean="0"/>
              <a:t> </a:t>
            </a:r>
            <a:r>
              <a:rPr lang="sv-SE" dirty="0" err="1" smtClean="0"/>
              <a:t>of</a:t>
            </a:r>
            <a:r>
              <a:rPr lang="sv-SE" dirty="0" smtClean="0"/>
              <a:t> </a:t>
            </a:r>
            <a:r>
              <a:rPr lang="sv-SE" dirty="0" err="1" smtClean="0"/>
              <a:t>Hypocenomyce</a:t>
            </a:r>
            <a:r>
              <a:rPr lang="sv-SE" dirty="0" smtClean="0"/>
              <a:t> </a:t>
            </a:r>
            <a:r>
              <a:rPr lang="sv-SE" dirty="0" err="1" smtClean="0"/>
              <a:t>scalaris</a:t>
            </a:r>
            <a:endParaRPr lang="sv-SE" dirty="0" smtClean="0"/>
          </a:p>
          <a:p>
            <a:pPr marL="0" indent="0">
              <a:buNone/>
            </a:pPr>
            <a:r>
              <a:rPr lang="sv-SE" dirty="0" smtClean="0"/>
              <a:t>It is </a:t>
            </a:r>
            <a:r>
              <a:rPr lang="sv-SE" dirty="0" err="1" smtClean="0"/>
              <a:t>close</a:t>
            </a:r>
            <a:r>
              <a:rPr lang="sv-SE" dirty="0" smtClean="0"/>
              <a:t> </a:t>
            </a:r>
            <a:r>
              <a:rPr lang="sv-SE" dirty="0" err="1" smtClean="0"/>
              <a:t>to</a:t>
            </a:r>
            <a:r>
              <a:rPr lang="sv-SE" dirty="0" smtClean="0"/>
              <a:t> </a:t>
            </a:r>
            <a:r>
              <a:rPr lang="sv-SE" dirty="0" err="1" smtClean="0"/>
              <a:t>Calicium</a:t>
            </a:r>
            <a:r>
              <a:rPr lang="sv-SE" dirty="0" smtClean="0"/>
              <a:t> </a:t>
            </a:r>
            <a:r>
              <a:rPr lang="sv-SE" dirty="0" err="1" smtClean="0"/>
              <a:t>pinastri</a:t>
            </a:r>
            <a:r>
              <a:rPr lang="sv-SE" dirty="0" smtClean="0"/>
              <a:t> and </a:t>
            </a:r>
            <a:r>
              <a:rPr lang="sv-SE" dirty="0" err="1" smtClean="0"/>
              <a:t>Calicium</a:t>
            </a:r>
            <a:r>
              <a:rPr lang="sv-SE" dirty="0" smtClean="0"/>
              <a:t> </a:t>
            </a:r>
            <a:r>
              <a:rPr lang="sv-SE" dirty="0" err="1" smtClean="0"/>
              <a:t>montana</a:t>
            </a:r>
            <a:r>
              <a:rPr lang="sv-SE" dirty="0" smtClean="0"/>
              <a:t>.</a:t>
            </a:r>
          </a:p>
          <a:p>
            <a:pPr marL="0" indent="0">
              <a:buNone/>
            </a:pPr>
            <a:endParaRPr lang="sv-SE" dirty="0"/>
          </a:p>
          <a:p>
            <a:pPr marL="0" indent="0">
              <a:buNone/>
            </a:pPr>
            <a:r>
              <a:rPr lang="sv-SE" sz="1600" b="1" i="1" dirty="0" smtClean="0"/>
              <a:t>Tibell, L. &amp; Knutsson, T. 2016. </a:t>
            </a:r>
            <a:r>
              <a:rPr lang="sv-SE" sz="1600" b="1" i="1" dirty="0" err="1" smtClean="0"/>
              <a:t>Calicium</a:t>
            </a:r>
            <a:r>
              <a:rPr lang="sv-SE" sz="1600" b="1" i="1" dirty="0" smtClean="0"/>
              <a:t> </a:t>
            </a:r>
            <a:r>
              <a:rPr lang="sv-SE" sz="1600" b="1" i="1" dirty="0" err="1" smtClean="0"/>
              <a:t>episcalaris</a:t>
            </a:r>
            <a:r>
              <a:rPr lang="sv-SE" sz="1600" b="1" i="1" dirty="0" smtClean="0"/>
              <a:t>, a new species from Sweden – </a:t>
            </a:r>
            <a:r>
              <a:rPr lang="sv-SE" sz="1600" b="1" i="1" dirty="0" err="1" smtClean="0"/>
              <a:t>Symbolae</a:t>
            </a:r>
            <a:r>
              <a:rPr lang="sv-SE" sz="1600" b="1" i="1" dirty="0" smtClean="0"/>
              <a:t> </a:t>
            </a:r>
            <a:r>
              <a:rPr lang="sv-SE" sz="1600" b="1" i="1" dirty="0" err="1" smtClean="0"/>
              <a:t>Botanicea</a:t>
            </a:r>
            <a:r>
              <a:rPr lang="sv-SE" sz="1600" b="1" i="1" dirty="0" smtClean="0"/>
              <a:t> </a:t>
            </a:r>
            <a:r>
              <a:rPr lang="sv-SE" sz="1600" b="1" i="1" dirty="0" err="1" smtClean="0"/>
              <a:t>Upsaliensis</a:t>
            </a:r>
            <a:r>
              <a:rPr lang="sv-SE" sz="1600" b="1" i="1" dirty="0" smtClean="0"/>
              <a:t> 38:49-52. Uppsala.</a:t>
            </a:r>
            <a:endParaRPr lang="sv-SE" sz="1600" b="1" i="1" dirty="0"/>
          </a:p>
          <a:p>
            <a:pPr marL="0" indent="0">
              <a:buNone/>
            </a:pPr>
            <a:endParaRPr lang="sv-SE" dirty="0" smtClean="0"/>
          </a:p>
        </p:txBody>
      </p:sp>
    </p:spTree>
    <p:extLst>
      <p:ext uri="{BB962C8B-B14F-4D97-AF65-F5344CB8AC3E}">
        <p14:creationId xmlns:p14="http://schemas.microsoft.com/office/powerpoint/2010/main" val="2651331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00200"/>
            <a:ext cx="4114800" cy="4525963"/>
          </a:xfrm>
        </p:spPr>
        <p:txBody>
          <a:bodyPr/>
          <a:lstStyle/>
          <a:p>
            <a:r>
              <a:rPr lang="sv-SE" dirty="0" smtClean="0"/>
              <a:t>On </a:t>
            </a:r>
            <a:r>
              <a:rPr lang="sv-SE" dirty="0" err="1" smtClean="0"/>
              <a:t>Ramboldia</a:t>
            </a:r>
            <a:r>
              <a:rPr lang="sv-SE" dirty="0" smtClean="0"/>
              <a:t> </a:t>
            </a:r>
            <a:r>
              <a:rPr lang="sv-SE" dirty="0" err="1" smtClean="0"/>
              <a:t>elabens</a:t>
            </a:r>
            <a:r>
              <a:rPr lang="sv-SE" dirty="0" smtClean="0"/>
              <a:t> – a new not </a:t>
            </a:r>
            <a:r>
              <a:rPr lang="sv-SE" dirty="0" err="1" smtClean="0"/>
              <a:t>describe</a:t>
            </a:r>
            <a:r>
              <a:rPr lang="sv-SE" dirty="0" smtClean="0"/>
              <a:t> species</a:t>
            </a:r>
          </a:p>
          <a:p>
            <a:endParaRPr lang="sv-SE" dirty="0"/>
          </a:p>
          <a:p>
            <a:r>
              <a:rPr lang="sv-SE" dirty="0" err="1" smtClean="0"/>
              <a:t>Rather</a:t>
            </a:r>
            <a:r>
              <a:rPr lang="sv-SE" dirty="0" smtClean="0"/>
              <a:t> common</a:t>
            </a:r>
          </a:p>
          <a:p>
            <a:endParaRPr lang="sv-SE" dirty="0"/>
          </a:p>
          <a:p>
            <a:r>
              <a:rPr lang="sv-SE" dirty="0" smtClean="0"/>
              <a:t>Short </a:t>
            </a:r>
            <a:r>
              <a:rPr lang="sv-SE" dirty="0" err="1" smtClean="0"/>
              <a:t>stalked</a:t>
            </a:r>
            <a:endParaRPr lang="sv-SE" dirty="0" smtClean="0"/>
          </a:p>
          <a:p>
            <a:endParaRPr lang="sv-SE" dirty="0"/>
          </a:p>
          <a:p>
            <a:r>
              <a:rPr lang="sv-SE" dirty="0" smtClean="0"/>
              <a:t>”Jugendparasite”</a:t>
            </a:r>
            <a:endParaRPr lang="sv-SE" dirty="0"/>
          </a:p>
        </p:txBody>
      </p:sp>
      <p:pic>
        <p:nvPicPr>
          <p:cNvPr id="4" name="Bildobjekt 3"/>
          <p:cNvPicPr>
            <a:picLocks noChangeAspect="1"/>
          </p:cNvPicPr>
          <p:nvPr/>
        </p:nvPicPr>
        <p:blipFill rotWithShape="1">
          <a:blip r:embed="rId2" cstate="print">
            <a:extLst>
              <a:ext uri="{28A0092B-C50C-407E-A947-70E740481C1C}">
                <a14:useLocalDpi xmlns:a14="http://schemas.microsoft.com/office/drawing/2010/main" val="0"/>
              </a:ext>
            </a:extLst>
          </a:blip>
          <a:srcRect l="17989" r="22392"/>
          <a:stretch/>
        </p:blipFill>
        <p:spPr>
          <a:xfrm>
            <a:off x="4716016" y="832104"/>
            <a:ext cx="4128654" cy="5193792"/>
          </a:xfrm>
          <a:prstGeom prst="rect">
            <a:avLst/>
          </a:prstGeom>
        </p:spPr>
      </p:pic>
    </p:spTree>
    <p:extLst>
      <p:ext uri="{BB962C8B-B14F-4D97-AF65-F5344CB8AC3E}">
        <p14:creationId xmlns:p14="http://schemas.microsoft.com/office/powerpoint/2010/main" val="364838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00200"/>
            <a:ext cx="4978896" cy="4525963"/>
          </a:xfrm>
        </p:spPr>
        <p:txBody>
          <a:bodyPr/>
          <a:lstStyle/>
          <a:p>
            <a:r>
              <a:rPr lang="sv-SE" dirty="0" smtClean="0"/>
              <a:t>On different </a:t>
            </a:r>
            <a:r>
              <a:rPr lang="sv-SE" dirty="0" err="1" smtClean="0"/>
              <a:t>Polypore</a:t>
            </a:r>
            <a:r>
              <a:rPr lang="sv-SE" dirty="0" smtClean="0"/>
              <a:t> species </a:t>
            </a:r>
            <a:r>
              <a:rPr lang="sv-SE" dirty="0" err="1" smtClean="0"/>
              <a:t>of</a:t>
            </a:r>
            <a:r>
              <a:rPr lang="sv-SE" dirty="0" smtClean="0"/>
              <a:t> Genera </a:t>
            </a:r>
            <a:r>
              <a:rPr lang="sv-SE" i="1" dirty="0" err="1" smtClean="0"/>
              <a:t>Trichaptum</a:t>
            </a:r>
            <a:r>
              <a:rPr lang="sv-SE" dirty="0" smtClean="0"/>
              <a:t>.</a:t>
            </a:r>
          </a:p>
          <a:p>
            <a:endParaRPr lang="sv-SE" dirty="0"/>
          </a:p>
          <a:p>
            <a:r>
              <a:rPr lang="sv-SE" dirty="0" err="1" smtClean="0"/>
              <a:t>Very</a:t>
            </a:r>
            <a:r>
              <a:rPr lang="sv-SE" dirty="0" smtClean="0"/>
              <a:t> </a:t>
            </a:r>
            <a:r>
              <a:rPr lang="sv-SE" dirty="0" err="1" smtClean="0"/>
              <a:t>similair</a:t>
            </a:r>
            <a:r>
              <a:rPr lang="sv-SE" dirty="0" smtClean="0"/>
              <a:t> </a:t>
            </a:r>
            <a:r>
              <a:rPr lang="sv-SE" dirty="0" err="1" smtClean="0"/>
              <a:t>of</a:t>
            </a:r>
            <a:r>
              <a:rPr lang="sv-SE" dirty="0" smtClean="0"/>
              <a:t> </a:t>
            </a:r>
            <a:r>
              <a:rPr lang="sv-SE" i="1" dirty="0" err="1" smtClean="0"/>
              <a:t>Chaenotheca</a:t>
            </a:r>
            <a:r>
              <a:rPr lang="sv-SE" i="1" dirty="0" smtClean="0"/>
              <a:t> </a:t>
            </a:r>
            <a:r>
              <a:rPr lang="sv-SE" i="1" dirty="0" err="1" smtClean="0"/>
              <a:t>brunneola</a:t>
            </a:r>
            <a:endParaRPr lang="sv-SE" i="1" dirty="0" smtClean="0"/>
          </a:p>
          <a:p>
            <a:endParaRPr lang="sv-SE" dirty="0"/>
          </a:p>
          <a:p>
            <a:r>
              <a:rPr lang="sv-SE" dirty="0" err="1" smtClean="0"/>
              <a:t>Probably</a:t>
            </a:r>
            <a:r>
              <a:rPr lang="sv-SE" dirty="0" smtClean="0"/>
              <a:t> </a:t>
            </a:r>
            <a:r>
              <a:rPr lang="sv-SE" dirty="0" err="1" smtClean="0"/>
              <a:t>specific</a:t>
            </a:r>
            <a:r>
              <a:rPr lang="sv-SE" dirty="0" smtClean="0"/>
              <a:t> on the different </a:t>
            </a:r>
            <a:r>
              <a:rPr lang="sv-SE" i="1" dirty="0" err="1" smtClean="0"/>
              <a:t>Trichaptum</a:t>
            </a:r>
            <a:r>
              <a:rPr lang="sv-SE" dirty="0" smtClean="0"/>
              <a:t>-species.</a:t>
            </a:r>
            <a:endParaRPr lang="sv-SE" dirty="0"/>
          </a:p>
        </p:txBody>
      </p:sp>
      <p:pic>
        <p:nvPicPr>
          <p:cNvPr id="5" name="Bildobjekt 4"/>
          <p:cNvPicPr>
            <a:picLocks noChangeAspect="1"/>
          </p:cNvPicPr>
          <p:nvPr/>
        </p:nvPicPr>
        <p:blipFill rotWithShape="1">
          <a:blip r:embed="rId2" cstate="print">
            <a:extLst>
              <a:ext uri="{28A0092B-C50C-407E-A947-70E740481C1C}">
                <a14:useLocalDpi xmlns:a14="http://schemas.microsoft.com/office/drawing/2010/main" val="0"/>
              </a:ext>
            </a:extLst>
          </a:blip>
          <a:srcRect l="37520"/>
          <a:stretch/>
        </p:blipFill>
        <p:spPr>
          <a:xfrm>
            <a:off x="5634182" y="1052736"/>
            <a:ext cx="3509818" cy="3742944"/>
          </a:xfrm>
          <a:prstGeom prst="rect">
            <a:avLst/>
          </a:prstGeom>
        </p:spPr>
      </p:pic>
    </p:spTree>
    <p:extLst>
      <p:ext uri="{BB962C8B-B14F-4D97-AF65-F5344CB8AC3E}">
        <p14:creationId xmlns:p14="http://schemas.microsoft.com/office/powerpoint/2010/main" val="16038770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148</TotalTime>
  <Words>601</Words>
  <Application>Microsoft Office PowerPoint</Application>
  <PresentationFormat>Bildspel på skärmen (4:3)</PresentationFormat>
  <Paragraphs>71</Paragraphs>
  <Slides>12</Slides>
  <Notes>0</Notes>
  <HiddenSlides>0</HiddenSlides>
  <MMClips>0</MMClips>
  <ScaleCrop>false</ScaleCrop>
  <HeadingPairs>
    <vt:vector size="4" baseType="variant">
      <vt:variant>
        <vt:lpstr>Tema</vt:lpstr>
      </vt:variant>
      <vt:variant>
        <vt:i4>1</vt:i4>
      </vt:variant>
      <vt:variant>
        <vt:lpstr>Bildrubriker</vt:lpstr>
      </vt:variant>
      <vt:variant>
        <vt:i4>12</vt:i4>
      </vt:variant>
    </vt:vector>
  </HeadingPairs>
  <TitlesOfParts>
    <vt:vector size="13" baseType="lpstr">
      <vt:lpstr>Executive</vt:lpstr>
      <vt:lpstr>The latest information about changes in the systematics of calicioid lichens</vt:lpstr>
      <vt:lpstr>News</vt:lpstr>
      <vt:lpstr>Result of phylogentic</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 and speculation about new species of Caliciales in Sweden</dc:title>
  <dc:creator>Ägaren</dc:creator>
  <cp:lastModifiedBy>Ägaren</cp:lastModifiedBy>
  <cp:revision>16</cp:revision>
  <dcterms:created xsi:type="dcterms:W3CDTF">2019-09-04T18:50:26Z</dcterms:created>
  <dcterms:modified xsi:type="dcterms:W3CDTF">2019-09-06T20:22:45Z</dcterms:modified>
</cp:coreProperties>
</file>