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6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0" d="100"/>
          <a:sy n="80" d="100"/>
        </p:scale>
        <p:origin x="-1435" y="-77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CB9284A-BC08-4AE8-B8F6-F34981FEBDBD}" type="datetimeFigureOut">
              <a:rPr lang="ru-RU" smtClean="0"/>
              <a:pPr/>
              <a:t>10.09.2019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4072237-8456-4504-BA69-5C1741B10E6B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e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7" Type="http://schemas.openxmlformats.org/officeDocument/2006/relationships/image" Target="../media/image9.png"/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19.jpeg"/><Relationship Id="rId3" Type="http://schemas.openxmlformats.org/officeDocument/2006/relationships/image" Target="../media/image14.jpeg"/><Relationship Id="rId7" Type="http://schemas.openxmlformats.org/officeDocument/2006/relationships/image" Target="../media/image18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jpeg"/><Relationship Id="rId5" Type="http://schemas.openxmlformats.org/officeDocument/2006/relationships/image" Target="../media/image16.jpeg"/><Relationship Id="rId4" Type="http://schemas.openxmlformats.org/officeDocument/2006/relationships/image" Target="../media/image15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22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"/>
          <p:cNvSpPr txBox="1">
            <a:spLocks noChangeArrowheads="1"/>
          </p:cNvSpPr>
          <p:nvPr/>
        </p:nvSpPr>
        <p:spPr bwMode="auto">
          <a:xfrm>
            <a:off x="0" y="3284984"/>
            <a:ext cx="9143999" cy="1358453"/>
          </a:xfrm>
          <a:prstGeom prst="rect">
            <a:avLst/>
          </a:prstGeom>
        </p:spPr>
        <p:txBody>
          <a:bodyPr/>
          <a:lstStyle/>
          <a:p>
            <a:pPr algn="ctr">
              <a:defRPr/>
            </a:pPr>
            <a:r>
              <a:rPr lang="ru-RU" sz="25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2500" b="1" dirty="0" smtClean="0">
                <a:latin typeface="Times New Roman" pitchFamily="18" charset="0"/>
                <a:cs typeface="Times New Roman" pitchFamily="18" charset="0"/>
              </a:rPr>
              <a:t>THE RESPONSE OF CYTOCHROME AND ALTERNATIVE RESPIRATION RATE OF BOREAL AND ANTARCTIC LICHENS TO TEMPERATURE</a:t>
            </a:r>
            <a:endParaRPr lang="ru-RU" sz="25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  <a:p>
            <a:pPr algn="ctr" fontAlgn="auto">
              <a:spcAft>
                <a:spcPts val="0"/>
              </a:spcAft>
              <a:defRPr/>
            </a:pPr>
            <a:endParaRPr lang="ru-RU" sz="24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ea typeface="+mj-ea"/>
              <a:cs typeface="Times New Roman" pitchFamily="18" charset="0"/>
            </a:endParaRPr>
          </a:p>
        </p:txBody>
      </p:sp>
      <p:sp>
        <p:nvSpPr>
          <p:cNvPr id="7" name="Rectangle 3"/>
          <p:cNvSpPr txBox="1">
            <a:spLocks noChangeArrowheads="1"/>
          </p:cNvSpPr>
          <p:nvPr/>
        </p:nvSpPr>
        <p:spPr bwMode="auto">
          <a:xfrm>
            <a:off x="1846263" y="4987851"/>
            <a:ext cx="6400800" cy="1465485"/>
          </a:xfrm>
          <a:prstGeom prst="rect">
            <a:avLst/>
          </a:prstGeom>
        </p:spPr>
        <p:txBody>
          <a:bodyPr/>
          <a:lstStyle/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Mikhail A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</a:rPr>
              <a:t>. 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 </a:t>
            </a:r>
            <a:r>
              <a:rPr lang="en-US" sz="20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Shelyakin</a:t>
            </a:r>
            <a:endParaRPr lang="ru-RU" dirty="0">
              <a:latin typeface="Times New Roman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E-mail: shelyakin@ib.komisc.ru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endParaRPr lang="ru-RU" dirty="0">
              <a:latin typeface="Times New Roman" pitchFamily="18" charset="0"/>
              <a:cs typeface="+mn-cs"/>
            </a:endParaRPr>
          </a:p>
          <a:p>
            <a:pPr marL="342900" indent="-342900" algn="ctr" fontAlgn="auto">
              <a:spcBef>
                <a:spcPct val="20000"/>
              </a:spcBef>
              <a:spcAft>
                <a:spcPts val="0"/>
              </a:spcAft>
              <a:defRPr/>
            </a:pP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Syktyvkar</a:t>
            </a:r>
            <a:r>
              <a:rPr lang="ru-RU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 201</a:t>
            </a:r>
            <a:r>
              <a:rPr lang="en-US" sz="20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+mn-cs"/>
              </a:rPr>
              <a:t>9</a:t>
            </a:r>
            <a:endParaRPr lang="ru-RU" sz="20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+mn-cs"/>
            </a:endParaRPr>
          </a:p>
        </p:txBody>
      </p:sp>
      <p:pic>
        <p:nvPicPr>
          <p:cNvPr id="8" name="Picture 33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704017" y="252410"/>
            <a:ext cx="2285996" cy="1777931"/>
          </a:xfrm>
          <a:prstGeom prst="rect">
            <a:avLst/>
          </a:prstGeom>
          <a:noFill/>
          <a:ln w="38100">
            <a:noFill/>
            <a:miter lim="800000"/>
            <a:headEnd/>
            <a:tailEnd/>
          </a:ln>
        </p:spPr>
      </p:pic>
      <p:pic>
        <p:nvPicPr>
          <p:cNvPr id="9" name="Picture 7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46050" y="176213"/>
            <a:ext cx="2285996" cy="185730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sp>
        <p:nvSpPr>
          <p:cNvPr id="10" name="TextBox 8"/>
          <p:cNvSpPr txBox="1">
            <a:spLocks noChangeArrowheads="1"/>
          </p:cNvSpPr>
          <p:nvPr/>
        </p:nvSpPr>
        <p:spPr bwMode="auto">
          <a:xfrm>
            <a:off x="2417744" y="285703"/>
            <a:ext cx="4786338" cy="132338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000" b="1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Institute of  Biology Komi SC UB RAS,</a:t>
            </a:r>
          </a:p>
          <a:p>
            <a:pPr algn="ctr"/>
            <a:r>
              <a:rPr lang="en-US" sz="2000" b="1">
                <a:solidFill>
                  <a:srgbClr val="001642"/>
                </a:solidFill>
                <a:latin typeface="Times New Roman" pitchFamily="18" charset="0"/>
                <a:cs typeface="Times New Roman" pitchFamily="18" charset="0"/>
              </a:rPr>
              <a:t>Komi Republic, Syktyvkar </a:t>
            </a:r>
            <a:endParaRPr lang="ru-RU" sz="2000" b="1">
              <a:solidFill>
                <a:srgbClr val="00164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 b="1">
              <a:solidFill>
                <a:srgbClr val="001642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ru-RU" sz="2000">
              <a:latin typeface="Calibri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INFLUENCE OF THE TEMPERATURE ON RESPIRATORY PATHWAYS CAPACITY AND RATIO IN THE BOREAL LICHENS THALLI</a:t>
            </a:r>
            <a:endParaRPr lang="ru-RU" sz="2000" dirty="0"/>
          </a:p>
        </p:txBody>
      </p:sp>
      <p:grpSp>
        <p:nvGrpSpPr>
          <p:cNvPr id="311" name="Группа 310"/>
          <p:cNvGrpSpPr/>
          <p:nvPr/>
        </p:nvGrpSpPr>
        <p:grpSpPr>
          <a:xfrm>
            <a:off x="323528" y="990253"/>
            <a:ext cx="8496944" cy="5779796"/>
            <a:chOff x="54546" y="764704"/>
            <a:chExt cx="8963099" cy="6067828"/>
          </a:xfrm>
        </p:grpSpPr>
        <p:grpSp>
          <p:nvGrpSpPr>
            <p:cNvPr id="245" name="Группа 244"/>
            <p:cNvGrpSpPr/>
            <p:nvPr/>
          </p:nvGrpSpPr>
          <p:grpSpPr>
            <a:xfrm>
              <a:off x="539552" y="973728"/>
              <a:ext cx="3243600" cy="1807200"/>
              <a:chOff x="850900" y="-166687"/>
              <a:chExt cx="3506788" cy="2017712"/>
            </a:xfrm>
          </p:grpSpPr>
          <p:sp>
            <p:nvSpPr>
              <p:cNvPr id="1032" name="Freeform 8"/>
              <p:cNvSpPr>
                <a:spLocks noEditPoints="1"/>
              </p:cNvSpPr>
              <p:nvPr/>
            </p:nvSpPr>
            <p:spPr bwMode="auto">
              <a:xfrm>
                <a:off x="1371600" y="233363"/>
                <a:ext cx="2605088" cy="1477963"/>
              </a:xfrm>
              <a:custGeom>
                <a:avLst/>
                <a:gdLst/>
                <a:ahLst/>
                <a:cxnLst>
                  <a:cxn ang="0">
                    <a:pos x="0" y="710"/>
                  </a:cxn>
                  <a:cxn ang="0">
                    <a:pos x="86" y="710"/>
                  </a:cxn>
                  <a:cxn ang="0">
                    <a:pos x="86" y="931"/>
                  </a:cxn>
                  <a:cxn ang="0">
                    <a:pos x="0" y="931"/>
                  </a:cxn>
                  <a:cxn ang="0">
                    <a:pos x="0" y="710"/>
                  </a:cxn>
                  <a:cxn ang="0">
                    <a:pos x="388" y="158"/>
                  </a:cxn>
                  <a:cxn ang="0">
                    <a:pos x="475" y="158"/>
                  </a:cxn>
                  <a:cxn ang="0">
                    <a:pos x="475" y="931"/>
                  </a:cxn>
                  <a:cxn ang="0">
                    <a:pos x="388" y="931"/>
                  </a:cxn>
                  <a:cxn ang="0">
                    <a:pos x="388" y="158"/>
                  </a:cxn>
                  <a:cxn ang="0">
                    <a:pos x="777" y="0"/>
                  </a:cxn>
                  <a:cxn ang="0">
                    <a:pos x="864" y="0"/>
                  </a:cxn>
                  <a:cxn ang="0">
                    <a:pos x="864" y="931"/>
                  </a:cxn>
                  <a:cxn ang="0">
                    <a:pos x="777" y="931"/>
                  </a:cxn>
                  <a:cxn ang="0">
                    <a:pos x="777" y="0"/>
                  </a:cxn>
                  <a:cxn ang="0">
                    <a:pos x="1166" y="86"/>
                  </a:cxn>
                  <a:cxn ang="0">
                    <a:pos x="1252" y="86"/>
                  </a:cxn>
                  <a:cxn ang="0">
                    <a:pos x="1252" y="931"/>
                  </a:cxn>
                  <a:cxn ang="0">
                    <a:pos x="1166" y="931"/>
                  </a:cxn>
                  <a:cxn ang="0">
                    <a:pos x="1166" y="86"/>
                  </a:cxn>
                  <a:cxn ang="0">
                    <a:pos x="1555" y="120"/>
                  </a:cxn>
                  <a:cxn ang="0">
                    <a:pos x="1641" y="120"/>
                  </a:cxn>
                  <a:cxn ang="0">
                    <a:pos x="1641" y="931"/>
                  </a:cxn>
                  <a:cxn ang="0">
                    <a:pos x="1555" y="931"/>
                  </a:cxn>
                  <a:cxn ang="0">
                    <a:pos x="1555" y="120"/>
                  </a:cxn>
                </a:cxnLst>
                <a:rect l="0" t="0" r="r" b="b"/>
                <a:pathLst>
                  <a:path w="1641" h="931">
                    <a:moveTo>
                      <a:pt x="0" y="710"/>
                    </a:moveTo>
                    <a:lnTo>
                      <a:pt x="86" y="710"/>
                    </a:lnTo>
                    <a:lnTo>
                      <a:pt x="86" y="931"/>
                    </a:lnTo>
                    <a:lnTo>
                      <a:pt x="0" y="931"/>
                    </a:lnTo>
                    <a:lnTo>
                      <a:pt x="0" y="710"/>
                    </a:lnTo>
                    <a:close/>
                    <a:moveTo>
                      <a:pt x="388" y="158"/>
                    </a:moveTo>
                    <a:lnTo>
                      <a:pt x="475" y="158"/>
                    </a:lnTo>
                    <a:lnTo>
                      <a:pt x="475" y="931"/>
                    </a:lnTo>
                    <a:lnTo>
                      <a:pt x="388" y="931"/>
                    </a:lnTo>
                    <a:lnTo>
                      <a:pt x="388" y="158"/>
                    </a:lnTo>
                    <a:close/>
                    <a:moveTo>
                      <a:pt x="777" y="0"/>
                    </a:moveTo>
                    <a:lnTo>
                      <a:pt x="864" y="0"/>
                    </a:lnTo>
                    <a:lnTo>
                      <a:pt x="864" y="931"/>
                    </a:lnTo>
                    <a:lnTo>
                      <a:pt x="777" y="931"/>
                    </a:lnTo>
                    <a:lnTo>
                      <a:pt x="777" y="0"/>
                    </a:lnTo>
                    <a:close/>
                    <a:moveTo>
                      <a:pt x="1166" y="86"/>
                    </a:moveTo>
                    <a:lnTo>
                      <a:pt x="1252" y="86"/>
                    </a:lnTo>
                    <a:lnTo>
                      <a:pt x="1252" y="931"/>
                    </a:lnTo>
                    <a:lnTo>
                      <a:pt x="1166" y="931"/>
                    </a:lnTo>
                    <a:lnTo>
                      <a:pt x="1166" y="86"/>
                    </a:lnTo>
                    <a:close/>
                    <a:moveTo>
                      <a:pt x="1555" y="120"/>
                    </a:moveTo>
                    <a:lnTo>
                      <a:pt x="1641" y="120"/>
                    </a:lnTo>
                    <a:lnTo>
                      <a:pt x="1641" y="931"/>
                    </a:lnTo>
                    <a:lnTo>
                      <a:pt x="1555" y="931"/>
                    </a:lnTo>
                    <a:lnTo>
                      <a:pt x="1555" y="12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3" name="Freeform 9"/>
              <p:cNvSpPr>
                <a:spLocks noEditPoints="1"/>
              </p:cNvSpPr>
              <p:nvPr/>
            </p:nvSpPr>
            <p:spPr bwMode="auto">
              <a:xfrm>
                <a:off x="1508125" y="1185863"/>
                <a:ext cx="2605088" cy="525463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86" y="297"/>
                  </a:cxn>
                  <a:cxn ang="0">
                    <a:pos x="86" y="331"/>
                  </a:cxn>
                  <a:cxn ang="0">
                    <a:pos x="0" y="331"/>
                  </a:cxn>
                  <a:cxn ang="0">
                    <a:pos x="0" y="297"/>
                  </a:cxn>
                  <a:cxn ang="0">
                    <a:pos x="389" y="187"/>
                  </a:cxn>
                  <a:cxn ang="0">
                    <a:pos x="475" y="187"/>
                  </a:cxn>
                  <a:cxn ang="0">
                    <a:pos x="475" y="331"/>
                  </a:cxn>
                  <a:cxn ang="0">
                    <a:pos x="389" y="331"/>
                  </a:cxn>
                  <a:cxn ang="0">
                    <a:pos x="389" y="187"/>
                  </a:cxn>
                  <a:cxn ang="0">
                    <a:pos x="778" y="216"/>
                  </a:cxn>
                  <a:cxn ang="0">
                    <a:pos x="864" y="216"/>
                  </a:cxn>
                  <a:cxn ang="0">
                    <a:pos x="864" y="331"/>
                  </a:cxn>
                  <a:cxn ang="0">
                    <a:pos x="778" y="331"/>
                  </a:cxn>
                  <a:cxn ang="0">
                    <a:pos x="778" y="216"/>
                  </a:cxn>
                  <a:cxn ang="0">
                    <a:pos x="1166" y="101"/>
                  </a:cxn>
                  <a:cxn ang="0">
                    <a:pos x="1253" y="101"/>
                  </a:cxn>
                  <a:cxn ang="0">
                    <a:pos x="1253" y="331"/>
                  </a:cxn>
                  <a:cxn ang="0">
                    <a:pos x="1166" y="331"/>
                  </a:cxn>
                  <a:cxn ang="0">
                    <a:pos x="1166" y="101"/>
                  </a:cxn>
                  <a:cxn ang="0">
                    <a:pos x="1555" y="0"/>
                  </a:cxn>
                  <a:cxn ang="0">
                    <a:pos x="1641" y="0"/>
                  </a:cxn>
                  <a:cxn ang="0">
                    <a:pos x="1641" y="331"/>
                  </a:cxn>
                  <a:cxn ang="0">
                    <a:pos x="1555" y="331"/>
                  </a:cxn>
                  <a:cxn ang="0">
                    <a:pos x="1555" y="0"/>
                  </a:cxn>
                </a:cxnLst>
                <a:rect l="0" t="0" r="r" b="b"/>
                <a:pathLst>
                  <a:path w="1641" h="331">
                    <a:moveTo>
                      <a:pt x="0" y="297"/>
                    </a:moveTo>
                    <a:lnTo>
                      <a:pt x="86" y="297"/>
                    </a:lnTo>
                    <a:lnTo>
                      <a:pt x="86" y="331"/>
                    </a:lnTo>
                    <a:lnTo>
                      <a:pt x="0" y="331"/>
                    </a:lnTo>
                    <a:lnTo>
                      <a:pt x="0" y="297"/>
                    </a:lnTo>
                    <a:close/>
                    <a:moveTo>
                      <a:pt x="389" y="187"/>
                    </a:moveTo>
                    <a:lnTo>
                      <a:pt x="475" y="187"/>
                    </a:lnTo>
                    <a:lnTo>
                      <a:pt x="475" y="331"/>
                    </a:lnTo>
                    <a:lnTo>
                      <a:pt x="389" y="331"/>
                    </a:lnTo>
                    <a:lnTo>
                      <a:pt x="389" y="187"/>
                    </a:lnTo>
                    <a:close/>
                    <a:moveTo>
                      <a:pt x="778" y="216"/>
                    </a:moveTo>
                    <a:lnTo>
                      <a:pt x="864" y="216"/>
                    </a:lnTo>
                    <a:lnTo>
                      <a:pt x="864" y="331"/>
                    </a:lnTo>
                    <a:lnTo>
                      <a:pt x="778" y="331"/>
                    </a:lnTo>
                    <a:lnTo>
                      <a:pt x="778" y="216"/>
                    </a:lnTo>
                    <a:close/>
                    <a:moveTo>
                      <a:pt x="1166" y="101"/>
                    </a:moveTo>
                    <a:lnTo>
                      <a:pt x="1253" y="101"/>
                    </a:lnTo>
                    <a:lnTo>
                      <a:pt x="1253" y="331"/>
                    </a:lnTo>
                    <a:lnTo>
                      <a:pt x="1166" y="331"/>
                    </a:lnTo>
                    <a:lnTo>
                      <a:pt x="1166" y="101"/>
                    </a:lnTo>
                    <a:close/>
                    <a:moveTo>
                      <a:pt x="1555" y="0"/>
                    </a:moveTo>
                    <a:lnTo>
                      <a:pt x="1641" y="0"/>
                    </a:lnTo>
                    <a:lnTo>
                      <a:pt x="1641" y="331"/>
                    </a:lnTo>
                    <a:lnTo>
                      <a:pt x="1555" y="331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4" name="Freeform 10"/>
              <p:cNvSpPr>
                <a:spLocks noEditPoints="1"/>
              </p:cNvSpPr>
              <p:nvPr/>
            </p:nvSpPr>
            <p:spPr bwMode="auto">
              <a:xfrm>
                <a:off x="1644650" y="171450"/>
                <a:ext cx="2606675" cy="1539875"/>
              </a:xfrm>
              <a:custGeom>
                <a:avLst/>
                <a:gdLst/>
                <a:ahLst/>
                <a:cxnLst>
                  <a:cxn ang="0">
                    <a:pos x="0" y="860"/>
                  </a:cxn>
                  <a:cxn ang="0">
                    <a:pos x="87" y="860"/>
                  </a:cxn>
                  <a:cxn ang="0">
                    <a:pos x="87" y="970"/>
                  </a:cxn>
                  <a:cxn ang="0">
                    <a:pos x="0" y="970"/>
                  </a:cxn>
                  <a:cxn ang="0">
                    <a:pos x="0" y="860"/>
                  </a:cxn>
                  <a:cxn ang="0">
                    <a:pos x="389" y="826"/>
                  </a:cxn>
                  <a:cxn ang="0">
                    <a:pos x="476" y="826"/>
                  </a:cxn>
                  <a:cxn ang="0">
                    <a:pos x="476" y="970"/>
                  </a:cxn>
                  <a:cxn ang="0">
                    <a:pos x="389" y="970"/>
                  </a:cxn>
                  <a:cxn ang="0">
                    <a:pos x="389" y="826"/>
                  </a:cxn>
                  <a:cxn ang="0">
                    <a:pos x="778" y="725"/>
                  </a:cxn>
                  <a:cxn ang="0">
                    <a:pos x="864" y="725"/>
                  </a:cxn>
                  <a:cxn ang="0">
                    <a:pos x="864" y="970"/>
                  </a:cxn>
                  <a:cxn ang="0">
                    <a:pos x="778" y="970"/>
                  </a:cxn>
                  <a:cxn ang="0">
                    <a:pos x="778" y="725"/>
                  </a:cxn>
                  <a:cxn ang="0">
                    <a:pos x="1167" y="504"/>
                  </a:cxn>
                  <a:cxn ang="0">
                    <a:pos x="1253" y="504"/>
                  </a:cxn>
                  <a:cxn ang="0">
                    <a:pos x="1253" y="970"/>
                  </a:cxn>
                  <a:cxn ang="0">
                    <a:pos x="1167" y="970"/>
                  </a:cxn>
                  <a:cxn ang="0">
                    <a:pos x="1167" y="504"/>
                  </a:cxn>
                  <a:cxn ang="0">
                    <a:pos x="1555" y="0"/>
                  </a:cxn>
                  <a:cxn ang="0">
                    <a:pos x="1642" y="0"/>
                  </a:cxn>
                  <a:cxn ang="0">
                    <a:pos x="1642" y="970"/>
                  </a:cxn>
                  <a:cxn ang="0">
                    <a:pos x="1555" y="970"/>
                  </a:cxn>
                  <a:cxn ang="0">
                    <a:pos x="1555" y="0"/>
                  </a:cxn>
                </a:cxnLst>
                <a:rect l="0" t="0" r="r" b="b"/>
                <a:pathLst>
                  <a:path w="1642" h="970">
                    <a:moveTo>
                      <a:pt x="0" y="860"/>
                    </a:moveTo>
                    <a:lnTo>
                      <a:pt x="87" y="860"/>
                    </a:lnTo>
                    <a:lnTo>
                      <a:pt x="87" y="970"/>
                    </a:lnTo>
                    <a:lnTo>
                      <a:pt x="0" y="970"/>
                    </a:lnTo>
                    <a:lnTo>
                      <a:pt x="0" y="860"/>
                    </a:lnTo>
                    <a:close/>
                    <a:moveTo>
                      <a:pt x="389" y="826"/>
                    </a:moveTo>
                    <a:lnTo>
                      <a:pt x="476" y="826"/>
                    </a:lnTo>
                    <a:lnTo>
                      <a:pt x="476" y="970"/>
                    </a:lnTo>
                    <a:lnTo>
                      <a:pt x="389" y="970"/>
                    </a:lnTo>
                    <a:lnTo>
                      <a:pt x="389" y="826"/>
                    </a:lnTo>
                    <a:close/>
                    <a:moveTo>
                      <a:pt x="778" y="725"/>
                    </a:moveTo>
                    <a:lnTo>
                      <a:pt x="864" y="725"/>
                    </a:lnTo>
                    <a:lnTo>
                      <a:pt x="864" y="970"/>
                    </a:lnTo>
                    <a:lnTo>
                      <a:pt x="778" y="970"/>
                    </a:lnTo>
                    <a:lnTo>
                      <a:pt x="778" y="725"/>
                    </a:lnTo>
                    <a:close/>
                    <a:moveTo>
                      <a:pt x="1167" y="504"/>
                    </a:moveTo>
                    <a:lnTo>
                      <a:pt x="1253" y="504"/>
                    </a:lnTo>
                    <a:lnTo>
                      <a:pt x="1253" y="970"/>
                    </a:lnTo>
                    <a:lnTo>
                      <a:pt x="1167" y="970"/>
                    </a:lnTo>
                    <a:lnTo>
                      <a:pt x="1167" y="504"/>
                    </a:lnTo>
                    <a:close/>
                    <a:moveTo>
                      <a:pt x="1555" y="0"/>
                    </a:moveTo>
                    <a:lnTo>
                      <a:pt x="1642" y="0"/>
                    </a:lnTo>
                    <a:lnTo>
                      <a:pt x="1642" y="970"/>
                    </a:lnTo>
                    <a:lnTo>
                      <a:pt x="1555" y="970"/>
                    </a:lnTo>
                    <a:lnTo>
                      <a:pt x="1555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5" name="Freeform 11"/>
              <p:cNvSpPr>
                <a:spLocks noEditPoints="1"/>
              </p:cNvSpPr>
              <p:nvPr/>
            </p:nvSpPr>
            <p:spPr bwMode="auto">
              <a:xfrm>
                <a:off x="1420813" y="1327150"/>
                <a:ext cx="52388" cy="76200"/>
              </a:xfrm>
              <a:custGeom>
                <a:avLst/>
                <a:gdLst/>
                <a:ahLst/>
                <a:cxnLst>
                  <a:cxn ang="0">
                    <a:pos x="17" y="48"/>
                  </a:cxn>
                  <a:cxn ang="0">
                    <a:pos x="17" y="24"/>
                  </a:cxn>
                  <a:cxn ang="0">
                    <a:pos x="17" y="0"/>
                  </a:cxn>
                  <a:cxn ang="0">
                    <a:pos x="17" y="48"/>
                  </a:cxn>
                  <a:cxn ang="0">
                    <a:pos x="0" y="48"/>
                  </a:cxn>
                  <a:cxn ang="0">
                    <a:pos x="33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48">
                    <a:moveTo>
                      <a:pt x="17" y="48"/>
                    </a:moveTo>
                    <a:lnTo>
                      <a:pt x="17" y="24"/>
                    </a:lnTo>
                    <a:lnTo>
                      <a:pt x="17" y="0"/>
                    </a:lnTo>
                    <a:lnTo>
                      <a:pt x="17" y="48"/>
                    </a:lnTo>
                    <a:close/>
                    <a:moveTo>
                      <a:pt x="0" y="48"/>
                    </a:moveTo>
                    <a:lnTo>
                      <a:pt x="33" y="48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6" name="Freeform 12"/>
              <p:cNvSpPr>
                <a:spLocks noEditPoints="1"/>
              </p:cNvSpPr>
              <p:nvPr/>
            </p:nvSpPr>
            <p:spPr bwMode="auto">
              <a:xfrm>
                <a:off x="1420813" y="1322388"/>
                <a:ext cx="52388" cy="84138"/>
              </a:xfrm>
              <a:custGeom>
                <a:avLst/>
                <a:gdLst/>
                <a:ahLst/>
                <a:cxnLst>
                  <a:cxn ang="0">
                    <a:pos x="14" y="51"/>
                  </a:cxn>
                  <a:cxn ang="0">
                    <a:pos x="14" y="27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19" y="27"/>
                  </a:cxn>
                  <a:cxn ang="0">
                    <a:pos x="19" y="51"/>
                  </a:cxn>
                  <a:cxn ang="0">
                    <a:pos x="14" y="51"/>
                  </a:cxn>
                  <a:cxn ang="0">
                    <a:pos x="0" y="48"/>
                  </a:cxn>
                  <a:cxn ang="0">
                    <a:pos x="33" y="48"/>
                  </a:cxn>
                  <a:cxn ang="0">
                    <a:pos x="33" y="53"/>
                  </a:cxn>
                  <a:cxn ang="0">
                    <a:pos x="0" y="53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53">
                    <a:moveTo>
                      <a:pt x="14" y="51"/>
                    </a:moveTo>
                    <a:lnTo>
                      <a:pt x="14" y="27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19" y="27"/>
                    </a:lnTo>
                    <a:lnTo>
                      <a:pt x="19" y="51"/>
                    </a:lnTo>
                    <a:lnTo>
                      <a:pt x="14" y="51"/>
                    </a:lnTo>
                    <a:close/>
                    <a:moveTo>
                      <a:pt x="0" y="48"/>
                    </a:moveTo>
                    <a:lnTo>
                      <a:pt x="33" y="48"/>
                    </a:lnTo>
                    <a:lnTo>
                      <a:pt x="33" y="53"/>
                    </a:lnTo>
                    <a:lnTo>
                      <a:pt x="0" y="53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7" name="Freeform 13"/>
              <p:cNvSpPr>
                <a:spLocks noEditPoints="1"/>
              </p:cNvSpPr>
              <p:nvPr/>
            </p:nvSpPr>
            <p:spPr bwMode="auto">
              <a:xfrm>
                <a:off x="2030413" y="381000"/>
                <a:ext cx="60325" cy="214313"/>
              </a:xfrm>
              <a:custGeom>
                <a:avLst/>
                <a:gdLst/>
                <a:ahLst/>
                <a:cxnLst>
                  <a:cxn ang="0">
                    <a:pos x="19" y="135"/>
                  </a:cxn>
                  <a:cxn ang="0">
                    <a:pos x="19" y="68"/>
                  </a:cxn>
                  <a:cxn ang="0">
                    <a:pos x="19" y="0"/>
                  </a:cxn>
                  <a:cxn ang="0">
                    <a:pos x="19" y="135"/>
                  </a:cxn>
                  <a:cxn ang="0">
                    <a:pos x="0" y="135"/>
                  </a:cxn>
                  <a:cxn ang="0">
                    <a:pos x="38" y="135"/>
                  </a:cxn>
                  <a:cxn ang="0">
                    <a:pos x="0" y="135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35">
                    <a:moveTo>
                      <a:pt x="19" y="135"/>
                    </a:moveTo>
                    <a:lnTo>
                      <a:pt x="19" y="68"/>
                    </a:lnTo>
                    <a:lnTo>
                      <a:pt x="19" y="0"/>
                    </a:lnTo>
                    <a:lnTo>
                      <a:pt x="19" y="135"/>
                    </a:lnTo>
                    <a:close/>
                    <a:moveTo>
                      <a:pt x="0" y="135"/>
                    </a:moveTo>
                    <a:lnTo>
                      <a:pt x="38" y="135"/>
                    </a:lnTo>
                    <a:lnTo>
                      <a:pt x="0" y="135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8" name="Freeform 14"/>
              <p:cNvSpPr>
                <a:spLocks noEditPoints="1"/>
              </p:cNvSpPr>
              <p:nvPr/>
            </p:nvSpPr>
            <p:spPr bwMode="auto">
              <a:xfrm>
                <a:off x="2030413" y="377825"/>
                <a:ext cx="60325" cy="220663"/>
              </a:xfrm>
              <a:custGeom>
                <a:avLst/>
                <a:gdLst/>
                <a:ahLst/>
                <a:cxnLst>
                  <a:cxn ang="0">
                    <a:pos x="17" y="137"/>
                  </a:cxn>
                  <a:cxn ang="0">
                    <a:pos x="17" y="70"/>
                  </a:cxn>
                  <a:cxn ang="0">
                    <a:pos x="17" y="2"/>
                  </a:cxn>
                  <a:cxn ang="0">
                    <a:pos x="21" y="2"/>
                  </a:cxn>
                  <a:cxn ang="0">
                    <a:pos x="21" y="70"/>
                  </a:cxn>
                  <a:cxn ang="0">
                    <a:pos x="21" y="137"/>
                  </a:cxn>
                  <a:cxn ang="0">
                    <a:pos x="17" y="137"/>
                  </a:cxn>
                  <a:cxn ang="0">
                    <a:pos x="0" y="134"/>
                  </a:cxn>
                  <a:cxn ang="0">
                    <a:pos x="38" y="134"/>
                  </a:cxn>
                  <a:cxn ang="0">
                    <a:pos x="38" y="139"/>
                  </a:cxn>
                  <a:cxn ang="0">
                    <a:pos x="0" y="139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39">
                    <a:moveTo>
                      <a:pt x="17" y="137"/>
                    </a:moveTo>
                    <a:lnTo>
                      <a:pt x="17" y="70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70"/>
                    </a:lnTo>
                    <a:lnTo>
                      <a:pt x="21" y="137"/>
                    </a:lnTo>
                    <a:lnTo>
                      <a:pt x="17" y="137"/>
                    </a:lnTo>
                    <a:close/>
                    <a:moveTo>
                      <a:pt x="0" y="134"/>
                    </a:moveTo>
                    <a:lnTo>
                      <a:pt x="38" y="134"/>
                    </a:lnTo>
                    <a:lnTo>
                      <a:pt x="38" y="139"/>
                    </a:lnTo>
                    <a:lnTo>
                      <a:pt x="0" y="139"/>
                    </a:lnTo>
                    <a:lnTo>
                      <a:pt x="0" y="13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9" name="Freeform 15"/>
              <p:cNvSpPr>
                <a:spLocks noEditPoints="1"/>
              </p:cNvSpPr>
              <p:nvPr/>
            </p:nvSpPr>
            <p:spPr bwMode="auto">
              <a:xfrm>
                <a:off x="2647950" y="100013"/>
                <a:ext cx="60325" cy="266700"/>
              </a:xfrm>
              <a:custGeom>
                <a:avLst/>
                <a:gdLst/>
                <a:ahLst/>
                <a:cxnLst>
                  <a:cxn ang="0">
                    <a:pos x="19" y="168"/>
                  </a:cxn>
                  <a:cxn ang="0">
                    <a:pos x="19" y="84"/>
                  </a:cxn>
                  <a:cxn ang="0">
                    <a:pos x="19" y="0"/>
                  </a:cxn>
                  <a:cxn ang="0">
                    <a:pos x="19" y="168"/>
                  </a:cxn>
                  <a:cxn ang="0">
                    <a:pos x="0" y="168"/>
                  </a:cxn>
                  <a:cxn ang="0">
                    <a:pos x="38" y="168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68">
                    <a:moveTo>
                      <a:pt x="19" y="168"/>
                    </a:moveTo>
                    <a:lnTo>
                      <a:pt x="19" y="84"/>
                    </a:lnTo>
                    <a:lnTo>
                      <a:pt x="19" y="0"/>
                    </a:lnTo>
                    <a:lnTo>
                      <a:pt x="19" y="168"/>
                    </a:lnTo>
                    <a:close/>
                    <a:moveTo>
                      <a:pt x="0" y="168"/>
                    </a:moveTo>
                    <a:lnTo>
                      <a:pt x="38" y="168"/>
                    </a:lnTo>
                    <a:lnTo>
                      <a:pt x="0" y="16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0" name="Freeform 16"/>
              <p:cNvSpPr>
                <a:spLocks noEditPoints="1"/>
              </p:cNvSpPr>
              <p:nvPr/>
            </p:nvSpPr>
            <p:spPr bwMode="auto">
              <a:xfrm>
                <a:off x="2647950" y="95250"/>
                <a:ext cx="60325" cy="274638"/>
              </a:xfrm>
              <a:custGeom>
                <a:avLst/>
                <a:gdLst/>
                <a:ahLst/>
                <a:cxnLst>
                  <a:cxn ang="0">
                    <a:pos x="16" y="171"/>
                  </a:cxn>
                  <a:cxn ang="0">
                    <a:pos x="16" y="87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1" y="87"/>
                  </a:cxn>
                  <a:cxn ang="0">
                    <a:pos x="21" y="171"/>
                  </a:cxn>
                  <a:cxn ang="0">
                    <a:pos x="16" y="171"/>
                  </a:cxn>
                  <a:cxn ang="0">
                    <a:pos x="0" y="168"/>
                  </a:cxn>
                  <a:cxn ang="0">
                    <a:pos x="38" y="168"/>
                  </a:cxn>
                  <a:cxn ang="0">
                    <a:pos x="38" y="173"/>
                  </a:cxn>
                  <a:cxn ang="0">
                    <a:pos x="0" y="173"/>
                  </a:cxn>
                  <a:cxn ang="0">
                    <a:pos x="0" y="168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73">
                    <a:moveTo>
                      <a:pt x="16" y="171"/>
                    </a:moveTo>
                    <a:lnTo>
                      <a:pt x="16" y="87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1" y="87"/>
                    </a:lnTo>
                    <a:lnTo>
                      <a:pt x="21" y="171"/>
                    </a:lnTo>
                    <a:lnTo>
                      <a:pt x="16" y="171"/>
                    </a:lnTo>
                    <a:close/>
                    <a:moveTo>
                      <a:pt x="0" y="168"/>
                    </a:moveTo>
                    <a:lnTo>
                      <a:pt x="38" y="168"/>
                    </a:lnTo>
                    <a:lnTo>
                      <a:pt x="38" y="173"/>
                    </a:lnTo>
                    <a:lnTo>
                      <a:pt x="0" y="173"/>
                    </a:lnTo>
                    <a:lnTo>
                      <a:pt x="0" y="16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1" name="Freeform 17"/>
              <p:cNvSpPr>
                <a:spLocks noEditPoints="1"/>
              </p:cNvSpPr>
              <p:nvPr/>
            </p:nvSpPr>
            <p:spPr bwMode="auto">
              <a:xfrm>
                <a:off x="3263900" y="198438"/>
                <a:ext cx="61913" cy="350838"/>
              </a:xfrm>
              <a:custGeom>
                <a:avLst/>
                <a:gdLst/>
                <a:ahLst/>
                <a:cxnLst>
                  <a:cxn ang="0">
                    <a:pos x="20" y="221"/>
                  </a:cxn>
                  <a:cxn ang="0">
                    <a:pos x="20" y="111"/>
                  </a:cxn>
                  <a:cxn ang="0">
                    <a:pos x="20" y="0"/>
                  </a:cxn>
                  <a:cxn ang="0">
                    <a:pos x="20" y="221"/>
                  </a:cxn>
                  <a:cxn ang="0">
                    <a:pos x="0" y="221"/>
                  </a:cxn>
                  <a:cxn ang="0">
                    <a:pos x="39" y="221"/>
                  </a:cxn>
                  <a:cxn ang="0">
                    <a:pos x="0" y="221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221">
                    <a:moveTo>
                      <a:pt x="20" y="221"/>
                    </a:moveTo>
                    <a:lnTo>
                      <a:pt x="20" y="111"/>
                    </a:lnTo>
                    <a:lnTo>
                      <a:pt x="20" y="0"/>
                    </a:lnTo>
                    <a:lnTo>
                      <a:pt x="20" y="221"/>
                    </a:lnTo>
                    <a:close/>
                    <a:moveTo>
                      <a:pt x="0" y="221"/>
                    </a:moveTo>
                    <a:lnTo>
                      <a:pt x="39" y="221"/>
                    </a:lnTo>
                    <a:lnTo>
                      <a:pt x="0" y="221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2" name="Freeform 18"/>
              <p:cNvSpPr>
                <a:spLocks noEditPoints="1"/>
              </p:cNvSpPr>
              <p:nvPr/>
            </p:nvSpPr>
            <p:spPr bwMode="auto">
              <a:xfrm>
                <a:off x="3263900" y="195263"/>
                <a:ext cx="61913" cy="357188"/>
              </a:xfrm>
              <a:custGeom>
                <a:avLst/>
                <a:gdLst/>
                <a:ahLst/>
                <a:cxnLst>
                  <a:cxn ang="0">
                    <a:pos x="17" y="223"/>
                  </a:cxn>
                  <a:cxn ang="0">
                    <a:pos x="17" y="113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113"/>
                  </a:cxn>
                  <a:cxn ang="0">
                    <a:pos x="22" y="223"/>
                  </a:cxn>
                  <a:cxn ang="0">
                    <a:pos x="17" y="223"/>
                  </a:cxn>
                  <a:cxn ang="0">
                    <a:pos x="0" y="221"/>
                  </a:cxn>
                  <a:cxn ang="0">
                    <a:pos x="39" y="221"/>
                  </a:cxn>
                  <a:cxn ang="0">
                    <a:pos x="39" y="225"/>
                  </a:cxn>
                  <a:cxn ang="0">
                    <a:pos x="0" y="225"/>
                  </a:cxn>
                  <a:cxn ang="0">
                    <a:pos x="0" y="221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225">
                    <a:moveTo>
                      <a:pt x="17" y="223"/>
                    </a:moveTo>
                    <a:lnTo>
                      <a:pt x="17" y="113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113"/>
                    </a:lnTo>
                    <a:lnTo>
                      <a:pt x="22" y="223"/>
                    </a:lnTo>
                    <a:lnTo>
                      <a:pt x="17" y="223"/>
                    </a:lnTo>
                    <a:close/>
                    <a:moveTo>
                      <a:pt x="0" y="221"/>
                    </a:moveTo>
                    <a:lnTo>
                      <a:pt x="39" y="221"/>
                    </a:lnTo>
                    <a:lnTo>
                      <a:pt x="39" y="225"/>
                    </a:lnTo>
                    <a:lnTo>
                      <a:pt x="0" y="225"/>
                    </a:lnTo>
                    <a:lnTo>
                      <a:pt x="0" y="221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3" name="Freeform 19"/>
              <p:cNvSpPr>
                <a:spLocks noEditPoints="1"/>
              </p:cNvSpPr>
              <p:nvPr/>
            </p:nvSpPr>
            <p:spPr bwMode="auto">
              <a:xfrm>
                <a:off x="3881438" y="184150"/>
                <a:ext cx="60325" cy="495300"/>
              </a:xfrm>
              <a:custGeom>
                <a:avLst/>
                <a:gdLst/>
                <a:ahLst/>
                <a:cxnLst>
                  <a:cxn ang="0">
                    <a:pos x="19" y="312"/>
                  </a:cxn>
                  <a:cxn ang="0">
                    <a:pos x="19" y="156"/>
                  </a:cxn>
                  <a:cxn ang="0">
                    <a:pos x="19" y="0"/>
                  </a:cxn>
                  <a:cxn ang="0">
                    <a:pos x="19" y="312"/>
                  </a:cxn>
                  <a:cxn ang="0">
                    <a:pos x="0" y="312"/>
                  </a:cxn>
                  <a:cxn ang="0">
                    <a:pos x="38" y="312"/>
                  </a:cxn>
                  <a:cxn ang="0">
                    <a:pos x="0" y="31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312">
                    <a:moveTo>
                      <a:pt x="19" y="312"/>
                    </a:moveTo>
                    <a:lnTo>
                      <a:pt x="19" y="156"/>
                    </a:lnTo>
                    <a:lnTo>
                      <a:pt x="19" y="0"/>
                    </a:lnTo>
                    <a:lnTo>
                      <a:pt x="19" y="312"/>
                    </a:lnTo>
                    <a:close/>
                    <a:moveTo>
                      <a:pt x="0" y="312"/>
                    </a:moveTo>
                    <a:lnTo>
                      <a:pt x="38" y="312"/>
                    </a:lnTo>
                    <a:lnTo>
                      <a:pt x="0" y="312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4" name="Freeform 20"/>
              <p:cNvSpPr>
                <a:spLocks noEditPoints="1"/>
              </p:cNvSpPr>
              <p:nvPr/>
            </p:nvSpPr>
            <p:spPr bwMode="auto">
              <a:xfrm>
                <a:off x="3881438" y="179388"/>
                <a:ext cx="60325" cy="503238"/>
              </a:xfrm>
              <a:custGeom>
                <a:avLst/>
                <a:gdLst/>
                <a:ahLst/>
                <a:cxnLst>
                  <a:cxn ang="0">
                    <a:pos x="17" y="315"/>
                  </a:cxn>
                  <a:cxn ang="0">
                    <a:pos x="17" y="159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159"/>
                  </a:cxn>
                  <a:cxn ang="0">
                    <a:pos x="22" y="315"/>
                  </a:cxn>
                  <a:cxn ang="0">
                    <a:pos x="17" y="315"/>
                  </a:cxn>
                  <a:cxn ang="0">
                    <a:pos x="0" y="312"/>
                  </a:cxn>
                  <a:cxn ang="0">
                    <a:pos x="38" y="312"/>
                  </a:cxn>
                  <a:cxn ang="0">
                    <a:pos x="38" y="317"/>
                  </a:cxn>
                  <a:cxn ang="0">
                    <a:pos x="0" y="317"/>
                  </a:cxn>
                  <a:cxn ang="0">
                    <a:pos x="0" y="31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317">
                    <a:moveTo>
                      <a:pt x="17" y="315"/>
                    </a:moveTo>
                    <a:lnTo>
                      <a:pt x="17" y="159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159"/>
                    </a:lnTo>
                    <a:lnTo>
                      <a:pt x="22" y="315"/>
                    </a:lnTo>
                    <a:lnTo>
                      <a:pt x="17" y="315"/>
                    </a:lnTo>
                    <a:close/>
                    <a:moveTo>
                      <a:pt x="0" y="312"/>
                    </a:moveTo>
                    <a:lnTo>
                      <a:pt x="38" y="312"/>
                    </a:lnTo>
                    <a:lnTo>
                      <a:pt x="38" y="317"/>
                    </a:lnTo>
                    <a:lnTo>
                      <a:pt x="0" y="317"/>
                    </a:lnTo>
                    <a:lnTo>
                      <a:pt x="0" y="312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5" name="Freeform 21"/>
              <p:cNvSpPr>
                <a:spLocks noEditPoints="1"/>
              </p:cNvSpPr>
              <p:nvPr/>
            </p:nvSpPr>
            <p:spPr bwMode="auto">
              <a:xfrm>
                <a:off x="1557338" y="1654175"/>
                <a:ext cx="53975" cy="7938"/>
              </a:xfrm>
              <a:custGeom>
                <a:avLst/>
                <a:gdLst/>
                <a:ahLst/>
                <a:cxnLst>
                  <a:cxn ang="0">
                    <a:pos x="17" y="5"/>
                  </a:cxn>
                  <a:cxn ang="0">
                    <a:pos x="17" y="2"/>
                  </a:cxn>
                  <a:cxn ang="0">
                    <a:pos x="17" y="0"/>
                  </a:cxn>
                  <a:cxn ang="0">
                    <a:pos x="17" y="5"/>
                  </a:cxn>
                  <a:cxn ang="0">
                    <a:pos x="0" y="5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5">
                    <a:moveTo>
                      <a:pt x="17" y="5"/>
                    </a:moveTo>
                    <a:lnTo>
                      <a:pt x="17" y="2"/>
                    </a:lnTo>
                    <a:lnTo>
                      <a:pt x="17" y="0"/>
                    </a:lnTo>
                    <a:lnTo>
                      <a:pt x="17" y="5"/>
                    </a:lnTo>
                    <a:close/>
                    <a:moveTo>
                      <a:pt x="0" y="5"/>
                    </a:moveTo>
                    <a:lnTo>
                      <a:pt x="34" y="5"/>
                    </a:lnTo>
                    <a:lnTo>
                      <a:pt x="0" y="5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6" name="Freeform 22"/>
              <p:cNvSpPr>
                <a:spLocks noEditPoints="1"/>
              </p:cNvSpPr>
              <p:nvPr/>
            </p:nvSpPr>
            <p:spPr bwMode="auto">
              <a:xfrm>
                <a:off x="1557338" y="1651000"/>
                <a:ext cx="53975" cy="14288"/>
              </a:xfrm>
              <a:custGeom>
                <a:avLst/>
                <a:gdLst/>
                <a:ahLst/>
                <a:cxnLst>
                  <a:cxn ang="0">
                    <a:pos x="15" y="7"/>
                  </a:cxn>
                  <a:cxn ang="0">
                    <a:pos x="15" y="4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19" y="4"/>
                  </a:cxn>
                  <a:cxn ang="0">
                    <a:pos x="19" y="7"/>
                  </a:cxn>
                  <a:cxn ang="0">
                    <a:pos x="15" y="7"/>
                  </a:cxn>
                  <a:cxn ang="0">
                    <a:pos x="0" y="4"/>
                  </a:cxn>
                  <a:cxn ang="0">
                    <a:pos x="34" y="4"/>
                  </a:cxn>
                  <a:cxn ang="0">
                    <a:pos x="34" y="9"/>
                  </a:cxn>
                  <a:cxn ang="0">
                    <a:pos x="0" y="9"/>
                  </a:cxn>
                  <a:cxn ang="0">
                    <a:pos x="0" y="4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4" h="9">
                    <a:moveTo>
                      <a:pt x="15" y="7"/>
                    </a:moveTo>
                    <a:lnTo>
                      <a:pt x="15" y="4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19" y="4"/>
                    </a:lnTo>
                    <a:lnTo>
                      <a:pt x="19" y="7"/>
                    </a:lnTo>
                    <a:lnTo>
                      <a:pt x="15" y="7"/>
                    </a:lnTo>
                    <a:close/>
                    <a:moveTo>
                      <a:pt x="0" y="4"/>
                    </a:moveTo>
                    <a:lnTo>
                      <a:pt x="34" y="4"/>
                    </a:lnTo>
                    <a:lnTo>
                      <a:pt x="34" y="9"/>
                    </a:lnTo>
                    <a:lnTo>
                      <a:pt x="0" y="9"/>
                    </a:lnTo>
                    <a:lnTo>
                      <a:pt x="0" y="4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7" name="Freeform 23"/>
              <p:cNvSpPr>
                <a:spLocks noEditPoints="1"/>
              </p:cNvSpPr>
              <p:nvPr/>
            </p:nvSpPr>
            <p:spPr bwMode="auto">
              <a:xfrm>
                <a:off x="2166938" y="1471613"/>
                <a:ext cx="61913" cy="30163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19" y="9"/>
                  </a:cxn>
                  <a:cxn ang="0">
                    <a:pos x="19" y="0"/>
                  </a:cxn>
                  <a:cxn ang="0">
                    <a:pos x="19" y="19"/>
                  </a:cxn>
                  <a:cxn ang="0">
                    <a:pos x="0" y="19"/>
                  </a:cxn>
                  <a:cxn ang="0">
                    <a:pos x="39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9">
                    <a:moveTo>
                      <a:pt x="19" y="19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19" y="19"/>
                    </a:lnTo>
                    <a:close/>
                    <a:moveTo>
                      <a:pt x="0" y="19"/>
                    </a:moveTo>
                    <a:lnTo>
                      <a:pt x="39" y="19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8" name="Freeform 24"/>
              <p:cNvSpPr>
                <a:spLocks noEditPoints="1"/>
              </p:cNvSpPr>
              <p:nvPr/>
            </p:nvSpPr>
            <p:spPr bwMode="auto">
              <a:xfrm>
                <a:off x="2166938" y="1466850"/>
                <a:ext cx="61913" cy="38100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17" y="12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12"/>
                  </a:cxn>
                  <a:cxn ang="0">
                    <a:pos x="22" y="22"/>
                  </a:cxn>
                  <a:cxn ang="0">
                    <a:pos x="17" y="22"/>
                  </a:cxn>
                  <a:cxn ang="0">
                    <a:pos x="0" y="20"/>
                  </a:cxn>
                  <a:cxn ang="0">
                    <a:pos x="39" y="20"/>
                  </a:cxn>
                  <a:cxn ang="0">
                    <a:pos x="39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24">
                    <a:moveTo>
                      <a:pt x="17" y="22"/>
                    </a:moveTo>
                    <a:lnTo>
                      <a:pt x="17" y="12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12"/>
                    </a:lnTo>
                    <a:lnTo>
                      <a:pt x="22" y="22"/>
                    </a:lnTo>
                    <a:lnTo>
                      <a:pt x="17" y="22"/>
                    </a:lnTo>
                    <a:close/>
                    <a:moveTo>
                      <a:pt x="0" y="20"/>
                    </a:moveTo>
                    <a:lnTo>
                      <a:pt x="39" y="20"/>
                    </a:lnTo>
                    <a:lnTo>
                      <a:pt x="39" y="24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9" name="Freeform 25"/>
              <p:cNvSpPr>
                <a:spLocks noEditPoints="1"/>
              </p:cNvSpPr>
              <p:nvPr/>
            </p:nvSpPr>
            <p:spPr bwMode="auto">
              <a:xfrm>
                <a:off x="2784475" y="1509713"/>
                <a:ext cx="60325" cy="38100"/>
              </a:xfrm>
              <a:custGeom>
                <a:avLst/>
                <a:gdLst/>
                <a:ahLst/>
                <a:cxnLst>
                  <a:cxn ang="0">
                    <a:pos x="19" y="24"/>
                  </a:cxn>
                  <a:cxn ang="0">
                    <a:pos x="19" y="12"/>
                  </a:cxn>
                  <a:cxn ang="0">
                    <a:pos x="19" y="0"/>
                  </a:cxn>
                  <a:cxn ang="0">
                    <a:pos x="19" y="24"/>
                  </a:cxn>
                  <a:cxn ang="0">
                    <a:pos x="0" y="24"/>
                  </a:cxn>
                  <a:cxn ang="0">
                    <a:pos x="38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lnTo>
                      <a:pt x="19" y="12"/>
                    </a:lnTo>
                    <a:lnTo>
                      <a:pt x="19" y="0"/>
                    </a:lnTo>
                    <a:lnTo>
                      <a:pt x="19" y="24"/>
                    </a:lnTo>
                    <a:close/>
                    <a:moveTo>
                      <a:pt x="0" y="24"/>
                    </a:moveTo>
                    <a:lnTo>
                      <a:pt x="38" y="24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0" name="Freeform 26"/>
              <p:cNvSpPr>
                <a:spLocks noEditPoints="1"/>
              </p:cNvSpPr>
              <p:nvPr/>
            </p:nvSpPr>
            <p:spPr bwMode="auto">
              <a:xfrm>
                <a:off x="2784475" y="1504950"/>
                <a:ext cx="60325" cy="46038"/>
              </a:xfrm>
              <a:custGeom>
                <a:avLst/>
                <a:gdLst/>
                <a:ahLst/>
                <a:cxnLst>
                  <a:cxn ang="0">
                    <a:pos x="17" y="27"/>
                  </a:cxn>
                  <a:cxn ang="0">
                    <a:pos x="17" y="15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15"/>
                  </a:cxn>
                  <a:cxn ang="0">
                    <a:pos x="22" y="27"/>
                  </a:cxn>
                  <a:cxn ang="0">
                    <a:pos x="17" y="27"/>
                  </a:cxn>
                  <a:cxn ang="0">
                    <a:pos x="0" y="24"/>
                  </a:cxn>
                  <a:cxn ang="0">
                    <a:pos x="38" y="24"/>
                  </a:cxn>
                  <a:cxn ang="0">
                    <a:pos x="38" y="29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29">
                    <a:moveTo>
                      <a:pt x="17" y="27"/>
                    </a:moveTo>
                    <a:lnTo>
                      <a:pt x="17" y="15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15"/>
                    </a:lnTo>
                    <a:lnTo>
                      <a:pt x="22" y="27"/>
                    </a:lnTo>
                    <a:lnTo>
                      <a:pt x="17" y="27"/>
                    </a:lnTo>
                    <a:close/>
                    <a:moveTo>
                      <a:pt x="0" y="24"/>
                    </a:moveTo>
                    <a:lnTo>
                      <a:pt x="38" y="24"/>
                    </a:lnTo>
                    <a:lnTo>
                      <a:pt x="38" y="29"/>
                    </a:lnTo>
                    <a:lnTo>
                      <a:pt x="0" y="29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1" name="Freeform 27"/>
              <p:cNvSpPr>
                <a:spLocks noEditPoints="1"/>
              </p:cNvSpPr>
              <p:nvPr/>
            </p:nvSpPr>
            <p:spPr bwMode="auto">
              <a:xfrm>
                <a:off x="3402013" y="1281113"/>
                <a:ext cx="60325" cy="144463"/>
              </a:xfrm>
              <a:custGeom>
                <a:avLst/>
                <a:gdLst/>
                <a:ahLst/>
                <a:cxnLst>
                  <a:cxn ang="0">
                    <a:pos x="19" y="91"/>
                  </a:cxn>
                  <a:cxn ang="0">
                    <a:pos x="19" y="45"/>
                  </a:cxn>
                  <a:cxn ang="0">
                    <a:pos x="19" y="0"/>
                  </a:cxn>
                  <a:cxn ang="0">
                    <a:pos x="19" y="91"/>
                  </a:cxn>
                  <a:cxn ang="0">
                    <a:pos x="0" y="91"/>
                  </a:cxn>
                  <a:cxn ang="0">
                    <a:pos x="38" y="91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91">
                    <a:moveTo>
                      <a:pt x="19" y="91"/>
                    </a:moveTo>
                    <a:lnTo>
                      <a:pt x="19" y="45"/>
                    </a:lnTo>
                    <a:lnTo>
                      <a:pt x="19" y="0"/>
                    </a:lnTo>
                    <a:lnTo>
                      <a:pt x="19" y="91"/>
                    </a:lnTo>
                    <a:close/>
                    <a:moveTo>
                      <a:pt x="0" y="91"/>
                    </a:moveTo>
                    <a:lnTo>
                      <a:pt x="38" y="91"/>
                    </a:lnTo>
                    <a:lnTo>
                      <a:pt x="0" y="91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2" name="Freeform 28"/>
              <p:cNvSpPr>
                <a:spLocks noEditPoints="1"/>
              </p:cNvSpPr>
              <p:nvPr/>
            </p:nvSpPr>
            <p:spPr bwMode="auto">
              <a:xfrm>
                <a:off x="3402013" y="1276350"/>
                <a:ext cx="60325" cy="152400"/>
              </a:xfrm>
              <a:custGeom>
                <a:avLst/>
                <a:gdLst/>
                <a:ahLst/>
                <a:cxnLst>
                  <a:cxn ang="0">
                    <a:pos x="16" y="94"/>
                  </a:cxn>
                  <a:cxn ang="0">
                    <a:pos x="16" y="48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1" y="48"/>
                  </a:cxn>
                  <a:cxn ang="0">
                    <a:pos x="21" y="94"/>
                  </a:cxn>
                  <a:cxn ang="0">
                    <a:pos x="16" y="94"/>
                  </a:cxn>
                  <a:cxn ang="0">
                    <a:pos x="0" y="92"/>
                  </a:cxn>
                  <a:cxn ang="0">
                    <a:pos x="38" y="92"/>
                  </a:cxn>
                  <a:cxn ang="0">
                    <a:pos x="38" y="96"/>
                  </a:cxn>
                  <a:cxn ang="0">
                    <a:pos x="0" y="96"/>
                  </a:cxn>
                  <a:cxn ang="0">
                    <a:pos x="0" y="9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96">
                    <a:moveTo>
                      <a:pt x="16" y="94"/>
                    </a:moveTo>
                    <a:lnTo>
                      <a:pt x="16" y="48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1" y="48"/>
                    </a:lnTo>
                    <a:lnTo>
                      <a:pt x="21" y="94"/>
                    </a:lnTo>
                    <a:lnTo>
                      <a:pt x="16" y="94"/>
                    </a:lnTo>
                    <a:close/>
                    <a:moveTo>
                      <a:pt x="0" y="92"/>
                    </a:moveTo>
                    <a:lnTo>
                      <a:pt x="38" y="92"/>
                    </a:lnTo>
                    <a:lnTo>
                      <a:pt x="38" y="96"/>
                    </a:lnTo>
                    <a:lnTo>
                      <a:pt x="0" y="96"/>
                    </a:lnTo>
                    <a:lnTo>
                      <a:pt x="0" y="92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3" name="Freeform 29"/>
              <p:cNvSpPr>
                <a:spLocks noEditPoints="1"/>
              </p:cNvSpPr>
              <p:nvPr/>
            </p:nvSpPr>
            <p:spPr bwMode="auto">
              <a:xfrm>
                <a:off x="4017963" y="1112838"/>
                <a:ext cx="61913" cy="160338"/>
              </a:xfrm>
              <a:custGeom>
                <a:avLst/>
                <a:gdLst/>
                <a:ahLst/>
                <a:cxnLst>
                  <a:cxn ang="0">
                    <a:pos x="20" y="101"/>
                  </a:cxn>
                  <a:cxn ang="0">
                    <a:pos x="20" y="51"/>
                  </a:cxn>
                  <a:cxn ang="0">
                    <a:pos x="20" y="0"/>
                  </a:cxn>
                  <a:cxn ang="0">
                    <a:pos x="20" y="101"/>
                  </a:cxn>
                  <a:cxn ang="0">
                    <a:pos x="0" y="101"/>
                  </a:cxn>
                  <a:cxn ang="0">
                    <a:pos x="39" y="101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01">
                    <a:moveTo>
                      <a:pt x="20" y="101"/>
                    </a:moveTo>
                    <a:lnTo>
                      <a:pt x="20" y="51"/>
                    </a:lnTo>
                    <a:lnTo>
                      <a:pt x="20" y="0"/>
                    </a:lnTo>
                    <a:lnTo>
                      <a:pt x="20" y="101"/>
                    </a:lnTo>
                    <a:close/>
                    <a:moveTo>
                      <a:pt x="0" y="101"/>
                    </a:moveTo>
                    <a:lnTo>
                      <a:pt x="39" y="101"/>
                    </a:lnTo>
                    <a:lnTo>
                      <a:pt x="0" y="101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4" name="Freeform 30"/>
              <p:cNvSpPr>
                <a:spLocks noEditPoints="1"/>
              </p:cNvSpPr>
              <p:nvPr/>
            </p:nvSpPr>
            <p:spPr bwMode="auto">
              <a:xfrm>
                <a:off x="4017963" y="1109663"/>
                <a:ext cx="61913" cy="166688"/>
              </a:xfrm>
              <a:custGeom>
                <a:avLst/>
                <a:gdLst/>
                <a:ahLst/>
                <a:cxnLst>
                  <a:cxn ang="0">
                    <a:pos x="17" y="103"/>
                  </a:cxn>
                  <a:cxn ang="0">
                    <a:pos x="17" y="53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53"/>
                  </a:cxn>
                  <a:cxn ang="0">
                    <a:pos x="22" y="103"/>
                  </a:cxn>
                  <a:cxn ang="0">
                    <a:pos x="17" y="103"/>
                  </a:cxn>
                  <a:cxn ang="0">
                    <a:pos x="0" y="101"/>
                  </a:cxn>
                  <a:cxn ang="0">
                    <a:pos x="39" y="101"/>
                  </a:cxn>
                  <a:cxn ang="0">
                    <a:pos x="39" y="105"/>
                  </a:cxn>
                  <a:cxn ang="0">
                    <a:pos x="0" y="105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105">
                    <a:moveTo>
                      <a:pt x="17" y="103"/>
                    </a:moveTo>
                    <a:lnTo>
                      <a:pt x="17" y="53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53"/>
                    </a:lnTo>
                    <a:lnTo>
                      <a:pt x="22" y="103"/>
                    </a:lnTo>
                    <a:lnTo>
                      <a:pt x="17" y="103"/>
                    </a:lnTo>
                    <a:close/>
                    <a:moveTo>
                      <a:pt x="0" y="101"/>
                    </a:moveTo>
                    <a:lnTo>
                      <a:pt x="39" y="101"/>
                    </a:lnTo>
                    <a:lnTo>
                      <a:pt x="39" y="105"/>
                    </a:lnTo>
                    <a:lnTo>
                      <a:pt x="0" y="105"/>
                    </a:lnTo>
                    <a:lnTo>
                      <a:pt x="0" y="101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5" name="Freeform 31"/>
              <p:cNvSpPr>
                <a:spLocks noEditPoints="1"/>
              </p:cNvSpPr>
              <p:nvPr/>
            </p:nvSpPr>
            <p:spPr bwMode="auto">
              <a:xfrm>
                <a:off x="1695450" y="1524000"/>
                <a:ext cx="52388" cy="31750"/>
              </a:xfrm>
              <a:custGeom>
                <a:avLst/>
                <a:gdLst/>
                <a:ahLst/>
                <a:cxnLst>
                  <a:cxn ang="0">
                    <a:pos x="16" y="20"/>
                  </a:cxn>
                  <a:cxn ang="0">
                    <a:pos x="16" y="10"/>
                  </a:cxn>
                  <a:cxn ang="0">
                    <a:pos x="16" y="0"/>
                  </a:cxn>
                  <a:cxn ang="0">
                    <a:pos x="16" y="20"/>
                  </a:cxn>
                  <a:cxn ang="0">
                    <a:pos x="0" y="20"/>
                  </a:cxn>
                  <a:cxn ang="0">
                    <a:pos x="33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20">
                    <a:moveTo>
                      <a:pt x="16" y="20"/>
                    </a:moveTo>
                    <a:lnTo>
                      <a:pt x="16" y="10"/>
                    </a:lnTo>
                    <a:lnTo>
                      <a:pt x="16" y="0"/>
                    </a:lnTo>
                    <a:lnTo>
                      <a:pt x="16" y="20"/>
                    </a:lnTo>
                    <a:close/>
                    <a:moveTo>
                      <a:pt x="0" y="20"/>
                    </a:moveTo>
                    <a:lnTo>
                      <a:pt x="33" y="20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6" name="Freeform 32"/>
              <p:cNvSpPr>
                <a:spLocks noEditPoints="1"/>
              </p:cNvSpPr>
              <p:nvPr/>
            </p:nvSpPr>
            <p:spPr bwMode="auto">
              <a:xfrm>
                <a:off x="1695450" y="1520825"/>
                <a:ext cx="52388" cy="38100"/>
              </a:xfrm>
              <a:custGeom>
                <a:avLst/>
                <a:gdLst/>
                <a:ahLst/>
                <a:cxnLst>
                  <a:cxn ang="0">
                    <a:pos x="14" y="22"/>
                  </a:cxn>
                  <a:cxn ang="0">
                    <a:pos x="14" y="12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12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0" y="19"/>
                  </a:cxn>
                  <a:cxn ang="0">
                    <a:pos x="33" y="19"/>
                  </a:cxn>
                  <a:cxn ang="0">
                    <a:pos x="33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24">
                    <a:moveTo>
                      <a:pt x="14" y="22"/>
                    </a:moveTo>
                    <a:lnTo>
                      <a:pt x="14" y="12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12"/>
                    </a:lnTo>
                    <a:lnTo>
                      <a:pt x="19" y="22"/>
                    </a:lnTo>
                    <a:lnTo>
                      <a:pt x="14" y="22"/>
                    </a:lnTo>
                    <a:close/>
                    <a:moveTo>
                      <a:pt x="0" y="19"/>
                    </a:moveTo>
                    <a:lnTo>
                      <a:pt x="33" y="19"/>
                    </a:lnTo>
                    <a:lnTo>
                      <a:pt x="33" y="24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7" name="Freeform 33"/>
              <p:cNvSpPr>
                <a:spLocks noEditPoints="1"/>
              </p:cNvSpPr>
              <p:nvPr/>
            </p:nvSpPr>
            <p:spPr bwMode="auto">
              <a:xfrm>
                <a:off x="2305050" y="1455738"/>
                <a:ext cx="60325" cy="61913"/>
              </a:xfrm>
              <a:custGeom>
                <a:avLst/>
                <a:gdLst/>
                <a:ahLst/>
                <a:cxnLst>
                  <a:cxn ang="0">
                    <a:pos x="19" y="39"/>
                  </a:cxn>
                  <a:cxn ang="0">
                    <a:pos x="19" y="19"/>
                  </a:cxn>
                  <a:cxn ang="0">
                    <a:pos x="19" y="0"/>
                  </a:cxn>
                  <a:cxn ang="0">
                    <a:pos x="19" y="39"/>
                  </a:cxn>
                  <a:cxn ang="0">
                    <a:pos x="0" y="39"/>
                  </a:cxn>
                  <a:cxn ang="0">
                    <a:pos x="38" y="39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39">
                    <a:moveTo>
                      <a:pt x="19" y="39"/>
                    </a:moveTo>
                    <a:lnTo>
                      <a:pt x="19" y="19"/>
                    </a:lnTo>
                    <a:lnTo>
                      <a:pt x="19" y="0"/>
                    </a:lnTo>
                    <a:lnTo>
                      <a:pt x="19" y="39"/>
                    </a:lnTo>
                    <a:close/>
                    <a:moveTo>
                      <a:pt x="0" y="39"/>
                    </a:moveTo>
                    <a:lnTo>
                      <a:pt x="38" y="39"/>
                    </a:lnTo>
                    <a:lnTo>
                      <a:pt x="0" y="3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8" name="Freeform 34"/>
              <p:cNvSpPr>
                <a:spLocks noEditPoints="1"/>
              </p:cNvSpPr>
              <p:nvPr/>
            </p:nvSpPr>
            <p:spPr bwMode="auto">
              <a:xfrm>
                <a:off x="2305050" y="1452563"/>
                <a:ext cx="60325" cy="68263"/>
              </a:xfrm>
              <a:custGeom>
                <a:avLst/>
                <a:gdLst/>
                <a:ahLst/>
                <a:cxnLst>
                  <a:cxn ang="0">
                    <a:pos x="16" y="41"/>
                  </a:cxn>
                  <a:cxn ang="0">
                    <a:pos x="16" y="21"/>
                  </a:cxn>
                  <a:cxn ang="0">
                    <a:pos x="16" y="2"/>
                  </a:cxn>
                  <a:cxn ang="0">
                    <a:pos x="21" y="2"/>
                  </a:cxn>
                  <a:cxn ang="0">
                    <a:pos x="21" y="21"/>
                  </a:cxn>
                  <a:cxn ang="0">
                    <a:pos x="21" y="41"/>
                  </a:cxn>
                  <a:cxn ang="0">
                    <a:pos x="16" y="41"/>
                  </a:cxn>
                  <a:cxn ang="0">
                    <a:pos x="0" y="38"/>
                  </a:cxn>
                  <a:cxn ang="0">
                    <a:pos x="38" y="38"/>
                  </a:cxn>
                  <a:cxn ang="0">
                    <a:pos x="38" y="43"/>
                  </a:cxn>
                  <a:cxn ang="0">
                    <a:pos x="0" y="43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43">
                    <a:moveTo>
                      <a:pt x="16" y="41"/>
                    </a:moveTo>
                    <a:lnTo>
                      <a:pt x="16" y="21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1" y="21"/>
                    </a:lnTo>
                    <a:lnTo>
                      <a:pt x="21" y="41"/>
                    </a:lnTo>
                    <a:lnTo>
                      <a:pt x="16" y="41"/>
                    </a:lnTo>
                    <a:close/>
                    <a:moveTo>
                      <a:pt x="0" y="38"/>
                    </a:moveTo>
                    <a:lnTo>
                      <a:pt x="38" y="38"/>
                    </a:lnTo>
                    <a:lnTo>
                      <a:pt x="38" y="43"/>
                    </a:lnTo>
                    <a:lnTo>
                      <a:pt x="0" y="43"/>
                    </a:lnTo>
                    <a:lnTo>
                      <a:pt x="0" y="3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9" name="Freeform 35"/>
              <p:cNvSpPr>
                <a:spLocks noEditPoints="1"/>
              </p:cNvSpPr>
              <p:nvPr/>
            </p:nvSpPr>
            <p:spPr bwMode="auto">
              <a:xfrm>
                <a:off x="2921000" y="1243013"/>
                <a:ext cx="61913" cy="166688"/>
              </a:xfrm>
              <a:custGeom>
                <a:avLst/>
                <a:gdLst/>
                <a:ahLst/>
                <a:cxnLst>
                  <a:cxn ang="0">
                    <a:pos x="20" y="105"/>
                  </a:cxn>
                  <a:cxn ang="0">
                    <a:pos x="20" y="53"/>
                  </a:cxn>
                  <a:cxn ang="0">
                    <a:pos x="20" y="0"/>
                  </a:cxn>
                  <a:cxn ang="0">
                    <a:pos x="20" y="105"/>
                  </a:cxn>
                  <a:cxn ang="0">
                    <a:pos x="0" y="105"/>
                  </a:cxn>
                  <a:cxn ang="0">
                    <a:pos x="39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05">
                    <a:moveTo>
                      <a:pt x="20" y="105"/>
                    </a:moveTo>
                    <a:lnTo>
                      <a:pt x="20" y="53"/>
                    </a:lnTo>
                    <a:lnTo>
                      <a:pt x="20" y="0"/>
                    </a:lnTo>
                    <a:lnTo>
                      <a:pt x="20" y="105"/>
                    </a:lnTo>
                    <a:close/>
                    <a:moveTo>
                      <a:pt x="0" y="105"/>
                    </a:moveTo>
                    <a:lnTo>
                      <a:pt x="39" y="105"/>
                    </a:lnTo>
                    <a:lnTo>
                      <a:pt x="0" y="105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0" name="Freeform 36"/>
              <p:cNvSpPr>
                <a:spLocks noEditPoints="1"/>
              </p:cNvSpPr>
              <p:nvPr/>
            </p:nvSpPr>
            <p:spPr bwMode="auto">
              <a:xfrm>
                <a:off x="2921000" y="1238250"/>
                <a:ext cx="61913" cy="176213"/>
              </a:xfrm>
              <a:custGeom>
                <a:avLst/>
                <a:gdLst/>
                <a:ahLst/>
                <a:cxnLst>
                  <a:cxn ang="0">
                    <a:pos x="17" y="108"/>
                  </a:cxn>
                  <a:cxn ang="0">
                    <a:pos x="17" y="56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56"/>
                  </a:cxn>
                  <a:cxn ang="0">
                    <a:pos x="22" y="108"/>
                  </a:cxn>
                  <a:cxn ang="0">
                    <a:pos x="17" y="108"/>
                  </a:cxn>
                  <a:cxn ang="0">
                    <a:pos x="0" y="106"/>
                  </a:cxn>
                  <a:cxn ang="0">
                    <a:pos x="39" y="106"/>
                  </a:cxn>
                  <a:cxn ang="0">
                    <a:pos x="39" y="111"/>
                  </a:cxn>
                  <a:cxn ang="0">
                    <a:pos x="0" y="111"/>
                  </a:cxn>
                  <a:cxn ang="0">
                    <a:pos x="0" y="106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111">
                    <a:moveTo>
                      <a:pt x="17" y="108"/>
                    </a:moveTo>
                    <a:lnTo>
                      <a:pt x="17" y="56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56"/>
                    </a:lnTo>
                    <a:lnTo>
                      <a:pt x="22" y="108"/>
                    </a:lnTo>
                    <a:lnTo>
                      <a:pt x="17" y="108"/>
                    </a:lnTo>
                    <a:close/>
                    <a:moveTo>
                      <a:pt x="0" y="106"/>
                    </a:moveTo>
                    <a:lnTo>
                      <a:pt x="39" y="106"/>
                    </a:lnTo>
                    <a:lnTo>
                      <a:pt x="39" y="111"/>
                    </a:lnTo>
                    <a:lnTo>
                      <a:pt x="0" y="111"/>
                    </a:lnTo>
                    <a:lnTo>
                      <a:pt x="0" y="106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1" name="Freeform 37"/>
              <p:cNvSpPr>
                <a:spLocks noEditPoints="1"/>
              </p:cNvSpPr>
              <p:nvPr/>
            </p:nvSpPr>
            <p:spPr bwMode="auto">
              <a:xfrm>
                <a:off x="3538538" y="831850"/>
                <a:ext cx="60325" cy="288925"/>
              </a:xfrm>
              <a:custGeom>
                <a:avLst/>
                <a:gdLst/>
                <a:ahLst/>
                <a:cxnLst>
                  <a:cxn ang="0">
                    <a:pos x="19" y="182"/>
                  </a:cxn>
                  <a:cxn ang="0">
                    <a:pos x="19" y="91"/>
                  </a:cxn>
                  <a:cxn ang="0">
                    <a:pos x="19" y="0"/>
                  </a:cxn>
                  <a:cxn ang="0">
                    <a:pos x="19" y="182"/>
                  </a:cxn>
                  <a:cxn ang="0">
                    <a:pos x="0" y="182"/>
                  </a:cxn>
                  <a:cxn ang="0">
                    <a:pos x="38" y="182"/>
                  </a:cxn>
                  <a:cxn ang="0">
                    <a:pos x="0" y="182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82">
                    <a:moveTo>
                      <a:pt x="19" y="182"/>
                    </a:moveTo>
                    <a:lnTo>
                      <a:pt x="19" y="91"/>
                    </a:lnTo>
                    <a:lnTo>
                      <a:pt x="19" y="0"/>
                    </a:lnTo>
                    <a:lnTo>
                      <a:pt x="19" y="182"/>
                    </a:lnTo>
                    <a:close/>
                    <a:moveTo>
                      <a:pt x="0" y="182"/>
                    </a:moveTo>
                    <a:lnTo>
                      <a:pt x="38" y="182"/>
                    </a:lnTo>
                    <a:lnTo>
                      <a:pt x="0" y="182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2" name="Freeform 38"/>
              <p:cNvSpPr>
                <a:spLocks noEditPoints="1"/>
              </p:cNvSpPr>
              <p:nvPr/>
            </p:nvSpPr>
            <p:spPr bwMode="auto">
              <a:xfrm>
                <a:off x="3538538" y="827088"/>
                <a:ext cx="60325" cy="296863"/>
              </a:xfrm>
              <a:custGeom>
                <a:avLst/>
                <a:gdLst/>
                <a:ahLst/>
                <a:cxnLst>
                  <a:cxn ang="0">
                    <a:pos x="17" y="185"/>
                  </a:cxn>
                  <a:cxn ang="0">
                    <a:pos x="17" y="94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94"/>
                  </a:cxn>
                  <a:cxn ang="0">
                    <a:pos x="22" y="185"/>
                  </a:cxn>
                  <a:cxn ang="0">
                    <a:pos x="17" y="185"/>
                  </a:cxn>
                  <a:cxn ang="0">
                    <a:pos x="0" y="183"/>
                  </a:cxn>
                  <a:cxn ang="0">
                    <a:pos x="38" y="183"/>
                  </a:cxn>
                  <a:cxn ang="0">
                    <a:pos x="38" y="187"/>
                  </a:cxn>
                  <a:cxn ang="0">
                    <a:pos x="0" y="187"/>
                  </a:cxn>
                  <a:cxn ang="0">
                    <a:pos x="0" y="18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87">
                    <a:moveTo>
                      <a:pt x="17" y="185"/>
                    </a:moveTo>
                    <a:lnTo>
                      <a:pt x="17" y="94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94"/>
                    </a:lnTo>
                    <a:lnTo>
                      <a:pt x="22" y="185"/>
                    </a:lnTo>
                    <a:lnTo>
                      <a:pt x="17" y="185"/>
                    </a:lnTo>
                    <a:close/>
                    <a:moveTo>
                      <a:pt x="0" y="183"/>
                    </a:moveTo>
                    <a:lnTo>
                      <a:pt x="38" y="183"/>
                    </a:lnTo>
                    <a:lnTo>
                      <a:pt x="38" y="187"/>
                    </a:lnTo>
                    <a:lnTo>
                      <a:pt x="0" y="187"/>
                    </a:lnTo>
                    <a:lnTo>
                      <a:pt x="0" y="18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3" name="Freeform 39"/>
              <p:cNvSpPr>
                <a:spLocks noEditPoints="1"/>
              </p:cNvSpPr>
              <p:nvPr/>
            </p:nvSpPr>
            <p:spPr bwMode="auto">
              <a:xfrm>
                <a:off x="4156075" y="53975"/>
                <a:ext cx="60325" cy="236538"/>
              </a:xfrm>
              <a:custGeom>
                <a:avLst/>
                <a:gdLst/>
                <a:ahLst/>
                <a:cxnLst>
                  <a:cxn ang="0">
                    <a:pos x="19" y="149"/>
                  </a:cxn>
                  <a:cxn ang="0">
                    <a:pos x="19" y="74"/>
                  </a:cxn>
                  <a:cxn ang="0">
                    <a:pos x="19" y="0"/>
                  </a:cxn>
                  <a:cxn ang="0">
                    <a:pos x="19" y="149"/>
                  </a:cxn>
                  <a:cxn ang="0">
                    <a:pos x="0" y="149"/>
                  </a:cxn>
                  <a:cxn ang="0">
                    <a:pos x="38" y="149"/>
                  </a:cxn>
                  <a:cxn ang="0">
                    <a:pos x="0" y="14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49">
                    <a:moveTo>
                      <a:pt x="19" y="149"/>
                    </a:moveTo>
                    <a:lnTo>
                      <a:pt x="19" y="74"/>
                    </a:lnTo>
                    <a:lnTo>
                      <a:pt x="19" y="0"/>
                    </a:lnTo>
                    <a:lnTo>
                      <a:pt x="19" y="149"/>
                    </a:lnTo>
                    <a:close/>
                    <a:moveTo>
                      <a:pt x="0" y="149"/>
                    </a:moveTo>
                    <a:lnTo>
                      <a:pt x="38" y="149"/>
                    </a:lnTo>
                    <a:lnTo>
                      <a:pt x="0" y="14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4" name="Freeform 40"/>
              <p:cNvSpPr>
                <a:spLocks noEditPoints="1"/>
              </p:cNvSpPr>
              <p:nvPr/>
            </p:nvSpPr>
            <p:spPr bwMode="auto">
              <a:xfrm>
                <a:off x="4156075" y="50800"/>
                <a:ext cx="60325" cy="242888"/>
              </a:xfrm>
              <a:custGeom>
                <a:avLst/>
                <a:gdLst/>
                <a:ahLst/>
                <a:cxnLst>
                  <a:cxn ang="0">
                    <a:pos x="17" y="151"/>
                  </a:cxn>
                  <a:cxn ang="0">
                    <a:pos x="17" y="76"/>
                  </a:cxn>
                  <a:cxn ang="0">
                    <a:pos x="17" y="2"/>
                  </a:cxn>
                  <a:cxn ang="0">
                    <a:pos x="21" y="2"/>
                  </a:cxn>
                  <a:cxn ang="0">
                    <a:pos x="21" y="76"/>
                  </a:cxn>
                  <a:cxn ang="0">
                    <a:pos x="21" y="151"/>
                  </a:cxn>
                  <a:cxn ang="0">
                    <a:pos x="17" y="151"/>
                  </a:cxn>
                  <a:cxn ang="0">
                    <a:pos x="0" y="148"/>
                  </a:cxn>
                  <a:cxn ang="0">
                    <a:pos x="38" y="148"/>
                  </a:cxn>
                  <a:cxn ang="0">
                    <a:pos x="38" y="153"/>
                  </a:cxn>
                  <a:cxn ang="0">
                    <a:pos x="0" y="153"/>
                  </a:cxn>
                  <a:cxn ang="0">
                    <a:pos x="0" y="148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8" h="153">
                    <a:moveTo>
                      <a:pt x="17" y="151"/>
                    </a:moveTo>
                    <a:lnTo>
                      <a:pt x="17" y="76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76"/>
                    </a:lnTo>
                    <a:lnTo>
                      <a:pt x="21" y="151"/>
                    </a:lnTo>
                    <a:lnTo>
                      <a:pt x="17" y="151"/>
                    </a:lnTo>
                    <a:close/>
                    <a:moveTo>
                      <a:pt x="0" y="148"/>
                    </a:moveTo>
                    <a:lnTo>
                      <a:pt x="38" y="148"/>
                    </a:lnTo>
                    <a:lnTo>
                      <a:pt x="38" y="153"/>
                    </a:lnTo>
                    <a:lnTo>
                      <a:pt x="0" y="153"/>
                    </a:lnTo>
                    <a:lnTo>
                      <a:pt x="0" y="14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5" name="Rectangle 41"/>
              <p:cNvSpPr>
                <a:spLocks noChangeArrowheads="1"/>
              </p:cNvSpPr>
              <p:nvPr/>
            </p:nvSpPr>
            <p:spPr bwMode="auto">
              <a:xfrm>
                <a:off x="1263650" y="-68262"/>
                <a:ext cx="7938" cy="1776413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6" name="Freeform 42"/>
              <p:cNvSpPr>
                <a:spLocks noEditPoints="1"/>
              </p:cNvSpPr>
              <p:nvPr/>
            </p:nvSpPr>
            <p:spPr bwMode="auto">
              <a:xfrm>
                <a:off x="1268889" y="-71437"/>
                <a:ext cx="53975" cy="1782763"/>
              </a:xfrm>
              <a:custGeom>
                <a:avLst/>
                <a:gdLst/>
                <a:ahLst/>
                <a:cxnLst>
                  <a:cxn ang="0">
                    <a:pos x="0" y="1118"/>
                  </a:cxn>
                  <a:cxn ang="0">
                    <a:pos x="34" y="1118"/>
                  </a:cxn>
                  <a:cxn ang="0">
                    <a:pos x="34" y="1123"/>
                  </a:cxn>
                  <a:cxn ang="0">
                    <a:pos x="0" y="1123"/>
                  </a:cxn>
                  <a:cxn ang="0">
                    <a:pos x="0" y="1118"/>
                  </a:cxn>
                  <a:cxn ang="0">
                    <a:pos x="0" y="931"/>
                  </a:cxn>
                  <a:cxn ang="0">
                    <a:pos x="34" y="931"/>
                  </a:cxn>
                  <a:cxn ang="0">
                    <a:pos x="34" y="936"/>
                  </a:cxn>
                  <a:cxn ang="0">
                    <a:pos x="0" y="936"/>
                  </a:cxn>
                  <a:cxn ang="0">
                    <a:pos x="0" y="931"/>
                  </a:cxn>
                  <a:cxn ang="0">
                    <a:pos x="0" y="744"/>
                  </a:cxn>
                  <a:cxn ang="0">
                    <a:pos x="34" y="744"/>
                  </a:cxn>
                  <a:cxn ang="0">
                    <a:pos x="34" y="749"/>
                  </a:cxn>
                  <a:cxn ang="0">
                    <a:pos x="0" y="749"/>
                  </a:cxn>
                  <a:cxn ang="0">
                    <a:pos x="0" y="744"/>
                  </a:cxn>
                  <a:cxn ang="0">
                    <a:pos x="0" y="557"/>
                  </a:cxn>
                  <a:cxn ang="0">
                    <a:pos x="34" y="557"/>
                  </a:cxn>
                  <a:cxn ang="0">
                    <a:pos x="34" y="561"/>
                  </a:cxn>
                  <a:cxn ang="0">
                    <a:pos x="0" y="561"/>
                  </a:cxn>
                  <a:cxn ang="0">
                    <a:pos x="0" y="557"/>
                  </a:cxn>
                  <a:cxn ang="0">
                    <a:pos x="0" y="369"/>
                  </a:cxn>
                  <a:cxn ang="0">
                    <a:pos x="34" y="369"/>
                  </a:cxn>
                  <a:cxn ang="0">
                    <a:pos x="34" y="374"/>
                  </a:cxn>
                  <a:cxn ang="0">
                    <a:pos x="0" y="374"/>
                  </a:cxn>
                  <a:cxn ang="0">
                    <a:pos x="0" y="369"/>
                  </a:cxn>
                  <a:cxn ang="0">
                    <a:pos x="0" y="187"/>
                  </a:cxn>
                  <a:cxn ang="0">
                    <a:pos x="34" y="187"/>
                  </a:cxn>
                  <a:cxn ang="0">
                    <a:pos x="34" y="192"/>
                  </a:cxn>
                  <a:cxn ang="0">
                    <a:pos x="0" y="192"/>
                  </a:cxn>
                  <a:cxn ang="0">
                    <a:pos x="0" y="187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1123">
                    <a:moveTo>
                      <a:pt x="0" y="1118"/>
                    </a:moveTo>
                    <a:lnTo>
                      <a:pt x="34" y="1118"/>
                    </a:lnTo>
                    <a:lnTo>
                      <a:pt x="34" y="1123"/>
                    </a:lnTo>
                    <a:lnTo>
                      <a:pt x="0" y="1123"/>
                    </a:lnTo>
                    <a:lnTo>
                      <a:pt x="0" y="1118"/>
                    </a:lnTo>
                    <a:close/>
                    <a:moveTo>
                      <a:pt x="0" y="931"/>
                    </a:moveTo>
                    <a:lnTo>
                      <a:pt x="34" y="931"/>
                    </a:lnTo>
                    <a:lnTo>
                      <a:pt x="34" y="936"/>
                    </a:lnTo>
                    <a:lnTo>
                      <a:pt x="0" y="936"/>
                    </a:lnTo>
                    <a:lnTo>
                      <a:pt x="0" y="931"/>
                    </a:lnTo>
                    <a:close/>
                    <a:moveTo>
                      <a:pt x="0" y="744"/>
                    </a:moveTo>
                    <a:lnTo>
                      <a:pt x="34" y="744"/>
                    </a:lnTo>
                    <a:lnTo>
                      <a:pt x="34" y="749"/>
                    </a:lnTo>
                    <a:lnTo>
                      <a:pt x="0" y="749"/>
                    </a:lnTo>
                    <a:lnTo>
                      <a:pt x="0" y="744"/>
                    </a:lnTo>
                    <a:close/>
                    <a:moveTo>
                      <a:pt x="0" y="557"/>
                    </a:moveTo>
                    <a:lnTo>
                      <a:pt x="34" y="557"/>
                    </a:lnTo>
                    <a:lnTo>
                      <a:pt x="34" y="561"/>
                    </a:lnTo>
                    <a:lnTo>
                      <a:pt x="0" y="561"/>
                    </a:lnTo>
                    <a:lnTo>
                      <a:pt x="0" y="557"/>
                    </a:lnTo>
                    <a:close/>
                    <a:moveTo>
                      <a:pt x="0" y="369"/>
                    </a:moveTo>
                    <a:lnTo>
                      <a:pt x="34" y="369"/>
                    </a:lnTo>
                    <a:lnTo>
                      <a:pt x="34" y="374"/>
                    </a:lnTo>
                    <a:lnTo>
                      <a:pt x="0" y="374"/>
                    </a:lnTo>
                    <a:lnTo>
                      <a:pt x="0" y="369"/>
                    </a:lnTo>
                    <a:close/>
                    <a:moveTo>
                      <a:pt x="0" y="187"/>
                    </a:moveTo>
                    <a:lnTo>
                      <a:pt x="34" y="187"/>
                    </a:lnTo>
                    <a:lnTo>
                      <a:pt x="34" y="192"/>
                    </a:lnTo>
                    <a:lnTo>
                      <a:pt x="0" y="192"/>
                    </a:lnTo>
                    <a:lnTo>
                      <a:pt x="0" y="187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7" name="Rectangle 43"/>
              <p:cNvSpPr>
                <a:spLocks noChangeArrowheads="1"/>
              </p:cNvSpPr>
              <p:nvPr/>
            </p:nvSpPr>
            <p:spPr bwMode="auto">
              <a:xfrm>
                <a:off x="1268413" y="1703388"/>
                <a:ext cx="3086100" cy="7938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8" name="Freeform 44"/>
              <p:cNvSpPr>
                <a:spLocks noEditPoints="1"/>
              </p:cNvSpPr>
              <p:nvPr/>
            </p:nvSpPr>
            <p:spPr bwMode="auto">
              <a:xfrm>
                <a:off x="1263650" y="1636761"/>
                <a:ext cx="3094038" cy="523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394" y="0"/>
                  </a:cxn>
                  <a:cxn ang="0">
                    <a:pos x="394" y="33"/>
                  </a:cxn>
                  <a:cxn ang="0">
                    <a:pos x="389" y="33"/>
                  </a:cxn>
                  <a:cxn ang="0">
                    <a:pos x="389" y="0"/>
                  </a:cxn>
                  <a:cxn ang="0">
                    <a:pos x="394" y="0"/>
                  </a:cxn>
                  <a:cxn ang="0">
                    <a:pos x="783" y="0"/>
                  </a:cxn>
                  <a:cxn ang="0">
                    <a:pos x="783" y="33"/>
                  </a:cxn>
                  <a:cxn ang="0">
                    <a:pos x="778" y="33"/>
                  </a:cxn>
                  <a:cxn ang="0">
                    <a:pos x="778" y="0"/>
                  </a:cxn>
                  <a:cxn ang="0">
                    <a:pos x="783" y="0"/>
                  </a:cxn>
                  <a:cxn ang="0">
                    <a:pos x="1172" y="0"/>
                  </a:cxn>
                  <a:cxn ang="0">
                    <a:pos x="1172" y="33"/>
                  </a:cxn>
                  <a:cxn ang="0">
                    <a:pos x="1167" y="33"/>
                  </a:cxn>
                  <a:cxn ang="0">
                    <a:pos x="1167" y="0"/>
                  </a:cxn>
                  <a:cxn ang="0">
                    <a:pos x="1172" y="0"/>
                  </a:cxn>
                  <a:cxn ang="0">
                    <a:pos x="1560" y="0"/>
                  </a:cxn>
                  <a:cxn ang="0">
                    <a:pos x="1560" y="33"/>
                  </a:cxn>
                  <a:cxn ang="0">
                    <a:pos x="1555" y="33"/>
                  </a:cxn>
                  <a:cxn ang="0">
                    <a:pos x="1555" y="0"/>
                  </a:cxn>
                  <a:cxn ang="0">
                    <a:pos x="1560" y="0"/>
                  </a:cxn>
                  <a:cxn ang="0">
                    <a:pos x="1949" y="0"/>
                  </a:cxn>
                  <a:cxn ang="0">
                    <a:pos x="1949" y="33"/>
                  </a:cxn>
                  <a:cxn ang="0">
                    <a:pos x="1944" y="33"/>
                  </a:cxn>
                  <a:cxn ang="0">
                    <a:pos x="1944" y="0"/>
                  </a:cxn>
                  <a:cxn ang="0">
                    <a:pos x="1949" y="0"/>
                  </a:cxn>
                </a:cxnLst>
                <a:rect l="0" t="0" r="r" b="b"/>
                <a:pathLst>
                  <a:path w="1949" h="33">
                    <a:moveTo>
                      <a:pt x="5" y="0"/>
                    </a:moveTo>
                    <a:lnTo>
                      <a:pt x="5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394" y="0"/>
                    </a:moveTo>
                    <a:lnTo>
                      <a:pt x="394" y="33"/>
                    </a:lnTo>
                    <a:lnTo>
                      <a:pt x="389" y="33"/>
                    </a:lnTo>
                    <a:lnTo>
                      <a:pt x="389" y="0"/>
                    </a:lnTo>
                    <a:lnTo>
                      <a:pt x="394" y="0"/>
                    </a:lnTo>
                    <a:close/>
                    <a:moveTo>
                      <a:pt x="783" y="0"/>
                    </a:moveTo>
                    <a:lnTo>
                      <a:pt x="783" y="33"/>
                    </a:lnTo>
                    <a:lnTo>
                      <a:pt x="778" y="33"/>
                    </a:lnTo>
                    <a:lnTo>
                      <a:pt x="778" y="0"/>
                    </a:lnTo>
                    <a:lnTo>
                      <a:pt x="783" y="0"/>
                    </a:lnTo>
                    <a:close/>
                    <a:moveTo>
                      <a:pt x="1172" y="0"/>
                    </a:moveTo>
                    <a:lnTo>
                      <a:pt x="1172" y="33"/>
                    </a:lnTo>
                    <a:lnTo>
                      <a:pt x="1167" y="33"/>
                    </a:lnTo>
                    <a:lnTo>
                      <a:pt x="1167" y="0"/>
                    </a:lnTo>
                    <a:lnTo>
                      <a:pt x="1172" y="0"/>
                    </a:lnTo>
                    <a:close/>
                    <a:moveTo>
                      <a:pt x="1560" y="0"/>
                    </a:moveTo>
                    <a:lnTo>
                      <a:pt x="1560" y="33"/>
                    </a:lnTo>
                    <a:lnTo>
                      <a:pt x="1555" y="33"/>
                    </a:lnTo>
                    <a:lnTo>
                      <a:pt x="1555" y="0"/>
                    </a:lnTo>
                    <a:lnTo>
                      <a:pt x="1560" y="0"/>
                    </a:lnTo>
                    <a:close/>
                    <a:moveTo>
                      <a:pt x="1949" y="0"/>
                    </a:moveTo>
                    <a:lnTo>
                      <a:pt x="1949" y="33"/>
                    </a:lnTo>
                    <a:lnTo>
                      <a:pt x="1944" y="33"/>
                    </a:lnTo>
                    <a:lnTo>
                      <a:pt x="1944" y="0"/>
                    </a:lnTo>
                    <a:lnTo>
                      <a:pt x="1949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9" name="Rectangle 45"/>
              <p:cNvSpPr>
                <a:spLocks noChangeArrowheads="1"/>
              </p:cNvSpPr>
              <p:nvPr/>
            </p:nvSpPr>
            <p:spPr bwMode="auto">
              <a:xfrm>
                <a:off x="1030288" y="1616075"/>
                <a:ext cx="160338" cy="23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1" name="Rectangle 47"/>
              <p:cNvSpPr>
                <a:spLocks noChangeArrowheads="1"/>
              </p:cNvSpPr>
              <p:nvPr/>
            </p:nvSpPr>
            <p:spPr bwMode="auto">
              <a:xfrm>
                <a:off x="850900" y="1020763"/>
                <a:ext cx="334963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3" name="Rectangle 49"/>
              <p:cNvSpPr>
                <a:spLocks noChangeArrowheads="1"/>
              </p:cNvSpPr>
              <p:nvPr/>
            </p:nvSpPr>
            <p:spPr bwMode="auto">
              <a:xfrm>
                <a:off x="850900" y="427038"/>
                <a:ext cx="334963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075" name="Rectangle 51"/>
              <p:cNvSpPr>
                <a:spLocks noChangeArrowheads="1"/>
              </p:cNvSpPr>
              <p:nvPr/>
            </p:nvSpPr>
            <p:spPr bwMode="auto">
              <a:xfrm>
                <a:off x="850900" y="-166687"/>
                <a:ext cx="334963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6" name="Группа 245"/>
            <p:cNvGrpSpPr/>
            <p:nvPr/>
          </p:nvGrpSpPr>
          <p:grpSpPr>
            <a:xfrm>
              <a:off x="467544" y="2934469"/>
              <a:ext cx="3242072" cy="1805533"/>
              <a:chOff x="849313" y="2184400"/>
              <a:chExt cx="3508375" cy="2138363"/>
            </a:xfrm>
          </p:grpSpPr>
          <p:sp>
            <p:nvSpPr>
              <p:cNvPr id="1084" name="Freeform 60"/>
              <p:cNvSpPr>
                <a:spLocks noEditPoints="1"/>
              </p:cNvSpPr>
              <p:nvPr/>
            </p:nvSpPr>
            <p:spPr bwMode="auto">
              <a:xfrm>
                <a:off x="1462088" y="2770188"/>
                <a:ext cx="2522538" cy="1409700"/>
              </a:xfrm>
              <a:custGeom>
                <a:avLst/>
                <a:gdLst/>
                <a:ahLst/>
                <a:cxnLst>
                  <a:cxn ang="0">
                    <a:pos x="0" y="696"/>
                  </a:cxn>
                  <a:cxn ang="0">
                    <a:pos x="82" y="696"/>
                  </a:cxn>
                  <a:cxn ang="0">
                    <a:pos x="82" y="888"/>
                  </a:cxn>
                  <a:cxn ang="0">
                    <a:pos x="0" y="888"/>
                  </a:cxn>
                  <a:cxn ang="0">
                    <a:pos x="0" y="696"/>
                  </a:cxn>
                  <a:cxn ang="0">
                    <a:pos x="375" y="610"/>
                  </a:cxn>
                  <a:cxn ang="0">
                    <a:pos x="461" y="610"/>
                  </a:cxn>
                  <a:cxn ang="0">
                    <a:pos x="461" y="888"/>
                  </a:cxn>
                  <a:cxn ang="0">
                    <a:pos x="375" y="888"/>
                  </a:cxn>
                  <a:cxn ang="0">
                    <a:pos x="375" y="610"/>
                  </a:cxn>
                  <a:cxn ang="0">
                    <a:pos x="754" y="490"/>
                  </a:cxn>
                  <a:cxn ang="0">
                    <a:pos x="835" y="490"/>
                  </a:cxn>
                  <a:cxn ang="0">
                    <a:pos x="835" y="888"/>
                  </a:cxn>
                  <a:cxn ang="0">
                    <a:pos x="754" y="888"/>
                  </a:cxn>
                  <a:cxn ang="0">
                    <a:pos x="754" y="490"/>
                  </a:cxn>
                  <a:cxn ang="0">
                    <a:pos x="1128" y="264"/>
                  </a:cxn>
                  <a:cxn ang="0">
                    <a:pos x="1215" y="264"/>
                  </a:cxn>
                  <a:cxn ang="0">
                    <a:pos x="1215" y="888"/>
                  </a:cxn>
                  <a:cxn ang="0">
                    <a:pos x="1128" y="888"/>
                  </a:cxn>
                  <a:cxn ang="0">
                    <a:pos x="1128" y="264"/>
                  </a:cxn>
                  <a:cxn ang="0">
                    <a:pos x="1507" y="0"/>
                  </a:cxn>
                  <a:cxn ang="0">
                    <a:pos x="1589" y="0"/>
                  </a:cxn>
                  <a:cxn ang="0">
                    <a:pos x="1589" y="888"/>
                  </a:cxn>
                  <a:cxn ang="0">
                    <a:pos x="1507" y="888"/>
                  </a:cxn>
                  <a:cxn ang="0">
                    <a:pos x="1507" y="0"/>
                  </a:cxn>
                </a:cxnLst>
                <a:rect l="0" t="0" r="r" b="b"/>
                <a:pathLst>
                  <a:path w="1589" h="888">
                    <a:moveTo>
                      <a:pt x="0" y="696"/>
                    </a:moveTo>
                    <a:lnTo>
                      <a:pt x="82" y="696"/>
                    </a:lnTo>
                    <a:lnTo>
                      <a:pt x="82" y="888"/>
                    </a:lnTo>
                    <a:lnTo>
                      <a:pt x="0" y="888"/>
                    </a:lnTo>
                    <a:lnTo>
                      <a:pt x="0" y="696"/>
                    </a:lnTo>
                    <a:close/>
                    <a:moveTo>
                      <a:pt x="375" y="610"/>
                    </a:moveTo>
                    <a:lnTo>
                      <a:pt x="461" y="610"/>
                    </a:lnTo>
                    <a:lnTo>
                      <a:pt x="461" y="888"/>
                    </a:lnTo>
                    <a:lnTo>
                      <a:pt x="375" y="888"/>
                    </a:lnTo>
                    <a:lnTo>
                      <a:pt x="375" y="610"/>
                    </a:lnTo>
                    <a:close/>
                    <a:moveTo>
                      <a:pt x="754" y="490"/>
                    </a:moveTo>
                    <a:lnTo>
                      <a:pt x="835" y="490"/>
                    </a:lnTo>
                    <a:lnTo>
                      <a:pt x="835" y="888"/>
                    </a:lnTo>
                    <a:lnTo>
                      <a:pt x="754" y="888"/>
                    </a:lnTo>
                    <a:lnTo>
                      <a:pt x="754" y="490"/>
                    </a:lnTo>
                    <a:close/>
                    <a:moveTo>
                      <a:pt x="1128" y="264"/>
                    </a:moveTo>
                    <a:lnTo>
                      <a:pt x="1215" y="264"/>
                    </a:lnTo>
                    <a:lnTo>
                      <a:pt x="1215" y="888"/>
                    </a:lnTo>
                    <a:lnTo>
                      <a:pt x="1128" y="888"/>
                    </a:lnTo>
                    <a:lnTo>
                      <a:pt x="1128" y="264"/>
                    </a:lnTo>
                    <a:close/>
                    <a:moveTo>
                      <a:pt x="1507" y="0"/>
                    </a:moveTo>
                    <a:lnTo>
                      <a:pt x="1589" y="0"/>
                    </a:lnTo>
                    <a:lnTo>
                      <a:pt x="1589" y="888"/>
                    </a:lnTo>
                    <a:lnTo>
                      <a:pt x="1507" y="888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5" name="Freeform 61"/>
              <p:cNvSpPr>
                <a:spLocks noEditPoints="1"/>
              </p:cNvSpPr>
              <p:nvPr/>
            </p:nvSpPr>
            <p:spPr bwMode="auto">
              <a:xfrm>
                <a:off x="1592263" y="3746500"/>
                <a:ext cx="2528888" cy="433388"/>
              </a:xfrm>
              <a:custGeom>
                <a:avLst/>
                <a:gdLst/>
                <a:ahLst/>
                <a:cxnLst>
                  <a:cxn ang="0">
                    <a:pos x="0" y="249"/>
                  </a:cxn>
                  <a:cxn ang="0">
                    <a:pos x="86" y="249"/>
                  </a:cxn>
                  <a:cxn ang="0">
                    <a:pos x="86" y="273"/>
                  </a:cxn>
                  <a:cxn ang="0">
                    <a:pos x="0" y="273"/>
                  </a:cxn>
                  <a:cxn ang="0">
                    <a:pos x="0" y="249"/>
                  </a:cxn>
                  <a:cxn ang="0">
                    <a:pos x="379" y="216"/>
                  </a:cxn>
                  <a:cxn ang="0">
                    <a:pos x="461" y="216"/>
                  </a:cxn>
                  <a:cxn ang="0">
                    <a:pos x="461" y="273"/>
                  </a:cxn>
                  <a:cxn ang="0">
                    <a:pos x="379" y="273"/>
                  </a:cxn>
                  <a:cxn ang="0">
                    <a:pos x="379" y="216"/>
                  </a:cxn>
                  <a:cxn ang="0">
                    <a:pos x="753" y="216"/>
                  </a:cxn>
                  <a:cxn ang="0">
                    <a:pos x="840" y="216"/>
                  </a:cxn>
                  <a:cxn ang="0">
                    <a:pos x="840" y="273"/>
                  </a:cxn>
                  <a:cxn ang="0">
                    <a:pos x="753" y="273"/>
                  </a:cxn>
                  <a:cxn ang="0">
                    <a:pos x="753" y="216"/>
                  </a:cxn>
                  <a:cxn ang="0">
                    <a:pos x="1133" y="77"/>
                  </a:cxn>
                  <a:cxn ang="0">
                    <a:pos x="1214" y="77"/>
                  </a:cxn>
                  <a:cxn ang="0">
                    <a:pos x="1214" y="273"/>
                  </a:cxn>
                  <a:cxn ang="0">
                    <a:pos x="1133" y="273"/>
                  </a:cxn>
                  <a:cxn ang="0">
                    <a:pos x="1133" y="77"/>
                  </a:cxn>
                  <a:cxn ang="0">
                    <a:pos x="1507" y="0"/>
                  </a:cxn>
                  <a:cxn ang="0">
                    <a:pos x="1593" y="0"/>
                  </a:cxn>
                  <a:cxn ang="0">
                    <a:pos x="1593" y="273"/>
                  </a:cxn>
                  <a:cxn ang="0">
                    <a:pos x="1507" y="273"/>
                  </a:cxn>
                  <a:cxn ang="0">
                    <a:pos x="1507" y="0"/>
                  </a:cxn>
                </a:cxnLst>
                <a:rect l="0" t="0" r="r" b="b"/>
                <a:pathLst>
                  <a:path w="1593" h="273">
                    <a:moveTo>
                      <a:pt x="0" y="249"/>
                    </a:moveTo>
                    <a:lnTo>
                      <a:pt x="86" y="249"/>
                    </a:lnTo>
                    <a:lnTo>
                      <a:pt x="86" y="273"/>
                    </a:lnTo>
                    <a:lnTo>
                      <a:pt x="0" y="273"/>
                    </a:lnTo>
                    <a:lnTo>
                      <a:pt x="0" y="249"/>
                    </a:lnTo>
                    <a:close/>
                    <a:moveTo>
                      <a:pt x="379" y="216"/>
                    </a:moveTo>
                    <a:lnTo>
                      <a:pt x="461" y="216"/>
                    </a:lnTo>
                    <a:lnTo>
                      <a:pt x="461" y="273"/>
                    </a:lnTo>
                    <a:lnTo>
                      <a:pt x="379" y="273"/>
                    </a:lnTo>
                    <a:lnTo>
                      <a:pt x="379" y="216"/>
                    </a:lnTo>
                    <a:close/>
                    <a:moveTo>
                      <a:pt x="753" y="216"/>
                    </a:moveTo>
                    <a:lnTo>
                      <a:pt x="840" y="216"/>
                    </a:lnTo>
                    <a:lnTo>
                      <a:pt x="840" y="273"/>
                    </a:lnTo>
                    <a:lnTo>
                      <a:pt x="753" y="273"/>
                    </a:lnTo>
                    <a:lnTo>
                      <a:pt x="753" y="216"/>
                    </a:lnTo>
                    <a:close/>
                    <a:moveTo>
                      <a:pt x="1133" y="77"/>
                    </a:moveTo>
                    <a:lnTo>
                      <a:pt x="1214" y="77"/>
                    </a:lnTo>
                    <a:lnTo>
                      <a:pt x="1214" y="273"/>
                    </a:lnTo>
                    <a:lnTo>
                      <a:pt x="1133" y="273"/>
                    </a:lnTo>
                    <a:lnTo>
                      <a:pt x="1133" y="77"/>
                    </a:lnTo>
                    <a:close/>
                    <a:moveTo>
                      <a:pt x="1507" y="0"/>
                    </a:moveTo>
                    <a:lnTo>
                      <a:pt x="1593" y="0"/>
                    </a:lnTo>
                    <a:lnTo>
                      <a:pt x="1593" y="273"/>
                    </a:lnTo>
                    <a:lnTo>
                      <a:pt x="1507" y="273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6" name="Freeform 62"/>
              <p:cNvSpPr>
                <a:spLocks noEditPoints="1"/>
              </p:cNvSpPr>
              <p:nvPr/>
            </p:nvSpPr>
            <p:spPr bwMode="auto">
              <a:xfrm>
                <a:off x="1728788" y="3798888"/>
                <a:ext cx="2522538" cy="381000"/>
              </a:xfrm>
              <a:custGeom>
                <a:avLst/>
                <a:gdLst/>
                <a:ahLst/>
                <a:cxnLst>
                  <a:cxn ang="0">
                    <a:pos x="0" y="173"/>
                  </a:cxn>
                  <a:cxn ang="0">
                    <a:pos x="82" y="173"/>
                  </a:cxn>
                  <a:cxn ang="0">
                    <a:pos x="82" y="240"/>
                  </a:cxn>
                  <a:cxn ang="0">
                    <a:pos x="0" y="240"/>
                  </a:cxn>
                  <a:cxn ang="0">
                    <a:pos x="0" y="173"/>
                  </a:cxn>
                  <a:cxn ang="0">
                    <a:pos x="375" y="92"/>
                  </a:cxn>
                  <a:cxn ang="0">
                    <a:pos x="461" y="92"/>
                  </a:cxn>
                  <a:cxn ang="0">
                    <a:pos x="461" y="240"/>
                  </a:cxn>
                  <a:cxn ang="0">
                    <a:pos x="375" y="240"/>
                  </a:cxn>
                  <a:cxn ang="0">
                    <a:pos x="375" y="92"/>
                  </a:cxn>
                  <a:cxn ang="0">
                    <a:pos x="754" y="87"/>
                  </a:cxn>
                  <a:cxn ang="0">
                    <a:pos x="835" y="87"/>
                  </a:cxn>
                  <a:cxn ang="0">
                    <a:pos x="835" y="240"/>
                  </a:cxn>
                  <a:cxn ang="0">
                    <a:pos x="754" y="240"/>
                  </a:cxn>
                  <a:cxn ang="0">
                    <a:pos x="754" y="87"/>
                  </a:cxn>
                  <a:cxn ang="0">
                    <a:pos x="1128" y="178"/>
                  </a:cxn>
                  <a:cxn ang="0">
                    <a:pos x="1214" y="178"/>
                  </a:cxn>
                  <a:cxn ang="0">
                    <a:pos x="1214" y="240"/>
                  </a:cxn>
                  <a:cxn ang="0">
                    <a:pos x="1128" y="240"/>
                  </a:cxn>
                  <a:cxn ang="0">
                    <a:pos x="1128" y="178"/>
                  </a:cxn>
                  <a:cxn ang="0">
                    <a:pos x="1507" y="0"/>
                  </a:cxn>
                  <a:cxn ang="0">
                    <a:pos x="1589" y="0"/>
                  </a:cxn>
                  <a:cxn ang="0">
                    <a:pos x="1589" y="240"/>
                  </a:cxn>
                  <a:cxn ang="0">
                    <a:pos x="1507" y="240"/>
                  </a:cxn>
                  <a:cxn ang="0">
                    <a:pos x="1507" y="0"/>
                  </a:cxn>
                </a:cxnLst>
                <a:rect l="0" t="0" r="r" b="b"/>
                <a:pathLst>
                  <a:path w="1589" h="240">
                    <a:moveTo>
                      <a:pt x="0" y="173"/>
                    </a:moveTo>
                    <a:lnTo>
                      <a:pt x="82" y="173"/>
                    </a:lnTo>
                    <a:lnTo>
                      <a:pt x="82" y="240"/>
                    </a:lnTo>
                    <a:lnTo>
                      <a:pt x="0" y="240"/>
                    </a:lnTo>
                    <a:lnTo>
                      <a:pt x="0" y="173"/>
                    </a:lnTo>
                    <a:close/>
                    <a:moveTo>
                      <a:pt x="375" y="92"/>
                    </a:moveTo>
                    <a:lnTo>
                      <a:pt x="461" y="92"/>
                    </a:lnTo>
                    <a:lnTo>
                      <a:pt x="461" y="240"/>
                    </a:lnTo>
                    <a:lnTo>
                      <a:pt x="375" y="240"/>
                    </a:lnTo>
                    <a:lnTo>
                      <a:pt x="375" y="92"/>
                    </a:lnTo>
                    <a:close/>
                    <a:moveTo>
                      <a:pt x="754" y="87"/>
                    </a:moveTo>
                    <a:lnTo>
                      <a:pt x="835" y="87"/>
                    </a:lnTo>
                    <a:lnTo>
                      <a:pt x="835" y="240"/>
                    </a:lnTo>
                    <a:lnTo>
                      <a:pt x="754" y="240"/>
                    </a:lnTo>
                    <a:lnTo>
                      <a:pt x="754" y="87"/>
                    </a:lnTo>
                    <a:close/>
                    <a:moveTo>
                      <a:pt x="1128" y="178"/>
                    </a:moveTo>
                    <a:lnTo>
                      <a:pt x="1214" y="178"/>
                    </a:lnTo>
                    <a:lnTo>
                      <a:pt x="1214" y="240"/>
                    </a:lnTo>
                    <a:lnTo>
                      <a:pt x="1128" y="240"/>
                    </a:lnTo>
                    <a:lnTo>
                      <a:pt x="1128" y="178"/>
                    </a:lnTo>
                    <a:close/>
                    <a:moveTo>
                      <a:pt x="1507" y="0"/>
                    </a:moveTo>
                    <a:lnTo>
                      <a:pt x="1589" y="0"/>
                    </a:lnTo>
                    <a:lnTo>
                      <a:pt x="1589" y="240"/>
                    </a:lnTo>
                    <a:lnTo>
                      <a:pt x="1507" y="240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7" name="Freeform 63"/>
              <p:cNvSpPr>
                <a:spLocks noEditPoints="1"/>
              </p:cNvSpPr>
              <p:nvPr/>
            </p:nvSpPr>
            <p:spPr bwMode="auto">
              <a:xfrm>
                <a:off x="1504950" y="3787775"/>
                <a:ext cx="52388" cy="190500"/>
              </a:xfrm>
              <a:custGeom>
                <a:avLst/>
                <a:gdLst/>
                <a:ahLst/>
                <a:cxnLst>
                  <a:cxn ang="0">
                    <a:pos x="16" y="120"/>
                  </a:cxn>
                  <a:cxn ang="0">
                    <a:pos x="16" y="60"/>
                  </a:cxn>
                  <a:cxn ang="0">
                    <a:pos x="16" y="0"/>
                  </a:cxn>
                  <a:cxn ang="0">
                    <a:pos x="16" y="120"/>
                  </a:cxn>
                  <a:cxn ang="0">
                    <a:pos x="0" y="120"/>
                  </a:cxn>
                  <a:cxn ang="0">
                    <a:pos x="33" y="120"/>
                  </a:cxn>
                  <a:cxn ang="0">
                    <a:pos x="0" y="12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20">
                    <a:moveTo>
                      <a:pt x="16" y="120"/>
                    </a:moveTo>
                    <a:lnTo>
                      <a:pt x="16" y="60"/>
                    </a:lnTo>
                    <a:lnTo>
                      <a:pt x="16" y="0"/>
                    </a:lnTo>
                    <a:lnTo>
                      <a:pt x="16" y="120"/>
                    </a:lnTo>
                    <a:close/>
                    <a:moveTo>
                      <a:pt x="0" y="120"/>
                    </a:moveTo>
                    <a:lnTo>
                      <a:pt x="33" y="120"/>
                    </a:lnTo>
                    <a:lnTo>
                      <a:pt x="0" y="120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8" name="Freeform 64"/>
              <p:cNvSpPr>
                <a:spLocks noEditPoints="1"/>
              </p:cNvSpPr>
              <p:nvPr/>
            </p:nvSpPr>
            <p:spPr bwMode="auto">
              <a:xfrm>
                <a:off x="1504950" y="3784600"/>
                <a:ext cx="52388" cy="198438"/>
              </a:xfrm>
              <a:custGeom>
                <a:avLst/>
                <a:gdLst/>
                <a:ahLst/>
                <a:cxnLst>
                  <a:cxn ang="0">
                    <a:pos x="14" y="122"/>
                  </a:cxn>
                  <a:cxn ang="0">
                    <a:pos x="14" y="62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62"/>
                  </a:cxn>
                  <a:cxn ang="0">
                    <a:pos x="19" y="122"/>
                  </a:cxn>
                  <a:cxn ang="0">
                    <a:pos x="14" y="122"/>
                  </a:cxn>
                  <a:cxn ang="0">
                    <a:pos x="0" y="120"/>
                  </a:cxn>
                  <a:cxn ang="0">
                    <a:pos x="33" y="120"/>
                  </a:cxn>
                  <a:cxn ang="0">
                    <a:pos x="33" y="125"/>
                  </a:cxn>
                  <a:cxn ang="0">
                    <a:pos x="0" y="125"/>
                  </a:cxn>
                  <a:cxn ang="0">
                    <a:pos x="0" y="12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125">
                    <a:moveTo>
                      <a:pt x="14" y="122"/>
                    </a:moveTo>
                    <a:lnTo>
                      <a:pt x="14" y="62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62"/>
                    </a:lnTo>
                    <a:lnTo>
                      <a:pt x="19" y="122"/>
                    </a:lnTo>
                    <a:lnTo>
                      <a:pt x="14" y="122"/>
                    </a:lnTo>
                    <a:close/>
                    <a:moveTo>
                      <a:pt x="0" y="120"/>
                    </a:moveTo>
                    <a:lnTo>
                      <a:pt x="33" y="120"/>
                    </a:lnTo>
                    <a:lnTo>
                      <a:pt x="33" y="125"/>
                    </a:lnTo>
                    <a:lnTo>
                      <a:pt x="0" y="125"/>
                    </a:lnTo>
                    <a:lnTo>
                      <a:pt x="0" y="120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9" name="Freeform 65"/>
              <p:cNvSpPr>
                <a:spLocks noEditPoints="1"/>
              </p:cNvSpPr>
              <p:nvPr/>
            </p:nvSpPr>
            <p:spPr bwMode="auto">
              <a:xfrm>
                <a:off x="2098675" y="3681413"/>
                <a:ext cx="60325" cy="122238"/>
              </a:xfrm>
              <a:custGeom>
                <a:avLst/>
                <a:gdLst/>
                <a:ahLst/>
                <a:cxnLst>
                  <a:cxn ang="0">
                    <a:pos x="19" y="77"/>
                  </a:cxn>
                  <a:cxn ang="0">
                    <a:pos x="19" y="38"/>
                  </a:cxn>
                  <a:cxn ang="0">
                    <a:pos x="19" y="0"/>
                  </a:cxn>
                  <a:cxn ang="0">
                    <a:pos x="19" y="77"/>
                  </a:cxn>
                  <a:cxn ang="0">
                    <a:pos x="0" y="77"/>
                  </a:cxn>
                  <a:cxn ang="0">
                    <a:pos x="38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77">
                    <a:moveTo>
                      <a:pt x="19" y="77"/>
                    </a:moveTo>
                    <a:lnTo>
                      <a:pt x="19" y="38"/>
                    </a:lnTo>
                    <a:lnTo>
                      <a:pt x="19" y="0"/>
                    </a:lnTo>
                    <a:lnTo>
                      <a:pt x="19" y="77"/>
                    </a:lnTo>
                    <a:close/>
                    <a:moveTo>
                      <a:pt x="0" y="77"/>
                    </a:moveTo>
                    <a:lnTo>
                      <a:pt x="38" y="77"/>
                    </a:lnTo>
                    <a:lnTo>
                      <a:pt x="0" y="77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0" name="Freeform 66"/>
              <p:cNvSpPr>
                <a:spLocks noEditPoints="1"/>
              </p:cNvSpPr>
              <p:nvPr/>
            </p:nvSpPr>
            <p:spPr bwMode="auto">
              <a:xfrm>
                <a:off x="2098675" y="3678238"/>
                <a:ext cx="60325" cy="128588"/>
              </a:xfrm>
              <a:custGeom>
                <a:avLst/>
                <a:gdLst/>
                <a:ahLst/>
                <a:cxnLst>
                  <a:cxn ang="0">
                    <a:pos x="17" y="79"/>
                  </a:cxn>
                  <a:cxn ang="0">
                    <a:pos x="17" y="40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40"/>
                  </a:cxn>
                  <a:cxn ang="0">
                    <a:pos x="22" y="79"/>
                  </a:cxn>
                  <a:cxn ang="0">
                    <a:pos x="17" y="79"/>
                  </a:cxn>
                  <a:cxn ang="0">
                    <a:pos x="0" y="76"/>
                  </a:cxn>
                  <a:cxn ang="0">
                    <a:pos x="38" y="76"/>
                  </a:cxn>
                  <a:cxn ang="0">
                    <a:pos x="38" y="81"/>
                  </a:cxn>
                  <a:cxn ang="0">
                    <a:pos x="0" y="81"/>
                  </a:cxn>
                  <a:cxn ang="0">
                    <a:pos x="0" y="76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8" h="81">
                    <a:moveTo>
                      <a:pt x="17" y="79"/>
                    </a:moveTo>
                    <a:lnTo>
                      <a:pt x="17" y="40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40"/>
                    </a:lnTo>
                    <a:lnTo>
                      <a:pt x="22" y="79"/>
                    </a:lnTo>
                    <a:lnTo>
                      <a:pt x="17" y="79"/>
                    </a:lnTo>
                    <a:close/>
                    <a:moveTo>
                      <a:pt x="0" y="76"/>
                    </a:moveTo>
                    <a:lnTo>
                      <a:pt x="38" y="76"/>
                    </a:lnTo>
                    <a:lnTo>
                      <a:pt x="38" y="81"/>
                    </a:lnTo>
                    <a:lnTo>
                      <a:pt x="0" y="81"/>
                    </a:lnTo>
                    <a:lnTo>
                      <a:pt x="0" y="76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1" name="Freeform 67"/>
              <p:cNvSpPr>
                <a:spLocks noEditPoints="1"/>
              </p:cNvSpPr>
              <p:nvPr/>
            </p:nvSpPr>
            <p:spPr bwMode="auto">
              <a:xfrm>
                <a:off x="2700338" y="3468688"/>
                <a:ext cx="53975" cy="166688"/>
              </a:xfrm>
              <a:custGeom>
                <a:avLst/>
                <a:gdLst/>
                <a:ahLst/>
                <a:cxnLst>
                  <a:cxn ang="0">
                    <a:pos x="17" y="105"/>
                  </a:cxn>
                  <a:cxn ang="0">
                    <a:pos x="17" y="52"/>
                  </a:cxn>
                  <a:cxn ang="0">
                    <a:pos x="17" y="0"/>
                  </a:cxn>
                  <a:cxn ang="0">
                    <a:pos x="17" y="105"/>
                  </a:cxn>
                  <a:cxn ang="0">
                    <a:pos x="0" y="105"/>
                  </a:cxn>
                  <a:cxn ang="0">
                    <a:pos x="34" y="105"/>
                  </a:cxn>
                  <a:cxn ang="0">
                    <a:pos x="0" y="105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05">
                    <a:moveTo>
                      <a:pt x="17" y="105"/>
                    </a:moveTo>
                    <a:lnTo>
                      <a:pt x="17" y="52"/>
                    </a:lnTo>
                    <a:lnTo>
                      <a:pt x="17" y="0"/>
                    </a:lnTo>
                    <a:lnTo>
                      <a:pt x="17" y="105"/>
                    </a:lnTo>
                    <a:close/>
                    <a:moveTo>
                      <a:pt x="0" y="105"/>
                    </a:moveTo>
                    <a:lnTo>
                      <a:pt x="34" y="105"/>
                    </a:lnTo>
                    <a:lnTo>
                      <a:pt x="0" y="105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2" name="Freeform 68"/>
              <p:cNvSpPr>
                <a:spLocks noEditPoints="1"/>
              </p:cNvSpPr>
              <p:nvPr/>
            </p:nvSpPr>
            <p:spPr bwMode="auto">
              <a:xfrm>
                <a:off x="2700338" y="3463925"/>
                <a:ext cx="53975" cy="176213"/>
              </a:xfrm>
              <a:custGeom>
                <a:avLst/>
                <a:gdLst/>
                <a:ahLst/>
                <a:cxnLst>
                  <a:cxn ang="0">
                    <a:pos x="15" y="108"/>
                  </a:cxn>
                  <a:cxn ang="0">
                    <a:pos x="15" y="55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19" y="55"/>
                  </a:cxn>
                  <a:cxn ang="0">
                    <a:pos x="19" y="108"/>
                  </a:cxn>
                  <a:cxn ang="0">
                    <a:pos x="15" y="108"/>
                  </a:cxn>
                  <a:cxn ang="0">
                    <a:pos x="0" y="106"/>
                  </a:cxn>
                  <a:cxn ang="0">
                    <a:pos x="34" y="106"/>
                  </a:cxn>
                  <a:cxn ang="0">
                    <a:pos x="34" y="111"/>
                  </a:cxn>
                  <a:cxn ang="0">
                    <a:pos x="0" y="111"/>
                  </a:cxn>
                  <a:cxn ang="0">
                    <a:pos x="0" y="106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111">
                    <a:moveTo>
                      <a:pt x="15" y="108"/>
                    </a:moveTo>
                    <a:lnTo>
                      <a:pt x="15" y="55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19" y="55"/>
                    </a:lnTo>
                    <a:lnTo>
                      <a:pt x="19" y="108"/>
                    </a:lnTo>
                    <a:lnTo>
                      <a:pt x="15" y="108"/>
                    </a:lnTo>
                    <a:close/>
                    <a:moveTo>
                      <a:pt x="0" y="106"/>
                    </a:moveTo>
                    <a:lnTo>
                      <a:pt x="34" y="106"/>
                    </a:lnTo>
                    <a:lnTo>
                      <a:pt x="34" y="111"/>
                    </a:lnTo>
                    <a:lnTo>
                      <a:pt x="0" y="111"/>
                    </a:lnTo>
                    <a:lnTo>
                      <a:pt x="0" y="106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3" name="Freeform 69"/>
              <p:cNvSpPr>
                <a:spLocks noEditPoints="1"/>
              </p:cNvSpPr>
              <p:nvPr/>
            </p:nvSpPr>
            <p:spPr bwMode="auto">
              <a:xfrm>
                <a:off x="3295650" y="3163888"/>
                <a:ext cx="60325" cy="68263"/>
              </a:xfrm>
              <a:custGeom>
                <a:avLst/>
                <a:gdLst/>
                <a:ahLst/>
                <a:cxnLst>
                  <a:cxn ang="0">
                    <a:pos x="19" y="43"/>
                  </a:cxn>
                  <a:cxn ang="0">
                    <a:pos x="19" y="21"/>
                  </a:cxn>
                  <a:cxn ang="0">
                    <a:pos x="19" y="0"/>
                  </a:cxn>
                  <a:cxn ang="0">
                    <a:pos x="19" y="43"/>
                  </a:cxn>
                  <a:cxn ang="0">
                    <a:pos x="0" y="43"/>
                  </a:cxn>
                  <a:cxn ang="0">
                    <a:pos x="38" y="43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43">
                    <a:moveTo>
                      <a:pt x="19" y="43"/>
                    </a:moveTo>
                    <a:lnTo>
                      <a:pt x="19" y="21"/>
                    </a:lnTo>
                    <a:lnTo>
                      <a:pt x="19" y="0"/>
                    </a:lnTo>
                    <a:lnTo>
                      <a:pt x="19" y="43"/>
                    </a:lnTo>
                    <a:close/>
                    <a:moveTo>
                      <a:pt x="0" y="43"/>
                    </a:moveTo>
                    <a:lnTo>
                      <a:pt x="38" y="43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4" name="Freeform 70"/>
              <p:cNvSpPr>
                <a:spLocks noEditPoints="1"/>
              </p:cNvSpPr>
              <p:nvPr/>
            </p:nvSpPr>
            <p:spPr bwMode="auto">
              <a:xfrm>
                <a:off x="3295650" y="3159125"/>
                <a:ext cx="60325" cy="76200"/>
              </a:xfrm>
              <a:custGeom>
                <a:avLst/>
                <a:gdLst/>
                <a:ahLst/>
                <a:cxnLst>
                  <a:cxn ang="0">
                    <a:pos x="16" y="46"/>
                  </a:cxn>
                  <a:cxn ang="0">
                    <a:pos x="16" y="24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1" y="24"/>
                  </a:cxn>
                  <a:cxn ang="0">
                    <a:pos x="21" y="46"/>
                  </a:cxn>
                  <a:cxn ang="0">
                    <a:pos x="16" y="46"/>
                  </a:cxn>
                  <a:cxn ang="0">
                    <a:pos x="0" y="43"/>
                  </a:cxn>
                  <a:cxn ang="0">
                    <a:pos x="38" y="43"/>
                  </a:cxn>
                  <a:cxn ang="0">
                    <a:pos x="38" y="48"/>
                  </a:cxn>
                  <a:cxn ang="0">
                    <a:pos x="0" y="48"/>
                  </a:cxn>
                  <a:cxn ang="0">
                    <a:pos x="0" y="4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48">
                    <a:moveTo>
                      <a:pt x="16" y="46"/>
                    </a:moveTo>
                    <a:lnTo>
                      <a:pt x="16" y="24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1" y="24"/>
                    </a:lnTo>
                    <a:lnTo>
                      <a:pt x="21" y="46"/>
                    </a:lnTo>
                    <a:lnTo>
                      <a:pt x="16" y="46"/>
                    </a:lnTo>
                    <a:close/>
                    <a:moveTo>
                      <a:pt x="0" y="43"/>
                    </a:moveTo>
                    <a:lnTo>
                      <a:pt x="38" y="43"/>
                    </a:lnTo>
                    <a:lnTo>
                      <a:pt x="38" y="48"/>
                    </a:lnTo>
                    <a:lnTo>
                      <a:pt x="0" y="48"/>
                    </a:lnTo>
                    <a:lnTo>
                      <a:pt x="0" y="4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5" name="Freeform 71"/>
              <p:cNvSpPr>
                <a:spLocks noEditPoints="1"/>
              </p:cNvSpPr>
              <p:nvPr/>
            </p:nvSpPr>
            <p:spPr bwMode="auto">
              <a:xfrm>
                <a:off x="3897313" y="2736850"/>
                <a:ext cx="52388" cy="84138"/>
              </a:xfrm>
              <a:custGeom>
                <a:avLst/>
                <a:gdLst/>
                <a:ahLst/>
                <a:cxnLst>
                  <a:cxn ang="0">
                    <a:pos x="16" y="53"/>
                  </a:cxn>
                  <a:cxn ang="0">
                    <a:pos x="16" y="26"/>
                  </a:cxn>
                  <a:cxn ang="0">
                    <a:pos x="16" y="0"/>
                  </a:cxn>
                  <a:cxn ang="0">
                    <a:pos x="16" y="53"/>
                  </a:cxn>
                  <a:cxn ang="0">
                    <a:pos x="0" y="53"/>
                  </a:cxn>
                  <a:cxn ang="0">
                    <a:pos x="33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53">
                    <a:moveTo>
                      <a:pt x="16" y="53"/>
                    </a:moveTo>
                    <a:lnTo>
                      <a:pt x="16" y="26"/>
                    </a:lnTo>
                    <a:lnTo>
                      <a:pt x="16" y="0"/>
                    </a:lnTo>
                    <a:lnTo>
                      <a:pt x="16" y="53"/>
                    </a:lnTo>
                    <a:close/>
                    <a:moveTo>
                      <a:pt x="0" y="53"/>
                    </a:moveTo>
                    <a:lnTo>
                      <a:pt x="33" y="53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6" name="Freeform 72"/>
              <p:cNvSpPr>
                <a:spLocks noEditPoints="1"/>
              </p:cNvSpPr>
              <p:nvPr/>
            </p:nvSpPr>
            <p:spPr bwMode="auto">
              <a:xfrm>
                <a:off x="3897313" y="2732088"/>
                <a:ext cx="52388" cy="92075"/>
              </a:xfrm>
              <a:custGeom>
                <a:avLst/>
                <a:gdLst/>
                <a:ahLst/>
                <a:cxnLst>
                  <a:cxn ang="0">
                    <a:pos x="14" y="56"/>
                  </a:cxn>
                  <a:cxn ang="0">
                    <a:pos x="14" y="29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19" y="29"/>
                  </a:cxn>
                  <a:cxn ang="0">
                    <a:pos x="19" y="56"/>
                  </a:cxn>
                  <a:cxn ang="0">
                    <a:pos x="14" y="56"/>
                  </a:cxn>
                  <a:cxn ang="0">
                    <a:pos x="0" y="53"/>
                  </a:cxn>
                  <a:cxn ang="0">
                    <a:pos x="33" y="53"/>
                  </a:cxn>
                  <a:cxn ang="0">
                    <a:pos x="33" y="58"/>
                  </a:cxn>
                  <a:cxn ang="0">
                    <a:pos x="0" y="58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58">
                    <a:moveTo>
                      <a:pt x="14" y="56"/>
                    </a:moveTo>
                    <a:lnTo>
                      <a:pt x="14" y="29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19" y="29"/>
                    </a:lnTo>
                    <a:lnTo>
                      <a:pt x="19" y="56"/>
                    </a:lnTo>
                    <a:lnTo>
                      <a:pt x="14" y="56"/>
                    </a:lnTo>
                    <a:close/>
                    <a:moveTo>
                      <a:pt x="0" y="53"/>
                    </a:moveTo>
                    <a:lnTo>
                      <a:pt x="33" y="53"/>
                    </a:lnTo>
                    <a:lnTo>
                      <a:pt x="33" y="58"/>
                    </a:lnTo>
                    <a:lnTo>
                      <a:pt x="0" y="58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7" name="Freeform 73"/>
              <p:cNvSpPr>
                <a:spLocks noEditPoints="1"/>
              </p:cNvSpPr>
              <p:nvPr/>
            </p:nvSpPr>
            <p:spPr bwMode="auto">
              <a:xfrm>
                <a:off x="1633538" y="4138613"/>
                <a:ext cx="61913" cy="15875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5"/>
                  </a:cxn>
                  <a:cxn ang="0">
                    <a:pos x="1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39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0">
                    <a:moveTo>
                      <a:pt x="19" y="10"/>
                    </a:moveTo>
                    <a:lnTo>
                      <a:pt x="19" y="5"/>
                    </a:lnTo>
                    <a:lnTo>
                      <a:pt x="19" y="0"/>
                    </a:lnTo>
                    <a:lnTo>
                      <a:pt x="19" y="10"/>
                    </a:lnTo>
                    <a:close/>
                    <a:moveTo>
                      <a:pt x="0" y="10"/>
                    </a:moveTo>
                    <a:lnTo>
                      <a:pt x="39" y="10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8" name="Freeform 74"/>
              <p:cNvSpPr>
                <a:spLocks noEditPoints="1"/>
              </p:cNvSpPr>
              <p:nvPr/>
            </p:nvSpPr>
            <p:spPr bwMode="auto">
              <a:xfrm>
                <a:off x="1633538" y="4135438"/>
                <a:ext cx="61913" cy="22225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7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7"/>
                  </a:cxn>
                  <a:cxn ang="0">
                    <a:pos x="22" y="12"/>
                  </a:cxn>
                  <a:cxn ang="0">
                    <a:pos x="17" y="12"/>
                  </a:cxn>
                  <a:cxn ang="0">
                    <a:pos x="0" y="9"/>
                  </a:cxn>
                  <a:cxn ang="0">
                    <a:pos x="39" y="9"/>
                  </a:cxn>
                  <a:cxn ang="0">
                    <a:pos x="39" y="14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9" h="14">
                    <a:moveTo>
                      <a:pt x="17" y="12"/>
                    </a:moveTo>
                    <a:lnTo>
                      <a:pt x="17" y="7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7"/>
                    </a:lnTo>
                    <a:lnTo>
                      <a:pt x="22" y="12"/>
                    </a:lnTo>
                    <a:lnTo>
                      <a:pt x="17" y="12"/>
                    </a:lnTo>
                    <a:close/>
                    <a:moveTo>
                      <a:pt x="0" y="9"/>
                    </a:moveTo>
                    <a:lnTo>
                      <a:pt x="39" y="9"/>
                    </a:lnTo>
                    <a:lnTo>
                      <a:pt x="39" y="14"/>
                    </a:lnTo>
                    <a:lnTo>
                      <a:pt x="0" y="14"/>
                    </a:lnTo>
                    <a:lnTo>
                      <a:pt x="0" y="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9" name="Freeform 75"/>
              <p:cNvSpPr>
                <a:spLocks noEditPoints="1"/>
              </p:cNvSpPr>
              <p:nvPr/>
            </p:nvSpPr>
            <p:spPr bwMode="auto">
              <a:xfrm>
                <a:off x="2235200" y="4078288"/>
                <a:ext cx="53975" cy="30163"/>
              </a:xfrm>
              <a:custGeom>
                <a:avLst/>
                <a:gdLst/>
                <a:ahLst/>
                <a:cxnLst>
                  <a:cxn ang="0">
                    <a:pos x="17" y="19"/>
                  </a:cxn>
                  <a:cxn ang="0">
                    <a:pos x="17" y="9"/>
                  </a:cxn>
                  <a:cxn ang="0">
                    <a:pos x="17" y="0"/>
                  </a:cxn>
                  <a:cxn ang="0">
                    <a:pos x="17" y="19"/>
                  </a:cxn>
                  <a:cxn ang="0">
                    <a:pos x="0" y="19"/>
                  </a:cxn>
                  <a:cxn ang="0">
                    <a:pos x="34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9">
                    <a:moveTo>
                      <a:pt x="17" y="19"/>
                    </a:moveTo>
                    <a:lnTo>
                      <a:pt x="17" y="9"/>
                    </a:lnTo>
                    <a:lnTo>
                      <a:pt x="17" y="0"/>
                    </a:lnTo>
                    <a:lnTo>
                      <a:pt x="17" y="19"/>
                    </a:lnTo>
                    <a:close/>
                    <a:moveTo>
                      <a:pt x="0" y="19"/>
                    </a:moveTo>
                    <a:lnTo>
                      <a:pt x="34" y="19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0" name="Freeform 76"/>
              <p:cNvSpPr>
                <a:spLocks noEditPoints="1"/>
              </p:cNvSpPr>
              <p:nvPr/>
            </p:nvSpPr>
            <p:spPr bwMode="auto">
              <a:xfrm>
                <a:off x="2235200" y="4073525"/>
                <a:ext cx="53975" cy="38100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15" y="12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0" y="12"/>
                  </a:cxn>
                  <a:cxn ang="0">
                    <a:pos x="20" y="22"/>
                  </a:cxn>
                  <a:cxn ang="0">
                    <a:pos x="15" y="22"/>
                  </a:cxn>
                  <a:cxn ang="0">
                    <a:pos x="0" y="19"/>
                  </a:cxn>
                  <a:cxn ang="0">
                    <a:pos x="34" y="19"/>
                  </a:cxn>
                  <a:cxn ang="0">
                    <a:pos x="34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4">
                    <a:moveTo>
                      <a:pt x="15" y="22"/>
                    </a:moveTo>
                    <a:lnTo>
                      <a:pt x="15" y="12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0" y="12"/>
                    </a:lnTo>
                    <a:lnTo>
                      <a:pt x="20" y="22"/>
                    </a:lnTo>
                    <a:lnTo>
                      <a:pt x="15" y="22"/>
                    </a:lnTo>
                    <a:close/>
                    <a:moveTo>
                      <a:pt x="0" y="19"/>
                    </a:moveTo>
                    <a:lnTo>
                      <a:pt x="34" y="19"/>
                    </a:lnTo>
                    <a:lnTo>
                      <a:pt x="34" y="24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1" name="Freeform 77"/>
              <p:cNvSpPr>
                <a:spLocks noEditPoints="1"/>
              </p:cNvSpPr>
              <p:nvPr/>
            </p:nvSpPr>
            <p:spPr bwMode="auto">
              <a:xfrm>
                <a:off x="2830513" y="4046538"/>
                <a:ext cx="60325" cy="84138"/>
              </a:xfrm>
              <a:custGeom>
                <a:avLst/>
                <a:gdLst/>
                <a:ahLst/>
                <a:cxnLst>
                  <a:cxn ang="0">
                    <a:pos x="19" y="53"/>
                  </a:cxn>
                  <a:cxn ang="0">
                    <a:pos x="19" y="27"/>
                  </a:cxn>
                  <a:cxn ang="0">
                    <a:pos x="19" y="0"/>
                  </a:cxn>
                  <a:cxn ang="0">
                    <a:pos x="19" y="53"/>
                  </a:cxn>
                  <a:cxn ang="0">
                    <a:pos x="0" y="53"/>
                  </a:cxn>
                  <a:cxn ang="0">
                    <a:pos x="38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53">
                    <a:moveTo>
                      <a:pt x="19" y="53"/>
                    </a:moveTo>
                    <a:lnTo>
                      <a:pt x="19" y="27"/>
                    </a:lnTo>
                    <a:lnTo>
                      <a:pt x="19" y="0"/>
                    </a:lnTo>
                    <a:lnTo>
                      <a:pt x="19" y="53"/>
                    </a:lnTo>
                    <a:close/>
                    <a:moveTo>
                      <a:pt x="0" y="53"/>
                    </a:moveTo>
                    <a:lnTo>
                      <a:pt x="38" y="53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2" name="Freeform 78"/>
              <p:cNvSpPr>
                <a:spLocks noEditPoints="1"/>
              </p:cNvSpPr>
              <p:nvPr/>
            </p:nvSpPr>
            <p:spPr bwMode="auto">
              <a:xfrm>
                <a:off x="2830513" y="4043363"/>
                <a:ext cx="60325" cy="92075"/>
              </a:xfrm>
              <a:custGeom>
                <a:avLst/>
                <a:gdLst/>
                <a:ahLst/>
                <a:cxnLst>
                  <a:cxn ang="0">
                    <a:pos x="17" y="55"/>
                  </a:cxn>
                  <a:cxn ang="0">
                    <a:pos x="17" y="29"/>
                  </a:cxn>
                  <a:cxn ang="0">
                    <a:pos x="17" y="2"/>
                  </a:cxn>
                  <a:cxn ang="0">
                    <a:pos x="21" y="2"/>
                  </a:cxn>
                  <a:cxn ang="0">
                    <a:pos x="21" y="29"/>
                  </a:cxn>
                  <a:cxn ang="0">
                    <a:pos x="21" y="55"/>
                  </a:cxn>
                  <a:cxn ang="0">
                    <a:pos x="17" y="55"/>
                  </a:cxn>
                  <a:cxn ang="0">
                    <a:pos x="0" y="53"/>
                  </a:cxn>
                  <a:cxn ang="0">
                    <a:pos x="38" y="53"/>
                  </a:cxn>
                  <a:cxn ang="0">
                    <a:pos x="38" y="58"/>
                  </a:cxn>
                  <a:cxn ang="0">
                    <a:pos x="0" y="58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58">
                    <a:moveTo>
                      <a:pt x="17" y="55"/>
                    </a:moveTo>
                    <a:lnTo>
                      <a:pt x="17" y="29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29"/>
                    </a:lnTo>
                    <a:lnTo>
                      <a:pt x="21" y="55"/>
                    </a:lnTo>
                    <a:lnTo>
                      <a:pt x="17" y="55"/>
                    </a:lnTo>
                    <a:close/>
                    <a:moveTo>
                      <a:pt x="0" y="53"/>
                    </a:moveTo>
                    <a:lnTo>
                      <a:pt x="38" y="53"/>
                    </a:lnTo>
                    <a:lnTo>
                      <a:pt x="38" y="58"/>
                    </a:lnTo>
                    <a:lnTo>
                      <a:pt x="0" y="58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3" name="Freeform 79"/>
              <p:cNvSpPr>
                <a:spLocks noEditPoints="1"/>
              </p:cNvSpPr>
              <p:nvPr/>
            </p:nvSpPr>
            <p:spPr bwMode="auto">
              <a:xfrm>
                <a:off x="3432175" y="3856038"/>
                <a:ext cx="52388" cy="31750"/>
              </a:xfrm>
              <a:custGeom>
                <a:avLst/>
                <a:gdLst/>
                <a:ahLst/>
                <a:cxnLst>
                  <a:cxn ang="0">
                    <a:pos x="17" y="20"/>
                  </a:cxn>
                  <a:cxn ang="0">
                    <a:pos x="17" y="10"/>
                  </a:cxn>
                  <a:cxn ang="0">
                    <a:pos x="17" y="0"/>
                  </a:cxn>
                  <a:cxn ang="0">
                    <a:pos x="17" y="20"/>
                  </a:cxn>
                  <a:cxn ang="0">
                    <a:pos x="0" y="20"/>
                  </a:cxn>
                  <a:cxn ang="0">
                    <a:pos x="33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20">
                    <a:moveTo>
                      <a:pt x="17" y="20"/>
                    </a:moveTo>
                    <a:lnTo>
                      <a:pt x="17" y="10"/>
                    </a:lnTo>
                    <a:lnTo>
                      <a:pt x="17" y="0"/>
                    </a:lnTo>
                    <a:lnTo>
                      <a:pt x="17" y="20"/>
                    </a:lnTo>
                    <a:close/>
                    <a:moveTo>
                      <a:pt x="0" y="20"/>
                    </a:moveTo>
                    <a:lnTo>
                      <a:pt x="33" y="20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4" name="Freeform 80"/>
              <p:cNvSpPr>
                <a:spLocks noEditPoints="1"/>
              </p:cNvSpPr>
              <p:nvPr/>
            </p:nvSpPr>
            <p:spPr bwMode="auto">
              <a:xfrm>
                <a:off x="3432175" y="3852863"/>
                <a:ext cx="52388" cy="38100"/>
              </a:xfrm>
              <a:custGeom>
                <a:avLst/>
                <a:gdLst/>
                <a:ahLst/>
                <a:cxnLst>
                  <a:cxn ang="0">
                    <a:pos x="14" y="22"/>
                  </a:cxn>
                  <a:cxn ang="0">
                    <a:pos x="14" y="12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12"/>
                  </a:cxn>
                  <a:cxn ang="0">
                    <a:pos x="19" y="22"/>
                  </a:cxn>
                  <a:cxn ang="0">
                    <a:pos x="14" y="22"/>
                  </a:cxn>
                  <a:cxn ang="0">
                    <a:pos x="0" y="19"/>
                  </a:cxn>
                  <a:cxn ang="0">
                    <a:pos x="33" y="19"/>
                  </a:cxn>
                  <a:cxn ang="0">
                    <a:pos x="33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24">
                    <a:moveTo>
                      <a:pt x="14" y="22"/>
                    </a:moveTo>
                    <a:lnTo>
                      <a:pt x="14" y="12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12"/>
                    </a:lnTo>
                    <a:lnTo>
                      <a:pt x="19" y="22"/>
                    </a:lnTo>
                    <a:lnTo>
                      <a:pt x="14" y="22"/>
                    </a:lnTo>
                    <a:close/>
                    <a:moveTo>
                      <a:pt x="0" y="19"/>
                    </a:moveTo>
                    <a:lnTo>
                      <a:pt x="33" y="19"/>
                    </a:lnTo>
                    <a:lnTo>
                      <a:pt x="33" y="24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5" name="Freeform 81"/>
              <p:cNvSpPr>
                <a:spLocks noEditPoints="1"/>
              </p:cNvSpPr>
              <p:nvPr/>
            </p:nvSpPr>
            <p:spPr bwMode="auto">
              <a:xfrm>
                <a:off x="4025900" y="3727450"/>
                <a:ext cx="61913" cy="46038"/>
              </a:xfrm>
              <a:custGeom>
                <a:avLst/>
                <a:gdLst/>
                <a:ahLst/>
                <a:cxnLst>
                  <a:cxn ang="0">
                    <a:pos x="19" y="29"/>
                  </a:cxn>
                  <a:cxn ang="0">
                    <a:pos x="19" y="14"/>
                  </a:cxn>
                  <a:cxn ang="0">
                    <a:pos x="19" y="0"/>
                  </a:cxn>
                  <a:cxn ang="0">
                    <a:pos x="19" y="29"/>
                  </a:cxn>
                  <a:cxn ang="0">
                    <a:pos x="0" y="29"/>
                  </a:cxn>
                  <a:cxn ang="0">
                    <a:pos x="39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29">
                    <a:moveTo>
                      <a:pt x="19" y="29"/>
                    </a:moveTo>
                    <a:lnTo>
                      <a:pt x="19" y="14"/>
                    </a:lnTo>
                    <a:lnTo>
                      <a:pt x="19" y="0"/>
                    </a:lnTo>
                    <a:lnTo>
                      <a:pt x="19" y="29"/>
                    </a:lnTo>
                    <a:close/>
                    <a:moveTo>
                      <a:pt x="0" y="29"/>
                    </a:moveTo>
                    <a:lnTo>
                      <a:pt x="39" y="29"/>
                    </a:lnTo>
                    <a:lnTo>
                      <a:pt x="0" y="2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6" name="Freeform 82"/>
              <p:cNvSpPr>
                <a:spLocks noEditPoints="1"/>
              </p:cNvSpPr>
              <p:nvPr/>
            </p:nvSpPr>
            <p:spPr bwMode="auto">
              <a:xfrm>
                <a:off x="4025900" y="3722688"/>
                <a:ext cx="61913" cy="53975"/>
              </a:xfrm>
              <a:custGeom>
                <a:avLst/>
                <a:gdLst/>
                <a:ahLst/>
                <a:cxnLst>
                  <a:cxn ang="0">
                    <a:pos x="17" y="32"/>
                  </a:cxn>
                  <a:cxn ang="0">
                    <a:pos x="17" y="17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17"/>
                  </a:cxn>
                  <a:cxn ang="0">
                    <a:pos x="22" y="32"/>
                  </a:cxn>
                  <a:cxn ang="0">
                    <a:pos x="17" y="32"/>
                  </a:cxn>
                  <a:cxn ang="0">
                    <a:pos x="0" y="29"/>
                  </a:cxn>
                  <a:cxn ang="0">
                    <a:pos x="39" y="29"/>
                  </a:cxn>
                  <a:cxn ang="0">
                    <a:pos x="39" y="34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34">
                    <a:moveTo>
                      <a:pt x="17" y="32"/>
                    </a:moveTo>
                    <a:lnTo>
                      <a:pt x="17" y="17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17"/>
                    </a:lnTo>
                    <a:lnTo>
                      <a:pt x="22" y="32"/>
                    </a:lnTo>
                    <a:lnTo>
                      <a:pt x="17" y="32"/>
                    </a:lnTo>
                    <a:close/>
                    <a:moveTo>
                      <a:pt x="0" y="29"/>
                    </a:moveTo>
                    <a:lnTo>
                      <a:pt x="39" y="29"/>
                    </a:lnTo>
                    <a:lnTo>
                      <a:pt x="39" y="34"/>
                    </a:lnTo>
                    <a:lnTo>
                      <a:pt x="0" y="34"/>
                    </a:lnTo>
                    <a:lnTo>
                      <a:pt x="0" y="2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7" name="Freeform 83"/>
              <p:cNvSpPr>
                <a:spLocks noEditPoints="1"/>
              </p:cNvSpPr>
              <p:nvPr/>
            </p:nvSpPr>
            <p:spPr bwMode="auto">
              <a:xfrm>
                <a:off x="1763713" y="4070350"/>
                <a:ext cx="60325" cy="14288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9" y="5"/>
                  </a:cxn>
                  <a:cxn ang="0">
                    <a:pos x="1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38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9">
                    <a:moveTo>
                      <a:pt x="19" y="9"/>
                    </a:moveTo>
                    <a:lnTo>
                      <a:pt x="19" y="5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  <a:moveTo>
                      <a:pt x="0" y="9"/>
                    </a:moveTo>
                    <a:lnTo>
                      <a:pt x="38" y="9"/>
                    </a:lnTo>
                    <a:lnTo>
                      <a:pt x="0" y="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8" name="Freeform 84"/>
              <p:cNvSpPr>
                <a:spLocks noEditPoints="1"/>
              </p:cNvSpPr>
              <p:nvPr/>
            </p:nvSpPr>
            <p:spPr bwMode="auto">
              <a:xfrm>
                <a:off x="1763713" y="4065588"/>
                <a:ext cx="60325" cy="23813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8"/>
                  </a:cxn>
                  <a:cxn ang="0">
                    <a:pos x="17" y="3"/>
                  </a:cxn>
                  <a:cxn ang="0">
                    <a:pos x="21" y="3"/>
                  </a:cxn>
                  <a:cxn ang="0">
                    <a:pos x="21" y="8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0" y="10"/>
                  </a:cxn>
                  <a:cxn ang="0">
                    <a:pos x="38" y="10"/>
                  </a:cxn>
                  <a:cxn ang="0">
                    <a:pos x="38" y="15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5">
                    <a:moveTo>
                      <a:pt x="17" y="12"/>
                    </a:moveTo>
                    <a:lnTo>
                      <a:pt x="17" y="8"/>
                    </a:lnTo>
                    <a:lnTo>
                      <a:pt x="17" y="3"/>
                    </a:lnTo>
                    <a:lnTo>
                      <a:pt x="21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17" y="12"/>
                    </a:lnTo>
                    <a:close/>
                    <a:moveTo>
                      <a:pt x="0" y="10"/>
                    </a:moveTo>
                    <a:lnTo>
                      <a:pt x="38" y="10"/>
                    </a:lnTo>
                    <a:lnTo>
                      <a:pt x="38" y="15"/>
                    </a:lnTo>
                    <a:lnTo>
                      <a:pt x="0" y="15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9" name="Freeform 85"/>
              <p:cNvSpPr>
                <a:spLocks noEditPoints="1"/>
              </p:cNvSpPr>
              <p:nvPr/>
            </p:nvSpPr>
            <p:spPr bwMode="auto">
              <a:xfrm>
                <a:off x="2365375" y="3910013"/>
                <a:ext cx="60325" cy="76200"/>
              </a:xfrm>
              <a:custGeom>
                <a:avLst/>
                <a:gdLst/>
                <a:ahLst/>
                <a:cxnLst>
                  <a:cxn ang="0">
                    <a:pos x="19" y="48"/>
                  </a:cxn>
                  <a:cxn ang="0">
                    <a:pos x="19" y="24"/>
                  </a:cxn>
                  <a:cxn ang="0">
                    <a:pos x="19" y="0"/>
                  </a:cxn>
                  <a:cxn ang="0">
                    <a:pos x="19" y="48"/>
                  </a:cxn>
                  <a:cxn ang="0">
                    <a:pos x="0" y="48"/>
                  </a:cxn>
                  <a:cxn ang="0">
                    <a:pos x="38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48">
                    <a:moveTo>
                      <a:pt x="19" y="48"/>
                    </a:moveTo>
                    <a:lnTo>
                      <a:pt x="19" y="24"/>
                    </a:lnTo>
                    <a:lnTo>
                      <a:pt x="19" y="0"/>
                    </a:lnTo>
                    <a:lnTo>
                      <a:pt x="19" y="48"/>
                    </a:lnTo>
                    <a:close/>
                    <a:moveTo>
                      <a:pt x="0" y="48"/>
                    </a:moveTo>
                    <a:lnTo>
                      <a:pt x="38" y="48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0" name="Freeform 86"/>
              <p:cNvSpPr>
                <a:spLocks noEditPoints="1"/>
              </p:cNvSpPr>
              <p:nvPr/>
            </p:nvSpPr>
            <p:spPr bwMode="auto">
              <a:xfrm>
                <a:off x="2365375" y="3906838"/>
                <a:ext cx="60325" cy="82550"/>
              </a:xfrm>
              <a:custGeom>
                <a:avLst/>
                <a:gdLst/>
                <a:ahLst/>
                <a:cxnLst>
                  <a:cxn ang="0">
                    <a:pos x="17" y="50"/>
                  </a:cxn>
                  <a:cxn ang="0">
                    <a:pos x="17" y="26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26"/>
                  </a:cxn>
                  <a:cxn ang="0">
                    <a:pos x="22" y="50"/>
                  </a:cxn>
                  <a:cxn ang="0">
                    <a:pos x="17" y="50"/>
                  </a:cxn>
                  <a:cxn ang="0">
                    <a:pos x="0" y="48"/>
                  </a:cxn>
                  <a:cxn ang="0">
                    <a:pos x="38" y="48"/>
                  </a:cxn>
                  <a:cxn ang="0">
                    <a:pos x="38" y="52"/>
                  </a:cxn>
                  <a:cxn ang="0">
                    <a:pos x="0" y="52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8" h="52">
                    <a:moveTo>
                      <a:pt x="17" y="50"/>
                    </a:moveTo>
                    <a:lnTo>
                      <a:pt x="17" y="26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26"/>
                    </a:lnTo>
                    <a:lnTo>
                      <a:pt x="22" y="50"/>
                    </a:lnTo>
                    <a:lnTo>
                      <a:pt x="17" y="50"/>
                    </a:lnTo>
                    <a:close/>
                    <a:moveTo>
                      <a:pt x="0" y="48"/>
                    </a:moveTo>
                    <a:lnTo>
                      <a:pt x="38" y="48"/>
                    </a:lnTo>
                    <a:lnTo>
                      <a:pt x="38" y="52"/>
                    </a:lnTo>
                    <a:lnTo>
                      <a:pt x="0" y="52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1" name="Freeform 87"/>
              <p:cNvSpPr>
                <a:spLocks noEditPoints="1"/>
              </p:cNvSpPr>
              <p:nvPr/>
            </p:nvSpPr>
            <p:spPr bwMode="auto">
              <a:xfrm>
                <a:off x="2967038" y="3902075"/>
                <a:ext cx="53975" cy="76200"/>
              </a:xfrm>
              <a:custGeom>
                <a:avLst/>
                <a:gdLst/>
                <a:ahLst/>
                <a:cxnLst>
                  <a:cxn ang="0">
                    <a:pos x="17" y="48"/>
                  </a:cxn>
                  <a:cxn ang="0">
                    <a:pos x="17" y="24"/>
                  </a:cxn>
                  <a:cxn ang="0">
                    <a:pos x="17" y="0"/>
                  </a:cxn>
                  <a:cxn ang="0">
                    <a:pos x="17" y="48"/>
                  </a:cxn>
                  <a:cxn ang="0">
                    <a:pos x="0" y="48"/>
                  </a:cxn>
                  <a:cxn ang="0">
                    <a:pos x="34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48">
                    <a:moveTo>
                      <a:pt x="17" y="48"/>
                    </a:moveTo>
                    <a:lnTo>
                      <a:pt x="17" y="24"/>
                    </a:lnTo>
                    <a:lnTo>
                      <a:pt x="17" y="0"/>
                    </a:lnTo>
                    <a:lnTo>
                      <a:pt x="17" y="48"/>
                    </a:lnTo>
                    <a:close/>
                    <a:moveTo>
                      <a:pt x="0" y="48"/>
                    </a:moveTo>
                    <a:lnTo>
                      <a:pt x="34" y="48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2" name="Freeform 88"/>
              <p:cNvSpPr>
                <a:spLocks noEditPoints="1"/>
              </p:cNvSpPr>
              <p:nvPr/>
            </p:nvSpPr>
            <p:spPr bwMode="auto">
              <a:xfrm>
                <a:off x="2967038" y="3898900"/>
                <a:ext cx="53975" cy="84138"/>
              </a:xfrm>
              <a:custGeom>
                <a:avLst/>
                <a:gdLst/>
                <a:ahLst/>
                <a:cxnLst>
                  <a:cxn ang="0">
                    <a:pos x="15" y="50"/>
                  </a:cxn>
                  <a:cxn ang="0">
                    <a:pos x="15" y="26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19" y="26"/>
                  </a:cxn>
                  <a:cxn ang="0">
                    <a:pos x="19" y="50"/>
                  </a:cxn>
                  <a:cxn ang="0">
                    <a:pos x="15" y="50"/>
                  </a:cxn>
                  <a:cxn ang="0">
                    <a:pos x="0" y="48"/>
                  </a:cxn>
                  <a:cxn ang="0">
                    <a:pos x="34" y="48"/>
                  </a:cxn>
                  <a:cxn ang="0">
                    <a:pos x="34" y="53"/>
                  </a:cxn>
                  <a:cxn ang="0">
                    <a:pos x="0" y="53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3">
                    <a:moveTo>
                      <a:pt x="15" y="50"/>
                    </a:moveTo>
                    <a:lnTo>
                      <a:pt x="15" y="26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19" y="26"/>
                    </a:lnTo>
                    <a:lnTo>
                      <a:pt x="19" y="50"/>
                    </a:lnTo>
                    <a:lnTo>
                      <a:pt x="15" y="50"/>
                    </a:lnTo>
                    <a:close/>
                    <a:moveTo>
                      <a:pt x="0" y="48"/>
                    </a:moveTo>
                    <a:lnTo>
                      <a:pt x="34" y="48"/>
                    </a:lnTo>
                    <a:lnTo>
                      <a:pt x="34" y="53"/>
                    </a:lnTo>
                    <a:lnTo>
                      <a:pt x="0" y="53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3" name="Freeform 89"/>
              <p:cNvSpPr>
                <a:spLocks noEditPoints="1"/>
              </p:cNvSpPr>
              <p:nvPr/>
            </p:nvSpPr>
            <p:spPr bwMode="auto">
              <a:xfrm>
                <a:off x="3560763" y="4070350"/>
                <a:ext cx="61913" cy="22225"/>
              </a:xfrm>
              <a:custGeom>
                <a:avLst/>
                <a:gdLst/>
                <a:ahLst/>
                <a:cxnLst>
                  <a:cxn ang="0">
                    <a:pos x="20" y="14"/>
                  </a:cxn>
                  <a:cxn ang="0">
                    <a:pos x="20" y="7"/>
                  </a:cxn>
                  <a:cxn ang="0">
                    <a:pos x="20" y="0"/>
                  </a:cxn>
                  <a:cxn ang="0">
                    <a:pos x="20" y="14"/>
                  </a:cxn>
                  <a:cxn ang="0">
                    <a:pos x="0" y="14"/>
                  </a:cxn>
                  <a:cxn ang="0">
                    <a:pos x="39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4">
                    <a:moveTo>
                      <a:pt x="20" y="14"/>
                    </a:moveTo>
                    <a:lnTo>
                      <a:pt x="20" y="7"/>
                    </a:lnTo>
                    <a:lnTo>
                      <a:pt x="20" y="0"/>
                    </a:lnTo>
                    <a:lnTo>
                      <a:pt x="20" y="14"/>
                    </a:lnTo>
                    <a:close/>
                    <a:moveTo>
                      <a:pt x="0" y="14"/>
                    </a:moveTo>
                    <a:lnTo>
                      <a:pt x="39" y="14"/>
                    </a:lnTo>
                    <a:lnTo>
                      <a:pt x="0" y="14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4" name="Freeform 90"/>
              <p:cNvSpPr>
                <a:spLocks noEditPoints="1"/>
              </p:cNvSpPr>
              <p:nvPr/>
            </p:nvSpPr>
            <p:spPr bwMode="auto">
              <a:xfrm>
                <a:off x="3560763" y="4065588"/>
                <a:ext cx="61913" cy="31750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17" y="10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0" y="15"/>
                  </a:cxn>
                  <a:cxn ang="0">
                    <a:pos x="39" y="15"/>
                  </a:cxn>
                  <a:cxn ang="0">
                    <a:pos x="39" y="20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20">
                    <a:moveTo>
                      <a:pt x="17" y="17"/>
                    </a:moveTo>
                    <a:lnTo>
                      <a:pt x="17" y="10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17" y="17"/>
                    </a:lnTo>
                    <a:close/>
                    <a:moveTo>
                      <a:pt x="0" y="15"/>
                    </a:moveTo>
                    <a:lnTo>
                      <a:pt x="39" y="15"/>
                    </a:lnTo>
                    <a:lnTo>
                      <a:pt x="39" y="20"/>
                    </a:lnTo>
                    <a:lnTo>
                      <a:pt x="0" y="20"/>
                    </a:lnTo>
                    <a:lnTo>
                      <a:pt x="0" y="15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5" name="Freeform 91"/>
              <p:cNvSpPr>
                <a:spLocks noEditPoints="1"/>
              </p:cNvSpPr>
              <p:nvPr/>
            </p:nvSpPr>
            <p:spPr bwMode="auto">
              <a:xfrm>
                <a:off x="4164013" y="3735388"/>
                <a:ext cx="52388" cy="136525"/>
              </a:xfrm>
              <a:custGeom>
                <a:avLst/>
                <a:gdLst/>
                <a:ahLst/>
                <a:cxnLst>
                  <a:cxn ang="0">
                    <a:pos x="16" y="86"/>
                  </a:cxn>
                  <a:cxn ang="0">
                    <a:pos x="16" y="43"/>
                  </a:cxn>
                  <a:cxn ang="0">
                    <a:pos x="16" y="0"/>
                  </a:cxn>
                  <a:cxn ang="0">
                    <a:pos x="16" y="86"/>
                  </a:cxn>
                  <a:cxn ang="0">
                    <a:pos x="0" y="86"/>
                  </a:cxn>
                  <a:cxn ang="0">
                    <a:pos x="33" y="86"/>
                  </a:cxn>
                  <a:cxn ang="0">
                    <a:pos x="0" y="86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86">
                    <a:moveTo>
                      <a:pt x="16" y="86"/>
                    </a:moveTo>
                    <a:lnTo>
                      <a:pt x="16" y="43"/>
                    </a:lnTo>
                    <a:lnTo>
                      <a:pt x="16" y="0"/>
                    </a:lnTo>
                    <a:lnTo>
                      <a:pt x="16" y="86"/>
                    </a:lnTo>
                    <a:close/>
                    <a:moveTo>
                      <a:pt x="0" y="86"/>
                    </a:moveTo>
                    <a:lnTo>
                      <a:pt x="33" y="86"/>
                    </a:lnTo>
                    <a:lnTo>
                      <a:pt x="0" y="86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6" name="Freeform 92"/>
              <p:cNvSpPr>
                <a:spLocks noEditPoints="1"/>
              </p:cNvSpPr>
              <p:nvPr/>
            </p:nvSpPr>
            <p:spPr bwMode="auto">
              <a:xfrm>
                <a:off x="4164013" y="3730625"/>
                <a:ext cx="52388" cy="144463"/>
              </a:xfrm>
              <a:custGeom>
                <a:avLst/>
                <a:gdLst/>
                <a:ahLst/>
                <a:cxnLst>
                  <a:cxn ang="0">
                    <a:pos x="14" y="89"/>
                  </a:cxn>
                  <a:cxn ang="0">
                    <a:pos x="14" y="46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19" y="46"/>
                  </a:cxn>
                  <a:cxn ang="0">
                    <a:pos x="19" y="89"/>
                  </a:cxn>
                  <a:cxn ang="0">
                    <a:pos x="14" y="89"/>
                  </a:cxn>
                  <a:cxn ang="0">
                    <a:pos x="0" y="87"/>
                  </a:cxn>
                  <a:cxn ang="0">
                    <a:pos x="33" y="87"/>
                  </a:cxn>
                  <a:cxn ang="0">
                    <a:pos x="33" y="91"/>
                  </a:cxn>
                  <a:cxn ang="0">
                    <a:pos x="0" y="91"/>
                  </a:cxn>
                  <a:cxn ang="0">
                    <a:pos x="0" y="87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91">
                    <a:moveTo>
                      <a:pt x="14" y="89"/>
                    </a:moveTo>
                    <a:lnTo>
                      <a:pt x="14" y="46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19" y="46"/>
                    </a:lnTo>
                    <a:lnTo>
                      <a:pt x="19" y="89"/>
                    </a:lnTo>
                    <a:lnTo>
                      <a:pt x="14" y="89"/>
                    </a:lnTo>
                    <a:close/>
                    <a:moveTo>
                      <a:pt x="0" y="87"/>
                    </a:moveTo>
                    <a:lnTo>
                      <a:pt x="33" y="87"/>
                    </a:lnTo>
                    <a:lnTo>
                      <a:pt x="33" y="91"/>
                    </a:lnTo>
                    <a:lnTo>
                      <a:pt x="0" y="91"/>
                    </a:lnTo>
                    <a:lnTo>
                      <a:pt x="0" y="87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7" name="Rectangle 93"/>
              <p:cNvSpPr>
                <a:spLocks noChangeArrowheads="1"/>
              </p:cNvSpPr>
              <p:nvPr/>
            </p:nvSpPr>
            <p:spPr bwMode="auto">
              <a:xfrm>
                <a:off x="1355725" y="2279650"/>
                <a:ext cx="7938" cy="1905000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8" name="Freeform 94"/>
              <p:cNvSpPr>
                <a:spLocks noEditPoints="1"/>
              </p:cNvSpPr>
              <p:nvPr/>
            </p:nvSpPr>
            <p:spPr bwMode="auto">
              <a:xfrm>
                <a:off x="1367017" y="2274888"/>
                <a:ext cx="52388" cy="1912938"/>
              </a:xfrm>
              <a:custGeom>
                <a:avLst/>
                <a:gdLst/>
                <a:ahLst/>
                <a:cxnLst>
                  <a:cxn ang="0">
                    <a:pos x="0" y="1200"/>
                  </a:cxn>
                  <a:cxn ang="0">
                    <a:pos x="33" y="1200"/>
                  </a:cxn>
                  <a:cxn ang="0">
                    <a:pos x="33" y="1205"/>
                  </a:cxn>
                  <a:cxn ang="0">
                    <a:pos x="0" y="1205"/>
                  </a:cxn>
                  <a:cxn ang="0">
                    <a:pos x="0" y="1200"/>
                  </a:cxn>
                  <a:cxn ang="0">
                    <a:pos x="0" y="999"/>
                  </a:cxn>
                  <a:cxn ang="0">
                    <a:pos x="33" y="999"/>
                  </a:cxn>
                  <a:cxn ang="0">
                    <a:pos x="33" y="1004"/>
                  </a:cxn>
                  <a:cxn ang="0">
                    <a:pos x="0" y="1004"/>
                  </a:cxn>
                  <a:cxn ang="0">
                    <a:pos x="0" y="999"/>
                  </a:cxn>
                  <a:cxn ang="0">
                    <a:pos x="0" y="797"/>
                  </a:cxn>
                  <a:cxn ang="0">
                    <a:pos x="33" y="797"/>
                  </a:cxn>
                  <a:cxn ang="0">
                    <a:pos x="33" y="802"/>
                  </a:cxn>
                  <a:cxn ang="0">
                    <a:pos x="0" y="802"/>
                  </a:cxn>
                  <a:cxn ang="0">
                    <a:pos x="0" y="797"/>
                  </a:cxn>
                  <a:cxn ang="0">
                    <a:pos x="0" y="600"/>
                  </a:cxn>
                  <a:cxn ang="0">
                    <a:pos x="33" y="600"/>
                  </a:cxn>
                  <a:cxn ang="0">
                    <a:pos x="33" y="605"/>
                  </a:cxn>
                  <a:cxn ang="0">
                    <a:pos x="0" y="605"/>
                  </a:cxn>
                  <a:cxn ang="0">
                    <a:pos x="0" y="600"/>
                  </a:cxn>
                  <a:cxn ang="0">
                    <a:pos x="0" y="399"/>
                  </a:cxn>
                  <a:cxn ang="0">
                    <a:pos x="33" y="399"/>
                  </a:cxn>
                  <a:cxn ang="0">
                    <a:pos x="33" y="404"/>
                  </a:cxn>
                  <a:cxn ang="0">
                    <a:pos x="0" y="404"/>
                  </a:cxn>
                  <a:cxn ang="0">
                    <a:pos x="0" y="399"/>
                  </a:cxn>
                  <a:cxn ang="0">
                    <a:pos x="0" y="202"/>
                  </a:cxn>
                  <a:cxn ang="0">
                    <a:pos x="33" y="202"/>
                  </a:cxn>
                  <a:cxn ang="0">
                    <a:pos x="33" y="207"/>
                  </a:cxn>
                  <a:cxn ang="0">
                    <a:pos x="0" y="207"/>
                  </a:cxn>
                  <a:cxn ang="0">
                    <a:pos x="0" y="202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1205">
                    <a:moveTo>
                      <a:pt x="0" y="1200"/>
                    </a:moveTo>
                    <a:lnTo>
                      <a:pt x="33" y="1200"/>
                    </a:lnTo>
                    <a:lnTo>
                      <a:pt x="33" y="1205"/>
                    </a:lnTo>
                    <a:lnTo>
                      <a:pt x="0" y="1205"/>
                    </a:lnTo>
                    <a:lnTo>
                      <a:pt x="0" y="1200"/>
                    </a:lnTo>
                    <a:close/>
                    <a:moveTo>
                      <a:pt x="0" y="999"/>
                    </a:moveTo>
                    <a:lnTo>
                      <a:pt x="33" y="999"/>
                    </a:lnTo>
                    <a:lnTo>
                      <a:pt x="33" y="1004"/>
                    </a:lnTo>
                    <a:lnTo>
                      <a:pt x="0" y="1004"/>
                    </a:lnTo>
                    <a:lnTo>
                      <a:pt x="0" y="999"/>
                    </a:lnTo>
                    <a:close/>
                    <a:moveTo>
                      <a:pt x="0" y="797"/>
                    </a:moveTo>
                    <a:lnTo>
                      <a:pt x="33" y="797"/>
                    </a:lnTo>
                    <a:lnTo>
                      <a:pt x="33" y="802"/>
                    </a:lnTo>
                    <a:lnTo>
                      <a:pt x="0" y="802"/>
                    </a:lnTo>
                    <a:lnTo>
                      <a:pt x="0" y="797"/>
                    </a:lnTo>
                    <a:close/>
                    <a:moveTo>
                      <a:pt x="0" y="600"/>
                    </a:moveTo>
                    <a:lnTo>
                      <a:pt x="33" y="600"/>
                    </a:lnTo>
                    <a:lnTo>
                      <a:pt x="33" y="605"/>
                    </a:lnTo>
                    <a:lnTo>
                      <a:pt x="0" y="605"/>
                    </a:lnTo>
                    <a:lnTo>
                      <a:pt x="0" y="600"/>
                    </a:lnTo>
                    <a:close/>
                    <a:moveTo>
                      <a:pt x="0" y="399"/>
                    </a:moveTo>
                    <a:lnTo>
                      <a:pt x="33" y="399"/>
                    </a:lnTo>
                    <a:lnTo>
                      <a:pt x="33" y="404"/>
                    </a:lnTo>
                    <a:lnTo>
                      <a:pt x="0" y="404"/>
                    </a:lnTo>
                    <a:lnTo>
                      <a:pt x="0" y="399"/>
                    </a:lnTo>
                    <a:close/>
                    <a:moveTo>
                      <a:pt x="0" y="202"/>
                    </a:moveTo>
                    <a:lnTo>
                      <a:pt x="33" y="202"/>
                    </a:lnTo>
                    <a:lnTo>
                      <a:pt x="33" y="207"/>
                    </a:lnTo>
                    <a:lnTo>
                      <a:pt x="0" y="207"/>
                    </a:lnTo>
                    <a:lnTo>
                      <a:pt x="0" y="202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9" name="Rectangle 95"/>
              <p:cNvSpPr>
                <a:spLocks noChangeArrowheads="1"/>
              </p:cNvSpPr>
              <p:nvPr/>
            </p:nvSpPr>
            <p:spPr bwMode="auto">
              <a:xfrm>
                <a:off x="1358900" y="4179888"/>
                <a:ext cx="2995613" cy="7938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0" name="Freeform 96"/>
              <p:cNvSpPr>
                <a:spLocks noEditPoints="1"/>
              </p:cNvSpPr>
              <p:nvPr/>
            </p:nvSpPr>
            <p:spPr bwMode="auto">
              <a:xfrm>
                <a:off x="1355724" y="4114940"/>
                <a:ext cx="3001964" cy="523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384" y="0"/>
                  </a:cxn>
                  <a:cxn ang="0">
                    <a:pos x="384" y="33"/>
                  </a:cxn>
                  <a:cxn ang="0">
                    <a:pos x="379" y="33"/>
                  </a:cxn>
                  <a:cxn ang="0">
                    <a:pos x="379" y="0"/>
                  </a:cxn>
                  <a:cxn ang="0">
                    <a:pos x="384" y="0"/>
                  </a:cxn>
                  <a:cxn ang="0">
                    <a:pos x="758" y="0"/>
                  </a:cxn>
                  <a:cxn ang="0">
                    <a:pos x="758" y="33"/>
                  </a:cxn>
                  <a:cxn ang="0">
                    <a:pos x="754" y="33"/>
                  </a:cxn>
                  <a:cxn ang="0">
                    <a:pos x="754" y="0"/>
                  </a:cxn>
                  <a:cxn ang="0">
                    <a:pos x="758" y="0"/>
                  </a:cxn>
                  <a:cxn ang="0">
                    <a:pos x="1138" y="0"/>
                  </a:cxn>
                  <a:cxn ang="0">
                    <a:pos x="1138" y="33"/>
                  </a:cxn>
                  <a:cxn ang="0">
                    <a:pos x="1133" y="33"/>
                  </a:cxn>
                  <a:cxn ang="0">
                    <a:pos x="1133" y="0"/>
                  </a:cxn>
                  <a:cxn ang="0">
                    <a:pos x="1138" y="0"/>
                  </a:cxn>
                  <a:cxn ang="0">
                    <a:pos x="1512" y="0"/>
                  </a:cxn>
                  <a:cxn ang="0">
                    <a:pos x="1512" y="33"/>
                  </a:cxn>
                  <a:cxn ang="0">
                    <a:pos x="1507" y="33"/>
                  </a:cxn>
                  <a:cxn ang="0">
                    <a:pos x="1507" y="0"/>
                  </a:cxn>
                  <a:cxn ang="0">
                    <a:pos x="1512" y="0"/>
                  </a:cxn>
                  <a:cxn ang="0">
                    <a:pos x="1891" y="0"/>
                  </a:cxn>
                  <a:cxn ang="0">
                    <a:pos x="1891" y="33"/>
                  </a:cxn>
                  <a:cxn ang="0">
                    <a:pos x="1886" y="33"/>
                  </a:cxn>
                  <a:cxn ang="0">
                    <a:pos x="1886" y="0"/>
                  </a:cxn>
                  <a:cxn ang="0">
                    <a:pos x="1891" y="0"/>
                  </a:cxn>
                </a:cxnLst>
                <a:rect l="0" t="0" r="r" b="b"/>
                <a:pathLst>
                  <a:path w="1891" h="33">
                    <a:moveTo>
                      <a:pt x="5" y="0"/>
                    </a:moveTo>
                    <a:lnTo>
                      <a:pt x="5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384" y="0"/>
                    </a:moveTo>
                    <a:lnTo>
                      <a:pt x="384" y="33"/>
                    </a:lnTo>
                    <a:lnTo>
                      <a:pt x="379" y="33"/>
                    </a:lnTo>
                    <a:lnTo>
                      <a:pt x="379" y="0"/>
                    </a:lnTo>
                    <a:lnTo>
                      <a:pt x="384" y="0"/>
                    </a:lnTo>
                    <a:close/>
                    <a:moveTo>
                      <a:pt x="758" y="0"/>
                    </a:moveTo>
                    <a:lnTo>
                      <a:pt x="758" y="33"/>
                    </a:lnTo>
                    <a:lnTo>
                      <a:pt x="754" y="33"/>
                    </a:lnTo>
                    <a:lnTo>
                      <a:pt x="754" y="0"/>
                    </a:lnTo>
                    <a:lnTo>
                      <a:pt x="758" y="0"/>
                    </a:lnTo>
                    <a:close/>
                    <a:moveTo>
                      <a:pt x="1138" y="0"/>
                    </a:moveTo>
                    <a:lnTo>
                      <a:pt x="1138" y="33"/>
                    </a:lnTo>
                    <a:lnTo>
                      <a:pt x="1133" y="33"/>
                    </a:lnTo>
                    <a:lnTo>
                      <a:pt x="1133" y="0"/>
                    </a:lnTo>
                    <a:lnTo>
                      <a:pt x="1138" y="0"/>
                    </a:lnTo>
                    <a:close/>
                    <a:moveTo>
                      <a:pt x="1512" y="0"/>
                    </a:moveTo>
                    <a:lnTo>
                      <a:pt x="1512" y="33"/>
                    </a:lnTo>
                    <a:lnTo>
                      <a:pt x="1507" y="33"/>
                    </a:lnTo>
                    <a:lnTo>
                      <a:pt x="1507" y="0"/>
                    </a:lnTo>
                    <a:lnTo>
                      <a:pt x="1512" y="0"/>
                    </a:lnTo>
                    <a:close/>
                    <a:moveTo>
                      <a:pt x="1891" y="0"/>
                    </a:moveTo>
                    <a:lnTo>
                      <a:pt x="1891" y="33"/>
                    </a:lnTo>
                    <a:lnTo>
                      <a:pt x="1886" y="33"/>
                    </a:lnTo>
                    <a:lnTo>
                      <a:pt x="1886" y="0"/>
                    </a:lnTo>
                    <a:lnTo>
                      <a:pt x="18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21" name="Rectangle 97"/>
              <p:cNvSpPr>
                <a:spLocks noChangeArrowheads="1"/>
              </p:cNvSpPr>
              <p:nvPr/>
            </p:nvSpPr>
            <p:spPr bwMode="auto">
              <a:xfrm>
                <a:off x="1119188" y="4086225"/>
                <a:ext cx="160338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3" name="Rectangle 99"/>
              <p:cNvSpPr>
                <a:spLocks noChangeArrowheads="1"/>
              </p:cNvSpPr>
              <p:nvPr/>
            </p:nvSpPr>
            <p:spPr bwMode="auto">
              <a:xfrm>
                <a:off x="849313" y="3451225"/>
                <a:ext cx="427038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5" name="Rectangle 101"/>
              <p:cNvSpPr>
                <a:spLocks noChangeArrowheads="1"/>
              </p:cNvSpPr>
              <p:nvPr/>
            </p:nvSpPr>
            <p:spPr bwMode="auto">
              <a:xfrm>
                <a:off x="849313" y="2819400"/>
                <a:ext cx="427038" cy="23495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7" name="Rectangle 103"/>
              <p:cNvSpPr>
                <a:spLocks noChangeArrowheads="1"/>
              </p:cNvSpPr>
              <p:nvPr/>
            </p:nvSpPr>
            <p:spPr bwMode="auto">
              <a:xfrm>
                <a:off x="849313" y="2184400"/>
                <a:ext cx="427038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3000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48" name="Группа 247"/>
            <p:cNvGrpSpPr/>
            <p:nvPr/>
          </p:nvGrpSpPr>
          <p:grpSpPr>
            <a:xfrm>
              <a:off x="5364086" y="973448"/>
              <a:ext cx="3008848" cy="1807200"/>
              <a:chOff x="4934801" y="-177800"/>
              <a:chExt cx="2615349" cy="2009871"/>
            </a:xfrm>
          </p:grpSpPr>
          <p:sp>
            <p:nvSpPr>
              <p:cNvPr id="1189" name="Freeform 165"/>
              <p:cNvSpPr>
                <a:spLocks noEditPoints="1"/>
              </p:cNvSpPr>
              <p:nvPr/>
            </p:nvSpPr>
            <p:spPr bwMode="auto">
              <a:xfrm>
                <a:off x="5454650" y="400050"/>
                <a:ext cx="1958975" cy="1295400"/>
              </a:xfrm>
              <a:custGeom>
                <a:avLst/>
                <a:gdLst/>
                <a:ahLst/>
                <a:cxnLst>
                  <a:cxn ang="0">
                    <a:pos x="0" y="140"/>
                  </a:cxn>
                  <a:cxn ang="0">
                    <a:pos x="115" y="140"/>
                  </a:cxn>
                  <a:cxn ang="0">
                    <a:pos x="115" y="816"/>
                  </a:cxn>
                  <a:cxn ang="0">
                    <a:pos x="0" y="816"/>
                  </a:cxn>
                  <a:cxn ang="0">
                    <a:pos x="0" y="140"/>
                  </a:cxn>
                  <a:cxn ang="0">
                    <a:pos x="279" y="0"/>
                  </a:cxn>
                  <a:cxn ang="0">
                    <a:pos x="394" y="0"/>
                  </a:cxn>
                  <a:cxn ang="0">
                    <a:pos x="394" y="816"/>
                  </a:cxn>
                  <a:cxn ang="0">
                    <a:pos x="279" y="816"/>
                  </a:cxn>
                  <a:cxn ang="0">
                    <a:pos x="279" y="0"/>
                  </a:cxn>
                  <a:cxn ang="0">
                    <a:pos x="562" y="10"/>
                  </a:cxn>
                  <a:cxn ang="0">
                    <a:pos x="672" y="10"/>
                  </a:cxn>
                  <a:cxn ang="0">
                    <a:pos x="672" y="816"/>
                  </a:cxn>
                  <a:cxn ang="0">
                    <a:pos x="562" y="816"/>
                  </a:cxn>
                  <a:cxn ang="0">
                    <a:pos x="562" y="10"/>
                  </a:cxn>
                  <a:cxn ang="0">
                    <a:pos x="840" y="202"/>
                  </a:cxn>
                  <a:cxn ang="0">
                    <a:pos x="951" y="202"/>
                  </a:cxn>
                  <a:cxn ang="0">
                    <a:pos x="951" y="816"/>
                  </a:cxn>
                  <a:cxn ang="0">
                    <a:pos x="840" y="816"/>
                  </a:cxn>
                  <a:cxn ang="0">
                    <a:pos x="840" y="202"/>
                  </a:cxn>
                  <a:cxn ang="0">
                    <a:pos x="1119" y="389"/>
                  </a:cxn>
                  <a:cxn ang="0">
                    <a:pos x="1234" y="389"/>
                  </a:cxn>
                  <a:cxn ang="0">
                    <a:pos x="1234" y="816"/>
                  </a:cxn>
                  <a:cxn ang="0">
                    <a:pos x="1119" y="816"/>
                  </a:cxn>
                  <a:cxn ang="0">
                    <a:pos x="1119" y="389"/>
                  </a:cxn>
                </a:cxnLst>
                <a:rect l="0" t="0" r="r" b="b"/>
                <a:pathLst>
                  <a:path w="1234" h="816">
                    <a:moveTo>
                      <a:pt x="0" y="140"/>
                    </a:moveTo>
                    <a:lnTo>
                      <a:pt x="115" y="140"/>
                    </a:lnTo>
                    <a:lnTo>
                      <a:pt x="115" y="816"/>
                    </a:lnTo>
                    <a:lnTo>
                      <a:pt x="0" y="816"/>
                    </a:lnTo>
                    <a:lnTo>
                      <a:pt x="0" y="140"/>
                    </a:lnTo>
                    <a:close/>
                    <a:moveTo>
                      <a:pt x="279" y="0"/>
                    </a:moveTo>
                    <a:lnTo>
                      <a:pt x="394" y="0"/>
                    </a:lnTo>
                    <a:lnTo>
                      <a:pt x="394" y="816"/>
                    </a:lnTo>
                    <a:lnTo>
                      <a:pt x="279" y="816"/>
                    </a:lnTo>
                    <a:lnTo>
                      <a:pt x="279" y="0"/>
                    </a:lnTo>
                    <a:close/>
                    <a:moveTo>
                      <a:pt x="562" y="10"/>
                    </a:moveTo>
                    <a:lnTo>
                      <a:pt x="672" y="10"/>
                    </a:lnTo>
                    <a:lnTo>
                      <a:pt x="672" y="816"/>
                    </a:lnTo>
                    <a:lnTo>
                      <a:pt x="562" y="816"/>
                    </a:lnTo>
                    <a:lnTo>
                      <a:pt x="562" y="10"/>
                    </a:lnTo>
                    <a:close/>
                    <a:moveTo>
                      <a:pt x="840" y="202"/>
                    </a:moveTo>
                    <a:lnTo>
                      <a:pt x="951" y="202"/>
                    </a:lnTo>
                    <a:lnTo>
                      <a:pt x="951" y="816"/>
                    </a:lnTo>
                    <a:lnTo>
                      <a:pt x="840" y="816"/>
                    </a:lnTo>
                    <a:lnTo>
                      <a:pt x="840" y="202"/>
                    </a:lnTo>
                    <a:close/>
                    <a:moveTo>
                      <a:pt x="1119" y="389"/>
                    </a:moveTo>
                    <a:lnTo>
                      <a:pt x="1234" y="389"/>
                    </a:lnTo>
                    <a:lnTo>
                      <a:pt x="1234" y="816"/>
                    </a:lnTo>
                    <a:lnTo>
                      <a:pt x="1119" y="816"/>
                    </a:lnTo>
                    <a:lnTo>
                      <a:pt x="1119" y="389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0" name="Freeform 166"/>
              <p:cNvSpPr>
                <a:spLocks noEditPoints="1"/>
              </p:cNvSpPr>
              <p:nvPr/>
            </p:nvSpPr>
            <p:spPr bwMode="auto">
              <a:xfrm>
                <a:off x="5454650" y="157163"/>
                <a:ext cx="1958975" cy="860425"/>
              </a:xfrm>
              <a:custGeom>
                <a:avLst/>
                <a:gdLst/>
                <a:ahLst/>
                <a:cxnLst>
                  <a:cxn ang="0">
                    <a:pos x="0" y="187"/>
                  </a:cxn>
                  <a:cxn ang="0">
                    <a:pos x="115" y="187"/>
                  </a:cxn>
                  <a:cxn ang="0">
                    <a:pos x="115" y="293"/>
                  </a:cxn>
                  <a:cxn ang="0">
                    <a:pos x="0" y="293"/>
                  </a:cxn>
                  <a:cxn ang="0">
                    <a:pos x="0" y="187"/>
                  </a:cxn>
                  <a:cxn ang="0">
                    <a:pos x="279" y="0"/>
                  </a:cxn>
                  <a:cxn ang="0">
                    <a:pos x="394" y="0"/>
                  </a:cxn>
                  <a:cxn ang="0">
                    <a:pos x="394" y="153"/>
                  </a:cxn>
                  <a:cxn ang="0">
                    <a:pos x="279" y="153"/>
                  </a:cxn>
                  <a:cxn ang="0">
                    <a:pos x="279" y="0"/>
                  </a:cxn>
                  <a:cxn ang="0">
                    <a:pos x="562" y="62"/>
                  </a:cxn>
                  <a:cxn ang="0">
                    <a:pos x="672" y="62"/>
                  </a:cxn>
                  <a:cxn ang="0">
                    <a:pos x="672" y="163"/>
                  </a:cxn>
                  <a:cxn ang="0">
                    <a:pos x="562" y="163"/>
                  </a:cxn>
                  <a:cxn ang="0">
                    <a:pos x="562" y="62"/>
                  </a:cxn>
                  <a:cxn ang="0">
                    <a:pos x="840" y="187"/>
                  </a:cxn>
                  <a:cxn ang="0">
                    <a:pos x="951" y="187"/>
                  </a:cxn>
                  <a:cxn ang="0">
                    <a:pos x="951" y="355"/>
                  </a:cxn>
                  <a:cxn ang="0">
                    <a:pos x="840" y="355"/>
                  </a:cxn>
                  <a:cxn ang="0">
                    <a:pos x="840" y="187"/>
                  </a:cxn>
                  <a:cxn ang="0">
                    <a:pos x="1119" y="365"/>
                  </a:cxn>
                  <a:cxn ang="0">
                    <a:pos x="1234" y="365"/>
                  </a:cxn>
                  <a:cxn ang="0">
                    <a:pos x="1234" y="542"/>
                  </a:cxn>
                  <a:cxn ang="0">
                    <a:pos x="1119" y="542"/>
                  </a:cxn>
                  <a:cxn ang="0">
                    <a:pos x="1119" y="365"/>
                  </a:cxn>
                </a:cxnLst>
                <a:rect l="0" t="0" r="r" b="b"/>
                <a:pathLst>
                  <a:path w="1234" h="542">
                    <a:moveTo>
                      <a:pt x="0" y="187"/>
                    </a:moveTo>
                    <a:lnTo>
                      <a:pt x="115" y="187"/>
                    </a:lnTo>
                    <a:lnTo>
                      <a:pt x="115" y="293"/>
                    </a:lnTo>
                    <a:lnTo>
                      <a:pt x="0" y="293"/>
                    </a:lnTo>
                    <a:lnTo>
                      <a:pt x="0" y="187"/>
                    </a:lnTo>
                    <a:close/>
                    <a:moveTo>
                      <a:pt x="279" y="0"/>
                    </a:moveTo>
                    <a:lnTo>
                      <a:pt x="394" y="0"/>
                    </a:lnTo>
                    <a:lnTo>
                      <a:pt x="394" y="153"/>
                    </a:lnTo>
                    <a:lnTo>
                      <a:pt x="279" y="153"/>
                    </a:lnTo>
                    <a:lnTo>
                      <a:pt x="279" y="0"/>
                    </a:lnTo>
                    <a:close/>
                    <a:moveTo>
                      <a:pt x="562" y="62"/>
                    </a:moveTo>
                    <a:lnTo>
                      <a:pt x="672" y="62"/>
                    </a:lnTo>
                    <a:lnTo>
                      <a:pt x="672" y="163"/>
                    </a:lnTo>
                    <a:lnTo>
                      <a:pt x="562" y="163"/>
                    </a:lnTo>
                    <a:lnTo>
                      <a:pt x="562" y="62"/>
                    </a:lnTo>
                    <a:close/>
                    <a:moveTo>
                      <a:pt x="840" y="187"/>
                    </a:moveTo>
                    <a:lnTo>
                      <a:pt x="951" y="187"/>
                    </a:lnTo>
                    <a:lnTo>
                      <a:pt x="951" y="355"/>
                    </a:lnTo>
                    <a:lnTo>
                      <a:pt x="840" y="355"/>
                    </a:lnTo>
                    <a:lnTo>
                      <a:pt x="840" y="187"/>
                    </a:lnTo>
                    <a:close/>
                    <a:moveTo>
                      <a:pt x="1119" y="365"/>
                    </a:moveTo>
                    <a:lnTo>
                      <a:pt x="1234" y="365"/>
                    </a:lnTo>
                    <a:lnTo>
                      <a:pt x="1234" y="542"/>
                    </a:lnTo>
                    <a:lnTo>
                      <a:pt x="1119" y="542"/>
                    </a:lnTo>
                    <a:lnTo>
                      <a:pt x="1119" y="365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1" name="Freeform 167"/>
              <p:cNvSpPr>
                <a:spLocks noEditPoints="1"/>
              </p:cNvSpPr>
              <p:nvPr/>
            </p:nvSpPr>
            <p:spPr bwMode="auto">
              <a:xfrm>
                <a:off x="5454650" y="-79375"/>
                <a:ext cx="1958975" cy="8159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336"/>
                  </a:cxn>
                  <a:cxn ang="0">
                    <a:pos x="0" y="336"/>
                  </a:cxn>
                  <a:cxn ang="0">
                    <a:pos x="0" y="0"/>
                  </a:cxn>
                  <a:cxn ang="0">
                    <a:pos x="279" y="0"/>
                  </a:cxn>
                  <a:cxn ang="0">
                    <a:pos x="394" y="0"/>
                  </a:cxn>
                  <a:cxn ang="0">
                    <a:pos x="394" y="149"/>
                  </a:cxn>
                  <a:cxn ang="0">
                    <a:pos x="279" y="149"/>
                  </a:cxn>
                  <a:cxn ang="0">
                    <a:pos x="279" y="0"/>
                  </a:cxn>
                  <a:cxn ang="0">
                    <a:pos x="562" y="0"/>
                  </a:cxn>
                  <a:cxn ang="0">
                    <a:pos x="672" y="0"/>
                  </a:cxn>
                  <a:cxn ang="0">
                    <a:pos x="672" y="211"/>
                  </a:cxn>
                  <a:cxn ang="0">
                    <a:pos x="562" y="211"/>
                  </a:cxn>
                  <a:cxn ang="0">
                    <a:pos x="562" y="0"/>
                  </a:cxn>
                  <a:cxn ang="0">
                    <a:pos x="840" y="0"/>
                  </a:cxn>
                  <a:cxn ang="0">
                    <a:pos x="951" y="0"/>
                  </a:cxn>
                  <a:cxn ang="0">
                    <a:pos x="951" y="336"/>
                  </a:cxn>
                  <a:cxn ang="0">
                    <a:pos x="840" y="336"/>
                  </a:cxn>
                  <a:cxn ang="0">
                    <a:pos x="840" y="0"/>
                  </a:cxn>
                  <a:cxn ang="0">
                    <a:pos x="1119" y="0"/>
                  </a:cxn>
                  <a:cxn ang="0">
                    <a:pos x="1234" y="0"/>
                  </a:cxn>
                  <a:cxn ang="0">
                    <a:pos x="1234" y="514"/>
                  </a:cxn>
                  <a:cxn ang="0">
                    <a:pos x="1119" y="514"/>
                  </a:cxn>
                  <a:cxn ang="0">
                    <a:pos x="1119" y="0"/>
                  </a:cxn>
                </a:cxnLst>
                <a:rect l="0" t="0" r="r" b="b"/>
                <a:pathLst>
                  <a:path w="1234" h="514">
                    <a:moveTo>
                      <a:pt x="0" y="0"/>
                    </a:moveTo>
                    <a:lnTo>
                      <a:pt x="115" y="0"/>
                    </a:lnTo>
                    <a:lnTo>
                      <a:pt x="115" y="336"/>
                    </a:lnTo>
                    <a:lnTo>
                      <a:pt x="0" y="336"/>
                    </a:lnTo>
                    <a:lnTo>
                      <a:pt x="0" y="0"/>
                    </a:lnTo>
                    <a:close/>
                    <a:moveTo>
                      <a:pt x="279" y="0"/>
                    </a:moveTo>
                    <a:lnTo>
                      <a:pt x="394" y="0"/>
                    </a:lnTo>
                    <a:lnTo>
                      <a:pt x="394" y="149"/>
                    </a:lnTo>
                    <a:lnTo>
                      <a:pt x="279" y="149"/>
                    </a:lnTo>
                    <a:lnTo>
                      <a:pt x="279" y="0"/>
                    </a:lnTo>
                    <a:close/>
                    <a:moveTo>
                      <a:pt x="562" y="0"/>
                    </a:moveTo>
                    <a:lnTo>
                      <a:pt x="672" y="0"/>
                    </a:lnTo>
                    <a:lnTo>
                      <a:pt x="672" y="211"/>
                    </a:lnTo>
                    <a:lnTo>
                      <a:pt x="562" y="211"/>
                    </a:lnTo>
                    <a:lnTo>
                      <a:pt x="562" y="0"/>
                    </a:lnTo>
                    <a:close/>
                    <a:moveTo>
                      <a:pt x="840" y="0"/>
                    </a:moveTo>
                    <a:lnTo>
                      <a:pt x="951" y="0"/>
                    </a:lnTo>
                    <a:lnTo>
                      <a:pt x="951" y="336"/>
                    </a:lnTo>
                    <a:lnTo>
                      <a:pt x="840" y="336"/>
                    </a:lnTo>
                    <a:lnTo>
                      <a:pt x="840" y="0"/>
                    </a:lnTo>
                    <a:close/>
                    <a:moveTo>
                      <a:pt x="1119" y="0"/>
                    </a:moveTo>
                    <a:lnTo>
                      <a:pt x="1234" y="0"/>
                    </a:lnTo>
                    <a:lnTo>
                      <a:pt x="1234" y="514"/>
                    </a:lnTo>
                    <a:lnTo>
                      <a:pt x="1119" y="514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2" name="Rectangle 168"/>
              <p:cNvSpPr>
                <a:spLocks noChangeArrowheads="1"/>
              </p:cNvSpPr>
              <p:nvPr/>
            </p:nvSpPr>
            <p:spPr bwMode="auto">
              <a:xfrm>
                <a:off x="5318125" y="-82550"/>
                <a:ext cx="7938" cy="1782763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3" name="Freeform 169"/>
              <p:cNvSpPr>
                <a:spLocks noEditPoints="1"/>
              </p:cNvSpPr>
              <p:nvPr/>
            </p:nvSpPr>
            <p:spPr bwMode="auto">
              <a:xfrm>
                <a:off x="5324949" y="-87312"/>
                <a:ext cx="52388" cy="1790700"/>
              </a:xfrm>
              <a:custGeom>
                <a:avLst/>
                <a:gdLst/>
                <a:ahLst/>
                <a:cxnLst>
                  <a:cxn ang="0">
                    <a:pos x="0" y="1123"/>
                  </a:cxn>
                  <a:cxn ang="0">
                    <a:pos x="33" y="1123"/>
                  </a:cxn>
                  <a:cxn ang="0">
                    <a:pos x="33" y="1128"/>
                  </a:cxn>
                  <a:cxn ang="0">
                    <a:pos x="0" y="1128"/>
                  </a:cxn>
                  <a:cxn ang="0">
                    <a:pos x="0" y="1123"/>
                  </a:cxn>
                  <a:cxn ang="0">
                    <a:pos x="0" y="898"/>
                  </a:cxn>
                  <a:cxn ang="0">
                    <a:pos x="33" y="898"/>
                  </a:cxn>
                  <a:cxn ang="0">
                    <a:pos x="33" y="903"/>
                  </a:cxn>
                  <a:cxn ang="0">
                    <a:pos x="0" y="903"/>
                  </a:cxn>
                  <a:cxn ang="0">
                    <a:pos x="0" y="898"/>
                  </a:cxn>
                  <a:cxn ang="0">
                    <a:pos x="0" y="672"/>
                  </a:cxn>
                  <a:cxn ang="0">
                    <a:pos x="33" y="672"/>
                  </a:cxn>
                  <a:cxn ang="0">
                    <a:pos x="33" y="677"/>
                  </a:cxn>
                  <a:cxn ang="0">
                    <a:pos x="0" y="677"/>
                  </a:cxn>
                  <a:cxn ang="0">
                    <a:pos x="0" y="672"/>
                  </a:cxn>
                  <a:cxn ang="0">
                    <a:pos x="0" y="451"/>
                  </a:cxn>
                  <a:cxn ang="0">
                    <a:pos x="33" y="451"/>
                  </a:cxn>
                  <a:cxn ang="0">
                    <a:pos x="33" y="456"/>
                  </a:cxn>
                  <a:cxn ang="0">
                    <a:pos x="0" y="456"/>
                  </a:cxn>
                  <a:cxn ang="0">
                    <a:pos x="0" y="451"/>
                  </a:cxn>
                  <a:cxn ang="0">
                    <a:pos x="0" y="226"/>
                  </a:cxn>
                  <a:cxn ang="0">
                    <a:pos x="33" y="226"/>
                  </a:cxn>
                  <a:cxn ang="0">
                    <a:pos x="33" y="231"/>
                  </a:cxn>
                  <a:cxn ang="0">
                    <a:pos x="0" y="231"/>
                  </a:cxn>
                  <a:cxn ang="0">
                    <a:pos x="0" y="226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1128">
                    <a:moveTo>
                      <a:pt x="0" y="1123"/>
                    </a:moveTo>
                    <a:lnTo>
                      <a:pt x="33" y="1123"/>
                    </a:lnTo>
                    <a:lnTo>
                      <a:pt x="33" y="1128"/>
                    </a:lnTo>
                    <a:lnTo>
                      <a:pt x="0" y="1128"/>
                    </a:lnTo>
                    <a:lnTo>
                      <a:pt x="0" y="1123"/>
                    </a:lnTo>
                    <a:close/>
                    <a:moveTo>
                      <a:pt x="0" y="898"/>
                    </a:moveTo>
                    <a:lnTo>
                      <a:pt x="33" y="898"/>
                    </a:lnTo>
                    <a:lnTo>
                      <a:pt x="33" y="903"/>
                    </a:lnTo>
                    <a:lnTo>
                      <a:pt x="0" y="903"/>
                    </a:lnTo>
                    <a:lnTo>
                      <a:pt x="0" y="898"/>
                    </a:lnTo>
                    <a:close/>
                    <a:moveTo>
                      <a:pt x="0" y="672"/>
                    </a:moveTo>
                    <a:lnTo>
                      <a:pt x="33" y="672"/>
                    </a:lnTo>
                    <a:lnTo>
                      <a:pt x="33" y="677"/>
                    </a:lnTo>
                    <a:lnTo>
                      <a:pt x="0" y="677"/>
                    </a:lnTo>
                    <a:lnTo>
                      <a:pt x="0" y="672"/>
                    </a:lnTo>
                    <a:close/>
                    <a:moveTo>
                      <a:pt x="0" y="451"/>
                    </a:moveTo>
                    <a:lnTo>
                      <a:pt x="33" y="451"/>
                    </a:lnTo>
                    <a:lnTo>
                      <a:pt x="33" y="456"/>
                    </a:lnTo>
                    <a:lnTo>
                      <a:pt x="0" y="456"/>
                    </a:lnTo>
                    <a:lnTo>
                      <a:pt x="0" y="451"/>
                    </a:lnTo>
                    <a:close/>
                    <a:moveTo>
                      <a:pt x="0" y="226"/>
                    </a:moveTo>
                    <a:lnTo>
                      <a:pt x="33" y="226"/>
                    </a:lnTo>
                    <a:lnTo>
                      <a:pt x="33" y="231"/>
                    </a:lnTo>
                    <a:lnTo>
                      <a:pt x="0" y="231"/>
                    </a:lnTo>
                    <a:lnTo>
                      <a:pt x="0" y="226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4" name="Rectangle 170"/>
              <p:cNvSpPr>
                <a:spLocks noChangeArrowheads="1"/>
              </p:cNvSpPr>
              <p:nvPr/>
            </p:nvSpPr>
            <p:spPr bwMode="auto">
              <a:xfrm>
                <a:off x="5321300" y="1695450"/>
                <a:ext cx="2225675" cy="7938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5" name="Freeform 171"/>
              <p:cNvSpPr>
                <a:spLocks noEditPoints="1"/>
              </p:cNvSpPr>
              <p:nvPr/>
            </p:nvSpPr>
            <p:spPr bwMode="auto">
              <a:xfrm>
                <a:off x="5318125" y="1630072"/>
                <a:ext cx="2232025" cy="523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283" y="0"/>
                  </a:cxn>
                  <a:cxn ang="0">
                    <a:pos x="283" y="33"/>
                  </a:cxn>
                  <a:cxn ang="0">
                    <a:pos x="278" y="33"/>
                  </a:cxn>
                  <a:cxn ang="0">
                    <a:pos x="278" y="0"/>
                  </a:cxn>
                  <a:cxn ang="0">
                    <a:pos x="283" y="0"/>
                  </a:cxn>
                  <a:cxn ang="0">
                    <a:pos x="566" y="0"/>
                  </a:cxn>
                  <a:cxn ang="0">
                    <a:pos x="566" y="33"/>
                  </a:cxn>
                  <a:cxn ang="0">
                    <a:pos x="561" y="33"/>
                  </a:cxn>
                  <a:cxn ang="0">
                    <a:pos x="561" y="0"/>
                  </a:cxn>
                  <a:cxn ang="0">
                    <a:pos x="566" y="0"/>
                  </a:cxn>
                  <a:cxn ang="0">
                    <a:pos x="845" y="0"/>
                  </a:cxn>
                  <a:cxn ang="0">
                    <a:pos x="845" y="33"/>
                  </a:cxn>
                  <a:cxn ang="0">
                    <a:pos x="840" y="33"/>
                  </a:cxn>
                  <a:cxn ang="0">
                    <a:pos x="840" y="0"/>
                  </a:cxn>
                  <a:cxn ang="0">
                    <a:pos x="845" y="0"/>
                  </a:cxn>
                  <a:cxn ang="0">
                    <a:pos x="1123" y="0"/>
                  </a:cxn>
                  <a:cxn ang="0">
                    <a:pos x="1123" y="33"/>
                  </a:cxn>
                  <a:cxn ang="0">
                    <a:pos x="1118" y="33"/>
                  </a:cxn>
                  <a:cxn ang="0">
                    <a:pos x="1118" y="0"/>
                  </a:cxn>
                  <a:cxn ang="0">
                    <a:pos x="1123" y="0"/>
                  </a:cxn>
                  <a:cxn ang="0">
                    <a:pos x="1406" y="0"/>
                  </a:cxn>
                  <a:cxn ang="0">
                    <a:pos x="1406" y="33"/>
                  </a:cxn>
                  <a:cxn ang="0">
                    <a:pos x="1401" y="33"/>
                  </a:cxn>
                  <a:cxn ang="0">
                    <a:pos x="1401" y="0"/>
                  </a:cxn>
                  <a:cxn ang="0">
                    <a:pos x="1406" y="0"/>
                  </a:cxn>
                </a:cxnLst>
                <a:rect l="0" t="0" r="r" b="b"/>
                <a:pathLst>
                  <a:path w="1406" h="33">
                    <a:moveTo>
                      <a:pt x="5" y="0"/>
                    </a:moveTo>
                    <a:lnTo>
                      <a:pt x="5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283" y="0"/>
                    </a:moveTo>
                    <a:lnTo>
                      <a:pt x="283" y="33"/>
                    </a:lnTo>
                    <a:lnTo>
                      <a:pt x="278" y="33"/>
                    </a:lnTo>
                    <a:lnTo>
                      <a:pt x="278" y="0"/>
                    </a:lnTo>
                    <a:lnTo>
                      <a:pt x="283" y="0"/>
                    </a:lnTo>
                    <a:close/>
                    <a:moveTo>
                      <a:pt x="566" y="0"/>
                    </a:moveTo>
                    <a:lnTo>
                      <a:pt x="566" y="33"/>
                    </a:lnTo>
                    <a:lnTo>
                      <a:pt x="561" y="33"/>
                    </a:lnTo>
                    <a:lnTo>
                      <a:pt x="561" y="0"/>
                    </a:lnTo>
                    <a:lnTo>
                      <a:pt x="566" y="0"/>
                    </a:lnTo>
                    <a:close/>
                    <a:moveTo>
                      <a:pt x="845" y="0"/>
                    </a:moveTo>
                    <a:lnTo>
                      <a:pt x="845" y="33"/>
                    </a:lnTo>
                    <a:lnTo>
                      <a:pt x="840" y="33"/>
                    </a:lnTo>
                    <a:lnTo>
                      <a:pt x="840" y="0"/>
                    </a:lnTo>
                    <a:lnTo>
                      <a:pt x="845" y="0"/>
                    </a:lnTo>
                    <a:close/>
                    <a:moveTo>
                      <a:pt x="1123" y="0"/>
                    </a:moveTo>
                    <a:lnTo>
                      <a:pt x="1123" y="33"/>
                    </a:lnTo>
                    <a:lnTo>
                      <a:pt x="1118" y="33"/>
                    </a:lnTo>
                    <a:lnTo>
                      <a:pt x="1118" y="0"/>
                    </a:lnTo>
                    <a:lnTo>
                      <a:pt x="1123" y="0"/>
                    </a:lnTo>
                    <a:close/>
                    <a:moveTo>
                      <a:pt x="1406" y="0"/>
                    </a:moveTo>
                    <a:lnTo>
                      <a:pt x="1406" y="33"/>
                    </a:lnTo>
                    <a:lnTo>
                      <a:pt x="1401" y="33"/>
                    </a:lnTo>
                    <a:lnTo>
                      <a:pt x="1401" y="0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96" name="Rectangle 172"/>
              <p:cNvSpPr>
                <a:spLocks noChangeArrowheads="1"/>
              </p:cNvSpPr>
              <p:nvPr/>
            </p:nvSpPr>
            <p:spPr bwMode="auto">
              <a:xfrm>
                <a:off x="5090857" y="1603376"/>
                <a:ext cx="78028" cy="228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7" name="Rectangle 173"/>
              <p:cNvSpPr>
                <a:spLocks noChangeArrowheads="1"/>
              </p:cNvSpPr>
              <p:nvPr/>
            </p:nvSpPr>
            <p:spPr bwMode="auto">
              <a:xfrm>
                <a:off x="5012829" y="1247775"/>
                <a:ext cx="156056" cy="228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8" name="Rectangle 174"/>
              <p:cNvSpPr>
                <a:spLocks noChangeArrowheads="1"/>
              </p:cNvSpPr>
              <p:nvPr/>
            </p:nvSpPr>
            <p:spPr bwMode="auto">
              <a:xfrm>
                <a:off x="5012829" y="892175"/>
                <a:ext cx="156056" cy="228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9" name="Rectangle 175"/>
              <p:cNvSpPr>
                <a:spLocks noChangeArrowheads="1"/>
              </p:cNvSpPr>
              <p:nvPr/>
            </p:nvSpPr>
            <p:spPr bwMode="auto">
              <a:xfrm>
                <a:off x="5012829" y="534988"/>
                <a:ext cx="156056" cy="228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0" name="Rectangle 176"/>
              <p:cNvSpPr>
                <a:spLocks noChangeArrowheads="1"/>
              </p:cNvSpPr>
              <p:nvPr/>
            </p:nvSpPr>
            <p:spPr bwMode="auto">
              <a:xfrm>
                <a:off x="5012830" y="179388"/>
                <a:ext cx="156056" cy="228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01" name="Rectangle 177"/>
              <p:cNvSpPr>
                <a:spLocks noChangeArrowheads="1"/>
              </p:cNvSpPr>
              <p:nvPr/>
            </p:nvSpPr>
            <p:spPr bwMode="auto">
              <a:xfrm>
                <a:off x="4934801" y="-177800"/>
                <a:ext cx="234084" cy="22869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304" name="Группа 303"/>
            <p:cNvGrpSpPr/>
            <p:nvPr/>
          </p:nvGrpSpPr>
          <p:grpSpPr>
            <a:xfrm>
              <a:off x="5364086" y="2934760"/>
              <a:ext cx="3023581" cy="1807200"/>
              <a:chOff x="4921994" y="2173288"/>
              <a:chExt cx="2628156" cy="2144195"/>
            </a:xfrm>
          </p:grpSpPr>
          <p:sp>
            <p:nvSpPr>
              <p:cNvPr id="1216" name="Freeform 192"/>
              <p:cNvSpPr>
                <a:spLocks noEditPoints="1"/>
              </p:cNvSpPr>
              <p:nvPr/>
            </p:nvSpPr>
            <p:spPr bwMode="auto">
              <a:xfrm>
                <a:off x="5454650" y="2832100"/>
                <a:ext cx="1958975" cy="1341438"/>
              </a:xfrm>
              <a:custGeom>
                <a:avLst/>
                <a:gdLst/>
                <a:ahLst/>
                <a:cxnLst>
                  <a:cxn ang="0">
                    <a:pos x="0" y="33"/>
                  </a:cxn>
                  <a:cxn ang="0">
                    <a:pos x="115" y="33"/>
                  </a:cxn>
                  <a:cxn ang="0">
                    <a:pos x="115" y="845"/>
                  </a:cxn>
                  <a:cxn ang="0">
                    <a:pos x="0" y="845"/>
                  </a:cxn>
                  <a:cxn ang="0">
                    <a:pos x="0" y="33"/>
                  </a:cxn>
                  <a:cxn ang="0">
                    <a:pos x="279" y="153"/>
                  </a:cxn>
                  <a:cxn ang="0">
                    <a:pos x="394" y="153"/>
                  </a:cxn>
                  <a:cxn ang="0">
                    <a:pos x="394" y="845"/>
                  </a:cxn>
                  <a:cxn ang="0">
                    <a:pos x="279" y="845"/>
                  </a:cxn>
                  <a:cxn ang="0">
                    <a:pos x="279" y="153"/>
                  </a:cxn>
                  <a:cxn ang="0">
                    <a:pos x="562" y="62"/>
                  </a:cxn>
                  <a:cxn ang="0">
                    <a:pos x="672" y="62"/>
                  </a:cxn>
                  <a:cxn ang="0">
                    <a:pos x="672" y="845"/>
                  </a:cxn>
                  <a:cxn ang="0">
                    <a:pos x="562" y="845"/>
                  </a:cxn>
                  <a:cxn ang="0">
                    <a:pos x="562" y="62"/>
                  </a:cxn>
                  <a:cxn ang="0">
                    <a:pos x="840" y="0"/>
                  </a:cxn>
                  <a:cxn ang="0">
                    <a:pos x="951" y="0"/>
                  </a:cxn>
                  <a:cxn ang="0">
                    <a:pos x="951" y="845"/>
                  </a:cxn>
                  <a:cxn ang="0">
                    <a:pos x="840" y="845"/>
                  </a:cxn>
                  <a:cxn ang="0">
                    <a:pos x="840" y="0"/>
                  </a:cxn>
                  <a:cxn ang="0">
                    <a:pos x="1119" y="86"/>
                  </a:cxn>
                  <a:cxn ang="0">
                    <a:pos x="1234" y="86"/>
                  </a:cxn>
                  <a:cxn ang="0">
                    <a:pos x="1234" y="845"/>
                  </a:cxn>
                  <a:cxn ang="0">
                    <a:pos x="1119" y="845"/>
                  </a:cxn>
                  <a:cxn ang="0">
                    <a:pos x="1119" y="86"/>
                  </a:cxn>
                </a:cxnLst>
                <a:rect l="0" t="0" r="r" b="b"/>
                <a:pathLst>
                  <a:path w="1234" h="845">
                    <a:moveTo>
                      <a:pt x="0" y="33"/>
                    </a:moveTo>
                    <a:lnTo>
                      <a:pt x="115" y="33"/>
                    </a:lnTo>
                    <a:lnTo>
                      <a:pt x="115" y="845"/>
                    </a:lnTo>
                    <a:lnTo>
                      <a:pt x="0" y="845"/>
                    </a:lnTo>
                    <a:lnTo>
                      <a:pt x="0" y="33"/>
                    </a:lnTo>
                    <a:close/>
                    <a:moveTo>
                      <a:pt x="279" y="153"/>
                    </a:moveTo>
                    <a:lnTo>
                      <a:pt x="394" y="153"/>
                    </a:lnTo>
                    <a:lnTo>
                      <a:pt x="394" y="845"/>
                    </a:lnTo>
                    <a:lnTo>
                      <a:pt x="279" y="845"/>
                    </a:lnTo>
                    <a:lnTo>
                      <a:pt x="279" y="153"/>
                    </a:lnTo>
                    <a:close/>
                    <a:moveTo>
                      <a:pt x="562" y="62"/>
                    </a:moveTo>
                    <a:lnTo>
                      <a:pt x="672" y="62"/>
                    </a:lnTo>
                    <a:lnTo>
                      <a:pt x="672" y="845"/>
                    </a:lnTo>
                    <a:lnTo>
                      <a:pt x="562" y="845"/>
                    </a:lnTo>
                    <a:lnTo>
                      <a:pt x="562" y="62"/>
                    </a:lnTo>
                    <a:close/>
                    <a:moveTo>
                      <a:pt x="840" y="0"/>
                    </a:moveTo>
                    <a:lnTo>
                      <a:pt x="951" y="0"/>
                    </a:lnTo>
                    <a:lnTo>
                      <a:pt x="951" y="845"/>
                    </a:lnTo>
                    <a:lnTo>
                      <a:pt x="840" y="845"/>
                    </a:lnTo>
                    <a:lnTo>
                      <a:pt x="840" y="0"/>
                    </a:lnTo>
                    <a:close/>
                    <a:moveTo>
                      <a:pt x="1119" y="86"/>
                    </a:moveTo>
                    <a:lnTo>
                      <a:pt x="1234" y="86"/>
                    </a:lnTo>
                    <a:lnTo>
                      <a:pt x="1234" y="845"/>
                    </a:lnTo>
                    <a:lnTo>
                      <a:pt x="1119" y="845"/>
                    </a:lnTo>
                    <a:lnTo>
                      <a:pt x="1119" y="86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7" name="Freeform 193"/>
              <p:cNvSpPr>
                <a:spLocks noEditPoints="1"/>
              </p:cNvSpPr>
              <p:nvPr/>
            </p:nvSpPr>
            <p:spPr bwMode="auto">
              <a:xfrm>
                <a:off x="5454650" y="2405063"/>
                <a:ext cx="1958975" cy="669925"/>
              </a:xfrm>
              <a:custGeom>
                <a:avLst/>
                <a:gdLst/>
                <a:ahLst/>
                <a:cxnLst>
                  <a:cxn ang="0">
                    <a:pos x="0" y="197"/>
                  </a:cxn>
                  <a:cxn ang="0">
                    <a:pos x="115" y="197"/>
                  </a:cxn>
                  <a:cxn ang="0">
                    <a:pos x="115" y="302"/>
                  </a:cxn>
                  <a:cxn ang="0">
                    <a:pos x="0" y="302"/>
                  </a:cxn>
                  <a:cxn ang="0">
                    <a:pos x="0" y="197"/>
                  </a:cxn>
                  <a:cxn ang="0">
                    <a:pos x="279" y="283"/>
                  </a:cxn>
                  <a:cxn ang="0">
                    <a:pos x="394" y="283"/>
                  </a:cxn>
                  <a:cxn ang="0">
                    <a:pos x="394" y="422"/>
                  </a:cxn>
                  <a:cxn ang="0">
                    <a:pos x="279" y="422"/>
                  </a:cxn>
                  <a:cxn ang="0">
                    <a:pos x="279" y="283"/>
                  </a:cxn>
                  <a:cxn ang="0">
                    <a:pos x="562" y="216"/>
                  </a:cxn>
                  <a:cxn ang="0">
                    <a:pos x="672" y="216"/>
                  </a:cxn>
                  <a:cxn ang="0">
                    <a:pos x="672" y="331"/>
                  </a:cxn>
                  <a:cxn ang="0">
                    <a:pos x="562" y="331"/>
                  </a:cxn>
                  <a:cxn ang="0">
                    <a:pos x="562" y="216"/>
                  </a:cxn>
                  <a:cxn ang="0">
                    <a:pos x="840" y="0"/>
                  </a:cxn>
                  <a:cxn ang="0">
                    <a:pos x="951" y="0"/>
                  </a:cxn>
                  <a:cxn ang="0">
                    <a:pos x="951" y="269"/>
                  </a:cxn>
                  <a:cxn ang="0">
                    <a:pos x="840" y="269"/>
                  </a:cxn>
                  <a:cxn ang="0">
                    <a:pos x="840" y="0"/>
                  </a:cxn>
                  <a:cxn ang="0">
                    <a:pos x="1119" y="120"/>
                  </a:cxn>
                  <a:cxn ang="0">
                    <a:pos x="1234" y="120"/>
                  </a:cxn>
                  <a:cxn ang="0">
                    <a:pos x="1234" y="355"/>
                  </a:cxn>
                  <a:cxn ang="0">
                    <a:pos x="1119" y="355"/>
                  </a:cxn>
                  <a:cxn ang="0">
                    <a:pos x="1119" y="120"/>
                  </a:cxn>
                </a:cxnLst>
                <a:rect l="0" t="0" r="r" b="b"/>
                <a:pathLst>
                  <a:path w="1234" h="422">
                    <a:moveTo>
                      <a:pt x="0" y="197"/>
                    </a:moveTo>
                    <a:lnTo>
                      <a:pt x="115" y="197"/>
                    </a:lnTo>
                    <a:lnTo>
                      <a:pt x="115" y="302"/>
                    </a:lnTo>
                    <a:lnTo>
                      <a:pt x="0" y="302"/>
                    </a:lnTo>
                    <a:lnTo>
                      <a:pt x="0" y="197"/>
                    </a:lnTo>
                    <a:close/>
                    <a:moveTo>
                      <a:pt x="279" y="283"/>
                    </a:moveTo>
                    <a:lnTo>
                      <a:pt x="394" y="283"/>
                    </a:lnTo>
                    <a:lnTo>
                      <a:pt x="394" y="422"/>
                    </a:lnTo>
                    <a:lnTo>
                      <a:pt x="279" y="422"/>
                    </a:lnTo>
                    <a:lnTo>
                      <a:pt x="279" y="283"/>
                    </a:lnTo>
                    <a:close/>
                    <a:moveTo>
                      <a:pt x="562" y="216"/>
                    </a:moveTo>
                    <a:lnTo>
                      <a:pt x="672" y="216"/>
                    </a:lnTo>
                    <a:lnTo>
                      <a:pt x="672" y="331"/>
                    </a:lnTo>
                    <a:lnTo>
                      <a:pt x="562" y="331"/>
                    </a:lnTo>
                    <a:lnTo>
                      <a:pt x="562" y="216"/>
                    </a:lnTo>
                    <a:close/>
                    <a:moveTo>
                      <a:pt x="840" y="0"/>
                    </a:moveTo>
                    <a:lnTo>
                      <a:pt x="951" y="0"/>
                    </a:lnTo>
                    <a:lnTo>
                      <a:pt x="951" y="269"/>
                    </a:lnTo>
                    <a:lnTo>
                      <a:pt x="840" y="269"/>
                    </a:lnTo>
                    <a:lnTo>
                      <a:pt x="840" y="0"/>
                    </a:lnTo>
                    <a:close/>
                    <a:moveTo>
                      <a:pt x="1119" y="120"/>
                    </a:moveTo>
                    <a:lnTo>
                      <a:pt x="1234" y="120"/>
                    </a:lnTo>
                    <a:lnTo>
                      <a:pt x="1234" y="355"/>
                    </a:lnTo>
                    <a:lnTo>
                      <a:pt x="1119" y="355"/>
                    </a:lnTo>
                    <a:lnTo>
                      <a:pt x="1119" y="12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8" name="Freeform 194"/>
              <p:cNvSpPr>
                <a:spLocks noEditPoints="1"/>
              </p:cNvSpPr>
              <p:nvPr/>
            </p:nvSpPr>
            <p:spPr bwMode="auto">
              <a:xfrm>
                <a:off x="5454650" y="2266950"/>
                <a:ext cx="1958975" cy="58737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284"/>
                  </a:cxn>
                  <a:cxn ang="0">
                    <a:pos x="0" y="284"/>
                  </a:cxn>
                  <a:cxn ang="0">
                    <a:pos x="0" y="0"/>
                  </a:cxn>
                  <a:cxn ang="0">
                    <a:pos x="279" y="0"/>
                  </a:cxn>
                  <a:cxn ang="0">
                    <a:pos x="394" y="0"/>
                  </a:cxn>
                  <a:cxn ang="0">
                    <a:pos x="394" y="370"/>
                  </a:cxn>
                  <a:cxn ang="0">
                    <a:pos x="279" y="370"/>
                  </a:cxn>
                  <a:cxn ang="0">
                    <a:pos x="279" y="0"/>
                  </a:cxn>
                  <a:cxn ang="0">
                    <a:pos x="562" y="0"/>
                  </a:cxn>
                  <a:cxn ang="0">
                    <a:pos x="672" y="0"/>
                  </a:cxn>
                  <a:cxn ang="0">
                    <a:pos x="672" y="303"/>
                  </a:cxn>
                  <a:cxn ang="0">
                    <a:pos x="562" y="303"/>
                  </a:cxn>
                  <a:cxn ang="0">
                    <a:pos x="562" y="0"/>
                  </a:cxn>
                  <a:cxn ang="0">
                    <a:pos x="840" y="0"/>
                  </a:cxn>
                  <a:cxn ang="0">
                    <a:pos x="951" y="0"/>
                  </a:cxn>
                  <a:cxn ang="0">
                    <a:pos x="951" y="87"/>
                  </a:cxn>
                  <a:cxn ang="0">
                    <a:pos x="840" y="87"/>
                  </a:cxn>
                  <a:cxn ang="0">
                    <a:pos x="840" y="0"/>
                  </a:cxn>
                  <a:cxn ang="0">
                    <a:pos x="1119" y="0"/>
                  </a:cxn>
                  <a:cxn ang="0">
                    <a:pos x="1234" y="0"/>
                  </a:cxn>
                  <a:cxn ang="0">
                    <a:pos x="1234" y="207"/>
                  </a:cxn>
                  <a:cxn ang="0">
                    <a:pos x="1119" y="207"/>
                  </a:cxn>
                  <a:cxn ang="0">
                    <a:pos x="1119" y="0"/>
                  </a:cxn>
                </a:cxnLst>
                <a:rect l="0" t="0" r="r" b="b"/>
                <a:pathLst>
                  <a:path w="1234" h="370">
                    <a:moveTo>
                      <a:pt x="0" y="0"/>
                    </a:moveTo>
                    <a:lnTo>
                      <a:pt x="115" y="0"/>
                    </a:lnTo>
                    <a:lnTo>
                      <a:pt x="115" y="284"/>
                    </a:lnTo>
                    <a:lnTo>
                      <a:pt x="0" y="284"/>
                    </a:lnTo>
                    <a:lnTo>
                      <a:pt x="0" y="0"/>
                    </a:lnTo>
                    <a:close/>
                    <a:moveTo>
                      <a:pt x="279" y="0"/>
                    </a:moveTo>
                    <a:lnTo>
                      <a:pt x="394" y="0"/>
                    </a:lnTo>
                    <a:lnTo>
                      <a:pt x="394" y="370"/>
                    </a:lnTo>
                    <a:lnTo>
                      <a:pt x="279" y="370"/>
                    </a:lnTo>
                    <a:lnTo>
                      <a:pt x="279" y="0"/>
                    </a:lnTo>
                    <a:close/>
                    <a:moveTo>
                      <a:pt x="562" y="0"/>
                    </a:moveTo>
                    <a:lnTo>
                      <a:pt x="672" y="0"/>
                    </a:lnTo>
                    <a:lnTo>
                      <a:pt x="672" y="303"/>
                    </a:lnTo>
                    <a:lnTo>
                      <a:pt x="562" y="303"/>
                    </a:lnTo>
                    <a:lnTo>
                      <a:pt x="562" y="0"/>
                    </a:lnTo>
                    <a:close/>
                    <a:moveTo>
                      <a:pt x="840" y="0"/>
                    </a:moveTo>
                    <a:lnTo>
                      <a:pt x="951" y="0"/>
                    </a:lnTo>
                    <a:lnTo>
                      <a:pt x="951" y="87"/>
                    </a:lnTo>
                    <a:lnTo>
                      <a:pt x="840" y="87"/>
                    </a:lnTo>
                    <a:lnTo>
                      <a:pt x="840" y="0"/>
                    </a:lnTo>
                    <a:close/>
                    <a:moveTo>
                      <a:pt x="1119" y="0"/>
                    </a:moveTo>
                    <a:lnTo>
                      <a:pt x="1234" y="0"/>
                    </a:lnTo>
                    <a:lnTo>
                      <a:pt x="1234" y="207"/>
                    </a:lnTo>
                    <a:lnTo>
                      <a:pt x="1119" y="207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19" name="Rectangle 195"/>
              <p:cNvSpPr>
                <a:spLocks noChangeArrowheads="1"/>
              </p:cNvSpPr>
              <p:nvPr/>
            </p:nvSpPr>
            <p:spPr bwMode="auto">
              <a:xfrm>
                <a:off x="5318125" y="2271713"/>
                <a:ext cx="7938" cy="1897063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0" name="Freeform 196"/>
              <p:cNvSpPr>
                <a:spLocks noEditPoints="1"/>
              </p:cNvSpPr>
              <p:nvPr/>
            </p:nvSpPr>
            <p:spPr bwMode="auto">
              <a:xfrm>
                <a:off x="5329609" y="2266950"/>
                <a:ext cx="52388" cy="1906588"/>
              </a:xfrm>
              <a:custGeom>
                <a:avLst/>
                <a:gdLst/>
                <a:ahLst/>
                <a:cxnLst>
                  <a:cxn ang="0">
                    <a:pos x="0" y="1196"/>
                  </a:cxn>
                  <a:cxn ang="0">
                    <a:pos x="33" y="1196"/>
                  </a:cxn>
                  <a:cxn ang="0">
                    <a:pos x="33" y="1201"/>
                  </a:cxn>
                  <a:cxn ang="0">
                    <a:pos x="0" y="1201"/>
                  </a:cxn>
                  <a:cxn ang="0">
                    <a:pos x="0" y="1196"/>
                  </a:cxn>
                  <a:cxn ang="0">
                    <a:pos x="0" y="956"/>
                  </a:cxn>
                  <a:cxn ang="0">
                    <a:pos x="33" y="956"/>
                  </a:cxn>
                  <a:cxn ang="0">
                    <a:pos x="33" y="961"/>
                  </a:cxn>
                  <a:cxn ang="0">
                    <a:pos x="0" y="961"/>
                  </a:cxn>
                  <a:cxn ang="0">
                    <a:pos x="0" y="956"/>
                  </a:cxn>
                  <a:cxn ang="0">
                    <a:pos x="0" y="716"/>
                  </a:cxn>
                  <a:cxn ang="0">
                    <a:pos x="33" y="716"/>
                  </a:cxn>
                  <a:cxn ang="0">
                    <a:pos x="33" y="721"/>
                  </a:cxn>
                  <a:cxn ang="0">
                    <a:pos x="0" y="721"/>
                  </a:cxn>
                  <a:cxn ang="0">
                    <a:pos x="0" y="716"/>
                  </a:cxn>
                  <a:cxn ang="0">
                    <a:pos x="0" y="481"/>
                  </a:cxn>
                  <a:cxn ang="0">
                    <a:pos x="33" y="481"/>
                  </a:cxn>
                  <a:cxn ang="0">
                    <a:pos x="33" y="485"/>
                  </a:cxn>
                  <a:cxn ang="0">
                    <a:pos x="0" y="485"/>
                  </a:cxn>
                  <a:cxn ang="0">
                    <a:pos x="0" y="481"/>
                  </a:cxn>
                  <a:cxn ang="0">
                    <a:pos x="0" y="240"/>
                  </a:cxn>
                  <a:cxn ang="0">
                    <a:pos x="33" y="240"/>
                  </a:cxn>
                  <a:cxn ang="0">
                    <a:pos x="33" y="245"/>
                  </a:cxn>
                  <a:cxn ang="0">
                    <a:pos x="0" y="245"/>
                  </a:cxn>
                  <a:cxn ang="0">
                    <a:pos x="0" y="240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1201">
                    <a:moveTo>
                      <a:pt x="0" y="1196"/>
                    </a:moveTo>
                    <a:lnTo>
                      <a:pt x="33" y="1196"/>
                    </a:lnTo>
                    <a:lnTo>
                      <a:pt x="33" y="1201"/>
                    </a:lnTo>
                    <a:lnTo>
                      <a:pt x="0" y="1201"/>
                    </a:lnTo>
                    <a:lnTo>
                      <a:pt x="0" y="1196"/>
                    </a:lnTo>
                    <a:close/>
                    <a:moveTo>
                      <a:pt x="0" y="956"/>
                    </a:moveTo>
                    <a:lnTo>
                      <a:pt x="33" y="956"/>
                    </a:lnTo>
                    <a:lnTo>
                      <a:pt x="33" y="961"/>
                    </a:lnTo>
                    <a:lnTo>
                      <a:pt x="0" y="961"/>
                    </a:lnTo>
                    <a:lnTo>
                      <a:pt x="0" y="956"/>
                    </a:lnTo>
                    <a:close/>
                    <a:moveTo>
                      <a:pt x="0" y="716"/>
                    </a:moveTo>
                    <a:lnTo>
                      <a:pt x="33" y="716"/>
                    </a:lnTo>
                    <a:lnTo>
                      <a:pt x="33" y="721"/>
                    </a:lnTo>
                    <a:lnTo>
                      <a:pt x="0" y="721"/>
                    </a:lnTo>
                    <a:lnTo>
                      <a:pt x="0" y="716"/>
                    </a:lnTo>
                    <a:close/>
                    <a:moveTo>
                      <a:pt x="0" y="481"/>
                    </a:moveTo>
                    <a:lnTo>
                      <a:pt x="33" y="481"/>
                    </a:lnTo>
                    <a:lnTo>
                      <a:pt x="33" y="485"/>
                    </a:lnTo>
                    <a:lnTo>
                      <a:pt x="0" y="485"/>
                    </a:lnTo>
                    <a:lnTo>
                      <a:pt x="0" y="481"/>
                    </a:lnTo>
                    <a:close/>
                    <a:moveTo>
                      <a:pt x="0" y="240"/>
                    </a:moveTo>
                    <a:lnTo>
                      <a:pt x="33" y="240"/>
                    </a:lnTo>
                    <a:lnTo>
                      <a:pt x="33" y="245"/>
                    </a:lnTo>
                    <a:lnTo>
                      <a:pt x="0" y="245"/>
                    </a:lnTo>
                    <a:lnTo>
                      <a:pt x="0" y="240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1" name="Rectangle 197"/>
              <p:cNvSpPr>
                <a:spLocks noChangeArrowheads="1"/>
              </p:cNvSpPr>
              <p:nvPr/>
            </p:nvSpPr>
            <p:spPr bwMode="auto">
              <a:xfrm>
                <a:off x="5321300" y="4165600"/>
                <a:ext cx="2225675" cy="7938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2" name="Freeform 198"/>
              <p:cNvSpPr>
                <a:spLocks noEditPoints="1"/>
              </p:cNvSpPr>
              <p:nvPr/>
            </p:nvSpPr>
            <p:spPr bwMode="auto">
              <a:xfrm>
                <a:off x="5318125" y="4106963"/>
                <a:ext cx="2232025" cy="53976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4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283" y="0"/>
                  </a:cxn>
                  <a:cxn ang="0">
                    <a:pos x="283" y="34"/>
                  </a:cxn>
                  <a:cxn ang="0">
                    <a:pos x="278" y="34"/>
                  </a:cxn>
                  <a:cxn ang="0">
                    <a:pos x="278" y="0"/>
                  </a:cxn>
                  <a:cxn ang="0">
                    <a:pos x="283" y="0"/>
                  </a:cxn>
                  <a:cxn ang="0">
                    <a:pos x="566" y="0"/>
                  </a:cxn>
                  <a:cxn ang="0">
                    <a:pos x="566" y="34"/>
                  </a:cxn>
                  <a:cxn ang="0">
                    <a:pos x="561" y="34"/>
                  </a:cxn>
                  <a:cxn ang="0">
                    <a:pos x="561" y="0"/>
                  </a:cxn>
                  <a:cxn ang="0">
                    <a:pos x="566" y="0"/>
                  </a:cxn>
                  <a:cxn ang="0">
                    <a:pos x="845" y="0"/>
                  </a:cxn>
                  <a:cxn ang="0">
                    <a:pos x="845" y="34"/>
                  </a:cxn>
                  <a:cxn ang="0">
                    <a:pos x="840" y="34"/>
                  </a:cxn>
                  <a:cxn ang="0">
                    <a:pos x="840" y="0"/>
                  </a:cxn>
                  <a:cxn ang="0">
                    <a:pos x="845" y="0"/>
                  </a:cxn>
                  <a:cxn ang="0">
                    <a:pos x="1123" y="0"/>
                  </a:cxn>
                  <a:cxn ang="0">
                    <a:pos x="1123" y="34"/>
                  </a:cxn>
                  <a:cxn ang="0">
                    <a:pos x="1118" y="34"/>
                  </a:cxn>
                  <a:cxn ang="0">
                    <a:pos x="1118" y="0"/>
                  </a:cxn>
                  <a:cxn ang="0">
                    <a:pos x="1123" y="0"/>
                  </a:cxn>
                  <a:cxn ang="0">
                    <a:pos x="1406" y="0"/>
                  </a:cxn>
                  <a:cxn ang="0">
                    <a:pos x="1406" y="34"/>
                  </a:cxn>
                  <a:cxn ang="0">
                    <a:pos x="1401" y="34"/>
                  </a:cxn>
                  <a:cxn ang="0">
                    <a:pos x="1401" y="0"/>
                  </a:cxn>
                  <a:cxn ang="0">
                    <a:pos x="1406" y="0"/>
                  </a:cxn>
                </a:cxnLst>
                <a:rect l="0" t="0" r="r" b="b"/>
                <a:pathLst>
                  <a:path w="1406" h="34">
                    <a:moveTo>
                      <a:pt x="5" y="0"/>
                    </a:moveTo>
                    <a:lnTo>
                      <a:pt x="5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283" y="0"/>
                    </a:moveTo>
                    <a:lnTo>
                      <a:pt x="283" y="34"/>
                    </a:lnTo>
                    <a:lnTo>
                      <a:pt x="278" y="34"/>
                    </a:lnTo>
                    <a:lnTo>
                      <a:pt x="278" y="0"/>
                    </a:lnTo>
                    <a:lnTo>
                      <a:pt x="283" y="0"/>
                    </a:lnTo>
                    <a:close/>
                    <a:moveTo>
                      <a:pt x="566" y="0"/>
                    </a:moveTo>
                    <a:lnTo>
                      <a:pt x="566" y="34"/>
                    </a:lnTo>
                    <a:lnTo>
                      <a:pt x="561" y="34"/>
                    </a:lnTo>
                    <a:lnTo>
                      <a:pt x="561" y="0"/>
                    </a:lnTo>
                    <a:lnTo>
                      <a:pt x="566" y="0"/>
                    </a:lnTo>
                    <a:close/>
                    <a:moveTo>
                      <a:pt x="845" y="0"/>
                    </a:moveTo>
                    <a:lnTo>
                      <a:pt x="845" y="34"/>
                    </a:lnTo>
                    <a:lnTo>
                      <a:pt x="840" y="34"/>
                    </a:lnTo>
                    <a:lnTo>
                      <a:pt x="840" y="0"/>
                    </a:lnTo>
                    <a:lnTo>
                      <a:pt x="845" y="0"/>
                    </a:lnTo>
                    <a:close/>
                    <a:moveTo>
                      <a:pt x="1123" y="0"/>
                    </a:moveTo>
                    <a:lnTo>
                      <a:pt x="1123" y="34"/>
                    </a:lnTo>
                    <a:lnTo>
                      <a:pt x="1118" y="34"/>
                    </a:lnTo>
                    <a:lnTo>
                      <a:pt x="1118" y="0"/>
                    </a:lnTo>
                    <a:lnTo>
                      <a:pt x="1123" y="0"/>
                    </a:lnTo>
                    <a:close/>
                    <a:moveTo>
                      <a:pt x="1406" y="0"/>
                    </a:moveTo>
                    <a:lnTo>
                      <a:pt x="1406" y="34"/>
                    </a:lnTo>
                    <a:lnTo>
                      <a:pt x="1401" y="34"/>
                    </a:lnTo>
                    <a:lnTo>
                      <a:pt x="1401" y="0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23" name="Rectangle 199"/>
              <p:cNvSpPr>
                <a:spLocks noChangeArrowheads="1"/>
              </p:cNvSpPr>
              <p:nvPr/>
            </p:nvSpPr>
            <p:spPr bwMode="auto">
              <a:xfrm>
                <a:off x="5078051" y="4075113"/>
                <a:ext cx="78028" cy="242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4" name="Rectangle 200"/>
              <p:cNvSpPr>
                <a:spLocks noChangeArrowheads="1"/>
              </p:cNvSpPr>
              <p:nvPr/>
            </p:nvSpPr>
            <p:spPr bwMode="auto">
              <a:xfrm>
                <a:off x="5000023" y="3694113"/>
                <a:ext cx="156056" cy="242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5" name="Rectangle 201"/>
              <p:cNvSpPr>
                <a:spLocks noChangeArrowheads="1"/>
              </p:cNvSpPr>
              <p:nvPr/>
            </p:nvSpPr>
            <p:spPr bwMode="auto">
              <a:xfrm>
                <a:off x="5000023" y="3314700"/>
                <a:ext cx="156056" cy="242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6" name="Rectangle 202"/>
              <p:cNvSpPr>
                <a:spLocks noChangeArrowheads="1"/>
              </p:cNvSpPr>
              <p:nvPr/>
            </p:nvSpPr>
            <p:spPr bwMode="auto">
              <a:xfrm>
                <a:off x="5000023" y="2935288"/>
                <a:ext cx="156056" cy="242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7" name="Rectangle 203"/>
              <p:cNvSpPr>
                <a:spLocks noChangeArrowheads="1"/>
              </p:cNvSpPr>
              <p:nvPr/>
            </p:nvSpPr>
            <p:spPr bwMode="auto">
              <a:xfrm>
                <a:off x="5000024" y="2554289"/>
                <a:ext cx="156056" cy="242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28" name="Rectangle 204"/>
              <p:cNvSpPr>
                <a:spLocks noChangeArrowheads="1"/>
              </p:cNvSpPr>
              <p:nvPr/>
            </p:nvSpPr>
            <p:spPr bwMode="auto">
              <a:xfrm>
                <a:off x="4921994" y="2173288"/>
                <a:ext cx="234084" cy="24237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35" name="Rectangle 211"/>
            <p:cNvSpPr>
              <a:spLocks noChangeArrowheads="1"/>
            </p:cNvSpPr>
            <p:nvPr/>
          </p:nvSpPr>
          <p:spPr bwMode="auto">
            <a:xfrm>
              <a:off x="8331274" y="3323009"/>
              <a:ext cx="170433" cy="202030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6" name="Rectangle 212"/>
            <p:cNvSpPr>
              <a:spLocks noChangeArrowheads="1"/>
            </p:cNvSpPr>
            <p:nvPr/>
          </p:nvSpPr>
          <p:spPr bwMode="auto">
            <a:xfrm>
              <a:off x="8592195" y="3297609"/>
              <a:ext cx="395288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Valt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7" name="Rectangle 213"/>
            <p:cNvSpPr>
              <a:spLocks noChangeArrowheads="1"/>
            </p:cNvSpPr>
            <p:nvPr/>
          </p:nvSpPr>
          <p:spPr bwMode="auto">
            <a:xfrm>
              <a:off x="8331274" y="3597646"/>
              <a:ext cx="170433" cy="202030"/>
            </a:xfrm>
            <a:prstGeom prst="rect">
              <a:avLst/>
            </a:prstGeom>
            <a:solidFill>
              <a:srgbClr val="00B05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38" name="Rectangle 214"/>
            <p:cNvSpPr>
              <a:spLocks noChangeArrowheads="1"/>
            </p:cNvSpPr>
            <p:nvPr/>
          </p:nvSpPr>
          <p:spPr bwMode="auto">
            <a:xfrm>
              <a:off x="8539038" y="3569071"/>
              <a:ext cx="425450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Vres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39" name="Rectangle 215"/>
            <p:cNvSpPr>
              <a:spLocks noChangeArrowheads="1"/>
            </p:cNvSpPr>
            <p:nvPr/>
          </p:nvSpPr>
          <p:spPr bwMode="auto">
            <a:xfrm>
              <a:off x="8331274" y="3872284"/>
              <a:ext cx="170433" cy="185738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40" name="Rectangle 216"/>
            <p:cNvSpPr>
              <a:spLocks noChangeArrowheads="1"/>
            </p:cNvSpPr>
            <p:nvPr/>
          </p:nvSpPr>
          <p:spPr bwMode="auto">
            <a:xfrm>
              <a:off x="8592195" y="3840534"/>
              <a:ext cx="425450" cy="2365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Vcyt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303" name="Группа 302"/>
            <p:cNvGrpSpPr/>
            <p:nvPr/>
          </p:nvGrpSpPr>
          <p:grpSpPr>
            <a:xfrm>
              <a:off x="5382815" y="4941168"/>
              <a:ext cx="3005609" cy="1807200"/>
              <a:chOff x="4937617" y="4710113"/>
              <a:chExt cx="2612533" cy="2351088"/>
            </a:xfrm>
          </p:grpSpPr>
          <p:sp>
            <p:nvSpPr>
              <p:cNvPr id="1244" name="Freeform 220"/>
              <p:cNvSpPr>
                <a:spLocks noEditPoints="1"/>
              </p:cNvSpPr>
              <p:nvPr/>
            </p:nvSpPr>
            <p:spPr bwMode="auto">
              <a:xfrm>
                <a:off x="5454650" y="5445125"/>
                <a:ext cx="1958975" cy="1265238"/>
              </a:xfrm>
              <a:custGeom>
                <a:avLst/>
                <a:gdLst/>
                <a:ahLst/>
                <a:cxnLst>
                  <a:cxn ang="0">
                    <a:pos x="0" y="91"/>
                  </a:cxn>
                  <a:cxn ang="0">
                    <a:pos x="115" y="91"/>
                  </a:cxn>
                  <a:cxn ang="0">
                    <a:pos x="115" y="797"/>
                  </a:cxn>
                  <a:cxn ang="0">
                    <a:pos x="0" y="797"/>
                  </a:cxn>
                  <a:cxn ang="0">
                    <a:pos x="0" y="91"/>
                  </a:cxn>
                  <a:cxn ang="0">
                    <a:pos x="279" y="144"/>
                  </a:cxn>
                  <a:cxn ang="0">
                    <a:pos x="394" y="144"/>
                  </a:cxn>
                  <a:cxn ang="0">
                    <a:pos x="394" y="797"/>
                  </a:cxn>
                  <a:cxn ang="0">
                    <a:pos x="279" y="797"/>
                  </a:cxn>
                  <a:cxn ang="0">
                    <a:pos x="279" y="144"/>
                  </a:cxn>
                  <a:cxn ang="0">
                    <a:pos x="562" y="58"/>
                  </a:cxn>
                  <a:cxn ang="0">
                    <a:pos x="672" y="58"/>
                  </a:cxn>
                  <a:cxn ang="0">
                    <a:pos x="672" y="797"/>
                  </a:cxn>
                  <a:cxn ang="0">
                    <a:pos x="562" y="797"/>
                  </a:cxn>
                  <a:cxn ang="0">
                    <a:pos x="562" y="58"/>
                  </a:cxn>
                  <a:cxn ang="0">
                    <a:pos x="840" y="0"/>
                  </a:cxn>
                  <a:cxn ang="0">
                    <a:pos x="951" y="0"/>
                  </a:cxn>
                  <a:cxn ang="0">
                    <a:pos x="951" y="797"/>
                  </a:cxn>
                  <a:cxn ang="0">
                    <a:pos x="840" y="797"/>
                  </a:cxn>
                  <a:cxn ang="0">
                    <a:pos x="840" y="0"/>
                  </a:cxn>
                  <a:cxn ang="0">
                    <a:pos x="1119" y="96"/>
                  </a:cxn>
                  <a:cxn ang="0">
                    <a:pos x="1234" y="96"/>
                  </a:cxn>
                  <a:cxn ang="0">
                    <a:pos x="1234" y="797"/>
                  </a:cxn>
                  <a:cxn ang="0">
                    <a:pos x="1119" y="797"/>
                  </a:cxn>
                  <a:cxn ang="0">
                    <a:pos x="1119" y="96"/>
                  </a:cxn>
                </a:cxnLst>
                <a:rect l="0" t="0" r="r" b="b"/>
                <a:pathLst>
                  <a:path w="1234" h="797">
                    <a:moveTo>
                      <a:pt x="0" y="91"/>
                    </a:moveTo>
                    <a:lnTo>
                      <a:pt x="115" y="91"/>
                    </a:lnTo>
                    <a:lnTo>
                      <a:pt x="115" y="797"/>
                    </a:lnTo>
                    <a:lnTo>
                      <a:pt x="0" y="797"/>
                    </a:lnTo>
                    <a:lnTo>
                      <a:pt x="0" y="91"/>
                    </a:lnTo>
                    <a:close/>
                    <a:moveTo>
                      <a:pt x="279" y="144"/>
                    </a:moveTo>
                    <a:lnTo>
                      <a:pt x="394" y="144"/>
                    </a:lnTo>
                    <a:lnTo>
                      <a:pt x="394" y="797"/>
                    </a:lnTo>
                    <a:lnTo>
                      <a:pt x="279" y="797"/>
                    </a:lnTo>
                    <a:lnTo>
                      <a:pt x="279" y="144"/>
                    </a:lnTo>
                    <a:close/>
                    <a:moveTo>
                      <a:pt x="562" y="58"/>
                    </a:moveTo>
                    <a:lnTo>
                      <a:pt x="672" y="58"/>
                    </a:lnTo>
                    <a:lnTo>
                      <a:pt x="672" y="797"/>
                    </a:lnTo>
                    <a:lnTo>
                      <a:pt x="562" y="797"/>
                    </a:lnTo>
                    <a:lnTo>
                      <a:pt x="562" y="58"/>
                    </a:lnTo>
                    <a:close/>
                    <a:moveTo>
                      <a:pt x="840" y="0"/>
                    </a:moveTo>
                    <a:lnTo>
                      <a:pt x="951" y="0"/>
                    </a:lnTo>
                    <a:lnTo>
                      <a:pt x="951" y="797"/>
                    </a:lnTo>
                    <a:lnTo>
                      <a:pt x="840" y="797"/>
                    </a:lnTo>
                    <a:lnTo>
                      <a:pt x="840" y="0"/>
                    </a:lnTo>
                    <a:close/>
                    <a:moveTo>
                      <a:pt x="1119" y="96"/>
                    </a:moveTo>
                    <a:lnTo>
                      <a:pt x="1234" y="96"/>
                    </a:lnTo>
                    <a:lnTo>
                      <a:pt x="1234" y="797"/>
                    </a:lnTo>
                    <a:lnTo>
                      <a:pt x="1119" y="797"/>
                    </a:lnTo>
                    <a:lnTo>
                      <a:pt x="1119" y="96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5" name="Freeform 221"/>
              <p:cNvSpPr>
                <a:spLocks noEditPoints="1"/>
              </p:cNvSpPr>
              <p:nvPr/>
            </p:nvSpPr>
            <p:spPr bwMode="auto">
              <a:xfrm>
                <a:off x="5454650" y="4805363"/>
                <a:ext cx="1958975" cy="868363"/>
              </a:xfrm>
              <a:custGeom>
                <a:avLst/>
                <a:gdLst/>
                <a:ahLst/>
                <a:cxnLst>
                  <a:cxn ang="0">
                    <a:pos x="0" y="331"/>
                  </a:cxn>
                  <a:cxn ang="0">
                    <a:pos x="115" y="331"/>
                  </a:cxn>
                  <a:cxn ang="0">
                    <a:pos x="115" y="494"/>
                  </a:cxn>
                  <a:cxn ang="0">
                    <a:pos x="0" y="494"/>
                  </a:cxn>
                  <a:cxn ang="0">
                    <a:pos x="0" y="331"/>
                  </a:cxn>
                  <a:cxn ang="0">
                    <a:pos x="279" y="374"/>
                  </a:cxn>
                  <a:cxn ang="0">
                    <a:pos x="394" y="374"/>
                  </a:cxn>
                  <a:cxn ang="0">
                    <a:pos x="394" y="547"/>
                  </a:cxn>
                  <a:cxn ang="0">
                    <a:pos x="279" y="547"/>
                  </a:cxn>
                  <a:cxn ang="0">
                    <a:pos x="279" y="374"/>
                  </a:cxn>
                  <a:cxn ang="0">
                    <a:pos x="562" y="326"/>
                  </a:cxn>
                  <a:cxn ang="0">
                    <a:pos x="672" y="326"/>
                  </a:cxn>
                  <a:cxn ang="0">
                    <a:pos x="672" y="461"/>
                  </a:cxn>
                  <a:cxn ang="0">
                    <a:pos x="562" y="461"/>
                  </a:cxn>
                  <a:cxn ang="0">
                    <a:pos x="562" y="326"/>
                  </a:cxn>
                  <a:cxn ang="0">
                    <a:pos x="840" y="216"/>
                  </a:cxn>
                  <a:cxn ang="0">
                    <a:pos x="951" y="216"/>
                  </a:cxn>
                  <a:cxn ang="0">
                    <a:pos x="951" y="403"/>
                  </a:cxn>
                  <a:cxn ang="0">
                    <a:pos x="840" y="403"/>
                  </a:cxn>
                  <a:cxn ang="0">
                    <a:pos x="840" y="216"/>
                  </a:cxn>
                  <a:cxn ang="0">
                    <a:pos x="1119" y="0"/>
                  </a:cxn>
                  <a:cxn ang="0">
                    <a:pos x="1234" y="0"/>
                  </a:cxn>
                  <a:cxn ang="0">
                    <a:pos x="1234" y="499"/>
                  </a:cxn>
                  <a:cxn ang="0">
                    <a:pos x="1119" y="499"/>
                  </a:cxn>
                  <a:cxn ang="0">
                    <a:pos x="1119" y="0"/>
                  </a:cxn>
                </a:cxnLst>
                <a:rect l="0" t="0" r="r" b="b"/>
                <a:pathLst>
                  <a:path w="1234" h="547">
                    <a:moveTo>
                      <a:pt x="0" y="331"/>
                    </a:moveTo>
                    <a:lnTo>
                      <a:pt x="115" y="331"/>
                    </a:lnTo>
                    <a:lnTo>
                      <a:pt x="115" y="494"/>
                    </a:lnTo>
                    <a:lnTo>
                      <a:pt x="0" y="494"/>
                    </a:lnTo>
                    <a:lnTo>
                      <a:pt x="0" y="331"/>
                    </a:lnTo>
                    <a:close/>
                    <a:moveTo>
                      <a:pt x="279" y="374"/>
                    </a:moveTo>
                    <a:lnTo>
                      <a:pt x="394" y="374"/>
                    </a:lnTo>
                    <a:lnTo>
                      <a:pt x="394" y="547"/>
                    </a:lnTo>
                    <a:lnTo>
                      <a:pt x="279" y="547"/>
                    </a:lnTo>
                    <a:lnTo>
                      <a:pt x="279" y="374"/>
                    </a:lnTo>
                    <a:close/>
                    <a:moveTo>
                      <a:pt x="562" y="326"/>
                    </a:moveTo>
                    <a:lnTo>
                      <a:pt x="672" y="326"/>
                    </a:lnTo>
                    <a:lnTo>
                      <a:pt x="672" y="461"/>
                    </a:lnTo>
                    <a:lnTo>
                      <a:pt x="562" y="461"/>
                    </a:lnTo>
                    <a:lnTo>
                      <a:pt x="562" y="326"/>
                    </a:lnTo>
                    <a:close/>
                    <a:moveTo>
                      <a:pt x="840" y="216"/>
                    </a:moveTo>
                    <a:lnTo>
                      <a:pt x="951" y="216"/>
                    </a:lnTo>
                    <a:lnTo>
                      <a:pt x="951" y="403"/>
                    </a:lnTo>
                    <a:lnTo>
                      <a:pt x="840" y="403"/>
                    </a:lnTo>
                    <a:lnTo>
                      <a:pt x="840" y="216"/>
                    </a:lnTo>
                    <a:close/>
                    <a:moveTo>
                      <a:pt x="1119" y="0"/>
                    </a:moveTo>
                    <a:lnTo>
                      <a:pt x="1234" y="0"/>
                    </a:lnTo>
                    <a:lnTo>
                      <a:pt x="1234" y="499"/>
                    </a:lnTo>
                    <a:lnTo>
                      <a:pt x="1119" y="499"/>
                    </a:lnTo>
                    <a:lnTo>
                      <a:pt x="1119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6" name="Freeform 222"/>
              <p:cNvSpPr>
                <a:spLocks noEditPoints="1"/>
              </p:cNvSpPr>
              <p:nvPr/>
            </p:nvSpPr>
            <p:spPr bwMode="auto">
              <a:xfrm>
                <a:off x="5454650" y="4805363"/>
                <a:ext cx="1509713" cy="593725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15" y="0"/>
                  </a:cxn>
                  <a:cxn ang="0">
                    <a:pos x="115" y="331"/>
                  </a:cxn>
                  <a:cxn ang="0">
                    <a:pos x="0" y="331"/>
                  </a:cxn>
                  <a:cxn ang="0">
                    <a:pos x="0" y="0"/>
                  </a:cxn>
                  <a:cxn ang="0">
                    <a:pos x="279" y="0"/>
                  </a:cxn>
                  <a:cxn ang="0">
                    <a:pos x="394" y="0"/>
                  </a:cxn>
                  <a:cxn ang="0">
                    <a:pos x="394" y="374"/>
                  </a:cxn>
                  <a:cxn ang="0">
                    <a:pos x="279" y="374"/>
                  </a:cxn>
                  <a:cxn ang="0">
                    <a:pos x="279" y="0"/>
                  </a:cxn>
                  <a:cxn ang="0">
                    <a:pos x="562" y="0"/>
                  </a:cxn>
                  <a:cxn ang="0">
                    <a:pos x="672" y="0"/>
                  </a:cxn>
                  <a:cxn ang="0">
                    <a:pos x="672" y="326"/>
                  </a:cxn>
                  <a:cxn ang="0">
                    <a:pos x="562" y="326"/>
                  </a:cxn>
                  <a:cxn ang="0">
                    <a:pos x="562" y="0"/>
                  </a:cxn>
                  <a:cxn ang="0">
                    <a:pos x="840" y="0"/>
                  </a:cxn>
                  <a:cxn ang="0">
                    <a:pos x="951" y="0"/>
                  </a:cxn>
                  <a:cxn ang="0">
                    <a:pos x="951" y="216"/>
                  </a:cxn>
                  <a:cxn ang="0">
                    <a:pos x="840" y="216"/>
                  </a:cxn>
                  <a:cxn ang="0">
                    <a:pos x="840" y="0"/>
                  </a:cxn>
                </a:cxnLst>
                <a:rect l="0" t="0" r="r" b="b"/>
                <a:pathLst>
                  <a:path w="951" h="374">
                    <a:moveTo>
                      <a:pt x="0" y="0"/>
                    </a:moveTo>
                    <a:lnTo>
                      <a:pt x="115" y="0"/>
                    </a:lnTo>
                    <a:lnTo>
                      <a:pt x="115" y="331"/>
                    </a:lnTo>
                    <a:lnTo>
                      <a:pt x="0" y="331"/>
                    </a:lnTo>
                    <a:lnTo>
                      <a:pt x="0" y="0"/>
                    </a:lnTo>
                    <a:close/>
                    <a:moveTo>
                      <a:pt x="279" y="0"/>
                    </a:moveTo>
                    <a:lnTo>
                      <a:pt x="394" y="0"/>
                    </a:lnTo>
                    <a:lnTo>
                      <a:pt x="394" y="374"/>
                    </a:lnTo>
                    <a:lnTo>
                      <a:pt x="279" y="374"/>
                    </a:lnTo>
                    <a:lnTo>
                      <a:pt x="279" y="0"/>
                    </a:lnTo>
                    <a:close/>
                    <a:moveTo>
                      <a:pt x="562" y="0"/>
                    </a:moveTo>
                    <a:lnTo>
                      <a:pt x="672" y="0"/>
                    </a:lnTo>
                    <a:lnTo>
                      <a:pt x="672" y="326"/>
                    </a:lnTo>
                    <a:lnTo>
                      <a:pt x="562" y="326"/>
                    </a:lnTo>
                    <a:lnTo>
                      <a:pt x="562" y="0"/>
                    </a:lnTo>
                    <a:close/>
                    <a:moveTo>
                      <a:pt x="840" y="0"/>
                    </a:moveTo>
                    <a:lnTo>
                      <a:pt x="951" y="0"/>
                    </a:lnTo>
                    <a:lnTo>
                      <a:pt x="951" y="216"/>
                    </a:lnTo>
                    <a:lnTo>
                      <a:pt x="840" y="216"/>
                    </a:lnTo>
                    <a:lnTo>
                      <a:pt x="84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7" name="Rectangle 223"/>
              <p:cNvSpPr>
                <a:spLocks noChangeArrowheads="1"/>
              </p:cNvSpPr>
              <p:nvPr/>
            </p:nvSpPr>
            <p:spPr bwMode="auto">
              <a:xfrm>
                <a:off x="5318125" y="4808538"/>
                <a:ext cx="7938" cy="1898650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8" name="Freeform 224"/>
              <p:cNvSpPr>
                <a:spLocks noEditPoints="1"/>
              </p:cNvSpPr>
              <p:nvPr/>
            </p:nvSpPr>
            <p:spPr bwMode="auto">
              <a:xfrm>
                <a:off x="5328952" y="4805363"/>
                <a:ext cx="52388" cy="1905000"/>
              </a:xfrm>
              <a:custGeom>
                <a:avLst/>
                <a:gdLst/>
                <a:ahLst/>
                <a:cxnLst>
                  <a:cxn ang="0">
                    <a:pos x="0" y="1195"/>
                  </a:cxn>
                  <a:cxn ang="0">
                    <a:pos x="33" y="1195"/>
                  </a:cxn>
                  <a:cxn ang="0">
                    <a:pos x="33" y="1200"/>
                  </a:cxn>
                  <a:cxn ang="0">
                    <a:pos x="0" y="1200"/>
                  </a:cxn>
                  <a:cxn ang="0">
                    <a:pos x="0" y="1195"/>
                  </a:cxn>
                  <a:cxn ang="0">
                    <a:pos x="0" y="955"/>
                  </a:cxn>
                  <a:cxn ang="0">
                    <a:pos x="33" y="955"/>
                  </a:cxn>
                  <a:cxn ang="0">
                    <a:pos x="33" y="960"/>
                  </a:cxn>
                  <a:cxn ang="0">
                    <a:pos x="0" y="960"/>
                  </a:cxn>
                  <a:cxn ang="0">
                    <a:pos x="0" y="955"/>
                  </a:cxn>
                  <a:cxn ang="0">
                    <a:pos x="0" y="715"/>
                  </a:cxn>
                  <a:cxn ang="0">
                    <a:pos x="33" y="715"/>
                  </a:cxn>
                  <a:cxn ang="0">
                    <a:pos x="33" y="720"/>
                  </a:cxn>
                  <a:cxn ang="0">
                    <a:pos x="0" y="720"/>
                  </a:cxn>
                  <a:cxn ang="0">
                    <a:pos x="0" y="715"/>
                  </a:cxn>
                  <a:cxn ang="0">
                    <a:pos x="0" y="475"/>
                  </a:cxn>
                  <a:cxn ang="0">
                    <a:pos x="33" y="475"/>
                  </a:cxn>
                  <a:cxn ang="0">
                    <a:pos x="33" y="480"/>
                  </a:cxn>
                  <a:cxn ang="0">
                    <a:pos x="0" y="480"/>
                  </a:cxn>
                  <a:cxn ang="0">
                    <a:pos x="0" y="475"/>
                  </a:cxn>
                  <a:cxn ang="0">
                    <a:pos x="0" y="235"/>
                  </a:cxn>
                  <a:cxn ang="0">
                    <a:pos x="33" y="235"/>
                  </a:cxn>
                  <a:cxn ang="0">
                    <a:pos x="33" y="240"/>
                  </a:cxn>
                  <a:cxn ang="0">
                    <a:pos x="0" y="240"/>
                  </a:cxn>
                  <a:cxn ang="0">
                    <a:pos x="0" y="235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1200">
                    <a:moveTo>
                      <a:pt x="0" y="1195"/>
                    </a:moveTo>
                    <a:lnTo>
                      <a:pt x="33" y="1195"/>
                    </a:lnTo>
                    <a:lnTo>
                      <a:pt x="33" y="1200"/>
                    </a:lnTo>
                    <a:lnTo>
                      <a:pt x="0" y="1200"/>
                    </a:lnTo>
                    <a:lnTo>
                      <a:pt x="0" y="1195"/>
                    </a:lnTo>
                    <a:close/>
                    <a:moveTo>
                      <a:pt x="0" y="955"/>
                    </a:moveTo>
                    <a:lnTo>
                      <a:pt x="33" y="955"/>
                    </a:lnTo>
                    <a:lnTo>
                      <a:pt x="33" y="960"/>
                    </a:lnTo>
                    <a:lnTo>
                      <a:pt x="0" y="960"/>
                    </a:lnTo>
                    <a:lnTo>
                      <a:pt x="0" y="955"/>
                    </a:lnTo>
                    <a:close/>
                    <a:moveTo>
                      <a:pt x="0" y="715"/>
                    </a:moveTo>
                    <a:lnTo>
                      <a:pt x="33" y="715"/>
                    </a:lnTo>
                    <a:lnTo>
                      <a:pt x="33" y="720"/>
                    </a:lnTo>
                    <a:lnTo>
                      <a:pt x="0" y="720"/>
                    </a:lnTo>
                    <a:lnTo>
                      <a:pt x="0" y="715"/>
                    </a:lnTo>
                    <a:close/>
                    <a:moveTo>
                      <a:pt x="0" y="475"/>
                    </a:moveTo>
                    <a:lnTo>
                      <a:pt x="33" y="475"/>
                    </a:lnTo>
                    <a:lnTo>
                      <a:pt x="33" y="480"/>
                    </a:lnTo>
                    <a:lnTo>
                      <a:pt x="0" y="480"/>
                    </a:lnTo>
                    <a:lnTo>
                      <a:pt x="0" y="475"/>
                    </a:lnTo>
                    <a:close/>
                    <a:moveTo>
                      <a:pt x="0" y="235"/>
                    </a:moveTo>
                    <a:lnTo>
                      <a:pt x="33" y="235"/>
                    </a:lnTo>
                    <a:lnTo>
                      <a:pt x="33" y="240"/>
                    </a:lnTo>
                    <a:lnTo>
                      <a:pt x="0" y="240"/>
                    </a:lnTo>
                    <a:lnTo>
                      <a:pt x="0" y="235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49" name="Rectangle 225"/>
              <p:cNvSpPr>
                <a:spLocks noChangeArrowheads="1"/>
              </p:cNvSpPr>
              <p:nvPr/>
            </p:nvSpPr>
            <p:spPr bwMode="auto">
              <a:xfrm>
                <a:off x="5321300" y="6702425"/>
                <a:ext cx="2225675" cy="7938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0" name="Freeform 226"/>
              <p:cNvSpPr>
                <a:spLocks noEditPoints="1"/>
              </p:cNvSpPr>
              <p:nvPr/>
            </p:nvSpPr>
            <p:spPr bwMode="auto">
              <a:xfrm>
                <a:off x="5318125" y="6642142"/>
                <a:ext cx="2232025" cy="52388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283" y="0"/>
                  </a:cxn>
                  <a:cxn ang="0">
                    <a:pos x="283" y="33"/>
                  </a:cxn>
                  <a:cxn ang="0">
                    <a:pos x="278" y="33"/>
                  </a:cxn>
                  <a:cxn ang="0">
                    <a:pos x="278" y="0"/>
                  </a:cxn>
                  <a:cxn ang="0">
                    <a:pos x="283" y="0"/>
                  </a:cxn>
                  <a:cxn ang="0">
                    <a:pos x="566" y="0"/>
                  </a:cxn>
                  <a:cxn ang="0">
                    <a:pos x="566" y="33"/>
                  </a:cxn>
                  <a:cxn ang="0">
                    <a:pos x="561" y="33"/>
                  </a:cxn>
                  <a:cxn ang="0">
                    <a:pos x="561" y="0"/>
                  </a:cxn>
                  <a:cxn ang="0">
                    <a:pos x="566" y="0"/>
                  </a:cxn>
                  <a:cxn ang="0">
                    <a:pos x="845" y="0"/>
                  </a:cxn>
                  <a:cxn ang="0">
                    <a:pos x="845" y="33"/>
                  </a:cxn>
                  <a:cxn ang="0">
                    <a:pos x="840" y="33"/>
                  </a:cxn>
                  <a:cxn ang="0">
                    <a:pos x="840" y="0"/>
                  </a:cxn>
                  <a:cxn ang="0">
                    <a:pos x="845" y="0"/>
                  </a:cxn>
                  <a:cxn ang="0">
                    <a:pos x="1123" y="0"/>
                  </a:cxn>
                  <a:cxn ang="0">
                    <a:pos x="1123" y="33"/>
                  </a:cxn>
                  <a:cxn ang="0">
                    <a:pos x="1118" y="33"/>
                  </a:cxn>
                  <a:cxn ang="0">
                    <a:pos x="1118" y="0"/>
                  </a:cxn>
                  <a:cxn ang="0">
                    <a:pos x="1123" y="0"/>
                  </a:cxn>
                  <a:cxn ang="0">
                    <a:pos x="1406" y="0"/>
                  </a:cxn>
                  <a:cxn ang="0">
                    <a:pos x="1406" y="33"/>
                  </a:cxn>
                  <a:cxn ang="0">
                    <a:pos x="1401" y="33"/>
                  </a:cxn>
                  <a:cxn ang="0">
                    <a:pos x="1401" y="0"/>
                  </a:cxn>
                  <a:cxn ang="0">
                    <a:pos x="1406" y="0"/>
                  </a:cxn>
                </a:cxnLst>
                <a:rect l="0" t="0" r="r" b="b"/>
                <a:pathLst>
                  <a:path w="1406" h="33">
                    <a:moveTo>
                      <a:pt x="5" y="0"/>
                    </a:moveTo>
                    <a:lnTo>
                      <a:pt x="5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283" y="0"/>
                    </a:moveTo>
                    <a:lnTo>
                      <a:pt x="283" y="33"/>
                    </a:lnTo>
                    <a:lnTo>
                      <a:pt x="278" y="33"/>
                    </a:lnTo>
                    <a:lnTo>
                      <a:pt x="278" y="0"/>
                    </a:lnTo>
                    <a:lnTo>
                      <a:pt x="283" y="0"/>
                    </a:lnTo>
                    <a:close/>
                    <a:moveTo>
                      <a:pt x="566" y="0"/>
                    </a:moveTo>
                    <a:lnTo>
                      <a:pt x="566" y="33"/>
                    </a:lnTo>
                    <a:lnTo>
                      <a:pt x="561" y="33"/>
                    </a:lnTo>
                    <a:lnTo>
                      <a:pt x="561" y="0"/>
                    </a:lnTo>
                    <a:lnTo>
                      <a:pt x="566" y="0"/>
                    </a:lnTo>
                    <a:close/>
                    <a:moveTo>
                      <a:pt x="845" y="0"/>
                    </a:moveTo>
                    <a:lnTo>
                      <a:pt x="845" y="33"/>
                    </a:lnTo>
                    <a:lnTo>
                      <a:pt x="840" y="33"/>
                    </a:lnTo>
                    <a:lnTo>
                      <a:pt x="840" y="0"/>
                    </a:lnTo>
                    <a:lnTo>
                      <a:pt x="845" y="0"/>
                    </a:lnTo>
                    <a:close/>
                    <a:moveTo>
                      <a:pt x="1123" y="0"/>
                    </a:moveTo>
                    <a:lnTo>
                      <a:pt x="1123" y="33"/>
                    </a:lnTo>
                    <a:lnTo>
                      <a:pt x="1118" y="33"/>
                    </a:lnTo>
                    <a:lnTo>
                      <a:pt x="1118" y="0"/>
                    </a:lnTo>
                    <a:lnTo>
                      <a:pt x="1123" y="0"/>
                    </a:lnTo>
                    <a:close/>
                    <a:moveTo>
                      <a:pt x="1406" y="0"/>
                    </a:moveTo>
                    <a:lnTo>
                      <a:pt x="1406" y="33"/>
                    </a:lnTo>
                    <a:lnTo>
                      <a:pt x="1401" y="33"/>
                    </a:lnTo>
                    <a:lnTo>
                      <a:pt x="1401" y="0"/>
                    </a:lnTo>
                    <a:lnTo>
                      <a:pt x="140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51" name="Rectangle 227"/>
              <p:cNvSpPr>
                <a:spLocks noChangeArrowheads="1"/>
              </p:cNvSpPr>
              <p:nvPr/>
            </p:nvSpPr>
            <p:spPr bwMode="auto">
              <a:xfrm>
                <a:off x="5093673" y="6611938"/>
                <a:ext cx="78028" cy="266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2" name="Rectangle 228"/>
              <p:cNvSpPr>
                <a:spLocks noChangeArrowheads="1"/>
              </p:cNvSpPr>
              <p:nvPr/>
            </p:nvSpPr>
            <p:spPr bwMode="auto">
              <a:xfrm>
                <a:off x="5015645" y="6232525"/>
                <a:ext cx="156056" cy="266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3" name="Rectangle 229"/>
              <p:cNvSpPr>
                <a:spLocks noChangeArrowheads="1"/>
              </p:cNvSpPr>
              <p:nvPr/>
            </p:nvSpPr>
            <p:spPr bwMode="auto">
              <a:xfrm>
                <a:off x="5015645" y="5851525"/>
                <a:ext cx="156056" cy="266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4" name="Rectangle 230"/>
              <p:cNvSpPr>
                <a:spLocks noChangeArrowheads="1"/>
              </p:cNvSpPr>
              <p:nvPr/>
            </p:nvSpPr>
            <p:spPr bwMode="auto">
              <a:xfrm>
                <a:off x="5015645" y="5470524"/>
                <a:ext cx="156056" cy="266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5" name="Rectangle 231"/>
              <p:cNvSpPr>
                <a:spLocks noChangeArrowheads="1"/>
              </p:cNvSpPr>
              <p:nvPr/>
            </p:nvSpPr>
            <p:spPr bwMode="auto">
              <a:xfrm>
                <a:off x="5015645" y="5089525"/>
                <a:ext cx="156056" cy="266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6" name="Rectangle 232"/>
              <p:cNvSpPr>
                <a:spLocks noChangeArrowheads="1"/>
              </p:cNvSpPr>
              <p:nvPr/>
            </p:nvSpPr>
            <p:spPr bwMode="auto">
              <a:xfrm>
                <a:off x="4937617" y="4710113"/>
                <a:ext cx="234084" cy="266481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7" name="Rectangle 233"/>
              <p:cNvSpPr>
                <a:spLocks noChangeArrowheads="1"/>
              </p:cNvSpPr>
              <p:nvPr/>
            </p:nvSpPr>
            <p:spPr bwMode="auto">
              <a:xfrm>
                <a:off x="5502275" y="6824663"/>
                <a:ext cx="160338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8" name="Rectangle 234"/>
              <p:cNvSpPr>
                <a:spLocks noChangeArrowheads="1"/>
              </p:cNvSpPr>
              <p:nvPr/>
            </p:nvSpPr>
            <p:spPr bwMode="auto">
              <a:xfrm>
                <a:off x="5900738" y="6824663"/>
                <a:ext cx="252413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59" name="Rectangle 235"/>
              <p:cNvSpPr>
                <a:spLocks noChangeArrowheads="1"/>
              </p:cNvSpPr>
              <p:nvPr/>
            </p:nvSpPr>
            <p:spPr bwMode="auto">
              <a:xfrm>
                <a:off x="6345238" y="6824663"/>
                <a:ext cx="250825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0" name="Rectangle 236"/>
              <p:cNvSpPr>
                <a:spLocks noChangeArrowheads="1"/>
              </p:cNvSpPr>
              <p:nvPr/>
            </p:nvSpPr>
            <p:spPr bwMode="auto">
              <a:xfrm>
                <a:off x="6788150" y="6824663"/>
                <a:ext cx="250825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261" name="Rectangle 237"/>
              <p:cNvSpPr>
                <a:spLocks noChangeArrowheads="1"/>
              </p:cNvSpPr>
              <p:nvPr/>
            </p:nvSpPr>
            <p:spPr bwMode="auto">
              <a:xfrm>
                <a:off x="7232650" y="6824663"/>
                <a:ext cx="252413" cy="236538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1272" name="Group 248"/>
            <p:cNvGrpSpPr>
              <a:grpSpLocks/>
            </p:cNvGrpSpPr>
            <p:nvPr/>
          </p:nvGrpSpPr>
          <p:grpSpPr bwMode="auto">
            <a:xfrm>
              <a:off x="424111" y="4956026"/>
              <a:ext cx="3243600" cy="1807200"/>
              <a:chOff x="1701" y="1386"/>
              <a:chExt cx="2357" cy="1560"/>
            </a:xfrm>
          </p:grpSpPr>
          <p:sp>
            <p:nvSpPr>
              <p:cNvPr id="1271" name="AutoShape 247"/>
              <p:cNvSpPr>
                <a:spLocks noChangeAspect="1" noChangeArrowheads="1" noTextEdit="1"/>
              </p:cNvSpPr>
              <p:nvPr/>
            </p:nvSpPr>
            <p:spPr bwMode="auto">
              <a:xfrm>
                <a:off x="1701" y="1386"/>
                <a:ext cx="2357" cy="1560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5" name="Freeform 251"/>
              <p:cNvSpPr>
                <a:spLocks noEditPoints="1"/>
              </p:cNvSpPr>
              <p:nvPr/>
            </p:nvSpPr>
            <p:spPr bwMode="auto">
              <a:xfrm>
                <a:off x="2140" y="1696"/>
                <a:ext cx="1589" cy="993"/>
              </a:xfrm>
              <a:custGeom>
                <a:avLst/>
                <a:gdLst/>
                <a:ahLst/>
                <a:cxnLst>
                  <a:cxn ang="0">
                    <a:pos x="0" y="787"/>
                  </a:cxn>
                  <a:cxn ang="0">
                    <a:pos x="82" y="787"/>
                  </a:cxn>
                  <a:cxn ang="0">
                    <a:pos x="82" y="993"/>
                  </a:cxn>
                  <a:cxn ang="0">
                    <a:pos x="0" y="993"/>
                  </a:cxn>
                  <a:cxn ang="0">
                    <a:pos x="0" y="787"/>
                  </a:cxn>
                  <a:cxn ang="0">
                    <a:pos x="375" y="758"/>
                  </a:cxn>
                  <a:cxn ang="0">
                    <a:pos x="461" y="758"/>
                  </a:cxn>
                  <a:cxn ang="0">
                    <a:pos x="461" y="993"/>
                  </a:cxn>
                  <a:cxn ang="0">
                    <a:pos x="375" y="993"/>
                  </a:cxn>
                  <a:cxn ang="0">
                    <a:pos x="375" y="758"/>
                  </a:cxn>
                  <a:cxn ang="0">
                    <a:pos x="754" y="523"/>
                  </a:cxn>
                  <a:cxn ang="0">
                    <a:pos x="836" y="523"/>
                  </a:cxn>
                  <a:cxn ang="0">
                    <a:pos x="836" y="993"/>
                  </a:cxn>
                  <a:cxn ang="0">
                    <a:pos x="754" y="993"/>
                  </a:cxn>
                  <a:cxn ang="0">
                    <a:pos x="754" y="523"/>
                  </a:cxn>
                  <a:cxn ang="0">
                    <a:pos x="1128" y="196"/>
                  </a:cxn>
                  <a:cxn ang="0">
                    <a:pos x="1215" y="196"/>
                  </a:cxn>
                  <a:cxn ang="0">
                    <a:pos x="1215" y="993"/>
                  </a:cxn>
                  <a:cxn ang="0">
                    <a:pos x="1128" y="993"/>
                  </a:cxn>
                  <a:cxn ang="0">
                    <a:pos x="1128" y="196"/>
                  </a:cxn>
                  <a:cxn ang="0">
                    <a:pos x="1508" y="0"/>
                  </a:cxn>
                  <a:cxn ang="0">
                    <a:pos x="1589" y="0"/>
                  </a:cxn>
                  <a:cxn ang="0">
                    <a:pos x="1589" y="993"/>
                  </a:cxn>
                  <a:cxn ang="0">
                    <a:pos x="1508" y="993"/>
                  </a:cxn>
                  <a:cxn ang="0">
                    <a:pos x="1508" y="0"/>
                  </a:cxn>
                </a:cxnLst>
                <a:rect l="0" t="0" r="r" b="b"/>
                <a:pathLst>
                  <a:path w="1589" h="993">
                    <a:moveTo>
                      <a:pt x="0" y="787"/>
                    </a:moveTo>
                    <a:lnTo>
                      <a:pt x="82" y="787"/>
                    </a:lnTo>
                    <a:lnTo>
                      <a:pt x="82" y="993"/>
                    </a:lnTo>
                    <a:lnTo>
                      <a:pt x="0" y="993"/>
                    </a:lnTo>
                    <a:lnTo>
                      <a:pt x="0" y="787"/>
                    </a:lnTo>
                    <a:close/>
                    <a:moveTo>
                      <a:pt x="375" y="758"/>
                    </a:moveTo>
                    <a:lnTo>
                      <a:pt x="461" y="758"/>
                    </a:lnTo>
                    <a:lnTo>
                      <a:pt x="461" y="993"/>
                    </a:lnTo>
                    <a:lnTo>
                      <a:pt x="375" y="993"/>
                    </a:lnTo>
                    <a:lnTo>
                      <a:pt x="375" y="758"/>
                    </a:lnTo>
                    <a:close/>
                    <a:moveTo>
                      <a:pt x="754" y="523"/>
                    </a:moveTo>
                    <a:lnTo>
                      <a:pt x="836" y="523"/>
                    </a:lnTo>
                    <a:lnTo>
                      <a:pt x="836" y="993"/>
                    </a:lnTo>
                    <a:lnTo>
                      <a:pt x="754" y="993"/>
                    </a:lnTo>
                    <a:lnTo>
                      <a:pt x="754" y="523"/>
                    </a:lnTo>
                    <a:close/>
                    <a:moveTo>
                      <a:pt x="1128" y="196"/>
                    </a:moveTo>
                    <a:lnTo>
                      <a:pt x="1215" y="196"/>
                    </a:lnTo>
                    <a:lnTo>
                      <a:pt x="1215" y="993"/>
                    </a:lnTo>
                    <a:lnTo>
                      <a:pt x="1128" y="993"/>
                    </a:lnTo>
                    <a:lnTo>
                      <a:pt x="1128" y="196"/>
                    </a:lnTo>
                    <a:close/>
                    <a:moveTo>
                      <a:pt x="1508" y="0"/>
                    </a:moveTo>
                    <a:lnTo>
                      <a:pt x="1589" y="0"/>
                    </a:lnTo>
                    <a:lnTo>
                      <a:pt x="1589" y="993"/>
                    </a:lnTo>
                    <a:lnTo>
                      <a:pt x="1508" y="993"/>
                    </a:lnTo>
                    <a:lnTo>
                      <a:pt x="1508" y="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6" name="Freeform 252"/>
              <p:cNvSpPr>
                <a:spLocks noEditPoints="1"/>
              </p:cNvSpPr>
              <p:nvPr/>
            </p:nvSpPr>
            <p:spPr bwMode="auto">
              <a:xfrm>
                <a:off x="2222" y="1979"/>
                <a:ext cx="1594" cy="710"/>
              </a:xfrm>
              <a:custGeom>
                <a:avLst/>
                <a:gdLst/>
                <a:ahLst/>
                <a:cxnLst>
                  <a:cxn ang="0">
                    <a:pos x="0" y="662"/>
                  </a:cxn>
                  <a:cxn ang="0">
                    <a:pos x="86" y="662"/>
                  </a:cxn>
                  <a:cxn ang="0">
                    <a:pos x="86" y="710"/>
                  </a:cxn>
                  <a:cxn ang="0">
                    <a:pos x="0" y="710"/>
                  </a:cxn>
                  <a:cxn ang="0">
                    <a:pos x="0" y="662"/>
                  </a:cxn>
                  <a:cxn ang="0">
                    <a:pos x="379" y="648"/>
                  </a:cxn>
                  <a:cxn ang="0">
                    <a:pos x="461" y="648"/>
                  </a:cxn>
                  <a:cxn ang="0">
                    <a:pos x="461" y="710"/>
                  </a:cxn>
                  <a:cxn ang="0">
                    <a:pos x="379" y="710"/>
                  </a:cxn>
                  <a:cxn ang="0">
                    <a:pos x="379" y="648"/>
                  </a:cxn>
                  <a:cxn ang="0">
                    <a:pos x="754" y="629"/>
                  </a:cxn>
                  <a:cxn ang="0">
                    <a:pos x="840" y="629"/>
                  </a:cxn>
                  <a:cxn ang="0">
                    <a:pos x="840" y="710"/>
                  </a:cxn>
                  <a:cxn ang="0">
                    <a:pos x="754" y="710"/>
                  </a:cxn>
                  <a:cxn ang="0">
                    <a:pos x="754" y="629"/>
                  </a:cxn>
                  <a:cxn ang="0">
                    <a:pos x="1133" y="518"/>
                  </a:cxn>
                  <a:cxn ang="0">
                    <a:pos x="1214" y="518"/>
                  </a:cxn>
                  <a:cxn ang="0">
                    <a:pos x="1214" y="710"/>
                  </a:cxn>
                  <a:cxn ang="0">
                    <a:pos x="1133" y="710"/>
                  </a:cxn>
                  <a:cxn ang="0">
                    <a:pos x="1133" y="518"/>
                  </a:cxn>
                  <a:cxn ang="0">
                    <a:pos x="1507" y="0"/>
                  </a:cxn>
                  <a:cxn ang="0">
                    <a:pos x="1594" y="0"/>
                  </a:cxn>
                  <a:cxn ang="0">
                    <a:pos x="1594" y="710"/>
                  </a:cxn>
                  <a:cxn ang="0">
                    <a:pos x="1507" y="710"/>
                  </a:cxn>
                  <a:cxn ang="0">
                    <a:pos x="1507" y="0"/>
                  </a:cxn>
                </a:cxnLst>
                <a:rect l="0" t="0" r="r" b="b"/>
                <a:pathLst>
                  <a:path w="1594" h="710">
                    <a:moveTo>
                      <a:pt x="0" y="662"/>
                    </a:moveTo>
                    <a:lnTo>
                      <a:pt x="86" y="662"/>
                    </a:lnTo>
                    <a:lnTo>
                      <a:pt x="86" y="710"/>
                    </a:lnTo>
                    <a:lnTo>
                      <a:pt x="0" y="710"/>
                    </a:lnTo>
                    <a:lnTo>
                      <a:pt x="0" y="662"/>
                    </a:lnTo>
                    <a:close/>
                    <a:moveTo>
                      <a:pt x="379" y="648"/>
                    </a:moveTo>
                    <a:lnTo>
                      <a:pt x="461" y="648"/>
                    </a:lnTo>
                    <a:lnTo>
                      <a:pt x="461" y="710"/>
                    </a:lnTo>
                    <a:lnTo>
                      <a:pt x="379" y="710"/>
                    </a:lnTo>
                    <a:lnTo>
                      <a:pt x="379" y="648"/>
                    </a:lnTo>
                    <a:close/>
                    <a:moveTo>
                      <a:pt x="754" y="629"/>
                    </a:moveTo>
                    <a:lnTo>
                      <a:pt x="840" y="629"/>
                    </a:lnTo>
                    <a:lnTo>
                      <a:pt x="840" y="710"/>
                    </a:lnTo>
                    <a:lnTo>
                      <a:pt x="754" y="710"/>
                    </a:lnTo>
                    <a:lnTo>
                      <a:pt x="754" y="629"/>
                    </a:lnTo>
                    <a:close/>
                    <a:moveTo>
                      <a:pt x="1133" y="518"/>
                    </a:moveTo>
                    <a:lnTo>
                      <a:pt x="1214" y="518"/>
                    </a:lnTo>
                    <a:lnTo>
                      <a:pt x="1214" y="710"/>
                    </a:lnTo>
                    <a:lnTo>
                      <a:pt x="1133" y="710"/>
                    </a:lnTo>
                    <a:lnTo>
                      <a:pt x="1133" y="518"/>
                    </a:lnTo>
                    <a:close/>
                    <a:moveTo>
                      <a:pt x="1507" y="0"/>
                    </a:moveTo>
                    <a:lnTo>
                      <a:pt x="1594" y="0"/>
                    </a:lnTo>
                    <a:lnTo>
                      <a:pt x="1594" y="710"/>
                    </a:lnTo>
                    <a:lnTo>
                      <a:pt x="1507" y="710"/>
                    </a:lnTo>
                    <a:lnTo>
                      <a:pt x="150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7" name="Freeform 253"/>
              <p:cNvSpPr>
                <a:spLocks noEditPoints="1"/>
              </p:cNvSpPr>
              <p:nvPr/>
            </p:nvSpPr>
            <p:spPr bwMode="auto">
              <a:xfrm>
                <a:off x="2308" y="2473"/>
                <a:ext cx="1215" cy="216"/>
              </a:xfrm>
              <a:custGeom>
                <a:avLst/>
                <a:gdLst/>
                <a:ahLst/>
                <a:cxnLst>
                  <a:cxn ang="0">
                    <a:pos x="0" y="120"/>
                  </a:cxn>
                  <a:cxn ang="0">
                    <a:pos x="82" y="120"/>
                  </a:cxn>
                  <a:cxn ang="0">
                    <a:pos x="82" y="216"/>
                  </a:cxn>
                  <a:cxn ang="0">
                    <a:pos x="0" y="216"/>
                  </a:cxn>
                  <a:cxn ang="0">
                    <a:pos x="0" y="120"/>
                  </a:cxn>
                  <a:cxn ang="0">
                    <a:pos x="375" y="82"/>
                  </a:cxn>
                  <a:cxn ang="0">
                    <a:pos x="461" y="82"/>
                  </a:cxn>
                  <a:cxn ang="0">
                    <a:pos x="461" y="216"/>
                  </a:cxn>
                  <a:cxn ang="0">
                    <a:pos x="375" y="216"/>
                  </a:cxn>
                  <a:cxn ang="0">
                    <a:pos x="375" y="82"/>
                  </a:cxn>
                  <a:cxn ang="0">
                    <a:pos x="754" y="10"/>
                  </a:cxn>
                  <a:cxn ang="0">
                    <a:pos x="836" y="10"/>
                  </a:cxn>
                  <a:cxn ang="0">
                    <a:pos x="836" y="216"/>
                  </a:cxn>
                  <a:cxn ang="0">
                    <a:pos x="754" y="216"/>
                  </a:cxn>
                  <a:cxn ang="0">
                    <a:pos x="754" y="10"/>
                  </a:cxn>
                  <a:cxn ang="0">
                    <a:pos x="1128" y="0"/>
                  </a:cxn>
                  <a:cxn ang="0">
                    <a:pos x="1215" y="0"/>
                  </a:cxn>
                  <a:cxn ang="0">
                    <a:pos x="1215" y="216"/>
                  </a:cxn>
                  <a:cxn ang="0">
                    <a:pos x="1128" y="216"/>
                  </a:cxn>
                  <a:cxn ang="0">
                    <a:pos x="1128" y="0"/>
                  </a:cxn>
                </a:cxnLst>
                <a:rect l="0" t="0" r="r" b="b"/>
                <a:pathLst>
                  <a:path w="1215" h="216">
                    <a:moveTo>
                      <a:pt x="0" y="120"/>
                    </a:moveTo>
                    <a:lnTo>
                      <a:pt x="82" y="120"/>
                    </a:lnTo>
                    <a:lnTo>
                      <a:pt x="82" y="216"/>
                    </a:lnTo>
                    <a:lnTo>
                      <a:pt x="0" y="216"/>
                    </a:lnTo>
                    <a:lnTo>
                      <a:pt x="0" y="120"/>
                    </a:lnTo>
                    <a:close/>
                    <a:moveTo>
                      <a:pt x="375" y="82"/>
                    </a:moveTo>
                    <a:lnTo>
                      <a:pt x="461" y="82"/>
                    </a:lnTo>
                    <a:lnTo>
                      <a:pt x="461" y="216"/>
                    </a:lnTo>
                    <a:lnTo>
                      <a:pt x="375" y="216"/>
                    </a:lnTo>
                    <a:lnTo>
                      <a:pt x="375" y="82"/>
                    </a:lnTo>
                    <a:close/>
                    <a:moveTo>
                      <a:pt x="754" y="10"/>
                    </a:moveTo>
                    <a:lnTo>
                      <a:pt x="836" y="10"/>
                    </a:lnTo>
                    <a:lnTo>
                      <a:pt x="836" y="216"/>
                    </a:lnTo>
                    <a:lnTo>
                      <a:pt x="754" y="216"/>
                    </a:lnTo>
                    <a:lnTo>
                      <a:pt x="754" y="10"/>
                    </a:lnTo>
                    <a:close/>
                    <a:moveTo>
                      <a:pt x="1128" y="0"/>
                    </a:moveTo>
                    <a:lnTo>
                      <a:pt x="1215" y="0"/>
                    </a:lnTo>
                    <a:lnTo>
                      <a:pt x="1215" y="216"/>
                    </a:lnTo>
                    <a:lnTo>
                      <a:pt x="1128" y="216"/>
                    </a:lnTo>
                    <a:lnTo>
                      <a:pt x="112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8" name="Freeform 254"/>
              <p:cNvSpPr>
                <a:spLocks noEditPoints="1"/>
              </p:cNvSpPr>
              <p:nvPr/>
            </p:nvSpPr>
            <p:spPr bwMode="auto">
              <a:xfrm>
                <a:off x="2167" y="2447"/>
                <a:ext cx="33" cy="77"/>
              </a:xfrm>
              <a:custGeom>
                <a:avLst/>
                <a:gdLst/>
                <a:ahLst/>
                <a:cxnLst>
                  <a:cxn ang="0">
                    <a:pos x="16" y="77"/>
                  </a:cxn>
                  <a:cxn ang="0">
                    <a:pos x="16" y="38"/>
                  </a:cxn>
                  <a:cxn ang="0">
                    <a:pos x="16" y="0"/>
                  </a:cxn>
                  <a:cxn ang="0">
                    <a:pos x="16" y="77"/>
                  </a:cxn>
                  <a:cxn ang="0">
                    <a:pos x="0" y="77"/>
                  </a:cxn>
                  <a:cxn ang="0">
                    <a:pos x="33" y="77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77">
                    <a:moveTo>
                      <a:pt x="16" y="77"/>
                    </a:moveTo>
                    <a:lnTo>
                      <a:pt x="16" y="38"/>
                    </a:lnTo>
                    <a:lnTo>
                      <a:pt x="16" y="0"/>
                    </a:lnTo>
                    <a:lnTo>
                      <a:pt x="16" y="77"/>
                    </a:lnTo>
                    <a:close/>
                    <a:moveTo>
                      <a:pt x="0" y="77"/>
                    </a:moveTo>
                    <a:lnTo>
                      <a:pt x="33" y="77"/>
                    </a:lnTo>
                    <a:lnTo>
                      <a:pt x="0" y="77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79" name="Freeform 255"/>
              <p:cNvSpPr>
                <a:spLocks noEditPoints="1"/>
              </p:cNvSpPr>
              <p:nvPr/>
            </p:nvSpPr>
            <p:spPr bwMode="auto">
              <a:xfrm>
                <a:off x="2167" y="2444"/>
                <a:ext cx="33" cy="82"/>
              </a:xfrm>
              <a:custGeom>
                <a:avLst/>
                <a:gdLst/>
                <a:ahLst/>
                <a:cxnLst>
                  <a:cxn ang="0">
                    <a:pos x="14" y="80"/>
                  </a:cxn>
                  <a:cxn ang="0">
                    <a:pos x="14" y="41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19" y="41"/>
                  </a:cxn>
                  <a:cxn ang="0">
                    <a:pos x="19" y="80"/>
                  </a:cxn>
                  <a:cxn ang="0">
                    <a:pos x="14" y="80"/>
                  </a:cxn>
                  <a:cxn ang="0">
                    <a:pos x="0" y="77"/>
                  </a:cxn>
                  <a:cxn ang="0">
                    <a:pos x="33" y="77"/>
                  </a:cxn>
                  <a:cxn ang="0">
                    <a:pos x="33" y="82"/>
                  </a:cxn>
                  <a:cxn ang="0">
                    <a:pos x="0" y="82"/>
                  </a:cxn>
                  <a:cxn ang="0">
                    <a:pos x="0" y="77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82">
                    <a:moveTo>
                      <a:pt x="14" y="80"/>
                    </a:moveTo>
                    <a:lnTo>
                      <a:pt x="14" y="41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19" y="41"/>
                    </a:lnTo>
                    <a:lnTo>
                      <a:pt x="19" y="80"/>
                    </a:lnTo>
                    <a:lnTo>
                      <a:pt x="14" y="80"/>
                    </a:lnTo>
                    <a:close/>
                    <a:moveTo>
                      <a:pt x="0" y="77"/>
                    </a:moveTo>
                    <a:lnTo>
                      <a:pt x="33" y="77"/>
                    </a:lnTo>
                    <a:lnTo>
                      <a:pt x="33" y="82"/>
                    </a:lnTo>
                    <a:lnTo>
                      <a:pt x="0" y="82"/>
                    </a:lnTo>
                    <a:lnTo>
                      <a:pt x="0" y="77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0" name="Freeform 256"/>
              <p:cNvSpPr>
                <a:spLocks noEditPoints="1"/>
              </p:cNvSpPr>
              <p:nvPr/>
            </p:nvSpPr>
            <p:spPr bwMode="auto">
              <a:xfrm>
                <a:off x="2541" y="2428"/>
                <a:ext cx="38" cy="57"/>
              </a:xfrm>
              <a:custGeom>
                <a:avLst/>
                <a:gdLst/>
                <a:ahLst/>
                <a:cxnLst>
                  <a:cxn ang="0">
                    <a:pos x="19" y="57"/>
                  </a:cxn>
                  <a:cxn ang="0">
                    <a:pos x="19" y="28"/>
                  </a:cxn>
                  <a:cxn ang="0">
                    <a:pos x="19" y="0"/>
                  </a:cxn>
                  <a:cxn ang="0">
                    <a:pos x="19" y="57"/>
                  </a:cxn>
                  <a:cxn ang="0">
                    <a:pos x="0" y="57"/>
                  </a:cxn>
                  <a:cxn ang="0">
                    <a:pos x="38" y="57"/>
                  </a:cxn>
                  <a:cxn ang="0">
                    <a:pos x="0" y="57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57">
                    <a:moveTo>
                      <a:pt x="19" y="57"/>
                    </a:moveTo>
                    <a:lnTo>
                      <a:pt x="19" y="28"/>
                    </a:lnTo>
                    <a:lnTo>
                      <a:pt x="19" y="0"/>
                    </a:lnTo>
                    <a:lnTo>
                      <a:pt x="19" y="57"/>
                    </a:lnTo>
                    <a:close/>
                    <a:moveTo>
                      <a:pt x="0" y="57"/>
                    </a:moveTo>
                    <a:lnTo>
                      <a:pt x="38" y="57"/>
                    </a:lnTo>
                    <a:lnTo>
                      <a:pt x="0" y="57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1" name="Freeform 257"/>
              <p:cNvSpPr>
                <a:spLocks noEditPoints="1"/>
              </p:cNvSpPr>
              <p:nvPr/>
            </p:nvSpPr>
            <p:spPr bwMode="auto">
              <a:xfrm>
                <a:off x="2541" y="2425"/>
                <a:ext cx="38" cy="63"/>
              </a:xfrm>
              <a:custGeom>
                <a:avLst/>
                <a:gdLst/>
                <a:ahLst/>
                <a:cxnLst>
                  <a:cxn ang="0">
                    <a:pos x="17" y="60"/>
                  </a:cxn>
                  <a:cxn ang="0">
                    <a:pos x="17" y="31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31"/>
                  </a:cxn>
                  <a:cxn ang="0">
                    <a:pos x="22" y="60"/>
                  </a:cxn>
                  <a:cxn ang="0">
                    <a:pos x="17" y="60"/>
                  </a:cxn>
                  <a:cxn ang="0">
                    <a:pos x="0" y="58"/>
                  </a:cxn>
                  <a:cxn ang="0">
                    <a:pos x="38" y="58"/>
                  </a:cxn>
                  <a:cxn ang="0">
                    <a:pos x="38" y="63"/>
                  </a:cxn>
                  <a:cxn ang="0">
                    <a:pos x="0" y="63"/>
                  </a:cxn>
                  <a:cxn ang="0">
                    <a:pos x="0" y="58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63">
                    <a:moveTo>
                      <a:pt x="17" y="60"/>
                    </a:moveTo>
                    <a:lnTo>
                      <a:pt x="17" y="31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31"/>
                    </a:lnTo>
                    <a:lnTo>
                      <a:pt x="22" y="60"/>
                    </a:lnTo>
                    <a:lnTo>
                      <a:pt x="17" y="60"/>
                    </a:lnTo>
                    <a:close/>
                    <a:moveTo>
                      <a:pt x="0" y="58"/>
                    </a:moveTo>
                    <a:lnTo>
                      <a:pt x="38" y="58"/>
                    </a:lnTo>
                    <a:lnTo>
                      <a:pt x="38" y="63"/>
                    </a:lnTo>
                    <a:lnTo>
                      <a:pt x="0" y="63"/>
                    </a:lnTo>
                    <a:lnTo>
                      <a:pt x="0" y="5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2" name="Freeform 258"/>
              <p:cNvSpPr>
                <a:spLocks noEditPoints="1"/>
              </p:cNvSpPr>
              <p:nvPr/>
            </p:nvSpPr>
            <p:spPr bwMode="auto">
              <a:xfrm>
                <a:off x="2920" y="2140"/>
                <a:ext cx="34" cy="163"/>
              </a:xfrm>
              <a:custGeom>
                <a:avLst/>
                <a:gdLst/>
                <a:ahLst/>
                <a:cxnLst>
                  <a:cxn ang="0">
                    <a:pos x="17" y="163"/>
                  </a:cxn>
                  <a:cxn ang="0">
                    <a:pos x="17" y="81"/>
                  </a:cxn>
                  <a:cxn ang="0">
                    <a:pos x="17" y="0"/>
                  </a:cxn>
                  <a:cxn ang="0">
                    <a:pos x="17" y="163"/>
                  </a:cxn>
                  <a:cxn ang="0">
                    <a:pos x="0" y="163"/>
                  </a:cxn>
                  <a:cxn ang="0">
                    <a:pos x="34" y="163"/>
                  </a:cxn>
                  <a:cxn ang="0">
                    <a:pos x="0" y="163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63">
                    <a:moveTo>
                      <a:pt x="17" y="163"/>
                    </a:moveTo>
                    <a:lnTo>
                      <a:pt x="17" y="81"/>
                    </a:lnTo>
                    <a:lnTo>
                      <a:pt x="17" y="0"/>
                    </a:lnTo>
                    <a:lnTo>
                      <a:pt x="17" y="163"/>
                    </a:lnTo>
                    <a:close/>
                    <a:moveTo>
                      <a:pt x="0" y="163"/>
                    </a:moveTo>
                    <a:lnTo>
                      <a:pt x="34" y="163"/>
                    </a:lnTo>
                    <a:lnTo>
                      <a:pt x="0" y="163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3" name="Freeform 259"/>
              <p:cNvSpPr>
                <a:spLocks noEditPoints="1"/>
              </p:cNvSpPr>
              <p:nvPr/>
            </p:nvSpPr>
            <p:spPr bwMode="auto">
              <a:xfrm>
                <a:off x="2920" y="2137"/>
                <a:ext cx="34" cy="168"/>
              </a:xfrm>
              <a:custGeom>
                <a:avLst/>
                <a:gdLst/>
                <a:ahLst/>
                <a:cxnLst>
                  <a:cxn ang="0">
                    <a:pos x="15" y="166"/>
                  </a:cxn>
                  <a:cxn ang="0">
                    <a:pos x="15" y="84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0" y="84"/>
                  </a:cxn>
                  <a:cxn ang="0">
                    <a:pos x="20" y="166"/>
                  </a:cxn>
                  <a:cxn ang="0">
                    <a:pos x="15" y="166"/>
                  </a:cxn>
                  <a:cxn ang="0">
                    <a:pos x="0" y="163"/>
                  </a:cxn>
                  <a:cxn ang="0">
                    <a:pos x="34" y="163"/>
                  </a:cxn>
                  <a:cxn ang="0">
                    <a:pos x="34" y="168"/>
                  </a:cxn>
                  <a:cxn ang="0">
                    <a:pos x="0" y="168"/>
                  </a:cxn>
                  <a:cxn ang="0">
                    <a:pos x="0" y="163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168">
                    <a:moveTo>
                      <a:pt x="15" y="166"/>
                    </a:moveTo>
                    <a:lnTo>
                      <a:pt x="15" y="84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0" y="84"/>
                    </a:lnTo>
                    <a:lnTo>
                      <a:pt x="20" y="166"/>
                    </a:lnTo>
                    <a:lnTo>
                      <a:pt x="15" y="166"/>
                    </a:lnTo>
                    <a:close/>
                    <a:moveTo>
                      <a:pt x="0" y="163"/>
                    </a:moveTo>
                    <a:lnTo>
                      <a:pt x="34" y="163"/>
                    </a:lnTo>
                    <a:lnTo>
                      <a:pt x="34" y="168"/>
                    </a:lnTo>
                    <a:lnTo>
                      <a:pt x="0" y="168"/>
                    </a:lnTo>
                    <a:lnTo>
                      <a:pt x="0" y="163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4" name="Freeform 260"/>
              <p:cNvSpPr>
                <a:spLocks noEditPoints="1"/>
              </p:cNvSpPr>
              <p:nvPr/>
            </p:nvSpPr>
            <p:spPr bwMode="auto">
              <a:xfrm>
                <a:off x="3295" y="1813"/>
                <a:ext cx="38" cy="159"/>
              </a:xfrm>
              <a:custGeom>
                <a:avLst/>
                <a:gdLst/>
                <a:ahLst/>
                <a:cxnLst>
                  <a:cxn ang="0">
                    <a:pos x="19" y="159"/>
                  </a:cxn>
                  <a:cxn ang="0">
                    <a:pos x="19" y="79"/>
                  </a:cxn>
                  <a:cxn ang="0">
                    <a:pos x="19" y="0"/>
                  </a:cxn>
                  <a:cxn ang="0">
                    <a:pos x="19" y="159"/>
                  </a:cxn>
                  <a:cxn ang="0">
                    <a:pos x="0" y="159"/>
                  </a:cxn>
                  <a:cxn ang="0">
                    <a:pos x="38" y="159"/>
                  </a:cxn>
                  <a:cxn ang="0">
                    <a:pos x="0" y="15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59">
                    <a:moveTo>
                      <a:pt x="19" y="159"/>
                    </a:moveTo>
                    <a:lnTo>
                      <a:pt x="19" y="79"/>
                    </a:lnTo>
                    <a:lnTo>
                      <a:pt x="19" y="0"/>
                    </a:lnTo>
                    <a:lnTo>
                      <a:pt x="19" y="159"/>
                    </a:lnTo>
                    <a:close/>
                    <a:moveTo>
                      <a:pt x="0" y="159"/>
                    </a:moveTo>
                    <a:lnTo>
                      <a:pt x="38" y="159"/>
                    </a:lnTo>
                    <a:lnTo>
                      <a:pt x="0" y="15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5" name="Freeform 261"/>
              <p:cNvSpPr>
                <a:spLocks noEditPoints="1"/>
              </p:cNvSpPr>
              <p:nvPr/>
            </p:nvSpPr>
            <p:spPr bwMode="auto">
              <a:xfrm>
                <a:off x="3295" y="1811"/>
                <a:ext cx="38" cy="163"/>
              </a:xfrm>
              <a:custGeom>
                <a:avLst/>
                <a:gdLst/>
                <a:ahLst/>
                <a:cxnLst>
                  <a:cxn ang="0">
                    <a:pos x="17" y="161"/>
                  </a:cxn>
                  <a:cxn ang="0">
                    <a:pos x="17" y="81"/>
                  </a:cxn>
                  <a:cxn ang="0">
                    <a:pos x="17" y="2"/>
                  </a:cxn>
                  <a:cxn ang="0">
                    <a:pos x="21" y="2"/>
                  </a:cxn>
                  <a:cxn ang="0">
                    <a:pos x="21" y="81"/>
                  </a:cxn>
                  <a:cxn ang="0">
                    <a:pos x="21" y="161"/>
                  </a:cxn>
                  <a:cxn ang="0">
                    <a:pos x="17" y="161"/>
                  </a:cxn>
                  <a:cxn ang="0">
                    <a:pos x="0" y="158"/>
                  </a:cxn>
                  <a:cxn ang="0">
                    <a:pos x="38" y="158"/>
                  </a:cxn>
                  <a:cxn ang="0">
                    <a:pos x="38" y="163"/>
                  </a:cxn>
                  <a:cxn ang="0">
                    <a:pos x="0" y="163"/>
                  </a:cxn>
                  <a:cxn ang="0">
                    <a:pos x="0" y="158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63">
                    <a:moveTo>
                      <a:pt x="17" y="161"/>
                    </a:moveTo>
                    <a:lnTo>
                      <a:pt x="17" y="81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81"/>
                    </a:lnTo>
                    <a:lnTo>
                      <a:pt x="21" y="161"/>
                    </a:lnTo>
                    <a:lnTo>
                      <a:pt x="17" y="161"/>
                    </a:lnTo>
                    <a:close/>
                    <a:moveTo>
                      <a:pt x="0" y="158"/>
                    </a:moveTo>
                    <a:lnTo>
                      <a:pt x="38" y="158"/>
                    </a:lnTo>
                    <a:lnTo>
                      <a:pt x="38" y="163"/>
                    </a:lnTo>
                    <a:lnTo>
                      <a:pt x="0" y="163"/>
                    </a:lnTo>
                    <a:lnTo>
                      <a:pt x="0" y="158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6" name="Freeform 262"/>
              <p:cNvSpPr>
                <a:spLocks noEditPoints="1"/>
              </p:cNvSpPr>
              <p:nvPr/>
            </p:nvSpPr>
            <p:spPr bwMode="auto">
              <a:xfrm>
                <a:off x="3674" y="1640"/>
                <a:ext cx="34" cy="120"/>
              </a:xfrm>
              <a:custGeom>
                <a:avLst/>
                <a:gdLst/>
                <a:ahLst/>
                <a:cxnLst>
                  <a:cxn ang="0">
                    <a:pos x="17" y="120"/>
                  </a:cxn>
                  <a:cxn ang="0">
                    <a:pos x="17" y="60"/>
                  </a:cxn>
                  <a:cxn ang="0">
                    <a:pos x="17" y="0"/>
                  </a:cxn>
                  <a:cxn ang="0">
                    <a:pos x="17" y="120"/>
                  </a:cxn>
                  <a:cxn ang="0">
                    <a:pos x="0" y="120"/>
                  </a:cxn>
                  <a:cxn ang="0">
                    <a:pos x="34" y="120"/>
                  </a:cxn>
                  <a:cxn ang="0">
                    <a:pos x="0" y="12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20">
                    <a:moveTo>
                      <a:pt x="17" y="120"/>
                    </a:moveTo>
                    <a:lnTo>
                      <a:pt x="17" y="60"/>
                    </a:lnTo>
                    <a:lnTo>
                      <a:pt x="17" y="0"/>
                    </a:lnTo>
                    <a:lnTo>
                      <a:pt x="17" y="120"/>
                    </a:lnTo>
                    <a:close/>
                    <a:moveTo>
                      <a:pt x="0" y="120"/>
                    </a:moveTo>
                    <a:lnTo>
                      <a:pt x="34" y="120"/>
                    </a:lnTo>
                    <a:lnTo>
                      <a:pt x="0" y="12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7" name="Freeform 263"/>
              <p:cNvSpPr>
                <a:spLocks noEditPoints="1"/>
              </p:cNvSpPr>
              <p:nvPr/>
            </p:nvSpPr>
            <p:spPr bwMode="auto">
              <a:xfrm>
                <a:off x="3674" y="1638"/>
                <a:ext cx="34" cy="125"/>
              </a:xfrm>
              <a:custGeom>
                <a:avLst/>
                <a:gdLst/>
                <a:ahLst/>
                <a:cxnLst>
                  <a:cxn ang="0">
                    <a:pos x="14" y="122"/>
                  </a:cxn>
                  <a:cxn ang="0">
                    <a:pos x="14" y="62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62"/>
                  </a:cxn>
                  <a:cxn ang="0">
                    <a:pos x="19" y="122"/>
                  </a:cxn>
                  <a:cxn ang="0">
                    <a:pos x="14" y="122"/>
                  </a:cxn>
                  <a:cxn ang="0">
                    <a:pos x="0" y="120"/>
                  </a:cxn>
                  <a:cxn ang="0">
                    <a:pos x="34" y="120"/>
                  </a:cxn>
                  <a:cxn ang="0">
                    <a:pos x="34" y="125"/>
                  </a:cxn>
                  <a:cxn ang="0">
                    <a:pos x="0" y="125"/>
                  </a:cxn>
                  <a:cxn ang="0">
                    <a:pos x="0" y="12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125">
                    <a:moveTo>
                      <a:pt x="14" y="122"/>
                    </a:moveTo>
                    <a:lnTo>
                      <a:pt x="14" y="62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62"/>
                    </a:lnTo>
                    <a:lnTo>
                      <a:pt x="19" y="122"/>
                    </a:lnTo>
                    <a:lnTo>
                      <a:pt x="14" y="122"/>
                    </a:lnTo>
                    <a:close/>
                    <a:moveTo>
                      <a:pt x="0" y="120"/>
                    </a:moveTo>
                    <a:lnTo>
                      <a:pt x="34" y="120"/>
                    </a:lnTo>
                    <a:lnTo>
                      <a:pt x="34" y="125"/>
                    </a:lnTo>
                    <a:lnTo>
                      <a:pt x="0" y="125"/>
                    </a:lnTo>
                    <a:lnTo>
                      <a:pt x="0" y="12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8" name="Freeform 264"/>
              <p:cNvSpPr>
                <a:spLocks noEditPoints="1"/>
              </p:cNvSpPr>
              <p:nvPr/>
            </p:nvSpPr>
            <p:spPr bwMode="auto">
              <a:xfrm>
                <a:off x="2248" y="2639"/>
                <a:ext cx="39" cy="14"/>
              </a:xfrm>
              <a:custGeom>
                <a:avLst/>
                <a:gdLst/>
                <a:ahLst/>
                <a:cxnLst>
                  <a:cxn ang="0">
                    <a:pos x="19" y="14"/>
                  </a:cxn>
                  <a:cxn ang="0">
                    <a:pos x="19" y="7"/>
                  </a:cxn>
                  <a:cxn ang="0">
                    <a:pos x="19" y="0"/>
                  </a:cxn>
                  <a:cxn ang="0">
                    <a:pos x="19" y="14"/>
                  </a:cxn>
                  <a:cxn ang="0">
                    <a:pos x="0" y="14"/>
                  </a:cxn>
                  <a:cxn ang="0">
                    <a:pos x="39" y="14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4">
                    <a:moveTo>
                      <a:pt x="19" y="14"/>
                    </a:moveTo>
                    <a:lnTo>
                      <a:pt x="19" y="7"/>
                    </a:lnTo>
                    <a:lnTo>
                      <a:pt x="19" y="0"/>
                    </a:lnTo>
                    <a:lnTo>
                      <a:pt x="19" y="14"/>
                    </a:lnTo>
                    <a:close/>
                    <a:moveTo>
                      <a:pt x="0" y="14"/>
                    </a:moveTo>
                    <a:lnTo>
                      <a:pt x="39" y="14"/>
                    </a:lnTo>
                    <a:lnTo>
                      <a:pt x="0" y="14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89" name="Freeform 265"/>
              <p:cNvSpPr>
                <a:spLocks noEditPoints="1"/>
              </p:cNvSpPr>
              <p:nvPr/>
            </p:nvSpPr>
            <p:spPr bwMode="auto">
              <a:xfrm>
                <a:off x="2248" y="2636"/>
                <a:ext cx="39" cy="20"/>
              </a:xfrm>
              <a:custGeom>
                <a:avLst/>
                <a:gdLst/>
                <a:ahLst/>
                <a:cxnLst>
                  <a:cxn ang="0">
                    <a:pos x="17" y="17"/>
                  </a:cxn>
                  <a:cxn ang="0">
                    <a:pos x="17" y="10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10"/>
                  </a:cxn>
                  <a:cxn ang="0">
                    <a:pos x="22" y="17"/>
                  </a:cxn>
                  <a:cxn ang="0">
                    <a:pos x="17" y="17"/>
                  </a:cxn>
                  <a:cxn ang="0">
                    <a:pos x="0" y="15"/>
                  </a:cxn>
                  <a:cxn ang="0">
                    <a:pos x="39" y="15"/>
                  </a:cxn>
                  <a:cxn ang="0">
                    <a:pos x="39" y="20"/>
                  </a:cxn>
                  <a:cxn ang="0">
                    <a:pos x="0" y="20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20">
                    <a:moveTo>
                      <a:pt x="17" y="17"/>
                    </a:moveTo>
                    <a:lnTo>
                      <a:pt x="17" y="10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10"/>
                    </a:lnTo>
                    <a:lnTo>
                      <a:pt x="22" y="17"/>
                    </a:lnTo>
                    <a:lnTo>
                      <a:pt x="17" y="17"/>
                    </a:lnTo>
                    <a:close/>
                    <a:moveTo>
                      <a:pt x="0" y="15"/>
                    </a:moveTo>
                    <a:lnTo>
                      <a:pt x="39" y="15"/>
                    </a:lnTo>
                    <a:lnTo>
                      <a:pt x="39" y="20"/>
                    </a:lnTo>
                    <a:lnTo>
                      <a:pt x="0" y="20"/>
                    </a:lnTo>
                    <a:lnTo>
                      <a:pt x="0" y="15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0" name="Freeform 266"/>
              <p:cNvSpPr>
                <a:spLocks noEditPoints="1"/>
              </p:cNvSpPr>
              <p:nvPr/>
            </p:nvSpPr>
            <p:spPr bwMode="auto">
              <a:xfrm>
                <a:off x="2627" y="2624"/>
                <a:ext cx="34" cy="10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34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0">
                    <a:moveTo>
                      <a:pt x="17" y="10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17" y="10"/>
                    </a:lnTo>
                    <a:close/>
                    <a:moveTo>
                      <a:pt x="0" y="10"/>
                    </a:moveTo>
                    <a:lnTo>
                      <a:pt x="34" y="10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1" name="Freeform 267"/>
              <p:cNvSpPr>
                <a:spLocks noEditPoints="1"/>
              </p:cNvSpPr>
              <p:nvPr/>
            </p:nvSpPr>
            <p:spPr bwMode="auto">
              <a:xfrm>
                <a:off x="2627" y="2622"/>
                <a:ext cx="34" cy="14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5" y="7"/>
                  </a:cxn>
                  <a:cxn ang="0">
                    <a:pos x="15" y="2"/>
                  </a:cxn>
                  <a:cxn ang="0">
                    <a:pos x="20" y="2"/>
                  </a:cxn>
                  <a:cxn ang="0">
                    <a:pos x="20" y="7"/>
                  </a:cxn>
                  <a:cxn ang="0">
                    <a:pos x="20" y="12"/>
                  </a:cxn>
                  <a:cxn ang="0">
                    <a:pos x="15" y="12"/>
                  </a:cxn>
                  <a:cxn ang="0">
                    <a:pos x="0" y="10"/>
                  </a:cxn>
                  <a:cxn ang="0">
                    <a:pos x="34" y="10"/>
                  </a:cxn>
                  <a:cxn ang="0">
                    <a:pos x="34" y="14"/>
                  </a:cxn>
                  <a:cxn ang="0">
                    <a:pos x="0" y="14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14">
                    <a:moveTo>
                      <a:pt x="15" y="12"/>
                    </a:moveTo>
                    <a:lnTo>
                      <a:pt x="15" y="7"/>
                    </a:lnTo>
                    <a:lnTo>
                      <a:pt x="15" y="2"/>
                    </a:lnTo>
                    <a:lnTo>
                      <a:pt x="20" y="2"/>
                    </a:lnTo>
                    <a:lnTo>
                      <a:pt x="20" y="7"/>
                    </a:lnTo>
                    <a:lnTo>
                      <a:pt x="20" y="12"/>
                    </a:lnTo>
                    <a:lnTo>
                      <a:pt x="15" y="12"/>
                    </a:lnTo>
                    <a:close/>
                    <a:moveTo>
                      <a:pt x="0" y="10"/>
                    </a:moveTo>
                    <a:lnTo>
                      <a:pt x="34" y="10"/>
                    </a:lnTo>
                    <a:lnTo>
                      <a:pt x="34" y="14"/>
                    </a:lnTo>
                    <a:lnTo>
                      <a:pt x="0" y="14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2" name="Freeform 268"/>
              <p:cNvSpPr>
                <a:spLocks noEditPoints="1"/>
              </p:cNvSpPr>
              <p:nvPr/>
            </p:nvSpPr>
            <p:spPr bwMode="auto">
              <a:xfrm>
                <a:off x="3002" y="2600"/>
                <a:ext cx="38" cy="20"/>
              </a:xfrm>
              <a:custGeom>
                <a:avLst/>
                <a:gdLst/>
                <a:ahLst/>
                <a:cxnLst>
                  <a:cxn ang="0">
                    <a:pos x="19" y="20"/>
                  </a:cxn>
                  <a:cxn ang="0">
                    <a:pos x="19" y="10"/>
                  </a:cxn>
                  <a:cxn ang="0">
                    <a:pos x="19" y="0"/>
                  </a:cxn>
                  <a:cxn ang="0">
                    <a:pos x="19" y="20"/>
                  </a:cxn>
                  <a:cxn ang="0">
                    <a:pos x="0" y="20"/>
                  </a:cxn>
                  <a:cxn ang="0">
                    <a:pos x="38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20">
                    <a:moveTo>
                      <a:pt x="19" y="20"/>
                    </a:moveTo>
                    <a:lnTo>
                      <a:pt x="19" y="10"/>
                    </a:lnTo>
                    <a:lnTo>
                      <a:pt x="19" y="0"/>
                    </a:lnTo>
                    <a:lnTo>
                      <a:pt x="19" y="20"/>
                    </a:lnTo>
                    <a:close/>
                    <a:moveTo>
                      <a:pt x="0" y="20"/>
                    </a:moveTo>
                    <a:lnTo>
                      <a:pt x="38" y="20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3" name="Freeform 269"/>
              <p:cNvSpPr>
                <a:spLocks noEditPoints="1"/>
              </p:cNvSpPr>
              <p:nvPr/>
            </p:nvSpPr>
            <p:spPr bwMode="auto">
              <a:xfrm>
                <a:off x="3002" y="2598"/>
                <a:ext cx="38" cy="24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17" y="12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12"/>
                  </a:cxn>
                  <a:cxn ang="0">
                    <a:pos x="22" y="22"/>
                  </a:cxn>
                  <a:cxn ang="0">
                    <a:pos x="17" y="22"/>
                  </a:cxn>
                  <a:cxn ang="0">
                    <a:pos x="0" y="19"/>
                  </a:cxn>
                  <a:cxn ang="0">
                    <a:pos x="38" y="19"/>
                  </a:cxn>
                  <a:cxn ang="0">
                    <a:pos x="38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24">
                    <a:moveTo>
                      <a:pt x="17" y="22"/>
                    </a:moveTo>
                    <a:lnTo>
                      <a:pt x="17" y="12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12"/>
                    </a:lnTo>
                    <a:lnTo>
                      <a:pt x="22" y="22"/>
                    </a:lnTo>
                    <a:lnTo>
                      <a:pt x="17" y="22"/>
                    </a:lnTo>
                    <a:close/>
                    <a:moveTo>
                      <a:pt x="0" y="19"/>
                    </a:moveTo>
                    <a:lnTo>
                      <a:pt x="38" y="19"/>
                    </a:lnTo>
                    <a:lnTo>
                      <a:pt x="38" y="24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4" name="Freeform 270"/>
              <p:cNvSpPr>
                <a:spLocks noEditPoints="1"/>
              </p:cNvSpPr>
              <p:nvPr/>
            </p:nvSpPr>
            <p:spPr bwMode="auto">
              <a:xfrm>
                <a:off x="3381" y="2456"/>
                <a:ext cx="34" cy="92"/>
              </a:xfrm>
              <a:custGeom>
                <a:avLst/>
                <a:gdLst/>
                <a:ahLst/>
                <a:cxnLst>
                  <a:cxn ang="0">
                    <a:pos x="17" y="92"/>
                  </a:cxn>
                  <a:cxn ang="0">
                    <a:pos x="17" y="46"/>
                  </a:cxn>
                  <a:cxn ang="0">
                    <a:pos x="17" y="0"/>
                  </a:cxn>
                  <a:cxn ang="0">
                    <a:pos x="17" y="92"/>
                  </a:cxn>
                  <a:cxn ang="0">
                    <a:pos x="0" y="92"/>
                  </a:cxn>
                  <a:cxn ang="0">
                    <a:pos x="34" y="92"/>
                  </a:cxn>
                  <a:cxn ang="0">
                    <a:pos x="0" y="92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92">
                    <a:moveTo>
                      <a:pt x="17" y="92"/>
                    </a:moveTo>
                    <a:lnTo>
                      <a:pt x="17" y="46"/>
                    </a:lnTo>
                    <a:lnTo>
                      <a:pt x="17" y="0"/>
                    </a:lnTo>
                    <a:lnTo>
                      <a:pt x="17" y="92"/>
                    </a:lnTo>
                    <a:close/>
                    <a:moveTo>
                      <a:pt x="0" y="92"/>
                    </a:moveTo>
                    <a:lnTo>
                      <a:pt x="34" y="92"/>
                    </a:lnTo>
                    <a:lnTo>
                      <a:pt x="0" y="92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5" name="Freeform 271"/>
              <p:cNvSpPr>
                <a:spLocks noEditPoints="1"/>
              </p:cNvSpPr>
              <p:nvPr/>
            </p:nvSpPr>
            <p:spPr bwMode="auto">
              <a:xfrm>
                <a:off x="3381" y="2454"/>
                <a:ext cx="34" cy="96"/>
              </a:xfrm>
              <a:custGeom>
                <a:avLst/>
                <a:gdLst/>
                <a:ahLst/>
                <a:cxnLst>
                  <a:cxn ang="0">
                    <a:pos x="15" y="94"/>
                  </a:cxn>
                  <a:cxn ang="0">
                    <a:pos x="15" y="48"/>
                  </a:cxn>
                  <a:cxn ang="0">
                    <a:pos x="15" y="2"/>
                  </a:cxn>
                  <a:cxn ang="0">
                    <a:pos x="19" y="2"/>
                  </a:cxn>
                  <a:cxn ang="0">
                    <a:pos x="19" y="48"/>
                  </a:cxn>
                  <a:cxn ang="0">
                    <a:pos x="19" y="94"/>
                  </a:cxn>
                  <a:cxn ang="0">
                    <a:pos x="15" y="94"/>
                  </a:cxn>
                  <a:cxn ang="0">
                    <a:pos x="0" y="91"/>
                  </a:cxn>
                  <a:cxn ang="0">
                    <a:pos x="34" y="91"/>
                  </a:cxn>
                  <a:cxn ang="0">
                    <a:pos x="34" y="96"/>
                  </a:cxn>
                  <a:cxn ang="0">
                    <a:pos x="0" y="96"/>
                  </a:cxn>
                  <a:cxn ang="0">
                    <a:pos x="0" y="91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96">
                    <a:moveTo>
                      <a:pt x="15" y="94"/>
                    </a:moveTo>
                    <a:lnTo>
                      <a:pt x="15" y="48"/>
                    </a:lnTo>
                    <a:lnTo>
                      <a:pt x="15" y="2"/>
                    </a:lnTo>
                    <a:lnTo>
                      <a:pt x="19" y="2"/>
                    </a:lnTo>
                    <a:lnTo>
                      <a:pt x="19" y="48"/>
                    </a:lnTo>
                    <a:lnTo>
                      <a:pt x="19" y="94"/>
                    </a:lnTo>
                    <a:lnTo>
                      <a:pt x="15" y="94"/>
                    </a:lnTo>
                    <a:close/>
                    <a:moveTo>
                      <a:pt x="0" y="91"/>
                    </a:moveTo>
                    <a:lnTo>
                      <a:pt x="34" y="91"/>
                    </a:lnTo>
                    <a:lnTo>
                      <a:pt x="34" y="96"/>
                    </a:lnTo>
                    <a:lnTo>
                      <a:pt x="0" y="96"/>
                    </a:lnTo>
                    <a:lnTo>
                      <a:pt x="0" y="91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6" name="Freeform 272"/>
              <p:cNvSpPr>
                <a:spLocks noEditPoints="1"/>
              </p:cNvSpPr>
              <p:nvPr/>
            </p:nvSpPr>
            <p:spPr bwMode="auto">
              <a:xfrm>
                <a:off x="3756" y="1866"/>
                <a:ext cx="38" cy="235"/>
              </a:xfrm>
              <a:custGeom>
                <a:avLst/>
                <a:gdLst/>
                <a:ahLst/>
                <a:cxnLst>
                  <a:cxn ang="0">
                    <a:pos x="19" y="235"/>
                  </a:cxn>
                  <a:cxn ang="0">
                    <a:pos x="19" y="118"/>
                  </a:cxn>
                  <a:cxn ang="0">
                    <a:pos x="19" y="0"/>
                  </a:cxn>
                  <a:cxn ang="0">
                    <a:pos x="19" y="235"/>
                  </a:cxn>
                  <a:cxn ang="0">
                    <a:pos x="0" y="235"/>
                  </a:cxn>
                  <a:cxn ang="0">
                    <a:pos x="38" y="235"/>
                  </a:cxn>
                  <a:cxn ang="0">
                    <a:pos x="0" y="235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235">
                    <a:moveTo>
                      <a:pt x="19" y="235"/>
                    </a:moveTo>
                    <a:lnTo>
                      <a:pt x="19" y="118"/>
                    </a:lnTo>
                    <a:lnTo>
                      <a:pt x="19" y="0"/>
                    </a:lnTo>
                    <a:lnTo>
                      <a:pt x="19" y="235"/>
                    </a:lnTo>
                    <a:close/>
                    <a:moveTo>
                      <a:pt x="0" y="235"/>
                    </a:moveTo>
                    <a:lnTo>
                      <a:pt x="38" y="235"/>
                    </a:lnTo>
                    <a:lnTo>
                      <a:pt x="0" y="235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7" name="Freeform 273"/>
              <p:cNvSpPr>
                <a:spLocks noEditPoints="1"/>
              </p:cNvSpPr>
              <p:nvPr/>
            </p:nvSpPr>
            <p:spPr bwMode="auto">
              <a:xfrm>
                <a:off x="3756" y="1864"/>
                <a:ext cx="38" cy="240"/>
              </a:xfrm>
              <a:custGeom>
                <a:avLst/>
                <a:gdLst/>
                <a:ahLst/>
                <a:cxnLst>
                  <a:cxn ang="0">
                    <a:pos x="16" y="237"/>
                  </a:cxn>
                  <a:cxn ang="0">
                    <a:pos x="16" y="120"/>
                  </a:cxn>
                  <a:cxn ang="0">
                    <a:pos x="16" y="2"/>
                  </a:cxn>
                  <a:cxn ang="0">
                    <a:pos x="21" y="2"/>
                  </a:cxn>
                  <a:cxn ang="0">
                    <a:pos x="21" y="120"/>
                  </a:cxn>
                  <a:cxn ang="0">
                    <a:pos x="21" y="237"/>
                  </a:cxn>
                  <a:cxn ang="0">
                    <a:pos x="16" y="237"/>
                  </a:cxn>
                  <a:cxn ang="0">
                    <a:pos x="0" y="235"/>
                  </a:cxn>
                  <a:cxn ang="0">
                    <a:pos x="38" y="235"/>
                  </a:cxn>
                  <a:cxn ang="0">
                    <a:pos x="38" y="240"/>
                  </a:cxn>
                  <a:cxn ang="0">
                    <a:pos x="0" y="240"/>
                  </a:cxn>
                  <a:cxn ang="0">
                    <a:pos x="0" y="235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8" h="240">
                    <a:moveTo>
                      <a:pt x="16" y="237"/>
                    </a:moveTo>
                    <a:lnTo>
                      <a:pt x="16" y="120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1" y="120"/>
                    </a:lnTo>
                    <a:lnTo>
                      <a:pt x="21" y="237"/>
                    </a:lnTo>
                    <a:lnTo>
                      <a:pt x="16" y="237"/>
                    </a:lnTo>
                    <a:close/>
                    <a:moveTo>
                      <a:pt x="0" y="235"/>
                    </a:moveTo>
                    <a:lnTo>
                      <a:pt x="38" y="235"/>
                    </a:lnTo>
                    <a:lnTo>
                      <a:pt x="38" y="240"/>
                    </a:lnTo>
                    <a:lnTo>
                      <a:pt x="0" y="240"/>
                    </a:lnTo>
                    <a:lnTo>
                      <a:pt x="0" y="235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8" name="Freeform 274"/>
              <p:cNvSpPr>
                <a:spLocks noEditPoints="1"/>
              </p:cNvSpPr>
              <p:nvPr/>
            </p:nvSpPr>
            <p:spPr bwMode="auto">
              <a:xfrm>
                <a:off x="2330" y="2591"/>
                <a:ext cx="38" cy="9"/>
              </a:xfrm>
              <a:custGeom>
                <a:avLst/>
                <a:gdLst/>
                <a:ahLst/>
                <a:cxnLst>
                  <a:cxn ang="0">
                    <a:pos x="19" y="9"/>
                  </a:cxn>
                  <a:cxn ang="0">
                    <a:pos x="19" y="5"/>
                  </a:cxn>
                  <a:cxn ang="0">
                    <a:pos x="19" y="0"/>
                  </a:cxn>
                  <a:cxn ang="0">
                    <a:pos x="19" y="9"/>
                  </a:cxn>
                  <a:cxn ang="0">
                    <a:pos x="0" y="9"/>
                  </a:cxn>
                  <a:cxn ang="0">
                    <a:pos x="38" y="9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9">
                    <a:moveTo>
                      <a:pt x="19" y="9"/>
                    </a:moveTo>
                    <a:lnTo>
                      <a:pt x="19" y="5"/>
                    </a:lnTo>
                    <a:lnTo>
                      <a:pt x="19" y="0"/>
                    </a:lnTo>
                    <a:lnTo>
                      <a:pt x="19" y="9"/>
                    </a:lnTo>
                    <a:close/>
                    <a:moveTo>
                      <a:pt x="0" y="9"/>
                    </a:moveTo>
                    <a:lnTo>
                      <a:pt x="38" y="9"/>
                    </a:lnTo>
                    <a:lnTo>
                      <a:pt x="0" y="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299" name="Freeform 275"/>
              <p:cNvSpPr>
                <a:spLocks noEditPoints="1"/>
              </p:cNvSpPr>
              <p:nvPr/>
            </p:nvSpPr>
            <p:spPr bwMode="auto">
              <a:xfrm>
                <a:off x="2330" y="2588"/>
                <a:ext cx="38" cy="15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8"/>
                  </a:cxn>
                  <a:cxn ang="0">
                    <a:pos x="17" y="3"/>
                  </a:cxn>
                  <a:cxn ang="0">
                    <a:pos x="21" y="3"/>
                  </a:cxn>
                  <a:cxn ang="0">
                    <a:pos x="21" y="8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0" y="10"/>
                  </a:cxn>
                  <a:cxn ang="0">
                    <a:pos x="38" y="10"/>
                  </a:cxn>
                  <a:cxn ang="0">
                    <a:pos x="38" y="15"/>
                  </a:cxn>
                  <a:cxn ang="0">
                    <a:pos x="0" y="15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5">
                    <a:moveTo>
                      <a:pt x="17" y="12"/>
                    </a:moveTo>
                    <a:lnTo>
                      <a:pt x="17" y="8"/>
                    </a:lnTo>
                    <a:lnTo>
                      <a:pt x="17" y="3"/>
                    </a:lnTo>
                    <a:lnTo>
                      <a:pt x="21" y="3"/>
                    </a:lnTo>
                    <a:lnTo>
                      <a:pt x="21" y="8"/>
                    </a:lnTo>
                    <a:lnTo>
                      <a:pt x="21" y="12"/>
                    </a:lnTo>
                    <a:lnTo>
                      <a:pt x="17" y="12"/>
                    </a:lnTo>
                    <a:close/>
                    <a:moveTo>
                      <a:pt x="0" y="10"/>
                    </a:moveTo>
                    <a:lnTo>
                      <a:pt x="38" y="10"/>
                    </a:lnTo>
                    <a:lnTo>
                      <a:pt x="38" y="15"/>
                    </a:lnTo>
                    <a:lnTo>
                      <a:pt x="0" y="15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0" name="Freeform 276"/>
              <p:cNvSpPr>
                <a:spLocks noEditPoints="1"/>
              </p:cNvSpPr>
              <p:nvPr/>
            </p:nvSpPr>
            <p:spPr bwMode="auto">
              <a:xfrm>
                <a:off x="2709" y="2548"/>
                <a:ext cx="39" cy="19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19" y="9"/>
                  </a:cxn>
                  <a:cxn ang="0">
                    <a:pos x="19" y="0"/>
                  </a:cxn>
                  <a:cxn ang="0">
                    <a:pos x="19" y="19"/>
                  </a:cxn>
                  <a:cxn ang="0">
                    <a:pos x="0" y="19"/>
                  </a:cxn>
                  <a:cxn ang="0">
                    <a:pos x="39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9">
                    <a:moveTo>
                      <a:pt x="19" y="19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19" y="19"/>
                    </a:lnTo>
                    <a:close/>
                    <a:moveTo>
                      <a:pt x="0" y="19"/>
                    </a:moveTo>
                    <a:lnTo>
                      <a:pt x="39" y="19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1" name="Freeform 277"/>
              <p:cNvSpPr>
                <a:spLocks noEditPoints="1"/>
              </p:cNvSpPr>
              <p:nvPr/>
            </p:nvSpPr>
            <p:spPr bwMode="auto">
              <a:xfrm>
                <a:off x="2709" y="2545"/>
                <a:ext cx="39" cy="24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17" y="12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12"/>
                  </a:cxn>
                  <a:cxn ang="0">
                    <a:pos x="22" y="22"/>
                  </a:cxn>
                  <a:cxn ang="0">
                    <a:pos x="17" y="22"/>
                  </a:cxn>
                  <a:cxn ang="0">
                    <a:pos x="0" y="19"/>
                  </a:cxn>
                  <a:cxn ang="0">
                    <a:pos x="39" y="19"/>
                  </a:cxn>
                  <a:cxn ang="0">
                    <a:pos x="39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24">
                    <a:moveTo>
                      <a:pt x="17" y="22"/>
                    </a:moveTo>
                    <a:lnTo>
                      <a:pt x="17" y="12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12"/>
                    </a:lnTo>
                    <a:lnTo>
                      <a:pt x="22" y="22"/>
                    </a:lnTo>
                    <a:lnTo>
                      <a:pt x="17" y="22"/>
                    </a:lnTo>
                    <a:close/>
                    <a:moveTo>
                      <a:pt x="0" y="19"/>
                    </a:moveTo>
                    <a:lnTo>
                      <a:pt x="39" y="19"/>
                    </a:lnTo>
                    <a:lnTo>
                      <a:pt x="39" y="24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2" name="Freeform 278"/>
              <p:cNvSpPr>
                <a:spLocks noEditPoints="1"/>
              </p:cNvSpPr>
              <p:nvPr/>
            </p:nvSpPr>
            <p:spPr bwMode="auto">
              <a:xfrm>
                <a:off x="3088" y="2428"/>
                <a:ext cx="34" cy="110"/>
              </a:xfrm>
              <a:custGeom>
                <a:avLst/>
                <a:gdLst/>
                <a:ahLst/>
                <a:cxnLst>
                  <a:cxn ang="0">
                    <a:pos x="17" y="110"/>
                  </a:cxn>
                  <a:cxn ang="0">
                    <a:pos x="17" y="55"/>
                  </a:cxn>
                  <a:cxn ang="0">
                    <a:pos x="17" y="0"/>
                  </a:cxn>
                  <a:cxn ang="0">
                    <a:pos x="17" y="110"/>
                  </a:cxn>
                  <a:cxn ang="0">
                    <a:pos x="0" y="110"/>
                  </a:cxn>
                  <a:cxn ang="0">
                    <a:pos x="34" y="110"/>
                  </a:cxn>
                  <a:cxn ang="0">
                    <a:pos x="0" y="11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10">
                    <a:moveTo>
                      <a:pt x="17" y="110"/>
                    </a:moveTo>
                    <a:lnTo>
                      <a:pt x="17" y="55"/>
                    </a:lnTo>
                    <a:lnTo>
                      <a:pt x="17" y="0"/>
                    </a:lnTo>
                    <a:lnTo>
                      <a:pt x="17" y="110"/>
                    </a:lnTo>
                    <a:close/>
                    <a:moveTo>
                      <a:pt x="0" y="110"/>
                    </a:moveTo>
                    <a:lnTo>
                      <a:pt x="34" y="110"/>
                    </a:lnTo>
                    <a:lnTo>
                      <a:pt x="0" y="11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3" name="Freeform 279"/>
              <p:cNvSpPr>
                <a:spLocks noEditPoints="1"/>
              </p:cNvSpPr>
              <p:nvPr/>
            </p:nvSpPr>
            <p:spPr bwMode="auto">
              <a:xfrm>
                <a:off x="3088" y="2425"/>
                <a:ext cx="34" cy="115"/>
              </a:xfrm>
              <a:custGeom>
                <a:avLst/>
                <a:gdLst/>
                <a:ahLst/>
                <a:cxnLst>
                  <a:cxn ang="0">
                    <a:pos x="15" y="113"/>
                  </a:cxn>
                  <a:cxn ang="0">
                    <a:pos x="15" y="58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0" y="58"/>
                  </a:cxn>
                  <a:cxn ang="0">
                    <a:pos x="20" y="113"/>
                  </a:cxn>
                  <a:cxn ang="0">
                    <a:pos x="15" y="113"/>
                  </a:cxn>
                  <a:cxn ang="0">
                    <a:pos x="0" y="111"/>
                  </a:cxn>
                  <a:cxn ang="0">
                    <a:pos x="34" y="111"/>
                  </a:cxn>
                  <a:cxn ang="0">
                    <a:pos x="34" y="115"/>
                  </a:cxn>
                  <a:cxn ang="0">
                    <a:pos x="0" y="115"/>
                  </a:cxn>
                  <a:cxn ang="0">
                    <a:pos x="0" y="111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115">
                    <a:moveTo>
                      <a:pt x="15" y="113"/>
                    </a:moveTo>
                    <a:lnTo>
                      <a:pt x="15" y="58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0" y="58"/>
                    </a:lnTo>
                    <a:lnTo>
                      <a:pt x="20" y="113"/>
                    </a:lnTo>
                    <a:lnTo>
                      <a:pt x="15" y="113"/>
                    </a:lnTo>
                    <a:close/>
                    <a:moveTo>
                      <a:pt x="0" y="111"/>
                    </a:moveTo>
                    <a:lnTo>
                      <a:pt x="34" y="111"/>
                    </a:lnTo>
                    <a:lnTo>
                      <a:pt x="34" y="115"/>
                    </a:lnTo>
                    <a:lnTo>
                      <a:pt x="0" y="115"/>
                    </a:lnTo>
                    <a:lnTo>
                      <a:pt x="0" y="111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4" name="Freeform 280"/>
              <p:cNvSpPr>
                <a:spLocks noEditPoints="1"/>
              </p:cNvSpPr>
              <p:nvPr/>
            </p:nvSpPr>
            <p:spPr bwMode="auto">
              <a:xfrm>
                <a:off x="3463" y="2428"/>
                <a:ext cx="38" cy="100"/>
              </a:xfrm>
              <a:custGeom>
                <a:avLst/>
                <a:gdLst/>
                <a:ahLst/>
                <a:cxnLst>
                  <a:cxn ang="0">
                    <a:pos x="19" y="100"/>
                  </a:cxn>
                  <a:cxn ang="0">
                    <a:pos x="19" y="50"/>
                  </a:cxn>
                  <a:cxn ang="0">
                    <a:pos x="19" y="0"/>
                  </a:cxn>
                  <a:cxn ang="0">
                    <a:pos x="19" y="100"/>
                  </a:cxn>
                  <a:cxn ang="0">
                    <a:pos x="0" y="100"/>
                  </a:cxn>
                  <a:cxn ang="0">
                    <a:pos x="38" y="100"/>
                  </a:cxn>
                  <a:cxn ang="0">
                    <a:pos x="0" y="10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00">
                    <a:moveTo>
                      <a:pt x="19" y="100"/>
                    </a:moveTo>
                    <a:lnTo>
                      <a:pt x="19" y="50"/>
                    </a:lnTo>
                    <a:lnTo>
                      <a:pt x="19" y="0"/>
                    </a:lnTo>
                    <a:lnTo>
                      <a:pt x="19" y="100"/>
                    </a:lnTo>
                    <a:close/>
                    <a:moveTo>
                      <a:pt x="0" y="100"/>
                    </a:moveTo>
                    <a:lnTo>
                      <a:pt x="38" y="100"/>
                    </a:lnTo>
                    <a:lnTo>
                      <a:pt x="0" y="10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5" name="Freeform 281"/>
              <p:cNvSpPr>
                <a:spLocks noEditPoints="1"/>
              </p:cNvSpPr>
              <p:nvPr/>
            </p:nvSpPr>
            <p:spPr bwMode="auto">
              <a:xfrm>
                <a:off x="3463" y="2425"/>
                <a:ext cx="38" cy="106"/>
              </a:xfrm>
              <a:custGeom>
                <a:avLst/>
                <a:gdLst/>
                <a:ahLst/>
                <a:cxnLst>
                  <a:cxn ang="0">
                    <a:pos x="17" y="103"/>
                  </a:cxn>
                  <a:cxn ang="0">
                    <a:pos x="17" y="53"/>
                  </a:cxn>
                  <a:cxn ang="0">
                    <a:pos x="17" y="3"/>
                  </a:cxn>
                  <a:cxn ang="0">
                    <a:pos x="21" y="3"/>
                  </a:cxn>
                  <a:cxn ang="0">
                    <a:pos x="21" y="53"/>
                  </a:cxn>
                  <a:cxn ang="0">
                    <a:pos x="21" y="103"/>
                  </a:cxn>
                  <a:cxn ang="0">
                    <a:pos x="17" y="103"/>
                  </a:cxn>
                  <a:cxn ang="0">
                    <a:pos x="0" y="101"/>
                  </a:cxn>
                  <a:cxn ang="0">
                    <a:pos x="38" y="101"/>
                  </a:cxn>
                  <a:cxn ang="0">
                    <a:pos x="38" y="106"/>
                  </a:cxn>
                  <a:cxn ang="0">
                    <a:pos x="0" y="106"/>
                  </a:cxn>
                  <a:cxn ang="0">
                    <a:pos x="0" y="101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06">
                    <a:moveTo>
                      <a:pt x="17" y="103"/>
                    </a:moveTo>
                    <a:lnTo>
                      <a:pt x="17" y="53"/>
                    </a:lnTo>
                    <a:lnTo>
                      <a:pt x="17" y="3"/>
                    </a:lnTo>
                    <a:lnTo>
                      <a:pt x="21" y="3"/>
                    </a:lnTo>
                    <a:lnTo>
                      <a:pt x="21" y="53"/>
                    </a:lnTo>
                    <a:lnTo>
                      <a:pt x="21" y="103"/>
                    </a:lnTo>
                    <a:lnTo>
                      <a:pt x="17" y="103"/>
                    </a:lnTo>
                    <a:close/>
                    <a:moveTo>
                      <a:pt x="0" y="101"/>
                    </a:moveTo>
                    <a:lnTo>
                      <a:pt x="38" y="101"/>
                    </a:lnTo>
                    <a:lnTo>
                      <a:pt x="38" y="106"/>
                    </a:lnTo>
                    <a:lnTo>
                      <a:pt x="0" y="106"/>
                    </a:lnTo>
                    <a:lnTo>
                      <a:pt x="0" y="101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6" name="Rectangle 282"/>
              <p:cNvSpPr>
                <a:spLocks noChangeArrowheads="1"/>
              </p:cNvSpPr>
              <p:nvPr/>
            </p:nvSpPr>
            <p:spPr bwMode="auto">
              <a:xfrm>
                <a:off x="2073" y="1492"/>
                <a:ext cx="5" cy="1200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7" name="Freeform 283"/>
              <p:cNvSpPr>
                <a:spLocks noEditPoints="1"/>
              </p:cNvSpPr>
              <p:nvPr/>
            </p:nvSpPr>
            <p:spPr bwMode="auto">
              <a:xfrm>
                <a:off x="2076" y="1489"/>
                <a:ext cx="33" cy="1205"/>
              </a:xfrm>
              <a:custGeom>
                <a:avLst/>
                <a:gdLst/>
                <a:ahLst/>
                <a:cxnLst>
                  <a:cxn ang="0">
                    <a:pos x="0" y="1200"/>
                  </a:cxn>
                  <a:cxn ang="0">
                    <a:pos x="33" y="1200"/>
                  </a:cxn>
                  <a:cxn ang="0">
                    <a:pos x="33" y="1205"/>
                  </a:cxn>
                  <a:cxn ang="0">
                    <a:pos x="0" y="1205"/>
                  </a:cxn>
                  <a:cxn ang="0">
                    <a:pos x="0" y="1200"/>
                  </a:cxn>
                  <a:cxn ang="0">
                    <a:pos x="0" y="999"/>
                  </a:cxn>
                  <a:cxn ang="0">
                    <a:pos x="33" y="999"/>
                  </a:cxn>
                  <a:cxn ang="0">
                    <a:pos x="33" y="1003"/>
                  </a:cxn>
                  <a:cxn ang="0">
                    <a:pos x="0" y="1003"/>
                  </a:cxn>
                  <a:cxn ang="0">
                    <a:pos x="0" y="999"/>
                  </a:cxn>
                  <a:cxn ang="0">
                    <a:pos x="0" y="802"/>
                  </a:cxn>
                  <a:cxn ang="0">
                    <a:pos x="33" y="802"/>
                  </a:cxn>
                  <a:cxn ang="0">
                    <a:pos x="33" y="807"/>
                  </a:cxn>
                  <a:cxn ang="0">
                    <a:pos x="0" y="807"/>
                  </a:cxn>
                  <a:cxn ang="0">
                    <a:pos x="0" y="802"/>
                  </a:cxn>
                  <a:cxn ang="0">
                    <a:pos x="0" y="600"/>
                  </a:cxn>
                  <a:cxn ang="0">
                    <a:pos x="33" y="600"/>
                  </a:cxn>
                  <a:cxn ang="0">
                    <a:pos x="33" y="605"/>
                  </a:cxn>
                  <a:cxn ang="0">
                    <a:pos x="0" y="605"/>
                  </a:cxn>
                  <a:cxn ang="0">
                    <a:pos x="0" y="600"/>
                  </a:cxn>
                  <a:cxn ang="0">
                    <a:pos x="0" y="399"/>
                  </a:cxn>
                  <a:cxn ang="0">
                    <a:pos x="33" y="399"/>
                  </a:cxn>
                  <a:cxn ang="0">
                    <a:pos x="33" y="403"/>
                  </a:cxn>
                  <a:cxn ang="0">
                    <a:pos x="0" y="403"/>
                  </a:cxn>
                  <a:cxn ang="0">
                    <a:pos x="0" y="399"/>
                  </a:cxn>
                  <a:cxn ang="0">
                    <a:pos x="0" y="202"/>
                  </a:cxn>
                  <a:cxn ang="0">
                    <a:pos x="33" y="202"/>
                  </a:cxn>
                  <a:cxn ang="0">
                    <a:pos x="33" y="207"/>
                  </a:cxn>
                  <a:cxn ang="0">
                    <a:pos x="0" y="207"/>
                  </a:cxn>
                  <a:cxn ang="0">
                    <a:pos x="0" y="202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1205">
                    <a:moveTo>
                      <a:pt x="0" y="1200"/>
                    </a:moveTo>
                    <a:lnTo>
                      <a:pt x="33" y="1200"/>
                    </a:lnTo>
                    <a:lnTo>
                      <a:pt x="33" y="1205"/>
                    </a:lnTo>
                    <a:lnTo>
                      <a:pt x="0" y="1205"/>
                    </a:lnTo>
                    <a:lnTo>
                      <a:pt x="0" y="1200"/>
                    </a:lnTo>
                    <a:close/>
                    <a:moveTo>
                      <a:pt x="0" y="999"/>
                    </a:moveTo>
                    <a:lnTo>
                      <a:pt x="33" y="999"/>
                    </a:lnTo>
                    <a:lnTo>
                      <a:pt x="33" y="1003"/>
                    </a:lnTo>
                    <a:lnTo>
                      <a:pt x="0" y="1003"/>
                    </a:lnTo>
                    <a:lnTo>
                      <a:pt x="0" y="999"/>
                    </a:lnTo>
                    <a:close/>
                    <a:moveTo>
                      <a:pt x="0" y="802"/>
                    </a:moveTo>
                    <a:lnTo>
                      <a:pt x="33" y="802"/>
                    </a:lnTo>
                    <a:lnTo>
                      <a:pt x="33" y="807"/>
                    </a:lnTo>
                    <a:lnTo>
                      <a:pt x="0" y="807"/>
                    </a:lnTo>
                    <a:lnTo>
                      <a:pt x="0" y="802"/>
                    </a:lnTo>
                    <a:close/>
                    <a:moveTo>
                      <a:pt x="0" y="600"/>
                    </a:moveTo>
                    <a:lnTo>
                      <a:pt x="33" y="600"/>
                    </a:lnTo>
                    <a:lnTo>
                      <a:pt x="33" y="605"/>
                    </a:lnTo>
                    <a:lnTo>
                      <a:pt x="0" y="605"/>
                    </a:lnTo>
                    <a:lnTo>
                      <a:pt x="0" y="600"/>
                    </a:lnTo>
                    <a:close/>
                    <a:moveTo>
                      <a:pt x="0" y="399"/>
                    </a:moveTo>
                    <a:lnTo>
                      <a:pt x="33" y="399"/>
                    </a:lnTo>
                    <a:lnTo>
                      <a:pt x="33" y="403"/>
                    </a:lnTo>
                    <a:lnTo>
                      <a:pt x="0" y="403"/>
                    </a:lnTo>
                    <a:lnTo>
                      <a:pt x="0" y="399"/>
                    </a:lnTo>
                    <a:close/>
                    <a:moveTo>
                      <a:pt x="0" y="202"/>
                    </a:moveTo>
                    <a:lnTo>
                      <a:pt x="33" y="202"/>
                    </a:lnTo>
                    <a:lnTo>
                      <a:pt x="33" y="207"/>
                    </a:lnTo>
                    <a:lnTo>
                      <a:pt x="0" y="207"/>
                    </a:lnTo>
                    <a:lnTo>
                      <a:pt x="0" y="202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8" name="Rectangle 284"/>
              <p:cNvSpPr>
                <a:spLocks noChangeArrowheads="1"/>
              </p:cNvSpPr>
              <p:nvPr/>
            </p:nvSpPr>
            <p:spPr bwMode="auto">
              <a:xfrm>
                <a:off x="2075" y="2689"/>
                <a:ext cx="1887" cy="5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09" name="Freeform 285"/>
              <p:cNvSpPr>
                <a:spLocks noEditPoints="1"/>
              </p:cNvSpPr>
              <p:nvPr/>
            </p:nvSpPr>
            <p:spPr bwMode="auto">
              <a:xfrm>
                <a:off x="2073" y="2654"/>
                <a:ext cx="1891" cy="33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3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384" y="0"/>
                  </a:cxn>
                  <a:cxn ang="0">
                    <a:pos x="384" y="33"/>
                  </a:cxn>
                  <a:cxn ang="0">
                    <a:pos x="379" y="33"/>
                  </a:cxn>
                  <a:cxn ang="0">
                    <a:pos x="379" y="0"/>
                  </a:cxn>
                  <a:cxn ang="0">
                    <a:pos x="384" y="0"/>
                  </a:cxn>
                  <a:cxn ang="0">
                    <a:pos x="759" y="0"/>
                  </a:cxn>
                  <a:cxn ang="0">
                    <a:pos x="759" y="33"/>
                  </a:cxn>
                  <a:cxn ang="0">
                    <a:pos x="754" y="33"/>
                  </a:cxn>
                  <a:cxn ang="0">
                    <a:pos x="754" y="0"/>
                  </a:cxn>
                  <a:cxn ang="0">
                    <a:pos x="759" y="0"/>
                  </a:cxn>
                  <a:cxn ang="0">
                    <a:pos x="1138" y="0"/>
                  </a:cxn>
                  <a:cxn ang="0">
                    <a:pos x="1138" y="33"/>
                  </a:cxn>
                  <a:cxn ang="0">
                    <a:pos x="1133" y="33"/>
                  </a:cxn>
                  <a:cxn ang="0">
                    <a:pos x="1133" y="0"/>
                  </a:cxn>
                  <a:cxn ang="0">
                    <a:pos x="1138" y="0"/>
                  </a:cxn>
                  <a:cxn ang="0">
                    <a:pos x="1512" y="0"/>
                  </a:cxn>
                  <a:cxn ang="0">
                    <a:pos x="1512" y="33"/>
                  </a:cxn>
                  <a:cxn ang="0">
                    <a:pos x="1507" y="33"/>
                  </a:cxn>
                  <a:cxn ang="0">
                    <a:pos x="1507" y="0"/>
                  </a:cxn>
                  <a:cxn ang="0">
                    <a:pos x="1512" y="0"/>
                  </a:cxn>
                  <a:cxn ang="0">
                    <a:pos x="1891" y="0"/>
                  </a:cxn>
                  <a:cxn ang="0">
                    <a:pos x="1891" y="33"/>
                  </a:cxn>
                  <a:cxn ang="0">
                    <a:pos x="1887" y="33"/>
                  </a:cxn>
                  <a:cxn ang="0">
                    <a:pos x="1887" y="0"/>
                  </a:cxn>
                  <a:cxn ang="0">
                    <a:pos x="1891" y="0"/>
                  </a:cxn>
                </a:cxnLst>
                <a:rect l="0" t="0" r="r" b="b"/>
                <a:pathLst>
                  <a:path w="1891" h="33">
                    <a:moveTo>
                      <a:pt x="5" y="0"/>
                    </a:moveTo>
                    <a:lnTo>
                      <a:pt x="5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384" y="0"/>
                    </a:moveTo>
                    <a:lnTo>
                      <a:pt x="384" y="33"/>
                    </a:lnTo>
                    <a:lnTo>
                      <a:pt x="379" y="33"/>
                    </a:lnTo>
                    <a:lnTo>
                      <a:pt x="379" y="0"/>
                    </a:lnTo>
                    <a:lnTo>
                      <a:pt x="384" y="0"/>
                    </a:lnTo>
                    <a:close/>
                    <a:moveTo>
                      <a:pt x="759" y="0"/>
                    </a:moveTo>
                    <a:lnTo>
                      <a:pt x="759" y="33"/>
                    </a:lnTo>
                    <a:lnTo>
                      <a:pt x="754" y="33"/>
                    </a:lnTo>
                    <a:lnTo>
                      <a:pt x="754" y="0"/>
                    </a:lnTo>
                    <a:lnTo>
                      <a:pt x="759" y="0"/>
                    </a:lnTo>
                    <a:close/>
                    <a:moveTo>
                      <a:pt x="1138" y="0"/>
                    </a:moveTo>
                    <a:lnTo>
                      <a:pt x="1138" y="33"/>
                    </a:lnTo>
                    <a:lnTo>
                      <a:pt x="1133" y="33"/>
                    </a:lnTo>
                    <a:lnTo>
                      <a:pt x="1133" y="0"/>
                    </a:lnTo>
                    <a:lnTo>
                      <a:pt x="1138" y="0"/>
                    </a:lnTo>
                    <a:close/>
                    <a:moveTo>
                      <a:pt x="1512" y="0"/>
                    </a:moveTo>
                    <a:lnTo>
                      <a:pt x="1512" y="33"/>
                    </a:lnTo>
                    <a:lnTo>
                      <a:pt x="1507" y="33"/>
                    </a:lnTo>
                    <a:lnTo>
                      <a:pt x="1507" y="0"/>
                    </a:lnTo>
                    <a:lnTo>
                      <a:pt x="1512" y="0"/>
                    </a:lnTo>
                    <a:close/>
                    <a:moveTo>
                      <a:pt x="1891" y="0"/>
                    </a:moveTo>
                    <a:lnTo>
                      <a:pt x="1891" y="33"/>
                    </a:lnTo>
                    <a:lnTo>
                      <a:pt x="1887" y="33"/>
                    </a:lnTo>
                    <a:lnTo>
                      <a:pt x="1887" y="0"/>
                    </a:lnTo>
                    <a:lnTo>
                      <a:pt x="18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310" name="Rectangle 286"/>
              <p:cNvSpPr>
                <a:spLocks noChangeArrowheads="1"/>
              </p:cNvSpPr>
              <p:nvPr/>
            </p:nvSpPr>
            <p:spPr bwMode="auto">
              <a:xfrm>
                <a:off x="1924" y="2630"/>
                <a:ext cx="101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2" name="Rectangle 288"/>
              <p:cNvSpPr>
                <a:spLocks noChangeArrowheads="1"/>
              </p:cNvSpPr>
              <p:nvPr/>
            </p:nvSpPr>
            <p:spPr bwMode="auto">
              <a:xfrm>
                <a:off x="1754" y="2231"/>
                <a:ext cx="26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4" name="Rectangle 290"/>
              <p:cNvSpPr>
                <a:spLocks noChangeArrowheads="1"/>
              </p:cNvSpPr>
              <p:nvPr/>
            </p:nvSpPr>
            <p:spPr bwMode="auto">
              <a:xfrm>
                <a:off x="1754" y="1832"/>
                <a:ext cx="26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6" name="Rectangle 292"/>
              <p:cNvSpPr>
                <a:spLocks noChangeArrowheads="1"/>
              </p:cNvSpPr>
              <p:nvPr/>
            </p:nvSpPr>
            <p:spPr bwMode="auto">
              <a:xfrm>
                <a:off x="1754" y="1432"/>
                <a:ext cx="26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3000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7" name="Rectangle 293"/>
              <p:cNvSpPr>
                <a:spLocks noChangeArrowheads="1"/>
              </p:cNvSpPr>
              <p:nvPr/>
            </p:nvSpPr>
            <p:spPr bwMode="auto">
              <a:xfrm>
                <a:off x="2236" y="2764"/>
                <a:ext cx="101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8" name="Rectangle 294"/>
              <p:cNvSpPr>
                <a:spLocks noChangeArrowheads="1"/>
              </p:cNvSpPr>
              <p:nvPr/>
            </p:nvSpPr>
            <p:spPr bwMode="auto">
              <a:xfrm>
                <a:off x="2585" y="2764"/>
                <a:ext cx="15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19" name="Rectangle 295"/>
              <p:cNvSpPr>
                <a:spLocks noChangeArrowheads="1"/>
              </p:cNvSpPr>
              <p:nvPr/>
            </p:nvSpPr>
            <p:spPr bwMode="auto">
              <a:xfrm>
                <a:off x="2962" y="2764"/>
                <a:ext cx="159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0" name="Rectangle 296"/>
              <p:cNvSpPr>
                <a:spLocks noChangeArrowheads="1"/>
              </p:cNvSpPr>
              <p:nvPr/>
            </p:nvSpPr>
            <p:spPr bwMode="auto">
              <a:xfrm>
                <a:off x="3339" y="2764"/>
                <a:ext cx="15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321" name="Rectangle 297"/>
              <p:cNvSpPr>
                <a:spLocks noChangeArrowheads="1"/>
              </p:cNvSpPr>
              <p:nvPr/>
            </p:nvSpPr>
            <p:spPr bwMode="auto">
              <a:xfrm>
                <a:off x="3716" y="2764"/>
                <a:ext cx="158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305" name="TextBox 304"/>
            <p:cNvSpPr txBox="1"/>
            <p:nvPr/>
          </p:nvSpPr>
          <p:spPr>
            <a:xfrm>
              <a:off x="3611513" y="764704"/>
              <a:ext cx="19054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C. </a:t>
              </a:r>
              <a:r>
                <a:rPr lang="en-US" sz="16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stellaris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306" name="TextBox 305"/>
            <p:cNvSpPr txBox="1"/>
            <p:nvPr/>
          </p:nvSpPr>
          <p:spPr>
            <a:xfrm>
              <a:off x="3836797" y="4699166"/>
              <a:ext cx="1405462" cy="355426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P</a:t>
              </a:r>
              <a:r>
                <a:rPr 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.</a:t>
              </a:r>
              <a:r>
                <a:rPr lang="ru-RU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ru-RU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rufes</a:t>
              </a: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ce</a:t>
              </a:r>
              <a:r>
                <a:rPr lang="ru-RU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ns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307" name="TextBox 306"/>
            <p:cNvSpPr txBox="1"/>
            <p:nvPr/>
          </p:nvSpPr>
          <p:spPr>
            <a:xfrm>
              <a:off x="3925813" y="2511946"/>
              <a:ext cx="1284734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P. </a:t>
              </a:r>
              <a:r>
                <a:rPr lang="en-US" sz="16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aphthosa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  <p:sp>
          <p:nvSpPr>
            <p:cNvPr id="308" name="TextBox 107"/>
            <p:cNvSpPr txBox="1">
              <a:spLocks noChangeArrowheads="1"/>
            </p:cNvSpPr>
            <p:nvPr/>
          </p:nvSpPr>
          <p:spPr bwMode="auto">
            <a:xfrm rot="16200000">
              <a:off x="-1180541" y="3655976"/>
              <a:ext cx="28083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nmol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О</a:t>
              </a:r>
              <a:r>
                <a:rPr lang="ru-RU" sz="1600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/ (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DW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min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16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9" name="TextBox 76"/>
            <p:cNvSpPr txBox="1">
              <a:spLocks noChangeArrowheads="1"/>
            </p:cNvSpPr>
            <p:nvPr/>
          </p:nvSpPr>
          <p:spPr bwMode="auto">
            <a:xfrm rot="16200000">
              <a:off x="3744794" y="3716390"/>
              <a:ext cx="2376488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>
              <a:spAutoFit/>
            </a:bodyPr>
            <a:lstStyle/>
            <a:p>
              <a:pPr algn="ctr"/>
              <a:r>
                <a:rPr lang="ru-RU" sz="1600" b="1" dirty="0">
                  <a:solidFill>
                    <a:srgbClr val="001746"/>
                  </a:solidFill>
                  <a:latin typeface="Times New Roman" pitchFamily="18" charset="0"/>
                  <a:cs typeface="Times New Roman" pitchFamily="18" charset="0"/>
                </a:rPr>
                <a:t>% </a:t>
              </a:r>
              <a:r>
                <a:rPr lang="en-US" sz="1600" b="1" dirty="0">
                  <a:solidFill>
                    <a:srgbClr val="001746"/>
                  </a:solidFill>
                  <a:latin typeface="Times New Roman" pitchFamily="18" charset="0"/>
                  <a:cs typeface="Times New Roman" pitchFamily="18" charset="0"/>
                </a:rPr>
                <a:t>from total respiration</a:t>
              </a:r>
              <a:endParaRPr lang="ru-RU" sz="1600" b="1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10" name="TextBox 309"/>
            <p:cNvSpPr txBox="1"/>
            <p:nvPr/>
          </p:nvSpPr>
          <p:spPr>
            <a:xfrm>
              <a:off x="3126506" y="6453336"/>
              <a:ext cx="2880320" cy="37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Temperature, </a:t>
              </a:r>
              <a:r>
                <a:rPr lang="en-US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○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312" name="Rectangle 211"/>
          <p:cNvSpPr>
            <a:spLocks noChangeArrowheads="1"/>
          </p:cNvSpPr>
          <p:nvPr/>
        </p:nvSpPr>
        <p:spPr bwMode="auto">
          <a:xfrm>
            <a:off x="8172400" y="1652995"/>
            <a:ext cx="161569" cy="1924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3" name="Rectangle 212"/>
          <p:cNvSpPr>
            <a:spLocks noChangeArrowheads="1"/>
          </p:cNvSpPr>
          <p:nvPr/>
        </p:nvSpPr>
        <p:spPr bwMode="auto">
          <a:xfrm>
            <a:off x="8419751" y="1628800"/>
            <a:ext cx="374730" cy="2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Valt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4" name="Rectangle 213"/>
          <p:cNvSpPr>
            <a:spLocks noChangeArrowheads="1"/>
          </p:cNvSpPr>
          <p:nvPr/>
        </p:nvSpPr>
        <p:spPr bwMode="auto">
          <a:xfrm>
            <a:off x="8172400" y="1914595"/>
            <a:ext cx="161569" cy="19244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5" name="Rectangle 214"/>
          <p:cNvSpPr>
            <a:spLocks noChangeArrowheads="1"/>
          </p:cNvSpPr>
          <p:nvPr/>
        </p:nvSpPr>
        <p:spPr bwMode="auto">
          <a:xfrm>
            <a:off x="8369359" y="1887376"/>
            <a:ext cx="403323" cy="2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Vres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6" name="Rectangle 215"/>
          <p:cNvSpPr>
            <a:spLocks noChangeArrowheads="1"/>
          </p:cNvSpPr>
          <p:nvPr/>
        </p:nvSpPr>
        <p:spPr bwMode="auto">
          <a:xfrm>
            <a:off x="8172400" y="2176196"/>
            <a:ext cx="161569" cy="17692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7" name="Rectangle 216"/>
          <p:cNvSpPr>
            <a:spLocks noChangeArrowheads="1"/>
          </p:cNvSpPr>
          <p:nvPr/>
        </p:nvSpPr>
        <p:spPr bwMode="auto">
          <a:xfrm>
            <a:off x="8419751" y="2145953"/>
            <a:ext cx="403323" cy="2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Vcyt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18" name="Rectangle 211"/>
          <p:cNvSpPr>
            <a:spLocks noChangeArrowheads="1"/>
          </p:cNvSpPr>
          <p:nvPr/>
        </p:nvSpPr>
        <p:spPr bwMode="auto">
          <a:xfrm>
            <a:off x="8172400" y="5469419"/>
            <a:ext cx="161569" cy="192440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19" name="Rectangle 212"/>
          <p:cNvSpPr>
            <a:spLocks noChangeArrowheads="1"/>
          </p:cNvSpPr>
          <p:nvPr/>
        </p:nvSpPr>
        <p:spPr bwMode="auto">
          <a:xfrm>
            <a:off x="8419751" y="5445224"/>
            <a:ext cx="374730" cy="2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Valt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0" name="Rectangle 213"/>
          <p:cNvSpPr>
            <a:spLocks noChangeArrowheads="1"/>
          </p:cNvSpPr>
          <p:nvPr/>
        </p:nvSpPr>
        <p:spPr bwMode="auto">
          <a:xfrm>
            <a:off x="8172400" y="5731019"/>
            <a:ext cx="161569" cy="192440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1" name="Rectangle 214"/>
          <p:cNvSpPr>
            <a:spLocks noChangeArrowheads="1"/>
          </p:cNvSpPr>
          <p:nvPr/>
        </p:nvSpPr>
        <p:spPr bwMode="auto">
          <a:xfrm>
            <a:off x="8369359" y="5703800"/>
            <a:ext cx="403323" cy="2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Vres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322" name="Rectangle 215"/>
          <p:cNvSpPr>
            <a:spLocks noChangeArrowheads="1"/>
          </p:cNvSpPr>
          <p:nvPr/>
        </p:nvSpPr>
        <p:spPr bwMode="auto">
          <a:xfrm>
            <a:off x="8172400" y="5992620"/>
            <a:ext cx="161569" cy="176921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323" name="Rectangle 216"/>
          <p:cNvSpPr>
            <a:spLocks noChangeArrowheads="1"/>
          </p:cNvSpPr>
          <p:nvPr/>
        </p:nvSpPr>
        <p:spPr bwMode="auto">
          <a:xfrm>
            <a:off x="8419751" y="5962377"/>
            <a:ext cx="403323" cy="2253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non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Vcyt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260648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INFLUENCE OF THE TEMPERATURE ON RESPIRATORY PATHWAYS CAPACITY AND RATIO IN THE ANTARCTIC LICHENS THALLI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From Eastern Continental Antarctica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grpSp>
        <p:nvGrpSpPr>
          <p:cNvPr id="209" name="Группа 208"/>
          <p:cNvGrpSpPr/>
          <p:nvPr/>
        </p:nvGrpSpPr>
        <p:grpSpPr>
          <a:xfrm>
            <a:off x="518517" y="1222570"/>
            <a:ext cx="3057290" cy="2638478"/>
            <a:chOff x="518517" y="1006546"/>
            <a:chExt cx="3057290" cy="2638478"/>
          </a:xfrm>
        </p:grpSpPr>
        <p:sp>
          <p:nvSpPr>
            <p:cNvPr id="192" name="Rectangle 91"/>
            <p:cNvSpPr>
              <a:spLocks noChangeArrowheads="1"/>
            </p:cNvSpPr>
            <p:nvPr/>
          </p:nvSpPr>
          <p:spPr bwMode="auto">
            <a:xfrm>
              <a:off x="518517" y="1006546"/>
              <a:ext cx="3590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135" name="Rectangle 87"/>
            <p:cNvSpPr>
              <a:spLocks noChangeArrowheads="1"/>
            </p:cNvSpPr>
            <p:nvPr/>
          </p:nvSpPr>
          <p:spPr bwMode="auto">
            <a:xfrm>
              <a:off x="671163" y="3255228"/>
              <a:ext cx="146477" cy="3897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grpSp>
          <p:nvGrpSpPr>
            <p:cNvPr id="208" name="Группа 207"/>
            <p:cNvGrpSpPr/>
            <p:nvPr/>
          </p:nvGrpSpPr>
          <p:grpSpPr>
            <a:xfrm>
              <a:off x="577652" y="1068922"/>
              <a:ext cx="2998155" cy="2360078"/>
              <a:chOff x="577652" y="1062952"/>
              <a:chExt cx="2998155" cy="2360078"/>
            </a:xfrm>
          </p:grpSpPr>
          <p:sp>
            <p:nvSpPr>
              <p:cNvPr id="2104" name="Freeform 56"/>
              <p:cNvSpPr>
                <a:spLocks noEditPoints="1"/>
              </p:cNvSpPr>
              <p:nvPr/>
            </p:nvSpPr>
            <p:spPr bwMode="auto">
              <a:xfrm>
                <a:off x="1097412" y="1853008"/>
                <a:ext cx="2074118" cy="1556568"/>
              </a:xfrm>
              <a:custGeom>
                <a:avLst/>
                <a:gdLst/>
                <a:ahLst/>
                <a:cxnLst>
                  <a:cxn ang="0">
                    <a:pos x="0" y="447"/>
                  </a:cxn>
                  <a:cxn ang="0">
                    <a:pos x="77" y="447"/>
                  </a:cxn>
                  <a:cxn ang="0">
                    <a:pos x="77" y="595"/>
                  </a:cxn>
                  <a:cxn ang="0">
                    <a:pos x="0" y="595"/>
                  </a:cxn>
                  <a:cxn ang="0">
                    <a:pos x="0" y="447"/>
                  </a:cxn>
                  <a:cxn ang="0">
                    <a:pos x="447" y="183"/>
                  </a:cxn>
                  <a:cxn ang="0">
                    <a:pos x="523" y="183"/>
                  </a:cxn>
                  <a:cxn ang="0">
                    <a:pos x="523" y="595"/>
                  </a:cxn>
                  <a:cxn ang="0">
                    <a:pos x="447" y="595"/>
                  </a:cxn>
                  <a:cxn ang="0">
                    <a:pos x="447" y="183"/>
                  </a:cxn>
                  <a:cxn ang="0">
                    <a:pos x="893" y="0"/>
                  </a:cxn>
                  <a:cxn ang="0">
                    <a:pos x="970" y="0"/>
                  </a:cxn>
                  <a:cxn ang="0">
                    <a:pos x="970" y="595"/>
                  </a:cxn>
                  <a:cxn ang="0">
                    <a:pos x="893" y="595"/>
                  </a:cxn>
                  <a:cxn ang="0">
                    <a:pos x="893" y="0"/>
                  </a:cxn>
                  <a:cxn ang="0">
                    <a:pos x="1339" y="10"/>
                  </a:cxn>
                  <a:cxn ang="0">
                    <a:pos x="1416" y="10"/>
                  </a:cxn>
                  <a:cxn ang="0">
                    <a:pos x="1416" y="595"/>
                  </a:cxn>
                  <a:cxn ang="0">
                    <a:pos x="1339" y="595"/>
                  </a:cxn>
                  <a:cxn ang="0">
                    <a:pos x="1339" y="10"/>
                  </a:cxn>
                </a:cxnLst>
                <a:rect l="0" t="0" r="r" b="b"/>
                <a:pathLst>
                  <a:path w="1416" h="595">
                    <a:moveTo>
                      <a:pt x="0" y="447"/>
                    </a:moveTo>
                    <a:lnTo>
                      <a:pt x="77" y="447"/>
                    </a:lnTo>
                    <a:lnTo>
                      <a:pt x="77" y="595"/>
                    </a:lnTo>
                    <a:lnTo>
                      <a:pt x="0" y="595"/>
                    </a:lnTo>
                    <a:lnTo>
                      <a:pt x="0" y="447"/>
                    </a:lnTo>
                    <a:close/>
                    <a:moveTo>
                      <a:pt x="447" y="183"/>
                    </a:moveTo>
                    <a:lnTo>
                      <a:pt x="523" y="183"/>
                    </a:lnTo>
                    <a:lnTo>
                      <a:pt x="523" y="595"/>
                    </a:lnTo>
                    <a:lnTo>
                      <a:pt x="447" y="595"/>
                    </a:lnTo>
                    <a:lnTo>
                      <a:pt x="447" y="183"/>
                    </a:lnTo>
                    <a:close/>
                    <a:moveTo>
                      <a:pt x="893" y="0"/>
                    </a:moveTo>
                    <a:lnTo>
                      <a:pt x="970" y="0"/>
                    </a:lnTo>
                    <a:lnTo>
                      <a:pt x="970" y="595"/>
                    </a:lnTo>
                    <a:lnTo>
                      <a:pt x="893" y="595"/>
                    </a:lnTo>
                    <a:lnTo>
                      <a:pt x="893" y="0"/>
                    </a:lnTo>
                    <a:close/>
                    <a:moveTo>
                      <a:pt x="1339" y="10"/>
                    </a:moveTo>
                    <a:lnTo>
                      <a:pt x="1416" y="10"/>
                    </a:lnTo>
                    <a:lnTo>
                      <a:pt x="1416" y="595"/>
                    </a:lnTo>
                    <a:lnTo>
                      <a:pt x="1339" y="595"/>
                    </a:lnTo>
                    <a:lnTo>
                      <a:pt x="1339" y="1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5" name="Freeform 57"/>
              <p:cNvSpPr>
                <a:spLocks noEditPoints="1"/>
              </p:cNvSpPr>
              <p:nvPr/>
            </p:nvSpPr>
            <p:spPr bwMode="auto">
              <a:xfrm>
                <a:off x="1201411" y="2080608"/>
                <a:ext cx="2066794" cy="1328969"/>
              </a:xfrm>
              <a:custGeom>
                <a:avLst/>
                <a:gdLst/>
                <a:ahLst/>
                <a:cxnLst>
                  <a:cxn ang="0">
                    <a:pos x="0" y="456"/>
                  </a:cxn>
                  <a:cxn ang="0">
                    <a:pos x="72" y="456"/>
                  </a:cxn>
                  <a:cxn ang="0">
                    <a:pos x="72" y="508"/>
                  </a:cxn>
                  <a:cxn ang="0">
                    <a:pos x="0" y="508"/>
                  </a:cxn>
                  <a:cxn ang="0">
                    <a:pos x="0" y="456"/>
                  </a:cxn>
                  <a:cxn ang="0">
                    <a:pos x="446" y="398"/>
                  </a:cxn>
                  <a:cxn ang="0">
                    <a:pos x="518" y="398"/>
                  </a:cxn>
                  <a:cxn ang="0">
                    <a:pos x="518" y="508"/>
                  </a:cxn>
                  <a:cxn ang="0">
                    <a:pos x="446" y="508"/>
                  </a:cxn>
                  <a:cxn ang="0">
                    <a:pos x="446" y="398"/>
                  </a:cxn>
                  <a:cxn ang="0">
                    <a:pos x="893" y="105"/>
                  </a:cxn>
                  <a:cxn ang="0">
                    <a:pos x="965" y="105"/>
                  </a:cxn>
                  <a:cxn ang="0">
                    <a:pos x="965" y="508"/>
                  </a:cxn>
                  <a:cxn ang="0">
                    <a:pos x="893" y="508"/>
                  </a:cxn>
                  <a:cxn ang="0">
                    <a:pos x="893" y="105"/>
                  </a:cxn>
                  <a:cxn ang="0">
                    <a:pos x="1339" y="0"/>
                  </a:cxn>
                  <a:cxn ang="0">
                    <a:pos x="1411" y="0"/>
                  </a:cxn>
                  <a:cxn ang="0">
                    <a:pos x="1411" y="508"/>
                  </a:cxn>
                  <a:cxn ang="0">
                    <a:pos x="1339" y="508"/>
                  </a:cxn>
                  <a:cxn ang="0">
                    <a:pos x="1339" y="0"/>
                  </a:cxn>
                </a:cxnLst>
                <a:rect l="0" t="0" r="r" b="b"/>
                <a:pathLst>
                  <a:path w="1411" h="508">
                    <a:moveTo>
                      <a:pt x="0" y="456"/>
                    </a:moveTo>
                    <a:lnTo>
                      <a:pt x="72" y="456"/>
                    </a:lnTo>
                    <a:lnTo>
                      <a:pt x="72" y="508"/>
                    </a:lnTo>
                    <a:lnTo>
                      <a:pt x="0" y="508"/>
                    </a:lnTo>
                    <a:lnTo>
                      <a:pt x="0" y="456"/>
                    </a:lnTo>
                    <a:close/>
                    <a:moveTo>
                      <a:pt x="446" y="398"/>
                    </a:moveTo>
                    <a:lnTo>
                      <a:pt x="518" y="398"/>
                    </a:lnTo>
                    <a:lnTo>
                      <a:pt x="518" y="508"/>
                    </a:lnTo>
                    <a:lnTo>
                      <a:pt x="446" y="508"/>
                    </a:lnTo>
                    <a:lnTo>
                      <a:pt x="446" y="398"/>
                    </a:lnTo>
                    <a:close/>
                    <a:moveTo>
                      <a:pt x="893" y="105"/>
                    </a:moveTo>
                    <a:lnTo>
                      <a:pt x="965" y="105"/>
                    </a:lnTo>
                    <a:lnTo>
                      <a:pt x="965" y="508"/>
                    </a:lnTo>
                    <a:lnTo>
                      <a:pt x="893" y="508"/>
                    </a:lnTo>
                    <a:lnTo>
                      <a:pt x="893" y="105"/>
                    </a:lnTo>
                    <a:close/>
                    <a:moveTo>
                      <a:pt x="1339" y="0"/>
                    </a:moveTo>
                    <a:lnTo>
                      <a:pt x="1411" y="0"/>
                    </a:lnTo>
                    <a:lnTo>
                      <a:pt x="1411" y="508"/>
                    </a:lnTo>
                    <a:lnTo>
                      <a:pt x="1339" y="508"/>
                    </a:ln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6" name="Freeform 58"/>
              <p:cNvSpPr>
                <a:spLocks noEditPoints="1"/>
              </p:cNvSpPr>
              <p:nvPr/>
            </p:nvSpPr>
            <p:spPr bwMode="auto">
              <a:xfrm>
                <a:off x="1305410" y="2507029"/>
                <a:ext cx="2074118" cy="902548"/>
              </a:xfrm>
              <a:custGeom>
                <a:avLst/>
                <a:gdLst/>
                <a:ahLst/>
                <a:cxnLst>
                  <a:cxn ang="0">
                    <a:pos x="0" y="249"/>
                  </a:cxn>
                  <a:cxn ang="0">
                    <a:pos x="77" y="249"/>
                  </a:cxn>
                  <a:cxn ang="0">
                    <a:pos x="77" y="345"/>
                  </a:cxn>
                  <a:cxn ang="0">
                    <a:pos x="0" y="345"/>
                  </a:cxn>
                  <a:cxn ang="0">
                    <a:pos x="0" y="249"/>
                  </a:cxn>
                  <a:cxn ang="0">
                    <a:pos x="446" y="254"/>
                  </a:cxn>
                  <a:cxn ang="0">
                    <a:pos x="523" y="254"/>
                  </a:cxn>
                  <a:cxn ang="0">
                    <a:pos x="523" y="345"/>
                  </a:cxn>
                  <a:cxn ang="0">
                    <a:pos x="446" y="345"/>
                  </a:cxn>
                  <a:cxn ang="0">
                    <a:pos x="446" y="254"/>
                  </a:cxn>
                  <a:cxn ang="0">
                    <a:pos x="893" y="259"/>
                  </a:cxn>
                  <a:cxn ang="0">
                    <a:pos x="970" y="259"/>
                  </a:cxn>
                  <a:cxn ang="0">
                    <a:pos x="970" y="345"/>
                  </a:cxn>
                  <a:cxn ang="0">
                    <a:pos x="893" y="345"/>
                  </a:cxn>
                  <a:cxn ang="0">
                    <a:pos x="893" y="259"/>
                  </a:cxn>
                  <a:cxn ang="0">
                    <a:pos x="1339" y="0"/>
                  </a:cxn>
                  <a:cxn ang="0">
                    <a:pos x="1416" y="0"/>
                  </a:cxn>
                  <a:cxn ang="0">
                    <a:pos x="1416" y="345"/>
                  </a:cxn>
                  <a:cxn ang="0">
                    <a:pos x="1339" y="345"/>
                  </a:cxn>
                  <a:cxn ang="0">
                    <a:pos x="1339" y="0"/>
                  </a:cxn>
                </a:cxnLst>
                <a:rect l="0" t="0" r="r" b="b"/>
                <a:pathLst>
                  <a:path w="1416" h="345">
                    <a:moveTo>
                      <a:pt x="0" y="249"/>
                    </a:moveTo>
                    <a:lnTo>
                      <a:pt x="77" y="249"/>
                    </a:lnTo>
                    <a:lnTo>
                      <a:pt x="77" y="345"/>
                    </a:lnTo>
                    <a:lnTo>
                      <a:pt x="0" y="345"/>
                    </a:lnTo>
                    <a:lnTo>
                      <a:pt x="0" y="249"/>
                    </a:lnTo>
                    <a:close/>
                    <a:moveTo>
                      <a:pt x="446" y="254"/>
                    </a:moveTo>
                    <a:lnTo>
                      <a:pt x="523" y="254"/>
                    </a:lnTo>
                    <a:lnTo>
                      <a:pt x="523" y="345"/>
                    </a:lnTo>
                    <a:lnTo>
                      <a:pt x="446" y="345"/>
                    </a:lnTo>
                    <a:lnTo>
                      <a:pt x="446" y="254"/>
                    </a:lnTo>
                    <a:close/>
                    <a:moveTo>
                      <a:pt x="893" y="259"/>
                    </a:moveTo>
                    <a:lnTo>
                      <a:pt x="970" y="259"/>
                    </a:lnTo>
                    <a:lnTo>
                      <a:pt x="970" y="345"/>
                    </a:lnTo>
                    <a:lnTo>
                      <a:pt x="893" y="345"/>
                    </a:lnTo>
                    <a:lnTo>
                      <a:pt x="893" y="259"/>
                    </a:lnTo>
                    <a:close/>
                    <a:moveTo>
                      <a:pt x="1339" y="0"/>
                    </a:moveTo>
                    <a:lnTo>
                      <a:pt x="1416" y="0"/>
                    </a:lnTo>
                    <a:lnTo>
                      <a:pt x="1416" y="345"/>
                    </a:lnTo>
                    <a:lnTo>
                      <a:pt x="1339" y="345"/>
                    </a:lnTo>
                    <a:lnTo>
                      <a:pt x="1339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7" name="Freeform 59"/>
              <p:cNvSpPr>
                <a:spLocks noEditPoints="1"/>
              </p:cNvSpPr>
              <p:nvPr/>
            </p:nvSpPr>
            <p:spPr bwMode="auto">
              <a:xfrm>
                <a:off x="984625" y="3001468"/>
                <a:ext cx="55661" cy="52322"/>
              </a:xfrm>
              <a:custGeom>
                <a:avLst/>
                <a:gdLst/>
                <a:ahLst/>
                <a:cxnLst>
                  <a:cxn ang="0">
                    <a:pos x="19" y="20"/>
                  </a:cxn>
                  <a:cxn ang="0">
                    <a:pos x="19" y="10"/>
                  </a:cxn>
                  <a:cxn ang="0">
                    <a:pos x="19" y="0"/>
                  </a:cxn>
                  <a:cxn ang="0">
                    <a:pos x="19" y="20"/>
                  </a:cxn>
                  <a:cxn ang="0">
                    <a:pos x="0" y="20"/>
                  </a:cxn>
                  <a:cxn ang="0">
                    <a:pos x="38" y="20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20">
                    <a:moveTo>
                      <a:pt x="19" y="20"/>
                    </a:moveTo>
                    <a:lnTo>
                      <a:pt x="19" y="10"/>
                    </a:lnTo>
                    <a:lnTo>
                      <a:pt x="19" y="0"/>
                    </a:lnTo>
                    <a:lnTo>
                      <a:pt x="19" y="20"/>
                    </a:lnTo>
                    <a:close/>
                    <a:moveTo>
                      <a:pt x="0" y="20"/>
                    </a:moveTo>
                    <a:lnTo>
                      <a:pt x="38" y="20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8" name="Freeform 60"/>
              <p:cNvSpPr>
                <a:spLocks noEditPoints="1"/>
              </p:cNvSpPr>
              <p:nvPr/>
            </p:nvSpPr>
            <p:spPr bwMode="auto">
              <a:xfrm>
                <a:off x="1120848" y="2996236"/>
                <a:ext cx="55661" cy="62786"/>
              </a:xfrm>
              <a:custGeom>
                <a:avLst/>
                <a:gdLst/>
                <a:ahLst/>
                <a:cxnLst>
                  <a:cxn ang="0">
                    <a:pos x="16" y="22"/>
                  </a:cxn>
                  <a:cxn ang="0">
                    <a:pos x="16" y="12"/>
                  </a:cxn>
                  <a:cxn ang="0">
                    <a:pos x="16" y="2"/>
                  </a:cxn>
                  <a:cxn ang="0">
                    <a:pos x="21" y="2"/>
                  </a:cxn>
                  <a:cxn ang="0">
                    <a:pos x="21" y="12"/>
                  </a:cxn>
                  <a:cxn ang="0">
                    <a:pos x="21" y="22"/>
                  </a:cxn>
                  <a:cxn ang="0">
                    <a:pos x="16" y="22"/>
                  </a:cxn>
                  <a:cxn ang="0">
                    <a:pos x="0" y="19"/>
                  </a:cxn>
                  <a:cxn ang="0">
                    <a:pos x="38" y="19"/>
                  </a:cxn>
                  <a:cxn ang="0">
                    <a:pos x="38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24">
                    <a:moveTo>
                      <a:pt x="16" y="22"/>
                    </a:moveTo>
                    <a:lnTo>
                      <a:pt x="16" y="12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1" y="12"/>
                    </a:lnTo>
                    <a:lnTo>
                      <a:pt x="21" y="22"/>
                    </a:lnTo>
                    <a:lnTo>
                      <a:pt x="16" y="22"/>
                    </a:lnTo>
                    <a:close/>
                    <a:moveTo>
                      <a:pt x="0" y="19"/>
                    </a:moveTo>
                    <a:lnTo>
                      <a:pt x="38" y="19"/>
                    </a:lnTo>
                    <a:lnTo>
                      <a:pt x="38" y="24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09" name="Freeform 61"/>
              <p:cNvSpPr>
                <a:spLocks noEditPoints="1"/>
              </p:cNvSpPr>
              <p:nvPr/>
            </p:nvSpPr>
            <p:spPr bwMode="auto">
              <a:xfrm>
                <a:off x="1637913" y="2211412"/>
                <a:ext cx="57126" cy="251144"/>
              </a:xfrm>
              <a:custGeom>
                <a:avLst/>
                <a:gdLst/>
                <a:ahLst/>
                <a:cxnLst>
                  <a:cxn ang="0">
                    <a:pos x="19" y="96"/>
                  </a:cxn>
                  <a:cxn ang="0">
                    <a:pos x="19" y="48"/>
                  </a:cxn>
                  <a:cxn ang="0">
                    <a:pos x="19" y="0"/>
                  </a:cxn>
                  <a:cxn ang="0">
                    <a:pos x="19" y="96"/>
                  </a:cxn>
                  <a:cxn ang="0">
                    <a:pos x="0" y="96"/>
                  </a:cxn>
                  <a:cxn ang="0">
                    <a:pos x="39" y="96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96">
                    <a:moveTo>
                      <a:pt x="19" y="96"/>
                    </a:moveTo>
                    <a:lnTo>
                      <a:pt x="19" y="48"/>
                    </a:lnTo>
                    <a:lnTo>
                      <a:pt x="19" y="0"/>
                    </a:lnTo>
                    <a:lnTo>
                      <a:pt x="19" y="96"/>
                    </a:lnTo>
                    <a:close/>
                    <a:moveTo>
                      <a:pt x="0" y="96"/>
                    </a:moveTo>
                    <a:lnTo>
                      <a:pt x="39" y="96"/>
                    </a:lnTo>
                    <a:lnTo>
                      <a:pt x="0" y="96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0" name="Freeform 62"/>
              <p:cNvSpPr>
                <a:spLocks noEditPoints="1"/>
              </p:cNvSpPr>
              <p:nvPr/>
            </p:nvSpPr>
            <p:spPr bwMode="auto">
              <a:xfrm>
                <a:off x="1774137" y="2206179"/>
                <a:ext cx="57126" cy="261608"/>
              </a:xfrm>
              <a:custGeom>
                <a:avLst/>
                <a:gdLst/>
                <a:ahLst/>
                <a:cxnLst>
                  <a:cxn ang="0">
                    <a:pos x="17" y="98"/>
                  </a:cxn>
                  <a:cxn ang="0">
                    <a:pos x="17" y="50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50"/>
                  </a:cxn>
                  <a:cxn ang="0">
                    <a:pos x="22" y="98"/>
                  </a:cxn>
                  <a:cxn ang="0">
                    <a:pos x="17" y="98"/>
                  </a:cxn>
                  <a:cxn ang="0">
                    <a:pos x="0" y="96"/>
                  </a:cxn>
                  <a:cxn ang="0">
                    <a:pos x="39" y="96"/>
                  </a:cxn>
                  <a:cxn ang="0">
                    <a:pos x="39" y="100"/>
                  </a:cxn>
                  <a:cxn ang="0">
                    <a:pos x="0" y="100"/>
                  </a:cxn>
                  <a:cxn ang="0">
                    <a:pos x="0" y="96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9" h="100">
                    <a:moveTo>
                      <a:pt x="17" y="98"/>
                    </a:moveTo>
                    <a:lnTo>
                      <a:pt x="17" y="50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50"/>
                    </a:lnTo>
                    <a:lnTo>
                      <a:pt x="22" y="98"/>
                    </a:lnTo>
                    <a:lnTo>
                      <a:pt x="17" y="98"/>
                    </a:lnTo>
                    <a:close/>
                    <a:moveTo>
                      <a:pt x="0" y="96"/>
                    </a:moveTo>
                    <a:lnTo>
                      <a:pt x="39" y="96"/>
                    </a:lnTo>
                    <a:lnTo>
                      <a:pt x="39" y="100"/>
                    </a:lnTo>
                    <a:lnTo>
                      <a:pt x="0" y="100"/>
                    </a:lnTo>
                    <a:lnTo>
                      <a:pt x="0" y="96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1" name="Freeform 63"/>
              <p:cNvSpPr>
                <a:spLocks noEditPoints="1"/>
              </p:cNvSpPr>
              <p:nvPr/>
            </p:nvSpPr>
            <p:spPr bwMode="auto">
              <a:xfrm>
                <a:off x="2292666" y="1685579"/>
                <a:ext cx="55661" cy="350555"/>
              </a:xfrm>
              <a:custGeom>
                <a:avLst/>
                <a:gdLst/>
                <a:ahLst/>
                <a:cxnLst>
                  <a:cxn ang="0">
                    <a:pos x="19" y="134"/>
                  </a:cxn>
                  <a:cxn ang="0">
                    <a:pos x="19" y="67"/>
                  </a:cxn>
                  <a:cxn ang="0">
                    <a:pos x="19" y="0"/>
                  </a:cxn>
                  <a:cxn ang="0">
                    <a:pos x="19" y="134"/>
                  </a:cxn>
                  <a:cxn ang="0">
                    <a:pos x="0" y="134"/>
                  </a:cxn>
                  <a:cxn ang="0">
                    <a:pos x="38" y="134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34">
                    <a:moveTo>
                      <a:pt x="19" y="134"/>
                    </a:moveTo>
                    <a:lnTo>
                      <a:pt x="19" y="67"/>
                    </a:lnTo>
                    <a:lnTo>
                      <a:pt x="19" y="0"/>
                    </a:lnTo>
                    <a:lnTo>
                      <a:pt x="19" y="134"/>
                    </a:lnTo>
                    <a:close/>
                    <a:moveTo>
                      <a:pt x="0" y="134"/>
                    </a:moveTo>
                    <a:lnTo>
                      <a:pt x="38" y="134"/>
                    </a:lnTo>
                    <a:lnTo>
                      <a:pt x="0" y="13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2" name="Freeform 64"/>
              <p:cNvSpPr>
                <a:spLocks noEditPoints="1"/>
              </p:cNvSpPr>
              <p:nvPr/>
            </p:nvSpPr>
            <p:spPr bwMode="auto">
              <a:xfrm>
                <a:off x="2428890" y="1677731"/>
                <a:ext cx="55661" cy="363635"/>
              </a:xfrm>
              <a:custGeom>
                <a:avLst/>
                <a:gdLst/>
                <a:ahLst/>
                <a:cxnLst>
                  <a:cxn ang="0">
                    <a:pos x="16" y="137"/>
                  </a:cxn>
                  <a:cxn ang="0">
                    <a:pos x="16" y="70"/>
                  </a:cxn>
                  <a:cxn ang="0">
                    <a:pos x="16" y="3"/>
                  </a:cxn>
                  <a:cxn ang="0">
                    <a:pos x="21" y="3"/>
                  </a:cxn>
                  <a:cxn ang="0">
                    <a:pos x="21" y="70"/>
                  </a:cxn>
                  <a:cxn ang="0">
                    <a:pos x="21" y="137"/>
                  </a:cxn>
                  <a:cxn ang="0">
                    <a:pos x="16" y="137"/>
                  </a:cxn>
                  <a:cxn ang="0">
                    <a:pos x="0" y="134"/>
                  </a:cxn>
                  <a:cxn ang="0">
                    <a:pos x="38" y="134"/>
                  </a:cxn>
                  <a:cxn ang="0">
                    <a:pos x="38" y="139"/>
                  </a:cxn>
                  <a:cxn ang="0">
                    <a:pos x="0" y="139"/>
                  </a:cxn>
                  <a:cxn ang="0">
                    <a:pos x="0" y="13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39">
                    <a:moveTo>
                      <a:pt x="16" y="137"/>
                    </a:moveTo>
                    <a:lnTo>
                      <a:pt x="16" y="70"/>
                    </a:lnTo>
                    <a:lnTo>
                      <a:pt x="16" y="3"/>
                    </a:lnTo>
                    <a:lnTo>
                      <a:pt x="21" y="3"/>
                    </a:lnTo>
                    <a:lnTo>
                      <a:pt x="21" y="70"/>
                    </a:lnTo>
                    <a:lnTo>
                      <a:pt x="21" y="137"/>
                    </a:lnTo>
                    <a:lnTo>
                      <a:pt x="16" y="137"/>
                    </a:lnTo>
                    <a:close/>
                    <a:moveTo>
                      <a:pt x="0" y="134"/>
                    </a:moveTo>
                    <a:lnTo>
                      <a:pt x="38" y="134"/>
                    </a:lnTo>
                    <a:lnTo>
                      <a:pt x="38" y="139"/>
                    </a:lnTo>
                    <a:lnTo>
                      <a:pt x="0" y="139"/>
                    </a:lnTo>
                    <a:lnTo>
                      <a:pt x="0" y="13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3" name="Freeform 65"/>
              <p:cNvSpPr>
                <a:spLocks noEditPoints="1"/>
              </p:cNvSpPr>
              <p:nvPr/>
            </p:nvSpPr>
            <p:spPr bwMode="auto">
              <a:xfrm>
                <a:off x="2945955" y="1696044"/>
                <a:ext cx="55661" cy="376716"/>
              </a:xfrm>
              <a:custGeom>
                <a:avLst/>
                <a:gdLst/>
                <a:ahLst/>
                <a:cxnLst>
                  <a:cxn ang="0">
                    <a:pos x="19" y="144"/>
                  </a:cxn>
                  <a:cxn ang="0">
                    <a:pos x="19" y="72"/>
                  </a:cxn>
                  <a:cxn ang="0">
                    <a:pos x="19" y="0"/>
                  </a:cxn>
                  <a:cxn ang="0">
                    <a:pos x="19" y="144"/>
                  </a:cxn>
                  <a:cxn ang="0">
                    <a:pos x="0" y="144"/>
                  </a:cxn>
                  <a:cxn ang="0">
                    <a:pos x="38" y="144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44">
                    <a:moveTo>
                      <a:pt x="19" y="144"/>
                    </a:moveTo>
                    <a:lnTo>
                      <a:pt x="19" y="72"/>
                    </a:lnTo>
                    <a:lnTo>
                      <a:pt x="19" y="0"/>
                    </a:lnTo>
                    <a:lnTo>
                      <a:pt x="19" y="144"/>
                    </a:lnTo>
                    <a:close/>
                    <a:moveTo>
                      <a:pt x="0" y="144"/>
                    </a:moveTo>
                    <a:lnTo>
                      <a:pt x="38" y="144"/>
                    </a:lnTo>
                    <a:lnTo>
                      <a:pt x="0" y="14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4" name="Freeform 66"/>
              <p:cNvSpPr>
                <a:spLocks noEditPoints="1"/>
              </p:cNvSpPr>
              <p:nvPr/>
            </p:nvSpPr>
            <p:spPr bwMode="auto">
              <a:xfrm>
                <a:off x="3082179" y="1690811"/>
                <a:ext cx="55661" cy="389796"/>
              </a:xfrm>
              <a:custGeom>
                <a:avLst/>
                <a:gdLst/>
                <a:ahLst/>
                <a:cxnLst>
                  <a:cxn ang="0">
                    <a:pos x="17" y="146"/>
                  </a:cxn>
                  <a:cxn ang="0">
                    <a:pos x="17" y="74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74"/>
                  </a:cxn>
                  <a:cxn ang="0">
                    <a:pos x="22" y="146"/>
                  </a:cxn>
                  <a:cxn ang="0">
                    <a:pos x="17" y="146"/>
                  </a:cxn>
                  <a:cxn ang="0">
                    <a:pos x="0" y="144"/>
                  </a:cxn>
                  <a:cxn ang="0">
                    <a:pos x="38" y="144"/>
                  </a:cxn>
                  <a:cxn ang="0">
                    <a:pos x="38" y="149"/>
                  </a:cxn>
                  <a:cxn ang="0">
                    <a:pos x="0" y="149"/>
                  </a:cxn>
                  <a:cxn ang="0">
                    <a:pos x="0" y="14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49">
                    <a:moveTo>
                      <a:pt x="17" y="146"/>
                    </a:moveTo>
                    <a:lnTo>
                      <a:pt x="17" y="74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74"/>
                    </a:lnTo>
                    <a:lnTo>
                      <a:pt x="22" y="146"/>
                    </a:lnTo>
                    <a:lnTo>
                      <a:pt x="17" y="146"/>
                    </a:lnTo>
                    <a:close/>
                    <a:moveTo>
                      <a:pt x="0" y="144"/>
                    </a:moveTo>
                    <a:lnTo>
                      <a:pt x="38" y="144"/>
                    </a:lnTo>
                    <a:lnTo>
                      <a:pt x="38" y="149"/>
                    </a:lnTo>
                    <a:lnTo>
                      <a:pt x="0" y="149"/>
                    </a:lnTo>
                    <a:lnTo>
                      <a:pt x="0" y="14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5" name="Freeform 67"/>
              <p:cNvSpPr>
                <a:spLocks noEditPoints="1"/>
              </p:cNvSpPr>
              <p:nvPr/>
            </p:nvSpPr>
            <p:spPr bwMode="auto">
              <a:xfrm>
                <a:off x="1095947" y="3265692"/>
                <a:ext cx="49802" cy="26161"/>
              </a:xfrm>
              <a:custGeom>
                <a:avLst/>
                <a:gdLst/>
                <a:ahLst/>
                <a:cxnLst>
                  <a:cxn ang="0">
                    <a:pos x="17" y="10"/>
                  </a:cxn>
                  <a:cxn ang="0">
                    <a:pos x="17" y="5"/>
                  </a:cxn>
                  <a:cxn ang="0">
                    <a:pos x="17" y="0"/>
                  </a:cxn>
                  <a:cxn ang="0">
                    <a:pos x="17" y="10"/>
                  </a:cxn>
                  <a:cxn ang="0">
                    <a:pos x="0" y="10"/>
                  </a:cxn>
                  <a:cxn ang="0">
                    <a:pos x="34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0">
                    <a:moveTo>
                      <a:pt x="17" y="10"/>
                    </a:moveTo>
                    <a:lnTo>
                      <a:pt x="17" y="5"/>
                    </a:lnTo>
                    <a:lnTo>
                      <a:pt x="17" y="0"/>
                    </a:lnTo>
                    <a:lnTo>
                      <a:pt x="17" y="10"/>
                    </a:lnTo>
                    <a:close/>
                    <a:moveTo>
                      <a:pt x="0" y="10"/>
                    </a:moveTo>
                    <a:lnTo>
                      <a:pt x="34" y="10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6" name="Freeform 68"/>
              <p:cNvSpPr>
                <a:spLocks noEditPoints="1"/>
              </p:cNvSpPr>
              <p:nvPr/>
            </p:nvSpPr>
            <p:spPr bwMode="auto">
              <a:xfrm>
                <a:off x="1232171" y="3260460"/>
                <a:ext cx="49802" cy="36625"/>
              </a:xfrm>
              <a:custGeom>
                <a:avLst/>
                <a:gdLst/>
                <a:ahLst/>
                <a:cxnLst>
                  <a:cxn ang="0">
                    <a:pos x="15" y="12"/>
                  </a:cxn>
                  <a:cxn ang="0">
                    <a:pos x="15" y="7"/>
                  </a:cxn>
                  <a:cxn ang="0">
                    <a:pos x="15" y="2"/>
                  </a:cxn>
                  <a:cxn ang="0">
                    <a:pos x="20" y="2"/>
                  </a:cxn>
                  <a:cxn ang="0">
                    <a:pos x="20" y="7"/>
                  </a:cxn>
                  <a:cxn ang="0">
                    <a:pos x="20" y="12"/>
                  </a:cxn>
                  <a:cxn ang="0">
                    <a:pos x="15" y="12"/>
                  </a:cxn>
                  <a:cxn ang="0">
                    <a:pos x="0" y="9"/>
                  </a:cxn>
                  <a:cxn ang="0">
                    <a:pos x="34" y="9"/>
                  </a:cxn>
                  <a:cxn ang="0">
                    <a:pos x="34" y="14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14">
                    <a:moveTo>
                      <a:pt x="15" y="12"/>
                    </a:moveTo>
                    <a:lnTo>
                      <a:pt x="15" y="7"/>
                    </a:lnTo>
                    <a:lnTo>
                      <a:pt x="15" y="2"/>
                    </a:lnTo>
                    <a:lnTo>
                      <a:pt x="20" y="2"/>
                    </a:lnTo>
                    <a:lnTo>
                      <a:pt x="20" y="7"/>
                    </a:lnTo>
                    <a:lnTo>
                      <a:pt x="20" y="12"/>
                    </a:lnTo>
                    <a:lnTo>
                      <a:pt x="15" y="12"/>
                    </a:lnTo>
                    <a:close/>
                    <a:moveTo>
                      <a:pt x="0" y="9"/>
                    </a:moveTo>
                    <a:lnTo>
                      <a:pt x="34" y="9"/>
                    </a:lnTo>
                    <a:lnTo>
                      <a:pt x="34" y="14"/>
                    </a:lnTo>
                    <a:lnTo>
                      <a:pt x="0" y="14"/>
                    </a:lnTo>
                    <a:lnTo>
                      <a:pt x="0" y="9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7" name="Freeform 69"/>
              <p:cNvSpPr>
                <a:spLocks noEditPoints="1"/>
              </p:cNvSpPr>
              <p:nvPr/>
            </p:nvSpPr>
            <p:spPr bwMode="auto">
              <a:xfrm>
                <a:off x="1750701" y="3090415"/>
                <a:ext cx="49802" cy="88947"/>
              </a:xfrm>
              <a:custGeom>
                <a:avLst/>
                <a:gdLst/>
                <a:ahLst/>
                <a:cxnLst>
                  <a:cxn ang="0">
                    <a:pos x="17" y="34"/>
                  </a:cxn>
                  <a:cxn ang="0">
                    <a:pos x="17" y="17"/>
                  </a:cxn>
                  <a:cxn ang="0">
                    <a:pos x="17" y="0"/>
                  </a:cxn>
                  <a:cxn ang="0">
                    <a:pos x="17" y="34"/>
                  </a:cxn>
                  <a:cxn ang="0">
                    <a:pos x="0" y="34"/>
                  </a:cxn>
                  <a:cxn ang="0">
                    <a:pos x="34" y="34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34">
                    <a:moveTo>
                      <a:pt x="17" y="34"/>
                    </a:moveTo>
                    <a:lnTo>
                      <a:pt x="17" y="17"/>
                    </a:lnTo>
                    <a:lnTo>
                      <a:pt x="17" y="0"/>
                    </a:lnTo>
                    <a:lnTo>
                      <a:pt x="17" y="34"/>
                    </a:lnTo>
                    <a:close/>
                    <a:moveTo>
                      <a:pt x="0" y="34"/>
                    </a:moveTo>
                    <a:lnTo>
                      <a:pt x="34" y="34"/>
                    </a:lnTo>
                    <a:lnTo>
                      <a:pt x="0" y="34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8" name="Freeform 70"/>
              <p:cNvSpPr>
                <a:spLocks noEditPoints="1"/>
              </p:cNvSpPr>
              <p:nvPr/>
            </p:nvSpPr>
            <p:spPr bwMode="auto">
              <a:xfrm>
                <a:off x="1886924" y="3085183"/>
                <a:ext cx="49802" cy="99411"/>
              </a:xfrm>
              <a:custGeom>
                <a:avLst/>
                <a:gdLst/>
                <a:ahLst/>
                <a:cxnLst>
                  <a:cxn ang="0">
                    <a:pos x="14" y="36"/>
                  </a:cxn>
                  <a:cxn ang="0">
                    <a:pos x="14" y="19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19"/>
                  </a:cxn>
                  <a:cxn ang="0">
                    <a:pos x="19" y="36"/>
                  </a:cxn>
                  <a:cxn ang="0">
                    <a:pos x="14" y="36"/>
                  </a:cxn>
                  <a:cxn ang="0">
                    <a:pos x="0" y="33"/>
                  </a:cxn>
                  <a:cxn ang="0">
                    <a:pos x="34" y="33"/>
                  </a:cxn>
                  <a:cxn ang="0">
                    <a:pos x="34" y="38"/>
                  </a:cxn>
                  <a:cxn ang="0">
                    <a:pos x="0" y="38"/>
                  </a:cxn>
                  <a:cxn ang="0">
                    <a:pos x="0" y="33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4" h="38">
                    <a:moveTo>
                      <a:pt x="14" y="36"/>
                    </a:moveTo>
                    <a:lnTo>
                      <a:pt x="14" y="19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19"/>
                    </a:lnTo>
                    <a:lnTo>
                      <a:pt x="19" y="36"/>
                    </a:lnTo>
                    <a:lnTo>
                      <a:pt x="14" y="36"/>
                    </a:lnTo>
                    <a:close/>
                    <a:moveTo>
                      <a:pt x="0" y="33"/>
                    </a:moveTo>
                    <a:lnTo>
                      <a:pt x="34" y="33"/>
                    </a:lnTo>
                    <a:lnTo>
                      <a:pt x="34" y="38"/>
                    </a:lnTo>
                    <a:lnTo>
                      <a:pt x="0" y="38"/>
                    </a:lnTo>
                    <a:lnTo>
                      <a:pt x="0" y="33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19" name="Freeform 71"/>
              <p:cNvSpPr>
                <a:spLocks noEditPoints="1"/>
              </p:cNvSpPr>
              <p:nvPr/>
            </p:nvSpPr>
            <p:spPr bwMode="auto">
              <a:xfrm>
                <a:off x="2403989" y="2300358"/>
                <a:ext cx="49802" cy="125572"/>
              </a:xfrm>
              <a:custGeom>
                <a:avLst/>
                <a:gdLst/>
                <a:ahLst/>
                <a:cxnLst>
                  <a:cxn ang="0">
                    <a:pos x="17" y="48"/>
                  </a:cxn>
                  <a:cxn ang="0">
                    <a:pos x="17" y="24"/>
                  </a:cxn>
                  <a:cxn ang="0">
                    <a:pos x="17" y="0"/>
                  </a:cxn>
                  <a:cxn ang="0">
                    <a:pos x="17" y="48"/>
                  </a:cxn>
                  <a:cxn ang="0">
                    <a:pos x="0" y="48"/>
                  </a:cxn>
                  <a:cxn ang="0">
                    <a:pos x="34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48">
                    <a:moveTo>
                      <a:pt x="17" y="48"/>
                    </a:moveTo>
                    <a:lnTo>
                      <a:pt x="17" y="24"/>
                    </a:lnTo>
                    <a:lnTo>
                      <a:pt x="17" y="0"/>
                    </a:lnTo>
                    <a:lnTo>
                      <a:pt x="17" y="48"/>
                    </a:lnTo>
                    <a:close/>
                    <a:moveTo>
                      <a:pt x="0" y="48"/>
                    </a:moveTo>
                    <a:lnTo>
                      <a:pt x="34" y="48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0" name="Freeform 72"/>
              <p:cNvSpPr>
                <a:spLocks noEditPoints="1"/>
              </p:cNvSpPr>
              <p:nvPr/>
            </p:nvSpPr>
            <p:spPr bwMode="auto">
              <a:xfrm>
                <a:off x="2540213" y="2292510"/>
                <a:ext cx="49802" cy="138652"/>
              </a:xfrm>
              <a:custGeom>
                <a:avLst/>
                <a:gdLst/>
                <a:ahLst/>
                <a:cxnLst>
                  <a:cxn ang="0">
                    <a:pos x="15" y="51"/>
                  </a:cxn>
                  <a:cxn ang="0">
                    <a:pos x="15" y="27"/>
                  </a:cxn>
                  <a:cxn ang="0">
                    <a:pos x="15" y="3"/>
                  </a:cxn>
                  <a:cxn ang="0">
                    <a:pos x="20" y="3"/>
                  </a:cxn>
                  <a:cxn ang="0">
                    <a:pos x="20" y="27"/>
                  </a:cxn>
                  <a:cxn ang="0">
                    <a:pos x="20" y="51"/>
                  </a:cxn>
                  <a:cxn ang="0">
                    <a:pos x="15" y="51"/>
                  </a:cxn>
                  <a:cxn ang="0">
                    <a:pos x="0" y="48"/>
                  </a:cxn>
                  <a:cxn ang="0">
                    <a:pos x="34" y="48"/>
                  </a:cxn>
                  <a:cxn ang="0">
                    <a:pos x="34" y="53"/>
                  </a:cxn>
                  <a:cxn ang="0">
                    <a:pos x="0" y="53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3">
                    <a:moveTo>
                      <a:pt x="15" y="51"/>
                    </a:moveTo>
                    <a:lnTo>
                      <a:pt x="15" y="27"/>
                    </a:lnTo>
                    <a:lnTo>
                      <a:pt x="15" y="3"/>
                    </a:lnTo>
                    <a:lnTo>
                      <a:pt x="20" y="3"/>
                    </a:lnTo>
                    <a:lnTo>
                      <a:pt x="20" y="27"/>
                    </a:lnTo>
                    <a:lnTo>
                      <a:pt x="20" y="51"/>
                    </a:lnTo>
                    <a:lnTo>
                      <a:pt x="15" y="51"/>
                    </a:lnTo>
                    <a:close/>
                    <a:moveTo>
                      <a:pt x="0" y="48"/>
                    </a:moveTo>
                    <a:lnTo>
                      <a:pt x="34" y="48"/>
                    </a:lnTo>
                    <a:lnTo>
                      <a:pt x="34" y="53"/>
                    </a:lnTo>
                    <a:lnTo>
                      <a:pt x="0" y="53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1" name="Freeform 73"/>
              <p:cNvSpPr>
                <a:spLocks noEditPoints="1"/>
              </p:cNvSpPr>
              <p:nvPr/>
            </p:nvSpPr>
            <p:spPr bwMode="auto">
              <a:xfrm>
                <a:off x="3058742" y="1934107"/>
                <a:ext cx="48337" cy="303465"/>
              </a:xfrm>
              <a:custGeom>
                <a:avLst/>
                <a:gdLst/>
                <a:ahLst/>
                <a:cxnLst>
                  <a:cxn ang="0">
                    <a:pos x="17" y="116"/>
                  </a:cxn>
                  <a:cxn ang="0">
                    <a:pos x="17" y="58"/>
                  </a:cxn>
                  <a:cxn ang="0">
                    <a:pos x="17" y="0"/>
                  </a:cxn>
                  <a:cxn ang="0">
                    <a:pos x="17" y="116"/>
                  </a:cxn>
                  <a:cxn ang="0">
                    <a:pos x="0" y="116"/>
                  </a:cxn>
                  <a:cxn ang="0">
                    <a:pos x="33" y="116"/>
                  </a:cxn>
                  <a:cxn ang="0">
                    <a:pos x="0" y="116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116">
                    <a:moveTo>
                      <a:pt x="17" y="116"/>
                    </a:moveTo>
                    <a:lnTo>
                      <a:pt x="17" y="58"/>
                    </a:lnTo>
                    <a:lnTo>
                      <a:pt x="17" y="0"/>
                    </a:lnTo>
                    <a:lnTo>
                      <a:pt x="17" y="116"/>
                    </a:lnTo>
                    <a:close/>
                    <a:moveTo>
                      <a:pt x="0" y="116"/>
                    </a:moveTo>
                    <a:lnTo>
                      <a:pt x="33" y="116"/>
                    </a:lnTo>
                    <a:lnTo>
                      <a:pt x="0" y="116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2" name="Freeform 74"/>
              <p:cNvSpPr>
                <a:spLocks noEditPoints="1"/>
              </p:cNvSpPr>
              <p:nvPr/>
            </p:nvSpPr>
            <p:spPr bwMode="auto">
              <a:xfrm>
                <a:off x="3194966" y="1928875"/>
                <a:ext cx="48337" cy="313930"/>
              </a:xfrm>
              <a:custGeom>
                <a:avLst/>
                <a:gdLst/>
                <a:ahLst/>
                <a:cxnLst>
                  <a:cxn ang="0">
                    <a:pos x="14" y="118"/>
                  </a:cxn>
                  <a:cxn ang="0">
                    <a:pos x="14" y="60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60"/>
                  </a:cxn>
                  <a:cxn ang="0">
                    <a:pos x="19" y="118"/>
                  </a:cxn>
                  <a:cxn ang="0">
                    <a:pos x="14" y="118"/>
                  </a:cxn>
                  <a:cxn ang="0">
                    <a:pos x="0" y="115"/>
                  </a:cxn>
                  <a:cxn ang="0">
                    <a:pos x="33" y="115"/>
                  </a:cxn>
                  <a:cxn ang="0">
                    <a:pos x="33" y="120"/>
                  </a:cxn>
                  <a:cxn ang="0">
                    <a:pos x="0" y="120"/>
                  </a:cxn>
                  <a:cxn ang="0">
                    <a:pos x="0" y="115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120">
                    <a:moveTo>
                      <a:pt x="14" y="118"/>
                    </a:moveTo>
                    <a:lnTo>
                      <a:pt x="14" y="60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60"/>
                    </a:lnTo>
                    <a:lnTo>
                      <a:pt x="19" y="118"/>
                    </a:lnTo>
                    <a:lnTo>
                      <a:pt x="14" y="118"/>
                    </a:lnTo>
                    <a:close/>
                    <a:moveTo>
                      <a:pt x="0" y="115"/>
                    </a:moveTo>
                    <a:lnTo>
                      <a:pt x="33" y="115"/>
                    </a:lnTo>
                    <a:lnTo>
                      <a:pt x="33" y="120"/>
                    </a:lnTo>
                    <a:lnTo>
                      <a:pt x="0" y="120"/>
                    </a:lnTo>
                    <a:lnTo>
                      <a:pt x="0" y="115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3" name="Freeform 75"/>
              <p:cNvSpPr>
                <a:spLocks noEditPoints="1"/>
              </p:cNvSpPr>
              <p:nvPr/>
            </p:nvSpPr>
            <p:spPr bwMode="auto">
              <a:xfrm>
                <a:off x="1201411" y="3166281"/>
                <a:ext cx="57126" cy="13080"/>
              </a:xfrm>
              <a:custGeom>
                <a:avLst/>
                <a:gdLst/>
                <a:ahLst/>
                <a:cxnLst>
                  <a:cxn ang="0">
                    <a:pos x="20" y="5"/>
                  </a:cxn>
                  <a:cxn ang="0">
                    <a:pos x="20" y="2"/>
                  </a:cxn>
                  <a:cxn ang="0">
                    <a:pos x="20" y="0"/>
                  </a:cxn>
                  <a:cxn ang="0">
                    <a:pos x="20" y="5"/>
                  </a:cxn>
                  <a:cxn ang="0">
                    <a:pos x="0" y="5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5">
                    <a:moveTo>
                      <a:pt x="20" y="5"/>
                    </a:moveTo>
                    <a:lnTo>
                      <a:pt x="20" y="2"/>
                    </a:lnTo>
                    <a:lnTo>
                      <a:pt x="20" y="0"/>
                    </a:lnTo>
                    <a:lnTo>
                      <a:pt x="20" y="5"/>
                    </a:lnTo>
                    <a:close/>
                    <a:moveTo>
                      <a:pt x="0" y="5"/>
                    </a:moveTo>
                    <a:lnTo>
                      <a:pt x="39" y="5"/>
                    </a:lnTo>
                    <a:lnTo>
                      <a:pt x="0" y="5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4" name="Freeform 76"/>
              <p:cNvSpPr>
                <a:spLocks noEditPoints="1"/>
              </p:cNvSpPr>
              <p:nvPr/>
            </p:nvSpPr>
            <p:spPr bwMode="auto">
              <a:xfrm>
                <a:off x="1336170" y="3158433"/>
                <a:ext cx="57126" cy="26161"/>
              </a:xfrm>
              <a:custGeom>
                <a:avLst/>
                <a:gdLst/>
                <a:ahLst/>
                <a:cxnLst>
                  <a:cxn ang="0">
                    <a:pos x="17" y="8"/>
                  </a:cxn>
                  <a:cxn ang="0">
                    <a:pos x="17" y="5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5"/>
                  </a:cxn>
                  <a:cxn ang="0">
                    <a:pos x="22" y="8"/>
                  </a:cxn>
                  <a:cxn ang="0">
                    <a:pos x="17" y="8"/>
                  </a:cxn>
                  <a:cxn ang="0">
                    <a:pos x="0" y="5"/>
                  </a:cxn>
                  <a:cxn ang="0">
                    <a:pos x="39" y="5"/>
                  </a:cxn>
                  <a:cxn ang="0">
                    <a:pos x="39" y="10"/>
                  </a:cxn>
                  <a:cxn ang="0">
                    <a:pos x="0" y="10"/>
                  </a:cxn>
                  <a:cxn ang="0">
                    <a:pos x="0" y="5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10">
                    <a:moveTo>
                      <a:pt x="17" y="8"/>
                    </a:moveTo>
                    <a:lnTo>
                      <a:pt x="17" y="5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5"/>
                    </a:lnTo>
                    <a:lnTo>
                      <a:pt x="22" y="8"/>
                    </a:lnTo>
                    <a:lnTo>
                      <a:pt x="17" y="8"/>
                    </a:lnTo>
                    <a:close/>
                    <a:moveTo>
                      <a:pt x="0" y="5"/>
                    </a:moveTo>
                    <a:lnTo>
                      <a:pt x="39" y="5"/>
                    </a:lnTo>
                    <a:lnTo>
                      <a:pt x="39" y="10"/>
                    </a:lnTo>
                    <a:lnTo>
                      <a:pt x="0" y="10"/>
                    </a:lnTo>
                    <a:lnTo>
                      <a:pt x="0" y="5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5" name="Freeform 77"/>
              <p:cNvSpPr>
                <a:spLocks noEditPoints="1"/>
              </p:cNvSpPr>
              <p:nvPr/>
            </p:nvSpPr>
            <p:spPr bwMode="auto">
              <a:xfrm>
                <a:off x="1856164" y="3140120"/>
                <a:ext cx="55661" cy="62786"/>
              </a:xfrm>
              <a:custGeom>
                <a:avLst/>
                <a:gdLst/>
                <a:ahLst/>
                <a:cxnLst>
                  <a:cxn ang="0">
                    <a:pos x="19" y="24"/>
                  </a:cxn>
                  <a:cxn ang="0">
                    <a:pos x="19" y="12"/>
                  </a:cxn>
                  <a:cxn ang="0">
                    <a:pos x="19" y="0"/>
                  </a:cxn>
                  <a:cxn ang="0">
                    <a:pos x="19" y="24"/>
                  </a:cxn>
                  <a:cxn ang="0">
                    <a:pos x="0" y="24"/>
                  </a:cxn>
                  <a:cxn ang="0">
                    <a:pos x="38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24">
                    <a:moveTo>
                      <a:pt x="19" y="24"/>
                    </a:moveTo>
                    <a:lnTo>
                      <a:pt x="19" y="12"/>
                    </a:lnTo>
                    <a:lnTo>
                      <a:pt x="19" y="0"/>
                    </a:lnTo>
                    <a:lnTo>
                      <a:pt x="19" y="24"/>
                    </a:lnTo>
                    <a:close/>
                    <a:moveTo>
                      <a:pt x="0" y="24"/>
                    </a:moveTo>
                    <a:lnTo>
                      <a:pt x="38" y="24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6" name="Freeform 78"/>
              <p:cNvSpPr>
                <a:spLocks noEditPoints="1"/>
              </p:cNvSpPr>
              <p:nvPr/>
            </p:nvSpPr>
            <p:spPr bwMode="auto">
              <a:xfrm>
                <a:off x="1990923" y="3134888"/>
                <a:ext cx="55661" cy="75866"/>
              </a:xfrm>
              <a:custGeom>
                <a:avLst/>
                <a:gdLst/>
                <a:ahLst/>
                <a:cxnLst>
                  <a:cxn ang="0">
                    <a:pos x="17" y="26"/>
                  </a:cxn>
                  <a:cxn ang="0">
                    <a:pos x="17" y="14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14"/>
                  </a:cxn>
                  <a:cxn ang="0">
                    <a:pos x="22" y="26"/>
                  </a:cxn>
                  <a:cxn ang="0">
                    <a:pos x="17" y="26"/>
                  </a:cxn>
                  <a:cxn ang="0">
                    <a:pos x="0" y="24"/>
                  </a:cxn>
                  <a:cxn ang="0">
                    <a:pos x="38" y="24"/>
                  </a:cxn>
                  <a:cxn ang="0">
                    <a:pos x="38" y="29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29">
                    <a:moveTo>
                      <a:pt x="17" y="26"/>
                    </a:moveTo>
                    <a:lnTo>
                      <a:pt x="17" y="14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14"/>
                    </a:lnTo>
                    <a:lnTo>
                      <a:pt x="22" y="26"/>
                    </a:lnTo>
                    <a:lnTo>
                      <a:pt x="17" y="26"/>
                    </a:lnTo>
                    <a:close/>
                    <a:moveTo>
                      <a:pt x="0" y="24"/>
                    </a:moveTo>
                    <a:lnTo>
                      <a:pt x="38" y="24"/>
                    </a:lnTo>
                    <a:lnTo>
                      <a:pt x="38" y="29"/>
                    </a:lnTo>
                    <a:lnTo>
                      <a:pt x="0" y="29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7" name="Freeform 79"/>
              <p:cNvSpPr>
                <a:spLocks noEditPoints="1"/>
              </p:cNvSpPr>
              <p:nvPr/>
            </p:nvSpPr>
            <p:spPr bwMode="auto">
              <a:xfrm>
                <a:off x="2509453" y="3153201"/>
                <a:ext cx="57126" cy="62786"/>
              </a:xfrm>
              <a:custGeom>
                <a:avLst/>
                <a:gdLst/>
                <a:ahLst/>
                <a:cxnLst>
                  <a:cxn ang="0">
                    <a:pos x="20" y="24"/>
                  </a:cxn>
                  <a:cxn ang="0">
                    <a:pos x="20" y="12"/>
                  </a:cxn>
                  <a:cxn ang="0">
                    <a:pos x="20" y="0"/>
                  </a:cxn>
                  <a:cxn ang="0">
                    <a:pos x="20" y="24"/>
                  </a:cxn>
                  <a:cxn ang="0">
                    <a:pos x="0" y="24"/>
                  </a:cxn>
                  <a:cxn ang="0">
                    <a:pos x="39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24">
                    <a:moveTo>
                      <a:pt x="20" y="24"/>
                    </a:moveTo>
                    <a:lnTo>
                      <a:pt x="20" y="12"/>
                    </a:lnTo>
                    <a:lnTo>
                      <a:pt x="20" y="0"/>
                    </a:lnTo>
                    <a:lnTo>
                      <a:pt x="20" y="24"/>
                    </a:lnTo>
                    <a:close/>
                    <a:moveTo>
                      <a:pt x="0" y="24"/>
                    </a:moveTo>
                    <a:lnTo>
                      <a:pt x="39" y="24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8" name="Freeform 80"/>
              <p:cNvSpPr>
                <a:spLocks noEditPoints="1"/>
              </p:cNvSpPr>
              <p:nvPr/>
            </p:nvSpPr>
            <p:spPr bwMode="auto">
              <a:xfrm>
                <a:off x="2644212" y="3147969"/>
                <a:ext cx="57126" cy="73250"/>
              </a:xfrm>
              <a:custGeom>
                <a:avLst/>
                <a:gdLst/>
                <a:ahLst/>
                <a:cxnLst>
                  <a:cxn ang="0">
                    <a:pos x="17" y="26"/>
                  </a:cxn>
                  <a:cxn ang="0">
                    <a:pos x="17" y="14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14"/>
                  </a:cxn>
                  <a:cxn ang="0">
                    <a:pos x="22" y="26"/>
                  </a:cxn>
                  <a:cxn ang="0">
                    <a:pos x="17" y="26"/>
                  </a:cxn>
                  <a:cxn ang="0">
                    <a:pos x="0" y="24"/>
                  </a:cxn>
                  <a:cxn ang="0">
                    <a:pos x="39" y="24"/>
                  </a:cxn>
                  <a:cxn ang="0">
                    <a:pos x="39" y="28"/>
                  </a:cxn>
                  <a:cxn ang="0">
                    <a:pos x="0" y="28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9" h="28">
                    <a:moveTo>
                      <a:pt x="17" y="26"/>
                    </a:moveTo>
                    <a:lnTo>
                      <a:pt x="17" y="14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14"/>
                    </a:lnTo>
                    <a:lnTo>
                      <a:pt x="22" y="26"/>
                    </a:lnTo>
                    <a:lnTo>
                      <a:pt x="17" y="26"/>
                    </a:lnTo>
                    <a:close/>
                    <a:moveTo>
                      <a:pt x="0" y="24"/>
                    </a:moveTo>
                    <a:lnTo>
                      <a:pt x="39" y="24"/>
                    </a:lnTo>
                    <a:lnTo>
                      <a:pt x="39" y="28"/>
                    </a:lnTo>
                    <a:lnTo>
                      <a:pt x="0" y="28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29" name="Freeform 81"/>
              <p:cNvSpPr>
                <a:spLocks noEditPoints="1"/>
              </p:cNvSpPr>
              <p:nvPr/>
            </p:nvSpPr>
            <p:spPr bwMode="auto">
              <a:xfrm>
                <a:off x="3164206" y="2436395"/>
                <a:ext cx="55661" cy="138652"/>
              </a:xfrm>
              <a:custGeom>
                <a:avLst/>
                <a:gdLst/>
                <a:ahLst/>
                <a:cxnLst>
                  <a:cxn ang="0">
                    <a:pos x="19" y="53"/>
                  </a:cxn>
                  <a:cxn ang="0">
                    <a:pos x="19" y="27"/>
                  </a:cxn>
                  <a:cxn ang="0">
                    <a:pos x="19" y="0"/>
                  </a:cxn>
                  <a:cxn ang="0">
                    <a:pos x="19" y="53"/>
                  </a:cxn>
                  <a:cxn ang="0">
                    <a:pos x="0" y="53"/>
                  </a:cxn>
                  <a:cxn ang="0">
                    <a:pos x="38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53">
                    <a:moveTo>
                      <a:pt x="19" y="53"/>
                    </a:moveTo>
                    <a:lnTo>
                      <a:pt x="19" y="27"/>
                    </a:lnTo>
                    <a:lnTo>
                      <a:pt x="19" y="0"/>
                    </a:lnTo>
                    <a:lnTo>
                      <a:pt x="19" y="53"/>
                    </a:lnTo>
                    <a:close/>
                    <a:moveTo>
                      <a:pt x="0" y="53"/>
                    </a:moveTo>
                    <a:lnTo>
                      <a:pt x="38" y="53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0" name="Freeform 82"/>
              <p:cNvSpPr>
                <a:spLocks noEditPoints="1"/>
              </p:cNvSpPr>
              <p:nvPr/>
            </p:nvSpPr>
            <p:spPr bwMode="auto">
              <a:xfrm>
                <a:off x="3298965" y="2431162"/>
                <a:ext cx="55661" cy="151733"/>
              </a:xfrm>
              <a:custGeom>
                <a:avLst/>
                <a:gdLst/>
                <a:ahLst/>
                <a:cxnLst>
                  <a:cxn ang="0">
                    <a:pos x="17" y="55"/>
                  </a:cxn>
                  <a:cxn ang="0">
                    <a:pos x="17" y="29"/>
                  </a:cxn>
                  <a:cxn ang="0">
                    <a:pos x="17" y="2"/>
                  </a:cxn>
                  <a:cxn ang="0">
                    <a:pos x="21" y="2"/>
                  </a:cxn>
                  <a:cxn ang="0">
                    <a:pos x="21" y="29"/>
                  </a:cxn>
                  <a:cxn ang="0">
                    <a:pos x="21" y="55"/>
                  </a:cxn>
                  <a:cxn ang="0">
                    <a:pos x="17" y="55"/>
                  </a:cxn>
                  <a:cxn ang="0">
                    <a:pos x="0" y="53"/>
                  </a:cxn>
                  <a:cxn ang="0">
                    <a:pos x="38" y="53"/>
                  </a:cxn>
                  <a:cxn ang="0">
                    <a:pos x="38" y="58"/>
                  </a:cxn>
                  <a:cxn ang="0">
                    <a:pos x="0" y="58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58">
                    <a:moveTo>
                      <a:pt x="17" y="55"/>
                    </a:moveTo>
                    <a:lnTo>
                      <a:pt x="17" y="29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29"/>
                    </a:lnTo>
                    <a:lnTo>
                      <a:pt x="21" y="55"/>
                    </a:lnTo>
                    <a:lnTo>
                      <a:pt x="17" y="55"/>
                    </a:lnTo>
                    <a:close/>
                    <a:moveTo>
                      <a:pt x="0" y="53"/>
                    </a:moveTo>
                    <a:lnTo>
                      <a:pt x="38" y="53"/>
                    </a:lnTo>
                    <a:lnTo>
                      <a:pt x="38" y="58"/>
                    </a:lnTo>
                    <a:lnTo>
                      <a:pt x="0" y="58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1" name="Rectangle 83"/>
              <p:cNvSpPr>
                <a:spLocks noChangeArrowheads="1"/>
              </p:cNvSpPr>
              <p:nvPr/>
            </p:nvSpPr>
            <p:spPr bwMode="auto">
              <a:xfrm>
                <a:off x="952400" y="1068184"/>
                <a:ext cx="7324" cy="2349241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2" name="Freeform 84"/>
              <p:cNvSpPr>
                <a:spLocks noEditPoints="1"/>
              </p:cNvSpPr>
              <p:nvPr/>
            </p:nvSpPr>
            <p:spPr bwMode="auto">
              <a:xfrm>
                <a:off x="955329" y="1062952"/>
                <a:ext cx="49802" cy="2359705"/>
              </a:xfrm>
              <a:custGeom>
                <a:avLst/>
                <a:gdLst/>
                <a:ahLst/>
                <a:cxnLst>
                  <a:cxn ang="0">
                    <a:pos x="0" y="897"/>
                  </a:cxn>
                  <a:cxn ang="0">
                    <a:pos x="34" y="897"/>
                  </a:cxn>
                  <a:cxn ang="0">
                    <a:pos x="34" y="902"/>
                  </a:cxn>
                  <a:cxn ang="0">
                    <a:pos x="0" y="902"/>
                  </a:cxn>
                  <a:cxn ang="0">
                    <a:pos x="0" y="897"/>
                  </a:cxn>
                  <a:cxn ang="0">
                    <a:pos x="0" y="715"/>
                  </a:cxn>
                  <a:cxn ang="0">
                    <a:pos x="34" y="715"/>
                  </a:cxn>
                  <a:cxn ang="0">
                    <a:pos x="34" y="720"/>
                  </a:cxn>
                  <a:cxn ang="0">
                    <a:pos x="0" y="720"/>
                  </a:cxn>
                  <a:cxn ang="0">
                    <a:pos x="0" y="715"/>
                  </a:cxn>
                  <a:cxn ang="0">
                    <a:pos x="0" y="537"/>
                  </a:cxn>
                  <a:cxn ang="0">
                    <a:pos x="34" y="537"/>
                  </a:cxn>
                  <a:cxn ang="0">
                    <a:pos x="34" y="542"/>
                  </a:cxn>
                  <a:cxn ang="0">
                    <a:pos x="0" y="542"/>
                  </a:cxn>
                  <a:cxn ang="0">
                    <a:pos x="0" y="537"/>
                  </a:cxn>
                  <a:cxn ang="0">
                    <a:pos x="0" y="355"/>
                  </a:cxn>
                  <a:cxn ang="0">
                    <a:pos x="34" y="355"/>
                  </a:cxn>
                  <a:cxn ang="0">
                    <a:pos x="34" y="360"/>
                  </a:cxn>
                  <a:cxn ang="0">
                    <a:pos x="0" y="360"/>
                  </a:cxn>
                  <a:cxn ang="0">
                    <a:pos x="0" y="355"/>
                  </a:cxn>
                  <a:cxn ang="0">
                    <a:pos x="0" y="178"/>
                  </a:cxn>
                  <a:cxn ang="0">
                    <a:pos x="34" y="178"/>
                  </a:cxn>
                  <a:cxn ang="0">
                    <a:pos x="34" y="182"/>
                  </a:cxn>
                  <a:cxn ang="0">
                    <a:pos x="0" y="182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902">
                    <a:moveTo>
                      <a:pt x="0" y="897"/>
                    </a:moveTo>
                    <a:lnTo>
                      <a:pt x="34" y="897"/>
                    </a:lnTo>
                    <a:lnTo>
                      <a:pt x="34" y="902"/>
                    </a:lnTo>
                    <a:lnTo>
                      <a:pt x="0" y="902"/>
                    </a:lnTo>
                    <a:lnTo>
                      <a:pt x="0" y="897"/>
                    </a:lnTo>
                    <a:close/>
                    <a:moveTo>
                      <a:pt x="0" y="715"/>
                    </a:moveTo>
                    <a:lnTo>
                      <a:pt x="34" y="715"/>
                    </a:lnTo>
                    <a:lnTo>
                      <a:pt x="34" y="720"/>
                    </a:lnTo>
                    <a:lnTo>
                      <a:pt x="0" y="720"/>
                    </a:lnTo>
                    <a:lnTo>
                      <a:pt x="0" y="715"/>
                    </a:lnTo>
                    <a:close/>
                    <a:moveTo>
                      <a:pt x="0" y="537"/>
                    </a:moveTo>
                    <a:lnTo>
                      <a:pt x="34" y="537"/>
                    </a:lnTo>
                    <a:lnTo>
                      <a:pt x="34" y="542"/>
                    </a:lnTo>
                    <a:lnTo>
                      <a:pt x="0" y="542"/>
                    </a:lnTo>
                    <a:lnTo>
                      <a:pt x="0" y="537"/>
                    </a:lnTo>
                    <a:close/>
                    <a:moveTo>
                      <a:pt x="0" y="355"/>
                    </a:moveTo>
                    <a:lnTo>
                      <a:pt x="34" y="355"/>
                    </a:lnTo>
                    <a:lnTo>
                      <a:pt x="34" y="360"/>
                    </a:lnTo>
                    <a:lnTo>
                      <a:pt x="0" y="360"/>
                    </a:lnTo>
                    <a:lnTo>
                      <a:pt x="0" y="355"/>
                    </a:lnTo>
                    <a:close/>
                    <a:moveTo>
                      <a:pt x="0" y="178"/>
                    </a:moveTo>
                    <a:lnTo>
                      <a:pt x="34" y="178"/>
                    </a:lnTo>
                    <a:lnTo>
                      <a:pt x="34" y="182"/>
                    </a:lnTo>
                    <a:lnTo>
                      <a:pt x="0" y="182"/>
                    </a:lnTo>
                    <a:lnTo>
                      <a:pt x="0" y="17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4" name="Freeform 86"/>
              <p:cNvSpPr>
                <a:spLocks noEditPoints="1"/>
              </p:cNvSpPr>
              <p:nvPr/>
            </p:nvSpPr>
            <p:spPr bwMode="auto">
              <a:xfrm>
                <a:off x="952400" y="3328478"/>
                <a:ext cx="2623407" cy="88947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4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451" y="0"/>
                  </a:cxn>
                  <a:cxn ang="0">
                    <a:pos x="451" y="34"/>
                  </a:cxn>
                  <a:cxn ang="0">
                    <a:pos x="447" y="34"/>
                  </a:cxn>
                  <a:cxn ang="0">
                    <a:pos x="447" y="0"/>
                  </a:cxn>
                  <a:cxn ang="0">
                    <a:pos x="451" y="0"/>
                  </a:cxn>
                  <a:cxn ang="0">
                    <a:pos x="898" y="0"/>
                  </a:cxn>
                  <a:cxn ang="0">
                    <a:pos x="898" y="34"/>
                  </a:cxn>
                  <a:cxn ang="0">
                    <a:pos x="893" y="34"/>
                  </a:cxn>
                  <a:cxn ang="0">
                    <a:pos x="893" y="0"/>
                  </a:cxn>
                  <a:cxn ang="0">
                    <a:pos x="898" y="0"/>
                  </a:cxn>
                  <a:cxn ang="0">
                    <a:pos x="1344" y="0"/>
                  </a:cxn>
                  <a:cxn ang="0">
                    <a:pos x="1344" y="34"/>
                  </a:cxn>
                  <a:cxn ang="0">
                    <a:pos x="1339" y="34"/>
                  </a:cxn>
                  <a:cxn ang="0">
                    <a:pos x="1339" y="0"/>
                  </a:cxn>
                  <a:cxn ang="0">
                    <a:pos x="1344" y="0"/>
                  </a:cxn>
                  <a:cxn ang="0">
                    <a:pos x="1791" y="0"/>
                  </a:cxn>
                  <a:cxn ang="0">
                    <a:pos x="1791" y="34"/>
                  </a:cxn>
                  <a:cxn ang="0">
                    <a:pos x="1786" y="34"/>
                  </a:cxn>
                  <a:cxn ang="0">
                    <a:pos x="1786" y="0"/>
                  </a:cxn>
                  <a:cxn ang="0">
                    <a:pos x="1791" y="0"/>
                  </a:cxn>
                </a:cxnLst>
                <a:rect l="0" t="0" r="r" b="b"/>
                <a:pathLst>
                  <a:path w="1791" h="34">
                    <a:moveTo>
                      <a:pt x="5" y="0"/>
                    </a:moveTo>
                    <a:lnTo>
                      <a:pt x="5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451" y="0"/>
                    </a:moveTo>
                    <a:lnTo>
                      <a:pt x="451" y="34"/>
                    </a:lnTo>
                    <a:lnTo>
                      <a:pt x="447" y="34"/>
                    </a:lnTo>
                    <a:lnTo>
                      <a:pt x="447" y="0"/>
                    </a:lnTo>
                    <a:lnTo>
                      <a:pt x="451" y="0"/>
                    </a:lnTo>
                    <a:close/>
                    <a:moveTo>
                      <a:pt x="898" y="0"/>
                    </a:moveTo>
                    <a:lnTo>
                      <a:pt x="898" y="34"/>
                    </a:lnTo>
                    <a:lnTo>
                      <a:pt x="893" y="34"/>
                    </a:lnTo>
                    <a:lnTo>
                      <a:pt x="893" y="0"/>
                    </a:lnTo>
                    <a:lnTo>
                      <a:pt x="898" y="0"/>
                    </a:lnTo>
                    <a:close/>
                    <a:moveTo>
                      <a:pt x="1344" y="0"/>
                    </a:moveTo>
                    <a:lnTo>
                      <a:pt x="1344" y="34"/>
                    </a:lnTo>
                    <a:lnTo>
                      <a:pt x="1339" y="34"/>
                    </a:lnTo>
                    <a:lnTo>
                      <a:pt x="1339" y="0"/>
                    </a:lnTo>
                    <a:lnTo>
                      <a:pt x="1344" y="0"/>
                    </a:lnTo>
                    <a:close/>
                    <a:moveTo>
                      <a:pt x="1791" y="0"/>
                    </a:moveTo>
                    <a:lnTo>
                      <a:pt x="1791" y="34"/>
                    </a:lnTo>
                    <a:lnTo>
                      <a:pt x="1786" y="34"/>
                    </a:lnTo>
                    <a:lnTo>
                      <a:pt x="1786" y="0"/>
                    </a:lnTo>
                    <a:lnTo>
                      <a:pt x="1791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37" name="Rectangle 89"/>
              <p:cNvSpPr>
                <a:spLocks noChangeArrowheads="1"/>
              </p:cNvSpPr>
              <p:nvPr/>
            </p:nvSpPr>
            <p:spPr bwMode="auto">
              <a:xfrm>
                <a:off x="581000" y="2370589"/>
                <a:ext cx="30906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139" name="Rectangle 91"/>
              <p:cNvSpPr>
                <a:spLocks noChangeArrowheads="1"/>
              </p:cNvSpPr>
              <p:nvPr/>
            </p:nvSpPr>
            <p:spPr bwMode="auto">
              <a:xfrm>
                <a:off x="581000" y="1432406"/>
                <a:ext cx="30906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3" name="Rectangle 91"/>
              <p:cNvSpPr>
                <a:spLocks noChangeArrowheads="1"/>
              </p:cNvSpPr>
              <p:nvPr/>
            </p:nvSpPr>
            <p:spPr bwMode="auto">
              <a:xfrm>
                <a:off x="582985" y="1897782"/>
                <a:ext cx="30906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94" name="Rectangle 89"/>
              <p:cNvSpPr>
                <a:spLocks noChangeArrowheads="1"/>
              </p:cNvSpPr>
              <p:nvPr/>
            </p:nvSpPr>
            <p:spPr bwMode="auto">
              <a:xfrm>
                <a:off x="577652" y="2843991"/>
                <a:ext cx="309067" cy="21544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200</a:t>
                </a:r>
              </a:p>
            </p:txBody>
          </p:sp>
          <p:sp>
            <p:nvSpPr>
              <p:cNvPr id="2133" name="Rectangle 85"/>
              <p:cNvSpPr>
                <a:spLocks noChangeArrowheads="1"/>
              </p:cNvSpPr>
              <p:nvPr/>
            </p:nvSpPr>
            <p:spPr bwMode="auto">
              <a:xfrm>
                <a:off x="955329" y="3409950"/>
                <a:ext cx="2616084" cy="13080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</p:grpSp>
      </p:grpSp>
      <p:grpSp>
        <p:nvGrpSpPr>
          <p:cNvPr id="207" name="Группа 206"/>
          <p:cNvGrpSpPr/>
          <p:nvPr/>
        </p:nvGrpSpPr>
        <p:grpSpPr>
          <a:xfrm>
            <a:off x="526057" y="3905355"/>
            <a:ext cx="3005203" cy="2691997"/>
            <a:chOff x="526057" y="3671215"/>
            <a:chExt cx="3005203" cy="2691997"/>
          </a:xfrm>
        </p:grpSpPr>
        <p:grpSp>
          <p:nvGrpSpPr>
            <p:cNvPr id="2149" name="Group 101"/>
            <p:cNvGrpSpPr>
              <a:grpSpLocks/>
            </p:cNvGrpSpPr>
            <p:nvPr/>
          </p:nvGrpSpPr>
          <p:grpSpPr bwMode="auto">
            <a:xfrm>
              <a:off x="677625" y="3717405"/>
              <a:ext cx="2853635" cy="2581200"/>
              <a:chOff x="1561" y="1795"/>
              <a:chExt cx="2241" cy="1005"/>
            </a:xfrm>
          </p:grpSpPr>
          <p:sp>
            <p:nvSpPr>
              <p:cNvPr id="2152" name="Freeform 104"/>
              <p:cNvSpPr>
                <a:spLocks noEditPoints="1"/>
              </p:cNvSpPr>
              <p:nvPr/>
            </p:nvSpPr>
            <p:spPr bwMode="auto">
              <a:xfrm>
                <a:off x="1917" y="1967"/>
                <a:ext cx="1598" cy="745"/>
              </a:xfrm>
              <a:custGeom>
                <a:avLst/>
                <a:gdLst/>
                <a:ahLst/>
                <a:cxnLst>
                  <a:cxn ang="0">
                    <a:pos x="0" y="620"/>
                  </a:cxn>
                  <a:cxn ang="0">
                    <a:pos x="81" y="620"/>
                  </a:cxn>
                  <a:cxn ang="0">
                    <a:pos x="81" y="745"/>
                  </a:cxn>
                  <a:cxn ang="0">
                    <a:pos x="0" y="745"/>
                  </a:cxn>
                  <a:cxn ang="0">
                    <a:pos x="0" y="620"/>
                  </a:cxn>
                  <a:cxn ang="0">
                    <a:pos x="504" y="394"/>
                  </a:cxn>
                  <a:cxn ang="0">
                    <a:pos x="585" y="394"/>
                  </a:cxn>
                  <a:cxn ang="0">
                    <a:pos x="585" y="745"/>
                  </a:cxn>
                  <a:cxn ang="0">
                    <a:pos x="504" y="745"/>
                  </a:cxn>
                  <a:cxn ang="0">
                    <a:pos x="504" y="394"/>
                  </a:cxn>
                  <a:cxn ang="0">
                    <a:pos x="1008" y="164"/>
                  </a:cxn>
                  <a:cxn ang="0">
                    <a:pos x="1094" y="164"/>
                  </a:cxn>
                  <a:cxn ang="0">
                    <a:pos x="1094" y="745"/>
                  </a:cxn>
                  <a:cxn ang="0">
                    <a:pos x="1008" y="745"/>
                  </a:cxn>
                  <a:cxn ang="0">
                    <a:pos x="1008" y="164"/>
                  </a:cxn>
                  <a:cxn ang="0">
                    <a:pos x="1517" y="0"/>
                  </a:cxn>
                  <a:cxn ang="0">
                    <a:pos x="1598" y="0"/>
                  </a:cxn>
                  <a:cxn ang="0">
                    <a:pos x="1598" y="745"/>
                  </a:cxn>
                  <a:cxn ang="0">
                    <a:pos x="1517" y="745"/>
                  </a:cxn>
                  <a:cxn ang="0">
                    <a:pos x="1517" y="0"/>
                  </a:cxn>
                </a:cxnLst>
                <a:rect l="0" t="0" r="r" b="b"/>
                <a:pathLst>
                  <a:path w="1598" h="745">
                    <a:moveTo>
                      <a:pt x="0" y="620"/>
                    </a:moveTo>
                    <a:lnTo>
                      <a:pt x="81" y="620"/>
                    </a:lnTo>
                    <a:lnTo>
                      <a:pt x="81" y="745"/>
                    </a:lnTo>
                    <a:lnTo>
                      <a:pt x="0" y="745"/>
                    </a:lnTo>
                    <a:lnTo>
                      <a:pt x="0" y="620"/>
                    </a:lnTo>
                    <a:close/>
                    <a:moveTo>
                      <a:pt x="504" y="394"/>
                    </a:moveTo>
                    <a:lnTo>
                      <a:pt x="585" y="394"/>
                    </a:lnTo>
                    <a:lnTo>
                      <a:pt x="585" y="745"/>
                    </a:lnTo>
                    <a:lnTo>
                      <a:pt x="504" y="745"/>
                    </a:lnTo>
                    <a:lnTo>
                      <a:pt x="504" y="394"/>
                    </a:lnTo>
                    <a:close/>
                    <a:moveTo>
                      <a:pt x="1008" y="164"/>
                    </a:moveTo>
                    <a:lnTo>
                      <a:pt x="1094" y="164"/>
                    </a:lnTo>
                    <a:lnTo>
                      <a:pt x="1094" y="745"/>
                    </a:lnTo>
                    <a:lnTo>
                      <a:pt x="1008" y="745"/>
                    </a:lnTo>
                    <a:lnTo>
                      <a:pt x="1008" y="164"/>
                    </a:lnTo>
                    <a:close/>
                    <a:moveTo>
                      <a:pt x="1517" y="0"/>
                    </a:moveTo>
                    <a:lnTo>
                      <a:pt x="1598" y="0"/>
                    </a:lnTo>
                    <a:lnTo>
                      <a:pt x="1598" y="745"/>
                    </a:lnTo>
                    <a:lnTo>
                      <a:pt x="1517" y="745"/>
                    </a:lnTo>
                    <a:lnTo>
                      <a:pt x="1517" y="0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3" name="Freeform 105"/>
              <p:cNvSpPr>
                <a:spLocks noEditPoints="1"/>
              </p:cNvSpPr>
              <p:nvPr/>
            </p:nvSpPr>
            <p:spPr bwMode="auto">
              <a:xfrm>
                <a:off x="1996" y="2371"/>
                <a:ext cx="1604" cy="341"/>
              </a:xfrm>
              <a:custGeom>
                <a:avLst/>
                <a:gdLst/>
                <a:ahLst/>
                <a:cxnLst>
                  <a:cxn ang="0">
                    <a:pos x="0" y="297"/>
                  </a:cxn>
                  <a:cxn ang="0">
                    <a:pos x="87" y="297"/>
                  </a:cxn>
                  <a:cxn ang="0">
                    <a:pos x="87" y="341"/>
                  </a:cxn>
                  <a:cxn ang="0">
                    <a:pos x="0" y="341"/>
                  </a:cxn>
                  <a:cxn ang="0">
                    <a:pos x="0" y="297"/>
                  </a:cxn>
                  <a:cxn ang="0">
                    <a:pos x="504" y="245"/>
                  </a:cxn>
                  <a:cxn ang="0">
                    <a:pos x="591" y="245"/>
                  </a:cxn>
                  <a:cxn ang="0">
                    <a:pos x="591" y="341"/>
                  </a:cxn>
                  <a:cxn ang="0">
                    <a:pos x="504" y="341"/>
                  </a:cxn>
                  <a:cxn ang="0">
                    <a:pos x="504" y="245"/>
                  </a:cxn>
                  <a:cxn ang="0">
                    <a:pos x="1013" y="288"/>
                  </a:cxn>
                  <a:cxn ang="0">
                    <a:pos x="1095" y="288"/>
                  </a:cxn>
                  <a:cxn ang="0">
                    <a:pos x="1095" y="341"/>
                  </a:cxn>
                  <a:cxn ang="0">
                    <a:pos x="1013" y="341"/>
                  </a:cxn>
                  <a:cxn ang="0">
                    <a:pos x="1013" y="288"/>
                  </a:cxn>
                  <a:cxn ang="0">
                    <a:pos x="1517" y="0"/>
                  </a:cxn>
                  <a:cxn ang="0">
                    <a:pos x="1604" y="0"/>
                  </a:cxn>
                  <a:cxn ang="0">
                    <a:pos x="1604" y="341"/>
                  </a:cxn>
                  <a:cxn ang="0">
                    <a:pos x="1517" y="341"/>
                  </a:cxn>
                  <a:cxn ang="0">
                    <a:pos x="1517" y="0"/>
                  </a:cxn>
                </a:cxnLst>
                <a:rect l="0" t="0" r="r" b="b"/>
                <a:pathLst>
                  <a:path w="1604" h="341">
                    <a:moveTo>
                      <a:pt x="0" y="297"/>
                    </a:moveTo>
                    <a:lnTo>
                      <a:pt x="87" y="297"/>
                    </a:lnTo>
                    <a:lnTo>
                      <a:pt x="87" y="341"/>
                    </a:lnTo>
                    <a:lnTo>
                      <a:pt x="0" y="341"/>
                    </a:lnTo>
                    <a:lnTo>
                      <a:pt x="0" y="297"/>
                    </a:lnTo>
                    <a:close/>
                    <a:moveTo>
                      <a:pt x="504" y="245"/>
                    </a:moveTo>
                    <a:lnTo>
                      <a:pt x="591" y="245"/>
                    </a:lnTo>
                    <a:lnTo>
                      <a:pt x="591" y="341"/>
                    </a:lnTo>
                    <a:lnTo>
                      <a:pt x="504" y="341"/>
                    </a:lnTo>
                    <a:lnTo>
                      <a:pt x="504" y="245"/>
                    </a:lnTo>
                    <a:close/>
                    <a:moveTo>
                      <a:pt x="1013" y="288"/>
                    </a:moveTo>
                    <a:lnTo>
                      <a:pt x="1095" y="288"/>
                    </a:lnTo>
                    <a:lnTo>
                      <a:pt x="1095" y="341"/>
                    </a:lnTo>
                    <a:lnTo>
                      <a:pt x="1013" y="341"/>
                    </a:lnTo>
                    <a:lnTo>
                      <a:pt x="1013" y="288"/>
                    </a:lnTo>
                    <a:close/>
                    <a:moveTo>
                      <a:pt x="1517" y="0"/>
                    </a:moveTo>
                    <a:lnTo>
                      <a:pt x="1604" y="0"/>
                    </a:lnTo>
                    <a:lnTo>
                      <a:pt x="1604" y="341"/>
                    </a:lnTo>
                    <a:lnTo>
                      <a:pt x="1517" y="341"/>
                    </a:lnTo>
                    <a:lnTo>
                      <a:pt x="1517" y="0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4" name="Freeform 106"/>
              <p:cNvSpPr>
                <a:spLocks noEditPoints="1"/>
              </p:cNvSpPr>
              <p:nvPr/>
            </p:nvSpPr>
            <p:spPr bwMode="auto">
              <a:xfrm>
                <a:off x="2077" y="2462"/>
                <a:ext cx="1598" cy="250"/>
              </a:xfrm>
              <a:custGeom>
                <a:avLst/>
                <a:gdLst/>
                <a:ahLst/>
                <a:cxnLst>
                  <a:cxn ang="0">
                    <a:pos x="0" y="178"/>
                  </a:cxn>
                  <a:cxn ang="0">
                    <a:pos x="81" y="178"/>
                  </a:cxn>
                  <a:cxn ang="0">
                    <a:pos x="81" y="250"/>
                  </a:cxn>
                  <a:cxn ang="0">
                    <a:pos x="0" y="250"/>
                  </a:cxn>
                  <a:cxn ang="0">
                    <a:pos x="0" y="178"/>
                  </a:cxn>
                  <a:cxn ang="0">
                    <a:pos x="504" y="168"/>
                  </a:cxn>
                  <a:cxn ang="0">
                    <a:pos x="590" y="168"/>
                  </a:cxn>
                  <a:cxn ang="0">
                    <a:pos x="590" y="250"/>
                  </a:cxn>
                  <a:cxn ang="0">
                    <a:pos x="504" y="250"/>
                  </a:cxn>
                  <a:cxn ang="0">
                    <a:pos x="504" y="168"/>
                  </a:cxn>
                  <a:cxn ang="0">
                    <a:pos x="1008" y="38"/>
                  </a:cxn>
                  <a:cxn ang="0">
                    <a:pos x="1094" y="38"/>
                  </a:cxn>
                  <a:cxn ang="0">
                    <a:pos x="1094" y="250"/>
                  </a:cxn>
                  <a:cxn ang="0">
                    <a:pos x="1008" y="250"/>
                  </a:cxn>
                  <a:cxn ang="0">
                    <a:pos x="1008" y="38"/>
                  </a:cxn>
                  <a:cxn ang="0">
                    <a:pos x="1517" y="0"/>
                  </a:cxn>
                  <a:cxn ang="0">
                    <a:pos x="1598" y="0"/>
                  </a:cxn>
                  <a:cxn ang="0">
                    <a:pos x="1598" y="250"/>
                  </a:cxn>
                  <a:cxn ang="0">
                    <a:pos x="1517" y="250"/>
                  </a:cxn>
                  <a:cxn ang="0">
                    <a:pos x="1517" y="0"/>
                  </a:cxn>
                </a:cxnLst>
                <a:rect l="0" t="0" r="r" b="b"/>
                <a:pathLst>
                  <a:path w="1598" h="250">
                    <a:moveTo>
                      <a:pt x="0" y="178"/>
                    </a:moveTo>
                    <a:lnTo>
                      <a:pt x="81" y="178"/>
                    </a:lnTo>
                    <a:lnTo>
                      <a:pt x="81" y="250"/>
                    </a:lnTo>
                    <a:lnTo>
                      <a:pt x="0" y="250"/>
                    </a:lnTo>
                    <a:lnTo>
                      <a:pt x="0" y="178"/>
                    </a:lnTo>
                    <a:close/>
                    <a:moveTo>
                      <a:pt x="504" y="168"/>
                    </a:moveTo>
                    <a:lnTo>
                      <a:pt x="590" y="168"/>
                    </a:lnTo>
                    <a:lnTo>
                      <a:pt x="590" y="250"/>
                    </a:lnTo>
                    <a:lnTo>
                      <a:pt x="504" y="250"/>
                    </a:lnTo>
                    <a:lnTo>
                      <a:pt x="504" y="168"/>
                    </a:lnTo>
                    <a:close/>
                    <a:moveTo>
                      <a:pt x="1008" y="38"/>
                    </a:moveTo>
                    <a:lnTo>
                      <a:pt x="1094" y="38"/>
                    </a:lnTo>
                    <a:lnTo>
                      <a:pt x="1094" y="250"/>
                    </a:lnTo>
                    <a:lnTo>
                      <a:pt x="1008" y="250"/>
                    </a:lnTo>
                    <a:lnTo>
                      <a:pt x="1008" y="38"/>
                    </a:lnTo>
                    <a:close/>
                    <a:moveTo>
                      <a:pt x="1517" y="0"/>
                    </a:moveTo>
                    <a:lnTo>
                      <a:pt x="1598" y="0"/>
                    </a:lnTo>
                    <a:lnTo>
                      <a:pt x="1598" y="250"/>
                    </a:lnTo>
                    <a:lnTo>
                      <a:pt x="1517" y="250"/>
                    </a:lnTo>
                    <a:lnTo>
                      <a:pt x="1517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5" name="Freeform 107"/>
              <p:cNvSpPr>
                <a:spLocks noEditPoints="1"/>
              </p:cNvSpPr>
              <p:nvPr/>
            </p:nvSpPr>
            <p:spPr bwMode="auto">
              <a:xfrm>
                <a:off x="1807" y="2575"/>
                <a:ext cx="34" cy="24"/>
              </a:xfrm>
              <a:custGeom>
                <a:avLst/>
                <a:gdLst/>
                <a:ahLst/>
                <a:cxnLst>
                  <a:cxn ang="0">
                    <a:pos x="17" y="24"/>
                  </a:cxn>
                  <a:cxn ang="0">
                    <a:pos x="17" y="12"/>
                  </a:cxn>
                  <a:cxn ang="0">
                    <a:pos x="17" y="0"/>
                  </a:cxn>
                  <a:cxn ang="0">
                    <a:pos x="17" y="24"/>
                  </a:cxn>
                  <a:cxn ang="0">
                    <a:pos x="0" y="24"/>
                  </a:cxn>
                  <a:cxn ang="0">
                    <a:pos x="34" y="24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24">
                    <a:moveTo>
                      <a:pt x="17" y="24"/>
                    </a:moveTo>
                    <a:lnTo>
                      <a:pt x="17" y="12"/>
                    </a:lnTo>
                    <a:lnTo>
                      <a:pt x="17" y="0"/>
                    </a:lnTo>
                    <a:lnTo>
                      <a:pt x="17" y="24"/>
                    </a:lnTo>
                    <a:close/>
                    <a:moveTo>
                      <a:pt x="0" y="24"/>
                    </a:moveTo>
                    <a:lnTo>
                      <a:pt x="34" y="24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6" name="Freeform 108"/>
              <p:cNvSpPr>
                <a:spLocks noEditPoints="1"/>
              </p:cNvSpPr>
              <p:nvPr/>
            </p:nvSpPr>
            <p:spPr bwMode="auto">
              <a:xfrm>
                <a:off x="1943" y="2572"/>
                <a:ext cx="34" cy="29"/>
              </a:xfrm>
              <a:custGeom>
                <a:avLst/>
                <a:gdLst/>
                <a:ahLst/>
                <a:cxnLst>
                  <a:cxn ang="0">
                    <a:pos x="14" y="27"/>
                  </a:cxn>
                  <a:cxn ang="0">
                    <a:pos x="14" y="15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19" y="15"/>
                  </a:cxn>
                  <a:cxn ang="0">
                    <a:pos x="19" y="27"/>
                  </a:cxn>
                  <a:cxn ang="0">
                    <a:pos x="14" y="27"/>
                  </a:cxn>
                  <a:cxn ang="0">
                    <a:pos x="0" y="24"/>
                  </a:cxn>
                  <a:cxn ang="0">
                    <a:pos x="34" y="24"/>
                  </a:cxn>
                  <a:cxn ang="0">
                    <a:pos x="34" y="29"/>
                  </a:cxn>
                  <a:cxn ang="0">
                    <a:pos x="0" y="29"/>
                  </a:cxn>
                  <a:cxn ang="0">
                    <a:pos x="0" y="24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9">
                    <a:moveTo>
                      <a:pt x="14" y="27"/>
                    </a:moveTo>
                    <a:lnTo>
                      <a:pt x="14" y="15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19" y="15"/>
                    </a:lnTo>
                    <a:lnTo>
                      <a:pt x="19" y="27"/>
                    </a:lnTo>
                    <a:lnTo>
                      <a:pt x="14" y="27"/>
                    </a:lnTo>
                    <a:close/>
                    <a:moveTo>
                      <a:pt x="0" y="24"/>
                    </a:moveTo>
                    <a:lnTo>
                      <a:pt x="34" y="24"/>
                    </a:lnTo>
                    <a:lnTo>
                      <a:pt x="34" y="29"/>
                    </a:lnTo>
                    <a:lnTo>
                      <a:pt x="0" y="29"/>
                    </a:lnTo>
                    <a:lnTo>
                      <a:pt x="0" y="24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7" name="Freeform 109"/>
              <p:cNvSpPr>
                <a:spLocks noEditPoints="1"/>
              </p:cNvSpPr>
              <p:nvPr/>
            </p:nvSpPr>
            <p:spPr bwMode="auto">
              <a:xfrm>
                <a:off x="2311" y="2354"/>
                <a:ext cx="34" cy="19"/>
              </a:xfrm>
              <a:custGeom>
                <a:avLst/>
                <a:gdLst/>
                <a:ahLst/>
                <a:cxnLst>
                  <a:cxn ang="0">
                    <a:pos x="17" y="19"/>
                  </a:cxn>
                  <a:cxn ang="0">
                    <a:pos x="17" y="9"/>
                  </a:cxn>
                  <a:cxn ang="0">
                    <a:pos x="17" y="0"/>
                  </a:cxn>
                  <a:cxn ang="0">
                    <a:pos x="17" y="19"/>
                  </a:cxn>
                  <a:cxn ang="0">
                    <a:pos x="0" y="19"/>
                  </a:cxn>
                  <a:cxn ang="0">
                    <a:pos x="34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9">
                    <a:moveTo>
                      <a:pt x="17" y="19"/>
                    </a:moveTo>
                    <a:lnTo>
                      <a:pt x="17" y="9"/>
                    </a:lnTo>
                    <a:lnTo>
                      <a:pt x="17" y="0"/>
                    </a:lnTo>
                    <a:lnTo>
                      <a:pt x="17" y="19"/>
                    </a:lnTo>
                    <a:close/>
                    <a:moveTo>
                      <a:pt x="0" y="19"/>
                    </a:moveTo>
                    <a:lnTo>
                      <a:pt x="34" y="19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8" name="Freeform 110"/>
              <p:cNvSpPr>
                <a:spLocks noEditPoints="1"/>
              </p:cNvSpPr>
              <p:nvPr/>
            </p:nvSpPr>
            <p:spPr bwMode="auto">
              <a:xfrm>
                <a:off x="2447" y="2351"/>
                <a:ext cx="34" cy="24"/>
              </a:xfrm>
              <a:custGeom>
                <a:avLst/>
                <a:gdLst/>
                <a:ahLst/>
                <a:cxnLst>
                  <a:cxn ang="0">
                    <a:pos x="15" y="22"/>
                  </a:cxn>
                  <a:cxn ang="0">
                    <a:pos x="15" y="12"/>
                  </a:cxn>
                  <a:cxn ang="0">
                    <a:pos x="15" y="3"/>
                  </a:cxn>
                  <a:cxn ang="0">
                    <a:pos x="19" y="3"/>
                  </a:cxn>
                  <a:cxn ang="0">
                    <a:pos x="19" y="12"/>
                  </a:cxn>
                  <a:cxn ang="0">
                    <a:pos x="19" y="22"/>
                  </a:cxn>
                  <a:cxn ang="0">
                    <a:pos x="15" y="22"/>
                  </a:cxn>
                  <a:cxn ang="0">
                    <a:pos x="0" y="20"/>
                  </a:cxn>
                  <a:cxn ang="0">
                    <a:pos x="34" y="20"/>
                  </a:cxn>
                  <a:cxn ang="0">
                    <a:pos x="34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24">
                    <a:moveTo>
                      <a:pt x="15" y="22"/>
                    </a:moveTo>
                    <a:lnTo>
                      <a:pt x="15" y="12"/>
                    </a:lnTo>
                    <a:lnTo>
                      <a:pt x="15" y="3"/>
                    </a:lnTo>
                    <a:lnTo>
                      <a:pt x="19" y="3"/>
                    </a:lnTo>
                    <a:lnTo>
                      <a:pt x="19" y="12"/>
                    </a:lnTo>
                    <a:lnTo>
                      <a:pt x="19" y="22"/>
                    </a:lnTo>
                    <a:lnTo>
                      <a:pt x="15" y="22"/>
                    </a:lnTo>
                    <a:close/>
                    <a:moveTo>
                      <a:pt x="0" y="20"/>
                    </a:moveTo>
                    <a:lnTo>
                      <a:pt x="34" y="20"/>
                    </a:lnTo>
                    <a:lnTo>
                      <a:pt x="34" y="24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59" name="Freeform 111"/>
              <p:cNvSpPr>
                <a:spLocks noEditPoints="1"/>
              </p:cNvSpPr>
              <p:nvPr/>
            </p:nvSpPr>
            <p:spPr bwMode="auto">
              <a:xfrm>
                <a:off x="2815" y="2114"/>
                <a:ext cx="39" cy="38"/>
              </a:xfrm>
              <a:custGeom>
                <a:avLst/>
                <a:gdLst/>
                <a:ahLst/>
                <a:cxnLst>
                  <a:cxn ang="0">
                    <a:pos x="19" y="38"/>
                  </a:cxn>
                  <a:cxn ang="0">
                    <a:pos x="19" y="19"/>
                  </a:cxn>
                  <a:cxn ang="0">
                    <a:pos x="19" y="0"/>
                  </a:cxn>
                  <a:cxn ang="0">
                    <a:pos x="19" y="38"/>
                  </a:cxn>
                  <a:cxn ang="0">
                    <a:pos x="0" y="38"/>
                  </a:cxn>
                  <a:cxn ang="0">
                    <a:pos x="39" y="38"/>
                  </a:cxn>
                  <a:cxn ang="0">
                    <a:pos x="0" y="38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38">
                    <a:moveTo>
                      <a:pt x="19" y="38"/>
                    </a:moveTo>
                    <a:lnTo>
                      <a:pt x="19" y="19"/>
                    </a:lnTo>
                    <a:lnTo>
                      <a:pt x="19" y="0"/>
                    </a:lnTo>
                    <a:lnTo>
                      <a:pt x="19" y="38"/>
                    </a:lnTo>
                    <a:close/>
                    <a:moveTo>
                      <a:pt x="0" y="38"/>
                    </a:moveTo>
                    <a:lnTo>
                      <a:pt x="39" y="38"/>
                    </a:lnTo>
                    <a:lnTo>
                      <a:pt x="0" y="38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0" name="Freeform 112"/>
              <p:cNvSpPr>
                <a:spLocks noEditPoints="1"/>
              </p:cNvSpPr>
              <p:nvPr/>
            </p:nvSpPr>
            <p:spPr bwMode="auto">
              <a:xfrm>
                <a:off x="2951" y="2111"/>
                <a:ext cx="39" cy="44"/>
              </a:xfrm>
              <a:custGeom>
                <a:avLst/>
                <a:gdLst/>
                <a:ahLst/>
                <a:cxnLst>
                  <a:cxn ang="0">
                    <a:pos x="17" y="41"/>
                  </a:cxn>
                  <a:cxn ang="0">
                    <a:pos x="17" y="22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22"/>
                  </a:cxn>
                  <a:cxn ang="0">
                    <a:pos x="22" y="41"/>
                  </a:cxn>
                  <a:cxn ang="0">
                    <a:pos x="17" y="41"/>
                  </a:cxn>
                  <a:cxn ang="0">
                    <a:pos x="0" y="39"/>
                  </a:cxn>
                  <a:cxn ang="0">
                    <a:pos x="39" y="39"/>
                  </a:cxn>
                  <a:cxn ang="0">
                    <a:pos x="39" y="44"/>
                  </a:cxn>
                  <a:cxn ang="0">
                    <a:pos x="0" y="44"/>
                  </a:cxn>
                  <a:cxn ang="0">
                    <a:pos x="0" y="3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44">
                    <a:moveTo>
                      <a:pt x="17" y="41"/>
                    </a:moveTo>
                    <a:lnTo>
                      <a:pt x="17" y="22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22"/>
                    </a:lnTo>
                    <a:lnTo>
                      <a:pt x="22" y="41"/>
                    </a:lnTo>
                    <a:lnTo>
                      <a:pt x="17" y="41"/>
                    </a:lnTo>
                    <a:close/>
                    <a:moveTo>
                      <a:pt x="0" y="39"/>
                    </a:moveTo>
                    <a:lnTo>
                      <a:pt x="39" y="39"/>
                    </a:lnTo>
                    <a:lnTo>
                      <a:pt x="39" y="44"/>
                    </a:lnTo>
                    <a:lnTo>
                      <a:pt x="0" y="44"/>
                    </a:lnTo>
                    <a:lnTo>
                      <a:pt x="0" y="3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1" name="Freeform 113"/>
              <p:cNvSpPr>
                <a:spLocks noEditPoints="1"/>
              </p:cNvSpPr>
              <p:nvPr/>
            </p:nvSpPr>
            <p:spPr bwMode="auto">
              <a:xfrm>
                <a:off x="3324" y="1893"/>
                <a:ext cx="34" cy="158"/>
              </a:xfrm>
              <a:custGeom>
                <a:avLst/>
                <a:gdLst/>
                <a:ahLst/>
                <a:cxnLst>
                  <a:cxn ang="0">
                    <a:pos x="17" y="158"/>
                  </a:cxn>
                  <a:cxn ang="0">
                    <a:pos x="17" y="79"/>
                  </a:cxn>
                  <a:cxn ang="0">
                    <a:pos x="17" y="0"/>
                  </a:cxn>
                  <a:cxn ang="0">
                    <a:pos x="17" y="158"/>
                  </a:cxn>
                  <a:cxn ang="0">
                    <a:pos x="0" y="158"/>
                  </a:cxn>
                  <a:cxn ang="0">
                    <a:pos x="34" y="158"/>
                  </a:cxn>
                  <a:cxn ang="0">
                    <a:pos x="0" y="15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58">
                    <a:moveTo>
                      <a:pt x="17" y="158"/>
                    </a:moveTo>
                    <a:lnTo>
                      <a:pt x="17" y="79"/>
                    </a:lnTo>
                    <a:lnTo>
                      <a:pt x="17" y="0"/>
                    </a:lnTo>
                    <a:lnTo>
                      <a:pt x="17" y="158"/>
                    </a:lnTo>
                    <a:close/>
                    <a:moveTo>
                      <a:pt x="0" y="158"/>
                    </a:moveTo>
                    <a:lnTo>
                      <a:pt x="34" y="158"/>
                    </a:lnTo>
                    <a:lnTo>
                      <a:pt x="0" y="15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2" name="Freeform 114"/>
              <p:cNvSpPr>
                <a:spLocks noEditPoints="1"/>
              </p:cNvSpPr>
              <p:nvPr/>
            </p:nvSpPr>
            <p:spPr bwMode="auto">
              <a:xfrm>
                <a:off x="3460" y="1891"/>
                <a:ext cx="34" cy="163"/>
              </a:xfrm>
              <a:custGeom>
                <a:avLst/>
                <a:gdLst/>
                <a:ahLst/>
                <a:cxnLst>
                  <a:cxn ang="0">
                    <a:pos x="14" y="160"/>
                  </a:cxn>
                  <a:cxn ang="0">
                    <a:pos x="14" y="81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81"/>
                  </a:cxn>
                  <a:cxn ang="0">
                    <a:pos x="19" y="160"/>
                  </a:cxn>
                  <a:cxn ang="0">
                    <a:pos x="14" y="160"/>
                  </a:cxn>
                  <a:cxn ang="0">
                    <a:pos x="0" y="158"/>
                  </a:cxn>
                  <a:cxn ang="0">
                    <a:pos x="34" y="158"/>
                  </a:cxn>
                  <a:cxn ang="0">
                    <a:pos x="34" y="163"/>
                  </a:cxn>
                  <a:cxn ang="0">
                    <a:pos x="0" y="163"/>
                  </a:cxn>
                  <a:cxn ang="0">
                    <a:pos x="0" y="15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4" h="163">
                    <a:moveTo>
                      <a:pt x="14" y="160"/>
                    </a:moveTo>
                    <a:lnTo>
                      <a:pt x="14" y="81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81"/>
                    </a:lnTo>
                    <a:lnTo>
                      <a:pt x="19" y="160"/>
                    </a:lnTo>
                    <a:lnTo>
                      <a:pt x="14" y="160"/>
                    </a:lnTo>
                    <a:close/>
                    <a:moveTo>
                      <a:pt x="0" y="158"/>
                    </a:moveTo>
                    <a:lnTo>
                      <a:pt x="34" y="158"/>
                    </a:lnTo>
                    <a:lnTo>
                      <a:pt x="34" y="163"/>
                    </a:lnTo>
                    <a:lnTo>
                      <a:pt x="0" y="163"/>
                    </a:lnTo>
                    <a:lnTo>
                      <a:pt x="0" y="15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3" name="Freeform 115"/>
              <p:cNvSpPr>
                <a:spLocks noEditPoints="1"/>
              </p:cNvSpPr>
              <p:nvPr/>
            </p:nvSpPr>
            <p:spPr bwMode="auto">
              <a:xfrm>
                <a:off x="1889" y="2666"/>
                <a:ext cx="38" cy="10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5"/>
                  </a:cxn>
                  <a:cxn ang="0">
                    <a:pos x="1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38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0">
                    <a:moveTo>
                      <a:pt x="19" y="10"/>
                    </a:moveTo>
                    <a:lnTo>
                      <a:pt x="19" y="5"/>
                    </a:lnTo>
                    <a:lnTo>
                      <a:pt x="19" y="0"/>
                    </a:lnTo>
                    <a:lnTo>
                      <a:pt x="19" y="10"/>
                    </a:lnTo>
                    <a:close/>
                    <a:moveTo>
                      <a:pt x="0" y="10"/>
                    </a:moveTo>
                    <a:lnTo>
                      <a:pt x="38" y="10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4" name="Freeform 116"/>
              <p:cNvSpPr>
                <a:spLocks noEditPoints="1"/>
              </p:cNvSpPr>
              <p:nvPr/>
            </p:nvSpPr>
            <p:spPr bwMode="auto">
              <a:xfrm>
                <a:off x="2023" y="2664"/>
                <a:ext cx="38" cy="14"/>
              </a:xfrm>
              <a:custGeom>
                <a:avLst/>
                <a:gdLst/>
                <a:ahLst/>
                <a:cxnLst>
                  <a:cxn ang="0">
                    <a:pos x="16" y="12"/>
                  </a:cxn>
                  <a:cxn ang="0">
                    <a:pos x="16" y="7"/>
                  </a:cxn>
                  <a:cxn ang="0">
                    <a:pos x="16" y="2"/>
                  </a:cxn>
                  <a:cxn ang="0">
                    <a:pos x="21" y="2"/>
                  </a:cxn>
                  <a:cxn ang="0">
                    <a:pos x="21" y="7"/>
                  </a:cxn>
                  <a:cxn ang="0">
                    <a:pos x="21" y="12"/>
                  </a:cxn>
                  <a:cxn ang="0">
                    <a:pos x="16" y="12"/>
                  </a:cxn>
                  <a:cxn ang="0">
                    <a:pos x="0" y="9"/>
                  </a:cxn>
                  <a:cxn ang="0">
                    <a:pos x="38" y="9"/>
                  </a:cxn>
                  <a:cxn ang="0">
                    <a:pos x="38" y="14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8" h="14">
                    <a:moveTo>
                      <a:pt x="16" y="12"/>
                    </a:moveTo>
                    <a:lnTo>
                      <a:pt x="16" y="7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2"/>
                    </a:lnTo>
                    <a:lnTo>
                      <a:pt x="16" y="12"/>
                    </a:lnTo>
                    <a:close/>
                    <a:moveTo>
                      <a:pt x="0" y="9"/>
                    </a:moveTo>
                    <a:lnTo>
                      <a:pt x="38" y="9"/>
                    </a:lnTo>
                    <a:lnTo>
                      <a:pt x="38" y="14"/>
                    </a:lnTo>
                    <a:lnTo>
                      <a:pt x="0" y="14"/>
                    </a:lnTo>
                    <a:lnTo>
                      <a:pt x="0" y="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5" name="Freeform 117"/>
              <p:cNvSpPr>
                <a:spLocks noEditPoints="1"/>
              </p:cNvSpPr>
              <p:nvPr/>
            </p:nvSpPr>
            <p:spPr bwMode="auto">
              <a:xfrm>
                <a:off x="2393" y="2613"/>
                <a:ext cx="38" cy="10"/>
              </a:xfrm>
              <a:custGeom>
                <a:avLst/>
                <a:gdLst/>
                <a:ahLst/>
                <a:cxnLst>
                  <a:cxn ang="0">
                    <a:pos x="19" y="10"/>
                  </a:cxn>
                  <a:cxn ang="0">
                    <a:pos x="19" y="5"/>
                  </a:cxn>
                  <a:cxn ang="0">
                    <a:pos x="19" y="0"/>
                  </a:cxn>
                  <a:cxn ang="0">
                    <a:pos x="19" y="10"/>
                  </a:cxn>
                  <a:cxn ang="0">
                    <a:pos x="0" y="10"/>
                  </a:cxn>
                  <a:cxn ang="0">
                    <a:pos x="38" y="10"/>
                  </a:cxn>
                  <a:cxn ang="0">
                    <a:pos x="0" y="10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10">
                    <a:moveTo>
                      <a:pt x="19" y="10"/>
                    </a:moveTo>
                    <a:lnTo>
                      <a:pt x="19" y="5"/>
                    </a:lnTo>
                    <a:lnTo>
                      <a:pt x="19" y="0"/>
                    </a:lnTo>
                    <a:lnTo>
                      <a:pt x="19" y="10"/>
                    </a:lnTo>
                    <a:close/>
                    <a:moveTo>
                      <a:pt x="0" y="10"/>
                    </a:moveTo>
                    <a:lnTo>
                      <a:pt x="38" y="10"/>
                    </a:lnTo>
                    <a:lnTo>
                      <a:pt x="0" y="10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6" name="Freeform 118"/>
              <p:cNvSpPr>
                <a:spLocks noEditPoints="1"/>
              </p:cNvSpPr>
              <p:nvPr/>
            </p:nvSpPr>
            <p:spPr bwMode="auto">
              <a:xfrm>
                <a:off x="2527" y="2611"/>
                <a:ext cx="38" cy="14"/>
              </a:xfrm>
              <a:custGeom>
                <a:avLst/>
                <a:gdLst/>
                <a:ahLst/>
                <a:cxnLst>
                  <a:cxn ang="0">
                    <a:pos x="17" y="12"/>
                  </a:cxn>
                  <a:cxn ang="0">
                    <a:pos x="17" y="7"/>
                  </a:cxn>
                  <a:cxn ang="0">
                    <a:pos x="17" y="2"/>
                  </a:cxn>
                  <a:cxn ang="0">
                    <a:pos x="21" y="2"/>
                  </a:cxn>
                  <a:cxn ang="0">
                    <a:pos x="21" y="7"/>
                  </a:cxn>
                  <a:cxn ang="0">
                    <a:pos x="21" y="12"/>
                  </a:cxn>
                  <a:cxn ang="0">
                    <a:pos x="17" y="12"/>
                  </a:cxn>
                  <a:cxn ang="0">
                    <a:pos x="0" y="9"/>
                  </a:cxn>
                  <a:cxn ang="0">
                    <a:pos x="38" y="9"/>
                  </a:cxn>
                  <a:cxn ang="0">
                    <a:pos x="38" y="14"/>
                  </a:cxn>
                  <a:cxn ang="0">
                    <a:pos x="0" y="14"/>
                  </a:cxn>
                  <a:cxn ang="0">
                    <a:pos x="0" y="9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14">
                    <a:moveTo>
                      <a:pt x="17" y="12"/>
                    </a:moveTo>
                    <a:lnTo>
                      <a:pt x="17" y="7"/>
                    </a:lnTo>
                    <a:lnTo>
                      <a:pt x="17" y="2"/>
                    </a:lnTo>
                    <a:lnTo>
                      <a:pt x="21" y="2"/>
                    </a:lnTo>
                    <a:lnTo>
                      <a:pt x="21" y="7"/>
                    </a:lnTo>
                    <a:lnTo>
                      <a:pt x="21" y="12"/>
                    </a:lnTo>
                    <a:lnTo>
                      <a:pt x="17" y="12"/>
                    </a:lnTo>
                    <a:close/>
                    <a:moveTo>
                      <a:pt x="0" y="9"/>
                    </a:moveTo>
                    <a:lnTo>
                      <a:pt x="38" y="9"/>
                    </a:lnTo>
                    <a:lnTo>
                      <a:pt x="38" y="14"/>
                    </a:lnTo>
                    <a:lnTo>
                      <a:pt x="0" y="14"/>
                    </a:lnTo>
                    <a:lnTo>
                      <a:pt x="0" y="9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7" name="Freeform 119"/>
              <p:cNvSpPr>
                <a:spLocks noEditPoints="1"/>
              </p:cNvSpPr>
              <p:nvPr/>
            </p:nvSpPr>
            <p:spPr bwMode="auto">
              <a:xfrm>
                <a:off x="2902" y="2647"/>
                <a:ext cx="33" cy="29"/>
              </a:xfrm>
              <a:custGeom>
                <a:avLst/>
                <a:gdLst/>
                <a:ahLst/>
                <a:cxnLst>
                  <a:cxn ang="0">
                    <a:pos x="16" y="29"/>
                  </a:cxn>
                  <a:cxn ang="0">
                    <a:pos x="16" y="14"/>
                  </a:cxn>
                  <a:cxn ang="0">
                    <a:pos x="16" y="0"/>
                  </a:cxn>
                  <a:cxn ang="0">
                    <a:pos x="16" y="29"/>
                  </a:cxn>
                  <a:cxn ang="0">
                    <a:pos x="0" y="29"/>
                  </a:cxn>
                  <a:cxn ang="0">
                    <a:pos x="33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0" y="0"/>
                  </a:cxn>
                </a:cxnLst>
                <a:rect l="0" t="0" r="r" b="b"/>
                <a:pathLst>
                  <a:path w="33" h="29">
                    <a:moveTo>
                      <a:pt x="16" y="29"/>
                    </a:moveTo>
                    <a:lnTo>
                      <a:pt x="16" y="14"/>
                    </a:lnTo>
                    <a:lnTo>
                      <a:pt x="16" y="0"/>
                    </a:lnTo>
                    <a:lnTo>
                      <a:pt x="16" y="29"/>
                    </a:lnTo>
                    <a:close/>
                    <a:moveTo>
                      <a:pt x="0" y="29"/>
                    </a:moveTo>
                    <a:lnTo>
                      <a:pt x="33" y="29"/>
                    </a:lnTo>
                    <a:lnTo>
                      <a:pt x="0" y="29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8" name="Freeform 120"/>
              <p:cNvSpPr>
                <a:spLocks noEditPoints="1"/>
              </p:cNvSpPr>
              <p:nvPr/>
            </p:nvSpPr>
            <p:spPr bwMode="auto">
              <a:xfrm>
                <a:off x="3036" y="2644"/>
                <a:ext cx="33" cy="34"/>
              </a:xfrm>
              <a:custGeom>
                <a:avLst/>
                <a:gdLst/>
                <a:ahLst/>
                <a:cxnLst>
                  <a:cxn ang="0">
                    <a:pos x="14" y="32"/>
                  </a:cxn>
                  <a:cxn ang="0">
                    <a:pos x="14" y="17"/>
                  </a:cxn>
                  <a:cxn ang="0">
                    <a:pos x="14" y="3"/>
                  </a:cxn>
                  <a:cxn ang="0">
                    <a:pos x="19" y="3"/>
                  </a:cxn>
                  <a:cxn ang="0">
                    <a:pos x="19" y="17"/>
                  </a:cxn>
                  <a:cxn ang="0">
                    <a:pos x="19" y="32"/>
                  </a:cxn>
                  <a:cxn ang="0">
                    <a:pos x="14" y="32"/>
                  </a:cxn>
                  <a:cxn ang="0">
                    <a:pos x="0" y="29"/>
                  </a:cxn>
                  <a:cxn ang="0">
                    <a:pos x="33" y="29"/>
                  </a:cxn>
                  <a:cxn ang="0">
                    <a:pos x="33" y="34"/>
                  </a:cxn>
                  <a:cxn ang="0">
                    <a:pos x="0" y="34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3" h="34">
                    <a:moveTo>
                      <a:pt x="14" y="32"/>
                    </a:moveTo>
                    <a:lnTo>
                      <a:pt x="14" y="17"/>
                    </a:lnTo>
                    <a:lnTo>
                      <a:pt x="14" y="3"/>
                    </a:lnTo>
                    <a:lnTo>
                      <a:pt x="19" y="3"/>
                    </a:lnTo>
                    <a:lnTo>
                      <a:pt x="19" y="17"/>
                    </a:lnTo>
                    <a:lnTo>
                      <a:pt x="19" y="32"/>
                    </a:lnTo>
                    <a:lnTo>
                      <a:pt x="14" y="32"/>
                    </a:lnTo>
                    <a:close/>
                    <a:moveTo>
                      <a:pt x="0" y="29"/>
                    </a:moveTo>
                    <a:lnTo>
                      <a:pt x="33" y="29"/>
                    </a:lnTo>
                    <a:lnTo>
                      <a:pt x="33" y="34"/>
                    </a:lnTo>
                    <a:lnTo>
                      <a:pt x="0" y="34"/>
                    </a:lnTo>
                    <a:lnTo>
                      <a:pt x="0" y="29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69" name="Freeform 121"/>
              <p:cNvSpPr>
                <a:spLocks noEditPoints="1"/>
              </p:cNvSpPr>
              <p:nvPr/>
            </p:nvSpPr>
            <p:spPr bwMode="auto">
              <a:xfrm>
                <a:off x="3406" y="2344"/>
                <a:ext cx="38" cy="53"/>
              </a:xfrm>
              <a:custGeom>
                <a:avLst/>
                <a:gdLst/>
                <a:ahLst/>
                <a:cxnLst>
                  <a:cxn ang="0">
                    <a:pos x="19" y="53"/>
                  </a:cxn>
                  <a:cxn ang="0">
                    <a:pos x="19" y="27"/>
                  </a:cxn>
                  <a:cxn ang="0">
                    <a:pos x="19" y="0"/>
                  </a:cxn>
                  <a:cxn ang="0">
                    <a:pos x="19" y="53"/>
                  </a:cxn>
                  <a:cxn ang="0">
                    <a:pos x="0" y="53"/>
                  </a:cxn>
                  <a:cxn ang="0">
                    <a:pos x="38" y="53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0" y="0"/>
                  </a:cxn>
                </a:cxnLst>
                <a:rect l="0" t="0" r="r" b="b"/>
                <a:pathLst>
                  <a:path w="38" h="53">
                    <a:moveTo>
                      <a:pt x="19" y="53"/>
                    </a:moveTo>
                    <a:lnTo>
                      <a:pt x="19" y="27"/>
                    </a:lnTo>
                    <a:lnTo>
                      <a:pt x="19" y="0"/>
                    </a:lnTo>
                    <a:lnTo>
                      <a:pt x="19" y="53"/>
                    </a:lnTo>
                    <a:close/>
                    <a:moveTo>
                      <a:pt x="0" y="53"/>
                    </a:moveTo>
                    <a:lnTo>
                      <a:pt x="38" y="53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0" name="Freeform 122"/>
              <p:cNvSpPr>
                <a:spLocks noEditPoints="1"/>
              </p:cNvSpPr>
              <p:nvPr/>
            </p:nvSpPr>
            <p:spPr bwMode="auto">
              <a:xfrm>
                <a:off x="3540" y="2342"/>
                <a:ext cx="38" cy="57"/>
              </a:xfrm>
              <a:custGeom>
                <a:avLst/>
                <a:gdLst/>
                <a:ahLst/>
                <a:cxnLst>
                  <a:cxn ang="0">
                    <a:pos x="16" y="55"/>
                  </a:cxn>
                  <a:cxn ang="0">
                    <a:pos x="16" y="29"/>
                  </a:cxn>
                  <a:cxn ang="0">
                    <a:pos x="16" y="2"/>
                  </a:cxn>
                  <a:cxn ang="0">
                    <a:pos x="21" y="2"/>
                  </a:cxn>
                  <a:cxn ang="0">
                    <a:pos x="21" y="29"/>
                  </a:cxn>
                  <a:cxn ang="0">
                    <a:pos x="21" y="55"/>
                  </a:cxn>
                  <a:cxn ang="0">
                    <a:pos x="16" y="55"/>
                  </a:cxn>
                  <a:cxn ang="0">
                    <a:pos x="0" y="53"/>
                  </a:cxn>
                  <a:cxn ang="0">
                    <a:pos x="38" y="53"/>
                  </a:cxn>
                  <a:cxn ang="0">
                    <a:pos x="38" y="57"/>
                  </a:cxn>
                  <a:cxn ang="0">
                    <a:pos x="0" y="57"/>
                  </a:cxn>
                  <a:cxn ang="0">
                    <a:pos x="0" y="53"/>
                  </a:cxn>
                  <a:cxn ang="0">
                    <a:pos x="0" y="0"/>
                  </a:cxn>
                  <a:cxn ang="0">
                    <a:pos x="38" y="0"/>
                  </a:cxn>
                  <a:cxn ang="0">
                    <a:pos x="38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8" h="57">
                    <a:moveTo>
                      <a:pt x="16" y="55"/>
                    </a:moveTo>
                    <a:lnTo>
                      <a:pt x="16" y="29"/>
                    </a:lnTo>
                    <a:lnTo>
                      <a:pt x="16" y="2"/>
                    </a:lnTo>
                    <a:lnTo>
                      <a:pt x="21" y="2"/>
                    </a:lnTo>
                    <a:lnTo>
                      <a:pt x="21" y="29"/>
                    </a:lnTo>
                    <a:lnTo>
                      <a:pt x="21" y="55"/>
                    </a:lnTo>
                    <a:lnTo>
                      <a:pt x="16" y="55"/>
                    </a:lnTo>
                    <a:close/>
                    <a:moveTo>
                      <a:pt x="0" y="53"/>
                    </a:moveTo>
                    <a:lnTo>
                      <a:pt x="38" y="53"/>
                    </a:lnTo>
                    <a:lnTo>
                      <a:pt x="38" y="57"/>
                    </a:lnTo>
                    <a:lnTo>
                      <a:pt x="0" y="57"/>
                    </a:lnTo>
                    <a:lnTo>
                      <a:pt x="0" y="53"/>
                    </a:lnTo>
                    <a:close/>
                    <a:moveTo>
                      <a:pt x="0" y="0"/>
                    </a:moveTo>
                    <a:lnTo>
                      <a:pt x="38" y="0"/>
                    </a:lnTo>
                    <a:lnTo>
                      <a:pt x="38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1" name="Freeform 123"/>
              <p:cNvSpPr>
                <a:spLocks noEditPoints="1"/>
              </p:cNvSpPr>
              <p:nvPr/>
            </p:nvSpPr>
            <p:spPr bwMode="auto">
              <a:xfrm>
                <a:off x="1975" y="2637"/>
                <a:ext cx="34" cy="15"/>
              </a:xfrm>
              <a:custGeom>
                <a:avLst/>
                <a:gdLst/>
                <a:ahLst/>
                <a:cxnLst>
                  <a:cxn ang="0">
                    <a:pos x="17" y="15"/>
                  </a:cxn>
                  <a:cxn ang="0">
                    <a:pos x="17" y="7"/>
                  </a:cxn>
                  <a:cxn ang="0">
                    <a:pos x="17" y="0"/>
                  </a:cxn>
                  <a:cxn ang="0">
                    <a:pos x="17" y="15"/>
                  </a:cxn>
                  <a:cxn ang="0">
                    <a:pos x="0" y="15"/>
                  </a:cxn>
                  <a:cxn ang="0">
                    <a:pos x="34" y="15"/>
                  </a:cxn>
                  <a:cxn ang="0">
                    <a:pos x="0" y="15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15">
                    <a:moveTo>
                      <a:pt x="17" y="15"/>
                    </a:moveTo>
                    <a:lnTo>
                      <a:pt x="17" y="7"/>
                    </a:lnTo>
                    <a:lnTo>
                      <a:pt x="17" y="0"/>
                    </a:lnTo>
                    <a:lnTo>
                      <a:pt x="17" y="15"/>
                    </a:lnTo>
                    <a:close/>
                    <a:moveTo>
                      <a:pt x="0" y="15"/>
                    </a:moveTo>
                    <a:lnTo>
                      <a:pt x="34" y="15"/>
                    </a:lnTo>
                    <a:lnTo>
                      <a:pt x="0" y="15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2" name="Freeform 124"/>
              <p:cNvSpPr>
                <a:spLocks noEditPoints="1"/>
              </p:cNvSpPr>
              <p:nvPr/>
            </p:nvSpPr>
            <p:spPr bwMode="auto">
              <a:xfrm>
                <a:off x="2103" y="2635"/>
                <a:ext cx="34" cy="19"/>
              </a:xfrm>
              <a:custGeom>
                <a:avLst/>
                <a:gdLst/>
                <a:ahLst/>
                <a:cxnLst>
                  <a:cxn ang="0">
                    <a:pos x="14" y="17"/>
                  </a:cxn>
                  <a:cxn ang="0">
                    <a:pos x="14" y="9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9"/>
                  </a:cxn>
                  <a:cxn ang="0">
                    <a:pos x="19" y="17"/>
                  </a:cxn>
                  <a:cxn ang="0">
                    <a:pos x="14" y="17"/>
                  </a:cxn>
                  <a:cxn ang="0">
                    <a:pos x="0" y="14"/>
                  </a:cxn>
                  <a:cxn ang="0">
                    <a:pos x="34" y="14"/>
                  </a:cxn>
                  <a:cxn ang="0">
                    <a:pos x="34" y="19"/>
                  </a:cxn>
                  <a:cxn ang="0">
                    <a:pos x="0" y="19"/>
                  </a:cxn>
                  <a:cxn ang="0">
                    <a:pos x="0" y="14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19">
                    <a:moveTo>
                      <a:pt x="14" y="17"/>
                    </a:moveTo>
                    <a:lnTo>
                      <a:pt x="14" y="9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9"/>
                    </a:lnTo>
                    <a:lnTo>
                      <a:pt x="19" y="17"/>
                    </a:lnTo>
                    <a:lnTo>
                      <a:pt x="14" y="17"/>
                    </a:lnTo>
                    <a:close/>
                    <a:moveTo>
                      <a:pt x="0" y="14"/>
                    </a:moveTo>
                    <a:lnTo>
                      <a:pt x="34" y="14"/>
                    </a:lnTo>
                    <a:lnTo>
                      <a:pt x="34" y="19"/>
                    </a:lnTo>
                    <a:lnTo>
                      <a:pt x="0" y="19"/>
                    </a:lnTo>
                    <a:lnTo>
                      <a:pt x="0" y="14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3" name="Freeform 125"/>
              <p:cNvSpPr>
                <a:spLocks noEditPoints="1"/>
              </p:cNvSpPr>
              <p:nvPr/>
            </p:nvSpPr>
            <p:spPr bwMode="auto">
              <a:xfrm>
                <a:off x="2479" y="2623"/>
                <a:ext cx="39" cy="19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19" y="9"/>
                  </a:cxn>
                  <a:cxn ang="0">
                    <a:pos x="19" y="0"/>
                  </a:cxn>
                  <a:cxn ang="0">
                    <a:pos x="19" y="19"/>
                  </a:cxn>
                  <a:cxn ang="0">
                    <a:pos x="0" y="19"/>
                  </a:cxn>
                  <a:cxn ang="0">
                    <a:pos x="39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9">
                    <a:moveTo>
                      <a:pt x="19" y="19"/>
                    </a:moveTo>
                    <a:lnTo>
                      <a:pt x="19" y="9"/>
                    </a:lnTo>
                    <a:lnTo>
                      <a:pt x="19" y="0"/>
                    </a:lnTo>
                    <a:lnTo>
                      <a:pt x="19" y="19"/>
                    </a:lnTo>
                    <a:close/>
                    <a:moveTo>
                      <a:pt x="0" y="19"/>
                    </a:moveTo>
                    <a:lnTo>
                      <a:pt x="39" y="19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4" name="Freeform 126"/>
              <p:cNvSpPr>
                <a:spLocks noEditPoints="1"/>
              </p:cNvSpPr>
              <p:nvPr/>
            </p:nvSpPr>
            <p:spPr bwMode="auto">
              <a:xfrm>
                <a:off x="2607" y="2620"/>
                <a:ext cx="39" cy="24"/>
              </a:xfrm>
              <a:custGeom>
                <a:avLst/>
                <a:gdLst/>
                <a:ahLst/>
                <a:cxnLst>
                  <a:cxn ang="0">
                    <a:pos x="17" y="22"/>
                  </a:cxn>
                  <a:cxn ang="0">
                    <a:pos x="17" y="12"/>
                  </a:cxn>
                  <a:cxn ang="0">
                    <a:pos x="17" y="3"/>
                  </a:cxn>
                  <a:cxn ang="0">
                    <a:pos x="22" y="3"/>
                  </a:cxn>
                  <a:cxn ang="0">
                    <a:pos x="22" y="12"/>
                  </a:cxn>
                  <a:cxn ang="0">
                    <a:pos x="22" y="22"/>
                  </a:cxn>
                  <a:cxn ang="0">
                    <a:pos x="17" y="22"/>
                  </a:cxn>
                  <a:cxn ang="0">
                    <a:pos x="0" y="20"/>
                  </a:cxn>
                  <a:cxn ang="0">
                    <a:pos x="39" y="20"/>
                  </a:cxn>
                  <a:cxn ang="0">
                    <a:pos x="39" y="24"/>
                  </a:cxn>
                  <a:cxn ang="0">
                    <a:pos x="0" y="24"/>
                  </a:cxn>
                  <a:cxn ang="0">
                    <a:pos x="0" y="20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24">
                    <a:moveTo>
                      <a:pt x="17" y="22"/>
                    </a:moveTo>
                    <a:lnTo>
                      <a:pt x="17" y="12"/>
                    </a:lnTo>
                    <a:lnTo>
                      <a:pt x="17" y="3"/>
                    </a:lnTo>
                    <a:lnTo>
                      <a:pt x="22" y="3"/>
                    </a:lnTo>
                    <a:lnTo>
                      <a:pt x="22" y="12"/>
                    </a:lnTo>
                    <a:lnTo>
                      <a:pt x="22" y="22"/>
                    </a:lnTo>
                    <a:lnTo>
                      <a:pt x="17" y="22"/>
                    </a:lnTo>
                    <a:close/>
                    <a:moveTo>
                      <a:pt x="0" y="20"/>
                    </a:moveTo>
                    <a:lnTo>
                      <a:pt x="39" y="20"/>
                    </a:lnTo>
                    <a:lnTo>
                      <a:pt x="39" y="24"/>
                    </a:lnTo>
                    <a:lnTo>
                      <a:pt x="0" y="24"/>
                    </a:lnTo>
                    <a:lnTo>
                      <a:pt x="0" y="20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5" name="Freeform 127"/>
              <p:cNvSpPr>
                <a:spLocks noEditPoints="1"/>
              </p:cNvSpPr>
              <p:nvPr/>
            </p:nvSpPr>
            <p:spPr bwMode="auto">
              <a:xfrm>
                <a:off x="2983" y="2493"/>
                <a:ext cx="39" cy="19"/>
              </a:xfrm>
              <a:custGeom>
                <a:avLst/>
                <a:gdLst/>
                <a:ahLst/>
                <a:cxnLst>
                  <a:cxn ang="0">
                    <a:pos x="19" y="19"/>
                  </a:cxn>
                  <a:cxn ang="0">
                    <a:pos x="19" y="10"/>
                  </a:cxn>
                  <a:cxn ang="0">
                    <a:pos x="19" y="0"/>
                  </a:cxn>
                  <a:cxn ang="0">
                    <a:pos x="19" y="19"/>
                  </a:cxn>
                  <a:cxn ang="0">
                    <a:pos x="0" y="19"/>
                  </a:cxn>
                  <a:cxn ang="0">
                    <a:pos x="39" y="19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0" y="0"/>
                  </a:cxn>
                </a:cxnLst>
                <a:rect l="0" t="0" r="r" b="b"/>
                <a:pathLst>
                  <a:path w="39" h="19">
                    <a:moveTo>
                      <a:pt x="19" y="19"/>
                    </a:moveTo>
                    <a:lnTo>
                      <a:pt x="19" y="10"/>
                    </a:lnTo>
                    <a:lnTo>
                      <a:pt x="19" y="0"/>
                    </a:lnTo>
                    <a:lnTo>
                      <a:pt x="19" y="19"/>
                    </a:lnTo>
                    <a:close/>
                    <a:moveTo>
                      <a:pt x="0" y="19"/>
                    </a:moveTo>
                    <a:lnTo>
                      <a:pt x="39" y="19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6" name="Freeform 128"/>
              <p:cNvSpPr>
                <a:spLocks noEditPoints="1"/>
              </p:cNvSpPr>
              <p:nvPr/>
            </p:nvSpPr>
            <p:spPr bwMode="auto">
              <a:xfrm>
                <a:off x="3111" y="2491"/>
                <a:ext cx="39" cy="24"/>
              </a:xfrm>
              <a:custGeom>
                <a:avLst/>
                <a:gdLst/>
                <a:ahLst/>
                <a:cxnLst>
                  <a:cxn ang="0">
                    <a:pos x="17" y="21"/>
                  </a:cxn>
                  <a:cxn ang="0">
                    <a:pos x="17" y="12"/>
                  </a:cxn>
                  <a:cxn ang="0">
                    <a:pos x="17" y="2"/>
                  </a:cxn>
                  <a:cxn ang="0">
                    <a:pos x="22" y="2"/>
                  </a:cxn>
                  <a:cxn ang="0">
                    <a:pos x="22" y="12"/>
                  </a:cxn>
                  <a:cxn ang="0">
                    <a:pos x="22" y="21"/>
                  </a:cxn>
                  <a:cxn ang="0">
                    <a:pos x="17" y="21"/>
                  </a:cxn>
                  <a:cxn ang="0">
                    <a:pos x="0" y="19"/>
                  </a:cxn>
                  <a:cxn ang="0">
                    <a:pos x="39" y="19"/>
                  </a:cxn>
                  <a:cxn ang="0">
                    <a:pos x="39" y="24"/>
                  </a:cxn>
                  <a:cxn ang="0">
                    <a:pos x="0" y="24"/>
                  </a:cxn>
                  <a:cxn ang="0">
                    <a:pos x="0" y="19"/>
                  </a:cxn>
                  <a:cxn ang="0">
                    <a:pos x="0" y="0"/>
                  </a:cxn>
                  <a:cxn ang="0">
                    <a:pos x="39" y="0"/>
                  </a:cxn>
                  <a:cxn ang="0">
                    <a:pos x="39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9" h="24">
                    <a:moveTo>
                      <a:pt x="17" y="21"/>
                    </a:moveTo>
                    <a:lnTo>
                      <a:pt x="17" y="12"/>
                    </a:lnTo>
                    <a:lnTo>
                      <a:pt x="17" y="2"/>
                    </a:lnTo>
                    <a:lnTo>
                      <a:pt x="22" y="2"/>
                    </a:lnTo>
                    <a:lnTo>
                      <a:pt x="22" y="12"/>
                    </a:lnTo>
                    <a:lnTo>
                      <a:pt x="22" y="21"/>
                    </a:lnTo>
                    <a:lnTo>
                      <a:pt x="17" y="21"/>
                    </a:lnTo>
                    <a:close/>
                    <a:moveTo>
                      <a:pt x="0" y="19"/>
                    </a:moveTo>
                    <a:lnTo>
                      <a:pt x="39" y="19"/>
                    </a:lnTo>
                    <a:lnTo>
                      <a:pt x="39" y="24"/>
                    </a:lnTo>
                    <a:lnTo>
                      <a:pt x="0" y="24"/>
                    </a:lnTo>
                    <a:lnTo>
                      <a:pt x="0" y="19"/>
                    </a:lnTo>
                    <a:close/>
                    <a:moveTo>
                      <a:pt x="0" y="0"/>
                    </a:moveTo>
                    <a:lnTo>
                      <a:pt x="39" y="0"/>
                    </a:lnTo>
                    <a:lnTo>
                      <a:pt x="39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7" name="Freeform 129"/>
              <p:cNvSpPr>
                <a:spLocks noEditPoints="1"/>
              </p:cNvSpPr>
              <p:nvPr/>
            </p:nvSpPr>
            <p:spPr bwMode="auto">
              <a:xfrm>
                <a:off x="3492" y="2440"/>
                <a:ext cx="34" cy="48"/>
              </a:xfrm>
              <a:custGeom>
                <a:avLst/>
                <a:gdLst/>
                <a:ahLst/>
                <a:cxnLst>
                  <a:cxn ang="0">
                    <a:pos x="17" y="48"/>
                  </a:cxn>
                  <a:cxn ang="0">
                    <a:pos x="17" y="24"/>
                  </a:cxn>
                  <a:cxn ang="0">
                    <a:pos x="17" y="0"/>
                  </a:cxn>
                  <a:cxn ang="0">
                    <a:pos x="17" y="48"/>
                  </a:cxn>
                  <a:cxn ang="0">
                    <a:pos x="0" y="48"/>
                  </a:cxn>
                  <a:cxn ang="0">
                    <a:pos x="34" y="48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0" y="0"/>
                  </a:cxn>
                </a:cxnLst>
                <a:rect l="0" t="0" r="r" b="b"/>
                <a:pathLst>
                  <a:path w="34" h="48">
                    <a:moveTo>
                      <a:pt x="17" y="48"/>
                    </a:moveTo>
                    <a:lnTo>
                      <a:pt x="17" y="24"/>
                    </a:lnTo>
                    <a:lnTo>
                      <a:pt x="17" y="0"/>
                    </a:lnTo>
                    <a:lnTo>
                      <a:pt x="17" y="48"/>
                    </a:lnTo>
                    <a:close/>
                    <a:moveTo>
                      <a:pt x="0" y="48"/>
                    </a:moveTo>
                    <a:lnTo>
                      <a:pt x="34" y="48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8" name="Freeform 130"/>
              <p:cNvSpPr>
                <a:spLocks noEditPoints="1"/>
              </p:cNvSpPr>
              <p:nvPr/>
            </p:nvSpPr>
            <p:spPr bwMode="auto">
              <a:xfrm>
                <a:off x="3620" y="2438"/>
                <a:ext cx="34" cy="53"/>
              </a:xfrm>
              <a:custGeom>
                <a:avLst/>
                <a:gdLst/>
                <a:ahLst/>
                <a:cxnLst>
                  <a:cxn ang="0">
                    <a:pos x="14" y="50"/>
                  </a:cxn>
                  <a:cxn ang="0">
                    <a:pos x="14" y="26"/>
                  </a:cxn>
                  <a:cxn ang="0">
                    <a:pos x="14" y="2"/>
                  </a:cxn>
                  <a:cxn ang="0">
                    <a:pos x="19" y="2"/>
                  </a:cxn>
                  <a:cxn ang="0">
                    <a:pos x="19" y="26"/>
                  </a:cxn>
                  <a:cxn ang="0">
                    <a:pos x="19" y="50"/>
                  </a:cxn>
                  <a:cxn ang="0">
                    <a:pos x="14" y="50"/>
                  </a:cxn>
                  <a:cxn ang="0">
                    <a:pos x="0" y="48"/>
                  </a:cxn>
                  <a:cxn ang="0">
                    <a:pos x="34" y="48"/>
                  </a:cxn>
                  <a:cxn ang="0">
                    <a:pos x="34" y="53"/>
                  </a:cxn>
                  <a:cxn ang="0">
                    <a:pos x="0" y="53"/>
                  </a:cxn>
                  <a:cxn ang="0">
                    <a:pos x="0" y="4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53">
                    <a:moveTo>
                      <a:pt x="14" y="50"/>
                    </a:moveTo>
                    <a:lnTo>
                      <a:pt x="14" y="26"/>
                    </a:lnTo>
                    <a:lnTo>
                      <a:pt x="14" y="2"/>
                    </a:lnTo>
                    <a:lnTo>
                      <a:pt x="19" y="2"/>
                    </a:lnTo>
                    <a:lnTo>
                      <a:pt x="19" y="26"/>
                    </a:lnTo>
                    <a:lnTo>
                      <a:pt x="19" y="50"/>
                    </a:lnTo>
                    <a:lnTo>
                      <a:pt x="14" y="50"/>
                    </a:lnTo>
                    <a:close/>
                    <a:moveTo>
                      <a:pt x="0" y="48"/>
                    </a:moveTo>
                    <a:lnTo>
                      <a:pt x="34" y="48"/>
                    </a:lnTo>
                    <a:lnTo>
                      <a:pt x="34" y="53"/>
                    </a:lnTo>
                    <a:lnTo>
                      <a:pt x="0" y="53"/>
                    </a:lnTo>
                    <a:lnTo>
                      <a:pt x="0" y="4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0" cap="flat">
                <a:solidFill>
                  <a:srgbClr val="000000"/>
                </a:solidFill>
                <a:prstDash val="solid"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79" name="Rectangle 131"/>
              <p:cNvSpPr>
                <a:spLocks noChangeArrowheads="1"/>
              </p:cNvSpPr>
              <p:nvPr/>
            </p:nvSpPr>
            <p:spPr bwMode="auto">
              <a:xfrm>
                <a:off x="1776" y="1797"/>
                <a:ext cx="5" cy="912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0" name="Freeform 132"/>
              <p:cNvSpPr>
                <a:spLocks noEditPoints="1"/>
              </p:cNvSpPr>
              <p:nvPr/>
            </p:nvSpPr>
            <p:spPr bwMode="auto">
              <a:xfrm>
                <a:off x="1778" y="1795"/>
                <a:ext cx="34" cy="917"/>
              </a:xfrm>
              <a:custGeom>
                <a:avLst/>
                <a:gdLst/>
                <a:ahLst/>
                <a:cxnLst>
                  <a:cxn ang="0">
                    <a:pos x="0" y="912"/>
                  </a:cxn>
                  <a:cxn ang="0">
                    <a:pos x="34" y="912"/>
                  </a:cxn>
                  <a:cxn ang="0">
                    <a:pos x="34" y="917"/>
                  </a:cxn>
                  <a:cxn ang="0">
                    <a:pos x="0" y="917"/>
                  </a:cxn>
                  <a:cxn ang="0">
                    <a:pos x="0" y="912"/>
                  </a:cxn>
                  <a:cxn ang="0">
                    <a:pos x="0" y="729"/>
                  </a:cxn>
                  <a:cxn ang="0">
                    <a:pos x="34" y="729"/>
                  </a:cxn>
                  <a:cxn ang="0">
                    <a:pos x="34" y="734"/>
                  </a:cxn>
                  <a:cxn ang="0">
                    <a:pos x="0" y="734"/>
                  </a:cxn>
                  <a:cxn ang="0">
                    <a:pos x="0" y="729"/>
                  </a:cxn>
                  <a:cxn ang="0">
                    <a:pos x="0" y="547"/>
                  </a:cxn>
                  <a:cxn ang="0">
                    <a:pos x="34" y="547"/>
                  </a:cxn>
                  <a:cxn ang="0">
                    <a:pos x="34" y="552"/>
                  </a:cxn>
                  <a:cxn ang="0">
                    <a:pos x="0" y="552"/>
                  </a:cxn>
                  <a:cxn ang="0">
                    <a:pos x="0" y="547"/>
                  </a:cxn>
                  <a:cxn ang="0">
                    <a:pos x="0" y="364"/>
                  </a:cxn>
                  <a:cxn ang="0">
                    <a:pos x="34" y="364"/>
                  </a:cxn>
                  <a:cxn ang="0">
                    <a:pos x="34" y="369"/>
                  </a:cxn>
                  <a:cxn ang="0">
                    <a:pos x="0" y="369"/>
                  </a:cxn>
                  <a:cxn ang="0">
                    <a:pos x="0" y="364"/>
                  </a:cxn>
                  <a:cxn ang="0">
                    <a:pos x="0" y="182"/>
                  </a:cxn>
                  <a:cxn ang="0">
                    <a:pos x="34" y="182"/>
                  </a:cxn>
                  <a:cxn ang="0">
                    <a:pos x="34" y="187"/>
                  </a:cxn>
                  <a:cxn ang="0">
                    <a:pos x="0" y="187"/>
                  </a:cxn>
                  <a:cxn ang="0">
                    <a:pos x="0" y="182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4" h="917">
                    <a:moveTo>
                      <a:pt x="0" y="912"/>
                    </a:moveTo>
                    <a:lnTo>
                      <a:pt x="34" y="912"/>
                    </a:lnTo>
                    <a:lnTo>
                      <a:pt x="34" y="917"/>
                    </a:lnTo>
                    <a:lnTo>
                      <a:pt x="0" y="917"/>
                    </a:lnTo>
                    <a:lnTo>
                      <a:pt x="0" y="912"/>
                    </a:lnTo>
                    <a:close/>
                    <a:moveTo>
                      <a:pt x="0" y="729"/>
                    </a:moveTo>
                    <a:lnTo>
                      <a:pt x="34" y="729"/>
                    </a:lnTo>
                    <a:lnTo>
                      <a:pt x="34" y="734"/>
                    </a:lnTo>
                    <a:lnTo>
                      <a:pt x="0" y="734"/>
                    </a:lnTo>
                    <a:lnTo>
                      <a:pt x="0" y="729"/>
                    </a:lnTo>
                    <a:close/>
                    <a:moveTo>
                      <a:pt x="0" y="547"/>
                    </a:moveTo>
                    <a:lnTo>
                      <a:pt x="34" y="547"/>
                    </a:lnTo>
                    <a:lnTo>
                      <a:pt x="34" y="552"/>
                    </a:lnTo>
                    <a:lnTo>
                      <a:pt x="0" y="552"/>
                    </a:lnTo>
                    <a:lnTo>
                      <a:pt x="0" y="547"/>
                    </a:lnTo>
                    <a:close/>
                    <a:moveTo>
                      <a:pt x="0" y="364"/>
                    </a:moveTo>
                    <a:lnTo>
                      <a:pt x="34" y="364"/>
                    </a:lnTo>
                    <a:lnTo>
                      <a:pt x="34" y="369"/>
                    </a:lnTo>
                    <a:lnTo>
                      <a:pt x="0" y="369"/>
                    </a:lnTo>
                    <a:lnTo>
                      <a:pt x="0" y="364"/>
                    </a:lnTo>
                    <a:close/>
                    <a:moveTo>
                      <a:pt x="0" y="182"/>
                    </a:moveTo>
                    <a:lnTo>
                      <a:pt x="34" y="182"/>
                    </a:lnTo>
                    <a:lnTo>
                      <a:pt x="34" y="187"/>
                    </a:lnTo>
                    <a:lnTo>
                      <a:pt x="0" y="187"/>
                    </a:lnTo>
                    <a:lnTo>
                      <a:pt x="0" y="182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1" name="Rectangle 133"/>
              <p:cNvSpPr>
                <a:spLocks noChangeArrowheads="1"/>
              </p:cNvSpPr>
              <p:nvPr/>
            </p:nvSpPr>
            <p:spPr bwMode="auto">
              <a:xfrm>
                <a:off x="1778" y="2707"/>
                <a:ext cx="2021" cy="5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2" name="Freeform 134"/>
              <p:cNvSpPr>
                <a:spLocks noEditPoints="1"/>
              </p:cNvSpPr>
              <p:nvPr/>
            </p:nvSpPr>
            <p:spPr bwMode="auto">
              <a:xfrm>
                <a:off x="1776" y="2680"/>
                <a:ext cx="2026" cy="2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09" y="0"/>
                  </a:cxn>
                  <a:cxn ang="0">
                    <a:pos x="509" y="29"/>
                  </a:cxn>
                  <a:cxn ang="0">
                    <a:pos x="504" y="29"/>
                  </a:cxn>
                  <a:cxn ang="0">
                    <a:pos x="504" y="0"/>
                  </a:cxn>
                  <a:cxn ang="0">
                    <a:pos x="509" y="0"/>
                  </a:cxn>
                  <a:cxn ang="0">
                    <a:pos x="1018" y="0"/>
                  </a:cxn>
                  <a:cxn ang="0">
                    <a:pos x="1018" y="29"/>
                  </a:cxn>
                  <a:cxn ang="0">
                    <a:pos x="1013" y="29"/>
                  </a:cxn>
                  <a:cxn ang="0">
                    <a:pos x="1013" y="0"/>
                  </a:cxn>
                  <a:cxn ang="0">
                    <a:pos x="1018" y="0"/>
                  </a:cxn>
                  <a:cxn ang="0">
                    <a:pos x="1522" y="0"/>
                  </a:cxn>
                  <a:cxn ang="0">
                    <a:pos x="1522" y="29"/>
                  </a:cxn>
                  <a:cxn ang="0">
                    <a:pos x="1517" y="29"/>
                  </a:cxn>
                  <a:cxn ang="0">
                    <a:pos x="1517" y="0"/>
                  </a:cxn>
                  <a:cxn ang="0">
                    <a:pos x="1522" y="0"/>
                  </a:cxn>
                  <a:cxn ang="0">
                    <a:pos x="2026" y="0"/>
                  </a:cxn>
                  <a:cxn ang="0">
                    <a:pos x="2026" y="29"/>
                  </a:cxn>
                  <a:cxn ang="0">
                    <a:pos x="2021" y="29"/>
                  </a:cxn>
                  <a:cxn ang="0">
                    <a:pos x="2021" y="0"/>
                  </a:cxn>
                  <a:cxn ang="0">
                    <a:pos x="2026" y="0"/>
                  </a:cxn>
                </a:cxnLst>
                <a:rect l="0" t="0" r="r" b="b"/>
                <a:pathLst>
                  <a:path w="2026" h="29">
                    <a:moveTo>
                      <a:pt x="5" y="0"/>
                    </a:moveTo>
                    <a:lnTo>
                      <a:pt x="5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09" y="0"/>
                    </a:moveTo>
                    <a:lnTo>
                      <a:pt x="509" y="29"/>
                    </a:lnTo>
                    <a:lnTo>
                      <a:pt x="504" y="29"/>
                    </a:lnTo>
                    <a:lnTo>
                      <a:pt x="504" y="0"/>
                    </a:lnTo>
                    <a:lnTo>
                      <a:pt x="509" y="0"/>
                    </a:lnTo>
                    <a:close/>
                    <a:moveTo>
                      <a:pt x="1018" y="0"/>
                    </a:moveTo>
                    <a:lnTo>
                      <a:pt x="1018" y="29"/>
                    </a:lnTo>
                    <a:lnTo>
                      <a:pt x="1013" y="29"/>
                    </a:lnTo>
                    <a:lnTo>
                      <a:pt x="1013" y="0"/>
                    </a:lnTo>
                    <a:lnTo>
                      <a:pt x="1018" y="0"/>
                    </a:lnTo>
                    <a:close/>
                    <a:moveTo>
                      <a:pt x="1522" y="0"/>
                    </a:moveTo>
                    <a:lnTo>
                      <a:pt x="1522" y="29"/>
                    </a:lnTo>
                    <a:lnTo>
                      <a:pt x="1517" y="29"/>
                    </a:lnTo>
                    <a:lnTo>
                      <a:pt x="1517" y="0"/>
                    </a:lnTo>
                    <a:lnTo>
                      <a:pt x="1522" y="0"/>
                    </a:lnTo>
                    <a:close/>
                    <a:moveTo>
                      <a:pt x="2026" y="0"/>
                    </a:moveTo>
                    <a:lnTo>
                      <a:pt x="2026" y="29"/>
                    </a:lnTo>
                    <a:lnTo>
                      <a:pt x="2021" y="29"/>
                    </a:lnTo>
                    <a:lnTo>
                      <a:pt x="2021" y="0"/>
                    </a:lnTo>
                    <a:lnTo>
                      <a:pt x="2026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2183" name="Rectangle 135"/>
              <p:cNvSpPr>
                <a:spLocks noChangeArrowheads="1"/>
              </p:cNvSpPr>
              <p:nvPr/>
            </p:nvSpPr>
            <p:spPr bwMode="auto">
              <a:xfrm>
                <a:off x="1561" y="2651"/>
                <a:ext cx="101" cy="149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96" name="Rectangle 91"/>
            <p:cNvSpPr>
              <a:spLocks noChangeArrowheads="1"/>
            </p:cNvSpPr>
            <p:nvPr/>
          </p:nvSpPr>
          <p:spPr bwMode="auto">
            <a:xfrm>
              <a:off x="526057" y="3671215"/>
              <a:ext cx="359073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8" name="Rectangle 89"/>
            <p:cNvSpPr>
              <a:spLocks noChangeArrowheads="1"/>
            </p:cNvSpPr>
            <p:nvPr/>
          </p:nvSpPr>
          <p:spPr bwMode="auto">
            <a:xfrm>
              <a:off x="588540" y="5035258"/>
              <a:ext cx="3090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99" name="Rectangle 91"/>
            <p:cNvSpPr>
              <a:spLocks noChangeArrowheads="1"/>
            </p:cNvSpPr>
            <p:nvPr/>
          </p:nvSpPr>
          <p:spPr bwMode="auto">
            <a:xfrm>
              <a:off x="588540" y="4097075"/>
              <a:ext cx="3090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0" name="Rectangle 91"/>
            <p:cNvSpPr>
              <a:spLocks noChangeArrowheads="1"/>
            </p:cNvSpPr>
            <p:nvPr/>
          </p:nvSpPr>
          <p:spPr bwMode="auto">
            <a:xfrm>
              <a:off x="590525" y="4562451"/>
              <a:ext cx="3090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1" name="Rectangle 89"/>
            <p:cNvSpPr>
              <a:spLocks noChangeArrowheads="1"/>
            </p:cNvSpPr>
            <p:nvPr/>
          </p:nvSpPr>
          <p:spPr bwMode="auto">
            <a:xfrm>
              <a:off x="585192" y="5508660"/>
              <a:ext cx="30906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200</a:t>
              </a:r>
            </a:p>
          </p:txBody>
        </p:sp>
        <p:sp>
          <p:nvSpPr>
            <p:cNvPr id="202" name="Rectangle 293"/>
            <p:cNvSpPr>
              <a:spLocks noChangeArrowheads="1"/>
            </p:cNvSpPr>
            <p:nvPr/>
          </p:nvSpPr>
          <p:spPr bwMode="auto">
            <a:xfrm>
              <a:off x="1219724" y="6147768"/>
              <a:ext cx="8976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3" name="Rectangle 294"/>
            <p:cNvSpPr>
              <a:spLocks noChangeArrowheads="1"/>
            </p:cNvSpPr>
            <p:nvPr/>
          </p:nvSpPr>
          <p:spPr bwMode="auto">
            <a:xfrm>
              <a:off x="1858473" y="6147768"/>
              <a:ext cx="1795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4" name="Rectangle 295"/>
            <p:cNvSpPr>
              <a:spLocks noChangeArrowheads="1"/>
            </p:cNvSpPr>
            <p:nvPr/>
          </p:nvSpPr>
          <p:spPr bwMode="auto">
            <a:xfrm>
              <a:off x="2512226" y="6147768"/>
              <a:ext cx="1795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05" name="Rectangle 296"/>
            <p:cNvSpPr>
              <a:spLocks noChangeArrowheads="1"/>
            </p:cNvSpPr>
            <p:nvPr/>
          </p:nvSpPr>
          <p:spPr bwMode="auto">
            <a:xfrm>
              <a:off x="3165328" y="6147768"/>
              <a:ext cx="1795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10" name="TextBox 209"/>
          <p:cNvSpPr txBox="1"/>
          <p:nvPr/>
        </p:nvSpPr>
        <p:spPr>
          <a:xfrm>
            <a:off x="3635896" y="1278285"/>
            <a:ext cx="1512168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Um. </a:t>
            </a:r>
            <a:r>
              <a:rPr lang="en-US" sz="1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decussata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211" name="TextBox 210"/>
          <p:cNvSpPr txBox="1"/>
          <p:nvPr/>
        </p:nvSpPr>
        <p:spPr>
          <a:xfrm>
            <a:off x="3657997" y="3789040"/>
            <a:ext cx="149006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defRPr/>
            </a:pP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U. </a:t>
            </a:r>
            <a:r>
              <a:rPr lang="en-US" sz="1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sphacelata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grpSp>
        <p:nvGrpSpPr>
          <p:cNvPr id="278" name="Группа 277"/>
          <p:cNvGrpSpPr/>
          <p:nvPr/>
        </p:nvGrpSpPr>
        <p:grpSpPr>
          <a:xfrm>
            <a:off x="5354040" y="1269068"/>
            <a:ext cx="3096936" cy="5328839"/>
            <a:chOff x="5651528" y="1269068"/>
            <a:chExt cx="3096936" cy="5328839"/>
          </a:xfrm>
        </p:grpSpPr>
        <p:grpSp>
          <p:nvGrpSpPr>
            <p:cNvPr id="2245" name="Group 197"/>
            <p:cNvGrpSpPr>
              <a:grpSpLocks/>
            </p:cNvGrpSpPr>
            <p:nvPr/>
          </p:nvGrpSpPr>
          <p:grpSpPr bwMode="auto">
            <a:xfrm>
              <a:off x="5651528" y="1269068"/>
              <a:ext cx="3071851" cy="2515140"/>
              <a:chOff x="1612" y="1769"/>
              <a:chExt cx="2187" cy="982"/>
            </a:xfrm>
          </p:grpSpPr>
          <p:sp>
            <p:nvSpPr>
              <p:cNvPr id="2247" name="Rectangle 199"/>
              <p:cNvSpPr>
                <a:spLocks noChangeArrowheads="1"/>
              </p:cNvSpPr>
              <p:nvPr/>
            </p:nvSpPr>
            <p:spPr bwMode="auto">
              <a:xfrm>
                <a:off x="1846" y="1802"/>
                <a:ext cx="1953" cy="902"/>
              </a:xfrm>
              <a:prstGeom prst="rect">
                <a:avLst/>
              </a:prstGeom>
              <a:solidFill>
                <a:srgbClr val="FFFFFF"/>
              </a:solidFill>
              <a:ln w="9525">
                <a:noFill/>
                <a:miter lim="800000"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48" name="Freeform 200"/>
              <p:cNvSpPr>
                <a:spLocks noEditPoints="1"/>
              </p:cNvSpPr>
              <p:nvPr/>
            </p:nvSpPr>
            <p:spPr bwMode="auto">
              <a:xfrm>
                <a:off x="1990" y="2099"/>
                <a:ext cx="1660" cy="600"/>
              </a:xfrm>
              <a:custGeom>
                <a:avLst/>
                <a:gdLst/>
                <a:ahLst/>
                <a:cxnLst>
                  <a:cxn ang="0">
                    <a:pos x="0" y="144"/>
                  </a:cxn>
                  <a:cxn ang="0">
                    <a:pos x="197" y="144"/>
                  </a:cxn>
                  <a:cxn ang="0">
                    <a:pos x="197" y="600"/>
                  </a:cxn>
                  <a:cxn ang="0">
                    <a:pos x="0" y="600"/>
                  </a:cxn>
                  <a:cxn ang="0">
                    <a:pos x="0" y="144"/>
                  </a:cxn>
                  <a:cxn ang="0">
                    <a:pos x="491" y="0"/>
                  </a:cxn>
                  <a:cxn ang="0">
                    <a:pos x="683" y="0"/>
                  </a:cxn>
                  <a:cxn ang="0">
                    <a:pos x="683" y="600"/>
                  </a:cxn>
                  <a:cxn ang="0">
                    <a:pos x="491" y="600"/>
                  </a:cxn>
                  <a:cxn ang="0">
                    <a:pos x="491" y="0"/>
                  </a:cxn>
                  <a:cxn ang="0">
                    <a:pos x="977" y="111"/>
                  </a:cxn>
                  <a:cxn ang="0">
                    <a:pos x="1174" y="111"/>
                  </a:cxn>
                  <a:cxn ang="0">
                    <a:pos x="1174" y="600"/>
                  </a:cxn>
                  <a:cxn ang="0">
                    <a:pos x="977" y="600"/>
                  </a:cxn>
                  <a:cxn ang="0">
                    <a:pos x="977" y="111"/>
                  </a:cxn>
                  <a:cxn ang="0">
                    <a:pos x="1468" y="236"/>
                  </a:cxn>
                  <a:cxn ang="0">
                    <a:pos x="1660" y="236"/>
                  </a:cxn>
                  <a:cxn ang="0">
                    <a:pos x="1660" y="600"/>
                  </a:cxn>
                  <a:cxn ang="0">
                    <a:pos x="1468" y="600"/>
                  </a:cxn>
                  <a:cxn ang="0">
                    <a:pos x="1468" y="236"/>
                  </a:cxn>
                </a:cxnLst>
                <a:rect l="0" t="0" r="r" b="b"/>
                <a:pathLst>
                  <a:path w="1660" h="600">
                    <a:moveTo>
                      <a:pt x="0" y="144"/>
                    </a:moveTo>
                    <a:lnTo>
                      <a:pt x="197" y="144"/>
                    </a:lnTo>
                    <a:lnTo>
                      <a:pt x="197" y="600"/>
                    </a:lnTo>
                    <a:lnTo>
                      <a:pt x="0" y="600"/>
                    </a:lnTo>
                    <a:lnTo>
                      <a:pt x="0" y="144"/>
                    </a:lnTo>
                    <a:close/>
                    <a:moveTo>
                      <a:pt x="491" y="0"/>
                    </a:moveTo>
                    <a:lnTo>
                      <a:pt x="683" y="0"/>
                    </a:lnTo>
                    <a:lnTo>
                      <a:pt x="683" y="600"/>
                    </a:lnTo>
                    <a:lnTo>
                      <a:pt x="491" y="600"/>
                    </a:lnTo>
                    <a:lnTo>
                      <a:pt x="491" y="0"/>
                    </a:lnTo>
                    <a:close/>
                    <a:moveTo>
                      <a:pt x="977" y="111"/>
                    </a:moveTo>
                    <a:lnTo>
                      <a:pt x="1174" y="111"/>
                    </a:lnTo>
                    <a:lnTo>
                      <a:pt x="1174" y="600"/>
                    </a:lnTo>
                    <a:lnTo>
                      <a:pt x="977" y="600"/>
                    </a:lnTo>
                    <a:lnTo>
                      <a:pt x="977" y="111"/>
                    </a:lnTo>
                    <a:close/>
                    <a:moveTo>
                      <a:pt x="1468" y="236"/>
                    </a:moveTo>
                    <a:lnTo>
                      <a:pt x="1660" y="236"/>
                    </a:lnTo>
                    <a:lnTo>
                      <a:pt x="1660" y="600"/>
                    </a:lnTo>
                    <a:lnTo>
                      <a:pt x="1468" y="600"/>
                    </a:lnTo>
                    <a:lnTo>
                      <a:pt x="1468" y="236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49" name="Freeform 201"/>
              <p:cNvSpPr>
                <a:spLocks noEditPoints="1"/>
              </p:cNvSpPr>
              <p:nvPr/>
            </p:nvSpPr>
            <p:spPr bwMode="auto">
              <a:xfrm>
                <a:off x="1990" y="1874"/>
                <a:ext cx="1660" cy="461"/>
              </a:xfrm>
              <a:custGeom>
                <a:avLst/>
                <a:gdLst/>
                <a:ahLst/>
                <a:cxnLst>
                  <a:cxn ang="0">
                    <a:pos x="0" y="216"/>
                  </a:cxn>
                  <a:cxn ang="0">
                    <a:pos x="197" y="216"/>
                  </a:cxn>
                  <a:cxn ang="0">
                    <a:pos x="197" y="369"/>
                  </a:cxn>
                  <a:cxn ang="0">
                    <a:pos x="0" y="369"/>
                  </a:cxn>
                  <a:cxn ang="0">
                    <a:pos x="0" y="216"/>
                  </a:cxn>
                  <a:cxn ang="0">
                    <a:pos x="491" y="62"/>
                  </a:cxn>
                  <a:cxn ang="0">
                    <a:pos x="683" y="62"/>
                  </a:cxn>
                  <a:cxn ang="0">
                    <a:pos x="683" y="225"/>
                  </a:cxn>
                  <a:cxn ang="0">
                    <a:pos x="491" y="225"/>
                  </a:cxn>
                  <a:cxn ang="0">
                    <a:pos x="491" y="62"/>
                  </a:cxn>
                  <a:cxn ang="0">
                    <a:pos x="977" y="0"/>
                  </a:cxn>
                  <a:cxn ang="0">
                    <a:pos x="1174" y="0"/>
                  </a:cxn>
                  <a:cxn ang="0">
                    <a:pos x="1174" y="336"/>
                  </a:cxn>
                  <a:cxn ang="0">
                    <a:pos x="977" y="336"/>
                  </a:cxn>
                  <a:cxn ang="0">
                    <a:pos x="977" y="0"/>
                  </a:cxn>
                  <a:cxn ang="0">
                    <a:pos x="1468" y="144"/>
                  </a:cxn>
                  <a:cxn ang="0">
                    <a:pos x="1660" y="144"/>
                  </a:cxn>
                  <a:cxn ang="0">
                    <a:pos x="1660" y="461"/>
                  </a:cxn>
                  <a:cxn ang="0">
                    <a:pos x="1468" y="461"/>
                  </a:cxn>
                  <a:cxn ang="0">
                    <a:pos x="1468" y="144"/>
                  </a:cxn>
                </a:cxnLst>
                <a:rect l="0" t="0" r="r" b="b"/>
                <a:pathLst>
                  <a:path w="1660" h="461">
                    <a:moveTo>
                      <a:pt x="0" y="216"/>
                    </a:moveTo>
                    <a:lnTo>
                      <a:pt x="197" y="216"/>
                    </a:lnTo>
                    <a:lnTo>
                      <a:pt x="197" y="369"/>
                    </a:lnTo>
                    <a:lnTo>
                      <a:pt x="0" y="369"/>
                    </a:lnTo>
                    <a:lnTo>
                      <a:pt x="0" y="216"/>
                    </a:lnTo>
                    <a:close/>
                    <a:moveTo>
                      <a:pt x="491" y="62"/>
                    </a:moveTo>
                    <a:lnTo>
                      <a:pt x="683" y="62"/>
                    </a:lnTo>
                    <a:lnTo>
                      <a:pt x="683" y="225"/>
                    </a:lnTo>
                    <a:lnTo>
                      <a:pt x="491" y="225"/>
                    </a:lnTo>
                    <a:lnTo>
                      <a:pt x="491" y="62"/>
                    </a:lnTo>
                    <a:close/>
                    <a:moveTo>
                      <a:pt x="977" y="0"/>
                    </a:moveTo>
                    <a:lnTo>
                      <a:pt x="1174" y="0"/>
                    </a:lnTo>
                    <a:lnTo>
                      <a:pt x="1174" y="336"/>
                    </a:lnTo>
                    <a:lnTo>
                      <a:pt x="977" y="336"/>
                    </a:lnTo>
                    <a:lnTo>
                      <a:pt x="977" y="0"/>
                    </a:lnTo>
                    <a:close/>
                    <a:moveTo>
                      <a:pt x="1468" y="144"/>
                    </a:moveTo>
                    <a:lnTo>
                      <a:pt x="1660" y="144"/>
                    </a:lnTo>
                    <a:lnTo>
                      <a:pt x="1660" y="461"/>
                    </a:lnTo>
                    <a:lnTo>
                      <a:pt x="1468" y="461"/>
                    </a:lnTo>
                    <a:lnTo>
                      <a:pt x="1468" y="144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50" name="Freeform 202"/>
              <p:cNvSpPr>
                <a:spLocks noEditPoints="1"/>
              </p:cNvSpPr>
              <p:nvPr/>
            </p:nvSpPr>
            <p:spPr bwMode="auto">
              <a:xfrm>
                <a:off x="1990" y="1802"/>
                <a:ext cx="1660" cy="288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197" y="0"/>
                  </a:cxn>
                  <a:cxn ang="0">
                    <a:pos x="197" y="288"/>
                  </a:cxn>
                  <a:cxn ang="0">
                    <a:pos x="0" y="288"/>
                  </a:cxn>
                  <a:cxn ang="0">
                    <a:pos x="0" y="0"/>
                  </a:cxn>
                  <a:cxn ang="0">
                    <a:pos x="491" y="0"/>
                  </a:cxn>
                  <a:cxn ang="0">
                    <a:pos x="683" y="0"/>
                  </a:cxn>
                  <a:cxn ang="0">
                    <a:pos x="683" y="134"/>
                  </a:cxn>
                  <a:cxn ang="0">
                    <a:pos x="491" y="134"/>
                  </a:cxn>
                  <a:cxn ang="0">
                    <a:pos x="491" y="0"/>
                  </a:cxn>
                  <a:cxn ang="0">
                    <a:pos x="977" y="0"/>
                  </a:cxn>
                  <a:cxn ang="0">
                    <a:pos x="1174" y="0"/>
                  </a:cxn>
                  <a:cxn ang="0">
                    <a:pos x="1174" y="72"/>
                  </a:cxn>
                  <a:cxn ang="0">
                    <a:pos x="977" y="72"/>
                  </a:cxn>
                  <a:cxn ang="0">
                    <a:pos x="977" y="0"/>
                  </a:cxn>
                  <a:cxn ang="0">
                    <a:pos x="1468" y="0"/>
                  </a:cxn>
                  <a:cxn ang="0">
                    <a:pos x="1660" y="0"/>
                  </a:cxn>
                  <a:cxn ang="0">
                    <a:pos x="1660" y="216"/>
                  </a:cxn>
                  <a:cxn ang="0">
                    <a:pos x="1468" y="216"/>
                  </a:cxn>
                  <a:cxn ang="0">
                    <a:pos x="1468" y="0"/>
                  </a:cxn>
                </a:cxnLst>
                <a:rect l="0" t="0" r="r" b="b"/>
                <a:pathLst>
                  <a:path w="1660" h="288">
                    <a:moveTo>
                      <a:pt x="0" y="0"/>
                    </a:moveTo>
                    <a:lnTo>
                      <a:pt x="197" y="0"/>
                    </a:lnTo>
                    <a:lnTo>
                      <a:pt x="197" y="288"/>
                    </a:lnTo>
                    <a:lnTo>
                      <a:pt x="0" y="288"/>
                    </a:lnTo>
                    <a:lnTo>
                      <a:pt x="0" y="0"/>
                    </a:lnTo>
                    <a:close/>
                    <a:moveTo>
                      <a:pt x="491" y="0"/>
                    </a:moveTo>
                    <a:lnTo>
                      <a:pt x="683" y="0"/>
                    </a:lnTo>
                    <a:lnTo>
                      <a:pt x="683" y="134"/>
                    </a:lnTo>
                    <a:lnTo>
                      <a:pt x="491" y="134"/>
                    </a:lnTo>
                    <a:lnTo>
                      <a:pt x="491" y="0"/>
                    </a:lnTo>
                    <a:close/>
                    <a:moveTo>
                      <a:pt x="977" y="0"/>
                    </a:moveTo>
                    <a:lnTo>
                      <a:pt x="1174" y="0"/>
                    </a:lnTo>
                    <a:lnTo>
                      <a:pt x="1174" y="72"/>
                    </a:lnTo>
                    <a:lnTo>
                      <a:pt x="977" y="72"/>
                    </a:lnTo>
                    <a:lnTo>
                      <a:pt x="977" y="0"/>
                    </a:lnTo>
                    <a:close/>
                    <a:moveTo>
                      <a:pt x="1468" y="0"/>
                    </a:moveTo>
                    <a:lnTo>
                      <a:pt x="1660" y="0"/>
                    </a:lnTo>
                    <a:lnTo>
                      <a:pt x="1660" y="216"/>
                    </a:lnTo>
                    <a:lnTo>
                      <a:pt x="1468" y="216"/>
                    </a:lnTo>
                    <a:lnTo>
                      <a:pt x="1468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51" name="Rectangle 203"/>
              <p:cNvSpPr>
                <a:spLocks noChangeArrowheads="1"/>
              </p:cNvSpPr>
              <p:nvPr/>
            </p:nvSpPr>
            <p:spPr bwMode="auto">
              <a:xfrm>
                <a:off x="1841" y="1804"/>
                <a:ext cx="5" cy="898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52" name="Freeform 204"/>
              <p:cNvSpPr>
                <a:spLocks noEditPoints="1"/>
              </p:cNvSpPr>
              <p:nvPr/>
            </p:nvSpPr>
            <p:spPr bwMode="auto">
              <a:xfrm>
                <a:off x="1843" y="1802"/>
                <a:ext cx="34" cy="902"/>
              </a:xfrm>
              <a:custGeom>
                <a:avLst/>
                <a:gdLst/>
                <a:ahLst/>
                <a:cxnLst>
                  <a:cxn ang="0">
                    <a:pos x="0" y="897"/>
                  </a:cxn>
                  <a:cxn ang="0">
                    <a:pos x="34" y="897"/>
                  </a:cxn>
                  <a:cxn ang="0">
                    <a:pos x="34" y="902"/>
                  </a:cxn>
                  <a:cxn ang="0">
                    <a:pos x="0" y="902"/>
                  </a:cxn>
                  <a:cxn ang="0">
                    <a:pos x="0" y="897"/>
                  </a:cxn>
                  <a:cxn ang="0">
                    <a:pos x="0" y="715"/>
                  </a:cxn>
                  <a:cxn ang="0">
                    <a:pos x="34" y="715"/>
                  </a:cxn>
                  <a:cxn ang="0">
                    <a:pos x="34" y="720"/>
                  </a:cxn>
                  <a:cxn ang="0">
                    <a:pos x="0" y="720"/>
                  </a:cxn>
                  <a:cxn ang="0">
                    <a:pos x="0" y="715"/>
                  </a:cxn>
                  <a:cxn ang="0">
                    <a:pos x="0" y="537"/>
                  </a:cxn>
                  <a:cxn ang="0">
                    <a:pos x="34" y="537"/>
                  </a:cxn>
                  <a:cxn ang="0">
                    <a:pos x="34" y="542"/>
                  </a:cxn>
                  <a:cxn ang="0">
                    <a:pos x="0" y="542"/>
                  </a:cxn>
                  <a:cxn ang="0">
                    <a:pos x="0" y="537"/>
                  </a:cxn>
                  <a:cxn ang="0">
                    <a:pos x="0" y="355"/>
                  </a:cxn>
                  <a:cxn ang="0">
                    <a:pos x="34" y="355"/>
                  </a:cxn>
                  <a:cxn ang="0">
                    <a:pos x="34" y="360"/>
                  </a:cxn>
                  <a:cxn ang="0">
                    <a:pos x="0" y="360"/>
                  </a:cxn>
                  <a:cxn ang="0">
                    <a:pos x="0" y="355"/>
                  </a:cxn>
                  <a:cxn ang="0">
                    <a:pos x="0" y="178"/>
                  </a:cxn>
                  <a:cxn ang="0">
                    <a:pos x="34" y="178"/>
                  </a:cxn>
                  <a:cxn ang="0">
                    <a:pos x="34" y="182"/>
                  </a:cxn>
                  <a:cxn ang="0">
                    <a:pos x="0" y="182"/>
                  </a:cxn>
                  <a:cxn ang="0">
                    <a:pos x="0" y="178"/>
                  </a:cxn>
                  <a:cxn ang="0">
                    <a:pos x="0" y="0"/>
                  </a:cxn>
                  <a:cxn ang="0">
                    <a:pos x="34" y="0"/>
                  </a:cxn>
                  <a:cxn ang="0">
                    <a:pos x="34" y="5"/>
                  </a:cxn>
                  <a:cxn ang="0">
                    <a:pos x="0" y="5"/>
                  </a:cxn>
                  <a:cxn ang="0">
                    <a:pos x="0" y="0"/>
                  </a:cxn>
                </a:cxnLst>
                <a:rect l="0" t="0" r="r" b="b"/>
                <a:pathLst>
                  <a:path w="34" h="902">
                    <a:moveTo>
                      <a:pt x="0" y="897"/>
                    </a:moveTo>
                    <a:lnTo>
                      <a:pt x="34" y="897"/>
                    </a:lnTo>
                    <a:lnTo>
                      <a:pt x="34" y="902"/>
                    </a:lnTo>
                    <a:lnTo>
                      <a:pt x="0" y="902"/>
                    </a:lnTo>
                    <a:lnTo>
                      <a:pt x="0" y="897"/>
                    </a:lnTo>
                    <a:close/>
                    <a:moveTo>
                      <a:pt x="0" y="715"/>
                    </a:moveTo>
                    <a:lnTo>
                      <a:pt x="34" y="715"/>
                    </a:lnTo>
                    <a:lnTo>
                      <a:pt x="34" y="720"/>
                    </a:lnTo>
                    <a:lnTo>
                      <a:pt x="0" y="720"/>
                    </a:lnTo>
                    <a:lnTo>
                      <a:pt x="0" y="715"/>
                    </a:lnTo>
                    <a:close/>
                    <a:moveTo>
                      <a:pt x="0" y="537"/>
                    </a:moveTo>
                    <a:lnTo>
                      <a:pt x="34" y="537"/>
                    </a:lnTo>
                    <a:lnTo>
                      <a:pt x="34" y="542"/>
                    </a:lnTo>
                    <a:lnTo>
                      <a:pt x="0" y="542"/>
                    </a:lnTo>
                    <a:lnTo>
                      <a:pt x="0" y="537"/>
                    </a:lnTo>
                    <a:close/>
                    <a:moveTo>
                      <a:pt x="0" y="355"/>
                    </a:moveTo>
                    <a:lnTo>
                      <a:pt x="34" y="355"/>
                    </a:lnTo>
                    <a:lnTo>
                      <a:pt x="34" y="360"/>
                    </a:lnTo>
                    <a:lnTo>
                      <a:pt x="0" y="360"/>
                    </a:lnTo>
                    <a:lnTo>
                      <a:pt x="0" y="355"/>
                    </a:lnTo>
                    <a:close/>
                    <a:moveTo>
                      <a:pt x="0" y="178"/>
                    </a:moveTo>
                    <a:lnTo>
                      <a:pt x="34" y="178"/>
                    </a:lnTo>
                    <a:lnTo>
                      <a:pt x="34" y="182"/>
                    </a:lnTo>
                    <a:lnTo>
                      <a:pt x="0" y="182"/>
                    </a:lnTo>
                    <a:lnTo>
                      <a:pt x="0" y="178"/>
                    </a:lnTo>
                    <a:close/>
                    <a:moveTo>
                      <a:pt x="0" y="0"/>
                    </a:moveTo>
                    <a:lnTo>
                      <a:pt x="34" y="0"/>
                    </a:lnTo>
                    <a:lnTo>
                      <a:pt x="34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53" name="Rectangle 205"/>
              <p:cNvSpPr>
                <a:spLocks noChangeArrowheads="1"/>
              </p:cNvSpPr>
              <p:nvPr/>
            </p:nvSpPr>
            <p:spPr bwMode="auto">
              <a:xfrm>
                <a:off x="1843" y="2699"/>
                <a:ext cx="1949" cy="5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54" name="Freeform 206"/>
              <p:cNvSpPr>
                <a:spLocks noEditPoints="1"/>
              </p:cNvSpPr>
              <p:nvPr/>
            </p:nvSpPr>
            <p:spPr bwMode="auto">
              <a:xfrm>
                <a:off x="1841" y="2668"/>
                <a:ext cx="1953" cy="34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34"/>
                  </a:cxn>
                  <a:cxn ang="0">
                    <a:pos x="0" y="34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494" y="0"/>
                  </a:cxn>
                  <a:cxn ang="0">
                    <a:pos x="494" y="34"/>
                  </a:cxn>
                  <a:cxn ang="0">
                    <a:pos x="490" y="34"/>
                  </a:cxn>
                  <a:cxn ang="0">
                    <a:pos x="490" y="0"/>
                  </a:cxn>
                  <a:cxn ang="0">
                    <a:pos x="494" y="0"/>
                  </a:cxn>
                  <a:cxn ang="0">
                    <a:pos x="979" y="0"/>
                  </a:cxn>
                  <a:cxn ang="0">
                    <a:pos x="979" y="34"/>
                  </a:cxn>
                  <a:cxn ang="0">
                    <a:pos x="974" y="34"/>
                  </a:cxn>
                  <a:cxn ang="0">
                    <a:pos x="974" y="0"/>
                  </a:cxn>
                  <a:cxn ang="0">
                    <a:pos x="979" y="0"/>
                  </a:cxn>
                  <a:cxn ang="0">
                    <a:pos x="1469" y="0"/>
                  </a:cxn>
                  <a:cxn ang="0">
                    <a:pos x="1469" y="34"/>
                  </a:cxn>
                  <a:cxn ang="0">
                    <a:pos x="1464" y="34"/>
                  </a:cxn>
                  <a:cxn ang="0">
                    <a:pos x="1464" y="0"/>
                  </a:cxn>
                  <a:cxn ang="0">
                    <a:pos x="1469" y="0"/>
                  </a:cxn>
                  <a:cxn ang="0">
                    <a:pos x="1953" y="0"/>
                  </a:cxn>
                  <a:cxn ang="0">
                    <a:pos x="1953" y="34"/>
                  </a:cxn>
                  <a:cxn ang="0">
                    <a:pos x="1949" y="34"/>
                  </a:cxn>
                  <a:cxn ang="0">
                    <a:pos x="1949" y="0"/>
                  </a:cxn>
                  <a:cxn ang="0">
                    <a:pos x="1953" y="0"/>
                  </a:cxn>
                </a:cxnLst>
                <a:rect l="0" t="0" r="r" b="b"/>
                <a:pathLst>
                  <a:path w="1953" h="34">
                    <a:moveTo>
                      <a:pt x="5" y="0"/>
                    </a:moveTo>
                    <a:lnTo>
                      <a:pt x="5" y="34"/>
                    </a:lnTo>
                    <a:lnTo>
                      <a:pt x="0" y="34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494" y="0"/>
                    </a:moveTo>
                    <a:lnTo>
                      <a:pt x="494" y="34"/>
                    </a:lnTo>
                    <a:lnTo>
                      <a:pt x="490" y="34"/>
                    </a:lnTo>
                    <a:lnTo>
                      <a:pt x="490" y="0"/>
                    </a:lnTo>
                    <a:lnTo>
                      <a:pt x="494" y="0"/>
                    </a:lnTo>
                    <a:close/>
                    <a:moveTo>
                      <a:pt x="979" y="0"/>
                    </a:moveTo>
                    <a:lnTo>
                      <a:pt x="979" y="34"/>
                    </a:lnTo>
                    <a:lnTo>
                      <a:pt x="974" y="34"/>
                    </a:lnTo>
                    <a:lnTo>
                      <a:pt x="974" y="0"/>
                    </a:lnTo>
                    <a:lnTo>
                      <a:pt x="979" y="0"/>
                    </a:lnTo>
                    <a:close/>
                    <a:moveTo>
                      <a:pt x="1469" y="0"/>
                    </a:moveTo>
                    <a:lnTo>
                      <a:pt x="1469" y="34"/>
                    </a:lnTo>
                    <a:lnTo>
                      <a:pt x="1464" y="34"/>
                    </a:lnTo>
                    <a:lnTo>
                      <a:pt x="1464" y="0"/>
                    </a:lnTo>
                    <a:lnTo>
                      <a:pt x="1469" y="0"/>
                    </a:lnTo>
                    <a:close/>
                    <a:moveTo>
                      <a:pt x="1953" y="0"/>
                    </a:moveTo>
                    <a:lnTo>
                      <a:pt x="1953" y="34"/>
                    </a:lnTo>
                    <a:lnTo>
                      <a:pt x="1949" y="34"/>
                    </a:lnTo>
                    <a:lnTo>
                      <a:pt x="1949" y="0"/>
                    </a:lnTo>
                    <a:lnTo>
                      <a:pt x="1953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55" name="Rectangle 207"/>
              <p:cNvSpPr>
                <a:spLocks noChangeArrowheads="1"/>
              </p:cNvSpPr>
              <p:nvPr/>
            </p:nvSpPr>
            <p:spPr bwMode="auto">
              <a:xfrm>
                <a:off x="1733" y="2667"/>
                <a:ext cx="64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6" name="Rectangle 208"/>
              <p:cNvSpPr>
                <a:spLocks noChangeArrowheads="1"/>
              </p:cNvSpPr>
              <p:nvPr/>
            </p:nvSpPr>
            <p:spPr bwMode="auto">
              <a:xfrm>
                <a:off x="1672" y="2488"/>
                <a:ext cx="12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20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7" name="Rectangle 209"/>
              <p:cNvSpPr>
                <a:spLocks noChangeArrowheads="1"/>
              </p:cNvSpPr>
              <p:nvPr/>
            </p:nvSpPr>
            <p:spPr bwMode="auto">
              <a:xfrm>
                <a:off x="1672" y="2307"/>
                <a:ext cx="12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40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8" name="Rectangle 210"/>
              <p:cNvSpPr>
                <a:spLocks noChangeArrowheads="1"/>
              </p:cNvSpPr>
              <p:nvPr/>
            </p:nvSpPr>
            <p:spPr bwMode="auto">
              <a:xfrm>
                <a:off x="1672" y="2128"/>
                <a:ext cx="12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60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59" name="Rectangle 211"/>
              <p:cNvSpPr>
                <a:spLocks noChangeArrowheads="1"/>
              </p:cNvSpPr>
              <p:nvPr/>
            </p:nvSpPr>
            <p:spPr bwMode="auto">
              <a:xfrm>
                <a:off x="1672" y="1948"/>
                <a:ext cx="128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80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60" name="Rectangle 212"/>
              <p:cNvSpPr>
                <a:spLocks noChangeArrowheads="1"/>
              </p:cNvSpPr>
              <p:nvPr/>
            </p:nvSpPr>
            <p:spPr bwMode="auto">
              <a:xfrm>
                <a:off x="1612" y="1769"/>
                <a:ext cx="192" cy="84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100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2269" name="Group 221"/>
            <p:cNvGrpSpPr>
              <a:grpSpLocks noChangeAspect="1"/>
            </p:cNvGrpSpPr>
            <p:nvPr/>
          </p:nvGrpSpPr>
          <p:grpSpPr bwMode="auto">
            <a:xfrm>
              <a:off x="5983585" y="3986016"/>
              <a:ext cx="2764879" cy="2611891"/>
              <a:chOff x="3428" y="2798"/>
              <a:chExt cx="2030" cy="1029"/>
            </a:xfrm>
          </p:grpSpPr>
          <p:sp>
            <p:nvSpPr>
              <p:cNvPr id="2272" name="Freeform 224"/>
              <p:cNvSpPr>
                <a:spLocks noEditPoints="1"/>
              </p:cNvSpPr>
              <p:nvPr/>
            </p:nvSpPr>
            <p:spPr bwMode="auto">
              <a:xfrm>
                <a:off x="3587" y="3082"/>
                <a:ext cx="1722" cy="633"/>
              </a:xfrm>
              <a:custGeom>
                <a:avLst/>
                <a:gdLst/>
                <a:ahLst/>
                <a:cxnLst>
                  <a:cxn ang="0">
                    <a:pos x="0" y="150"/>
                  </a:cxn>
                  <a:cxn ang="0">
                    <a:pos x="202" y="150"/>
                  </a:cxn>
                  <a:cxn ang="0">
                    <a:pos x="202" y="633"/>
                  </a:cxn>
                  <a:cxn ang="0">
                    <a:pos x="0" y="633"/>
                  </a:cxn>
                  <a:cxn ang="0">
                    <a:pos x="0" y="150"/>
                  </a:cxn>
                  <a:cxn ang="0">
                    <a:pos x="505" y="25"/>
                  </a:cxn>
                  <a:cxn ang="0">
                    <a:pos x="707" y="25"/>
                  </a:cxn>
                  <a:cxn ang="0">
                    <a:pos x="707" y="633"/>
                  </a:cxn>
                  <a:cxn ang="0">
                    <a:pos x="505" y="633"/>
                  </a:cxn>
                  <a:cxn ang="0">
                    <a:pos x="505" y="25"/>
                  </a:cxn>
                  <a:cxn ang="0">
                    <a:pos x="1010" y="0"/>
                  </a:cxn>
                  <a:cxn ang="0">
                    <a:pos x="1217" y="0"/>
                  </a:cxn>
                  <a:cxn ang="0">
                    <a:pos x="1217" y="633"/>
                  </a:cxn>
                  <a:cxn ang="0">
                    <a:pos x="1010" y="633"/>
                  </a:cxn>
                  <a:cxn ang="0">
                    <a:pos x="1010" y="0"/>
                  </a:cxn>
                  <a:cxn ang="0">
                    <a:pos x="1520" y="121"/>
                  </a:cxn>
                  <a:cxn ang="0">
                    <a:pos x="1722" y="121"/>
                  </a:cxn>
                  <a:cxn ang="0">
                    <a:pos x="1722" y="633"/>
                  </a:cxn>
                  <a:cxn ang="0">
                    <a:pos x="1520" y="633"/>
                  </a:cxn>
                  <a:cxn ang="0">
                    <a:pos x="1520" y="121"/>
                  </a:cxn>
                </a:cxnLst>
                <a:rect l="0" t="0" r="r" b="b"/>
                <a:pathLst>
                  <a:path w="1722" h="633">
                    <a:moveTo>
                      <a:pt x="0" y="150"/>
                    </a:moveTo>
                    <a:lnTo>
                      <a:pt x="202" y="150"/>
                    </a:lnTo>
                    <a:lnTo>
                      <a:pt x="202" y="633"/>
                    </a:lnTo>
                    <a:lnTo>
                      <a:pt x="0" y="633"/>
                    </a:lnTo>
                    <a:lnTo>
                      <a:pt x="0" y="150"/>
                    </a:lnTo>
                    <a:close/>
                    <a:moveTo>
                      <a:pt x="505" y="25"/>
                    </a:moveTo>
                    <a:lnTo>
                      <a:pt x="707" y="25"/>
                    </a:lnTo>
                    <a:lnTo>
                      <a:pt x="707" y="633"/>
                    </a:lnTo>
                    <a:lnTo>
                      <a:pt x="505" y="633"/>
                    </a:lnTo>
                    <a:lnTo>
                      <a:pt x="505" y="25"/>
                    </a:lnTo>
                    <a:close/>
                    <a:moveTo>
                      <a:pt x="1010" y="0"/>
                    </a:moveTo>
                    <a:lnTo>
                      <a:pt x="1217" y="0"/>
                    </a:lnTo>
                    <a:lnTo>
                      <a:pt x="1217" y="633"/>
                    </a:lnTo>
                    <a:lnTo>
                      <a:pt x="1010" y="633"/>
                    </a:lnTo>
                    <a:lnTo>
                      <a:pt x="1010" y="0"/>
                    </a:lnTo>
                    <a:close/>
                    <a:moveTo>
                      <a:pt x="1520" y="121"/>
                    </a:moveTo>
                    <a:lnTo>
                      <a:pt x="1722" y="121"/>
                    </a:lnTo>
                    <a:lnTo>
                      <a:pt x="1722" y="633"/>
                    </a:lnTo>
                    <a:lnTo>
                      <a:pt x="1520" y="633"/>
                    </a:lnTo>
                    <a:lnTo>
                      <a:pt x="1520" y="121"/>
                    </a:lnTo>
                    <a:close/>
                  </a:path>
                </a:pathLst>
              </a:custGeom>
              <a:solidFill>
                <a:srgbClr val="00206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73" name="Freeform 225"/>
              <p:cNvSpPr>
                <a:spLocks noEditPoints="1"/>
              </p:cNvSpPr>
              <p:nvPr/>
            </p:nvSpPr>
            <p:spPr bwMode="auto">
              <a:xfrm>
                <a:off x="3587" y="2938"/>
                <a:ext cx="1722" cy="294"/>
              </a:xfrm>
              <a:custGeom>
                <a:avLst/>
                <a:gdLst/>
                <a:ahLst/>
                <a:cxnLst>
                  <a:cxn ang="0">
                    <a:pos x="0" y="130"/>
                  </a:cxn>
                  <a:cxn ang="0">
                    <a:pos x="202" y="130"/>
                  </a:cxn>
                  <a:cxn ang="0">
                    <a:pos x="202" y="294"/>
                  </a:cxn>
                  <a:cxn ang="0">
                    <a:pos x="0" y="294"/>
                  </a:cxn>
                  <a:cxn ang="0">
                    <a:pos x="0" y="130"/>
                  </a:cxn>
                  <a:cxn ang="0">
                    <a:pos x="505" y="0"/>
                  </a:cxn>
                  <a:cxn ang="0">
                    <a:pos x="707" y="0"/>
                  </a:cxn>
                  <a:cxn ang="0">
                    <a:pos x="707" y="169"/>
                  </a:cxn>
                  <a:cxn ang="0">
                    <a:pos x="505" y="169"/>
                  </a:cxn>
                  <a:cxn ang="0">
                    <a:pos x="505" y="0"/>
                  </a:cxn>
                  <a:cxn ang="0">
                    <a:pos x="1010" y="92"/>
                  </a:cxn>
                  <a:cxn ang="0">
                    <a:pos x="1217" y="92"/>
                  </a:cxn>
                  <a:cxn ang="0">
                    <a:pos x="1217" y="144"/>
                  </a:cxn>
                  <a:cxn ang="0">
                    <a:pos x="1010" y="144"/>
                  </a:cxn>
                  <a:cxn ang="0">
                    <a:pos x="1010" y="92"/>
                  </a:cxn>
                  <a:cxn ang="0">
                    <a:pos x="1520" y="34"/>
                  </a:cxn>
                  <a:cxn ang="0">
                    <a:pos x="1722" y="34"/>
                  </a:cxn>
                  <a:cxn ang="0">
                    <a:pos x="1722" y="265"/>
                  </a:cxn>
                  <a:cxn ang="0">
                    <a:pos x="1520" y="265"/>
                  </a:cxn>
                  <a:cxn ang="0">
                    <a:pos x="1520" y="34"/>
                  </a:cxn>
                </a:cxnLst>
                <a:rect l="0" t="0" r="r" b="b"/>
                <a:pathLst>
                  <a:path w="1722" h="294">
                    <a:moveTo>
                      <a:pt x="0" y="130"/>
                    </a:moveTo>
                    <a:lnTo>
                      <a:pt x="202" y="130"/>
                    </a:lnTo>
                    <a:lnTo>
                      <a:pt x="202" y="294"/>
                    </a:lnTo>
                    <a:lnTo>
                      <a:pt x="0" y="294"/>
                    </a:lnTo>
                    <a:lnTo>
                      <a:pt x="0" y="130"/>
                    </a:lnTo>
                    <a:close/>
                    <a:moveTo>
                      <a:pt x="505" y="0"/>
                    </a:moveTo>
                    <a:lnTo>
                      <a:pt x="707" y="0"/>
                    </a:lnTo>
                    <a:lnTo>
                      <a:pt x="707" y="169"/>
                    </a:lnTo>
                    <a:lnTo>
                      <a:pt x="505" y="169"/>
                    </a:lnTo>
                    <a:lnTo>
                      <a:pt x="505" y="0"/>
                    </a:lnTo>
                    <a:close/>
                    <a:moveTo>
                      <a:pt x="1010" y="92"/>
                    </a:moveTo>
                    <a:lnTo>
                      <a:pt x="1217" y="92"/>
                    </a:lnTo>
                    <a:lnTo>
                      <a:pt x="1217" y="144"/>
                    </a:lnTo>
                    <a:lnTo>
                      <a:pt x="1010" y="144"/>
                    </a:lnTo>
                    <a:lnTo>
                      <a:pt x="1010" y="92"/>
                    </a:lnTo>
                    <a:close/>
                    <a:moveTo>
                      <a:pt x="1520" y="34"/>
                    </a:moveTo>
                    <a:lnTo>
                      <a:pt x="1722" y="34"/>
                    </a:lnTo>
                    <a:lnTo>
                      <a:pt x="1722" y="265"/>
                    </a:lnTo>
                    <a:lnTo>
                      <a:pt x="1520" y="265"/>
                    </a:lnTo>
                    <a:lnTo>
                      <a:pt x="1520" y="34"/>
                    </a:lnTo>
                    <a:close/>
                  </a:path>
                </a:pathLst>
              </a:custGeom>
              <a:solidFill>
                <a:srgbClr val="00B05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74" name="Freeform 226"/>
              <p:cNvSpPr>
                <a:spLocks noEditPoints="1"/>
              </p:cNvSpPr>
              <p:nvPr/>
            </p:nvSpPr>
            <p:spPr bwMode="auto">
              <a:xfrm>
                <a:off x="3587" y="2798"/>
                <a:ext cx="1722" cy="270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202" y="0"/>
                  </a:cxn>
                  <a:cxn ang="0">
                    <a:pos x="202" y="270"/>
                  </a:cxn>
                  <a:cxn ang="0">
                    <a:pos x="0" y="270"/>
                  </a:cxn>
                  <a:cxn ang="0">
                    <a:pos x="0" y="0"/>
                  </a:cxn>
                  <a:cxn ang="0">
                    <a:pos x="505" y="0"/>
                  </a:cxn>
                  <a:cxn ang="0">
                    <a:pos x="707" y="0"/>
                  </a:cxn>
                  <a:cxn ang="0">
                    <a:pos x="707" y="140"/>
                  </a:cxn>
                  <a:cxn ang="0">
                    <a:pos x="505" y="140"/>
                  </a:cxn>
                  <a:cxn ang="0">
                    <a:pos x="505" y="0"/>
                  </a:cxn>
                  <a:cxn ang="0">
                    <a:pos x="1010" y="0"/>
                  </a:cxn>
                  <a:cxn ang="0">
                    <a:pos x="1217" y="0"/>
                  </a:cxn>
                  <a:cxn ang="0">
                    <a:pos x="1217" y="232"/>
                  </a:cxn>
                  <a:cxn ang="0">
                    <a:pos x="1010" y="232"/>
                  </a:cxn>
                  <a:cxn ang="0">
                    <a:pos x="1010" y="0"/>
                  </a:cxn>
                  <a:cxn ang="0">
                    <a:pos x="1520" y="0"/>
                  </a:cxn>
                  <a:cxn ang="0">
                    <a:pos x="1722" y="0"/>
                  </a:cxn>
                  <a:cxn ang="0">
                    <a:pos x="1722" y="174"/>
                  </a:cxn>
                  <a:cxn ang="0">
                    <a:pos x="1520" y="174"/>
                  </a:cxn>
                  <a:cxn ang="0">
                    <a:pos x="1520" y="0"/>
                  </a:cxn>
                </a:cxnLst>
                <a:rect l="0" t="0" r="r" b="b"/>
                <a:pathLst>
                  <a:path w="1722" h="270">
                    <a:moveTo>
                      <a:pt x="0" y="0"/>
                    </a:moveTo>
                    <a:lnTo>
                      <a:pt x="202" y="0"/>
                    </a:lnTo>
                    <a:lnTo>
                      <a:pt x="202" y="270"/>
                    </a:lnTo>
                    <a:lnTo>
                      <a:pt x="0" y="270"/>
                    </a:lnTo>
                    <a:lnTo>
                      <a:pt x="0" y="0"/>
                    </a:lnTo>
                    <a:close/>
                    <a:moveTo>
                      <a:pt x="505" y="0"/>
                    </a:moveTo>
                    <a:lnTo>
                      <a:pt x="707" y="0"/>
                    </a:lnTo>
                    <a:lnTo>
                      <a:pt x="707" y="140"/>
                    </a:lnTo>
                    <a:lnTo>
                      <a:pt x="505" y="140"/>
                    </a:lnTo>
                    <a:lnTo>
                      <a:pt x="505" y="0"/>
                    </a:lnTo>
                    <a:close/>
                    <a:moveTo>
                      <a:pt x="1010" y="0"/>
                    </a:moveTo>
                    <a:lnTo>
                      <a:pt x="1217" y="0"/>
                    </a:lnTo>
                    <a:lnTo>
                      <a:pt x="1217" y="232"/>
                    </a:lnTo>
                    <a:lnTo>
                      <a:pt x="1010" y="232"/>
                    </a:lnTo>
                    <a:lnTo>
                      <a:pt x="1010" y="0"/>
                    </a:lnTo>
                    <a:close/>
                    <a:moveTo>
                      <a:pt x="1520" y="0"/>
                    </a:moveTo>
                    <a:lnTo>
                      <a:pt x="1722" y="0"/>
                    </a:lnTo>
                    <a:lnTo>
                      <a:pt x="1722" y="174"/>
                    </a:lnTo>
                    <a:lnTo>
                      <a:pt x="1520" y="174"/>
                    </a:lnTo>
                    <a:lnTo>
                      <a:pt x="1520" y="0"/>
                    </a:lnTo>
                    <a:close/>
                  </a:path>
                </a:pathLst>
              </a:custGeom>
              <a:solidFill>
                <a:srgbClr val="FF0000"/>
              </a:solidFill>
              <a:ln w="9525">
                <a:noFill/>
                <a:round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75" name="Rectangle 227"/>
              <p:cNvSpPr>
                <a:spLocks noChangeArrowheads="1"/>
              </p:cNvSpPr>
              <p:nvPr/>
            </p:nvSpPr>
            <p:spPr bwMode="auto">
              <a:xfrm>
                <a:off x="3428" y="2800"/>
                <a:ext cx="5" cy="912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76" name="Freeform 228"/>
              <p:cNvSpPr>
                <a:spLocks noEditPoints="1"/>
              </p:cNvSpPr>
              <p:nvPr/>
            </p:nvSpPr>
            <p:spPr bwMode="auto">
              <a:xfrm>
                <a:off x="3431" y="2798"/>
                <a:ext cx="33" cy="917"/>
              </a:xfrm>
              <a:custGeom>
                <a:avLst/>
                <a:gdLst/>
                <a:ahLst/>
                <a:cxnLst>
                  <a:cxn ang="0">
                    <a:pos x="0" y="912"/>
                  </a:cxn>
                  <a:cxn ang="0">
                    <a:pos x="33" y="912"/>
                  </a:cxn>
                  <a:cxn ang="0">
                    <a:pos x="33" y="917"/>
                  </a:cxn>
                  <a:cxn ang="0">
                    <a:pos x="0" y="917"/>
                  </a:cxn>
                  <a:cxn ang="0">
                    <a:pos x="0" y="912"/>
                  </a:cxn>
                  <a:cxn ang="0">
                    <a:pos x="0" y="729"/>
                  </a:cxn>
                  <a:cxn ang="0">
                    <a:pos x="33" y="729"/>
                  </a:cxn>
                  <a:cxn ang="0">
                    <a:pos x="33" y="734"/>
                  </a:cxn>
                  <a:cxn ang="0">
                    <a:pos x="0" y="734"/>
                  </a:cxn>
                  <a:cxn ang="0">
                    <a:pos x="0" y="729"/>
                  </a:cxn>
                  <a:cxn ang="0">
                    <a:pos x="0" y="547"/>
                  </a:cxn>
                  <a:cxn ang="0">
                    <a:pos x="33" y="547"/>
                  </a:cxn>
                  <a:cxn ang="0">
                    <a:pos x="33" y="552"/>
                  </a:cxn>
                  <a:cxn ang="0">
                    <a:pos x="0" y="552"/>
                  </a:cxn>
                  <a:cxn ang="0">
                    <a:pos x="0" y="547"/>
                  </a:cxn>
                  <a:cxn ang="0">
                    <a:pos x="0" y="364"/>
                  </a:cxn>
                  <a:cxn ang="0">
                    <a:pos x="33" y="364"/>
                  </a:cxn>
                  <a:cxn ang="0">
                    <a:pos x="33" y="369"/>
                  </a:cxn>
                  <a:cxn ang="0">
                    <a:pos x="0" y="369"/>
                  </a:cxn>
                  <a:cxn ang="0">
                    <a:pos x="0" y="364"/>
                  </a:cxn>
                  <a:cxn ang="0">
                    <a:pos x="0" y="182"/>
                  </a:cxn>
                  <a:cxn ang="0">
                    <a:pos x="33" y="182"/>
                  </a:cxn>
                  <a:cxn ang="0">
                    <a:pos x="33" y="187"/>
                  </a:cxn>
                  <a:cxn ang="0">
                    <a:pos x="0" y="187"/>
                  </a:cxn>
                  <a:cxn ang="0">
                    <a:pos x="0" y="182"/>
                  </a:cxn>
                  <a:cxn ang="0">
                    <a:pos x="0" y="0"/>
                  </a:cxn>
                  <a:cxn ang="0">
                    <a:pos x="33" y="0"/>
                  </a:cxn>
                  <a:cxn ang="0">
                    <a:pos x="33" y="4"/>
                  </a:cxn>
                  <a:cxn ang="0">
                    <a:pos x="0" y="4"/>
                  </a:cxn>
                  <a:cxn ang="0">
                    <a:pos x="0" y="0"/>
                  </a:cxn>
                </a:cxnLst>
                <a:rect l="0" t="0" r="r" b="b"/>
                <a:pathLst>
                  <a:path w="33" h="917">
                    <a:moveTo>
                      <a:pt x="0" y="912"/>
                    </a:moveTo>
                    <a:lnTo>
                      <a:pt x="33" y="912"/>
                    </a:lnTo>
                    <a:lnTo>
                      <a:pt x="33" y="917"/>
                    </a:lnTo>
                    <a:lnTo>
                      <a:pt x="0" y="917"/>
                    </a:lnTo>
                    <a:lnTo>
                      <a:pt x="0" y="912"/>
                    </a:lnTo>
                    <a:close/>
                    <a:moveTo>
                      <a:pt x="0" y="729"/>
                    </a:moveTo>
                    <a:lnTo>
                      <a:pt x="33" y="729"/>
                    </a:lnTo>
                    <a:lnTo>
                      <a:pt x="33" y="734"/>
                    </a:lnTo>
                    <a:lnTo>
                      <a:pt x="0" y="734"/>
                    </a:lnTo>
                    <a:lnTo>
                      <a:pt x="0" y="729"/>
                    </a:lnTo>
                    <a:close/>
                    <a:moveTo>
                      <a:pt x="0" y="547"/>
                    </a:moveTo>
                    <a:lnTo>
                      <a:pt x="33" y="547"/>
                    </a:lnTo>
                    <a:lnTo>
                      <a:pt x="33" y="552"/>
                    </a:lnTo>
                    <a:lnTo>
                      <a:pt x="0" y="552"/>
                    </a:lnTo>
                    <a:lnTo>
                      <a:pt x="0" y="547"/>
                    </a:lnTo>
                    <a:close/>
                    <a:moveTo>
                      <a:pt x="0" y="364"/>
                    </a:moveTo>
                    <a:lnTo>
                      <a:pt x="33" y="364"/>
                    </a:lnTo>
                    <a:lnTo>
                      <a:pt x="33" y="369"/>
                    </a:lnTo>
                    <a:lnTo>
                      <a:pt x="0" y="369"/>
                    </a:lnTo>
                    <a:lnTo>
                      <a:pt x="0" y="364"/>
                    </a:lnTo>
                    <a:close/>
                    <a:moveTo>
                      <a:pt x="0" y="182"/>
                    </a:moveTo>
                    <a:lnTo>
                      <a:pt x="33" y="182"/>
                    </a:lnTo>
                    <a:lnTo>
                      <a:pt x="33" y="187"/>
                    </a:lnTo>
                    <a:lnTo>
                      <a:pt x="0" y="187"/>
                    </a:lnTo>
                    <a:lnTo>
                      <a:pt x="0" y="182"/>
                    </a:lnTo>
                    <a:close/>
                    <a:moveTo>
                      <a:pt x="0" y="0"/>
                    </a:moveTo>
                    <a:lnTo>
                      <a:pt x="33" y="0"/>
                    </a:lnTo>
                    <a:lnTo>
                      <a:pt x="33" y="4"/>
                    </a:lnTo>
                    <a:lnTo>
                      <a:pt x="0" y="4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77" name="Rectangle 229"/>
              <p:cNvSpPr>
                <a:spLocks noChangeArrowheads="1"/>
              </p:cNvSpPr>
              <p:nvPr/>
            </p:nvSpPr>
            <p:spPr bwMode="auto">
              <a:xfrm>
                <a:off x="3431" y="3710"/>
                <a:ext cx="2025" cy="5"/>
              </a:xfrm>
              <a:prstGeom prst="rect">
                <a:avLst/>
              </a:pr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78" name="Freeform 230"/>
              <p:cNvSpPr>
                <a:spLocks noEditPoints="1"/>
              </p:cNvSpPr>
              <p:nvPr/>
            </p:nvSpPr>
            <p:spPr bwMode="auto">
              <a:xfrm>
                <a:off x="3428" y="3683"/>
                <a:ext cx="2030" cy="29"/>
              </a:xfrm>
              <a:custGeom>
                <a:avLst/>
                <a:gdLst/>
                <a:ahLst/>
                <a:cxnLst>
                  <a:cxn ang="0">
                    <a:pos x="5" y="0"/>
                  </a:cxn>
                  <a:cxn ang="0">
                    <a:pos x="5" y="29"/>
                  </a:cxn>
                  <a:cxn ang="0">
                    <a:pos x="0" y="29"/>
                  </a:cxn>
                  <a:cxn ang="0">
                    <a:pos x="0" y="0"/>
                  </a:cxn>
                  <a:cxn ang="0">
                    <a:pos x="5" y="0"/>
                  </a:cxn>
                  <a:cxn ang="0">
                    <a:pos x="514" y="0"/>
                  </a:cxn>
                  <a:cxn ang="0">
                    <a:pos x="514" y="29"/>
                  </a:cxn>
                  <a:cxn ang="0">
                    <a:pos x="509" y="29"/>
                  </a:cxn>
                  <a:cxn ang="0">
                    <a:pos x="509" y="0"/>
                  </a:cxn>
                  <a:cxn ang="0">
                    <a:pos x="514" y="0"/>
                  </a:cxn>
                  <a:cxn ang="0">
                    <a:pos x="1018" y="0"/>
                  </a:cxn>
                  <a:cxn ang="0">
                    <a:pos x="1018" y="29"/>
                  </a:cxn>
                  <a:cxn ang="0">
                    <a:pos x="1013" y="29"/>
                  </a:cxn>
                  <a:cxn ang="0">
                    <a:pos x="1013" y="0"/>
                  </a:cxn>
                  <a:cxn ang="0">
                    <a:pos x="1018" y="0"/>
                  </a:cxn>
                  <a:cxn ang="0">
                    <a:pos x="1526" y="0"/>
                  </a:cxn>
                  <a:cxn ang="0">
                    <a:pos x="1526" y="29"/>
                  </a:cxn>
                  <a:cxn ang="0">
                    <a:pos x="1522" y="29"/>
                  </a:cxn>
                  <a:cxn ang="0">
                    <a:pos x="1522" y="0"/>
                  </a:cxn>
                  <a:cxn ang="0">
                    <a:pos x="1526" y="0"/>
                  </a:cxn>
                  <a:cxn ang="0">
                    <a:pos x="2030" y="0"/>
                  </a:cxn>
                  <a:cxn ang="0">
                    <a:pos x="2030" y="29"/>
                  </a:cxn>
                  <a:cxn ang="0">
                    <a:pos x="2026" y="29"/>
                  </a:cxn>
                  <a:cxn ang="0">
                    <a:pos x="2026" y="0"/>
                  </a:cxn>
                  <a:cxn ang="0">
                    <a:pos x="2030" y="0"/>
                  </a:cxn>
                </a:cxnLst>
                <a:rect l="0" t="0" r="r" b="b"/>
                <a:pathLst>
                  <a:path w="2030" h="29">
                    <a:moveTo>
                      <a:pt x="5" y="0"/>
                    </a:moveTo>
                    <a:lnTo>
                      <a:pt x="5" y="29"/>
                    </a:lnTo>
                    <a:lnTo>
                      <a:pt x="0" y="29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14" y="0"/>
                    </a:moveTo>
                    <a:lnTo>
                      <a:pt x="514" y="29"/>
                    </a:lnTo>
                    <a:lnTo>
                      <a:pt x="509" y="29"/>
                    </a:lnTo>
                    <a:lnTo>
                      <a:pt x="509" y="0"/>
                    </a:lnTo>
                    <a:lnTo>
                      <a:pt x="514" y="0"/>
                    </a:lnTo>
                    <a:close/>
                    <a:moveTo>
                      <a:pt x="1018" y="0"/>
                    </a:moveTo>
                    <a:lnTo>
                      <a:pt x="1018" y="29"/>
                    </a:lnTo>
                    <a:lnTo>
                      <a:pt x="1013" y="29"/>
                    </a:lnTo>
                    <a:lnTo>
                      <a:pt x="1013" y="0"/>
                    </a:lnTo>
                    <a:lnTo>
                      <a:pt x="1018" y="0"/>
                    </a:lnTo>
                    <a:close/>
                    <a:moveTo>
                      <a:pt x="1526" y="0"/>
                    </a:moveTo>
                    <a:lnTo>
                      <a:pt x="1526" y="29"/>
                    </a:lnTo>
                    <a:lnTo>
                      <a:pt x="1522" y="29"/>
                    </a:lnTo>
                    <a:lnTo>
                      <a:pt x="1522" y="0"/>
                    </a:lnTo>
                    <a:lnTo>
                      <a:pt x="1526" y="0"/>
                    </a:lnTo>
                    <a:close/>
                    <a:moveTo>
                      <a:pt x="2030" y="0"/>
                    </a:moveTo>
                    <a:lnTo>
                      <a:pt x="2030" y="29"/>
                    </a:lnTo>
                    <a:lnTo>
                      <a:pt x="2026" y="29"/>
                    </a:lnTo>
                    <a:lnTo>
                      <a:pt x="2026" y="0"/>
                    </a:lnTo>
                    <a:lnTo>
                      <a:pt x="2030" y="0"/>
                    </a:lnTo>
                    <a:close/>
                  </a:path>
                </a:pathLst>
              </a:custGeom>
              <a:solidFill>
                <a:srgbClr val="000000"/>
              </a:solidFill>
              <a:ln w="7938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 b="1"/>
              </a:p>
            </p:txBody>
          </p:sp>
          <p:sp>
            <p:nvSpPr>
              <p:cNvPr id="2285" name="Rectangle 237"/>
              <p:cNvSpPr>
                <a:spLocks noChangeArrowheads="1"/>
              </p:cNvSpPr>
              <p:nvPr/>
            </p:nvSpPr>
            <p:spPr bwMode="auto">
              <a:xfrm>
                <a:off x="3652" y="3742"/>
                <a:ext cx="66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6" name="Rectangle 238"/>
              <p:cNvSpPr>
                <a:spLocks noChangeArrowheads="1"/>
              </p:cNvSpPr>
              <p:nvPr/>
            </p:nvSpPr>
            <p:spPr bwMode="auto">
              <a:xfrm>
                <a:off x="4124" y="3742"/>
                <a:ext cx="13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</a:t>
                </a:r>
                <a:endParaRPr kumimoji="0" lang="ru-RU" sz="1800" b="1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7" name="Rectangle 239"/>
              <p:cNvSpPr>
                <a:spLocks noChangeArrowheads="1"/>
              </p:cNvSpPr>
              <p:nvPr/>
            </p:nvSpPr>
            <p:spPr bwMode="auto">
              <a:xfrm>
                <a:off x="4630" y="3742"/>
                <a:ext cx="13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</a:t>
                </a:r>
                <a:endPara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2288" name="Rectangle 240"/>
              <p:cNvSpPr>
                <a:spLocks noChangeArrowheads="1"/>
              </p:cNvSpPr>
              <p:nvPr/>
            </p:nvSpPr>
            <p:spPr bwMode="auto">
              <a:xfrm>
                <a:off x="5136" y="3742"/>
                <a:ext cx="132" cy="85"/>
              </a:xfrm>
              <a:prstGeom prst="rect">
                <a:avLst/>
              </a:prstGeom>
              <a:noFill/>
              <a:ln w="9525">
                <a:noFill/>
                <a:miter lim="800000"/>
                <a:headEnd/>
                <a:tailEnd/>
              </a:ln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ctr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35</a:t>
                </a:r>
                <a:endParaRPr kumimoji="0" lang="ru-RU" sz="1800" b="1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263" name="Rectangle 207"/>
            <p:cNvSpPr>
              <a:spLocks noChangeArrowheads="1"/>
            </p:cNvSpPr>
            <p:nvPr/>
          </p:nvSpPr>
          <p:spPr bwMode="auto">
            <a:xfrm>
              <a:off x="5820924" y="6199792"/>
              <a:ext cx="89769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4" name="Rectangle 208"/>
            <p:cNvSpPr>
              <a:spLocks noChangeArrowheads="1"/>
            </p:cNvSpPr>
            <p:nvPr/>
          </p:nvSpPr>
          <p:spPr bwMode="auto">
            <a:xfrm>
              <a:off x="5735307" y="5741330"/>
              <a:ext cx="1795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5" name="Rectangle 209"/>
            <p:cNvSpPr>
              <a:spLocks noChangeArrowheads="1"/>
            </p:cNvSpPr>
            <p:nvPr/>
          </p:nvSpPr>
          <p:spPr bwMode="auto">
            <a:xfrm>
              <a:off x="5735307" y="5277745"/>
              <a:ext cx="1795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6" name="Rectangle 210"/>
            <p:cNvSpPr>
              <a:spLocks noChangeArrowheads="1"/>
            </p:cNvSpPr>
            <p:nvPr/>
          </p:nvSpPr>
          <p:spPr bwMode="auto">
            <a:xfrm>
              <a:off x="5735307" y="4819282"/>
              <a:ext cx="1795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7" name="Rectangle 211"/>
            <p:cNvSpPr>
              <a:spLocks noChangeArrowheads="1"/>
            </p:cNvSpPr>
            <p:nvPr/>
          </p:nvSpPr>
          <p:spPr bwMode="auto">
            <a:xfrm>
              <a:off x="5735307" y="4358258"/>
              <a:ext cx="17953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268" name="Rectangle 212"/>
            <p:cNvSpPr>
              <a:spLocks noChangeArrowheads="1"/>
            </p:cNvSpPr>
            <p:nvPr/>
          </p:nvSpPr>
          <p:spPr bwMode="auto">
            <a:xfrm>
              <a:off x="5651796" y="3899796"/>
              <a:ext cx="269306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269" name="Rectangle 211"/>
          <p:cNvSpPr>
            <a:spLocks noChangeArrowheads="1"/>
          </p:cNvSpPr>
          <p:nvPr/>
        </p:nvSpPr>
        <p:spPr bwMode="auto">
          <a:xfrm>
            <a:off x="8441382" y="2276871"/>
            <a:ext cx="158967" cy="2075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0" name="Rectangle 212"/>
          <p:cNvSpPr>
            <a:spLocks noChangeArrowheads="1"/>
          </p:cNvSpPr>
          <p:nvPr/>
        </p:nvSpPr>
        <p:spPr bwMode="auto">
          <a:xfrm>
            <a:off x="8692165" y="2242350"/>
            <a:ext cx="368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Valt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1" name="Rectangle 213"/>
          <p:cNvSpPr>
            <a:spLocks noChangeArrowheads="1"/>
          </p:cNvSpPr>
          <p:nvPr/>
        </p:nvSpPr>
        <p:spPr bwMode="auto">
          <a:xfrm>
            <a:off x="8441382" y="2538471"/>
            <a:ext cx="158967" cy="20759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2" name="Rectangle 214"/>
          <p:cNvSpPr>
            <a:spLocks noChangeArrowheads="1"/>
          </p:cNvSpPr>
          <p:nvPr/>
        </p:nvSpPr>
        <p:spPr bwMode="auto">
          <a:xfrm>
            <a:off x="8642234" y="2500926"/>
            <a:ext cx="396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Vres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3" name="Rectangle 215"/>
          <p:cNvSpPr>
            <a:spLocks noChangeArrowheads="1"/>
          </p:cNvSpPr>
          <p:nvPr/>
        </p:nvSpPr>
        <p:spPr bwMode="auto">
          <a:xfrm>
            <a:off x="8441382" y="2801296"/>
            <a:ext cx="158967" cy="19085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74" name="Rectangle 216"/>
          <p:cNvSpPr>
            <a:spLocks noChangeArrowheads="1"/>
          </p:cNvSpPr>
          <p:nvPr/>
        </p:nvSpPr>
        <p:spPr bwMode="auto">
          <a:xfrm>
            <a:off x="8692626" y="2759503"/>
            <a:ext cx="396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Vcyt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75" name="TextBox 107"/>
          <p:cNvSpPr txBox="1">
            <a:spLocks noChangeArrowheads="1"/>
          </p:cNvSpPr>
          <p:nvPr/>
        </p:nvSpPr>
        <p:spPr bwMode="auto">
          <a:xfrm rot="16200000">
            <a:off x="-925706" y="3644359"/>
            <a:ext cx="2675005" cy="3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nmol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16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6" name="TextBox 76"/>
          <p:cNvSpPr txBox="1">
            <a:spLocks noChangeArrowheads="1"/>
          </p:cNvSpPr>
          <p:nvPr/>
        </p:nvSpPr>
        <p:spPr bwMode="auto">
          <a:xfrm rot="16200000">
            <a:off x="3850755" y="3684395"/>
            <a:ext cx="2789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1600" b="1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from total respiration</a:t>
            </a:r>
            <a:endParaRPr lang="ru-RU" sz="1600" b="1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7" name="TextBox 276"/>
          <p:cNvSpPr txBox="1"/>
          <p:nvPr/>
        </p:nvSpPr>
        <p:spPr>
          <a:xfrm>
            <a:off x="3207146" y="6452180"/>
            <a:ext cx="2730520" cy="36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Temperature, 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79" name="Rectangle 211"/>
          <p:cNvSpPr>
            <a:spLocks noChangeArrowheads="1"/>
          </p:cNvSpPr>
          <p:nvPr/>
        </p:nvSpPr>
        <p:spPr bwMode="auto">
          <a:xfrm>
            <a:off x="8441382" y="4873962"/>
            <a:ext cx="158967" cy="2075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0" name="Rectangle 212"/>
          <p:cNvSpPr>
            <a:spLocks noChangeArrowheads="1"/>
          </p:cNvSpPr>
          <p:nvPr/>
        </p:nvSpPr>
        <p:spPr bwMode="auto">
          <a:xfrm>
            <a:off x="8692165" y="4839441"/>
            <a:ext cx="368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Valt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1" name="Rectangle 213"/>
          <p:cNvSpPr>
            <a:spLocks noChangeArrowheads="1"/>
          </p:cNvSpPr>
          <p:nvPr/>
        </p:nvSpPr>
        <p:spPr bwMode="auto">
          <a:xfrm>
            <a:off x="8441382" y="5135562"/>
            <a:ext cx="158967" cy="20759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2" name="Rectangle 214"/>
          <p:cNvSpPr>
            <a:spLocks noChangeArrowheads="1"/>
          </p:cNvSpPr>
          <p:nvPr/>
        </p:nvSpPr>
        <p:spPr bwMode="auto">
          <a:xfrm>
            <a:off x="8642234" y="5098017"/>
            <a:ext cx="396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Vres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283" name="Rectangle 215"/>
          <p:cNvSpPr>
            <a:spLocks noChangeArrowheads="1"/>
          </p:cNvSpPr>
          <p:nvPr/>
        </p:nvSpPr>
        <p:spPr bwMode="auto">
          <a:xfrm>
            <a:off x="8441382" y="5398387"/>
            <a:ext cx="158967" cy="19085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284" name="Rectangle 216"/>
          <p:cNvSpPr>
            <a:spLocks noChangeArrowheads="1"/>
          </p:cNvSpPr>
          <p:nvPr/>
        </p:nvSpPr>
        <p:spPr bwMode="auto">
          <a:xfrm>
            <a:off x="8692626" y="5356594"/>
            <a:ext cx="396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Vcyt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179512" y="188640"/>
            <a:ext cx="8712968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EFFECT OF THE TEMPERATURE ON RESPIRATORY PATHWAYS CAPACITY AND RATIO IN THE ANTARCTIC LICHENS THALLI</a:t>
            </a:r>
            <a:endParaRPr lang="ru-RU" sz="2000" b="1" dirty="0" smtClean="0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From Islands Adjacent To The Antarctic Peninsula</a:t>
            </a:r>
            <a:r>
              <a:rPr lang="ru-RU" sz="2000" b="1" dirty="0" smtClean="0">
                <a:latin typeface="Times New Roman" pitchFamily="18" charset="0"/>
                <a:cs typeface="Times New Roman" pitchFamily="18" charset="0"/>
              </a:rPr>
              <a:t>)</a:t>
            </a:r>
            <a:endParaRPr lang="ru-RU" sz="2000" dirty="0"/>
          </a:p>
        </p:txBody>
      </p:sp>
      <p:grpSp>
        <p:nvGrpSpPr>
          <p:cNvPr id="3077" name="Group 5"/>
          <p:cNvGrpSpPr>
            <a:grpSpLocks/>
          </p:cNvGrpSpPr>
          <p:nvPr/>
        </p:nvGrpSpPr>
        <p:grpSpPr bwMode="auto">
          <a:xfrm>
            <a:off x="598546" y="4149080"/>
            <a:ext cx="3056400" cy="2422467"/>
            <a:chOff x="1497" y="1751"/>
            <a:chExt cx="2297" cy="1075"/>
          </a:xfrm>
        </p:grpSpPr>
        <p:sp>
          <p:nvSpPr>
            <p:cNvPr id="3080" name="Freeform 8"/>
            <p:cNvSpPr>
              <a:spLocks noEditPoints="1"/>
            </p:cNvSpPr>
            <p:nvPr/>
          </p:nvSpPr>
          <p:spPr bwMode="auto">
            <a:xfrm>
              <a:off x="1907" y="2143"/>
              <a:ext cx="1608" cy="556"/>
            </a:xfrm>
            <a:custGeom>
              <a:avLst/>
              <a:gdLst/>
              <a:ahLst/>
              <a:cxnLst>
                <a:cxn ang="0">
                  <a:pos x="0" y="412"/>
                </a:cxn>
                <a:cxn ang="0">
                  <a:pos x="87" y="412"/>
                </a:cxn>
                <a:cxn ang="0">
                  <a:pos x="87" y="556"/>
                </a:cxn>
                <a:cxn ang="0">
                  <a:pos x="0" y="556"/>
                </a:cxn>
                <a:cxn ang="0">
                  <a:pos x="0" y="412"/>
                </a:cxn>
                <a:cxn ang="0">
                  <a:pos x="509" y="220"/>
                </a:cxn>
                <a:cxn ang="0">
                  <a:pos x="596" y="220"/>
                </a:cxn>
                <a:cxn ang="0">
                  <a:pos x="596" y="556"/>
                </a:cxn>
                <a:cxn ang="0">
                  <a:pos x="509" y="556"/>
                </a:cxn>
                <a:cxn ang="0">
                  <a:pos x="509" y="220"/>
                </a:cxn>
                <a:cxn ang="0">
                  <a:pos x="1018" y="201"/>
                </a:cxn>
                <a:cxn ang="0">
                  <a:pos x="1104" y="201"/>
                </a:cxn>
                <a:cxn ang="0">
                  <a:pos x="1104" y="556"/>
                </a:cxn>
                <a:cxn ang="0">
                  <a:pos x="1018" y="556"/>
                </a:cxn>
                <a:cxn ang="0">
                  <a:pos x="1018" y="201"/>
                </a:cxn>
                <a:cxn ang="0">
                  <a:pos x="1527" y="0"/>
                </a:cxn>
                <a:cxn ang="0">
                  <a:pos x="1608" y="0"/>
                </a:cxn>
                <a:cxn ang="0">
                  <a:pos x="1608" y="556"/>
                </a:cxn>
                <a:cxn ang="0">
                  <a:pos x="1527" y="556"/>
                </a:cxn>
                <a:cxn ang="0">
                  <a:pos x="1527" y="0"/>
                </a:cxn>
              </a:cxnLst>
              <a:rect l="0" t="0" r="r" b="b"/>
              <a:pathLst>
                <a:path w="1608" h="556">
                  <a:moveTo>
                    <a:pt x="0" y="412"/>
                  </a:moveTo>
                  <a:lnTo>
                    <a:pt x="87" y="412"/>
                  </a:lnTo>
                  <a:lnTo>
                    <a:pt x="87" y="556"/>
                  </a:lnTo>
                  <a:lnTo>
                    <a:pt x="0" y="556"/>
                  </a:lnTo>
                  <a:lnTo>
                    <a:pt x="0" y="412"/>
                  </a:lnTo>
                  <a:close/>
                  <a:moveTo>
                    <a:pt x="509" y="220"/>
                  </a:moveTo>
                  <a:lnTo>
                    <a:pt x="596" y="220"/>
                  </a:lnTo>
                  <a:lnTo>
                    <a:pt x="596" y="556"/>
                  </a:lnTo>
                  <a:lnTo>
                    <a:pt x="509" y="556"/>
                  </a:lnTo>
                  <a:lnTo>
                    <a:pt x="509" y="220"/>
                  </a:lnTo>
                  <a:close/>
                  <a:moveTo>
                    <a:pt x="1018" y="201"/>
                  </a:moveTo>
                  <a:lnTo>
                    <a:pt x="1104" y="201"/>
                  </a:lnTo>
                  <a:lnTo>
                    <a:pt x="1104" y="556"/>
                  </a:lnTo>
                  <a:lnTo>
                    <a:pt x="1018" y="556"/>
                  </a:lnTo>
                  <a:lnTo>
                    <a:pt x="1018" y="201"/>
                  </a:lnTo>
                  <a:close/>
                  <a:moveTo>
                    <a:pt x="1527" y="0"/>
                  </a:moveTo>
                  <a:lnTo>
                    <a:pt x="1608" y="0"/>
                  </a:lnTo>
                  <a:lnTo>
                    <a:pt x="1608" y="556"/>
                  </a:lnTo>
                  <a:lnTo>
                    <a:pt x="1527" y="556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1" name="Freeform 9"/>
            <p:cNvSpPr>
              <a:spLocks noEditPoints="1"/>
            </p:cNvSpPr>
            <p:nvPr/>
          </p:nvSpPr>
          <p:spPr bwMode="auto">
            <a:xfrm>
              <a:off x="1998" y="2416"/>
              <a:ext cx="1608" cy="283"/>
            </a:xfrm>
            <a:custGeom>
              <a:avLst/>
              <a:gdLst/>
              <a:ahLst/>
              <a:cxnLst>
                <a:cxn ang="0">
                  <a:pos x="0" y="240"/>
                </a:cxn>
                <a:cxn ang="0">
                  <a:pos x="86" y="240"/>
                </a:cxn>
                <a:cxn ang="0">
                  <a:pos x="86" y="283"/>
                </a:cxn>
                <a:cxn ang="0">
                  <a:pos x="0" y="283"/>
                </a:cxn>
                <a:cxn ang="0">
                  <a:pos x="0" y="240"/>
                </a:cxn>
                <a:cxn ang="0">
                  <a:pos x="509" y="173"/>
                </a:cxn>
                <a:cxn ang="0">
                  <a:pos x="590" y="173"/>
                </a:cxn>
                <a:cxn ang="0">
                  <a:pos x="590" y="283"/>
                </a:cxn>
                <a:cxn ang="0">
                  <a:pos x="509" y="283"/>
                </a:cxn>
                <a:cxn ang="0">
                  <a:pos x="509" y="173"/>
                </a:cxn>
                <a:cxn ang="0">
                  <a:pos x="1017" y="0"/>
                </a:cxn>
                <a:cxn ang="0">
                  <a:pos x="1099" y="0"/>
                </a:cxn>
                <a:cxn ang="0">
                  <a:pos x="1099" y="283"/>
                </a:cxn>
                <a:cxn ang="0">
                  <a:pos x="1017" y="283"/>
                </a:cxn>
                <a:cxn ang="0">
                  <a:pos x="1017" y="0"/>
                </a:cxn>
                <a:cxn ang="0">
                  <a:pos x="1521" y="96"/>
                </a:cxn>
                <a:cxn ang="0">
                  <a:pos x="1608" y="96"/>
                </a:cxn>
                <a:cxn ang="0">
                  <a:pos x="1608" y="283"/>
                </a:cxn>
                <a:cxn ang="0">
                  <a:pos x="1521" y="283"/>
                </a:cxn>
                <a:cxn ang="0">
                  <a:pos x="1521" y="96"/>
                </a:cxn>
              </a:cxnLst>
              <a:rect l="0" t="0" r="r" b="b"/>
              <a:pathLst>
                <a:path w="1608" h="283">
                  <a:moveTo>
                    <a:pt x="0" y="240"/>
                  </a:moveTo>
                  <a:lnTo>
                    <a:pt x="86" y="240"/>
                  </a:lnTo>
                  <a:lnTo>
                    <a:pt x="86" y="283"/>
                  </a:lnTo>
                  <a:lnTo>
                    <a:pt x="0" y="283"/>
                  </a:lnTo>
                  <a:lnTo>
                    <a:pt x="0" y="240"/>
                  </a:lnTo>
                  <a:close/>
                  <a:moveTo>
                    <a:pt x="509" y="173"/>
                  </a:moveTo>
                  <a:lnTo>
                    <a:pt x="590" y="173"/>
                  </a:lnTo>
                  <a:lnTo>
                    <a:pt x="590" y="283"/>
                  </a:lnTo>
                  <a:lnTo>
                    <a:pt x="509" y="283"/>
                  </a:lnTo>
                  <a:lnTo>
                    <a:pt x="509" y="173"/>
                  </a:lnTo>
                  <a:close/>
                  <a:moveTo>
                    <a:pt x="1017" y="0"/>
                  </a:moveTo>
                  <a:lnTo>
                    <a:pt x="1099" y="0"/>
                  </a:lnTo>
                  <a:lnTo>
                    <a:pt x="1099" y="283"/>
                  </a:lnTo>
                  <a:lnTo>
                    <a:pt x="1017" y="283"/>
                  </a:lnTo>
                  <a:lnTo>
                    <a:pt x="1017" y="0"/>
                  </a:lnTo>
                  <a:close/>
                  <a:moveTo>
                    <a:pt x="1521" y="96"/>
                  </a:moveTo>
                  <a:lnTo>
                    <a:pt x="1608" y="96"/>
                  </a:lnTo>
                  <a:lnTo>
                    <a:pt x="1608" y="283"/>
                  </a:lnTo>
                  <a:lnTo>
                    <a:pt x="1521" y="283"/>
                  </a:lnTo>
                  <a:lnTo>
                    <a:pt x="1521" y="96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2" name="Freeform 10"/>
            <p:cNvSpPr>
              <a:spLocks noEditPoints="1"/>
            </p:cNvSpPr>
            <p:nvPr/>
          </p:nvSpPr>
          <p:spPr bwMode="auto">
            <a:xfrm>
              <a:off x="2082" y="2301"/>
              <a:ext cx="1608" cy="398"/>
            </a:xfrm>
            <a:custGeom>
              <a:avLst/>
              <a:gdLst/>
              <a:ahLst/>
              <a:cxnLst>
                <a:cxn ang="0">
                  <a:pos x="0" y="307"/>
                </a:cxn>
                <a:cxn ang="0">
                  <a:pos x="82" y="307"/>
                </a:cxn>
                <a:cxn ang="0">
                  <a:pos x="82" y="398"/>
                </a:cxn>
                <a:cxn ang="0">
                  <a:pos x="0" y="398"/>
                </a:cxn>
                <a:cxn ang="0">
                  <a:pos x="0" y="307"/>
                </a:cxn>
                <a:cxn ang="0">
                  <a:pos x="504" y="182"/>
                </a:cxn>
                <a:cxn ang="0">
                  <a:pos x="590" y="182"/>
                </a:cxn>
                <a:cxn ang="0">
                  <a:pos x="590" y="398"/>
                </a:cxn>
                <a:cxn ang="0">
                  <a:pos x="504" y="398"/>
                </a:cxn>
                <a:cxn ang="0">
                  <a:pos x="504" y="182"/>
                </a:cxn>
                <a:cxn ang="0">
                  <a:pos x="1013" y="67"/>
                </a:cxn>
                <a:cxn ang="0">
                  <a:pos x="1099" y="67"/>
                </a:cxn>
                <a:cxn ang="0">
                  <a:pos x="1099" y="398"/>
                </a:cxn>
                <a:cxn ang="0">
                  <a:pos x="1013" y="398"/>
                </a:cxn>
                <a:cxn ang="0">
                  <a:pos x="1013" y="67"/>
                </a:cxn>
                <a:cxn ang="0">
                  <a:pos x="1522" y="0"/>
                </a:cxn>
                <a:cxn ang="0">
                  <a:pos x="1608" y="0"/>
                </a:cxn>
                <a:cxn ang="0">
                  <a:pos x="1608" y="398"/>
                </a:cxn>
                <a:cxn ang="0">
                  <a:pos x="1522" y="398"/>
                </a:cxn>
                <a:cxn ang="0">
                  <a:pos x="1522" y="0"/>
                </a:cxn>
              </a:cxnLst>
              <a:rect l="0" t="0" r="r" b="b"/>
              <a:pathLst>
                <a:path w="1608" h="398">
                  <a:moveTo>
                    <a:pt x="0" y="307"/>
                  </a:moveTo>
                  <a:lnTo>
                    <a:pt x="82" y="307"/>
                  </a:lnTo>
                  <a:lnTo>
                    <a:pt x="82" y="398"/>
                  </a:lnTo>
                  <a:lnTo>
                    <a:pt x="0" y="398"/>
                  </a:lnTo>
                  <a:lnTo>
                    <a:pt x="0" y="307"/>
                  </a:lnTo>
                  <a:close/>
                  <a:moveTo>
                    <a:pt x="504" y="182"/>
                  </a:moveTo>
                  <a:lnTo>
                    <a:pt x="590" y="182"/>
                  </a:lnTo>
                  <a:lnTo>
                    <a:pt x="590" y="398"/>
                  </a:lnTo>
                  <a:lnTo>
                    <a:pt x="504" y="398"/>
                  </a:lnTo>
                  <a:lnTo>
                    <a:pt x="504" y="182"/>
                  </a:lnTo>
                  <a:close/>
                  <a:moveTo>
                    <a:pt x="1013" y="67"/>
                  </a:moveTo>
                  <a:lnTo>
                    <a:pt x="1099" y="67"/>
                  </a:lnTo>
                  <a:lnTo>
                    <a:pt x="1099" y="398"/>
                  </a:lnTo>
                  <a:lnTo>
                    <a:pt x="1013" y="398"/>
                  </a:lnTo>
                  <a:lnTo>
                    <a:pt x="1013" y="67"/>
                  </a:lnTo>
                  <a:close/>
                  <a:moveTo>
                    <a:pt x="1522" y="0"/>
                  </a:moveTo>
                  <a:lnTo>
                    <a:pt x="1608" y="0"/>
                  </a:lnTo>
                  <a:lnTo>
                    <a:pt x="1608" y="398"/>
                  </a:lnTo>
                  <a:lnTo>
                    <a:pt x="1522" y="398"/>
                  </a:lnTo>
                  <a:lnTo>
                    <a:pt x="1522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3" name="Freeform 11"/>
            <p:cNvSpPr>
              <a:spLocks noEditPoints="1"/>
            </p:cNvSpPr>
            <p:nvPr/>
          </p:nvSpPr>
          <p:spPr bwMode="auto">
            <a:xfrm>
              <a:off x="1786" y="2534"/>
              <a:ext cx="38" cy="43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19" y="43"/>
                </a:cxn>
                <a:cxn ang="0">
                  <a:pos x="0" y="43"/>
                </a:cxn>
                <a:cxn ang="0">
                  <a:pos x="38" y="43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43">
                  <a:moveTo>
                    <a:pt x="19" y="43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19" y="43"/>
                  </a:lnTo>
                  <a:close/>
                  <a:moveTo>
                    <a:pt x="0" y="43"/>
                  </a:moveTo>
                  <a:lnTo>
                    <a:pt x="38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4" name="Freeform 12"/>
            <p:cNvSpPr>
              <a:spLocks noEditPoints="1"/>
            </p:cNvSpPr>
            <p:nvPr/>
          </p:nvSpPr>
          <p:spPr bwMode="auto">
            <a:xfrm>
              <a:off x="1934" y="2531"/>
              <a:ext cx="38" cy="48"/>
            </a:xfrm>
            <a:custGeom>
              <a:avLst/>
              <a:gdLst/>
              <a:ahLst/>
              <a:cxnLst>
                <a:cxn ang="0">
                  <a:pos x="17" y="46"/>
                </a:cxn>
                <a:cxn ang="0">
                  <a:pos x="17" y="24"/>
                </a:cxn>
                <a:cxn ang="0">
                  <a:pos x="17" y="3"/>
                </a:cxn>
                <a:cxn ang="0">
                  <a:pos x="21" y="3"/>
                </a:cxn>
                <a:cxn ang="0">
                  <a:pos x="21" y="24"/>
                </a:cxn>
                <a:cxn ang="0">
                  <a:pos x="21" y="46"/>
                </a:cxn>
                <a:cxn ang="0">
                  <a:pos x="17" y="46"/>
                </a:cxn>
                <a:cxn ang="0">
                  <a:pos x="0" y="44"/>
                </a:cxn>
                <a:cxn ang="0">
                  <a:pos x="38" y="44"/>
                </a:cxn>
                <a:cxn ang="0">
                  <a:pos x="38" y="48"/>
                </a:cxn>
                <a:cxn ang="0">
                  <a:pos x="0" y="48"/>
                </a:cxn>
                <a:cxn ang="0">
                  <a:pos x="0" y="44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8" h="48">
                  <a:moveTo>
                    <a:pt x="17" y="46"/>
                  </a:moveTo>
                  <a:lnTo>
                    <a:pt x="17" y="24"/>
                  </a:lnTo>
                  <a:lnTo>
                    <a:pt x="17" y="3"/>
                  </a:lnTo>
                  <a:lnTo>
                    <a:pt x="21" y="3"/>
                  </a:lnTo>
                  <a:lnTo>
                    <a:pt x="21" y="24"/>
                  </a:lnTo>
                  <a:lnTo>
                    <a:pt x="21" y="46"/>
                  </a:lnTo>
                  <a:lnTo>
                    <a:pt x="17" y="46"/>
                  </a:lnTo>
                  <a:close/>
                  <a:moveTo>
                    <a:pt x="0" y="44"/>
                  </a:moveTo>
                  <a:lnTo>
                    <a:pt x="38" y="44"/>
                  </a:lnTo>
                  <a:lnTo>
                    <a:pt x="38" y="48"/>
                  </a:lnTo>
                  <a:lnTo>
                    <a:pt x="0" y="48"/>
                  </a:lnTo>
                  <a:lnTo>
                    <a:pt x="0" y="44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5" name="Freeform 13"/>
            <p:cNvSpPr>
              <a:spLocks noEditPoints="1"/>
            </p:cNvSpPr>
            <p:nvPr/>
          </p:nvSpPr>
          <p:spPr bwMode="auto">
            <a:xfrm>
              <a:off x="2295" y="2308"/>
              <a:ext cx="38" cy="111"/>
            </a:xfrm>
            <a:custGeom>
              <a:avLst/>
              <a:gdLst/>
              <a:ahLst/>
              <a:cxnLst>
                <a:cxn ang="0">
                  <a:pos x="19" y="111"/>
                </a:cxn>
                <a:cxn ang="0">
                  <a:pos x="19" y="55"/>
                </a:cxn>
                <a:cxn ang="0">
                  <a:pos x="19" y="0"/>
                </a:cxn>
                <a:cxn ang="0">
                  <a:pos x="19" y="111"/>
                </a:cxn>
                <a:cxn ang="0">
                  <a:pos x="0" y="111"/>
                </a:cxn>
                <a:cxn ang="0">
                  <a:pos x="38" y="111"/>
                </a:cxn>
                <a:cxn ang="0">
                  <a:pos x="0" y="111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111">
                  <a:moveTo>
                    <a:pt x="19" y="111"/>
                  </a:moveTo>
                  <a:lnTo>
                    <a:pt x="19" y="55"/>
                  </a:lnTo>
                  <a:lnTo>
                    <a:pt x="19" y="0"/>
                  </a:lnTo>
                  <a:lnTo>
                    <a:pt x="19" y="111"/>
                  </a:lnTo>
                  <a:close/>
                  <a:moveTo>
                    <a:pt x="0" y="111"/>
                  </a:moveTo>
                  <a:lnTo>
                    <a:pt x="38" y="111"/>
                  </a:lnTo>
                  <a:lnTo>
                    <a:pt x="0" y="111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6" name="Freeform 14"/>
            <p:cNvSpPr>
              <a:spLocks noEditPoints="1"/>
            </p:cNvSpPr>
            <p:nvPr/>
          </p:nvSpPr>
          <p:spPr bwMode="auto">
            <a:xfrm>
              <a:off x="2443" y="2306"/>
              <a:ext cx="38" cy="115"/>
            </a:xfrm>
            <a:custGeom>
              <a:avLst/>
              <a:gdLst/>
              <a:ahLst/>
              <a:cxnLst>
                <a:cxn ang="0">
                  <a:pos x="16" y="113"/>
                </a:cxn>
                <a:cxn ang="0">
                  <a:pos x="16" y="57"/>
                </a:cxn>
                <a:cxn ang="0">
                  <a:pos x="16" y="2"/>
                </a:cxn>
                <a:cxn ang="0">
                  <a:pos x="21" y="2"/>
                </a:cxn>
                <a:cxn ang="0">
                  <a:pos x="21" y="57"/>
                </a:cxn>
                <a:cxn ang="0">
                  <a:pos x="21" y="113"/>
                </a:cxn>
                <a:cxn ang="0">
                  <a:pos x="16" y="113"/>
                </a:cxn>
                <a:cxn ang="0">
                  <a:pos x="0" y="110"/>
                </a:cxn>
                <a:cxn ang="0">
                  <a:pos x="38" y="110"/>
                </a:cxn>
                <a:cxn ang="0">
                  <a:pos x="38" y="115"/>
                </a:cxn>
                <a:cxn ang="0">
                  <a:pos x="0" y="115"/>
                </a:cxn>
                <a:cxn ang="0">
                  <a:pos x="0" y="110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8" h="115">
                  <a:moveTo>
                    <a:pt x="16" y="113"/>
                  </a:moveTo>
                  <a:lnTo>
                    <a:pt x="16" y="57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1" y="57"/>
                  </a:lnTo>
                  <a:lnTo>
                    <a:pt x="21" y="113"/>
                  </a:lnTo>
                  <a:lnTo>
                    <a:pt x="16" y="113"/>
                  </a:lnTo>
                  <a:close/>
                  <a:moveTo>
                    <a:pt x="0" y="110"/>
                  </a:moveTo>
                  <a:lnTo>
                    <a:pt x="38" y="110"/>
                  </a:lnTo>
                  <a:lnTo>
                    <a:pt x="38" y="115"/>
                  </a:lnTo>
                  <a:lnTo>
                    <a:pt x="0" y="115"/>
                  </a:lnTo>
                  <a:lnTo>
                    <a:pt x="0" y="110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7" name="Freeform 15"/>
            <p:cNvSpPr>
              <a:spLocks noEditPoints="1"/>
            </p:cNvSpPr>
            <p:nvPr/>
          </p:nvSpPr>
          <p:spPr bwMode="auto">
            <a:xfrm>
              <a:off x="2803" y="2289"/>
              <a:ext cx="34" cy="115"/>
            </a:xfrm>
            <a:custGeom>
              <a:avLst/>
              <a:gdLst/>
              <a:ahLst/>
              <a:cxnLst>
                <a:cxn ang="0">
                  <a:pos x="17" y="115"/>
                </a:cxn>
                <a:cxn ang="0">
                  <a:pos x="17" y="58"/>
                </a:cxn>
                <a:cxn ang="0">
                  <a:pos x="17" y="0"/>
                </a:cxn>
                <a:cxn ang="0">
                  <a:pos x="17" y="115"/>
                </a:cxn>
                <a:cxn ang="0">
                  <a:pos x="0" y="115"/>
                </a:cxn>
                <a:cxn ang="0">
                  <a:pos x="34" y="115"/>
                </a:cxn>
                <a:cxn ang="0">
                  <a:pos x="0" y="115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34" h="115">
                  <a:moveTo>
                    <a:pt x="17" y="115"/>
                  </a:moveTo>
                  <a:lnTo>
                    <a:pt x="17" y="58"/>
                  </a:lnTo>
                  <a:lnTo>
                    <a:pt x="17" y="0"/>
                  </a:lnTo>
                  <a:lnTo>
                    <a:pt x="17" y="115"/>
                  </a:lnTo>
                  <a:close/>
                  <a:moveTo>
                    <a:pt x="0" y="115"/>
                  </a:moveTo>
                  <a:lnTo>
                    <a:pt x="34" y="115"/>
                  </a:lnTo>
                  <a:lnTo>
                    <a:pt x="0" y="115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8" name="Freeform 16"/>
            <p:cNvSpPr>
              <a:spLocks noEditPoints="1"/>
            </p:cNvSpPr>
            <p:nvPr/>
          </p:nvSpPr>
          <p:spPr bwMode="auto">
            <a:xfrm>
              <a:off x="2951" y="2287"/>
              <a:ext cx="34" cy="120"/>
            </a:xfrm>
            <a:custGeom>
              <a:avLst/>
              <a:gdLst/>
              <a:ahLst/>
              <a:cxnLst>
                <a:cxn ang="0">
                  <a:pos x="15" y="117"/>
                </a:cxn>
                <a:cxn ang="0">
                  <a:pos x="15" y="60"/>
                </a:cxn>
                <a:cxn ang="0">
                  <a:pos x="15" y="2"/>
                </a:cxn>
                <a:cxn ang="0">
                  <a:pos x="19" y="2"/>
                </a:cxn>
                <a:cxn ang="0">
                  <a:pos x="19" y="60"/>
                </a:cxn>
                <a:cxn ang="0">
                  <a:pos x="19" y="117"/>
                </a:cxn>
                <a:cxn ang="0">
                  <a:pos x="15" y="117"/>
                </a:cxn>
                <a:cxn ang="0">
                  <a:pos x="0" y="115"/>
                </a:cxn>
                <a:cxn ang="0">
                  <a:pos x="34" y="115"/>
                </a:cxn>
                <a:cxn ang="0">
                  <a:pos x="34" y="120"/>
                </a:cxn>
                <a:cxn ang="0">
                  <a:pos x="0" y="120"/>
                </a:cxn>
                <a:cxn ang="0">
                  <a:pos x="0" y="115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4" h="120">
                  <a:moveTo>
                    <a:pt x="15" y="117"/>
                  </a:moveTo>
                  <a:lnTo>
                    <a:pt x="15" y="60"/>
                  </a:lnTo>
                  <a:lnTo>
                    <a:pt x="15" y="2"/>
                  </a:lnTo>
                  <a:lnTo>
                    <a:pt x="19" y="2"/>
                  </a:lnTo>
                  <a:lnTo>
                    <a:pt x="19" y="60"/>
                  </a:lnTo>
                  <a:lnTo>
                    <a:pt x="19" y="117"/>
                  </a:lnTo>
                  <a:lnTo>
                    <a:pt x="15" y="117"/>
                  </a:lnTo>
                  <a:close/>
                  <a:moveTo>
                    <a:pt x="0" y="115"/>
                  </a:moveTo>
                  <a:lnTo>
                    <a:pt x="34" y="115"/>
                  </a:lnTo>
                  <a:lnTo>
                    <a:pt x="34" y="120"/>
                  </a:lnTo>
                  <a:lnTo>
                    <a:pt x="0" y="120"/>
                  </a:lnTo>
                  <a:lnTo>
                    <a:pt x="0" y="115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89" name="Freeform 17"/>
            <p:cNvSpPr>
              <a:spLocks noEditPoints="1"/>
            </p:cNvSpPr>
            <p:nvPr/>
          </p:nvSpPr>
          <p:spPr bwMode="auto">
            <a:xfrm>
              <a:off x="3312" y="2068"/>
              <a:ext cx="34" cy="159"/>
            </a:xfrm>
            <a:custGeom>
              <a:avLst/>
              <a:gdLst/>
              <a:ahLst/>
              <a:cxnLst>
                <a:cxn ang="0">
                  <a:pos x="17" y="159"/>
                </a:cxn>
                <a:cxn ang="0">
                  <a:pos x="17" y="79"/>
                </a:cxn>
                <a:cxn ang="0">
                  <a:pos x="17" y="0"/>
                </a:cxn>
                <a:cxn ang="0">
                  <a:pos x="17" y="159"/>
                </a:cxn>
                <a:cxn ang="0">
                  <a:pos x="0" y="159"/>
                </a:cxn>
                <a:cxn ang="0">
                  <a:pos x="34" y="159"/>
                </a:cxn>
                <a:cxn ang="0">
                  <a:pos x="0" y="159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34" h="159">
                  <a:moveTo>
                    <a:pt x="17" y="159"/>
                  </a:moveTo>
                  <a:lnTo>
                    <a:pt x="17" y="79"/>
                  </a:lnTo>
                  <a:lnTo>
                    <a:pt x="17" y="0"/>
                  </a:lnTo>
                  <a:lnTo>
                    <a:pt x="17" y="159"/>
                  </a:lnTo>
                  <a:close/>
                  <a:moveTo>
                    <a:pt x="0" y="159"/>
                  </a:moveTo>
                  <a:lnTo>
                    <a:pt x="34" y="159"/>
                  </a:lnTo>
                  <a:lnTo>
                    <a:pt x="0" y="159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0" name="Freeform 18"/>
            <p:cNvSpPr>
              <a:spLocks noEditPoints="1"/>
            </p:cNvSpPr>
            <p:nvPr/>
          </p:nvSpPr>
          <p:spPr bwMode="auto">
            <a:xfrm>
              <a:off x="3460" y="2066"/>
              <a:ext cx="34" cy="163"/>
            </a:xfrm>
            <a:custGeom>
              <a:avLst/>
              <a:gdLst/>
              <a:ahLst/>
              <a:cxnLst>
                <a:cxn ang="0">
                  <a:pos x="14" y="161"/>
                </a:cxn>
                <a:cxn ang="0">
                  <a:pos x="14" y="81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19" y="81"/>
                </a:cxn>
                <a:cxn ang="0">
                  <a:pos x="19" y="161"/>
                </a:cxn>
                <a:cxn ang="0">
                  <a:pos x="14" y="161"/>
                </a:cxn>
                <a:cxn ang="0">
                  <a:pos x="0" y="158"/>
                </a:cxn>
                <a:cxn ang="0">
                  <a:pos x="34" y="158"/>
                </a:cxn>
                <a:cxn ang="0">
                  <a:pos x="34" y="163"/>
                </a:cxn>
                <a:cxn ang="0">
                  <a:pos x="0" y="163"/>
                </a:cxn>
                <a:cxn ang="0">
                  <a:pos x="0" y="158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4" h="163">
                  <a:moveTo>
                    <a:pt x="14" y="161"/>
                  </a:moveTo>
                  <a:lnTo>
                    <a:pt x="14" y="81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19" y="81"/>
                  </a:lnTo>
                  <a:lnTo>
                    <a:pt x="19" y="161"/>
                  </a:lnTo>
                  <a:lnTo>
                    <a:pt x="14" y="161"/>
                  </a:lnTo>
                  <a:close/>
                  <a:moveTo>
                    <a:pt x="0" y="158"/>
                  </a:moveTo>
                  <a:lnTo>
                    <a:pt x="34" y="158"/>
                  </a:lnTo>
                  <a:lnTo>
                    <a:pt x="34" y="163"/>
                  </a:lnTo>
                  <a:lnTo>
                    <a:pt x="0" y="163"/>
                  </a:lnTo>
                  <a:lnTo>
                    <a:pt x="0" y="158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1" name="Freeform 19"/>
            <p:cNvSpPr>
              <a:spLocks noEditPoints="1"/>
            </p:cNvSpPr>
            <p:nvPr/>
          </p:nvSpPr>
          <p:spPr bwMode="auto">
            <a:xfrm>
              <a:off x="1872" y="2654"/>
              <a:ext cx="39" cy="9"/>
            </a:xfrm>
            <a:custGeom>
              <a:avLst/>
              <a:gdLst/>
              <a:ahLst/>
              <a:cxnLst>
                <a:cxn ang="0">
                  <a:pos x="19" y="9"/>
                </a:cxn>
                <a:cxn ang="0">
                  <a:pos x="19" y="5"/>
                </a:cxn>
                <a:cxn ang="0">
                  <a:pos x="19" y="0"/>
                </a:cxn>
                <a:cxn ang="0">
                  <a:pos x="19" y="9"/>
                </a:cxn>
                <a:cxn ang="0">
                  <a:pos x="0" y="9"/>
                </a:cxn>
                <a:cxn ang="0">
                  <a:pos x="39" y="9"/>
                </a:cxn>
                <a:cxn ang="0">
                  <a:pos x="0" y="9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39" h="9">
                  <a:moveTo>
                    <a:pt x="19" y="9"/>
                  </a:moveTo>
                  <a:lnTo>
                    <a:pt x="19" y="5"/>
                  </a:lnTo>
                  <a:lnTo>
                    <a:pt x="19" y="0"/>
                  </a:lnTo>
                  <a:lnTo>
                    <a:pt x="19" y="9"/>
                  </a:lnTo>
                  <a:close/>
                  <a:moveTo>
                    <a:pt x="0" y="9"/>
                  </a:moveTo>
                  <a:lnTo>
                    <a:pt x="39" y="9"/>
                  </a:lnTo>
                  <a:lnTo>
                    <a:pt x="0" y="9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2" name="Freeform 20"/>
            <p:cNvSpPr>
              <a:spLocks noEditPoints="1"/>
            </p:cNvSpPr>
            <p:nvPr/>
          </p:nvSpPr>
          <p:spPr bwMode="auto">
            <a:xfrm>
              <a:off x="2024" y="2651"/>
              <a:ext cx="39" cy="15"/>
            </a:xfrm>
            <a:custGeom>
              <a:avLst/>
              <a:gdLst/>
              <a:ahLst/>
              <a:cxnLst>
                <a:cxn ang="0">
                  <a:pos x="17" y="12"/>
                </a:cxn>
                <a:cxn ang="0">
                  <a:pos x="17" y="8"/>
                </a:cxn>
                <a:cxn ang="0">
                  <a:pos x="17" y="3"/>
                </a:cxn>
                <a:cxn ang="0">
                  <a:pos x="22" y="3"/>
                </a:cxn>
                <a:cxn ang="0">
                  <a:pos x="22" y="8"/>
                </a:cxn>
                <a:cxn ang="0">
                  <a:pos x="22" y="12"/>
                </a:cxn>
                <a:cxn ang="0">
                  <a:pos x="17" y="12"/>
                </a:cxn>
                <a:cxn ang="0">
                  <a:pos x="0" y="10"/>
                </a:cxn>
                <a:cxn ang="0">
                  <a:pos x="39" y="10"/>
                </a:cxn>
                <a:cxn ang="0">
                  <a:pos x="39" y="15"/>
                </a:cxn>
                <a:cxn ang="0">
                  <a:pos x="0" y="15"/>
                </a:cxn>
                <a:cxn ang="0">
                  <a:pos x="0" y="10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9" h="15">
                  <a:moveTo>
                    <a:pt x="17" y="12"/>
                  </a:moveTo>
                  <a:lnTo>
                    <a:pt x="17" y="8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22" y="8"/>
                  </a:lnTo>
                  <a:lnTo>
                    <a:pt x="22" y="12"/>
                  </a:lnTo>
                  <a:lnTo>
                    <a:pt x="17" y="12"/>
                  </a:lnTo>
                  <a:close/>
                  <a:moveTo>
                    <a:pt x="0" y="10"/>
                  </a:moveTo>
                  <a:lnTo>
                    <a:pt x="39" y="10"/>
                  </a:lnTo>
                  <a:lnTo>
                    <a:pt x="39" y="15"/>
                  </a:lnTo>
                  <a:lnTo>
                    <a:pt x="0" y="15"/>
                  </a:lnTo>
                  <a:lnTo>
                    <a:pt x="0" y="10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3" name="Freeform 21"/>
            <p:cNvSpPr>
              <a:spLocks noEditPoints="1"/>
            </p:cNvSpPr>
            <p:nvPr/>
          </p:nvSpPr>
          <p:spPr bwMode="auto">
            <a:xfrm>
              <a:off x="2381" y="2563"/>
              <a:ext cx="33" cy="52"/>
            </a:xfrm>
            <a:custGeom>
              <a:avLst/>
              <a:gdLst/>
              <a:ahLst/>
              <a:cxnLst>
                <a:cxn ang="0">
                  <a:pos x="17" y="52"/>
                </a:cxn>
                <a:cxn ang="0">
                  <a:pos x="17" y="26"/>
                </a:cxn>
                <a:cxn ang="0">
                  <a:pos x="17" y="0"/>
                </a:cxn>
                <a:cxn ang="0">
                  <a:pos x="17" y="52"/>
                </a:cxn>
                <a:cxn ang="0">
                  <a:pos x="0" y="52"/>
                </a:cxn>
                <a:cxn ang="0">
                  <a:pos x="33" y="52"/>
                </a:cxn>
                <a:cxn ang="0">
                  <a:pos x="0" y="5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52">
                  <a:moveTo>
                    <a:pt x="17" y="52"/>
                  </a:moveTo>
                  <a:lnTo>
                    <a:pt x="17" y="26"/>
                  </a:lnTo>
                  <a:lnTo>
                    <a:pt x="17" y="0"/>
                  </a:lnTo>
                  <a:lnTo>
                    <a:pt x="17" y="52"/>
                  </a:lnTo>
                  <a:close/>
                  <a:moveTo>
                    <a:pt x="0" y="52"/>
                  </a:moveTo>
                  <a:lnTo>
                    <a:pt x="33" y="52"/>
                  </a:lnTo>
                  <a:lnTo>
                    <a:pt x="0" y="52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4" name="Freeform 22"/>
            <p:cNvSpPr>
              <a:spLocks noEditPoints="1"/>
            </p:cNvSpPr>
            <p:nvPr/>
          </p:nvSpPr>
          <p:spPr bwMode="auto">
            <a:xfrm>
              <a:off x="2533" y="2560"/>
              <a:ext cx="33" cy="58"/>
            </a:xfrm>
            <a:custGeom>
              <a:avLst/>
              <a:gdLst/>
              <a:ahLst/>
              <a:cxnLst>
                <a:cxn ang="0">
                  <a:pos x="14" y="55"/>
                </a:cxn>
                <a:cxn ang="0">
                  <a:pos x="14" y="29"/>
                </a:cxn>
                <a:cxn ang="0">
                  <a:pos x="14" y="3"/>
                </a:cxn>
                <a:cxn ang="0">
                  <a:pos x="19" y="3"/>
                </a:cxn>
                <a:cxn ang="0">
                  <a:pos x="19" y="29"/>
                </a:cxn>
                <a:cxn ang="0">
                  <a:pos x="19" y="55"/>
                </a:cxn>
                <a:cxn ang="0">
                  <a:pos x="14" y="55"/>
                </a:cxn>
                <a:cxn ang="0">
                  <a:pos x="0" y="53"/>
                </a:cxn>
                <a:cxn ang="0">
                  <a:pos x="33" y="53"/>
                </a:cxn>
                <a:cxn ang="0">
                  <a:pos x="33" y="58"/>
                </a:cxn>
                <a:cxn ang="0">
                  <a:pos x="0" y="58"/>
                </a:cxn>
                <a:cxn ang="0">
                  <a:pos x="0" y="53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3" h="58">
                  <a:moveTo>
                    <a:pt x="14" y="55"/>
                  </a:moveTo>
                  <a:lnTo>
                    <a:pt x="14" y="29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9" y="29"/>
                  </a:lnTo>
                  <a:lnTo>
                    <a:pt x="19" y="55"/>
                  </a:lnTo>
                  <a:lnTo>
                    <a:pt x="14" y="55"/>
                  </a:lnTo>
                  <a:close/>
                  <a:moveTo>
                    <a:pt x="0" y="53"/>
                  </a:moveTo>
                  <a:lnTo>
                    <a:pt x="33" y="53"/>
                  </a:lnTo>
                  <a:lnTo>
                    <a:pt x="33" y="58"/>
                  </a:lnTo>
                  <a:lnTo>
                    <a:pt x="0" y="58"/>
                  </a:lnTo>
                  <a:lnTo>
                    <a:pt x="0" y="53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5" name="Freeform 23"/>
            <p:cNvSpPr>
              <a:spLocks noEditPoints="1"/>
            </p:cNvSpPr>
            <p:nvPr/>
          </p:nvSpPr>
          <p:spPr bwMode="auto">
            <a:xfrm>
              <a:off x="2890" y="2385"/>
              <a:ext cx="33" cy="62"/>
            </a:xfrm>
            <a:custGeom>
              <a:avLst/>
              <a:gdLst/>
              <a:ahLst/>
              <a:cxnLst>
                <a:cxn ang="0">
                  <a:pos x="16" y="62"/>
                </a:cxn>
                <a:cxn ang="0">
                  <a:pos x="16" y="31"/>
                </a:cxn>
                <a:cxn ang="0">
                  <a:pos x="16" y="0"/>
                </a:cxn>
                <a:cxn ang="0">
                  <a:pos x="16" y="62"/>
                </a:cxn>
                <a:cxn ang="0">
                  <a:pos x="0" y="62"/>
                </a:cxn>
                <a:cxn ang="0">
                  <a:pos x="33" y="62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62">
                  <a:moveTo>
                    <a:pt x="16" y="62"/>
                  </a:moveTo>
                  <a:lnTo>
                    <a:pt x="16" y="31"/>
                  </a:lnTo>
                  <a:lnTo>
                    <a:pt x="16" y="0"/>
                  </a:lnTo>
                  <a:lnTo>
                    <a:pt x="16" y="62"/>
                  </a:lnTo>
                  <a:close/>
                  <a:moveTo>
                    <a:pt x="0" y="62"/>
                  </a:moveTo>
                  <a:lnTo>
                    <a:pt x="33" y="62"/>
                  </a:lnTo>
                  <a:lnTo>
                    <a:pt x="0" y="62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6" name="Freeform 24"/>
            <p:cNvSpPr>
              <a:spLocks noEditPoints="1"/>
            </p:cNvSpPr>
            <p:nvPr/>
          </p:nvSpPr>
          <p:spPr bwMode="auto">
            <a:xfrm>
              <a:off x="3042" y="2383"/>
              <a:ext cx="33" cy="67"/>
            </a:xfrm>
            <a:custGeom>
              <a:avLst/>
              <a:gdLst/>
              <a:ahLst/>
              <a:cxnLst>
                <a:cxn ang="0">
                  <a:pos x="14" y="64"/>
                </a:cxn>
                <a:cxn ang="0">
                  <a:pos x="14" y="33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19" y="33"/>
                </a:cxn>
                <a:cxn ang="0">
                  <a:pos x="19" y="64"/>
                </a:cxn>
                <a:cxn ang="0">
                  <a:pos x="14" y="64"/>
                </a:cxn>
                <a:cxn ang="0">
                  <a:pos x="0" y="62"/>
                </a:cxn>
                <a:cxn ang="0">
                  <a:pos x="33" y="62"/>
                </a:cxn>
                <a:cxn ang="0">
                  <a:pos x="33" y="67"/>
                </a:cxn>
                <a:cxn ang="0">
                  <a:pos x="0" y="67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3" h="67">
                  <a:moveTo>
                    <a:pt x="14" y="64"/>
                  </a:moveTo>
                  <a:lnTo>
                    <a:pt x="14" y="33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19" y="33"/>
                  </a:lnTo>
                  <a:lnTo>
                    <a:pt x="19" y="64"/>
                  </a:lnTo>
                  <a:lnTo>
                    <a:pt x="14" y="64"/>
                  </a:lnTo>
                  <a:close/>
                  <a:moveTo>
                    <a:pt x="0" y="62"/>
                  </a:moveTo>
                  <a:lnTo>
                    <a:pt x="33" y="62"/>
                  </a:lnTo>
                  <a:lnTo>
                    <a:pt x="33" y="67"/>
                  </a:lnTo>
                  <a:lnTo>
                    <a:pt x="0" y="67"/>
                  </a:lnTo>
                  <a:lnTo>
                    <a:pt x="0" y="62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7" name="Freeform 25"/>
            <p:cNvSpPr>
              <a:spLocks noEditPoints="1"/>
            </p:cNvSpPr>
            <p:nvPr/>
          </p:nvSpPr>
          <p:spPr bwMode="auto">
            <a:xfrm>
              <a:off x="3394" y="2491"/>
              <a:ext cx="38" cy="43"/>
            </a:xfrm>
            <a:custGeom>
              <a:avLst/>
              <a:gdLst/>
              <a:ahLst/>
              <a:cxnLst>
                <a:cxn ang="0">
                  <a:pos x="19" y="43"/>
                </a:cxn>
                <a:cxn ang="0">
                  <a:pos x="19" y="21"/>
                </a:cxn>
                <a:cxn ang="0">
                  <a:pos x="19" y="0"/>
                </a:cxn>
                <a:cxn ang="0">
                  <a:pos x="19" y="43"/>
                </a:cxn>
                <a:cxn ang="0">
                  <a:pos x="0" y="43"/>
                </a:cxn>
                <a:cxn ang="0">
                  <a:pos x="38" y="43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43">
                  <a:moveTo>
                    <a:pt x="19" y="43"/>
                  </a:moveTo>
                  <a:lnTo>
                    <a:pt x="19" y="21"/>
                  </a:lnTo>
                  <a:lnTo>
                    <a:pt x="19" y="0"/>
                  </a:lnTo>
                  <a:lnTo>
                    <a:pt x="19" y="43"/>
                  </a:lnTo>
                  <a:close/>
                  <a:moveTo>
                    <a:pt x="0" y="43"/>
                  </a:moveTo>
                  <a:lnTo>
                    <a:pt x="38" y="43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8" name="Freeform 26"/>
            <p:cNvSpPr>
              <a:spLocks noEditPoints="1"/>
            </p:cNvSpPr>
            <p:nvPr/>
          </p:nvSpPr>
          <p:spPr bwMode="auto">
            <a:xfrm>
              <a:off x="3546" y="2488"/>
              <a:ext cx="38" cy="48"/>
            </a:xfrm>
            <a:custGeom>
              <a:avLst/>
              <a:gdLst/>
              <a:ahLst/>
              <a:cxnLst>
                <a:cxn ang="0">
                  <a:pos x="16" y="46"/>
                </a:cxn>
                <a:cxn ang="0">
                  <a:pos x="16" y="24"/>
                </a:cxn>
                <a:cxn ang="0">
                  <a:pos x="16" y="3"/>
                </a:cxn>
                <a:cxn ang="0">
                  <a:pos x="21" y="3"/>
                </a:cxn>
                <a:cxn ang="0">
                  <a:pos x="21" y="24"/>
                </a:cxn>
                <a:cxn ang="0">
                  <a:pos x="21" y="46"/>
                </a:cxn>
                <a:cxn ang="0">
                  <a:pos x="16" y="46"/>
                </a:cxn>
                <a:cxn ang="0">
                  <a:pos x="0" y="43"/>
                </a:cxn>
                <a:cxn ang="0">
                  <a:pos x="38" y="43"/>
                </a:cxn>
                <a:cxn ang="0">
                  <a:pos x="38" y="48"/>
                </a:cxn>
                <a:cxn ang="0">
                  <a:pos x="0" y="48"/>
                </a:cxn>
                <a:cxn ang="0">
                  <a:pos x="0" y="43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8" h="48">
                  <a:moveTo>
                    <a:pt x="16" y="46"/>
                  </a:moveTo>
                  <a:lnTo>
                    <a:pt x="16" y="24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1" y="24"/>
                  </a:lnTo>
                  <a:lnTo>
                    <a:pt x="21" y="46"/>
                  </a:lnTo>
                  <a:lnTo>
                    <a:pt x="16" y="46"/>
                  </a:lnTo>
                  <a:close/>
                  <a:moveTo>
                    <a:pt x="0" y="43"/>
                  </a:moveTo>
                  <a:lnTo>
                    <a:pt x="38" y="43"/>
                  </a:lnTo>
                  <a:lnTo>
                    <a:pt x="38" y="48"/>
                  </a:lnTo>
                  <a:lnTo>
                    <a:pt x="0" y="48"/>
                  </a:lnTo>
                  <a:lnTo>
                    <a:pt x="0" y="43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099" name="Freeform 27"/>
            <p:cNvSpPr>
              <a:spLocks noEditPoints="1"/>
            </p:cNvSpPr>
            <p:nvPr/>
          </p:nvSpPr>
          <p:spPr bwMode="auto">
            <a:xfrm>
              <a:off x="1959" y="2606"/>
              <a:ext cx="33" cy="14"/>
            </a:xfrm>
            <a:custGeom>
              <a:avLst/>
              <a:gdLst/>
              <a:ahLst/>
              <a:cxnLst>
                <a:cxn ang="0">
                  <a:pos x="16" y="14"/>
                </a:cxn>
                <a:cxn ang="0">
                  <a:pos x="16" y="7"/>
                </a:cxn>
                <a:cxn ang="0">
                  <a:pos x="16" y="0"/>
                </a:cxn>
                <a:cxn ang="0">
                  <a:pos x="16" y="14"/>
                </a:cxn>
                <a:cxn ang="0">
                  <a:pos x="0" y="14"/>
                </a:cxn>
                <a:cxn ang="0">
                  <a:pos x="33" y="14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14">
                  <a:moveTo>
                    <a:pt x="16" y="14"/>
                  </a:moveTo>
                  <a:lnTo>
                    <a:pt x="16" y="7"/>
                  </a:lnTo>
                  <a:lnTo>
                    <a:pt x="16" y="0"/>
                  </a:lnTo>
                  <a:lnTo>
                    <a:pt x="16" y="14"/>
                  </a:lnTo>
                  <a:close/>
                  <a:moveTo>
                    <a:pt x="0" y="14"/>
                  </a:moveTo>
                  <a:lnTo>
                    <a:pt x="33" y="14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0" name="Freeform 28"/>
            <p:cNvSpPr>
              <a:spLocks noEditPoints="1"/>
            </p:cNvSpPr>
            <p:nvPr/>
          </p:nvSpPr>
          <p:spPr bwMode="auto">
            <a:xfrm>
              <a:off x="2109" y="2603"/>
              <a:ext cx="33" cy="20"/>
            </a:xfrm>
            <a:custGeom>
              <a:avLst/>
              <a:gdLst/>
              <a:ahLst/>
              <a:cxnLst>
                <a:cxn ang="0">
                  <a:pos x="14" y="17"/>
                </a:cxn>
                <a:cxn ang="0">
                  <a:pos x="14" y="10"/>
                </a:cxn>
                <a:cxn ang="0">
                  <a:pos x="14" y="3"/>
                </a:cxn>
                <a:cxn ang="0">
                  <a:pos x="19" y="3"/>
                </a:cxn>
                <a:cxn ang="0">
                  <a:pos x="19" y="10"/>
                </a:cxn>
                <a:cxn ang="0">
                  <a:pos x="19" y="17"/>
                </a:cxn>
                <a:cxn ang="0">
                  <a:pos x="14" y="17"/>
                </a:cxn>
                <a:cxn ang="0">
                  <a:pos x="0" y="15"/>
                </a:cxn>
                <a:cxn ang="0">
                  <a:pos x="33" y="15"/>
                </a:cxn>
                <a:cxn ang="0">
                  <a:pos x="33" y="20"/>
                </a:cxn>
                <a:cxn ang="0">
                  <a:pos x="0" y="20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3" h="20">
                  <a:moveTo>
                    <a:pt x="14" y="17"/>
                  </a:moveTo>
                  <a:lnTo>
                    <a:pt x="14" y="10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9" y="10"/>
                  </a:lnTo>
                  <a:lnTo>
                    <a:pt x="19" y="17"/>
                  </a:lnTo>
                  <a:lnTo>
                    <a:pt x="14" y="17"/>
                  </a:lnTo>
                  <a:close/>
                  <a:moveTo>
                    <a:pt x="0" y="15"/>
                  </a:moveTo>
                  <a:lnTo>
                    <a:pt x="33" y="15"/>
                  </a:lnTo>
                  <a:lnTo>
                    <a:pt x="33" y="20"/>
                  </a:lnTo>
                  <a:lnTo>
                    <a:pt x="0" y="20"/>
                  </a:lnTo>
                  <a:lnTo>
                    <a:pt x="0" y="15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1" name="Freeform 29"/>
            <p:cNvSpPr>
              <a:spLocks noEditPoints="1"/>
            </p:cNvSpPr>
            <p:nvPr/>
          </p:nvSpPr>
          <p:spPr bwMode="auto">
            <a:xfrm>
              <a:off x="2462" y="2452"/>
              <a:ext cx="39" cy="63"/>
            </a:xfrm>
            <a:custGeom>
              <a:avLst/>
              <a:gdLst/>
              <a:ahLst/>
              <a:cxnLst>
                <a:cxn ang="0">
                  <a:pos x="20" y="63"/>
                </a:cxn>
                <a:cxn ang="0">
                  <a:pos x="20" y="31"/>
                </a:cxn>
                <a:cxn ang="0">
                  <a:pos x="20" y="0"/>
                </a:cxn>
                <a:cxn ang="0">
                  <a:pos x="20" y="63"/>
                </a:cxn>
                <a:cxn ang="0">
                  <a:pos x="0" y="63"/>
                </a:cxn>
                <a:cxn ang="0">
                  <a:pos x="39" y="63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39" h="63">
                  <a:moveTo>
                    <a:pt x="20" y="63"/>
                  </a:moveTo>
                  <a:lnTo>
                    <a:pt x="20" y="31"/>
                  </a:lnTo>
                  <a:lnTo>
                    <a:pt x="20" y="0"/>
                  </a:lnTo>
                  <a:lnTo>
                    <a:pt x="20" y="63"/>
                  </a:lnTo>
                  <a:close/>
                  <a:moveTo>
                    <a:pt x="0" y="63"/>
                  </a:moveTo>
                  <a:lnTo>
                    <a:pt x="39" y="63"/>
                  </a:lnTo>
                  <a:lnTo>
                    <a:pt x="0" y="63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2" name="Freeform 30"/>
            <p:cNvSpPr>
              <a:spLocks noEditPoints="1"/>
            </p:cNvSpPr>
            <p:nvPr/>
          </p:nvSpPr>
          <p:spPr bwMode="auto">
            <a:xfrm>
              <a:off x="2612" y="2450"/>
              <a:ext cx="39" cy="67"/>
            </a:xfrm>
            <a:custGeom>
              <a:avLst/>
              <a:gdLst/>
              <a:ahLst/>
              <a:cxnLst>
                <a:cxn ang="0">
                  <a:pos x="17" y="65"/>
                </a:cxn>
                <a:cxn ang="0">
                  <a:pos x="17" y="33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2" y="33"/>
                </a:cxn>
                <a:cxn ang="0">
                  <a:pos x="22" y="65"/>
                </a:cxn>
                <a:cxn ang="0">
                  <a:pos x="17" y="65"/>
                </a:cxn>
                <a:cxn ang="0">
                  <a:pos x="0" y="62"/>
                </a:cxn>
                <a:cxn ang="0">
                  <a:pos x="39" y="62"/>
                </a:cxn>
                <a:cxn ang="0">
                  <a:pos x="39" y="67"/>
                </a:cxn>
                <a:cxn ang="0">
                  <a:pos x="0" y="67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9" h="67">
                  <a:moveTo>
                    <a:pt x="17" y="65"/>
                  </a:moveTo>
                  <a:lnTo>
                    <a:pt x="17" y="33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2" y="33"/>
                  </a:lnTo>
                  <a:lnTo>
                    <a:pt x="22" y="65"/>
                  </a:lnTo>
                  <a:lnTo>
                    <a:pt x="17" y="65"/>
                  </a:lnTo>
                  <a:close/>
                  <a:moveTo>
                    <a:pt x="0" y="62"/>
                  </a:moveTo>
                  <a:lnTo>
                    <a:pt x="39" y="62"/>
                  </a:lnTo>
                  <a:lnTo>
                    <a:pt x="39" y="67"/>
                  </a:lnTo>
                  <a:lnTo>
                    <a:pt x="0" y="67"/>
                  </a:lnTo>
                  <a:lnTo>
                    <a:pt x="0" y="62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3" name="Freeform 31"/>
            <p:cNvSpPr>
              <a:spLocks noEditPoints="1"/>
            </p:cNvSpPr>
            <p:nvPr/>
          </p:nvSpPr>
          <p:spPr bwMode="auto">
            <a:xfrm>
              <a:off x="2971" y="2347"/>
              <a:ext cx="39" cy="48"/>
            </a:xfrm>
            <a:custGeom>
              <a:avLst/>
              <a:gdLst/>
              <a:ahLst/>
              <a:cxnLst>
                <a:cxn ang="0">
                  <a:pos x="19" y="48"/>
                </a:cxn>
                <a:cxn ang="0">
                  <a:pos x="19" y="24"/>
                </a:cxn>
                <a:cxn ang="0">
                  <a:pos x="19" y="0"/>
                </a:cxn>
                <a:cxn ang="0">
                  <a:pos x="19" y="48"/>
                </a:cxn>
                <a:cxn ang="0">
                  <a:pos x="0" y="48"/>
                </a:cxn>
                <a:cxn ang="0">
                  <a:pos x="39" y="48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39" h="48">
                  <a:moveTo>
                    <a:pt x="19" y="48"/>
                  </a:moveTo>
                  <a:lnTo>
                    <a:pt x="19" y="24"/>
                  </a:lnTo>
                  <a:lnTo>
                    <a:pt x="19" y="0"/>
                  </a:lnTo>
                  <a:lnTo>
                    <a:pt x="19" y="48"/>
                  </a:lnTo>
                  <a:close/>
                  <a:moveTo>
                    <a:pt x="0" y="48"/>
                  </a:moveTo>
                  <a:lnTo>
                    <a:pt x="39" y="48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4" name="Freeform 32"/>
            <p:cNvSpPr>
              <a:spLocks noEditPoints="1"/>
            </p:cNvSpPr>
            <p:nvPr/>
          </p:nvSpPr>
          <p:spPr bwMode="auto">
            <a:xfrm>
              <a:off x="3121" y="2344"/>
              <a:ext cx="39" cy="53"/>
            </a:xfrm>
            <a:custGeom>
              <a:avLst/>
              <a:gdLst/>
              <a:ahLst/>
              <a:cxnLst>
                <a:cxn ang="0">
                  <a:pos x="17" y="51"/>
                </a:cxn>
                <a:cxn ang="0">
                  <a:pos x="17" y="27"/>
                </a:cxn>
                <a:cxn ang="0">
                  <a:pos x="17" y="3"/>
                </a:cxn>
                <a:cxn ang="0">
                  <a:pos x="22" y="3"/>
                </a:cxn>
                <a:cxn ang="0">
                  <a:pos x="22" y="27"/>
                </a:cxn>
                <a:cxn ang="0">
                  <a:pos x="22" y="51"/>
                </a:cxn>
                <a:cxn ang="0">
                  <a:pos x="17" y="51"/>
                </a:cxn>
                <a:cxn ang="0">
                  <a:pos x="0" y="48"/>
                </a:cxn>
                <a:cxn ang="0">
                  <a:pos x="39" y="48"/>
                </a:cxn>
                <a:cxn ang="0">
                  <a:pos x="39" y="53"/>
                </a:cxn>
                <a:cxn ang="0">
                  <a:pos x="0" y="53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9" h="53">
                  <a:moveTo>
                    <a:pt x="17" y="51"/>
                  </a:moveTo>
                  <a:lnTo>
                    <a:pt x="17" y="27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22" y="27"/>
                  </a:lnTo>
                  <a:lnTo>
                    <a:pt x="22" y="51"/>
                  </a:lnTo>
                  <a:lnTo>
                    <a:pt x="17" y="51"/>
                  </a:lnTo>
                  <a:close/>
                  <a:moveTo>
                    <a:pt x="0" y="48"/>
                  </a:moveTo>
                  <a:lnTo>
                    <a:pt x="39" y="48"/>
                  </a:lnTo>
                  <a:lnTo>
                    <a:pt x="39" y="53"/>
                  </a:lnTo>
                  <a:lnTo>
                    <a:pt x="0" y="53"/>
                  </a:lnTo>
                  <a:lnTo>
                    <a:pt x="0" y="48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5" name="Freeform 33"/>
            <p:cNvSpPr>
              <a:spLocks noEditPoints="1"/>
            </p:cNvSpPr>
            <p:nvPr/>
          </p:nvSpPr>
          <p:spPr bwMode="auto">
            <a:xfrm>
              <a:off x="3480" y="2265"/>
              <a:ext cx="34" cy="72"/>
            </a:xfrm>
            <a:custGeom>
              <a:avLst/>
              <a:gdLst/>
              <a:ahLst/>
              <a:cxnLst>
                <a:cxn ang="0">
                  <a:pos x="17" y="72"/>
                </a:cxn>
                <a:cxn ang="0">
                  <a:pos x="17" y="36"/>
                </a:cxn>
                <a:cxn ang="0">
                  <a:pos x="17" y="0"/>
                </a:cxn>
                <a:cxn ang="0">
                  <a:pos x="17" y="72"/>
                </a:cxn>
                <a:cxn ang="0">
                  <a:pos x="0" y="72"/>
                </a:cxn>
                <a:cxn ang="0">
                  <a:pos x="34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34" h="72">
                  <a:moveTo>
                    <a:pt x="17" y="72"/>
                  </a:moveTo>
                  <a:lnTo>
                    <a:pt x="17" y="36"/>
                  </a:lnTo>
                  <a:lnTo>
                    <a:pt x="17" y="0"/>
                  </a:lnTo>
                  <a:lnTo>
                    <a:pt x="17" y="72"/>
                  </a:lnTo>
                  <a:close/>
                  <a:moveTo>
                    <a:pt x="0" y="72"/>
                  </a:moveTo>
                  <a:lnTo>
                    <a:pt x="34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6" name="Freeform 34"/>
            <p:cNvSpPr>
              <a:spLocks noEditPoints="1"/>
            </p:cNvSpPr>
            <p:nvPr/>
          </p:nvSpPr>
          <p:spPr bwMode="auto">
            <a:xfrm>
              <a:off x="3630" y="2263"/>
              <a:ext cx="34" cy="76"/>
            </a:xfrm>
            <a:custGeom>
              <a:avLst/>
              <a:gdLst/>
              <a:ahLst/>
              <a:cxnLst>
                <a:cxn ang="0">
                  <a:pos x="14" y="74"/>
                </a:cxn>
                <a:cxn ang="0">
                  <a:pos x="14" y="38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19" y="38"/>
                </a:cxn>
                <a:cxn ang="0">
                  <a:pos x="19" y="74"/>
                </a:cxn>
                <a:cxn ang="0">
                  <a:pos x="14" y="74"/>
                </a:cxn>
                <a:cxn ang="0">
                  <a:pos x="0" y="72"/>
                </a:cxn>
                <a:cxn ang="0">
                  <a:pos x="34" y="72"/>
                </a:cxn>
                <a:cxn ang="0">
                  <a:pos x="34" y="76"/>
                </a:cxn>
                <a:cxn ang="0">
                  <a:pos x="0" y="76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4" h="76">
                  <a:moveTo>
                    <a:pt x="14" y="74"/>
                  </a:moveTo>
                  <a:lnTo>
                    <a:pt x="14" y="38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19" y="38"/>
                  </a:lnTo>
                  <a:lnTo>
                    <a:pt x="19" y="74"/>
                  </a:lnTo>
                  <a:lnTo>
                    <a:pt x="14" y="74"/>
                  </a:lnTo>
                  <a:close/>
                  <a:moveTo>
                    <a:pt x="0" y="72"/>
                  </a:moveTo>
                  <a:lnTo>
                    <a:pt x="34" y="72"/>
                  </a:lnTo>
                  <a:lnTo>
                    <a:pt x="34" y="76"/>
                  </a:lnTo>
                  <a:lnTo>
                    <a:pt x="0" y="76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7" name="Rectangle 35"/>
            <p:cNvSpPr>
              <a:spLocks noChangeArrowheads="1"/>
            </p:cNvSpPr>
            <p:nvPr/>
          </p:nvSpPr>
          <p:spPr bwMode="auto">
            <a:xfrm>
              <a:off x="1759" y="1809"/>
              <a:ext cx="5" cy="893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8" name="Freeform 36"/>
            <p:cNvSpPr>
              <a:spLocks noEditPoints="1"/>
            </p:cNvSpPr>
            <p:nvPr/>
          </p:nvSpPr>
          <p:spPr bwMode="auto">
            <a:xfrm>
              <a:off x="1762" y="1807"/>
              <a:ext cx="33" cy="897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33" y="892"/>
                </a:cxn>
                <a:cxn ang="0">
                  <a:pos x="33" y="897"/>
                </a:cxn>
                <a:cxn ang="0">
                  <a:pos x="0" y="897"/>
                </a:cxn>
                <a:cxn ang="0">
                  <a:pos x="0" y="892"/>
                </a:cxn>
                <a:cxn ang="0">
                  <a:pos x="0" y="744"/>
                </a:cxn>
                <a:cxn ang="0">
                  <a:pos x="33" y="744"/>
                </a:cxn>
                <a:cxn ang="0">
                  <a:pos x="33" y="748"/>
                </a:cxn>
                <a:cxn ang="0">
                  <a:pos x="0" y="748"/>
                </a:cxn>
                <a:cxn ang="0">
                  <a:pos x="0" y="744"/>
                </a:cxn>
                <a:cxn ang="0">
                  <a:pos x="0" y="595"/>
                </a:cxn>
                <a:cxn ang="0">
                  <a:pos x="33" y="595"/>
                </a:cxn>
                <a:cxn ang="0">
                  <a:pos x="33" y="600"/>
                </a:cxn>
                <a:cxn ang="0">
                  <a:pos x="0" y="600"/>
                </a:cxn>
                <a:cxn ang="0">
                  <a:pos x="0" y="595"/>
                </a:cxn>
                <a:cxn ang="0">
                  <a:pos x="0" y="446"/>
                </a:cxn>
                <a:cxn ang="0">
                  <a:pos x="33" y="446"/>
                </a:cxn>
                <a:cxn ang="0">
                  <a:pos x="33" y="451"/>
                </a:cxn>
                <a:cxn ang="0">
                  <a:pos x="0" y="451"/>
                </a:cxn>
                <a:cxn ang="0">
                  <a:pos x="0" y="446"/>
                </a:cxn>
                <a:cxn ang="0">
                  <a:pos x="0" y="297"/>
                </a:cxn>
                <a:cxn ang="0">
                  <a:pos x="33" y="297"/>
                </a:cxn>
                <a:cxn ang="0">
                  <a:pos x="33" y="302"/>
                </a:cxn>
                <a:cxn ang="0">
                  <a:pos x="0" y="302"/>
                </a:cxn>
                <a:cxn ang="0">
                  <a:pos x="0" y="297"/>
                </a:cxn>
                <a:cxn ang="0">
                  <a:pos x="0" y="149"/>
                </a:cxn>
                <a:cxn ang="0">
                  <a:pos x="33" y="149"/>
                </a:cxn>
                <a:cxn ang="0">
                  <a:pos x="33" y="153"/>
                </a:cxn>
                <a:cxn ang="0">
                  <a:pos x="0" y="153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3" h="897">
                  <a:moveTo>
                    <a:pt x="0" y="892"/>
                  </a:moveTo>
                  <a:lnTo>
                    <a:pt x="33" y="892"/>
                  </a:lnTo>
                  <a:lnTo>
                    <a:pt x="33" y="897"/>
                  </a:lnTo>
                  <a:lnTo>
                    <a:pt x="0" y="897"/>
                  </a:lnTo>
                  <a:lnTo>
                    <a:pt x="0" y="892"/>
                  </a:lnTo>
                  <a:close/>
                  <a:moveTo>
                    <a:pt x="0" y="744"/>
                  </a:moveTo>
                  <a:lnTo>
                    <a:pt x="33" y="744"/>
                  </a:lnTo>
                  <a:lnTo>
                    <a:pt x="33" y="748"/>
                  </a:lnTo>
                  <a:lnTo>
                    <a:pt x="0" y="748"/>
                  </a:lnTo>
                  <a:lnTo>
                    <a:pt x="0" y="744"/>
                  </a:lnTo>
                  <a:close/>
                  <a:moveTo>
                    <a:pt x="0" y="595"/>
                  </a:moveTo>
                  <a:lnTo>
                    <a:pt x="33" y="595"/>
                  </a:lnTo>
                  <a:lnTo>
                    <a:pt x="33" y="600"/>
                  </a:lnTo>
                  <a:lnTo>
                    <a:pt x="0" y="600"/>
                  </a:lnTo>
                  <a:lnTo>
                    <a:pt x="0" y="595"/>
                  </a:lnTo>
                  <a:close/>
                  <a:moveTo>
                    <a:pt x="0" y="446"/>
                  </a:moveTo>
                  <a:lnTo>
                    <a:pt x="33" y="446"/>
                  </a:lnTo>
                  <a:lnTo>
                    <a:pt x="33" y="451"/>
                  </a:lnTo>
                  <a:lnTo>
                    <a:pt x="0" y="451"/>
                  </a:lnTo>
                  <a:lnTo>
                    <a:pt x="0" y="446"/>
                  </a:lnTo>
                  <a:close/>
                  <a:moveTo>
                    <a:pt x="0" y="297"/>
                  </a:moveTo>
                  <a:lnTo>
                    <a:pt x="33" y="297"/>
                  </a:lnTo>
                  <a:lnTo>
                    <a:pt x="33" y="302"/>
                  </a:lnTo>
                  <a:lnTo>
                    <a:pt x="0" y="302"/>
                  </a:lnTo>
                  <a:lnTo>
                    <a:pt x="0" y="297"/>
                  </a:lnTo>
                  <a:close/>
                  <a:moveTo>
                    <a:pt x="0" y="149"/>
                  </a:moveTo>
                  <a:lnTo>
                    <a:pt x="33" y="149"/>
                  </a:lnTo>
                  <a:lnTo>
                    <a:pt x="33" y="153"/>
                  </a:lnTo>
                  <a:lnTo>
                    <a:pt x="0" y="153"/>
                  </a:lnTo>
                  <a:lnTo>
                    <a:pt x="0" y="149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09" name="Rectangle 37"/>
            <p:cNvSpPr>
              <a:spLocks noChangeArrowheads="1"/>
            </p:cNvSpPr>
            <p:nvPr/>
          </p:nvSpPr>
          <p:spPr bwMode="auto">
            <a:xfrm>
              <a:off x="1762" y="2699"/>
              <a:ext cx="2030" cy="5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0" name="Freeform 38"/>
            <p:cNvSpPr>
              <a:spLocks noEditPoints="1"/>
            </p:cNvSpPr>
            <p:nvPr/>
          </p:nvSpPr>
          <p:spPr bwMode="auto">
            <a:xfrm>
              <a:off x="1759" y="2668"/>
              <a:ext cx="2035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14" y="0"/>
                </a:cxn>
                <a:cxn ang="0">
                  <a:pos x="514" y="34"/>
                </a:cxn>
                <a:cxn ang="0">
                  <a:pos x="509" y="34"/>
                </a:cxn>
                <a:cxn ang="0">
                  <a:pos x="509" y="0"/>
                </a:cxn>
                <a:cxn ang="0">
                  <a:pos x="514" y="0"/>
                </a:cxn>
                <a:cxn ang="0">
                  <a:pos x="1018" y="0"/>
                </a:cxn>
                <a:cxn ang="0">
                  <a:pos x="1018" y="34"/>
                </a:cxn>
                <a:cxn ang="0">
                  <a:pos x="1013" y="34"/>
                </a:cxn>
                <a:cxn ang="0">
                  <a:pos x="1013" y="0"/>
                </a:cxn>
                <a:cxn ang="0">
                  <a:pos x="1018" y="0"/>
                </a:cxn>
                <a:cxn ang="0">
                  <a:pos x="1527" y="0"/>
                </a:cxn>
                <a:cxn ang="0">
                  <a:pos x="1527" y="34"/>
                </a:cxn>
                <a:cxn ang="0">
                  <a:pos x="1522" y="34"/>
                </a:cxn>
                <a:cxn ang="0">
                  <a:pos x="1522" y="0"/>
                </a:cxn>
                <a:cxn ang="0">
                  <a:pos x="1527" y="0"/>
                </a:cxn>
                <a:cxn ang="0">
                  <a:pos x="2035" y="0"/>
                </a:cxn>
                <a:cxn ang="0">
                  <a:pos x="2035" y="34"/>
                </a:cxn>
                <a:cxn ang="0">
                  <a:pos x="2031" y="34"/>
                </a:cxn>
                <a:cxn ang="0">
                  <a:pos x="2031" y="0"/>
                </a:cxn>
                <a:cxn ang="0">
                  <a:pos x="2035" y="0"/>
                </a:cxn>
              </a:cxnLst>
              <a:rect l="0" t="0" r="r" b="b"/>
              <a:pathLst>
                <a:path w="2035" h="34">
                  <a:moveTo>
                    <a:pt x="5" y="0"/>
                  </a:moveTo>
                  <a:lnTo>
                    <a:pt x="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14" y="0"/>
                  </a:moveTo>
                  <a:lnTo>
                    <a:pt x="514" y="34"/>
                  </a:lnTo>
                  <a:lnTo>
                    <a:pt x="509" y="34"/>
                  </a:lnTo>
                  <a:lnTo>
                    <a:pt x="509" y="0"/>
                  </a:lnTo>
                  <a:lnTo>
                    <a:pt x="514" y="0"/>
                  </a:lnTo>
                  <a:close/>
                  <a:moveTo>
                    <a:pt x="1018" y="0"/>
                  </a:moveTo>
                  <a:lnTo>
                    <a:pt x="1018" y="34"/>
                  </a:lnTo>
                  <a:lnTo>
                    <a:pt x="1013" y="34"/>
                  </a:lnTo>
                  <a:lnTo>
                    <a:pt x="1013" y="0"/>
                  </a:lnTo>
                  <a:lnTo>
                    <a:pt x="1018" y="0"/>
                  </a:lnTo>
                  <a:close/>
                  <a:moveTo>
                    <a:pt x="1527" y="0"/>
                  </a:moveTo>
                  <a:lnTo>
                    <a:pt x="1527" y="34"/>
                  </a:lnTo>
                  <a:lnTo>
                    <a:pt x="1522" y="34"/>
                  </a:lnTo>
                  <a:lnTo>
                    <a:pt x="1522" y="0"/>
                  </a:lnTo>
                  <a:lnTo>
                    <a:pt x="1527" y="0"/>
                  </a:lnTo>
                  <a:close/>
                  <a:moveTo>
                    <a:pt x="2035" y="0"/>
                  </a:moveTo>
                  <a:lnTo>
                    <a:pt x="2035" y="34"/>
                  </a:lnTo>
                  <a:lnTo>
                    <a:pt x="2031" y="34"/>
                  </a:lnTo>
                  <a:lnTo>
                    <a:pt x="2031" y="0"/>
                  </a:lnTo>
                  <a:lnTo>
                    <a:pt x="2035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11" name="Rectangle 39"/>
            <p:cNvSpPr>
              <a:spLocks noChangeArrowheads="1"/>
            </p:cNvSpPr>
            <p:nvPr/>
          </p:nvSpPr>
          <p:spPr bwMode="auto">
            <a:xfrm>
              <a:off x="1610" y="2639"/>
              <a:ext cx="10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3" name="Rectangle 41"/>
            <p:cNvSpPr>
              <a:spLocks noChangeArrowheads="1"/>
            </p:cNvSpPr>
            <p:nvPr/>
          </p:nvSpPr>
          <p:spPr bwMode="auto">
            <a:xfrm>
              <a:off x="1497" y="2344"/>
              <a:ext cx="211" cy="14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5" name="Rectangle 43"/>
            <p:cNvSpPr>
              <a:spLocks noChangeArrowheads="1"/>
            </p:cNvSpPr>
            <p:nvPr/>
          </p:nvSpPr>
          <p:spPr bwMode="auto">
            <a:xfrm>
              <a:off x="1497" y="2047"/>
              <a:ext cx="21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7" name="Rectangle 45"/>
            <p:cNvSpPr>
              <a:spLocks noChangeArrowheads="1"/>
            </p:cNvSpPr>
            <p:nvPr/>
          </p:nvSpPr>
          <p:spPr bwMode="auto">
            <a:xfrm>
              <a:off x="1497" y="1751"/>
              <a:ext cx="21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600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8" name="Rectangle 46"/>
            <p:cNvSpPr>
              <a:spLocks noChangeArrowheads="1"/>
            </p:cNvSpPr>
            <p:nvPr/>
          </p:nvSpPr>
          <p:spPr bwMode="auto">
            <a:xfrm>
              <a:off x="2000" y="2730"/>
              <a:ext cx="67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19" name="Rectangle 47"/>
            <p:cNvSpPr>
              <a:spLocks noChangeArrowheads="1"/>
            </p:cNvSpPr>
            <p:nvPr/>
          </p:nvSpPr>
          <p:spPr bwMode="auto">
            <a:xfrm>
              <a:off x="2472" y="2730"/>
              <a:ext cx="13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0" name="Rectangle 48"/>
            <p:cNvSpPr>
              <a:spLocks noChangeArrowheads="1"/>
            </p:cNvSpPr>
            <p:nvPr/>
          </p:nvSpPr>
          <p:spPr bwMode="auto">
            <a:xfrm>
              <a:off x="2980" y="2730"/>
              <a:ext cx="13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21" name="Rectangle 49"/>
            <p:cNvSpPr>
              <a:spLocks noChangeArrowheads="1"/>
            </p:cNvSpPr>
            <p:nvPr/>
          </p:nvSpPr>
          <p:spPr bwMode="auto">
            <a:xfrm>
              <a:off x="3487" y="2730"/>
              <a:ext cx="135" cy="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26" name="Group 54"/>
          <p:cNvGrpSpPr>
            <a:grpSpLocks noChangeAspect="1"/>
          </p:cNvGrpSpPr>
          <p:nvPr/>
        </p:nvGrpSpPr>
        <p:grpSpPr bwMode="auto">
          <a:xfrm>
            <a:off x="611560" y="1484784"/>
            <a:ext cx="3039193" cy="2376264"/>
            <a:chOff x="1497" y="1753"/>
            <a:chExt cx="2299" cy="1033"/>
          </a:xfrm>
        </p:grpSpPr>
        <p:sp>
          <p:nvSpPr>
            <p:cNvPr id="3129" name="Freeform 57"/>
            <p:cNvSpPr>
              <a:spLocks noEditPoints="1"/>
            </p:cNvSpPr>
            <p:nvPr/>
          </p:nvSpPr>
          <p:spPr bwMode="auto">
            <a:xfrm>
              <a:off x="1843" y="2014"/>
              <a:ext cx="1636" cy="681"/>
            </a:xfrm>
            <a:custGeom>
              <a:avLst/>
              <a:gdLst/>
              <a:ahLst/>
              <a:cxnLst>
                <a:cxn ang="0">
                  <a:pos x="0" y="518"/>
                </a:cxn>
                <a:cxn ang="0">
                  <a:pos x="115" y="518"/>
                </a:cxn>
                <a:cxn ang="0">
                  <a:pos x="115" y="681"/>
                </a:cxn>
                <a:cxn ang="0">
                  <a:pos x="0" y="681"/>
                </a:cxn>
                <a:cxn ang="0">
                  <a:pos x="0" y="518"/>
                </a:cxn>
                <a:cxn ang="0">
                  <a:pos x="509" y="369"/>
                </a:cxn>
                <a:cxn ang="0">
                  <a:pos x="624" y="369"/>
                </a:cxn>
                <a:cxn ang="0">
                  <a:pos x="624" y="681"/>
                </a:cxn>
                <a:cxn ang="0">
                  <a:pos x="509" y="681"/>
                </a:cxn>
                <a:cxn ang="0">
                  <a:pos x="509" y="369"/>
                </a:cxn>
                <a:cxn ang="0">
                  <a:pos x="1017" y="0"/>
                </a:cxn>
                <a:cxn ang="0">
                  <a:pos x="1133" y="0"/>
                </a:cxn>
                <a:cxn ang="0">
                  <a:pos x="1133" y="681"/>
                </a:cxn>
                <a:cxn ang="0">
                  <a:pos x="1017" y="681"/>
                </a:cxn>
                <a:cxn ang="0">
                  <a:pos x="1017" y="0"/>
                </a:cxn>
                <a:cxn ang="0">
                  <a:pos x="1526" y="187"/>
                </a:cxn>
                <a:cxn ang="0">
                  <a:pos x="1636" y="187"/>
                </a:cxn>
                <a:cxn ang="0">
                  <a:pos x="1636" y="681"/>
                </a:cxn>
                <a:cxn ang="0">
                  <a:pos x="1526" y="681"/>
                </a:cxn>
                <a:cxn ang="0">
                  <a:pos x="1526" y="187"/>
                </a:cxn>
              </a:cxnLst>
              <a:rect l="0" t="0" r="r" b="b"/>
              <a:pathLst>
                <a:path w="1636" h="681">
                  <a:moveTo>
                    <a:pt x="0" y="518"/>
                  </a:moveTo>
                  <a:lnTo>
                    <a:pt x="115" y="518"/>
                  </a:lnTo>
                  <a:lnTo>
                    <a:pt x="115" y="681"/>
                  </a:lnTo>
                  <a:lnTo>
                    <a:pt x="0" y="681"/>
                  </a:lnTo>
                  <a:lnTo>
                    <a:pt x="0" y="518"/>
                  </a:lnTo>
                  <a:close/>
                  <a:moveTo>
                    <a:pt x="509" y="369"/>
                  </a:moveTo>
                  <a:lnTo>
                    <a:pt x="624" y="369"/>
                  </a:lnTo>
                  <a:lnTo>
                    <a:pt x="624" y="681"/>
                  </a:lnTo>
                  <a:lnTo>
                    <a:pt x="509" y="681"/>
                  </a:lnTo>
                  <a:lnTo>
                    <a:pt x="509" y="369"/>
                  </a:lnTo>
                  <a:close/>
                  <a:moveTo>
                    <a:pt x="1017" y="0"/>
                  </a:moveTo>
                  <a:lnTo>
                    <a:pt x="1133" y="0"/>
                  </a:lnTo>
                  <a:lnTo>
                    <a:pt x="1133" y="681"/>
                  </a:lnTo>
                  <a:lnTo>
                    <a:pt x="1017" y="681"/>
                  </a:lnTo>
                  <a:lnTo>
                    <a:pt x="1017" y="0"/>
                  </a:lnTo>
                  <a:close/>
                  <a:moveTo>
                    <a:pt x="1526" y="187"/>
                  </a:moveTo>
                  <a:lnTo>
                    <a:pt x="1636" y="187"/>
                  </a:lnTo>
                  <a:lnTo>
                    <a:pt x="1636" y="681"/>
                  </a:lnTo>
                  <a:lnTo>
                    <a:pt x="1526" y="681"/>
                  </a:lnTo>
                  <a:lnTo>
                    <a:pt x="1526" y="187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0" name="Freeform 58"/>
            <p:cNvSpPr>
              <a:spLocks noEditPoints="1"/>
            </p:cNvSpPr>
            <p:nvPr/>
          </p:nvSpPr>
          <p:spPr bwMode="auto">
            <a:xfrm>
              <a:off x="1958" y="2417"/>
              <a:ext cx="1637" cy="278"/>
            </a:xfrm>
            <a:custGeom>
              <a:avLst/>
              <a:gdLst/>
              <a:ahLst/>
              <a:cxnLst>
                <a:cxn ang="0">
                  <a:pos x="0" y="245"/>
                </a:cxn>
                <a:cxn ang="0">
                  <a:pos x="110" y="245"/>
                </a:cxn>
                <a:cxn ang="0">
                  <a:pos x="110" y="278"/>
                </a:cxn>
                <a:cxn ang="0">
                  <a:pos x="0" y="278"/>
                </a:cxn>
                <a:cxn ang="0">
                  <a:pos x="0" y="245"/>
                </a:cxn>
                <a:cxn ang="0">
                  <a:pos x="509" y="211"/>
                </a:cxn>
                <a:cxn ang="0">
                  <a:pos x="619" y="211"/>
                </a:cxn>
                <a:cxn ang="0">
                  <a:pos x="619" y="278"/>
                </a:cxn>
                <a:cxn ang="0">
                  <a:pos x="509" y="278"/>
                </a:cxn>
                <a:cxn ang="0">
                  <a:pos x="509" y="211"/>
                </a:cxn>
                <a:cxn ang="0">
                  <a:pos x="1018" y="182"/>
                </a:cxn>
                <a:cxn ang="0">
                  <a:pos x="1128" y="182"/>
                </a:cxn>
                <a:cxn ang="0">
                  <a:pos x="1128" y="278"/>
                </a:cxn>
                <a:cxn ang="0">
                  <a:pos x="1018" y="278"/>
                </a:cxn>
                <a:cxn ang="0">
                  <a:pos x="1018" y="182"/>
                </a:cxn>
                <a:cxn ang="0">
                  <a:pos x="1521" y="0"/>
                </a:cxn>
                <a:cxn ang="0">
                  <a:pos x="1637" y="0"/>
                </a:cxn>
                <a:cxn ang="0">
                  <a:pos x="1637" y="278"/>
                </a:cxn>
                <a:cxn ang="0">
                  <a:pos x="1521" y="278"/>
                </a:cxn>
                <a:cxn ang="0">
                  <a:pos x="1521" y="0"/>
                </a:cxn>
              </a:cxnLst>
              <a:rect l="0" t="0" r="r" b="b"/>
              <a:pathLst>
                <a:path w="1637" h="278">
                  <a:moveTo>
                    <a:pt x="0" y="245"/>
                  </a:moveTo>
                  <a:lnTo>
                    <a:pt x="110" y="245"/>
                  </a:lnTo>
                  <a:lnTo>
                    <a:pt x="110" y="278"/>
                  </a:lnTo>
                  <a:lnTo>
                    <a:pt x="0" y="278"/>
                  </a:lnTo>
                  <a:lnTo>
                    <a:pt x="0" y="245"/>
                  </a:lnTo>
                  <a:close/>
                  <a:moveTo>
                    <a:pt x="509" y="211"/>
                  </a:moveTo>
                  <a:lnTo>
                    <a:pt x="619" y="211"/>
                  </a:lnTo>
                  <a:lnTo>
                    <a:pt x="619" y="278"/>
                  </a:lnTo>
                  <a:lnTo>
                    <a:pt x="509" y="278"/>
                  </a:lnTo>
                  <a:lnTo>
                    <a:pt x="509" y="211"/>
                  </a:lnTo>
                  <a:close/>
                  <a:moveTo>
                    <a:pt x="1018" y="182"/>
                  </a:moveTo>
                  <a:lnTo>
                    <a:pt x="1128" y="182"/>
                  </a:lnTo>
                  <a:lnTo>
                    <a:pt x="1128" y="278"/>
                  </a:lnTo>
                  <a:lnTo>
                    <a:pt x="1018" y="278"/>
                  </a:lnTo>
                  <a:lnTo>
                    <a:pt x="1018" y="182"/>
                  </a:lnTo>
                  <a:close/>
                  <a:moveTo>
                    <a:pt x="1521" y="0"/>
                  </a:moveTo>
                  <a:lnTo>
                    <a:pt x="1637" y="0"/>
                  </a:lnTo>
                  <a:lnTo>
                    <a:pt x="1637" y="278"/>
                  </a:lnTo>
                  <a:lnTo>
                    <a:pt x="1521" y="278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1" name="Freeform 59"/>
            <p:cNvSpPr>
              <a:spLocks noEditPoints="1"/>
            </p:cNvSpPr>
            <p:nvPr/>
          </p:nvSpPr>
          <p:spPr bwMode="auto">
            <a:xfrm>
              <a:off x="2068" y="2273"/>
              <a:ext cx="1642" cy="422"/>
            </a:xfrm>
            <a:custGeom>
              <a:avLst/>
              <a:gdLst/>
              <a:ahLst/>
              <a:cxnLst>
                <a:cxn ang="0">
                  <a:pos x="0" y="317"/>
                </a:cxn>
                <a:cxn ang="0">
                  <a:pos x="116" y="317"/>
                </a:cxn>
                <a:cxn ang="0">
                  <a:pos x="116" y="422"/>
                </a:cxn>
                <a:cxn ang="0">
                  <a:pos x="0" y="422"/>
                </a:cxn>
                <a:cxn ang="0">
                  <a:pos x="0" y="317"/>
                </a:cxn>
                <a:cxn ang="0">
                  <a:pos x="509" y="293"/>
                </a:cxn>
                <a:cxn ang="0">
                  <a:pos x="624" y="293"/>
                </a:cxn>
                <a:cxn ang="0">
                  <a:pos x="624" y="422"/>
                </a:cxn>
                <a:cxn ang="0">
                  <a:pos x="509" y="422"/>
                </a:cxn>
                <a:cxn ang="0">
                  <a:pos x="509" y="293"/>
                </a:cxn>
                <a:cxn ang="0">
                  <a:pos x="1018" y="245"/>
                </a:cxn>
                <a:cxn ang="0">
                  <a:pos x="1133" y="245"/>
                </a:cxn>
                <a:cxn ang="0">
                  <a:pos x="1133" y="422"/>
                </a:cxn>
                <a:cxn ang="0">
                  <a:pos x="1018" y="422"/>
                </a:cxn>
                <a:cxn ang="0">
                  <a:pos x="1018" y="245"/>
                </a:cxn>
                <a:cxn ang="0">
                  <a:pos x="1527" y="0"/>
                </a:cxn>
                <a:cxn ang="0">
                  <a:pos x="1642" y="0"/>
                </a:cxn>
                <a:cxn ang="0">
                  <a:pos x="1642" y="422"/>
                </a:cxn>
                <a:cxn ang="0">
                  <a:pos x="1527" y="422"/>
                </a:cxn>
                <a:cxn ang="0">
                  <a:pos x="1527" y="0"/>
                </a:cxn>
              </a:cxnLst>
              <a:rect l="0" t="0" r="r" b="b"/>
              <a:pathLst>
                <a:path w="1642" h="422">
                  <a:moveTo>
                    <a:pt x="0" y="317"/>
                  </a:moveTo>
                  <a:lnTo>
                    <a:pt x="116" y="317"/>
                  </a:lnTo>
                  <a:lnTo>
                    <a:pt x="116" y="422"/>
                  </a:lnTo>
                  <a:lnTo>
                    <a:pt x="0" y="422"/>
                  </a:lnTo>
                  <a:lnTo>
                    <a:pt x="0" y="317"/>
                  </a:lnTo>
                  <a:close/>
                  <a:moveTo>
                    <a:pt x="509" y="293"/>
                  </a:moveTo>
                  <a:lnTo>
                    <a:pt x="624" y="293"/>
                  </a:lnTo>
                  <a:lnTo>
                    <a:pt x="624" y="422"/>
                  </a:lnTo>
                  <a:lnTo>
                    <a:pt x="509" y="422"/>
                  </a:lnTo>
                  <a:lnTo>
                    <a:pt x="509" y="293"/>
                  </a:lnTo>
                  <a:close/>
                  <a:moveTo>
                    <a:pt x="1018" y="245"/>
                  </a:moveTo>
                  <a:lnTo>
                    <a:pt x="1133" y="245"/>
                  </a:lnTo>
                  <a:lnTo>
                    <a:pt x="1133" y="422"/>
                  </a:lnTo>
                  <a:lnTo>
                    <a:pt x="1018" y="422"/>
                  </a:lnTo>
                  <a:lnTo>
                    <a:pt x="1018" y="245"/>
                  </a:lnTo>
                  <a:close/>
                  <a:moveTo>
                    <a:pt x="1527" y="0"/>
                  </a:moveTo>
                  <a:lnTo>
                    <a:pt x="1642" y="0"/>
                  </a:lnTo>
                  <a:lnTo>
                    <a:pt x="1642" y="422"/>
                  </a:lnTo>
                  <a:lnTo>
                    <a:pt x="1527" y="422"/>
                  </a:lnTo>
                  <a:lnTo>
                    <a:pt x="1527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2" name="Freeform 60"/>
            <p:cNvSpPr>
              <a:spLocks noEditPoints="1"/>
            </p:cNvSpPr>
            <p:nvPr/>
          </p:nvSpPr>
          <p:spPr bwMode="auto">
            <a:xfrm>
              <a:off x="1884" y="2501"/>
              <a:ext cx="38" cy="67"/>
            </a:xfrm>
            <a:custGeom>
              <a:avLst/>
              <a:gdLst/>
              <a:ahLst/>
              <a:cxnLst>
                <a:cxn ang="0">
                  <a:pos x="19" y="67"/>
                </a:cxn>
                <a:cxn ang="0">
                  <a:pos x="19" y="33"/>
                </a:cxn>
                <a:cxn ang="0">
                  <a:pos x="19" y="0"/>
                </a:cxn>
                <a:cxn ang="0">
                  <a:pos x="19" y="67"/>
                </a:cxn>
                <a:cxn ang="0">
                  <a:pos x="0" y="67"/>
                </a:cxn>
                <a:cxn ang="0">
                  <a:pos x="38" y="67"/>
                </a:cxn>
                <a:cxn ang="0">
                  <a:pos x="0" y="67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67">
                  <a:moveTo>
                    <a:pt x="19" y="67"/>
                  </a:moveTo>
                  <a:lnTo>
                    <a:pt x="19" y="33"/>
                  </a:lnTo>
                  <a:lnTo>
                    <a:pt x="19" y="0"/>
                  </a:lnTo>
                  <a:lnTo>
                    <a:pt x="19" y="67"/>
                  </a:lnTo>
                  <a:close/>
                  <a:moveTo>
                    <a:pt x="0" y="67"/>
                  </a:moveTo>
                  <a:lnTo>
                    <a:pt x="38" y="67"/>
                  </a:lnTo>
                  <a:lnTo>
                    <a:pt x="0" y="67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3" name="Freeform 61"/>
            <p:cNvSpPr>
              <a:spLocks noEditPoints="1"/>
            </p:cNvSpPr>
            <p:nvPr/>
          </p:nvSpPr>
          <p:spPr bwMode="auto">
            <a:xfrm>
              <a:off x="1884" y="2498"/>
              <a:ext cx="38" cy="72"/>
            </a:xfrm>
            <a:custGeom>
              <a:avLst/>
              <a:gdLst/>
              <a:ahLst/>
              <a:cxnLst>
                <a:cxn ang="0">
                  <a:pos x="16" y="70"/>
                </a:cxn>
                <a:cxn ang="0">
                  <a:pos x="16" y="36"/>
                </a:cxn>
                <a:cxn ang="0">
                  <a:pos x="16" y="3"/>
                </a:cxn>
                <a:cxn ang="0">
                  <a:pos x="21" y="3"/>
                </a:cxn>
                <a:cxn ang="0">
                  <a:pos x="21" y="36"/>
                </a:cxn>
                <a:cxn ang="0">
                  <a:pos x="21" y="70"/>
                </a:cxn>
                <a:cxn ang="0">
                  <a:pos x="16" y="70"/>
                </a:cxn>
                <a:cxn ang="0">
                  <a:pos x="0" y="68"/>
                </a:cxn>
                <a:cxn ang="0">
                  <a:pos x="38" y="68"/>
                </a:cxn>
                <a:cxn ang="0">
                  <a:pos x="38" y="72"/>
                </a:cxn>
                <a:cxn ang="0">
                  <a:pos x="0" y="72"/>
                </a:cxn>
                <a:cxn ang="0">
                  <a:pos x="0" y="6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8" h="72">
                  <a:moveTo>
                    <a:pt x="16" y="70"/>
                  </a:moveTo>
                  <a:lnTo>
                    <a:pt x="16" y="36"/>
                  </a:lnTo>
                  <a:lnTo>
                    <a:pt x="16" y="3"/>
                  </a:lnTo>
                  <a:lnTo>
                    <a:pt x="21" y="3"/>
                  </a:lnTo>
                  <a:lnTo>
                    <a:pt x="21" y="36"/>
                  </a:lnTo>
                  <a:lnTo>
                    <a:pt x="21" y="70"/>
                  </a:lnTo>
                  <a:lnTo>
                    <a:pt x="16" y="70"/>
                  </a:lnTo>
                  <a:close/>
                  <a:moveTo>
                    <a:pt x="0" y="68"/>
                  </a:moveTo>
                  <a:lnTo>
                    <a:pt x="38" y="68"/>
                  </a:lnTo>
                  <a:lnTo>
                    <a:pt x="38" y="72"/>
                  </a:lnTo>
                  <a:lnTo>
                    <a:pt x="0" y="72"/>
                  </a:lnTo>
                  <a:lnTo>
                    <a:pt x="0" y="68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4" name="Freeform 62"/>
            <p:cNvSpPr>
              <a:spLocks noEditPoints="1"/>
            </p:cNvSpPr>
            <p:nvPr/>
          </p:nvSpPr>
          <p:spPr bwMode="auto">
            <a:xfrm>
              <a:off x="2392" y="2318"/>
              <a:ext cx="39" cy="140"/>
            </a:xfrm>
            <a:custGeom>
              <a:avLst/>
              <a:gdLst/>
              <a:ahLst/>
              <a:cxnLst>
                <a:cxn ang="0">
                  <a:pos x="20" y="140"/>
                </a:cxn>
                <a:cxn ang="0">
                  <a:pos x="20" y="70"/>
                </a:cxn>
                <a:cxn ang="0">
                  <a:pos x="20" y="0"/>
                </a:cxn>
                <a:cxn ang="0">
                  <a:pos x="20" y="140"/>
                </a:cxn>
                <a:cxn ang="0">
                  <a:pos x="0" y="140"/>
                </a:cxn>
                <a:cxn ang="0">
                  <a:pos x="39" y="140"/>
                </a:cxn>
                <a:cxn ang="0">
                  <a:pos x="0" y="140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39" h="140">
                  <a:moveTo>
                    <a:pt x="20" y="140"/>
                  </a:moveTo>
                  <a:lnTo>
                    <a:pt x="20" y="70"/>
                  </a:lnTo>
                  <a:lnTo>
                    <a:pt x="20" y="0"/>
                  </a:lnTo>
                  <a:lnTo>
                    <a:pt x="20" y="140"/>
                  </a:lnTo>
                  <a:close/>
                  <a:moveTo>
                    <a:pt x="0" y="140"/>
                  </a:moveTo>
                  <a:lnTo>
                    <a:pt x="39" y="140"/>
                  </a:lnTo>
                  <a:lnTo>
                    <a:pt x="0" y="140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5" name="Freeform 63"/>
            <p:cNvSpPr>
              <a:spLocks noEditPoints="1"/>
            </p:cNvSpPr>
            <p:nvPr/>
          </p:nvSpPr>
          <p:spPr bwMode="auto">
            <a:xfrm>
              <a:off x="2392" y="2316"/>
              <a:ext cx="39" cy="144"/>
            </a:xfrm>
            <a:custGeom>
              <a:avLst/>
              <a:gdLst/>
              <a:ahLst/>
              <a:cxnLst>
                <a:cxn ang="0">
                  <a:pos x="17" y="142"/>
                </a:cxn>
                <a:cxn ang="0">
                  <a:pos x="17" y="72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2" y="72"/>
                </a:cxn>
                <a:cxn ang="0">
                  <a:pos x="22" y="142"/>
                </a:cxn>
                <a:cxn ang="0">
                  <a:pos x="17" y="142"/>
                </a:cxn>
                <a:cxn ang="0">
                  <a:pos x="0" y="139"/>
                </a:cxn>
                <a:cxn ang="0">
                  <a:pos x="39" y="139"/>
                </a:cxn>
                <a:cxn ang="0">
                  <a:pos x="39" y="144"/>
                </a:cxn>
                <a:cxn ang="0">
                  <a:pos x="0" y="144"/>
                </a:cxn>
                <a:cxn ang="0">
                  <a:pos x="0" y="139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9" h="144">
                  <a:moveTo>
                    <a:pt x="17" y="142"/>
                  </a:moveTo>
                  <a:lnTo>
                    <a:pt x="17" y="72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2" y="72"/>
                  </a:lnTo>
                  <a:lnTo>
                    <a:pt x="22" y="142"/>
                  </a:lnTo>
                  <a:lnTo>
                    <a:pt x="17" y="142"/>
                  </a:lnTo>
                  <a:close/>
                  <a:moveTo>
                    <a:pt x="0" y="139"/>
                  </a:moveTo>
                  <a:lnTo>
                    <a:pt x="39" y="139"/>
                  </a:lnTo>
                  <a:lnTo>
                    <a:pt x="39" y="144"/>
                  </a:lnTo>
                  <a:lnTo>
                    <a:pt x="0" y="144"/>
                  </a:lnTo>
                  <a:lnTo>
                    <a:pt x="0" y="139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6" name="Freeform 64"/>
            <p:cNvSpPr>
              <a:spLocks noEditPoints="1"/>
            </p:cNvSpPr>
            <p:nvPr/>
          </p:nvSpPr>
          <p:spPr bwMode="auto">
            <a:xfrm>
              <a:off x="2901" y="1934"/>
              <a:ext cx="39" cy="168"/>
            </a:xfrm>
            <a:custGeom>
              <a:avLst/>
              <a:gdLst/>
              <a:ahLst/>
              <a:cxnLst>
                <a:cxn ang="0">
                  <a:pos x="19" y="168"/>
                </a:cxn>
                <a:cxn ang="0">
                  <a:pos x="19" y="84"/>
                </a:cxn>
                <a:cxn ang="0">
                  <a:pos x="19" y="0"/>
                </a:cxn>
                <a:cxn ang="0">
                  <a:pos x="19" y="168"/>
                </a:cxn>
                <a:cxn ang="0">
                  <a:pos x="0" y="168"/>
                </a:cxn>
                <a:cxn ang="0">
                  <a:pos x="39" y="168"/>
                </a:cxn>
                <a:cxn ang="0">
                  <a:pos x="0" y="16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39" h="168">
                  <a:moveTo>
                    <a:pt x="19" y="168"/>
                  </a:moveTo>
                  <a:lnTo>
                    <a:pt x="19" y="84"/>
                  </a:lnTo>
                  <a:lnTo>
                    <a:pt x="19" y="0"/>
                  </a:lnTo>
                  <a:lnTo>
                    <a:pt x="19" y="168"/>
                  </a:lnTo>
                  <a:close/>
                  <a:moveTo>
                    <a:pt x="0" y="168"/>
                  </a:moveTo>
                  <a:lnTo>
                    <a:pt x="39" y="168"/>
                  </a:lnTo>
                  <a:lnTo>
                    <a:pt x="0" y="168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7" name="Freeform 65"/>
            <p:cNvSpPr>
              <a:spLocks noEditPoints="1"/>
            </p:cNvSpPr>
            <p:nvPr/>
          </p:nvSpPr>
          <p:spPr bwMode="auto">
            <a:xfrm>
              <a:off x="2901" y="1932"/>
              <a:ext cx="39" cy="173"/>
            </a:xfrm>
            <a:custGeom>
              <a:avLst/>
              <a:gdLst/>
              <a:ahLst/>
              <a:cxnLst>
                <a:cxn ang="0">
                  <a:pos x="17" y="170"/>
                </a:cxn>
                <a:cxn ang="0">
                  <a:pos x="17" y="86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2" y="86"/>
                </a:cxn>
                <a:cxn ang="0">
                  <a:pos x="22" y="170"/>
                </a:cxn>
                <a:cxn ang="0">
                  <a:pos x="17" y="170"/>
                </a:cxn>
                <a:cxn ang="0">
                  <a:pos x="0" y="168"/>
                </a:cxn>
                <a:cxn ang="0">
                  <a:pos x="39" y="168"/>
                </a:cxn>
                <a:cxn ang="0">
                  <a:pos x="39" y="173"/>
                </a:cxn>
                <a:cxn ang="0">
                  <a:pos x="0" y="173"/>
                </a:cxn>
                <a:cxn ang="0">
                  <a:pos x="0" y="168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9" h="173">
                  <a:moveTo>
                    <a:pt x="17" y="170"/>
                  </a:moveTo>
                  <a:lnTo>
                    <a:pt x="17" y="86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2" y="86"/>
                  </a:lnTo>
                  <a:lnTo>
                    <a:pt x="22" y="170"/>
                  </a:lnTo>
                  <a:lnTo>
                    <a:pt x="17" y="170"/>
                  </a:lnTo>
                  <a:close/>
                  <a:moveTo>
                    <a:pt x="0" y="168"/>
                  </a:moveTo>
                  <a:lnTo>
                    <a:pt x="39" y="168"/>
                  </a:lnTo>
                  <a:lnTo>
                    <a:pt x="39" y="173"/>
                  </a:lnTo>
                  <a:lnTo>
                    <a:pt x="0" y="173"/>
                  </a:lnTo>
                  <a:lnTo>
                    <a:pt x="0" y="168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8" name="Freeform 66"/>
            <p:cNvSpPr>
              <a:spLocks noEditPoints="1"/>
            </p:cNvSpPr>
            <p:nvPr/>
          </p:nvSpPr>
          <p:spPr bwMode="auto">
            <a:xfrm>
              <a:off x="3410" y="2170"/>
              <a:ext cx="33" cy="72"/>
            </a:xfrm>
            <a:custGeom>
              <a:avLst/>
              <a:gdLst/>
              <a:ahLst/>
              <a:cxnLst>
                <a:cxn ang="0">
                  <a:pos x="17" y="72"/>
                </a:cxn>
                <a:cxn ang="0">
                  <a:pos x="17" y="36"/>
                </a:cxn>
                <a:cxn ang="0">
                  <a:pos x="17" y="0"/>
                </a:cxn>
                <a:cxn ang="0">
                  <a:pos x="17" y="72"/>
                </a:cxn>
                <a:cxn ang="0">
                  <a:pos x="0" y="72"/>
                </a:cxn>
                <a:cxn ang="0">
                  <a:pos x="33" y="72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72">
                  <a:moveTo>
                    <a:pt x="17" y="72"/>
                  </a:moveTo>
                  <a:lnTo>
                    <a:pt x="17" y="36"/>
                  </a:lnTo>
                  <a:lnTo>
                    <a:pt x="17" y="0"/>
                  </a:lnTo>
                  <a:lnTo>
                    <a:pt x="17" y="72"/>
                  </a:lnTo>
                  <a:close/>
                  <a:moveTo>
                    <a:pt x="0" y="72"/>
                  </a:moveTo>
                  <a:lnTo>
                    <a:pt x="33" y="72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39" name="Freeform 67"/>
            <p:cNvSpPr>
              <a:spLocks noEditPoints="1"/>
            </p:cNvSpPr>
            <p:nvPr/>
          </p:nvSpPr>
          <p:spPr bwMode="auto">
            <a:xfrm>
              <a:off x="3410" y="2167"/>
              <a:ext cx="33" cy="77"/>
            </a:xfrm>
            <a:custGeom>
              <a:avLst/>
              <a:gdLst/>
              <a:ahLst/>
              <a:cxnLst>
                <a:cxn ang="0">
                  <a:pos x="14" y="75"/>
                </a:cxn>
                <a:cxn ang="0">
                  <a:pos x="14" y="39"/>
                </a:cxn>
                <a:cxn ang="0">
                  <a:pos x="14" y="3"/>
                </a:cxn>
                <a:cxn ang="0">
                  <a:pos x="19" y="3"/>
                </a:cxn>
                <a:cxn ang="0">
                  <a:pos x="19" y="39"/>
                </a:cxn>
                <a:cxn ang="0">
                  <a:pos x="19" y="75"/>
                </a:cxn>
                <a:cxn ang="0">
                  <a:pos x="14" y="75"/>
                </a:cxn>
                <a:cxn ang="0">
                  <a:pos x="0" y="72"/>
                </a:cxn>
                <a:cxn ang="0">
                  <a:pos x="33" y="72"/>
                </a:cxn>
                <a:cxn ang="0">
                  <a:pos x="33" y="77"/>
                </a:cxn>
                <a:cxn ang="0">
                  <a:pos x="0" y="77"/>
                </a:cxn>
                <a:cxn ang="0">
                  <a:pos x="0" y="72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3" h="77">
                  <a:moveTo>
                    <a:pt x="14" y="75"/>
                  </a:moveTo>
                  <a:lnTo>
                    <a:pt x="14" y="39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9" y="39"/>
                  </a:lnTo>
                  <a:lnTo>
                    <a:pt x="19" y="75"/>
                  </a:lnTo>
                  <a:lnTo>
                    <a:pt x="14" y="75"/>
                  </a:lnTo>
                  <a:close/>
                  <a:moveTo>
                    <a:pt x="0" y="72"/>
                  </a:moveTo>
                  <a:lnTo>
                    <a:pt x="33" y="72"/>
                  </a:lnTo>
                  <a:lnTo>
                    <a:pt x="33" y="77"/>
                  </a:lnTo>
                  <a:lnTo>
                    <a:pt x="0" y="77"/>
                  </a:lnTo>
                  <a:lnTo>
                    <a:pt x="0" y="72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0" name="Freeform 68"/>
            <p:cNvSpPr>
              <a:spLocks noEditPoints="1"/>
            </p:cNvSpPr>
            <p:nvPr/>
          </p:nvSpPr>
          <p:spPr bwMode="auto">
            <a:xfrm>
              <a:off x="1999" y="2650"/>
              <a:ext cx="33" cy="28"/>
            </a:xfrm>
            <a:custGeom>
              <a:avLst/>
              <a:gdLst/>
              <a:ahLst/>
              <a:cxnLst>
                <a:cxn ang="0">
                  <a:pos x="17" y="28"/>
                </a:cxn>
                <a:cxn ang="0">
                  <a:pos x="17" y="14"/>
                </a:cxn>
                <a:cxn ang="0">
                  <a:pos x="17" y="0"/>
                </a:cxn>
                <a:cxn ang="0">
                  <a:pos x="17" y="28"/>
                </a:cxn>
                <a:cxn ang="0">
                  <a:pos x="0" y="28"/>
                </a:cxn>
                <a:cxn ang="0">
                  <a:pos x="33" y="28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28">
                  <a:moveTo>
                    <a:pt x="17" y="28"/>
                  </a:moveTo>
                  <a:lnTo>
                    <a:pt x="17" y="14"/>
                  </a:lnTo>
                  <a:lnTo>
                    <a:pt x="17" y="0"/>
                  </a:lnTo>
                  <a:lnTo>
                    <a:pt x="17" y="28"/>
                  </a:lnTo>
                  <a:close/>
                  <a:moveTo>
                    <a:pt x="0" y="28"/>
                  </a:moveTo>
                  <a:lnTo>
                    <a:pt x="33" y="28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1" name="Freeform 69"/>
            <p:cNvSpPr>
              <a:spLocks noEditPoints="1"/>
            </p:cNvSpPr>
            <p:nvPr/>
          </p:nvSpPr>
          <p:spPr bwMode="auto">
            <a:xfrm>
              <a:off x="1999" y="2647"/>
              <a:ext cx="33" cy="34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14" y="17"/>
                </a:cxn>
                <a:cxn ang="0">
                  <a:pos x="14" y="3"/>
                </a:cxn>
                <a:cxn ang="0">
                  <a:pos x="19" y="3"/>
                </a:cxn>
                <a:cxn ang="0">
                  <a:pos x="19" y="17"/>
                </a:cxn>
                <a:cxn ang="0">
                  <a:pos x="19" y="31"/>
                </a:cxn>
                <a:cxn ang="0">
                  <a:pos x="14" y="31"/>
                </a:cxn>
                <a:cxn ang="0">
                  <a:pos x="0" y="29"/>
                </a:cxn>
                <a:cxn ang="0">
                  <a:pos x="33" y="29"/>
                </a:cxn>
                <a:cxn ang="0">
                  <a:pos x="33" y="34"/>
                </a:cxn>
                <a:cxn ang="0">
                  <a:pos x="0" y="34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3" h="34">
                  <a:moveTo>
                    <a:pt x="14" y="31"/>
                  </a:moveTo>
                  <a:lnTo>
                    <a:pt x="14" y="17"/>
                  </a:lnTo>
                  <a:lnTo>
                    <a:pt x="14" y="3"/>
                  </a:lnTo>
                  <a:lnTo>
                    <a:pt x="19" y="3"/>
                  </a:lnTo>
                  <a:lnTo>
                    <a:pt x="19" y="17"/>
                  </a:lnTo>
                  <a:lnTo>
                    <a:pt x="19" y="31"/>
                  </a:lnTo>
                  <a:lnTo>
                    <a:pt x="14" y="31"/>
                  </a:lnTo>
                  <a:close/>
                  <a:moveTo>
                    <a:pt x="0" y="29"/>
                  </a:moveTo>
                  <a:lnTo>
                    <a:pt x="33" y="29"/>
                  </a:lnTo>
                  <a:lnTo>
                    <a:pt x="33" y="34"/>
                  </a:lnTo>
                  <a:lnTo>
                    <a:pt x="0" y="34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2" name="Freeform 70"/>
            <p:cNvSpPr>
              <a:spLocks noEditPoints="1"/>
            </p:cNvSpPr>
            <p:nvPr/>
          </p:nvSpPr>
          <p:spPr bwMode="auto">
            <a:xfrm>
              <a:off x="2508" y="2616"/>
              <a:ext cx="33" cy="29"/>
            </a:xfrm>
            <a:custGeom>
              <a:avLst/>
              <a:gdLst/>
              <a:ahLst/>
              <a:cxnLst>
                <a:cxn ang="0">
                  <a:pos x="16" y="29"/>
                </a:cxn>
                <a:cxn ang="0">
                  <a:pos x="16" y="14"/>
                </a:cxn>
                <a:cxn ang="0">
                  <a:pos x="16" y="0"/>
                </a:cxn>
                <a:cxn ang="0">
                  <a:pos x="16" y="29"/>
                </a:cxn>
                <a:cxn ang="0">
                  <a:pos x="0" y="29"/>
                </a:cxn>
                <a:cxn ang="0">
                  <a:pos x="33" y="29"/>
                </a:cxn>
                <a:cxn ang="0">
                  <a:pos x="0" y="29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0" y="0"/>
                </a:cxn>
              </a:cxnLst>
              <a:rect l="0" t="0" r="r" b="b"/>
              <a:pathLst>
                <a:path w="33" h="29">
                  <a:moveTo>
                    <a:pt x="16" y="29"/>
                  </a:moveTo>
                  <a:lnTo>
                    <a:pt x="16" y="14"/>
                  </a:lnTo>
                  <a:lnTo>
                    <a:pt x="16" y="0"/>
                  </a:lnTo>
                  <a:lnTo>
                    <a:pt x="16" y="29"/>
                  </a:lnTo>
                  <a:close/>
                  <a:moveTo>
                    <a:pt x="0" y="29"/>
                  </a:moveTo>
                  <a:lnTo>
                    <a:pt x="33" y="29"/>
                  </a:lnTo>
                  <a:lnTo>
                    <a:pt x="0" y="29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3" name="Freeform 71"/>
            <p:cNvSpPr>
              <a:spLocks noEditPoints="1"/>
            </p:cNvSpPr>
            <p:nvPr/>
          </p:nvSpPr>
          <p:spPr bwMode="auto">
            <a:xfrm>
              <a:off x="2508" y="2614"/>
              <a:ext cx="33" cy="33"/>
            </a:xfrm>
            <a:custGeom>
              <a:avLst/>
              <a:gdLst/>
              <a:ahLst/>
              <a:cxnLst>
                <a:cxn ang="0">
                  <a:pos x="14" y="31"/>
                </a:cxn>
                <a:cxn ang="0">
                  <a:pos x="14" y="16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19" y="16"/>
                </a:cxn>
                <a:cxn ang="0">
                  <a:pos x="19" y="31"/>
                </a:cxn>
                <a:cxn ang="0">
                  <a:pos x="14" y="31"/>
                </a:cxn>
                <a:cxn ang="0">
                  <a:pos x="0" y="28"/>
                </a:cxn>
                <a:cxn ang="0">
                  <a:pos x="33" y="28"/>
                </a:cxn>
                <a:cxn ang="0">
                  <a:pos x="33" y="33"/>
                </a:cxn>
                <a:cxn ang="0">
                  <a:pos x="0" y="33"/>
                </a:cxn>
                <a:cxn ang="0">
                  <a:pos x="0" y="2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3" h="33">
                  <a:moveTo>
                    <a:pt x="14" y="31"/>
                  </a:moveTo>
                  <a:lnTo>
                    <a:pt x="14" y="16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19" y="16"/>
                  </a:lnTo>
                  <a:lnTo>
                    <a:pt x="19" y="31"/>
                  </a:lnTo>
                  <a:lnTo>
                    <a:pt x="14" y="31"/>
                  </a:lnTo>
                  <a:close/>
                  <a:moveTo>
                    <a:pt x="0" y="28"/>
                  </a:moveTo>
                  <a:lnTo>
                    <a:pt x="33" y="28"/>
                  </a:lnTo>
                  <a:lnTo>
                    <a:pt x="33" y="33"/>
                  </a:lnTo>
                  <a:lnTo>
                    <a:pt x="0" y="33"/>
                  </a:lnTo>
                  <a:lnTo>
                    <a:pt x="0" y="28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4" name="Freeform 72"/>
            <p:cNvSpPr>
              <a:spLocks noEditPoints="1"/>
            </p:cNvSpPr>
            <p:nvPr/>
          </p:nvSpPr>
          <p:spPr bwMode="auto">
            <a:xfrm>
              <a:off x="3016" y="2592"/>
              <a:ext cx="34" cy="19"/>
            </a:xfrm>
            <a:custGeom>
              <a:avLst/>
              <a:gdLst/>
              <a:ahLst/>
              <a:cxnLst>
                <a:cxn ang="0">
                  <a:pos x="17" y="19"/>
                </a:cxn>
                <a:cxn ang="0">
                  <a:pos x="17" y="10"/>
                </a:cxn>
                <a:cxn ang="0">
                  <a:pos x="17" y="0"/>
                </a:cxn>
                <a:cxn ang="0">
                  <a:pos x="17" y="19"/>
                </a:cxn>
                <a:cxn ang="0">
                  <a:pos x="0" y="19"/>
                </a:cxn>
                <a:cxn ang="0">
                  <a:pos x="34" y="19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34" h="19">
                  <a:moveTo>
                    <a:pt x="17" y="19"/>
                  </a:moveTo>
                  <a:lnTo>
                    <a:pt x="17" y="10"/>
                  </a:lnTo>
                  <a:lnTo>
                    <a:pt x="17" y="0"/>
                  </a:lnTo>
                  <a:lnTo>
                    <a:pt x="17" y="19"/>
                  </a:lnTo>
                  <a:close/>
                  <a:moveTo>
                    <a:pt x="0" y="19"/>
                  </a:moveTo>
                  <a:lnTo>
                    <a:pt x="34" y="19"/>
                  </a:lnTo>
                  <a:lnTo>
                    <a:pt x="0" y="19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5" name="Freeform 73"/>
            <p:cNvSpPr>
              <a:spLocks noEditPoints="1"/>
            </p:cNvSpPr>
            <p:nvPr/>
          </p:nvSpPr>
          <p:spPr bwMode="auto">
            <a:xfrm>
              <a:off x="3016" y="2590"/>
              <a:ext cx="34" cy="24"/>
            </a:xfrm>
            <a:custGeom>
              <a:avLst/>
              <a:gdLst/>
              <a:ahLst/>
              <a:cxnLst>
                <a:cxn ang="0">
                  <a:pos x="15" y="21"/>
                </a:cxn>
                <a:cxn ang="0">
                  <a:pos x="15" y="12"/>
                </a:cxn>
                <a:cxn ang="0">
                  <a:pos x="15" y="2"/>
                </a:cxn>
                <a:cxn ang="0">
                  <a:pos x="20" y="2"/>
                </a:cxn>
                <a:cxn ang="0">
                  <a:pos x="20" y="12"/>
                </a:cxn>
                <a:cxn ang="0">
                  <a:pos x="20" y="21"/>
                </a:cxn>
                <a:cxn ang="0">
                  <a:pos x="15" y="21"/>
                </a:cxn>
                <a:cxn ang="0">
                  <a:pos x="0" y="19"/>
                </a:cxn>
                <a:cxn ang="0">
                  <a:pos x="34" y="19"/>
                </a:cxn>
                <a:cxn ang="0">
                  <a:pos x="34" y="24"/>
                </a:cxn>
                <a:cxn ang="0">
                  <a:pos x="0" y="24"/>
                </a:cxn>
                <a:cxn ang="0">
                  <a:pos x="0" y="19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4" h="24">
                  <a:moveTo>
                    <a:pt x="15" y="21"/>
                  </a:moveTo>
                  <a:lnTo>
                    <a:pt x="15" y="12"/>
                  </a:lnTo>
                  <a:lnTo>
                    <a:pt x="15" y="2"/>
                  </a:lnTo>
                  <a:lnTo>
                    <a:pt x="20" y="2"/>
                  </a:lnTo>
                  <a:lnTo>
                    <a:pt x="20" y="12"/>
                  </a:lnTo>
                  <a:lnTo>
                    <a:pt x="20" y="21"/>
                  </a:lnTo>
                  <a:lnTo>
                    <a:pt x="15" y="21"/>
                  </a:lnTo>
                  <a:close/>
                  <a:moveTo>
                    <a:pt x="0" y="19"/>
                  </a:moveTo>
                  <a:lnTo>
                    <a:pt x="34" y="19"/>
                  </a:lnTo>
                  <a:lnTo>
                    <a:pt x="34" y="24"/>
                  </a:lnTo>
                  <a:lnTo>
                    <a:pt x="0" y="24"/>
                  </a:lnTo>
                  <a:lnTo>
                    <a:pt x="0" y="19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6" name="Freeform 74"/>
            <p:cNvSpPr>
              <a:spLocks noEditPoints="1"/>
            </p:cNvSpPr>
            <p:nvPr/>
          </p:nvSpPr>
          <p:spPr bwMode="auto">
            <a:xfrm>
              <a:off x="3525" y="2390"/>
              <a:ext cx="34" cy="63"/>
            </a:xfrm>
            <a:custGeom>
              <a:avLst/>
              <a:gdLst/>
              <a:ahLst/>
              <a:cxnLst>
                <a:cxn ang="0">
                  <a:pos x="17" y="63"/>
                </a:cxn>
                <a:cxn ang="0">
                  <a:pos x="17" y="32"/>
                </a:cxn>
                <a:cxn ang="0">
                  <a:pos x="17" y="0"/>
                </a:cxn>
                <a:cxn ang="0">
                  <a:pos x="17" y="63"/>
                </a:cxn>
                <a:cxn ang="0">
                  <a:pos x="0" y="63"/>
                </a:cxn>
                <a:cxn ang="0">
                  <a:pos x="34" y="63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0" y="0"/>
                </a:cxn>
              </a:cxnLst>
              <a:rect l="0" t="0" r="r" b="b"/>
              <a:pathLst>
                <a:path w="34" h="63">
                  <a:moveTo>
                    <a:pt x="17" y="63"/>
                  </a:moveTo>
                  <a:lnTo>
                    <a:pt x="17" y="32"/>
                  </a:lnTo>
                  <a:lnTo>
                    <a:pt x="17" y="0"/>
                  </a:lnTo>
                  <a:lnTo>
                    <a:pt x="17" y="63"/>
                  </a:lnTo>
                  <a:close/>
                  <a:moveTo>
                    <a:pt x="0" y="63"/>
                  </a:moveTo>
                  <a:lnTo>
                    <a:pt x="34" y="63"/>
                  </a:lnTo>
                  <a:lnTo>
                    <a:pt x="0" y="63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7" name="Freeform 75"/>
            <p:cNvSpPr>
              <a:spLocks noEditPoints="1"/>
            </p:cNvSpPr>
            <p:nvPr/>
          </p:nvSpPr>
          <p:spPr bwMode="auto">
            <a:xfrm>
              <a:off x="3525" y="2388"/>
              <a:ext cx="34" cy="67"/>
            </a:xfrm>
            <a:custGeom>
              <a:avLst/>
              <a:gdLst/>
              <a:ahLst/>
              <a:cxnLst>
                <a:cxn ang="0">
                  <a:pos x="14" y="65"/>
                </a:cxn>
                <a:cxn ang="0">
                  <a:pos x="14" y="34"/>
                </a:cxn>
                <a:cxn ang="0">
                  <a:pos x="14" y="2"/>
                </a:cxn>
                <a:cxn ang="0">
                  <a:pos x="19" y="2"/>
                </a:cxn>
                <a:cxn ang="0">
                  <a:pos x="19" y="34"/>
                </a:cxn>
                <a:cxn ang="0">
                  <a:pos x="19" y="65"/>
                </a:cxn>
                <a:cxn ang="0">
                  <a:pos x="14" y="65"/>
                </a:cxn>
                <a:cxn ang="0">
                  <a:pos x="0" y="62"/>
                </a:cxn>
                <a:cxn ang="0">
                  <a:pos x="34" y="62"/>
                </a:cxn>
                <a:cxn ang="0">
                  <a:pos x="34" y="67"/>
                </a:cxn>
                <a:cxn ang="0">
                  <a:pos x="0" y="67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34" y="0"/>
                </a:cxn>
                <a:cxn ang="0">
                  <a:pos x="34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4" h="67">
                  <a:moveTo>
                    <a:pt x="14" y="65"/>
                  </a:moveTo>
                  <a:lnTo>
                    <a:pt x="14" y="34"/>
                  </a:lnTo>
                  <a:lnTo>
                    <a:pt x="14" y="2"/>
                  </a:lnTo>
                  <a:lnTo>
                    <a:pt x="19" y="2"/>
                  </a:lnTo>
                  <a:lnTo>
                    <a:pt x="19" y="34"/>
                  </a:lnTo>
                  <a:lnTo>
                    <a:pt x="19" y="65"/>
                  </a:lnTo>
                  <a:lnTo>
                    <a:pt x="14" y="65"/>
                  </a:lnTo>
                  <a:close/>
                  <a:moveTo>
                    <a:pt x="0" y="62"/>
                  </a:moveTo>
                  <a:lnTo>
                    <a:pt x="34" y="62"/>
                  </a:lnTo>
                  <a:lnTo>
                    <a:pt x="34" y="67"/>
                  </a:lnTo>
                  <a:lnTo>
                    <a:pt x="0" y="67"/>
                  </a:lnTo>
                  <a:lnTo>
                    <a:pt x="0" y="62"/>
                  </a:lnTo>
                  <a:close/>
                  <a:moveTo>
                    <a:pt x="0" y="0"/>
                  </a:moveTo>
                  <a:lnTo>
                    <a:pt x="34" y="0"/>
                  </a:lnTo>
                  <a:lnTo>
                    <a:pt x="34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8" name="Freeform 76"/>
            <p:cNvSpPr>
              <a:spLocks noEditPoints="1"/>
            </p:cNvSpPr>
            <p:nvPr/>
          </p:nvSpPr>
          <p:spPr bwMode="auto">
            <a:xfrm>
              <a:off x="2109" y="2587"/>
              <a:ext cx="39" cy="15"/>
            </a:xfrm>
            <a:custGeom>
              <a:avLst/>
              <a:gdLst/>
              <a:ahLst/>
              <a:cxnLst>
                <a:cxn ang="0">
                  <a:pos x="19" y="15"/>
                </a:cxn>
                <a:cxn ang="0">
                  <a:pos x="19" y="7"/>
                </a:cxn>
                <a:cxn ang="0">
                  <a:pos x="19" y="0"/>
                </a:cxn>
                <a:cxn ang="0">
                  <a:pos x="19" y="15"/>
                </a:cxn>
                <a:cxn ang="0">
                  <a:pos x="0" y="15"/>
                </a:cxn>
                <a:cxn ang="0">
                  <a:pos x="39" y="15"/>
                </a:cxn>
                <a:cxn ang="0">
                  <a:pos x="0" y="15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39" h="15">
                  <a:moveTo>
                    <a:pt x="19" y="15"/>
                  </a:moveTo>
                  <a:lnTo>
                    <a:pt x="19" y="7"/>
                  </a:lnTo>
                  <a:lnTo>
                    <a:pt x="19" y="0"/>
                  </a:lnTo>
                  <a:lnTo>
                    <a:pt x="19" y="15"/>
                  </a:lnTo>
                  <a:close/>
                  <a:moveTo>
                    <a:pt x="0" y="15"/>
                  </a:moveTo>
                  <a:lnTo>
                    <a:pt x="39" y="15"/>
                  </a:lnTo>
                  <a:lnTo>
                    <a:pt x="0" y="15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49" name="Freeform 77"/>
            <p:cNvSpPr>
              <a:spLocks noEditPoints="1"/>
            </p:cNvSpPr>
            <p:nvPr/>
          </p:nvSpPr>
          <p:spPr bwMode="auto">
            <a:xfrm>
              <a:off x="2109" y="2585"/>
              <a:ext cx="39" cy="19"/>
            </a:xfrm>
            <a:custGeom>
              <a:avLst/>
              <a:gdLst/>
              <a:ahLst/>
              <a:cxnLst>
                <a:cxn ang="0">
                  <a:pos x="17" y="17"/>
                </a:cxn>
                <a:cxn ang="0">
                  <a:pos x="17" y="9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2" y="9"/>
                </a:cxn>
                <a:cxn ang="0">
                  <a:pos x="22" y="17"/>
                </a:cxn>
                <a:cxn ang="0">
                  <a:pos x="17" y="17"/>
                </a:cxn>
                <a:cxn ang="0">
                  <a:pos x="0" y="14"/>
                </a:cxn>
                <a:cxn ang="0">
                  <a:pos x="39" y="14"/>
                </a:cxn>
                <a:cxn ang="0">
                  <a:pos x="39" y="19"/>
                </a:cxn>
                <a:cxn ang="0">
                  <a:pos x="0" y="19"/>
                </a:cxn>
                <a:cxn ang="0">
                  <a:pos x="0" y="14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9" h="19">
                  <a:moveTo>
                    <a:pt x="17" y="17"/>
                  </a:moveTo>
                  <a:lnTo>
                    <a:pt x="17" y="9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2" y="9"/>
                  </a:lnTo>
                  <a:lnTo>
                    <a:pt x="22" y="17"/>
                  </a:lnTo>
                  <a:lnTo>
                    <a:pt x="17" y="17"/>
                  </a:lnTo>
                  <a:close/>
                  <a:moveTo>
                    <a:pt x="0" y="14"/>
                  </a:moveTo>
                  <a:lnTo>
                    <a:pt x="39" y="14"/>
                  </a:lnTo>
                  <a:lnTo>
                    <a:pt x="39" y="19"/>
                  </a:lnTo>
                  <a:lnTo>
                    <a:pt x="0" y="19"/>
                  </a:lnTo>
                  <a:lnTo>
                    <a:pt x="0" y="14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0" name="Freeform 78"/>
            <p:cNvSpPr>
              <a:spLocks noEditPoints="1"/>
            </p:cNvSpPr>
            <p:nvPr/>
          </p:nvSpPr>
          <p:spPr bwMode="auto">
            <a:xfrm>
              <a:off x="2618" y="2549"/>
              <a:ext cx="38" cy="38"/>
            </a:xfrm>
            <a:custGeom>
              <a:avLst/>
              <a:gdLst/>
              <a:ahLst/>
              <a:cxnLst>
                <a:cxn ang="0">
                  <a:pos x="19" y="38"/>
                </a:cxn>
                <a:cxn ang="0">
                  <a:pos x="19" y="19"/>
                </a:cxn>
                <a:cxn ang="0">
                  <a:pos x="19" y="0"/>
                </a:cxn>
                <a:cxn ang="0">
                  <a:pos x="19" y="38"/>
                </a:cxn>
                <a:cxn ang="0">
                  <a:pos x="0" y="38"/>
                </a:cxn>
                <a:cxn ang="0">
                  <a:pos x="38" y="38"/>
                </a:cxn>
                <a:cxn ang="0">
                  <a:pos x="0" y="38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38">
                  <a:moveTo>
                    <a:pt x="19" y="38"/>
                  </a:moveTo>
                  <a:lnTo>
                    <a:pt x="19" y="19"/>
                  </a:lnTo>
                  <a:lnTo>
                    <a:pt x="19" y="0"/>
                  </a:lnTo>
                  <a:lnTo>
                    <a:pt x="19" y="38"/>
                  </a:lnTo>
                  <a:close/>
                  <a:moveTo>
                    <a:pt x="0" y="38"/>
                  </a:moveTo>
                  <a:lnTo>
                    <a:pt x="38" y="38"/>
                  </a:lnTo>
                  <a:lnTo>
                    <a:pt x="0" y="38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1" name="Freeform 79"/>
            <p:cNvSpPr>
              <a:spLocks noEditPoints="1"/>
            </p:cNvSpPr>
            <p:nvPr/>
          </p:nvSpPr>
          <p:spPr bwMode="auto">
            <a:xfrm>
              <a:off x="2618" y="2546"/>
              <a:ext cx="38" cy="44"/>
            </a:xfrm>
            <a:custGeom>
              <a:avLst/>
              <a:gdLst/>
              <a:ahLst/>
              <a:cxnLst>
                <a:cxn ang="0">
                  <a:pos x="17" y="41"/>
                </a:cxn>
                <a:cxn ang="0">
                  <a:pos x="17" y="22"/>
                </a:cxn>
                <a:cxn ang="0">
                  <a:pos x="17" y="3"/>
                </a:cxn>
                <a:cxn ang="0">
                  <a:pos x="22" y="3"/>
                </a:cxn>
                <a:cxn ang="0">
                  <a:pos x="22" y="22"/>
                </a:cxn>
                <a:cxn ang="0">
                  <a:pos x="22" y="41"/>
                </a:cxn>
                <a:cxn ang="0">
                  <a:pos x="17" y="41"/>
                </a:cxn>
                <a:cxn ang="0">
                  <a:pos x="0" y="39"/>
                </a:cxn>
                <a:cxn ang="0">
                  <a:pos x="38" y="39"/>
                </a:cxn>
                <a:cxn ang="0">
                  <a:pos x="38" y="44"/>
                </a:cxn>
                <a:cxn ang="0">
                  <a:pos x="0" y="44"/>
                </a:cxn>
                <a:cxn ang="0">
                  <a:pos x="0" y="39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8" h="44">
                  <a:moveTo>
                    <a:pt x="17" y="41"/>
                  </a:moveTo>
                  <a:lnTo>
                    <a:pt x="17" y="22"/>
                  </a:lnTo>
                  <a:lnTo>
                    <a:pt x="17" y="3"/>
                  </a:lnTo>
                  <a:lnTo>
                    <a:pt x="22" y="3"/>
                  </a:lnTo>
                  <a:lnTo>
                    <a:pt x="22" y="22"/>
                  </a:lnTo>
                  <a:lnTo>
                    <a:pt x="22" y="41"/>
                  </a:lnTo>
                  <a:lnTo>
                    <a:pt x="17" y="41"/>
                  </a:lnTo>
                  <a:close/>
                  <a:moveTo>
                    <a:pt x="0" y="39"/>
                  </a:moveTo>
                  <a:lnTo>
                    <a:pt x="38" y="39"/>
                  </a:lnTo>
                  <a:lnTo>
                    <a:pt x="38" y="44"/>
                  </a:lnTo>
                  <a:lnTo>
                    <a:pt x="0" y="44"/>
                  </a:lnTo>
                  <a:lnTo>
                    <a:pt x="0" y="39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2" name="Freeform 80"/>
            <p:cNvSpPr>
              <a:spLocks noEditPoints="1"/>
            </p:cNvSpPr>
            <p:nvPr/>
          </p:nvSpPr>
          <p:spPr bwMode="auto">
            <a:xfrm>
              <a:off x="3127" y="2491"/>
              <a:ext cx="38" cy="63"/>
            </a:xfrm>
            <a:custGeom>
              <a:avLst/>
              <a:gdLst/>
              <a:ahLst/>
              <a:cxnLst>
                <a:cxn ang="0">
                  <a:pos x="19" y="63"/>
                </a:cxn>
                <a:cxn ang="0">
                  <a:pos x="19" y="31"/>
                </a:cxn>
                <a:cxn ang="0">
                  <a:pos x="19" y="0"/>
                </a:cxn>
                <a:cxn ang="0">
                  <a:pos x="19" y="63"/>
                </a:cxn>
                <a:cxn ang="0">
                  <a:pos x="0" y="63"/>
                </a:cxn>
                <a:cxn ang="0">
                  <a:pos x="38" y="63"/>
                </a:cxn>
                <a:cxn ang="0">
                  <a:pos x="0" y="63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0" y="0"/>
                </a:cxn>
              </a:cxnLst>
              <a:rect l="0" t="0" r="r" b="b"/>
              <a:pathLst>
                <a:path w="38" h="63">
                  <a:moveTo>
                    <a:pt x="19" y="63"/>
                  </a:moveTo>
                  <a:lnTo>
                    <a:pt x="19" y="31"/>
                  </a:lnTo>
                  <a:lnTo>
                    <a:pt x="19" y="0"/>
                  </a:lnTo>
                  <a:lnTo>
                    <a:pt x="19" y="63"/>
                  </a:lnTo>
                  <a:close/>
                  <a:moveTo>
                    <a:pt x="0" y="63"/>
                  </a:moveTo>
                  <a:lnTo>
                    <a:pt x="38" y="63"/>
                  </a:lnTo>
                  <a:lnTo>
                    <a:pt x="0" y="63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3" name="Freeform 81"/>
            <p:cNvSpPr>
              <a:spLocks noEditPoints="1"/>
            </p:cNvSpPr>
            <p:nvPr/>
          </p:nvSpPr>
          <p:spPr bwMode="auto">
            <a:xfrm>
              <a:off x="3127" y="2489"/>
              <a:ext cx="38" cy="67"/>
            </a:xfrm>
            <a:custGeom>
              <a:avLst/>
              <a:gdLst/>
              <a:ahLst/>
              <a:cxnLst>
                <a:cxn ang="0">
                  <a:pos x="16" y="65"/>
                </a:cxn>
                <a:cxn ang="0">
                  <a:pos x="16" y="33"/>
                </a:cxn>
                <a:cxn ang="0">
                  <a:pos x="16" y="2"/>
                </a:cxn>
                <a:cxn ang="0">
                  <a:pos x="21" y="2"/>
                </a:cxn>
                <a:cxn ang="0">
                  <a:pos x="21" y="33"/>
                </a:cxn>
                <a:cxn ang="0">
                  <a:pos x="21" y="65"/>
                </a:cxn>
                <a:cxn ang="0">
                  <a:pos x="16" y="65"/>
                </a:cxn>
                <a:cxn ang="0">
                  <a:pos x="0" y="62"/>
                </a:cxn>
                <a:cxn ang="0">
                  <a:pos x="38" y="62"/>
                </a:cxn>
                <a:cxn ang="0">
                  <a:pos x="38" y="67"/>
                </a:cxn>
                <a:cxn ang="0">
                  <a:pos x="0" y="67"/>
                </a:cxn>
                <a:cxn ang="0">
                  <a:pos x="0" y="62"/>
                </a:cxn>
                <a:cxn ang="0">
                  <a:pos x="0" y="0"/>
                </a:cxn>
                <a:cxn ang="0">
                  <a:pos x="38" y="0"/>
                </a:cxn>
                <a:cxn ang="0">
                  <a:pos x="38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8" h="67">
                  <a:moveTo>
                    <a:pt x="16" y="65"/>
                  </a:moveTo>
                  <a:lnTo>
                    <a:pt x="16" y="33"/>
                  </a:lnTo>
                  <a:lnTo>
                    <a:pt x="16" y="2"/>
                  </a:lnTo>
                  <a:lnTo>
                    <a:pt x="21" y="2"/>
                  </a:lnTo>
                  <a:lnTo>
                    <a:pt x="21" y="33"/>
                  </a:lnTo>
                  <a:lnTo>
                    <a:pt x="21" y="65"/>
                  </a:lnTo>
                  <a:lnTo>
                    <a:pt x="16" y="65"/>
                  </a:lnTo>
                  <a:close/>
                  <a:moveTo>
                    <a:pt x="0" y="62"/>
                  </a:moveTo>
                  <a:lnTo>
                    <a:pt x="38" y="62"/>
                  </a:lnTo>
                  <a:lnTo>
                    <a:pt x="38" y="67"/>
                  </a:lnTo>
                  <a:lnTo>
                    <a:pt x="0" y="67"/>
                  </a:lnTo>
                  <a:lnTo>
                    <a:pt x="0" y="62"/>
                  </a:lnTo>
                  <a:close/>
                  <a:moveTo>
                    <a:pt x="0" y="0"/>
                  </a:moveTo>
                  <a:lnTo>
                    <a:pt x="38" y="0"/>
                  </a:lnTo>
                  <a:lnTo>
                    <a:pt x="38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4" name="Freeform 82"/>
            <p:cNvSpPr>
              <a:spLocks noEditPoints="1"/>
            </p:cNvSpPr>
            <p:nvPr/>
          </p:nvSpPr>
          <p:spPr bwMode="auto">
            <a:xfrm>
              <a:off x="3635" y="2256"/>
              <a:ext cx="39" cy="34"/>
            </a:xfrm>
            <a:custGeom>
              <a:avLst/>
              <a:gdLst/>
              <a:ahLst/>
              <a:cxnLst>
                <a:cxn ang="0">
                  <a:pos x="20" y="34"/>
                </a:cxn>
                <a:cxn ang="0">
                  <a:pos x="20" y="17"/>
                </a:cxn>
                <a:cxn ang="0">
                  <a:pos x="20" y="0"/>
                </a:cxn>
                <a:cxn ang="0">
                  <a:pos x="20" y="34"/>
                </a:cxn>
                <a:cxn ang="0">
                  <a:pos x="0" y="34"/>
                </a:cxn>
                <a:cxn ang="0">
                  <a:pos x="39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0" y="0"/>
                </a:cxn>
              </a:cxnLst>
              <a:rect l="0" t="0" r="r" b="b"/>
              <a:pathLst>
                <a:path w="39" h="34">
                  <a:moveTo>
                    <a:pt x="20" y="34"/>
                  </a:moveTo>
                  <a:lnTo>
                    <a:pt x="20" y="17"/>
                  </a:lnTo>
                  <a:lnTo>
                    <a:pt x="20" y="0"/>
                  </a:lnTo>
                  <a:lnTo>
                    <a:pt x="20" y="34"/>
                  </a:lnTo>
                  <a:close/>
                  <a:moveTo>
                    <a:pt x="0" y="34"/>
                  </a:moveTo>
                  <a:lnTo>
                    <a:pt x="39" y="34"/>
                  </a:lnTo>
                  <a:lnTo>
                    <a:pt x="0" y="34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5" name="Freeform 83"/>
            <p:cNvSpPr>
              <a:spLocks noEditPoints="1"/>
            </p:cNvSpPr>
            <p:nvPr/>
          </p:nvSpPr>
          <p:spPr bwMode="auto">
            <a:xfrm>
              <a:off x="3635" y="2254"/>
              <a:ext cx="39" cy="38"/>
            </a:xfrm>
            <a:custGeom>
              <a:avLst/>
              <a:gdLst/>
              <a:ahLst/>
              <a:cxnLst>
                <a:cxn ang="0">
                  <a:pos x="17" y="36"/>
                </a:cxn>
                <a:cxn ang="0">
                  <a:pos x="17" y="19"/>
                </a:cxn>
                <a:cxn ang="0">
                  <a:pos x="17" y="2"/>
                </a:cxn>
                <a:cxn ang="0">
                  <a:pos x="22" y="2"/>
                </a:cxn>
                <a:cxn ang="0">
                  <a:pos x="22" y="19"/>
                </a:cxn>
                <a:cxn ang="0">
                  <a:pos x="22" y="36"/>
                </a:cxn>
                <a:cxn ang="0">
                  <a:pos x="17" y="36"/>
                </a:cxn>
                <a:cxn ang="0">
                  <a:pos x="0" y="33"/>
                </a:cxn>
                <a:cxn ang="0">
                  <a:pos x="39" y="33"/>
                </a:cxn>
                <a:cxn ang="0">
                  <a:pos x="39" y="38"/>
                </a:cxn>
                <a:cxn ang="0">
                  <a:pos x="0" y="38"/>
                </a:cxn>
                <a:cxn ang="0">
                  <a:pos x="0" y="33"/>
                </a:cxn>
                <a:cxn ang="0">
                  <a:pos x="0" y="0"/>
                </a:cxn>
                <a:cxn ang="0">
                  <a:pos x="39" y="0"/>
                </a:cxn>
                <a:cxn ang="0">
                  <a:pos x="39" y="4"/>
                </a:cxn>
                <a:cxn ang="0">
                  <a:pos x="0" y="4"/>
                </a:cxn>
                <a:cxn ang="0">
                  <a:pos x="0" y="0"/>
                </a:cxn>
              </a:cxnLst>
              <a:rect l="0" t="0" r="r" b="b"/>
              <a:pathLst>
                <a:path w="39" h="38">
                  <a:moveTo>
                    <a:pt x="17" y="36"/>
                  </a:moveTo>
                  <a:lnTo>
                    <a:pt x="17" y="19"/>
                  </a:lnTo>
                  <a:lnTo>
                    <a:pt x="17" y="2"/>
                  </a:lnTo>
                  <a:lnTo>
                    <a:pt x="22" y="2"/>
                  </a:lnTo>
                  <a:lnTo>
                    <a:pt x="22" y="19"/>
                  </a:lnTo>
                  <a:lnTo>
                    <a:pt x="22" y="36"/>
                  </a:lnTo>
                  <a:lnTo>
                    <a:pt x="17" y="36"/>
                  </a:lnTo>
                  <a:close/>
                  <a:moveTo>
                    <a:pt x="0" y="33"/>
                  </a:moveTo>
                  <a:lnTo>
                    <a:pt x="39" y="33"/>
                  </a:lnTo>
                  <a:lnTo>
                    <a:pt x="39" y="38"/>
                  </a:lnTo>
                  <a:lnTo>
                    <a:pt x="0" y="38"/>
                  </a:lnTo>
                  <a:lnTo>
                    <a:pt x="0" y="33"/>
                  </a:lnTo>
                  <a:close/>
                  <a:moveTo>
                    <a:pt x="0" y="0"/>
                  </a:moveTo>
                  <a:lnTo>
                    <a:pt x="39" y="0"/>
                  </a:lnTo>
                  <a:lnTo>
                    <a:pt x="39" y="4"/>
                  </a:lnTo>
                  <a:lnTo>
                    <a:pt x="0" y="4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0" cap="flat">
              <a:solidFill>
                <a:srgbClr val="000000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6" name="Rectangle 84"/>
            <p:cNvSpPr>
              <a:spLocks noChangeArrowheads="1"/>
            </p:cNvSpPr>
            <p:nvPr/>
          </p:nvSpPr>
          <p:spPr bwMode="auto">
            <a:xfrm>
              <a:off x="1756" y="1814"/>
              <a:ext cx="5" cy="884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7" name="Freeform 85"/>
            <p:cNvSpPr>
              <a:spLocks noEditPoints="1"/>
            </p:cNvSpPr>
            <p:nvPr/>
          </p:nvSpPr>
          <p:spPr bwMode="auto">
            <a:xfrm>
              <a:off x="1759" y="1812"/>
              <a:ext cx="33" cy="888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33" y="883"/>
                </a:cxn>
                <a:cxn ang="0">
                  <a:pos x="33" y="888"/>
                </a:cxn>
                <a:cxn ang="0">
                  <a:pos x="0" y="888"/>
                </a:cxn>
                <a:cxn ang="0">
                  <a:pos x="0" y="883"/>
                </a:cxn>
                <a:cxn ang="0">
                  <a:pos x="0" y="734"/>
                </a:cxn>
                <a:cxn ang="0">
                  <a:pos x="33" y="734"/>
                </a:cxn>
                <a:cxn ang="0">
                  <a:pos x="33" y="739"/>
                </a:cxn>
                <a:cxn ang="0">
                  <a:pos x="0" y="739"/>
                </a:cxn>
                <a:cxn ang="0">
                  <a:pos x="0" y="734"/>
                </a:cxn>
                <a:cxn ang="0">
                  <a:pos x="0" y="590"/>
                </a:cxn>
                <a:cxn ang="0">
                  <a:pos x="33" y="590"/>
                </a:cxn>
                <a:cxn ang="0">
                  <a:pos x="33" y="595"/>
                </a:cxn>
                <a:cxn ang="0">
                  <a:pos x="0" y="595"/>
                </a:cxn>
                <a:cxn ang="0">
                  <a:pos x="0" y="590"/>
                </a:cxn>
                <a:cxn ang="0">
                  <a:pos x="0" y="442"/>
                </a:cxn>
                <a:cxn ang="0">
                  <a:pos x="33" y="442"/>
                </a:cxn>
                <a:cxn ang="0">
                  <a:pos x="33" y="446"/>
                </a:cxn>
                <a:cxn ang="0">
                  <a:pos x="0" y="446"/>
                </a:cxn>
                <a:cxn ang="0">
                  <a:pos x="0" y="442"/>
                </a:cxn>
                <a:cxn ang="0">
                  <a:pos x="0" y="293"/>
                </a:cxn>
                <a:cxn ang="0">
                  <a:pos x="33" y="293"/>
                </a:cxn>
                <a:cxn ang="0">
                  <a:pos x="33" y="298"/>
                </a:cxn>
                <a:cxn ang="0">
                  <a:pos x="0" y="298"/>
                </a:cxn>
                <a:cxn ang="0">
                  <a:pos x="0" y="293"/>
                </a:cxn>
                <a:cxn ang="0">
                  <a:pos x="0" y="149"/>
                </a:cxn>
                <a:cxn ang="0">
                  <a:pos x="33" y="149"/>
                </a:cxn>
                <a:cxn ang="0">
                  <a:pos x="33" y="154"/>
                </a:cxn>
                <a:cxn ang="0">
                  <a:pos x="0" y="154"/>
                </a:cxn>
                <a:cxn ang="0">
                  <a:pos x="0" y="149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3" h="888">
                  <a:moveTo>
                    <a:pt x="0" y="883"/>
                  </a:moveTo>
                  <a:lnTo>
                    <a:pt x="33" y="883"/>
                  </a:lnTo>
                  <a:lnTo>
                    <a:pt x="33" y="888"/>
                  </a:lnTo>
                  <a:lnTo>
                    <a:pt x="0" y="888"/>
                  </a:lnTo>
                  <a:lnTo>
                    <a:pt x="0" y="883"/>
                  </a:lnTo>
                  <a:close/>
                  <a:moveTo>
                    <a:pt x="0" y="734"/>
                  </a:moveTo>
                  <a:lnTo>
                    <a:pt x="33" y="734"/>
                  </a:lnTo>
                  <a:lnTo>
                    <a:pt x="33" y="739"/>
                  </a:lnTo>
                  <a:lnTo>
                    <a:pt x="0" y="739"/>
                  </a:lnTo>
                  <a:lnTo>
                    <a:pt x="0" y="734"/>
                  </a:lnTo>
                  <a:close/>
                  <a:moveTo>
                    <a:pt x="0" y="590"/>
                  </a:moveTo>
                  <a:lnTo>
                    <a:pt x="33" y="590"/>
                  </a:lnTo>
                  <a:lnTo>
                    <a:pt x="33" y="595"/>
                  </a:lnTo>
                  <a:lnTo>
                    <a:pt x="0" y="595"/>
                  </a:lnTo>
                  <a:lnTo>
                    <a:pt x="0" y="590"/>
                  </a:lnTo>
                  <a:close/>
                  <a:moveTo>
                    <a:pt x="0" y="442"/>
                  </a:moveTo>
                  <a:lnTo>
                    <a:pt x="33" y="442"/>
                  </a:lnTo>
                  <a:lnTo>
                    <a:pt x="33" y="446"/>
                  </a:lnTo>
                  <a:lnTo>
                    <a:pt x="0" y="446"/>
                  </a:lnTo>
                  <a:lnTo>
                    <a:pt x="0" y="442"/>
                  </a:lnTo>
                  <a:close/>
                  <a:moveTo>
                    <a:pt x="0" y="293"/>
                  </a:moveTo>
                  <a:lnTo>
                    <a:pt x="33" y="293"/>
                  </a:lnTo>
                  <a:lnTo>
                    <a:pt x="33" y="298"/>
                  </a:lnTo>
                  <a:lnTo>
                    <a:pt x="0" y="298"/>
                  </a:lnTo>
                  <a:lnTo>
                    <a:pt x="0" y="293"/>
                  </a:lnTo>
                  <a:close/>
                  <a:moveTo>
                    <a:pt x="0" y="149"/>
                  </a:moveTo>
                  <a:lnTo>
                    <a:pt x="33" y="149"/>
                  </a:lnTo>
                  <a:lnTo>
                    <a:pt x="33" y="154"/>
                  </a:lnTo>
                  <a:lnTo>
                    <a:pt x="0" y="154"/>
                  </a:lnTo>
                  <a:lnTo>
                    <a:pt x="0" y="149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8" name="Rectangle 86"/>
            <p:cNvSpPr>
              <a:spLocks noChangeArrowheads="1"/>
            </p:cNvSpPr>
            <p:nvPr/>
          </p:nvSpPr>
          <p:spPr bwMode="auto">
            <a:xfrm>
              <a:off x="1759" y="2695"/>
              <a:ext cx="2035" cy="5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59" name="Freeform 87"/>
            <p:cNvSpPr>
              <a:spLocks noEditPoints="1"/>
            </p:cNvSpPr>
            <p:nvPr/>
          </p:nvSpPr>
          <p:spPr bwMode="auto">
            <a:xfrm>
              <a:off x="1756" y="2664"/>
              <a:ext cx="2040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14" y="0"/>
                </a:cxn>
                <a:cxn ang="0">
                  <a:pos x="514" y="34"/>
                </a:cxn>
                <a:cxn ang="0">
                  <a:pos x="509" y="34"/>
                </a:cxn>
                <a:cxn ang="0">
                  <a:pos x="509" y="0"/>
                </a:cxn>
                <a:cxn ang="0">
                  <a:pos x="514" y="0"/>
                </a:cxn>
                <a:cxn ang="0">
                  <a:pos x="1023" y="0"/>
                </a:cxn>
                <a:cxn ang="0">
                  <a:pos x="1023" y="34"/>
                </a:cxn>
                <a:cxn ang="0">
                  <a:pos x="1018" y="34"/>
                </a:cxn>
                <a:cxn ang="0">
                  <a:pos x="1018" y="0"/>
                </a:cxn>
                <a:cxn ang="0">
                  <a:pos x="1023" y="0"/>
                </a:cxn>
                <a:cxn ang="0">
                  <a:pos x="1531" y="0"/>
                </a:cxn>
                <a:cxn ang="0">
                  <a:pos x="1531" y="34"/>
                </a:cxn>
                <a:cxn ang="0">
                  <a:pos x="1527" y="34"/>
                </a:cxn>
                <a:cxn ang="0">
                  <a:pos x="1527" y="0"/>
                </a:cxn>
                <a:cxn ang="0">
                  <a:pos x="1531" y="0"/>
                </a:cxn>
                <a:cxn ang="0">
                  <a:pos x="2040" y="0"/>
                </a:cxn>
                <a:cxn ang="0">
                  <a:pos x="2040" y="34"/>
                </a:cxn>
                <a:cxn ang="0">
                  <a:pos x="2035" y="34"/>
                </a:cxn>
                <a:cxn ang="0">
                  <a:pos x="2035" y="0"/>
                </a:cxn>
                <a:cxn ang="0">
                  <a:pos x="2040" y="0"/>
                </a:cxn>
              </a:cxnLst>
              <a:rect l="0" t="0" r="r" b="b"/>
              <a:pathLst>
                <a:path w="2040" h="34">
                  <a:moveTo>
                    <a:pt x="5" y="0"/>
                  </a:moveTo>
                  <a:lnTo>
                    <a:pt x="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14" y="0"/>
                  </a:moveTo>
                  <a:lnTo>
                    <a:pt x="514" y="34"/>
                  </a:lnTo>
                  <a:lnTo>
                    <a:pt x="509" y="34"/>
                  </a:lnTo>
                  <a:lnTo>
                    <a:pt x="509" y="0"/>
                  </a:lnTo>
                  <a:lnTo>
                    <a:pt x="514" y="0"/>
                  </a:lnTo>
                  <a:close/>
                  <a:moveTo>
                    <a:pt x="1023" y="0"/>
                  </a:moveTo>
                  <a:lnTo>
                    <a:pt x="1023" y="34"/>
                  </a:lnTo>
                  <a:lnTo>
                    <a:pt x="1018" y="34"/>
                  </a:lnTo>
                  <a:lnTo>
                    <a:pt x="1018" y="0"/>
                  </a:lnTo>
                  <a:lnTo>
                    <a:pt x="1023" y="0"/>
                  </a:lnTo>
                  <a:close/>
                  <a:moveTo>
                    <a:pt x="1531" y="0"/>
                  </a:moveTo>
                  <a:lnTo>
                    <a:pt x="1531" y="34"/>
                  </a:lnTo>
                  <a:lnTo>
                    <a:pt x="1527" y="34"/>
                  </a:lnTo>
                  <a:lnTo>
                    <a:pt x="1527" y="0"/>
                  </a:lnTo>
                  <a:lnTo>
                    <a:pt x="1531" y="0"/>
                  </a:lnTo>
                  <a:close/>
                  <a:moveTo>
                    <a:pt x="2040" y="0"/>
                  </a:moveTo>
                  <a:lnTo>
                    <a:pt x="2040" y="34"/>
                  </a:lnTo>
                  <a:lnTo>
                    <a:pt x="2035" y="34"/>
                  </a:lnTo>
                  <a:lnTo>
                    <a:pt x="2035" y="0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3160" name="Rectangle 88"/>
            <p:cNvSpPr>
              <a:spLocks noChangeArrowheads="1"/>
            </p:cNvSpPr>
            <p:nvPr/>
          </p:nvSpPr>
          <p:spPr bwMode="auto">
            <a:xfrm>
              <a:off x="1610" y="2637"/>
              <a:ext cx="10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2" name="Rectangle 90"/>
            <p:cNvSpPr>
              <a:spLocks noChangeArrowheads="1"/>
            </p:cNvSpPr>
            <p:nvPr/>
          </p:nvSpPr>
          <p:spPr bwMode="auto">
            <a:xfrm>
              <a:off x="1497" y="2342"/>
              <a:ext cx="21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4" name="Rectangle 92"/>
            <p:cNvSpPr>
              <a:spLocks noChangeArrowheads="1"/>
            </p:cNvSpPr>
            <p:nvPr/>
          </p:nvSpPr>
          <p:spPr bwMode="auto">
            <a:xfrm>
              <a:off x="1497" y="2048"/>
              <a:ext cx="21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66" name="Rectangle 94"/>
            <p:cNvSpPr>
              <a:spLocks noChangeArrowheads="1"/>
            </p:cNvSpPr>
            <p:nvPr/>
          </p:nvSpPr>
          <p:spPr bwMode="auto">
            <a:xfrm>
              <a:off x="1497" y="1753"/>
              <a:ext cx="211" cy="14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600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75" name="Group 103"/>
          <p:cNvGrpSpPr>
            <a:grpSpLocks noChangeAspect="1"/>
          </p:cNvGrpSpPr>
          <p:nvPr/>
        </p:nvGrpSpPr>
        <p:grpSpPr bwMode="auto">
          <a:xfrm>
            <a:off x="5501630" y="1484784"/>
            <a:ext cx="3033861" cy="2357214"/>
            <a:chOff x="1543" y="1758"/>
            <a:chExt cx="2304" cy="1020"/>
          </a:xfrm>
        </p:grpSpPr>
        <p:sp>
          <p:nvSpPr>
            <p:cNvPr id="3178" name="Freeform 106"/>
            <p:cNvSpPr>
              <a:spLocks noEditPoints="1"/>
            </p:cNvSpPr>
            <p:nvPr/>
          </p:nvSpPr>
          <p:spPr bwMode="auto">
            <a:xfrm>
              <a:off x="1966" y="2066"/>
              <a:ext cx="1728" cy="629"/>
            </a:xfrm>
            <a:custGeom>
              <a:avLst/>
              <a:gdLst/>
              <a:ahLst/>
              <a:cxnLst>
                <a:cxn ang="0">
                  <a:pos x="0" y="154"/>
                </a:cxn>
                <a:cxn ang="0">
                  <a:pos x="201" y="154"/>
                </a:cxn>
                <a:cxn ang="0">
                  <a:pos x="201" y="629"/>
                </a:cxn>
                <a:cxn ang="0">
                  <a:pos x="0" y="629"/>
                </a:cxn>
                <a:cxn ang="0">
                  <a:pos x="0" y="154"/>
                </a:cxn>
                <a:cxn ang="0">
                  <a:pos x="508" y="92"/>
                </a:cxn>
                <a:cxn ang="0">
                  <a:pos x="710" y="92"/>
                </a:cxn>
                <a:cxn ang="0">
                  <a:pos x="710" y="629"/>
                </a:cxn>
                <a:cxn ang="0">
                  <a:pos x="508" y="629"/>
                </a:cxn>
                <a:cxn ang="0">
                  <a:pos x="508" y="92"/>
                </a:cxn>
                <a:cxn ang="0">
                  <a:pos x="1017" y="0"/>
                </a:cxn>
                <a:cxn ang="0">
                  <a:pos x="1219" y="0"/>
                </a:cxn>
                <a:cxn ang="0">
                  <a:pos x="1219" y="629"/>
                </a:cxn>
                <a:cxn ang="0">
                  <a:pos x="1017" y="629"/>
                </a:cxn>
                <a:cxn ang="0">
                  <a:pos x="1017" y="0"/>
                </a:cxn>
                <a:cxn ang="0">
                  <a:pos x="1526" y="264"/>
                </a:cxn>
                <a:cxn ang="0">
                  <a:pos x="1728" y="264"/>
                </a:cxn>
                <a:cxn ang="0">
                  <a:pos x="1728" y="629"/>
                </a:cxn>
                <a:cxn ang="0">
                  <a:pos x="1526" y="629"/>
                </a:cxn>
                <a:cxn ang="0">
                  <a:pos x="1526" y="264"/>
                </a:cxn>
              </a:cxnLst>
              <a:rect l="0" t="0" r="r" b="b"/>
              <a:pathLst>
                <a:path w="1728" h="629">
                  <a:moveTo>
                    <a:pt x="0" y="154"/>
                  </a:moveTo>
                  <a:lnTo>
                    <a:pt x="201" y="154"/>
                  </a:lnTo>
                  <a:lnTo>
                    <a:pt x="201" y="629"/>
                  </a:lnTo>
                  <a:lnTo>
                    <a:pt x="0" y="629"/>
                  </a:lnTo>
                  <a:lnTo>
                    <a:pt x="0" y="154"/>
                  </a:lnTo>
                  <a:close/>
                  <a:moveTo>
                    <a:pt x="508" y="92"/>
                  </a:moveTo>
                  <a:lnTo>
                    <a:pt x="710" y="92"/>
                  </a:lnTo>
                  <a:lnTo>
                    <a:pt x="710" y="629"/>
                  </a:lnTo>
                  <a:lnTo>
                    <a:pt x="508" y="629"/>
                  </a:lnTo>
                  <a:lnTo>
                    <a:pt x="508" y="92"/>
                  </a:lnTo>
                  <a:close/>
                  <a:moveTo>
                    <a:pt x="1017" y="0"/>
                  </a:moveTo>
                  <a:lnTo>
                    <a:pt x="1219" y="0"/>
                  </a:lnTo>
                  <a:lnTo>
                    <a:pt x="1219" y="629"/>
                  </a:lnTo>
                  <a:lnTo>
                    <a:pt x="1017" y="629"/>
                  </a:lnTo>
                  <a:lnTo>
                    <a:pt x="1017" y="0"/>
                  </a:lnTo>
                  <a:close/>
                  <a:moveTo>
                    <a:pt x="1526" y="264"/>
                  </a:moveTo>
                  <a:lnTo>
                    <a:pt x="1728" y="264"/>
                  </a:lnTo>
                  <a:lnTo>
                    <a:pt x="1728" y="629"/>
                  </a:lnTo>
                  <a:lnTo>
                    <a:pt x="1526" y="629"/>
                  </a:lnTo>
                  <a:lnTo>
                    <a:pt x="1526" y="264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179" name="Freeform 107"/>
            <p:cNvSpPr>
              <a:spLocks noEditPoints="1"/>
            </p:cNvSpPr>
            <p:nvPr/>
          </p:nvSpPr>
          <p:spPr bwMode="auto">
            <a:xfrm>
              <a:off x="1966" y="1975"/>
              <a:ext cx="1728" cy="355"/>
            </a:xfrm>
            <a:custGeom>
              <a:avLst/>
              <a:gdLst/>
              <a:ahLst/>
              <a:cxnLst>
                <a:cxn ang="0">
                  <a:pos x="0" y="144"/>
                </a:cxn>
                <a:cxn ang="0">
                  <a:pos x="201" y="144"/>
                </a:cxn>
                <a:cxn ang="0">
                  <a:pos x="201" y="245"/>
                </a:cxn>
                <a:cxn ang="0">
                  <a:pos x="0" y="245"/>
                </a:cxn>
                <a:cxn ang="0">
                  <a:pos x="0" y="144"/>
                </a:cxn>
                <a:cxn ang="0">
                  <a:pos x="508" y="63"/>
                </a:cxn>
                <a:cxn ang="0">
                  <a:pos x="710" y="63"/>
                </a:cxn>
                <a:cxn ang="0">
                  <a:pos x="710" y="183"/>
                </a:cxn>
                <a:cxn ang="0">
                  <a:pos x="508" y="183"/>
                </a:cxn>
                <a:cxn ang="0">
                  <a:pos x="508" y="63"/>
                </a:cxn>
                <a:cxn ang="0">
                  <a:pos x="1017" y="0"/>
                </a:cxn>
                <a:cxn ang="0">
                  <a:pos x="1219" y="0"/>
                </a:cxn>
                <a:cxn ang="0">
                  <a:pos x="1219" y="91"/>
                </a:cxn>
                <a:cxn ang="0">
                  <a:pos x="1017" y="91"/>
                </a:cxn>
                <a:cxn ang="0">
                  <a:pos x="1017" y="0"/>
                </a:cxn>
                <a:cxn ang="0">
                  <a:pos x="1526" y="149"/>
                </a:cxn>
                <a:cxn ang="0">
                  <a:pos x="1728" y="149"/>
                </a:cxn>
                <a:cxn ang="0">
                  <a:pos x="1728" y="355"/>
                </a:cxn>
                <a:cxn ang="0">
                  <a:pos x="1526" y="355"/>
                </a:cxn>
                <a:cxn ang="0">
                  <a:pos x="1526" y="149"/>
                </a:cxn>
              </a:cxnLst>
              <a:rect l="0" t="0" r="r" b="b"/>
              <a:pathLst>
                <a:path w="1728" h="355">
                  <a:moveTo>
                    <a:pt x="0" y="144"/>
                  </a:moveTo>
                  <a:lnTo>
                    <a:pt x="201" y="144"/>
                  </a:lnTo>
                  <a:lnTo>
                    <a:pt x="201" y="245"/>
                  </a:lnTo>
                  <a:lnTo>
                    <a:pt x="0" y="245"/>
                  </a:lnTo>
                  <a:lnTo>
                    <a:pt x="0" y="144"/>
                  </a:lnTo>
                  <a:close/>
                  <a:moveTo>
                    <a:pt x="508" y="63"/>
                  </a:moveTo>
                  <a:lnTo>
                    <a:pt x="710" y="63"/>
                  </a:lnTo>
                  <a:lnTo>
                    <a:pt x="710" y="183"/>
                  </a:lnTo>
                  <a:lnTo>
                    <a:pt x="508" y="183"/>
                  </a:lnTo>
                  <a:lnTo>
                    <a:pt x="508" y="63"/>
                  </a:lnTo>
                  <a:close/>
                  <a:moveTo>
                    <a:pt x="1017" y="0"/>
                  </a:moveTo>
                  <a:lnTo>
                    <a:pt x="1219" y="0"/>
                  </a:lnTo>
                  <a:lnTo>
                    <a:pt x="1219" y="91"/>
                  </a:lnTo>
                  <a:lnTo>
                    <a:pt x="1017" y="91"/>
                  </a:lnTo>
                  <a:lnTo>
                    <a:pt x="1017" y="0"/>
                  </a:lnTo>
                  <a:close/>
                  <a:moveTo>
                    <a:pt x="1526" y="149"/>
                  </a:moveTo>
                  <a:lnTo>
                    <a:pt x="1728" y="149"/>
                  </a:lnTo>
                  <a:lnTo>
                    <a:pt x="1728" y="355"/>
                  </a:lnTo>
                  <a:lnTo>
                    <a:pt x="1526" y="355"/>
                  </a:lnTo>
                  <a:lnTo>
                    <a:pt x="1526" y="149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180" name="Freeform 108"/>
            <p:cNvSpPr>
              <a:spLocks noEditPoints="1"/>
            </p:cNvSpPr>
            <p:nvPr/>
          </p:nvSpPr>
          <p:spPr bwMode="auto">
            <a:xfrm>
              <a:off x="1966" y="1812"/>
              <a:ext cx="1728" cy="31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  <a:cxn ang="0">
                  <a:pos x="201" y="307"/>
                </a:cxn>
                <a:cxn ang="0">
                  <a:pos x="0" y="307"/>
                </a:cxn>
                <a:cxn ang="0">
                  <a:pos x="0" y="0"/>
                </a:cxn>
                <a:cxn ang="0">
                  <a:pos x="508" y="0"/>
                </a:cxn>
                <a:cxn ang="0">
                  <a:pos x="710" y="0"/>
                </a:cxn>
                <a:cxn ang="0">
                  <a:pos x="710" y="226"/>
                </a:cxn>
                <a:cxn ang="0">
                  <a:pos x="508" y="226"/>
                </a:cxn>
                <a:cxn ang="0">
                  <a:pos x="508" y="0"/>
                </a:cxn>
                <a:cxn ang="0">
                  <a:pos x="1017" y="0"/>
                </a:cxn>
                <a:cxn ang="0">
                  <a:pos x="1219" y="0"/>
                </a:cxn>
                <a:cxn ang="0">
                  <a:pos x="1219" y="163"/>
                </a:cxn>
                <a:cxn ang="0">
                  <a:pos x="1017" y="163"/>
                </a:cxn>
                <a:cxn ang="0">
                  <a:pos x="1017" y="0"/>
                </a:cxn>
                <a:cxn ang="0">
                  <a:pos x="1526" y="0"/>
                </a:cxn>
                <a:cxn ang="0">
                  <a:pos x="1728" y="0"/>
                </a:cxn>
                <a:cxn ang="0">
                  <a:pos x="1728" y="312"/>
                </a:cxn>
                <a:cxn ang="0">
                  <a:pos x="1526" y="312"/>
                </a:cxn>
                <a:cxn ang="0">
                  <a:pos x="1526" y="0"/>
                </a:cxn>
              </a:cxnLst>
              <a:rect l="0" t="0" r="r" b="b"/>
              <a:pathLst>
                <a:path w="1728" h="312">
                  <a:moveTo>
                    <a:pt x="0" y="0"/>
                  </a:moveTo>
                  <a:lnTo>
                    <a:pt x="201" y="0"/>
                  </a:lnTo>
                  <a:lnTo>
                    <a:pt x="201" y="307"/>
                  </a:lnTo>
                  <a:lnTo>
                    <a:pt x="0" y="307"/>
                  </a:lnTo>
                  <a:lnTo>
                    <a:pt x="0" y="0"/>
                  </a:lnTo>
                  <a:close/>
                  <a:moveTo>
                    <a:pt x="508" y="0"/>
                  </a:moveTo>
                  <a:lnTo>
                    <a:pt x="710" y="0"/>
                  </a:lnTo>
                  <a:lnTo>
                    <a:pt x="710" y="226"/>
                  </a:lnTo>
                  <a:lnTo>
                    <a:pt x="508" y="226"/>
                  </a:lnTo>
                  <a:lnTo>
                    <a:pt x="508" y="0"/>
                  </a:lnTo>
                  <a:close/>
                  <a:moveTo>
                    <a:pt x="1017" y="0"/>
                  </a:moveTo>
                  <a:lnTo>
                    <a:pt x="1219" y="0"/>
                  </a:lnTo>
                  <a:lnTo>
                    <a:pt x="1219" y="163"/>
                  </a:lnTo>
                  <a:lnTo>
                    <a:pt x="1017" y="163"/>
                  </a:lnTo>
                  <a:lnTo>
                    <a:pt x="1017" y="0"/>
                  </a:lnTo>
                  <a:close/>
                  <a:moveTo>
                    <a:pt x="1526" y="0"/>
                  </a:moveTo>
                  <a:lnTo>
                    <a:pt x="1728" y="0"/>
                  </a:lnTo>
                  <a:lnTo>
                    <a:pt x="1728" y="312"/>
                  </a:lnTo>
                  <a:lnTo>
                    <a:pt x="1526" y="312"/>
                  </a:lnTo>
                  <a:lnTo>
                    <a:pt x="1526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181" name="Rectangle 109"/>
            <p:cNvSpPr>
              <a:spLocks noChangeArrowheads="1"/>
            </p:cNvSpPr>
            <p:nvPr/>
          </p:nvSpPr>
          <p:spPr bwMode="auto">
            <a:xfrm>
              <a:off x="1807" y="1814"/>
              <a:ext cx="5" cy="884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182" name="Freeform 110"/>
            <p:cNvSpPr>
              <a:spLocks noEditPoints="1"/>
            </p:cNvSpPr>
            <p:nvPr/>
          </p:nvSpPr>
          <p:spPr bwMode="auto">
            <a:xfrm>
              <a:off x="1810" y="1812"/>
              <a:ext cx="33" cy="888"/>
            </a:xfrm>
            <a:custGeom>
              <a:avLst/>
              <a:gdLst/>
              <a:ahLst/>
              <a:cxnLst>
                <a:cxn ang="0">
                  <a:pos x="0" y="883"/>
                </a:cxn>
                <a:cxn ang="0">
                  <a:pos x="33" y="883"/>
                </a:cxn>
                <a:cxn ang="0">
                  <a:pos x="33" y="888"/>
                </a:cxn>
                <a:cxn ang="0">
                  <a:pos x="0" y="888"/>
                </a:cxn>
                <a:cxn ang="0">
                  <a:pos x="0" y="883"/>
                </a:cxn>
                <a:cxn ang="0">
                  <a:pos x="0" y="706"/>
                </a:cxn>
                <a:cxn ang="0">
                  <a:pos x="33" y="706"/>
                </a:cxn>
                <a:cxn ang="0">
                  <a:pos x="33" y="710"/>
                </a:cxn>
                <a:cxn ang="0">
                  <a:pos x="0" y="710"/>
                </a:cxn>
                <a:cxn ang="0">
                  <a:pos x="0" y="706"/>
                </a:cxn>
                <a:cxn ang="0">
                  <a:pos x="0" y="528"/>
                </a:cxn>
                <a:cxn ang="0">
                  <a:pos x="33" y="528"/>
                </a:cxn>
                <a:cxn ang="0">
                  <a:pos x="33" y="533"/>
                </a:cxn>
                <a:cxn ang="0">
                  <a:pos x="0" y="533"/>
                </a:cxn>
                <a:cxn ang="0">
                  <a:pos x="0" y="528"/>
                </a:cxn>
                <a:cxn ang="0">
                  <a:pos x="0" y="350"/>
                </a:cxn>
                <a:cxn ang="0">
                  <a:pos x="33" y="350"/>
                </a:cxn>
                <a:cxn ang="0">
                  <a:pos x="33" y="355"/>
                </a:cxn>
                <a:cxn ang="0">
                  <a:pos x="0" y="355"/>
                </a:cxn>
                <a:cxn ang="0">
                  <a:pos x="0" y="350"/>
                </a:cxn>
                <a:cxn ang="0">
                  <a:pos x="0" y="178"/>
                </a:cxn>
                <a:cxn ang="0">
                  <a:pos x="33" y="178"/>
                </a:cxn>
                <a:cxn ang="0">
                  <a:pos x="33" y="182"/>
                </a:cxn>
                <a:cxn ang="0">
                  <a:pos x="0" y="182"/>
                </a:cxn>
                <a:cxn ang="0">
                  <a:pos x="0" y="178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3" h="888">
                  <a:moveTo>
                    <a:pt x="0" y="883"/>
                  </a:moveTo>
                  <a:lnTo>
                    <a:pt x="33" y="883"/>
                  </a:lnTo>
                  <a:lnTo>
                    <a:pt x="33" y="888"/>
                  </a:lnTo>
                  <a:lnTo>
                    <a:pt x="0" y="888"/>
                  </a:lnTo>
                  <a:lnTo>
                    <a:pt x="0" y="883"/>
                  </a:lnTo>
                  <a:close/>
                  <a:moveTo>
                    <a:pt x="0" y="706"/>
                  </a:moveTo>
                  <a:lnTo>
                    <a:pt x="33" y="706"/>
                  </a:lnTo>
                  <a:lnTo>
                    <a:pt x="33" y="710"/>
                  </a:lnTo>
                  <a:lnTo>
                    <a:pt x="0" y="710"/>
                  </a:lnTo>
                  <a:lnTo>
                    <a:pt x="0" y="706"/>
                  </a:lnTo>
                  <a:close/>
                  <a:moveTo>
                    <a:pt x="0" y="528"/>
                  </a:moveTo>
                  <a:lnTo>
                    <a:pt x="33" y="528"/>
                  </a:lnTo>
                  <a:lnTo>
                    <a:pt x="33" y="533"/>
                  </a:lnTo>
                  <a:lnTo>
                    <a:pt x="0" y="533"/>
                  </a:lnTo>
                  <a:lnTo>
                    <a:pt x="0" y="528"/>
                  </a:lnTo>
                  <a:close/>
                  <a:moveTo>
                    <a:pt x="0" y="350"/>
                  </a:moveTo>
                  <a:lnTo>
                    <a:pt x="33" y="350"/>
                  </a:lnTo>
                  <a:lnTo>
                    <a:pt x="33" y="355"/>
                  </a:lnTo>
                  <a:lnTo>
                    <a:pt x="0" y="355"/>
                  </a:lnTo>
                  <a:lnTo>
                    <a:pt x="0" y="350"/>
                  </a:lnTo>
                  <a:close/>
                  <a:moveTo>
                    <a:pt x="0" y="178"/>
                  </a:moveTo>
                  <a:lnTo>
                    <a:pt x="33" y="178"/>
                  </a:lnTo>
                  <a:lnTo>
                    <a:pt x="33" y="182"/>
                  </a:lnTo>
                  <a:lnTo>
                    <a:pt x="0" y="182"/>
                  </a:lnTo>
                  <a:lnTo>
                    <a:pt x="0" y="178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183" name="Rectangle 111"/>
            <p:cNvSpPr>
              <a:spLocks noChangeArrowheads="1"/>
            </p:cNvSpPr>
            <p:nvPr/>
          </p:nvSpPr>
          <p:spPr bwMode="auto">
            <a:xfrm>
              <a:off x="1810" y="2695"/>
              <a:ext cx="2035" cy="5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184" name="Freeform 112"/>
            <p:cNvSpPr>
              <a:spLocks noEditPoints="1"/>
            </p:cNvSpPr>
            <p:nvPr/>
          </p:nvSpPr>
          <p:spPr bwMode="auto">
            <a:xfrm>
              <a:off x="1807" y="2664"/>
              <a:ext cx="2040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14" y="0"/>
                </a:cxn>
                <a:cxn ang="0">
                  <a:pos x="514" y="34"/>
                </a:cxn>
                <a:cxn ang="0">
                  <a:pos x="509" y="34"/>
                </a:cxn>
                <a:cxn ang="0">
                  <a:pos x="509" y="0"/>
                </a:cxn>
                <a:cxn ang="0">
                  <a:pos x="514" y="0"/>
                </a:cxn>
                <a:cxn ang="0">
                  <a:pos x="1023" y="0"/>
                </a:cxn>
                <a:cxn ang="0">
                  <a:pos x="1023" y="34"/>
                </a:cxn>
                <a:cxn ang="0">
                  <a:pos x="1018" y="34"/>
                </a:cxn>
                <a:cxn ang="0">
                  <a:pos x="1018" y="0"/>
                </a:cxn>
                <a:cxn ang="0">
                  <a:pos x="1023" y="0"/>
                </a:cxn>
                <a:cxn ang="0">
                  <a:pos x="1531" y="0"/>
                </a:cxn>
                <a:cxn ang="0">
                  <a:pos x="1531" y="34"/>
                </a:cxn>
                <a:cxn ang="0">
                  <a:pos x="1527" y="34"/>
                </a:cxn>
                <a:cxn ang="0">
                  <a:pos x="1527" y="0"/>
                </a:cxn>
                <a:cxn ang="0">
                  <a:pos x="1531" y="0"/>
                </a:cxn>
                <a:cxn ang="0">
                  <a:pos x="2040" y="0"/>
                </a:cxn>
                <a:cxn ang="0">
                  <a:pos x="2040" y="34"/>
                </a:cxn>
                <a:cxn ang="0">
                  <a:pos x="2035" y="34"/>
                </a:cxn>
                <a:cxn ang="0">
                  <a:pos x="2035" y="0"/>
                </a:cxn>
                <a:cxn ang="0">
                  <a:pos x="2040" y="0"/>
                </a:cxn>
              </a:cxnLst>
              <a:rect l="0" t="0" r="r" b="b"/>
              <a:pathLst>
                <a:path w="2040" h="34">
                  <a:moveTo>
                    <a:pt x="5" y="0"/>
                  </a:moveTo>
                  <a:lnTo>
                    <a:pt x="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14" y="0"/>
                  </a:moveTo>
                  <a:lnTo>
                    <a:pt x="514" y="34"/>
                  </a:lnTo>
                  <a:lnTo>
                    <a:pt x="509" y="34"/>
                  </a:lnTo>
                  <a:lnTo>
                    <a:pt x="509" y="0"/>
                  </a:lnTo>
                  <a:lnTo>
                    <a:pt x="514" y="0"/>
                  </a:lnTo>
                  <a:close/>
                  <a:moveTo>
                    <a:pt x="1023" y="0"/>
                  </a:moveTo>
                  <a:lnTo>
                    <a:pt x="1023" y="34"/>
                  </a:lnTo>
                  <a:lnTo>
                    <a:pt x="1018" y="34"/>
                  </a:lnTo>
                  <a:lnTo>
                    <a:pt x="1018" y="0"/>
                  </a:lnTo>
                  <a:lnTo>
                    <a:pt x="1023" y="0"/>
                  </a:lnTo>
                  <a:close/>
                  <a:moveTo>
                    <a:pt x="1531" y="0"/>
                  </a:moveTo>
                  <a:lnTo>
                    <a:pt x="1531" y="34"/>
                  </a:lnTo>
                  <a:lnTo>
                    <a:pt x="1527" y="34"/>
                  </a:lnTo>
                  <a:lnTo>
                    <a:pt x="1527" y="0"/>
                  </a:lnTo>
                  <a:lnTo>
                    <a:pt x="1531" y="0"/>
                  </a:lnTo>
                  <a:close/>
                  <a:moveTo>
                    <a:pt x="2040" y="0"/>
                  </a:moveTo>
                  <a:lnTo>
                    <a:pt x="2040" y="34"/>
                  </a:lnTo>
                  <a:lnTo>
                    <a:pt x="2035" y="34"/>
                  </a:lnTo>
                  <a:lnTo>
                    <a:pt x="2035" y="0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185" name="Rectangle 113"/>
            <p:cNvSpPr>
              <a:spLocks noChangeArrowheads="1"/>
            </p:cNvSpPr>
            <p:nvPr/>
          </p:nvSpPr>
          <p:spPr bwMode="auto">
            <a:xfrm>
              <a:off x="1656" y="2642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6" name="Rectangle 114"/>
            <p:cNvSpPr>
              <a:spLocks noChangeArrowheads="1"/>
            </p:cNvSpPr>
            <p:nvPr/>
          </p:nvSpPr>
          <p:spPr bwMode="auto">
            <a:xfrm>
              <a:off x="1599" y="2465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7" name="Rectangle 115"/>
            <p:cNvSpPr>
              <a:spLocks noChangeArrowheads="1"/>
            </p:cNvSpPr>
            <p:nvPr/>
          </p:nvSpPr>
          <p:spPr bwMode="auto">
            <a:xfrm>
              <a:off x="1599" y="2288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8" name="Rectangle 116"/>
            <p:cNvSpPr>
              <a:spLocks noChangeArrowheads="1"/>
            </p:cNvSpPr>
            <p:nvPr/>
          </p:nvSpPr>
          <p:spPr bwMode="auto">
            <a:xfrm>
              <a:off x="1599" y="2112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89" name="Rectangle 117"/>
            <p:cNvSpPr>
              <a:spLocks noChangeArrowheads="1"/>
            </p:cNvSpPr>
            <p:nvPr/>
          </p:nvSpPr>
          <p:spPr bwMode="auto">
            <a:xfrm>
              <a:off x="1599" y="1935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190" name="Rectangle 118"/>
            <p:cNvSpPr>
              <a:spLocks noChangeArrowheads="1"/>
            </p:cNvSpPr>
            <p:nvPr/>
          </p:nvSpPr>
          <p:spPr bwMode="auto">
            <a:xfrm>
              <a:off x="1543" y="1758"/>
              <a:ext cx="17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grpSp>
        <p:nvGrpSpPr>
          <p:cNvPr id="3199" name="Group 127"/>
          <p:cNvGrpSpPr>
            <a:grpSpLocks noChangeAspect="1"/>
          </p:cNvGrpSpPr>
          <p:nvPr/>
        </p:nvGrpSpPr>
        <p:grpSpPr bwMode="auto">
          <a:xfrm>
            <a:off x="5516563" y="4120506"/>
            <a:ext cx="3015878" cy="2477934"/>
            <a:chOff x="1570" y="1756"/>
            <a:chExt cx="2279" cy="1077"/>
          </a:xfrm>
        </p:grpSpPr>
        <p:sp>
          <p:nvSpPr>
            <p:cNvPr id="3202" name="Freeform 130"/>
            <p:cNvSpPr>
              <a:spLocks noEditPoints="1"/>
            </p:cNvSpPr>
            <p:nvPr/>
          </p:nvSpPr>
          <p:spPr bwMode="auto">
            <a:xfrm>
              <a:off x="1968" y="2234"/>
              <a:ext cx="1727" cy="465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  <a:cxn ang="0">
                  <a:pos x="201" y="465"/>
                </a:cxn>
                <a:cxn ang="0">
                  <a:pos x="0" y="465"/>
                </a:cxn>
                <a:cxn ang="0">
                  <a:pos x="0" y="0"/>
                </a:cxn>
                <a:cxn ang="0">
                  <a:pos x="508" y="19"/>
                </a:cxn>
                <a:cxn ang="0">
                  <a:pos x="710" y="19"/>
                </a:cxn>
                <a:cxn ang="0">
                  <a:pos x="710" y="465"/>
                </a:cxn>
                <a:cxn ang="0">
                  <a:pos x="508" y="465"/>
                </a:cxn>
                <a:cxn ang="0">
                  <a:pos x="508" y="19"/>
                </a:cxn>
                <a:cxn ang="0">
                  <a:pos x="1012" y="144"/>
                </a:cxn>
                <a:cxn ang="0">
                  <a:pos x="1219" y="144"/>
                </a:cxn>
                <a:cxn ang="0">
                  <a:pos x="1219" y="465"/>
                </a:cxn>
                <a:cxn ang="0">
                  <a:pos x="1012" y="465"/>
                </a:cxn>
                <a:cxn ang="0">
                  <a:pos x="1012" y="144"/>
                </a:cxn>
                <a:cxn ang="0">
                  <a:pos x="1521" y="33"/>
                </a:cxn>
                <a:cxn ang="0">
                  <a:pos x="1727" y="33"/>
                </a:cxn>
                <a:cxn ang="0">
                  <a:pos x="1727" y="465"/>
                </a:cxn>
                <a:cxn ang="0">
                  <a:pos x="1521" y="465"/>
                </a:cxn>
                <a:cxn ang="0">
                  <a:pos x="1521" y="33"/>
                </a:cxn>
              </a:cxnLst>
              <a:rect l="0" t="0" r="r" b="b"/>
              <a:pathLst>
                <a:path w="1727" h="465">
                  <a:moveTo>
                    <a:pt x="0" y="0"/>
                  </a:moveTo>
                  <a:lnTo>
                    <a:pt x="201" y="0"/>
                  </a:lnTo>
                  <a:lnTo>
                    <a:pt x="201" y="465"/>
                  </a:lnTo>
                  <a:lnTo>
                    <a:pt x="0" y="465"/>
                  </a:lnTo>
                  <a:lnTo>
                    <a:pt x="0" y="0"/>
                  </a:lnTo>
                  <a:close/>
                  <a:moveTo>
                    <a:pt x="508" y="19"/>
                  </a:moveTo>
                  <a:lnTo>
                    <a:pt x="710" y="19"/>
                  </a:lnTo>
                  <a:lnTo>
                    <a:pt x="710" y="465"/>
                  </a:lnTo>
                  <a:lnTo>
                    <a:pt x="508" y="465"/>
                  </a:lnTo>
                  <a:lnTo>
                    <a:pt x="508" y="19"/>
                  </a:lnTo>
                  <a:close/>
                  <a:moveTo>
                    <a:pt x="1012" y="144"/>
                  </a:moveTo>
                  <a:lnTo>
                    <a:pt x="1219" y="144"/>
                  </a:lnTo>
                  <a:lnTo>
                    <a:pt x="1219" y="465"/>
                  </a:lnTo>
                  <a:lnTo>
                    <a:pt x="1012" y="465"/>
                  </a:lnTo>
                  <a:lnTo>
                    <a:pt x="1012" y="144"/>
                  </a:lnTo>
                  <a:close/>
                  <a:moveTo>
                    <a:pt x="1521" y="33"/>
                  </a:moveTo>
                  <a:lnTo>
                    <a:pt x="1727" y="33"/>
                  </a:lnTo>
                  <a:lnTo>
                    <a:pt x="1727" y="465"/>
                  </a:lnTo>
                  <a:lnTo>
                    <a:pt x="1521" y="465"/>
                  </a:lnTo>
                  <a:lnTo>
                    <a:pt x="1521" y="33"/>
                  </a:lnTo>
                  <a:close/>
                </a:path>
              </a:pathLst>
            </a:custGeom>
            <a:solidFill>
              <a:srgbClr val="00206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03" name="Freeform 131"/>
            <p:cNvSpPr>
              <a:spLocks noEditPoints="1"/>
            </p:cNvSpPr>
            <p:nvPr/>
          </p:nvSpPr>
          <p:spPr bwMode="auto">
            <a:xfrm>
              <a:off x="1968" y="2099"/>
              <a:ext cx="1727" cy="279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  <a:cxn ang="0">
                  <a:pos x="201" y="135"/>
                </a:cxn>
                <a:cxn ang="0">
                  <a:pos x="0" y="135"/>
                </a:cxn>
                <a:cxn ang="0">
                  <a:pos x="0" y="0"/>
                </a:cxn>
                <a:cxn ang="0">
                  <a:pos x="508" y="5"/>
                </a:cxn>
                <a:cxn ang="0">
                  <a:pos x="710" y="5"/>
                </a:cxn>
                <a:cxn ang="0">
                  <a:pos x="710" y="154"/>
                </a:cxn>
                <a:cxn ang="0">
                  <a:pos x="508" y="154"/>
                </a:cxn>
                <a:cxn ang="0">
                  <a:pos x="508" y="5"/>
                </a:cxn>
                <a:cxn ang="0">
                  <a:pos x="1012" y="15"/>
                </a:cxn>
                <a:cxn ang="0">
                  <a:pos x="1219" y="15"/>
                </a:cxn>
                <a:cxn ang="0">
                  <a:pos x="1219" y="279"/>
                </a:cxn>
                <a:cxn ang="0">
                  <a:pos x="1012" y="279"/>
                </a:cxn>
                <a:cxn ang="0">
                  <a:pos x="1012" y="15"/>
                </a:cxn>
                <a:cxn ang="0">
                  <a:pos x="1521" y="24"/>
                </a:cxn>
                <a:cxn ang="0">
                  <a:pos x="1727" y="24"/>
                </a:cxn>
                <a:cxn ang="0">
                  <a:pos x="1727" y="168"/>
                </a:cxn>
                <a:cxn ang="0">
                  <a:pos x="1521" y="168"/>
                </a:cxn>
                <a:cxn ang="0">
                  <a:pos x="1521" y="24"/>
                </a:cxn>
              </a:cxnLst>
              <a:rect l="0" t="0" r="r" b="b"/>
              <a:pathLst>
                <a:path w="1727" h="279">
                  <a:moveTo>
                    <a:pt x="0" y="0"/>
                  </a:moveTo>
                  <a:lnTo>
                    <a:pt x="201" y="0"/>
                  </a:lnTo>
                  <a:lnTo>
                    <a:pt x="201" y="135"/>
                  </a:lnTo>
                  <a:lnTo>
                    <a:pt x="0" y="135"/>
                  </a:lnTo>
                  <a:lnTo>
                    <a:pt x="0" y="0"/>
                  </a:lnTo>
                  <a:close/>
                  <a:moveTo>
                    <a:pt x="508" y="5"/>
                  </a:moveTo>
                  <a:lnTo>
                    <a:pt x="710" y="5"/>
                  </a:lnTo>
                  <a:lnTo>
                    <a:pt x="710" y="154"/>
                  </a:lnTo>
                  <a:lnTo>
                    <a:pt x="508" y="154"/>
                  </a:lnTo>
                  <a:lnTo>
                    <a:pt x="508" y="5"/>
                  </a:lnTo>
                  <a:close/>
                  <a:moveTo>
                    <a:pt x="1012" y="15"/>
                  </a:moveTo>
                  <a:lnTo>
                    <a:pt x="1219" y="15"/>
                  </a:lnTo>
                  <a:lnTo>
                    <a:pt x="1219" y="279"/>
                  </a:lnTo>
                  <a:lnTo>
                    <a:pt x="1012" y="279"/>
                  </a:lnTo>
                  <a:lnTo>
                    <a:pt x="1012" y="15"/>
                  </a:lnTo>
                  <a:close/>
                  <a:moveTo>
                    <a:pt x="1521" y="24"/>
                  </a:moveTo>
                  <a:lnTo>
                    <a:pt x="1727" y="24"/>
                  </a:lnTo>
                  <a:lnTo>
                    <a:pt x="1727" y="168"/>
                  </a:lnTo>
                  <a:lnTo>
                    <a:pt x="1521" y="168"/>
                  </a:lnTo>
                  <a:lnTo>
                    <a:pt x="1521" y="24"/>
                  </a:lnTo>
                  <a:close/>
                </a:path>
              </a:pathLst>
            </a:custGeom>
            <a:solidFill>
              <a:srgbClr val="00B05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04" name="Freeform 132"/>
            <p:cNvSpPr>
              <a:spLocks noEditPoints="1"/>
            </p:cNvSpPr>
            <p:nvPr/>
          </p:nvSpPr>
          <p:spPr bwMode="auto">
            <a:xfrm>
              <a:off x="1968" y="1812"/>
              <a:ext cx="1727" cy="311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01" y="0"/>
                </a:cxn>
                <a:cxn ang="0">
                  <a:pos x="201" y="287"/>
                </a:cxn>
                <a:cxn ang="0">
                  <a:pos x="0" y="287"/>
                </a:cxn>
                <a:cxn ang="0">
                  <a:pos x="0" y="0"/>
                </a:cxn>
                <a:cxn ang="0">
                  <a:pos x="508" y="0"/>
                </a:cxn>
                <a:cxn ang="0">
                  <a:pos x="710" y="0"/>
                </a:cxn>
                <a:cxn ang="0">
                  <a:pos x="710" y="292"/>
                </a:cxn>
                <a:cxn ang="0">
                  <a:pos x="508" y="292"/>
                </a:cxn>
                <a:cxn ang="0">
                  <a:pos x="508" y="0"/>
                </a:cxn>
                <a:cxn ang="0">
                  <a:pos x="1012" y="0"/>
                </a:cxn>
                <a:cxn ang="0">
                  <a:pos x="1219" y="0"/>
                </a:cxn>
                <a:cxn ang="0">
                  <a:pos x="1219" y="302"/>
                </a:cxn>
                <a:cxn ang="0">
                  <a:pos x="1012" y="302"/>
                </a:cxn>
                <a:cxn ang="0">
                  <a:pos x="1012" y="0"/>
                </a:cxn>
                <a:cxn ang="0">
                  <a:pos x="1521" y="0"/>
                </a:cxn>
                <a:cxn ang="0">
                  <a:pos x="1727" y="0"/>
                </a:cxn>
                <a:cxn ang="0">
                  <a:pos x="1727" y="311"/>
                </a:cxn>
                <a:cxn ang="0">
                  <a:pos x="1521" y="311"/>
                </a:cxn>
                <a:cxn ang="0">
                  <a:pos x="1521" y="0"/>
                </a:cxn>
              </a:cxnLst>
              <a:rect l="0" t="0" r="r" b="b"/>
              <a:pathLst>
                <a:path w="1727" h="311">
                  <a:moveTo>
                    <a:pt x="0" y="0"/>
                  </a:moveTo>
                  <a:lnTo>
                    <a:pt x="201" y="0"/>
                  </a:lnTo>
                  <a:lnTo>
                    <a:pt x="201" y="287"/>
                  </a:lnTo>
                  <a:lnTo>
                    <a:pt x="0" y="287"/>
                  </a:lnTo>
                  <a:lnTo>
                    <a:pt x="0" y="0"/>
                  </a:lnTo>
                  <a:close/>
                  <a:moveTo>
                    <a:pt x="508" y="0"/>
                  </a:moveTo>
                  <a:lnTo>
                    <a:pt x="710" y="0"/>
                  </a:lnTo>
                  <a:lnTo>
                    <a:pt x="710" y="292"/>
                  </a:lnTo>
                  <a:lnTo>
                    <a:pt x="508" y="292"/>
                  </a:lnTo>
                  <a:lnTo>
                    <a:pt x="508" y="0"/>
                  </a:lnTo>
                  <a:close/>
                  <a:moveTo>
                    <a:pt x="1012" y="0"/>
                  </a:moveTo>
                  <a:lnTo>
                    <a:pt x="1219" y="0"/>
                  </a:lnTo>
                  <a:lnTo>
                    <a:pt x="1219" y="302"/>
                  </a:lnTo>
                  <a:lnTo>
                    <a:pt x="1012" y="302"/>
                  </a:lnTo>
                  <a:lnTo>
                    <a:pt x="1012" y="0"/>
                  </a:lnTo>
                  <a:close/>
                  <a:moveTo>
                    <a:pt x="1521" y="0"/>
                  </a:moveTo>
                  <a:lnTo>
                    <a:pt x="1727" y="0"/>
                  </a:lnTo>
                  <a:lnTo>
                    <a:pt x="1727" y="311"/>
                  </a:lnTo>
                  <a:lnTo>
                    <a:pt x="1521" y="311"/>
                  </a:lnTo>
                  <a:lnTo>
                    <a:pt x="1521" y="0"/>
                  </a:lnTo>
                  <a:close/>
                </a:path>
              </a:pathLst>
            </a:custGeom>
            <a:solidFill>
              <a:srgbClr val="FF0000"/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05" name="Rectangle 133"/>
            <p:cNvSpPr>
              <a:spLocks noChangeArrowheads="1"/>
            </p:cNvSpPr>
            <p:nvPr/>
          </p:nvSpPr>
          <p:spPr bwMode="auto">
            <a:xfrm>
              <a:off x="1809" y="1809"/>
              <a:ext cx="5" cy="893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06" name="Freeform 134"/>
            <p:cNvSpPr>
              <a:spLocks noEditPoints="1"/>
            </p:cNvSpPr>
            <p:nvPr/>
          </p:nvSpPr>
          <p:spPr bwMode="auto">
            <a:xfrm>
              <a:off x="1812" y="1807"/>
              <a:ext cx="33" cy="897"/>
            </a:xfrm>
            <a:custGeom>
              <a:avLst/>
              <a:gdLst/>
              <a:ahLst/>
              <a:cxnLst>
                <a:cxn ang="0">
                  <a:pos x="0" y="892"/>
                </a:cxn>
                <a:cxn ang="0">
                  <a:pos x="33" y="892"/>
                </a:cxn>
                <a:cxn ang="0">
                  <a:pos x="33" y="897"/>
                </a:cxn>
                <a:cxn ang="0">
                  <a:pos x="0" y="897"/>
                </a:cxn>
                <a:cxn ang="0">
                  <a:pos x="0" y="892"/>
                </a:cxn>
                <a:cxn ang="0">
                  <a:pos x="0" y="715"/>
                </a:cxn>
                <a:cxn ang="0">
                  <a:pos x="33" y="715"/>
                </a:cxn>
                <a:cxn ang="0">
                  <a:pos x="33" y="720"/>
                </a:cxn>
                <a:cxn ang="0">
                  <a:pos x="0" y="720"/>
                </a:cxn>
                <a:cxn ang="0">
                  <a:pos x="0" y="715"/>
                </a:cxn>
                <a:cxn ang="0">
                  <a:pos x="0" y="537"/>
                </a:cxn>
                <a:cxn ang="0">
                  <a:pos x="33" y="537"/>
                </a:cxn>
                <a:cxn ang="0">
                  <a:pos x="33" y="542"/>
                </a:cxn>
                <a:cxn ang="0">
                  <a:pos x="0" y="542"/>
                </a:cxn>
                <a:cxn ang="0">
                  <a:pos x="0" y="537"/>
                </a:cxn>
                <a:cxn ang="0">
                  <a:pos x="0" y="355"/>
                </a:cxn>
                <a:cxn ang="0">
                  <a:pos x="33" y="355"/>
                </a:cxn>
                <a:cxn ang="0">
                  <a:pos x="33" y="360"/>
                </a:cxn>
                <a:cxn ang="0">
                  <a:pos x="0" y="360"/>
                </a:cxn>
                <a:cxn ang="0">
                  <a:pos x="0" y="355"/>
                </a:cxn>
                <a:cxn ang="0">
                  <a:pos x="0" y="177"/>
                </a:cxn>
                <a:cxn ang="0">
                  <a:pos x="33" y="177"/>
                </a:cxn>
                <a:cxn ang="0">
                  <a:pos x="33" y="182"/>
                </a:cxn>
                <a:cxn ang="0">
                  <a:pos x="0" y="182"/>
                </a:cxn>
                <a:cxn ang="0">
                  <a:pos x="0" y="177"/>
                </a:cxn>
                <a:cxn ang="0">
                  <a:pos x="0" y="0"/>
                </a:cxn>
                <a:cxn ang="0">
                  <a:pos x="33" y="0"/>
                </a:cxn>
                <a:cxn ang="0">
                  <a:pos x="33" y="5"/>
                </a:cxn>
                <a:cxn ang="0">
                  <a:pos x="0" y="5"/>
                </a:cxn>
                <a:cxn ang="0">
                  <a:pos x="0" y="0"/>
                </a:cxn>
              </a:cxnLst>
              <a:rect l="0" t="0" r="r" b="b"/>
              <a:pathLst>
                <a:path w="33" h="897">
                  <a:moveTo>
                    <a:pt x="0" y="892"/>
                  </a:moveTo>
                  <a:lnTo>
                    <a:pt x="33" y="892"/>
                  </a:lnTo>
                  <a:lnTo>
                    <a:pt x="33" y="897"/>
                  </a:lnTo>
                  <a:lnTo>
                    <a:pt x="0" y="897"/>
                  </a:lnTo>
                  <a:lnTo>
                    <a:pt x="0" y="892"/>
                  </a:lnTo>
                  <a:close/>
                  <a:moveTo>
                    <a:pt x="0" y="715"/>
                  </a:moveTo>
                  <a:lnTo>
                    <a:pt x="33" y="715"/>
                  </a:lnTo>
                  <a:lnTo>
                    <a:pt x="33" y="720"/>
                  </a:lnTo>
                  <a:lnTo>
                    <a:pt x="0" y="720"/>
                  </a:lnTo>
                  <a:lnTo>
                    <a:pt x="0" y="715"/>
                  </a:lnTo>
                  <a:close/>
                  <a:moveTo>
                    <a:pt x="0" y="537"/>
                  </a:moveTo>
                  <a:lnTo>
                    <a:pt x="33" y="537"/>
                  </a:lnTo>
                  <a:lnTo>
                    <a:pt x="33" y="542"/>
                  </a:lnTo>
                  <a:lnTo>
                    <a:pt x="0" y="542"/>
                  </a:lnTo>
                  <a:lnTo>
                    <a:pt x="0" y="537"/>
                  </a:lnTo>
                  <a:close/>
                  <a:moveTo>
                    <a:pt x="0" y="355"/>
                  </a:moveTo>
                  <a:lnTo>
                    <a:pt x="33" y="355"/>
                  </a:lnTo>
                  <a:lnTo>
                    <a:pt x="33" y="360"/>
                  </a:lnTo>
                  <a:lnTo>
                    <a:pt x="0" y="360"/>
                  </a:lnTo>
                  <a:lnTo>
                    <a:pt x="0" y="355"/>
                  </a:lnTo>
                  <a:close/>
                  <a:moveTo>
                    <a:pt x="0" y="177"/>
                  </a:moveTo>
                  <a:lnTo>
                    <a:pt x="33" y="177"/>
                  </a:lnTo>
                  <a:lnTo>
                    <a:pt x="33" y="182"/>
                  </a:lnTo>
                  <a:lnTo>
                    <a:pt x="0" y="182"/>
                  </a:lnTo>
                  <a:lnTo>
                    <a:pt x="0" y="177"/>
                  </a:lnTo>
                  <a:close/>
                  <a:moveTo>
                    <a:pt x="0" y="0"/>
                  </a:moveTo>
                  <a:lnTo>
                    <a:pt x="33" y="0"/>
                  </a:lnTo>
                  <a:lnTo>
                    <a:pt x="33" y="5"/>
                  </a:lnTo>
                  <a:lnTo>
                    <a:pt x="0" y="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07" name="Rectangle 135"/>
            <p:cNvSpPr>
              <a:spLocks noChangeArrowheads="1"/>
            </p:cNvSpPr>
            <p:nvPr/>
          </p:nvSpPr>
          <p:spPr bwMode="auto">
            <a:xfrm>
              <a:off x="1812" y="2699"/>
              <a:ext cx="2035" cy="5"/>
            </a:xfrm>
            <a:prstGeom prst="rect">
              <a:avLst/>
            </a:pr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08" name="Freeform 136"/>
            <p:cNvSpPr>
              <a:spLocks noEditPoints="1"/>
            </p:cNvSpPr>
            <p:nvPr/>
          </p:nvSpPr>
          <p:spPr bwMode="auto">
            <a:xfrm>
              <a:off x="1809" y="2668"/>
              <a:ext cx="2040" cy="34"/>
            </a:xfrm>
            <a:custGeom>
              <a:avLst/>
              <a:gdLst/>
              <a:ahLst/>
              <a:cxnLst>
                <a:cxn ang="0">
                  <a:pos x="5" y="0"/>
                </a:cxn>
                <a:cxn ang="0">
                  <a:pos x="5" y="34"/>
                </a:cxn>
                <a:cxn ang="0">
                  <a:pos x="0" y="34"/>
                </a:cxn>
                <a:cxn ang="0">
                  <a:pos x="0" y="0"/>
                </a:cxn>
                <a:cxn ang="0">
                  <a:pos x="5" y="0"/>
                </a:cxn>
                <a:cxn ang="0">
                  <a:pos x="514" y="0"/>
                </a:cxn>
                <a:cxn ang="0">
                  <a:pos x="514" y="34"/>
                </a:cxn>
                <a:cxn ang="0">
                  <a:pos x="509" y="34"/>
                </a:cxn>
                <a:cxn ang="0">
                  <a:pos x="509" y="0"/>
                </a:cxn>
                <a:cxn ang="0">
                  <a:pos x="514" y="0"/>
                </a:cxn>
                <a:cxn ang="0">
                  <a:pos x="1023" y="0"/>
                </a:cxn>
                <a:cxn ang="0">
                  <a:pos x="1023" y="34"/>
                </a:cxn>
                <a:cxn ang="0">
                  <a:pos x="1018" y="34"/>
                </a:cxn>
                <a:cxn ang="0">
                  <a:pos x="1018" y="0"/>
                </a:cxn>
                <a:cxn ang="0">
                  <a:pos x="1023" y="0"/>
                </a:cxn>
                <a:cxn ang="0">
                  <a:pos x="1531" y="0"/>
                </a:cxn>
                <a:cxn ang="0">
                  <a:pos x="1531" y="34"/>
                </a:cxn>
                <a:cxn ang="0">
                  <a:pos x="1526" y="34"/>
                </a:cxn>
                <a:cxn ang="0">
                  <a:pos x="1526" y="0"/>
                </a:cxn>
                <a:cxn ang="0">
                  <a:pos x="1531" y="0"/>
                </a:cxn>
                <a:cxn ang="0">
                  <a:pos x="2040" y="0"/>
                </a:cxn>
                <a:cxn ang="0">
                  <a:pos x="2040" y="34"/>
                </a:cxn>
                <a:cxn ang="0">
                  <a:pos x="2035" y="34"/>
                </a:cxn>
                <a:cxn ang="0">
                  <a:pos x="2035" y="0"/>
                </a:cxn>
                <a:cxn ang="0">
                  <a:pos x="2040" y="0"/>
                </a:cxn>
              </a:cxnLst>
              <a:rect l="0" t="0" r="r" b="b"/>
              <a:pathLst>
                <a:path w="2040" h="34">
                  <a:moveTo>
                    <a:pt x="5" y="0"/>
                  </a:moveTo>
                  <a:lnTo>
                    <a:pt x="5" y="34"/>
                  </a:lnTo>
                  <a:lnTo>
                    <a:pt x="0" y="34"/>
                  </a:lnTo>
                  <a:lnTo>
                    <a:pt x="0" y="0"/>
                  </a:lnTo>
                  <a:lnTo>
                    <a:pt x="5" y="0"/>
                  </a:lnTo>
                  <a:close/>
                  <a:moveTo>
                    <a:pt x="514" y="0"/>
                  </a:moveTo>
                  <a:lnTo>
                    <a:pt x="514" y="34"/>
                  </a:lnTo>
                  <a:lnTo>
                    <a:pt x="509" y="34"/>
                  </a:lnTo>
                  <a:lnTo>
                    <a:pt x="509" y="0"/>
                  </a:lnTo>
                  <a:lnTo>
                    <a:pt x="514" y="0"/>
                  </a:lnTo>
                  <a:close/>
                  <a:moveTo>
                    <a:pt x="1023" y="0"/>
                  </a:moveTo>
                  <a:lnTo>
                    <a:pt x="1023" y="34"/>
                  </a:lnTo>
                  <a:lnTo>
                    <a:pt x="1018" y="34"/>
                  </a:lnTo>
                  <a:lnTo>
                    <a:pt x="1018" y="0"/>
                  </a:lnTo>
                  <a:lnTo>
                    <a:pt x="1023" y="0"/>
                  </a:lnTo>
                  <a:close/>
                  <a:moveTo>
                    <a:pt x="1531" y="0"/>
                  </a:moveTo>
                  <a:lnTo>
                    <a:pt x="1531" y="34"/>
                  </a:lnTo>
                  <a:lnTo>
                    <a:pt x="1526" y="34"/>
                  </a:lnTo>
                  <a:lnTo>
                    <a:pt x="1526" y="0"/>
                  </a:lnTo>
                  <a:lnTo>
                    <a:pt x="1531" y="0"/>
                  </a:lnTo>
                  <a:close/>
                  <a:moveTo>
                    <a:pt x="2040" y="0"/>
                  </a:moveTo>
                  <a:lnTo>
                    <a:pt x="2040" y="34"/>
                  </a:lnTo>
                  <a:lnTo>
                    <a:pt x="2035" y="34"/>
                  </a:lnTo>
                  <a:lnTo>
                    <a:pt x="2035" y="0"/>
                  </a:lnTo>
                  <a:lnTo>
                    <a:pt x="2040" y="0"/>
                  </a:lnTo>
                  <a:close/>
                </a:path>
              </a:pathLst>
            </a:custGeom>
            <a:solidFill>
              <a:srgbClr val="000000"/>
            </a:solidFill>
            <a:ln w="7938" cap="flat">
              <a:solidFill>
                <a:srgbClr val="000000"/>
              </a:solidFill>
              <a:prstDash val="solid"/>
              <a:bevel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 b="1"/>
            </a:p>
          </p:txBody>
        </p:sp>
        <p:sp>
          <p:nvSpPr>
            <p:cNvPr id="3209" name="Rectangle 137"/>
            <p:cNvSpPr>
              <a:spLocks noChangeArrowheads="1"/>
            </p:cNvSpPr>
            <p:nvPr/>
          </p:nvSpPr>
          <p:spPr bwMode="auto">
            <a:xfrm>
              <a:off x="1684" y="2644"/>
              <a:ext cx="57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0" name="Rectangle 138"/>
            <p:cNvSpPr>
              <a:spLocks noChangeArrowheads="1"/>
            </p:cNvSpPr>
            <p:nvPr/>
          </p:nvSpPr>
          <p:spPr bwMode="auto">
            <a:xfrm>
              <a:off x="1627" y="2467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1" name="Rectangle 139"/>
            <p:cNvSpPr>
              <a:spLocks noChangeArrowheads="1"/>
            </p:cNvSpPr>
            <p:nvPr/>
          </p:nvSpPr>
          <p:spPr bwMode="auto">
            <a:xfrm>
              <a:off x="1627" y="2289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40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2" name="Rectangle 140"/>
            <p:cNvSpPr>
              <a:spLocks noChangeArrowheads="1"/>
            </p:cNvSpPr>
            <p:nvPr/>
          </p:nvSpPr>
          <p:spPr bwMode="auto">
            <a:xfrm>
              <a:off x="1627" y="2111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60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3" name="Rectangle 141"/>
            <p:cNvSpPr>
              <a:spLocks noChangeArrowheads="1"/>
            </p:cNvSpPr>
            <p:nvPr/>
          </p:nvSpPr>
          <p:spPr bwMode="auto">
            <a:xfrm>
              <a:off x="1627" y="1933"/>
              <a:ext cx="113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80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4" name="Rectangle 142"/>
            <p:cNvSpPr>
              <a:spLocks noChangeArrowheads="1"/>
            </p:cNvSpPr>
            <p:nvPr/>
          </p:nvSpPr>
          <p:spPr bwMode="auto">
            <a:xfrm>
              <a:off x="1570" y="1756"/>
              <a:ext cx="170" cy="13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100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5" name="Rectangle 143"/>
            <p:cNvSpPr>
              <a:spLocks noChangeArrowheads="1"/>
            </p:cNvSpPr>
            <p:nvPr/>
          </p:nvSpPr>
          <p:spPr bwMode="auto">
            <a:xfrm>
              <a:off x="2037" y="2739"/>
              <a:ext cx="68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5</a:t>
              </a:r>
              <a:endParaRPr kumimoji="0" lang="ru-RU" sz="1800" b="1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6" name="Rectangle 144"/>
            <p:cNvSpPr>
              <a:spLocks noChangeArrowheads="1"/>
            </p:cNvSpPr>
            <p:nvPr/>
          </p:nvSpPr>
          <p:spPr bwMode="auto">
            <a:xfrm>
              <a:off x="2510" y="2739"/>
              <a:ext cx="13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15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7" name="Rectangle 145"/>
            <p:cNvSpPr>
              <a:spLocks noChangeArrowheads="1"/>
            </p:cNvSpPr>
            <p:nvPr/>
          </p:nvSpPr>
          <p:spPr bwMode="auto">
            <a:xfrm>
              <a:off x="3018" y="2739"/>
              <a:ext cx="13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25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3218" name="Rectangle 146"/>
            <p:cNvSpPr>
              <a:spLocks noChangeArrowheads="1"/>
            </p:cNvSpPr>
            <p:nvPr/>
          </p:nvSpPr>
          <p:spPr bwMode="auto">
            <a:xfrm>
              <a:off x="3526" y="2739"/>
              <a:ext cx="136" cy="9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non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ctr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35</a:t>
              </a:r>
              <a:endParaRPr kumimoji="0" lang="ru-RU" sz="1800" b="1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</p:grpSp>
      <p:sp>
        <p:nvSpPr>
          <p:cNvPr id="147" name="Rectangle 211"/>
          <p:cNvSpPr>
            <a:spLocks noChangeArrowheads="1"/>
          </p:cNvSpPr>
          <p:nvPr/>
        </p:nvSpPr>
        <p:spPr bwMode="auto">
          <a:xfrm>
            <a:off x="8441382" y="2276871"/>
            <a:ext cx="158967" cy="2075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48" name="Rectangle 212"/>
          <p:cNvSpPr>
            <a:spLocks noChangeArrowheads="1"/>
          </p:cNvSpPr>
          <p:nvPr/>
        </p:nvSpPr>
        <p:spPr bwMode="auto">
          <a:xfrm>
            <a:off x="8692165" y="2242350"/>
            <a:ext cx="368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Valt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49" name="Rectangle 213"/>
          <p:cNvSpPr>
            <a:spLocks noChangeArrowheads="1"/>
          </p:cNvSpPr>
          <p:nvPr/>
        </p:nvSpPr>
        <p:spPr bwMode="auto">
          <a:xfrm>
            <a:off x="8441382" y="2538471"/>
            <a:ext cx="158967" cy="20759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0" name="Rectangle 214"/>
          <p:cNvSpPr>
            <a:spLocks noChangeArrowheads="1"/>
          </p:cNvSpPr>
          <p:nvPr/>
        </p:nvSpPr>
        <p:spPr bwMode="auto">
          <a:xfrm>
            <a:off x="8642234" y="2500926"/>
            <a:ext cx="396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Vres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1" name="Rectangle 215"/>
          <p:cNvSpPr>
            <a:spLocks noChangeArrowheads="1"/>
          </p:cNvSpPr>
          <p:nvPr/>
        </p:nvSpPr>
        <p:spPr bwMode="auto">
          <a:xfrm>
            <a:off x="8441382" y="2801296"/>
            <a:ext cx="158967" cy="19085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2" name="Rectangle 216"/>
          <p:cNvSpPr>
            <a:spLocks noChangeArrowheads="1"/>
          </p:cNvSpPr>
          <p:nvPr/>
        </p:nvSpPr>
        <p:spPr bwMode="auto">
          <a:xfrm>
            <a:off x="8692626" y="2759503"/>
            <a:ext cx="396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Vcyt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3" name="TextBox 107"/>
          <p:cNvSpPr txBox="1">
            <a:spLocks noChangeArrowheads="1"/>
          </p:cNvSpPr>
          <p:nvPr/>
        </p:nvSpPr>
        <p:spPr bwMode="auto">
          <a:xfrm rot="16200000">
            <a:off x="-925706" y="3644359"/>
            <a:ext cx="2675005" cy="3205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en-US" sz="1600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nmol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О</a:t>
            </a:r>
            <a:r>
              <a:rPr lang="ru-RU" sz="16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/ (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g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DW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min</a:t>
            </a:r>
            <a:r>
              <a:rPr lang="ru-RU" sz="1600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endParaRPr lang="ru-RU" sz="1600" b="1" baseline="-25000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4" name="TextBox 76"/>
          <p:cNvSpPr txBox="1">
            <a:spLocks noChangeArrowheads="1"/>
          </p:cNvSpPr>
          <p:nvPr/>
        </p:nvSpPr>
        <p:spPr bwMode="auto">
          <a:xfrm rot="16200000">
            <a:off x="4016257" y="3684395"/>
            <a:ext cx="2789156" cy="33855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algn="ctr"/>
            <a:r>
              <a:rPr lang="ru-RU" sz="1600" b="1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% </a:t>
            </a:r>
            <a:r>
              <a:rPr lang="en-US" sz="1600" b="1" dirty="0">
                <a:solidFill>
                  <a:srgbClr val="001746"/>
                </a:solidFill>
                <a:latin typeface="Times New Roman" pitchFamily="18" charset="0"/>
                <a:cs typeface="Times New Roman" pitchFamily="18" charset="0"/>
              </a:rPr>
              <a:t>from total respiration</a:t>
            </a:r>
            <a:endParaRPr lang="ru-RU" sz="1600" b="1" dirty="0">
              <a:solidFill>
                <a:srgbClr val="001746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5" name="TextBox 154"/>
          <p:cNvSpPr txBox="1"/>
          <p:nvPr/>
        </p:nvSpPr>
        <p:spPr>
          <a:xfrm>
            <a:off x="3207146" y="6452180"/>
            <a:ext cx="2730520" cy="36119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Temperature, 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56" name="Rectangle 211"/>
          <p:cNvSpPr>
            <a:spLocks noChangeArrowheads="1"/>
          </p:cNvSpPr>
          <p:nvPr/>
        </p:nvSpPr>
        <p:spPr bwMode="auto">
          <a:xfrm>
            <a:off x="8441382" y="4873962"/>
            <a:ext cx="158967" cy="207595"/>
          </a:xfrm>
          <a:prstGeom prst="rect">
            <a:avLst/>
          </a:prstGeom>
          <a:solidFill>
            <a:srgbClr val="FF000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7" name="Rectangle 212"/>
          <p:cNvSpPr>
            <a:spLocks noChangeArrowheads="1"/>
          </p:cNvSpPr>
          <p:nvPr/>
        </p:nvSpPr>
        <p:spPr bwMode="auto">
          <a:xfrm>
            <a:off x="8692165" y="4839441"/>
            <a:ext cx="368695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dirty="0" err="1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Valt</a:t>
            </a:r>
            <a:endParaRPr kumimoji="0" lang="ru-RU" sz="1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58" name="Rectangle 213"/>
          <p:cNvSpPr>
            <a:spLocks noChangeArrowheads="1"/>
          </p:cNvSpPr>
          <p:nvPr/>
        </p:nvSpPr>
        <p:spPr bwMode="auto">
          <a:xfrm>
            <a:off x="8441382" y="5135562"/>
            <a:ext cx="158967" cy="207595"/>
          </a:xfrm>
          <a:prstGeom prst="rect">
            <a:avLst/>
          </a:prstGeom>
          <a:solidFill>
            <a:srgbClr val="00B05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59" name="Rectangle 214"/>
          <p:cNvSpPr>
            <a:spLocks noChangeArrowheads="1"/>
          </p:cNvSpPr>
          <p:nvPr/>
        </p:nvSpPr>
        <p:spPr bwMode="auto">
          <a:xfrm>
            <a:off x="8642234" y="5098017"/>
            <a:ext cx="396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Vres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0" name="Rectangle 215"/>
          <p:cNvSpPr>
            <a:spLocks noChangeArrowheads="1"/>
          </p:cNvSpPr>
          <p:nvPr/>
        </p:nvSpPr>
        <p:spPr bwMode="auto">
          <a:xfrm>
            <a:off x="8441382" y="5398387"/>
            <a:ext cx="158967" cy="190853"/>
          </a:xfrm>
          <a:prstGeom prst="rect">
            <a:avLst/>
          </a:prstGeom>
          <a:solidFill>
            <a:srgbClr val="002060"/>
          </a:solidFill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  <p:sp>
        <p:nvSpPr>
          <p:cNvPr id="161" name="Rectangle 216"/>
          <p:cNvSpPr>
            <a:spLocks noChangeArrowheads="1"/>
          </p:cNvSpPr>
          <p:nvPr/>
        </p:nvSpPr>
        <p:spPr bwMode="auto">
          <a:xfrm>
            <a:off x="8692626" y="5356594"/>
            <a:ext cx="396828" cy="21544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1400" b="1" i="0" u="none" strike="noStrike" cap="none" normalizeH="0" baseline="0" smtClean="0">
                <a:ln>
                  <a:noFill/>
                </a:ln>
                <a:solidFill>
                  <a:srgbClr val="000000"/>
                </a:solidFill>
                <a:effectLst/>
                <a:latin typeface="Times New Roman" pitchFamily="18" charset="0"/>
                <a:cs typeface="Arial" pitchFamily="34" charset="0"/>
              </a:rPr>
              <a:t>Vcyt</a:t>
            </a:r>
            <a:endParaRPr kumimoji="0" lang="ru-RU" sz="1800" b="0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162" name="TextBox 161"/>
          <p:cNvSpPr txBox="1"/>
          <p:nvPr/>
        </p:nvSpPr>
        <p:spPr>
          <a:xfrm>
            <a:off x="3491880" y="3933056"/>
            <a:ext cx="1804117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U. </a:t>
            </a:r>
            <a:r>
              <a:rPr lang="en-US" sz="1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aurantiaco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-</a:t>
            </a:r>
            <a:r>
              <a:rPr lang="en-US" sz="1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atra</a:t>
            </a:r>
            <a:endParaRPr lang="en-US" sz="1600" b="1" i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63" name="TextBox 162"/>
          <p:cNvSpPr txBox="1"/>
          <p:nvPr/>
        </p:nvSpPr>
        <p:spPr>
          <a:xfrm>
            <a:off x="3707904" y="1268760"/>
            <a:ext cx="1224136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R. </a:t>
            </a:r>
            <a:r>
              <a:rPr lang="en-US" sz="1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terebrata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0" y="188640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EFFECT OF THE TEMPERATURE ON THE Q</a:t>
            </a:r>
            <a:r>
              <a:rPr lang="en-US" sz="2000" b="1" baseline="-25000" dirty="0" smtClean="0"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 RESPIRATORY QUOTIENT</a:t>
            </a:r>
            <a:endParaRPr lang="ru-RU" sz="2000" dirty="0"/>
          </a:p>
        </p:txBody>
      </p:sp>
      <p:grpSp>
        <p:nvGrpSpPr>
          <p:cNvPr id="121" name="Группа 120"/>
          <p:cNvGrpSpPr/>
          <p:nvPr/>
        </p:nvGrpSpPr>
        <p:grpSpPr>
          <a:xfrm>
            <a:off x="755577" y="1104441"/>
            <a:ext cx="7428253" cy="5417870"/>
            <a:chOff x="755577" y="1104441"/>
            <a:chExt cx="7428253" cy="5417870"/>
          </a:xfrm>
        </p:grpSpPr>
        <p:grpSp>
          <p:nvGrpSpPr>
            <p:cNvPr id="67" name="Группа 66"/>
            <p:cNvGrpSpPr/>
            <p:nvPr/>
          </p:nvGrpSpPr>
          <p:grpSpPr>
            <a:xfrm>
              <a:off x="755577" y="1104441"/>
              <a:ext cx="7421484" cy="2218261"/>
              <a:chOff x="755577" y="1104441"/>
              <a:chExt cx="7421484" cy="2218261"/>
            </a:xfrm>
          </p:grpSpPr>
          <p:grpSp>
            <p:nvGrpSpPr>
              <p:cNvPr id="65" name="Группа 64"/>
              <p:cNvGrpSpPr/>
              <p:nvPr/>
            </p:nvGrpSpPr>
            <p:grpSpPr>
              <a:xfrm>
                <a:off x="4932040" y="1104441"/>
                <a:ext cx="3245021" cy="2180543"/>
                <a:chOff x="5647459" y="1305235"/>
                <a:chExt cx="3245021" cy="2180543"/>
              </a:xfrm>
            </p:grpSpPr>
            <p:sp>
              <p:nvSpPr>
                <p:cNvPr id="31" name="Freeform 32"/>
                <p:cNvSpPr>
                  <a:spLocks noEditPoints="1"/>
                </p:cNvSpPr>
                <p:nvPr/>
              </p:nvSpPr>
              <p:spPr bwMode="auto">
                <a:xfrm>
                  <a:off x="6110182" y="1828159"/>
                  <a:ext cx="1824537" cy="1382195"/>
                </a:xfrm>
                <a:custGeom>
                  <a:avLst/>
                  <a:gdLst>
                    <a:gd name="T0" fmla="*/ 0 w 1246"/>
                    <a:gd name="T1" fmla="*/ 0 h 1089"/>
                    <a:gd name="T2" fmla="*/ 109 w 1246"/>
                    <a:gd name="T3" fmla="*/ 0 h 1089"/>
                    <a:gd name="T4" fmla="*/ 109 w 1246"/>
                    <a:gd name="T5" fmla="*/ 1089 h 1089"/>
                    <a:gd name="T6" fmla="*/ 0 w 1246"/>
                    <a:gd name="T7" fmla="*/ 1089 h 1089"/>
                    <a:gd name="T8" fmla="*/ 0 w 1246"/>
                    <a:gd name="T9" fmla="*/ 0 h 1089"/>
                    <a:gd name="T10" fmla="*/ 379 w 1246"/>
                    <a:gd name="T11" fmla="*/ 751 h 1089"/>
                    <a:gd name="T12" fmla="*/ 488 w 1246"/>
                    <a:gd name="T13" fmla="*/ 751 h 1089"/>
                    <a:gd name="T14" fmla="*/ 488 w 1246"/>
                    <a:gd name="T15" fmla="*/ 1089 h 1089"/>
                    <a:gd name="T16" fmla="*/ 379 w 1246"/>
                    <a:gd name="T17" fmla="*/ 1089 h 1089"/>
                    <a:gd name="T18" fmla="*/ 379 w 1246"/>
                    <a:gd name="T19" fmla="*/ 751 h 1089"/>
                    <a:gd name="T20" fmla="*/ 759 w 1246"/>
                    <a:gd name="T21" fmla="*/ 528 h 1089"/>
                    <a:gd name="T22" fmla="*/ 867 w 1246"/>
                    <a:gd name="T23" fmla="*/ 528 h 1089"/>
                    <a:gd name="T24" fmla="*/ 867 w 1246"/>
                    <a:gd name="T25" fmla="*/ 1089 h 1089"/>
                    <a:gd name="T26" fmla="*/ 759 w 1246"/>
                    <a:gd name="T27" fmla="*/ 1089 h 1089"/>
                    <a:gd name="T28" fmla="*/ 759 w 1246"/>
                    <a:gd name="T29" fmla="*/ 528 h 1089"/>
                    <a:gd name="T30" fmla="*/ 1138 w 1246"/>
                    <a:gd name="T31" fmla="*/ 924 h 1089"/>
                    <a:gd name="T32" fmla="*/ 1246 w 1246"/>
                    <a:gd name="T33" fmla="*/ 924 h 1089"/>
                    <a:gd name="T34" fmla="*/ 1246 w 1246"/>
                    <a:gd name="T35" fmla="*/ 1089 h 1089"/>
                    <a:gd name="T36" fmla="*/ 1138 w 1246"/>
                    <a:gd name="T37" fmla="*/ 1089 h 1089"/>
                    <a:gd name="T38" fmla="*/ 1138 w 1246"/>
                    <a:gd name="T39" fmla="*/ 924 h 108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46" h="1089">
                      <a:moveTo>
                        <a:pt x="0" y="0"/>
                      </a:moveTo>
                      <a:lnTo>
                        <a:pt x="109" y="0"/>
                      </a:lnTo>
                      <a:lnTo>
                        <a:pt x="109" y="1089"/>
                      </a:lnTo>
                      <a:lnTo>
                        <a:pt x="0" y="1089"/>
                      </a:lnTo>
                      <a:lnTo>
                        <a:pt x="0" y="0"/>
                      </a:lnTo>
                      <a:close/>
                      <a:moveTo>
                        <a:pt x="379" y="751"/>
                      </a:moveTo>
                      <a:lnTo>
                        <a:pt x="488" y="751"/>
                      </a:lnTo>
                      <a:lnTo>
                        <a:pt x="488" y="1089"/>
                      </a:lnTo>
                      <a:lnTo>
                        <a:pt x="379" y="1089"/>
                      </a:lnTo>
                      <a:lnTo>
                        <a:pt x="379" y="751"/>
                      </a:lnTo>
                      <a:close/>
                      <a:moveTo>
                        <a:pt x="759" y="528"/>
                      </a:moveTo>
                      <a:lnTo>
                        <a:pt x="867" y="528"/>
                      </a:lnTo>
                      <a:lnTo>
                        <a:pt x="867" y="1089"/>
                      </a:lnTo>
                      <a:lnTo>
                        <a:pt x="759" y="1089"/>
                      </a:lnTo>
                      <a:lnTo>
                        <a:pt x="759" y="528"/>
                      </a:lnTo>
                      <a:close/>
                      <a:moveTo>
                        <a:pt x="1138" y="924"/>
                      </a:moveTo>
                      <a:lnTo>
                        <a:pt x="1246" y="924"/>
                      </a:lnTo>
                      <a:lnTo>
                        <a:pt x="1246" y="1089"/>
                      </a:lnTo>
                      <a:lnTo>
                        <a:pt x="1138" y="1089"/>
                      </a:lnTo>
                      <a:lnTo>
                        <a:pt x="1138" y="924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2" name="Freeform 33"/>
                <p:cNvSpPr>
                  <a:spLocks noEditPoints="1"/>
                </p:cNvSpPr>
                <p:nvPr/>
              </p:nvSpPr>
              <p:spPr bwMode="auto">
                <a:xfrm>
                  <a:off x="6269793" y="2395506"/>
                  <a:ext cx="1824537" cy="814848"/>
                </a:xfrm>
                <a:custGeom>
                  <a:avLst/>
                  <a:gdLst>
                    <a:gd name="T0" fmla="*/ 0 w 1246"/>
                    <a:gd name="T1" fmla="*/ 271 h 642"/>
                    <a:gd name="T2" fmla="*/ 108 w 1246"/>
                    <a:gd name="T3" fmla="*/ 271 h 642"/>
                    <a:gd name="T4" fmla="*/ 108 w 1246"/>
                    <a:gd name="T5" fmla="*/ 642 h 642"/>
                    <a:gd name="T6" fmla="*/ 0 w 1246"/>
                    <a:gd name="T7" fmla="*/ 642 h 642"/>
                    <a:gd name="T8" fmla="*/ 0 w 1246"/>
                    <a:gd name="T9" fmla="*/ 271 h 642"/>
                    <a:gd name="T10" fmla="*/ 379 w 1246"/>
                    <a:gd name="T11" fmla="*/ 383 h 642"/>
                    <a:gd name="T12" fmla="*/ 487 w 1246"/>
                    <a:gd name="T13" fmla="*/ 383 h 642"/>
                    <a:gd name="T14" fmla="*/ 487 w 1246"/>
                    <a:gd name="T15" fmla="*/ 642 h 642"/>
                    <a:gd name="T16" fmla="*/ 379 w 1246"/>
                    <a:gd name="T17" fmla="*/ 642 h 642"/>
                    <a:gd name="T18" fmla="*/ 379 w 1246"/>
                    <a:gd name="T19" fmla="*/ 383 h 642"/>
                    <a:gd name="T20" fmla="*/ 758 w 1246"/>
                    <a:gd name="T21" fmla="*/ 183 h 642"/>
                    <a:gd name="T22" fmla="*/ 866 w 1246"/>
                    <a:gd name="T23" fmla="*/ 183 h 642"/>
                    <a:gd name="T24" fmla="*/ 866 w 1246"/>
                    <a:gd name="T25" fmla="*/ 642 h 642"/>
                    <a:gd name="T26" fmla="*/ 758 w 1246"/>
                    <a:gd name="T27" fmla="*/ 642 h 642"/>
                    <a:gd name="T28" fmla="*/ 758 w 1246"/>
                    <a:gd name="T29" fmla="*/ 183 h 642"/>
                    <a:gd name="T30" fmla="*/ 1137 w 1246"/>
                    <a:gd name="T31" fmla="*/ 0 h 642"/>
                    <a:gd name="T32" fmla="*/ 1246 w 1246"/>
                    <a:gd name="T33" fmla="*/ 0 h 642"/>
                    <a:gd name="T34" fmla="*/ 1246 w 1246"/>
                    <a:gd name="T35" fmla="*/ 642 h 642"/>
                    <a:gd name="T36" fmla="*/ 1137 w 1246"/>
                    <a:gd name="T37" fmla="*/ 642 h 642"/>
                    <a:gd name="T38" fmla="*/ 1137 w 1246"/>
                    <a:gd name="T39" fmla="*/ 0 h 64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46" h="642">
                      <a:moveTo>
                        <a:pt x="0" y="271"/>
                      </a:moveTo>
                      <a:lnTo>
                        <a:pt x="108" y="271"/>
                      </a:lnTo>
                      <a:lnTo>
                        <a:pt x="108" y="642"/>
                      </a:lnTo>
                      <a:lnTo>
                        <a:pt x="0" y="642"/>
                      </a:lnTo>
                      <a:lnTo>
                        <a:pt x="0" y="271"/>
                      </a:lnTo>
                      <a:close/>
                      <a:moveTo>
                        <a:pt x="379" y="383"/>
                      </a:moveTo>
                      <a:lnTo>
                        <a:pt x="487" y="383"/>
                      </a:lnTo>
                      <a:lnTo>
                        <a:pt x="487" y="642"/>
                      </a:lnTo>
                      <a:lnTo>
                        <a:pt x="379" y="642"/>
                      </a:lnTo>
                      <a:lnTo>
                        <a:pt x="379" y="383"/>
                      </a:lnTo>
                      <a:close/>
                      <a:moveTo>
                        <a:pt x="758" y="183"/>
                      </a:moveTo>
                      <a:lnTo>
                        <a:pt x="866" y="183"/>
                      </a:lnTo>
                      <a:lnTo>
                        <a:pt x="866" y="642"/>
                      </a:lnTo>
                      <a:lnTo>
                        <a:pt x="758" y="642"/>
                      </a:lnTo>
                      <a:lnTo>
                        <a:pt x="758" y="183"/>
                      </a:lnTo>
                      <a:close/>
                      <a:moveTo>
                        <a:pt x="1137" y="0"/>
                      </a:moveTo>
                      <a:lnTo>
                        <a:pt x="1246" y="0"/>
                      </a:lnTo>
                      <a:lnTo>
                        <a:pt x="1246" y="642"/>
                      </a:lnTo>
                      <a:lnTo>
                        <a:pt x="1137" y="642"/>
                      </a:lnTo>
                      <a:lnTo>
                        <a:pt x="1137" y="0"/>
                      </a:lnTo>
                      <a:close/>
                    </a:path>
                  </a:pathLst>
                </a:custGeom>
                <a:solidFill>
                  <a:srgbClr val="FF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3" name="Freeform 34"/>
                <p:cNvSpPr>
                  <a:spLocks noEditPoints="1"/>
                </p:cNvSpPr>
                <p:nvPr/>
              </p:nvSpPr>
              <p:spPr bwMode="auto">
                <a:xfrm>
                  <a:off x="6164362" y="1613659"/>
                  <a:ext cx="51251" cy="429001"/>
                </a:xfrm>
                <a:custGeom>
                  <a:avLst/>
                  <a:gdLst>
                    <a:gd name="T0" fmla="*/ 14 w 35"/>
                    <a:gd name="T1" fmla="*/ 335 h 338"/>
                    <a:gd name="T2" fmla="*/ 14 w 35"/>
                    <a:gd name="T3" fmla="*/ 169 h 338"/>
                    <a:gd name="T4" fmla="*/ 14 w 35"/>
                    <a:gd name="T5" fmla="*/ 3 h 338"/>
                    <a:gd name="T6" fmla="*/ 20 w 35"/>
                    <a:gd name="T7" fmla="*/ 3 h 338"/>
                    <a:gd name="T8" fmla="*/ 20 w 35"/>
                    <a:gd name="T9" fmla="*/ 169 h 338"/>
                    <a:gd name="T10" fmla="*/ 20 w 35"/>
                    <a:gd name="T11" fmla="*/ 335 h 338"/>
                    <a:gd name="T12" fmla="*/ 14 w 35"/>
                    <a:gd name="T13" fmla="*/ 335 h 338"/>
                    <a:gd name="T14" fmla="*/ 0 w 35"/>
                    <a:gd name="T15" fmla="*/ 332 h 338"/>
                    <a:gd name="T16" fmla="*/ 35 w 35"/>
                    <a:gd name="T17" fmla="*/ 332 h 338"/>
                    <a:gd name="T18" fmla="*/ 35 w 35"/>
                    <a:gd name="T19" fmla="*/ 338 h 338"/>
                    <a:gd name="T20" fmla="*/ 0 w 35"/>
                    <a:gd name="T21" fmla="*/ 338 h 338"/>
                    <a:gd name="T22" fmla="*/ 0 w 35"/>
                    <a:gd name="T23" fmla="*/ 332 h 338"/>
                    <a:gd name="T24" fmla="*/ 0 w 35"/>
                    <a:gd name="T25" fmla="*/ 0 h 338"/>
                    <a:gd name="T26" fmla="*/ 35 w 35"/>
                    <a:gd name="T27" fmla="*/ 0 h 338"/>
                    <a:gd name="T28" fmla="*/ 35 w 35"/>
                    <a:gd name="T29" fmla="*/ 6 h 338"/>
                    <a:gd name="T30" fmla="*/ 0 w 35"/>
                    <a:gd name="T31" fmla="*/ 6 h 338"/>
                    <a:gd name="T32" fmla="*/ 0 w 35"/>
                    <a:gd name="T33" fmla="*/ 0 h 33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338">
                      <a:moveTo>
                        <a:pt x="14" y="335"/>
                      </a:moveTo>
                      <a:lnTo>
                        <a:pt x="14" y="169"/>
                      </a:lnTo>
                      <a:lnTo>
                        <a:pt x="14" y="3"/>
                      </a:lnTo>
                      <a:lnTo>
                        <a:pt x="20" y="3"/>
                      </a:lnTo>
                      <a:lnTo>
                        <a:pt x="20" y="169"/>
                      </a:lnTo>
                      <a:lnTo>
                        <a:pt x="20" y="335"/>
                      </a:lnTo>
                      <a:lnTo>
                        <a:pt x="14" y="335"/>
                      </a:lnTo>
                      <a:close/>
                      <a:moveTo>
                        <a:pt x="0" y="332"/>
                      </a:moveTo>
                      <a:lnTo>
                        <a:pt x="35" y="332"/>
                      </a:lnTo>
                      <a:lnTo>
                        <a:pt x="35" y="338"/>
                      </a:lnTo>
                      <a:lnTo>
                        <a:pt x="0" y="338"/>
                      </a:lnTo>
                      <a:lnTo>
                        <a:pt x="0" y="332"/>
                      </a:lnTo>
                      <a:close/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35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4" name="Freeform 35"/>
                <p:cNvSpPr>
                  <a:spLocks noEditPoints="1"/>
                </p:cNvSpPr>
                <p:nvPr/>
              </p:nvSpPr>
              <p:spPr bwMode="auto">
                <a:xfrm>
                  <a:off x="6719337" y="2754699"/>
                  <a:ext cx="51251" cy="54577"/>
                </a:xfrm>
                <a:custGeom>
                  <a:avLst/>
                  <a:gdLst>
                    <a:gd name="T0" fmla="*/ 15 w 35"/>
                    <a:gd name="T1" fmla="*/ 40 h 43"/>
                    <a:gd name="T2" fmla="*/ 15 w 35"/>
                    <a:gd name="T3" fmla="*/ 21 h 43"/>
                    <a:gd name="T4" fmla="*/ 15 w 35"/>
                    <a:gd name="T5" fmla="*/ 3 h 43"/>
                    <a:gd name="T6" fmla="*/ 21 w 35"/>
                    <a:gd name="T7" fmla="*/ 3 h 43"/>
                    <a:gd name="T8" fmla="*/ 21 w 35"/>
                    <a:gd name="T9" fmla="*/ 21 h 43"/>
                    <a:gd name="T10" fmla="*/ 21 w 35"/>
                    <a:gd name="T11" fmla="*/ 40 h 43"/>
                    <a:gd name="T12" fmla="*/ 15 w 35"/>
                    <a:gd name="T13" fmla="*/ 40 h 43"/>
                    <a:gd name="T14" fmla="*/ 0 w 35"/>
                    <a:gd name="T15" fmla="*/ 37 h 43"/>
                    <a:gd name="T16" fmla="*/ 35 w 35"/>
                    <a:gd name="T17" fmla="*/ 37 h 43"/>
                    <a:gd name="T18" fmla="*/ 35 w 35"/>
                    <a:gd name="T19" fmla="*/ 43 h 43"/>
                    <a:gd name="T20" fmla="*/ 0 w 35"/>
                    <a:gd name="T21" fmla="*/ 43 h 43"/>
                    <a:gd name="T22" fmla="*/ 0 w 35"/>
                    <a:gd name="T23" fmla="*/ 37 h 43"/>
                    <a:gd name="T24" fmla="*/ 0 w 35"/>
                    <a:gd name="T25" fmla="*/ 0 h 43"/>
                    <a:gd name="T26" fmla="*/ 35 w 35"/>
                    <a:gd name="T27" fmla="*/ 0 h 43"/>
                    <a:gd name="T28" fmla="*/ 35 w 35"/>
                    <a:gd name="T29" fmla="*/ 5 h 43"/>
                    <a:gd name="T30" fmla="*/ 0 w 35"/>
                    <a:gd name="T31" fmla="*/ 5 h 43"/>
                    <a:gd name="T32" fmla="*/ 0 w 35"/>
                    <a:gd name="T33" fmla="*/ 0 h 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43">
                      <a:moveTo>
                        <a:pt x="15" y="40"/>
                      </a:moveTo>
                      <a:lnTo>
                        <a:pt x="15" y="21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1" y="21"/>
                      </a:lnTo>
                      <a:lnTo>
                        <a:pt x="21" y="40"/>
                      </a:lnTo>
                      <a:lnTo>
                        <a:pt x="15" y="40"/>
                      </a:lnTo>
                      <a:close/>
                      <a:moveTo>
                        <a:pt x="0" y="37"/>
                      </a:moveTo>
                      <a:lnTo>
                        <a:pt x="35" y="37"/>
                      </a:lnTo>
                      <a:lnTo>
                        <a:pt x="35" y="43"/>
                      </a:lnTo>
                      <a:lnTo>
                        <a:pt x="0" y="43"/>
                      </a:lnTo>
                      <a:lnTo>
                        <a:pt x="0" y="37"/>
                      </a:lnTo>
                      <a:close/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3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5" name="Freeform 36"/>
                <p:cNvSpPr>
                  <a:spLocks noEditPoints="1"/>
                </p:cNvSpPr>
                <p:nvPr/>
              </p:nvSpPr>
              <p:spPr bwMode="auto">
                <a:xfrm>
                  <a:off x="7274313" y="2376468"/>
                  <a:ext cx="52715" cy="243693"/>
                </a:xfrm>
                <a:custGeom>
                  <a:avLst/>
                  <a:gdLst>
                    <a:gd name="T0" fmla="*/ 15 w 36"/>
                    <a:gd name="T1" fmla="*/ 189 h 192"/>
                    <a:gd name="T2" fmla="*/ 15 w 36"/>
                    <a:gd name="T3" fmla="*/ 96 h 192"/>
                    <a:gd name="T4" fmla="*/ 15 w 36"/>
                    <a:gd name="T5" fmla="*/ 3 h 192"/>
                    <a:gd name="T6" fmla="*/ 21 w 36"/>
                    <a:gd name="T7" fmla="*/ 3 h 192"/>
                    <a:gd name="T8" fmla="*/ 21 w 36"/>
                    <a:gd name="T9" fmla="*/ 96 h 192"/>
                    <a:gd name="T10" fmla="*/ 21 w 36"/>
                    <a:gd name="T11" fmla="*/ 189 h 192"/>
                    <a:gd name="T12" fmla="*/ 15 w 36"/>
                    <a:gd name="T13" fmla="*/ 189 h 192"/>
                    <a:gd name="T14" fmla="*/ 0 w 36"/>
                    <a:gd name="T15" fmla="*/ 186 h 192"/>
                    <a:gd name="T16" fmla="*/ 36 w 36"/>
                    <a:gd name="T17" fmla="*/ 186 h 192"/>
                    <a:gd name="T18" fmla="*/ 36 w 36"/>
                    <a:gd name="T19" fmla="*/ 192 h 192"/>
                    <a:gd name="T20" fmla="*/ 0 w 36"/>
                    <a:gd name="T21" fmla="*/ 192 h 192"/>
                    <a:gd name="T22" fmla="*/ 0 w 36"/>
                    <a:gd name="T23" fmla="*/ 186 h 192"/>
                    <a:gd name="T24" fmla="*/ 0 w 36"/>
                    <a:gd name="T25" fmla="*/ 0 h 192"/>
                    <a:gd name="T26" fmla="*/ 36 w 36"/>
                    <a:gd name="T27" fmla="*/ 0 h 192"/>
                    <a:gd name="T28" fmla="*/ 36 w 36"/>
                    <a:gd name="T29" fmla="*/ 6 h 192"/>
                    <a:gd name="T30" fmla="*/ 0 w 36"/>
                    <a:gd name="T31" fmla="*/ 6 h 192"/>
                    <a:gd name="T32" fmla="*/ 0 w 36"/>
                    <a:gd name="T33" fmla="*/ 0 h 19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192">
                      <a:moveTo>
                        <a:pt x="15" y="189"/>
                      </a:moveTo>
                      <a:lnTo>
                        <a:pt x="15" y="96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1" y="96"/>
                      </a:lnTo>
                      <a:lnTo>
                        <a:pt x="21" y="189"/>
                      </a:lnTo>
                      <a:lnTo>
                        <a:pt x="15" y="189"/>
                      </a:lnTo>
                      <a:close/>
                      <a:moveTo>
                        <a:pt x="0" y="186"/>
                      </a:moveTo>
                      <a:lnTo>
                        <a:pt x="36" y="186"/>
                      </a:lnTo>
                      <a:lnTo>
                        <a:pt x="36" y="192"/>
                      </a:lnTo>
                      <a:lnTo>
                        <a:pt x="0" y="192"/>
                      </a:lnTo>
                      <a:lnTo>
                        <a:pt x="0" y="186"/>
                      </a:lnTo>
                      <a:close/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6" name="Freeform 37"/>
                <p:cNvSpPr>
                  <a:spLocks noEditPoints="1"/>
                </p:cNvSpPr>
                <p:nvPr/>
              </p:nvSpPr>
              <p:spPr bwMode="auto">
                <a:xfrm>
                  <a:off x="7829288" y="2900661"/>
                  <a:ext cx="54180" cy="199270"/>
                </a:xfrm>
                <a:custGeom>
                  <a:avLst/>
                  <a:gdLst>
                    <a:gd name="T0" fmla="*/ 16 w 37"/>
                    <a:gd name="T1" fmla="*/ 154 h 157"/>
                    <a:gd name="T2" fmla="*/ 16 w 37"/>
                    <a:gd name="T3" fmla="*/ 79 h 157"/>
                    <a:gd name="T4" fmla="*/ 16 w 37"/>
                    <a:gd name="T5" fmla="*/ 3 h 157"/>
                    <a:gd name="T6" fmla="*/ 21 w 37"/>
                    <a:gd name="T7" fmla="*/ 3 h 157"/>
                    <a:gd name="T8" fmla="*/ 21 w 37"/>
                    <a:gd name="T9" fmla="*/ 79 h 157"/>
                    <a:gd name="T10" fmla="*/ 21 w 37"/>
                    <a:gd name="T11" fmla="*/ 154 h 157"/>
                    <a:gd name="T12" fmla="*/ 16 w 37"/>
                    <a:gd name="T13" fmla="*/ 154 h 157"/>
                    <a:gd name="T14" fmla="*/ 0 w 37"/>
                    <a:gd name="T15" fmla="*/ 152 h 157"/>
                    <a:gd name="T16" fmla="*/ 37 w 37"/>
                    <a:gd name="T17" fmla="*/ 152 h 157"/>
                    <a:gd name="T18" fmla="*/ 37 w 37"/>
                    <a:gd name="T19" fmla="*/ 157 h 157"/>
                    <a:gd name="T20" fmla="*/ 0 w 37"/>
                    <a:gd name="T21" fmla="*/ 157 h 157"/>
                    <a:gd name="T22" fmla="*/ 0 w 37"/>
                    <a:gd name="T23" fmla="*/ 152 h 157"/>
                    <a:gd name="T24" fmla="*/ 0 w 37"/>
                    <a:gd name="T25" fmla="*/ 0 h 157"/>
                    <a:gd name="T26" fmla="*/ 37 w 37"/>
                    <a:gd name="T27" fmla="*/ 0 h 157"/>
                    <a:gd name="T28" fmla="*/ 37 w 37"/>
                    <a:gd name="T29" fmla="*/ 6 h 157"/>
                    <a:gd name="T30" fmla="*/ 0 w 37"/>
                    <a:gd name="T31" fmla="*/ 6 h 157"/>
                    <a:gd name="T32" fmla="*/ 0 w 37"/>
                    <a:gd name="T33" fmla="*/ 0 h 15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157">
                      <a:moveTo>
                        <a:pt x="16" y="154"/>
                      </a:moveTo>
                      <a:lnTo>
                        <a:pt x="16" y="79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1" y="79"/>
                      </a:lnTo>
                      <a:lnTo>
                        <a:pt x="21" y="154"/>
                      </a:lnTo>
                      <a:lnTo>
                        <a:pt x="16" y="154"/>
                      </a:lnTo>
                      <a:close/>
                      <a:moveTo>
                        <a:pt x="0" y="152"/>
                      </a:moveTo>
                      <a:lnTo>
                        <a:pt x="37" y="152"/>
                      </a:lnTo>
                      <a:lnTo>
                        <a:pt x="37" y="157"/>
                      </a:lnTo>
                      <a:lnTo>
                        <a:pt x="0" y="157"/>
                      </a:lnTo>
                      <a:lnTo>
                        <a:pt x="0" y="152"/>
                      </a:lnTo>
                      <a:close/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7" name="Freeform 38"/>
                <p:cNvSpPr>
                  <a:spLocks noEditPoints="1"/>
                </p:cNvSpPr>
                <p:nvPr/>
              </p:nvSpPr>
              <p:spPr bwMode="auto">
                <a:xfrm>
                  <a:off x="6322508" y="2691237"/>
                  <a:ext cx="52715" cy="97731"/>
                </a:xfrm>
                <a:custGeom>
                  <a:avLst/>
                  <a:gdLst>
                    <a:gd name="T0" fmla="*/ 15 w 36"/>
                    <a:gd name="T1" fmla="*/ 74 h 77"/>
                    <a:gd name="T2" fmla="*/ 15 w 36"/>
                    <a:gd name="T3" fmla="*/ 38 h 77"/>
                    <a:gd name="T4" fmla="*/ 15 w 36"/>
                    <a:gd name="T5" fmla="*/ 3 h 77"/>
                    <a:gd name="T6" fmla="*/ 20 w 36"/>
                    <a:gd name="T7" fmla="*/ 3 h 77"/>
                    <a:gd name="T8" fmla="*/ 20 w 36"/>
                    <a:gd name="T9" fmla="*/ 38 h 77"/>
                    <a:gd name="T10" fmla="*/ 20 w 36"/>
                    <a:gd name="T11" fmla="*/ 74 h 77"/>
                    <a:gd name="T12" fmla="*/ 15 w 36"/>
                    <a:gd name="T13" fmla="*/ 74 h 77"/>
                    <a:gd name="T14" fmla="*/ 0 w 36"/>
                    <a:gd name="T15" fmla="*/ 71 h 77"/>
                    <a:gd name="T16" fmla="*/ 36 w 36"/>
                    <a:gd name="T17" fmla="*/ 71 h 77"/>
                    <a:gd name="T18" fmla="*/ 36 w 36"/>
                    <a:gd name="T19" fmla="*/ 77 h 77"/>
                    <a:gd name="T20" fmla="*/ 0 w 36"/>
                    <a:gd name="T21" fmla="*/ 77 h 77"/>
                    <a:gd name="T22" fmla="*/ 0 w 36"/>
                    <a:gd name="T23" fmla="*/ 71 h 77"/>
                    <a:gd name="T24" fmla="*/ 0 w 36"/>
                    <a:gd name="T25" fmla="*/ 0 h 77"/>
                    <a:gd name="T26" fmla="*/ 36 w 36"/>
                    <a:gd name="T27" fmla="*/ 0 h 77"/>
                    <a:gd name="T28" fmla="*/ 36 w 36"/>
                    <a:gd name="T29" fmla="*/ 5 h 77"/>
                    <a:gd name="T30" fmla="*/ 0 w 36"/>
                    <a:gd name="T31" fmla="*/ 5 h 77"/>
                    <a:gd name="T32" fmla="*/ 0 w 36"/>
                    <a:gd name="T33" fmla="*/ 0 h 77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77">
                      <a:moveTo>
                        <a:pt x="15" y="74"/>
                      </a:moveTo>
                      <a:lnTo>
                        <a:pt x="15" y="38"/>
                      </a:lnTo>
                      <a:lnTo>
                        <a:pt x="15" y="3"/>
                      </a:lnTo>
                      <a:lnTo>
                        <a:pt x="20" y="3"/>
                      </a:lnTo>
                      <a:lnTo>
                        <a:pt x="20" y="38"/>
                      </a:lnTo>
                      <a:lnTo>
                        <a:pt x="20" y="74"/>
                      </a:lnTo>
                      <a:lnTo>
                        <a:pt x="15" y="74"/>
                      </a:lnTo>
                      <a:close/>
                      <a:moveTo>
                        <a:pt x="0" y="71"/>
                      </a:moveTo>
                      <a:lnTo>
                        <a:pt x="36" y="71"/>
                      </a:lnTo>
                      <a:lnTo>
                        <a:pt x="36" y="77"/>
                      </a:lnTo>
                      <a:lnTo>
                        <a:pt x="0" y="77"/>
                      </a:lnTo>
                      <a:lnTo>
                        <a:pt x="0" y="71"/>
                      </a:lnTo>
                      <a:close/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8" name="Freeform 39"/>
                <p:cNvSpPr>
                  <a:spLocks noEditPoints="1"/>
                </p:cNvSpPr>
                <p:nvPr/>
              </p:nvSpPr>
              <p:spPr bwMode="auto">
                <a:xfrm>
                  <a:off x="6877484" y="2867661"/>
                  <a:ext cx="52715" cy="29192"/>
                </a:xfrm>
                <a:custGeom>
                  <a:avLst/>
                  <a:gdLst>
                    <a:gd name="T0" fmla="*/ 15 w 36"/>
                    <a:gd name="T1" fmla="*/ 20 h 23"/>
                    <a:gd name="T2" fmla="*/ 15 w 36"/>
                    <a:gd name="T3" fmla="*/ 11 h 23"/>
                    <a:gd name="T4" fmla="*/ 15 w 36"/>
                    <a:gd name="T5" fmla="*/ 3 h 23"/>
                    <a:gd name="T6" fmla="*/ 20 w 36"/>
                    <a:gd name="T7" fmla="*/ 3 h 23"/>
                    <a:gd name="T8" fmla="*/ 20 w 36"/>
                    <a:gd name="T9" fmla="*/ 11 h 23"/>
                    <a:gd name="T10" fmla="*/ 20 w 36"/>
                    <a:gd name="T11" fmla="*/ 20 h 23"/>
                    <a:gd name="T12" fmla="*/ 15 w 36"/>
                    <a:gd name="T13" fmla="*/ 20 h 23"/>
                    <a:gd name="T14" fmla="*/ 0 w 36"/>
                    <a:gd name="T15" fmla="*/ 17 h 23"/>
                    <a:gd name="T16" fmla="*/ 36 w 36"/>
                    <a:gd name="T17" fmla="*/ 17 h 23"/>
                    <a:gd name="T18" fmla="*/ 36 w 36"/>
                    <a:gd name="T19" fmla="*/ 23 h 23"/>
                    <a:gd name="T20" fmla="*/ 0 w 36"/>
                    <a:gd name="T21" fmla="*/ 23 h 23"/>
                    <a:gd name="T22" fmla="*/ 0 w 36"/>
                    <a:gd name="T23" fmla="*/ 17 h 23"/>
                    <a:gd name="T24" fmla="*/ 0 w 36"/>
                    <a:gd name="T25" fmla="*/ 0 h 23"/>
                    <a:gd name="T26" fmla="*/ 36 w 36"/>
                    <a:gd name="T27" fmla="*/ 0 h 23"/>
                    <a:gd name="T28" fmla="*/ 36 w 36"/>
                    <a:gd name="T29" fmla="*/ 6 h 23"/>
                    <a:gd name="T30" fmla="*/ 0 w 36"/>
                    <a:gd name="T31" fmla="*/ 6 h 23"/>
                    <a:gd name="T32" fmla="*/ 0 w 36"/>
                    <a:gd name="T33" fmla="*/ 0 h 2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3">
                      <a:moveTo>
                        <a:pt x="15" y="20"/>
                      </a:moveTo>
                      <a:lnTo>
                        <a:pt x="15" y="11"/>
                      </a:lnTo>
                      <a:lnTo>
                        <a:pt x="15" y="3"/>
                      </a:lnTo>
                      <a:lnTo>
                        <a:pt x="20" y="3"/>
                      </a:lnTo>
                      <a:lnTo>
                        <a:pt x="20" y="11"/>
                      </a:lnTo>
                      <a:lnTo>
                        <a:pt x="20" y="20"/>
                      </a:lnTo>
                      <a:lnTo>
                        <a:pt x="15" y="20"/>
                      </a:lnTo>
                      <a:close/>
                      <a:moveTo>
                        <a:pt x="0" y="17"/>
                      </a:moveTo>
                      <a:lnTo>
                        <a:pt x="36" y="17"/>
                      </a:lnTo>
                      <a:lnTo>
                        <a:pt x="36" y="23"/>
                      </a:lnTo>
                      <a:lnTo>
                        <a:pt x="0" y="23"/>
                      </a:lnTo>
                      <a:lnTo>
                        <a:pt x="0" y="17"/>
                      </a:lnTo>
                      <a:close/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39" name="Freeform 40"/>
                <p:cNvSpPr>
                  <a:spLocks noEditPoints="1"/>
                </p:cNvSpPr>
                <p:nvPr/>
              </p:nvSpPr>
              <p:spPr bwMode="auto">
                <a:xfrm>
                  <a:off x="7432459" y="2405660"/>
                  <a:ext cx="52715" cy="445501"/>
                </a:xfrm>
                <a:custGeom>
                  <a:avLst/>
                  <a:gdLst>
                    <a:gd name="T0" fmla="*/ 16 w 36"/>
                    <a:gd name="T1" fmla="*/ 348 h 351"/>
                    <a:gd name="T2" fmla="*/ 16 w 36"/>
                    <a:gd name="T3" fmla="*/ 175 h 351"/>
                    <a:gd name="T4" fmla="*/ 16 w 36"/>
                    <a:gd name="T5" fmla="*/ 3 h 351"/>
                    <a:gd name="T6" fmla="*/ 22 w 36"/>
                    <a:gd name="T7" fmla="*/ 3 h 351"/>
                    <a:gd name="T8" fmla="*/ 22 w 36"/>
                    <a:gd name="T9" fmla="*/ 175 h 351"/>
                    <a:gd name="T10" fmla="*/ 22 w 36"/>
                    <a:gd name="T11" fmla="*/ 348 h 351"/>
                    <a:gd name="T12" fmla="*/ 16 w 36"/>
                    <a:gd name="T13" fmla="*/ 348 h 351"/>
                    <a:gd name="T14" fmla="*/ 0 w 36"/>
                    <a:gd name="T15" fmla="*/ 345 h 351"/>
                    <a:gd name="T16" fmla="*/ 36 w 36"/>
                    <a:gd name="T17" fmla="*/ 345 h 351"/>
                    <a:gd name="T18" fmla="*/ 36 w 36"/>
                    <a:gd name="T19" fmla="*/ 351 h 351"/>
                    <a:gd name="T20" fmla="*/ 0 w 36"/>
                    <a:gd name="T21" fmla="*/ 351 h 351"/>
                    <a:gd name="T22" fmla="*/ 0 w 36"/>
                    <a:gd name="T23" fmla="*/ 345 h 351"/>
                    <a:gd name="T24" fmla="*/ 0 w 36"/>
                    <a:gd name="T25" fmla="*/ 0 h 351"/>
                    <a:gd name="T26" fmla="*/ 36 w 36"/>
                    <a:gd name="T27" fmla="*/ 0 h 351"/>
                    <a:gd name="T28" fmla="*/ 36 w 36"/>
                    <a:gd name="T29" fmla="*/ 6 h 351"/>
                    <a:gd name="T30" fmla="*/ 0 w 36"/>
                    <a:gd name="T31" fmla="*/ 6 h 351"/>
                    <a:gd name="T32" fmla="*/ 0 w 36"/>
                    <a:gd name="T33" fmla="*/ 0 h 351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351">
                      <a:moveTo>
                        <a:pt x="16" y="348"/>
                      </a:moveTo>
                      <a:lnTo>
                        <a:pt x="16" y="175"/>
                      </a:lnTo>
                      <a:lnTo>
                        <a:pt x="16" y="3"/>
                      </a:lnTo>
                      <a:lnTo>
                        <a:pt x="22" y="3"/>
                      </a:lnTo>
                      <a:lnTo>
                        <a:pt x="22" y="175"/>
                      </a:lnTo>
                      <a:lnTo>
                        <a:pt x="22" y="348"/>
                      </a:lnTo>
                      <a:lnTo>
                        <a:pt x="16" y="348"/>
                      </a:lnTo>
                      <a:close/>
                      <a:moveTo>
                        <a:pt x="0" y="345"/>
                      </a:moveTo>
                      <a:lnTo>
                        <a:pt x="36" y="345"/>
                      </a:lnTo>
                      <a:lnTo>
                        <a:pt x="36" y="351"/>
                      </a:lnTo>
                      <a:lnTo>
                        <a:pt x="0" y="351"/>
                      </a:lnTo>
                      <a:lnTo>
                        <a:pt x="0" y="345"/>
                      </a:lnTo>
                      <a:close/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0" name="Freeform 41"/>
                <p:cNvSpPr>
                  <a:spLocks noEditPoints="1"/>
                </p:cNvSpPr>
                <p:nvPr/>
              </p:nvSpPr>
              <p:spPr bwMode="auto">
                <a:xfrm>
                  <a:off x="7988899" y="2236852"/>
                  <a:ext cx="51251" cy="319847"/>
                </a:xfrm>
                <a:custGeom>
                  <a:avLst/>
                  <a:gdLst>
                    <a:gd name="T0" fmla="*/ 15 w 35"/>
                    <a:gd name="T1" fmla="*/ 249 h 252"/>
                    <a:gd name="T2" fmla="*/ 15 w 35"/>
                    <a:gd name="T3" fmla="*/ 125 h 252"/>
                    <a:gd name="T4" fmla="*/ 15 w 35"/>
                    <a:gd name="T5" fmla="*/ 2 h 252"/>
                    <a:gd name="T6" fmla="*/ 21 w 35"/>
                    <a:gd name="T7" fmla="*/ 2 h 252"/>
                    <a:gd name="T8" fmla="*/ 21 w 35"/>
                    <a:gd name="T9" fmla="*/ 125 h 252"/>
                    <a:gd name="T10" fmla="*/ 21 w 35"/>
                    <a:gd name="T11" fmla="*/ 249 h 252"/>
                    <a:gd name="T12" fmla="*/ 15 w 35"/>
                    <a:gd name="T13" fmla="*/ 249 h 252"/>
                    <a:gd name="T14" fmla="*/ 0 w 35"/>
                    <a:gd name="T15" fmla="*/ 246 h 252"/>
                    <a:gd name="T16" fmla="*/ 35 w 35"/>
                    <a:gd name="T17" fmla="*/ 246 h 252"/>
                    <a:gd name="T18" fmla="*/ 35 w 35"/>
                    <a:gd name="T19" fmla="*/ 252 h 252"/>
                    <a:gd name="T20" fmla="*/ 0 w 35"/>
                    <a:gd name="T21" fmla="*/ 252 h 252"/>
                    <a:gd name="T22" fmla="*/ 0 w 35"/>
                    <a:gd name="T23" fmla="*/ 246 h 252"/>
                    <a:gd name="T24" fmla="*/ 0 w 35"/>
                    <a:gd name="T25" fmla="*/ 0 h 252"/>
                    <a:gd name="T26" fmla="*/ 35 w 35"/>
                    <a:gd name="T27" fmla="*/ 0 h 252"/>
                    <a:gd name="T28" fmla="*/ 35 w 35"/>
                    <a:gd name="T29" fmla="*/ 5 h 252"/>
                    <a:gd name="T30" fmla="*/ 0 w 35"/>
                    <a:gd name="T31" fmla="*/ 5 h 252"/>
                    <a:gd name="T32" fmla="*/ 0 w 35"/>
                    <a:gd name="T33" fmla="*/ 0 h 25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5" h="252">
                      <a:moveTo>
                        <a:pt x="15" y="249"/>
                      </a:moveTo>
                      <a:lnTo>
                        <a:pt x="15" y="125"/>
                      </a:lnTo>
                      <a:lnTo>
                        <a:pt x="15" y="2"/>
                      </a:lnTo>
                      <a:lnTo>
                        <a:pt x="21" y="2"/>
                      </a:lnTo>
                      <a:lnTo>
                        <a:pt x="21" y="125"/>
                      </a:lnTo>
                      <a:lnTo>
                        <a:pt x="21" y="249"/>
                      </a:lnTo>
                      <a:lnTo>
                        <a:pt x="15" y="249"/>
                      </a:lnTo>
                      <a:close/>
                      <a:moveTo>
                        <a:pt x="0" y="246"/>
                      </a:moveTo>
                      <a:lnTo>
                        <a:pt x="35" y="246"/>
                      </a:lnTo>
                      <a:lnTo>
                        <a:pt x="35" y="252"/>
                      </a:lnTo>
                      <a:lnTo>
                        <a:pt x="0" y="252"/>
                      </a:lnTo>
                      <a:lnTo>
                        <a:pt x="0" y="246"/>
                      </a:lnTo>
                      <a:close/>
                      <a:moveTo>
                        <a:pt x="0" y="0"/>
                      </a:moveTo>
                      <a:lnTo>
                        <a:pt x="35" y="0"/>
                      </a:lnTo>
                      <a:lnTo>
                        <a:pt x="35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1" name="Rectangle 42"/>
                <p:cNvSpPr>
                  <a:spLocks noChangeArrowheads="1"/>
                </p:cNvSpPr>
                <p:nvPr/>
              </p:nvSpPr>
              <p:spPr bwMode="auto">
                <a:xfrm>
                  <a:off x="5987180" y="1390274"/>
                  <a:ext cx="7322" cy="1820080"/>
                </a:xfrm>
                <a:prstGeom prst="rect">
                  <a:avLst/>
                </a:pr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2" name="Freeform 43"/>
                <p:cNvSpPr>
                  <a:spLocks noEditPoints="1"/>
                </p:cNvSpPr>
                <p:nvPr/>
              </p:nvSpPr>
              <p:spPr bwMode="auto">
                <a:xfrm>
                  <a:off x="5943250" y="1386466"/>
                  <a:ext cx="48322" cy="1827695"/>
                </a:xfrm>
                <a:custGeom>
                  <a:avLst/>
                  <a:gdLst>
                    <a:gd name="T0" fmla="*/ 0 w 33"/>
                    <a:gd name="T1" fmla="*/ 1434 h 1440"/>
                    <a:gd name="T2" fmla="*/ 33 w 33"/>
                    <a:gd name="T3" fmla="*/ 1434 h 1440"/>
                    <a:gd name="T4" fmla="*/ 33 w 33"/>
                    <a:gd name="T5" fmla="*/ 1440 h 1440"/>
                    <a:gd name="T6" fmla="*/ 0 w 33"/>
                    <a:gd name="T7" fmla="*/ 1440 h 1440"/>
                    <a:gd name="T8" fmla="*/ 0 w 33"/>
                    <a:gd name="T9" fmla="*/ 1434 h 1440"/>
                    <a:gd name="T10" fmla="*/ 0 w 33"/>
                    <a:gd name="T11" fmla="*/ 1148 h 1440"/>
                    <a:gd name="T12" fmla="*/ 33 w 33"/>
                    <a:gd name="T13" fmla="*/ 1148 h 1440"/>
                    <a:gd name="T14" fmla="*/ 33 w 33"/>
                    <a:gd name="T15" fmla="*/ 1154 h 1440"/>
                    <a:gd name="T16" fmla="*/ 0 w 33"/>
                    <a:gd name="T17" fmla="*/ 1154 h 1440"/>
                    <a:gd name="T18" fmla="*/ 0 w 33"/>
                    <a:gd name="T19" fmla="*/ 1148 h 1440"/>
                    <a:gd name="T20" fmla="*/ 0 w 33"/>
                    <a:gd name="T21" fmla="*/ 861 h 1440"/>
                    <a:gd name="T22" fmla="*/ 33 w 33"/>
                    <a:gd name="T23" fmla="*/ 861 h 1440"/>
                    <a:gd name="T24" fmla="*/ 33 w 33"/>
                    <a:gd name="T25" fmla="*/ 866 h 1440"/>
                    <a:gd name="T26" fmla="*/ 0 w 33"/>
                    <a:gd name="T27" fmla="*/ 866 h 1440"/>
                    <a:gd name="T28" fmla="*/ 0 w 33"/>
                    <a:gd name="T29" fmla="*/ 861 h 1440"/>
                    <a:gd name="T30" fmla="*/ 0 w 33"/>
                    <a:gd name="T31" fmla="*/ 574 h 1440"/>
                    <a:gd name="T32" fmla="*/ 33 w 33"/>
                    <a:gd name="T33" fmla="*/ 574 h 1440"/>
                    <a:gd name="T34" fmla="*/ 33 w 33"/>
                    <a:gd name="T35" fmla="*/ 579 h 1440"/>
                    <a:gd name="T36" fmla="*/ 0 w 33"/>
                    <a:gd name="T37" fmla="*/ 579 h 1440"/>
                    <a:gd name="T38" fmla="*/ 0 w 33"/>
                    <a:gd name="T39" fmla="*/ 574 h 1440"/>
                    <a:gd name="T40" fmla="*/ 0 w 33"/>
                    <a:gd name="T41" fmla="*/ 287 h 1440"/>
                    <a:gd name="T42" fmla="*/ 33 w 33"/>
                    <a:gd name="T43" fmla="*/ 287 h 1440"/>
                    <a:gd name="T44" fmla="*/ 33 w 33"/>
                    <a:gd name="T45" fmla="*/ 293 h 1440"/>
                    <a:gd name="T46" fmla="*/ 0 w 33"/>
                    <a:gd name="T47" fmla="*/ 293 h 1440"/>
                    <a:gd name="T48" fmla="*/ 0 w 33"/>
                    <a:gd name="T49" fmla="*/ 287 h 1440"/>
                    <a:gd name="T50" fmla="*/ 0 w 33"/>
                    <a:gd name="T51" fmla="*/ 0 h 1440"/>
                    <a:gd name="T52" fmla="*/ 33 w 33"/>
                    <a:gd name="T53" fmla="*/ 0 h 1440"/>
                    <a:gd name="T54" fmla="*/ 33 w 33"/>
                    <a:gd name="T55" fmla="*/ 6 h 1440"/>
                    <a:gd name="T56" fmla="*/ 0 w 33"/>
                    <a:gd name="T57" fmla="*/ 6 h 1440"/>
                    <a:gd name="T58" fmla="*/ 0 w 33"/>
                    <a:gd name="T59" fmla="*/ 0 h 144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</a:cxnLst>
                  <a:rect l="0" t="0" r="r" b="b"/>
                  <a:pathLst>
                    <a:path w="33" h="1440">
                      <a:moveTo>
                        <a:pt x="0" y="1434"/>
                      </a:moveTo>
                      <a:lnTo>
                        <a:pt x="33" y="1434"/>
                      </a:lnTo>
                      <a:lnTo>
                        <a:pt x="33" y="1440"/>
                      </a:lnTo>
                      <a:lnTo>
                        <a:pt x="0" y="1440"/>
                      </a:lnTo>
                      <a:lnTo>
                        <a:pt x="0" y="1434"/>
                      </a:lnTo>
                      <a:close/>
                      <a:moveTo>
                        <a:pt x="0" y="1148"/>
                      </a:moveTo>
                      <a:lnTo>
                        <a:pt x="33" y="1148"/>
                      </a:lnTo>
                      <a:lnTo>
                        <a:pt x="33" y="1154"/>
                      </a:lnTo>
                      <a:lnTo>
                        <a:pt x="0" y="1154"/>
                      </a:lnTo>
                      <a:lnTo>
                        <a:pt x="0" y="1148"/>
                      </a:lnTo>
                      <a:close/>
                      <a:moveTo>
                        <a:pt x="0" y="861"/>
                      </a:moveTo>
                      <a:lnTo>
                        <a:pt x="33" y="861"/>
                      </a:lnTo>
                      <a:lnTo>
                        <a:pt x="33" y="866"/>
                      </a:lnTo>
                      <a:lnTo>
                        <a:pt x="0" y="866"/>
                      </a:lnTo>
                      <a:lnTo>
                        <a:pt x="0" y="861"/>
                      </a:lnTo>
                      <a:close/>
                      <a:moveTo>
                        <a:pt x="0" y="574"/>
                      </a:moveTo>
                      <a:lnTo>
                        <a:pt x="33" y="574"/>
                      </a:lnTo>
                      <a:lnTo>
                        <a:pt x="33" y="579"/>
                      </a:lnTo>
                      <a:lnTo>
                        <a:pt x="0" y="579"/>
                      </a:lnTo>
                      <a:lnTo>
                        <a:pt x="0" y="574"/>
                      </a:lnTo>
                      <a:close/>
                      <a:moveTo>
                        <a:pt x="0" y="287"/>
                      </a:moveTo>
                      <a:lnTo>
                        <a:pt x="33" y="287"/>
                      </a:lnTo>
                      <a:lnTo>
                        <a:pt x="33" y="293"/>
                      </a:lnTo>
                      <a:lnTo>
                        <a:pt x="0" y="293"/>
                      </a:lnTo>
                      <a:lnTo>
                        <a:pt x="0" y="287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3" name="Rectangle 44"/>
                <p:cNvSpPr>
                  <a:spLocks noChangeArrowheads="1"/>
                </p:cNvSpPr>
                <p:nvPr/>
              </p:nvSpPr>
              <p:spPr bwMode="auto">
                <a:xfrm>
                  <a:off x="5991573" y="3206546"/>
                  <a:ext cx="2221366" cy="7615"/>
                </a:xfrm>
                <a:prstGeom prst="rect">
                  <a:avLst/>
                </a:pr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4" name="Freeform 45"/>
                <p:cNvSpPr>
                  <a:spLocks noEditPoints="1"/>
                </p:cNvSpPr>
                <p:nvPr/>
              </p:nvSpPr>
              <p:spPr bwMode="auto">
                <a:xfrm>
                  <a:off x="5987180" y="3210354"/>
                  <a:ext cx="2230152" cy="41885"/>
                </a:xfrm>
                <a:custGeom>
                  <a:avLst/>
                  <a:gdLst>
                    <a:gd name="T0" fmla="*/ 5 w 1523"/>
                    <a:gd name="T1" fmla="*/ 0 h 33"/>
                    <a:gd name="T2" fmla="*/ 5 w 1523"/>
                    <a:gd name="T3" fmla="*/ 33 h 33"/>
                    <a:gd name="T4" fmla="*/ 0 w 1523"/>
                    <a:gd name="T5" fmla="*/ 33 h 33"/>
                    <a:gd name="T6" fmla="*/ 0 w 1523"/>
                    <a:gd name="T7" fmla="*/ 0 h 33"/>
                    <a:gd name="T8" fmla="*/ 5 w 1523"/>
                    <a:gd name="T9" fmla="*/ 0 h 33"/>
                    <a:gd name="T10" fmla="*/ 385 w 1523"/>
                    <a:gd name="T11" fmla="*/ 0 h 33"/>
                    <a:gd name="T12" fmla="*/ 385 w 1523"/>
                    <a:gd name="T13" fmla="*/ 33 h 33"/>
                    <a:gd name="T14" fmla="*/ 379 w 1523"/>
                    <a:gd name="T15" fmla="*/ 33 h 33"/>
                    <a:gd name="T16" fmla="*/ 379 w 1523"/>
                    <a:gd name="T17" fmla="*/ 0 h 33"/>
                    <a:gd name="T18" fmla="*/ 385 w 1523"/>
                    <a:gd name="T19" fmla="*/ 0 h 33"/>
                    <a:gd name="T20" fmla="*/ 765 w 1523"/>
                    <a:gd name="T21" fmla="*/ 0 h 33"/>
                    <a:gd name="T22" fmla="*/ 765 w 1523"/>
                    <a:gd name="T23" fmla="*/ 33 h 33"/>
                    <a:gd name="T24" fmla="*/ 759 w 1523"/>
                    <a:gd name="T25" fmla="*/ 33 h 33"/>
                    <a:gd name="T26" fmla="*/ 759 w 1523"/>
                    <a:gd name="T27" fmla="*/ 0 h 33"/>
                    <a:gd name="T28" fmla="*/ 765 w 1523"/>
                    <a:gd name="T29" fmla="*/ 0 h 33"/>
                    <a:gd name="T30" fmla="*/ 1144 w 1523"/>
                    <a:gd name="T31" fmla="*/ 0 h 33"/>
                    <a:gd name="T32" fmla="*/ 1144 w 1523"/>
                    <a:gd name="T33" fmla="*/ 33 h 33"/>
                    <a:gd name="T34" fmla="*/ 1138 w 1523"/>
                    <a:gd name="T35" fmla="*/ 33 h 33"/>
                    <a:gd name="T36" fmla="*/ 1138 w 1523"/>
                    <a:gd name="T37" fmla="*/ 0 h 33"/>
                    <a:gd name="T38" fmla="*/ 1144 w 1523"/>
                    <a:gd name="T39" fmla="*/ 0 h 33"/>
                    <a:gd name="T40" fmla="*/ 1523 w 1523"/>
                    <a:gd name="T41" fmla="*/ 0 h 33"/>
                    <a:gd name="T42" fmla="*/ 1523 w 1523"/>
                    <a:gd name="T43" fmla="*/ 33 h 33"/>
                    <a:gd name="T44" fmla="*/ 1517 w 1523"/>
                    <a:gd name="T45" fmla="*/ 33 h 33"/>
                    <a:gd name="T46" fmla="*/ 1517 w 1523"/>
                    <a:gd name="T47" fmla="*/ 0 h 33"/>
                    <a:gd name="T48" fmla="*/ 1523 w 1523"/>
                    <a:gd name="T49" fmla="*/ 0 h 3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3" h="33">
                      <a:moveTo>
                        <a:pt x="5" y="0"/>
                      </a:moveTo>
                      <a:lnTo>
                        <a:pt x="5" y="33"/>
                      </a:lnTo>
                      <a:lnTo>
                        <a:pt x="0" y="33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385" y="0"/>
                      </a:moveTo>
                      <a:lnTo>
                        <a:pt x="385" y="33"/>
                      </a:lnTo>
                      <a:lnTo>
                        <a:pt x="379" y="33"/>
                      </a:lnTo>
                      <a:lnTo>
                        <a:pt x="379" y="0"/>
                      </a:lnTo>
                      <a:lnTo>
                        <a:pt x="385" y="0"/>
                      </a:lnTo>
                      <a:close/>
                      <a:moveTo>
                        <a:pt x="765" y="0"/>
                      </a:moveTo>
                      <a:lnTo>
                        <a:pt x="765" y="33"/>
                      </a:lnTo>
                      <a:lnTo>
                        <a:pt x="759" y="33"/>
                      </a:lnTo>
                      <a:lnTo>
                        <a:pt x="759" y="0"/>
                      </a:lnTo>
                      <a:lnTo>
                        <a:pt x="765" y="0"/>
                      </a:lnTo>
                      <a:close/>
                      <a:moveTo>
                        <a:pt x="1144" y="0"/>
                      </a:moveTo>
                      <a:lnTo>
                        <a:pt x="1144" y="33"/>
                      </a:lnTo>
                      <a:lnTo>
                        <a:pt x="1138" y="33"/>
                      </a:lnTo>
                      <a:lnTo>
                        <a:pt x="1138" y="0"/>
                      </a:lnTo>
                      <a:lnTo>
                        <a:pt x="1144" y="0"/>
                      </a:lnTo>
                      <a:close/>
                      <a:moveTo>
                        <a:pt x="1523" y="0"/>
                      </a:moveTo>
                      <a:lnTo>
                        <a:pt x="1523" y="33"/>
                      </a:lnTo>
                      <a:lnTo>
                        <a:pt x="1517" y="33"/>
                      </a:lnTo>
                      <a:lnTo>
                        <a:pt x="1517" y="0"/>
                      </a:lnTo>
                      <a:lnTo>
                        <a:pt x="1523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45" name="Rectangle 46"/>
                <p:cNvSpPr>
                  <a:spLocks noChangeArrowheads="1"/>
                </p:cNvSpPr>
                <p:nvPr/>
              </p:nvSpPr>
              <p:spPr bwMode="auto">
                <a:xfrm>
                  <a:off x="5773715" y="3124046"/>
                  <a:ext cx="8976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6" name="Rectangle 47"/>
                <p:cNvSpPr>
                  <a:spLocks noChangeArrowheads="1"/>
                </p:cNvSpPr>
                <p:nvPr/>
              </p:nvSpPr>
              <p:spPr bwMode="auto">
                <a:xfrm>
                  <a:off x="5647459" y="2761045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7" name="Rectangle 48"/>
                <p:cNvSpPr>
                  <a:spLocks noChangeArrowheads="1"/>
                </p:cNvSpPr>
                <p:nvPr/>
              </p:nvSpPr>
              <p:spPr bwMode="auto">
                <a:xfrm>
                  <a:off x="5647459" y="2396775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8" name="Rectangle 49"/>
                <p:cNvSpPr>
                  <a:spLocks noChangeArrowheads="1"/>
                </p:cNvSpPr>
                <p:nvPr/>
              </p:nvSpPr>
              <p:spPr bwMode="auto">
                <a:xfrm>
                  <a:off x="5647459" y="2032505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49" name="Rectangle 50"/>
                <p:cNvSpPr>
                  <a:spLocks noChangeArrowheads="1"/>
                </p:cNvSpPr>
                <p:nvPr/>
              </p:nvSpPr>
              <p:spPr bwMode="auto">
                <a:xfrm>
                  <a:off x="5647459" y="1669505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4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0" name="Rectangle 51"/>
                <p:cNvSpPr>
                  <a:spLocks noChangeArrowheads="1"/>
                </p:cNvSpPr>
                <p:nvPr/>
              </p:nvSpPr>
              <p:spPr bwMode="auto">
                <a:xfrm>
                  <a:off x="5647459" y="1305235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1" name="Rectangle 52"/>
                <p:cNvSpPr>
                  <a:spLocks noChangeArrowheads="1"/>
                </p:cNvSpPr>
                <p:nvPr/>
              </p:nvSpPr>
              <p:spPr bwMode="auto">
                <a:xfrm>
                  <a:off x="6118968" y="3291585"/>
                  <a:ext cx="370472" cy="194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5-15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2" name="Rectangle 53"/>
                <p:cNvSpPr>
                  <a:spLocks noChangeArrowheads="1"/>
                </p:cNvSpPr>
                <p:nvPr/>
              </p:nvSpPr>
              <p:spPr bwMode="auto">
                <a:xfrm>
                  <a:off x="6632943" y="3291585"/>
                  <a:ext cx="452473" cy="194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15-25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3" name="Rectangle 54"/>
                <p:cNvSpPr>
                  <a:spLocks noChangeArrowheads="1"/>
                </p:cNvSpPr>
                <p:nvPr/>
              </p:nvSpPr>
              <p:spPr bwMode="auto">
                <a:xfrm>
                  <a:off x="7187918" y="3291585"/>
                  <a:ext cx="453938" cy="194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25-35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4" name="Rectangle 55"/>
                <p:cNvSpPr>
                  <a:spLocks noChangeArrowheads="1"/>
                </p:cNvSpPr>
                <p:nvPr/>
              </p:nvSpPr>
              <p:spPr bwMode="auto">
                <a:xfrm>
                  <a:off x="7744358" y="3291585"/>
                  <a:ext cx="452473" cy="194193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35-40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7" name="Rectangle 211"/>
                <p:cNvSpPr>
                  <a:spLocks noChangeArrowheads="1"/>
                </p:cNvSpPr>
                <p:nvPr/>
              </p:nvSpPr>
              <p:spPr bwMode="auto">
                <a:xfrm>
                  <a:off x="8196832" y="1709237"/>
                  <a:ext cx="206544" cy="207595"/>
                </a:xfrm>
                <a:prstGeom prst="rect">
                  <a:avLst/>
                </a:prstGeom>
                <a:solidFill>
                  <a:srgbClr val="FF00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58" name="Rectangle 212"/>
                <p:cNvSpPr>
                  <a:spLocks noChangeArrowheads="1"/>
                </p:cNvSpPr>
                <p:nvPr/>
              </p:nvSpPr>
              <p:spPr bwMode="auto">
                <a:xfrm>
                  <a:off x="8495191" y="1674716"/>
                  <a:ext cx="368695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err="1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Valt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59" name="Rectangle 215"/>
                <p:cNvSpPr>
                  <a:spLocks noChangeArrowheads="1"/>
                </p:cNvSpPr>
                <p:nvPr/>
              </p:nvSpPr>
              <p:spPr bwMode="auto">
                <a:xfrm>
                  <a:off x="8196832" y="2043730"/>
                  <a:ext cx="206544" cy="190853"/>
                </a:xfrm>
                <a:prstGeom prst="rect">
                  <a:avLst/>
                </a:prstGeom>
                <a:solidFill>
                  <a:srgbClr val="002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0" name="Rectangle 216"/>
                <p:cNvSpPr>
                  <a:spLocks noChangeArrowheads="1"/>
                </p:cNvSpPr>
                <p:nvPr/>
              </p:nvSpPr>
              <p:spPr bwMode="auto">
                <a:xfrm>
                  <a:off x="8495652" y="2001937"/>
                  <a:ext cx="396828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Vcyt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grpSp>
            <p:nvGrpSpPr>
              <p:cNvPr id="56" name="Группа 55"/>
              <p:cNvGrpSpPr/>
              <p:nvPr/>
            </p:nvGrpSpPr>
            <p:grpSpPr>
              <a:xfrm>
                <a:off x="1187624" y="1126929"/>
                <a:ext cx="3270365" cy="2195773"/>
                <a:chOff x="1907704" y="1305235"/>
                <a:chExt cx="3270365" cy="2195773"/>
              </a:xfrm>
            </p:grpSpPr>
            <p:sp>
              <p:nvSpPr>
                <p:cNvPr id="7" name="Freeform 8"/>
                <p:cNvSpPr>
                  <a:spLocks noEditPoints="1"/>
                </p:cNvSpPr>
                <p:nvPr/>
              </p:nvSpPr>
              <p:spPr bwMode="auto">
                <a:xfrm>
                  <a:off x="2418750" y="1688543"/>
                  <a:ext cx="1890431" cy="1526887"/>
                </a:xfrm>
                <a:custGeom>
                  <a:avLst/>
                  <a:gdLst>
                    <a:gd name="T0" fmla="*/ 0 w 1291"/>
                    <a:gd name="T1" fmla="*/ 0 h 1203"/>
                    <a:gd name="T2" fmla="*/ 151 w 1291"/>
                    <a:gd name="T3" fmla="*/ 0 h 1203"/>
                    <a:gd name="T4" fmla="*/ 151 w 1291"/>
                    <a:gd name="T5" fmla="*/ 1203 h 1203"/>
                    <a:gd name="T6" fmla="*/ 0 w 1291"/>
                    <a:gd name="T7" fmla="*/ 1203 h 1203"/>
                    <a:gd name="T8" fmla="*/ 0 w 1291"/>
                    <a:gd name="T9" fmla="*/ 0 h 1203"/>
                    <a:gd name="T10" fmla="*/ 380 w 1291"/>
                    <a:gd name="T11" fmla="*/ 723 h 1203"/>
                    <a:gd name="T12" fmla="*/ 532 w 1291"/>
                    <a:gd name="T13" fmla="*/ 723 h 1203"/>
                    <a:gd name="T14" fmla="*/ 532 w 1291"/>
                    <a:gd name="T15" fmla="*/ 1203 h 1203"/>
                    <a:gd name="T16" fmla="*/ 380 w 1291"/>
                    <a:gd name="T17" fmla="*/ 1203 h 1203"/>
                    <a:gd name="T18" fmla="*/ 380 w 1291"/>
                    <a:gd name="T19" fmla="*/ 723 h 1203"/>
                    <a:gd name="T20" fmla="*/ 759 w 1291"/>
                    <a:gd name="T21" fmla="*/ 387 h 1203"/>
                    <a:gd name="T22" fmla="*/ 911 w 1291"/>
                    <a:gd name="T23" fmla="*/ 387 h 1203"/>
                    <a:gd name="T24" fmla="*/ 911 w 1291"/>
                    <a:gd name="T25" fmla="*/ 1203 h 1203"/>
                    <a:gd name="T26" fmla="*/ 759 w 1291"/>
                    <a:gd name="T27" fmla="*/ 1203 h 1203"/>
                    <a:gd name="T28" fmla="*/ 759 w 1291"/>
                    <a:gd name="T29" fmla="*/ 387 h 1203"/>
                    <a:gd name="T30" fmla="*/ 1139 w 1291"/>
                    <a:gd name="T31" fmla="*/ 704 h 1203"/>
                    <a:gd name="T32" fmla="*/ 1291 w 1291"/>
                    <a:gd name="T33" fmla="*/ 704 h 1203"/>
                    <a:gd name="T34" fmla="*/ 1291 w 1291"/>
                    <a:gd name="T35" fmla="*/ 1203 h 1203"/>
                    <a:gd name="T36" fmla="*/ 1139 w 1291"/>
                    <a:gd name="T37" fmla="*/ 1203 h 1203"/>
                    <a:gd name="T38" fmla="*/ 1139 w 1291"/>
                    <a:gd name="T39" fmla="*/ 704 h 120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</a:cxnLst>
                  <a:rect l="0" t="0" r="r" b="b"/>
                  <a:pathLst>
                    <a:path w="1291" h="1203">
                      <a:moveTo>
                        <a:pt x="0" y="0"/>
                      </a:moveTo>
                      <a:lnTo>
                        <a:pt x="151" y="0"/>
                      </a:lnTo>
                      <a:lnTo>
                        <a:pt x="151" y="1203"/>
                      </a:lnTo>
                      <a:lnTo>
                        <a:pt x="0" y="1203"/>
                      </a:lnTo>
                      <a:lnTo>
                        <a:pt x="0" y="0"/>
                      </a:lnTo>
                      <a:close/>
                      <a:moveTo>
                        <a:pt x="380" y="723"/>
                      </a:moveTo>
                      <a:lnTo>
                        <a:pt x="532" y="723"/>
                      </a:lnTo>
                      <a:lnTo>
                        <a:pt x="532" y="1203"/>
                      </a:lnTo>
                      <a:lnTo>
                        <a:pt x="380" y="1203"/>
                      </a:lnTo>
                      <a:lnTo>
                        <a:pt x="380" y="723"/>
                      </a:lnTo>
                      <a:close/>
                      <a:moveTo>
                        <a:pt x="759" y="387"/>
                      </a:moveTo>
                      <a:lnTo>
                        <a:pt x="911" y="387"/>
                      </a:lnTo>
                      <a:lnTo>
                        <a:pt x="911" y="1203"/>
                      </a:lnTo>
                      <a:lnTo>
                        <a:pt x="759" y="1203"/>
                      </a:lnTo>
                      <a:lnTo>
                        <a:pt x="759" y="387"/>
                      </a:lnTo>
                      <a:close/>
                      <a:moveTo>
                        <a:pt x="1139" y="704"/>
                      </a:moveTo>
                      <a:lnTo>
                        <a:pt x="1291" y="704"/>
                      </a:lnTo>
                      <a:lnTo>
                        <a:pt x="1291" y="1203"/>
                      </a:lnTo>
                      <a:lnTo>
                        <a:pt x="1139" y="1203"/>
                      </a:lnTo>
                      <a:lnTo>
                        <a:pt x="1139" y="704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>
                  <a:noFill/>
                </a:ln>
                <a:extLs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round/>
                      <a:headEnd/>
                      <a:tailEnd/>
                    </a14:hiddenLine>
                  </a:ext>
                </a:extLst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8" name="Freeform 9"/>
                <p:cNvSpPr>
                  <a:spLocks noEditPoints="1"/>
                </p:cNvSpPr>
                <p:nvPr/>
              </p:nvSpPr>
              <p:spPr bwMode="auto">
                <a:xfrm>
                  <a:off x="2502216" y="1540043"/>
                  <a:ext cx="54180" cy="298270"/>
                </a:xfrm>
                <a:custGeom>
                  <a:avLst/>
                  <a:gdLst>
                    <a:gd name="T0" fmla="*/ 16 w 37"/>
                    <a:gd name="T1" fmla="*/ 232 h 235"/>
                    <a:gd name="T2" fmla="*/ 16 w 37"/>
                    <a:gd name="T3" fmla="*/ 117 h 235"/>
                    <a:gd name="T4" fmla="*/ 16 w 37"/>
                    <a:gd name="T5" fmla="*/ 3 h 235"/>
                    <a:gd name="T6" fmla="*/ 21 w 37"/>
                    <a:gd name="T7" fmla="*/ 3 h 235"/>
                    <a:gd name="T8" fmla="*/ 21 w 37"/>
                    <a:gd name="T9" fmla="*/ 117 h 235"/>
                    <a:gd name="T10" fmla="*/ 21 w 37"/>
                    <a:gd name="T11" fmla="*/ 232 h 235"/>
                    <a:gd name="T12" fmla="*/ 16 w 37"/>
                    <a:gd name="T13" fmla="*/ 232 h 235"/>
                    <a:gd name="T14" fmla="*/ 0 w 37"/>
                    <a:gd name="T15" fmla="*/ 229 h 235"/>
                    <a:gd name="T16" fmla="*/ 37 w 37"/>
                    <a:gd name="T17" fmla="*/ 229 h 235"/>
                    <a:gd name="T18" fmla="*/ 37 w 37"/>
                    <a:gd name="T19" fmla="*/ 235 h 235"/>
                    <a:gd name="T20" fmla="*/ 0 w 37"/>
                    <a:gd name="T21" fmla="*/ 235 h 235"/>
                    <a:gd name="T22" fmla="*/ 0 w 37"/>
                    <a:gd name="T23" fmla="*/ 229 h 235"/>
                    <a:gd name="T24" fmla="*/ 0 w 37"/>
                    <a:gd name="T25" fmla="*/ 0 h 235"/>
                    <a:gd name="T26" fmla="*/ 37 w 37"/>
                    <a:gd name="T27" fmla="*/ 0 h 235"/>
                    <a:gd name="T28" fmla="*/ 37 w 37"/>
                    <a:gd name="T29" fmla="*/ 6 h 235"/>
                    <a:gd name="T30" fmla="*/ 0 w 37"/>
                    <a:gd name="T31" fmla="*/ 6 h 235"/>
                    <a:gd name="T32" fmla="*/ 0 w 37"/>
                    <a:gd name="T33" fmla="*/ 0 h 235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7" h="235">
                      <a:moveTo>
                        <a:pt x="16" y="232"/>
                      </a:moveTo>
                      <a:lnTo>
                        <a:pt x="16" y="117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1" y="117"/>
                      </a:lnTo>
                      <a:lnTo>
                        <a:pt x="21" y="232"/>
                      </a:lnTo>
                      <a:lnTo>
                        <a:pt x="16" y="232"/>
                      </a:lnTo>
                      <a:close/>
                      <a:moveTo>
                        <a:pt x="0" y="229"/>
                      </a:moveTo>
                      <a:lnTo>
                        <a:pt x="37" y="229"/>
                      </a:lnTo>
                      <a:lnTo>
                        <a:pt x="37" y="235"/>
                      </a:lnTo>
                      <a:lnTo>
                        <a:pt x="0" y="235"/>
                      </a:lnTo>
                      <a:lnTo>
                        <a:pt x="0" y="229"/>
                      </a:lnTo>
                      <a:close/>
                      <a:moveTo>
                        <a:pt x="0" y="0"/>
                      </a:moveTo>
                      <a:lnTo>
                        <a:pt x="37" y="0"/>
                      </a:lnTo>
                      <a:lnTo>
                        <a:pt x="37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9" name="Freeform 10"/>
                <p:cNvSpPr>
                  <a:spLocks noEditPoints="1"/>
                </p:cNvSpPr>
                <p:nvPr/>
              </p:nvSpPr>
              <p:spPr bwMode="auto">
                <a:xfrm>
                  <a:off x="3058656" y="2574468"/>
                  <a:ext cx="52715" cy="63462"/>
                </a:xfrm>
                <a:custGeom>
                  <a:avLst/>
                  <a:gdLst>
                    <a:gd name="T0" fmla="*/ 16 w 36"/>
                    <a:gd name="T1" fmla="*/ 48 h 50"/>
                    <a:gd name="T2" fmla="*/ 16 w 36"/>
                    <a:gd name="T3" fmla="*/ 25 h 50"/>
                    <a:gd name="T4" fmla="*/ 16 w 36"/>
                    <a:gd name="T5" fmla="*/ 2 h 50"/>
                    <a:gd name="T6" fmla="*/ 22 w 36"/>
                    <a:gd name="T7" fmla="*/ 2 h 50"/>
                    <a:gd name="T8" fmla="*/ 22 w 36"/>
                    <a:gd name="T9" fmla="*/ 25 h 50"/>
                    <a:gd name="T10" fmla="*/ 22 w 36"/>
                    <a:gd name="T11" fmla="*/ 48 h 50"/>
                    <a:gd name="T12" fmla="*/ 16 w 36"/>
                    <a:gd name="T13" fmla="*/ 48 h 50"/>
                    <a:gd name="T14" fmla="*/ 0 w 36"/>
                    <a:gd name="T15" fmla="*/ 45 h 50"/>
                    <a:gd name="T16" fmla="*/ 36 w 36"/>
                    <a:gd name="T17" fmla="*/ 45 h 50"/>
                    <a:gd name="T18" fmla="*/ 36 w 36"/>
                    <a:gd name="T19" fmla="*/ 50 h 50"/>
                    <a:gd name="T20" fmla="*/ 0 w 36"/>
                    <a:gd name="T21" fmla="*/ 50 h 50"/>
                    <a:gd name="T22" fmla="*/ 0 w 36"/>
                    <a:gd name="T23" fmla="*/ 45 h 50"/>
                    <a:gd name="T24" fmla="*/ 0 w 36"/>
                    <a:gd name="T25" fmla="*/ 0 h 50"/>
                    <a:gd name="T26" fmla="*/ 36 w 36"/>
                    <a:gd name="T27" fmla="*/ 0 h 50"/>
                    <a:gd name="T28" fmla="*/ 36 w 36"/>
                    <a:gd name="T29" fmla="*/ 5 h 50"/>
                    <a:gd name="T30" fmla="*/ 0 w 36"/>
                    <a:gd name="T31" fmla="*/ 5 h 50"/>
                    <a:gd name="T32" fmla="*/ 0 w 36"/>
                    <a:gd name="T33" fmla="*/ 0 h 50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50">
                      <a:moveTo>
                        <a:pt x="16" y="48"/>
                      </a:moveTo>
                      <a:lnTo>
                        <a:pt x="16" y="25"/>
                      </a:lnTo>
                      <a:lnTo>
                        <a:pt x="16" y="2"/>
                      </a:lnTo>
                      <a:lnTo>
                        <a:pt x="22" y="2"/>
                      </a:lnTo>
                      <a:lnTo>
                        <a:pt x="22" y="25"/>
                      </a:lnTo>
                      <a:lnTo>
                        <a:pt x="22" y="48"/>
                      </a:lnTo>
                      <a:lnTo>
                        <a:pt x="16" y="48"/>
                      </a:lnTo>
                      <a:close/>
                      <a:moveTo>
                        <a:pt x="0" y="45"/>
                      </a:moveTo>
                      <a:lnTo>
                        <a:pt x="36" y="45"/>
                      </a:lnTo>
                      <a:lnTo>
                        <a:pt x="36" y="50"/>
                      </a:lnTo>
                      <a:lnTo>
                        <a:pt x="0" y="50"/>
                      </a:lnTo>
                      <a:lnTo>
                        <a:pt x="0" y="45"/>
                      </a:lnTo>
                      <a:close/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0" name="Freeform 11"/>
                <p:cNvSpPr>
                  <a:spLocks noEditPoints="1"/>
                </p:cNvSpPr>
                <p:nvPr/>
              </p:nvSpPr>
              <p:spPr bwMode="auto">
                <a:xfrm>
                  <a:off x="3615096" y="1946198"/>
                  <a:ext cx="52715" cy="468347"/>
                </a:xfrm>
                <a:custGeom>
                  <a:avLst/>
                  <a:gdLst>
                    <a:gd name="T0" fmla="*/ 15 w 36"/>
                    <a:gd name="T1" fmla="*/ 366 h 369"/>
                    <a:gd name="T2" fmla="*/ 15 w 36"/>
                    <a:gd name="T3" fmla="*/ 184 h 369"/>
                    <a:gd name="T4" fmla="*/ 15 w 36"/>
                    <a:gd name="T5" fmla="*/ 3 h 369"/>
                    <a:gd name="T6" fmla="*/ 21 w 36"/>
                    <a:gd name="T7" fmla="*/ 3 h 369"/>
                    <a:gd name="T8" fmla="*/ 21 w 36"/>
                    <a:gd name="T9" fmla="*/ 184 h 369"/>
                    <a:gd name="T10" fmla="*/ 21 w 36"/>
                    <a:gd name="T11" fmla="*/ 366 h 369"/>
                    <a:gd name="T12" fmla="*/ 15 w 36"/>
                    <a:gd name="T13" fmla="*/ 366 h 369"/>
                    <a:gd name="T14" fmla="*/ 0 w 36"/>
                    <a:gd name="T15" fmla="*/ 363 h 369"/>
                    <a:gd name="T16" fmla="*/ 36 w 36"/>
                    <a:gd name="T17" fmla="*/ 363 h 369"/>
                    <a:gd name="T18" fmla="*/ 36 w 36"/>
                    <a:gd name="T19" fmla="*/ 369 h 369"/>
                    <a:gd name="T20" fmla="*/ 0 w 36"/>
                    <a:gd name="T21" fmla="*/ 369 h 369"/>
                    <a:gd name="T22" fmla="*/ 0 w 36"/>
                    <a:gd name="T23" fmla="*/ 363 h 369"/>
                    <a:gd name="T24" fmla="*/ 0 w 36"/>
                    <a:gd name="T25" fmla="*/ 0 h 369"/>
                    <a:gd name="T26" fmla="*/ 36 w 36"/>
                    <a:gd name="T27" fmla="*/ 0 h 369"/>
                    <a:gd name="T28" fmla="*/ 36 w 36"/>
                    <a:gd name="T29" fmla="*/ 6 h 369"/>
                    <a:gd name="T30" fmla="*/ 0 w 36"/>
                    <a:gd name="T31" fmla="*/ 6 h 369"/>
                    <a:gd name="T32" fmla="*/ 0 w 36"/>
                    <a:gd name="T33" fmla="*/ 0 h 369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369">
                      <a:moveTo>
                        <a:pt x="15" y="366"/>
                      </a:moveTo>
                      <a:lnTo>
                        <a:pt x="15" y="184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1" y="184"/>
                      </a:lnTo>
                      <a:lnTo>
                        <a:pt x="21" y="366"/>
                      </a:lnTo>
                      <a:lnTo>
                        <a:pt x="15" y="366"/>
                      </a:lnTo>
                      <a:close/>
                      <a:moveTo>
                        <a:pt x="0" y="363"/>
                      </a:moveTo>
                      <a:lnTo>
                        <a:pt x="36" y="363"/>
                      </a:lnTo>
                      <a:lnTo>
                        <a:pt x="36" y="369"/>
                      </a:lnTo>
                      <a:lnTo>
                        <a:pt x="0" y="369"/>
                      </a:lnTo>
                      <a:lnTo>
                        <a:pt x="0" y="363"/>
                      </a:lnTo>
                      <a:close/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1" name="Freeform 12"/>
                <p:cNvSpPr>
                  <a:spLocks noEditPoints="1"/>
                </p:cNvSpPr>
                <p:nvPr/>
              </p:nvSpPr>
              <p:spPr bwMode="auto">
                <a:xfrm>
                  <a:off x="4171535" y="2445006"/>
                  <a:ext cx="52715" cy="276693"/>
                </a:xfrm>
                <a:custGeom>
                  <a:avLst/>
                  <a:gdLst>
                    <a:gd name="T0" fmla="*/ 15 w 36"/>
                    <a:gd name="T1" fmla="*/ 215 h 218"/>
                    <a:gd name="T2" fmla="*/ 15 w 36"/>
                    <a:gd name="T3" fmla="*/ 108 h 218"/>
                    <a:gd name="T4" fmla="*/ 15 w 36"/>
                    <a:gd name="T5" fmla="*/ 3 h 218"/>
                    <a:gd name="T6" fmla="*/ 21 w 36"/>
                    <a:gd name="T7" fmla="*/ 3 h 218"/>
                    <a:gd name="T8" fmla="*/ 21 w 36"/>
                    <a:gd name="T9" fmla="*/ 108 h 218"/>
                    <a:gd name="T10" fmla="*/ 21 w 36"/>
                    <a:gd name="T11" fmla="*/ 215 h 218"/>
                    <a:gd name="T12" fmla="*/ 15 w 36"/>
                    <a:gd name="T13" fmla="*/ 215 h 218"/>
                    <a:gd name="T14" fmla="*/ 0 w 36"/>
                    <a:gd name="T15" fmla="*/ 212 h 218"/>
                    <a:gd name="T16" fmla="*/ 36 w 36"/>
                    <a:gd name="T17" fmla="*/ 212 h 218"/>
                    <a:gd name="T18" fmla="*/ 36 w 36"/>
                    <a:gd name="T19" fmla="*/ 218 h 218"/>
                    <a:gd name="T20" fmla="*/ 0 w 36"/>
                    <a:gd name="T21" fmla="*/ 218 h 218"/>
                    <a:gd name="T22" fmla="*/ 0 w 36"/>
                    <a:gd name="T23" fmla="*/ 212 h 218"/>
                    <a:gd name="T24" fmla="*/ 0 w 36"/>
                    <a:gd name="T25" fmla="*/ 0 h 218"/>
                    <a:gd name="T26" fmla="*/ 36 w 36"/>
                    <a:gd name="T27" fmla="*/ 0 h 218"/>
                    <a:gd name="T28" fmla="*/ 36 w 36"/>
                    <a:gd name="T29" fmla="*/ 6 h 218"/>
                    <a:gd name="T30" fmla="*/ 0 w 36"/>
                    <a:gd name="T31" fmla="*/ 6 h 218"/>
                    <a:gd name="T32" fmla="*/ 0 w 36"/>
                    <a:gd name="T33" fmla="*/ 0 h 218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</a:cxnLst>
                  <a:rect l="0" t="0" r="r" b="b"/>
                  <a:pathLst>
                    <a:path w="36" h="218">
                      <a:moveTo>
                        <a:pt x="15" y="215"/>
                      </a:moveTo>
                      <a:lnTo>
                        <a:pt x="15" y="108"/>
                      </a:lnTo>
                      <a:lnTo>
                        <a:pt x="15" y="3"/>
                      </a:lnTo>
                      <a:lnTo>
                        <a:pt x="21" y="3"/>
                      </a:lnTo>
                      <a:lnTo>
                        <a:pt x="21" y="108"/>
                      </a:lnTo>
                      <a:lnTo>
                        <a:pt x="21" y="215"/>
                      </a:lnTo>
                      <a:lnTo>
                        <a:pt x="15" y="215"/>
                      </a:lnTo>
                      <a:close/>
                      <a:moveTo>
                        <a:pt x="0" y="212"/>
                      </a:moveTo>
                      <a:lnTo>
                        <a:pt x="36" y="212"/>
                      </a:lnTo>
                      <a:lnTo>
                        <a:pt x="36" y="218"/>
                      </a:lnTo>
                      <a:lnTo>
                        <a:pt x="0" y="218"/>
                      </a:lnTo>
                      <a:lnTo>
                        <a:pt x="0" y="212"/>
                      </a:lnTo>
                      <a:close/>
                      <a:moveTo>
                        <a:pt x="0" y="0"/>
                      </a:moveTo>
                      <a:lnTo>
                        <a:pt x="36" y="0"/>
                      </a:lnTo>
                      <a:lnTo>
                        <a:pt x="36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2" name="Rectangle 13"/>
                <p:cNvSpPr>
                  <a:spLocks noChangeArrowheads="1"/>
                </p:cNvSpPr>
                <p:nvPr/>
              </p:nvSpPr>
              <p:spPr bwMode="auto">
                <a:xfrm>
                  <a:off x="2247425" y="1390274"/>
                  <a:ext cx="7322" cy="1825157"/>
                </a:xfrm>
                <a:prstGeom prst="rect">
                  <a:avLst/>
                </a:pr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3" name="Freeform 14"/>
                <p:cNvSpPr>
                  <a:spLocks noEditPoints="1"/>
                </p:cNvSpPr>
                <p:nvPr/>
              </p:nvSpPr>
              <p:spPr bwMode="auto">
                <a:xfrm>
                  <a:off x="2203496" y="1386466"/>
                  <a:ext cx="46858" cy="1831503"/>
                </a:xfrm>
                <a:custGeom>
                  <a:avLst/>
                  <a:gdLst>
                    <a:gd name="T0" fmla="*/ 0 w 32"/>
                    <a:gd name="T1" fmla="*/ 1438 h 1443"/>
                    <a:gd name="T2" fmla="*/ 32 w 32"/>
                    <a:gd name="T3" fmla="*/ 1438 h 1443"/>
                    <a:gd name="T4" fmla="*/ 32 w 32"/>
                    <a:gd name="T5" fmla="*/ 1443 h 1443"/>
                    <a:gd name="T6" fmla="*/ 0 w 32"/>
                    <a:gd name="T7" fmla="*/ 1443 h 1443"/>
                    <a:gd name="T8" fmla="*/ 0 w 32"/>
                    <a:gd name="T9" fmla="*/ 1438 h 1443"/>
                    <a:gd name="T10" fmla="*/ 0 w 32"/>
                    <a:gd name="T11" fmla="*/ 1232 h 1443"/>
                    <a:gd name="T12" fmla="*/ 32 w 32"/>
                    <a:gd name="T13" fmla="*/ 1232 h 1443"/>
                    <a:gd name="T14" fmla="*/ 32 w 32"/>
                    <a:gd name="T15" fmla="*/ 1238 h 1443"/>
                    <a:gd name="T16" fmla="*/ 0 w 32"/>
                    <a:gd name="T17" fmla="*/ 1238 h 1443"/>
                    <a:gd name="T18" fmla="*/ 0 w 32"/>
                    <a:gd name="T19" fmla="*/ 1232 h 1443"/>
                    <a:gd name="T20" fmla="*/ 0 w 32"/>
                    <a:gd name="T21" fmla="*/ 1027 h 1443"/>
                    <a:gd name="T22" fmla="*/ 32 w 32"/>
                    <a:gd name="T23" fmla="*/ 1027 h 1443"/>
                    <a:gd name="T24" fmla="*/ 32 w 32"/>
                    <a:gd name="T25" fmla="*/ 1033 h 1443"/>
                    <a:gd name="T26" fmla="*/ 0 w 32"/>
                    <a:gd name="T27" fmla="*/ 1033 h 1443"/>
                    <a:gd name="T28" fmla="*/ 0 w 32"/>
                    <a:gd name="T29" fmla="*/ 1027 h 1443"/>
                    <a:gd name="T30" fmla="*/ 0 w 32"/>
                    <a:gd name="T31" fmla="*/ 821 h 1443"/>
                    <a:gd name="T32" fmla="*/ 32 w 32"/>
                    <a:gd name="T33" fmla="*/ 821 h 1443"/>
                    <a:gd name="T34" fmla="*/ 32 w 32"/>
                    <a:gd name="T35" fmla="*/ 827 h 1443"/>
                    <a:gd name="T36" fmla="*/ 0 w 32"/>
                    <a:gd name="T37" fmla="*/ 827 h 1443"/>
                    <a:gd name="T38" fmla="*/ 0 w 32"/>
                    <a:gd name="T39" fmla="*/ 821 h 1443"/>
                    <a:gd name="T40" fmla="*/ 0 w 32"/>
                    <a:gd name="T41" fmla="*/ 617 h 1443"/>
                    <a:gd name="T42" fmla="*/ 32 w 32"/>
                    <a:gd name="T43" fmla="*/ 617 h 1443"/>
                    <a:gd name="T44" fmla="*/ 32 w 32"/>
                    <a:gd name="T45" fmla="*/ 623 h 1443"/>
                    <a:gd name="T46" fmla="*/ 0 w 32"/>
                    <a:gd name="T47" fmla="*/ 623 h 1443"/>
                    <a:gd name="T48" fmla="*/ 0 w 32"/>
                    <a:gd name="T49" fmla="*/ 617 h 1443"/>
                    <a:gd name="T50" fmla="*/ 0 w 32"/>
                    <a:gd name="T51" fmla="*/ 411 h 1443"/>
                    <a:gd name="T52" fmla="*/ 32 w 32"/>
                    <a:gd name="T53" fmla="*/ 411 h 1443"/>
                    <a:gd name="T54" fmla="*/ 32 w 32"/>
                    <a:gd name="T55" fmla="*/ 417 h 1443"/>
                    <a:gd name="T56" fmla="*/ 0 w 32"/>
                    <a:gd name="T57" fmla="*/ 417 h 1443"/>
                    <a:gd name="T58" fmla="*/ 0 w 32"/>
                    <a:gd name="T59" fmla="*/ 411 h 1443"/>
                    <a:gd name="T60" fmla="*/ 0 w 32"/>
                    <a:gd name="T61" fmla="*/ 206 h 1443"/>
                    <a:gd name="T62" fmla="*/ 32 w 32"/>
                    <a:gd name="T63" fmla="*/ 206 h 1443"/>
                    <a:gd name="T64" fmla="*/ 32 w 32"/>
                    <a:gd name="T65" fmla="*/ 212 h 1443"/>
                    <a:gd name="T66" fmla="*/ 0 w 32"/>
                    <a:gd name="T67" fmla="*/ 212 h 1443"/>
                    <a:gd name="T68" fmla="*/ 0 w 32"/>
                    <a:gd name="T69" fmla="*/ 206 h 1443"/>
                    <a:gd name="T70" fmla="*/ 0 w 32"/>
                    <a:gd name="T71" fmla="*/ 0 h 1443"/>
                    <a:gd name="T72" fmla="*/ 32 w 32"/>
                    <a:gd name="T73" fmla="*/ 0 h 1443"/>
                    <a:gd name="T74" fmla="*/ 32 w 32"/>
                    <a:gd name="T75" fmla="*/ 6 h 1443"/>
                    <a:gd name="T76" fmla="*/ 0 w 32"/>
                    <a:gd name="T77" fmla="*/ 6 h 1443"/>
                    <a:gd name="T78" fmla="*/ 0 w 32"/>
                    <a:gd name="T79" fmla="*/ 0 h 1443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  <a:cxn ang="0">
                      <a:pos x="T50" y="T51"/>
                    </a:cxn>
                    <a:cxn ang="0">
                      <a:pos x="T52" y="T53"/>
                    </a:cxn>
                    <a:cxn ang="0">
                      <a:pos x="T54" y="T55"/>
                    </a:cxn>
                    <a:cxn ang="0">
                      <a:pos x="T56" y="T57"/>
                    </a:cxn>
                    <a:cxn ang="0">
                      <a:pos x="T58" y="T59"/>
                    </a:cxn>
                    <a:cxn ang="0">
                      <a:pos x="T60" y="T61"/>
                    </a:cxn>
                    <a:cxn ang="0">
                      <a:pos x="T62" y="T63"/>
                    </a:cxn>
                    <a:cxn ang="0">
                      <a:pos x="T64" y="T65"/>
                    </a:cxn>
                    <a:cxn ang="0">
                      <a:pos x="T66" y="T67"/>
                    </a:cxn>
                    <a:cxn ang="0">
                      <a:pos x="T68" y="T69"/>
                    </a:cxn>
                    <a:cxn ang="0">
                      <a:pos x="T70" y="T71"/>
                    </a:cxn>
                    <a:cxn ang="0">
                      <a:pos x="T72" y="T73"/>
                    </a:cxn>
                    <a:cxn ang="0">
                      <a:pos x="T74" y="T75"/>
                    </a:cxn>
                    <a:cxn ang="0">
                      <a:pos x="T76" y="T77"/>
                    </a:cxn>
                    <a:cxn ang="0">
                      <a:pos x="T78" y="T79"/>
                    </a:cxn>
                  </a:cxnLst>
                  <a:rect l="0" t="0" r="r" b="b"/>
                  <a:pathLst>
                    <a:path w="32" h="1443">
                      <a:moveTo>
                        <a:pt x="0" y="1438"/>
                      </a:moveTo>
                      <a:lnTo>
                        <a:pt x="32" y="1438"/>
                      </a:lnTo>
                      <a:lnTo>
                        <a:pt x="32" y="1443"/>
                      </a:lnTo>
                      <a:lnTo>
                        <a:pt x="0" y="1443"/>
                      </a:lnTo>
                      <a:lnTo>
                        <a:pt x="0" y="1438"/>
                      </a:lnTo>
                      <a:close/>
                      <a:moveTo>
                        <a:pt x="0" y="1232"/>
                      </a:moveTo>
                      <a:lnTo>
                        <a:pt x="32" y="1232"/>
                      </a:lnTo>
                      <a:lnTo>
                        <a:pt x="32" y="1238"/>
                      </a:lnTo>
                      <a:lnTo>
                        <a:pt x="0" y="1238"/>
                      </a:lnTo>
                      <a:lnTo>
                        <a:pt x="0" y="1232"/>
                      </a:lnTo>
                      <a:close/>
                      <a:moveTo>
                        <a:pt x="0" y="1027"/>
                      </a:moveTo>
                      <a:lnTo>
                        <a:pt x="32" y="1027"/>
                      </a:lnTo>
                      <a:lnTo>
                        <a:pt x="32" y="1033"/>
                      </a:lnTo>
                      <a:lnTo>
                        <a:pt x="0" y="1033"/>
                      </a:lnTo>
                      <a:lnTo>
                        <a:pt x="0" y="1027"/>
                      </a:lnTo>
                      <a:close/>
                      <a:moveTo>
                        <a:pt x="0" y="821"/>
                      </a:moveTo>
                      <a:lnTo>
                        <a:pt x="32" y="821"/>
                      </a:lnTo>
                      <a:lnTo>
                        <a:pt x="32" y="827"/>
                      </a:lnTo>
                      <a:lnTo>
                        <a:pt x="0" y="827"/>
                      </a:lnTo>
                      <a:lnTo>
                        <a:pt x="0" y="821"/>
                      </a:lnTo>
                      <a:close/>
                      <a:moveTo>
                        <a:pt x="0" y="617"/>
                      </a:moveTo>
                      <a:lnTo>
                        <a:pt x="32" y="617"/>
                      </a:lnTo>
                      <a:lnTo>
                        <a:pt x="32" y="623"/>
                      </a:lnTo>
                      <a:lnTo>
                        <a:pt x="0" y="623"/>
                      </a:lnTo>
                      <a:lnTo>
                        <a:pt x="0" y="617"/>
                      </a:lnTo>
                      <a:close/>
                      <a:moveTo>
                        <a:pt x="0" y="411"/>
                      </a:moveTo>
                      <a:lnTo>
                        <a:pt x="32" y="411"/>
                      </a:lnTo>
                      <a:lnTo>
                        <a:pt x="32" y="417"/>
                      </a:lnTo>
                      <a:lnTo>
                        <a:pt x="0" y="417"/>
                      </a:lnTo>
                      <a:lnTo>
                        <a:pt x="0" y="411"/>
                      </a:lnTo>
                      <a:close/>
                      <a:moveTo>
                        <a:pt x="0" y="206"/>
                      </a:moveTo>
                      <a:lnTo>
                        <a:pt x="32" y="206"/>
                      </a:lnTo>
                      <a:lnTo>
                        <a:pt x="32" y="212"/>
                      </a:lnTo>
                      <a:lnTo>
                        <a:pt x="0" y="212"/>
                      </a:lnTo>
                      <a:lnTo>
                        <a:pt x="0" y="206"/>
                      </a:lnTo>
                      <a:close/>
                      <a:moveTo>
                        <a:pt x="0" y="0"/>
                      </a:moveTo>
                      <a:lnTo>
                        <a:pt x="32" y="0"/>
                      </a:lnTo>
                      <a:lnTo>
                        <a:pt x="32" y="6"/>
                      </a:lnTo>
                      <a:lnTo>
                        <a:pt x="0" y="6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4" name="Rectangle 15"/>
                <p:cNvSpPr>
                  <a:spLocks noChangeArrowheads="1"/>
                </p:cNvSpPr>
                <p:nvPr/>
              </p:nvSpPr>
              <p:spPr bwMode="auto">
                <a:xfrm>
                  <a:off x="2250354" y="3211623"/>
                  <a:ext cx="2225759" cy="6346"/>
                </a:xfrm>
                <a:prstGeom prst="rect">
                  <a:avLst/>
                </a:pr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5" name="Freeform 16"/>
                <p:cNvSpPr>
                  <a:spLocks noEditPoints="1"/>
                </p:cNvSpPr>
                <p:nvPr/>
              </p:nvSpPr>
              <p:spPr bwMode="auto">
                <a:xfrm>
                  <a:off x="2247425" y="3215431"/>
                  <a:ext cx="2233081" cy="40615"/>
                </a:xfrm>
                <a:custGeom>
                  <a:avLst/>
                  <a:gdLst>
                    <a:gd name="T0" fmla="*/ 5 w 1525"/>
                    <a:gd name="T1" fmla="*/ 0 h 32"/>
                    <a:gd name="T2" fmla="*/ 5 w 1525"/>
                    <a:gd name="T3" fmla="*/ 32 h 32"/>
                    <a:gd name="T4" fmla="*/ 0 w 1525"/>
                    <a:gd name="T5" fmla="*/ 32 h 32"/>
                    <a:gd name="T6" fmla="*/ 0 w 1525"/>
                    <a:gd name="T7" fmla="*/ 0 h 32"/>
                    <a:gd name="T8" fmla="*/ 5 w 1525"/>
                    <a:gd name="T9" fmla="*/ 0 h 32"/>
                    <a:gd name="T10" fmla="*/ 386 w 1525"/>
                    <a:gd name="T11" fmla="*/ 0 h 32"/>
                    <a:gd name="T12" fmla="*/ 386 w 1525"/>
                    <a:gd name="T13" fmla="*/ 32 h 32"/>
                    <a:gd name="T14" fmla="*/ 380 w 1525"/>
                    <a:gd name="T15" fmla="*/ 32 h 32"/>
                    <a:gd name="T16" fmla="*/ 380 w 1525"/>
                    <a:gd name="T17" fmla="*/ 0 h 32"/>
                    <a:gd name="T18" fmla="*/ 386 w 1525"/>
                    <a:gd name="T19" fmla="*/ 0 h 32"/>
                    <a:gd name="T20" fmla="*/ 765 w 1525"/>
                    <a:gd name="T21" fmla="*/ 0 h 32"/>
                    <a:gd name="T22" fmla="*/ 765 w 1525"/>
                    <a:gd name="T23" fmla="*/ 32 h 32"/>
                    <a:gd name="T24" fmla="*/ 759 w 1525"/>
                    <a:gd name="T25" fmla="*/ 32 h 32"/>
                    <a:gd name="T26" fmla="*/ 759 w 1525"/>
                    <a:gd name="T27" fmla="*/ 0 h 32"/>
                    <a:gd name="T28" fmla="*/ 765 w 1525"/>
                    <a:gd name="T29" fmla="*/ 0 h 32"/>
                    <a:gd name="T30" fmla="*/ 1145 w 1525"/>
                    <a:gd name="T31" fmla="*/ 0 h 32"/>
                    <a:gd name="T32" fmla="*/ 1145 w 1525"/>
                    <a:gd name="T33" fmla="*/ 32 h 32"/>
                    <a:gd name="T34" fmla="*/ 1139 w 1525"/>
                    <a:gd name="T35" fmla="*/ 32 h 32"/>
                    <a:gd name="T36" fmla="*/ 1139 w 1525"/>
                    <a:gd name="T37" fmla="*/ 0 h 32"/>
                    <a:gd name="T38" fmla="*/ 1145 w 1525"/>
                    <a:gd name="T39" fmla="*/ 0 h 32"/>
                    <a:gd name="T40" fmla="*/ 1525 w 1525"/>
                    <a:gd name="T41" fmla="*/ 0 h 32"/>
                    <a:gd name="T42" fmla="*/ 1525 w 1525"/>
                    <a:gd name="T43" fmla="*/ 32 h 32"/>
                    <a:gd name="T44" fmla="*/ 1519 w 1525"/>
                    <a:gd name="T45" fmla="*/ 32 h 32"/>
                    <a:gd name="T46" fmla="*/ 1519 w 1525"/>
                    <a:gd name="T47" fmla="*/ 0 h 32"/>
                    <a:gd name="T48" fmla="*/ 1525 w 1525"/>
                    <a:gd name="T49" fmla="*/ 0 h 32"/>
                  </a:gdLst>
                  <a:ahLst/>
                  <a:cxnLst>
                    <a:cxn ang="0">
                      <a:pos x="T0" y="T1"/>
                    </a:cxn>
                    <a:cxn ang="0">
                      <a:pos x="T2" y="T3"/>
                    </a:cxn>
                    <a:cxn ang="0">
                      <a:pos x="T4" y="T5"/>
                    </a:cxn>
                    <a:cxn ang="0">
                      <a:pos x="T6" y="T7"/>
                    </a:cxn>
                    <a:cxn ang="0">
                      <a:pos x="T8" y="T9"/>
                    </a:cxn>
                    <a:cxn ang="0">
                      <a:pos x="T10" y="T11"/>
                    </a:cxn>
                    <a:cxn ang="0">
                      <a:pos x="T12" y="T13"/>
                    </a:cxn>
                    <a:cxn ang="0">
                      <a:pos x="T14" y="T15"/>
                    </a:cxn>
                    <a:cxn ang="0">
                      <a:pos x="T16" y="T17"/>
                    </a:cxn>
                    <a:cxn ang="0">
                      <a:pos x="T18" y="T19"/>
                    </a:cxn>
                    <a:cxn ang="0">
                      <a:pos x="T20" y="T21"/>
                    </a:cxn>
                    <a:cxn ang="0">
                      <a:pos x="T22" y="T23"/>
                    </a:cxn>
                    <a:cxn ang="0">
                      <a:pos x="T24" y="T25"/>
                    </a:cxn>
                    <a:cxn ang="0">
                      <a:pos x="T26" y="T27"/>
                    </a:cxn>
                    <a:cxn ang="0">
                      <a:pos x="T28" y="T29"/>
                    </a:cxn>
                    <a:cxn ang="0">
                      <a:pos x="T30" y="T31"/>
                    </a:cxn>
                    <a:cxn ang="0">
                      <a:pos x="T32" y="T33"/>
                    </a:cxn>
                    <a:cxn ang="0">
                      <a:pos x="T34" y="T35"/>
                    </a:cxn>
                    <a:cxn ang="0">
                      <a:pos x="T36" y="T37"/>
                    </a:cxn>
                    <a:cxn ang="0">
                      <a:pos x="T38" y="T39"/>
                    </a:cxn>
                    <a:cxn ang="0">
                      <a:pos x="T40" y="T41"/>
                    </a:cxn>
                    <a:cxn ang="0">
                      <a:pos x="T42" y="T43"/>
                    </a:cxn>
                    <a:cxn ang="0">
                      <a:pos x="T44" y="T45"/>
                    </a:cxn>
                    <a:cxn ang="0">
                      <a:pos x="T46" y="T47"/>
                    </a:cxn>
                    <a:cxn ang="0">
                      <a:pos x="T48" y="T49"/>
                    </a:cxn>
                  </a:cxnLst>
                  <a:rect l="0" t="0" r="r" b="b"/>
                  <a:pathLst>
                    <a:path w="1525" h="32">
                      <a:moveTo>
                        <a:pt x="5" y="0"/>
                      </a:moveTo>
                      <a:lnTo>
                        <a:pt x="5" y="32"/>
                      </a:lnTo>
                      <a:lnTo>
                        <a:pt x="0" y="32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386" y="0"/>
                      </a:moveTo>
                      <a:lnTo>
                        <a:pt x="386" y="32"/>
                      </a:lnTo>
                      <a:lnTo>
                        <a:pt x="380" y="32"/>
                      </a:lnTo>
                      <a:lnTo>
                        <a:pt x="380" y="0"/>
                      </a:lnTo>
                      <a:lnTo>
                        <a:pt x="386" y="0"/>
                      </a:lnTo>
                      <a:close/>
                      <a:moveTo>
                        <a:pt x="765" y="0"/>
                      </a:moveTo>
                      <a:lnTo>
                        <a:pt x="765" y="32"/>
                      </a:lnTo>
                      <a:lnTo>
                        <a:pt x="759" y="32"/>
                      </a:lnTo>
                      <a:lnTo>
                        <a:pt x="759" y="0"/>
                      </a:lnTo>
                      <a:lnTo>
                        <a:pt x="765" y="0"/>
                      </a:lnTo>
                      <a:close/>
                      <a:moveTo>
                        <a:pt x="1145" y="0"/>
                      </a:moveTo>
                      <a:lnTo>
                        <a:pt x="1145" y="32"/>
                      </a:lnTo>
                      <a:lnTo>
                        <a:pt x="1139" y="32"/>
                      </a:lnTo>
                      <a:lnTo>
                        <a:pt x="1139" y="0"/>
                      </a:lnTo>
                      <a:lnTo>
                        <a:pt x="1145" y="0"/>
                      </a:lnTo>
                      <a:close/>
                      <a:moveTo>
                        <a:pt x="1525" y="0"/>
                      </a:moveTo>
                      <a:lnTo>
                        <a:pt x="1525" y="32"/>
                      </a:lnTo>
                      <a:lnTo>
                        <a:pt x="1519" y="32"/>
                      </a:lnTo>
                      <a:lnTo>
                        <a:pt x="1519" y="0"/>
                      </a:lnTo>
                      <a:lnTo>
                        <a:pt x="152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1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16" name="Rectangle 17"/>
                <p:cNvSpPr>
                  <a:spLocks noChangeArrowheads="1"/>
                </p:cNvSpPr>
                <p:nvPr/>
              </p:nvSpPr>
              <p:spPr bwMode="auto">
                <a:xfrm>
                  <a:off x="2033960" y="3130392"/>
                  <a:ext cx="89768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7" name="Rectangle 18"/>
                <p:cNvSpPr>
                  <a:spLocks noChangeArrowheads="1"/>
                </p:cNvSpPr>
                <p:nvPr/>
              </p:nvSpPr>
              <p:spPr bwMode="auto">
                <a:xfrm>
                  <a:off x="1907704" y="2867661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8" name="Rectangle 19"/>
                <p:cNvSpPr>
                  <a:spLocks noChangeArrowheads="1"/>
                </p:cNvSpPr>
                <p:nvPr/>
              </p:nvSpPr>
              <p:spPr bwMode="auto">
                <a:xfrm>
                  <a:off x="1907704" y="2607468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19" name="Rectangle 20"/>
                <p:cNvSpPr>
                  <a:spLocks noChangeArrowheads="1"/>
                </p:cNvSpPr>
                <p:nvPr/>
              </p:nvSpPr>
              <p:spPr bwMode="auto">
                <a:xfrm>
                  <a:off x="1907704" y="2347275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" name="Rectangle 21"/>
                <p:cNvSpPr>
                  <a:spLocks noChangeArrowheads="1"/>
                </p:cNvSpPr>
                <p:nvPr/>
              </p:nvSpPr>
              <p:spPr bwMode="auto">
                <a:xfrm>
                  <a:off x="1907704" y="2087082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1" name="Rectangle 22"/>
                <p:cNvSpPr>
                  <a:spLocks noChangeArrowheads="1"/>
                </p:cNvSpPr>
                <p:nvPr/>
              </p:nvSpPr>
              <p:spPr bwMode="auto">
                <a:xfrm>
                  <a:off x="1907704" y="1825621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</a:t>
                  </a:r>
                  <a:r>
                    <a:rPr lang="en-US" sz="1400" b="1" dirty="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2" name="Rectangle 23"/>
                <p:cNvSpPr>
                  <a:spLocks noChangeArrowheads="1"/>
                </p:cNvSpPr>
                <p:nvPr/>
              </p:nvSpPr>
              <p:spPr bwMode="auto">
                <a:xfrm>
                  <a:off x="1907704" y="1565428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0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3" name="Rectangle 24"/>
                <p:cNvSpPr>
                  <a:spLocks noChangeArrowheads="1"/>
                </p:cNvSpPr>
                <p:nvPr/>
              </p:nvSpPr>
              <p:spPr bwMode="auto">
                <a:xfrm>
                  <a:off x="1907704" y="1305235"/>
                  <a:ext cx="224420" cy="215444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</a:t>
                  </a:r>
                  <a:r>
                    <a:rPr kumimoji="0" lang="en-US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.</a:t>
                  </a: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4" name="Rectangle 25"/>
                <p:cNvSpPr>
                  <a:spLocks noChangeArrowheads="1"/>
                </p:cNvSpPr>
                <p:nvPr/>
              </p:nvSpPr>
              <p:spPr bwMode="auto">
                <a:xfrm>
                  <a:off x="2379214" y="3295392"/>
                  <a:ext cx="396829" cy="205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5-15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5" name="Rectangle 26"/>
                <p:cNvSpPr>
                  <a:spLocks noChangeArrowheads="1"/>
                </p:cNvSpPr>
                <p:nvPr/>
              </p:nvSpPr>
              <p:spPr bwMode="auto">
                <a:xfrm>
                  <a:off x="2894653" y="3295392"/>
                  <a:ext cx="484688" cy="205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15-25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6" name="Rectangle 27"/>
                <p:cNvSpPr>
                  <a:spLocks noChangeArrowheads="1"/>
                </p:cNvSpPr>
                <p:nvPr/>
              </p:nvSpPr>
              <p:spPr bwMode="auto">
                <a:xfrm>
                  <a:off x="3451092" y="3295392"/>
                  <a:ext cx="484688" cy="205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25-35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7" name="Rectangle 28"/>
                <p:cNvSpPr>
                  <a:spLocks noChangeArrowheads="1"/>
                </p:cNvSpPr>
                <p:nvPr/>
              </p:nvSpPr>
              <p:spPr bwMode="auto">
                <a:xfrm>
                  <a:off x="4007532" y="3295392"/>
                  <a:ext cx="484688" cy="205616"/>
                </a:xfrm>
                <a:prstGeom prst="rect">
                  <a:avLst/>
                </a:prstGeom>
                <a:noFill/>
                <a:ln>
                  <a:noFill/>
                </a:ln>
                <a:extLst>
                  <a:ext uri="{909E8E84-426E-40DD-AFC4-6F175D3DCCD1}">
                    <a14:hiddenFill xmlns:a14="http://schemas.microsoft.com/office/drawing/2010/main" xmlns="">
                      <a:solidFill>
                        <a:srgbClr val="FFFFFF"/>
                      </a:solidFill>
                    </a14:hiddenFill>
                  </a:ext>
                  <a:ext uri="{91240B29-F687-4F45-9708-019B960494DF}">
                    <a14:hiddenLine xmlns:a14="http://schemas.microsoft.com/office/drawing/2010/main" xmlns="" w="9525">
                      <a:solidFill>
                        <a:srgbClr val="000000"/>
                      </a:solidFill>
                      <a:miter lim="800000"/>
                      <a:headEnd/>
                      <a:tailEnd/>
                    </a14:hiddenLine>
                  </a:ext>
                </a:extLst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35-40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63" name="Rectangle 211"/>
                <p:cNvSpPr>
                  <a:spLocks noChangeArrowheads="1"/>
                </p:cNvSpPr>
                <p:nvPr/>
              </p:nvSpPr>
              <p:spPr bwMode="auto">
                <a:xfrm>
                  <a:off x="4283968" y="1925261"/>
                  <a:ext cx="247352" cy="207595"/>
                </a:xfrm>
                <a:prstGeom prst="rect">
                  <a:avLst/>
                </a:prstGeom>
                <a:solidFill>
                  <a:schemeClr val="tx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64" name="Rectangle 212"/>
                <p:cNvSpPr>
                  <a:spLocks noChangeArrowheads="1"/>
                </p:cNvSpPr>
                <p:nvPr/>
              </p:nvSpPr>
              <p:spPr bwMode="auto">
                <a:xfrm>
                  <a:off x="4604382" y="1902170"/>
                  <a:ext cx="573687" cy="215444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400" b="1" i="0" u="none" strike="noStrike" cap="none" normalizeH="0" baseline="0" dirty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V</a:t>
                  </a:r>
                  <a:r>
                    <a:rPr lang="en-US" sz="1400" b="1" dirty="0" smtClean="0">
                      <a:solidFill>
                        <a:srgbClr val="000000"/>
                      </a:solidFill>
                      <a:latin typeface="Times New Roman" pitchFamily="18" charset="0"/>
                      <a:cs typeface="Arial" pitchFamily="34" charset="0"/>
                    </a:rPr>
                    <a:t>total</a:t>
                  </a:r>
                  <a:endParaRPr kumimoji="0" lang="ru-RU" sz="1800" b="0" i="0" u="none" strike="noStrike" cap="none" normalizeH="0" baseline="0" dirty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66" name="Прямоугольник 65"/>
              <p:cNvSpPr/>
              <p:nvPr/>
            </p:nvSpPr>
            <p:spPr>
              <a:xfrm rot="16200000">
                <a:off x="681197" y="1977176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b="1" baseline="-25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  <p:sp>
            <p:nvSpPr>
              <p:cNvPr id="68" name="Прямоугольник 67"/>
              <p:cNvSpPr/>
              <p:nvPr/>
            </p:nvSpPr>
            <p:spPr>
              <a:xfrm rot="16200000">
                <a:off x="4497621" y="1976354"/>
                <a:ext cx="518091" cy="369332"/>
              </a:xfrm>
              <a:prstGeom prst="rect">
                <a:avLst/>
              </a:prstGeom>
            </p:spPr>
            <p:txBody>
              <a:bodyPr wrap="none">
                <a:spAutoFit/>
              </a:bodyPr>
              <a:lstStyle/>
              <a:p>
                <a:r>
                  <a:rPr lang="en-US" b="1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Q</a:t>
                </a:r>
                <a:r>
                  <a:rPr lang="en-US" b="1" baseline="-25000" dirty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10</a:t>
                </a:r>
                <a:endParaRPr lang="ru-RU" dirty="0">
                  <a:solidFill>
                    <a:srgbClr val="002060"/>
                  </a:solidFill>
                </a:endParaRPr>
              </a:p>
            </p:txBody>
          </p:sp>
        </p:grpSp>
        <p:sp>
          <p:nvSpPr>
            <p:cNvPr id="70" name="TextBox 69"/>
            <p:cNvSpPr txBox="1"/>
            <p:nvPr/>
          </p:nvSpPr>
          <p:spPr>
            <a:xfrm>
              <a:off x="3204270" y="3212976"/>
              <a:ext cx="273052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Temperature range, </a:t>
              </a:r>
              <a:r>
                <a:rPr lang="en-US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○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69" name="Group 60"/>
            <p:cNvGrpSpPr>
              <a:grpSpLocks noChangeAspect="1"/>
            </p:cNvGrpSpPr>
            <p:nvPr/>
          </p:nvGrpSpPr>
          <p:grpSpPr bwMode="auto">
            <a:xfrm>
              <a:off x="1198844" y="4262410"/>
              <a:ext cx="2599162" cy="2168382"/>
              <a:chOff x="743" y="2247"/>
              <a:chExt cx="1757" cy="1720"/>
            </a:xfrm>
          </p:grpSpPr>
          <p:sp>
            <p:nvSpPr>
              <p:cNvPr id="75" name="Freeform 63"/>
              <p:cNvSpPr>
                <a:spLocks noEditPoints="1"/>
              </p:cNvSpPr>
              <p:nvPr/>
            </p:nvSpPr>
            <p:spPr bwMode="auto">
              <a:xfrm>
                <a:off x="1131" y="2765"/>
                <a:ext cx="1215" cy="986"/>
              </a:xfrm>
              <a:custGeom>
                <a:avLst/>
                <a:gdLst>
                  <a:gd name="T0" fmla="*/ 0 w 1215"/>
                  <a:gd name="T1" fmla="*/ 0 h 986"/>
                  <a:gd name="T2" fmla="*/ 203 w 1215"/>
                  <a:gd name="T3" fmla="*/ 0 h 986"/>
                  <a:gd name="T4" fmla="*/ 203 w 1215"/>
                  <a:gd name="T5" fmla="*/ 986 h 986"/>
                  <a:gd name="T6" fmla="*/ 0 w 1215"/>
                  <a:gd name="T7" fmla="*/ 986 h 986"/>
                  <a:gd name="T8" fmla="*/ 0 w 1215"/>
                  <a:gd name="T9" fmla="*/ 0 h 986"/>
                  <a:gd name="T10" fmla="*/ 506 w 1215"/>
                  <a:gd name="T11" fmla="*/ 369 h 986"/>
                  <a:gd name="T12" fmla="*/ 709 w 1215"/>
                  <a:gd name="T13" fmla="*/ 369 h 986"/>
                  <a:gd name="T14" fmla="*/ 709 w 1215"/>
                  <a:gd name="T15" fmla="*/ 986 h 986"/>
                  <a:gd name="T16" fmla="*/ 506 w 1215"/>
                  <a:gd name="T17" fmla="*/ 986 h 986"/>
                  <a:gd name="T18" fmla="*/ 506 w 1215"/>
                  <a:gd name="T19" fmla="*/ 369 h 986"/>
                  <a:gd name="T20" fmla="*/ 1012 w 1215"/>
                  <a:gd name="T21" fmla="*/ 436 h 986"/>
                  <a:gd name="T22" fmla="*/ 1215 w 1215"/>
                  <a:gd name="T23" fmla="*/ 436 h 986"/>
                  <a:gd name="T24" fmla="*/ 1215 w 1215"/>
                  <a:gd name="T25" fmla="*/ 986 h 986"/>
                  <a:gd name="T26" fmla="*/ 1012 w 1215"/>
                  <a:gd name="T27" fmla="*/ 986 h 986"/>
                  <a:gd name="T28" fmla="*/ 1012 w 1215"/>
                  <a:gd name="T29" fmla="*/ 436 h 986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215" h="986">
                    <a:moveTo>
                      <a:pt x="0" y="0"/>
                    </a:moveTo>
                    <a:lnTo>
                      <a:pt x="203" y="0"/>
                    </a:lnTo>
                    <a:lnTo>
                      <a:pt x="203" y="986"/>
                    </a:lnTo>
                    <a:lnTo>
                      <a:pt x="0" y="986"/>
                    </a:lnTo>
                    <a:lnTo>
                      <a:pt x="0" y="0"/>
                    </a:lnTo>
                    <a:close/>
                    <a:moveTo>
                      <a:pt x="506" y="369"/>
                    </a:moveTo>
                    <a:lnTo>
                      <a:pt x="709" y="369"/>
                    </a:lnTo>
                    <a:lnTo>
                      <a:pt x="709" y="986"/>
                    </a:lnTo>
                    <a:lnTo>
                      <a:pt x="506" y="986"/>
                    </a:lnTo>
                    <a:lnTo>
                      <a:pt x="506" y="369"/>
                    </a:lnTo>
                    <a:close/>
                    <a:moveTo>
                      <a:pt x="1012" y="436"/>
                    </a:moveTo>
                    <a:lnTo>
                      <a:pt x="1215" y="436"/>
                    </a:lnTo>
                    <a:lnTo>
                      <a:pt x="1215" y="986"/>
                    </a:lnTo>
                    <a:lnTo>
                      <a:pt x="1012" y="986"/>
                    </a:lnTo>
                    <a:lnTo>
                      <a:pt x="1012" y="436"/>
                    </a:lnTo>
                    <a:close/>
                  </a:path>
                </a:pathLst>
              </a:custGeom>
              <a:solidFill>
                <a:srgbClr val="00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6" name="Freeform 64"/>
              <p:cNvSpPr>
                <a:spLocks noEditPoints="1"/>
              </p:cNvSpPr>
              <p:nvPr/>
            </p:nvSpPr>
            <p:spPr bwMode="auto">
              <a:xfrm>
                <a:off x="1215" y="2639"/>
                <a:ext cx="35" cy="252"/>
              </a:xfrm>
              <a:custGeom>
                <a:avLst/>
                <a:gdLst>
                  <a:gd name="T0" fmla="*/ 15 w 35"/>
                  <a:gd name="T1" fmla="*/ 249 h 252"/>
                  <a:gd name="T2" fmla="*/ 15 w 35"/>
                  <a:gd name="T3" fmla="*/ 126 h 252"/>
                  <a:gd name="T4" fmla="*/ 15 w 35"/>
                  <a:gd name="T5" fmla="*/ 3 h 252"/>
                  <a:gd name="T6" fmla="*/ 21 w 35"/>
                  <a:gd name="T7" fmla="*/ 3 h 252"/>
                  <a:gd name="T8" fmla="*/ 21 w 35"/>
                  <a:gd name="T9" fmla="*/ 126 h 252"/>
                  <a:gd name="T10" fmla="*/ 21 w 35"/>
                  <a:gd name="T11" fmla="*/ 249 h 252"/>
                  <a:gd name="T12" fmla="*/ 15 w 35"/>
                  <a:gd name="T13" fmla="*/ 249 h 252"/>
                  <a:gd name="T14" fmla="*/ 0 w 35"/>
                  <a:gd name="T15" fmla="*/ 246 h 252"/>
                  <a:gd name="T16" fmla="*/ 35 w 35"/>
                  <a:gd name="T17" fmla="*/ 246 h 252"/>
                  <a:gd name="T18" fmla="*/ 35 w 35"/>
                  <a:gd name="T19" fmla="*/ 252 h 252"/>
                  <a:gd name="T20" fmla="*/ 0 w 35"/>
                  <a:gd name="T21" fmla="*/ 252 h 252"/>
                  <a:gd name="T22" fmla="*/ 0 w 35"/>
                  <a:gd name="T23" fmla="*/ 246 h 252"/>
                  <a:gd name="T24" fmla="*/ 0 w 35"/>
                  <a:gd name="T25" fmla="*/ 0 h 252"/>
                  <a:gd name="T26" fmla="*/ 35 w 35"/>
                  <a:gd name="T27" fmla="*/ 0 h 252"/>
                  <a:gd name="T28" fmla="*/ 35 w 35"/>
                  <a:gd name="T29" fmla="*/ 5 h 252"/>
                  <a:gd name="T30" fmla="*/ 0 w 35"/>
                  <a:gd name="T31" fmla="*/ 5 h 252"/>
                  <a:gd name="T32" fmla="*/ 0 w 35"/>
                  <a:gd name="T33" fmla="*/ 0 h 25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252">
                    <a:moveTo>
                      <a:pt x="15" y="249"/>
                    </a:moveTo>
                    <a:lnTo>
                      <a:pt x="15" y="126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126"/>
                    </a:lnTo>
                    <a:lnTo>
                      <a:pt x="21" y="249"/>
                    </a:lnTo>
                    <a:lnTo>
                      <a:pt x="15" y="249"/>
                    </a:lnTo>
                    <a:close/>
                    <a:moveTo>
                      <a:pt x="0" y="246"/>
                    </a:moveTo>
                    <a:lnTo>
                      <a:pt x="35" y="246"/>
                    </a:lnTo>
                    <a:lnTo>
                      <a:pt x="35" y="252"/>
                    </a:lnTo>
                    <a:lnTo>
                      <a:pt x="0" y="252"/>
                    </a:lnTo>
                    <a:lnTo>
                      <a:pt x="0" y="246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7" name="Freeform 65"/>
              <p:cNvSpPr>
                <a:spLocks noEditPoints="1"/>
              </p:cNvSpPr>
              <p:nvPr/>
            </p:nvSpPr>
            <p:spPr bwMode="auto">
              <a:xfrm>
                <a:off x="1721" y="3050"/>
                <a:ext cx="35" cy="170"/>
              </a:xfrm>
              <a:custGeom>
                <a:avLst/>
                <a:gdLst>
                  <a:gd name="T0" fmla="*/ 15 w 35"/>
                  <a:gd name="T1" fmla="*/ 167 h 170"/>
                  <a:gd name="T2" fmla="*/ 15 w 35"/>
                  <a:gd name="T3" fmla="*/ 84 h 170"/>
                  <a:gd name="T4" fmla="*/ 15 w 35"/>
                  <a:gd name="T5" fmla="*/ 3 h 170"/>
                  <a:gd name="T6" fmla="*/ 21 w 35"/>
                  <a:gd name="T7" fmla="*/ 3 h 170"/>
                  <a:gd name="T8" fmla="*/ 21 w 35"/>
                  <a:gd name="T9" fmla="*/ 84 h 170"/>
                  <a:gd name="T10" fmla="*/ 21 w 35"/>
                  <a:gd name="T11" fmla="*/ 167 h 170"/>
                  <a:gd name="T12" fmla="*/ 15 w 35"/>
                  <a:gd name="T13" fmla="*/ 167 h 170"/>
                  <a:gd name="T14" fmla="*/ 0 w 35"/>
                  <a:gd name="T15" fmla="*/ 164 h 170"/>
                  <a:gd name="T16" fmla="*/ 35 w 35"/>
                  <a:gd name="T17" fmla="*/ 164 h 170"/>
                  <a:gd name="T18" fmla="*/ 35 w 35"/>
                  <a:gd name="T19" fmla="*/ 170 h 170"/>
                  <a:gd name="T20" fmla="*/ 0 w 35"/>
                  <a:gd name="T21" fmla="*/ 170 h 170"/>
                  <a:gd name="T22" fmla="*/ 0 w 35"/>
                  <a:gd name="T23" fmla="*/ 164 h 170"/>
                  <a:gd name="T24" fmla="*/ 0 w 35"/>
                  <a:gd name="T25" fmla="*/ 0 h 170"/>
                  <a:gd name="T26" fmla="*/ 35 w 35"/>
                  <a:gd name="T27" fmla="*/ 0 h 170"/>
                  <a:gd name="T28" fmla="*/ 35 w 35"/>
                  <a:gd name="T29" fmla="*/ 5 h 170"/>
                  <a:gd name="T30" fmla="*/ 0 w 35"/>
                  <a:gd name="T31" fmla="*/ 5 h 170"/>
                  <a:gd name="T32" fmla="*/ 0 w 35"/>
                  <a:gd name="T33" fmla="*/ 0 h 17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70">
                    <a:moveTo>
                      <a:pt x="15" y="167"/>
                    </a:moveTo>
                    <a:lnTo>
                      <a:pt x="15" y="84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84"/>
                    </a:lnTo>
                    <a:lnTo>
                      <a:pt x="21" y="167"/>
                    </a:lnTo>
                    <a:lnTo>
                      <a:pt x="15" y="167"/>
                    </a:lnTo>
                    <a:close/>
                    <a:moveTo>
                      <a:pt x="0" y="164"/>
                    </a:moveTo>
                    <a:lnTo>
                      <a:pt x="35" y="164"/>
                    </a:lnTo>
                    <a:lnTo>
                      <a:pt x="35" y="170"/>
                    </a:lnTo>
                    <a:lnTo>
                      <a:pt x="0" y="170"/>
                    </a:lnTo>
                    <a:lnTo>
                      <a:pt x="0" y="164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8" name="Freeform 66"/>
              <p:cNvSpPr>
                <a:spLocks noEditPoints="1"/>
              </p:cNvSpPr>
              <p:nvPr/>
            </p:nvSpPr>
            <p:spPr bwMode="auto">
              <a:xfrm>
                <a:off x="2227" y="3157"/>
                <a:ext cx="35" cy="89"/>
              </a:xfrm>
              <a:custGeom>
                <a:avLst/>
                <a:gdLst>
                  <a:gd name="T0" fmla="*/ 14 w 35"/>
                  <a:gd name="T1" fmla="*/ 86 h 89"/>
                  <a:gd name="T2" fmla="*/ 14 w 35"/>
                  <a:gd name="T3" fmla="*/ 44 h 89"/>
                  <a:gd name="T4" fmla="*/ 14 w 35"/>
                  <a:gd name="T5" fmla="*/ 3 h 89"/>
                  <a:gd name="T6" fmla="*/ 20 w 35"/>
                  <a:gd name="T7" fmla="*/ 3 h 89"/>
                  <a:gd name="T8" fmla="*/ 20 w 35"/>
                  <a:gd name="T9" fmla="*/ 44 h 89"/>
                  <a:gd name="T10" fmla="*/ 20 w 35"/>
                  <a:gd name="T11" fmla="*/ 86 h 89"/>
                  <a:gd name="T12" fmla="*/ 14 w 35"/>
                  <a:gd name="T13" fmla="*/ 86 h 89"/>
                  <a:gd name="T14" fmla="*/ 0 w 35"/>
                  <a:gd name="T15" fmla="*/ 83 h 89"/>
                  <a:gd name="T16" fmla="*/ 35 w 35"/>
                  <a:gd name="T17" fmla="*/ 83 h 89"/>
                  <a:gd name="T18" fmla="*/ 35 w 35"/>
                  <a:gd name="T19" fmla="*/ 89 h 89"/>
                  <a:gd name="T20" fmla="*/ 0 w 35"/>
                  <a:gd name="T21" fmla="*/ 89 h 89"/>
                  <a:gd name="T22" fmla="*/ 0 w 35"/>
                  <a:gd name="T23" fmla="*/ 83 h 89"/>
                  <a:gd name="T24" fmla="*/ 0 w 35"/>
                  <a:gd name="T25" fmla="*/ 0 h 89"/>
                  <a:gd name="T26" fmla="*/ 35 w 35"/>
                  <a:gd name="T27" fmla="*/ 0 h 89"/>
                  <a:gd name="T28" fmla="*/ 35 w 35"/>
                  <a:gd name="T29" fmla="*/ 6 h 89"/>
                  <a:gd name="T30" fmla="*/ 0 w 35"/>
                  <a:gd name="T31" fmla="*/ 6 h 89"/>
                  <a:gd name="T32" fmla="*/ 0 w 35"/>
                  <a:gd name="T33" fmla="*/ 0 h 8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89">
                    <a:moveTo>
                      <a:pt x="14" y="86"/>
                    </a:moveTo>
                    <a:lnTo>
                      <a:pt x="14" y="44"/>
                    </a:lnTo>
                    <a:lnTo>
                      <a:pt x="14" y="3"/>
                    </a:lnTo>
                    <a:lnTo>
                      <a:pt x="20" y="3"/>
                    </a:lnTo>
                    <a:lnTo>
                      <a:pt x="20" y="44"/>
                    </a:lnTo>
                    <a:lnTo>
                      <a:pt x="20" y="86"/>
                    </a:lnTo>
                    <a:lnTo>
                      <a:pt x="14" y="86"/>
                    </a:lnTo>
                    <a:close/>
                    <a:moveTo>
                      <a:pt x="0" y="83"/>
                    </a:moveTo>
                    <a:lnTo>
                      <a:pt x="35" y="83"/>
                    </a:lnTo>
                    <a:lnTo>
                      <a:pt x="35" y="89"/>
                    </a:lnTo>
                    <a:lnTo>
                      <a:pt x="0" y="89"/>
                    </a:lnTo>
                    <a:lnTo>
                      <a:pt x="0" y="83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79" name="Rectangle 67"/>
              <p:cNvSpPr>
                <a:spLocks noChangeArrowheads="1"/>
              </p:cNvSpPr>
              <p:nvPr/>
            </p:nvSpPr>
            <p:spPr bwMode="auto">
              <a:xfrm>
                <a:off x="977" y="2313"/>
                <a:ext cx="5" cy="1438"/>
              </a:xfrm>
              <a:prstGeom prst="rect">
                <a:avLst/>
              </a:pr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0" name="Freeform 68"/>
              <p:cNvSpPr>
                <a:spLocks noEditPoints="1"/>
              </p:cNvSpPr>
              <p:nvPr/>
            </p:nvSpPr>
            <p:spPr bwMode="auto">
              <a:xfrm>
                <a:off x="947" y="2310"/>
                <a:ext cx="32" cy="1443"/>
              </a:xfrm>
              <a:custGeom>
                <a:avLst/>
                <a:gdLst>
                  <a:gd name="T0" fmla="*/ 0 w 32"/>
                  <a:gd name="T1" fmla="*/ 1438 h 1443"/>
                  <a:gd name="T2" fmla="*/ 32 w 32"/>
                  <a:gd name="T3" fmla="*/ 1438 h 1443"/>
                  <a:gd name="T4" fmla="*/ 32 w 32"/>
                  <a:gd name="T5" fmla="*/ 1443 h 1443"/>
                  <a:gd name="T6" fmla="*/ 0 w 32"/>
                  <a:gd name="T7" fmla="*/ 1443 h 1443"/>
                  <a:gd name="T8" fmla="*/ 0 w 32"/>
                  <a:gd name="T9" fmla="*/ 1438 h 1443"/>
                  <a:gd name="T10" fmla="*/ 0 w 32"/>
                  <a:gd name="T11" fmla="*/ 1232 h 1443"/>
                  <a:gd name="T12" fmla="*/ 32 w 32"/>
                  <a:gd name="T13" fmla="*/ 1232 h 1443"/>
                  <a:gd name="T14" fmla="*/ 32 w 32"/>
                  <a:gd name="T15" fmla="*/ 1238 h 1443"/>
                  <a:gd name="T16" fmla="*/ 0 w 32"/>
                  <a:gd name="T17" fmla="*/ 1238 h 1443"/>
                  <a:gd name="T18" fmla="*/ 0 w 32"/>
                  <a:gd name="T19" fmla="*/ 1232 h 1443"/>
                  <a:gd name="T20" fmla="*/ 0 w 32"/>
                  <a:gd name="T21" fmla="*/ 1027 h 1443"/>
                  <a:gd name="T22" fmla="*/ 32 w 32"/>
                  <a:gd name="T23" fmla="*/ 1027 h 1443"/>
                  <a:gd name="T24" fmla="*/ 32 w 32"/>
                  <a:gd name="T25" fmla="*/ 1033 h 1443"/>
                  <a:gd name="T26" fmla="*/ 0 w 32"/>
                  <a:gd name="T27" fmla="*/ 1033 h 1443"/>
                  <a:gd name="T28" fmla="*/ 0 w 32"/>
                  <a:gd name="T29" fmla="*/ 1027 h 1443"/>
                  <a:gd name="T30" fmla="*/ 0 w 32"/>
                  <a:gd name="T31" fmla="*/ 821 h 1443"/>
                  <a:gd name="T32" fmla="*/ 32 w 32"/>
                  <a:gd name="T33" fmla="*/ 821 h 1443"/>
                  <a:gd name="T34" fmla="*/ 32 w 32"/>
                  <a:gd name="T35" fmla="*/ 827 h 1443"/>
                  <a:gd name="T36" fmla="*/ 0 w 32"/>
                  <a:gd name="T37" fmla="*/ 827 h 1443"/>
                  <a:gd name="T38" fmla="*/ 0 w 32"/>
                  <a:gd name="T39" fmla="*/ 821 h 1443"/>
                  <a:gd name="T40" fmla="*/ 0 w 32"/>
                  <a:gd name="T41" fmla="*/ 617 h 1443"/>
                  <a:gd name="T42" fmla="*/ 32 w 32"/>
                  <a:gd name="T43" fmla="*/ 617 h 1443"/>
                  <a:gd name="T44" fmla="*/ 32 w 32"/>
                  <a:gd name="T45" fmla="*/ 623 h 1443"/>
                  <a:gd name="T46" fmla="*/ 0 w 32"/>
                  <a:gd name="T47" fmla="*/ 623 h 1443"/>
                  <a:gd name="T48" fmla="*/ 0 w 32"/>
                  <a:gd name="T49" fmla="*/ 617 h 1443"/>
                  <a:gd name="T50" fmla="*/ 0 w 32"/>
                  <a:gd name="T51" fmla="*/ 411 h 1443"/>
                  <a:gd name="T52" fmla="*/ 32 w 32"/>
                  <a:gd name="T53" fmla="*/ 411 h 1443"/>
                  <a:gd name="T54" fmla="*/ 32 w 32"/>
                  <a:gd name="T55" fmla="*/ 417 h 1443"/>
                  <a:gd name="T56" fmla="*/ 0 w 32"/>
                  <a:gd name="T57" fmla="*/ 417 h 1443"/>
                  <a:gd name="T58" fmla="*/ 0 w 32"/>
                  <a:gd name="T59" fmla="*/ 411 h 1443"/>
                  <a:gd name="T60" fmla="*/ 0 w 32"/>
                  <a:gd name="T61" fmla="*/ 206 h 1443"/>
                  <a:gd name="T62" fmla="*/ 32 w 32"/>
                  <a:gd name="T63" fmla="*/ 206 h 1443"/>
                  <a:gd name="T64" fmla="*/ 32 w 32"/>
                  <a:gd name="T65" fmla="*/ 212 h 1443"/>
                  <a:gd name="T66" fmla="*/ 0 w 32"/>
                  <a:gd name="T67" fmla="*/ 212 h 1443"/>
                  <a:gd name="T68" fmla="*/ 0 w 32"/>
                  <a:gd name="T69" fmla="*/ 206 h 1443"/>
                  <a:gd name="T70" fmla="*/ 0 w 32"/>
                  <a:gd name="T71" fmla="*/ 0 h 1443"/>
                  <a:gd name="T72" fmla="*/ 32 w 32"/>
                  <a:gd name="T73" fmla="*/ 0 h 1443"/>
                  <a:gd name="T74" fmla="*/ 32 w 32"/>
                  <a:gd name="T75" fmla="*/ 6 h 1443"/>
                  <a:gd name="T76" fmla="*/ 0 w 32"/>
                  <a:gd name="T77" fmla="*/ 6 h 1443"/>
                  <a:gd name="T78" fmla="*/ 0 w 32"/>
                  <a:gd name="T79" fmla="*/ 0 h 144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  <a:cxn ang="0">
                    <a:pos x="T60" y="T61"/>
                  </a:cxn>
                  <a:cxn ang="0">
                    <a:pos x="T62" y="T63"/>
                  </a:cxn>
                  <a:cxn ang="0">
                    <a:pos x="T64" y="T65"/>
                  </a:cxn>
                  <a:cxn ang="0">
                    <a:pos x="T66" y="T67"/>
                  </a:cxn>
                  <a:cxn ang="0">
                    <a:pos x="T68" y="T69"/>
                  </a:cxn>
                  <a:cxn ang="0">
                    <a:pos x="T70" y="T71"/>
                  </a:cxn>
                  <a:cxn ang="0">
                    <a:pos x="T72" y="T73"/>
                  </a:cxn>
                  <a:cxn ang="0">
                    <a:pos x="T74" y="T75"/>
                  </a:cxn>
                  <a:cxn ang="0">
                    <a:pos x="T76" y="T77"/>
                  </a:cxn>
                  <a:cxn ang="0">
                    <a:pos x="T78" y="T79"/>
                  </a:cxn>
                </a:cxnLst>
                <a:rect l="0" t="0" r="r" b="b"/>
                <a:pathLst>
                  <a:path w="32" h="1443">
                    <a:moveTo>
                      <a:pt x="0" y="1438"/>
                    </a:moveTo>
                    <a:lnTo>
                      <a:pt x="32" y="1438"/>
                    </a:lnTo>
                    <a:lnTo>
                      <a:pt x="32" y="1443"/>
                    </a:lnTo>
                    <a:lnTo>
                      <a:pt x="0" y="1443"/>
                    </a:lnTo>
                    <a:lnTo>
                      <a:pt x="0" y="1438"/>
                    </a:lnTo>
                    <a:close/>
                    <a:moveTo>
                      <a:pt x="0" y="1232"/>
                    </a:moveTo>
                    <a:lnTo>
                      <a:pt x="32" y="1232"/>
                    </a:lnTo>
                    <a:lnTo>
                      <a:pt x="32" y="1238"/>
                    </a:lnTo>
                    <a:lnTo>
                      <a:pt x="0" y="1238"/>
                    </a:lnTo>
                    <a:lnTo>
                      <a:pt x="0" y="1232"/>
                    </a:lnTo>
                    <a:close/>
                    <a:moveTo>
                      <a:pt x="0" y="1027"/>
                    </a:moveTo>
                    <a:lnTo>
                      <a:pt x="32" y="1027"/>
                    </a:lnTo>
                    <a:lnTo>
                      <a:pt x="32" y="1033"/>
                    </a:lnTo>
                    <a:lnTo>
                      <a:pt x="0" y="1033"/>
                    </a:lnTo>
                    <a:lnTo>
                      <a:pt x="0" y="1027"/>
                    </a:lnTo>
                    <a:close/>
                    <a:moveTo>
                      <a:pt x="0" y="821"/>
                    </a:moveTo>
                    <a:lnTo>
                      <a:pt x="32" y="821"/>
                    </a:lnTo>
                    <a:lnTo>
                      <a:pt x="32" y="827"/>
                    </a:lnTo>
                    <a:lnTo>
                      <a:pt x="0" y="827"/>
                    </a:lnTo>
                    <a:lnTo>
                      <a:pt x="0" y="821"/>
                    </a:lnTo>
                    <a:close/>
                    <a:moveTo>
                      <a:pt x="0" y="617"/>
                    </a:moveTo>
                    <a:lnTo>
                      <a:pt x="32" y="617"/>
                    </a:lnTo>
                    <a:lnTo>
                      <a:pt x="32" y="623"/>
                    </a:lnTo>
                    <a:lnTo>
                      <a:pt x="0" y="623"/>
                    </a:lnTo>
                    <a:lnTo>
                      <a:pt x="0" y="617"/>
                    </a:lnTo>
                    <a:close/>
                    <a:moveTo>
                      <a:pt x="0" y="411"/>
                    </a:moveTo>
                    <a:lnTo>
                      <a:pt x="32" y="411"/>
                    </a:lnTo>
                    <a:lnTo>
                      <a:pt x="32" y="417"/>
                    </a:lnTo>
                    <a:lnTo>
                      <a:pt x="0" y="417"/>
                    </a:lnTo>
                    <a:lnTo>
                      <a:pt x="0" y="411"/>
                    </a:lnTo>
                    <a:close/>
                    <a:moveTo>
                      <a:pt x="0" y="206"/>
                    </a:moveTo>
                    <a:lnTo>
                      <a:pt x="32" y="206"/>
                    </a:lnTo>
                    <a:lnTo>
                      <a:pt x="32" y="212"/>
                    </a:lnTo>
                    <a:lnTo>
                      <a:pt x="0" y="212"/>
                    </a:lnTo>
                    <a:lnTo>
                      <a:pt x="0" y="206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1" name="Rectangle 69"/>
              <p:cNvSpPr>
                <a:spLocks noChangeArrowheads="1"/>
              </p:cNvSpPr>
              <p:nvPr/>
            </p:nvSpPr>
            <p:spPr bwMode="auto">
              <a:xfrm>
                <a:off x="979" y="3748"/>
                <a:ext cx="1518" cy="5"/>
              </a:xfrm>
              <a:prstGeom prst="rect">
                <a:avLst/>
              </a:pr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2" name="Freeform 70"/>
              <p:cNvSpPr>
                <a:spLocks noEditPoints="1"/>
              </p:cNvSpPr>
              <p:nvPr/>
            </p:nvSpPr>
            <p:spPr bwMode="auto">
              <a:xfrm>
                <a:off x="977" y="3751"/>
                <a:ext cx="1523" cy="32"/>
              </a:xfrm>
              <a:custGeom>
                <a:avLst/>
                <a:gdLst>
                  <a:gd name="T0" fmla="*/ 5 w 1523"/>
                  <a:gd name="T1" fmla="*/ 0 h 32"/>
                  <a:gd name="T2" fmla="*/ 5 w 1523"/>
                  <a:gd name="T3" fmla="*/ 32 h 32"/>
                  <a:gd name="T4" fmla="*/ 0 w 1523"/>
                  <a:gd name="T5" fmla="*/ 32 h 32"/>
                  <a:gd name="T6" fmla="*/ 0 w 1523"/>
                  <a:gd name="T7" fmla="*/ 0 h 32"/>
                  <a:gd name="T8" fmla="*/ 5 w 1523"/>
                  <a:gd name="T9" fmla="*/ 0 h 32"/>
                  <a:gd name="T10" fmla="*/ 511 w 1523"/>
                  <a:gd name="T11" fmla="*/ 0 h 32"/>
                  <a:gd name="T12" fmla="*/ 511 w 1523"/>
                  <a:gd name="T13" fmla="*/ 32 h 32"/>
                  <a:gd name="T14" fmla="*/ 506 w 1523"/>
                  <a:gd name="T15" fmla="*/ 32 h 32"/>
                  <a:gd name="T16" fmla="*/ 506 w 1523"/>
                  <a:gd name="T17" fmla="*/ 0 h 32"/>
                  <a:gd name="T18" fmla="*/ 511 w 1523"/>
                  <a:gd name="T19" fmla="*/ 0 h 32"/>
                  <a:gd name="T20" fmla="*/ 1017 w 1523"/>
                  <a:gd name="T21" fmla="*/ 0 h 32"/>
                  <a:gd name="T22" fmla="*/ 1017 w 1523"/>
                  <a:gd name="T23" fmla="*/ 32 h 32"/>
                  <a:gd name="T24" fmla="*/ 1012 w 1523"/>
                  <a:gd name="T25" fmla="*/ 32 h 32"/>
                  <a:gd name="T26" fmla="*/ 1012 w 1523"/>
                  <a:gd name="T27" fmla="*/ 0 h 32"/>
                  <a:gd name="T28" fmla="*/ 1017 w 1523"/>
                  <a:gd name="T29" fmla="*/ 0 h 32"/>
                  <a:gd name="T30" fmla="*/ 1523 w 1523"/>
                  <a:gd name="T31" fmla="*/ 0 h 32"/>
                  <a:gd name="T32" fmla="*/ 1523 w 1523"/>
                  <a:gd name="T33" fmla="*/ 32 h 32"/>
                  <a:gd name="T34" fmla="*/ 1517 w 1523"/>
                  <a:gd name="T35" fmla="*/ 32 h 32"/>
                  <a:gd name="T36" fmla="*/ 1517 w 1523"/>
                  <a:gd name="T37" fmla="*/ 0 h 32"/>
                  <a:gd name="T38" fmla="*/ 1523 w 1523"/>
                  <a:gd name="T39" fmla="*/ 0 h 3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23" h="32">
                    <a:moveTo>
                      <a:pt x="5" y="0"/>
                    </a:moveTo>
                    <a:lnTo>
                      <a:pt x="5" y="32"/>
                    </a:lnTo>
                    <a:lnTo>
                      <a:pt x="0" y="32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11" y="0"/>
                    </a:moveTo>
                    <a:lnTo>
                      <a:pt x="511" y="32"/>
                    </a:lnTo>
                    <a:lnTo>
                      <a:pt x="506" y="32"/>
                    </a:lnTo>
                    <a:lnTo>
                      <a:pt x="506" y="0"/>
                    </a:lnTo>
                    <a:lnTo>
                      <a:pt x="511" y="0"/>
                    </a:lnTo>
                    <a:close/>
                    <a:moveTo>
                      <a:pt x="1017" y="0"/>
                    </a:moveTo>
                    <a:lnTo>
                      <a:pt x="1017" y="32"/>
                    </a:lnTo>
                    <a:lnTo>
                      <a:pt x="1012" y="32"/>
                    </a:lnTo>
                    <a:lnTo>
                      <a:pt x="1012" y="0"/>
                    </a:lnTo>
                    <a:lnTo>
                      <a:pt x="1017" y="0"/>
                    </a:lnTo>
                    <a:close/>
                    <a:moveTo>
                      <a:pt x="1523" y="0"/>
                    </a:moveTo>
                    <a:lnTo>
                      <a:pt x="1523" y="32"/>
                    </a:lnTo>
                    <a:lnTo>
                      <a:pt x="1517" y="32"/>
                    </a:lnTo>
                    <a:lnTo>
                      <a:pt x="1517" y="0"/>
                    </a:lnTo>
                    <a:lnTo>
                      <a:pt x="1523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83" name="Rectangle 71"/>
              <p:cNvSpPr>
                <a:spLocks noChangeArrowheads="1"/>
              </p:cNvSpPr>
              <p:nvPr/>
            </p:nvSpPr>
            <p:spPr bwMode="auto">
              <a:xfrm>
                <a:off x="820" y="3683"/>
                <a:ext cx="61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4" name="Rectangle 72"/>
              <p:cNvSpPr>
                <a:spLocks noChangeArrowheads="1"/>
              </p:cNvSpPr>
              <p:nvPr/>
            </p:nvSpPr>
            <p:spPr bwMode="auto">
              <a:xfrm>
                <a:off x="743" y="3477"/>
                <a:ext cx="15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5" name="Rectangle 73"/>
              <p:cNvSpPr>
                <a:spLocks noChangeArrowheads="1"/>
              </p:cNvSpPr>
              <p:nvPr/>
            </p:nvSpPr>
            <p:spPr bwMode="auto">
              <a:xfrm>
                <a:off x="745" y="3272"/>
                <a:ext cx="15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6" name="Rectangle 74"/>
              <p:cNvSpPr>
                <a:spLocks noChangeArrowheads="1"/>
              </p:cNvSpPr>
              <p:nvPr/>
            </p:nvSpPr>
            <p:spPr bwMode="auto">
              <a:xfrm>
                <a:off x="745" y="3068"/>
                <a:ext cx="15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7" name="Rectangle 75"/>
              <p:cNvSpPr>
                <a:spLocks noChangeArrowheads="1"/>
              </p:cNvSpPr>
              <p:nvPr/>
            </p:nvSpPr>
            <p:spPr bwMode="auto">
              <a:xfrm>
                <a:off x="745" y="2861"/>
                <a:ext cx="15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8" name="Rectangle 76"/>
              <p:cNvSpPr>
                <a:spLocks noChangeArrowheads="1"/>
              </p:cNvSpPr>
              <p:nvPr/>
            </p:nvSpPr>
            <p:spPr bwMode="auto">
              <a:xfrm>
                <a:off x="745" y="2656"/>
                <a:ext cx="15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89" name="Rectangle 77"/>
              <p:cNvSpPr>
                <a:spLocks noChangeArrowheads="1"/>
              </p:cNvSpPr>
              <p:nvPr/>
            </p:nvSpPr>
            <p:spPr bwMode="auto">
              <a:xfrm>
                <a:off x="745" y="2451"/>
                <a:ext cx="15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0" name="Rectangle 78"/>
              <p:cNvSpPr>
                <a:spLocks noChangeArrowheads="1"/>
              </p:cNvSpPr>
              <p:nvPr/>
            </p:nvSpPr>
            <p:spPr bwMode="auto">
              <a:xfrm>
                <a:off x="745" y="2247"/>
                <a:ext cx="152" cy="171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1" name="Rectangle 79"/>
              <p:cNvSpPr>
                <a:spLocks noChangeArrowheads="1"/>
              </p:cNvSpPr>
              <p:nvPr/>
            </p:nvSpPr>
            <p:spPr bwMode="auto">
              <a:xfrm>
                <a:off x="1130" y="3814"/>
                <a:ext cx="253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5-15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2" name="Rectangle 80"/>
              <p:cNvSpPr>
                <a:spLocks noChangeArrowheads="1"/>
              </p:cNvSpPr>
              <p:nvPr/>
            </p:nvSpPr>
            <p:spPr bwMode="auto">
              <a:xfrm>
                <a:off x="1608" y="3814"/>
                <a:ext cx="30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15-25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93" name="Rectangle 81"/>
              <p:cNvSpPr>
                <a:spLocks noChangeArrowheads="1"/>
              </p:cNvSpPr>
              <p:nvPr/>
            </p:nvSpPr>
            <p:spPr bwMode="auto">
              <a:xfrm>
                <a:off x="2114" y="3814"/>
                <a:ext cx="309" cy="153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25-35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grpSp>
          <p:nvGrpSpPr>
            <p:cNvPr id="95" name="Group 86"/>
            <p:cNvGrpSpPr>
              <a:grpSpLocks noChangeAspect="1"/>
            </p:cNvGrpSpPr>
            <p:nvPr/>
          </p:nvGrpSpPr>
          <p:grpSpPr bwMode="auto">
            <a:xfrm>
              <a:off x="4919346" y="4286240"/>
              <a:ext cx="2612464" cy="2236071"/>
              <a:chOff x="1987" y="1347"/>
              <a:chExt cx="1753" cy="1635"/>
            </a:xfrm>
          </p:grpSpPr>
          <p:sp>
            <p:nvSpPr>
              <p:cNvPr id="99" name="Freeform 89"/>
              <p:cNvSpPr>
                <a:spLocks noEditPoints="1"/>
              </p:cNvSpPr>
              <p:nvPr/>
            </p:nvSpPr>
            <p:spPr bwMode="auto">
              <a:xfrm>
                <a:off x="2330" y="1964"/>
                <a:ext cx="1155" cy="802"/>
              </a:xfrm>
              <a:custGeom>
                <a:avLst/>
                <a:gdLst>
                  <a:gd name="T0" fmla="*/ 0 w 1155"/>
                  <a:gd name="T1" fmla="*/ 0 h 802"/>
                  <a:gd name="T2" fmla="*/ 144 w 1155"/>
                  <a:gd name="T3" fmla="*/ 0 h 802"/>
                  <a:gd name="T4" fmla="*/ 144 w 1155"/>
                  <a:gd name="T5" fmla="*/ 802 h 802"/>
                  <a:gd name="T6" fmla="*/ 0 w 1155"/>
                  <a:gd name="T7" fmla="*/ 802 h 802"/>
                  <a:gd name="T8" fmla="*/ 0 w 1155"/>
                  <a:gd name="T9" fmla="*/ 0 h 802"/>
                  <a:gd name="T10" fmla="*/ 505 w 1155"/>
                  <a:gd name="T11" fmla="*/ 450 h 802"/>
                  <a:gd name="T12" fmla="*/ 650 w 1155"/>
                  <a:gd name="T13" fmla="*/ 450 h 802"/>
                  <a:gd name="T14" fmla="*/ 650 w 1155"/>
                  <a:gd name="T15" fmla="*/ 802 h 802"/>
                  <a:gd name="T16" fmla="*/ 505 w 1155"/>
                  <a:gd name="T17" fmla="*/ 802 h 802"/>
                  <a:gd name="T18" fmla="*/ 505 w 1155"/>
                  <a:gd name="T19" fmla="*/ 450 h 802"/>
                  <a:gd name="T20" fmla="*/ 1011 w 1155"/>
                  <a:gd name="T21" fmla="*/ 531 h 802"/>
                  <a:gd name="T22" fmla="*/ 1155 w 1155"/>
                  <a:gd name="T23" fmla="*/ 531 h 802"/>
                  <a:gd name="T24" fmla="*/ 1155 w 1155"/>
                  <a:gd name="T25" fmla="*/ 802 h 802"/>
                  <a:gd name="T26" fmla="*/ 1011 w 1155"/>
                  <a:gd name="T27" fmla="*/ 802 h 802"/>
                  <a:gd name="T28" fmla="*/ 1011 w 1155"/>
                  <a:gd name="T29" fmla="*/ 531 h 802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5" h="802">
                    <a:moveTo>
                      <a:pt x="0" y="0"/>
                    </a:moveTo>
                    <a:lnTo>
                      <a:pt x="144" y="0"/>
                    </a:lnTo>
                    <a:lnTo>
                      <a:pt x="144" y="802"/>
                    </a:lnTo>
                    <a:lnTo>
                      <a:pt x="0" y="802"/>
                    </a:lnTo>
                    <a:lnTo>
                      <a:pt x="0" y="0"/>
                    </a:lnTo>
                    <a:close/>
                    <a:moveTo>
                      <a:pt x="505" y="450"/>
                    </a:moveTo>
                    <a:lnTo>
                      <a:pt x="650" y="450"/>
                    </a:lnTo>
                    <a:lnTo>
                      <a:pt x="650" y="802"/>
                    </a:lnTo>
                    <a:lnTo>
                      <a:pt x="505" y="802"/>
                    </a:lnTo>
                    <a:lnTo>
                      <a:pt x="505" y="450"/>
                    </a:lnTo>
                    <a:close/>
                    <a:moveTo>
                      <a:pt x="1011" y="531"/>
                    </a:moveTo>
                    <a:lnTo>
                      <a:pt x="1155" y="531"/>
                    </a:lnTo>
                    <a:lnTo>
                      <a:pt x="1155" y="802"/>
                    </a:lnTo>
                    <a:lnTo>
                      <a:pt x="1011" y="802"/>
                    </a:lnTo>
                    <a:lnTo>
                      <a:pt x="1011" y="531"/>
                    </a:lnTo>
                    <a:close/>
                  </a:path>
                </a:pathLst>
              </a:custGeom>
              <a:solidFill>
                <a:srgbClr val="00206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0" name="Freeform 90"/>
              <p:cNvSpPr>
                <a:spLocks noEditPoints="1"/>
              </p:cNvSpPr>
              <p:nvPr/>
            </p:nvSpPr>
            <p:spPr bwMode="auto">
              <a:xfrm>
                <a:off x="2474" y="1722"/>
                <a:ext cx="1155" cy="1044"/>
              </a:xfrm>
              <a:custGeom>
                <a:avLst/>
                <a:gdLst>
                  <a:gd name="T0" fmla="*/ 0 w 1155"/>
                  <a:gd name="T1" fmla="*/ 776 h 1044"/>
                  <a:gd name="T2" fmla="*/ 145 w 1155"/>
                  <a:gd name="T3" fmla="*/ 776 h 1044"/>
                  <a:gd name="T4" fmla="*/ 145 w 1155"/>
                  <a:gd name="T5" fmla="*/ 1044 h 1044"/>
                  <a:gd name="T6" fmla="*/ 0 w 1155"/>
                  <a:gd name="T7" fmla="*/ 1044 h 1044"/>
                  <a:gd name="T8" fmla="*/ 0 w 1155"/>
                  <a:gd name="T9" fmla="*/ 776 h 1044"/>
                  <a:gd name="T10" fmla="*/ 506 w 1155"/>
                  <a:gd name="T11" fmla="*/ 735 h 1044"/>
                  <a:gd name="T12" fmla="*/ 650 w 1155"/>
                  <a:gd name="T13" fmla="*/ 735 h 1044"/>
                  <a:gd name="T14" fmla="*/ 650 w 1155"/>
                  <a:gd name="T15" fmla="*/ 1044 h 1044"/>
                  <a:gd name="T16" fmla="*/ 506 w 1155"/>
                  <a:gd name="T17" fmla="*/ 1044 h 1044"/>
                  <a:gd name="T18" fmla="*/ 506 w 1155"/>
                  <a:gd name="T19" fmla="*/ 735 h 1044"/>
                  <a:gd name="T20" fmla="*/ 1011 w 1155"/>
                  <a:gd name="T21" fmla="*/ 0 h 1044"/>
                  <a:gd name="T22" fmla="*/ 1155 w 1155"/>
                  <a:gd name="T23" fmla="*/ 0 h 1044"/>
                  <a:gd name="T24" fmla="*/ 1155 w 1155"/>
                  <a:gd name="T25" fmla="*/ 1044 h 1044"/>
                  <a:gd name="T26" fmla="*/ 1011 w 1155"/>
                  <a:gd name="T27" fmla="*/ 1044 h 1044"/>
                  <a:gd name="T28" fmla="*/ 1011 w 1155"/>
                  <a:gd name="T29" fmla="*/ 0 h 104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</a:cxnLst>
                <a:rect l="0" t="0" r="r" b="b"/>
                <a:pathLst>
                  <a:path w="1155" h="1044">
                    <a:moveTo>
                      <a:pt x="0" y="776"/>
                    </a:moveTo>
                    <a:lnTo>
                      <a:pt x="145" y="776"/>
                    </a:lnTo>
                    <a:lnTo>
                      <a:pt x="145" y="1044"/>
                    </a:lnTo>
                    <a:lnTo>
                      <a:pt x="0" y="1044"/>
                    </a:lnTo>
                    <a:lnTo>
                      <a:pt x="0" y="776"/>
                    </a:lnTo>
                    <a:close/>
                    <a:moveTo>
                      <a:pt x="506" y="735"/>
                    </a:moveTo>
                    <a:lnTo>
                      <a:pt x="650" y="735"/>
                    </a:lnTo>
                    <a:lnTo>
                      <a:pt x="650" y="1044"/>
                    </a:lnTo>
                    <a:lnTo>
                      <a:pt x="506" y="1044"/>
                    </a:lnTo>
                    <a:lnTo>
                      <a:pt x="506" y="735"/>
                    </a:lnTo>
                    <a:close/>
                    <a:moveTo>
                      <a:pt x="1011" y="0"/>
                    </a:moveTo>
                    <a:lnTo>
                      <a:pt x="1155" y="0"/>
                    </a:lnTo>
                    <a:lnTo>
                      <a:pt x="1155" y="1044"/>
                    </a:lnTo>
                    <a:lnTo>
                      <a:pt x="1011" y="1044"/>
                    </a:lnTo>
                    <a:lnTo>
                      <a:pt x="1011" y="0"/>
                    </a:lnTo>
                    <a:close/>
                  </a:path>
                </a:pathLst>
              </a:custGeom>
              <a:solidFill>
                <a:srgbClr val="FF0000"/>
              </a:solidFill>
              <a:ln>
                <a:noFill/>
              </a:ln>
              <a:extLs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round/>
                    <a:headEnd/>
                    <a:tailEnd/>
                  </a14:hiddenLine>
                </a:ext>
              </a:extLst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1" name="Freeform 91"/>
              <p:cNvSpPr>
                <a:spLocks noEditPoints="1"/>
              </p:cNvSpPr>
              <p:nvPr/>
            </p:nvSpPr>
            <p:spPr bwMode="auto">
              <a:xfrm>
                <a:off x="2384" y="1853"/>
                <a:ext cx="36" cy="223"/>
              </a:xfrm>
              <a:custGeom>
                <a:avLst/>
                <a:gdLst>
                  <a:gd name="T0" fmla="*/ 15 w 36"/>
                  <a:gd name="T1" fmla="*/ 220 h 223"/>
                  <a:gd name="T2" fmla="*/ 15 w 36"/>
                  <a:gd name="T3" fmla="*/ 111 h 223"/>
                  <a:gd name="T4" fmla="*/ 15 w 36"/>
                  <a:gd name="T5" fmla="*/ 3 h 223"/>
                  <a:gd name="T6" fmla="*/ 21 w 36"/>
                  <a:gd name="T7" fmla="*/ 3 h 223"/>
                  <a:gd name="T8" fmla="*/ 21 w 36"/>
                  <a:gd name="T9" fmla="*/ 111 h 223"/>
                  <a:gd name="T10" fmla="*/ 21 w 36"/>
                  <a:gd name="T11" fmla="*/ 220 h 223"/>
                  <a:gd name="T12" fmla="*/ 15 w 36"/>
                  <a:gd name="T13" fmla="*/ 220 h 223"/>
                  <a:gd name="T14" fmla="*/ 0 w 36"/>
                  <a:gd name="T15" fmla="*/ 217 h 223"/>
                  <a:gd name="T16" fmla="*/ 36 w 36"/>
                  <a:gd name="T17" fmla="*/ 217 h 223"/>
                  <a:gd name="T18" fmla="*/ 36 w 36"/>
                  <a:gd name="T19" fmla="*/ 223 h 223"/>
                  <a:gd name="T20" fmla="*/ 0 w 36"/>
                  <a:gd name="T21" fmla="*/ 223 h 223"/>
                  <a:gd name="T22" fmla="*/ 0 w 36"/>
                  <a:gd name="T23" fmla="*/ 217 h 223"/>
                  <a:gd name="T24" fmla="*/ 0 w 36"/>
                  <a:gd name="T25" fmla="*/ 0 h 223"/>
                  <a:gd name="T26" fmla="*/ 36 w 36"/>
                  <a:gd name="T27" fmla="*/ 0 h 223"/>
                  <a:gd name="T28" fmla="*/ 36 w 36"/>
                  <a:gd name="T29" fmla="*/ 6 h 223"/>
                  <a:gd name="T30" fmla="*/ 0 w 36"/>
                  <a:gd name="T31" fmla="*/ 6 h 223"/>
                  <a:gd name="T32" fmla="*/ 0 w 36"/>
                  <a:gd name="T33" fmla="*/ 0 h 22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223">
                    <a:moveTo>
                      <a:pt x="15" y="220"/>
                    </a:moveTo>
                    <a:lnTo>
                      <a:pt x="15" y="111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111"/>
                    </a:lnTo>
                    <a:lnTo>
                      <a:pt x="21" y="220"/>
                    </a:lnTo>
                    <a:lnTo>
                      <a:pt x="15" y="220"/>
                    </a:lnTo>
                    <a:close/>
                    <a:moveTo>
                      <a:pt x="0" y="217"/>
                    </a:moveTo>
                    <a:lnTo>
                      <a:pt x="36" y="217"/>
                    </a:lnTo>
                    <a:lnTo>
                      <a:pt x="36" y="223"/>
                    </a:lnTo>
                    <a:lnTo>
                      <a:pt x="0" y="223"/>
                    </a:lnTo>
                    <a:lnTo>
                      <a:pt x="0" y="217"/>
                    </a:lnTo>
                    <a:close/>
                    <a:moveTo>
                      <a:pt x="0" y="0"/>
                    </a:moveTo>
                    <a:lnTo>
                      <a:pt x="36" y="0"/>
                    </a:lnTo>
                    <a:lnTo>
                      <a:pt x="3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2" name="Freeform 92"/>
              <p:cNvSpPr>
                <a:spLocks noEditPoints="1"/>
              </p:cNvSpPr>
              <p:nvPr/>
            </p:nvSpPr>
            <p:spPr bwMode="auto">
              <a:xfrm>
                <a:off x="2890" y="2358"/>
                <a:ext cx="35" cy="113"/>
              </a:xfrm>
              <a:custGeom>
                <a:avLst/>
                <a:gdLst>
                  <a:gd name="T0" fmla="*/ 14 w 35"/>
                  <a:gd name="T1" fmla="*/ 110 h 113"/>
                  <a:gd name="T2" fmla="*/ 14 w 35"/>
                  <a:gd name="T3" fmla="*/ 56 h 113"/>
                  <a:gd name="T4" fmla="*/ 14 w 35"/>
                  <a:gd name="T5" fmla="*/ 3 h 113"/>
                  <a:gd name="T6" fmla="*/ 20 w 35"/>
                  <a:gd name="T7" fmla="*/ 3 h 113"/>
                  <a:gd name="T8" fmla="*/ 20 w 35"/>
                  <a:gd name="T9" fmla="*/ 56 h 113"/>
                  <a:gd name="T10" fmla="*/ 20 w 35"/>
                  <a:gd name="T11" fmla="*/ 110 h 113"/>
                  <a:gd name="T12" fmla="*/ 14 w 35"/>
                  <a:gd name="T13" fmla="*/ 110 h 113"/>
                  <a:gd name="T14" fmla="*/ 0 w 35"/>
                  <a:gd name="T15" fmla="*/ 107 h 113"/>
                  <a:gd name="T16" fmla="*/ 35 w 35"/>
                  <a:gd name="T17" fmla="*/ 107 h 113"/>
                  <a:gd name="T18" fmla="*/ 35 w 35"/>
                  <a:gd name="T19" fmla="*/ 113 h 113"/>
                  <a:gd name="T20" fmla="*/ 0 w 35"/>
                  <a:gd name="T21" fmla="*/ 113 h 113"/>
                  <a:gd name="T22" fmla="*/ 0 w 35"/>
                  <a:gd name="T23" fmla="*/ 107 h 113"/>
                  <a:gd name="T24" fmla="*/ 0 w 35"/>
                  <a:gd name="T25" fmla="*/ 0 h 113"/>
                  <a:gd name="T26" fmla="*/ 35 w 35"/>
                  <a:gd name="T27" fmla="*/ 0 h 113"/>
                  <a:gd name="T28" fmla="*/ 35 w 35"/>
                  <a:gd name="T29" fmla="*/ 6 h 113"/>
                  <a:gd name="T30" fmla="*/ 0 w 35"/>
                  <a:gd name="T31" fmla="*/ 6 h 113"/>
                  <a:gd name="T32" fmla="*/ 0 w 35"/>
                  <a:gd name="T33" fmla="*/ 0 h 11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13">
                    <a:moveTo>
                      <a:pt x="14" y="110"/>
                    </a:moveTo>
                    <a:lnTo>
                      <a:pt x="14" y="56"/>
                    </a:lnTo>
                    <a:lnTo>
                      <a:pt x="14" y="3"/>
                    </a:lnTo>
                    <a:lnTo>
                      <a:pt x="20" y="3"/>
                    </a:lnTo>
                    <a:lnTo>
                      <a:pt x="20" y="56"/>
                    </a:lnTo>
                    <a:lnTo>
                      <a:pt x="20" y="110"/>
                    </a:lnTo>
                    <a:lnTo>
                      <a:pt x="14" y="110"/>
                    </a:lnTo>
                    <a:close/>
                    <a:moveTo>
                      <a:pt x="0" y="107"/>
                    </a:moveTo>
                    <a:lnTo>
                      <a:pt x="35" y="107"/>
                    </a:lnTo>
                    <a:lnTo>
                      <a:pt x="35" y="113"/>
                    </a:lnTo>
                    <a:lnTo>
                      <a:pt x="0" y="113"/>
                    </a:lnTo>
                    <a:lnTo>
                      <a:pt x="0" y="107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3" name="Freeform 93"/>
              <p:cNvSpPr>
                <a:spLocks noEditPoints="1"/>
              </p:cNvSpPr>
              <p:nvPr/>
            </p:nvSpPr>
            <p:spPr bwMode="auto">
              <a:xfrm>
                <a:off x="3395" y="2465"/>
                <a:ext cx="35" cy="61"/>
              </a:xfrm>
              <a:custGeom>
                <a:avLst/>
                <a:gdLst>
                  <a:gd name="T0" fmla="*/ 15 w 35"/>
                  <a:gd name="T1" fmla="*/ 58 h 61"/>
                  <a:gd name="T2" fmla="*/ 15 w 35"/>
                  <a:gd name="T3" fmla="*/ 30 h 61"/>
                  <a:gd name="T4" fmla="*/ 15 w 35"/>
                  <a:gd name="T5" fmla="*/ 3 h 61"/>
                  <a:gd name="T6" fmla="*/ 21 w 35"/>
                  <a:gd name="T7" fmla="*/ 3 h 61"/>
                  <a:gd name="T8" fmla="*/ 21 w 35"/>
                  <a:gd name="T9" fmla="*/ 30 h 61"/>
                  <a:gd name="T10" fmla="*/ 21 w 35"/>
                  <a:gd name="T11" fmla="*/ 58 h 61"/>
                  <a:gd name="T12" fmla="*/ 15 w 35"/>
                  <a:gd name="T13" fmla="*/ 58 h 61"/>
                  <a:gd name="T14" fmla="*/ 0 w 35"/>
                  <a:gd name="T15" fmla="*/ 55 h 61"/>
                  <a:gd name="T16" fmla="*/ 35 w 35"/>
                  <a:gd name="T17" fmla="*/ 55 h 61"/>
                  <a:gd name="T18" fmla="*/ 35 w 35"/>
                  <a:gd name="T19" fmla="*/ 61 h 61"/>
                  <a:gd name="T20" fmla="*/ 0 w 35"/>
                  <a:gd name="T21" fmla="*/ 61 h 61"/>
                  <a:gd name="T22" fmla="*/ 0 w 35"/>
                  <a:gd name="T23" fmla="*/ 55 h 61"/>
                  <a:gd name="T24" fmla="*/ 0 w 35"/>
                  <a:gd name="T25" fmla="*/ 0 h 61"/>
                  <a:gd name="T26" fmla="*/ 35 w 35"/>
                  <a:gd name="T27" fmla="*/ 0 h 61"/>
                  <a:gd name="T28" fmla="*/ 35 w 35"/>
                  <a:gd name="T29" fmla="*/ 6 h 61"/>
                  <a:gd name="T30" fmla="*/ 0 w 35"/>
                  <a:gd name="T31" fmla="*/ 6 h 61"/>
                  <a:gd name="T32" fmla="*/ 0 w 35"/>
                  <a:gd name="T33" fmla="*/ 0 h 61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61">
                    <a:moveTo>
                      <a:pt x="15" y="58"/>
                    </a:moveTo>
                    <a:lnTo>
                      <a:pt x="15" y="30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30"/>
                    </a:lnTo>
                    <a:lnTo>
                      <a:pt x="21" y="58"/>
                    </a:lnTo>
                    <a:lnTo>
                      <a:pt x="15" y="58"/>
                    </a:lnTo>
                    <a:close/>
                    <a:moveTo>
                      <a:pt x="0" y="55"/>
                    </a:moveTo>
                    <a:lnTo>
                      <a:pt x="35" y="55"/>
                    </a:lnTo>
                    <a:lnTo>
                      <a:pt x="35" y="61"/>
                    </a:lnTo>
                    <a:lnTo>
                      <a:pt x="0" y="61"/>
                    </a:lnTo>
                    <a:lnTo>
                      <a:pt x="0" y="55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4" name="Freeform 94"/>
              <p:cNvSpPr>
                <a:spLocks noEditPoints="1"/>
              </p:cNvSpPr>
              <p:nvPr/>
            </p:nvSpPr>
            <p:spPr bwMode="auto">
              <a:xfrm>
                <a:off x="2529" y="2440"/>
                <a:ext cx="35" cy="115"/>
              </a:xfrm>
              <a:custGeom>
                <a:avLst/>
                <a:gdLst>
                  <a:gd name="T0" fmla="*/ 15 w 35"/>
                  <a:gd name="T1" fmla="*/ 112 h 115"/>
                  <a:gd name="T2" fmla="*/ 15 w 35"/>
                  <a:gd name="T3" fmla="*/ 58 h 115"/>
                  <a:gd name="T4" fmla="*/ 15 w 35"/>
                  <a:gd name="T5" fmla="*/ 3 h 115"/>
                  <a:gd name="T6" fmla="*/ 21 w 35"/>
                  <a:gd name="T7" fmla="*/ 3 h 115"/>
                  <a:gd name="T8" fmla="*/ 21 w 35"/>
                  <a:gd name="T9" fmla="*/ 58 h 115"/>
                  <a:gd name="T10" fmla="*/ 21 w 35"/>
                  <a:gd name="T11" fmla="*/ 112 h 115"/>
                  <a:gd name="T12" fmla="*/ 15 w 35"/>
                  <a:gd name="T13" fmla="*/ 112 h 115"/>
                  <a:gd name="T14" fmla="*/ 0 w 35"/>
                  <a:gd name="T15" fmla="*/ 109 h 115"/>
                  <a:gd name="T16" fmla="*/ 35 w 35"/>
                  <a:gd name="T17" fmla="*/ 109 h 115"/>
                  <a:gd name="T18" fmla="*/ 35 w 35"/>
                  <a:gd name="T19" fmla="*/ 115 h 115"/>
                  <a:gd name="T20" fmla="*/ 0 w 35"/>
                  <a:gd name="T21" fmla="*/ 115 h 115"/>
                  <a:gd name="T22" fmla="*/ 0 w 35"/>
                  <a:gd name="T23" fmla="*/ 109 h 115"/>
                  <a:gd name="T24" fmla="*/ 0 w 35"/>
                  <a:gd name="T25" fmla="*/ 0 h 115"/>
                  <a:gd name="T26" fmla="*/ 35 w 35"/>
                  <a:gd name="T27" fmla="*/ 0 h 115"/>
                  <a:gd name="T28" fmla="*/ 35 w 35"/>
                  <a:gd name="T29" fmla="*/ 6 h 115"/>
                  <a:gd name="T30" fmla="*/ 0 w 35"/>
                  <a:gd name="T31" fmla="*/ 6 h 115"/>
                  <a:gd name="T32" fmla="*/ 0 w 35"/>
                  <a:gd name="T33" fmla="*/ 0 h 115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5" h="115">
                    <a:moveTo>
                      <a:pt x="15" y="112"/>
                    </a:moveTo>
                    <a:lnTo>
                      <a:pt x="15" y="58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58"/>
                    </a:lnTo>
                    <a:lnTo>
                      <a:pt x="21" y="112"/>
                    </a:lnTo>
                    <a:lnTo>
                      <a:pt x="15" y="112"/>
                    </a:lnTo>
                    <a:close/>
                    <a:moveTo>
                      <a:pt x="0" y="109"/>
                    </a:moveTo>
                    <a:lnTo>
                      <a:pt x="35" y="109"/>
                    </a:lnTo>
                    <a:lnTo>
                      <a:pt x="35" y="115"/>
                    </a:lnTo>
                    <a:lnTo>
                      <a:pt x="0" y="115"/>
                    </a:lnTo>
                    <a:lnTo>
                      <a:pt x="0" y="109"/>
                    </a:lnTo>
                    <a:close/>
                    <a:moveTo>
                      <a:pt x="0" y="0"/>
                    </a:moveTo>
                    <a:lnTo>
                      <a:pt x="35" y="0"/>
                    </a:lnTo>
                    <a:lnTo>
                      <a:pt x="35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5" name="Freeform 95"/>
              <p:cNvSpPr>
                <a:spLocks noEditPoints="1"/>
              </p:cNvSpPr>
              <p:nvPr/>
            </p:nvSpPr>
            <p:spPr bwMode="auto">
              <a:xfrm>
                <a:off x="3034" y="2399"/>
                <a:ext cx="36" cy="114"/>
              </a:xfrm>
              <a:custGeom>
                <a:avLst/>
                <a:gdLst>
                  <a:gd name="T0" fmla="*/ 15 w 36"/>
                  <a:gd name="T1" fmla="*/ 111 h 114"/>
                  <a:gd name="T2" fmla="*/ 15 w 36"/>
                  <a:gd name="T3" fmla="*/ 58 h 114"/>
                  <a:gd name="T4" fmla="*/ 15 w 36"/>
                  <a:gd name="T5" fmla="*/ 3 h 114"/>
                  <a:gd name="T6" fmla="*/ 21 w 36"/>
                  <a:gd name="T7" fmla="*/ 3 h 114"/>
                  <a:gd name="T8" fmla="*/ 21 w 36"/>
                  <a:gd name="T9" fmla="*/ 58 h 114"/>
                  <a:gd name="T10" fmla="*/ 21 w 36"/>
                  <a:gd name="T11" fmla="*/ 111 h 114"/>
                  <a:gd name="T12" fmla="*/ 15 w 36"/>
                  <a:gd name="T13" fmla="*/ 111 h 114"/>
                  <a:gd name="T14" fmla="*/ 0 w 36"/>
                  <a:gd name="T15" fmla="*/ 109 h 114"/>
                  <a:gd name="T16" fmla="*/ 36 w 36"/>
                  <a:gd name="T17" fmla="*/ 109 h 114"/>
                  <a:gd name="T18" fmla="*/ 36 w 36"/>
                  <a:gd name="T19" fmla="*/ 114 h 114"/>
                  <a:gd name="T20" fmla="*/ 0 w 36"/>
                  <a:gd name="T21" fmla="*/ 114 h 114"/>
                  <a:gd name="T22" fmla="*/ 0 w 36"/>
                  <a:gd name="T23" fmla="*/ 109 h 114"/>
                  <a:gd name="T24" fmla="*/ 0 w 36"/>
                  <a:gd name="T25" fmla="*/ 0 h 114"/>
                  <a:gd name="T26" fmla="*/ 36 w 36"/>
                  <a:gd name="T27" fmla="*/ 0 h 114"/>
                  <a:gd name="T28" fmla="*/ 36 w 36"/>
                  <a:gd name="T29" fmla="*/ 6 h 114"/>
                  <a:gd name="T30" fmla="*/ 0 w 36"/>
                  <a:gd name="T31" fmla="*/ 6 h 114"/>
                  <a:gd name="T32" fmla="*/ 0 w 36"/>
                  <a:gd name="T33" fmla="*/ 0 h 114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114">
                    <a:moveTo>
                      <a:pt x="15" y="111"/>
                    </a:moveTo>
                    <a:lnTo>
                      <a:pt x="15" y="58"/>
                    </a:lnTo>
                    <a:lnTo>
                      <a:pt x="15" y="3"/>
                    </a:lnTo>
                    <a:lnTo>
                      <a:pt x="21" y="3"/>
                    </a:lnTo>
                    <a:lnTo>
                      <a:pt x="21" y="58"/>
                    </a:lnTo>
                    <a:lnTo>
                      <a:pt x="21" y="111"/>
                    </a:lnTo>
                    <a:lnTo>
                      <a:pt x="15" y="111"/>
                    </a:lnTo>
                    <a:close/>
                    <a:moveTo>
                      <a:pt x="0" y="109"/>
                    </a:moveTo>
                    <a:lnTo>
                      <a:pt x="36" y="109"/>
                    </a:lnTo>
                    <a:lnTo>
                      <a:pt x="36" y="114"/>
                    </a:lnTo>
                    <a:lnTo>
                      <a:pt x="0" y="114"/>
                    </a:lnTo>
                    <a:lnTo>
                      <a:pt x="0" y="109"/>
                    </a:lnTo>
                    <a:close/>
                    <a:moveTo>
                      <a:pt x="0" y="0"/>
                    </a:moveTo>
                    <a:lnTo>
                      <a:pt x="36" y="0"/>
                    </a:lnTo>
                    <a:lnTo>
                      <a:pt x="36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6" name="Freeform 96"/>
              <p:cNvSpPr>
                <a:spLocks noEditPoints="1"/>
              </p:cNvSpPr>
              <p:nvPr/>
            </p:nvSpPr>
            <p:spPr bwMode="auto">
              <a:xfrm>
                <a:off x="3539" y="1692"/>
                <a:ext cx="36" cy="60"/>
              </a:xfrm>
              <a:custGeom>
                <a:avLst/>
                <a:gdLst>
                  <a:gd name="T0" fmla="*/ 15 w 36"/>
                  <a:gd name="T1" fmla="*/ 57 h 60"/>
                  <a:gd name="T2" fmla="*/ 15 w 36"/>
                  <a:gd name="T3" fmla="*/ 30 h 60"/>
                  <a:gd name="T4" fmla="*/ 15 w 36"/>
                  <a:gd name="T5" fmla="*/ 2 h 60"/>
                  <a:gd name="T6" fmla="*/ 21 w 36"/>
                  <a:gd name="T7" fmla="*/ 2 h 60"/>
                  <a:gd name="T8" fmla="*/ 21 w 36"/>
                  <a:gd name="T9" fmla="*/ 30 h 60"/>
                  <a:gd name="T10" fmla="*/ 21 w 36"/>
                  <a:gd name="T11" fmla="*/ 57 h 60"/>
                  <a:gd name="T12" fmla="*/ 15 w 36"/>
                  <a:gd name="T13" fmla="*/ 57 h 60"/>
                  <a:gd name="T14" fmla="*/ 0 w 36"/>
                  <a:gd name="T15" fmla="*/ 54 h 60"/>
                  <a:gd name="T16" fmla="*/ 36 w 36"/>
                  <a:gd name="T17" fmla="*/ 54 h 60"/>
                  <a:gd name="T18" fmla="*/ 36 w 36"/>
                  <a:gd name="T19" fmla="*/ 60 h 60"/>
                  <a:gd name="T20" fmla="*/ 0 w 36"/>
                  <a:gd name="T21" fmla="*/ 60 h 60"/>
                  <a:gd name="T22" fmla="*/ 0 w 36"/>
                  <a:gd name="T23" fmla="*/ 54 h 60"/>
                  <a:gd name="T24" fmla="*/ 0 w 36"/>
                  <a:gd name="T25" fmla="*/ 0 h 60"/>
                  <a:gd name="T26" fmla="*/ 36 w 36"/>
                  <a:gd name="T27" fmla="*/ 0 h 60"/>
                  <a:gd name="T28" fmla="*/ 36 w 36"/>
                  <a:gd name="T29" fmla="*/ 5 h 60"/>
                  <a:gd name="T30" fmla="*/ 0 w 36"/>
                  <a:gd name="T31" fmla="*/ 5 h 60"/>
                  <a:gd name="T32" fmla="*/ 0 w 36"/>
                  <a:gd name="T33" fmla="*/ 0 h 60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</a:cxnLst>
                <a:rect l="0" t="0" r="r" b="b"/>
                <a:pathLst>
                  <a:path w="36" h="60">
                    <a:moveTo>
                      <a:pt x="15" y="57"/>
                    </a:moveTo>
                    <a:lnTo>
                      <a:pt x="15" y="30"/>
                    </a:lnTo>
                    <a:lnTo>
                      <a:pt x="15" y="2"/>
                    </a:lnTo>
                    <a:lnTo>
                      <a:pt x="21" y="2"/>
                    </a:lnTo>
                    <a:lnTo>
                      <a:pt x="21" y="30"/>
                    </a:lnTo>
                    <a:lnTo>
                      <a:pt x="21" y="57"/>
                    </a:lnTo>
                    <a:lnTo>
                      <a:pt x="15" y="57"/>
                    </a:lnTo>
                    <a:close/>
                    <a:moveTo>
                      <a:pt x="0" y="54"/>
                    </a:moveTo>
                    <a:lnTo>
                      <a:pt x="36" y="54"/>
                    </a:lnTo>
                    <a:lnTo>
                      <a:pt x="36" y="60"/>
                    </a:lnTo>
                    <a:lnTo>
                      <a:pt x="0" y="60"/>
                    </a:lnTo>
                    <a:lnTo>
                      <a:pt x="0" y="54"/>
                    </a:lnTo>
                    <a:close/>
                    <a:moveTo>
                      <a:pt x="0" y="0"/>
                    </a:moveTo>
                    <a:lnTo>
                      <a:pt x="36" y="0"/>
                    </a:lnTo>
                    <a:lnTo>
                      <a:pt x="36" y="5"/>
                    </a:lnTo>
                    <a:lnTo>
                      <a:pt x="0" y="5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7" name="Rectangle 97"/>
              <p:cNvSpPr>
                <a:spLocks noChangeArrowheads="1"/>
              </p:cNvSpPr>
              <p:nvPr/>
            </p:nvSpPr>
            <p:spPr bwMode="auto">
              <a:xfrm>
                <a:off x="2219" y="1413"/>
                <a:ext cx="5" cy="1353"/>
              </a:xfrm>
              <a:prstGeom prst="rect">
                <a:avLst/>
              </a:pr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8" name="Freeform 98"/>
              <p:cNvSpPr>
                <a:spLocks noEditPoints="1"/>
              </p:cNvSpPr>
              <p:nvPr/>
            </p:nvSpPr>
            <p:spPr bwMode="auto">
              <a:xfrm>
                <a:off x="2189" y="1410"/>
                <a:ext cx="32" cy="1359"/>
              </a:xfrm>
              <a:custGeom>
                <a:avLst/>
                <a:gdLst>
                  <a:gd name="T0" fmla="*/ 0 w 32"/>
                  <a:gd name="T1" fmla="*/ 1353 h 1359"/>
                  <a:gd name="T2" fmla="*/ 32 w 32"/>
                  <a:gd name="T3" fmla="*/ 1353 h 1359"/>
                  <a:gd name="T4" fmla="*/ 32 w 32"/>
                  <a:gd name="T5" fmla="*/ 1359 h 1359"/>
                  <a:gd name="T6" fmla="*/ 0 w 32"/>
                  <a:gd name="T7" fmla="*/ 1359 h 1359"/>
                  <a:gd name="T8" fmla="*/ 0 w 32"/>
                  <a:gd name="T9" fmla="*/ 1353 h 1359"/>
                  <a:gd name="T10" fmla="*/ 0 w 32"/>
                  <a:gd name="T11" fmla="*/ 1082 h 1359"/>
                  <a:gd name="T12" fmla="*/ 32 w 32"/>
                  <a:gd name="T13" fmla="*/ 1082 h 1359"/>
                  <a:gd name="T14" fmla="*/ 32 w 32"/>
                  <a:gd name="T15" fmla="*/ 1088 h 1359"/>
                  <a:gd name="T16" fmla="*/ 0 w 32"/>
                  <a:gd name="T17" fmla="*/ 1088 h 1359"/>
                  <a:gd name="T18" fmla="*/ 0 w 32"/>
                  <a:gd name="T19" fmla="*/ 1082 h 1359"/>
                  <a:gd name="T20" fmla="*/ 0 w 32"/>
                  <a:gd name="T21" fmla="*/ 812 h 1359"/>
                  <a:gd name="T22" fmla="*/ 32 w 32"/>
                  <a:gd name="T23" fmla="*/ 812 h 1359"/>
                  <a:gd name="T24" fmla="*/ 32 w 32"/>
                  <a:gd name="T25" fmla="*/ 818 h 1359"/>
                  <a:gd name="T26" fmla="*/ 0 w 32"/>
                  <a:gd name="T27" fmla="*/ 818 h 1359"/>
                  <a:gd name="T28" fmla="*/ 0 w 32"/>
                  <a:gd name="T29" fmla="*/ 812 h 1359"/>
                  <a:gd name="T30" fmla="*/ 0 w 32"/>
                  <a:gd name="T31" fmla="*/ 542 h 1359"/>
                  <a:gd name="T32" fmla="*/ 32 w 32"/>
                  <a:gd name="T33" fmla="*/ 542 h 1359"/>
                  <a:gd name="T34" fmla="*/ 32 w 32"/>
                  <a:gd name="T35" fmla="*/ 548 h 1359"/>
                  <a:gd name="T36" fmla="*/ 0 w 32"/>
                  <a:gd name="T37" fmla="*/ 548 h 1359"/>
                  <a:gd name="T38" fmla="*/ 0 w 32"/>
                  <a:gd name="T39" fmla="*/ 542 h 1359"/>
                  <a:gd name="T40" fmla="*/ 0 w 32"/>
                  <a:gd name="T41" fmla="*/ 271 h 1359"/>
                  <a:gd name="T42" fmla="*/ 32 w 32"/>
                  <a:gd name="T43" fmla="*/ 271 h 1359"/>
                  <a:gd name="T44" fmla="*/ 32 w 32"/>
                  <a:gd name="T45" fmla="*/ 277 h 1359"/>
                  <a:gd name="T46" fmla="*/ 0 w 32"/>
                  <a:gd name="T47" fmla="*/ 277 h 1359"/>
                  <a:gd name="T48" fmla="*/ 0 w 32"/>
                  <a:gd name="T49" fmla="*/ 271 h 1359"/>
                  <a:gd name="T50" fmla="*/ 0 w 32"/>
                  <a:gd name="T51" fmla="*/ 0 h 1359"/>
                  <a:gd name="T52" fmla="*/ 32 w 32"/>
                  <a:gd name="T53" fmla="*/ 0 h 1359"/>
                  <a:gd name="T54" fmla="*/ 32 w 32"/>
                  <a:gd name="T55" fmla="*/ 6 h 1359"/>
                  <a:gd name="T56" fmla="*/ 0 w 32"/>
                  <a:gd name="T57" fmla="*/ 6 h 1359"/>
                  <a:gd name="T58" fmla="*/ 0 w 32"/>
                  <a:gd name="T59" fmla="*/ 0 h 1359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  <a:cxn ang="0">
                    <a:pos x="T40" y="T41"/>
                  </a:cxn>
                  <a:cxn ang="0">
                    <a:pos x="T42" y="T43"/>
                  </a:cxn>
                  <a:cxn ang="0">
                    <a:pos x="T44" y="T45"/>
                  </a:cxn>
                  <a:cxn ang="0">
                    <a:pos x="T46" y="T47"/>
                  </a:cxn>
                  <a:cxn ang="0">
                    <a:pos x="T48" y="T49"/>
                  </a:cxn>
                  <a:cxn ang="0">
                    <a:pos x="T50" y="T51"/>
                  </a:cxn>
                  <a:cxn ang="0">
                    <a:pos x="T52" y="T53"/>
                  </a:cxn>
                  <a:cxn ang="0">
                    <a:pos x="T54" y="T55"/>
                  </a:cxn>
                  <a:cxn ang="0">
                    <a:pos x="T56" y="T57"/>
                  </a:cxn>
                  <a:cxn ang="0">
                    <a:pos x="T58" y="T59"/>
                  </a:cxn>
                </a:cxnLst>
                <a:rect l="0" t="0" r="r" b="b"/>
                <a:pathLst>
                  <a:path w="32" h="1359">
                    <a:moveTo>
                      <a:pt x="0" y="1353"/>
                    </a:moveTo>
                    <a:lnTo>
                      <a:pt x="32" y="1353"/>
                    </a:lnTo>
                    <a:lnTo>
                      <a:pt x="32" y="1359"/>
                    </a:lnTo>
                    <a:lnTo>
                      <a:pt x="0" y="1359"/>
                    </a:lnTo>
                    <a:lnTo>
                      <a:pt x="0" y="1353"/>
                    </a:lnTo>
                    <a:close/>
                    <a:moveTo>
                      <a:pt x="0" y="1082"/>
                    </a:moveTo>
                    <a:lnTo>
                      <a:pt x="32" y="1082"/>
                    </a:lnTo>
                    <a:lnTo>
                      <a:pt x="32" y="1088"/>
                    </a:lnTo>
                    <a:lnTo>
                      <a:pt x="0" y="1088"/>
                    </a:lnTo>
                    <a:lnTo>
                      <a:pt x="0" y="1082"/>
                    </a:lnTo>
                    <a:close/>
                    <a:moveTo>
                      <a:pt x="0" y="812"/>
                    </a:moveTo>
                    <a:lnTo>
                      <a:pt x="32" y="812"/>
                    </a:lnTo>
                    <a:lnTo>
                      <a:pt x="32" y="818"/>
                    </a:lnTo>
                    <a:lnTo>
                      <a:pt x="0" y="818"/>
                    </a:lnTo>
                    <a:lnTo>
                      <a:pt x="0" y="812"/>
                    </a:lnTo>
                    <a:close/>
                    <a:moveTo>
                      <a:pt x="0" y="542"/>
                    </a:moveTo>
                    <a:lnTo>
                      <a:pt x="32" y="542"/>
                    </a:lnTo>
                    <a:lnTo>
                      <a:pt x="32" y="548"/>
                    </a:lnTo>
                    <a:lnTo>
                      <a:pt x="0" y="548"/>
                    </a:lnTo>
                    <a:lnTo>
                      <a:pt x="0" y="542"/>
                    </a:lnTo>
                    <a:close/>
                    <a:moveTo>
                      <a:pt x="0" y="271"/>
                    </a:moveTo>
                    <a:lnTo>
                      <a:pt x="32" y="271"/>
                    </a:lnTo>
                    <a:lnTo>
                      <a:pt x="32" y="277"/>
                    </a:lnTo>
                    <a:lnTo>
                      <a:pt x="0" y="277"/>
                    </a:lnTo>
                    <a:lnTo>
                      <a:pt x="0" y="271"/>
                    </a:lnTo>
                    <a:close/>
                    <a:moveTo>
                      <a:pt x="0" y="0"/>
                    </a:moveTo>
                    <a:lnTo>
                      <a:pt x="32" y="0"/>
                    </a:lnTo>
                    <a:lnTo>
                      <a:pt x="32" y="6"/>
                    </a:lnTo>
                    <a:lnTo>
                      <a:pt x="0" y="6"/>
                    </a:lnTo>
                    <a:lnTo>
                      <a:pt x="0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09" name="Rectangle 99"/>
              <p:cNvSpPr>
                <a:spLocks noChangeArrowheads="1"/>
              </p:cNvSpPr>
              <p:nvPr/>
            </p:nvSpPr>
            <p:spPr bwMode="auto">
              <a:xfrm>
                <a:off x="2221" y="2763"/>
                <a:ext cx="1516" cy="6"/>
              </a:xfrm>
              <a:prstGeom prst="rect">
                <a:avLst/>
              </a:pr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0" name="Freeform 100"/>
              <p:cNvSpPr>
                <a:spLocks noEditPoints="1"/>
              </p:cNvSpPr>
              <p:nvPr/>
            </p:nvSpPr>
            <p:spPr bwMode="auto">
              <a:xfrm>
                <a:off x="2219" y="2766"/>
                <a:ext cx="1521" cy="33"/>
              </a:xfrm>
              <a:custGeom>
                <a:avLst/>
                <a:gdLst>
                  <a:gd name="T0" fmla="*/ 5 w 1521"/>
                  <a:gd name="T1" fmla="*/ 0 h 33"/>
                  <a:gd name="T2" fmla="*/ 5 w 1521"/>
                  <a:gd name="T3" fmla="*/ 33 h 33"/>
                  <a:gd name="T4" fmla="*/ 0 w 1521"/>
                  <a:gd name="T5" fmla="*/ 33 h 33"/>
                  <a:gd name="T6" fmla="*/ 0 w 1521"/>
                  <a:gd name="T7" fmla="*/ 0 h 33"/>
                  <a:gd name="T8" fmla="*/ 5 w 1521"/>
                  <a:gd name="T9" fmla="*/ 0 h 33"/>
                  <a:gd name="T10" fmla="*/ 510 w 1521"/>
                  <a:gd name="T11" fmla="*/ 0 h 33"/>
                  <a:gd name="T12" fmla="*/ 510 w 1521"/>
                  <a:gd name="T13" fmla="*/ 33 h 33"/>
                  <a:gd name="T14" fmla="*/ 505 w 1521"/>
                  <a:gd name="T15" fmla="*/ 33 h 33"/>
                  <a:gd name="T16" fmla="*/ 505 w 1521"/>
                  <a:gd name="T17" fmla="*/ 0 h 33"/>
                  <a:gd name="T18" fmla="*/ 510 w 1521"/>
                  <a:gd name="T19" fmla="*/ 0 h 33"/>
                  <a:gd name="T20" fmla="*/ 1016 w 1521"/>
                  <a:gd name="T21" fmla="*/ 0 h 33"/>
                  <a:gd name="T22" fmla="*/ 1016 w 1521"/>
                  <a:gd name="T23" fmla="*/ 33 h 33"/>
                  <a:gd name="T24" fmla="*/ 1011 w 1521"/>
                  <a:gd name="T25" fmla="*/ 33 h 33"/>
                  <a:gd name="T26" fmla="*/ 1011 w 1521"/>
                  <a:gd name="T27" fmla="*/ 0 h 33"/>
                  <a:gd name="T28" fmla="*/ 1016 w 1521"/>
                  <a:gd name="T29" fmla="*/ 0 h 33"/>
                  <a:gd name="T30" fmla="*/ 1521 w 1521"/>
                  <a:gd name="T31" fmla="*/ 0 h 33"/>
                  <a:gd name="T32" fmla="*/ 1521 w 1521"/>
                  <a:gd name="T33" fmla="*/ 33 h 33"/>
                  <a:gd name="T34" fmla="*/ 1515 w 1521"/>
                  <a:gd name="T35" fmla="*/ 33 h 33"/>
                  <a:gd name="T36" fmla="*/ 1515 w 1521"/>
                  <a:gd name="T37" fmla="*/ 0 h 33"/>
                  <a:gd name="T38" fmla="*/ 1521 w 1521"/>
                  <a:gd name="T39" fmla="*/ 0 h 33"/>
                </a:gdLst>
                <a:ahLst/>
                <a:cxnLst>
                  <a:cxn ang="0">
                    <a:pos x="T0" y="T1"/>
                  </a:cxn>
                  <a:cxn ang="0">
                    <a:pos x="T2" y="T3"/>
                  </a:cxn>
                  <a:cxn ang="0">
                    <a:pos x="T4" y="T5"/>
                  </a:cxn>
                  <a:cxn ang="0">
                    <a:pos x="T6" y="T7"/>
                  </a:cxn>
                  <a:cxn ang="0">
                    <a:pos x="T8" y="T9"/>
                  </a:cxn>
                  <a:cxn ang="0">
                    <a:pos x="T10" y="T11"/>
                  </a:cxn>
                  <a:cxn ang="0">
                    <a:pos x="T12" y="T13"/>
                  </a:cxn>
                  <a:cxn ang="0">
                    <a:pos x="T14" y="T15"/>
                  </a:cxn>
                  <a:cxn ang="0">
                    <a:pos x="T16" y="T17"/>
                  </a:cxn>
                  <a:cxn ang="0">
                    <a:pos x="T18" y="T19"/>
                  </a:cxn>
                  <a:cxn ang="0">
                    <a:pos x="T20" y="T21"/>
                  </a:cxn>
                  <a:cxn ang="0">
                    <a:pos x="T22" y="T23"/>
                  </a:cxn>
                  <a:cxn ang="0">
                    <a:pos x="T24" y="T25"/>
                  </a:cxn>
                  <a:cxn ang="0">
                    <a:pos x="T26" y="T27"/>
                  </a:cxn>
                  <a:cxn ang="0">
                    <a:pos x="T28" y="T29"/>
                  </a:cxn>
                  <a:cxn ang="0">
                    <a:pos x="T30" y="T31"/>
                  </a:cxn>
                  <a:cxn ang="0">
                    <a:pos x="T32" y="T33"/>
                  </a:cxn>
                  <a:cxn ang="0">
                    <a:pos x="T34" y="T35"/>
                  </a:cxn>
                  <a:cxn ang="0">
                    <a:pos x="T36" y="T37"/>
                  </a:cxn>
                  <a:cxn ang="0">
                    <a:pos x="T38" y="T39"/>
                  </a:cxn>
                </a:cxnLst>
                <a:rect l="0" t="0" r="r" b="b"/>
                <a:pathLst>
                  <a:path w="1521" h="33">
                    <a:moveTo>
                      <a:pt x="5" y="0"/>
                    </a:moveTo>
                    <a:lnTo>
                      <a:pt x="5" y="33"/>
                    </a:lnTo>
                    <a:lnTo>
                      <a:pt x="0" y="33"/>
                    </a:lnTo>
                    <a:lnTo>
                      <a:pt x="0" y="0"/>
                    </a:lnTo>
                    <a:lnTo>
                      <a:pt x="5" y="0"/>
                    </a:lnTo>
                    <a:close/>
                    <a:moveTo>
                      <a:pt x="510" y="0"/>
                    </a:moveTo>
                    <a:lnTo>
                      <a:pt x="510" y="33"/>
                    </a:lnTo>
                    <a:lnTo>
                      <a:pt x="505" y="33"/>
                    </a:lnTo>
                    <a:lnTo>
                      <a:pt x="505" y="0"/>
                    </a:lnTo>
                    <a:lnTo>
                      <a:pt x="510" y="0"/>
                    </a:lnTo>
                    <a:close/>
                    <a:moveTo>
                      <a:pt x="1016" y="0"/>
                    </a:moveTo>
                    <a:lnTo>
                      <a:pt x="1016" y="33"/>
                    </a:lnTo>
                    <a:lnTo>
                      <a:pt x="1011" y="33"/>
                    </a:lnTo>
                    <a:lnTo>
                      <a:pt x="1011" y="0"/>
                    </a:lnTo>
                    <a:lnTo>
                      <a:pt x="1016" y="0"/>
                    </a:lnTo>
                    <a:close/>
                    <a:moveTo>
                      <a:pt x="1521" y="0"/>
                    </a:moveTo>
                    <a:lnTo>
                      <a:pt x="1521" y="33"/>
                    </a:lnTo>
                    <a:lnTo>
                      <a:pt x="1515" y="33"/>
                    </a:lnTo>
                    <a:lnTo>
                      <a:pt x="1515" y="0"/>
                    </a:lnTo>
                    <a:lnTo>
                      <a:pt x="1521" y="0"/>
                    </a:lnTo>
                    <a:close/>
                  </a:path>
                </a:pathLst>
              </a:custGeom>
              <a:solidFill>
                <a:srgbClr val="000000"/>
              </a:solidFill>
              <a:ln w="1" cap="flat">
                <a:solidFill>
                  <a:srgbClr val="000000"/>
                </a:solidFill>
                <a:prstDash val="solid"/>
                <a:bevel/>
                <a:headEnd/>
                <a:tailEnd/>
              </a:ln>
            </p:spPr>
            <p:txBody>
              <a:bodyPr vert="horz" wrap="square" lIns="91440" tIns="45720" rIns="91440" bIns="45720" numCol="1" anchor="t" anchorCtr="0" compatLnSpc="1">
                <a:prstTxWarp prst="textNoShape">
                  <a:avLst/>
                </a:prstTxWarp>
              </a:bodyPr>
              <a:lstStyle/>
              <a:p>
                <a:endParaRPr lang="ru-RU"/>
              </a:p>
            </p:txBody>
          </p:sp>
          <p:sp>
            <p:nvSpPr>
              <p:cNvPr id="111" name="Rectangle 101"/>
              <p:cNvSpPr>
                <a:spLocks noChangeArrowheads="1"/>
              </p:cNvSpPr>
              <p:nvPr/>
            </p:nvSpPr>
            <p:spPr bwMode="auto">
              <a:xfrm>
                <a:off x="2038" y="2698"/>
                <a:ext cx="60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2" name="Rectangle 102"/>
              <p:cNvSpPr>
                <a:spLocks noChangeArrowheads="1"/>
              </p:cNvSpPr>
              <p:nvPr/>
            </p:nvSpPr>
            <p:spPr bwMode="auto">
              <a:xfrm>
                <a:off x="1996" y="2429"/>
                <a:ext cx="15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3" name="Rectangle 103"/>
              <p:cNvSpPr>
                <a:spLocks noChangeArrowheads="1"/>
              </p:cNvSpPr>
              <p:nvPr/>
            </p:nvSpPr>
            <p:spPr bwMode="auto">
              <a:xfrm>
                <a:off x="1996" y="2157"/>
                <a:ext cx="15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4" name="Rectangle 104"/>
              <p:cNvSpPr>
                <a:spLocks noChangeArrowheads="1"/>
              </p:cNvSpPr>
              <p:nvPr/>
            </p:nvSpPr>
            <p:spPr bwMode="auto">
              <a:xfrm>
                <a:off x="1996" y="1888"/>
                <a:ext cx="15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3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5" name="Rectangle 105"/>
              <p:cNvSpPr>
                <a:spLocks noChangeArrowheads="1"/>
              </p:cNvSpPr>
              <p:nvPr/>
            </p:nvSpPr>
            <p:spPr bwMode="auto">
              <a:xfrm>
                <a:off x="1987" y="1616"/>
                <a:ext cx="15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4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6" name="Rectangle 106"/>
              <p:cNvSpPr>
                <a:spLocks noChangeArrowheads="1"/>
              </p:cNvSpPr>
              <p:nvPr/>
            </p:nvSpPr>
            <p:spPr bwMode="auto">
              <a:xfrm>
                <a:off x="1987" y="1347"/>
                <a:ext cx="151" cy="158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</a:t>
                </a:r>
                <a:r>
                  <a:rPr kumimoji="0" lang="en-US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.</a:t>
                </a:r>
                <a:r>
                  <a:rPr kumimoji="0" lang="ru-RU" sz="1400" b="1" i="0" u="none" strike="noStrike" cap="none" normalizeH="0" baseline="0" dirty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0</a:t>
                </a:r>
                <a:endParaRPr kumimoji="0" lang="ru-RU" sz="1800" b="0" i="0" u="none" strike="noStrike" cap="none" normalizeH="0" baseline="0" dirty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7" name="Rectangle 107"/>
              <p:cNvSpPr>
                <a:spLocks noChangeArrowheads="1"/>
              </p:cNvSpPr>
              <p:nvPr/>
            </p:nvSpPr>
            <p:spPr bwMode="auto">
              <a:xfrm>
                <a:off x="2372" y="2830"/>
                <a:ext cx="254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5-15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8" name="Rectangle 108"/>
              <p:cNvSpPr>
                <a:spLocks noChangeArrowheads="1"/>
              </p:cNvSpPr>
              <p:nvPr/>
            </p:nvSpPr>
            <p:spPr bwMode="auto">
              <a:xfrm>
                <a:off x="2850" y="2830"/>
                <a:ext cx="309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15-25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  <p:sp>
            <p:nvSpPr>
              <p:cNvPr id="119" name="Rectangle 109"/>
              <p:cNvSpPr>
                <a:spLocks noChangeArrowheads="1"/>
              </p:cNvSpPr>
              <p:nvPr/>
            </p:nvSpPr>
            <p:spPr bwMode="auto">
              <a:xfrm>
                <a:off x="3355" y="2830"/>
                <a:ext cx="309" cy="152"/>
              </a:xfrm>
              <a:prstGeom prst="rect">
                <a:avLst/>
              </a:prstGeom>
              <a:noFill/>
              <a:ln>
                <a:noFill/>
              </a:ln>
              <a:extLst>
                <a:ext uri="{909E8E84-426E-40DD-AFC4-6F175D3DCCD1}">
                  <a14:hiddenFill xmlns:a14="http://schemas.microsoft.com/office/drawing/2010/main" xmlns="">
                    <a:solidFill>
                      <a:srgbClr val="FFFFFF"/>
                    </a:solidFill>
                  </a14:hiddenFill>
                </a:ext>
                <a:ext uri="{91240B29-F687-4F45-9708-019B960494DF}">
                  <a14:hiddenLine xmlns:a14="http://schemas.microsoft.com/office/drawing/2010/main" xmlns="" w="9525">
                    <a:solidFill>
                      <a:srgbClr val="000000"/>
                    </a:solidFill>
                    <a:miter lim="800000"/>
                    <a:headEnd/>
                    <a:tailEnd/>
                  </a14:hiddenLine>
                </a:ext>
              </a:extLst>
            </p:spPr>
            <p:txBody>
              <a:bodyPr vert="horz" wrap="none" lIns="0" tIns="0" rIns="0" bIns="0" numCol="1" anchor="t" anchorCtr="0" compatLnSpc="1">
                <a:prstTxWarp prst="textNoShape">
                  <a:avLst/>
                </a:prstTxWarp>
                <a:spAutoFit/>
              </a:bodyPr>
              <a:lstStyle/>
              <a:p>
                <a:pPr marL="0" marR="0" lvl="0" indent="0" algn="l" defTabSz="914400" rtl="0" eaLnBrk="1" fontAlgn="base" latinLnBrk="0" hangingPunct="1">
                  <a:lnSpc>
                    <a:spcPct val="100000"/>
                  </a:lnSpc>
                  <a:spcBef>
                    <a:spcPct val="0"/>
                  </a:spcBef>
                  <a:spcAft>
                    <a:spcPct val="0"/>
                  </a:spcAft>
                  <a:buClrTx/>
                  <a:buSzTx/>
                  <a:buFontTx/>
                  <a:buNone/>
                  <a:tabLst/>
                </a:pPr>
                <a:r>
                  <a:rPr kumimoji="0" lang="ru-RU" sz="1400" b="1" i="0" u="none" strike="noStrike" cap="none" normalizeH="0" baseline="0" smtClean="0">
                    <a:ln>
                      <a:noFill/>
                    </a:ln>
                    <a:solidFill>
                      <a:srgbClr val="000000"/>
                    </a:solidFill>
                    <a:effectLst/>
                    <a:latin typeface="Times New Roman" pitchFamily="18" charset="0"/>
                    <a:cs typeface="Arial" pitchFamily="34" charset="0"/>
                  </a:rPr>
                  <a:t>25-35</a:t>
                </a:r>
                <a:endParaRPr kumimoji="0" lang="ru-RU" sz="1800" b="0" i="0" u="none" strike="noStrike" cap="none" normalizeH="0" baseline="0" smtClean="0">
                  <a:ln>
                    <a:noFill/>
                  </a:ln>
                  <a:solidFill>
                    <a:schemeClr val="tx1"/>
                  </a:solidFill>
                  <a:effectLst/>
                  <a:latin typeface="Arial" pitchFamily="34" charset="0"/>
                  <a:cs typeface="Arial" pitchFamily="34" charset="0"/>
                </a:endParaRPr>
              </a:p>
            </p:txBody>
          </p:sp>
        </p:grpSp>
        <p:sp>
          <p:nvSpPr>
            <p:cNvPr id="124" name="Rectangle 211"/>
            <p:cNvSpPr>
              <a:spLocks noChangeArrowheads="1"/>
            </p:cNvSpPr>
            <p:nvPr/>
          </p:nvSpPr>
          <p:spPr bwMode="auto">
            <a:xfrm>
              <a:off x="7488182" y="4687657"/>
              <a:ext cx="206544" cy="207595"/>
            </a:xfrm>
            <a:prstGeom prst="rect">
              <a:avLst/>
            </a:prstGeom>
            <a:solidFill>
              <a:srgbClr val="FF000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5" name="Rectangle 212"/>
            <p:cNvSpPr>
              <a:spLocks noChangeArrowheads="1"/>
            </p:cNvSpPr>
            <p:nvPr/>
          </p:nvSpPr>
          <p:spPr bwMode="auto">
            <a:xfrm>
              <a:off x="7786541" y="4653136"/>
              <a:ext cx="368695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err="1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Valt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6" name="Rectangle 215"/>
            <p:cNvSpPr>
              <a:spLocks noChangeArrowheads="1"/>
            </p:cNvSpPr>
            <p:nvPr/>
          </p:nvSpPr>
          <p:spPr bwMode="auto">
            <a:xfrm>
              <a:off x="7488182" y="5022150"/>
              <a:ext cx="206544" cy="190853"/>
            </a:xfrm>
            <a:prstGeom prst="rect">
              <a:avLst/>
            </a:prstGeom>
            <a:solidFill>
              <a:srgbClr val="002060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7" name="Rectangle 216"/>
            <p:cNvSpPr>
              <a:spLocks noChangeArrowheads="1"/>
            </p:cNvSpPr>
            <p:nvPr/>
          </p:nvSpPr>
          <p:spPr bwMode="auto">
            <a:xfrm>
              <a:off x="7787002" y="4980357"/>
              <a:ext cx="396828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Vcyt</a:t>
              </a:r>
              <a:endParaRPr kumimoji="0" lang="ru-RU" sz="1800" b="0" i="0" u="none" strike="noStrike" cap="none" normalizeH="0" baseline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28" name="Rectangle 211"/>
            <p:cNvSpPr>
              <a:spLocks noChangeArrowheads="1"/>
            </p:cNvSpPr>
            <p:nvPr/>
          </p:nvSpPr>
          <p:spPr bwMode="auto">
            <a:xfrm>
              <a:off x="3570657" y="4926169"/>
              <a:ext cx="247352" cy="207595"/>
            </a:xfrm>
            <a:prstGeom prst="rect">
              <a:avLst/>
            </a:prstGeom>
            <a:solidFill>
              <a:schemeClr val="tx1"/>
            </a:solidFill>
            <a:ln w="9525">
              <a:noFill/>
              <a:miter lim="800000"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ru-RU"/>
            </a:p>
          </p:txBody>
        </p:sp>
        <p:sp>
          <p:nvSpPr>
            <p:cNvPr id="129" name="Rectangle 212"/>
            <p:cNvSpPr>
              <a:spLocks noChangeArrowheads="1"/>
            </p:cNvSpPr>
            <p:nvPr/>
          </p:nvSpPr>
          <p:spPr bwMode="auto">
            <a:xfrm>
              <a:off x="3891071" y="4903078"/>
              <a:ext cx="573687" cy="21544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vert="horz" wrap="square" lIns="0" tIns="0" rIns="0" bIns="0" numCol="1" anchor="t" anchorCtr="0" compatLnSpc="1">
              <a:prstTxWarp prst="textNoShape">
                <a:avLst/>
              </a:prstTxWarp>
              <a:spAutoFit/>
            </a:bodyPr>
            <a:lstStyle/>
            <a:p>
              <a:pPr marL="0" marR="0" lvl="0" indent="0" algn="l" defTabSz="914400" rtl="0" eaLnBrk="1" fontAlgn="base" latinLnBrk="0" hangingPunct="1">
                <a:lnSpc>
                  <a:spcPct val="100000"/>
                </a:lnSpc>
                <a:spcBef>
                  <a:spcPct val="0"/>
                </a:spcBef>
                <a:spcAft>
                  <a:spcPct val="0"/>
                </a:spcAft>
                <a:buClrTx/>
                <a:buSzTx/>
                <a:buFontTx/>
                <a:buNone/>
                <a:tabLst/>
              </a:pPr>
              <a:r>
                <a:rPr kumimoji="0" lang="ru-RU" sz="1400" b="1" i="0" u="none" strike="noStrike" cap="none" normalizeH="0" baseline="0" dirty="0" smtClean="0">
                  <a:ln>
                    <a:noFill/>
                  </a:ln>
                  <a:solidFill>
                    <a:srgbClr val="000000"/>
                  </a:solidFill>
                  <a:effectLst/>
                  <a:latin typeface="Times New Roman" pitchFamily="18" charset="0"/>
                  <a:cs typeface="Arial" pitchFamily="34" charset="0"/>
                </a:rPr>
                <a:t>V</a:t>
              </a:r>
              <a:r>
                <a:rPr lang="en-US" sz="1400" b="1" dirty="0" smtClean="0">
                  <a:solidFill>
                    <a:srgbClr val="000000"/>
                  </a:solidFill>
                  <a:latin typeface="Times New Roman" pitchFamily="18" charset="0"/>
                  <a:cs typeface="Arial" pitchFamily="34" charset="0"/>
                </a:rPr>
                <a:t>total</a:t>
              </a:r>
              <a:endParaRPr kumimoji="0" lang="ru-RU" sz="1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Arial" pitchFamily="34" charset="0"/>
                <a:cs typeface="Arial" pitchFamily="34" charset="0"/>
              </a:endParaRPr>
            </a:p>
          </p:txBody>
        </p:sp>
        <p:sp>
          <p:nvSpPr>
            <p:cNvPr id="130" name="Прямоугольник 129"/>
            <p:cNvSpPr/>
            <p:nvPr/>
          </p:nvSpPr>
          <p:spPr>
            <a:xfrm rot="16200000">
              <a:off x="687966" y="5156390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dirty="0">
                <a:solidFill>
                  <a:srgbClr val="002060"/>
                </a:solidFill>
              </a:endParaRPr>
            </a:p>
          </p:txBody>
        </p:sp>
        <p:sp>
          <p:nvSpPr>
            <p:cNvPr id="131" name="Прямоугольник 130"/>
            <p:cNvSpPr/>
            <p:nvPr/>
          </p:nvSpPr>
          <p:spPr>
            <a:xfrm rot="16200000">
              <a:off x="4504390" y="5155568"/>
              <a:ext cx="518091" cy="369332"/>
            </a:xfrm>
            <a:prstGeom prst="rect">
              <a:avLst/>
            </a:prstGeom>
          </p:spPr>
          <p:txBody>
            <a:bodyPr wrap="none">
              <a:spAutoFit/>
            </a:bodyPr>
            <a:lstStyle/>
            <a:p>
              <a:r>
                <a:rPr lang="en-US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endParaRPr lang="ru-RU" dirty="0">
                <a:solidFill>
                  <a:srgbClr val="002060"/>
                </a:solidFill>
              </a:endParaRPr>
            </a:p>
          </p:txBody>
        </p:sp>
      </p:grpSp>
      <p:sp>
        <p:nvSpPr>
          <p:cNvPr id="133" name="TextBox 132"/>
          <p:cNvSpPr txBox="1"/>
          <p:nvPr/>
        </p:nvSpPr>
        <p:spPr>
          <a:xfrm>
            <a:off x="3203848" y="6381328"/>
            <a:ext cx="27305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Temperature range, </a:t>
            </a:r>
            <a:r>
              <a:rPr lang="en-US" b="1" baseline="30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○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34" name="TextBox 133"/>
          <p:cNvSpPr txBox="1"/>
          <p:nvPr/>
        </p:nvSpPr>
        <p:spPr>
          <a:xfrm>
            <a:off x="3215278" y="3954542"/>
            <a:ext cx="2709014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 fontAlgn="b">
              <a:defRPr/>
            </a:pPr>
            <a:r>
              <a:rPr lang="en-US" sz="1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Umbilicaria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decussata</a:t>
            </a:r>
            <a:endParaRPr lang="ru-RU" sz="1600" dirty="0">
              <a:solidFill>
                <a:schemeClr val="tx2">
                  <a:lumMod val="50000"/>
                </a:schemeClr>
              </a:solidFill>
            </a:endParaRPr>
          </a:p>
        </p:txBody>
      </p:sp>
      <p:sp>
        <p:nvSpPr>
          <p:cNvPr id="135" name="TextBox 134"/>
          <p:cNvSpPr txBox="1"/>
          <p:nvPr/>
        </p:nvSpPr>
        <p:spPr>
          <a:xfrm>
            <a:off x="3667491" y="764704"/>
            <a:ext cx="1806323" cy="338554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ctr">
              <a:spcAft>
                <a:spcPts val="0"/>
              </a:spcAft>
              <a:defRPr/>
            </a:pPr>
            <a:r>
              <a:rPr lang="en-US" sz="1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Cladonia</a:t>
            </a:r>
            <a:r>
              <a:rPr lang="en-US" sz="1600" b="1" i="1" dirty="0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 </a:t>
            </a:r>
            <a:r>
              <a:rPr lang="en-US" sz="1600" b="1" i="1" dirty="0" err="1" smtClean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rPr>
              <a:t>stellaris</a:t>
            </a:r>
            <a:endParaRPr lang="ru-RU" dirty="0">
              <a:solidFill>
                <a:schemeClr val="tx2">
                  <a:lumMod val="50000"/>
                </a:schemeClr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0" y="44624"/>
            <a:ext cx="91440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CONCLUSION</a:t>
            </a:r>
            <a:endParaRPr lang="ru-RU" sz="2000" dirty="0"/>
          </a:p>
        </p:txBody>
      </p:sp>
      <p:sp>
        <p:nvSpPr>
          <p:cNvPr id="6" name="TextBox 5"/>
          <p:cNvSpPr txBox="1"/>
          <p:nvPr/>
        </p:nvSpPr>
        <p:spPr>
          <a:xfrm>
            <a:off x="107504" y="404664"/>
            <a:ext cx="8784976" cy="646330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 algn="just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Thus, a short-term temperature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 can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significantly activate the respiration rate and cause changes in the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 pathways ratio in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thalli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boreal and Antarctic lichen species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was shown that with an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temperature increase in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range of 5–35 and 5–40 ° C, the intensity of O</a:t>
            </a:r>
            <a:r>
              <a:rPr lang="en-US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consumption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increased on average by 4–5 and 5–7 times in lichens selected in the middle taiga subzone and in Antarctica, respectively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</a:t>
            </a: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It was revealed that an increase in the total respiration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intensity due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the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pathway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</a:t>
            </a:r>
            <a:r>
              <a:rPr lang="en-US" b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thalli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of Antarctic lichens occurred in the temperature range of 5-15 °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C. In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boreal lichens,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cytochrome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 pathway activity increased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with an increase in temperature from 5 to 35 ° C.</a:t>
            </a:r>
            <a:r>
              <a:rPr lang="ru-RU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Changes in the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alternative pathway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/ or the residual non-mitochondrial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 component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capasity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in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Antarctic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lichens were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observed with increasing temperature to 25 ° C and above.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 the boreal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lichens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such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 changes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were observed only at 40 ° C.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marL="342900" indent="-342900" algn="just">
              <a:buAutoNum type="arabicPeriod"/>
            </a:pP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Calculations of the temperature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 quotient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showed that the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cytochrome lichens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respiration is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most sensitive to an increase in temperature from 5 to 15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°C 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Q</a:t>
            </a:r>
            <a:r>
              <a:rPr lang="en-US" b="1" baseline="-25000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was 2.5-3.5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 In the temperature range 25–35 and 35–40 ° C, the sensitivity of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alternative respiratory pathway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increased in Antarctic and boreal lichen species (Q</a:t>
            </a:r>
            <a:r>
              <a:rPr lang="en-US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values were about 4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2, respectively). The Q</a:t>
            </a:r>
            <a:r>
              <a:rPr lang="en-US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10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values for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total respiration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 cytochrome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respiratory pathway </a:t>
            </a:r>
            <a:r>
              <a:rPr lang="en-US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were about 1.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</p:txBody>
      </p:sp>
    </p:spTree>
    <p:extLst>
      <p:ext uri="{BB962C8B-B14F-4D97-AF65-F5344CB8AC3E}">
        <p14:creationId xmlns:p14="http://schemas.microsoft.com/office/powerpoint/2010/main" xmlns="" val="5036932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4716016" y="3471391"/>
            <a:ext cx="43581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THANK</a:t>
            </a:r>
            <a:r>
              <a:rPr lang="en-US" sz="2400" b="1" dirty="0">
                <a:latin typeface="Times New Roman" pitchFamily="18" charset="0"/>
                <a:cs typeface="Times New Roman" pitchFamily="18" charset="0"/>
              </a:rPr>
              <a:t>S</a:t>
            </a:r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 FOR ATTANTION!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4355976" y="2432338"/>
            <a:ext cx="4824536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This work </a:t>
            </a:r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was partly 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funded by RFBR </a:t>
            </a:r>
            <a:endParaRPr lang="en-US" i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research project No. 18-34-00346 </a:t>
            </a:r>
            <a:r>
              <a:rPr lang="en-US" i="1" dirty="0" err="1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mol_a</a:t>
            </a:r>
            <a:r>
              <a:rPr lang="en-US" i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).</a:t>
            </a:r>
          </a:p>
          <a:p>
            <a:pPr algn="ctr"/>
            <a:endParaRPr lang="ru-RU" dirty="0"/>
          </a:p>
        </p:txBody>
      </p:sp>
      <p:sp>
        <p:nvSpPr>
          <p:cNvPr id="4" name="TextBox 3"/>
          <p:cNvSpPr txBox="1"/>
          <p:nvPr/>
        </p:nvSpPr>
        <p:spPr>
          <a:xfrm>
            <a:off x="4644008" y="620688"/>
            <a:ext cx="4392488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just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Acknowledgements: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Mikhail</a:t>
            </a:r>
            <a:r>
              <a:rPr lang="ru-RU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P.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Andreev (</a:t>
            </a:r>
            <a:r>
              <a:rPr lang="en-US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Komarov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Botanical Institute, Russian Academy of Sciences) for the opportunity to collect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Antarctic lichens </a:t>
            </a:r>
            <a:r>
              <a:rPr lang="en-US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samples used in this study.</a:t>
            </a:r>
            <a:endParaRPr lang="ru-RU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5" name="Picture 1" descr="D:\МОИ ДОКУМЕНТЫ\конференции_2015-2016\Golovko\lichens.jp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3149" y="428625"/>
            <a:ext cx="4500562" cy="5643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Прямоугольник 2"/>
          <p:cNvSpPr>
            <a:spLocks noChangeArrowheads="1"/>
          </p:cNvSpPr>
          <p:nvPr/>
        </p:nvSpPr>
        <p:spPr bwMode="auto">
          <a:xfrm>
            <a:off x="73149" y="6072188"/>
            <a:ext cx="4714875" cy="6461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Lichens from 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Artforms of Nature</a:t>
            </a:r>
            <a:r>
              <a:rPr lang="ru-RU" b="1">
                <a:latin typeface="Times New Roman" pitchFamily="18" charset="0"/>
                <a:cs typeface="Times New Roman" pitchFamily="18" charset="0"/>
              </a:rPr>
              <a:t>»</a:t>
            </a:r>
            <a:endParaRPr lang="en-US" b="1">
              <a:latin typeface="Times New Roman" pitchFamily="18" charset="0"/>
              <a:cs typeface="Times New Roman" pitchFamily="18" charset="0"/>
            </a:endParaRPr>
          </a:p>
          <a:p>
            <a:pPr algn="ctr"/>
            <a:r>
              <a:rPr lang="en-US" b="1">
                <a:latin typeface="Times New Roman" pitchFamily="18" charset="0"/>
                <a:cs typeface="Times New Roman" pitchFamily="18" charset="0"/>
              </a:rPr>
              <a:t>(</a:t>
            </a:r>
            <a:r>
              <a:rPr lang="en-GB" b="1">
                <a:latin typeface="Times New Roman" pitchFamily="18" charset="0"/>
                <a:cs typeface="Times New Roman" pitchFamily="18" charset="0"/>
              </a:rPr>
              <a:t>Ernst Haeckel</a:t>
            </a:r>
            <a:r>
              <a:rPr lang="en-US" b="1">
                <a:latin typeface="Times New Roman" pitchFamily="18" charset="0"/>
                <a:cs typeface="Times New Roman" pitchFamily="18" charset="0"/>
              </a:rPr>
              <a:t>)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xmlns="" val="42753002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32"/>
          <p:cNvSpPr txBox="1">
            <a:spLocks noChangeArrowheads="1"/>
          </p:cNvSpPr>
          <p:nvPr/>
        </p:nvSpPr>
        <p:spPr bwMode="auto">
          <a:xfrm>
            <a:off x="0" y="74613"/>
            <a:ext cx="9144000" cy="49244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/>
            <a:r>
              <a:rPr lang="en-US" sz="2600" b="1" dirty="0" smtClean="0">
                <a:latin typeface="Times New Roman" pitchFamily="18" charset="0"/>
                <a:cs typeface="Times New Roman" pitchFamily="18" charset="0"/>
              </a:rPr>
              <a:t>Lichens - ancient and complex objects of wildlife</a:t>
            </a:r>
            <a:endParaRPr lang="ru-RU" sz="26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1" name="Прямоугольник 5"/>
          <p:cNvSpPr>
            <a:spLocks noChangeArrowheads="1"/>
          </p:cNvSpPr>
          <p:nvPr/>
        </p:nvSpPr>
        <p:spPr bwMode="auto">
          <a:xfrm>
            <a:off x="2786063" y="704503"/>
            <a:ext cx="3214687" cy="276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Form Lichen Biology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/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Nash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T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H. Ed</a:t>
            </a:r>
            <a:r>
              <a:rPr lang="ru-RU" sz="1200" b="1" dirty="0">
                <a:latin typeface="Times New Roman" pitchFamily="18" charset="0"/>
                <a:cs typeface="Times New Roman" pitchFamily="18" charset="0"/>
              </a:rPr>
              <a:t>.</a:t>
            </a:r>
            <a:r>
              <a:rPr lang="en-US" sz="1200" b="1" dirty="0">
                <a:latin typeface="Times New Roman" pitchFamily="18" charset="0"/>
                <a:cs typeface="Times New Roman" pitchFamily="18" charset="0"/>
              </a:rPr>
              <a:t>, 2008</a:t>
            </a:r>
          </a:p>
        </p:txBody>
      </p:sp>
      <p:grpSp>
        <p:nvGrpSpPr>
          <p:cNvPr id="18" name="Группа 17"/>
          <p:cNvGrpSpPr/>
          <p:nvPr/>
        </p:nvGrpSpPr>
        <p:grpSpPr>
          <a:xfrm>
            <a:off x="214313" y="1196752"/>
            <a:ext cx="8678167" cy="4825652"/>
            <a:chOff x="214313" y="763588"/>
            <a:chExt cx="8678167" cy="4825652"/>
          </a:xfrm>
        </p:grpSpPr>
        <p:pic>
          <p:nvPicPr>
            <p:cNvPr id="9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9029" t="6902" r="10345" b="53363"/>
            <a:stretch>
              <a:fillRect/>
            </a:stretch>
          </p:blipFill>
          <p:spPr bwMode="auto">
            <a:xfrm>
              <a:off x="214313" y="763588"/>
              <a:ext cx="4179887" cy="30130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" name="Picture 4"/>
            <p:cNvPicPr>
              <a:picLocks noChangeAspect="1" noChangeArrowheads="1"/>
            </p:cNvPicPr>
            <p:nvPr/>
          </p:nvPicPr>
          <p:blipFill>
            <a:blip r:embed="rId2" cstate="print"/>
            <a:srcRect l="9029" t="46637" r="10345" b="14275"/>
            <a:stretch>
              <a:fillRect/>
            </a:stretch>
          </p:blipFill>
          <p:spPr bwMode="auto">
            <a:xfrm>
              <a:off x="4464050" y="763588"/>
              <a:ext cx="4179888" cy="29638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2" name="TextBox 11"/>
            <p:cNvSpPr txBox="1">
              <a:spLocks noChangeArrowheads="1"/>
            </p:cNvSpPr>
            <p:nvPr/>
          </p:nvSpPr>
          <p:spPr bwMode="auto">
            <a:xfrm>
              <a:off x="411163" y="3476625"/>
              <a:ext cx="1573212" cy="2873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 dirty="0" err="1">
                  <a:latin typeface="Times New Roman" pitchFamily="18" charset="0"/>
                  <a:cs typeface="Times New Roman" pitchFamily="18" charset="0"/>
                </a:rPr>
                <a:t>Collema</a:t>
              </a:r>
              <a:r>
                <a:rPr lang="en-US" sz="1400" b="1" i="1" dirty="0"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400" b="1" i="1" dirty="0" err="1">
                  <a:latin typeface="Times New Roman" pitchFamily="18" charset="0"/>
                  <a:cs typeface="Times New Roman" pitchFamily="18" charset="0"/>
                </a:rPr>
                <a:t>nigrescens</a:t>
              </a:r>
              <a:endParaRPr lang="ru-RU" sz="1400" b="1" i="1" dirty="0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3" name="TextBox 12"/>
            <p:cNvSpPr txBox="1">
              <a:spLocks noChangeArrowheads="1"/>
            </p:cNvSpPr>
            <p:nvPr/>
          </p:nvSpPr>
          <p:spPr bwMode="auto">
            <a:xfrm>
              <a:off x="2481263" y="3476625"/>
              <a:ext cx="1522412" cy="2873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Times New Roman" pitchFamily="18" charset="0"/>
                  <a:cs typeface="Times New Roman" pitchFamily="18" charset="0"/>
                </a:rPr>
                <a:t>Anaptychia ciliaris</a:t>
              </a:r>
              <a:endParaRPr lang="ru-RU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4" name="TextBox 13"/>
            <p:cNvSpPr txBox="1">
              <a:spLocks noChangeArrowheads="1"/>
            </p:cNvSpPr>
            <p:nvPr/>
          </p:nvSpPr>
          <p:spPr bwMode="auto">
            <a:xfrm>
              <a:off x="4524375" y="3476625"/>
              <a:ext cx="1876425" cy="2873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Times New Roman" pitchFamily="18" charset="0"/>
                  <a:cs typeface="Times New Roman" pitchFamily="18" charset="0"/>
                </a:rPr>
                <a:t>Nephroma resupinatum</a:t>
              </a:r>
              <a:endParaRPr lang="ru-RU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5" name="TextBox 14"/>
            <p:cNvSpPr txBox="1">
              <a:spLocks noChangeArrowheads="1"/>
            </p:cNvSpPr>
            <p:nvPr/>
          </p:nvSpPr>
          <p:spPr bwMode="auto">
            <a:xfrm>
              <a:off x="6991350" y="3476625"/>
              <a:ext cx="1455738" cy="287338"/>
            </a:xfrm>
            <a:prstGeom prst="rect">
              <a:avLst/>
            </a:prstGeom>
            <a:solidFill>
              <a:schemeClr val="bg1"/>
            </a:solidFill>
            <a:ln w="9525">
              <a:noFill/>
              <a:miter lim="800000"/>
              <a:headEnd/>
              <a:tailEnd/>
            </a:ln>
          </p:spPr>
          <p:txBody>
            <a:bodyPr wrap="none">
              <a:spAutoFit/>
            </a:bodyPr>
            <a:lstStyle/>
            <a:p>
              <a:r>
                <a:rPr lang="en-US" sz="1400" b="1" i="1">
                  <a:latin typeface="Times New Roman" pitchFamily="18" charset="0"/>
                  <a:cs typeface="Times New Roman" pitchFamily="18" charset="0"/>
                </a:rPr>
                <a:t>Cetraria islandica</a:t>
              </a:r>
              <a:endParaRPr lang="ru-RU" sz="1400" b="1" i="1"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6" name="TextBox 15"/>
            <p:cNvSpPr txBox="1"/>
            <p:nvPr/>
          </p:nvSpPr>
          <p:spPr>
            <a:xfrm>
              <a:off x="251520" y="4388911"/>
              <a:ext cx="8640960" cy="120032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marL="342900" indent="-342900">
                <a:buAutoNum type="arabicPeriod"/>
              </a:pP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Consist of two or more components</a:t>
              </a:r>
              <a:endPara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Up to 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90%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of biomass is </a:t>
              </a:r>
              <a:r>
                <a:rPr lang="en-US" b="1" dirty="0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heterotrophic </a:t>
              </a:r>
              <a:r>
                <a:rPr lang="en-US" b="1" dirty="0" err="1" smtClean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mycobiont</a:t>
              </a:r>
              <a:endParaRPr lang="en-US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endParaRPr>
            </a:p>
            <a:p>
              <a:pPr marL="342900" indent="-342900">
                <a:buAutoNum type="arabicPeriod"/>
              </a:pP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Inhabit around the globe</a:t>
              </a:r>
            </a:p>
            <a:p>
              <a:pPr marL="342900" indent="-342900">
                <a:buAutoNum type="arabicPeriod"/>
              </a:pP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Able to survive and exist in very extreme conditions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4" name="Группа 13"/>
          <p:cNvGrpSpPr/>
          <p:nvPr/>
        </p:nvGrpSpPr>
        <p:grpSpPr>
          <a:xfrm>
            <a:off x="169309" y="188640"/>
            <a:ext cx="8939195" cy="6461670"/>
            <a:chOff x="169309" y="63674"/>
            <a:chExt cx="8939195" cy="6461670"/>
          </a:xfrm>
        </p:grpSpPr>
        <p:pic>
          <p:nvPicPr>
            <p:cNvPr id="1027" name="Picture 3"/>
            <p:cNvPicPr>
              <a:picLocks noChangeAspect="1" noChangeArrowheads="1"/>
            </p:cNvPicPr>
            <p:nvPr/>
          </p:nvPicPr>
          <p:blipFill>
            <a:blip r:embed="rId2" cstate="print"/>
            <a:srcRect l="26115" t="39982" r="20075" b="36727"/>
            <a:stretch>
              <a:fillRect/>
            </a:stretch>
          </p:blipFill>
          <p:spPr bwMode="auto">
            <a:xfrm>
              <a:off x="169309" y="4149080"/>
              <a:ext cx="8857662" cy="2376264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29" name="Picture 5"/>
            <p:cNvPicPr>
              <a:picLocks noChangeAspect="1" noChangeArrowheads="1"/>
            </p:cNvPicPr>
            <p:nvPr/>
          </p:nvPicPr>
          <p:blipFill>
            <a:blip r:embed="rId3" cstate="print">
              <a:lum bright="-32000" contrast="46000"/>
            </a:blip>
            <a:srcRect l="35235" t="15351" r="4522" b="26900"/>
            <a:stretch>
              <a:fillRect/>
            </a:stretch>
          </p:blipFill>
          <p:spPr bwMode="auto">
            <a:xfrm>
              <a:off x="190485" y="990253"/>
              <a:ext cx="4381515" cy="2726779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8" name="TextBox 7"/>
            <p:cNvSpPr txBox="1"/>
            <p:nvPr/>
          </p:nvSpPr>
          <p:spPr>
            <a:xfrm>
              <a:off x="232470" y="63674"/>
              <a:ext cx="8640960" cy="76944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sz="2200" b="1" dirty="0" smtClean="0">
                  <a:latin typeface="Times New Roman" pitchFamily="18" charset="0"/>
                  <a:cs typeface="Times New Roman" pitchFamily="18" charset="0"/>
                </a:rPr>
                <a:t>EFFECT OF TEMPERATURE ON LICHEN RESPIRATION (LITERATURE ANALYSIS)</a:t>
              </a:r>
              <a:endParaRPr lang="ru-RU" sz="2200" b="1" dirty="0">
                <a:latin typeface="Times New Roman" pitchFamily="18" charset="0"/>
                <a:cs typeface="Times New Roman" pitchFamily="18" charset="0"/>
              </a:endParaRPr>
            </a:p>
          </p:txBody>
        </p:sp>
        <p:pic>
          <p:nvPicPr>
            <p:cNvPr id="1030" name="Picture 6"/>
            <p:cNvPicPr>
              <a:picLocks noChangeAspect="1" noChangeArrowheads="1"/>
            </p:cNvPicPr>
            <p:nvPr/>
          </p:nvPicPr>
          <p:blipFill>
            <a:blip r:embed="rId4" cstate="print"/>
            <a:srcRect l="31100" t="16400" r="36416" b="62600"/>
            <a:stretch>
              <a:fillRect/>
            </a:stretch>
          </p:blipFill>
          <p:spPr bwMode="auto">
            <a:xfrm>
              <a:off x="5364088" y="846237"/>
              <a:ext cx="3744416" cy="136160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1" name="Picture 7"/>
            <p:cNvPicPr>
              <a:picLocks noChangeAspect="1" noChangeArrowheads="1"/>
            </p:cNvPicPr>
            <p:nvPr/>
          </p:nvPicPr>
          <p:blipFill>
            <a:blip r:embed="rId5" cstate="print"/>
            <a:srcRect l="8066" t="23750" r="38778" b="40340"/>
            <a:stretch>
              <a:fillRect/>
            </a:stretch>
          </p:blipFill>
          <p:spPr bwMode="auto">
            <a:xfrm>
              <a:off x="5148064" y="1772816"/>
              <a:ext cx="3600400" cy="136815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033" name="Picture 9"/>
            <p:cNvPicPr>
              <a:picLocks noChangeAspect="1" noChangeArrowheads="1"/>
            </p:cNvPicPr>
            <p:nvPr/>
          </p:nvPicPr>
          <p:blipFill>
            <a:blip r:embed="rId6" cstate="print"/>
            <a:srcRect l="9247" t="20600" r="26375" b="44750"/>
            <a:stretch>
              <a:fillRect/>
            </a:stretch>
          </p:blipFill>
          <p:spPr bwMode="auto">
            <a:xfrm>
              <a:off x="4499992" y="2905894"/>
              <a:ext cx="3960440" cy="119903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3" name="Picture 11" descr="D:\Шелякин\!!!РАБОТА\2016\Лишайники_общее\Лишайники_доклад\Lichen_resp.png"/>
            <p:cNvPicPr>
              <a:picLocks noChangeAspect="1" noChangeArrowheads="1"/>
            </p:cNvPicPr>
            <p:nvPr/>
          </p:nvPicPr>
          <p:blipFill>
            <a:blip r:embed="rId7" cstate="print"/>
            <a:srcRect l="1816" t="86403" r="78945" b="2567"/>
            <a:stretch>
              <a:fillRect/>
            </a:stretch>
          </p:blipFill>
          <p:spPr bwMode="auto">
            <a:xfrm>
              <a:off x="246240" y="6121871"/>
              <a:ext cx="1071683" cy="340990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29" name="Группа 28"/>
          <p:cNvGrpSpPr/>
          <p:nvPr/>
        </p:nvGrpSpPr>
        <p:grpSpPr>
          <a:xfrm>
            <a:off x="267893" y="908720"/>
            <a:ext cx="5240211" cy="2664296"/>
            <a:chOff x="251520" y="764704"/>
            <a:chExt cx="5240211" cy="2664296"/>
          </a:xfrm>
        </p:grpSpPr>
        <p:pic>
          <p:nvPicPr>
            <p:cNvPr id="1026" name="Picture 2" descr="https://www.thoughtco.com/thmb/gIEBPjnKVX2KR4pw5HpaQB63mGI=/768x0/filters:no_upscale():max_bytes(150000):strip_icc()/Cellular-Respiration-58e52b113df78c5162b38dca.jpg"/>
            <p:cNvPicPr>
              <a:picLocks noChangeAspect="1" noChangeArrowheads="1"/>
            </p:cNvPicPr>
            <p:nvPr/>
          </p:nvPicPr>
          <p:blipFill>
            <a:blip r:embed="rId2" cstate="print">
              <a:lum bright="-46000" contrast="51000"/>
            </a:blip>
            <a:srcRect/>
            <a:stretch>
              <a:fillRect/>
            </a:stretch>
          </p:blipFill>
          <p:spPr bwMode="auto">
            <a:xfrm>
              <a:off x="251520" y="764704"/>
              <a:ext cx="4248471" cy="2335152"/>
            </a:xfrm>
            <a:prstGeom prst="rect">
              <a:avLst/>
            </a:prstGeom>
            <a:noFill/>
          </p:spPr>
        </p:pic>
        <p:sp>
          <p:nvSpPr>
            <p:cNvPr id="3" name="Прямоугольник 2"/>
            <p:cNvSpPr/>
            <p:nvPr/>
          </p:nvSpPr>
          <p:spPr>
            <a:xfrm>
              <a:off x="2971451" y="1556792"/>
              <a:ext cx="1080119" cy="504056"/>
            </a:xfrm>
            <a:prstGeom prst="rect">
              <a:avLst/>
            </a:prstGeom>
            <a:noFill/>
            <a:ln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cxnSp>
          <p:nvCxnSpPr>
            <p:cNvPr id="5" name="Соединительная линия уступом 4"/>
            <p:cNvCxnSpPr/>
            <p:nvPr/>
          </p:nvCxnSpPr>
          <p:spPr>
            <a:xfrm>
              <a:off x="4067944" y="1772816"/>
              <a:ext cx="1423787" cy="1656184"/>
            </a:xfrm>
            <a:prstGeom prst="bentConnector2">
              <a:avLst/>
            </a:prstGeom>
            <a:ln w="38100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18" name="TextBox 5"/>
          <p:cNvSpPr txBox="1"/>
          <p:nvPr/>
        </p:nvSpPr>
        <p:spPr bwMode="auto">
          <a:xfrm>
            <a:off x="31948" y="5736158"/>
            <a:ext cx="8572500" cy="1077218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–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total respiration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</a:t>
            </a:r>
            <a:r>
              <a:rPr lang="ru-RU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–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alternative (</a:t>
            </a:r>
            <a:r>
              <a:rPr lang="en-US" sz="1600" b="1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energy dissipating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respiratory pathway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1600" b="1" i="1" dirty="0" err="1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cyt</a:t>
            </a: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- </a:t>
            </a:r>
            <a:r>
              <a:rPr lang="en-US" sz="1600" b="1" dirty="0" err="1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respiratory pathway</a:t>
            </a:r>
            <a:endParaRPr lang="en-US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  <a:p>
            <a:pPr fontAlgn="auto">
              <a:spcBef>
                <a:spcPts val="0"/>
              </a:spcBef>
              <a:spcAft>
                <a:spcPts val="0"/>
              </a:spcAft>
              <a:defRPr/>
            </a:pPr>
            <a:r>
              <a:rPr lang="en-US" sz="16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V </a:t>
            </a:r>
            <a:r>
              <a: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 –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non mitochondrial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 (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residual</a:t>
            </a:r>
            <a:r>
              <a:rPr lang="ru-RU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) </a:t>
            </a:r>
            <a:r>
              <a:rPr lang="en-US" sz="1600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respiration</a:t>
            </a:r>
            <a:endParaRPr lang="ru-RU" sz="1600" b="1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19" name="Группа 26"/>
          <p:cNvGrpSpPr>
            <a:grpSpLocks/>
          </p:cNvGrpSpPr>
          <p:nvPr/>
        </p:nvGrpSpPr>
        <p:grpSpPr bwMode="auto">
          <a:xfrm>
            <a:off x="3314650" y="5415310"/>
            <a:ext cx="4857750" cy="461962"/>
            <a:chOff x="2179607" y="3890548"/>
            <a:chExt cx="4857750" cy="461964"/>
          </a:xfrm>
        </p:grpSpPr>
        <p:sp>
          <p:nvSpPr>
            <p:cNvPr id="20" name="TextBox 4"/>
            <p:cNvSpPr txBox="1"/>
            <p:nvPr/>
          </p:nvSpPr>
          <p:spPr bwMode="auto">
            <a:xfrm>
              <a:off x="2179607" y="3890548"/>
              <a:ext cx="4857750" cy="461964"/>
            </a:xfrm>
            <a:prstGeom prst="rect">
              <a:avLst/>
            </a:prstGeom>
            <a:noFill/>
          </p:spPr>
          <p:txBody>
            <a:bodyPr>
              <a:spAutoFit/>
            </a:bodyPr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r>
                <a:rPr lang="en-US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2400" b="1" i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total</a:t>
              </a:r>
              <a:r>
                <a:rPr lang="ru-RU" sz="2400" b="1" dirty="0">
                  <a:solidFill>
                    <a:srgbClr val="C0000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ru-RU" sz="24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= 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2400" b="1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alt</a:t>
              </a:r>
              <a:r>
                <a:rPr lang="ru-RU" sz="24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2400" b="1" i="1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cyt</a:t>
              </a:r>
              <a:r>
                <a:rPr lang="ru-RU" sz="24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+ </a:t>
              </a:r>
              <a:r>
                <a:rPr lang="en-US" sz="2400" b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V </a:t>
              </a:r>
              <a:r>
                <a:rPr lang="en-US" sz="24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res</a:t>
              </a:r>
              <a:endParaRPr lang="ru-RU" sz="2400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cxnSp>
          <p:nvCxnSpPr>
            <p:cNvPr id="21" name="Прямая соединительная линия 20"/>
            <p:cNvCxnSpPr/>
            <p:nvPr/>
          </p:nvCxnSpPr>
          <p:spPr bwMode="auto">
            <a:xfrm>
              <a:off x="2856775" y="4322598"/>
              <a:ext cx="3643312" cy="1587"/>
            </a:xfrm>
            <a:prstGeom prst="line">
              <a:avLst/>
            </a:prstGeom>
            <a:ln w="57150" cap="flat" cmpd="sng">
              <a:solidFill>
                <a:schemeClr val="tx2">
                  <a:lumMod val="5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6" name="TextBox 25"/>
          <p:cNvSpPr txBox="1"/>
          <p:nvPr/>
        </p:nvSpPr>
        <p:spPr>
          <a:xfrm>
            <a:off x="0" y="0"/>
            <a:ext cx="91440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CELLULAR RESPIRATION IS A COMPLEX AND MULTI-STAGE PROCESS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28" name="TextBox 27"/>
          <p:cNvSpPr txBox="1"/>
          <p:nvPr/>
        </p:nvSpPr>
        <p:spPr bwMode="auto">
          <a:xfrm>
            <a:off x="4211960" y="1260500"/>
            <a:ext cx="5040313" cy="3683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C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H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12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6 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+ 6O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→ 6CO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 + 6H</a:t>
            </a:r>
            <a:r>
              <a:rPr lang="en-US" b="1" baseline="-25000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2</a:t>
            </a:r>
            <a:r>
              <a:rPr lang="en-US" b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O + 36 </a:t>
            </a:r>
            <a:r>
              <a:rPr lang="en-US" b="1" dirty="0" smtClean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rPr>
              <a:t>ATP</a:t>
            </a:r>
            <a:endParaRPr lang="ru-RU" b="1" baseline="-25000" dirty="0">
              <a:solidFill>
                <a:schemeClr val="tx2">
                  <a:lumMod val="50000"/>
                </a:scheme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691680" y="3356992"/>
            <a:ext cx="6824387" cy="1872208"/>
            <a:chOff x="1691680" y="3356992"/>
            <a:chExt cx="6824387" cy="1872208"/>
          </a:xfrm>
        </p:grpSpPr>
        <p:pic>
          <p:nvPicPr>
            <p:cNvPr id="17" name="Picture 6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691680" y="3356992"/>
              <a:ext cx="6824387" cy="187220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14" name="Прямая со стрелкой 13"/>
            <p:cNvCxnSpPr/>
            <p:nvPr/>
          </p:nvCxnSpPr>
          <p:spPr>
            <a:xfrm>
              <a:off x="4860032" y="4149080"/>
              <a:ext cx="1080120" cy="216024"/>
            </a:xfrm>
            <a:prstGeom prst="straightConnector1">
              <a:avLst/>
            </a:prstGeom>
            <a:ln w="57150">
              <a:solidFill>
                <a:srgbClr val="C0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6" name="Овал 15"/>
            <p:cNvSpPr/>
            <p:nvPr/>
          </p:nvSpPr>
          <p:spPr>
            <a:xfrm>
              <a:off x="5705078" y="4211563"/>
              <a:ext cx="504056" cy="504056"/>
            </a:xfrm>
            <a:prstGeom prst="ellipse">
              <a:avLst/>
            </a:prstGeom>
            <a:noFill/>
            <a:ln w="762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260648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TEMPERATURE DEPENDENCE OF RESPIRATION</a:t>
            </a:r>
            <a:endParaRPr lang="ru-RU" sz="2400" b="1" dirty="0" smtClean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9" name="Группа 28"/>
          <p:cNvGrpSpPr/>
          <p:nvPr/>
        </p:nvGrpSpPr>
        <p:grpSpPr>
          <a:xfrm>
            <a:off x="251520" y="692696"/>
            <a:ext cx="8640960" cy="3528392"/>
            <a:chOff x="251520" y="980728"/>
            <a:chExt cx="8640960" cy="3528392"/>
          </a:xfrm>
        </p:grpSpPr>
        <p:pic>
          <p:nvPicPr>
            <p:cNvPr id="17410" name="Picture 2" descr="https://qph.fs.quoracdn.net/main-qimg-97d02a1ef5c27b4bb7d4cfcb6223552c"/>
            <p:cNvPicPr>
              <a:picLocks noChangeAspect="1" noChangeArrowheads="1"/>
            </p:cNvPicPr>
            <p:nvPr/>
          </p:nvPicPr>
          <p:blipFill>
            <a:blip r:embed="rId2" cstate="print">
              <a:lum bright="-20000" contrast="40000"/>
            </a:blip>
            <a:srcRect t="19894" r="40417" b="50264"/>
            <a:stretch>
              <a:fillRect/>
            </a:stretch>
          </p:blipFill>
          <p:spPr bwMode="auto">
            <a:xfrm>
              <a:off x="2123728" y="1456442"/>
              <a:ext cx="4086200" cy="1296144"/>
            </a:xfrm>
            <a:prstGeom prst="rect">
              <a:avLst/>
            </a:prstGeom>
            <a:noFill/>
          </p:spPr>
        </p:pic>
        <p:sp>
          <p:nvSpPr>
            <p:cNvPr id="4" name="TextBox 3"/>
            <p:cNvSpPr txBox="1"/>
            <p:nvPr/>
          </p:nvSpPr>
          <p:spPr>
            <a:xfrm>
              <a:off x="251520" y="2530996"/>
              <a:ext cx="864096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Q</a:t>
              </a:r>
              <a:r>
                <a:rPr lang="en-US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- Temperature quotient of respiration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(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at optimal temperatures Q</a:t>
              </a:r>
              <a:r>
                <a:rPr lang="en-US" b="1" baseline="-25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10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=2-4</a:t>
              </a:r>
              <a:r>
                <a: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</a:t>
              </a:r>
              <a:endParaRPr lang="ru-RU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grpSp>
          <p:nvGrpSpPr>
            <p:cNvPr id="21" name="Группа 20"/>
            <p:cNvGrpSpPr/>
            <p:nvPr/>
          </p:nvGrpSpPr>
          <p:grpSpPr>
            <a:xfrm>
              <a:off x="323528" y="3004626"/>
              <a:ext cx="5429175" cy="1504494"/>
              <a:chOff x="251520" y="2297663"/>
              <a:chExt cx="5429175" cy="1504494"/>
            </a:xfrm>
          </p:grpSpPr>
          <p:sp>
            <p:nvSpPr>
              <p:cNvPr id="5" name="TextBox 4"/>
              <p:cNvSpPr txBox="1"/>
              <p:nvPr/>
            </p:nvSpPr>
            <p:spPr>
              <a:xfrm>
                <a:off x="251520" y="2833077"/>
                <a:ext cx="2376264" cy="6463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err="1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Superoptimal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temperatures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7" name="Прямая со стрелкой 6"/>
              <p:cNvCxnSpPr>
                <a:stCxn id="5" idx="3"/>
                <a:endCxn id="15" idx="1"/>
              </p:cNvCxnSpPr>
              <p:nvPr/>
            </p:nvCxnSpPr>
            <p:spPr>
              <a:xfrm flipV="1">
                <a:off x="2627784" y="2620829"/>
                <a:ext cx="576064" cy="535414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sp>
            <p:nvSpPr>
              <p:cNvPr id="15" name="TextBox 14"/>
              <p:cNvSpPr txBox="1"/>
              <p:nvPr/>
            </p:nvSpPr>
            <p:spPr>
              <a:xfrm>
                <a:off x="3203848" y="2297663"/>
                <a:ext cx="2448272" cy="6463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en-US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Respiratory enzymes inactivation</a:t>
                </a:r>
                <a:endParaRPr lang="ru-RU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16" name="TextBox 15"/>
              <p:cNvSpPr txBox="1"/>
              <p:nvPr/>
            </p:nvSpPr>
            <p:spPr>
              <a:xfrm>
                <a:off x="3232423" y="3155826"/>
                <a:ext cx="2448272" cy="646331"/>
              </a:xfrm>
              <a:prstGeom prst="rect">
                <a:avLst/>
              </a:prstGeom>
              <a:noFill/>
              <a:ln w="28575">
                <a:solidFill>
                  <a:srgbClr val="FF0000"/>
                </a:solidFill>
              </a:ln>
            </p:spPr>
            <p:txBody>
              <a:bodyPr wrap="square" rtlCol="0">
                <a:spAutoFit/>
              </a:bodyPr>
              <a:lstStyle/>
              <a:p>
                <a:pPr algn="ctr"/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С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ell membranes</a:t>
                </a:r>
                <a:r>
                  <a:rPr lang="ru-RU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 </a:t>
                </a:r>
                <a:r>
                  <a:rPr lang="en-US" b="1" dirty="0" smtClean="0">
                    <a:solidFill>
                      <a:srgbClr val="002060"/>
                    </a:solidFill>
                    <a:latin typeface="Times New Roman" pitchFamily="18" charset="0"/>
                    <a:cs typeface="Times New Roman" pitchFamily="18" charset="0"/>
                  </a:rPr>
                  <a:t>disturbance</a:t>
                </a:r>
                <a:endParaRPr lang="ru-RU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cxnSp>
            <p:nvCxnSpPr>
              <p:cNvPr id="20" name="Прямая со стрелкой 19"/>
              <p:cNvCxnSpPr>
                <a:stCxn id="5" idx="3"/>
                <a:endCxn id="16" idx="1"/>
              </p:cNvCxnSpPr>
              <p:nvPr/>
            </p:nvCxnSpPr>
            <p:spPr>
              <a:xfrm>
                <a:off x="2627784" y="3156243"/>
                <a:ext cx="604639" cy="322749"/>
              </a:xfrm>
              <a:prstGeom prst="straightConnector1">
                <a:avLst/>
              </a:prstGeom>
              <a:ln w="28575">
                <a:solidFill>
                  <a:srgbClr val="FF0000"/>
                </a:solidFill>
                <a:tailEnd type="arrow"/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sp>
          <p:nvSpPr>
            <p:cNvPr id="26" name="Стрелка вправо 25"/>
            <p:cNvSpPr/>
            <p:nvPr/>
          </p:nvSpPr>
          <p:spPr>
            <a:xfrm>
              <a:off x="5796136" y="3646765"/>
              <a:ext cx="936104" cy="216024"/>
            </a:xfrm>
            <a:prstGeom prst="rightArrow">
              <a:avLst/>
            </a:prstGeom>
            <a:solidFill>
              <a:srgbClr val="C00000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7" name="TextBox 26"/>
            <p:cNvSpPr txBox="1"/>
            <p:nvPr/>
          </p:nvSpPr>
          <p:spPr>
            <a:xfrm>
              <a:off x="6732240" y="3161759"/>
              <a:ext cx="2160240" cy="1200329"/>
            </a:xfrm>
            <a:prstGeom prst="rect">
              <a:avLst/>
            </a:prstGeom>
            <a:noFill/>
            <a:ln w="28575">
              <a:solidFill>
                <a:srgbClr val="FF0000"/>
              </a:solidFill>
            </a:ln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Disturbance in respiratory and energy cells’ metabolism </a:t>
              </a:r>
              <a:endParaRPr lang="ru-RU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28" name="TextBox 27"/>
            <p:cNvSpPr txBox="1"/>
            <p:nvPr/>
          </p:nvSpPr>
          <p:spPr>
            <a:xfrm>
              <a:off x="1331640" y="980728"/>
              <a:ext cx="612068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At optimal temperatures</a:t>
              </a:r>
              <a:endPara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  <p:sp>
        <p:nvSpPr>
          <p:cNvPr id="17" name="TextBox 16"/>
          <p:cNvSpPr txBox="1"/>
          <p:nvPr/>
        </p:nvSpPr>
        <p:spPr>
          <a:xfrm>
            <a:off x="179512" y="4653136"/>
            <a:ext cx="8712968" cy="19389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AIM</a:t>
            </a:r>
          </a:p>
          <a:p>
            <a:pPr algn="just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To investigate the effects of short-term temperature changes on the respiration rate and the respiratory pathways capacities and relative contribution in lichen species collected from their natural habitats in boreal zone and Antarctica.</a:t>
            </a:r>
            <a:endParaRPr lang="ru-RU" sz="2000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ctr"/>
            <a:endParaRPr lang="en-US" sz="2000" b="1" dirty="0" smtClean="0"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51520" y="131490"/>
            <a:ext cx="8568952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OBJECTS</a:t>
            </a:r>
            <a:endParaRPr lang="ru-RU" sz="2400" dirty="0"/>
          </a:p>
        </p:txBody>
      </p:sp>
      <p:graphicFrame>
        <p:nvGraphicFramePr>
          <p:cNvPr id="3" name="Таблица 2"/>
          <p:cNvGraphicFramePr>
            <a:graphicFrameLocks noGrp="1"/>
          </p:cNvGraphicFramePr>
          <p:nvPr/>
        </p:nvGraphicFramePr>
        <p:xfrm>
          <a:off x="251520" y="1043121"/>
          <a:ext cx="8424936" cy="1233751"/>
        </p:xfrm>
        <a:graphic>
          <a:graphicData uri="http://schemas.openxmlformats.org/drawingml/2006/table">
            <a:tbl>
              <a:tblPr/>
              <a:tblGrid>
                <a:gridCol w="1872208"/>
                <a:gridCol w="1872208"/>
                <a:gridCol w="1872208"/>
                <a:gridCol w="2808312"/>
              </a:tblGrid>
              <a:tr h="39257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Life-form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Ecological group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Photobion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46896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Cladonia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stellaris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fruticose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epigeic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algae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329168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Peltigera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aphtosa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foliose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baseline="0" smtClean="0">
                          <a:latin typeface="Times New Roman" pitchFamily="18" charset="0"/>
                          <a:cs typeface="Times New Roman" pitchFamily="18" charset="0"/>
                        </a:rPr>
                        <a:t>epigeic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algae and </a:t>
                      </a: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cyanobacteria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Peltigera</a:t>
                      </a:r>
                      <a:r>
                        <a:rPr lang="en-US" sz="16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rufes</a:t>
                      </a:r>
                      <a:r>
                        <a:rPr lang="ru-RU" sz="1600" b="1" i="1" u="none" strike="noStrike" dirty="0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</a:t>
                      </a:r>
                      <a:r>
                        <a:rPr lang="en-US" sz="1600" b="1" i="1" u="none" strike="noStrike" dirty="0" err="1">
                          <a:solidFill>
                            <a:srgbClr val="00000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ens</a:t>
                      </a:r>
                      <a:endParaRPr lang="en-US" sz="1600" b="1" i="1" u="none" strike="noStrike" dirty="0">
                        <a:solidFill>
                          <a:srgbClr val="00000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foliose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lang="en-US" sz="1600" b="1" baseline="0" dirty="0" err="1" smtClean="0">
                          <a:latin typeface="Times New Roman" pitchFamily="18" charset="0"/>
                          <a:cs typeface="Times New Roman" pitchFamily="18" charset="0"/>
                        </a:rPr>
                        <a:t>epigeic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cyanobacteria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971600" y="628749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Lichens from the middle taiga subzone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22" name="Группа 21"/>
          <p:cNvGrpSpPr/>
          <p:nvPr/>
        </p:nvGrpSpPr>
        <p:grpSpPr>
          <a:xfrm>
            <a:off x="1845221" y="2366422"/>
            <a:ext cx="5426595" cy="1134586"/>
            <a:chOff x="2302347" y="2337847"/>
            <a:chExt cx="5426595" cy="1134586"/>
          </a:xfrm>
        </p:grpSpPr>
        <p:pic>
          <p:nvPicPr>
            <p:cNvPr id="5" name="Picture 27" descr="D:\Шелякин\!!!РАБОТА\2015\Москва_ИФР РАН_ноябрь 2015\Картинки\CLST.jpg"/>
            <p:cNvPicPr>
              <a:picLocks noChangeAspect="1" noChangeArrowheads="1"/>
            </p:cNvPicPr>
            <p:nvPr/>
          </p:nvPicPr>
          <p:blipFill>
            <a:blip r:embed="rId2" cstate="print"/>
            <a:srcRect b="8289"/>
            <a:stretch>
              <a:fillRect/>
            </a:stretch>
          </p:blipFill>
          <p:spPr bwMode="auto">
            <a:xfrm>
              <a:off x="2767608" y="2337847"/>
              <a:ext cx="874713" cy="82391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6" name="TextBox 5"/>
            <p:cNvSpPr txBox="1"/>
            <p:nvPr/>
          </p:nvSpPr>
          <p:spPr>
            <a:xfrm>
              <a:off x="2302347" y="3133879"/>
              <a:ext cx="1905421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Cladonia</a:t>
              </a:r>
              <a:r>
                <a:rPr lang="en-US" sz="1600" b="1" i="1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16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stellaris</a:t>
              </a:r>
              <a:endParaRPr lang="ru-RU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7" name="TextBox 6"/>
            <p:cNvSpPr txBox="1"/>
            <p:nvPr/>
          </p:nvSpPr>
          <p:spPr>
            <a:xfrm>
              <a:off x="5868144" y="3129935"/>
              <a:ext cx="1860798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ru-RU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Peltigera</a:t>
              </a:r>
              <a:r>
                <a:rPr lang="ru-RU" sz="1600" b="1" i="1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ru-RU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rufes</a:t>
              </a: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ce</a:t>
              </a:r>
              <a:r>
                <a:rPr lang="ru-RU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ns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  <p:pic>
          <p:nvPicPr>
            <p:cNvPr id="8" name="Picture 86"/>
            <p:cNvPicPr>
              <a:picLocks noChangeAspect="1" noChangeArrowheads="1"/>
            </p:cNvPicPr>
            <p:nvPr/>
          </p:nvPicPr>
          <p:blipFill>
            <a:blip r:embed="rId3" cstate="print"/>
            <a:srcRect r="50739"/>
            <a:stretch>
              <a:fillRect/>
            </a:stretch>
          </p:blipFill>
          <p:spPr bwMode="auto">
            <a:xfrm>
              <a:off x="6376838" y="2359333"/>
              <a:ext cx="900112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9" name="Picture 84" descr="D:\Шелякин\!!!РАБОТА\2016\Лишайники_общее\Лишайники_доклад\Peltigera aphtosa.jp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4583410" y="2348880"/>
              <a:ext cx="944396" cy="86409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0" name="TextBox 9"/>
            <p:cNvSpPr txBox="1"/>
            <p:nvPr/>
          </p:nvSpPr>
          <p:spPr>
            <a:xfrm>
              <a:off x="4151362" y="3129935"/>
              <a:ext cx="1788790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spcAft>
                  <a:spcPts val="0"/>
                </a:spcAft>
                <a:defRPr/>
              </a:pP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Peltigera</a:t>
              </a:r>
              <a:r>
                <a:rPr lang="en-US" sz="1600" b="1" i="1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 </a:t>
              </a:r>
              <a:r>
                <a:rPr lang="en-US" sz="16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rPr>
                <a:t>aphthosa</a:t>
              </a:r>
              <a:endParaRPr lang="ru-RU" sz="1600" b="1" dirty="0">
                <a:solidFill>
                  <a:schemeClr val="tx2">
                    <a:lumMod val="50000"/>
                  </a:schemeClr>
                </a:solidFill>
                <a:latin typeface="Times New Roman"/>
                <a:ea typeface="Times New Roman"/>
                <a:cs typeface="Times New Roman"/>
              </a:endParaRPr>
            </a:p>
          </p:txBody>
        </p:sp>
      </p:grpSp>
      <p:sp>
        <p:nvSpPr>
          <p:cNvPr id="11" name="TextBox 10"/>
          <p:cNvSpPr txBox="1"/>
          <p:nvPr/>
        </p:nvSpPr>
        <p:spPr>
          <a:xfrm>
            <a:off x="972741" y="3573016"/>
            <a:ext cx="7200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Lichens from Antarctica</a:t>
            </a:r>
            <a:endParaRPr lang="ru-RU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graphicFrame>
        <p:nvGraphicFramePr>
          <p:cNvPr id="12" name="Таблица 11"/>
          <p:cNvGraphicFramePr>
            <a:graphicFrameLocks noGrp="1"/>
          </p:cNvGraphicFramePr>
          <p:nvPr/>
        </p:nvGraphicFramePr>
        <p:xfrm>
          <a:off x="914450" y="3933056"/>
          <a:ext cx="7272808" cy="1367306"/>
        </p:xfrm>
        <a:graphic>
          <a:graphicData uri="http://schemas.openxmlformats.org/drawingml/2006/table">
            <a:tbl>
              <a:tblPr/>
              <a:tblGrid>
                <a:gridCol w="2160240"/>
                <a:gridCol w="1728192"/>
                <a:gridCol w="2016224"/>
                <a:gridCol w="1368152"/>
              </a:tblGrid>
              <a:tr h="306854">
                <a:tc>
                  <a:txBody>
                    <a:bodyPr/>
                    <a:lstStyle/>
                    <a:p>
                      <a:pPr marL="0" marR="0" lvl="0" indent="0" algn="l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Species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Life-form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Ecological group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Photobiont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Ramalina</a:t>
                      </a:r>
                      <a:r>
                        <a:rPr lang="en-US" sz="1600" b="1" i="1" u="none" strike="noStrike" baseline="0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baseline="0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terebrata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fruticose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epilithic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algae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Umbilicaria</a:t>
                      </a:r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decussata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foliose</a:t>
                      </a:r>
                      <a:r>
                        <a:rPr kumimoji="0" lang="ru-RU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epilithic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algae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Usnea</a:t>
                      </a:r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aurantiaco</a:t>
                      </a:r>
                      <a:r>
                        <a:rPr lang="ru-RU" sz="1600" b="1" i="1" u="none" strike="noStrike" dirty="0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600" b="1" i="1" u="none" strike="noStrike" dirty="0" err="1" smtClean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atra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fruticose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epilithic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algae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5113">
                <a:tc>
                  <a:txBody>
                    <a:bodyPr/>
                    <a:lstStyle/>
                    <a:p>
                      <a:pPr algn="l" fontAlgn="b"/>
                      <a:r>
                        <a:rPr lang="en-US" sz="16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Usnea</a:t>
                      </a:r>
                      <a:r>
                        <a:rPr lang="en-US" sz="1600" b="1" i="1" u="none" strike="noStrike" dirty="0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 </a:t>
                      </a:r>
                      <a:r>
                        <a:rPr lang="en-US" sz="1600" b="1" i="1" u="none" strike="noStrike" dirty="0" err="1">
                          <a:solidFill>
                            <a:schemeClr val="tx1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sphacelata</a:t>
                      </a:r>
                      <a:endParaRPr lang="en-US" sz="1600" b="1" i="1" u="none" strike="noStrike" dirty="0">
                        <a:solidFill>
                          <a:schemeClr val="tx1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fruticose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err="1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epilithic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ase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6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green algae</a:t>
                      </a: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grpSp>
        <p:nvGrpSpPr>
          <p:cNvPr id="21" name="Группа 20"/>
          <p:cNvGrpSpPr/>
          <p:nvPr/>
        </p:nvGrpSpPr>
        <p:grpSpPr>
          <a:xfrm>
            <a:off x="169987" y="5366576"/>
            <a:ext cx="8770391" cy="1129347"/>
            <a:chOff x="521370" y="5442327"/>
            <a:chExt cx="8770391" cy="1129347"/>
          </a:xfrm>
        </p:grpSpPr>
        <p:pic>
          <p:nvPicPr>
            <p:cNvPr id="13" name="Picture 80" descr="Umbilicaria decussata"/>
            <p:cNvPicPr>
              <a:picLocks noChangeAspect="1" noChangeArrowheads="1"/>
            </p:cNvPicPr>
            <p:nvPr/>
          </p:nvPicPr>
          <p:blipFill>
            <a:blip r:embed="rId5" cstate="print"/>
            <a:srcRect l="14491" t="30359" r="39061" b="5933"/>
            <a:stretch>
              <a:fillRect/>
            </a:stretch>
          </p:blipFill>
          <p:spPr bwMode="auto">
            <a:xfrm>
              <a:off x="3420914" y="5445224"/>
              <a:ext cx="85725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4" name="Picture 81" descr="Usnea aurantiaco-atra"/>
            <p:cNvPicPr>
              <a:picLocks noChangeAspect="1" noChangeArrowheads="1"/>
            </p:cNvPicPr>
            <p:nvPr/>
          </p:nvPicPr>
          <p:blipFill>
            <a:blip r:embed="rId6" cstate="print"/>
            <a:srcRect l="16814" t="25346" r="19385" b="13097"/>
            <a:stretch>
              <a:fillRect/>
            </a:stretch>
          </p:blipFill>
          <p:spPr bwMode="auto">
            <a:xfrm>
              <a:off x="5582047" y="5447660"/>
              <a:ext cx="868362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pic>
          <p:nvPicPr>
            <p:cNvPr id="15" name="Picture 82" descr="Usnea sphacelata"/>
            <p:cNvPicPr>
              <a:picLocks noChangeAspect="1" noChangeArrowheads="1"/>
            </p:cNvPicPr>
            <p:nvPr/>
          </p:nvPicPr>
          <p:blipFill>
            <a:blip r:embed="rId7" cstate="print"/>
            <a:srcRect l="7550" r="39156" b="56615"/>
            <a:stretch>
              <a:fillRect/>
            </a:stretch>
          </p:blipFill>
          <p:spPr bwMode="auto">
            <a:xfrm>
              <a:off x="7751018" y="5443468"/>
              <a:ext cx="857250" cy="78581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sp>
          <p:nvSpPr>
            <p:cNvPr id="16" name="TextBox 15"/>
            <p:cNvSpPr txBox="1"/>
            <p:nvPr/>
          </p:nvSpPr>
          <p:spPr>
            <a:xfrm>
              <a:off x="2771800" y="6230223"/>
              <a:ext cx="21688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>
                <a:defRPr/>
              </a:pP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Umbilicaria</a:t>
              </a:r>
              <a:r>
                <a:rPr lang="en-US" sz="1600" b="1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decussata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sp>
          <p:nvSpPr>
            <p:cNvPr id="17" name="TextBox 16"/>
            <p:cNvSpPr txBox="1"/>
            <p:nvPr/>
          </p:nvSpPr>
          <p:spPr>
            <a:xfrm>
              <a:off x="4991473" y="6230223"/>
              <a:ext cx="223224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>
                <a:defRPr/>
              </a:pP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Usnea</a:t>
              </a:r>
              <a:r>
                <a:rPr lang="en-US" sz="1600" b="1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aurantiaco</a:t>
              </a:r>
              <a:r>
                <a:rPr lang="ru-RU" sz="1600" b="1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-</a:t>
              </a: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atra</a:t>
              </a:r>
              <a:endParaRPr lang="en-US" sz="1600" b="1" i="1" dirty="0">
                <a:solidFill>
                  <a:schemeClr val="tx2">
                    <a:lumMod val="50000"/>
                  </a:schemeClr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18" name="TextBox 17"/>
            <p:cNvSpPr txBox="1"/>
            <p:nvPr/>
          </p:nvSpPr>
          <p:spPr>
            <a:xfrm>
              <a:off x="7177732" y="6233120"/>
              <a:ext cx="2114029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>
                <a:defRPr/>
              </a:pPr>
              <a:r>
                <a:rPr lang="en-US" sz="1600" b="1" i="1" dirty="0" err="1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Usnea</a:t>
              </a:r>
              <a:r>
                <a:rPr lang="en-US" sz="1600" b="1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sphacelata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  <p:pic>
          <p:nvPicPr>
            <p:cNvPr id="1026" name="Picture 2" descr="https://www.researchgate.net/profile/Adriano_Spielmann2/publication/235975887/figure/fig7/AS:669541122179082@1536642451541/Figures-26-27-26-Ramalina-terebrata-fruticose-yellowish-lichen-usually-associated-with_W640.jpg"/>
            <p:cNvPicPr>
              <a:picLocks noChangeAspect="1" noChangeArrowheads="1"/>
            </p:cNvPicPr>
            <p:nvPr/>
          </p:nvPicPr>
          <p:blipFill>
            <a:blip r:embed="rId8" cstate="print"/>
            <a:srcRect/>
            <a:stretch>
              <a:fillRect/>
            </a:stretch>
          </p:blipFill>
          <p:spPr bwMode="auto">
            <a:xfrm>
              <a:off x="1222400" y="5442327"/>
              <a:ext cx="864775" cy="792088"/>
            </a:xfrm>
            <a:prstGeom prst="rect">
              <a:avLst/>
            </a:prstGeom>
            <a:noFill/>
          </p:spPr>
        </p:pic>
        <p:sp>
          <p:nvSpPr>
            <p:cNvPr id="20" name="TextBox 19"/>
            <p:cNvSpPr txBox="1"/>
            <p:nvPr/>
          </p:nvSpPr>
          <p:spPr>
            <a:xfrm>
              <a:off x="521370" y="6215365"/>
              <a:ext cx="2168897" cy="338554"/>
            </a:xfrm>
            <a:prstGeom prst="rect">
              <a:avLst/>
            </a:prstGeom>
            <a:noFill/>
          </p:spPr>
          <p:txBody>
            <a:bodyPr wrap="square">
              <a:spAutoFit/>
            </a:bodyPr>
            <a:lstStyle/>
            <a:p>
              <a:pPr algn="ctr" fontAlgn="b">
                <a:defRPr/>
              </a:pPr>
              <a:r>
                <a:rPr lang="en-US" sz="16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Ramalina</a:t>
              </a:r>
              <a:r>
                <a:rPr lang="en-US" sz="1600" b="1" i="1" dirty="0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i="1" dirty="0" err="1" smtClean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rPr>
                <a:t>terebrata</a:t>
              </a:r>
              <a:endParaRPr lang="ru-RU" sz="1600" dirty="0">
                <a:solidFill>
                  <a:schemeClr val="tx2">
                    <a:lumMod val="50000"/>
                  </a:schemeClr>
                </a:solidFill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013620" y="116632"/>
            <a:ext cx="511256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LICHEN SAMPLING SITES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TextBox 2"/>
          <p:cNvSpPr txBox="1"/>
          <p:nvPr/>
        </p:nvSpPr>
        <p:spPr>
          <a:xfrm>
            <a:off x="1547664" y="755412"/>
            <a:ext cx="7128792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Middle taiga subzone</a:t>
            </a:r>
            <a:endParaRPr lang="ru-RU" sz="2000" dirty="0"/>
          </a:p>
        </p:txBody>
      </p:sp>
      <p:grpSp>
        <p:nvGrpSpPr>
          <p:cNvPr id="4" name="Группа 52"/>
          <p:cNvGrpSpPr>
            <a:grpSpLocks/>
          </p:cNvGrpSpPr>
          <p:nvPr/>
        </p:nvGrpSpPr>
        <p:grpSpPr bwMode="auto">
          <a:xfrm>
            <a:off x="251520" y="764704"/>
            <a:ext cx="2448272" cy="3223280"/>
            <a:chOff x="179512" y="980728"/>
            <a:chExt cx="2088232" cy="2843005"/>
          </a:xfrm>
        </p:grpSpPr>
        <p:grpSp>
          <p:nvGrpSpPr>
            <p:cNvPr id="5" name="Группа 50"/>
            <p:cNvGrpSpPr>
              <a:grpSpLocks/>
            </p:cNvGrpSpPr>
            <p:nvPr/>
          </p:nvGrpSpPr>
          <p:grpSpPr bwMode="auto">
            <a:xfrm>
              <a:off x="179512" y="980728"/>
              <a:ext cx="2088232" cy="2843005"/>
              <a:chOff x="505644" y="642939"/>
              <a:chExt cx="1618084" cy="2098295"/>
            </a:xfrm>
          </p:grpSpPr>
          <p:cxnSp>
            <p:nvCxnSpPr>
              <p:cNvPr id="7" name="Прямая соединительная линия 6"/>
              <p:cNvCxnSpPr/>
              <p:nvPr/>
            </p:nvCxnSpPr>
            <p:spPr bwMode="auto">
              <a:xfrm rot="5400000">
                <a:off x="568659" y="2476907"/>
                <a:ext cx="30322" cy="105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cxnSp>
            <p:nvCxnSpPr>
              <p:cNvPr id="8" name="Прямая соединительная линия 7"/>
              <p:cNvCxnSpPr/>
              <p:nvPr/>
            </p:nvCxnSpPr>
            <p:spPr bwMode="auto">
              <a:xfrm rot="5400000">
                <a:off x="728683" y="2477432"/>
                <a:ext cx="30322" cy="0"/>
              </a:xfrm>
              <a:prstGeom prst="line">
                <a:avLst/>
              </a:prstGeom>
              <a:ln w="12700">
                <a:solidFill>
                  <a:schemeClr val="tx1"/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  <p:grpSp>
            <p:nvGrpSpPr>
              <p:cNvPr id="9" name="Группа 49"/>
              <p:cNvGrpSpPr>
                <a:grpSpLocks/>
              </p:cNvGrpSpPr>
              <p:nvPr/>
            </p:nvGrpSpPr>
            <p:grpSpPr bwMode="auto">
              <a:xfrm>
                <a:off x="505644" y="642939"/>
                <a:ext cx="1618084" cy="2098295"/>
                <a:chOff x="505644" y="642939"/>
                <a:chExt cx="1618084" cy="2098295"/>
              </a:xfrm>
            </p:grpSpPr>
            <p:sp>
              <p:nvSpPr>
                <p:cNvPr id="10" name="TextBox 14"/>
                <p:cNvSpPr txBox="1">
                  <a:spLocks noChangeArrowheads="1"/>
                </p:cNvSpPr>
                <p:nvPr/>
              </p:nvSpPr>
              <p:spPr bwMode="auto">
                <a:xfrm>
                  <a:off x="551815" y="2537065"/>
                  <a:ext cx="584483" cy="140250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wrap="square"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800" b="1" dirty="0">
                      <a:latin typeface="+mj-lt"/>
                      <a:cs typeface="+mn-cs"/>
                    </a:rPr>
                    <a:t>100 км</a:t>
                  </a:r>
                </a:p>
              </p:txBody>
            </p:sp>
            <p:cxnSp>
              <p:nvCxnSpPr>
                <p:cNvPr id="11" name="Прямая соединительная линия 10"/>
                <p:cNvCxnSpPr/>
                <p:nvPr/>
              </p:nvCxnSpPr>
              <p:spPr bwMode="auto">
                <a:xfrm>
                  <a:off x="583295" y="2491582"/>
                  <a:ext cx="161599" cy="1010"/>
                </a:xfrm>
                <a:prstGeom prst="line">
                  <a:avLst/>
                </a:prstGeom>
                <a:ln w="12700">
                  <a:solidFill>
                    <a:schemeClr val="tx1"/>
                  </a:solidFill>
                </a:ln>
              </p:spPr>
              <p:style>
                <a:lnRef idx="1">
                  <a:schemeClr val="accent1"/>
                </a:lnRef>
                <a:fillRef idx="0">
                  <a:schemeClr val="accent1"/>
                </a:fillRef>
                <a:effectRef idx="0">
                  <a:schemeClr val="accent1"/>
                </a:effectRef>
                <a:fontRef idx="minor">
                  <a:schemeClr val="tx1"/>
                </a:fontRef>
              </p:style>
            </p:cxnSp>
            <p:sp>
              <p:nvSpPr>
                <p:cNvPr id="12" name="TextBox 13"/>
                <p:cNvSpPr txBox="1">
                  <a:spLocks noChangeArrowheads="1"/>
                </p:cNvSpPr>
                <p:nvPr/>
              </p:nvSpPr>
              <p:spPr bwMode="auto">
                <a:xfrm>
                  <a:off x="505644" y="2525947"/>
                  <a:ext cx="144809" cy="215287"/>
                </a:xfrm>
                <a:prstGeom prst="rect">
                  <a:avLst/>
                </a:prstGeom>
                <a:solidFill>
                  <a:schemeClr val="bg1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>
                  <a:spAutoFit/>
                </a:bodyPr>
                <a:lstStyle/>
                <a:p>
                  <a:pPr algn="ctr" fontAlgn="auto">
                    <a:spcBef>
                      <a:spcPts val="0"/>
                    </a:spcBef>
                    <a:spcAft>
                      <a:spcPts val="0"/>
                    </a:spcAft>
                    <a:defRPr/>
                  </a:pPr>
                  <a:r>
                    <a:rPr lang="ru-RU" sz="800" b="1" dirty="0">
                      <a:latin typeface="+mj-lt"/>
                      <a:cs typeface="+mn-cs"/>
                    </a:rPr>
                    <a:t>0</a:t>
                  </a:r>
                </a:p>
              </p:txBody>
            </p:sp>
            <p:pic>
              <p:nvPicPr>
                <p:cNvPr id="13" name="Picture 2" descr="D:\54 КАБИНЕТ\КАРТЫ\Resp_Komi.jpg"/>
                <p:cNvPicPr>
                  <a:picLocks noChangeAspect="1" noChangeArrowheads="1"/>
                </p:cNvPicPr>
                <p:nvPr/>
              </p:nvPicPr>
              <p:blipFill>
                <a:blip r:embed="rId2" cstate="print"/>
                <a:srcRect l="3731" t="1498" r="8209" b="11630"/>
                <a:stretch>
                  <a:fillRect/>
                </a:stretch>
              </p:blipFill>
              <p:spPr bwMode="auto">
                <a:xfrm>
                  <a:off x="534988" y="642939"/>
                  <a:ext cx="1588740" cy="1741730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</p:pic>
          </p:grpSp>
        </p:grpSp>
        <p:sp>
          <p:nvSpPr>
            <p:cNvPr id="6" name="Овал 5"/>
            <p:cNvSpPr/>
            <p:nvPr/>
          </p:nvSpPr>
          <p:spPr>
            <a:xfrm>
              <a:off x="744229" y="2525630"/>
              <a:ext cx="131359" cy="154489"/>
            </a:xfrm>
            <a:prstGeom prst="ellipse">
              <a:avLst/>
            </a:prstGeom>
            <a:solidFill>
              <a:srgbClr val="FF0000"/>
            </a:solidFill>
            <a:ln w="3175">
              <a:solidFill>
                <a:srgbClr val="FF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anchor="ctr"/>
            <a:lstStyle/>
            <a:p>
              <a:pPr algn="ctr" fontAlgn="auto">
                <a:spcBef>
                  <a:spcPts val="0"/>
                </a:spcBef>
                <a:spcAft>
                  <a:spcPts val="0"/>
                </a:spcAft>
                <a:defRPr/>
              </a:pPr>
              <a:endParaRPr lang="ru-RU"/>
            </a:p>
          </p:txBody>
        </p:sp>
      </p:grpSp>
      <p:graphicFrame>
        <p:nvGraphicFramePr>
          <p:cNvPr id="14" name="Таблица 13"/>
          <p:cNvGraphicFramePr>
            <a:graphicFrameLocks noGrp="1"/>
          </p:cNvGraphicFramePr>
          <p:nvPr/>
        </p:nvGraphicFramePr>
        <p:xfrm>
          <a:off x="3131840" y="1628800"/>
          <a:ext cx="4608512" cy="1360160"/>
        </p:xfrm>
        <a:graphic>
          <a:graphicData uri="http://schemas.openxmlformats.org/drawingml/2006/table">
            <a:tbl>
              <a:tblPr/>
              <a:tblGrid>
                <a:gridCol w="1404664"/>
                <a:gridCol w="755576"/>
                <a:gridCol w="864096"/>
                <a:gridCol w="887421"/>
                <a:gridCol w="696755"/>
              </a:tblGrid>
              <a:tr h="254104">
                <a:tc rowSpan="2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Times of day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T air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,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°C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  <a:tc gridSpan="2"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RH, %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346328">
                <a:tc vMerge="1"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endParaRPr kumimoji="0" lang="ru-RU" sz="16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b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Meadow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Forest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Meadow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Forest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6366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Morning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 (6-7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22.2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15.2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±0.1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61.5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±0.7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69.7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±0.8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05368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Day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(12-14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31.1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21.2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±0.4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35.7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±2.3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40.3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±1.4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  <a:tr h="282704">
                <a:tc>
                  <a:txBody>
                    <a:bodyPr/>
                    <a:lstStyle/>
                    <a:p>
                      <a:pPr marL="0" marR="0" lvl="0" indent="0" algn="l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Evening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 (21-22 </a:t>
                      </a:r>
                      <a:r>
                        <a:rPr kumimoji="0" lang="en-US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h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)</a:t>
                      </a: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17.8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±0.3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11.7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±0.2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77.1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±0.9</a:t>
                      </a:r>
                      <a:endParaRPr kumimoji="0" lang="ru-RU" sz="1400" b="1" i="0" u="none" strike="noStrike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  <a:tc>
                  <a:txBody>
                    <a:bodyPr/>
                    <a:lstStyle/>
                    <a:p>
                      <a:pPr marL="0" marR="0" lvl="0" indent="0" algn="ctr" defTabSz="914400" rtl="0" eaLnBrk="1" fontAlgn="b" latinLnBrk="0" hangingPunct="1">
                        <a:lnSpc>
                          <a:spcPct val="100000"/>
                        </a:lnSpc>
                        <a:spcBef>
                          <a:spcPct val="0"/>
                        </a:spcBef>
                        <a:spcAft>
                          <a:spcPct val="0"/>
                        </a:spcAft>
                        <a:buClrTx/>
                        <a:buSzTx/>
                        <a:buFontTx/>
                        <a:buNone/>
                        <a:tabLst/>
                      </a:pPr>
                      <a:r>
                        <a:rPr kumimoji="0" lang="ru-RU" sz="1400" b="1" i="0" u="none" strike="noStrike" kern="1200" cap="none" normalizeH="0" baseline="0" dirty="0" smtClean="0">
                          <a:ln>
                            <a:noFill/>
                          </a:ln>
                          <a:solidFill>
                            <a:schemeClr val="tx1"/>
                          </a:solidFill>
                          <a:effectLst/>
                          <a:latin typeface="Times New Roman" pitchFamily="18" charset="0"/>
                          <a:ea typeface="+mn-ea"/>
                          <a:cs typeface="Times New Roman" pitchFamily="18" charset="0"/>
                        </a:rPr>
                        <a:t>64.8</a:t>
                      </a:r>
                      <a:r>
                        <a:rPr kumimoji="0" lang="ru-RU" sz="1400" b="1" i="0" u="none" strike="noStrike" cap="none" normalizeH="0" baseline="0" dirty="0" smtClean="0">
                          <a:ln>
                            <a:noFill/>
                          </a:ln>
                          <a:solidFill>
                            <a:srgbClr val="000000"/>
                          </a:solidFill>
                          <a:effectLst/>
                          <a:latin typeface="Times New Roman" pitchFamily="18" charset="0"/>
                          <a:cs typeface="Times New Roman" pitchFamily="18" charset="0"/>
                        </a:rPr>
                        <a:t>±2.3</a:t>
                      </a:r>
                      <a:endParaRPr kumimoji="0" lang="ru-RU" sz="1400" b="1" i="0" u="none" strike="noStrike" kern="1200" cap="none" normalizeH="0" baseline="0" dirty="0" smtClean="0">
                        <a:ln>
                          <a:noFill/>
                        </a:ln>
                        <a:solidFill>
                          <a:schemeClr val="tx1"/>
                        </a:solidFill>
                        <a:effectLst/>
                        <a:latin typeface="Times New Roman" pitchFamily="18" charset="0"/>
                        <a:ea typeface="+mn-ea"/>
                        <a:cs typeface="Times New Roman" pitchFamily="18" charset="0"/>
                      </a:endParaRPr>
                    </a:p>
                  </a:txBody>
                  <a:tcPr marL="0" marR="0" marT="0" marB="0" anchor="ctr" horzOverflow="overflow">
                    <a:lnL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28575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>
                      <a:noFill/>
                    </a:lnTlToBr>
                    <a:lnBlToTr>
                      <a:noFill/>
                    </a:lnBlToTr>
                    <a:noFill/>
                  </a:tcPr>
                </a:tc>
              </a:tr>
            </a:tbl>
          </a:graphicData>
        </a:graphic>
      </p:graphicFrame>
      <p:sp>
        <p:nvSpPr>
          <p:cNvPr id="15" name="TextBox 14"/>
          <p:cNvSpPr txBox="1"/>
          <p:nvPr/>
        </p:nvSpPr>
        <p:spPr>
          <a:xfrm>
            <a:off x="2915816" y="1196752"/>
            <a:ext cx="511256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 smtClean="0">
                <a:latin typeface="Times New Roman" pitchFamily="18" charset="0"/>
                <a:cs typeface="Times New Roman" pitchFamily="18" charset="0"/>
              </a:rPr>
              <a:t>Samples were collected in July 2019</a:t>
            </a:r>
            <a:endParaRPr lang="ru-RU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49" name="Группа 48"/>
          <p:cNvGrpSpPr/>
          <p:nvPr/>
        </p:nvGrpSpPr>
        <p:grpSpPr>
          <a:xfrm>
            <a:off x="179512" y="4117142"/>
            <a:ext cx="3483980" cy="2075061"/>
            <a:chOff x="179512" y="4528170"/>
            <a:chExt cx="3483980" cy="2075061"/>
          </a:xfrm>
        </p:grpSpPr>
        <p:pic>
          <p:nvPicPr>
            <p:cNvPr id="19460" name="Picture 4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179512" y="4581128"/>
              <a:ext cx="3483980" cy="2022103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</p:pic>
        <p:cxnSp>
          <p:nvCxnSpPr>
            <p:cNvPr id="22" name="Прямая со стрелкой 21"/>
            <p:cNvCxnSpPr/>
            <p:nvPr/>
          </p:nvCxnSpPr>
          <p:spPr>
            <a:xfrm flipH="1">
              <a:off x="3347864" y="5013176"/>
              <a:ext cx="144016" cy="43204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4" name="Прямая со стрелкой 23"/>
            <p:cNvCxnSpPr/>
            <p:nvPr/>
          </p:nvCxnSpPr>
          <p:spPr>
            <a:xfrm flipH="1">
              <a:off x="3347864" y="5013176"/>
              <a:ext cx="144016" cy="1080120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Прямая со стрелкой 25"/>
            <p:cNvCxnSpPr/>
            <p:nvPr/>
          </p:nvCxnSpPr>
          <p:spPr>
            <a:xfrm flipH="1">
              <a:off x="323528" y="4725144"/>
              <a:ext cx="360040" cy="72008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7" name="Прямая со стрелкой 26"/>
            <p:cNvCxnSpPr/>
            <p:nvPr/>
          </p:nvCxnSpPr>
          <p:spPr>
            <a:xfrm flipH="1">
              <a:off x="323528" y="4725144"/>
              <a:ext cx="360040" cy="216024"/>
            </a:xfrm>
            <a:prstGeom prst="straightConnector1">
              <a:avLst/>
            </a:prstGeom>
            <a:ln w="28575">
              <a:solidFill>
                <a:srgbClr val="FF0000"/>
              </a:solidFill>
              <a:tailEnd type="arrow"/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8" name="TextBox 37"/>
            <p:cNvSpPr txBox="1"/>
            <p:nvPr/>
          </p:nvSpPr>
          <p:spPr>
            <a:xfrm>
              <a:off x="654993" y="452817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1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3366914" y="4699620"/>
              <a:ext cx="21602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FF0000"/>
                  </a:solidFill>
                  <a:latin typeface="Times New Roman" pitchFamily="18" charset="0"/>
                  <a:cs typeface="Times New Roman" pitchFamily="18" charset="0"/>
                </a:rPr>
                <a:t>2</a:t>
              </a:r>
              <a:endParaRPr lang="ru-RU" b="1" dirty="0"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44" name="TextBox 43"/>
            <p:cNvSpPr txBox="1"/>
            <p:nvPr/>
          </p:nvSpPr>
          <p:spPr>
            <a:xfrm>
              <a:off x="1566714" y="5743014"/>
              <a:ext cx="1296144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>
                  <a:latin typeface="Times New Roman" pitchFamily="18" charset="0"/>
                  <a:cs typeface="Times New Roman" pitchFamily="18" charset="0"/>
                </a:rPr>
                <a:t>Antarctica</a:t>
              </a:r>
              <a:endParaRPr lang="ru-RU" dirty="0">
                <a:latin typeface="Times New Roman" pitchFamily="18" charset="0"/>
                <a:cs typeface="Times New Roman" pitchFamily="18" charset="0"/>
              </a:endParaRPr>
            </a:p>
          </p:txBody>
        </p:sp>
      </p:grpSp>
      <p:graphicFrame>
        <p:nvGraphicFramePr>
          <p:cNvPr id="45" name="Таблица 44"/>
          <p:cNvGraphicFramePr>
            <a:graphicFrameLocks noGrp="1"/>
          </p:cNvGraphicFramePr>
          <p:nvPr/>
        </p:nvGraphicFramePr>
        <p:xfrm>
          <a:off x="3792760" y="4700806"/>
          <a:ext cx="2723456" cy="143256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524086"/>
                <a:gridCol w="1083693"/>
                <a:gridCol w="1115677"/>
              </a:tblGrid>
              <a:tr h="259224">
                <a:tc rowSpan="2"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Site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 anchor="ctr"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gridSpan="2"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Mean surface air temperature</a:t>
                      </a:r>
                      <a:r>
                        <a:rPr lang="ru-RU" sz="1400" b="1" baseline="30000" dirty="0" smtClean="0">
                          <a:latin typeface="Times New Roman" pitchFamily="18" charset="0"/>
                          <a:cs typeface="Times New Roman" pitchFamily="18" charset="0"/>
                        </a:rPr>
                        <a:t>*</a:t>
                      </a: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, ⁰С</a:t>
                      </a:r>
                      <a:endParaRPr lang="ru-RU" sz="1400" b="1" baseline="300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 hMerge="1">
                  <a:txBody>
                    <a:bodyPr/>
                    <a:lstStyle/>
                    <a:p>
                      <a:endParaRPr lang="ru-RU"/>
                    </a:p>
                  </a:txBody>
                  <a:tcPr/>
                </a:tc>
              </a:tr>
              <a:tr h="242456">
                <a:tc vMerge="1">
                  <a:txBody>
                    <a:bodyPr/>
                    <a:lstStyle/>
                    <a:p>
                      <a:endParaRPr lang="ru-RU" dirty="0"/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Summer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Winter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25688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0.5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5.6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08920">
                <a:tc>
                  <a:txBody>
                    <a:bodyPr/>
                    <a:lstStyle/>
                    <a:p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2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-3.3</a:t>
                      </a:r>
                      <a:endParaRPr lang="ru-RU" sz="14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ru-RU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-</a:t>
                      </a:r>
                      <a:r>
                        <a:rPr lang="en-US" sz="1400" b="1" dirty="0" smtClean="0">
                          <a:latin typeface="Times New Roman" pitchFamily="18" charset="0"/>
                          <a:cs typeface="Times New Roman" pitchFamily="18" charset="0"/>
                        </a:rPr>
                        <a:t>17.6</a:t>
                      </a:r>
                      <a:endParaRPr lang="ru-RU" sz="1400" b="1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>
                    <a:lnL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381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46" name="TextBox 45"/>
          <p:cNvSpPr txBox="1"/>
          <p:nvPr/>
        </p:nvSpPr>
        <p:spPr>
          <a:xfrm>
            <a:off x="4211960" y="3068960"/>
            <a:ext cx="1512168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Antarctica</a:t>
            </a:r>
            <a:endParaRPr lang="ru-RU" sz="2000" dirty="0"/>
          </a:p>
        </p:txBody>
      </p:sp>
      <p:sp>
        <p:nvSpPr>
          <p:cNvPr id="47" name="TextBox 46"/>
          <p:cNvSpPr txBox="1"/>
          <p:nvPr/>
        </p:nvSpPr>
        <p:spPr>
          <a:xfrm>
            <a:off x="3779912" y="6113621"/>
            <a:ext cx="2592288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*  - data from http://www.aari.aq/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3779912" y="3973126"/>
            <a:ext cx="529208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1 - islands adjacent to the Antarctic Peninsula</a:t>
            </a:r>
          </a:p>
          <a:p>
            <a:r>
              <a:rPr lang="en-US" sz="1600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2 - eastern continental Antarctica</a:t>
            </a:r>
            <a:endParaRPr lang="ru-RU" sz="1600" b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267744" y="3541078"/>
            <a:ext cx="684076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 smtClean="0">
                <a:latin typeface="Times New Roman" pitchFamily="18" charset="0"/>
                <a:cs typeface="Times New Roman" pitchFamily="18" charset="0"/>
              </a:rPr>
              <a:t>Samples were collected in in the summer period in 2015, 2016 and 2018</a:t>
            </a:r>
            <a:endParaRPr lang="ru-RU" sz="1600" b="1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19461" name="Picture 5"/>
          <p:cNvPicPr>
            <a:picLocks noChangeAspect="1" noChangeArrowheads="1"/>
          </p:cNvPicPr>
          <p:nvPr/>
        </p:nvPicPr>
        <p:blipFill>
          <a:blip r:embed="rId4" cstate="print">
            <a:lum bright="-20000" contrast="30000"/>
          </a:blip>
          <a:srcRect b="50330"/>
          <a:stretch>
            <a:fillRect/>
          </a:stretch>
        </p:blipFill>
        <p:spPr bwMode="auto">
          <a:xfrm>
            <a:off x="6660232" y="4797152"/>
            <a:ext cx="2297055" cy="158417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2" name="TextBox 51"/>
          <p:cNvSpPr txBox="1"/>
          <p:nvPr/>
        </p:nvSpPr>
        <p:spPr>
          <a:xfrm>
            <a:off x="6444208" y="6453336"/>
            <a:ext cx="2664296" cy="30777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Sadowsky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, </a:t>
            </a:r>
            <a:r>
              <a:rPr lang="en-US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Ott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// Polar </a:t>
            </a:r>
            <a:r>
              <a:rPr lang="en-US" sz="1400" i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Biol</a:t>
            </a:r>
            <a:r>
              <a:rPr lang="en-US" sz="1400" i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(2016)</a:t>
            </a:r>
            <a:endParaRPr lang="ru-RU" sz="1400" i="1" dirty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/>
          <p:cNvSpPr txBox="1"/>
          <p:nvPr/>
        </p:nvSpPr>
        <p:spPr>
          <a:xfrm>
            <a:off x="246187" y="332656"/>
            <a:ext cx="864096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b="1" dirty="0" smtClean="0">
                <a:latin typeface="Times New Roman" pitchFamily="18" charset="0"/>
                <a:cs typeface="Times New Roman" pitchFamily="18" charset="0"/>
              </a:rPr>
              <a:t>METHODS</a:t>
            </a:r>
            <a:endParaRPr lang="ru-RU" sz="2400" b="1" dirty="0"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280095" y="940544"/>
            <a:ext cx="8568952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Oxygen uptake rate was measured with a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polarographic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Oxytherm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system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respiratory pathways capacity was estimated with the method of the specific respiratory inhibitors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.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Inhibitor of the alternative respiratory pathway was 6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benzhydroxamic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acid.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Cytochrome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respiratory pathway was inhibited by 2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mM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KCN.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The respiration rate of Antarctic and boreal lichens was measured in the temperature range of 5-35 and 5-40ºС, respectively.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Before determining the respiratory activity, the</a:t>
            </a:r>
            <a:r>
              <a:rPr lang="ru-RU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Antarctic lichens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thalli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were hydrated to full saturation with periodic drip irrigation and acclimated for a week in a Binder KWVF-720 chamber (Germany) at a temperature of 15°C and a relative humidity of about 60%.</a:t>
            </a:r>
          </a:p>
          <a:p>
            <a:pPr algn="just">
              <a:buFont typeface="Wingdings" pitchFamily="2" charset="2"/>
              <a:buChar char="Ø"/>
            </a:pPr>
            <a:endParaRPr lang="en-US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  <a:p>
            <a:pPr algn="just">
              <a:buFont typeface="Wingdings" pitchFamily="2" charset="2"/>
              <a:buChar char="Ø"/>
            </a:pP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Boreal lichens respiration was measured immediately after selection and hydration of </a:t>
            </a:r>
            <a:r>
              <a:rPr lang="en-US" b="1" dirty="0" err="1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thalli</a:t>
            </a:r>
            <a:r>
              <a:rPr lang="en-US" b="1" dirty="0" smtClean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rPr>
              <a:t> for several hours.</a:t>
            </a:r>
            <a:endParaRPr lang="ru-RU" b="1" dirty="0" smtClean="0">
              <a:solidFill>
                <a:srgbClr val="00206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5" name="TextBox 164"/>
          <p:cNvSpPr txBox="1"/>
          <p:nvPr/>
        </p:nvSpPr>
        <p:spPr>
          <a:xfrm>
            <a:off x="251520" y="188640"/>
            <a:ext cx="864096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>
                <a:latin typeface="Times New Roman" pitchFamily="18" charset="0"/>
                <a:cs typeface="Times New Roman" pitchFamily="18" charset="0"/>
              </a:rPr>
              <a:t>TEMPERATURE DEPENDENCE OF LICHEN TOTAL RESPIRATION</a:t>
            </a:r>
            <a:endParaRPr lang="ru-RU" sz="2000" b="1" dirty="0">
              <a:latin typeface="Times New Roman" pitchFamily="18" charset="0"/>
              <a:cs typeface="Times New Roman" pitchFamily="18" charset="0"/>
            </a:endParaRPr>
          </a:p>
        </p:txBody>
      </p:sp>
      <p:grpSp>
        <p:nvGrpSpPr>
          <p:cNvPr id="303" name="Группа 302"/>
          <p:cNvGrpSpPr/>
          <p:nvPr/>
        </p:nvGrpSpPr>
        <p:grpSpPr>
          <a:xfrm>
            <a:off x="549077" y="1341467"/>
            <a:ext cx="7903608" cy="4103757"/>
            <a:chOff x="107505" y="962144"/>
            <a:chExt cx="7903608" cy="4103757"/>
          </a:xfrm>
        </p:grpSpPr>
        <p:grpSp>
          <p:nvGrpSpPr>
            <p:cNvPr id="298" name="Группа 297"/>
            <p:cNvGrpSpPr/>
            <p:nvPr/>
          </p:nvGrpSpPr>
          <p:grpSpPr>
            <a:xfrm>
              <a:off x="553269" y="1501948"/>
              <a:ext cx="4378771" cy="3151188"/>
              <a:chOff x="534219" y="1501948"/>
              <a:chExt cx="4378771" cy="3151188"/>
            </a:xfrm>
          </p:grpSpPr>
          <p:grpSp>
            <p:nvGrpSpPr>
              <p:cNvPr id="20566" name="Group 86"/>
              <p:cNvGrpSpPr>
                <a:grpSpLocks noChangeAspect="1"/>
              </p:cNvGrpSpPr>
              <p:nvPr/>
            </p:nvGrpSpPr>
            <p:grpSpPr bwMode="auto">
              <a:xfrm>
                <a:off x="534219" y="1501948"/>
                <a:ext cx="3168352" cy="3151188"/>
                <a:chOff x="1666" y="1178"/>
                <a:chExt cx="1653" cy="1985"/>
              </a:xfrm>
            </p:grpSpPr>
            <p:sp>
              <p:nvSpPr>
                <p:cNvPr id="20569" name="Rectangle 89"/>
                <p:cNvSpPr>
                  <a:spLocks noChangeArrowheads="1"/>
                </p:cNvSpPr>
                <p:nvPr/>
              </p:nvSpPr>
              <p:spPr bwMode="auto">
                <a:xfrm>
                  <a:off x="1984" y="1239"/>
                  <a:ext cx="5" cy="1694"/>
                </a:xfrm>
                <a:prstGeom prst="rect">
                  <a:avLst/>
                </a:prstGeom>
                <a:solidFill>
                  <a:srgbClr val="000000"/>
                </a:solidFill>
                <a:ln w="7938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0" name="Freeform 90"/>
                <p:cNvSpPr>
                  <a:spLocks noEditPoints="1"/>
                </p:cNvSpPr>
                <p:nvPr/>
              </p:nvSpPr>
              <p:spPr bwMode="auto">
                <a:xfrm>
                  <a:off x="1953" y="1236"/>
                  <a:ext cx="33" cy="1699"/>
                </a:xfrm>
                <a:custGeom>
                  <a:avLst/>
                  <a:gdLst/>
                  <a:ahLst/>
                  <a:cxnLst>
                    <a:cxn ang="0">
                      <a:pos x="0" y="1694"/>
                    </a:cxn>
                    <a:cxn ang="0">
                      <a:pos x="33" y="1694"/>
                    </a:cxn>
                    <a:cxn ang="0">
                      <a:pos x="33" y="1699"/>
                    </a:cxn>
                    <a:cxn ang="0">
                      <a:pos x="0" y="1699"/>
                    </a:cxn>
                    <a:cxn ang="0">
                      <a:pos x="0" y="1694"/>
                    </a:cxn>
                    <a:cxn ang="0">
                      <a:pos x="0" y="1272"/>
                    </a:cxn>
                    <a:cxn ang="0">
                      <a:pos x="33" y="1272"/>
                    </a:cxn>
                    <a:cxn ang="0">
                      <a:pos x="33" y="1277"/>
                    </a:cxn>
                    <a:cxn ang="0">
                      <a:pos x="0" y="1277"/>
                    </a:cxn>
                    <a:cxn ang="0">
                      <a:pos x="0" y="1272"/>
                    </a:cxn>
                    <a:cxn ang="0">
                      <a:pos x="0" y="850"/>
                    </a:cxn>
                    <a:cxn ang="0">
                      <a:pos x="33" y="850"/>
                    </a:cxn>
                    <a:cxn ang="0">
                      <a:pos x="33" y="854"/>
                    </a:cxn>
                    <a:cxn ang="0">
                      <a:pos x="0" y="854"/>
                    </a:cxn>
                    <a:cxn ang="0">
                      <a:pos x="0" y="850"/>
                    </a:cxn>
                    <a:cxn ang="0">
                      <a:pos x="0" y="423"/>
                    </a:cxn>
                    <a:cxn ang="0">
                      <a:pos x="33" y="423"/>
                    </a:cxn>
                    <a:cxn ang="0">
                      <a:pos x="33" y="427"/>
                    </a:cxn>
                    <a:cxn ang="0">
                      <a:pos x="0" y="427"/>
                    </a:cxn>
                    <a:cxn ang="0">
                      <a:pos x="0" y="423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699">
                      <a:moveTo>
                        <a:pt x="0" y="1694"/>
                      </a:moveTo>
                      <a:lnTo>
                        <a:pt x="33" y="1694"/>
                      </a:lnTo>
                      <a:lnTo>
                        <a:pt x="33" y="1699"/>
                      </a:lnTo>
                      <a:lnTo>
                        <a:pt x="0" y="1699"/>
                      </a:lnTo>
                      <a:lnTo>
                        <a:pt x="0" y="1694"/>
                      </a:lnTo>
                      <a:close/>
                      <a:moveTo>
                        <a:pt x="0" y="1272"/>
                      </a:moveTo>
                      <a:lnTo>
                        <a:pt x="33" y="1272"/>
                      </a:lnTo>
                      <a:lnTo>
                        <a:pt x="33" y="1277"/>
                      </a:lnTo>
                      <a:lnTo>
                        <a:pt x="0" y="1277"/>
                      </a:lnTo>
                      <a:lnTo>
                        <a:pt x="0" y="1272"/>
                      </a:lnTo>
                      <a:close/>
                      <a:moveTo>
                        <a:pt x="0" y="850"/>
                      </a:moveTo>
                      <a:lnTo>
                        <a:pt x="33" y="850"/>
                      </a:lnTo>
                      <a:lnTo>
                        <a:pt x="33" y="854"/>
                      </a:lnTo>
                      <a:lnTo>
                        <a:pt x="0" y="854"/>
                      </a:lnTo>
                      <a:lnTo>
                        <a:pt x="0" y="850"/>
                      </a:lnTo>
                      <a:close/>
                      <a:moveTo>
                        <a:pt x="0" y="423"/>
                      </a:moveTo>
                      <a:lnTo>
                        <a:pt x="33" y="423"/>
                      </a:lnTo>
                      <a:lnTo>
                        <a:pt x="33" y="427"/>
                      </a:lnTo>
                      <a:lnTo>
                        <a:pt x="0" y="427"/>
                      </a:lnTo>
                      <a:lnTo>
                        <a:pt x="0" y="423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1" name="Rectangle 91"/>
                <p:cNvSpPr>
                  <a:spLocks noChangeArrowheads="1"/>
                </p:cNvSpPr>
                <p:nvPr/>
              </p:nvSpPr>
              <p:spPr bwMode="auto">
                <a:xfrm>
                  <a:off x="1986" y="2930"/>
                  <a:ext cx="1330" cy="5"/>
                </a:xfrm>
                <a:prstGeom prst="rect">
                  <a:avLst/>
                </a:prstGeom>
                <a:solidFill>
                  <a:srgbClr val="000000"/>
                </a:solidFill>
                <a:ln w="7938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2" name="Freeform 92"/>
                <p:cNvSpPr>
                  <a:spLocks noEditPoints="1"/>
                </p:cNvSpPr>
                <p:nvPr/>
              </p:nvSpPr>
              <p:spPr bwMode="auto">
                <a:xfrm>
                  <a:off x="1984" y="2933"/>
                  <a:ext cx="1335" cy="33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33"/>
                    </a:cxn>
                    <a:cxn ang="0">
                      <a:pos x="0" y="33"/>
                    </a:cxn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269" y="0"/>
                    </a:cxn>
                    <a:cxn ang="0">
                      <a:pos x="269" y="33"/>
                    </a:cxn>
                    <a:cxn ang="0">
                      <a:pos x="264" y="33"/>
                    </a:cxn>
                    <a:cxn ang="0">
                      <a:pos x="264" y="0"/>
                    </a:cxn>
                    <a:cxn ang="0">
                      <a:pos x="269" y="0"/>
                    </a:cxn>
                    <a:cxn ang="0">
                      <a:pos x="538" y="0"/>
                    </a:cxn>
                    <a:cxn ang="0">
                      <a:pos x="538" y="33"/>
                    </a:cxn>
                    <a:cxn ang="0">
                      <a:pos x="533" y="33"/>
                    </a:cxn>
                    <a:cxn ang="0">
                      <a:pos x="533" y="0"/>
                    </a:cxn>
                    <a:cxn ang="0">
                      <a:pos x="538" y="0"/>
                    </a:cxn>
                    <a:cxn ang="0">
                      <a:pos x="802" y="0"/>
                    </a:cxn>
                    <a:cxn ang="0">
                      <a:pos x="802" y="33"/>
                    </a:cxn>
                    <a:cxn ang="0">
                      <a:pos x="797" y="33"/>
                    </a:cxn>
                    <a:cxn ang="0">
                      <a:pos x="797" y="0"/>
                    </a:cxn>
                    <a:cxn ang="0">
                      <a:pos x="802" y="0"/>
                    </a:cxn>
                    <a:cxn ang="0">
                      <a:pos x="1066" y="0"/>
                    </a:cxn>
                    <a:cxn ang="0">
                      <a:pos x="1066" y="33"/>
                    </a:cxn>
                    <a:cxn ang="0">
                      <a:pos x="1061" y="33"/>
                    </a:cxn>
                    <a:cxn ang="0">
                      <a:pos x="1061" y="0"/>
                    </a:cxn>
                    <a:cxn ang="0">
                      <a:pos x="1066" y="0"/>
                    </a:cxn>
                    <a:cxn ang="0">
                      <a:pos x="1335" y="0"/>
                    </a:cxn>
                    <a:cxn ang="0">
                      <a:pos x="1335" y="33"/>
                    </a:cxn>
                    <a:cxn ang="0">
                      <a:pos x="1330" y="33"/>
                    </a:cxn>
                    <a:cxn ang="0">
                      <a:pos x="1330" y="0"/>
                    </a:cxn>
                    <a:cxn ang="0">
                      <a:pos x="1335" y="0"/>
                    </a:cxn>
                  </a:cxnLst>
                  <a:rect l="0" t="0" r="r" b="b"/>
                  <a:pathLst>
                    <a:path w="1335" h="33">
                      <a:moveTo>
                        <a:pt x="5" y="0"/>
                      </a:moveTo>
                      <a:lnTo>
                        <a:pt x="5" y="33"/>
                      </a:lnTo>
                      <a:lnTo>
                        <a:pt x="0" y="33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269" y="0"/>
                      </a:moveTo>
                      <a:lnTo>
                        <a:pt x="269" y="33"/>
                      </a:lnTo>
                      <a:lnTo>
                        <a:pt x="264" y="33"/>
                      </a:lnTo>
                      <a:lnTo>
                        <a:pt x="264" y="0"/>
                      </a:lnTo>
                      <a:lnTo>
                        <a:pt x="269" y="0"/>
                      </a:lnTo>
                      <a:close/>
                      <a:moveTo>
                        <a:pt x="538" y="0"/>
                      </a:moveTo>
                      <a:lnTo>
                        <a:pt x="538" y="33"/>
                      </a:lnTo>
                      <a:lnTo>
                        <a:pt x="533" y="33"/>
                      </a:lnTo>
                      <a:lnTo>
                        <a:pt x="533" y="0"/>
                      </a:lnTo>
                      <a:lnTo>
                        <a:pt x="538" y="0"/>
                      </a:lnTo>
                      <a:close/>
                      <a:moveTo>
                        <a:pt x="802" y="0"/>
                      </a:moveTo>
                      <a:lnTo>
                        <a:pt x="802" y="33"/>
                      </a:lnTo>
                      <a:lnTo>
                        <a:pt x="797" y="33"/>
                      </a:lnTo>
                      <a:lnTo>
                        <a:pt x="797" y="0"/>
                      </a:lnTo>
                      <a:lnTo>
                        <a:pt x="802" y="0"/>
                      </a:lnTo>
                      <a:close/>
                      <a:moveTo>
                        <a:pt x="1066" y="0"/>
                      </a:moveTo>
                      <a:lnTo>
                        <a:pt x="1066" y="33"/>
                      </a:lnTo>
                      <a:lnTo>
                        <a:pt x="1061" y="33"/>
                      </a:lnTo>
                      <a:lnTo>
                        <a:pt x="1061" y="0"/>
                      </a:lnTo>
                      <a:lnTo>
                        <a:pt x="1066" y="0"/>
                      </a:lnTo>
                      <a:close/>
                      <a:moveTo>
                        <a:pt x="1335" y="0"/>
                      </a:moveTo>
                      <a:lnTo>
                        <a:pt x="1335" y="33"/>
                      </a:lnTo>
                      <a:lnTo>
                        <a:pt x="1330" y="33"/>
                      </a:lnTo>
                      <a:lnTo>
                        <a:pt x="1330" y="0"/>
                      </a:lnTo>
                      <a:lnTo>
                        <a:pt x="1335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3" name="Freeform 93"/>
                <p:cNvSpPr>
                  <a:spLocks noEditPoints="1"/>
                </p:cNvSpPr>
                <p:nvPr/>
              </p:nvSpPr>
              <p:spPr bwMode="auto">
                <a:xfrm>
                  <a:off x="2102" y="2861"/>
                  <a:ext cx="38" cy="14"/>
                </a:xfrm>
                <a:custGeom>
                  <a:avLst/>
                  <a:gdLst/>
                  <a:ahLst/>
                  <a:cxnLst>
                    <a:cxn ang="0">
                      <a:pos x="19" y="14"/>
                    </a:cxn>
                    <a:cxn ang="0">
                      <a:pos x="19" y="7"/>
                    </a:cxn>
                    <a:cxn ang="0">
                      <a:pos x="19" y="0"/>
                    </a:cxn>
                    <a:cxn ang="0">
                      <a:pos x="19" y="14"/>
                    </a:cxn>
                    <a:cxn ang="0">
                      <a:pos x="0" y="14"/>
                    </a:cxn>
                    <a:cxn ang="0">
                      <a:pos x="38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14">
                      <a:moveTo>
                        <a:pt x="19" y="14"/>
                      </a:moveTo>
                      <a:lnTo>
                        <a:pt x="19" y="7"/>
                      </a:lnTo>
                      <a:lnTo>
                        <a:pt x="19" y="0"/>
                      </a:lnTo>
                      <a:lnTo>
                        <a:pt x="19" y="14"/>
                      </a:lnTo>
                      <a:close/>
                      <a:moveTo>
                        <a:pt x="0" y="14"/>
                      </a:moveTo>
                      <a:lnTo>
                        <a:pt x="38" y="14"/>
                      </a:lnTo>
                      <a:lnTo>
                        <a:pt x="0" y="14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4" name="Freeform 94"/>
                <p:cNvSpPr>
                  <a:spLocks noEditPoints="1"/>
                </p:cNvSpPr>
                <p:nvPr/>
              </p:nvSpPr>
              <p:spPr bwMode="auto">
                <a:xfrm>
                  <a:off x="2102" y="2858"/>
                  <a:ext cx="38" cy="20"/>
                </a:xfrm>
                <a:custGeom>
                  <a:avLst/>
                  <a:gdLst/>
                  <a:ahLst/>
                  <a:cxnLst>
                    <a:cxn ang="0">
                      <a:pos x="16" y="17"/>
                    </a:cxn>
                    <a:cxn ang="0">
                      <a:pos x="16" y="10"/>
                    </a:cxn>
                    <a:cxn ang="0">
                      <a:pos x="16" y="3"/>
                    </a:cxn>
                    <a:cxn ang="0">
                      <a:pos x="21" y="3"/>
                    </a:cxn>
                    <a:cxn ang="0">
                      <a:pos x="21" y="10"/>
                    </a:cxn>
                    <a:cxn ang="0">
                      <a:pos x="21" y="17"/>
                    </a:cxn>
                    <a:cxn ang="0">
                      <a:pos x="16" y="17"/>
                    </a:cxn>
                    <a:cxn ang="0">
                      <a:pos x="0" y="15"/>
                    </a:cxn>
                    <a:cxn ang="0">
                      <a:pos x="38" y="15"/>
                    </a:cxn>
                    <a:cxn ang="0">
                      <a:pos x="38" y="20"/>
                    </a:cxn>
                    <a:cxn ang="0">
                      <a:pos x="0" y="20"/>
                    </a:cxn>
                    <a:cxn ang="0">
                      <a:pos x="0" y="15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20">
                      <a:moveTo>
                        <a:pt x="16" y="17"/>
                      </a:moveTo>
                      <a:lnTo>
                        <a:pt x="16" y="10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1" y="10"/>
                      </a:lnTo>
                      <a:lnTo>
                        <a:pt x="21" y="17"/>
                      </a:lnTo>
                      <a:lnTo>
                        <a:pt x="16" y="17"/>
                      </a:lnTo>
                      <a:close/>
                      <a:moveTo>
                        <a:pt x="0" y="15"/>
                      </a:moveTo>
                      <a:lnTo>
                        <a:pt x="38" y="15"/>
                      </a:lnTo>
                      <a:lnTo>
                        <a:pt x="38" y="20"/>
                      </a:lnTo>
                      <a:lnTo>
                        <a:pt x="0" y="20"/>
                      </a:lnTo>
                      <a:lnTo>
                        <a:pt x="0" y="15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5" name="Freeform 95"/>
                <p:cNvSpPr>
                  <a:spLocks noEditPoints="1"/>
                </p:cNvSpPr>
                <p:nvPr/>
              </p:nvSpPr>
              <p:spPr bwMode="auto">
                <a:xfrm>
                  <a:off x="2371" y="2722"/>
                  <a:ext cx="33" cy="33"/>
                </a:xfrm>
                <a:custGeom>
                  <a:avLst/>
                  <a:gdLst/>
                  <a:ahLst/>
                  <a:cxnLst>
                    <a:cxn ang="0">
                      <a:pos x="16" y="33"/>
                    </a:cxn>
                    <a:cxn ang="0">
                      <a:pos x="16" y="16"/>
                    </a:cxn>
                    <a:cxn ang="0">
                      <a:pos x="16" y="0"/>
                    </a:cxn>
                    <a:cxn ang="0">
                      <a:pos x="16" y="33"/>
                    </a:cxn>
                    <a:cxn ang="0">
                      <a:pos x="0" y="33"/>
                    </a:cxn>
                    <a:cxn ang="0">
                      <a:pos x="33" y="33"/>
                    </a:cxn>
                    <a:cxn ang="0">
                      <a:pos x="0" y="33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33">
                      <a:moveTo>
                        <a:pt x="16" y="33"/>
                      </a:moveTo>
                      <a:lnTo>
                        <a:pt x="16" y="16"/>
                      </a:lnTo>
                      <a:lnTo>
                        <a:pt x="16" y="0"/>
                      </a:lnTo>
                      <a:lnTo>
                        <a:pt x="16" y="33"/>
                      </a:lnTo>
                      <a:close/>
                      <a:moveTo>
                        <a:pt x="0" y="33"/>
                      </a:moveTo>
                      <a:lnTo>
                        <a:pt x="33" y="33"/>
                      </a:lnTo>
                      <a:lnTo>
                        <a:pt x="0" y="33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6" name="Freeform 96"/>
                <p:cNvSpPr>
                  <a:spLocks noEditPoints="1"/>
                </p:cNvSpPr>
                <p:nvPr/>
              </p:nvSpPr>
              <p:spPr bwMode="auto">
                <a:xfrm>
                  <a:off x="2371" y="2719"/>
                  <a:ext cx="33" cy="39"/>
                </a:xfrm>
                <a:custGeom>
                  <a:avLst/>
                  <a:gdLst/>
                  <a:ahLst/>
                  <a:cxnLst>
                    <a:cxn ang="0">
                      <a:pos x="14" y="36"/>
                    </a:cxn>
                    <a:cxn ang="0">
                      <a:pos x="14" y="19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19" y="19"/>
                    </a:cxn>
                    <a:cxn ang="0">
                      <a:pos x="19" y="36"/>
                    </a:cxn>
                    <a:cxn ang="0">
                      <a:pos x="14" y="36"/>
                    </a:cxn>
                    <a:cxn ang="0">
                      <a:pos x="0" y="34"/>
                    </a:cxn>
                    <a:cxn ang="0">
                      <a:pos x="33" y="34"/>
                    </a:cxn>
                    <a:cxn ang="0">
                      <a:pos x="33" y="39"/>
                    </a:cxn>
                    <a:cxn ang="0">
                      <a:pos x="0" y="39"/>
                    </a:cxn>
                    <a:cxn ang="0">
                      <a:pos x="0" y="34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39">
                      <a:moveTo>
                        <a:pt x="14" y="36"/>
                      </a:moveTo>
                      <a:lnTo>
                        <a:pt x="14" y="19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19" y="19"/>
                      </a:lnTo>
                      <a:lnTo>
                        <a:pt x="19" y="36"/>
                      </a:lnTo>
                      <a:lnTo>
                        <a:pt x="14" y="36"/>
                      </a:lnTo>
                      <a:close/>
                      <a:moveTo>
                        <a:pt x="0" y="34"/>
                      </a:moveTo>
                      <a:lnTo>
                        <a:pt x="33" y="34"/>
                      </a:lnTo>
                      <a:lnTo>
                        <a:pt x="33" y="39"/>
                      </a:lnTo>
                      <a:lnTo>
                        <a:pt x="0" y="39"/>
                      </a:lnTo>
                      <a:lnTo>
                        <a:pt x="0" y="34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7" name="Freeform 97"/>
                <p:cNvSpPr>
                  <a:spLocks noEditPoints="1"/>
                </p:cNvSpPr>
                <p:nvPr/>
              </p:nvSpPr>
              <p:spPr bwMode="auto">
                <a:xfrm>
                  <a:off x="2635" y="2693"/>
                  <a:ext cx="38" cy="43"/>
                </a:xfrm>
                <a:custGeom>
                  <a:avLst/>
                  <a:gdLst/>
                  <a:ahLst/>
                  <a:cxnLst>
                    <a:cxn ang="0">
                      <a:pos x="19" y="43"/>
                    </a:cxn>
                    <a:cxn ang="0">
                      <a:pos x="19" y="21"/>
                    </a:cxn>
                    <a:cxn ang="0">
                      <a:pos x="19" y="0"/>
                    </a:cxn>
                    <a:cxn ang="0">
                      <a:pos x="19" y="43"/>
                    </a:cxn>
                    <a:cxn ang="0">
                      <a:pos x="0" y="43"/>
                    </a:cxn>
                    <a:cxn ang="0">
                      <a:pos x="38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43">
                      <a:moveTo>
                        <a:pt x="19" y="43"/>
                      </a:moveTo>
                      <a:lnTo>
                        <a:pt x="19" y="21"/>
                      </a:lnTo>
                      <a:lnTo>
                        <a:pt x="19" y="0"/>
                      </a:lnTo>
                      <a:lnTo>
                        <a:pt x="19" y="43"/>
                      </a:lnTo>
                      <a:close/>
                      <a:moveTo>
                        <a:pt x="0" y="43"/>
                      </a:moveTo>
                      <a:lnTo>
                        <a:pt x="38" y="43"/>
                      </a:lnTo>
                      <a:lnTo>
                        <a:pt x="0" y="43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8" name="Freeform 98"/>
                <p:cNvSpPr>
                  <a:spLocks noEditPoints="1"/>
                </p:cNvSpPr>
                <p:nvPr/>
              </p:nvSpPr>
              <p:spPr bwMode="auto">
                <a:xfrm>
                  <a:off x="2635" y="2690"/>
                  <a:ext cx="38" cy="48"/>
                </a:xfrm>
                <a:custGeom>
                  <a:avLst/>
                  <a:gdLst/>
                  <a:ahLst/>
                  <a:cxnLst>
                    <a:cxn ang="0">
                      <a:pos x="16" y="46"/>
                    </a:cxn>
                    <a:cxn ang="0">
                      <a:pos x="16" y="24"/>
                    </a:cxn>
                    <a:cxn ang="0">
                      <a:pos x="16" y="3"/>
                    </a:cxn>
                    <a:cxn ang="0">
                      <a:pos x="21" y="3"/>
                    </a:cxn>
                    <a:cxn ang="0">
                      <a:pos x="21" y="24"/>
                    </a:cxn>
                    <a:cxn ang="0">
                      <a:pos x="21" y="46"/>
                    </a:cxn>
                    <a:cxn ang="0">
                      <a:pos x="16" y="46"/>
                    </a:cxn>
                    <a:cxn ang="0">
                      <a:pos x="0" y="44"/>
                    </a:cxn>
                    <a:cxn ang="0">
                      <a:pos x="38" y="44"/>
                    </a:cxn>
                    <a:cxn ang="0">
                      <a:pos x="38" y="48"/>
                    </a:cxn>
                    <a:cxn ang="0">
                      <a:pos x="0" y="48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48">
                      <a:moveTo>
                        <a:pt x="16" y="46"/>
                      </a:moveTo>
                      <a:lnTo>
                        <a:pt x="16" y="24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1" y="24"/>
                      </a:lnTo>
                      <a:lnTo>
                        <a:pt x="21" y="46"/>
                      </a:lnTo>
                      <a:lnTo>
                        <a:pt x="16" y="46"/>
                      </a:lnTo>
                      <a:close/>
                      <a:moveTo>
                        <a:pt x="0" y="44"/>
                      </a:moveTo>
                      <a:lnTo>
                        <a:pt x="38" y="44"/>
                      </a:lnTo>
                      <a:lnTo>
                        <a:pt x="38" y="48"/>
                      </a:lnTo>
                      <a:lnTo>
                        <a:pt x="0" y="48"/>
                      </a:lnTo>
                      <a:lnTo>
                        <a:pt x="0" y="44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79" name="Freeform 99"/>
                <p:cNvSpPr>
                  <a:spLocks noEditPoints="1"/>
                </p:cNvSpPr>
                <p:nvPr/>
              </p:nvSpPr>
              <p:spPr bwMode="auto">
                <a:xfrm>
                  <a:off x="2903" y="2491"/>
                  <a:ext cx="34" cy="111"/>
                </a:xfrm>
                <a:custGeom>
                  <a:avLst/>
                  <a:gdLst/>
                  <a:ahLst/>
                  <a:cxnLst>
                    <a:cxn ang="0">
                      <a:pos x="17" y="111"/>
                    </a:cxn>
                    <a:cxn ang="0">
                      <a:pos x="17" y="55"/>
                    </a:cxn>
                    <a:cxn ang="0">
                      <a:pos x="17" y="0"/>
                    </a:cxn>
                    <a:cxn ang="0">
                      <a:pos x="17" y="111"/>
                    </a:cxn>
                    <a:cxn ang="0">
                      <a:pos x="0" y="111"/>
                    </a:cxn>
                    <a:cxn ang="0">
                      <a:pos x="34" y="111"/>
                    </a:cxn>
                    <a:cxn ang="0">
                      <a:pos x="0" y="111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11">
                      <a:moveTo>
                        <a:pt x="17" y="111"/>
                      </a:moveTo>
                      <a:lnTo>
                        <a:pt x="17" y="55"/>
                      </a:lnTo>
                      <a:lnTo>
                        <a:pt x="17" y="0"/>
                      </a:lnTo>
                      <a:lnTo>
                        <a:pt x="17" y="111"/>
                      </a:lnTo>
                      <a:close/>
                      <a:moveTo>
                        <a:pt x="0" y="111"/>
                      </a:moveTo>
                      <a:lnTo>
                        <a:pt x="34" y="111"/>
                      </a:lnTo>
                      <a:lnTo>
                        <a:pt x="0" y="111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0" name="Freeform 100"/>
                <p:cNvSpPr>
                  <a:spLocks noEditPoints="1"/>
                </p:cNvSpPr>
                <p:nvPr/>
              </p:nvSpPr>
              <p:spPr bwMode="auto">
                <a:xfrm>
                  <a:off x="2903" y="2489"/>
                  <a:ext cx="34" cy="115"/>
                </a:xfrm>
                <a:custGeom>
                  <a:avLst/>
                  <a:gdLst/>
                  <a:ahLst/>
                  <a:cxnLst>
                    <a:cxn ang="0">
                      <a:pos x="15" y="113"/>
                    </a:cxn>
                    <a:cxn ang="0">
                      <a:pos x="15" y="57"/>
                    </a:cxn>
                    <a:cxn ang="0">
                      <a:pos x="15" y="2"/>
                    </a:cxn>
                    <a:cxn ang="0">
                      <a:pos x="20" y="2"/>
                    </a:cxn>
                    <a:cxn ang="0">
                      <a:pos x="20" y="57"/>
                    </a:cxn>
                    <a:cxn ang="0">
                      <a:pos x="20" y="113"/>
                    </a:cxn>
                    <a:cxn ang="0">
                      <a:pos x="15" y="113"/>
                    </a:cxn>
                    <a:cxn ang="0">
                      <a:pos x="0" y="110"/>
                    </a:cxn>
                    <a:cxn ang="0">
                      <a:pos x="34" y="110"/>
                    </a:cxn>
                    <a:cxn ang="0">
                      <a:pos x="34" y="115"/>
                    </a:cxn>
                    <a:cxn ang="0">
                      <a:pos x="0" y="115"/>
                    </a:cxn>
                    <a:cxn ang="0">
                      <a:pos x="0" y="110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15">
                      <a:moveTo>
                        <a:pt x="15" y="113"/>
                      </a:moveTo>
                      <a:lnTo>
                        <a:pt x="15" y="57"/>
                      </a:lnTo>
                      <a:lnTo>
                        <a:pt x="15" y="2"/>
                      </a:lnTo>
                      <a:lnTo>
                        <a:pt x="20" y="2"/>
                      </a:lnTo>
                      <a:lnTo>
                        <a:pt x="20" y="57"/>
                      </a:lnTo>
                      <a:lnTo>
                        <a:pt x="20" y="113"/>
                      </a:lnTo>
                      <a:lnTo>
                        <a:pt x="15" y="113"/>
                      </a:lnTo>
                      <a:close/>
                      <a:moveTo>
                        <a:pt x="0" y="110"/>
                      </a:moveTo>
                      <a:lnTo>
                        <a:pt x="34" y="110"/>
                      </a:lnTo>
                      <a:lnTo>
                        <a:pt x="34" y="115"/>
                      </a:lnTo>
                      <a:lnTo>
                        <a:pt x="0" y="115"/>
                      </a:lnTo>
                      <a:lnTo>
                        <a:pt x="0" y="110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1" name="Freeform 101"/>
                <p:cNvSpPr>
                  <a:spLocks noEditPoints="1"/>
                </p:cNvSpPr>
                <p:nvPr/>
              </p:nvSpPr>
              <p:spPr bwMode="auto">
                <a:xfrm>
                  <a:off x="3168" y="2419"/>
                  <a:ext cx="33" cy="87"/>
                </a:xfrm>
                <a:custGeom>
                  <a:avLst/>
                  <a:gdLst/>
                  <a:ahLst/>
                  <a:cxnLst>
                    <a:cxn ang="0">
                      <a:pos x="16" y="87"/>
                    </a:cxn>
                    <a:cxn ang="0">
                      <a:pos x="16" y="43"/>
                    </a:cxn>
                    <a:cxn ang="0">
                      <a:pos x="16" y="0"/>
                    </a:cxn>
                    <a:cxn ang="0">
                      <a:pos x="16" y="87"/>
                    </a:cxn>
                    <a:cxn ang="0">
                      <a:pos x="0" y="87"/>
                    </a:cxn>
                    <a:cxn ang="0">
                      <a:pos x="33" y="87"/>
                    </a:cxn>
                    <a:cxn ang="0">
                      <a:pos x="0" y="87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87">
                      <a:moveTo>
                        <a:pt x="16" y="87"/>
                      </a:moveTo>
                      <a:lnTo>
                        <a:pt x="16" y="43"/>
                      </a:lnTo>
                      <a:lnTo>
                        <a:pt x="16" y="0"/>
                      </a:lnTo>
                      <a:lnTo>
                        <a:pt x="16" y="87"/>
                      </a:lnTo>
                      <a:close/>
                      <a:moveTo>
                        <a:pt x="0" y="87"/>
                      </a:moveTo>
                      <a:lnTo>
                        <a:pt x="33" y="87"/>
                      </a:lnTo>
                      <a:lnTo>
                        <a:pt x="0" y="87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2" name="Freeform 102"/>
                <p:cNvSpPr>
                  <a:spLocks noEditPoints="1"/>
                </p:cNvSpPr>
                <p:nvPr/>
              </p:nvSpPr>
              <p:spPr bwMode="auto">
                <a:xfrm>
                  <a:off x="3168" y="2417"/>
                  <a:ext cx="33" cy="91"/>
                </a:xfrm>
                <a:custGeom>
                  <a:avLst/>
                  <a:gdLst/>
                  <a:ahLst/>
                  <a:cxnLst>
                    <a:cxn ang="0">
                      <a:pos x="14" y="89"/>
                    </a:cxn>
                    <a:cxn ang="0">
                      <a:pos x="14" y="45"/>
                    </a:cxn>
                    <a:cxn ang="0">
                      <a:pos x="14" y="2"/>
                    </a:cxn>
                    <a:cxn ang="0">
                      <a:pos x="19" y="2"/>
                    </a:cxn>
                    <a:cxn ang="0">
                      <a:pos x="19" y="45"/>
                    </a:cxn>
                    <a:cxn ang="0">
                      <a:pos x="19" y="89"/>
                    </a:cxn>
                    <a:cxn ang="0">
                      <a:pos x="14" y="89"/>
                    </a:cxn>
                    <a:cxn ang="0">
                      <a:pos x="0" y="86"/>
                    </a:cxn>
                    <a:cxn ang="0">
                      <a:pos x="33" y="86"/>
                    </a:cxn>
                    <a:cxn ang="0">
                      <a:pos x="33" y="91"/>
                    </a:cxn>
                    <a:cxn ang="0">
                      <a:pos x="0" y="91"/>
                    </a:cxn>
                    <a:cxn ang="0">
                      <a:pos x="0" y="86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91">
                      <a:moveTo>
                        <a:pt x="14" y="89"/>
                      </a:moveTo>
                      <a:lnTo>
                        <a:pt x="14" y="45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19" y="45"/>
                      </a:lnTo>
                      <a:lnTo>
                        <a:pt x="19" y="89"/>
                      </a:lnTo>
                      <a:lnTo>
                        <a:pt x="14" y="89"/>
                      </a:lnTo>
                      <a:close/>
                      <a:moveTo>
                        <a:pt x="0" y="86"/>
                      </a:moveTo>
                      <a:lnTo>
                        <a:pt x="33" y="86"/>
                      </a:lnTo>
                      <a:lnTo>
                        <a:pt x="33" y="91"/>
                      </a:lnTo>
                      <a:lnTo>
                        <a:pt x="0" y="91"/>
                      </a:lnTo>
                      <a:lnTo>
                        <a:pt x="0" y="86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3" name="Freeform 103"/>
                <p:cNvSpPr>
                  <a:spLocks noEditPoints="1"/>
                </p:cNvSpPr>
                <p:nvPr/>
              </p:nvSpPr>
              <p:spPr bwMode="auto">
                <a:xfrm>
                  <a:off x="2102" y="2578"/>
                  <a:ext cx="38" cy="120"/>
                </a:xfrm>
                <a:custGeom>
                  <a:avLst/>
                  <a:gdLst/>
                  <a:ahLst/>
                  <a:cxnLst>
                    <a:cxn ang="0">
                      <a:pos x="19" y="120"/>
                    </a:cxn>
                    <a:cxn ang="0">
                      <a:pos x="19" y="60"/>
                    </a:cxn>
                    <a:cxn ang="0">
                      <a:pos x="19" y="0"/>
                    </a:cxn>
                    <a:cxn ang="0">
                      <a:pos x="19" y="120"/>
                    </a:cxn>
                    <a:cxn ang="0">
                      <a:pos x="0" y="120"/>
                    </a:cxn>
                    <a:cxn ang="0">
                      <a:pos x="38" y="120"/>
                    </a:cxn>
                    <a:cxn ang="0">
                      <a:pos x="0" y="120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120">
                      <a:moveTo>
                        <a:pt x="19" y="120"/>
                      </a:moveTo>
                      <a:lnTo>
                        <a:pt x="19" y="60"/>
                      </a:lnTo>
                      <a:lnTo>
                        <a:pt x="19" y="0"/>
                      </a:lnTo>
                      <a:lnTo>
                        <a:pt x="19" y="120"/>
                      </a:lnTo>
                      <a:close/>
                      <a:moveTo>
                        <a:pt x="0" y="120"/>
                      </a:moveTo>
                      <a:lnTo>
                        <a:pt x="38" y="120"/>
                      </a:lnTo>
                      <a:lnTo>
                        <a:pt x="0" y="120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4" name="Freeform 104"/>
                <p:cNvSpPr>
                  <a:spLocks noEditPoints="1"/>
                </p:cNvSpPr>
                <p:nvPr/>
              </p:nvSpPr>
              <p:spPr bwMode="auto">
                <a:xfrm>
                  <a:off x="2102" y="2575"/>
                  <a:ext cx="38" cy="125"/>
                </a:xfrm>
                <a:custGeom>
                  <a:avLst/>
                  <a:gdLst/>
                  <a:ahLst/>
                  <a:cxnLst>
                    <a:cxn ang="0">
                      <a:pos x="16" y="123"/>
                    </a:cxn>
                    <a:cxn ang="0">
                      <a:pos x="16" y="63"/>
                    </a:cxn>
                    <a:cxn ang="0">
                      <a:pos x="16" y="3"/>
                    </a:cxn>
                    <a:cxn ang="0">
                      <a:pos x="21" y="3"/>
                    </a:cxn>
                    <a:cxn ang="0">
                      <a:pos x="21" y="63"/>
                    </a:cxn>
                    <a:cxn ang="0">
                      <a:pos x="21" y="123"/>
                    </a:cxn>
                    <a:cxn ang="0">
                      <a:pos x="16" y="123"/>
                    </a:cxn>
                    <a:cxn ang="0">
                      <a:pos x="0" y="120"/>
                    </a:cxn>
                    <a:cxn ang="0">
                      <a:pos x="38" y="120"/>
                    </a:cxn>
                    <a:cxn ang="0">
                      <a:pos x="38" y="125"/>
                    </a:cxn>
                    <a:cxn ang="0">
                      <a:pos x="0" y="125"/>
                    </a:cxn>
                    <a:cxn ang="0">
                      <a:pos x="0" y="120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125">
                      <a:moveTo>
                        <a:pt x="16" y="123"/>
                      </a:moveTo>
                      <a:lnTo>
                        <a:pt x="16" y="63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1" y="63"/>
                      </a:lnTo>
                      <a:lnTo>
                        <a:pt x="21" y="123"/>
                      </a:lnTo>
                      <a:lnTo>
                        <a:pt x="16" y="123"/>
                      </a:lnTo>
                      <a:close/>
                      <a:moveTo>
                        <a:pt x="0" y="120"/>
                      </a:moveTo>
                      <a:lnTo>
                        <a:pt x="38" y="120"/>
                      </a:lnTo>
                      <a:lnTo>
                        <a:pt x="38" y="125"/>
                      </a:lnTo>
                      <a:lnTo>
                        <a:pt x="0" y="125"/>
                      </a:lnTo>
                      <a:lnTo>
                        <a:pt x="0" y="120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5" name="Freeform 105"/>
                <p:cNvSpPr>
                  <a:spLocks noEditPoints="1"/>
                </p:cNvSpPr>
                <p:nvPr/>
              </p:nvSpPr>
              <p:spPr bwMode="auto">
                <a:xfrm>
                  <a:off x="2371" y="2376"/>
                  <a:ext cx="33" cy="86"/>
                </a:xfrm>
                <a:custGeom>
                  <a:avLst/>
                  <a:gdLst/>
                  <a:ahLst/>
                  <a:cxnLst>
                    <a:cxn ang="0">
                      <a:pos x="16" y="86"/>
                    </a:cxn>
                    <a:cxn ang="0">
                      <a:pos x="16" y="43"/>
                    </a:cxn>
                    <a:cxn ang="0">
                      <a:pos x="16" y="0"/>
                    </a:cxn>
                    <a:cxn ang="0">
                      <a:pos x="16" y="86"/>
                    </a:cxn>
                    <a:cxn ang="0">
                      <a:pos x="0" y="86"/>
                    </a:cxn>
                    <a:cxn ang="0">
                      <a:pos x="33" y="86"/>
                    </a:cxn>
                    <a:cxn ang="0">
                      <a:pos x="0" y="86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86">
                      <a:moveTo>
                        <a:pt x="16" y="86"/>
                      </a:moveTo>
                      <a:lnTo>
                        <a:pt x="16" y="43"/>
                      </a:lnTo>
                      <a:lnTo>
                        <a:pt x="16" y="0"/>
                      </a:lnTo>
                      <a:lnTo>
                        <a:pt x="16" y="86"/>
                      </a:lnTo>
                      <a:close/>
                      <a:moveTo>
                        <a:pt x="0" y="86"/>
                      </a:moveTo>
                      <a:lnTo>
                        <a:pt x="33" y="86"/>
                      </a:lnTo>
                      <a:lnTo>
                        <a:pt x="0" y="86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6" name="Freeform 106"/>
                <p:cNvSpPr>
                  <a:spLocks noEditPoints="1"/>
                </p:cNvSpPr>
                <p:nvPr/>
              </p:nvSpPr>
              <p:spPr bwMode="auto">
                <a:xfrm>
                  <a:off x="2371" y="2374"/>
                  <a:ext cx="33" cy="91"/>
                </a:xfrm>
                <a:custGeom>
                  <a:avLst/>
                  <a:gdLst/>
                  <a:ahLst/>
                  <a:cxnLst>
                    <a:cxn ang="0">
                      <a:pos x="14" y="88"/>
                    </a:cxn>
                    <a:cxn ang="0">
                      <a:pos x="14" y="45"/>
                    </a:cxn>
                    <a:cxn ang="0">
                      <a:pos x="14" y="2"/>
                    </a:cxn>
                    <a:cxn ang="0">
                      <a:pos x="19" y="2"/>
                    </a:cxn>
                    <a:cxn ang="0">
                      <a:pos x="19" y="45"/>
                    </a:cxn>
                    <a:cxn ang="0">
                      <a:pos x="19" y="88"/>
                    </a:cxn>
                    <a:cxn ang="0">
                      <a:pos x="14" y="88"/>
                    </a:cxn>
                    <a:cxn ang="0">
                      <a:pos x="0" y="86"/>
                    </a:cxn>
                    <a:cxn ang="0">
                      <a:pos x="33" y="86"/>
                    </a:cxn>
                    <a:cxn ang="0">
                      <a:pos x="33" y="91"/>
                    </a:cxn>
                    <a:cxn ang="0">
                      <a:pos x="0" y="91"/>
                    </a:cxn>
                    <a:cxn ang="0">
                      <a:pos x="0" y="86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91">
                      <a:moveTo>
                        <a:pt x="14" y="88"/>
                      </a:moveTo>
                      <a:lnTo>
                        <a:pt x="14" y="45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19" y="45"/>
                      </a:lnTo>
                      <a:lnTo>
                        <a:pt x="19" y="88"/>
                      </a:lnTo>
                      <a:lnTo>
                        <a:pt x="14" y="88"/>
                      </a:lnTo>
                      <a:close/>
                      <a:moveTo>
                        <a:pt x="0" y="86"/>
                      </a:moveTo>
                      <a:lnTo>
                        <a:pt x="33" y="86"/>
                      </a:lnTo>
                      <a:lnTo>
                        <a:pt x="33" y="91"/>
                      </a:lnTo>
                      <a:lnTo>
                        <a:pt x="0" y="91"/>
                      </a:lnTo>
                      <a:lnTo>
                        <a:pt x="0" y="86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7" name="Freeform 107"/>
                <p:cNvSpPr>
                  <a:spLocks noEditPoints="1"/>
                </p:cNvSpPr>
                <p:nvPr/>
              </p:nvSpPr>
              <p:spPr bwMode="auto">
                <a:xfrm>
                  <a:off x="2635" y="2218"/>
                  <a:ext cx="38" cy="139"/>
                </a:xfrm>
                <a:custGeom>
                  <a:avLst/>
                  <a:gdLst/>
                  <a:ahLst/>
                  <a:cxnLst>
                    <a:cxn ang="0">
                      <a:pos x="19" y="139"/>
                    </a:cxn>
                    <a:cxn ang="0">
                      <a:pos x="19" y="69"/>
                    </a:cxn>
                    <a:cxn ang="0">
                      <a:pos x="19" y="0"/>
                    </a:cxn>
                    <a:cxn ang="0">
                      <a:pos x="19" y="139"/>
                    </a:cxn>
                    <a:cxn ang="0">
                      <a:pos x="0" y="139"/>
                    </a:cxn>
                    <a:cxn ang="0">
                      <a:pos x="38" y="139"/>
                    </a:cxn>
                    <a:cxn ang="0">
                      <a:pos x="0" y="139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139">
                      <a:moveTo>
                        <a:pt x="19" y="139"/>
                      </a:moveTo>
                      <a:lnTo>
                        <a:pt x="19" y="69"/>
                      </a:lnTo>
                      <a:lnTo>
                        <a:pt x="19" y="0"/>
                      </a:lnTo>
                      <a:lnTo>
                        <a:pt x="19" y="139"/>
                      </a:lnTo>
                      <a:close/>
                      <a:moveTo>
                        <a:pt x="0" y="139"/>
                      </a:moveTo>
                      <a:lnTo>
                        <a:pt x="38" y="139"/>
                      </a:lnTo>
                      <a:lnTo>
                        <a:pt x="0" y="139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8" name="Freeform 108"/>
                <p:cNvSpPr>
                  <a:spLocks noEditPoints="1"/>
                </p:cNvSpPr>
                <p:nvPr/>
              </p:nvSpPr>
              <p:spPr bwMode="auto">
                <a:xfrm>
                  <a:off x="2635" y="2215"/>
                  <a:ext cx="38" cy="144"/>
                </a:xfrm>
                <a:custGeom>
                  <a:avLst/>
                  <a:gdLst/>
                  <a:ahLst/>
                  <a:cxnLst>
                    <a:cxn ang="0">
                      <a:pos x="16" y="142"/>
                    </a:cxn>
                    <a:cxn ang="0">
                      <a:pos x="16" y="72"/>
                    </a:cxn>
                    <a:cxn ang="0">
                      <a:pos x="16" y="3"/>
                    </a:cxn>
                    <a:cxn ang="0">
                      <a:pos x="21" y="3"/>
                    </a:cxn>
                    <a:cxn ang="0">
                      <a:pos x="21" y="72"/>
                    </a:cxn>
                    <a:cxn ang="0">
                      <a:pos x="21" y="142"/>
                    </a:cxn>
                    <a:cxn ang="0">
                      <a:pos x="16" y="142"/>
                    </a:cxn>
                    <a:cxn ang="0">
                      <a:pos x="0" y="139"/>
                    </a:cxn>
                    <a:cxn ang="0">
                      <a:pos x="38" y="139"/>
                    </a:cxn>
                    <a:cxn ang="0">
                      <a:pos x="38" y="144"/>
                    </a:cxn>
                    <a:cxn ang="0">
                      <a:pos x="0" y="144"/>
                    </a:cxn>
                    <a:cxn ang="0">
                      <a:pos x="0" y="139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144">
                      <a:moveTo>
                        <a:pt x="16" y="142"/>
                      </a:moveTo>
                      <a:lnTo>
                        <a:pt x="16" y="72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1" y="72"/>
                      </a:lnTo>
                      <a:lnTo>
                        <a:pt x="21" y="142"/>
                      </a:lnTo>
                      <a:lnTo>
                        <a:pt x="16" y="142"/>
                      </a:lnTo>
                      <a:close/>
                      <a:moveTo>
                        <a:pt x="0" y="139"/>
                      </a:moveTo>
                      <a:lnTo>
                        <a:pt x="38" y="139"/>
                      </a:lnTo>
                      <a:lnTo>
                        <a:pt x="38" y="144"/>
                      </a:lnTo>
                      <a:lnTo>
                        <a:pt x="0" y="144"/>
                      </a:lnTo>
                      <a:lnTo>
                        <a:pt x="0" y="139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89" name="Freeform 109"/>
                <p:cNvSpPr>
                  <a:spLocks noEditPoints="1"/>
                </p:cNvSpPr>
                <p:nvPr/>
              </p:nvSpPr>
              <p:spPr bwMode="auto">
                <a:xfrm>
                  <a:off x="2903" y="1982"/>
                  <a:ext cx="34" cy="29"/>
                </a:xfrm>
                <a:custGeom>
                  <a:avLst/>
                  <a:gdLst/>
                  <a:ahLst/>
                  <a:cxnLst>
                    <a:cxn ang="0">
                      <a:pos x="17" y="29"/>
                    </a:cxn>
                    <a:cxn ang="0">
                      <a:pos x="17" y="15"/>
                    </a:cxn>
                    <a:cxn ang="0">
                      <a:pos x="17" y="0"/>
                    </a:cxn>
                    <a:cxn ang="0">
                      <a:pos x="17" y="29"/>
                    </a:cxn>
                    <a:cxn ang="0">
                      <a:pos x="0" y="29"/>
                    </a:cxn>
                    <a:cxn ang="0">
                      <a:pos x="34" y="29"/>
                    </a:cxn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29">
                      <a:moveTo>
                        <a:pt x="17" y="29"/>
                      </a:moveTo>
                      <a:lnTo>
                        <a:pt x="17" y="15"/>
                      </a:lnTo>
                      <a:lnTo>
                        <a:pt x="17" y="0"/>
                      </a:lnTo>
                      <a:lnTo>
                        <a:pt x="17" y="29"/>
                      </a:lnTo>
                      <a:close/>
                      <a:moveTo>
                        <a:pt x="0" y="29"/>
                      </a:moveTo>
                      <a:lnTo>
                        <a:pt x="34" y="29"/>
                      </a:lnTo>
                      <a:lnTo>
                        <a:pt x="0" y="29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0" name="Freeform 110"/>
                <p:cNvSpPr>
                  <a:spLocks noEditPoints="1"/>
                </p:cNvSpPr>
                <p:nvPr/>
              </p:nvSpPr>
              <p:spPr bwMode="auto">
                <a:xfrm>
                  <a:off x="2903" y="1980"/>
                  <a:ext cx="34" cy="34"/>
                </a:xfrm>
                <a:custGeom>
                  <a:avLst/>
                  <a:gdLst/>
                  <a:ahLst/>
                  <a:cxnLst>
                    <a:cxn ang="0">
                      <a:pos x="15" y="31"/>
                    </a:cxn>
                    <a:cxn ang="0">
                      <a:pos x="15" y="17"/>
                    </a:cxn>
                    <a:cxn ang="0">
                      <a:pos x="15" y="2"/>
                    </a:cxn>
                    <a:cxn ang="0">
                      <a:pos x="20" y="2"/>
                    </a:cxn>
                    <a:cxn ang="0">
                      <a:pos x="20" y="17"/>
                    </a:cxn>
                    <a:cxn ang="0">
                      <a:pos x="20" y="31"/>
                    </a:cxn>
                    <a:cxn ang="0">
                      <a:pos x="15" y="31"/>
                    </a:cxn>
                    <a:cxn ang="0">
                      <a:pos x="0" y="29"/>
                    </a:cxn>
                    <a:cxn ang="0">
                      <a:pos x="34" y="29"/>
                    </a:cxn>
                    <a:cxn ang="0">
                      <a:pos x="34" y="34"/>
                    </a:cxn>
                    <a:cxn ang="0">
                      <a:pos x="0" y="34"/>
                    </a:cxn>
                    <a:cxn ang="0">
                      <a:pos x="0" y="29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34">
                      <a:moveTo>
                        <a:pt x="15" y="31"/>
                      </a:moveTo>
                      <a:lnTo>
                        <a:pt x="15" y="17"/>
                      </a:lnTo>
                      <a:lnTo>
                        <a:pt x="15" y="2"/>
                      </a:lnTo>
                      <a:lnTo>
                        <a:pt x="20" y="2"/>
                      </a:lnTo>
                      <a:lnTo>
                        <a:pt x="20" y="17"/>
                      </a:lnTo>
                      <a:lnTo>
                        <a:pt x="20" y="31"/>
                      </a:lnTo>
                      <a:lnTo>
                        <a:pt x="15" y="31"/>
                      </a:lnTo>
                      <a:close/>
                      <a:moveTo>
                        <a:pt x="0" y="29"/>
                      </a:moveTo>
                      <a:lnTo>
                        <a:pt x="34" y="29"/>
                      </a:lnTo>
                      <a:lnTo>
                        <a:pt x="34" y="34"/>
                      </a:lnTo>
                      <a:lnTo>
                        <a:pt x="0" y="34"/>
                      </a:lnTo>
                      <a:lnTo>
                        <a:pt x="0" y="29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1" name="Freeform 111"/>
                <p:cNvSpPr>
                  <a:spLocks noEditPoints="1"/>
                </p:cNvSpPr>
                <p:nvPr/>
              </p:nvSpPr>
              <p:spPr bwMode="auto">
                <a:xfrm>
                  <a:off x="3168" y="1407"/>
                  <a:ext cx="33" cy="81"/>
                </a:xfrm>
                <a:custGeom>
                  <a:avLst/>
                  <a:gdLst/>
                  <a:ahLst/>
                  <a:cxnLst>
                    <a:cxn ang="0">
                      <a:pos x="16" y="81"/>
                    </a:cxn>
                    <a:cxn ang="0">
                      <a:pos x="16" y="40"/>
                    </a:cxn>
                    <a:cxn ang="0">
                      <a:pos x="16" y="0"/>
                    </a:cxn>
                    <a:cxn ang="0">
                      <a:pos x="16" y="81"/>
                    </a:cxn>
                    <a:cxn ang="0">
                      <a:pos x="0" y="81"/>
                    </a:cxn>
                    <a:cxn ang="0">
                      <a:pos x="33" y="81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81">
                      <a:moveTo>
                        <a:pt x="16" y="81"/>
                      </a:moveTo>
                      <a:lnTo>
                        <a:pt x="16" y="40"/>
                      </a:lnTo>
                      <a:lnTo>
                        <a:pt x="16" y="0"/>
                      </a:lnTo>
                      <a:lnTo>
                        <a:pt x="16" y="81"/>
                      </a:lnTo>
                      <a:close/>
                      <a:moveTo>
                        <a:pt x="0" y="81"/>
                      </a:moveTo>
                      <a:lnTo>
                        <a:pt x="33" y="81"/>
                      </a:lnTo>
                      <a:lnTo>
                        <a:pt x="0" y="81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2" name="Freeform 112"/>
                <p:cNvSpPr>
                  <a:spLocks noEditPoints="1"/>
                </p:cNvSpPr>
                <p:nvPr/>
              </p:nvSpPr>
              <p:spPr bwMode="auto">
                <a:xfrm>
                  <a:off x="3168" y="1404"/>
                  <a:ext cx="33" cy="87"/>
                </a:xfrm>
                <a:custGeom>
                  <a:avLst/>
                  <a:gdLst/>
                  <a:ahLst/>
                  <a:cxnLst>
                    <a:cxn ang="0">
                      <a:pos x="14" y="84"/>
                    </a:cxn>
                    <a:cxn ang="0">
                      <a:pos x="14" y="43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19" y="43"/>
                    </a:cxn>
                    <a:cxn ang="0">
                      <a:pos x="19" y="84"/>
                    </a:cxn>
                    <a:cxn ang="0">
                      <a:pos x="14" y="84"/>
                    </a:cxn>
                    <a:cxn ang="0">
                      <a:pos x="0" y="82"/>
                    </a:cxn>
                    <a:cxn ang="0">
                      <a:pos x="33" y="82"/>
                    </a:cxn>
                    <a:cxn ang="0">
                      <a:pos x="33" y="87"/>
                    </a:cxn>
                    <a:cxn ang="0">
                      <a:pos x="0" y="87"/>
                    </a:cxn>
                    <a:cxn ang="0">
                      <a:pos x="0" y="82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87">
                      <a:moveTo>
                        <a:pt x="14" y="84"/>
                      </a:moveTo>
                      <a:lnTo>
                        <a:pt x="14" y="43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19" y="43"/>
                      </a:lnTo>
                      <a:lnTo>
                        <a:pt x="19" y="84"/>
                      </a:lnTo>
                      <a:lnTo>
                        <a:pt x="14" y="84"/>
                      </a:lnTo>
                      <a:close/>
                      <a:moveTo>
                        <a:pt x="0" y="82"/>
                      </a:moveTo>
                      <a:lnTo>
                        <a:pt x="33" y="82"/>
                      </a:lnTo>
                      <a:lnTo>
                        <a:pt x="33" y="87"/>
                      </a:lnTo>
                      <a:lnTo>
                        <a:pt x="0" y="87"/>
                      </a:lnTo>
                      <a:lnTo>
                        <a:pt x="0" y="82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3" name="Freeform 113"/>
                <p:cNvSpPr>
                  <a:spLocks noEditPoints="1"/>
                </p:cNvSpPr>
                <p:nvPr/>
              </p:nvSpPr>
              <p:spPr bwMode="auto">
                <a:xfrm>
                  <a:off x="2102" y="2520"/>
                  <a:ext cx="38" cy="82"/>
                </a:xfrm>
                <a:custGeom>
                  <a:avLst/>
                  <a:gdLst/>
                  <a:ahLst/>
                  <a:cxnLst>
                    <a:cxn ang="0">
                      <a:pos x="19" y="82"/>
                    </a:cxn>
                    <a:cxn ang="0">
                      <a:pos x="19" y="41"/>
                    </a:cxn>
                    <a:cxn ang="0">
                      <a:pos x="19" y="0"/>
                    </a:cxn>
                    <a:cxn ang="0">
                      <a:pos x="19" y="82"/>
                    </a:cxn>
                    <a:cxn ang="0">
                      <a:pos x="0" y="82"/>
                    </a:cxn>
                    <a:cxn ang="0">
                      <a:pos x="38" y="82"/>
                    </a:cxn>
                    <a:cxn ang="0">
                      <a:pos x="0" y="82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82">
                      <a:moveTo>
                        <a:pt x="19" y="82"/>
                      </a:moveTo>
                      <a:lnTo>
                        <a:pt x="19" y="41"/>
                      </a:lnTo>
                      <a:lnTo>
                        <a:pt x="19" y="0"/>
                      </a:lnTo>
                      <a:lnTo>
                        <a:pt x="19" y="82"/>
                      </a:lnTo>
                      <a:close/>
                      <a:moveTo>
                        <a:pt x="0" y="82"/>
                      </a:moveTo>
                      <a:lnTo>
                        <a:pt x="38" y="82"/>
                      </a:lnTo>
                      <a:lnTo>
                        <a:pt x="0" y="82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4" name="Freeform 114"/>
                <p:cNvSpPr>
                  <a:spLocks noEditPoints="1"/>
                </p:cNvSpPr>
                <p:nvPr/>
              </p:nvSpPr>
              <p:spPr bwMode="auto">
                <a:xfrm>
                  <a:off x="2102" y="2518"/>
                  <a:ext cx="38" cy="86"/>
                </a:xfrm>
                <a:custGeom>
                  <a:avLst/>
                  <a:gdLst/>
                  <a:ahLst/>
                  <a:cxnLst>
                    <a:cxn ang="0">
                      <a:pos x="16" y="84"/>
                    </a:cxn>
                    <a:cxn ang="0">
                      <a:pos x="16" y="43"/>
                    </a:cxn>
                    <a:cxn ang="0">
                      <a:pos x="16" y="2"/>
                    </a:cxn>
                    <a:cxn ang="0">
                      <a:pos x="21" y="2"/>
                    </a:cxn>
                    <a:cxn ang="0">
                      <a:pos x="21" y="43"/>
                    </a:cxn>
                    <a:cxn ang="0">
                      <a:pos x="21" y="84"/>
                    </a:cxn>
                    <a:cxn ang="0">
                      <a:pos x="16" y="84"/>
                    </a:cxn>
                    <a:cxn ang="0">
                      <a:pos x="0" y="81"/>
                    </a:cxn>
                    <a:cxn ang="0">
                      <a:pos x="38" y="81"/>
                    </a:cxn>
                    <a:cxn ang="0">
                      <a:pos x="38" y="86"/>
                    </a:cxn>
                    <a:cxn ang="0">
                      <a:pos x="0" y="86"/>
                    </a:cxn>
                    <a:cxn ang="0">
                      <a:pos x="0" y="81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86">
                      <a:moveTo>
                        <a:pt x="16" y="84"/>
                      </a:moveTo>
                      <a:lnTo>
                        <a:pt x="16" y="43"/>
                      </a:lnTo>
                      <a:lnTo>
                        <a:pt x="16" y="2"/>
                      </a:lnTo>
                      <a:lnTo>
                        <a:pt x="21" y="2"/>
                      </a:lnTo>
                      <a:lnTo>
                        <a:pt x="21" y="43"/>
                      </a:lnTo>
                      <a:lnTo>
                        <a:pt x="21" y="84"/>
                      </a:lnTo>
                      <a:lnTo>
                        <a:pt x="16" y="84"/>
                      </a:lnTo>
                      <a:close/>
                      <a:moveTo>
                        <a:pt x="0" y="81"/>
                      </a:moveTo>
                      <a:lnTo>
                        <a:pt x="38" y="81"/>
                      </a:lnTo>
                      <a:lnTo>
                        <a:pt x="38" y="86"/>
                      </a:lnTo>
                      <a:lnTo>
                        <a:pt x="0" y="86"/>
                      </a:lnTo>
                      <a:lnTo>
                        <a:pt x="0" y="81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5" name="Freeform 115"/>
                <p:cNvSpPr>
                  <a:spLocks noEditPoints="1"/>
                </p:cNvSpPr>
                <p:nvPr/>
              </p:nvSpPr>
              <p:spPr bwMode="auto">
                <a:xfrm>
                  <a:off x="2371" y="2448"/>
                  <a:ext cx="33" cy="48"/>
                </a:xfrm>
                <a:custGeom>
                  <a:avLst/>
                  <a:gdLst/>
                  <a:ahLst/>
                  <a:cxnLst>
                    <a:cxn ang="0">
                      <a:pos x="16" y="48"/>
                    </a:cxn>
                    <a:cxn ang="0">
                      <a:pos x="16" y="24"/>
                    </a:cxn>
                    <a:cxn ang="0">
                      <a:pos x="16" y="0"/>
                    </a:cxn>
                    <a:cxn ang="0">
                      <a:pos x="16" y="48"/>
                    </a:cxn>
                    <a:cxn ang="0">
                      <a:pos x="0" y="48"/>
                    </a:cxn>
                    <a:cxn ang="0">
                      <a:pos x="33" y="48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48">
                      <a:moveTo>
                        <a:pt x="16" y="48"/>
                      </a:moveTo>
                      <a:lnTo>
                        <a:pt x="16" y="24"/>
                      </a:lnTo>
                      <a:lnTo>
                        <a:pt x="16" y="0"/>
                      </a:lnTo>
                      <a:lnTo>
                        <a:pt x="16" y="48"/>
                      </a:lnTo>
                      <a:close/>
                      <a:moveTo>
                        <a:pt x="0" y="48"/>
                      </a:moveTo>
                      <a:lnTo>
                        <a:pt x="33" y="48"/>
                      </a:lnTo>
                      <a:lnTo>
                        <a:pt x="0" y="48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6" name="Freeform 116"/>
                <p:cNvSpPr>
                  <a:spLocks noEditPoints="1"/>
                </p:cNvSpPr>
                <p:nvPr/>
              </p:nvSpPr>
              <p:spPr bwMode="auto">
                <a:xfrm>
                  <a:off x="2371" y="2446"/>
                  <a:ext cx="33" cy="52"/>
                </a:xfrm>
                <a:custGeom>
                  <a:avLst/>
                  <a:gdLst/>
                  <a:ahLst/>
                  <a:cxnLst>
                    <a:cxn ang="0">
                      <a:pos x="14" y="50"/>
                    </a:cxn>
                    <a:cxn ang="0">
                      <a:pos x="14" y="26"/>
                    </a:cxn>
                    <a:cxn ang="0">
                      <a:pos x="14" y="2"/>
                    </a:cxn>
                    <a:cxn ang="0">
                      <a:pos x="19" y="2"/>
                    </a:cxn>
                    <a:cxn ang="0">
                      <a:pos x="19" y="26"/>
                    </a:cxn>
                    <a:cxn ang="0">
                      <a:pos x="19" y="50"/>
                    </a:cxn>
                    <a:cxn ang="0">
                      <a:pos x="14" y="50"/>
                    </a:cxn>
                    <a:cxn ang="0">
                      <a:pos x="0" y="48"/>
                    </a:cxn>
                    <a:cxn ang="0">
                      <a:pos x="33" y="48"/>
                    </a:cxn>
                    <a:cxn ang="0">
                      <a:pos x="33" y="52"/>
                    </a:cxn>
                    <a:cxn ang="0">
                      <a:pos x="0" y="52"/>
                    </a:cxn>
                    <a:cxn ang="0">
                      <a:pos x="0" y="48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52">
                      <a:moveTo>
                        <a:pt x="14" y="50"/>
                      </a:moveTo>
                      <a:lnTo>
                        <a:pt x="14" y="26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19" y="26"/>
                      </a:lnTo>
                      <a:lnTo>
                        <a:pt x="19" y="50"/>
                      </a:lnTo>
                      <a:lnTo>
                        <a:pt x="14" y="50"/>
                      </a:lnTo>
                      <a:close/>
                      <a:moveTo>
                        <a:pt x="0" y="48"/>
                      </a:moveTo>
                      <a:lnTo>
                        <a:pt x="33" y="48"/>
                      </a:lnTo>
                      <a:lnTo>
                        <a:pt x="33" y="52"/>
                      </a:lnTo>
                      <a:lnTo>
                        <a:pt x="0" y="52"/>
                      </a:lnTo>
                      <a:lnTo>
                        <a:pt x="0" y="48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7" name="Freeform 117"/>
                <p:cNvSpPr>
                  <a:spLocks noEditPoints="1"/>
                </p:cNvSpPr>
                <p:nvPr/>
              </p:nvSpPr>
              <p:spPr bwMode="auto">
                <a:xfrm>
                  <a:off x="2635" y="2074"/>
                  <a:ext cx="38" cy="100"/>
                </a:xfrm>
                <a:custGeom>
                  <a:avLst/>
                  <a:gdLst/>
                  <a:ahLst/>
                  <a:cxnLst>
                    <a:cxn ang="0">
                      <a:pos x="19" y="100"/>
                    </a:cxn>
                    <a:cxn ang="0">
                      <a:pos x="19" y="50"/>
                    </a:cxn>
                    <a:cxn ang="0">
                      <a:pos x="19" y="0"/>
                    </a:cxn>
                    <a:cxn ang="0">
                      <a:pos x="19" y="100"/>
                    </a:cxn>
                    <a:cxn ang="0">
                      <a:pos x="0" y="100"/>
                    </a:cxn>
                    <a:cxn ang="0">
                      <a:pos x="38" y="100"/>
                    </a:cxn>
                    <a:cxn ang="0">
                      <a:pos x="0" y="100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100">
                      <a:moveTo>
                        <a:pt x="19" y="100"/>
                      </a:moveTo>
                      <a:lnTo>
                        <a:pt x="19" y="50"/>
                      </a:lnTo>
                      <a:lnTo>
                        <a:pt x="19" y="0"/>
                      </a:lnTo>
                      <a:lnTo>
                        <a:pt x="19" y="100"/>
                      </a:lnTo>
                      <a:close/>
                      <a:moveTo>
                        <a:pt x="0" y="100"/>
                      </a:moveTo>
                      <a:lnTo>
                        <a:pt x="38" y="100"/>
                      </a:lnTo>
                      <a:lnTo>
                        <a:pt x="0" y="100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8" name="Freeform 118"/>
                <p:cNvSpPr>
                  <a:spLocks noEditPoints="1"/>
                </p:cNvSpPr>
                <p:nvPr/>
              </p:nvSpPr>
              <p:spPr bwMode="auto">
                <a:xfrm>
                  <a:off x="2635" y="2071"/>
                  <a:ext cx="38" cy="106"/>
                </a:xfrm>
                <a:custGeom>
                  <a:avLst/>
                  <a:gdLst/>
                  <a:ahLst/>
                  <a:cxnLst>
                    <a:cxn ang="0">
                      <a:pos x="16" y="103"/>
                    </a:cxn>
                    <a:cxn ang="0">
                      <a:pos x="16" y="53"/>
                    </a:cxn>
                    <a:cxn ang="0">
                      <a:pos x="16" y="3"/>
                    </a:cxn>
                    <a:cxn ang="0">
                      <a:pos x="21" y="3"/>
                    </a:cxn>
                    <a:cxn ang="0">
                      <a:pos x="21" y="53"/>
                    </a:cxn>
                    <a:cxn ang="0">
                      <a:pos x="21" y="103"/>
                    </a:cxn>
                    <a:cxn ang="0">
                      <a:pos x="16" y="103"/>
                    </a:cxn>
                    <a:cxn ang="0">
                      <a:pos x="0" y="101"/>
                    </a:cxn>
                    <a:cxn ang="0">
                      <a:pos x="38" y="101"/>
                    </a:cxn>
                    <a:cxn ang="0">
                      <a:pos x="38" y="106"/>
                    </a:cxn>
                    <a:cxn ang="0">
                      <a:pos x="0" y="106"/>
                    </a:cxn>
                    <a:cxn ang="0">
                      <a:pos x="0" y="101"/>
                    </a:cxn>
                    <a:cxn ang="0">
                      <a:pos x="0" y="0"/>
                    </a:cxn>
                    <a:cxn ang="0">
                      <a:pos x="38" y="0"/>
                    </a:cxn>
                    <a:cxn ang="0">
                      <a:pos x="38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8" h="106">
                      <a:moveTo>
                        <a:pt x="16" y="103"/>
                      </a:moveTo>
                      <a:lnTo>
                        <a:pt x="16" y="53"/>
                      </a:lnTo>
                      <a:lnTo>
                        <a:pt x="16" y="3"/>
                      </a:lnTo>
                      <a:lnTo>
                        <a:pt x="21" y="3"/>
                      </a:lnTo>
                      <a:lnTo>
                        <a:pt x="21" y="53"/>
                      </a:lnTo>
                      <a:lnTo>
                        <a:pt x="21" y="103"/>
                      </a:lnTo>
                      <a:lnTo>
                        <a:pt x="16" y="103"/>
                      </a:lnTo>
                      <a:close/>
                      <a:moveTo>
                        <a:pt x="0" y="101"/>
                      </a:moveTo>
                      <a:lnTo>
                        <a:pt x="38" y="101"/>
                      </a:lnTo>
                      <a:lnTo>
                        <a:pt x="38" y="106"/>
                      </a:lnTo>
                      <a:lnTo>
                        <a:pt x="0" y="106"/>
                      </a:lnTo>
                      <a:lnTo>
                        <a:pt x="0" y="101"/>
                      </a:lnTo>
                      <a:close/>
                      <a:moveTo>
                        <a:pt x="0" y="0"/>
                      </a:moveTo>
                      <a:lnTo>
                        <a:pt x="38" y="0"/>
                      </a:lnTo>
                      <a:lnTo>
                        <a:pt x="38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599" name="Freeform 119"/>
                <p:cNvSpPr>
                  <a:spLocks noEditPoints="1"/>
                </p:cNvSpPr>
                <p:nvPr/>
              </p:nvSpPr>
              <p:spPr bwMode="auto">
                <a:xfrm>
                  <a:off x="2903" y="1575"/>
                  <a:ext cx="34" cy="158"/>
                </a:xfrm>
                <a:custGeom>
                  <a:avLst/>
                  <a:gdLst/>
                  <a:ahLst/>
                  <a:cxnLst>
                    <a:cxn ang="0">
                      <a:pos x="17" y="158"/>
                    </a:cxn>
                    <a:cxn ang="0">
                      <a:pos x="17" y="79"/>
                    </a:cxn>
                    <a:cxn ang="0">
                      <a:pos x="17" y="0"/>
                    </a:cxn>
                    <a:cxn ang="0">
                      <a:pos x="17" y="158"/>
                    </a:cxn>
                    <a:cxn ang="0">
                      <a:pos x="0" y="158"/>
                    </a:cxn>
                    <a:cxn ang="0">
                      <a:pos x="34" y="158"/>
                    </a:cxn>
                    <a:cxn ang="0">
                      <a:pos x="0" y="158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58">
                      <a:moveTo>
                        <a:pt x="17" y="158"/>
                      </a:moveTo>
                      <a:lnTo>
                        <a:pt x="17" y="79"/>
                      </a:lnTo>
                      <a:lnTo>
                        <a:pt x="17" y="0"/>
                      </a:lnTo>
                      <a:lnTo>
                        <a:pt x="17" y="158"/>
                      </a:lnTo>
                      <a:close/>
                      <a:moveTo>
                        <a:pt x="0" y="158"/>
                      </a:moveTo>
                      <a:lnTo>
                        <a:pt x="34" y="158"/>
                      </a:lnTo>
                      <a:lnTo>
                        <a:pt x="0" y="158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0" name="Freeform 120"/>
                <p:cNvSpPr>
                  <a:spLocks noEditPoints="1"/>
                </p:cNvSpPr>
                <p:nvPr/>
              </p:nvSpPr>
              <p:spPr bwMode="auto">
                <a:xfrm>
                  <a:off x="2903" y="1572"/>
                  <a:ext cx="34" cy="163"/>
                </a:xfrm>
                <a:custGeom>
                  <a:avLst/>
                  <a:gdLst/>
                  <a:ahLst/>
                  <a:cxnLst>
                    <a:cxn ang="0">
                      <a:pos x="15" y="161"/>
                    </a:cxn>
                    <a:cxn ang="0">
                      <a:pos x="15" y="82"/>
                    </a:cxn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0" y="82"/>
                    </a:cxn>
                    <a:cxn ang="0">
                      <a:pos x="20" y="161"/>
                    </a:cxn>
                    <a:cxn ang="0">
                      <a:pos x="15" y="161"/>
                    </a:cxn>
                    <a:cxn ang="0">
                      <a:pos x="0" y="159"/>
                    </a:cxn>
                    <a:cxn ang="0">
                      <a:pos x="34" y="159"/>
                    </a:cxn>
                    <a:cxn ang="0">
                      <a:pos x="34" y="163"/>
                    </a:cxn>
                    <a:cxn ang="0">
                      <a:pos x="0" y="163"/>
                    </a:cxn>
                    <a:cxn ang="0">
                      <a:pos x="0" y="159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63">
                      <a:moveTo>
                        <a:pt x="15" y="161"/>
                      </a:moveTo>
                      <a:lnTo>
                        <a:pt x="15" y="82"/>
                      </a:lnTo>
                      <a:lnTo>
                        <a:pt x="15" y="3"/>
                      </a:lnTo>
                      <a:lnTo>
                        <a:pt x="20" y="3"/>
                      </a:lnTo>
                      <a:lnTo>
                        <a:pt x="20" y="82"/>
                      </a:lnTo>
                      <a:lnTo>
                        <a:pt x="20" y="161"/>
                      </a:lnTo>
                      <a:lnTo>
                        <a:pt x="15" y="161"/>
                      </a:lnTo>
                      <a:close/>
                      <a:moveTo>
                        <a:pt x="0" y="159"/>
                      </a:moveTo>
                      <a:lnTo>
                        <a:pt x="34" y="159"/>
                      </a:lnTo>
                      <a:lnTo>
                        <a:pt x="34" y="163"/>
                      </a:lnTo>
                      <a:lnTo>
                        <a:pt x="0" y="163"/>
                      </a:lnTo>
                      <a:lnTo>
                        <a:pt x="0" y="159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1" name="Freeform 121"/>
                <p:cNvSpPr>
                  <a:spLocks noEditPoints="1"/>
                </p:cNvSpPr>
                <p:nvPr/>
              </p:nvSpPr>
              <p:spPr bwMode="auto">
                <a:xfrm>
                  <a:off x="3168" y="1354"/>
                  <a:ext cx="33" cy="187"/>
                </a:xfrm>
                <a:custGeom>
                  <a:avLst/>
                  <a:gdLst/>
                  <a:ahLst/>
                  <a:cxnLst>
                    <a:cxn ang="0">
                      <a:pos x="16" y="187"/>
                    </a:cxn>
                    <a:cxn ang="0">
                      <a:pos x="16" y="93"/>
                    </a:cxn>
                    <a:cxn ang="0">
                      <a:pos x="16" y="0"/>
                    </a:cxn>
                    <a:cxn ang="0">
                      <a:pos x="16" y="187"/>
                    </a:cxn>
                    <a:cxn ang="0">
                      <a:pos x="0" y="187"/>
                    </a:cxn>
                    <a:cxn ang="0">
                      <a:pos x="33" y="187"/>
                    </a:cxn>
                    <a:cxn ang="0">
                      <a:pos x="0" y="187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87">
                      <a:moveTo>
                        <a:pt x="16" y="187"/>
                      </a:moveTo>
                      <a:lnTo>
                        <a:pt x="16" y="93"/>
                      </a:lnTo>
                      <a:lnTo>
                        <a:pt x="16" y="0"/>
                      </a:lnTo>
                      <a:lnTo>
                        <a:pt x="16" y="187"/>
                      </a:lnTo>
                      <a:close/>
                      <a:moveTo>
                        <a:pt x="0" y="187"/>
                      </a:moveTo>
                      <a:lnTo>
                        <a:pt x="33" y="187"/>
                      </a:lnTo>
                      <a:lnTo>
                        <a:pt x="0" y="187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2" name="Freeform 122"/>
                <p:cNvSpPr>
                  <a:spLocks noEditPoints="1"/>
                </p:cNvSpPr>
                <p:nvPr/>
              </p:nvSpPr>
              <p:spPr bwMode="auto">
                <a:xfrm>
                  <a:off x="3168" y="1351"/>
                  <a:ext cx="33" cy="192"/>
                </a:xfrm>
                <a:custGeom>
                  <a:avLst/>
                  <a:gdLst/>
                  <a:ahLst/>
                  <a:cxnLst>
                    <a:cxn ang="0">
                      <a:pos x="14" y="190"/>
                    </a:cxn>
                    <a:cxn ang="0">
                      <a:pos x="14" y="96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19" y="96"/>
                    </a:cxn>
                    <a:cxn ang="0">
                      <a:pos x="19" y="190"/>
                    </a:cxn>
                    <a:cxn ang="0">
                      <a:pos x="14" y="190"/>
                    </a:cxn>
                    <a:cxn ang="0">
                      <a:pos x="0" y="188"/>
                    </a:cxn>
                    <a:cxn ang="0">
                      <a:pos x="33" y="188"/>
                    </a:cxn>
                    <a:cxn ang="0">
                      <a:pos x="33" y="192"/>
                    </a:cxn>
                    <a:cxn ang="0">
                      <a:pos x="0" y="192"/>
                    </a:cxn>
                    <a:cxn ang="0">
                      <a:pos x="0" y="188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92">
                      <a:moveTo>
                        <a:pt x="14" y="190"/>
                      </a:moveTo>
                      <a:lnTo>
                        <a:pt x="14" y="96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19" y="96"/>
                      </a:lnTo>
                      <a:lnTo>
                        <a:pt x="19" y="190"/>
                      </a:lnTo>
                      <a:lnTo>
                        <a:pt x="14" y="190"/>
                      </a:lnTo>
                      <a:close/>
                      <a:moveTo>
                        <a:pt x="0" y="188"/>
                      </a:moveTo>
                      <a:lnTo>
                        <a:pt x="33" y="188"/>
                      </a:lnTo>
                      <a:lnTo>
                        <a:pt x="33" y="192"/>
                      </a:lnTo>
                      <a:lnTo>
                        <a:pt x="0" y="192"/>
                      </a:lnTo>
                      <a:lnTo>
                        <a:pt x="0" y="188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3" name="Freeform 123"/>
                <p:cNvSpPr>
                  <a:spLocks/>
                </p:cNvSpPr>
                <p:nvPr/>
              </p:nvSpPr>
              <p:spPr bwMode="auto">
                <a:xfrm>
                  <a:off x="2113" y="2455"/>
                  <a:ext cx="1077" cy="419"/>
                </a:xfrm>
                <a:custGeom>
                  <a:avLst/>
                  <a:gdLst/>
                  <a:ahLst/>
                  <a:cxnLst>
                    <a:cxn ang="0">
                      <a:pos x="17" y="1349"/>
                    </a:cxn>
                    <a:cxn ang="0">
                      <a:pos x="897" y="917"/>
                    </a:cxn>
                    <a:cxn ang="0">
                      <a:pos x="905" y="915"/>
                    </a:cxn>
                    <a:cxn ang="0">
                      <a:pos x="1785" y="835"/>
                    </a:cxn>
                    <a:cxn ang="0">
                      <a:pos x="1775" y="838"/>
                    </a:cxn>
                    <a:cxn ang="0">
                      <a:pos x="2671" y="278"/>
                    </a:cxn>
                    <a:cxn ang="0">
                      <a:pos x="2676" y="276"/>
                    </a:cxn>
                    <a:cxn ang="0">
                      <a:pos x="3556" y="4"/>
                    </a:cxn>
                    <a:cxn ang="0">
                      <a:pos x="3586" y="19"/>
                    </a:cxn>
                    <a:cxn ang="0">
                      <a:pos x="3571" y="49"/>
                    </a:cxn>
                    <a:cxn ang="0">
                      <a:pos x="2691" y="321"/>
                    </a:cxn>
                    <a:cxn ang="0">
                      <a:pos x="2696" y="319"/>
                    </a:cxn>
                    <a:cxn ang="0">
                      <a:pos x="1800" y="879"/>
                    </a:cxn>
                    <a:cxn ang="0">
                      <a:pos x="1790" y="882"/>
                    </a:cxn>
                    <a:cxn ang="0">
                      <a:pos x="910" y="962"/>
                    </a:cxn>
                    <a:cxn ang="0">
                      <a:pos x="918" y="960"/>
                    </a:cxn>
                    <a:cxn ang="0">
                      <a:pos x="38" y="1392"/>
                    </a:cxn>
                    <a:cxn ang="0">
                      <a:pos x="6" y="1381"/>
                    </a:cxn>
                    <a:cxn ang="0">
                      <a:pos x="17" y="1349"/>
                    </a:cxn>
                  </a:cxnLst>
                  <a:rect l="0" t="0" r="r" b="b"/>
                  <a:pathLst>
                    <a:path w="3590" h="1398">
                      <a:moveTo>
                        <a:pt x="17" y="1349"/>
                      </a:moveTo>
                      <a:lnTo>
                        <a:pt x="897" y="917"/>
                      </a:lnTo>
                      <a:cubicBezTo>
                        <a:pt x="900" y="916"/>
                        <a:pt x="902" y="915"/>
                        <a:pt x="905" y="915"/>
                      </a:cubicBezTo>
                      <a:lnTo>
                        <a:pt x="1785" y="835"/>
                      </a:lnTo>
                      <a:lnTo>
                        <a:pt x="1775" y="838"/>
                      </a:lnTo>
                      <a:lnTo>
                        <a:pt x="2671" y="278"/>
                      </a:lnTo>
                      <a:cubicBezTo>
                        <a:pt x="2673" y="277"/>
                        <a:pt x="2674" y="276"/>
                        <a:pt x="2676" y="276"/>
                      </a:cubicBezTo>
                      <a:lnTo>
                        <a:pt x="3556" y="4"/>
                      </a:lnTo>
                      <a:cubicBezTo>
                        <a:pt x="3569" y="0"/>
                        <a:pt x="3582" y="7"/>
                        <a:pt x="3586" y="19"/>
                      </a:cubicBezTo>
                      <a:cubicBezTo>
                        <a:pt x="3590" y="32"/>
                        <a:pt x="3583" y="45"/>
                        <a:pt x="3571" y="49"/>
                      </a:cubicBezTo>
                      <a:lnTo>
                        <a:pt x="2691" y="321"/>
                      </a:lnTo>
                      <a:lnTo>
                        <a:pt x="2696" y="319"/>
                      </a:lnTo>
                      <a:lnTo>
                        <a:pt x="1800" y="879"/>
                      </a:lnTo>
                      <a:cubicBezTo>
                        <a:pt x="1797" y="881"/>
                        <a:pt x="1793" y="882"/>
                        <a:pt x="1790" y="882"/>
                      </a:cubicBezTo>
                      <a:lnTo>
                        <a:pt x="910" y="962"/>
                      </a:lnTo>
                      <a:lnTo>
                        <a:pt x="918" y="960"/>
                      </a:lnTo>
                      <a:lnTo>
                        <a:pt x="38" y="1392"/>
                      </a:lnTo>
                      <a:cubicBezTo>
                        <a:pt x="26" y="1398"/>
                        <a:pt x="12" y="1393"/>
                        <a:pt x="6" y="1381"/>
                      </a:cubicBezTo>
                      <a:cubicBezTo>
                        <a:pt x="0" y="1369"/>
                        <a:pt x="5" y="1355"/>
                        <a:pt x="17" y="1349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7938" cap="flat">
                  <a:solidFill>
                    <a:srgbClr val="0099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4" name="Oval 124"/>
                <p:cNvSpPr>
                  <a:spLocks noChangeArrowheads="1"/>
                </p:cNvSpPr>
                <p:nvPr/>
              </p:nvSpPr>
              <p:spPr bwMode="auto">
                <a:xfrm>
                  <a:off x="2090" y="2840"/>
                  <a:ext cx="58" cy="53"/>
                </a:xfrm>
                <a:prstGeom prst="ellipse">
                  <a:avLst/>
                </a:prstGeom>
                <a:solidFill>
                  <a:srgbClr val="0099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5" name="Oval 125"/>
                <p:cNvSpPr>
                  <a:spLocks noChangeArrowheads="1"/>
                </p:cNvSpPr>
                <p:nvPr/>
              </p:nvSpPr>
              <p:spPr bwMode="auto">
                <a:xfrm>
                  <a:off x="2356" y="2710"/>
                  <a:ext cx="58" cy="53"/>
                </a:xfrm>
                <a:prstGeom prst="ellipse">
                  <a:avLst/>
                </a:prstGeom>
                <a:solidFill>
                  <a:srgbClr val="0099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6" name="Oval 126"/>
                <p:cNvSpPr>
                  <a:spLocks noChangeArrowheads="1"/>
                </p:cNvSpPr>
                <p:nvPr/>
              </p:nvSpPr>
              <p:spPr bwMode="auto">
                <a:xfrm>
                  <a:off x="2622" y="2687"/>
                  <a:ext cx="58" cy="53"/>
                </a:xfrm>
                <a:prstGeom prst="ellipse">
                  <a:avLst/>
                </a:prstGeom>
                <a:solidFill>
                  <a:srgbClr val="0099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7" name="Oval 127"/>
                <p:cNvSpPr>
                  <a:spLocks noChangeArrowheads="1"/>
                </p:cNvSpPr>
                <p:nvPr/>
              </p:nvSpPr>
              <p:spPr bwMode="auto">
                <a:xfrm>
                  <a:off x="2888" y="2519"/>
                  <a:ext cx="57" cy="52"/>
                </a:xfrm>
                <a:prstGeom prst="ellipse">
                  <a:avLst/>
                </a:prstGeom>
                <a:solidFill>
                  <a:srgbClr val="0099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8" name="Oval 128"/>
                <p:cNvSpPr>
                  <a:spLocks noChangeArrowheads="1"/>
                </p:cNvSpPr>
                <p:nvPr/>
              </p:nvSpPr>
              <p:spPr bwMode="auto">
                <a:xfrm>
                  <a:off x="3154" y="2436"/>
                  <a:ext cx="57" cy="53"/>
                </a:xfrm>
                <a:prstGeom prst="ellipse">
                  <a:avLst/>
                </a:prstGeom>
                <a:solidFill>
                  <a:srgbClr val="00990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09" name="Freeform 129"/>
                <p:cNvSpPr>
                  <a:spLocks/>
                </p:cNvSpPr>
                <p:nvPr/>
              </p:nvSpPr>
              <p:spPr bwMode="auto">
                <a:xfrm>
                  <a:off x="2113" y="1437"/>
                  <a:ext cx="1077" cy="1206"/>
                </a:xfrm>
                <a:custGeom>
                  <a:avLst/>
                  <a:gdLst/>
                  <a:ahLst/>
                  <a:cxnLst>
                    <a:cxn ang="0">
                      <a:pos x="11" y="3977"/>
                    </a:cxn>
                    <a:cxn ang="0">
                      <a:pos x="891" y="3241"/>
                    </a:cxn>
                    <a:cxn ang="0">
                      <a:pos x="896" y="3238"/>
                    </a:cxn>
                    <a:cxn ang="0">
                      <a:pos x="1776" y="2806"/>
                    </a:cxn>
                    <a:cxn ang="0">
                      <a:pos x="1769" y="2811"/>
                    </a:cxn>
                    <a:cxn ang="0">
                      <a:pos x="2665" y="1851"/>
                    </a:cxn>
                    <a:cxn ang="0">
                      <a:pos x="2661" y="1857"/>
                    </a:cxn>
                    <a:cxn ang="0">
                      <a:pos x="3541" y="17"/>
                    </a:cxn>
                    <a:cxn ang="0">
                      <a:pos x="3573" y="6"/>
                    </a:cxn>
                    <a:cxn ang="0">
                      <a:pos x="3584" y="38"/>
                    </a:cxn>
                    <a:cxn ang="0">
                      <a:pos x="2704" y="1878"/>
                    </a:cxn>
                    <a:cxn ang="0">
                      <a:pos x="2700" y="1884"/>
                    </a:cxn>
                    <a:cxn ang="0">
                      <a:pos x="1804" y="2844"/>
                    </a:cxn>
                    <a:cxn ang="0">
                      <a:pos x="1797" y="2849"/>
                    </a:cxn>
                    <a:cxn ang="0">
                      <a:pos x="917" y="3281"/>
                    </a:cxn>
                    <a:cxn ang="0">
                      <a:pos x="922" y="3278"/>
                    </a:cxn>
                    <a:cxn ang="0">
                      <a:pos x="42" y="4014"/>
                    </a:cxn>
                    <a:cxn ang="0">
                      <a:pos x="8" y="4011"/>
                    </a:cxn>
                    <a:cxn ang="0">
                      <a:pos x="11" y="3977"/>
                    </a:cxn>
                  </a:cxnLst>
                  <a:rect l="0" t="0" r="r" b="b"/>
                  <a:pathLst>
                    <a:path w="3590" h="4022">
                      <a:moveTo>
                        <a:pt x="11" y="3977"/>
                      </a:moveTo>
                      <a:lnTo>
                        <a:pt x="891" y="3241"/>
                      </a:lnTo>
                      <a:cubicBezTo>
                        <a:pt x="893" y="3240"/>
                        <a:pt x="894" y="3239"/>
                        <a:pt x="896" y="3238"/>
                      </a:cubicBezTo>
                      <a:lnTo>
                        <a:pt x="1776" y="2806"/>
                      </a:lnTo>
                      <a:lnTo>
                        <a:pt x="1769" y="2811"/>
                      </a:lnTo>
                      <a:lnTo>
                        <a:pt x="2665" y="1851"/>
                      </a:lnTo>
                      <a:lnTo>
                        <a:pt x="2661" y="1857"/>
                      </a:lnTo>
                      <a:lnTo>
                        <a:pt x="3541" y="17"/>
                      </a:lnTo>
                      <a:cubicBezTo>
                        <a:pt x="3547" y="5"/>
                        <a:pt x="3561" y="0"/>
                        <a:pt x="3573" y="6"/>
                      </a:cubicBezTo>
                      <a:cubicBezTo>
                        <a:pt x="3585" y="12"/>
                        <a:pt x="3590" y="26"/>
                        <a:pt x="3584" y="38"/>
                      </a:cubicBezTo>
                      <a:lnTo>
                        <a:pt x="2704" y="1878"/>
                      </a:lnTo>
                      <a:cubicBezTo>
                        <a:pt x="2703" y="1880"/>
                        <a:pt x="2702" y="1882"/>
                        <a:pt x="2700" y="1884"/>
                      </a:cubicBezTo>
                      <a:lnTo>
                        <a:pt x="1804" y="2844"/>
                      </a:lnTo>
                      <a:cubicBezTo>
                        <a:pt x="1802" y="2846"/>
                        <a:pt x="1800" y="2848"/>
                        <a:pt x="1797" y="2849"/>
                      </a:cubicBezTo>
                      <a:lnTo>
                        <a:pt x="917" y="3281"/>
                      </a:lnTo>
                      <a:lnTo>
                        <a:pt x="922" y="3278"/>
                      </a:lnTo>
                      <a:lnTo>
                        <a:pt x="42" y="4014"/>
                      </a:lnTo>
                      <a:cubicBezTo>
                        <a:pt x="32" y="4022"/>
                        <a:pt x="17" y="4021"/>
                        <a:pt x="8" y="4011"/>
                      </a:cubicBezTo>
                      <a:cubicBezTo>
                        <a:pt x="0" y="4001"/>
                        <a:pt x="1" y="3986"/>
                        <a:pt x="11" y="3977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7938" cap="flat">
                  <a:solidFill>
                    <a:srgbClr val="0099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0" name="Rectangle 130"/>
                <p:cNvSpPr>
                  <a:spLocks noChangeArrowheads="1"/>
                </p:cNvSpPr>
                <p:nvPr/>
              </p:nvSpPr>
              <p:spPr bwMode="auto">
                <a:xfrm>
                  <a:off x="2090" y="2611"/>
                  <a:ext cx="58" cy="52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1" name="Rectangle 131"/>
                <p:cNvSpPr>
                  <a:spLocks noChangeArrowheads="1"/>
                </p:cNvSpPr>
                <p:nvPr/>
              </p:nvSpPr>
              <p:spPr bwMode="auto">
                <a:xfrm>
                  <a:off x="2356" y="2393"/>
                  <a:ext cx="58" cy="52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2" name="Rectangle 132"/>
                <p:cNvSpPr>
                  <a:spLocks noChangeArrowheads="1"/>
                </p:cNvSpPr>
                <p:nvPr/>
              </p:nvSpPr>
              <p:spPr bwMode="auto">
                <a:xfrm>
                  <a:off x="2622" y="2260"/>
                  <a:ext cx="58" cy="53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3" name="Rectangle 133"/>
                <p:cNvSpPr>
                  <a:spLocks noChangeArrowheads="1"/>
                </p:cNvSpPr>
                <p:nvPr/>
              </p:nvSpPr>
              <p:spPr bwMode="auto">
                <a:xfrm>
                  <a:off x="2888" y="1971"/>
                  <a:ext cx="57" cy="53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4" name="Rectangle 134"/>
                <p:cNvSpPr>
                  <a:spLocks noChangeArrowheads="1"/>
                </p:cNvSpPr>
                <p:nvPr/>
              </p:nvSpPr>
              <p:spPr bwMode="auto">
                <a:xfrm>
                  <a:off x="3154" y="1421"/>
                  <a:ext cx="57" cy="52"/>
                </a:xfrm>
                <a:prstGeom prst="rect">
                  <a:avLst/>
                </a:prstGeom>
                <a:solidFill>
                  <a:srgbClr val="00990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5" name="Freeform 135"/>
                <p:cNvSpPr>
                  <a:spLocks/>
                </p:cNvSpPr>
                <p:nvPr/>
              </p:nvSpPr>
              <p:spPr bwMode="auto">
                <a:xfrm>
                  <a:off x="2113" y="1437"/>
                  <a:ext cx="1077" cy="1129"/>
                </a:xfrm>
                <a:custGeom>
                  <a:avLst/>
                  <a:gdLst/>
                  <a:ahLst/>
                  <a:cxnLst>
                    <a:cxn ang="0">
                      <a:pos x="20" y="3717"/>
                    </a:cxn>
                    <a:cxn ang="0">
                      <a:pos x="900" y="3413"/>
                    </a:cxn>
                    <a:cxn ang="0">
                      <a:pos x="888" y="3421"/>
                    </a:cxn>
                    <a:cxn ang="0">
                      <a:pos x="1768" y="2269"/>
                    </a:cxn>
                    <a:cxn ang="0">
                      <a:pos x="2663" y="704"/>
                    </a:cxn>
                    <a:cxn ang="0">
                      <a:pos x="2669" y="697"/>
                    </a:cxn>
                    <a:cxn ang="0">
                      <a:pos x="3549" y="9"/>
                    </a:cxn>
                    <a:cxn ang="0">
                      <a:pos x="3582" y="13"/>
                    </a:cxn>
                    <a:cxn ang="0">
                      <a:pos x="3578" y="46"/>
                    </a:cxn>
                    <a:cxn ang="0">
                      <a:pos x="2698" y="734"/>
                    </a:cxn>
                    <a:cxn ang="0">
                      <a:pos x="2704" y="727"/>
                    </a:cxn>
                    <a:cxn ang="0">
                      <a:pos x="1807" y="2298"/>
                    </a:cxn>
                    <a:cxn ang="0">
                      <a:pos x="927" y="3450"/>
                    </a:cxn>
                    <a:cxn ang="0">
                      <a:pos x="915" y="3458"/>
                    </a:cxn>
                    <a:cxn ang="0">
                      <a:pos x="35" y="3762"/>
                    </a:cxn>
                    <a:cxn ang="0">
                      <a:pos x="5" y="3747"/>
                    </a:cxn>
                    <a:cxn ang="0">
                      <a:pos x="20" y="3717"/>
                    </a:cxn>
                  </a:cxnLst>
                  <a:rect l="0" t="0" r="r" b="b"/>
                  <a:pathLst>
                    <a:path w="3591" h="3766">
                      <a:moveTo>
                        <a:pt x="20" y="3717"/>
                      </a:moveTo>
                      <a:lnTo>
                        <a:pt x="900" y="3413"/>
                      </a:lnTo>
                      <a:lnTo>
                        <a:pt x="888" y="3421"/>
                      </a:lnTo>
                      <a:lnTo>
                        <a:pt x="1768" y="2269"/>
                      </a:lnTo>
                      <a:lnTo>
                        <a:pt x="2663" y="704"/>
                      </a:lnTo>
                      <a:cubicBezTo>
                        <a:pt x="2664" y="701"/>
                        <a:pt x="2666" y="698"/>
                        <a:pt x="2669" y="697"/>
                      </a:cubicBezTo>
                      <a:lnTo>
                        <a:pt x="3549" y="9"/>
                      </a:lnTo>
                      <a:cubicBezTo>
                        <a:pt x="3559" y="0"/>
                        <a:pt x="3574" y="2"/>
                        <a:pt x="3582" y="13"/>
                      </a:cubicBezTo>
                      <a:cubicBezTo>
                        <a:pt x="3591" y="23"/>
                        <a:pt x="3589" y="38"/>
                        <a:pt x="3578" y="46"/>
                      </a:cubicBezTo>
                      <a:lnTo>
                        <a:pt x="2698" y="734"/>
                      </a:lnTo>
                      <a:lnTo>
                        <a:pt x="2704" y="727"/>
                      </a:lnTo>
                      <a:lnTo>
                        <a:pt x="1807" y="2298"/>
                      </a:lnTo>
                      <a:lnTo>
                        <a:pt x="927" y="3450"/>
                      </a:lnTo>
                      <a:cubicBezTo>
                        <a:pt x="924" y="3454"/>
                        <a:pt x="920" y="3457"/>
                        <a:pt x="915" y="3458"/>
                      </a:cubicBezTo>
                      <a:lnTo>
                        <a:pt x="35" y="3762"/>
                      </a:lnTo>
                      <a:cubicBezTo>
                        <a:pt x="23" y="3766"/>
                        <a:pt x="9" y="3760"/>
                        <a:pt x="5" y="3747"/>
                      </a:cubicBezTo>
                      <a:cubicBezTo>
                        <a:pt x="0" y="3735"/>
                        <a:pt x="7" y="3721"/>
                        <a:pt x="20" y="3717"/>
                      </a:cubicBezTo>
                      <a:close/>
                    </a:path>
                  </a:pathLst>
                </a:custGeom>
                <a:solidFill>
                  <a:srgbClr val="009900"/>
                </a:solidFill>
                <a:ln w="7938" cap="flat">
                  <a:solidFill>
                    <a:srgbClr val="0099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6" name="Freeform 136"/>
                <p:cNvSpPr>
                  <a:spLocks/>
                </p:cNvSpPr>
                <p:nvPr/>
              </p:nvSpPr>
              <p:spPr bwMode="auto">
                <a:xfrm>
                  <a:off x="2090" y="2535"/>
                  <a:ext cx="58" cy="53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58" y="53"/>
                    </a:cxn>
                    <a:cxn ang="0">
                      <a:pos x="0" y="53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58" h="53">
                      <a:moveTo>
                        <a:pt x="29" y="0"/>
                      </a:moveTo>
                      <a:lnTo>
                        <a:pt x="58" y="53"/>
                      </a:lnTo>
                      <a:lnTo>
                        <a:pt x="0" y="5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7" name="Freeform 137"/>
                <p:cNvSpPr>
                  <a:spLocks/>
                </p:cNvSpPr>
                <p:nvPr/>
              </p:nvSpPr>
              <p:spPr bwMode="auto">
                <a:xfrm>
                  <a:off x="2356" y="2445"/>
                  <a:ext cx="58" cy="53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58" y="53"/>
                    </a:cxn>
                    <a:cxn ang="0">
                      <a:pos x="0" y="53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58" h="53">
                      <a:moveTo>
                        <a:pt x="29" y="0"/>
                      </a:moveTo>
                      <a:lnTo>
                        <a:pt x="58" y="53"/>
                      </a:lnTo>
                      <a:lnTo>
                        <a:pt x="0" y="5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8" name="Freeform 138"/>
                <p:cNvSpPr>
                  <a:spLocks/>
                </p:cNvSpPr>
                <p:nvPr/>
              </p:nvSpPr>
              <p:spPr bwMode="auto">
                <a:xfrm>
                  <a:off x="2622" y="2098"/>
                  <a:ext cx="58" cy="52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58" y="52"/>
                    </a:cxn>
                    <a:cxn ang="0">
                      <a:pos x="0" y="52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58" h="52">
                      <a:moveTo>
                        <a:pt x="29" y="0"/>
                      </a:moveTo>
                      <a:lnTo>
                        <a:pt x="58" y="52"/>
                      </a:lnTo>
                      <a:lnTo>
                        <a:pt x="0" y="5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19" name="Freeform 139"/>
                <p:cNvSpPr>
                  <a:spLocks/>
                </p:cNvSpPr>
                <p:nvPr/>
              </p:nvSpPr>
              <p:spPr bwMode="auto">
                <a:xfrm>
                  <a:off x="2888" y="1626"/>
                  <a:ext cx="57" cy="53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57" y="53"/>
                    </a:cxn>
                    <a:cxn ang="0">
                      <a:pos x="0" y="53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57" h="53">
                      <a:moveTo>
                        <a:pt x="29" y="0"/>
                      </a:moveTo>
                      <a:lnTo>
                        <a:pt x="57" y="53"/>
                      </a:lnTo>
                      <a:lnTo>
                        <a:pt x="0" y="53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0" name="Freeform 140"/>
                <p:cNvSpPr>
                  <a:spLocks/>
                </p:cNvSpPr>
                <p:nvPr/>
              </p:nvSpPr>
              <p:spPr bwMode="auto">
                <a:xfrm>
                  <a:off x="3154" y="1421"/>
                  <a:ext cx="57" cy="52"/>
                </a:xfrm>
                <a:custGeom>
                  <a:avLst/>
                  <a:gdLst/>
                  <a:ahLst/>
                  <a:cxnLst>
                    <a:cxn ang="0">
                      <a:pos x="29" y="0"/>
                    </a:cxn>
                    <a:cxn ang="0">
                      <a:pos x="57" y="52"/>
                    </a:cxn>
                    <a:cxn ang="0">
                      <a:pos x="0" y="52"/>
                    </a:cxn>
                    <a:cxn ang="0">
                      <a:pos x="29" y="0"/>
                    </a:cxn>
                  </a:cxnLst>
                  <a:rect l="0" t="0" r="r" b="b"/>
                  <a:pathLst>
                    <a:path w="57" h="52">
                      <a:moveTo>
                        <a:pt x="29" y="0"/>
                      </a:moveTo>
                      <a:lnTo>
                        <a:pt x="57" y="52"/>
                      </a:lnTo>
                      <a:lnTo>
                        <a:pt x="0" y="52"/>
                      </a:lnTo>
                      <a:lnTo>
                        <a:pt x="29" y="0"/>
                      </a:lnTo>
                      <a:close/>
                    </a:path>
                  </a:pathLst>
                </a:custGeom>
                <a:solidFill>
                  <a:srgbClr val="0099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 sz="1600"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1" name="Rectangle 141"/>
                <p:cNvSpPr>
                  <a:spLocks noChangeArrowheads="1"/>
                </p:cNvSpPr>
                <p:nvPr/>
              </p:nvSpPr>
              <p:spPr bwMode="auto">
                <a:xfrm>
                  <a:off x="1836" y="2874"/>
                  <a:ext cx="4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0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2" name="Rectangle 142"/>
                <p:cNvSpPr>
                  <a:spLocks noChangeArrowheads="1"/>
                </p:cNvSpPr>
                <p:nvPr/>
              </p:nvSpPr>
              <p:spPr bwMode="auto">
                <a:xfrm>
                  <a:off x="1666" y="2450"/>
                  <a:ext cx="198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1000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3" name="Rectangle 143"/>
                <p:cNvSpPr>
                  <a:spLocks noChangeArrowheads="1"/>
                </p:cNvSpPr>
                <p:nvPr/>
              </p:nvSpPr>
              <p:spPr bwMode="auto">
                <a:xfrm>
                  <a:off x="1666" y="2026"/>
                  <a:ext cx="198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2000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4" name="Rectangle 144"/>
                <p:cNvSpPr>
                  <a:spLocks noChangeArrowheads="1"/>
                </p:cNvSpPr>
                <p:nvPr/>
              </p:nvSpPr>
              <p:spPr bwMode="auto">
                <a:xfrm>
                  <a:off x="1666" y="1601"/>
                  <a:ext cx="198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3000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5" name="Rectangle 145"/>
                <p:cNvSpPr>
                  <a:spLocks noChangeArrowheads="1"/>
                </p:cNvSpPr>
                <p:nvPr/>
              </p:nvSpPr>
              <p:spPr bwMode="auto">
                <a:xfrm>
                  <a:off x="1666" y="1178"/>
                  <a:ext cx="198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4000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6" name="Rectangle 146"/>
                <p:cNvSpPr>
                  <a:spLocks noChangeArrowheads="1"/>
                </p:cNvSpPr>
                <p:nvPr/>
              </p:nvSpPr>
              <p:spPr bwMode="auto">
                <a:xfrm>
                  <a:off x="2089" y="3008"/>
                  <a:ext cx="4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5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7" name="Rectangle 147"/>
                <p:cNvSpPr>
                  <a:spLocks noChangeArrowheads="1"/>
                </p:cNvSpPr>
                <p:nvPr/>
              </p:nvSpPr>
              <p:spPr bwMode="auto">
                <a:xfrm>
                  <a:off x="2327" y="3008"/>
                  <a:ext cx="9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15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8" name="Rectangle 148"/>
                <p:cNvSpPr>
                  <a:spLocks noChangeArrowheads="1"/>
                </p:cNvSpPr>
                <p:nvPr/>
              </p:nvSpPr>
              <p:spPr bwMode="auto">
                <a:xfrm>
                  <a:off x="2592" y="3008"/>
                  <a:ext cx="9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25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29" name="Rectangle 149"/>
                <p:cNvSpPr>
                  <a:spLocks noChangeArrowheads="1"/>
                </p:cNvSpPr>
                <p:nvPr/>
              </p:nvSpPr>
              <p:spPr bwMode="auto">
                <a:xfrm>
                  <a:off x="2858" y="3008"/>
                  <a:ext cx="9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35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  <p:sp>
              <p:nvSpPr>
                <p:cNvPr id="20630" name="Rectangle 150"/>
                <p:cNvSpPr>
                  <a:spLocks noChangeArrowheads="1"/>
                </p:cNvSpPr>
                <p:nvPr/>
              </p:nvSpPr>
              <p:spPr bwMode="auto">
                <a:xfrm>
                  <a:off x="3124" y="3008"/>
                  <a:ext cx="99" cy="155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Times New Roman" pitchFamily="18" charset="0"/>
                    </a:rPr>
                    <a:t>40</a:t>
                  </a:r>
                  <a:endParaRPr kumimoji="0" lang="ru-RU" sz="16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Times New Roman" pitchFamily="18" charset="0"/>
                    <a:cs typeface="Times New Roman" pitchFamily="18" charset="0"/>
                  </a:endParaRPr>
                </a:p>
              </p:txBody>
            </p:sp>
          </p:grpSp>
          <p:sp>
            <p:nvSpPr>
              <p:cNvPr id="162" name="TextBox 161"/>
              <p:cNvSpPr txBox="1"/>
              <p:nvPr/>
            </p:nvSpPr>
            <p:spPr>
              <a:xfrm>
                <a:off x="3007569" y="3354095"/>
                <a:ext cx="1905421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C. </a:t>
                </a:r>
                <a:r>
                  <a:rPr lang="en-US" sz="1600" b="1" i="1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stellaris</a:t>
                </a:r>
                <a:endParaRPr lang="ru-RU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163" name="TextBox 162"/>
              <p:cNvSpPr txBox="1"/>
              <p:nvPr/>
            </p:nvSpPr>
            <p:spPr>
              <a:xfrm>
                <a:off x="2123728" y="1700808"/>
                <a:ext cx="124921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ru-RU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P</a:t>
                </a:r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.</a:t>
                </a:r>
                <a:r>
                  <a:rPr lang="ru-RU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 </a:t>
                </a:r>
                <a:r>
                  <a:rPr lang="ru-RU" sz="1600" b="1" i="1" dirty="0" err="1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rufes</a:t>
                </a:r>
                <a:r>
                  <a:rPr lang="en-US" sz="1600" b="1" i="1" dirty="0" err="1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ce</a:t>
                </a:r>
                <a:r>
                  <a:rPr lang="ru-RU" sz="1600" b="1" i="1" dirty="0" err="1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ns</a:t>
                </a:r>
                <a:endPara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  <p:sp>
            <p:nvSpPr>
              <p:cNvPr id="164" name="TextBox 163"/>
              <p:cNvSpPr txBox="1"/>
              <p:nvPr/>
            </p:nvSpPr>
            <p:spPr>
              <a:xfrm>
                <a:off x="3131840" y="2154342"/>
                <a:ext cx="1284734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spcAft>
                    <a:spcPts val="0"/>
                  </a:spcAft>
                  <a:defRPr/>
                </a:pPr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P. </a:t>
                </a:r>
                <a:r>
                  <a:rPr lang="en-US" sz="1600" b="1" i="1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/>
                    <a:ea typeface="Times New Roman"/>
                    <a:cs typeface="Times New Roman"/>
                  </a:rPr>
                  <a:t>aphthosa</a:t>
                </a:r>
                <a:endParaRPr lang="ru-RU" sz="1600" b="1" dirty="0">
                  <a:solidFill>
                    <a:schemeClr val="tx2">
                      <a:lumMod val="50000"/>
                    </a:schemeClr>
                  </a:solidFill>
                  <a:latin typeface="Times New Roman"/>
                  <a:ea typeface="Times New Roman"/>
                  <a:cs typeface="Times New Roman"/>
                </a:endParaRPr>
              </a:p>
            </p:txBody>
          </p:sp>
        </p:grpSp>
        <p:grpSp>
          <p:nvGrpSpPr>
            <p:cNvPr id="297" name="Группа 296"/>
            <p:cNvGrpSpPr/>
            <p:nvPr/>
          </p:nvGrpSpPr>
          <p:grpSpPr>
            <a:xfrm>
              <a:off x="4644008" y="1567903"/>
              <a:ext cx="3367105" cy="3268590"/>
              <a:chOff x="5457284" y="1567903"/>
              <a:chExt cx="3367105" cy="3268590"/>
            </a:xfrm>
          </p:grpSpPr>
          <p:grpSp>
            <p:nvGrpSpPr>
              <p:cNvPr id="20711" name="Group 231"/>
              <p:cNvGrpSpPr>
                <a:grpSpLocks noChangeAspect="1"/>
              </p:cNvGrpSpPr>
              <p:nvPr/>
            </p:nvGrpSpPr>
            <p:grpSpPr bwMode="auto">
              <a:xfrm>
                <a:off x="5457284" y="1567903"/>
                <a:ext cx="2139052" cy="3268590"/>
                <a:chOff x="1814" y="1452"/>
                <a:chExt cx="1548" cy="1496"/>
              </a:xfrm>
            </p:grpSpPr>
            <p:sp>
              <p:nvSpPr>
                <p:cNvPr id="20714" name="Rectangle 234"/>
                <p:cNvSpPr>
                  <a:spLocks noChangeArrowheads="1"/>
                </p:cNvSpPr>
                <p:nvPr/>
              </p:nvSpPr>
              <p:spPr bwMode="auto">
                <a:xfrm>
                  <a:off x="1850" y="1454"/>
                  <a:ext cx="5" cy="1234"/>
                </a:xfrm>
                <a:prstGeom prst="rect">
                  <a:avLst/>
                </a:prstGeom>
                <a:solidFill>
                  <a:srgbClr val="000000"/>
                </a:solidFill>
                <a:ln w="7938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5" name="Freeform 235"/>
                <p:cNvSpPr>
                  <a:spLocks noEditPoints="1"/>
                </p:cNvSpPr>
                <p:nvPr/>
              </p:nvSpPr>
              <p:spPr bwMode="auto">
                <a:xfrm>
                  <a:off x="1814" y="1452"/>
                  <a:ext cx="39" cy="1238"/>
                </a:xfrm>
                <a:custGeom>
                  <a:avLst/>
                  <a:gdLst/>
                  <a:ahLst/>
                  <a:cxnLst>
                    <a:cxn ang="0">
                      <a:pos x="0" y="1234"/>
                    </a:cxn>
                    <a:cxn ang="0">
                      <a:pos x="39" y="1234"/>
                    </a:cxn>
                    <a:cxn ang="0">
                      <a:pos x="39" y="1238"/>
                    </a:cxn>
                    <a:cxn ang="0">
                      <a:pos x="0" y="1238"/>
                    </a:cxn>
                    <a:cxn ang="0">
                      <a:pos x="0" y="1234"/>
                    </a:cxn>
                    <a:cxn ang="0">
                      <a:pos x="0" y="926"/>
                    </a:cxn>
                    <a:cxn ang="0">
                      <a:pos x="39" y="926"/>
                    </a:cxn>
                    <a:cxn ang="0">
                      <a:pos x="39" y="931"/>
                    </a:cxn>
                    <a:cxn ang="0">
                      <a:pos x="0" y="931"/>
                    </a:cxn>
                    <a:cxn ang="0">
                      <a:pos x="0" y="926"/>
                    </a:cxn>
                    <a:cxn ang="0">
                      <a:pos x="0" y="614"/>
                    </a:cxn>
                    <a:cxn ang="0">
                      <a:pos x="39" y="614"/>
                    </a:cxn>
                    <a:cxn ang="0">
                      <a:pos x="39" y="619"/>
                    </a:cxn>
                    <a:cxn ang="0">
                      <a:pos x="0" y="619"/>
                    </a:cxn>
                    <a:cxn ang="0">
                      <a:pos x="0" y="614"/>
                    </a:cxn>
                    <a:cxn ang="0">
                      <a:pos x="0" y="307"/>
                    </a:cxn>
                    <a:cxn ang="0">
                      <a:pos x="39" y="307"/>
                    </a:cxn>
                    <a:cxn ang="0">
                      <a:pos x="39" y="312"/>
                    </a:cxn>
                    <a:cxn ang="0">
                      <a:pos x="0" y="312"/>
                    </a:cxn>
                    <a:cxn ang="0">
                      <a:pos x="0" y="307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1238">
                      <a:moveTo>
                        <a:pt x="0" y="1234"/>
                      </a:moveTo>
                      <a:lnTo>
                        <a:pt x="39" y="1234"/>
                      </a:lnTo>
                      <a:lnTo>
                        <a:pt x="39" y="1238"/>
                      </a:lnTo>
                      <a:lnTo>
                        <a:pt x="0" y="1238"/>
                      </a:lnTo>
                      <a:lnTo>
                        <a:pt x="0" y="1234"/>
                      </a:lnTo>
                      <a:close/>
                      <a:moveTo>
                        <a:pt x="0" y="926"/>
                      </a:moveTo>
                      <a:lnTo>
                        <a:pt x="39" y="926"/>
                      </a:lnTo>
                      <a:lnTo>
                        <a:pt x="39" y="931"/>
                      </a:lnTo>
                      <a:lnTo>
                        <a:pt x="0" y="931"/>
                      </a:lnTo>
                      <a:lnTo>
                        <a:pt x="0" y="926"/>
                      </a:lnTo>
                      <a:close/>
                      <a:moveTo>
                        <a:pt x="0" y="614"/>
                      </a:moveTo>
                      <a:lnTo>
                        <a:pt x="39" y="614"/>
                      </a:lnTo>
                      <a:lnTo>
                        <a:pt x="39" y="619"/>
                      </a:lnTo>
                      <a:lnTo>
                        <a:pt x="0" y="619"/>
                      </a:lnTo>
                      <a:lnTo>
                        <a:pt x="0" y="614"/>
                      </a:lnTo>
                      <a:close/>
                      <a:moveTo>
                        <a:pt x="0" y="307"/>
                      </a:moveTo>
                      <a:lnTo>
                        <a:pt x="39" y="307"/>
                      </a:lnTo>
                      <a:lnTo>
                        <a:pt x="39" y="312"/>
                      </a:lnTo>
                      <a:lnTo>
                        <a:pt x="0" y="312"/>
                      </a:lnTo>
                      <a:lnTo>
                        <a:pt x="0" y="307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6" name="Rectangle 236"/>
                <p:cNvSpPr>
                  <a:spLocks noChangeArrowheads="1"/>
                </p:cNvSpPr>
                <p:nvPr/>
              </p:nvSpPr>
              <p:spPr bwMode="auto">
                <a:xfrm>
                  <a:off x="1853" y="2686"/>
                  <a:ext cx="1507" cy="4"/>
                </a:xfrm>
                <a:prstGeom prst="rect">
                  <a:avLst/>
                </a:prstGeom>
                <a:solidFill>
                  <a:srgbClr val="000000"/>
                </a:solidFill>
                <a:ln w="7938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7" name="Freeform 237"/>
                <p:cNvSpPr>
                  <a:spLocks noEditPoints="1"/>
                </p:cNvSpPr>
                <p:nvPr/>
              </p:nvSpPr>
              <p:spPr bwMode="auto">
                <a:xfrm>
                  <a:off x="1850" y="2688"/>
                  <a:ext cx="1512" cy="21"/>
                </a:xfrm>
                <a:custGeom>
                  <a:avLst/>
                  <a:gdLst/>
                  <a:ahLst/>
                  <a:cxnLst>
                    <a:cxn ang="0">
                      <a:pos x="5" y="0"/>
                    </a:cxn>
                    <a:cxn ang="0">
                      <a:pos x="5" y="38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5" y="0"/>
                    </a:cxn>
                    <a:cxn ang="0">
                      <a:pos x="384" y="0"/>
                    </a:cxn>
                    <a:cxn ang="0">
                      <a:pos x="384" y="38"/>
                    </a:cxn>
                    <a:cxn ang="0">
                      <a:pos x="380" y="38"/>
                    </a:cxn>
                    <a:cxn ang="0">
                      <a:pos x="380" y="0"/>
                    </a:cxn>
                    <a:cxn ang="0">
                      <a:pos x="384" y="0"/>
                    </a:cxn>
                    <a:cxn ang="0">
                      <a:pos x="759" y="0"/>
                    </a:cxn>
                    <a:cxn ang="0">
                      <a:pos x="759" y="38"/>
                    </a:cxn>
                    <a:cxn ang="0">
                      <a:pos x="754" y="38"/>
                    </a:cxn>
                    <a:cxn ang="0">
                      <a:pos x="754" y="0"/>
                    </a:cxn>
                    <a:cxn ang="0">
                      <a:pos x="759" y="0"/>
                    </a:cxn>
                    <a:cxn ang="0">
                      <a:pos x="1138" y="0"/>
                    </a:cxn>
                    <a:cxn ang="0">
                      <a:pos x="1138" y="38"/>
                    </a:cxn>
                    <a:cxn ang="0">
                      <a:pos x="1133" y="38"/>
                    </a:cxn>
                    <a:cxn ang="0">
                      <a:pos x="1133" y="0"/>
                    </a:cxn>
                    <a:cxn ang="0">
                      <a:pos x="1138" y="0"/>
                    </a:cxn>
                    <a:cxn ang="0">
                      <a:pos x="1512" y="0"/>
                    </a:cxn>
                    <a:cxn ang="0">
                      <a:pos x="1512" y="38"/>
                    </a:cxn>
                    <a:cxn ang="0">
                      <a:pos x="1508" y="38"/>
                    </a:cxn>
                    <a:cxn ang="0">
                      <a:pos x="1508" y="0"/>
                    </a:cxn>
                    <a:cxn ang="0">
                      <a:pos x="1512" y="0"/>
                    </a:cxn>
                  </a:cxnLst>
                  <a:rect l="0" t="0" r="r" b="b"/>
                  <a:pathLst>
                    <a:path w="1512" h="38">
                      <a:moveTo>
                        <a:pt x="5" y="0"/>
                      </a:moveTo>
                      <a:lnTo>
                        <a:pt x="5" y="38"/>
                      </a:lnTo>
                      <a:lnTo>
                        <a:pt x="0" y="38"/>
                      </a:lnTo>
                      <a:lnTo>
                        <a:pt x="0" y="0"/>
                      </a:lnTo>
                      <a:lnTo>
                        <a:pt x="5" y="0"/>
                      </a:lnTo>
                      <a:close/>
                      <a:moveTo>
                        <a:pt x="384" y="0"/>
                      </a:moveTo>
                      <a:lnTo>
                        <a:pt x="384" y="38"/>
                      </a:lnTo>
                      <a:lnTo>
                        <a:pt x="380" y="38"/>
                      </a:lnTo>
                      <a:lnTo>
                        <a:pt x="380" y="0"/>
                      </a:lnTo>
                      <a:lnTo>
                        <a:pt x="384" y="0"/>
                      </a:lnTo>
                      <a:close/>
                      <a:moveTo>
                        <a:pt x="759" y="0"/>
                      </a:moveTo>
                      <a:lnTo>
                        <a:pt x="759" y="38"/>
                      </a:lnTo>
                      <a:lnTo>
                        <a:pt x="754" y="38"/>
                      </a:lnTo>
                      <a:lnTo>
                        <a:pt x="754" y="0"/>
                      </a:lnTo>
                      <a:lnTo>
                        <a:pt x="759" y="0"/>
                      </a:lnTo>
                      <a:close/>
                      <a:moveTo>
                        <a:pt x="1138" y="0"/>
                      </a:moveTo>
                      <a:lnTo>
                        <a:pt x="1138" y="38"/>
                      </a:lnTo>
                      <a:lnTo>
                        <a:pt x="1133" y="38"/>
                      </a:lnTo>
                      <a:lnTo>
                        <a:pt x="1133" y="0"/>
                      </a:lnTo>
                      <a:lnTo>
                        <a:pt x="1138" y="0"/>
                      </a:lnTo>
                      <a:close/>
                      <a:moveTo>
                        <a:pt x="1512" y="0"/>
                      </a:moveTo>
                      <a:lnTo>
                        <a:pt x="1512" y="38"/>
                      </a:lnTo>
                      <a:lnTo>
                        <a:pt x="1508" y="38"/>
                      </a:lnTo>
                      <a:lnTo>
                        <a:pt x="1508" y="0"/>
                      </a:lnTo>
                      <a:lnTo>
                        <a:pt x="1512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7938" cap="flat">
                  <a:solidFill>
                    <a:srgbClr val="00000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8" name="Freeform 238"/>
                <p:cNvSpPr>
                  <a:spLocks noEditPoints="1"/>
                </p:cNvSpPr>
                <p:nvPr/>
              </p:nvSpPr>
              <p:spPr bwMode="auto">
                <a:xfrm>
                  <a:off x="2405" y="2472"/>
                  <a:ext cx="33" cy="10"/>
                </a:xfrm>
                <a:custGeom>
                  <a:avLst/>
                  <a:gdLst/>
                  <a:ahLst/>
                  <a:cxnLst>
                    <a:cxn ang="0">
                      <a:pos x="17" y="10"/>
                    </a:cxn>
                    <a:cxn ang="0">
                      <a:pos x="17" y="5"/>
                    </a:cxn>
                    <a:cxn ang="0">
                      <a:pos x="17" y="0"/>
                    </a:cxn>
                    <a:cxn ang="0">
                      <a:pos x="17" y="10"/>
                    </a:cxn>
                    <a:cxn ang="0">
                      <a:pos x="0" y="10"/>
                    </a:cxn>
                    <a:cxn ang="0">
                      <a:pos x="33" y="1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0">
                      <a:moveTo>
                        <a:pt x="17" y="10"/>
                      </a:moveTo>
                      <a:lnTo>
                        <a:pt x="17" y="5"/>
                      </a:lnTo>
                      <a:lnTo>
                        <a:pt x="17" y="0"/>
                      </a:lnTo>
                      <a:lnTo>
                        <a:pt x="17" y="10"/>
                      </a:lnTo>
                      <a:close/>
                      <a:moveTo>
                        <a:pt x="0" y="10"/>
                      </a:moveTo>
                      <a:lnTo>
                        <a:pt x="33" y="10"/>
                      </a:lnTo>
                      <a:lnTo>
                        <a:pt x="0" y="10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19" name="Freeform 239"/>
                <p:cNvSpPr>
                  <a:spLocks noEditPoints="1"/>
                </p:cNvSpPr>
                <p:nvPr/>
              </p:nvSpPr>
              <p:spPr bwMode="auto">
                <a:xfrm>
                  <a:off x="2405" y="2470"/>
                  <a:ext cx="33" cy="14"/>
                </a:xfrm>
                <a:custGeom>
                  <a:avLst/>
                  <a:gdLst/>
                  <a:ahLst/>
                  <a:cxnLst>
                    <a:cxn ang="0">
                      <a:pos x="14" y="12"/>
                    </a:cxn>
                    <a:cxn ang="0">
                      <a:pos x="14" y="7"/>
                    </a:cxn>
                    <a:cxn ang="0">
                      <a:pos x="14" y="2"/>
                    </a:cxn>
                    <a:cxn ang="0">
                      <a:pos x="19" y="2"/>
                    </a:cxn>
                    <a:cxn ang="0">
                      <a:pos x="19" y="7"/>
                    </a:cxn>
                    <a:cxn ang="0">
                      <a:pos x="19" y="12"/>
                    </a:cxn>
                    <a:cxn ang="0">
                      <a:pos x="14" y="12"/>
                    </a:cxn>
                    <a:cxn ang="0">
                      <a:pos x="0" y="9"/>
                    </a:cxn>
                    <a:cxn ang="0">
                      <a:pos x="33" y="9"/>
                    </a:cxn>
                    <a:cxn ang="0">
                      <a:pos x="33" y="14"/>
                    </a:cxn>
                    <a:cxn ang="0">
                      <a:pos x="0" y="14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4">
                      <a:moveTo>
                        <a:pt x="14" y="12"/>
                      </a:moveTo>
                      <a:lnTo>
                        <a:pt x="14" y="7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19" y="7"/>
                      </a:lnTo>
                      <a:lnTo>
                        <a:pt x="19" y="12"/>
                      </a:lnTo>
                      <a:lnTo>
                        <a:pt x="14" y="12"/>
                      </a:lnTo>
                      <a:close/>
                      <a:moveTo>
                        <a:pt x="0" y="9"/>
                      </a:moveTo>
                      <a:lnTo>
                        <a:pt x="33" y="9"/>
                      </a:lnTo>
                      <a:lnTo>
                        <a:pt x="33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0" name="Freeform 240"/>
                <p:cNvSpPr>
                  <a:spLocks noEditPoints="1"/>
                </p:cNvSpPr>
                <p:nvPr/>
              </p:nvSpPr>
              <p:spPr bwMode="auto">
                <a:xfrm>
                  <a:off x="2779" y="2294"/>
                  <a:ext cx="39" cy="44"/>
                </a:xfrm>
                <a:custGeom>
                  <a:avLst/>
                  <a:gdLst/>
                  <a:ahLst/>
                  <a:cxnLst>
                    <a:cxn ang="0">
                      <a:pos x="19" y="44"/>
                    </a:cxn>
                    <a:cxn ang="0">
                      <a:pos x="19" y="22"/>
                    </a:cxn>
                    <a:cxn ang="0">
                      <a:pos x="19" y="0"/>
                    </a:cxn>
                    <a:cxn ang="0">
                      <a:pos x="19" y="44"/>
                    </a:cxn>
                    <a:cxn ang="0">
                      <a:pos x="0" y="44"/>
                    </a:cxn>
                    <a:cxn ang="0">
                      <a:pos x="39" y="44"/>
                    </a:cxn>
                    <a:cxn ang="0">
                      <a:pos x="0" y="44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44">
                      <a:moveTo>
                        <a:pt x="19" y="44"/>
                      </a:moveTo>
                      <a:lnTo>
                        <a:pt x="19" y="22"/>
                      </a:lnTo>
                      <a:lnTo>
                        <a:pt x="19" y="0"/>
                      </a:lnTo>
                      <a:lnTo>
                        <a:pt x="19" y="44"/>
                      </a:lnTo>
                      <a:close/>
                      <a:moveTo>
                        <a:pt x="0" y="44"/>
                      </a:moveTo>
                      <a:lnTo>
                        <a:pt x="39" y="44"/>
                      </a:lnTo>
                      <a:lnTo>
                        <a:pt x="0" y="44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1" name="Freeform 241"/>
                <p:cNvSpPr>
                  <a:spLocks noEditPoints="1"/>
                </p:cNvSpPr>
                <p:nvPr/>
              </p:nvSpPr>
              <p:spPr bwMode="auto">
                <a:xfrm>
                  <a:off x="2779" y="2292"/>
                  <a:ext cx="39" cy="48"/>
                </a:xfrm>
                <a:custGeom>
                  <a:avLst/>
                  <a:gdLst/>
                  <a:ahLst/>
                  <a:cxnLst>
                    <a:cxn ang="0">
                      <a:pos x="17" y="46"/>
                    </a:cxn>
                    <a:cxn ang="0">
                      <a:pos x="17" y="24"/>
                    </a:cxn>
                    <a:cxn ang="0">
                      <a:pos x="17" y="2"/>
                    </a:cxn>
                    <a:cxn ang="0">
                      <a:pos x="22" y="2"/>
                    </a:cxn>
                    <a:cxn ang="0">
                      <a:pos x="22" y="24"/>
                    </a:cxn>
                    <a:cxn ang="0">
                      <a:pos x="22" y="46"/>
                    </a:cxn>
                    <a:cxn ang="0">
                      <a:pos x="17" y="46"/>
                    </a:cxn>
                    <a:cxn ang="0">
                      <a:pos x="0" y="43"/>
                    </a:cxn>
                    <a:cxn ang="0">
                      <a:pos x="39" y="43"/>
                    </a:cxn>
                    <a:cxn ang="0">
                      <a:pos x="39" y="48"/>
                    </a:cxn>
                    <a:cxn ang="0">
                      <a:pos x="0" y="48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48">
                      <a:moveTo>
                        <a:pt x="17" y="46"/>
                      </a:moveTo>
                      <a:lnTo>
                        <a:pt x="17" y="24"/>
                      </a:lnTo>
                      <a:lnTo>
                        <a:pt x="17" y="2"/>
                      </a:lnTo>
                      <a:lnTo>
                        <a:pt x="22" y="2"/>
                      </a:lnTo>
                      <a:lnTo>
                        <a:pt x="22" y="24"/>
                      </a:lnTo>
                      <a:lnTo>
                        <a:pt x="22" y="46"/>
                      </a:lnTo>
                      <a:lnTo>
                        <a:pt x="17" y="46"/>
                      </a:lnTo>
                      <a:close/>
                      <a:moveTo>
                        <a:pt x="0" y="43"/>
                      </a:moveTo>
                      <a:lnTo>
                        <a:pt x="39" y="43"/>
                      </a:lnTo>
                      <a:lnTo>
                        <a:pt x="39" y="48"/>
                      </a:lnTo>
                      <a:lnTo>
                        <a:pt x="0" y="48"/>
                      </a:lnTo>
                      <a:lnTo>
                        <a:pt x="0" y="43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2" name="Freeform 242"/>
                <p:cNvSpPr>
                  <a:spLocks noEditPoints="1"/>
                </p:cNvSpPr>
                <p:nvPr/>
              </p:nvSpPr>
              <p:spPr bwMode="auto">
                <a:xfrm>
                  <a:off x="3158" y="2170"/>
                  <a:ext cx="34" cy="52"/>
                </a:xfrm>
                <a:custGeom>
                  <a:avLst/>
                  <a:gdLst/>
                  <a:ahLst/>
                  <a:cxnLst>
                    <a:cxn ang="0">
                      <a:pos x="17" y="52"/>
                    </a:cxn>
                    <a:cxn ang="0">
                      <a:pos x="17" y="26"/>
                    </a:cxn>
                    <a:cxn ang="0">
                      <a:pos x="17" y="0"/>
                    </a:cxn>
                    <a:cxn ang="0">
                      <a:pos x="17" y="52"/>
                    </a:cxn>
                    <a:cxn ang="0">
                      <a:pos x="0" y="52"/>
                    </a:cxn>
                    <a:cxn ang="0">
                      <a:pos x="34" y="52"/>
                    </a:cxn>
                    <a:cxn ang="0">
                      <a:pos x="0" y="52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52">
                      <a:moveTo>
                        <a:pt x="17" y="52"/>
                      </a:moveTo>
                      <a:lnTo>
                        <a:pt x="17" y="26"/>
                      </a:lnTo>
                      <a:lnTo>
                        <a:pt x="17" y="0"/>
                      </a:lnTo>
                      <a:lnTo>
                        <a:pt x="17" y="52"/>
                      </a:lnTo>
                      <a:close/>
                      <a:moveTo>
                        <a:pt x="0" y="52"/>
                      </a:moveTo>
                      <a:lnTo>
                        <a:pt x="34" y="52"/>
                      </a:lnTo>
                      <a:lnTo>
                        <a:pt x="0" y="52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3" name="Freeform 243"/>
                <p:cNvSpPr>
                  <a:spLocks noEditPoints="1"/>
                </p:cNvSpPr>
                <p:nvPr/>
              </p:nvSpPr>
              <p:spPr bwMode="auto">
                <a:xfrm>
                  <a:off x="3158" y="2167"/>
                  <a:ext cx="34" cy="58"/>
                </a:xfrm>
                <a:custGeom>
                  <a:avLst/>
                  <a:gdLst/>
                  <a:ahLst/>
                  <a:cxnLst>
                    <a:cxn ang="0">
                      <a:pos x="15" y="55"/>
                    </a:cxn>
                    <a:cxn ang="0">
                      <a:pos x="15" y="29"/>
                    </a:cxn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0" y="29"/>
                    </a:cxn>
                    <a:cxn ang="0">
                      <a:pos x="20" y="55"/>
                    </a:cxn>
                    <a:cxn ang="0">
                      <a:pos x="15" y="55"/>
                    </a:cxn>
                    <a:cxn ang="0">
                      <a:pos x="0" y="53"/>
                    </a:cxn>
                    <a:cxn ang="0">
                      <a:pos x="34" y="53"/>
                    </a:cxn>
                    <a:cxn ang="0">
                      <a:pos x="34" y="58"/>
                    </a:cxn>
                    <a:cxn ang="0">
                      <a:pos x="0" y="58"/>
                    </a:cxn>
                    <a:cxn ang="0">
                      <a:pos x="0" y="53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58">
                      <a:moveTo>
                        <a:pt x="15" y="55"/>
                      </a:moveTo>
                      <a:lnTo>
                        <a:pt x="15" y="29"/>
                      </a:lnTo>
                      <a:lnTo>
                        <a:pt x="15" y="3"/>
                      </a:lnTo>
                      <a:lnTo>
                        <a:pt x="20" y="3"/>
                      </a:lnTo>
                      <a:lnTo>
                        <a:pt x="20" y="29"/>
                      </a:lnTo>
                      <a:lnTo>
                        <a:pt x="20" y="55"/>
                      </a:lnTo>
                      <a:lnTo>
                        <a:pt x="15" y="55"/>
                      </a:lnTo>
                      <a:close/>
                      <a:moveTo>
                        <a:pt x="0" y="53"/>
                      </a:moveTo>
                      <a:lnTo>
                        <a:pt x="34" y="53"/>
                      </a:lnTo>
                      <a:lnTo>
                        <a:pt x="34" y="58"/>
                      </a:lnTo>
                      <a:lnTo>
                        <a:pt x="0" y="58"/>
                      </a:lnTo>
                      <a:lnTo>
                        <a:pt x="0" y="53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4" name="Freeform 244"/>
                <p:cNvSpPr>
                  <a:spLocks noEditPoints="1"/>
                </p:cNvSpPr>
                <p:nvPr/>
              </p:nvSpPr>
              <p:spPr bwMode="auto">
                <a:xfrm>
                  <a:off x="2405" y="2506"/>
                  <a:ext cx="33" cy="9"/>
                </a:xfrm>
                <a:custGeom>
                  <a:avLst/>
                  <a:gdLst/>
                  <a:ahLst/>
                  <a:cxnLst>
                    <a:cxn ang="0">
                      <a:pos x="17" y="9"/>
                    </a:cxn>
                    <a:cxn ang="0">
                      <a:pos x="17" y="4"/>
                    </a:cxn>
                    <a:cxn ang="0">
                      <a:pos x="17" y="0"/>
                    </a:cxn>
                    <a:cxn ang="0">
                      <a:pos x="17" y="9"/>
                    </a:cxn>
                    <a:cxn ang="0">
                      <a:pos x="0" y="9"/>
                    </a:cxn>
                    <a:cxn ang="0">
                      <a:pos x="33" y="9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9">
                      <a:moveTo>
                        <a:pt x="17" y="9"/>
                      </a:moveTo>
                      <a:lnTo>
                        <a:pt x="17" y="4"/>
                      </a:lnTo>
                      <a:lnTo>
                        <a:pt x="17" y="0"/>
                      </a:lnTo>
                      <a:lnTo>
                        <a:pt x="17" y="9"/>
                      </a:lnTo>
                      <a:close/>
                      <a:moveTo>
                        <a:pt x="0" y="9"/>
                      </a:moveTo>
                      <a:lnTo>
                        <a:pt x="33" y="9"/>
                      </a:lnTo>
                      <a:lnTo>
                        <a:pt x="0" y="9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5" name="Freeform 245"/>
                <p:cNvSpPr>
                  <a:spLocks noEditPoints="1"/>
                </p:cNvSpPr>
                <p:nvPr/>
              </p:nvSpPr>
              <p:spPr bwMode="auto">
                <a:xfrm>
                  <a:off x="2405" y="2503"/>
                  <a:ext cx="33" cy="15"/>
                </a:xfrm>
                <a:custGeom>
                  <a:avLst/>
                  <a:gdLst/>
                  <a:ahLst/>
                  <a:cxnLst>
                    <a:cxn ang="0">
                      <a:pos x="14" y="12"/>
                    </a:cxn>
                    <a:cxn ang="0">
                      <a:pos x="14" y="7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19" y="7"/>
                    </a:cxn>
                    <a:cxn ang="0">
                      <a:pos x="19" y="12"/>
                    </a:cxn>
                    <a:cxn ang="0">
                      <a:pos x="14" y="12"/>
                    </a:cxn>
                    <a:cxn ang="0">
                      <a:pos x="0" y="10"/>
                    </a:cxn>
                    <a:cxn ang="0">
                      <a:pos x="33" y="10"/>
                    </a:cxn>
                    <a:cxn ang="0">
                      <a:pos x="33" y="15"/>
                    </a:cxn>
                    <a:cxn ang="0">
                      <a:pos x="0" y="15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5">
                      <a:moveTo>
                        <a:pt x="14" y="12"/>
                      </a:moveTo>
                      <a:lnTo>
                        <a:pt x="14" y="7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19" y="7"/>
                      </a:lnTo>
                      <a:lnTo>
                        <a:pt x="19" y="12"/>
                      </a:lnTo>
                      <a:lnTo>
                        <a:pt x="14" y="12"/>
                      </a:lnTo>
                      <a:close/>
                      <a:moveTo>
                        <a:pt x="0" y="10"/>
                      </a:moveTo>
                      <a:lnTo>
                        <a:pt x="33" y="10"/>
                      </a:lnTo>
                      <a:lnTo>
                        <a:pt x="33" y="15"/>
                      </a:lnTo>
                      <a:lnTo>
                        <a:pt x="0" y="15"/>
                      </a:lnTo>
                      <a:lnTo>
                        <a:pt x="0" y="10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6" name="Freeform 246"/>
                <p:cNvSpPr>
                  <a:spLocks noEditPoints="1"/>
                </p:cNvSpPr>
                <p:nvPr/>
              </p:nvSpPr>
              <p:spPr bwMode="auto">
                <a:xfrm>
                  <a:off x="2779" y="2400"/>
                  <a:ext cx="39" cy="10"/>
                </a:xfrm>
                <a:custGeom>
                  <a:avLst/>
                  <a:gdLst/>
                  <a:ahLst/>
                  <a:cxnLst>
                    <a:cxn ang="0">
                      <a:pos x="19" y="10"/>
                    </a:cxn>
                    <a:cxn ang="0">
                      <a:pos x="19" y="5"/>
                    </a:cxn>
                    <a:cxn ang="0">
                      <a:pos x="19" y="0"/>
                    </a:cxn>
                    <a:cxn ang="0">
                      <a:pos x="19" y="10"/>
                    </a:cxn>
                    <a:cxn ang="0">
                      <a:pos x="0" y="10"/>
                    </a:cxn>
                    <a:cxn ang="0">
                      <a:pos x="39" y="10"/>
                    </a:cxn>
                    <a:cxn ang="0">
                      <a:pos x="0" y="10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10">
                      <a:moveTo>
                        <a:pt x="19" y="10"/>
                      </a:moveTo>
                      <a:lnTo>
                        <a:pt x="19" y="5"/>
                      </a:lnTo>
                      <a:lnTo>
                        <a:pt x="19" y="0"/>
                      </a:lnTo>
                      <a:lnTo>
                        <a:pt x="19" y="10"/>
                      </a:lnTo>
                      <a:close/>
                      <a:moveTo>
                        <a:pt x="0" y="10"/>
                      </a:moveTo>
                      <a:lnTo>
                        <a:pt x="39" y="10"/>
                      </a:lnTo>
                      <a:lnTo>
                        <a:pt x="0" y="10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7" name="Freeform 247"/>
                <p:cNvSpPr>
                  <a:spLocks noEditPoints="1"/>
                </p:cNvSpPr>
                <p:nvPr/>
              </p:nvSpPr>
              <p:spPr bwMode="auto">
                <a:xfrm>
                  <a:off x="2779" y="2398"/>
                  <a:ext cx="39" cy="14"/>
                </a:xfrm>
                <a:custGeom>
                  <a:avLst/>
                  <a:gdLst/>
                  <a:ahLst/>
                  <a:cxnLst>
                    <a:cxn ang="0">
                      <a:pos x="17" y="12"/>
                    </a:cxn>
                    <a:cxn ang="0">
                      <a:pos x="17" y="7"/>
                    </a:cxn>
                    <a:cxn ang="0">
                      <a:pos x="17" y="2"/>
                    </a:cxn>
                    <a:cxn ang="0">
                      <a:pos x="22" y="2"/>
                    </a:cxn>
                    <a:cxn ang="0">
                      <a:pos x="22" y="7"/>
                    </a:cxn>
                    <a:cxn ang="0">
                      <a:pos x="22" y="12"/>
                    </a:cxn>
                    <a:cxn ang="0">
                      <a:pos x="17" y="12"/>
                    </a:cxn>
                    <a:cxn ang="0">
                      <a:pos x="0" y="9"/>
                    </a:cxn>
                    <a:cxn ang="0">
                      <a:pos x="39" y="9"/>
                    </a:cxn>
                    <a:cxn ang="0">
                      <a:pos x="39" y="14"/>
                    </a:cxn>
                    <a:cxn ang="0">
                      <a:pos x="0" y="14"/>
                    </a:cxn>
                    <a:cxn ang="0">
                      <a:pos x="0" y="9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14">
                      <a:moveTo>
                        <a:pt x="17" y="12"/>
                      </a:moveTo>
                      <a:lnTo>
                        <a:pt x="17" y="7"/>
                      </a:lnTo>
                      <a:lnTo>
                        <a:pt x="17" y="2"/>
                      </a:lnTo>
                      <a:lnTo>
                        <a:pt x="22" y="2"/>
                      </a:lnTo>
                      <a:lnTo>
                        <a:pt x="22" y="7"/>
                      </a:lnTo>
                      <a:lnTo>
                        <a:pt x="22" y="12"/>
                      </a:lnTo>
                      <a:lnTo>
                        <a:pt x="17" y="12"/>
                      </a:lnTo>
                      <a:close/>
                      <a:moveTo>
                        <a:pt x="0" y="9"/>
                      </a:moveTo>
                      <a:lnTo>
                        <a:pt x="39" y="9"/>
                      </a:lnTo>
                      <a:lnTo>
                        <a:pt x="39" y="14"/>
                      </a:lnTo>
                      <a:lnTo>
                        <a:pt x="0" y="14"/>
                      </a:lnTo>
                      <a:lnTo>
                        <a:pt x="0" y="9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8" name="Freeform 248"/>
                <p:cNvSpPr>
                  <a:spLocks noEditPoints="1"/>
                </p:cNvSpPr>
                <p:nvPr/>
              </p:nvSpPr>
              <p:spPr bwMode="auto">
                <a:xfrm>
                  <a:off x="3158" y="2232"/>
                  <a:ext cx="34" cy="14"/>
                </a:xfrm>
                <a:custGeom>
                  <a:avLst/>
                  <a:gdLst/>
                  <a:ahLst/>
                  <a:cxnLst>
                    <a:cxn ang="0">
                      <a:pos x="17" y="14"/>
                    </a:cxn>
                    <a:cxn ang="0">
                      <a:pos x="17" y="7"/>
                    </a:cxn>
                    <a:cxn ang="0">
                      <a:pos x="17" y="0"/>
                    </a:cxn>
                    <a:cxn ang="0">
                      <a:pos x="17" y="14"/>
                    </a:cxn>
                    <a:cxn ang="0">
                      <a:pos x="0" y="14"/>
                    </a:cxn>
                    <a:cxn ang="0">
                      <a:pos x="34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4">
                      <a:moveTo>
                        <a:pt x="17" y="14"/>
                      </a:moveTo>
                      <a:lnTo>
                        <a:pt x="17" y="7"/>
                      </a:lnTo>
                      <a:lnTo>
                        <a:pt x="17" y="0"/>
                      </a:lnTo>
                      <a:lnTo>
                        <a:pt x="17" y="14"/>
                      </a:lnTo>
                      <a:close/>
                      <a:moveTo>
                        <a:pt x="0" y="14"/>
                      </a:moveTo>
                      <a:lnTo>
                        <a:pt x="34" y="14"/>
                      </a:lnTo>
                      <a:lnTo>
                        <a:pt x="0" y="14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29" name="Freeform 249"/>
                <p:cNvSpPr>
                  <a:spLocks noEditPoints="1"/>
                </p:cNvSpPr>
                <p:nvPr/>
              </p:nvSpPr>
              <p:spPr bwMode="auto">
                <a:xfrm>
                  <a:off x="3158" y="2230"/>
                  <a:ext cx="34" cy="19"/>
                </a:xfrm>
                <a:custGeom>
                  <a:avLst/>
                  <a:gdLst/>
                  <a:ahLst/>
                  <a:cxnLst>
                    <a:cxn ang="0">
                      <a:pos x="15" y="16"/>
                    </a:cxn>
                    <a:cxn ang="0">
                      <a:pos x="15" y="9"/>
                    </a:cxn>
                    <a:cxn ang="0">
                      <a:pos x="15" y="2"/>
                    </a:cxn>
                    <a:cxn ang="0">
                      <a:pos x="20" y="2"/>
                    </a:cxn>
                    <a:cxn ang="0">
                      <a:pos x="20" y="9"/>
                    </a:cxn>
                    <a:cxn ang="0">
                      <a:pos x="20" y="16"/>
                    </a:cxn>
                    <a:cxn ang="0">
                      <a:pos x="15" y="16"/>
                    </a:cxn>
                    <a:cxn ang="0">
                      <a:pos x="0" y="14"/>
                    </a:cxn>
                    <a:cxn ang="0">
                      <a:pos x="34" y="14"/>
                    </a:cxn>
                    <a:cxn ang="0">
                      <a:pos x="34" y="19"/>
                    </a:cxn>
                    <a:cxn ang="0">
                      <a:pos x="0" y="19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9">
                      <a:moveTo>
                        <a:pt x="15" y="16"/>
                      </a:moveTo>
                      <a:lnTo>
                        <a:pt x="15" y="9"/>
                      </a:lnTo>
                      <a:lnTo>
                        <a:pt x="15" y="2"/>
                      </a:lnTo>
                      <a:lnTo>
                        <a:pt x="20" y="2"/>
                      </a:lnTo>
                      <a:lnTo>
                        <a:pt x="20" y="9"/>
                      </a:lnTo>
                      <a:lnTo>
                        <a:pt x="20" y="16"/>
                      </a:lnTo>
                      <a:lnTo>
                        <a:pt x="15" y="16"/>
                      </a:lnTo>
                      <a:close/>
                      <a:moveTo>
                        <a:pt x="0" y="14"/>
                      </a:moveTo>
                      <a:lnTo>
                        <a:pt x="34" y="14"/>
                      </a:lnTo>
                      <a:lnTo>
                        <a:pt x="34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0" name="Freeform 250"/>
                <p:cNvSpPr>
                  <a:spLocks noEditPoints="1"/>
                </p:cNvSpPr>
                <p:nvPr/>
              </p:nvSpPr>
              <p:spPr bwMode="auto">
                <a:xfrm>
                  <a:off x="2405" y="2544"/>
                  <a:ext cx="33" cy="14"/>
                </a:xfrm>
                <a:custGeom>
                  <a:avLst/>
                  <a:gdLst/>
                  <a:ahLst/>
                  <a:cxnLst>
                    <a:cxn ang="0">
                      <a:pos x="17" y="14"/>
                    </a:cxn>
                    <a:cxn ang="0">
                      <a:pos x="17" y="7"/>
                    </a:cxn>
                    <a:cxn ang="0">
                      <a:pos x="17" y="0"/>
                    </a:cxn>
                    <a:cxn ang="0">
                      <a:pos x="17" y="14"/>
                    </a:cxn>
                    <a:cxn ang="0">
                      <a:pos x="0" y="14"/>
                    </a:cxn>
                    <a:cxn ang="0">
                      <a:pos x="33" y="14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4">
                      <a:moveTo>
                        <a:pt x="17" y="14"/>
                      </a:moveTo>
                      <a:lnTo>
                        <a:pt x="17" y="7"/>
                      </a:lnTo>
                      <a:lnTo>
                        <a:pt x="17" y="0"/>
                      </a:lnTo>
                      <a:lnTo>
                        <a:pt x="17" y="14"/>
                      </a:lnTo>
                      <a:close/>
                      <a:moveTo>
                        <a:pt x="0" y="14"/>
                      </a:moveTo>
                      <a:lnTo>
                        <a:pt x="33" y="14"/>
                      </a:lnTo>
                      <a:lnTo>
                        <a:pt x="0" y="14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1" name="Freeform 251"/>
                <p:cNvSpPr>
                  <a:spLocks noEditPoints="1"/>
                </p:cNvSpPr>
                <p:nvPr/>
              </p:nvSpPr>
              <p:spPr bwMode="auto">
                <a:xfrm>
                  <a:off x="2405" y="2542"/>
                  <a:ext cx="33" cy="19"/>
                </a:xfrm>
                <a:custGeom>
                  <a:avLst/>
                  <a:gdLst/>
                  <a:ahLst/>
                  <a:cxnLst>
                    <a:cxn ang="0">
                      <a:pos x="14" y="16"/>
                    </a:cxn>
                    <a:cxn ang="0">
                      <a:pos x="14" y="9"/>
                    </a:cxn>
                    <a:cxn ang="0">
                      <a:pos x="14" y="2"/>
                    </a:cxn>
                    <a:cxn ang="0">
                      <a:pos x="19" y="2"/>
                    </a:cxn>
                    <a:cxn ang="0">
                      <a:pos x="19" y="9"/>
                    </a:cxn>
                    <a:cxn ang="0">
                      <a:pos x="19" y="16"/>
                    </a:cxn>
                    <a:cxn ang="0">
                      <a:pos x="14" y="16"/>
                    </a:cxn>
                    <a:cxn ang="0">
                      <a:pos x="0" y="14"/>
                    </a:cxn>
                    <a:cxn ang="0">
                      <a:pos x="33" y="14"/>
                    </a:cxn>
                    <a:cxn ang="0">
                      <a:pos x="33" y="19"/>
                    </a:cxn>
                    <a:cxn ang="0">
                      <a:pos x="0" y="19"/>
                    </a:cxn>
                    <a:cxn ang="0">
                      <a:pos x="0" y="14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4"/>
                    </a:cxn>
                    <a:cxn ang="0">
                      <a:pos x="0" y="4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9">
                      <a:moveTo>
                        <a:pt x="14" y="16"/>
                      </a:moveTo>
                      <a:lnTo>
                        <a:pt x="14" y="9"/>
                      </a:lnTo>
                      <a:lnTo>
                        <a:pt x="14" y="2"/>
                      </a:lnTo>
                      <a:lnTo>
                        <a:pt x="19" y="2"/>
                      </a:lnTo>
                      <a:lnTo>
                        <a:pt x="19" y="9"/>
                      </a:lnTo>
                      <a:lnTo>
                        <a:pt x="19" y="16"/>
                      </a:lnTo>
                      <a:lnTo>
                        <a:pt x="14" y="16"/>
                      </a:lnTo>
                      <a:close/>
                      <a:moveTo>
                        <a:pt x="0" y="14"/>
                      </a:moveTo>
                      <a:lnTo>
                        <a:pt x="33" y="14"/>
                      </a:lnTo>
                      <a:lnTo>
                        <a:pt x="33" y="19"/>
                      </a:lnTo>
                      <a:lnTo>
                        <a:pt x="0" y="19"/>
                      </a:lnTo>
                      <a:lnTo>
                        <a:pt x="0" y="14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4"/>
                      </a:lnTo>
                      <a:lnTo>
                        <a:pt x="0" y="4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2" name="Freeform 252"/>
                <p:cNvSpPr>
                  <a:spLocks noEditPoints="1"/>
                </p:cNvSpPr>
                <p:nvPr/>
              </p:nvSpPr>
              <p:spPr bwMode="auto">
                <a:xfrm>
                  <a:off x="2779" y="2467"/>
                  <a:ext cx="39" cy="39"/>
                </a:xfrm>
                <a:custGeom>
                  <a:avLst/>
                  <a:gdLst/>
                  <a:ahLst/>
                  <a:cxnLst>
                    <a:cxn ang="0">
                      <a:pos x="19" y="39"/>
                    </a:cxn>
                    <a:cxn ang="0">
                      <a:pos x="19" y="19"/>
                    </a:cxn>
                    <a:cxn ang="0">
                      <a:pos x="19" y="0"/>
                    </a:cxn>
                    <a:cxn ang="0">
                      <a:pos x="19" y="39"/>
                    </a:cxn>
                    <a:cxn ang="0">
                      <a:pos x="0" y="39"/>
                    </a:cxn>
                    <a:cxn ang="0">
                      <a:pos x="39" y="39"/>
                    </a:cxn>
                    <a:cxn ang="0">
                      <a:pos x="0" y="39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39">
                      <a:moveTo>
                        <a:pt x="19" y="39"/>
                      </a:moveTo>
                      <a:lnTo>
                        <a:pt x="19" y="19"/>
                      </a:lnTo>
                      <a:lnTo>
                        <a:pt x="19" y="0"/>
                      </a:lnTo>
                      <a:lnTo>
                        <a:pt x="19" y="39"/>
                      </a:lnTo>
                      <a:close/>
                      <a:moveTo>
                        <a:pt x="0" y="39"/>
                      </a:moveTo>
                      <a:lnTo>
                        <a:pt x="39" y="39"/>
                      </a:lnTo>
                      <a:lnTo>
                        <a:pt x="0" y="39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3" name="Freeform 253"/>
                <p:cNvSpPr>
                  <a:spLocks noEditPoints="1"/>
                </p:cNvSpPr>
                <p:nvPr/>
              </p:nvSpPr>
              <p:spPr bwMode="auto">
                <a:xfrm>
                  <a:off x="2779" y="2465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17" y="41"/>
                    </a:cxn>
                    <a:cxn ang="0">
                      <a:pos x="17" y="21"/>
                    </a:cxn>
                    <a:cxn ang="0">
                      <a:pos x="17" y="2"/>
                    </a:cxn>
                    <a:cxn ang="0">
                      <a:pos x="22" y="2"/>
                    </a:cxn>
                    <a:cxn ang="0">
                      <a:pos x="22" y="21"/>
                    </a:cxn>
                    <a:cxn ang="0">
                      <a:pos x="22" y="41"/>
                    </a:cxn>
                    <a:cxn ang="0">
                      <a:pos x="17" y="41"/>
                    </a:cxn>
                    <a:cxn ang="0">
                      <a:pos x="0" y="38"/>
                    </a:cxn>
                    <a:cxn ang="0">
                      <a:pos x="39" y="38"/>
                    </a:cxn>
                    <a:cxn ang="0">
                      <a:pos x="39" y="43"/>
                    </a:cxn>
                    <a:cxn ang="0">
                      <a:pos x="0" y="43"/>
                    </a:cxn>
                    <a:cxn ang="0">
                      <a:pos x="0" y="38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43">
                      <a:moveTo>
                        <a:pt x="17" y="41"/>
                      </a:moveTo>
                      <a:lnTo>
                        <a:pt x="17" y="21"/>
                      </a:lnTo>
                      <a:lnTo>
                        <a:pt x="17" y="2"/>
                      </a:lnTo>
                      <a:lnTo>
                        <a:pt x="22" y="2"/>
                      </a:lnTo>
                      <a:lnTo>
                        <a:pt x="22" y="21"/>
                      </a:lnTo>
                      <a:lnTo>
                        <a:pt x="22" y="41"/>
                      </a:lnTo>
                      <a:lnTo>
                        <a:pt x="17" y="41"/>
                      </a:lnTo>
                      <a:close/>
                      <a:moveTo>
                        <a:pt x="0" y="38"/>
                      </a:moveTo>
                      <a:lnTo>
                        <a:pt x="39" y="38"/>
                      </a:lnTo>
                      <a:lnTo>
                        <a:pt x="39" y="43"/>
                      </a:lnTo>
                      <a:lnTo>
                        <a:pt x="0" y="43"/>
                      </a:lnTo>
                      <a:lnTo>
                        <a:pt x="0" y="38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4" name="Freeform 254"/>
                <p:cNvSpPr>
                  <a:spLocks noEditPoints="1"/>
                </p:cNvSpPr>
                <p:nvPr/>
              </p:nvSpPr>
              <p:spPr bwMode="auto">
                <a:xfrm>
                  <a:off x="3158" y="2438"/>
                  <a:ext cx="34" cy="24"/>
                </a:xfrm>
                <a:custGeom>
                  <a:avLst/>
                  <a:gdLst/>
                  <a:ahLst/>
                  <a:cxnLst>
                    <a:cxn ang="0">
                      <a:pos x="17" y="24"/>
                    </a:cxn>
                    <a:cxn ang="0">
                      <a:pos x="17" y="12"/>
                    </a:cxn>
                    <a:cxn ang="0">
                      <a:pos x="17" y="0"/>
                    </a:cxn>
                    <a:cxn ang="0">
                      <a:pos x="17" y="24"/>
                    </a:cxn>
                    <a:cxn ang="0">
                      <a:pos x="0" y="24"/>
                    </a:cxn>
                    <a:cxn ang="0">
                      <a:pos x="34" y="24"/>
                    </a:cxn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24">
                      <a:moveTo>
                        <a:pt x="17" y="24"/>
                      </a:moveTo>
                      <a:lnTo>
                        <a:pt x="17" y="12"/>
                      </a:lnTo>
                      <a:lnTo>
                        <a:pt x="17" y="0"/>
                      </a:lnTo>
                      <a:lnTo>
                        <a:pt x="17" y="24"/>
                      </a:lnTo>
                      <a:close/>
                      <a:moveTo>
                        <a:pt x="0" y="24"/>
                      </a:moveTo>
                      <a:lnTo>
                        <a:pt x="34" y="24"/>
                      </a:lnTo>
                      <a:lnTo>
                        <a:pt x="0" y="24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5" name="Freeform 255"/>
                <p:cNvSpPr>
                  <a:spLocks noEditPoints="1"/>
                </p:cNvSpPr>
                <p:nvPr/>
              </p:nvSpPr>
              <p:spPr bwMode="auto">
                <a:xfrm>
                  <a:off x="3158" y="2436"/>
                  <a:ext cx="34" cy="29"/>
                </a:xfrm>
                <a:custGeom>
                  <a:avLst/>
                  <a:gdLst/>
                  <a:ahLst/>
                  <a:cxnLst>
                    <a:cxn ang="0">
                      <a:pos x="15" y="26"/>
                    </a:cxn>
                    <a:cxn ang="0">
                      <a:pos x="15" y="14"/>
                    </a:cxn>
                    <a:cxn ang="0">
                      <a:pos x="15" y="2"/>
                    </a:cxn>
                    <a:cxn ang="0">
                      <a:pos x="20" y="2"/>
                    </a:cxn>
                    <a:cxn ang="0">
                      <a:pos x="20" y="14"/>
                    </a:cxn>
                    <a:cxn ang="0">
                      <a:pos x="20" y="26"/>
                    </a:cxn>
                    <a:cxn ang="0">
                      <a:pos x="15" y="26"/>
                    </a:cxn>
                    <a:cxn ang="0">
                      <a:pos x="0" y="24"/>
                    </a:cxn>
                    <a:cxn ang="0">
                      <a:pos x="34" y="24"/>
                    </a:cxn>
                    <a:cxn ang="0">
                      <a:pos x="34" y="29"/>
                    </a:cxn>
                    <a:cxn ang="0">
                      <a:pos x="0" y="29"/>
                    </a:cxn>
                    <a:cxn ang="0">
                      <a:pos x="0" y="24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29">
                      <a:moveTo>
                        <a:pt x="15" y="26"/>
                      </a:moveTo>
                      <a:lnTo>
                        <a:pt x="15" y="14"/>
                      </a:lnTo>
                      <a:lnTo>
                        <a:pt x="15" y="2"/>
                      </a:lnTo>
                      <a:lnTo>
                        <a:pt x="20" y="2"/>
                      </a:lnTo>
                      <a:lnTo>
                        <a:pt x="20" y="14"/>
                      </a:lnTo>
                      <a:lnTo>
                        <a:pt x="20" y="26"/>
                      </a:lnTo>
                      <a:lnTo>
                        <a:pt x="15" y="26"/>
                      </a:lnTo>
                      <a:close/>
                      <a:moveTo>
                        <a:pt x="0" y="24"/>
                      </a:moveTo>
                      <a:lnTo>
                        <a:pt x="34" y="24"/>
                      </a:lnTo>
                      <a:lnTo>
                        <a:pt x="34" y="29"/>
                      </a:lnTo>
                      <a:lnTo>
                        <a:pt x="0" y="29"/>
                      </a:lnTo>
                      <a:lnTo>
                        <a:pt x="0" y="24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6" name="Freeform 256"/>
                <p:cNvSpPr>
                  <a:spLocks noEditPoints="1"/>
                </p:cNvSpPr>
                <p:nvPr/>
              </p:nvSpPr>
              <p:spPr bwMode="auto">
                <a:xfrm>
                  <a:off x="2405" y="2573"/>
                  <a:ext cx="33" cy="19"/>
                </a:xfrm>
                <a:custGeom>
                  <a:avLst/>
                  <a:gdLst/>
                  <a:ahLst/>
                  <a:cxnLst>
                    <a:cxn ang="0">
                      <a:pos x="17" y="19"/>
                    </a:cxn>
                    <a:cxn ang="0">
                      <a:pos x="17" y="9"/>
                    </a:cxn>
                    <a:cxn ang="0">
                      <a:pos x="17" y="0"/>
                    </a:cxn>
                    <a:cxn ang="0">
                      <a:pos x="17" y="19"/>
                    </a:cxn>
                    <a:cxn ang="0">
                      <a:pos x="0" y="19"/>
                    </a:cxn>
                    <a:cxn ang="0">
                      <a:pos x="33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19">
                      <a:moveTo>
                        <a:pt x="17" y="19"/>
                      </a:moveTo>
                      <a:lnTo>
                        <a:pt x="17" y="9"/>
                      </a:lnTo>
                      <a:lnTo>
                        <a:pt x="17" y="0"/>
                      </a:lnTo>
                      <a:lnTo>
                        <a:pt x="17" y="19"/>
                      </a:lnTo>
                      <a:close/>
                      <a:moveTo>
                        <a:pt x="0" y="19"/>
                      </a:moveTo>
                      <a:lnTo>
                        <a:pt x="33" y="19"/>
                      </a:lnTo>
                      <a:lnTo>
                        <a:pt x="0" y="19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7" name="Freeform 257"/>
                <p:cNvSpPr>
                  <a:spLocks noEditPoints="1"/>
                </p:cNvSpPr>
                <p:nvPr/>
              </p:nvSpPr>
              <p:spPr bwMode="auto">
                <a:xfrm>
                  <a:off x="2405" y="2570"/>
                  <a:ext cx="33" cy="24"/>
                </a:xfrm>
                <a:custGeom>
                  <a:avLst/>
                  <a:gdLst/>
                  <a:ahLst/>
                  <a:cxnLst>
                    <a:cxn ang="0">
                      <a:pos x="14" y="22"/>
                    </a:cxn>
                    <a:cxn ang="0">
                      <a:pos x="14" y="12"/>
                    </a:cxn>
                    <a:cxn ang="0">
                      <a:pos x="14" y="3"/>
                    </a:cxn>
                    <a:cxn ang="0">
                      <a:pos x="19" y="3"/>
                    </a:cxn>
                    <a:cxn ang="0">
                      <a:pos x="19" y="12"/>
                    </a:cxn>
                    <a:cxn ang="0">
                      <a:pos x="19" y="22"/>
                    </a:cxn>
                    <a:cxn ang="0">
                      <a:pos x="14" y="22"/>
                    </a:cxn>
                    <a:cxn ang="0">
                      <a:pos x="0" y="20"/>
                    </a:cxn>
                    <a:cxn ang="0">
                      <a:pos x="33" y="20"/>
                    </a:cxn>
                    <a:cxn ang="0">
                      <a:pos x="33" y="24"/>
                    </a:cxn>
                    <a:cxn ang="0">
                      <a:pos x="0" y="24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33" y="0"/>
                    </a:cxn>
                    <a:cxn ang="0">
                      <a:pos x="33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3" h="24">
                      <a:moveTo>
                        <a:pt x="14" y="22"/>
                      </a:moveTo>
                      <a:lnTo>
                        <a:pt x="14" y="12"/>
                      </a:lnTo>
                      <a:lnTo>
                        <a:pt x="14" y="3"/>
                      </a:lnTo>
                      <a:lnTo>
                        <a:pt x="19" y="3"/>
                      </a:lnTo>
                      <a:lnTo>
                        <a:pt x="19" y="12"/>
                      </a:lnTo>
                      <a:lnTo>
                        <a:pt x="19" y="22"/>
                      </a:lnTo>
                      <a:lnTo>
                        <a:pt x="14" y="22"/>
                      </a:lnTo>
                      <a:close/>
                      <a:moveTo>
                        <a:pt x="0" y="20"/>
                      </a:moveTo>
                      <a:lnTo>
                        <a:pt x="33" y="20"/>
                      </a:lnTo>
                      <a:lnTo>
                        <a:pt x="33" y="24"/>
                      </a:lnTo>
                      <a:lnTo>
                        <a:pt x="0" y="24"/>
                      </a:lnTo>
                      <a:lnTo>
                        <a:pt x="0" y="20"/>
                      </a:lnTo>
                      <a:close/>
                      <a:moveTo>
                        <a:pt x="0" y="0"/>
                      </a:moveTo>
                      <a:lnTo>
                        <a:pt x="33" y="0"/>
                      </a:lnTo>
                      <a:lnTo>
                        <a:pt x="33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8" name="Freeform 258"/>
                <p:cNvSpPr>
                  <a:spLocks noEditPoints="1"/>
                </p:cNvSpPr>
                <p:nvPr/>
              </p:nvSpPr>
              <p:spPr bwMode="auto">
                <a:xfrm>
                  <a:off x="2779" y="2467"/>
                  <a:ext cx="39" cy="43"/>
                </a:xfrm>
                <a:custGeom>
                  <a:avLst/>
                  <a:gdLst/>
                  <a:ahLst/>
                  <a:cxnLst>
                    <a:cxn ang="0">
                      <a:pos x="19" y="43"/>
                    </a:cxn>
                    <a:cxn ang="0">
                      <a:pos x="19" y="22"/>
                    </a:cxn>
                    <a:cxn ang="0">
                      <a:pos x="19" y="0"/>
                    </a:cxn>
                    <a:cxn ang="0">
                      <a:pos x="19" y="43"/>
                    </a:cxn>
                    <a:cxn ang="0">
                      <a:pos x="0" y="43"/>
                    </a:cxn>
                    <a:cxn ang="0">
                      <a:pos x="39" y="43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43">
                      <a:moveTo>
                        <a:pt x="19" y="43"/>
                      </a:moveTo>
                      <a:lnTo>
                        <a:pt x="19" y="22"/>
                      </a:lnTo>
                      <a:lnTo>
                        <a:pt x="19" y="0"/>
                      </a:lnTo>
                      <a:lnTo>
                        <a:pt x="19" y="43"/>
                      </a:lnTo>
                      <a:close/>
                      <a:moveTo>
                        <a:pt x="0" y="43"/>
                      </a:moveTo>
                      <a:lnTo>
                        <a:pt x="39" y="43"/>
                      </a:lnTo>
                      <a:lnTo>
                        <a:pt x="0" y="43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39" name="Freeform 259"/>
                <p:cNvSpPr>
                  <a:spLocks noEditPoints="1"/>
                </p:cNvSpPr>
                <p:nvPr/>
              </p:nvSpPr>
              <p:spPr bwMode="auto">
                <a:xfrm>
                  <a:off x="2779" y="2465"/>
                  <a:ext cx="39" cy="48"/>
                </a:xfrm>
                <a:custGeom>
                  <a:avLst/>
                  <a:gdLst/>
                  <a:ahLst/>
                  <a:cxnLst>
                    <a:cxn ang="0">
                      <a:pos x="17" y="45"/>
                    </a:cxn>
                    <a:cxn ang="0">
                      <a:pos x="17" y="24"/>
                    </a:cxn>
                    <a:cxn ang="0">
                      <a:pos x="17" y="2"/>
                    </a:cxn>
                    <a:cxn ang="0">
                      <a:pos x="22" y="2"/>
                    </a:cxn>
                    <a:cxn ang="0">
                      <a:pos x="22" y="24"/>
                    </a:cxn>
                    <a:cxn ang="0">
                      <a:pos x="22" y="45"/>
                    </a:cxn>
                    <a:cxn ang="0">
                      <a:pos x="17" y="45"/>
                    </a:cxn>
                    <a:cxn ang="0">
                      <a:pos x="0" y="43"/>
                    </a:cxn>
                    <a:cxn ang="0">
                      <a:pos x="39" y="43"/>
                    </a:cxn>
                    <a:cxn ang="0">
                      <a:pos x="39" y="48"/>
                    </a:cxn>
                    <a:cxn ang="0">
                      <a:pos x="0" y="48"/>
                    </a:cxn>
                    <a:cxn ang="0">
                      <a:pos x="0" y="43"/>
                    </a:cxn>
                    <a:cxn ang="0">
                      <a:pos x="0" y="0"/>
                    </a:cxn>
                    <a:cxn ang="0">
                      <a:pos x="39" y="0"/>
                    </a:cxn>
                    <a:cxn ang="0">
                      <a:pos x="39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9" h="48">
                      <a:moveTo>
                        <a:pt x="17" y="45"/>
                      </a:moveTo>
                      <a:lnTo>
                        <a:pt x="17" y="24"/>
                      </a:lnTo>
                      <a:lnTo>
                        <a:pt x="17" y="2"/>
                      </a:lnTo>
                      <a:lnTo>
                        <a:pt x="22" y="2"/>
                      </a:lnTo>
                      <a:lnTo>
                        <a:pt x="22" y="24"/>
                      </a:lnTo>
                      <a:lnTo>
                        <a:pt x="22" y="45"/>
                      </a:lnTo>
                      <a:lnTo>
                        <a:pt x="17" y="45"/>
                      </a:lnTo>
                      <a:close/>
                      <a:moveTo>
                        <a:pt x="0" y="43"/>
                      </a:moveTo>
                      <a:lnTo>
                        <a:pt x="39" y="43"/>
                      </a:lnTo>
                      <a:lnTo>
                        <a:pt x="39" y="48"/>
                      </a:lnTo>
                      <a:lnTo>
                        <a:pt x="0" y="48"/>
                      </a:lnTo>
                      <a:lnTo>
                        <a:pt x="0" y="43"/>
                      </a:lnTo>
                      <a:close/>
                      <a:moveTo>
                        <a:pt x="0" y="0"/>
                      </a:moveTo>
                      <a:lnTo>
                        <a:pt x="39" y="0"/>
                      </a:lnTo>
                      <a:lnTo>
                        <a:pt x="39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0" name="Freeform 260"/>
                <p:cNvSpPr>
                  <a:spLocks noEditPoints="1"/>
                </p:cNvSpPr>
                <p:nvPr/>
              </p:nvSpPr>
              <p:spPr bwMode="auto">
                <a:xfrm>
                  <a:off x="3158" y="2429"/>
                  <a:ext cx="34" cy="19"/>
                </a:xfrm>
                <a:custGeom>
                  <a:avLst/>
                  <a:gdLst/>
                  <a:ahLst/>
                  <a:cxnLst>
                    <a:cxn ang="0">
                      <a:pos x="17" y="19"/>
                    </a:cxn>
                    <a:cxn ang="0">
                      <a:pos x="17" y="9"/>
                    </a:cxn>
                    <a:cxn ang="0">
                      <a:pos x="17" y="0"/>
                    </a:cxn>
                    <a:cxn ang="0">
                      <a:pos x="17" y="19"/>
                    </a:cxn>
                    <a:cxn ang="0">
                      <a:pos x="0" y="19"/>
                    </a:cxn>
                    <a:cxn ang="0">
                      <a:pos x="34" y="19"/>
                    </a:cxn>
                    <a:cxn ang="0">
                      <a:pos x="0" y="19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19">
                      <a:moveTo>
                        <a:pt x="17" y="19"/>
                      </a:moveTo>
                      <a:lnTo>
                        <a:pt x="17" y="9"/>
                      </a:lnTo>
                      <a:lnTo>
                        <a:pt x="17" y="0"/>
                      </a:lnTo>
                      <a:lnTo>
                        <a:pt x="17" y="19"/>
                      </a:lnTo>
                      <a:close/>
                      <a:moveTo>
                        <a:pt x="0" y="19"/>
                      </a:moveTo>
                      <a:lnTo>
                        <a:pt x="34" y="19"/>
                      </a:lnTo>
                      <a:lnTo>
                        <a:pt x="0" y="19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1" name="Freeform 261"/>
                <p:cNvSpPr>
                  <a:spLocks noEditPoints="1"/>
                </p:cNvSpPr>
                <p:nvPr/>
              </p:nvSpPr>
              <p:spPr bwMode="auto">
                <a:xfrm>
                  <a:off x="3158" y="2426"/>
                  <a:ext cx="34" cy="24"/>
                </a:xfrm>
                <a:custGeom>
                  <a:avLst/>
                  <a:gdLst/>
                  <a:ahLst/>
                  <a:cxnLst>
                    <a:cxn ang="0">
                      <a:pos x="15" y="22"/>
                    </a:cxn>
                    <a:cxn ang="0">
                      <a:pos x="15" y="12"/>
                    </a:cxn>
                    <a:cxn ang="0">
                      <a:pos x="15" y="3"/>
                    </a:cxn>
                    <a:cxn ang="0">
                      <a:pos x="20" y="3"/>
                    </a:cxn>
                    <a:cxn ang="0">
                      <a:pos x="20" y="12"/>
                    </a:cxn>
                    <a:cxn ang="0">
                      <a:pos x="20" y="22"/>
                    </a:cxn>
                    <a:cxn ang="0">
                      <a:pos x="15" y="22"/>
                    </a:cxn>
                    <a:cxn ang="0">
                      <a:pos x="0" y="20"/>
                    </a:cxn>
                    <a:cxn ang="0">
                      <a:pos x="34" y="20"/>
                    </a:cxn>
                    <a:cxn ang="0">
                      <a:pos x="34" y="24"/>
                    </a:cxn>
                    <a:cxn ang="0">
                      <a:pos x="0" y="24"/>
                    </a:cxn>
                    <a:cxn ang="0">
                      <a:pos x="0" y="20"/>
                    </a:cxn>
                    <a:cxn ang="0">
                      <a:pos x="0" y="0"/>
                    </a:cxn>
                    <a:cxn ang="0">
                      <a:pos x="34" y="0"/>
                    </a:cxn>
                    <a:cxn ang="0">
                      <a:pos x="34" y="5"/>
                    </a:cxn>
                    <a:cxn ang="0">
                      <a:pos x="0" y="5"/>
                    </a:cxn>
                    <a:cxn ang="0">
                      <a:pos x="0" y="0"/>
                    </a:cxn>
                  </a:cxnLst>
                  <a:rect l="0" t="0" r="r" b="b"/>
                  <a:pathLst>
                    <a:path w="34" h="24">
                      <a:moveTo>
                        <a:pt x="15" y="22"/>
                      </a:moveTo>
                      <a:lnTo>
                        <a:pt x="15" y="12"/>
                      </a:lnTo>
                      <a:lnTo>
                        <a:pt x="15" y="3"/>
                      </a:lnTo>
                      <a:lnTo>
                        <a:pt x="20" y="3"/>
                      </a:lnTo>
                      <a:lnTo>
                        <a:pt x="20" y="12"/>
                      </a:lnTo>
                      <a:lnTo>
                        <a:pt x="20" y="22"/>
                      </a:lnTo>
                      <a:lnTo>
                        <a:pt x="15" y="22"/>
                      </a:lnTo>
                      <a:close/>
                      <a:moveTo>
                        <a:pt x="0" y="20"/>
                      </a:moveTo>
                      <a:lnTo>
                        <a:pt x="34" y="20"/>
                      </a:lnTo>
                      <a:lnTo>
                        <a:pt x="34" y="24"/>
                      </a:lnTo>
                      <a:lnTo>
                        <a:pt x="0" y="24"/>
                      </a:lnTo>
                      <a:lnTo>
                        <a:pt x="0" y="20"/>
                      </a:lnTo>
                      <a:close/>
                      <a:moveTo>
                        <a:pt x="0" y="0"/>
                      </a:moveTo>
                      <a:lnTo>
                        <a:pt x="34" y="0"/>
                      </a:lnTo>
                      <a:lnTo>
                        <a:pt x="34" y="5"/>
                      </a:lnTo>
                      <a:lnTo>
                        <a:pt x="0" y="5"/>
                      </a:lnTo>
                      <a:lnTo>
                        <a:pt x="0" y="0"/>
                      </a:lnTo>
                      <a:close/>
                    </a:path>
                  </a:pathLst>
                </a:custGeom>
                <a:solidFill>
                  <a:srgbClr val="000000"/>
                </a:solidFill>
                <a:ln w="0" cap="flat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2" name="Freeform 262"/>
                <p:cNvSpPr>
                  <a:spLocks/>
                </p:cNvSpPr>
                <p:nvPr/>
              </p:nvSpPr>
              <p:spPr bwMode="auto">
                <a:xfrm>
                  <a:off x="2037" y="2186"/>
                  <a:ext cx="1144" cy="405"/>
                </a:xfrm>
                <a:custGeom>
                  <a:avLst/>
                  <a:gdLst/>
                  <a:ahLst/>
                  <a:cxnLst>
                    <a:cxn ang="0">
                      <a:pos x="20" y="1299"/>
                    </a:cxn>
                    <a:cxn ang="0">
                      <a:pos x="1268" y="947"/>
                    </a:cxn>
                    <a:cxn ang="0">
                      <a:pos x="2529" y="404"/>
                    </a:cxn>
                    <a:cxn ang="0">
                      <a:pos x="3779" y="4"/>
                    </a:cxn>
                    <a:cxn ang="0">
                      <a:pos x="3809" y="19"/>
                    </a:cxn>
                    <a:cxn ang="0">
                      <a:pos x="3794" y="49"/>
                    </a:cxn>
                    <a:cxn ang="0">
                      <a:pos x="2548" y="449"/>
                    </a:cxn>
                    <a:cxn ang="0">
                      <a:pos x="1281" y="994"/>
                    </a:cxn>
                    <a:cxn ang="0">
                      <a:pos x="33" y="1346"/>
                    </a:cxn>
                    <a:cxn ang="0">
                      <a:pos x="3" y="1329"/>
                    </a:cxn>
                    <a:cxn ang="0">
                      <a:pos x="20" y="1299"/>
                    </a:cxn>
                  </a:cxnLst>
                  <a:rect l="0" t="0" r="r" b="b"/>
                  <a:pathLst>
                    <a:path w="3813" h="1349">
                      <a:moveTo>
                        <a:pt x="20" y="1299"/>
                      </a:moveTo>
                      <a:lnTo>
                        <a:pt x="1268" y="947"/>
                      </a:lnTo>
                      <a:lnTo>
                        <a:pt x="2529" y="404"/>
                      </a:lnTo>
                      <a:lnTo>
                        <a:pt x="3779" y="4"/>
                      </a:lnTo>
                      <a:cubicBezTo>
                        <a:pt x="3792" y="0"/>
                        <a:pt x="3805" y="7"/>
                        <a:pt x="3809" y="19"/>
                      </a:cubicBezTo>
                      <a:cubicBezTo>
                        <a:pt x="3813" y="32"/>
                        <a:pt x="3806" y="45"/>
                        <a:pt x="3794" y="49"/>
                      </a:cubicBezTo>
                      <a:lnTo>
                        <a:pt x="2548" y="449"/>
                      </a:lnTo>
                      <a:lnTo>
                        <a:pt x="1281" y="994"/>
                      </a:lnTo>
                      <a:lnTo>
                        <a:pt x="33" y="1346"/>
                      </a:lnTo>
                      <a:cubicBezTo>
                        <a:pt x="20" y="1349"/>
                        <a:pt x="7" y="1342"/>
                        <a:pt x="3" y="1329"/>
                      </a:cubicBezTo>
                      <a:cubicBezTo>
                        <a:pt x="0" y="1316"/>
                        <a:pt x="7" y="1303"/>
                        <a:pt x="20" y="1299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7938" cap="flat">
                  <a:solidFill>
                    <a:srgbClr val="00206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3" name="Oval 263"/>
                <p:cNvSpPr>
                  <a:spLocks noChangeArrowheads="1"/>
                </p:cNvSpPr>
                <p:nvPr/>
              </p:nvSpPr>
              <p:spPr bwMode="auto">
                <a:xfrm>
                  <a:off x="2019" y="2560"/>
                  <a:ext cx="53" cy="53"/>
                </a:xfrm>
                <a:prstGeom prst="ellipse">
                  <a:avLst/>
                </a:prstGeom>
                <a:solidFill>
                  <a:srgbClr val="00206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4" name="Oval 264"/>
                <p:cNvSpPr>
                  <a:spLocks noChangeArrowheads="1"/>
                </p:cNvSpPr>
                <p:nvPr/>
              </p:nvSpPr>
              <p:spPr bwMode="auto">
                <a:xfrm>
                  <a:off x="2396" y="2451"/>
                  <a:ext cx="52" cy="53"/>
                </a:xfrm>
                <a:prstGeom prst="ellipse">
                  <a:avLst/>
                </a:prstGeom>
                <a:solidFill>
                  <a:srgbClr val="00206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5" name="Oval 265"/>
                <p:cNvSpPr>
                  <a:spLocks noChangeArrowheads="1"/>
                </p:cNvSpPr>
                <p:nvPr/>
              </p:nvSpPr>
              <p:spPr bwMode="auto">
                <a:xfrm>
                  <a:off x="2773" y="2289"/>
                  <a:ext cx="52" cy="53"/>
                </a:xfrm>
                <a:prstGeom prst="ellipse">
                  <a:avLst/>
                </a:prstGeom>
                <a:solidFill>
                  <a:srgbClr val="00206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6" name="Oval 266"/>
                <p:cNvSpPr>
                  <a:spLocks noChangeArrowheads="1"/>
                </p:cNvSpPr>
                <p:nvPr/>
              </p:nvSpPr>
              <p:spPr bwMode="auto">
                <a:xfrm>
                  <a:off x="3149" y="2168"/>
                  <a:ext cx="53" cy="53"/>
                </a:xfrm>
                <a:prstGeom prst="ellipse">
                  <a:avLst/>
                </a:prstGeom>
                <a:solidFill>
                  <a:srgbClr val="002060"/>
                </a:solidFill>
                <a:ln w="0">
                  <a:solidFill>
                    <a:srgbClr val="000000"/>
                  </a:solidFill>
                  <a:prstDash val="solid"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7" name="Freeform 267"/>
                <p:cNvSpPr>
                  <a:spLocks/>
                </p:cNvSpPr>
                <p:nvPr/>
              </p:nvSpPr>
              <p:spPr bwMode="auto">
                <a:xfrm>
                  <a:off x="2037" y="2229"/>
                  <a:ext cx="1144" cy="386"/>
                </a:xfrm>
                <a:custGeom>
                  <a:avLst/>
                  <a:gdLst/>
                  <a:ahLst/>
                  <a:cxnLst>
                    <a:cxn ang="0">
                      <a:pos x="21" y="1236"/>
                    </a:cxn>
                    <a:cxn ang="0">
                      <a:pos x="1269" y="916"/>
                    </a:cxn>
                    <a:cxn ang="0">
                      <a:pos x="2532" y="548"/>
                    </a:cxn>
                    <a:cxn ang="0">
                      <a:pos x="3777" y="5"/>
                    </a:cxn>
                    <a:cxn ang="0">
                      <a:pos x="3808" y="18"/>
                    </a:cxn>
                    <a:cxn ang="0">
                      <a:pos x="3796" y="49"/>
                    </a:cxn>
                    <a:cxn ang="0">
                      <a:pos x="2545" y="595"/>
                    </a:cxn>
                    <a:cxn ang="0">
                      <a:pos x="1280" y="963"/>
                    </a:cxn>
                    <a:cxn ang="0">
                      <a:pos x="32" y="1283"/>
                    </a:cxn>
                    <a:cxn ang="0">
                      <a:pos x="3" y="1265"/>
                    </a:cxn>
                    <a:cxn ang="0">
                      <a:pos x="21" y="1236"/>
                    </a:cxn>
                  </a:cxnLst>
                  <a:rect l="0" t="0" r="r" b="b"/>
                  <a:pathLst>
                    <a:path w="3814" h="1286">
                      <a:moveTo>
                        <a:pt x="21" y="1236"/>
                      </a:moveTo>
                      <a:lnTo>
                        <a:pt x="1269" y="916"/>
                      </a:lnTo>
                      <a:lnTo>
                        <a:pt x="2532" y="548"/>
                      </a:lnTo>
                      <a:lnTo>
                        <a:pt x="3777" y="5"/>
                      </a:lnTo>
                      <a:cubicBezTo>
                        <a:pt x="3789" y="0"/>
                        <a:pt x="3803" y="6"/>
                        <a:pt x="3808" y="18"/>
                      </a:cubicBezTo>
                      <a:cubicBezTo>
                        <a:pt x="3814" y="30"/>
                        <a:pt x="3808" y="44"/>
                        <a:pt x="3796" y="49"/>
                      </a:cubicBezTo>
                      <a:lnTo>
                        <a:pt x="2545" y="595"/>
                      </a:lnTo>
                      <a:lnTo>
                        <a:pt x="1280" y="963"/>
                      </a:lnTo>
                      <a:lnTo>
                        <a:pt x="32" y="1283"/>
                      </a:lnTo>
                      <a:cubicBezTo>
                        <a:pt x="20" y="1286"/>
                        <a:pt x="7" y="1278"/>
                        <a:pt x="3" y="1265"/>
                      </a:cubicBezTo>
                      <a:cubicBezTo>
                        <a:pt x="0" y="1253"/>
                        <a:pt x="8" y="1240"/>
                        <a:pt x="21" y="1236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7938" cap="flat">
                  <a:solidFill>
                    <a:srgbClr val="00206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8" name="Rectangle 268"/>
                <p:cNvSpPr>
                  <a:spLocks noChangeArrowheads="1"/>
                </p:cNvSpPr>
                <p:nvPr/>
              </p:nvSpPr>
              <p:spPr bwMode="auto">
                <a:xfrm>
                  <a:off x="2019" y="2582"/>
                  <a:ext cx="53" cy="53"/>
                </a:xfrm>
                <a:prstGeom prst="rect">
                  <a:avLst/>
                </a:prstGeom>
                <a:solidFill>
                  <a:srgbClr val="002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49" name="Rectangle 269"/>
                <p:cNvSpPr>
                  <a:spLocks noChangeArrowheads="1"/>
                </p:cNvSpPr>
                <p:nvPr/>
              </p:nvSpPr>
              <p:spPr bwMode="auto">
                <a:xfrm>
                  <a:off x="2396" y="2485"/>
                  <a:ext cx="52" cy="53"/>
                </a:xfrm>
                <a:prstGeom prst="rect">
                  <a:avLst/>
                </a:prstGeom>
                <a:solidFill>
                  <a:srgbClr val="002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0" name="Rectangle 270"/>
                <p:cNvSpPr>
                  <a:spLocks noChangeArrowheads="1"/>
                </p:cNvSpPr>
                <p:nvPr/>
              </p:nvSpPr>
              <p:spPr bwMode="auto">
                <a:xfrm>
                  <a:off x="2773" y="2378"/>
                  <a:ext cx="52" cy="53"/>
                </a:xfrm>
                <a:prstGeom prst="rect">
                  <a:avLst/>
                </a:prstGeom>
                <a:solidFill>
                  <a:srgbClr val="002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1" name="Rectangle 271"/>
                <p:cNvSpPr>
                  <a:spLocks noChangeArrowheads="1"/>
                </p:cNvSpPr>
                <p:nvPr/>
              </p:nvSpPr>
              <p:spPr bwMode="auto">
                <a:xfrm>
                  <a:off x="3149" y="2214"/>
                  <a:ext cx="53" cy="53"/>
                </a:xfrm>
                <a:prstGeom prst="rect">
                  <a:avLst/>
                </a:prstGeom>
                <a:solidFill>
                  <a:srgbClr val="002060"/>
                </a:solidFill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2" name="Freeform 272"/>
                <p:cNvSpPr>
                  <a:spLocks/>
                </p:cNvSpPr>
                <p:nvPr/>
              </p:nvSpPr>
              <p:spPr bwMode="auto">
                <a:xfrm>
                  <a:off x="2037" y="2441"/>
                  <a:ext cx="1144" cy="198"/>
                </a:xfrm>
                <a:custGeom>
                  <a:avLst/>
                  <a:gdLst/>
                  <a:ahLst/>
                  <a:cxnLst>
                    <a:cxn ang="0">
                      <a:pos x="21" y="610"/>
                    </a:cxn>
                    <a:cxn ang="0">
                      <a:pos x="1269" y="338"/>
                    </a:cxn>
                    <a:cxn ang="0">
                      <a:pos x="2535" y="130"/>
                    </a:cxn>
                    <a:cxn ang="0">
                      <a:pos x="3784" y="2"/>
                    </a:cxn>
                    <a:cxn ang="0">
                      <a:pos x="3810" y="23"/>
                    </a:cxn>
                    <a:cxn ang="0">
                      <a:pos x="3789" y="49"/>
                    </a:cxn>
                    <a:cxn ang="0">
                      <a:pos x="2542" y="177"/>
                    </a:cxn>
                    <a:cxn ang="0">
                      <a:pos x="1280" y="385"/>
                    </a:cxn>
                    <a:cxn ang="0">
                      <a:pos x="32" y="657"/>
                    </a:cxn>
                    <a:cxn ang="0">
                      <a:pos x="3" y="639"/>
                    </a:cxn>
                    <a:cxn ang="0">
                      <a:pos x="21" y="610"/>
                    </a:cxn>
                  </a:cxnLst>
                  <a:rect l="0" t="0" r="r" b="b"/>
                  <a:pathLst>
                    <a:path w="3812" h="660">
                      <a:moveTo>
                        <a:pt x="21" y="610"/>
                      </a:moveTo>
                      <a:lnTo>
                        <a:pt x="1269" y="338"/>
                      </a:lnTo>
                      <a:lnTo>
                        <a:pt x="2535" y="130"/>
                      </a:lnTo>
                      <a:lnTo>
                        <a:pt x="3784" y="2"/>
                      </a:lnTo>
                      <a:cubicBezTo>
                        <a:pt x="3797" y="0"/>
                        <a:pt x="3809" y="10"/>
                        <a:pt x="3810" y="23"/>
                      </a:cubicBezTo>
                      <a:cubicBezTo>
                        <a:pt x="3812" y="36"/>
                        <a:pt x="3802" y="48"/>
                        <a:pt x="3789" y="49"/>
                      </a:cubicBezTo>
                      <a:lnTo>
                        <a:pt x="2542" y="177"/>
                      </a:lnTo>
                      <a:lnTo>
                        <a:pt x="1280" y="385"/>
                      </a:lnTo>
                      <a:lnTo>
                        <a:pt x="32" y="657"/>
                      </a:lnTo>
                      <a:cubicBezTo>
                        <a:pt x="19" y="660"/>
                        <a:pt x="6" y="652"/>
                        <a:pt x="3" y="639"/>
                      </a:cubicBezTo>
                      <a:cubicBezTo>
                        <a:pt x="0" y="626"/>
                        <a:pt x="8" y="613"/>
                        <a:pt x="21" y="610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7938" cap="flat">
                  <a:solidFill>
                    <a:srgbClr val="00206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3" name="Freeform 273"/>
                <p:cNvSpPr>
                  <a:spLocks/>
                </p:cNvSpPr>
                <p:nvPr/>
              </p:nvSpPr>
              <p:spPr bwMode="auto">
                <a:xfrm>
                  <a:off x="2019" y="2604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53" y="53"/>
                    </a:cxn>
                    <a:cxn ang="0">
                      <a:pos x="0" y="53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53" h="53">
                      <a:moveTo>
                        <a:pt x="26" y="0"/>
                      </a:moveTo>
                      <a:lnTo>
                        <a:pt x="53" y="53"/>
                      </a:lnTo>
                      <a:lnTo>
                        <a:pt x="0" y="5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4" name="Freeform 274"/>
                <p:cNvSpPr>
                  <a:spLocks/>
                </p:cNvSpPr>
                <p:nvPr/>
              </p:nvSpPr>
              <p:spPr bwMode="auto">
                <a:xfrm>
                  <a:off x="2396" y="2524"/>
                  <a:ext cx="52" cy="52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52" y="52"/>
                    </a:cxn>
                    <a:cxn ang="0">
                      <a:pos x="0" y="52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52" h="52">
                      <a:moveTo>
                        <a:pt x="26" y="0"/>
                      </a:moveTo>
                      <a:lnTo>
                        <a:pt x="52" y="52"/>
                      </a:lnTo>
                      <a:lnTo>
                        <a:pt x="0" y="52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5" name="Freeform 275"/>
                <p:cNvSpPr>
                  <a:spLocks/>
                </p:cNvSpPr>
                <p:nvPr/>
              </p:nvSpPr>
              <p:spPr bwMode="auto">
                <a:xfrm>
                  <a:off x="2773" y="2461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26" y="0"/>
                    </a:cxn>
                    <a:cxn ang="0">
                      <a:pos x="52" y="53"/>
                    </a:cxn>
                    <a:cxn ang="0">
                      <a:pos x="0" y="53"/>
                    </a:cxn>
                    <a:cxn ang="0">
                      <a:pos x="26" y="0"/>
                    </a:cxn>
                  </a:cxnLst>
                  <a:rect l="0" t="0" r="r" b="b"/>
                  <a:pathLst>
                    <a:path w="52" h="53">
                      <a:moveTo>
                        <a:pt x="26" y="0"/>
                      </a:moveTo>
                      <a:lnTo>
                        <a:pt x="52" y="53"/>
                      </a:lnTo>
                      <a:lnTo>
                        <a:pt x="0" y="53"/>
                      </a:lnTo>
                      <a:lnTo>
                        <a:pt x="26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6" name="Freeform 276"/>
                <p:cNvSpPr>
                  <a:spLocks/>
                </p:cNvSpPr>
                <p:nvPr/>
              </p:nvSpPr>
              <p:spPr bwMode="auto">
                <a:xfrm>
                  <a:off x="3149" y="2425"/>
                  <a:ext cx="53" cy="52"/>
                </a:xfrm>
                <a:custGeom>
                  <a:avLst/>
                  <a:gdLst/>
                  <a:ahLst/>
                  <a:cxnLst>
                    <a:cxn ang="0">
                      <a:pos x="27" y="0"/>
                    </a:cxn>
                    <a:cxn ang="0">
                      <a:pos x="53" y="52"/>
                    </a:cxn>
                    <a:cxn ang="0">
                      <a:pos x="0" y="52"/>
                    </a:cxn>
                    <a:cxn ang="0">
                      <a:pos x="27" y="0"/>
                    </a:cxn>
                  </a:cxnLst>
                  <a:rect l="0" t="0" r="r" b="b"/>
                  <a:pathLst>
                    <a:path w="53" h="52">
                      <a:moveTo>
                        <a:pt x="27" y="0"/>
                      </a:moveTo>
                      <a:lnTo>
                        <a:pt x="53" y="52"/>
                      </a:lnTo>
                      <a:lnTo>
                        <a:pt x="0" y="52"/>
                      </a:lnTo>
                      <a:lnTo>
                        <a:pt x="27" y="0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7" name="Freeform 277"/>
                <p:cNvSpPr>
                  <a:spLocks/>
                </p:cNvSpPr>
                <p:nvPr/>
              </p:nvSpPr>
              <p:spPr bwMode="auto">
                <a:xfrm>
                  <a:off x="2037" y="2426"/>
                  <a:ext cx="1144" cy="203"/>
                </a:xfrm>
                <a:custGeom>
                  <a:avLst/>
                  <a:gdLst/>
                  <a:ahLst/>
                  <a:cxnLst>
                    <a:cxn ang="0">
                      <a:pos x="23" y="626"/>
                    </a:cxn>
                    <a:cxn ang="0">
                      <a:pos x="1271" y="482"/>
                    </a:cxn>
                    <a:cxn ang="0">
                      <a:pos x="2532" y="178"/>
                    </a:cxn>
                    <a:cxn ang="0">
                      <a:pos x="3782" y="2"/>
                    </a:cxn>
                    <a:cxn ang="0">
                      <a:pos x="3809" y="22"/>
                    </a:cxn>
                    <a:cxn ang="0">
                      <a:pos x="3789" y="49"/>
                    </a:cxn>
                    <a:cxn ang="0">
                      <a:pos x="2543" y="225"/>
                    </a:cxn>
                    <a:cxn ang="0">
                      <a:pos x="1276" y="529"/>
                    </a:cxn>
                    <a:cxn ang="0">
                      <a:pos x="28" y="673"/>
                    </a:cxn>
                    <a:cxn ang="0">
                      <a:pos x="2" y="652"/>
                    </a:cxn>
                    <a:cxn ang="0">
                      <a:pos x="23" y="626"/>
                    </a:cxn>
                  </a:cxnLst>
                  <a:rect l="0" t="0" r="r" b="b"/>
                  <a:pathLst>
                    <a:path w="3811" h="675">
                      <a:moveTo>
                        <a:pt x="23" y="626"/>
                      </a:moveTo>
                      <a:lnTo>
                        <a:pt x="1271" y="482"/>
                      </a:lnTo>
                      <a:lnTo>
                        <a:pt x="2532" y="178"/>
                      </a:lnTo>
                      <a:lnTo>
                        <a:pt x="3782" y="2"/>
                      </a:lnTo>
                      <a:cubicBezTo>
                        <a:pt x="3795" y="0"/>
                        <a:pt x="3807" y="9"/>
                        <a:pt x="3809" y="22"/>
                      </a:cubicBezTo>
                      <a:cubicBezTo>
                        <a:pt x="3811" y="35"/>
                        <a:pt x="3802" y="47"/>
                        <a:pt x="3789" y="49"/>
                      </a:cubicBezTo>
                      <a:lnTo>
                        <a:pt x="2543" y="225"/>
                      </a:lnTo>
                      <a:lnTo>
                        <a:pt x="1276" y="529"/>
                      </a:lnTo>
                      <a:lnTo>
                        <a:pt x="28" y="673"/>
                      </a:lnTo>
                      <a:cubicBezTo>
                        <a:pt x="15" y="675"/>
                        <a:pt x="3" y="665"/>
                        <a:pt x="2" y="652"/>
                      </a:cubicBezTo>
                      <a:cubicBezTo>
                        <a:pt x="0" y="639"/>
                        <a:pt x="10" y="627"/>
                        <a:pt x="23" y="626"/>
                      </a:cubicBezTo>
                      <a:close/>
                    </a:path>
                  </a:pathLst>
                </a:custGeom>
                <a:solidFill>
                  <a:srgbClr val="002060"/>
                </a:solidFill>
                <a:ln w="7938" cap="flat">
                  <a:solidFill>
                    <a:srgbClr val="002060"/>
                  </a:solidFill>
                  <a:prstDash val="solid"/>
                  <a:bevel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8" name="Freeform 278"/>
                <p:cNvSpPr>
                  <a:spLocks/>
                </p:cNvSpPr>
                <p:nvPr/>
              </p:nvSpPr>
              <p:spPr bwMode="auto">
                <a:xfrm>
                  <a:off x="2019" y="2598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26" y="53"/>
                    </a:cxn>
                    <a:cxn ang="0">
                      <a:pos x="0" y="26"/>
                    </a:cxn>
                    <a:cxn ang="0">
                      <a:pos x="26" y="0"/>
                    </a:cxn>
                    <a:cxn ang="0">
                      <a:pos x="53" y="26"/>
                    </a:cxn>
                    <a:cxn ang="0">
                      <a:pos x="26" y="53"/>
                    </a:cxn>
                  </a:cxnLst>
                  <a:rect l="0" t="0" r="r" b="b"/>
                  <a:pathLst>
                    <a:path w="53" h="53">
                      <a:moveTo>
                        <a:pt x="26" y="53"/>
                      </a:moveTo>
                      <a:lnTo>
                        <a:pt x="0" y="26"/>
                      </a:lnTo>
                      <a:lnTo>
                        <a:pt x="26" y="0"/>
                      </a:lnTo>
                      <a:lnTo>
                        <a:pt x="53" y="26"/>
                      </a:lnTo>
                      <a:lnTo>
                        <a:pt x="26" y="53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59" name="Freeform 279"/>
                <p:cNvSpPr>
                  <a:spLocks/>
                </p:cNvSpPr>
                <p:nvPr/>
              </p:nvSpPr>
              <p:spPr bwMode="auto">
                <a:xfrm>
                  <a:off x="2396" y="2555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26" y="53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52" y="27"/>
                    </a:cxn>
                    <a:cxn ang="0">
                      <a:pos x="26" y="53"/>
                    </a:cxn>
                  </a:cxnLst>
                  <a:rect l="0" t="0" r="r" b="b"/>
                  <a:pathLst>
                    <a:path w="52" h="53">
                      <a:moveTo>
                        <a:pt x="26" y="53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52" y="27"/>
                      </a:lnTo>
                      <a:lnTo>
                        <a:pt x="26" y="53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60" name="Freeform 280"/>
                <p:cNvSpPr>
                  <a:spLocks/>
                </p:cNvSpPr>
                <p:nvPr/>
              </p:nvSpPr>
              <p:spPr bwMode="auto">
                <a:xfrm>
                  <a:off x="2773" y="2462"/>
                  <a:ext cx="52" cy="53"/>
                </a:xfrm>
                <a:custGeom>
                  <a:avLst/>
                  <a:gdLst/>
                  <a:ahLst/>
                  <a:cxnLst>
                    <a:cxn ang="0">
                      <a:pos x="26" y="53"/>
                    </a:cxn>
                    <a:cxn ang="0">
                      <a:pos x="0" y="27"/>
                    </a:cxn>
                    <a:cxn ang="0">
                      <a:pos x="26" y="0"/>
                    </a:cxn>
                    <a:cxn ang="0">
                      <a:pos x="52" y="27"/>
                    </a:cxn>
                    <a:cxn ang="0">
                      <a:pos x="26" y="53"/>
                    </a:cxn>
                  </a:cxnLst>
                  <a:rect l="0" t="0" r="r" b="b"/>
                  <a:pathLst>
                    <a:path w="52" h="53">
                      <a:moveTo>
                        <a:pt x="26" y="53"/>
                      </a:moveTo>
                      <a:lnTo>
                        <a:pt x="0" y="27"/>
                      </a:lnTo>
                      <a:lnTo>
                        <a:pt x="26" y="0"/>
                      </a:lnTo>
                      <a:lnTo>
                        <a:pt x="52" y="27"/>
                      </a:lnTo>
                      <a:lnTo>
                        <a:pt x="26" y="53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61" name="Freeform 281"/>
                <p:cNvSpPr>
                  <a:spLocks/>
                </p:cNvSpPr>
                <p:nvPr/>
              </p:nvSpPr>
              <p:spPr bwMode="auto">
                <a:xfrm>
                  <a:off x="3149" y="2412"/>
                  <a:ext cx="53" cy="53"/>
                </a:xfrm>
                <a:custGeom>
                  <a:avLst/>
                  <a:gdLst/>
                  <a:ahLst/>
                  <a:cxnLst>
                    <a:cxn ang="0">
                      <a:pos x="27" y="53"/>
                    </a:cxn>
                    <a:cxn ang="0">
                      <a:pos x="0" y="26"/>
                    </a:cxn>
                    <a:cxn ang="0">
                      <a:pos x="27" y="0"/>
                    </a:cxn>
                    <a:cxn ang="0">
                      <a:pos x="53" y="26"/>
                    </a:cxn>
                    <a:cxn ang="0">
                      <a:pos x="27" y="53"/>
                    </a:cxn>
                  </a:cxnLst>
                  <a:rect l="0" t="0" r="r" b="b"/>
                  <a:pathLst>
                    <a:path w="53" h="53">
                      <a:moveTo>
                        <a:pt x="27" y="53"/>
                      </a:moveTo>
                      <a:lnTo>
                        <a:pt x="0" y="26"/>
                      </a:lnTo>
                      <a:lnTo>
                        <a:pt x="27" y="0"/>
                      </a:lnTo>
                      <a:lnTo>
                        <a:pt x="53" y="26"/>
                      </a:lnTo>
                      <a:lnTo>
                        <a:pt x="27" y="53"/>
                      </a:lnTo>
                      <a:close/>
                    </a:path>
                  </a:pathLst>
                </a:custGeom>
                <a:solidFill>
                  <a:srgbClr val="002060"/>
                </a:solidFill>
                <a:ln w="9525">
                  <a:noFill/>
                  <a:round/>
                  <a:headEnd/>
                  <a:tailEnd/>
                </a:ln>
              </p:spPr>
              <p:txBody>
                <a:bodyPr vert="horz" wrap="square" lIns="91440" tIns="45720" rIns="91440" bIns="45720" numCol="1" anchor="t" anchorCtr="0" compatLnSpc="1">
                  <a:prstTxWarp prst="textNoShape">
                    <a:avLst/>
                  </a:prstTxWarp>
                </a:bodyPr>
                <a:lstStyle/>
                <a:p>
                  <a:endParaRPr lang="ru-RU"/>
                </a:p>
              </p:txBody>
            </p:sp>
            <p:sp>
              <p:nvSpPr>
                <p:cNvPr id="20767" name="Rectangle 287"/>
                <p:cNvSpPr>
                  <a:spLocks noChangeArrowheads="1"/>
                </p:cNvSpPr>
                <p:nvPr/>
              </p:nvSpPr>
              <p:spPr bwMode="auto">
                <a:xfrm>
                  <a:off x="2011" y="2765"/>
                  <a:ext cx="125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68" name="Rectangle 288"/>
                <p:cNvSpPr>
                  <a:spLocks noChangeArrowheads="1"/>
                </p:cNvSpPr>
                <p:nvPr/>
              </p:nvSpPr>
              <p:spPr bwMode="auto">
                <a:xfrm>
                  <a:off x="2354" y="2765"/>
                  <a:ext cx="192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15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69" name="Rectangle 289"/>
                <p:cNvSpPr>
                  <a:spLocks noChangeArrowheads="1"/>
                </p:cNvSpPr>
                <p:nvPr/>
              </p:nvSpPr>
              <p:spPr bwMode="auto">
                <a:xfrm>
                  <a:off x="2731" y="2765"/>
                  <a:ext cx="192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25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  <p:sp>
              <p:nvSpPr>
                <p:cNvPr id="20770" name="Rectangle 290"/>
                <p:cNvSpPr>
                  <a:spLocks noChangeArrowheads="1"/>
                </p:cNvSpPr>
                <p:nvPr/>
              </p:nvSpPr>
              <p:spPr bwMode="auto">
                <a:xfrm>
                  <a:off x="3108" y="2765"/>
                  <a:ext cx="192" cy="183"/>
                </a:xfrm>
                <a:prstGeom prst="rect">
                  <a:avLst/>
                </a:prstGeom>
                <a:noFill/>
                <a:ln w="9525">
                  <a:noFill/>
                  <a:miter lim="800000"/>
                  <a:headEnd/>
                  <a:tailEnd/>
                </a:ln>
              </p:spPr>
              <p:txBody>
                <a:bodyPr vert="horz" wrap="none" lIns="0" tIns="0" rIns="0" bIns="0" numCol="1" anchor="t" anchorCtr="0" compatLnSpc="1">
                  <a:prstTxWarp prst="textNoShape">
                    <a:avLst/>
                  </a:prstTxWarp>
                  <a:spAutoFit/>
                </a:bodyPr>
                <a:lstStyle/>
                <a:p>
                  <a:pPr marL="0" marR="0" lvl="0" indent="0" algn="l" defTabSz="914400" rtl="0" eaLnBrk="1" fontAlgn="base" latinLnBrk="0" hangingPunct="1">
                    <a:lnSpc>
                      <a:spcPct val="100000"/>
                    </a:lnSpc>
                    <a:spcBef>
                      <a:spcPct val="0"/>
                    </a:spcBef>
                    <a:spcAft>
                      <a:spcPct val="0"/>
                    </a:spcAft>
                    <a:buClrTx/>
                    <a:buSzTx/>
                    <a:buFontTx/>
                    <a:buNone/>
                    <a:tabLst/>
                  </a:pPr>
                  <a:r>
                    <a:rPr kumimoji="0" lang="ru-RU" sz="1600" b="1" i="0" u="none" strike="noStrike" cap="none" normalizeH="0" baseline="0" smtClean="0">
                      <a:ln>
                        <a:noFill/>
                      </a:ln>
                      <a:solidFill>
                        <a:srgbClr val="000000"/>
                      </a:solidFill>
                      <a:effectLst/>
                      <a:latin typeface="Times New Roman" pitchFamily="18" charset="0"/>
                      <a:cs typeface="Arial" pitchFamily="34" charset="0"/>
                    </a:rPr>
                    <a:t>35</a:t>
                  </a:r>
                  <a:endParaRPr kumimoji="0" lang="ru-RU" sz="1800" b="0" i="0" u="none" strike="noStrike" cap="none" normalizeH="0" baseline="0" smtClean="0">
                    <a:ln>
                      <a:noFill/>
                    </a:ln>
                    <a:solidFill>
                      <a:schemeClr val="tx1"/>
                    </a:solidFill>
                    <a:effectLst/>
                    <a:latin typeface="Arial" pitchFamily="34" charset="0"/>
                    <a:cs typeface="Arial" pitchFamily="34" charset="0"/>
                  </a:endParaRPr>
                </a:p>
              </p:txBody>
            </p:sp>
          </p:grpSp>
          <p:sp>
            <p:nvSpPr>
              <p:cNvPr id="293" name="TextBox 292"/>
              <p:cNvSpPr txBox="1"/>
              <p:nvPr/>
            </p:nvSpPr>
            <p:spPr>
              <a:xfrm>
                <a:off x="6948264" y="2843411"/>
                <a:ext cx="1512168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">
                  <a:defRPr/>
                </a:pPr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Um. </a:t>
                </a:r>
                <a:r>
                  <a:rPr lang="en-US" sz="1600" b="1" i="1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decussata</a:t>
                </a:r>
                <a:endParaRPr lang="ru-RU" sz="1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4" name="TextBox 293"/>
              <p:cNvSpPr txBox="1"/>
              <p:nvPr/>
            </p:nvSpPr>
            <p:spPr>
              <a:xfrm>
                <a:off x="7020272" y="3421911"/>
                <a:ext cx="180411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">
                  <a:defRPr/>
                </a:pPr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U. </a:t>
                </a:r>
                <a:r>
                  <a:rPr lang="en-US" sz="1600" b="1" i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aurantiaco</a:t>
                </a:r>
                <a:r>
                  <a:rPr lang="ru-RU" sz="1600" b="1" i="1" dirty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-</a:t>
                </a:r>
                <a:r>
                  <a:rPr lang="en-US" sz="1600" b="1" i="1" dirty="0" err="1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atra</a:t>
                </a:r>
                <a:endParaRPr lang="en-US" sz="1600" b="1" i="1" dirty="0">
                  <a:solidFill>
                    <a:schemeClr val="tx2">
                      <a:lumMod val="50000"/>
                    </a:schemeClr>
                  </a:solidFill>
                  <a:latin typeface="Times New Roman" pitchFamily="18" charset="0"/>
                  <a:cs typeface="Times New Roman" pitchFamily="18" charset="0"/>
                </a:endParaRPr>
              </a:p>
            </p:txBody>
          </p:sp>
          <p:sp>
            <p:nvSpPr>
              <p:cNvPr id="295" name="TextBox 294"/>
              <p:cNvSpPr txBox="1"/>
              <p:nvPr/>
            </p:nvSpPr>
            <p:spPr>
              <a:xfrm>
                <a:off x="7186389" y="3140968"/>
                <a:ext cx="1490067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>
                  <a:defRPr/>
                </a:pPr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U. </a:t>
                </a:r>
                <a:r>
                  <a:rPr lang="en-US" sz="1600" b="1" i="1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sphacelata</a:t>
                </a:r>
                <a:endParaRPr lang="ru-RU" sz="1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  <p:sp>
            <p:nvSpPr>
              <p:cNvPr id="296" name="TextBox 295"/>
              <p:cNvSpPr txBox="1"/>
              <p:nvPr/>
            </p:nvSpPr>
            <p:spPr>
              <a:xfrm>
                <a:off x="6948264" y="3738518"/>
                <a:ext cx="1224136" cy="338554"/>
              </a:xfrm>
              <a:prstGeom prst="rect">
                <a:avLst/>
              </a:prstGeom>
              <a:noFill/>
            </p:spPr>
            <p:txBody>
              <a:bodyPr wrap="square">
                <a:spAutoFit/>
              </a:bodyPr>
              <a:lstStyle/>
              <a:p>
                <a:pPr algn="ctr" fontAlgn="b">
                  <a:defRPr/>
                </a:pPr>
                <a:r>
                  <a:rPr lang="en-US" sz="1600" b="1" i="1" dirty="0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R. </a:t>
                </a:r>
                <a:r>
                  <a:rPr lang="en-US" sz="1600" b="1" i="1" dirty="0" err="1" smtClean="0">
                    <a:solidFill>
                      <a:schemeClr val="tx2">
                        <a:lumMod val="50000"/>
                      </a:schemeClr>
                    </a:solidFill>
                    <a:latin typeface="Times New Roman" pitchFamily="18" charset="0"/>
                    <a:cs typeface="Times New Roman" pitchFamily="18" charset="0"/>
                  </a:rPr>
                  <a:t>terebrata</a:t>
                </a:r>
                <a:endParaRPr lang="ru-RU" sz="1600" dirty="0">
                  <a:solidFill>
                    <a:schemeClr val="tx2">
                      <a:lumMod val="50000"/>
                    </a:schemeClr>
                  </a:solidFill>
                </a:endParaRPr>
              </a:p>
            </p:txBody>
          </p:sp>
        </p:grpSp>
        <p:sp>
          <p:nvSpPr>
            <p:cNvPr id="299" name="TextBox 298"/>
            <p:cNvSpPr txBox="1"/>
            <p:nvPr/>
          </p:nvSpPr>
          <p:spPr>
            <a:xfrm>
              <a:off x="1187624" y="962144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Boreal lichens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0" name="TextBox 299"/>
            <p:cNvSpPr txBox="1"/>
            <p:nvPr/>
          </p:nvSpPr>
          <p:spPr>
            <a:xfrm>
              <a:off x="4644008" y="971436"/>
              <a:ext cx="2952328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Antarctic lichens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1" name="TextBox 107"/>
            <p:cNvSpPr txBox="1">
              <a:spLocks noChangeArrowheads="1"/>
            </p:cNvSpPr>
            <p:nvPr/>
          </p:nvSpPr>
          <p:spPr bwMode="auto">
            <a:xfrm rot="16200000">
              <a:off x="-1127582" y="2791879"/>
              <a:ext cx="2808312" cy="338137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</p:spPr>
          <p:txBody>
            <a:bodyPr wrap="square">
              <a:spAutoFit/>
            </a:bodyPr>
            <a:lstStyle/>
            <a:p>
              <a:pPr algn="ctr"/>
              <a:r>
                <a:rPr lang="en-US" sz="1600" b="1" dirty="0" err="1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nmol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О</a:t>
              </a:r>
              <a:r>
                <a:rPr lang="ru-RU" sz="1600" b="1" baseline="-25000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2 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/ (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g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DW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 </a:t>
              </a:r>
              <a:r>
                <a:rPr lang="en-US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min</a:t>
              </a:r>
              <a:r>
                <a:rPr lang="ru-RU" sz="1600" b="1" dirty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) </a:t>
              </a:r>
              <a:endParaRPr lang="ru-RU" sz="1600" b="1" baseline="-25000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  <p:sp>
          <p:nvSpPr>
            <p:cNvPr id="302" name="TextBox 301"/>
            <p:cNvSpPr txBox="1"/>
            <p:nvPr/>
          </p:nvSpPr>
          <p:spPr>
            <a:xfrm>
              <a:off x="2684934" y="4686705"/>
              <a:ext cx="2880320" cy="37919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Temperature, </a:t>
              </a:r>
              <a:r>
                <a:rPr lang="en-US" b="1" baseline="30000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○</a:t>
              </a:r>
              <a:r>
                <a:rPr lang="en-US" b="1" dirty="0" smtClean="0">
                  <a:solidFill>
                    <a:srgbClr val="002060"/>
                  </a:solidFill>
                  <a:latin typeface="Times New Roman" pitchFamily="18" charset="0"/>
                  <a:cs typeface="Times New Roman" pitchFamily="18" charset="0"/>
                </a:rPr>
                <a:t>C</a:t>
              </a:r>
              <a:endParaRPr lang="ru-RU" b="1" dirty="0">
                <a:solidFill>
                  <a:srgbClr val="002060"/>
                </a:solidFill>
                <a:latin typeface="Times New Roman" pitchFamily="18" charset="0"/>
                <a:cs typeface="Times New Roman" pitchFamily="18" charset="0"/>
              </a:endParaRPr>
            </a:p>
          </p:txBody>
        </p:sp>
      </p:grp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2134</TotalTime>
  <Words>1333</Words>
  <Application>Microsoft Office PowerPoint</Application>
  <PresentationFormat>Экран (4:3)</PresentationFormat>
  <Paragraphs>375</Paragraphs>
  <Slides>15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15</vt:i4>
      </vt:variant>
    </vt:vector>
  </HeadingPairs>
  <TitlesOfParts>
    <vt:vector size="16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Слайд 6</vt:lpstr>
      <vt:lpstr>Слайд 7</vt:lpstr>
      <vt:lpstr>Слайд 8</vt:lpstr>
      <vt:lpstr>Слайд 9</vt:lpstr>
      <vt:lpstr>Слайд 10</vt:lpstr>
      <vt:lpstr>Слайд 11</vt:lpstr>
      <vt:lpstr>Слайд 12</vt:lpstr>
      <vt:lpstr>Слайд 13</vt:lpstr>
      <vt:lpstr>Слайд 14</vt:lpstr>
      <vt:lpstr>Слайд 15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User M</dc:creator>
  <cp:lastModifiedBy>User M</cp:lastModifiedBy>
  <cp:revision>174</cp:revision>
  <dcterms:created xsi:type="dcterms:W3CDTF">2019-09-03T10:01:53Z</dcterms:created>
  <dcterms:modified xsi:type="dcterms:W3CDTF">2019-09-10T14:59:59Z</dcterms:modified>
</cp:coreProperties>
</file>