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59" r:id="rId5"/>
    <p:sldId id="260" r:id="rId6"/>
    <p:sldId id="261" r:id="rId7"/>
    <p:sldId id="267" r:id="rId8"/>
    <p:sldId id="262" r:id="rId9"/>
    <p:sldId id="269" r:id="rId10"/>
    <p:sldId id="270" r:id="rId11"/>
    <p:sldId id="271" r:id="rId12"/>
    <p:sldId id="272" r:id="rId13"/>
    <p:sldId id="274" r:id="rId14"/>
    <p:sldId id="277" r:id="rId15"/>
    <p:sldId id="278" r:id="rId16"/>
    <p:sldId id="279" r:id="rId17"/>
    <p:sldId id="28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72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94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G:\&#1044;&#1080;&#1089;&#1077;&#1088;\&#1076;&#1080;&#1089;&#1077;&#1088;\&#1087;&#1086;&#1087;&#1091;&#1083;&#1103;&#1094;&#1080;&#1103;\&#1055;&#1086;&#1087;&#1091;&#1083;&#1103;&#1094;&#1080;&#1103;%20&#1087;&#1086;%20&#1088;&#1072;&#1081;&#1086;&#1085;&#1072;&#1084;&#1054;&#1082;&#1086;&#1085;&#1095;&#1072;&#1090;%201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4;&#1080;&#1089;&#1077;&#1088;\&#1076;&#1080;&#1089;&#1077;&#1088;\&#1090;&#1077;&#1082;&#1089;&#1090;,%20&#1088;&#1080;&#1089;.%20&#1076;&#1072;&#1085;&#1085;\&#1056;&#1080;&#1089;&#1091;&#1085;&#1082;&#1080;\&#1056;&#1080;&#1089;.%204.3.2.1.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4;&#1080;&#1089;&#1077;&#1088;\&#1076;&#1080;&#1089;&#1077;&#1088;\&#1090;&#1077;&#1082;&#1089;&#1090;,%20&#1088;&#1080;&#1089;.%20&#1076;&#1072;&#1085;&#1085;\&#1056;&#1080;&#1089;&#1091;&#1085;&#1082;&#1080;\&#1056;&#1080;&#1089;.%204.3.2.1.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4;&#1080;&#1089;&#1077;&#1088;\&#1076;&#1080;&#1089;&#1077;&#1088;\&#1090;&#1077;&#1082;&#1089;&#1090;,%20&#1088;&#1080;&#1089;.%20&#1076;&#1072;&#1085;&#1085;\&#1056;&#1080;&#1089;&#1091;&#1085;&#1082;&#1080;\&#1056;&#1080;&#1089;.%204.2.2.2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44;&#1083;&#1103;%20&#1090;&#1077;&#1079;&#1080;&#1089;&#1086;&#1074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44;&#1083;&#1103;%20&#1090;&#1077;&#1079;&#1080;&#1089;&#1086;&#1074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44;&#1083;&#1103;%20&#1090;&#1077;&#1079;&#1080;&#1089;&#1086;&#1074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44;&#1083;&#1103;%20&#1090;&#1077;&#1079;&#1080;&#1089;&#1086;&#107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"/>
  <c:chart>
    <c:title>
      <c:tx>
        <c:rich>
          <a:bodyPr/>
          <a:lstStyle/>
          <a:p>
            <a:pPr>
              <a:defRPr/>
            </a:pPr>
            <a:r>
              <a:rPr lang="en-US"/>
              <a:t>n=11            </a:t>
            </a:r>
            <a:r>
              <a:rPr lang="ru-RU"/>
              <a:t>    </a:t>
            </a:r>
            <a:r>
              <a:rPr lang="en-US"/>
              <a:t>           n=11 </a:t>
            </a:r>
          </a:p>
        </c:rich>
      </c:tx>
      <c:layout>
        <c:manualLayout>
          <c:xMode val="edge"/>
          <c:yMode val="edge"/>
          <c:x val="0.32761096720247473"/>
          <c:y val="6.3452802119208992E-2"/>
        </c:manualLayout>
      </c:layout>
    </c:title>
    <c:plotArea>
      <c:layout>
        <c:manualLayout>
          <c:layoutTarget val="inner"/>
          <c:xMode val="edge"/>
          <c:yMode val="edge"/>
          <c:x val="0.13690832597547645"/>
          <c:y val="0.11093515651038775"/>
          <c:w val="0.65131003526169262"/>
          <c:h val="0.54074715603990142"/>
        </c:manualLayout>
      </c:layout>
      <c:barChart>
        <c:barDir val="col"/>
        <c:grouping val="clustered"/>
        <c:ser>
          <c:idx val="0"/>
          <c:order val="0"/>
          <c:tx>
            <c:strRef>
              <c:f>'Плотность популяции на стволе'!$M$78</c:f>
              <c:strCache>
                <c:ptCount val="1"/>
                <c:pt idx="0">
                  <c:v>≤3</c:v>
                </c:pt>
              </c:strCache>
            </c:strRef>
          </c:tx>
          <c:spPr>
            <a:solidFill>
              <a:schemeClr val="accent2"/>
            </a:solidFill>
          </c:spPr>
          <c:cat>
            <c:numRef>
              <c:f>('Плотность популяции на стволе'!$N$77,'Плотность популяции на стволе'!$P$77)</c:f>
              <c:numCache>
                <c:formatCode>General</c:formatCode>
                <c:ptCount val="2"/>
                <c:pt idx="0">
                  <c:v>1</c:v>
                </c:pt>
                <c:pt idx="1">
                  <c:v>2</c:v>
                </c:pt>
              </c:numCache>
            </c:numRef>
          </c:cat>
          <c:val>
            <c:numRef>
              <c:f>('Плотность популяции на стволе'!$N$78,'Плотность популяции на стволе'!$P$78)</c:f>
              <c:numCache>
                <c:formatCode>General</c:formatCode>
                <c:ptCount val="2"/>
                <c:pt idx="0">
                  <c:v>0</c:v>
                </c:pt>
                <c:pt idx="1">
                  <c:v>36.363636363636289</c:v>
                </c:pt>
              </c:numCache>
            </c:numRef>
          </c:val>
        </c:ser>
        <c:ser>
          <c:idx val="1"/>
          <c:order val="1"/>
          <c:tx>
            <c:strRef>
              <c:f>'Плотность популяции на стволе'!$M$79</c:f>
              <c:strCache>
                <c:ptCount val="1"/>
                <c:pt idx="0">
                  <c:v>3.1-10</c:v>
                </c:pt>
              </c:strCache>
            </c:strRef>
          </c:tx>
          <c:spPr>
            <a:solidFill>
              <a:schemeClr val="accent3"/>
            </a:solidFill>
          </c:spPr>
          <c:cat>
            <c:numRef>
              <c:f>('Плотность популяции на стволе'!$N$77,'Плотность популяции на стволе'!$P$77)</c:f>
              <c:numCache>
                <c:formatCode>General</c:formatCode>
                <c:ptCount val="2"/>
                <c:pt idx="0">
                  <c:v>1</c:v>
                </c:pt>
                <c:pt idx="1">
                  <c:v>2</c:v>
                </c:pt>
              </c:numCache>
            </c:numRef>
          </c:cat>
          <c:val>
            <c:numRef>
              <c:f>('Плотность популяции на стволе'!$N$79,'Плотность популяции на стволе'!$P$79)</c:f>
              <c:numCache>
                <c:formatCode>General</c:formatCode>
                <c:ptCount val="2"/>
                <c:pt idx="0">
                  <c:v>18.181818181818208</c:v>
                </c:pt>
                <c:pt idx="1">
                  <c:v>18.181818181818208</c:v>
                </c:pt>
              </c:numCache>
            </c:numRef>
          </c:val>
        </c:ser>
        <c:ser>
          <c:idx val="2"/>
          <c:order val="2"/>
          <c:tx>
            <c:strRef>
              <c:f>'Плотность популяции на стволе'!$M$80</c:f>
              <c:strCache>
                <c:ptCount val="1"/>
                <c:pt idx="0">
                  <c:v>10,1-33</c:v>
                </c:pt>
              </c:strCache>
            </c:strRef>
          </c:tx>
          <c:spPr>
            <a:solidFill>
              <a:schemeClr val="accent4"/>
            </a:solidFill>
          </c:spPr>
          <c:cat>
            <c:numRef>
              <c:f>('Плотность популяции на стволе'!$N$77,'Плотность популяции на стволе'!$P$77)</c:f>
              <c:numCache>
                <c:formatCode>General</c:formatCode>
                <c:ptCount val="2"/>
                <c:pt idx="0">
                  <c:v>1</c:v>
                </c:pt>
                <c:pt idx="1">
                  <c:v>2</c:v>
                </c:pt>
              </c:numCache>
            </c:numRef>
          </c:cat>
          <c:val>
            <c:numRef>
              <c:f>('Плотность популяции на стволе'!$N$80,'Плотность популяции на стволе'!$P$80)</c:f>
              <c:numCache>
                <c:formatCode>0.0</c:formatCode>
                <c:ptCount val="2"/>
                <c:pt idx="0" formatCode="General">
                  <c:v>18.181818181818208</c:v>
                </c:pt>
                <c:pt idx="1">
                  <c:v>9.0909090909091006</c:v>
                </c:pt>
              </c:numCache>
            </c:numRef>
          </c:val>
        </c:ser>
        <c:ser>
          <c:idx val="3"/>
          <c:order val="3"/>
          <c:tx>
            <c:strRef>
              <c:f>'Плотность популяции на стволе'!$M$81</c:f>
              <c:strCache>
                <c:ptCount val="1"/>
                <c:pt idx="0">
                  <c:v>33.1-100</c:v>
                </c:pt>
              </c:strCache>
            </c:strRef>
          </c:tx>
          <c:spPr>
            <a:solidFill>
              <a:schemeClr val="accent5"/>
            </a:solidFill>
          </c:spPr>
          <c:cat>
            <c:numRef>
              <c:f>('Плотность популяции на стволе'!$N$77,'Плотность популяции на стволе'!$P$77)</c:f>
              <c:numCache>
                <c:formatCode>General</c:formatCode>
                <c:ptCount val="2"/>
                <c:pt idx="0">
                  <c:v>1</c:v>
                </c:pt>
                <c:pt idx="1">
                  <c:v>2</c:v>
                </c:pt>
              </c:numCache>
            </c:numRef>
          </c:cat>
          <c:val>
            <c:numRef>
              <c:f>('Плотность популяции на стволе'!$N$81,'Плотность популяции на стволе'!$P$81)</c:f>
              <c:numCache>
                <c:formatCode>General</c:formatCode>
                <c:ptCount val="2"/>
                <c:pt idx="0">
                  <c:v>27.272727272727202</c:v>
                </c:pt>
                <c:pt idx="1">
                  <c:v>36.363636363636289</c:v>
                </c:pt>
              </c:numCache>
            </c:numRef>
          </c:val>
        </c:ser>
        <c:ser>
          <c:idx val="4"/>
          <c:order val="4"/>
          <c:tx>
            <c:strRef>
              <c:f>'Плотность популяции на стволе'!$M$82</c:f>
              <c:strCache>
                <c:ptCount val="1"/>
                <c:pt idx="0">
                  <c:v>100.1-333</c:v>
                </c:pt>
              </c:strCache>
            </c:strRef>
          </c:tx>
          <c:spPr>
            <a:solidFill>
              <a:schemeClr val="accent6"/>
            </a:solidFill>
          </c:spPr>
          <c:cat>
            <c:numRef>
              <c:f>('Плотность популяции на стволе'!$N$77,'Плотность популяции на стволе'!$P$77)</c:f>
              <c:numCache>
                <c:formatCode>General</c:formatCode>
                <c:ptCount val="2"/>
                <c:pt idx="0">
                  <c:v>1</c:v>
                </c:pt>
                <c:pt idx="1">
                  <c:v>2</c:v>
                </c:pt>
              </c:numCache>
            </c:numRef>
          </c:cat>
          <c:val>
            <c:numRef>
              <c:f>('Плотность популяции на стволе'!$N$82,'Плотность популяции на стволе'!$P$82)</c:f>
              <c:numCache>
                <c:formatCode>General</c:formatCode>
                <c:ptCount val="2"/>
                <c:pt idx="0">
                  <c:v>36.363636363636289</c:v>
                </c:pt>
                <c:pt idx="1">
                  <c:v>0</c:v>
                </c:pt>
              </c:numCache>
            </c:numRef>
          </c:val>
        </c:ser>
        <c:dLbls/>
        <c:axId val="115051520"/>
        <c:axId val="115061888"/>
      </c:barChart>
      <c:catAx>
        <c:axId val="11505152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/>
                  <a:t>Район </a:t>
                </a:r>
                <a:r>
                  <a:rPr lang="ru-RU" dirty="0" smtClean="0"/>
                  <a:t>исследования</a:t>
                </a:r>
              </a:p>
            </c:rich>
          </c:tx>
          <c:layout>
            <c:manualLayout>
              <c:xMode val="edge"/>
              <c:yMode val="edge"/>
              <c:x val="0.33644521953701056"/>
              <c:y val="0.74425863456248986"/>
            </c:manualLayout>
          </c:layout>
        </c:title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115061888"/>
        <c:crosses val="autoZero"/>
        <c:auto val="1"/>
        <c:lblAlgn val="ctr"/>
        <c:lblOffset val="100"/>
      </c:catAx>
      <c:valAx>
        <c:axId val="115061888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Встречаемоть талломов</a:t>
                </a:r>
              </a:p>
            </c:rich>
          </c:tx>
          <c:layout>
            <c:manualLayout>
              <c:xMode val="edge"/>
              <c:yMode val="edge"/>
              <c:x val="1.8223234624145799E-2"/>
              <c:y val="0.22312846310877818"/>
            </c:manualLayout>
          </c:layout>
        </c:title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1150515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292855549593979"/>
          <c:y val="0.20169689950464273"/>
          <c:w val="0.16410254587251091"/>
          <c:h val="0.59471602508019861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+mn-lt"/>
          <a:ea typeface="Times New Roman"/>
          <a:cs typeface="Times New Roman"/>
        </a:defRPr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en-US"/>
              <a:t>n=</a:t>
            </a:r>
            <a:r>
              <a:rPr lang="ru-RU"/>
              <a:t>472</a:t>
            </a:r>
            <a:r>
              <a:rPr lang="en-US"/>
              <a:t>         n=</a:t>
            </a:r>
            <a:r>
              <a:rPr lang="ru-RU"/>
              <a:t>293</a:t>
            </a:r>
            <a:r>
              <a:rPr lang="en-US"/>
              <a:t>        n=</a:t>
            </a:r>
            <a:r>
              <a:rPr lang="ru-RU"/>
              <a:t>57</a:t>
            </a:r>
            <a:endParaRPr lang="en-US"/>
          </a:p>
        </c:rich>
      </c:tx>
      <c:layout>
        <c:manualLayout>
          <c:xMode val="edge"/>
          <c:yMode val="edge"/>
          <c:x val="0.22705130268972384"/>
          <c:y val="3.796852760594735E-2"/>
        </c:manualLayout>
      </c:layout>
      <c:overlay val="1"/>
    </c:title>
    <c:plotArea>
      <c:layout>
        <c:manualLayout>
          <c:layoutTarget val="inner"/>
          <c:xMode val="edge"/>
          <c:yMode val="edge"/>
          <c:x val="0.20497410718536946"/>
          <c:y val="0.12121539807524059"/>
          <c:w val="0.61142242698657079"/>
          <c:h val="0.69129373465841348"/>
        </c:manualLayout>
      </c:layout>
      <c:barChart>
        <c:barDir val="col"/>
        <c:grouping val="percentStacked"/>
        <c:ser>
          <c:idx val="0"/>
          <c:order val="0"/>
          <c:tx>
            <c:strRef>
              <c:f>Лист1!$B$10</c:f>
              <c:strCache>
                <c:ptCount val="1"/>
                <c:pt idx="0">
                  <c:v>j</c:v>
                </c:pt>
              </c:strCache>
            </c:strRef>
          </c:tx>
          <c:cat>
            <c:strRef>
              <c:f>Лист1!$A$11:$A$13</c:f>
              <c:strCache>
                <c:ptCount val="3"/>
                <c:pt idx="0">
                  <c:v>≤3</c:v>
                </c:pt>
                <c:pt idx="1">
                  <c:v>3,1-10</c:v>
                </c:pt>
                <c:pt idx="2">
                  <c:v>10,1-33</c:v>
                </c:pt>
              </c:strCache>
            </c:strRef>
          </c:cat>
          <c:val>
            <c:numRef>
              <c:f>Лист1!$B$11:$B$13</c:f>
              <c:numCache>
                <c:formatCode>General</c:formatCode>
                <c:ptCount val="3"/>
                <c:pt idx="0">
                  <c:v>17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Лист1!$C$10</c:f>
              <c:strCache>
                <c:ptCount val="1"/>
                <c:pt idx="0">
                  <c:v>im1</c:v>
                </c:pt>
              </c:strCache>
            </c:strRef>
          </c:tx>
          <c:cat>
            <c:strRef>
              <c:f>Лист1!$A$11:$A$13</c:f>
              <c:strCache>
                <c:ptCount val="3"/>
                <c:pt idx="0">
                  <c:v>≤3</c:v>
                </c:pt>
                <c:pt idx="1">
                  <c:v>3,1-10</c:v>
                </c:pt>
                <c:pt idx="2">
                  <c:v>10,1-33</c:v>
                </c:pt>
              </c:strCache>
            </c:strRef>
          </c:cat>
          <c:val>
            <c:numRef>
              <c:f>Лист1!$C$11:$C$13</c:f>
              <c:numCache>
                <c:formatCode>General</c:formatCode>
                <c:ptCount val="3"/>
                <c:pt idx="0">
                  <c:v>85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Лист1!$D$10</c:f>
              <c:strCache>
                <c:ptCount val="1"/>
                <c:pt idx="0">
                  <c:v>im2</c:v>
                </c:pt>
              </c:strCache>
            </c:strRef>
          </c:tx>
          <c:cat>
            <c:strRef>
              <c:f>Лист1!$A$11:$A$13</c:f>
              <c:strCache>
                <c:ptCount val="3"/>
                <c:pt idx="0">
                  <c:v>≤3</c:v>
                </c:pt>
                <c:pt idx="1">
                  <c:v>3,1-10</c:v>
                </c:pt>
                <c:pt idx="2">
                  <c:v>10,1-33</c:v>
                </c:pt>
              </c:strCache>
            </c:strRef>
          </c:cat>
          <c:val>
            <c:numRef>
              <c:f>Лист1!$D$11:$D$13</c:f>
              <c:numCache>
                <c:formatCode>General</c:formatCode>
                <c:ptCount val="3"/>
                <c:pt idx="0">
                  <c:v>149</c:v>
                </c:pt>
                <c:pt idx="1">
                  <c:v>3</c:v>
                </c:pt>
                <c:pt idx="2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Лист1!$E$10</c:f>
              <c:strCache>
                <c:ptCount val="1"/>
                <c:pt idx="0">
                  <c:v>v1</c:v>
                </c:pt>
              </c:strCache>
            </c:strRef>
          </c:tx>
          <c:cat>
            <c:strRef>
              <c:f>Лист1!$A$11:$A$13</c:f>
              <c:strCache>
                <c:ptCount val="3"/>
                <c:pt idx="0">
                  <c:v>≤3</c:v>
                </c:pt>
                <c:pt idx="1">
                  <c:v>3,1-10</c:v>
                </c:pt>
                <c:pt idx="2">
                  <c:v>10,1-33</c:v>
                </c:pt>
              </c:strCache>
            </c:strRef>
          </c:cat>
          <c:val>
            <c:numRef>
              <c:f>Лист1!$E$11:$E$13</c:f>
              <c:numCache>
                <c:formatCode>General</c:formatCode>
                <c:ptCount val="3"/>
                <c:pt idx="0">
                  <c:v>15</c:v>
                </c:pt>
                <c:pt idx="1">
                  <c:v>8</c:v>
                </c:pt>
                <c:pt idx="2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Лист1!$F$10</c:f>
              <c:strCache>
                <c:ptCount val="1"/>
                <c:pt idx="0">
                  <c:v>v2a</c:v>
                </c:pt>
              </c:strCache>
            </c:strRef>
          </c:tx>
          <c:cat>
            <c:strRef>
              <c:f>Лист1!$A$11:$A$13</c:f>
              <c:strCache>
                <c:ptCount val="3"/>
                <c:pt idx="0">
                  <c:v>≤3</c:v>
                </c:pt>
                <c:pt idx="1">
                  <c:v>3,1-10</c:v>
                </c:pt>
                <c:pt idx="2">
                  <c:v>10,1-33</c:v>
                </c:pt>
              </c:strCache>
            </c:strRef>
          </c:cat>
          <c:val>
            <c:numRef>
              <c:f>Лист1!$F$11:$F$13</c:f>
              <c:numCache>
                <c:formatCode>General</c:formatCode>
                <c:ptCount val="3"/>
                <c:pt idx="0">
                  <c:v>69</c:v>
                </c:pt>
                <c:pt idx="1">
                  <c:v>19</c:v>
                </c:pt>
                <c:pt idx="2">
                  <c:v>0</c:v>
                </c:pt>
              </c:numCache>
            </c:numRef>
          </c:val>
        </c:ser>
        <c:ser>
          <c:idx val="5"/>
          <c:order val="5"/>
          <c:tx>
            <c:strRef>
              <c:f>Лист1!$G$10</c:f>
              <c:strCache>
                <c:ptCount val="1"/>
                <c:pt idx="0">
                  <c:v>v2b</c:v>
                </c:pt>
              </c:strCache>
            </c:strRef>
          </c:tx>
          <c:cat>
            <c:strRef>
              <c:f>Лист1!$A$11:$A$13</c:f>
              <c:strCache>
                <c:ptCount val="3"/>
                <c:pt idx="0">
                  <c:v>≤3</c:v>
                </c:pt>
                <c:pt idx="1">
                  <c:v>3,1-10</c:v>
                </c:pt>
                <c:pt idx="2">
                  <c:v>10,1-33</c:v>
                </c:pt>
              </c:strCache>
            </c:strRef>
          </c:cat>
          <c:val>
            <c:numRef>
              <c:f>Лист1!$G$11:$G$13</c:f>
              <c:numCache>
                <c:formatCode>General</c:formatCode>
                <c:ptCount val="3"/>
                <c:pt idx="0">
                  <c:v>77</c:v>
                </c:pt>
                <c:pt idx="1">
                  <c:v>116</c:v>
                </c:pt>
                <c:pt idx="2">
                  <c:v>13</c:v>
                </c:pt>
              </c:numCache>
            </c:numRef>
          </c:val>
        </c:ser>
        <c:ser>
          <c:idx val="6"/>
          <c:order val="6"/>
          <c:tx>
            <c:strRef>
              <c:f>Лист1!$H$10</c:f>
              <c:strCache>
                <c:ptCount val="1"/>
                <c:pt idx="0">
                  <c:v>v2c</c:v>
                </c:pt>
              </c:strCache>
            </c:strRef>
          </c:tx>
          <c:cat>
            <c:strRef>
              <c:f>Лист1!$A$11:$A$13</c:f>
              <c:strCache>
                <c:ptCount val="3"/>
                <c:pt idx="0">
                  <c:v>≤3</c:v>
                </c:pt>
                <c:pt idx="1">
                  <c:v>3,1-10</c:v>
                </c:pt>
                <c:pt idx="2">
                  <c:v>10,1-33</c:v>
                </c:pt>
              </c:strCache>
            </c:strRef>
          </c:cat>
          <c:val>
            <c:numRef>
              <c:f>Лист1!$H$11:$H$13</c:f>
              <c:numCache>
                <c:formatCode>General</c:formatCode>
                <c:ptCount val="3"/>
                <c:pt idx="0">
                  <c:v>14</c:v>
                </c:pt>
                <c:pt idx="1">
                  <c:v>32</c:v>
                </c:pt>
                <c:pt idx="2">
                  <c:v>2</c:v>
                </c:pt>
              </c:numCache>
            </c:numRef>
          </c:val>
        </c:ser>
        <c:ser>
          <c:idx val="7"/>
          <c:order val="7"/>
          <c:tx>
            <c:strRef>
              <c:f>Лист1!$I$10</c:f>
              <c:strCache>
                <c:ptCount val="1"/>
                <c:pt idx="0">
                  <c:v>g</c:v>
                </c:pt>
              </c:strCache>
            </c:strRef>
          </c:tx>
          <c:cat>
            <c:strRef>
              <c:f>Лист1!$A$11:$A$13</c:f>
              <c:strCache>
                <c:ptCount val="3"/>
                <c:pt idx="0">
                  <c:v>≤3</c:v>
                </c:pt>
                <c:pt idx="1">
                  <c:v>3,1-10</c:v>
                </c:pt>
                <c:pt idx="2">
                  <c:v>10,1-33</c:v>
                </c:pt>
              </c:strCache>
            </c:strRef>
          </c:cat>
          <c:val>
            <c:numRef>
              <c:f>Лист1!$I$11:$I$13</c:f>
              <c:numCache>
                <c:formatCode>General</c:formatCode>
                <c:ptCount val="3"/>
                <c:pt idx="0">
                  <c:v>0</c:v>
                </c:pt>
                <c:pt idx="1">
                  <c:v>7</c:v>
                </c:pt>
                <c:pt idx="2">
                  <c:v>7</c:v>
                </c:pt>
              </c:numCache>
            </c:numRef>
          </c:val>
        </c:ser>
        <c:ser>
          <c:idx val="8"/>
          <c:order val="8"/>
          <c:tx>
            <c:strRef>
              <c:f>Лист1!$J$10</c:f>
              <c:strCache>
                <c:ptCount val="1"/>
                <c:pt idx="0">
                  <c:v>ss</c:v>
                </c:pt>
              </c:strCache>
            </c:strRef>
          </c:tx>
          <c:cat>
            <c:strRef>
              <c:f>Лист1!$A$11:$A$13</c:f>
              <c:strCache>
                <c:ptCount val="3"/>
                <c:pt idx="0">
                  <c:v>≤3</c:v>
                </c:pt>
                <c:pt idx="1">
                  <c:v>3,1-10</c:v>
                </c:pt>
                <c:pt idx="2">
                  <c:v>10,1-33</c:v>
                </c:pt>
              </c:strCache>
            </c:strRef>
          </c:cat>
          <c:val>
            <c:numRef>
              <c:f>Лист1!$J$11:$J$13</c:f>
              <c:numCache>
                <c:formatCode>General</c:formatCode>
                <c:ptCount val="3"/>
                <c:pt idx="0">
                  <c:v>30</c:v>
                </c:pt>
                <c:pt idx="1">
                  <c:v>61</c:v>
                </c:pt>
                <c:pt idx="2">
                  <c:v>21</c:v>
                </c:pt>
              </c:numCache>
            </c:numRef>
          </c:val>
        </c:ser>
        <c:ser>
          <c:idx val="9"/>
          <c:order val="9"/>
          <c:tx>
            <c:strRef>
              <c:f>Лист1!$K$10</c:f>
              <c:strCache>
                <c:ptCount val="1"/>
                <c:pt idx="0">
                  <c:v>s</c:v>
                </c:pt>
              </c:strCache>
            </c:strRef>
          </c:tx>
          <c:cat>
            <c:strRef>
              <c:f>Лист1!$A$11:$A$13</c:f>
              <c:strCache>
                <c:ptCount val="3"/>
                <c:pt idx="0">
                  <c:v>≤3</c:v>
                </c:pt>
                <c:pt idx="1">
                  <c:v>3,1-10</c:v>
                </c:pt>
                <c:pt idx="2">
                  <c:v>10,1-33</c:v>
                </c:pt>
              </c:strCache>
            </c:strRef>
          </c:cat>
          <c:val>
            <c:numRef>
              <c:f>Лист1!$K$11:$K$13</c:f>
              <c:numCache>
                <c:formatCode>General</c:formatCode>
                <c:ptCount val="3"/>
                <c:pt idx="0">
                  <c:v>16</c:v>
                </c:pt>
                <c:pt idx="1">
                  <c:v>47</c:v>
                </c:pt>
                <c:pt idx="2">
                  <c:v>14</c:v>
                </c:pt>
              </c:numCache>
            </c:numRef>
          </c:val>
        </c:ser>
        <c:dLbls/>
        <c:gapWidth val="64"/>
        <c:overlap val="100"/>
        <c:axId val="152192512"/>
        <c:axId val="152194432"/>
      </c:barChart>
      <c:catAx>
        <c:axId val="15219251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Горизонтальный </a:t>
                </a:r>
                <a:r>
                  <a:rPr lang="ru-RU" dirty="0"/>
                  <a:t>размер талломов, см</a:t>
                </a:r>
              </a:p>
            </c:rich>
          </c:tx>
          <c:layout>
            <c:manualLayout>
              <c:xMode val="edge"/>
              <c:yMode val="edge"/>
              <c:x val="0.21347132064691221"/>
              <c:y val="0.9082366110264477"/>
            </c:manualLayout>
          </c:layout>
        </c:title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152194432"/>
        <c:crosses val="autoZero"/>
        <c:auto val="1"/>
        <c:lblAlgn val="ctr"/>
        <c:lblOffset val="100"/>
      </c:catAx>
      <c:valAx>
        <c:axId val="15219443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Встречаемость талломов</a:t>
                </a:r>
              </a:p>
            </c:rich>
          </c:tx>
          <c:layout>
            <c:manualLayout>
              <c:xMode val="edge"/>
              <c:yMode val="edge"/>
              <c:x val="2.5989175805862845E-2"/>
              <c:y val="0.25901262543155584"/>
            </c:manualLayout>
          </c:layout>
        </c:title>
        <c:numFmt formatCode="0%" sourceLinked="1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152192512"/>
        <c:crosses val="autoZero"/>
        <c:crossBetween val="between"/>
      </c:valAx>
    </c:plotArea>
    <c:legend>
      <c:legendPos val="r"/>
      <c:layout/>
    </c:legend>
    <c:plotVisOnly val="1"/>
    <c:dispBlanksAs val="gap"/>
  </c:chart>
  <c:spPr>
    <a:ln>
      <a:noFill/>
    </a:ln>
  </c:spPr>
  <c:txPr>
    <a:bodyPr/>
    <a:lstStyle/>
    <a:p>
      <a:pPr>
        <a:defRPr sz="1400" b="0" i="0" u="none" strike="noStrike" baseline="0">
          <a:solidFill>
            <a:srgbClr val="000000"/>
          </a:solidFill>
          <a:latin typeface="+mn-lt"/>
          <a:ea typeface="Calibri"/>
          <a:cs typeface="Times New Roman" pitchFamily="18" charset="0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en-US"/>
              <a:t>n=</a:t>
            </a:r>
            <a:r>
              <a:rPr lang="ru-RU"/>
              <a:t>21</a:t>
            </a:r>
            <a:r>
              <a:rPr lang="en-US"/>
              <a:t>0           n=</a:t>
            </a:r>
            <a:r>
              <a:rPr lang="ru-RU"/>
              <a:t>7</a:t>
            </a:r>
            <a:r>
              <a:rPr lang="en-US"/>
              <a:t>2           n=</a:t>
            </a:r>
            <a:r>
              <a:rPr lang="ru-RU"/>
              <a:t>35</a:t>
            </a:r>
          </a:p>
        </c:rich>
      </c:tx>
      <c:layout>
        <c:manualLayout>
          <c:xMode val="edge"/>
          <c:yMode val="edge"/>
          <c:x val="0.29485989549247604"/>
          <c:y val="3.7295908421076919E-2"/>
        </c:manualLayout>
      </c:layout>
    </c:title>
    <c:plotArea>
      <c:layout>
        <c:manualLayout>
          <c:layoutTarget val="inner"/>
          <c:xMode val="edge"/>
          <c:yMode val="edge"/>
          <c:x val="0.2808389063116577"/>
          <c:y val="0.12635207312372668"/>
          <c:w val="0.67138699661467549"/>
          <c:h val="0.68530435821596347"/>
        </c:manualLayout>
      </c:layout>
      <c:barChart>
        <c:barDir val="col"/>
        <c:grouping val="percentStacked"/>
        <c:ser>
          <c:idx val="0"/>
          <c:order val="0"/>
          <c:tx>
            <c:strRef>
              <c:f>Лист1!$B$20</c:f>
              <c:strCache>
                <c:ptCount val="1"/>
                <c:pt idx="0">
                  <c:v>j</c:v>
                </c:pt>
              </c:strCache>
            </c:strRef>
          </c:tx>
          <c:cat>
            <c:strRef>
              <c:f>Лист1!$A$21:$A$23</c:f>
              <c:strCache>
                <c:ptCount val="3"/>
                <c:pt idx="0">
                  <c:v>≤3</c:v>
                </c:pt>
                <c:pt idx="1">
                  <c:v>3,1-10</c:v>
                </c:pt>
                <c:pt idx="2">
                  <c:v>10,1-33</c:v>
                </c:pt>
              </c:strCache>
            </c:strRef>
          </c:cat>
          <c:val>
            <c:numRef>
              <c:f>Лист1!$B$21:$B$23</c:f>
              <c:numCache>
                <c:formatCode>General</c:formatCode>
                <c:ptCount val="3"/>
                <c:pt idx="0">
                  <c:v>18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Лист1!$C$20</c:f>
              <c:strCache>
                <c:ptCount val="1"/>
                <c:pt idx="0">
                  <c:v>im1</c:v>
                </c:pt>
              </c:strCache>
            </c:strRef>
          </c:tx>
          <c:cat>
            <c:strRef>
              <c:f>Лист1!$A$21:$A$23</c:f>
              <c:strCache>
                <c:ptCount val="3"/>
                <c:pt idx="0">
                  <c:v>≤3</c:v>
                </c:pt>
                <c:pt idx="1">
                  <c:v>3,1-10</c:v>
                </c:pt>
                <c:pt idx="2">
                  <c:v>10,1-33</c:v>
                </c:pt>
              </c:strCache>
            </c:strRef>
          </c:cat>
          <c:val>
            <c:numRef>
              <c:f>Лист1!$C$21:$C$23</c:f>
              <c:numCache>
                <c:formatCode>General</c:formatCode>
                <c:ptCount val="3"/>
                <c:pt idx="0">
                  <c:v>55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Лист1!$D$20</c:f>
              <c:strCache>
                <c:ptCount val="1"/>
                <c:pt idx="0">
                  <c:v>im2</c:v>
                </c:pt>
              </c:strCache>
            </c:strRef>
          </c:tx>
          <c:cat>
            <c:strRef>
              <c:f>Лист1!$A$21:$A$23</c:f>
              <c:strCache>
                <c:ptCount val="3"/>
                <c:pt idx="0">
                  <c:v>≤3</c:v>
                </c:pt>
                <c:pt idx="1">
                  <c:v>3,1-10</c:v>
                </c:pt>
                <c:pt idx="2">
                  <c:v>10,1-33</c:v>
                </c:pt>
              </c:strCache>
            </c:strRef>
          </c:cat>
          <c:val>
            <c:numRef>
              <c:f>Лист1!$D$21:$D$23</c:f>
              <c:numCache>
                <c:formatCode>General</c:formatCode>
                <c:ptCount val="3"/>
                <c:pt idx="0">
                  <c:v>74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Лист1!$E$20</c:f>
              <c:strCache>
                <c:ptCount val="1"/>
                <c:pt idx="0">
                  <c:v>v1</c:v>
                </c:pt>
              </c:strCache>
            </c:strRef>
          </c:tx>
          <c:cat>
            <c:strRef>
              <c:f>Лист1!$A$21:$A$23</c:f>
              <c:strCache>
                <c:ptCount val="3"/>
                <c:pt idx="0">
                  <c:v>≤3</c:v>
                </c:pt>
                <c:pt idx="1">
                  <c:v>3,1-10</c:v>
                </c:pt>
                <c:pt idx="2">
                  <c:v>10,1-33</c:v>
                </c:pt>
              </c:strCache>
            </c:strRef>
          </c:cat>
          <c:val>
            <c:numRef>
              <c:f>Лист1!$E$21:$E$23</c:f>
              <c:numCache>
                <c:formatCode>General</c:formatCode>
                <c:ptCount val="3"/>
                <c:pt idx="0">
                  <c:v>13</c:v>
                </c:pt>
                <c:pt idx="1">
                  <c:v>10</c:v>
                </c:pt>
                <c:pt idx="2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Лист1!$F$20</c:f>
              <c:strCache>
                <c:ptCount val="1"/>
                <c:pt idx="0">
                  <c:v>v2a</c:v>
                </c:pt>
              </c:strCache>
            </c:strRef>
          </c:tx>
          <c:cat>
            <c:strRef>
              <c:f>Лист1!$A$21:$A$23</c:f>
              <c:strCache>
                <c:ptCount val="3"/>
                <c:pt idx="0">
                  <c:v>≤3</c:v>
                </c:pt>
                <c:pt idx="1">
                  <c:v>3,1-10</c:v>
                </c:pt>
                <c:pt idx="2">
                  <c:v>10,1-33</c:v>
                </c:pt>
              </c:strCache>
            </c:strRef>
          </c:cat>
          <c:val>
            <c:numRef>
              <c:f>Лист1!$F$21:$F$23</c:f>
              <c:numCache>
                <c:formatCode>General</c:formatCode>
                <c:ptCount val="3"/>
                <c:pt idx="0">
                  <c:v>13</c:v>
                </c:pt>
                <c:pt idx="1">
                  <c:v>6</c:v>
                </c:pt>
                <c:pt idx="2">
                  <c:v>0</c:v>
                </c:pt>
              </c:numCache>
            </c:numRef>
          </c:val>
        </c:ser>
        <c:ser>
          <c:idx val="5"/>
          <c:order val="5"/>
          <c:tx>
            <c:strRef>
              <c:f>Лист1!$G$20</c:f>
              <c:strCache>
                <c:ptCount val="1"/>
                <c:pt idx="0">
                  <c:v>v2b</c:v>
                </c:pt>
              </c:strCache>
            </c:strRef>
          </c:tx>
          <c:cat>
            <c:strRef>
              <c:f>Лист1!$A$21:$A$23</c:f>
              <c:strCache>
                <c:ptCount val="3"/>
                <c:pt idx="0">
                  <c:v>≤3</c:v>
                </c:pt>
                <c:pt idx="1">
                  <c:v>3,1-10</c:v>
                </c:pt>
                <c:pt idx="2">
                  <c:v>10,1-33</c:v>
                </c:pt>
              </c:strCache>
            </c:strRef>
          </c:cat>
          <c:val>
            <c:numRef>
              <c:f>Лист1!$G$21:$G$23</c:f>
              <c:numCache>
                <c:formatCode>General</c:formatCode>
                <c:ptCount val="3"/>
                <c:pt idx="0">
                  <c:v>10</c:v>
                </c:pt>
                <c:pt idx="1">
                  <c:v>22</c:v>
                </c:pt>
                <c:pt idx="2">
                  <c:v>6</c:v>
                </c:pt>
              </c:numCache>
            </c:numRef>
          </c:val>
        </c:ser>
        <c:ser>
          <c:idx val="6"/>
          <c:order val="6"/>
          <c:tx>
            <c:strRef>
              <c:f>Лист1!$H$20</c:f>
              <c:strCache>
                <c:ptCount val="1"/>
                <c:pt idx="0">
                  <c:v>v2c</c:v>
                </c:pt>
              </c:strCache>
            </c:strRef>
          </c:tx>
          <c:cat>
            <c:strRef>
              <c:f>Лист1!$A$21:$A$23</c:f>
              <c:strCache>
                <c:ptCount val="3"/>
                <c:pt idx="0">
                  <c:v>≤3</c:v>
                </c:pt>
                <c:pt idx="1">
                  <c:v>3,1-10</c:v>
                </c:pt>
                <c:pt idx="2">
                  <c:v>10,1-33</c:v>
                </c:pt>
              </c:strCache>
            </c:strRef>
          </c:cat>
          <c:val>
            <c:numRef>
              <c:f>Лист1!$H$21:$H$23</c:f>
              <c:numCache>
                <c:formatCode>General</c:formatCode>
                <c:ptCount val="3"/>
                <c:pt idx="0">
                  <c:v>2</c:v>
                </c:pt>
                <c:pt idx="1">
                  <c:v>3</c:v>
                </c:pt>
                <c:pt idx="2">
                  <c:v>3</c:v>
                </c:pt>
              </c:numCache>
            </c:numRef>
          </c:val>
        </c:ser>
        <c:ser>
          <c:idx val="7"/>
          <c:order val="7"/>
          <c:tx>
            <c:strRef>
              <c:f>Лист1!$I$20</c:f>
              <c:strCache>
                <c:ptCount val="1"/>
                <c:pt idx="0">
                  <c:v>g</c:v>
                </c:pt>
              </c:strCache>
            </c:strRef>
          </c:tx>
          <c:cat>
            <c:strRef>
              <c:f>Лист1!$A$21:$A$23</c:f>
              <c:strCache>
                <c:ptCount val="3"/>
                <c:pt idx="0">
                  <c:v>≤3</c:v>
                </c:pt>
                <c:pt idx="1">
                  <c:v>3,1-10</c:v>
                </c:pt>
                <c:pt idx="2">
                  <c:v>10,1-33</c:v>
                </c:pt>
              </c:strCache>
            </c:strRef>
          </c:cat>
          <c:val>
            <c:numRef>
              <c:f>Лист1!$I$21:$I$23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3</c:v>
                </c:pt>
              </c:numCache>
            </c:numRef>
          </c:val>
        </c:ser>
        <c:ser>
          <c:idx val="8"/>
          <c:order val="8"/>
          <c:tx>
            <c:strRef>
              <c:f>Лист1!$J$20</c:f>
              <c:strCache>
                <c:ptCount val="1"/>
                <c:pt idx="0">
                  <c:v>ss</c:v>
                </c:pt>
              </c:strCache>
            </c:strRef>
          </c:tx>
          <c:cat>
            <c:strRef>
              <c:f>Лист1!$A$21:$A$23</c:f>
              <c:strCache>
                <c:ptCount val="3"/>
                <c:pt idx="0">
                  <c:v>≤3</c:v>
                </c:pt>
                <c:pt idx="1">
                  <c:v>3,1-10</c:v>
                </c:pt>
                <c:pt idx="2">
                  <c:v>10,1-33</c:v>
                </c:pt>
              </c:strCache>
            </c:strRef>
          </c:cat>
          <c:val>
            <c:numRef>
              <c:f>Лист1!$J$21:$J$23</c:f>
              <c:numCache>
                <c:formatCode>General</c:formatCode>
                <c:ptCount val="3"/>
                <c:pt idx="0">
                  <c:v>21</c:v>
                </c:pt>
                <c:pt idx="1">
                  <c:v>25</c:v>
                </c:pt>
                <c:pt idx="2">
                  <c:v>12</c:v>
                </c:pt>
              </c:numCache>
            </c:numRef>
          </c:val>
        </c:ser>
        <c:ser>
          <c:idx val="9"/>
          <c:order val="9"/>
          <c:tx>
            <c:strRef>
              <c:f>Лист1!$K$20</c:f>
              <c:strCache>
                <c:ptCount val="1"/>
                <c:pt idx="0">
                  <c:v>s</c:v>
                </c:pt>
              </c:strCache>
            </c:strRef>
          </c:tx>
          <c:cat>
            <c:strRef>
              <c:f>Лист1!$A$21:$A$23</c:f>
              <c:strCache>
                <c:ptCount val="3"/>
                <c:pt idx="0">
                  <c:v>≤3</c:v>
                </c:pt>
                <c:pt idx="1">
                  <c:v>3,1-10</c:v>
                </c:pt>
                <c:pt idx="2">
                  <c:v>10,1-33</c:v>
                </c:pt>
              </c:strCache>
            </c:strRef>
          </c:cat>
          <c:val>
            <c:numRef>
              <c:f>Лист1!$K$21:$K$23</c:f>
              <c:numCache>
                <c:formatCode>General</c:formatCode>
                <c:ptCount val="3"/>
                <c:pt idx="0">
                  <c:v>4</c:v>
                </c:pt>
                <c:pt idx="1">
                  <c:v>5</c:v>
                </c:pt>
                <c:pt idx="2">
                  <c:v>11</c:v>
                </c:pt>
              </c:numCache>
            </c:numRef>
          </c:val>
        </c:ser>
        <c:dLbls/>
        <c:gapWidth val="64"/>
        <c:overlap val="100"/>
        <c:axId val="152283776"/>
        <c:axId val="152306432"/>
      </c:barChart>
      <c:catAx>
        <c:axId val="15228377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Горизонтальный размер </a:t>
                </a:r>
                <a:r>
                  <a:rPr lang="ru-RU" dirty="0"/>
                  <a:t>талломов, см</a:t>
                </a:r>
              </a:p>
            </c:rich>
          </c:tx>
          <c:layout>
            <c:manualLayout>
              <c:xMode val="edge"/>
              <c:yMode val="edge"/>
              <c:x val="0.18655719472936308"/>
              <c:y val="0.9071384626026876"/>
            </c:manualLayout>
          </c:layout>
        </c:title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152306432"/>
        <c:crosses val="autoZero"/>
        <c:auto val="1"/>
        <c:lblAlgn val="ctr"/>
        <c:lblOffset val="100"/>
      </c:catAx>
      <c:valAx>
        <c:axId val="152306432"/>
        <c:scaling>
          <c:orientation val="minMax"/>
        </c:scaling>
        <c:axPos val="l"/>
        <c:majorGridlines/>
        <c:numFmt formatCode="0%" sourceLinked="1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152283776"/>
        <c:crosses val="autoZero"/>
        <c:crossBetween val="between"/>
      </c:valAx>
    </c:plotArea>
    <c:plotVisOnly val="1"/>
    <c:dispBlanksAs val="gap"/>
  </c:chart>
  <c:spPr>
    <a:ln>
      <a:noFill/>
    </a:ln>
  </c:spPr>
  <c:txPr>
    <a:bodyPr/>
    <a:lstStyle/>
    <a:p>
      <a:pPr>
        <a:defRPr sz="1400" b="0" i="0" u="none" strike="noStrike" baseline="0">
          <a:solidFill>
            <a:srgbClr val="000000"/>
          </a:solidFill>
          <a:latin typeface="+mn-lt"/>
          <a:ea typeface="Calibri"/>
          <a:cs typeface="Times New Roman" pitchFamily="18" charset="0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en-US"/>
              <a:t>n=82</a:t>
            </a:r>
            <a:r>
              <a:rPr lang="ru-RU"/>
              <a:t>2</a:t>
            </a:r>
            <a:r>
              <a:rPr lang="en-US"/>
              <a:t>    </a:t>
            </a:r>
            <a:r>
              <a:rPr lang="ru-RU"/>
              <a:t>  </a:t>
            </a:r>
            <a:r>
              <a:rPr lang="en-US"/>
              <a:t>  </a:t>
            </a:r>
            <a:r>
              <a:rPr lang="ru-RU"/>
              <a:t>       </a:t>
            </a:r>
            <a:r>
              <a:rPr lang="en-US"/>
              <a:t>        </a:t>
            </a:r>
            <a:r>
              <a:rPr lang="ru-RU"/>
              <a:t>        </a:t>
            </a:r>
            <a:r>
              <a:rPr lang="en-US"/>
              <a:t> </a:t>
            </a:r>
            <a:r>
              <a:rPr lang="ru-RU"/>
              <a:t>    </a:t>
            </a:r>
            <a:r>
              <a:rPr lang="en-US"/>
              <a:t>       n=</a:t>
            </a:r>
            <a:r>
              <a:rPr lang="ru-RU"/>
              <a:t>317</a:t>
            </a:r>
            <a:r>
              <a:rPr lang="en-US"/>
              <a:t>                </a:t>
            </a:r>
            <a:endParaRPr lang="ru-RU"/>
          </a:p>
        </c:rich>
      </c:tx>
      <c:layout>
        <c:manualLayout>
          <c:xMode val="edge"/>
          <c:yMode val="edge"/>
          <c:x val="0.2727724063961553"/>
          <c:y val="8.0656917885264412E-2"/>
        </c:manualLayout>
      </c:layout>
    </c:title>
    <c:plotArea>
      <c:layout>
        <c:manualLayout>
          <c:layoutTarget val="inner"/>
          <c:xMode val="edge"/>
          <c:yMode val="edge"/>
          <c:x val="0.13396799859742517"/>
          <c:y val="0.13430387868183138"/>
          <c:w val="0.72743438320209952"/>
          <c:h val="0.65537766112569262"/>
        </c:manualLayout>
      </c:layout>
      <c:barChart>
        <c:barDir val="col"/>
        <c:grouping val="clustered"/>
        <c:ser>
          <c:idx val="0"/>
          <c:order val="0"/>
          <c:tx>
            <c:strRef>
              <c:f>Лист2!$C$9</c:f>
              <c:strCache>
                <c:ptCount val="1"/>
                <c:pt idx="0">
                  <c:v>j</c:v>
                </c:pt>
              </c:strCache>
            </c:strRef>
          </c:tx>
          <c:val>
            <c:numRef>
              <c:f>(Лист2!$C$10;Лист2!$C$12)</c:f>
              <c:numCache>
                <c:formatCode>0</c:formatCode>
                <c:ptCount val="2"/>
                <c:pt idx="0">
                  <c:v>2.0681265206812651</c:v>
                </c:pt>
                <c:pt idx="1">
                  <c:v>5.6782334384858064</c:v>
                </c:pt>
              </c:numCache>
            </c:numRef>
          </c:val>
        </c:ser>
        <c:ser>
          <c:idx val="1"/>
          <c:order val="1"/>
          <c:tx>
            <c:strRef>
              <c:f>Лист2!$D$9</c:f>
              <c:strCache>
                <c:ptCount val="1"/>
                <c:pt idx="0">
                  <c:v>im1</c:v>
                </c:pt>
              </c:strCache>
            </c:strRef>
          </c:tx>
          <c:val>
            <c:numRef>
              <c:f>(Лист2!$D$10;Лист2!$D$12)</c:f>
              <c:numCache>
                <c:formatCode>0</c:formatCode>
                <c:ptCount val="2"/>
                <c:pt idx="0">
                  <c:v>10.340632603406334</c:v>
                </c:pt>
                <c:pt idx="1">
                  <c:v>17.350157728706641</c:v>
                </c:pt>
              </c:numCache>
            </c:numRef>
          </c:val>
        </c:ser>
        <c:ser>
          <c:idx val="2"/>
          <c:order val="2"/>
          <c:tx>
            <c:strRef>
              <c:f>Лист2!$E$9</c:f>
              <c:strCache>
                <c:ptCount val="1"/>
                <c:pt idx="0">
                  <c:v>im2</c:v>
                </c:pt>
              </c:strCache>
            </c:strRef>
          </c:tx>
          <c:val>
            <c:numRef>
              <c:f>(Лист2!$E$10;Лист2!$E$12)</c:f>
              <c:numCache>
                <c:formatCode>0</c:formatCode>
                <c:ptCount val="2"/>
                <c:pt idx="0">
                  <c:v>18.491484184914842</c:v>
                </c:pt>
                <c:pt idx="1">
                  <c:v>23.343848580441627</c:v>
                </c:pt>
              </c:numCache>
            </c:numRef>
          </c:val>
        </c:ser>
        <c:ser>
          <c:idx val="3"/>
          <c:order val="3"/>
          <c:tx>
            <c:strRef>
              <c:f>Лист2!$F$9</c:f>
              <c:strCache>
                <c:ptCount val="1"/>
                <c:pt idx="0">
                  <c:v>v1</c:v>
                </c:pt>
              </c:strCache>
            </c:strRef>
          </c:tx>
          <c:val>
            <c:numRef>
              <c:f>(Лист2!$F$10;Лист2!$F$12)</c:f>
              <c:numCache>
                <c:formatCode>0</c:formatCode>
                <c:ptCount val="2"/>
                <c:pt idx="0">
                  <c:v>2.7980535279805352</c:v>
                </c:pt>
                <c:pt idx="1">
                  <c:v>7.2555205047318623</c:v>
                </c:pt>
              </c:numCache>
            </c:numRef>
          </c:val>
        </c:ser>
        <c:ser>
          <c:idx val="4"/>
          <c:order val="4"/>
          <c:tx>
            <c:strRef>
              <c:f>Лист2!$G$9</c:f>
              <c:strCache>
                <c:ptCount val="1"/>
                <c:pt idx="0">
                  <c:v>v2a</c:v>
                </c:pt>
              </c:strCache>
            </c:strRef>
          </c:tx>
          <c:val>
            <c:numRef>
              <c:f>(Лист2!$G$10;Лист2!$G$12)</c:f>
              <c:numCache>
                <c:formatCode>0</c:formatCode>
                <c:ptCount val="2"/>
                <c:pt idx="0">
                  <c:v>10.705596107055968</c:v>
                </c:pt>
                <c:pt idx="1">
                  <c:v>5.9936908517350158</c:v>
                </c:pt>
              </c:numCache>
            </c:numRef>
          </c:val>
        </c:ser>
        <c:ser>
          <c:idx val="5"/>
          <c:order val="5"/>
          <c:tx>
            <c:strRef>
              <c:f>Лист2!$H$9</c:f>
              <c:strCache>
                <c:ptCount val="1"/>
                <c:pt idx="0">
                  <c:v>v2b</c:v>
                </c:pt>
              </c:strCache>
            </c:strRef>
          </c:tx>
          <c:val>
            <c:numRef>
              <c:f>(Лист2!$H$10;Лист2!$H$12)</c:f>
              <c:numCache>
                <c:formatCode>0</c:formatCode>
                <c:ptCount val="2"/>
                <c:pt idx="0">
                  <c:v>25.060827250608277</c:v>
                </c:pt>
                <c:pt idx="1">
                  <c:v>11.987381703470023</c:v>
                </c:pt>
              </c:numCache>
            </c:numRef>
          </c:val>
        </c:ser>
        <c:ser>
          <c:idx val="6"/>
          <c:order val="6"/>
          <c:tx>
            <c:strRef>
              <c:f>Лист2!$I$9</c:f>
              <c:strCache>
                <c:ptCount val="1"/>
                <c:pt idx="0">
                  <c:v>v2c</c:v>
                </c:pt>
              </c:strCache>
            </c:strRef>
          </c:tx>
          <c:val>
            <c:numRef>
              <c:f>(Лист2!$I$10;Лист2!$I$12)</c:f>
              <c:numCache>
                <c:formatCode>0</c:formatCode>
                <c:ptCount val="2"/>
                <c:pt idx="0">
                  <c:v>5.8394160583941614</c:v>
                </c:pt>
                <c:pt idx="1">
                  <c:v>2.5236593059936907</c:v>
                </c:pt>
              </c:numCache>
            </c:numRef>
          </c:val>
        </c:ser>
        <c:ser>
          <c:idx val="7"/>
          <c:order val="7"/>
          <c:tx>
            <c:strRef>
              <c:f>Лист2!$J$9</c:f>
              <c:strCache>
                <c:ptCount val="1"/>
                <c:pt idx="0">
                  <c:v>g</c:v>
                </c:pt>
              </c:strCache>
            </c:strRef>
          </c:tx>
          <c:val>
            <c:numRef>
              <c:f>(Лист2!$J$10;Лист2!$J$12)</c:f>
              <c:numCache>
                <c:formatCode>0</c:formatCode>
                <c:ptCount val="2"/>
                <c:pt idx="0">
                  <c:v>1.703163017031629</c:v>
                </c:pt>
                <c:pt idx="1">
                  <c:v>1.2618296529968438</c:v>
                </c:pt>
              </c:numCache>
            </c:numRef>
          </c:val>
        </c:ser>
        <c:ser>
          <c:idx val="8"/>
          <c:order val="8"/>
          <c:tx>
            <c:strRef>
              <c:f>Лист2!$K$9</c:f>
              <c:strCache>
                <c:ptCount val="1"/>
                <c:pt idx="0">
                  <c:v>ss</c:v>
                </c:pt>
              </c:strCache>
            </c:strRef>
          </c:tx>
          <c:val>
            <c:numRef>
              <c:f>(Лист2!$K$10;Лист2!$K$12)</c:f>
              <c:numCache>
                <c:formatCode>0</c:formatCode>
                <c:ptCount val="2"/>
                <c:pt idx="0">
                  <c:v>13.625304136253042</c:v>
                </c:pt>
                <c:pt idx="1">
                  <c:v>18.296529968454259</c:v>
                </c:pt>
              </c:numCache>
            </c:numRef>
          </c:val>
        </c:ser>
        <c:ser>
          <c:idx val="9"/>
          <c:order val="9"/>
          <c:tx>
            <c:strRef>
              <c:f>Лист2!$L$9</c:f>
              <c:strCache>
                <c:ptCount val="1"/>
                <c:pt idx="0">
                  <c:v>s</c:v>
                </c:pt>
              </c:strCache>
            </c:strRef>
          </c:tx>
          <c:val>
            <c:numRef>
              <c:f>(Лист2!$L$10;Лист2!$L$12)</c:f>
              <c:numCache>
                <c:formatCode>0</c:formatCode>
                <c:ptCount val="2"/>
                <c:pt idx="0">
                  <c:v>9.3673965936739751</c:v>
                </c:pt>
                <c:pt idx="1">
                  <c:v>6.3091482649842305</c:v>
                </c:pt>
              </c:numCache>
            </c:numRef>
          </c:val>
        </c:ser>
        <c:dLbls/>
        <c:axId val="152393984"/>
        <c:axId val="152404352"/>
      </c:barChart>
      <c:catAx>
        <c:axId val="15239398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Район исследования</a:t>
                </a:r>
              </a:p>
            </c:rich>
          </c:tx>
          <c:layout>
            <c:manualLayout>
              <c:xMode val="edge"/>
              <c:yMode val="edge"/>
              <c:x val="0.37096091868673586"/>
              <c:y val="0.91108778069407992"/>
            </c:manualLayout>
          </c:layout>
        </c:title>
        <c:numFmt formatCode="General" sourceLinked="1"/>
        <c:maj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152404352"/>
        <c:crosses val="autoZero"/>
        <c:auto val="1"/>
        <c:lblAlgn val="ctr"/>
        <c:lblOffset val="100"/>
      </c:catAx>
      <c:valAx>
        <c:axId val="152404352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Встречаемость талломов, %</a:t>
                </a:r>
              </a:p>
            </c:rich>
          </c:tx>
          <c:layout>
            <c:manualLayout>
              <c:xMode val="edge"/>
              <c:yMode val="edge"/>
              <c:x val="1.724136152921946E-2"/>
              <c:y val="0.20217972753405813"/>
            </c:manualLayout>
          </c:layout>
        </c:title>
        <c:numFmt formatCode="0" sourceLinked="1"/>
        <c:maj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152393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726451433256459"/>
          <c:y val="9.8713660792401042E-2"/>
          <c:w val="0.11273551317257938"/>
          <c:h val="0.71806024246969191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+mn-lt"/>
          <a:ea typeface="Calibri"/>
          <a:cs typeface="Times New Roman" pitchFamily="18" charset="0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Лист3!$B$19</c:f>
              <c:strCache>
                <c:ptCount val="1"/>
                <c:pt idx="0">
                  <c:v>1</c:v>
                </c:pt>
              </c:strCache>
            </c:strRef>
          </c:tx>
          <c:cat>
            <c:strRef>
              <c:f>Лист3!$A$5:$A$14</c:f>
              <c:strCache>
                <c:ptCount val="10"/>
                <c:pt idx="0">
                  <c:v>j</c:v>
                </c:pt>
                <c:pt idx="1">
                  <c:v>im1</c:v>
                </c:pt>
                <c:pt idx="2">
                  <c:v>im2</c:v>
                </c:pt>
                <c:pt idx="3">
                  <c:v>v1</c:v>
                </c:pt>
                <c:pt idx="4">
                  <c:v>v2a</c:v>
                </c:pt>
                <c:pt idx="5">
                  <c:v>v2b</c:v>
                </c:pt>
                <c:pt idx="6">
                  <c:v>v2c</c:v>
                </c:pt>
                <c:pt idx="7">
                  <c:v>g</c:v>
                </c:pt>
                <c:pt idx="8">
                  <c:v>ss</c:v>
                </c:pt>
                <c:pt idx="9">
                  <c:v>s</c:v>
                </c:pt>
              </c:strCache>
            </c:strRef>
          </c:cat>
          <c:val>
            <c:numRef>
              <c:f>Лист3!$B$20:$B$29</c:f>
              <c:numCache>
                <c:formatCode>0.0</c:formatCode>
                <c:ptCount val="10"/>
                <c:pt idx="0">
                  <c:v>0.29564705882352926</c:v>
                </c:pt>
                <c:pt idx="1">
                  <c:v>1.6128914728682162</c:v>
                </c:pt>
                <c:pt idx="2">
                  <c:v>5.2467035216245703</c:v>
                </c:pt>
                <c:pt idx="3">
                  <c:v>6.8497551434073181</c:v>
                </c:pt>
                <c:pt idx="4">
                  <c:v>3.9422990201180603</c:v>
                </c:pt>
                <c:pt idx="5">
                  <c:v>5.6714350078122875</c:v>
                </c:pt>
                <c:pt idx="6">
                  <c:v>2.6965999336675366</c:v>
                </c:pt>
                <c:pt idx="7">
                  <c:v>3.3778354722345791</c:v>
                </c:pt>
                <c:pt idx="8">
                  <c:v>13.19009758128227</c:v>
                </c:pt>
                <c:pt idx="9">
                  <c:v>25.861381615813581</c:v>
                </c:pt>
              </c:numCache>
            </c:numRef>
          </c:val>
        </c:ser>
        <c:ser>
          <c:idx val="1"/>
          <c:order val="1"/>
          <c:tx>
            <c:strRef>
              <c:f>Лист3!$B$4</c:f>
              <c:strCache>
                <c:ptCount val="1"/>
                <c:pt idx="0">
                  <c:v>2</c:v>
                </c:pt>
              </c:strCache>
            </c:strRef>
          </c:tx>
          <c:cat>
            <c:strRef>
              <c:f>Лист3!$A$5:$A$14</c:f>
              <c:strCache>
                <c:ptCount val="10"/>
                <c:pt idx="0">
                  <c:v>j</c:v>
                </c:pt>
                <c:pt idx="1">
                  <c:v>im1</c:v>
                </c:pt>
                <c:pt idx="2">
                  <c:v>im2</c:v>
                </c:pt>
                <c:pt idx="3">
                  <c:v>v1</c:v>
                </c:pt>
                <c:pt idx="4">
                  <c:v>v2a</c:v>
                </c:pt>
                <c:pt idx="5">
                  <c:v>v2b</c:v>
                </c:pt>
                <c:pt idx="6">
                  <c:v>v2c</c:v>
                </c:pt>
                <c:pt idx="7">
                  <c:v>g</c:v>
                </c:pt>
                <c:pt idx="8">
                  <c:v>ss</c:v>
                </c:pt>
                <c:pt idx="9">
                  <c:v>s</c:v>
                </c:pt>
              </c:strCache>
            </c:strRef>
          </c:cat>
          <c:val>
            <c:numRef>
              <c:f>Лист3!$B$5:$B$14</c:f>
              <c:numCache>
                <c:formatCode>0.0</c:formatCode>
                <c:ptCount val="10"/>
                <c:pt idx="0">
                  <c:v>1.4556878306878305</c:v>
                </c:pt>
                <c:pt idx="1">
                  <c:v>6.6904950484391579</c:v>
                </c:pt>
                <c:pt idx="2">
                  <c:v>1.8238323388323376</c:v>
                </c:pt>
                <c:pt idx="3">
                  <c:v>1.6776604554865424</c:v>
                </c:pt>
                <c:pt idx="4">
                  <c:v>5.689941354131328</c:v>
                </c:pt>
                <c:pt idx="5">
                  <c:v>3.2233242414854195</c:v>
                </c:pt>
                <c:pt idx="6">
                  <c:v>1.713177477073754</c:v>
                </c:pt>
                <c:pt idx="7">
                  <c:v>4.1028519909272383</c:v>
                </c:pt>
                <c:pt idx="8">
                  <c:v>17.01183369649647</c:v>
                </c:pt>
                <c:pt idx="9">
                  <c:v>24.253297746003931</c:v>
                </c:pt>
              </c:numCache>
            </c:numRef>
          </c:val>
        </c:ser>
        <c:dLbls/>
        <c:axId val="115954048"/>
        <c:axId val="115955968"/>
      </c:barChart>
      <c:catAx>
        <c:axId val="11595404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Онтогенетические состояния</a:t>
                </a:r>
              </a:p>
            </c:rich>
          </c:tx>
          <c:layout/>
        </c:title>
        <c:majorTickMark val="none"/>
        <c:tickLblPos val="nextTo"/>
        <c:crossAx val="115955968"/>
        <c:crossesAt val="0"/>
        <c:auto val="1"/>
        <c:lblAlgn val="ctr"/>
        <c:lblOffset val="100"/>
      </c:catAx>
      <c:valAx>
        <c:axId val="11595596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%</a:t>
                </a:r>
              </a:p>
            </c:rich>
          </c:tx>
          <c:layout/>
        </c:title>
        <c:numFmt formatCode="0" sourceLinked="0"/>
        <c:tickLblPos val="nextTo"/>
        <c:crossAx val="115954048"/>
        <c:crosses val="autoZero"/>
        <c:crossBetween val="between"/>
      </c:valAx>
    </c:plotArea>
    <c:legend>
      <c:legendPos val="r"/>
      <c:layout/>
    </c:legend>
    <c:plotVisOnly val="1"/>
    <c:dispBlanksAs val="gap"/>
  </c:chart>
  <c:spPr>
    <a:ln>
      <a:noFill/>
    </a:ln>
  </c:spPr>
  <c:txPr>
    <a:bodyPr/>
    <a:lstStyle/>
    <a:p>
      <a:pPr>
        <a:defRPr sz="16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8232782458901622"/>
          <c:y val="0.11019125894224314"/>
          <c:w val="0.71157412744798276"/>
          <c:h val="0.60395735014950058"/>
        </c:manualLayout>
      </c:layout>
      <c:barChart>
        <c:barDir val="col"/>
        <c:grouping val="clustered"/>
        <c:ser>
          <c:idx val="0"/>
          <c:order val="0"/>
          <c:tx>
            <c:strRef>
              <c:f>Лист3!$C$19</c:f>
              <c:strCache>
                <c:ptCount val="1"/>
                <c:pt idx="0">
                  <c:v>1</c:v>
                </c:pt>
              </c:strCache>
            </c:strRef>
          </c:tx>
          <c:cat>
            <c:strRef>
              <c:f>Лист3!$A$5:$A$14</c:f>
              <c:strCache>
                <c:ptCount val="10"/>
                <c:pt idx="0">
                  <c:v>j</c:v>
                </c:pt>
                <c:pt idx="1">
                  <c:v>im1</c:v>
                </c:pt>
                <c:pt idx="2">
                  <c:v>im2</c:v>
                </c:pt>
                <c:pt idx="3">
                  <c:v>v1</c:v>
                </c:pt>
                <c:pt idx="4">
                  <c:v>v2a</c:v>
                </c:pt>
                <c:pt idx="5">
                  <c:v>v2b</c:v>
                </c:pt>
                <c:pt idx="6">
                  <c:v>v2c</c:v>
                </c:pt>
                <c:pt idx="7">
                  <c:v>g</c:v>
                </c:pt>
                <c:pt idx="8">
                  <c:v>ss</c:v>
                </c:pt>
                <c:pt idx="9">
                  <c:v>s</c:v>
                </c:pt>
              </c:strCache>
            </c:strRef>
          </c:cat>
          <c:val>
            <c:numRef>
              <c:f>Лист3!$C$20:$C$29</c:f>
              <c:numCache>
                <c:formatCode>0.0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2.6315789473684214E-3</c:v>
                </c:pt>
                <c:pt idx="3">
                  <c:v>0</c:v>
                </c:pt>
                <c:pt idx="4">
                  <c:v>4.5242393837461075</c:v>
                </c:pt>
                <c:pt idx="5">
                  <c:v>2.6975801336602578</c:v>
                </c:pt>
                <c:pt idx="6">
                  <c:v>2.5673395683767293</c:v>
                </c:pt>
                <c:pt idx="7">
                  <c:v>2.6225622891126892</c:v>
                </c:pt>
                <c:pt idx="8">
                  <c:v>3.8652798091820388</c:v>
                </c:pt>
                <c:pt idx="9">
                  <c:v>3.9435982758438106</c:v>
                </c:pt>
              </c:numCache>
            </c:numRef>
          </c:val>
        </c:ser>
        <c:ser>
          <c:idx val="1"/>
          <c:order val="1"/>
          <c:tx>
            <c:strRef>
              <c:f>Лист3!$C$4</c:f>
              <c:strCache>
                <c:ptCount val="1"/>
                <c:pt idx="0">
                  <c:v>2</c:v>
                </c:pt>
              </c:strCache>
            </c:strRef>
          </c:tx>
          <c:cat>
            <c:strRef>
              <c:f>Лист3!$A$5:$A$14</c:f>
              <c:strCache>
                <c:ptCount val="10"/>
                <c:pt idx="0">
                  <c:v>j</c:v>
                </c:pt>
                <c:pt idx="1">
                  <c:v>im1</c:v>
                </c:pt>
                <c:pt idx="2">
                  <c:v>im2</c:v>
                </c:pt>
                <c:pt idx="3">
                  <c:v>v1</c:v>
                </c:pt>
                <c:pt idx="4">
                  <c:v>v2a</c:v>
                </c:pt>
                <c:pt idx="5">
                  <c:v>v2b</c:v>
                </c:pt>
                <c:pt idx="6">
                  <c:v>v2c</c:v>
                </c:pt>
                <c:pt idx="7">
                  <c:v>g</c:v>
                </c:pt>
                <c:pt idx="8">
                  <c:v>ss</c:v>
                </c:pt>
                <c:pt idx="9">
                  <c:v>s</c:v>
                </c:pt>
              </c:strCache>
            </c:strRef>
          </c:cat>
          <c:val>
            <c:numRef>
              <c:f>Лист3!$C$5:$C$14</c:f>
              <c:numCache>
                <c:formatCode>0.0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0">
                  <c:v>2.9063092350019304E-2</c:v>
                </c:pt>
                <c:pt idx="5">
                  <c:v>0.22569735349908121</c:v>
                </c:pt>
                <c:pt idx="6">
                  <c:v>0.21188203049905183</c:v>
                </c:pt>
                <c:pt idx="7">
                  <c:v>0.49153966627610968</c:v>
                </c:pt>
                <c:pt idx="8">
                  <c:v>0.62124314480509601</c:v>
                </c:pt>
                <c:pt idx="9">
                  <c:v>1.5681975678838078</c:v>
                </c:pt>
              </c:numCache>
            </c:numRef>
          </c:val>
        </c:ser>
        <c:dLbls/>
        <c:axId val="152509056"/>
        <c:axId val="152519424"/>
      </c:barChart>
      <c:catAx>
        <c:axId val="15250905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Онтогенетические состояния</a:t>
                </a:r>
              </a:p>
            </c:rich>
          </c:tx>
          <c:layout/>
        </c:title>
        <c:majorTickMark val="none"/>
        <c:tickLblPos val="nextTo"/>
        <c:crossAx val="152519424"/>
        <c:crosses val="autoZero"/>
        <c:auto val="1"/>
        <c:lblAlgn val="ctr"/>
        <c:lblOffset val="100"/>
      </c:catAx>
      <c:valAx>
        <c:axId val="15251942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Относительная площадь </a:t>
                </a:r>
                <a:r>
                  <a:rPr lang="ru-RU" dirty="0" err="1" smtClean="0"/>
                  <a:t>соредиев</a:t>
                </a:r>
                <a:r>
                  <a:rPr lang="ru-RU" dirty="0" smtClean="0"/>
                  <a:t>, %</a:t>
                </a:r>
                <a:endParaRPr lang="ru-RU" dirty="0"/>
              </a:p>
            </c:rich>
          </c:tx>
          <c:layout>
            <c:manualLayout>
              <c:xMode val="edge"/>
              <c:yMode val="edge"/>
              <c:x val="1.3492804341582145E-2"/>
              <c:y val="0.14086417934239193"/>
            </c:manualLayout>
          </c:layout>
        </c:title>
        <c:numFmt formatCode="0.0" sourceLinked="1"/>
        <c:tickLblPos val="nextTo"/>
        <c:crossAx val="152509056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4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Лист3!$D$19</c:f>
              <c:strCache>
                <c:ptCount val="1"/>
                <c:pt idx="0">
                  <c:v>1</c:v>
                </c:pt>
              </c:strCache>
            </c:strRef>
          </c:tx>
          <c:cat>
            <c:strRef>
              <c:f>Лист3!$A$5:$A$14</c:f>
              <c:strCache>
                <c:ptCount val="10"/>
                <c:pt idx="0">
                  <c:v>j</c:v>
                </c:pt>
                <c:pt idx="1">
                  <c:v>im1</c:v>
                </c:pt>
                <c:pt idx="2">
                  <c:v>im2</c:v>
                </c:pt>
                <c:pt idx="3">
                  <c:v>v1</c:v>
                </c:pt>
                <c:pt idx="4">
                  <c:v>v2a</c:v>
                </c:pt>
                <c:pt idx="5">
                  <c:v>v2b</c:v>
                </c:pt>
                <c:pt idx="6">
                  <c:v>v2c</c:v>
                </c:pt>
                <c:pt idx="7">
                  <c:v>g</c:v>
                </c:pt>
                <c:pt idx="8">
                  <c:v>ss</c:v>
                </c:pt>
                <c:pt idx="9">
                  <c:v>s</c:v>
                </c:pt>
              </c:strCache>
            </c:strRef>
          </c:cat>
          <c:val>
            <c:numRef>
              <c:f>Лист3!$D$20:$D$29</c:f>
              <c:numCache>
                <c:formatCode>0.0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2.3754350918528586</c:v>
                </c:pt>
                <c:pt idx="6">
                  <c:v>1.9692773450504739</c:v>
                </c:pt>
                <c:pt idx="7">
                  <c:v>2.3111775880652603</c:v>
                </c:pt>
                <c:pt idx="8">
                  <c:v>2.7734635369665779</c:v>
                </c:pt>
                <c:pt idx="9">
                  <c:v>3.2849177201405912</c:v>
                </c:pt>
              </c:numCache>
            </c:numRef>
          </c:val>
        </c:ser>
        <c:ser>
          <c:idx val="1"/>
          <c:order val="1"/>
          <c:tx>
            <c:strRef>
              <c:f>Лист3!$D$4</c:f>
              <c:strCache>
                <c:ptCount val="1"/>
                <c:pt idx="0">
                  <c:v>2</c:v>
                </c:pt>
              </c:strCache>
            </c:strRef>
          </c:tx>
          <c:cat>
            <c:strRef>
              <c:f>Лист3!$A$5:$A$14</c:f>
              <c:strCache>
                <c:ptCount val="10"/>
                <c:pt idx="0">
                  <c:v>j</c:v>
                </c:pt>
                <c:pt idx="1">
                  <c:v>im1</c:v>
                </c:pt>
                <c:pt idx="2">
                  <c:v>im2</c:v>
                </c:pt>
                <c:pt idx="3">
                  <c:v>v1</c:v>
                </c:pt>
                <c:pt idx="4">
                  <c:v>v2a</c:v>
                </c:pt>
                <c:pt idx="5">
                  <c:v>v2b</c:v>
                </c:pt>
                <c:pt idx="6">
                  <c:v>v2c</c:v>
                </c:pt>
                <c:pt idx="7">
                  <c:v>g</c:v>
                </c:pt>
                <c:pt idx="8">
                  <c:v>ss</c:v>
                </c:pt>
                <c:pt idx="9">
                  <c:v>s</c:v>
                </c:pt>
              </c:strCache>
            </c:strRef>
          </c:cat>
          <c:val>
            <c:numRef>
              <c:f>Лист3!$D$5:$D$14</c:f>
              <c:numCache>
                <c:formatCode>0.0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0.12233815918927163</c:v>
                </c:pt>
                <c:pt idx="6">
                  <c:v>0.15019467825318886</c:v>
                </c:pt>
                <c:pt idx="7">
                  <c:v>0.30611065596230685</c:v>
                </c:pt>
                <c:pt idx="8">
                  <c:v>0.65074430512091985</c:v>
                </c:pt>
                <c:pt idx="9">
                  <c:v>1.1422846270187754</c:v>
                </c:pt>
              </c:numCache>
            </c:numRef>
          </c:val>
        </c:ser>
        <c:dLbls/>
        <c:axId val="152549248"/>
        <c:axId val="152698880"/>
      </c:barChart>
      <c:catAx>
        <c:axId val="15254924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Онтогенетические состояния</a:t>
                </a:r>
              </a:p>
            </c:rich>
          </c:tx>
          <c:layout/>
        </c:title>
        <c:majorTickMark val="none"/>
        <c:tickLblPos val="nextTo"/>
        <c:crossAx val="152698880"/>
        <c:crosses val="autoZero"/>
        <c:auto val="1"/>
        <c:lblAlgn val="ctr"/>
        <c:lblOffset val="100"/>
      </c:catAx>
      <c:valAx>
        <c:axId val="15269888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Относительная площадь </a:t>
                </a:r>
                <a:r>
                  <a:rPr lang="ru-RU" dirty="0" err="1" smtClean="0"/>
                  <a:t>изидиев</a:t>
                </a:r>
                <a:r>
                  <a:rPr lang="ru-RU" dirty="0" smtClean="0"/>
                  <a:t>, %</a:t>
                </a:r>
                <a:endParaRPr lang="ru-RU" dirty="0"/>
              </a:p>
            </c:rich>
          </c:tx>
          <c:layout/>
        </c:title>
        <c:numFmt formatCode="0.0" sourceLinked="1"/>
        <c:tickLblPos val="nextTo"/>
        <c:crossAx val="152549248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4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4867807235109196"/>
          <c:y val="4.3123408138298937E-2"/>
          <c:w val="0.77202315700674662"/>
          <c:h val="0.77041669173535476"/>
        </c:manualLayout>
      </c:layout>
      <c:barChart>
        <c:barDir val="col"/>
        <c:grouping val="clustered"/>
        <c:ser>
          <c:idx val="1"/>
          <c:order val="0"/>
          <c:tx>
            <c:strRef>
              <c:f>Лист3!$E$19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chemeClr val="accent1"/>
            </a:solidFill>
          </c:spPr>
          <c:cat>
            <c:strRef>
              <c:f>Лист3!$A$20:$A$29</c:f>
              <c:strCache>
                <c:ptCount val="10"/>
                <c:pt idx="0">
                  <c:v>j</c:v>
                </c:pt>
                <c:pt idx="1">
                  <c:v>im1</c:v>
                </c:pt>
                <c:pt idx="2">
                  <c:v>im2</c:v>
                </c:pt>
                <c:pt idx="3">
                  <c:v>v1</c:v>
                </c:pt>
                <c:pt idx="4">
                  <c:v>v2a</c:v>
                </c:pt>
                <c:pt idx="5">
                  <c:v>v2b</c:v>
                </c:pt>
                <c:pt idx="6">
                  <c:v>v2c</c:v>
                </c:pt>
                <c:pt idx="7">
                  <c:v>g</c:v>
                </c:pt>
                <c:pt idx="8">
                  <c:v>ss</c:v>
                </c:pt>
                <c:pt idx="9">
                  <c:v>s</c:v>
                </c:pt>
              </c:strCache>
            </c:strRef>
          </c:cat>
          <c:val>
            <c:numRef>
              <c:f>Лист3!$E$20:$E$29</c:f>
              <c:numCache>
                <c:formatCode>0.0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5.0607287449392724E-4</c:v>
                </c:pt>
                <c:pt idx="3">
                  <c:v>0</c:v>
                </c:pt>
                <c:pt idx="4">
                  <c:v>0</c:v>
                </c:pt>
                <c:pt idx="5">
                  <c:v>9.3126127699202655E-5</c:v>
                </c:pt>
                <c:pt idx="6">
                  <c:v>3.1435818077209152</c:v>
                </c:pt>
                <c:pt idx="7">
                  <c:v>6.0907494405031369E-2</c:v>
                </c:pt>
                <c:pt idx="8">
                  <c:v>0.30535171119248311</c:v>
                </c:pt>
                <c:pt idx="9">
                  <c:v>0.22559694912125625</c:v>
                </c:pt>
              </c:numCache>
            </c:numRef>
          </c:val>
        </c:ser>
        <c:ser>
          <c:idx val="0"/>
          <c:order val="1"/>
          <c:tx>
            <c:strRef>
              <c:f>Лист3!$E$4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2"/>
            </a:solidFill>
          </c:spPr>
          <c:cat>
            <c:strRef>
              <c:f>Лист3!$A$20:$A$29</c:f>
              <c:strCache>
                <c:ptCount val="10"/>
                <c:pt idx="0">
                  <c:v>j</c:v>
                </c:pt>
                <c:pt idx="1">
                  <c:v>im1</c:v>
                </c:pt>
                <c:pt idx="2">
                  <c:v>im2</c:v>
                </c:pt>
                <c:pt idx="3">
                  <c:v>v1</c:v>
                </c:pt>
                <c:pt idx="4">
                  <c:v>v2a</c:v>
                </c:pt>
                <c:pt idx="5">
                  <c:v>v2b</c:v>
                </c:pt>
                <c:pt idx="6">
                  <c:v>v2c</c:v>
                </c:pt>
                <c:pt idx="7">
                  <c:v>g</c:v>
                </c:pt>
                <c:pt idx="8">
                  <c:v>ss</c:v>
                </c:pt>
                <c:pt idx="9">
                  <c:v>s</c:v>
                </c:pt>
              </c:strCache>
            </c:strRef>
          </c:cat>
          <c:val>
            <c:numRef>
              <c:f>Лист3!$E$5:$E$14</c:f>
              <c:numCache>
                <c:formatCode>0.0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1.9698375353960462</c:v>
                </c:pt>
                <c:pt idx="7">
                  <c:v>6.7204301075268818E-3</c:v>
                </c:pt>
                <c:pt idx="8">
                  <c:v>3.7691042957700163E-2</c:v>
                </c:pt>
                <c:pt idx="9">
                  <c:v>1.9874631268436579E-2</c:v>
                </c:pt>
              </c:numCache>
            </c:numRef>
          </c:val>
        </c:ser>
        <c:dLbls/>
        <c:axId val="152741760"/>
        <c:axId val="152752128"/>
      </c:barChart>
      <c:catAx>
        <c:axId val="15274176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Онтогенетические состояния</a:t>
                </a:r>
              </a:p>
            </c:rich>
          </c:tx>
          <c:layout>
            <c:manualLayout>
              <c:xMode val="edge"/>
              <c:yMode val="edge"/>
              <c:x val="0.37608675474574754"/>
              <c:y val="0.92012037984076356"/>
            </c:manualLayout>
          </c:layout>
        </c:title>
        <c:majorTickMark val="none"/>
        <c:tickLblPos val="nextTo"/>
        <c:crossAx val="152752128"/>
        <c:crosses val="autoZero"/>
        <c:auto val="1"/>
        <c:lblAlgn val="ctr"/>
        <c:lblOffset val="100"/>
      </c:catAx>
      <c:valAx>
        <c:axId val="15275212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Относительная</a:t>
                </a:r>
                <a:r>
                  <a:rPr lang="ru-RU" baseline="0" dirty="0" smtClean="0"/>
                  <a:t> площадь </a:t>
                </a:r>
                <a:r>
                  <a:rPr lang="ru-RU" baseline="0" dirty="0" err="1" smtClean="0"/>
                  <a:t>лобулей</a:t>
                </a:r>
                <a:r>
                  <a:rPr lang="ru-RU" baseline="0" dirty="0" smtClean="0"/>
                  <a:t>, </a:t>
                </a:r>
                <a:r>
                  <a:rPr lang="ru-RU" dirty="0" smtClean="0"/>
                  <a:t>%</a:t>
                </a:r>
                <a:endParaRPr lang="ru-RU" dirty="0"/>
              </a:p>
            </c:rich>
          </c:tx>
          <c:layout>
            <c:manualLayout>
              <c:xMode val="edge"/>
              <c:yMode val="edge"/>
              <c:x val="4.0106261684501446E-2"/>
              <c:y val="7.7756051581332863E-2"/>
            </c:manualLayout>
          </c:layout>
        </c:title>
        <c:numFmt formatCode="0.0" sourceLinked="1"/>
        <c:tickLblPos val="nextTo"/>
        <c:crossAx val="152741760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400"/>
      </a:pPr>
      <a:endParaRPr lang="ru-RU"/>
    </a:p>
  </c:txPr>
  <c:externalData r:id="rId1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0.10526</cdr:x>
      <cdr:y>0.84848</cdr:y>
    </cdr:from>
    <cdr:to>
      <cdr:x>0.95789</cdr:x>
      <cdr:y>0.95183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720080" y="4032448"/>
          <a:ext cx="5832648" cy="491170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3BB3-1D9A-40AD-8E54-A7A2C1B4F92C}" type="datetimeFigureOut">
              <a:rPr lang="ru-RU" smtClean="0"/>
              <a:pPr/>
              <a:t>10.09.2019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79F68-0921-42F3-8B5D-0C59888BDB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74164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3BB3-1D9A-40AD-8E54-A7A2C1B4F92C}" type="datetimeFigureOut">
              <a:rPr lang="ru-RU" smtClean="0"/>
              <a:pPr/>
              <a:t>10.09.2019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79F68-0921-42F3-8B5D-0C59888BDB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78652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3BB3-1D9A-40AD-8E54-A7A2C1B4F92C}" type="datetimeFigureOut">
              <a:rPr lang="ru-RU" smtClean="0"/>
              <a:pPr/>
              <a:t>10.09.2019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79F68-0921-42F3-8B5D-0C59888BDB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3594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3BB3-1D9A-40AD-8E54-A7A2C1B4F92C}" type="datetimeFigureOut">
              <a:rPr lang="ru-RU" smtClean="0"/>
              <a:pPr/>
              <a:t>10.09.2019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79F68-0921-42F3-8B5D-0C59888BDB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46378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3BB3-1D9A-40AD-8E54-A7A2C1B4F92C}" type="datetimeFigureOut">
              <a:rPr lang="ru-RU" smtClean="0"/>
              <a:pPr/>
              <a:t>10.09.2019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79F68-0921-42F3-8B5D-0C59888BDB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49405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3BB3-1D9A-40AD-8E54-A7A2C1B4F92C}" type="datetimeFigureOut">
              <a:rPr lang="ru-RU" smtClean="0"/>
              <a:pPr/>
              <a:t>10.09.2019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79F68-0921-42F3-8B5D-0C59888BDB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47422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3BB3-1D9A-40AD-8E54-A7A2C1B4F92C}" type="datetimeFigureOut">
              <a:rPr lang="ru-RU" smtClean="0"/>
              <a:pPr/>
              <a:t>10.09.2019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79F68-0921-42F3-8B5D-0C59888BDB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48988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3BB3-1D9A-40AD-8E54-A7A2C1B4F92C}" type="datetimeFigureOut">
              <a:rPr lang="ru-RU" smtClean="0"/>
              <a:pPr/>
              <a:t>10.09.2019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79F68-0921-42F3-8B5D-0C59888BDB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0131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3BB3-1D9A-40AD-8E54-A7A2C1B4F92C}" type="datetimeFigureOut">
              <a:rPr lang="ru-RU" smtClean="0"/>
              <a:pPr/>
              <a:t>10.09.2019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79F68-0921-42F3-8B5D-0C59888BDB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5717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3BB3-1D9A-40AD-8E54-A7A2C1B4F92C}" type="datetimeFigureOut">
              <a:rPr lang="ru-RU" smtClean="0"/>
              <a:pPr/>
              <a:t>10.09.2019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79F68-0921-42F3-8B5D-0C59888BDB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0195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3BB3-1D9A-40AD-8E54-A7A2C1B4F92C}" type="datetimeFigureOut">
              <a:rPr lang="ru-RU" smtClean="0"/>
              <a:pPr/>
              <a:t>10.09.2019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79F68-0921-42F3-8B5D-0C59888BDB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38178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C3BB3-1D9A-40AD-8E54-A7A2C1B4F92C}" type="datetimeFigureOut">
              <a:rPr lang="ru-RU" smtClean="0"/>
              <a:pPr/>
              <a:t>10.09.2019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79F68-0921-42F3-8B5D-0C59888BDB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84812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6675" y="1268760"/>
            <a:ext cx="7772400" cy="2448271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СОСТОЯНИЕ ПОПУЛЯЦИИ ЭПИФИТНОГО ЛИШАЙНИКА LOBARIA PULMONARIA (L.) HOFFM. В РЕСПУБЛИКЕ КОМИ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3728" y="4869160"/>
            <a:ext cx="6400800" cy="14401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altLang="ru-RU" sz="2000" dirty="0" smtClean="0">
                <a:solidFill>
                  <a:srgbClr val="000000"/>
                </a:solidFill>
                <a:latin typeface="+mj-lt"/>
                <a:ea typeface="Verdana" pitchFamily="34" charset="0"/>
                <a:cs typeface="Verdana" pitchFamily="34" charset="0"/>
              </a:rPr>
              <a:t>Семенова Н.А., </a:t>
            </a:r>
          </a:p>
          <a:p>
            <a:pPr>
              <a:lnSpc>
                <a:spcPct val="90000"/>
              </a:lnSpc>
            </a:pPr>
            <a:r>
              <a:rPr lang="ru-RU" altLang="ru-RU" sz="2000" dirty="0" smtClean="0">
                <a:solidFill>
                  <a:srgbClr val="000000"/>
                </a:solidFill>
                <a:latin typeface="+mj-lt"/>
                <a:ea typeface="Verdana" pitchFamily="34" charset="0"/>
                <a:cs typeface="Verdana" pitchFamily="34" charset="0"/>
              </a:rPr>
              <a:t>Институт биологии Коми НЦ </a:t>
            </a:r>
            <a:r>
              <a:rPr lang="ru-RU" altLang="ru-RU" sz="2000" dirty="0" err="1" smtClean="0">
                <a:solidFill>
                  <a:srgbClr val="000000"/>
                </a:solidFill>
                <a:latin typeface="+mj-lt"/>
                <a:ea typeface="Verdana" pitchFamily="34" charset="0"/>
                <a:cs typeface="Verdana" pitchFamily="34" charset="0"/>
              </a:rPr>
              <a:t>УрО</a:t>
            </a:r>
            <a:r>
              <a:rPr lang="ru-RU" altLang="ru-RU" sz="2000" dirty="0" smtClean="0">
                <a:solidFill>
                  <a:srgbClr val="000000"/>
                </a:solidFill>
                <a:latin typeface="+mj-lt"/>
                <a:ea typeface="Verdana" pitchFamily="34" charset="0"/>
                <a:cs typeface="Verdana" pitchFamily="34" charset="0"/>
              </a:rPr>
              <a:t> РАН, </a:t>
            </a:r>
          </a:p>
          <a:p>
            <a:pPr>
              <a:lnSpc>
                <a:spcPct val="90000"/>
              </a:lnSpc>
            </a:pPr>
            <a:r>
              <a:rPr lang="ru-RU" altLang="ru-RU" sz="2000" dirty="0" smtClean="0">
                <a:solidFill>
                  <a:srgbClr val="000000"/>
                </a:solidFill>
                <a:latin typeface="+mj-lt"/>
                <a:ea typeface="Verdana" pitchFamily="34" charset="0"/>
                <a:cs typeface="Verdana" pitchFamily="34" charset="0"/>
              </a:rPr>
              <a:t>г. Сыктывкар </a:t>
            </a:r>
          </a:p>
          <a:p>
            <a:pPr>
              <a:lnSpc>
                <a:spcPct val="90000"/>
              </a:lnSpc>
            </a:pPr>
            <a:r>
              <a:rPr lang="en-US" altLang="ru-RU" sz="2000" dirty="0" smtClean="0">
                <a:solidFill>
                  <a:schemeClr val="tx1"/>
                </a:solidFill>
                <a:latin typeface="+mj-lt"/>
              </a:rPr>
              <a:t>semenova@ib.komisc.ru</a:t>
            </a:r>
            <a:endParaRPr lang="ru-RU" sz="2000" dirty="0">
              <a:latin typeface="+mj-lt"/>
            </a:endParaRPr>
          </a:p>
        </p:txBody>
      </p:sp>
      <p:pic>
        <p:nvPicPr>
          <p:cNvPr id="4" name="Picture 2" descr="C:\Users\Наталия\Desktop\Lobaria\Lobaria pulmonaria 2 small.jpg"/>
          <p:cNvPicPr>
            <a:picLocks noChangeAspect="1" noChangeArrowheads="1"/>
          </p:cNvPicPr>
          <p:nvPr/>
        </p:nvPicPr>
        <p:blipFill>
          <a:blip r:embed="rId2" cstate="print">
            <a:lum bright="30000" contrast="-66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366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806879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Наталия\Desktop\Lobaria\Lobaria pulmonaria 2 small.jpg"/>
          <p:cNvPicPr>
            <a:picLocks noChangeAspect="1" noChangeArrowheads="1"/>
          </p:cNvPicPr>
          <p:nvPr/>
        </p:nvPicPr>
        <p:blipFill>
          <a:blip r:embed="rId2" cstate="print">
            <a:lum bright="31000" contrast="-66000"/>
          </a:blip>
          <a:srcRect/>
          <a:stretch>
            <a:fillRect/>
          </a:stretch>
        </p:blipFill>
        <p:spPr bwMode="auto">
          <a:xfrm>
            <a:off x="-1" y="0"/>
            <a:ext cx="1336431" cy="6858000"/>
          </a:xfrm>
          <a:prstGeom prst="rect">
            <a:avLst/>
          </a:prstGeom>
          <a:noFill/>
        </p:spPr>
      </p:pic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483768" y="5733256"/>
            <a:ext cx="554461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1 –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Печоро-Илычский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заповедник, 2 –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окр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г. Сыктывкара.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[а] – светлые столбики – в % от общего числа талломов,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[б] – залитые столбики – в % от вклада слоевищ в суммарную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площадь талломов в пределах популяции.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 descr="G:\Конференция лишайники_2019\Безымянный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196752"/>
            <a:ext cx="5616624" cy="4536504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Прямоугольник 8"/>
          <p:cNvSpPr/>
          <p:nvPr/>
        </p:nvSpPr>
        <p:spPr>
          <a:xfrm>
            <a:off x="1475656" y="0"/>
            <a:ext cx="727280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ea typeface="Calibri" pitchFamily="34" charset="0"/>
                <a:cs typeface="Times New Roman" pitchFamily="18" charset="0"/>
              </a:rPr>
              <a:t>Частотное распределение талломов </a:t>
            </a:r>
            <a:r>
              <a:rPr lang="en-US" sz="2000" b="1" i="1" dirty="0"/>
              <a:t>L</a:t>
            </a:r>
            <a:r>
              <a:rPr lang="ru-RU" sz="2000" b="1" i="1" dirty="0"/>
              <a:t>. </a:t>
            </a:r>
            <a:r>
              <a:rPr lang="en-US" sz="2000" b="1" i="1" dirty="0" err="1"/>
              <a:t>pulmonaria</a:t>
            </a:r>
            <a:r>
              <a:rPr lang="ru-RU" sz="2000" b="1" dirty="0" smtClean="0">
                <a:ea typeface="Calibri" pitchFamily="34" charset="0"/>
                <a:cs typeface="Times New Roman" pitchFamily="18" charset="0"/>
              </a:rPr>
              <a:t> по горизонтальному размеру в локальных популяциях в </a:t>
            </a:r>
            <a:r>
              <a:rPr lang="ru-RU" sz="2000" b="1" dirty="0" err="1" smtClean="0">
                <a:ea typeface="Calibri" pitchFamily="34" charset="0"/>
                <a:cs typeface="Times New Roman" pitchFamily="18" charset="0"/>
              </a:rPr>
              <a:t>Печоро-Илычском</a:t>
            </a:r>
            <a:r>
              <a:rPr lang="ru-RU" sz="2000" b="1" dirty="0" smtClean="0">
                <a:ea typeface="Calibri" pitchFamily="34" charset="0"/>
                <a:cs typeface="Times New Roman" pitchFamily="18" charset="0"/>
              </a:rPr>
              <a:t> заповеднике и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err="1" smtClean="0">
                <a:ea typeface="Calibri" pitchFamily="34" charset="0"/>
                <a:cs typeface="Times New Roman" pitchFamily="18" charset="0"/>
              </a:rPr>
              <a:t>окр</a:t>
            </a:r>
            <a:r>
              <a:rPr lang="ru-RU" sz="2000" b="1" dirty="0" smtClean="0">
                <a:ea typeface="Calibri" pitchFamily="34" charset="0"/>
                <a:cs typeface="Times New Roman" pitchFamily="18" charset="0"/>
              </a:rPr>
              <a:t>. г. Сыктывкара</a:t>
            </a:r>
          </a:p>
        </p:txBody>
      </p:sp>
    </p:spTree>
    <p:extLst>
      <p:ext uri="{BB962C8B-B14F-4D97-AF65-F5344CB8AC3E}">
        <p14:creationId xmlns:p14="http://schemas.microsoft.com/office/powerpoint/2010/main" xmlns="" val="3599275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1112" y="332656"/>
            <a:ext cx="7992888" cy="108012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Спектр онтогенетических состояний </a:t>
            </a:r>
            <a:r>
              <a:rPr lang="ru-RU" sz="2400" b="1" dirty="0" smtClean="0">
                <a:ea typeface="Calibri" pitchFamily="34" charset="0"/>
                <a:cs typeface="Times New Roman" pitchFamily="18" charset="0"/>
              </a:rPr>
              <a:t>локальных популяций в </a:t>
            </a:r>
            <a:r>
              <a:rPr lang="ru-RU" sz="2400" b="1" dirty="0" err="1" smtClean="0">
                <a:ea typeface="Calibri" pitchFamily="34" charset="0"/>
                <a:cs typeface="Times New Roman" pitchFamily="18" charset="0"/>
              </a:rPr>
              <a:t>Печоро-Илычском</a:t>
            </a:r>
            <a:r>
              <a:rPr lang="ru-RU" sz="2400" b="1" dirty="0" smtClean="0">
                <a:ea typeface="Calibri" pitchFamily="34" charset="0"/>
                <a:cs typeface="Times New Roman" pitchFamily="18" charset="0"/>
              </a:rPr>
              <a:t> заповеднике и </a:t>
            </a:r>
            <a:br>
              <a:rPr lang="ru-RU" sz="2400" b="1" dirty="0" smtClean="0">
                <a:ea typeface="Calibri" pitchFamily="34" charset="0"/>
                <a:cs typeface="Times New Roman" pitchFamily="18" charset="0"/>
              </a:rPr>
            </a:br>
            <a:r>
              <a:rPr lang="ru-RU" sz="2400" b="1" dirty="0" err="1" smtClean="0">
                <a:ea typeface="Calibri" pitchFamily="34" charset="0"/>
                <a:cs typeface="Times New Roman" pitchFamily="18" charset="0"/>
              </a:rPr>
              <a:t>окр</a:t>
            </a:r>
            <a:r>
              <a:rPr lang="ru-RU" sz="2400" b="1" dirty="0" smtClean="0">
                <a:ea typeface="Calibri" pitchFamily="34" charset="0"/>
                <a:cs typeface="Times New Roman" pitchFamily="18" charset="0"/>
              </a:rPr>
              <a:t>. г. Сыктывкара</a:t>
            </a:r>
            <a:endParaRPr lang="ru-RU" sz="2200" b="1" dirty="0"/>
          </a:p>
        </p:txBody>
      </p:sp>
      <p:pic>
        <p:nvPicPr>
          <p:cNvPr id="6" name="Picture 2" descr="C:\Users\Наталия\Desktop\Lobaria\Lobaria pulmonaria 2 small.jpg"/>
          <p:cNvPicPr>
            <a:picLocks noChangeAspect="1" noChangeArrowheads="1"/>
          </p:cNvPicPr>
          <p:nvPr/>
        </p:nvPicPr>
        <p:blipFill>
          <a:blip r:embed="rId2" cstate="print">
            <a:lum bright="31000" contrast="-66000"/>
          </a:blip>
          <a:srcRect/>
          <a:stretch>
            <a:fillRect/>
          </a:stretch>
        </p:blipFill>
        <p:spPr bwMode="auto">
          <a:xfrm>
            <a:off x="-1" y="0"/>
            <a:ext cx="1336431" cy="6858000"/>
          </a:xfrm>
          <a:prstGeom prst="rect">
            <a:avLst/>
          </a:prstGeom>
          <a:noFill/>
        </p:spPr>
      </p:pic>
      <p:graphicFrame>
        <p:nvGraphicFramePr>
          <p:cNvPr id="8" name="Диаграмма 7"/>
          <p:cNvGraphicFramePr/>
          <p:nvPr/>
        </p:nvGraphicFramePr>
        <p:xfrm>
          <a:off x="1403648" y="1772816"/>
          <a:ext cx="4032448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5076056" y="1772816"/>
          <a:ext cx="3923928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2195736" y="5805264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1 – </a:t>
            </a:r>
            <a:r>
              <a:rPr lang="ru-RU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Печоро-Илычский</a:t>
            </a: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заповедник, 2 – </a:t>
            </a:r>
            <a:r>
              <a:rPr lang="ru-RU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окр</a:t>
            </a: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. г. Сыктывкара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99275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Наталия\Desktop\Lobaria\Lobaria pulmonaria 2 small.jpg"/>
          <p:cNvPicPr>
            <a:picLocks noChangeAspect="1" noChangeArrowheads="1"/>
          </p:cNvPicPr>
          <p:nvPr/>
        </p:nvPicPr>
        <p:blipFill>
          <a:blip r:embed="rId2" cstate="print">
            <a:lum bright="30000" contrast="-66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366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Диаграмма 3"/>
          <p:cNvGraphicFramePr/>
          <p:nvPr/>
        </p:nvGraphicFramePr>
        <p:xfrm>
          <a:off x="2123728" y="1628800"/>
          <a:ext cx="6312545" cy="3732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267744" y="476672"/>
            <a:ext cx="61206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Онтогенетический спектр локальных популяций </a:t>
            </a:r>
            <a:r>
              <a:rPr lang="en-US" sz="2400" b="1" i="1" dirty="0" smtClean="0"/>
              <a:t>L</a:t>
            </a:r>
            <a:r>
              <a:rPr lang="ru-RU" sz="2400" b="1" i="1" dirty="0" smtClean="0"/>
              <a:t>. </a:t>
            </a:r>
            <a:r>
              <a:rPr lang="en-US" sz="2400" b="1" i="1" dirty="0" err="1" smtClean="0"/>
              <a:t>pulmonaria</a:t>
            </a:r>
            <a:r>
              <a:rPr lang="ru-RU" sz="2400" b="1" dirty="0" smtClean="0"/>
              <a:t> в Республике Коми</a:t>
            </a:r>
            <a:endParaRPr lang="ru-RU" sz="2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95736" y="5661248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1 – </a:t>
            </a:r>
            <a:r>
              <a:rPr lang="ru-RU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Печоро-Илычский</a:t>
            </a: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заповедник, 2 – </a:t>
            </a:r>
            <a:r>
              <a:rPr lang="ru-RU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окр</a:t>
            </a: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. г. Сыктывкара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992755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Наталия\Desktop\Lobaria\Lobaria pulmonaria 2 small.jpg"/>
          <p:cNvPicPr>
            <a:picLocks noChangeAspect="1" noChangeArrowheads="1"/>
          </p:cNvPicPr>
          <p:nvPr/>
        </p:nvPicPr>
        <p:blipFill>
          <a:blip r:embed="rId2" cstate="print">
            <a:lum bright="30000" contrast="-66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366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907704" y="332656"/>
            <a:ext cx="69127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92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400" dirty="0" smtClean="0"/>
              <a:t>Относительная площадь повреждений талломов </a:t>
            </a:r>
            <a:r>
              <a:rPr lang="en-US" sz="2400" b="1" i="1" dirty="0" smtClean="0"/>
              <a:t>L</a:t>
            </a:r>
            <a:r>
              <a:rPr lang="ru-RU" sz="2400" b="1" i="1" dirty="0" smtClean="0"/>
              <a:t>. </a:t>
            </a:r>
            <a:r>
              <a:rPr lang="en-US" sz="2400" b="1" i="1" dirty="0" err="1" smtClean="0"/>
              <a:t>pulmonaria</a:t>
            </a:r>
            <a:r>
              <a:rPr lang="en-US" sz="2400" b="1" i="1" dirty="0" smtClean="0"/>
              <a:t> </a:t>
            </a:r>
            <a:r>
              <a:rPr lang="ru-RU" sz="2400" b="1" dirty="0" smtClean="0"/>
              <a:t>в</a:t>
            </a:r>
            <a:r>
              <a:rPr lang="ru-RU" sz="2400" b="1" dirty="0" smtClean="0"/>
              <a:t> </a:t>
            </a:r>
            <a:r>
              <a:rPr lang="ru-RU" sz="2400" b="1" dirty="0"/>
              <a:t>Республике Коми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12504" y="5845914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1 – </a:t>
            </a:r>
            <a:r>
              <a:rPr lang="ru-RU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Печоро-Илычский</a:t>
            </a: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заповедник, 2 – </a:t>
            </a:r>
            <a:r>
              <a:rPr lang="ru-RU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окр</a:t>
            </a: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. г. Сыктывкара</a:t>
            </a:r>
            <a:endParaRPr lang="ru-RU" dirty="0"/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xmlns="" val="4086568083"/>
              </p:ext>
            </p:extLst>
          </p:nvPr>
        </p:nvGraphicFramePr>
        <p:xfrm>
          <a:off x="2348880" y="1628800"/>
          <a:ext cx="6174432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5992755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1513506" y="908720"/>
            <a:ext cx="5331149" cy="5949280"/>
            <a:chOff x="179512" y="908720"/>
            <a:chExt cx="5331149" cy="5949280"/>
          </a:xfrm>
        </p:grpSpPr>
        <p:graphicFrame>
          <p:nvGraphicFramePr>
            <p:cNvPr id="4" name="Диаграмма 3"/>
            <p:cNvGraphicFramePr/>
            <p:nvPr>
              <p:extLst>
                <p:ext uri="{D42A27DB-BD31-4B8C-83A1-F6EECF244321}">
                  <p14:modId xmlns:p14="http://schemas.microsoft.com/office/powerpoint/2010/main" xmlns="" val="2189753264"/>
                </p:ext>
              </p:extLst>
            </p:nvPr>
          </p:nvGraphicFramePr>
          <p:xfrm>
            <a:off x="218581" y="908720"/>
            <a:ext cx="5292080" cy="331236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5" name="Диаграмма 4"/>
            <p:cNvGraphicFramePr/>
            <p:nvPr>
              <p:extLst>
                <p:ext uri="{D42A27DB-BD31-4B8C-83A1-F6EECF244321}">
                  <p14:modId xmlns:p14="http://schemas.microsoft.com/office/powerpoint/2010/main" xmlns="" val="2826507374"/>
                </p:ext>
              </p:extLst>
            </p:nvPr>
          </p:nvGraphicFramePr>
          <p:xfrm>
            <a:off x="179512" y="3977680"/>
            <a:ext cx="5328592" cy="288032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sp>
        <p:nvSpPr>
          <p:cNvPr id="6" name="Прямоугольник 5"/>
          <p:cNvSpPr/>
          <p:nvPr/>
        </p:nvSpPr>
        <p:spPr>
          <a:xfrm>
            <a:off x="6876256" y="3127966"/>
            <a:ext cx="22677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1 – </a:t>
            </a:r>
            <a:r>
              <a:rPr lang="ru-RU" sz="1600" dirty="0" err="1"/>
              <a:t>Печеро-Илычский</a:t>
            </a:r>
            <a:r>
              <a:rPr lang="ru-RU" sz="1600" dirty="0"/>
              <a:t> заповедник, </a:t>
            </a:r>
            <a:endParaRPr lang="ru-RU" sz="1600" dirty="0" smtClean="0"/>
          </a:p>
          <a:p>
            <a:endParaRPr lang="ru-RU" sz="1600" dirty="0" smtClean="0"/>
          </a:p>
          <a:p>
            <a:r>
              <a:rPr lang="ru-RU" sz="1600" dirty="0" smtClean="0"/>
              <a:t>2 </a:t>
            </a:r>
            <a:r>
              <a:rPr lang="ru-RU" sz="1600" dirty="0"/>
              <a:t>– </a:t>
            </a:r>
            <a:r>
              <a:rPr lang="ru-RU" sz="1600" dirty="0" err="1"/>
              <a:t>Окр</a:t>
            </a:r>
            <a:r>
              <a:rPr lang="ru-RU" sz="1600" dirty="0"/>
              <a:t>. г. Сыктывкара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547664" y="188640"/>
            <a:ext cx="71287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92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000" dirty="0" smtClean="0"/>
              <a:t>Относительная площадь </a:t>
            </a:r>
            <a:r>
              <a:rPr lang="ru-RU" sz="2000" dirty="0" err="1" smtClean="0"/>
              <a:t>соредиев</a:t>
            </a:r>
            <a:r>
              <a:rPr lang="ru-RU" sz="2000" dirty="0" smtClean="0"/>
              <a:t> и </a:t>
            </a:r>
            <a:r>
              <a:rPr lang="ru-RU" sz="2000" dirty="0" err="1" smtClean="0"/>
              <a:t>изидиев</a:t>
            </a:r>
            <a:r>
              <a:rPr lang="ru-RU" sz="2000" dirty="0" smtClean="0"/>
              <a:t> на  талломах </a:t>
            </a:r>
          </a:p>
          <a:p>
            <a:pPr algn="ctr">
              <a:defRPr sz="192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1" dirty="0" smtClean="0"/>
              <a:t>L</a:t>
            </a:r>
            <a:r>
              <a:rPr lang="ru-RU" sz="2000" b="1" i="1" dirty="0" smtClean="0"/>
              <a:t>. </a:t>
            </a:r>
            <a:r>
              <a:rPr lang="en-US" sz="2000" b="1" i="1" dirty="0" err="1" smtClean="0"/>
              <a:t>pulmonaria</a:t>
            </a:r>
            <a:r>
              <a:rPr lang="en-US" sz="2000" b="1" i="1" dirty="0" smtClean="0"/>
              <a:t> </a:t>
            </a:r>
            <a:r>
              <a:rPr lang="ru-RU" sz="2000" dirty="0" smtClean="0"/>
              <a:t>в локальных популяциях </a:t>
            </a:r>
            <a:r>
              <a:rPr lang="ru-RU" sz="2000" b="1" dirty="0" smtClean="0"/>
              <a:t>в </a:t>
            </a:r>
            <a:r>
              <a:rPr lang="ru-RU" sz="2000" b="1" dirty="0"/>
              <a:t>Республике Коми</a:t>
            </a:r>
            <a:endParaRPr lang="ru-RU" sz="2000" dirty="0"/>
          </a:p>
        </p:txBody>
      </p:sp>
      <p:pic>
        <p:nvPicPr>
          <p:cNvPr id="10" name="Picture 2" descr="C:\Users\Наталия\Desktop\Lobaria\Lobaria pulmonaria 2 small.jpg"/>
          <p:cNvPicPr>
            <a:picLocks noChangeAspect="1" noChangeArrowheads="1"/>
          </p:cNvPicPr>
          <p:nvPr/>
        </p:nvPicPr>
        <p:blipFill>
          <a:blip r:embed="rId4" cstate="print">
            <a:lum bright="30000" contrast="-66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366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4598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33690920"/>
              </p:ext>
            </p:extLst>
          </p:nvPr>
        </p:nvGraphicFramePr>
        <p:xfrm>
          <a:off x="1475656" y="1772816"/>
          <a:ext cx="7283152" cy="3989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695500" y="332656"/>
            <a:ext cx="63001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Относительная площадь </a:t>
            </a:r>
            <a:r>
              <a:rPr lang="ru-RU" sz="2000" b="1" dirty="0" err="1"/>
              <a:t>лобулей</a:t>
            </a:r>
            <a:r>
              <a:rPr lang="ru-RU" sz="2000" b="1" dirty="0"/>
              <a:t> </a:t>
            </a:r>
            <a:r>
              <a:rPr lang="ru-RU" sz="2000" b="1" dirty="0" smtClean="0"/>
              <a:t>на </a:t>
            </a:r>
            <a:r>
              <a:rPr lang="ru-RU" sz="2000" b="1" dirty="0"/>
              <a:t>талломах </a:t>
            </a:r>
            <a:endParaRPr lang="ru-RU" sz="2000" dirty="0"/>
          </a:p>
          <a:p>
            <a:pPr algn="ctr"/>
            <a:r>
              <a:rPr lang="en-US" sz="2000" b="1" i="1" dirty="0"/>
              <a:t>L</a:t>
            </a:r>
            <a:r>
              <a:rPr lang="ru-RU" sz="2000" b="1" i="1" dirty="0"/>
              <a:t>. </a:t>
            </a:r>
            <a:r>
              <a:rPr lang="en-US" sz="2000" b="1" i="1" dirty="0" err="1"/>
              <a:t>pulmonaria</a:t>
            </a:r>
            <a:r>
              <a:rPr lang="en-US" sz="2000" b="1" i="1" dirty="0"/>
              <a:t> </a:t>
            </a:r>
            <a:r>
              <a:rPr lang="ru-RU" sz="2000" b="1" dirty="0"/>
              <a:t>в локальных популяциях </a:t>
            </a:r>
            <a:endParaRPr lang="ru-RU" sz="2000" b="1" dirty="0" smtClean="0"/>
          </a:p>
          <a:p>
            <a:pPr algn="ctr"/>
            <a:r>
              <a:rPr lang="ru-RU" sz="2000" b="1" dirty="0" smtClean="0"/>
              <a:t>в </a:t>
            </a:r>
            <a:r>
              <a:rPr lang="ru-RU" sz="2000" b="1" dirty="0"/>
              <a:t>Республике Коми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348111" y="5851430"/>
            <a:ext cx="6300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1 – </a:t>
            </a:r>
            <a:r>
              <a:rPr lang="ru-RU" dirty="0" err="1"/>
              <a:t>Печеро-Илычский</a:t>
            </a:r>
            <a:r>
              <a:rPr lang="ru-RU" dirty="0"/>
              <a:t> заповедник</a:t>
            </a:r>
            <a:r>
              <a:rPr lang="ru-RU" dirty="0" smtClean="0"/>
              <a:t>, 2 </a:t>
            </a:r>
            <a:r>
              <a:rPr lang="ru-RU" dirty="0"/>
              <a:t>– </a:t>
            </a:r>
            <a:r>
              <a:rPr lang="ru-RU" dirty="0" err="1"/>
              <a:t>Окр</a:t>
            </a:r>
            <a:r>
              <a:rPr lang="ru-RU" dirty="0"/>
              <a:t>. г. </a:t>
            </a:r>
            <a:r>
              <a:rPr lang="ru-RU" dirty="0" smtClean="0"/>
              <a:t>Сыктывкара</a:t>
            </a:r>
            <a:endParaRPr lang="ru-RU" dirty="0"/>
          </a:p>
        </p:txBody>
      </p:sp>
      <p:pic>
        <p:nvPicPr>
          <p:cNvPr id="10" name="Picture 2" descr="C:\Users\Наталия\Desktop\Lobaria\Lobaria pulmonaria 2 small.jpg"/>
          <p:cNvPicPr>
            <a:picLocks noChangeAspect="1" noChangeArrowheads="1"/>
          </p:cNvPicPr>
          <p:nvPr/>
        </p:nvPicPr>
        <p:blipFill>
          <a:blip r:embed="rId3" cstate="print">
            <a:lum bright="30000" contrast="-66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366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C:\Users\Наталия\Desktop\Lobaria\Lobaria pulmonaria 2 small.jpg"/>
          <p:cNvPicPr>
            <a:picLocks noChangeAspect="1" noChangeArrowheads="1"/>
          </p:cNvPicPr>
          <p:nvPr/>
        </p:nvPicPr>
        <p:blipFill>
          <a:blip r:embed="rId3" cstate="print">
            <a:lum bright="30000" contrast="-66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3366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10508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1268760"/>
            <a:ext cx="7200800" cy="3384376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</a:rPr>
              <a:t>Таким образом, сравнение среднего количества талломов на стволе, размеров талломов и относительной площади органов вегетативного размножения свидетельствует о более успешном воспроизводстве талломов </a:t>
            </a:r>
            <a:r>
              <a:rPr lang="ru-RU" sz="2400" i="1" dirty="0">
                <a:solidFill>
                  <a:schemeClr val="tx1"/>
                </a:solidFill>
              </a:rPr>
              <a:t>L. </a:t>
            </a:r>
            <a:r>
              <a:rPr lang="ru-RU" sz="2400" i="1" dirty="0" err="1">
                <a:solidFill>
                  <a:schemeClr val="tx1"/>
                </a:solidFill>
              </a:rPr>
              <a:t>pulmonaria</a:t>
            </a:r>
            <a:r>
              <a:rPr lang="ru-RU" sz="2400" dirty="0">
                <a:solidFill>
                  <a:schemeClr val="tx1"/>
                </a:solidFill>
              </a:rPr>
              <a:t> в локальной популяции, приуроченной к ненарушенным лесным сообществом.</a:t>
            </a:r>
          </a:p>
        </p:txBody>
      </p:sp>
    </p:spTree>
    <p:extLst>
      <p:ext uri="{BB962C8B-B14F-4D97-AF65-F5344CB8AC3E}">
        <p14:creationId xmlns:p14="http://schemas.microsoft.com/office/powerpoint/2010/main" xmlns="" val="9413991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628800"/>
            <a:ext cx="8229600" cy="1143000"/>
          </a:xfrm>
        </p:spPr>
        <p:txBody>
          <a:bodyPr>
            <a:normAutofit/>
          </a:bodyPr>
          <a:lstStyle/>
          <a:p>
            <a:r>
              <a:rPr lang="ru-RU" sz="4800" b="1" dirty="0" smtClean="0"/>
              <a:t>Спасибо за внимание!</a:t>
            </a: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Documents and Settings\All Users\Документы\Наташа\Мои документы\Мои рисунки\Lobaria pulmonaria\Lobaria pulmonaria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28813" y="1143000"/>
            <a:ext cx="6715125" cy="503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Прямоугольник 6"/>
          <p:cNvSpPr>
            <a:spLocks noChangeArrowheads="1"/>
          </p:cNvSpPr>
          <p:nvPr/>
        </p:nvSpPr>
        <p:spPr bwMode="auto">
          <a:xfrm>
            <a:off x="2857500" y="428625"/>
            <a:ext cx="50244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800" b="1">
                <a:latin typeface="Calibri" pitchFamily="34" charset="0"/>
              </a:rPr>
              <a:t>Lobaria pulmonaria (L.) HOFFM. </a:t>
            </a:r>
            <a:endParaRPr lang="ru-RU" altLang="ru-RU" sz="2800">
              <a:latin typeface="Calibri" pitchFamily="34" charset="0"/>
            </a:endParaRPr>
          </a:p>
        </p:txBody>
      </p:sp>
      <p:pic>
        <p:nvPicPr>
          <p:cNvPr id="3076" name="Picture 2" descr="C:\Users\Наталия\Desktop\Lobaria\Lobaria pulmonaria 2 small.jpg"/>
          <p:cNvPicPr>
            <a:picLocks noChangeAspect="1" noChangeArrowheads="1"/>
          </p:cNvPicPr>
          <p:nvPr/>
        </p:nvPicPr>
        <p:blipFill>
          <a:blip r:embed="rId3" cstate="print">
            <a:lum bright="30000" contrast="-66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366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12232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30426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/>
              <a:t>Целью работы </a:t>
            </a:r>
            <a:r>
              <a:rPr lang="ru-RU" dirty="0" smtClean="0"/>
              <a:t>было изучение структуры и численности популяции, и морфологических особенностей лишайника </a:t>
            </a:r>
            <a:r>
              <a:rPr lang="ru-RU" i="1" dirty="0" err="1" smtClean="0"/>
              <a:t>Lobaria</a:t>
            </a:r>
            <a:r>
              <a:rPr lang="ru-RU" i="1" dirty="0" smtClean="0"/>
              <a:t> </a:t>
            </a:r>
            <a:r>
              <a:rPr lang="ru-RU" i="1" dirty="0" err="1" smtClean="0"/>
              <a:t>pulmonaria</a:t>
            </a:r>
            <a:r>
              <a:rPr lang="ru-RU" dirty="0" smtClean="0"/>
              <a:t> в Республике Коми.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Наталия\Desktop\Lobaria\Lobaria pulmonaria 2 small.jpg"/>
          <p:cNvPicPr>
            <a:picLocks noChangeAspect="1" noChangeArrowheads="1"/>
          </p:cNvPicPr>
          <p:nvPr/>
        </p:nvPicPr>
        <p:blipFill>
          <a:blip r:embed="rId2" cstate="print">
            <a:lum bright="30000" contrast="-66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366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Группа 3"/>
          <p:cNvGrpSpPr/>
          <p:nvPr/>
        </p:nvGrpSpPr>
        <p:grpSpPr>
          <a:xfrm>
            <a:off x="1725158" y="3964642"/>
            <a:ext cx="2998840" cy="2817148"/>
            <a:chOff x="1547664" y="3717032"/>
            <a:chExt cx="2998840" cy="2817148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7664" y="3717032"/>
              <a:ext cx="2998840" cy="2448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Прямоугольник 15"/>
            <p:cNvSpPr>
              <a:spLocks noChangeArrowheads="1"/>
            </p:cNvSpPr>
            <p:nvPr/>
          </p:nvSpPr>
          <p:spPr bwMode="auto">
            <a:xfrm>
              <a:off x="2123728" y="6134070"/>
              <a:ext cx="232480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 altLang="ru-RU" sz="2000" b="1" dirty="0" err="1" smtClean="0">
                  <a:latin typeface="Calibri" pitchFamily="34" charset="0"/>
                </a:rPr>
                <a:t>Окр</a:t>
              </a:r>
              <a:r>
                <a:rPr lang="ru-RU" altLang="ru-RU" sz="2000" b="1" dirty="0" smtClean="0">
                  <a:latin typeface="Calibri" pitchFamily="34" charset="0"/>
                </a:rPr>
                <a:t>. г. Сыктывкара</a:t>
              </a:r>
              <a:endParaRPr lang="ru-RU" altLang="ru-RU" sz="2000" dirty="0">
                <a:latin typeface="Calibri" pitchFamily="34" charset="0"/>
              </a:endParaRPr>
            </a:p>
          </p:txBody>
        </p:sp>
      </p:grpSp>
      <p:pic>
        <p:nvPicPr>
          <p:cNvPr id="2050" name="Picture 2" descr="F:\Конференция лишайники_2019\Карта Коми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91679" y="476672"/>
            <a:ext cx="2893189" cy="3312368"/>
          </a:xfrm>
          <a:prstGeom prst="rect">
            <a:avLst/>
          </a:prstGeom>
          <a:noFill/>
        </p:spPr>
      </p:pic>
      <p:pic>
        <p:nvPicPr>
          <p:cNvPr id="5128" name="Picture 4" descr="PINP_ma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688"/>
            <a:ext cx="3793702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0" cmpd="dbl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Овал 1"/>
          <p:cNvSpPr/>
          <p:nvPr/>
        </p:nvSpPr>
        <p:spPr>
          <a:xfrm>
            <a:off x="2851556" y="2406721"/>
            <a:ext cx="41704" cy="43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 flipH="1">
            <a:off x="3069429" y="2492897"/>
            <a:ext cx="41704" cy="447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26" name="Прямоугольник 11"/>
          <p:cNvSpPr>
            <a:spLocks noChangeArrowheads="1"/>
          </p:cNvSpPr>
          <p:nvPr/>
        </p:nvSpPr>
        <p:spPr bwMode="auto">
          <a:xfrm>
            <a:off x="3851920" y="0"/>
            <a:ext cx="35194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800" b="1" dirty="0">
                <a:latin typeface="Calibri" pitchFamily="34" charset="0"/>
              </a:rPr>
              <a:t>Район исследований </a:t>
            </a:r>
            <a:endParaRPr lang="ru-RU" altLang="ru-RU" sz="2800" dirty="0">
              <a:latin typeface="Calibri" pitchFamily="34" charset="0"/>
            </a:endParaRPr>
          </a:p>
        </p:txBody>
      </p:sp>
      <p:sp>
        <p:nvSpPr>
          <p:cNvPr id="5124" name="Прямоугольник 15"/>
          <p:cNvSpPr>
            <a:spLocks noChangeArrowheads="1"/>
          </p:cNvSpPr>
          <p:nvPr/>
        </p:nvSpPr>
        <p:spPr bwMode="auto">
          <a:xfrm>
            <a:off x="5292080" y="5261198"/>
            <a:ext cx="36004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000" b="1" dirty="0" err="1">
                <a:latin typeface="Calibri" pitchFamily="34" charset="0"/>
              </a:rPr>
              <a:t>Печоро-Илычский</a:t>
            </a:r>
            <a:r>
              <a:rPr lang="ru-RU" altLang="ru-RU" sz="2000" b="1" dirty="0">
                <a:latin typeface="Calibri" pitchFamily="34" charset="0"/>
              </a:rPr>
              <a:t> заповедник</a:t>
            </a:r>
            <a:endParaRPr lang="ru-RU" altLang="ru-RU" sz="2000" dirty="0">
              <a:latin typeface="Calibri" pitchFamily="34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7236296" y="4365104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0243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Наталия\Desktop\Lobaria\Lobaria pulmonaria 2 small.jpg"/>
          <p:cNvPicPr>
            <a:picLocks noChangeAspect="1" noChangeArrowheads="1"/>
          </p:cNvPicPr>
          <p:nvPr/>
        </p:nvPicPr>
        <p:blipFill>
          <a:blip r:embed="rId2" cstate="print">
            <a:lum bright="30000" contrast="-66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366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 descr="C:\Documents and Settings\Пыстина\Рабочий стол\x_b7acd72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0425" y="1125538"/>
            <a:ext cx="3052763" cy="466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3" descr="F:\фотоматериалы\Профиль. Шежим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052513"/>
            <a:ext cx="4408488" cy="370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Прямоугольник 8"/>
          <p:cNvSpPr>
            <a:spLocks noChangeArrowheads="1"/>
          </p:cNvSpPr>
          <p:nvPr/>
        </p:nvSpPr>
        <p:spPr bwMode="auto">
          <a:xfrm>
            <a:off x="1547813" y="4652963"/>
            <a:ext cx="4319587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>
                <a:latin typeface="Calibri" pitchFamily="34" charset="0"/>
              </a:rPr>
              <a:t>1-пойменный ивняк крупнотравный, 2- пойменный ельник чернично-зеленомошный, 3-заболоченный ельник сфагновый, 4-елово-пихтовый лес чернично-крупнопапоротниковый</a:t>
            </a:r>
          </a:p>
        </p:txBody>
      </p:sp>
      <p:sp>
        <p:nvSpPr>
          <p:cNvPr id="6151" name="Прямоугольник 9"/>
          <p:cNvSpPr>
            <a:spLocks noChangeArrowheads="1"/>
          </p:cNvSpPr>
          <p:nvPr/>
        </p:nvSpPr>
        <p:spPr bwMode="auto">
          <a:xfrm>
            <a:off x="1547813" y="333375"/>
            <a:ext cx="59843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400" b="1" dirty="0">
                <a:latin typeface="Calibri" pitchFamily="34" charset="0"/>
              </a:rPr>
              <a:t>Профиль в </a:t>
            </a:r>
            <a:r>
              <a:rPr lang="ru-RU" altLang="ru-RU" sz="2400" b="1" dirty="0" err="1" smtClean="0">
                <a:latin typeface="Calibri" pitchFamily="34" charset="0"/>
              </a:rPr>
              <a:t>Печоро-Илычском</a:t>
            </a:r>
            <a:r>
              <a:rPr lang="ru-RU" altLang="ru-RU" sz="2400" b="1" dirty="0" smtClean="0">
                <a:latin typeface="Calibri" pitchFamily="34" charset="0"/>
              </a:rPr>
              <a:t> заповеднике</a:t>
            </a:r>
            <a:endParaRPr lang="ru-RU" altLang="ru-RU" sz="24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073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Наталия\Desktop\Lobaria\Lobaria pulmonaria 2 small.jpg"/>
          <p:cNvPicPr>
            <a:picLocks noChangeAspect="1" noChangeArrowheads="1"/>
          </p:cNvPicPr>
          <p:nvPr/>
        </p:nvPicPr>
        <p:blipFill>
          <a:blip r:embed="rId2" cstate="print">
            <a:lum bright="30000" contrast="-66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366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Прямоугольник 7"/>
          <p:cNvSpPr>
            <a:spLocks noChangeArrowheads="1"/>
          </p:cNvSpPr>
          <p:nvPr/>
        </p:nvSpPr>
        <p:spPr bwMode="auto">
          <a:xfrm>
            <a:off x="8777288" y="6334125"/>
            <a:ext cx="18473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 sz="2800" dirty="0" smtClean="0">
              <a:latin typeface="Calibri" pitchFamily="34" charset="0"/>
            </a:endParaRPr>
          </a:p>
          <a:p>
            <a:pPr eaLnBrk="1" hangingPunct="1"/>
            <a:endParaRPr lang="ru-RU" altLang="ru-RU" sz="2800" dirty="0">
              <a:latin typeface="Calibri" pitchFamily="34" charset="0"/>
            </a:endParaRPr>
          </a:p>
        </p:txBody>
      </p:sp>
      <p:sp>
        <p:nvSpPr>
          <p:cNvPr id="6150" name="Прямоугольник 8"/>
          <p:cNvSpPr>
            <a:spLocks noChangeArrowheads="1"/>
          </p:cNvSpPr>
          <p:nvPr/>
        </p:nvSpPr>
        <p:spPr bwMode="auto">
          <a:xfrm>
            <a:off x="2411760" y="5157192"/>
            <a:ext cx="554461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dirty="0" smtClean="0"/>
              <a:t>1- ельник </a:t>
            </a:r>
            <a:r>
              <a:rPr lang="ru-RU" dirty="0" err="1" smtClean="0"/>
              <a:t>крупнотравный</a:t>
            </a:r>
            <a:r>
              <a:rPr lang="ru-RU" dirty="0" smtClean="0"/>
              <a:t>, 2 -  ельник чернично-зеленомошный, 3 – осинник </a:t>
            </a:r>
            <a:r>
              <a:rPr lang="ru-RU" dirty="0" err="1" smtClean="0"/>
              <a:t>крупнотравный</a:t>
            </a:r>
            <a:r>
              <a:rPr lang="ru-RU" dirty="0" smtClean="0"/>
              <a:t>.</a:t>
            </a:r>
            <a:endParaRPr lang="ru-RU" altLang="ru-RU" dirty="0">
              <a:latin typeface="Calibri" pitchFamily="34" charset="0"/>
            </a:endParaRPr>
          </a:p>
        </p:txBody>
      </p:sp>
      <p:sp>
        <p:nvSpPr>
          <p:cNvPr id="6151" name="Прямоугольник 9"/>
          <p:cNvSpPr>
            <a:spLocks noChangeArrowheads="1"/>
          </p:cNvSpPr>
          <p:nvPr/>
        </p:nvSpPr>
        <p:spPr bwMode="auto">
          <a:xfrm>
            <a:off x="2517586" y="332656"/>
            <a:ext cx="5416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400" b="1" dirty="0">
                <a:latin typeface="Calibri" pitchFamily="34" charset="0"/>
              </a:rPr>
              <a:t>Профиль в окрестностях </a:t>
            </a:r>
            <a:r>
              <a:rPr lang="ru-RU" altLang="ru-RU" sz="2400" b="1" dirty="0" smtClean="0">
                <a:latin typeface="Calibri" pitchFamily="34" charset="0"/>
              </a:rPr>
              <a:t>г. Сыктывкара</a:t>
            </a:r>
            <a:endParaRPr lang="ru-RU" altLang="ru-RU" sz="2400" b="1" dirty="0">
              <a:latin typeface="Calibri" pitchFamily="34" charset="0"/>
            </a:endParaRPr>
          </a:p>
        </p:txBody>
      </p:sp>
      <p:pic>
        <p:nvPicPr>
          <p:cNvPr id="1026" name="Picture 2" descr="F:\Конференция лишайники_2019\трпнсект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1196752"/>
            <a:ext cx="3667125" cy="3505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93073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1763688" y="836712"/>
          <a:ext cx="6858049" cy="5759004"/>
        </p:xfrm>
        <a:graphic>
          <a:graphicData uri="http://schemas.openxmlformats.org/drawingml/2006/table">
            <a:tbl>
              <a:tblPr/>
              <a:tblGrid>
                <a:gridCol w="1291638"/>
                <a:gridCol w="1423965"/>
                <a:gridCol w="678071"/>
                <a:gridCol w="3464375"/>
              </a:tblGrid>
              <a:tr h="226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Период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Состояние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Индекс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Варианты классификаций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89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Латентный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Спора гриба*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sp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Спора четырехклеточная, веретеновидная, бесцветная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3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. Прегенератив</a:t>
                      </a: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ный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Прототаллюс*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pt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Образование из спор гиф мицелия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6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Протероталлюс*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ptr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Обвивание гифами клеток водоросли (</a:t>
                      </a: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Myrmecia</a:t>
                      </a: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) коровой слой отсутствует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3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Метаталлюс*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pr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Разрастание гиф соредия и увеличение числа клеток водорослей, локальное появление корового слоя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7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Ювенильное 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j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Таллом в виде одной лопасти (чешуйки) полностью или не полностью покрытой коровым слоем, отсутствует характерная "легочная" складчатость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6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Имматурное 1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im1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Появление первых складок и/или первых зачаточных лопастей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7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Имматурное 2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im</a:t>
                      </a: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Таллом имеет несколько лопастей, но облик еще не соответствует взрослому состоянию, углубления и ребра не достаточно отчетливо выражены 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7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Виргинильное 1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v1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Таллом имеет характерный взрослый облик, сформированы лопасти и доли, отчетливо выражены ямчатые углубления и ребра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89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Виргинильное 2а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v2а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Наличие соредиев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89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Виргинильное 2</a:t>
                      </a: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v2b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Наличие (формирование) изидиев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89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Виргинильное 2c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v</a:t>
                      </a: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2с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Наличие лобулей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89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III</a:t>
                      </a: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. Генеративный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Генеративное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Наличие апотециев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7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IV.</a:t>
                      </a: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 Постгенеративный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Субсенильное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ss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Наличие некрозов, появление процессов отмирания, почернение центральной части таллома, лопасти во влажном состоянии темно зеленого цвета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6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Сенильное 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Выпадение центральной части таллома, но связь между лопастями сохраняется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583160" y="188640"/>
            <a:ext cx="7560840" cy="500066"/>
          </a:xfrm>
        </p:spPr>
        <p:txBody>
          <a:bodyPr>
            <a:noAutofit/>
          </a:bodyPr>
          <a:lstStyle/>
          <a:p>
            <a:pPr algn="l"/>
            <a:r>
              <a:rPr lang="ru-RU" sz="2000" b="1" dirty="0" smtClean="0"/>
              <a:t>Онтогенетические состояния  </a:t>
            </a:r>
            <a:r>
              <a:rPr lang="en-US" sz="2000" b="1" i="1" dirty="0" err="1" smtClean="0"/>
              <a:t>Lobaria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pulmonaria</a:t>
            </a:r>
            <a:endParaRPr lang="ru-RU" sz="2000" b="1" dirty="0"/>
          </a:p>
        </p:txBody>
      </p:sp>
      <p:pic>
        <p:nvPicPr>
          <p:cNvPr id="9" name="Picture 2" descr="C:\Users\Наталия\Desktop\Lobaria\Lobaria pulmonaria 2 small.jpg"/>
          <p:cNvPicPr>
            <a:picLocks noChangeAspect="1" noChangeArrowheads="1"/>
          </p:cNvPicPr>
          <p:nvPr/>
        </p:nvPicPr>
        <p:blipFill>
          <a:blip r:embed="rId2" cstate="print">
            <a:lum bright="31000" contrast="-66000"/>
          </a:blip>
          <a:srcRect/>
          <a:stretch>
            <a:fillRect/>
          </a:stretch>
        </p:blipFill>
        <p:spPr bwMode="auto">
          <a:xfrm>
            <a:off x="-1" y="0"/>
            <a:ext cx="1336431" cy="685800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8776592" y="6334780"/>
            <a:ext cx="18473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2800" dirty="0" smtClean="0"/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655168" y="1196752"/>
            <a:ext cx="74888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dirty="0" smtClean="0"/>
              <a:t>Всего обследовано: 22 </a:t>
            </a:r>
            <a:r>
              <a:rPr lang="ru-RU" sz="2400" dirty="0" err="1" smtClean="0"/>
              <a:t>дерева-форофита</a:t>
            </a:r>
            <a:r>
              <a:rPr lang="ru-RU" sz="2400" dirty="0" smtClean="0"/>
              <a:t>  (по 11 деревьев в каждом исследованном районе), 1143 таллома лишайника (822 в заповеднике и 317 в окрестностях г. Сыктывкара). 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Максимальное количество талломов на стволе (232) отмечено в заповеднике, минимальное (1) - в окрестностях г. Сыктывкара. 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Среднее число талломов </a:t>
            </a:r>
            <a:r>
              <a:rPr lang="ru-RU" sz="2400" dirty="0" err="1" smtClean="0"/>
              <a:t>лобарии</a:t>
            </a:r>
            <a:r>
              <a:rPr lang="ru-RU" sz="2400" dirty="0" smtClean="0"/>
              <a:t> на стволе в ненарушенных лесах – 76, во вторичных лесах – 29 талломов.</a:t>
            </a:r>
          </a:p>
        </p:txBody>
      </p:sp>
      <p:pic>
        <p:nvPicPr>
          <p:cNvPr id="8" name="Picture 2" descr="C:\Users\Наталия\Desktop\Lobaria\Lobaria pulmonaria 2 small.jpg"/>
          <p:cNvPicPr>
            <a:picLocks noChangeAspect="1" noChangeArrowheads="1"/>
          </p:cNvPicPr>
          <p:nvPr/>
        </p:nvPicPr>
        <p:blipFill>
          <a:blip r:embed="rId2" cstate="print">
            <a:lum bright="30000" contrast="-66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366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599275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1112" y="332656"/>
            <a:ext cx="7992888" cy="936104"/>
          </a:xfrm>
        </p:spPr>
        <p:txBody>
          <a:bodyPr>
            <a:noAutofit/>
          </a:bodyPr>
          <a:lstStyle/>
          <a:p>
            <a:r>
              <a:rPr lang="ru-RU" sz="2200" dirty="0"/>
              <a:t>Частотное распределение количества талломов 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en-US" sz="2200" b="1" i="1" dirty="0" smtClean="0"/>
              <a:t>L</a:t>
            </a:r>
            <a:r>
              <a:rPr lang="ru-RU" sz="2200" b="1" i="1" dirty="0"/>
              <a:t>. </a:t>
            </a:r>
            <a:r>
              <a:rPr lang="en-US" sz="2200" b="1" i="1" dirty="0" err="1"/>
              <a:t>pulmonaria</a:t>
            </a:r>
            <a:r>
              <a:rPr lang="ru-RU" sz="2200" b="1" dirty="0"/>
              <a:t> на стволах в </a:t>
            </a:r>
            <a:r>
              <a:rPr lang="ru-RU" sz="2200" b="1" dirty="0" err="1" smtClean="0"/>
              <a:t>Печоро-Илычском</a:t>
            </a:r>
            <a:r>
              <a:rPr lang="ru-RU" sz="2200" b="1" dirty="0" smtClean="0"/>
              <a:t> заповеднике</a:t>
            </a:r>
            <a:br>
              <a:rPr lang="ru-RU" sz="2200" b="1" dirty="0" smtClean="0"/>
            </a:br>
            <a:r>
              <a:rPr lang="ru-RU" sz="2200" b="1" dirty="0" smtClean="0"/>
              <a:t> и </a:t>
            </a:r>
            <a:r>
              <a:rPr lang="ru-RU" sz="2200" b="1" dirty="0" err="1" smtClean="0"/>
              <a:t>окр</a:t>
            </a:r>
            <a:r>
              <a:rPr lang="ru-RU" sz="2200" b="1" dirty="0" smtClean="0"/>
              <a:t>. г. Сыктывкара</a:t>
            </a:r>
            <a:endParaRPr lang="ru-RU" sz="2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691680" y="1700808"/>
          <a:ext cx="684076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2" descr="C:\Users\Наталия\Desktop\Lobaria\Lobaria pulmonaria 2 small.jpg"/>
          <p:cNvPicPr>
            <a:picLocks noChangeAspect="1" noChangeArrowheads="1"/>
          </p:cNvPicPr>
          <p:nvPr/>
        </p:nvPicPr>
        <p:blipFill>
          <a:blip r:embed="rId3" cstate="print">
            <a:lum bright="31000" contrast="-66000"/>
          </a:blip>
          <a:srcRect/>
          <a:stretch>
            <a:fillRect/>
          </a:stretch>
        </p:blipFill>
        <p:spPr bwMode="auto">
          <a:xfrm>
            <a:off x="-1" y="0"/>
            <a:ext cx="1336431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5992755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</TotalTime>
  <Words>675</Words>
  <Application>Microsoft Office PowerPoint</Application>
  <PresentationFormat>Экран (4:3)</PresentationFormat>
  <Paragraphs>113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СОСТОЯНИЕ ПОПУЛЯЦИИ ЭПИФИТНОГО ЛИШАЙНИКА LOBARIA PULMONARIA (L.) HOFFM. В РЕСПУБЛИКЕ КОМИ </vt:lpstr>
      <vt:lpstr>Слайд 2</vt:lpstr>
      <vt:lpstr>Целью работы было изучение структуры и численности популяции, и морфологических особенностей лишайника Lobaria pulmonaria в Республике Коми. </vt:lpstr>
      <vt:lpstr>Слайд 4</vt:lpstr>
      <vt:lpstr>Слайд 5</vt:lpstr>
      <vt:lpstr>Слайд 6</vt:lpstr>
      <vt:lpstr>Онтогенетические состояния  Lobaria pulmonaria</vt:lpstr>
      <vt:lpstr>Слайд 8</vt:lpstr>
      <vt:lpstr>Частотное распределение количества талломов  L. pulmonaria на стволах в Печоро-Илычском заповеднике  и окр. г. Сыктывкара</vt:lpstr>
      <vt:lpstr>Слайд 10</vt:lpstr>
      <vt:lpstr>Спектр онтогенетических состояний локальных популяций в Печоро-Илычском заповеднике и  окр. г. Сыктывкара</vt:lpstr>
      <vt:lpstr>Слайд 12</vt:lpstr>
      <vt:lpstr>Слайд 13</vt:lpstr>
      <vt:lpstr>Слайд 14</vt:lpstr>
      <vt:lpstr>Слайд 15</vt:lpstr>
      <vt:lpstr>Слайд 16</vt:lpstr>
      <vt:lpstr>Спасибо за внимание!</vt:lpstr>
    </vt:vector>
  </TitlesOfParts>
  <Company>ГАУ РК ЦИТ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СОСТОЯНИЕ ПОПУЛЯЦИИ ЭПИФИТНОГО ЛИШАЙНИКА LOBARIA PULMONARIA (L.) HOFFM. В РЕСПУБЛИКЕ КОМИ</dc:title>
  <dc:creator>Наталия</dc:creator>
  <cp:lastModifiedBy>User</cp:lastModifiedBy>
  <cp:revision>37</cp:revision>
  <dcterms:created xsi:type="dcterms:W3CDTF">2019-09-08T14:08:55Z</dcterms:created>
  <dcterms:modified xsi:type="dcterms:W3CDTF">2019-09-10T11:58:30Z</dcterms:modified>
</cp:coreProperties>
</file>