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74" r:id="rId2"/>
    <p:sldId id="353" r:id="rId3"/>
    <p:sldId id="280" r:id="rId4"/>
    <p:sldId id="619" r:id="rId5"/>
    <p:sldId id="586" r:id="rId6"/>
    <p:sldId id="597" r:id="rId7"/>
    <p:sldId id="589" r:id="rId8"/>
    <p:sldId id="609" r:id="rId9"/>
    <p:sldId id="598" r:id="rId10"/>
    <p:sldId id="604" r:id="rId11"/>
    <p:sldId id="637" r:id="rId12"/>
    <p:sldId id="622" r:id="rId13"/>
    <p:sldId id="591" r:id="rId14"/>
    <p:sldId id="627" r:id="rId15"/>
    <p:sldId id="623" r:id="rId16"/>
    <p:sldId id="635" r:id="rId17"/>
    <p:sldId id="621" r:id="rId18"/>
    <p:sldId id="601" r:id="rId19"/>
    <p:sldId id="602" r:id="rId20"/>
    <p:sldId id="626" r:id="rId21"/>
    <p:sldId id="628" r:id="rId22"/>
    <p:sldId id="613" r:id="rId23"/>
    <p:sldId id="614" r:id="rId24"/>
    <p:sldId id="616" r:id="rId25"/>
    <p:sldId id="629" r:id="rId26"/>
    <p:sldId id="632" r:id="rId27"/>
    <p:sldId id="633" r:id="rId28"/>
    <p:sldId id="630" r:id="rId29"/>
    <p:sldId id="600" r:id="rId30"/>
    <p:sldId id="631" r:id="rId31"/>
    <p:sldId id="605" r:id="rId32"/>
    <p:sldId id="607" r:id="rId33"/>
    <p:sldId id="611" r:id="rId34"/>
    <p:sldId id="610" r:id="rId35"/>
    <p:sldId id="612" r:id="rId36"/>
    <p:sldId id="624" r:id="rId37"/>
    <p:sldId id="370" r:id="rId38"/>
    <p:sldId id="606" r:id="rId39"/>
    <p:sldId id="566" r:id="rId40"/>
    <p:sldId id="571" r:id="rId41"/>
    <p:sldId id="572" r:id="rId42"/>
    <p:sldId id="573" r:id="rId43"/>
    <p:sldId id="260" r:id="rId44"/>
    <p:sldId id="575" r:id="rId45"/>
    <p:sldId id="579" r:id="rId46"/>
    <p:sldId id="574" r:id="rId47"/>
    <p:sldId id="568" r:id="rId48"/>
    <p:sldId id="552" r:id="rId49"/>
    <p:sldId id="553" r:id="rId50"/>
    <p:sldId id="554" r:id="rId51"/>
    <p:sldId id="595" r:id="rId52"/>
    <p:sldId id="636" r:id="rId53"/>
    <p:sldId id="618" r:id="rId54"/>
    <p:sldId id="273" r:id="rId55"/>
    <p:sldId id="599" r:id="rId56"/>
    <p:sldId id="608" r:id="rId57"/>
    <p:sldId id="634"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4" autoAdjust="0"/>
    <p:restoredTop sz="94660"/>
  </p:normalViewPr>
  <p:slideViewPr>
    <p:cSldViewPr snapToGrid="0">
      <p:cViewPr varScale="1">
        <p:scale>
          <a:sx n="65" d="100"/>
          <a:sy n="65" d="100"/>
        </p:scale>
        <p:origin x="787" y="43"/>
      </p:cViewPr>
      <p:guideLst/>
    </p:cSldViewPr>
  </p:slideViewPr>
  <p:notesTextViewPr>
    <p:cViewPr>
      <p:scale>
        <a:sx n="1" d="1"/>
        <a:sy n="1" d="1"/>
      </p:scale>
      <p:origin x="0" y="0"/>
    </p:cViewPr>
  </p:notesTextViewPr>
  <p:sorterViewPr>
    <p:cViewPr varScale="1">
      <p:scale>
        <a:sx n="1" d="1"/>
        <a:sy n="1" d="1"/>
      </p:scale>
      <p:origin x="0" y="-837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16737-B9EE-4055-8D4D-280C111CEB21}" type="datetimeFigureOut">
              <a:rPr lang="en-ZA" smtClean="0"/>
              <a:t>2019/09/09</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E9ECA-08DD-4262-9D14-5FB97A7E029A}" type="slidenum">
              <a:rPr lang="en-ZA" smtClean="0"/>
              <a:t>‹#›</a:t>
            </a:fld>
            <a:endParaRPr lang="en-ZA"/>
          </a:p>
        </p:txBody>
      </p:sp>
    </p:spTree>
    <p:extLst>
      <p:ext uri="{BB962C8B-B14F-4D97-AF65-F5344CB8AC3E}">
        <p14:creationId xmlns:p14="http://schemas.microsoft.com/office/powerpoint/2010/main" val="335832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E96E24-8CB5-4E86-8F3C-AD0CE1C17298}" type="slidenum">
              <a:rPr lang="en-US" smtClean="0"/>
              <a:pPr/>
              <a:t>2</a:t>
            </a:fld>
            <a:endParaRPr lang="en-US"/>
          </a:p>
        </p:txBody>
      </p:sp>
    </p:spTree>
    <p:extLst>
      <p:ext uri="{BB962C8B-B14F-4D97-AF65-F5344CB8AC3E}">
        <p14:creationId xmlns:p14="http://schemas.microsoft.com/office/powerpoint/2010/main" val="11817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B4C973-5415-45E4-864A-94FEA47ED786}" type="slidenum">
              <a:rPr lang="en-US" smtClean="0"/>
              <a:pPr/>
              <a:t>3</a:t>
            </a:fld>
            <a:endParaRPr lang="en-US"/>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464182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922E48-0FFC-4E8A-BF17-87FAF4A102C7}" type="datetimeFigureOut">
              <a:rPr lang="nb-NO" smtClean="0"/>
              <a:t>09.09.2019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662F193-1610-4B50-994A-0EC8BAE381C8}" type="slidenum">
              <a:rPr lang="nb-NO" smtClean="0"/>
              <a:t>‹#›</a:t>
            </a:fld>
            <a:endParaRPr lang="nb-NO"/>
          </a:p>
        </p:txBody>
      </p:sp>
    </p:spTree>
    <p:extLst>
      <p:ext uri="{BB962C8B-B14F-4D97-AF65-F5344CB8AC3E}">
        <p14:creationId xmlns:p14="http://schemas.microsoft.com/office/powerpoint/2010/main" val="893242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922E48-0FFC-4E8A-BF17-87FAF4A102C7}" type="datetimeFigureOut">
              <a:rPr lang="nb-NO" smtClean="0"/>
              <a:t>09.09.2019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662F193-1610-4B50-994A-0EC8BAE381C8}" type="slidenum">
              <a:rPr lang="nb-NO" smtClean="0"/>
              <a:t>‹#›</a:t>
            </a:fld>
            <a:endParaRPr lang="nb-NO"/>
          </a:p>
        </p:txBody>
      </p:sp>
    </p:spTree>
    <p:extLst>
      <p:ext uri="{BB962C8B-B14F-4D97-AF65-F5344CB8AC3E}">
        <p14:creationId xmlns:p14="http://schemas.microsoft.com/office/powerpoint/2010/main" val="1178616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922E48-0FFC-4E8A-BF17-87FAF4A102C7}" type="datetimeFigureOut">
              <a:rPr lang="nb-NO" smtClean="0"/>
              <a:t>09.09.2019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662F193-1610-4B50-994A-0EC8BAE381C8}" type="slidenum">
              <a:rPr lang="nb-NO" smtClean="0"/>
              <a:t>‹#›</a:t>
            </a:fld>
            <a:endParaRPr lang="nb-NO"/>
          </a:p>
        </p:txBody>
      </p:sp>
    </p:spTree>
    <p:extLst>
      <p:ext uri="{BB962C8B-B14F-4D97-AF65-F5344CB8AC3E}">
        <p14:creationId xmlns:p14="http://schemas.microsoft.com/office/powerpoint/2010/main" val="52400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922E48-0FFC-4E8A-BF17-87FAF4A102C7}" type="datetimeFigureOut">
              <a:rPr lang="nb-NO" smtClean="0"/>
              <a:t>09.09.2019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662F193-1610-4B50-994A-0EC8BAE381C8}" type="slidenum">
              <a:rPr lang="nb-NO" smtClean="0"/>
              <a:t>‹#›</a:t>
            </a:fld>
            <a:endParaRPr lang="nb-NO"/>
          </a:p>
        </p:txBody>
      </p:sp>
    </p:spTree>
    <p:extLst>
      <p:ext uri="{BB962C8B-B14F-4D97-AF65-F5344CB8AC3E}">
        <p14:creationId xmlns:p14="http://schemas.microsoft.com/office/powerpoint/2010/main" val="4163868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922E48-0FFC-4E8A-BF17-87FAF4A102C7}" type="datetimeFigureOut">
              <a:rPr lang="nb-NO" smtClean="0"/>
              <a:t>09.09.2019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662F193-1610-4B50-994A-0EC8BAE381C8}" type="slidenum">
              <a:rPr lang="nb-NO" smtClean="0"/>
              <a:t>‹#›</a:t>
            </a:fld>
            <a:endParaRPr lang="nb-NO"/>
          </a:p>
        </p:txBody>
      </p:sp>
    </p:spTree>
    <p:extLst>
      <p:ext uri="{BB962C8B-B14F-4D97-AF65-F5344CB8AC3E}">
        <p14:creationId xmlns:p14="http://schemas.microsoft.com/office/powerpoint/2010/main" val="31227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922E48-0FFC-4E8A-BF17-87FAF4A102C7}" type="datetimeFigureOut">
              <a:rPr lang="nb-NO" smtClean="0"/>
              <a:t>09.09.2019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9662F193-1610-4B50-994A-0EC8BAE381C8}" type="slidenum">
              <a:rPr lang="nb-NO" smtClean="0"/>
              <a:t>‹#›</a:t>
            </a:fld>
            <a:endParaRPr lang="nb-NO"/>
          </a:p>
        </p:txBody>
      </p:sp>
    </p:spTree>
    <p:extLst>
      <p:ext uri="{BB962C8B-B14F-4D97-AF65-F5344CB8AC3E}">
        <p14:creationId xmlns:p14="http://schemas.microsoft.com/office/powerpoint/2010/main" val="1069120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922E48-0FFC-4E8A-BF17-87FAF4A102C7}" type="datetimeFigureOut">
              <a:rPr lang="nb-NO" smtClean="0"/>
              <a:t>09.09.2019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9662F193-1610-4B50-994A-0EC8BAE381C8}" type="slidenum">
              <a:rPr lang="nb-NO" smtClean="0"/>
              <a:t>‹#›</a:t>
            </a:fld>
            <a:endParaRPr lang="nb-NO"/>
          </a:p>
        </p:txBody>
      </p:sp>
    </p:spTree>
    <p:extLst>
      <p:ext uri="{BB962C8B-B14F-4D97-AF65-F5344CB8AC3E}">
        <p14:creationId xmlns:p14="http://schemas.microsoft.com/office/powerpoint/2010/main" val="212487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922E48-0FFC-4E8A-BF17-87FAF4A102C7}" type="datetimeFigureOut">
              <a:rPr lang="nb-NO" smtClean="0"/>
              <a:t>09.09.2019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9662F193-1610-4B50-994A-0EC8BAE381C8}" type="slidenum">
              <a:rPr lang="nb-NO" smtClean="0"/>
              <a:t>‹#›</a:t>
            </a:fld>
            <a:endParaRPr lang="nb-NO"/>
          </a:p>
        </p:txBody>
      </p:sp>
    </p:spTree>
    <p:extLst>
      <p:ext uri="{BB962C8B-B14F-4D97-AF65-F5344CB8AC3E}">
        <p14:creationId xmlns:p14="http://schemas.microsoft.com/office/powerpoint/2010/main" val="330606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22E48-0FFC-4E8A-BF17-87FAF4A102C7}" type="datetimeFigureOut">
              <a:rPr lang="nb-NO" smtClean="0"/>
              <a:t>09.09.2019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9662F193-1610-4B50-994A-0EC8BAE381C8}" type="slidenum">
              <a:rPr lang="nb-NO" smtClean="0"/>
              <a:t>‹#›</a:t>
            </a:fld>
            <a:endParaRPr lang="nb-NO"/>
          </a:p>
        </p:txBody>
      </p:sp>
    </p:spTree>
    <p:extLst>
      <p:ext uri="{BB962C8B-B14F-4D97-AF65-F5344CB8AC3E}">
        <p14:creationId xmlns:p14="http://schemas.microsoft.com/office/powerpoint/2010/main" val="110199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922E48-0FFC-4E8A-BF17-87FAF4A102C7}" type="datetimeFigureOut">
              <a:rPr lang="nb-NO" smtClean="0"/>
              <a:t>09.09.2019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9662F193-1610-4B50-994A-0EC8BAE381C8}" type="slidenum">
              <a:rPr lang="nb-NO" smtClean="0"/>
              <a:t>‹#›</a:t>
            </a:fld>
            <a:endParaRPr lang="nb-NO"/>
          </a:p>
        </p:txBody>
      </p:sp>
    </p:spTree>
    <p:extLst>
      <p:ext uri="{BB962C8B-B14F-4D97-AF65-F5344CB8AC3E}">
        <p14:creationId xmlns:p14="http://schemas.microsoft.com/office/powerpoint/2010/main" val="360044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922E48-0FFC-4E8A-BF17-87FAF4A102C7}" type="datetimeFigureOut">
              <a:rPr lang="nb-NO" smtClean="0"/>
              <a:t>09.09.2019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9662F193-1610-4B50-994A-0EC8BAE381C8}" type="slidenum">
              <a:rPr lang="nb-NO" smtClean="0"/>
              <a:t>‹#›</a:t>
            </a:fld>
            <a:endParaRPr lang="nb-NO"/>
          </a:p>
        </p:txBody>
      </p:sp>
    </p:spTree>
    <p:extLst>
      <p:ext uri="{BB962C8B-B14F-4D97-AF65-F5344CB8AC3E}">
        <p14:creationId xmlns:p14="http://schemas.microsoft.com/office/powerpoint/2010/main" val="2700943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22E48-0FFC-4E8A-BF17-87FAF4A102C7}" type="datetimeFigureOut">
              <a:rPr lang="nb-NO" smtClean="0"/>
              <a:t>09.09.2019</a:t>
            </a:fld>
            <a:endParaRPr lang="nb-N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62F193-1610-4B50-994A-0EC8BAE381C8}" type="slidenum">
              <a:rPr lang="nb-NO" smtClean="0"/>
              <a:t>‹#›</a:t>
            </a:fld>
            <a:endParaRPr lang="nb-NO"/>
          </a:p>
        </p:txBody>
      </p:sp>
    </p:spTree>
    <p:extLst>
      <p:ext uri="{BB962C8B-B14F-4D97-AF65-F5344CB8AC3E}">
        <p14:creationId xmlns:p14="http://schemas.microsoft.com/office/powerpoint/2010/main" val="370455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eg"/><Relationship Id="rId9"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9.jp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2816-EDE5-4ACE-B144-67608AD74980}"/>
              </a:ext>
            </a:extLst>
          </p:cNvPr>
          <p:cNvSpPr>
            <a:spLocks noGrp="1"/>
          </p:cNvSpPr>
          <p:nvPr>
            <p:ph type="title"/>
          </p:nvPr>
        </p:nvSpPr>
        <p:spPr>
          <a:xfrm>
            <a:off x="438912" y="619126"/>
            <a:ext cx="8485632" cy="3063874"/>
          </a:xfrm>
        </p:spPr>
        <p:txBody>
          <a:bodyPr>
            <a:noAutofit/>
          </a:bodyPr>
          <a:lstStyle/>
          <a:p>
            <a:pPr algn="ctr"/>
            <a:r>
              <a:rPr lang="en-ZA" sz="4000" b="1" dirty="0">
                <a:latin typeface="+mn-lt"/>
              </a:rPr>
              <a:t>Photoprotection in lichens</a:t>
            </a:r>
            <a:br>
              <a:rPr lang="en-ZA" sz="1800" b="1" dirty="0">
                <a:latin typeface="+mn-lt"/>
              </a:rPr>
            </a:br>
            <a:br>
              <a:rPr lang="en-ZA" sz="1800" b="1" dirty="0">
                <a:latin typeface="+mn-lt"/>
              </a:rPr>
            </a:br>
            <a:r>
              <a:rPr lang="en-ZA" sz="2400" b="1" dirty="0">
                <a:latin typeface="+mn-lt"/>
              </a:rPr>
              <a:t>R.P. Beckett</a:t>
            </a:r>
            <a:r>
              <a:rPr lang="en-ZA" sz="2400" b="1" baseline="30000" dirty="0">
                <a:latin typeface="+mn-lt"/>
              </a:rPr>
              <a:t>1,2</a:t>
            </a:r>
            <a:r>
              <a:rPr lang="en-ZA" sz="2400" b="1" dirty="0">
                <a:latin typeface="+mn-lt"/>
              </a:rPr>
              <a:t>, F.V. Minibayeva</a:t>
            </a:r>
            <a:r>
              <a:rPr lang="en-ZA" sz="2400" b="1" baseline="30000" dirty="0">
                <a:latin typeface="+mn-lt"/>
              </a:rPr>
              <a:t>2,3</a:t>
            </a:r>
            <a:r>
              <a:rPr lang="en-ZA" sz="2400" b="1" dirty="0">
                <a:latin typeface="+mn-lt"/>
              </a:rPr>
              <a:t>, K.A. Solhaug</a:t>
            </a:r>
            <a:r>
              <a:rPr lang="en-ZA" sz="2400" b="1" baseline="30000" dirty="0">
                <a:latin typeface="+mn-lt"/>
              </a:rPr>
              <a:t>4</a:t>
            </a:r>
            <a:br>
              <a:rPr lang="en-ZA" sz="2400" b="1" dirty="0">
                <a:latin typeface="+mn-lt"/>
              </a:rPr>
            </a:br>
            <a:br>
              <a:rPr lang="en-ZA" sz="2400" b="1" dirty="0">
                <a:latin typeface="+mn-lt"/>
              </a:rPr>
            </a:br>
            <a:r>
              <a:rPr lang="en-ZA" sz="1800" baseline="30000" dirty="0">
                <a:latin typeface="+mn-lt"/>
              </a:rPr>
              <a:t>1</a:t>
            </a:r>
            <a:r>
              <a:rPr lang="en-ZA" sz="1800" dirty="0">
                <a:latin typeface="+mn-lt"/>
              </a:rPr>
              <a:t>School of Life Sciences, University of KwaZulu-Natal, South Africa</a:t>
            </a:r>
            <a:br>
              <a:rPr lang="en-ZA" sz="1800" dirty="0">
                <a:latin typeface="+mn-lt"/>
              </a:rPr>
            </a:br>
            <a:r>
              <a:rPr lang="en-ZA" sz="1800" dirty="0">
                <a:latin typeface="+mn-lt"/>
              </a:rPr>
              <a:t> </a:t>
            </a:r>
            <a:r>
              <a:rPr lang="en-ZA" sz="1800" baseline="30000" dirty="0">
                <a:latin typeface="+mn-lt"/>
              </a:rPr>
              <a:t>2</a:t>
            </a:r>
            <a:r>
              <a:rPr lang="en-ZA" sz="1800" dirty="0">
                <a:latin typeface="+mn-lt"/>
              </a:rPr>
              <a:t>Kazan Federal University, Kazan, Russia;</a:t>
            </a:r>
            <a:br>
              <a:rPr lang="en-ZA" sz="1800" dirty="0">
                <a:latin typeface="+mn-lt"/>
              </a:rPr>
            </a:br>
            <a:r>
              <a:rPr lang="en-ZA" sz="1800" baseline="30000" dirty="0">
                <a:latin typeface="+mn-lt"/>
              </a:rPr>
              <a:t>3</a:t>
            </a:r>
            <a:r>
              <a:rPr lang="en-ZA" sz="1800" dirty="0">
                <a:latin typeface="+mn-lt"/>
              </a:rPr>
              <a:t>Kazan Institute of Biochemistry and Biophysics, Russian Academy of Sciences, Kazan, Russia;</a:t>
            </a:r>
            <a:br>
              <a:rPr lang="en-ZA" sz="1800" dirty="0">
                <a:latin typeface="+mn-lt"/>
              </a:rPr>
            </a:br>
            <a:r>
              <a:rPr lang="en-ZA" sz="1800" baseline="30000" dirty="0">
                <a:latin typeface="+mn-lt"/>
              </a:rPr>
              <a:t>4</a:t>
            </a:r>
            <a:r>
              <a:rPr lang="en-ZA" sz="1800" dirty="0">
                <a:latin typeface="+mn-lt"/>
              </a:rPr>
              <a:t>Department of Ecology and Natural Resource Management, Norwegian University of Life Sciences, </a:t>
            </a:r>
            <a:r>
              <a:rPr lang="en-ZA" sz="1800" dirty="0" err="1">
                <a:latin typeface="+mn-lt"/>
              </a:rPr>
              <a:t>Ås</a:t>
            </a:r>
            <a:r>
              <a:rPr lang="en-ZA" sz="1800" dirty="0">
                <a:latin typeface="+mn-lt"/>
              </a:rPr>
              <a:t>, Norway.</a:t>
            </a:r>
            <a:br>
              <a:rPr lang="en-ZA" sz="1800" dirty="0">
                <a:latin typeface="+mn-lt"/>
              </a:rPr>
            </a:br>
            <a:br>
              <a:rPr lang="en-ZA" sz="1800" dirty="0">
                <a:latin typeface="+mn-lt"/>
              </a:rPr>
            </a:br>
            <a:endParaRPr lang="en-ZA" sz="1800" dirty="0">
              <a:latin typeface="+mn-lt"/>
            </a:endParaRPr>
          </a:p>
        </p:txBody>
      </p:sp>
      <p:pic>
        <p:nvPicPr>
          <p:cNvPr id="8" name="Picture 7">
            <a:extLst>
              <a:ext uri="{FF2B5EF4-FFF2-40B4-BE49-F238E27FC236}">
                <a16:creationId xmlns:a16="http://schemas.microsoft.com/office/drawing/2014/main" id="{91EE862C-555F-41BB-8116-A76FEEEEE99C}"/>
              </a:ext>
            </a:extLst>
          </p:cNvPr>
          <p:cNvPicPr>
            <a:picLocks noChangeAspect="1"/>
          </p:cNvPicPr>
          <p:nvPr/>
        </p:nvPicPr>
        <p:blipFill>
          <a:blip r:embed="rId2"/>
          <a:stretch>
            <a:fillRect/>
          </a:stretch>
        </p:blipFill>
        <p:spPr>
          <a:xfrm>
            <a:off x="791210" y="4092332"/>
            <a:ext cx="2736184" cy="1828800"/>
          </a:xfrm>
          <a:prstGeom prst="rect">
            <a:avLst/>
          </a:prstGeom>
        </p:spPr>
      </p:pic>
      <p:pic>
        <p:nvPicPr>
          <p:cNvPr id="9" name="Picture 8">
            <a:extLst>
              <a:ext uri="{FF2B5EF4-FFF2-40B4-BE49-F238E27FC236}">
                <a16:creationId xmlns:a16="http://schemas.microsoft.com/office/drawing/2014/main" id="{9BB2B16D-C118-486B-A437-39D8F7082D35}"/>
              </a:ext>
            </a:extLst>
          </p:cNvPr>
          <p:cNvPicPr>
            <a:picLocks noChangeAspect="1"/>
          </p:cNvPicPr>
          <p:nvPr/>
        </p:nvPicPr>
        <p:blipFill>
          <a:blip r:embed="rId3"/>
          <a:stretch>
            <a:fillRect/>
          </a:stretch>
        </p:blipFill>
        <p:spPr>
          <a:xfrm>
            <a:off x="5989165" y="4092332"/>
            <a:ext cx="2437011" cy="1828800"/>
          </a:xfrm>
          <a:prstGeom prst="rect">
            <a:avLst/>
          </a:prstGeom>
        </p:spPr>
      </p:pic>
      <p:pic>
        <p:nvPicPr>
          <p:cNvPr id="10" name="Picture 9">
            <a:extLst>
              <a:ext uri="{FF2B5EF4-FFF2-40B4-BE49-F238E27FC236}">
                <a16:creationId xmlns:a16="http://schemas.microsoft.com/office/drawing/2014/main" id="{D74B650C-49FE-43A9-80DE-6B38DC99682F}"/>
              </a:ext>
            </a:extLst>
          </p:cNvPr>
          <p:cNvPicPr>
            <a:picLocks noChangeAspect="1"/>
          </p:cNvPicPr>
          <p:nvPr/>
        </p:nvPicPr>
        <p:blipFill>
          <a:blip r:embed="rId4"/>
          <a:stretch>
            <a:fillRect/>
          </a:stretch>
        </p:blipFill>
        <p:spPr>
          <a:xfrm>
            <a:off x="4029177" y="4636792"/>
            <a:ext cx="1465465" cy="1284340"/>
          </a:xfrm>
          <a:prstGeom prst="rect">
            <a:avLst/>
          </a:prstGeom>
        </p:spPr>
      </p:pic>
      <p:sp>
        <p:nvSpPr>
          <p:cNvPr id="12" name="Arrow: Right 11">
            <a:extLst>
              <a:ext uri="{FF2B5EF4-FFF2-40B4-BE49-F238E27FC236}">
                <a16:creationId xmlns:a16="http://schemas.microsoft.com/office/drawing/2014/main" id="{51781447-8B39-4537-A0FA-8D9E61B57B0B}"/>
              </a:ext>
            </a:extLst>
          </p:cNvPr>
          <p:cNvSpPr/>
          <p:nvPr/>
        </p:nvSpPr>
        <p:spPr>
          <a:xfrm>
            <a:off x="4272705" y="4037468"/>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563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3841-B927-44C9-9D07-567EA2173C2D}"/>
              </a:ext>
            </a:extLst>
          </p:cNvPr>
          <p:cNvSpPr>
            <a:spLocks noGrp="1"/>
          </p:cNvSpPr>
          <p:nvPr>
            <p:ph type="title"/>
          </p:nvPr>
        </p:nvSpPr>
        <p:spPr>
          <a:xfrm>
            <a:off x="422008" y="207831"/>
            <a:ext cx="8299984" cy="1325563"/>
          </a:xfrm>
        </p:spPr>
        <p:txBody>
          <a:bodyPr/>
          <a:lstStyle/>
          <a:p>
            <a:pPr algn="ctr"/>
            <a:r>
              <a:rPr lang="en-ZA" b="1" dirty="0">
                <a:latin typeface="+mn-lt"/>
              </a:rPr>
              <a:t>High Light Stress - overview of talk</a:t>
            </a:r>
          </a:p>
        </p:txBody>
      </p:sp>
      <p:sp>
        <p:nvSpPr>
          <p:cNvPr id="3" name="Content Placeholder 2">
            <a:extLst>
              <a:ext uri="{FF2B5EF4-FFF2-40B4-BE49-F238E27FC236}">
                <a16:creationId xmlns:a16="http://schemas.microsoft.com/office/drawing/2014/main" id="{47CEFCFA-1B1E-4B4B-BABB-563FCE4476E2}"/>
              </a:ext>
            </a:extLst>
          </p:cNvPr>
          <p:cNvSpPr>
            <a:spLocks noGrp="1"/>
          </p:cNvSpPr>
          <p:nvPr>
            <p:ph idx="1"/>
          </p:nvPr>
        </p:nvSpPr>
        <p:spPr>
          <a:xfrm>
            <a:off x="628650" y="1533394"/>
            <a:ext cx="7886700" cy="4451770"/>
          </a:xfrm>
        </p:spPr>
        <p:txBody>
          <a:bodyPr>
            <a:normAutofit/>
          </a:bodyPr>
          <a:lstStyle/>
          <a:p>
            <a:r>
              <a:rPr lang="en-ZA" sz="3200" dirty="0">
                <a:solidFill>
                  <a:srgbClr val="FF0000"/>
                </a:solidFill>
              </a:rPr>
              <a:t>Repair</a:t>
            </a:r>
            <a:r>
              <a:rPr lang="en-ZA" sz="3200" dirty="0"/>
              <a:t> of damage</a:t>
            </a:r>
          </a:p>
          <a:p>
            <a:r>
              <a:rPr lang="en-ZA" sz="3200" dirty="0">
                <a:solidFill>
                  <a:srgbClr val="FF0000"/>
                </a:solidFill>
              </a:rPr>
              <a:t>Scavenging</a:t>
            </a:r>
            <a:r>
              <a:rPr lang="en-ZA" sz="3200" dirty="0"/>
              <a:t> of ROS once formed</a:t>
            </a:r>
          </a:p>
          <a:p>
            <a:pPr lvl="1"/>
            <a:r>
              <a:rPr lang="en-ZA" sz="3200" dirty="0"/>
              <a:t>SOD</a:t>
            </a:r>
          </a:p>
          <a:p>
            <a:pPr lvl="1"/>
            <a:r>
              <a:rPr lang="en-ZA" sz="3200" dirty="0"/>
              <a:t>POX</a:t>
            </a:r>
          </a:p>
          <a:p>
            <a:pPr lvl="1"/>
            <a:r>
              <a:rPr lang="en-ZA" sz="3200" dirty="0"/>
              <a:t>CAT etc.</a:t>
            </a:r>
          </a:p>
          <a:p>
            <a:r>
              <a:rPr lang="en-ZA" sz="3200" dirty="0">
                <a:solidFill>
                  <a:srgbClr val="FF0000"/>
                </a:solidFill>
              </a:rPr>
              <a:t>Prevention</a:t>
            </a:r>
            <a:r>
              <a:rPr lang="en-ZA" sz="3200" dirty="0"/>
              <a:t> of ROS formation</a:t>
            </a:r>
          </a:p>
          <a:p>
            <a:pPr lvl="1"/>
            <a:r>
              <a:rPr lang="en-ZA" sz="3200" dirty="0"/>
              <a:t>Non-</a:t>
            </a:r>
            <a:r>
              <a:rPr lang="en-ZA" sz="3200" dirty="0" err="1"/>
              <a:t>Photchemical</a:t>
            </a:r>
            <a:r>
              <a:rPr lang="en-ZA" sz="3200" dirty="0"/>
              <a:t> Quenching (NPQ)</a:t>
            </a:r>
          </a:p>
          <a:p>
            <a:pPr lvl="1"/>
            <a:r>
              <a:rPr lang="en-ZA" sz="3200" dirty="0"/>
              <a:t>Light screening compounds</a:t>
            </a:r>
          </a:p>
        </p:txBody>
      </p:sp>
      <p:sp>
        <p:nvSpPr>
          <p:cNvPr id="4" name="Content Placeholder 2">
            <a:extLst>
              <a:ext uri="{FF2B5EF4-FFF2-40B4-BE49-F238E27FC236}">
                <a16:creationId xmlns:a16="http://schemas.microsoft.com/office/drawing/2014/main" id="{178BD72C-B9AB-4B0E-8D6B-BFB6CF603733}"/>
              </a:ext>
            </a:extLst>
          </p:cNvPr>
          <p:cNvSpPr txBox="1">
            <a:spLocks/>
          </p:cNvSpPr>
          <p:nvPr/>
        </p:nvSpPr>
        <p:spPr>
          <a:xfrm>
            <a:off x="628650" y="4890097"/>
            <a:ext cx="7886700" cy="718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ZA" dirty="0"/>
          </a:p>
        </p:txBody>
      </p:sp>
      <p:sp>
        <p:nvSpPr>
          <p:cNvPr id="5" name="Content Placeholder 2">
            <a:extLst>
              <a:ext uri="{FF2B5EF4-FFF2-40B4-BE49-F238E27FC236}">
                <a16:creationId xmlns:a16="http://schemas.microsoft.com/office/drawing/2014/main" id="{82B50643-4BD0-4F6A-8A60-620A6700BE01}"/>
              </a:ext>
            </a:extLst>
          </p:cNvPr>
          <p:cNvSpPr txBox="1">
            <a:spLocks/>
          </p:cNvSpPr>
          <p:nvPr/>
        </p:nvSpPr>
        <p:spPr>
          <a:xfrm>
            <a:off x="449541" y="3212183"/>
            <a:ext cx="7886700" cy="160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ZA" dirty="0"/>
          </a:p>
        </p:txBody>
      </p:sp>
    </p:spTree>
    <p:extLst>
      <p:ext uri="{BB962C8B-B14F-4D97-AF65-F5344CB8AC3E}">
        <p14:creationId xmlns:p14="http://schemas.microsoft.com/office/powerpoint/2010/main" val="3685670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45069-5289-46CE-869F-68EE0016B21D}"/>
              </a:ext>
            </a:extLst>
          </p:cNvPr>
          <p:cNvSpPr>
            <a:spLocks noGrp="1"/>
          </p:cNvSpPr>
          <p:nvPr>
            <p:ph type="title"/>
          </p:nvPr>
        </p:nvSpPr>
        <p:spPr/>
        <p:txBody>
          <a:bodyPr/>
          <a:lstStyle/>
          <a:p>
            <a:pPr algn="ctr"/>
            <a:r>
              <a:rPr lang="en-ZA" b="1" dirty="0">
                <a:latin typeface="+mn-lt"/>
              </a:rPr>
              <a:t>Talk themes</a:t>
            </a:r>
          </a:p>
        </p:txBody>
      </p:sp>
      <p:sp>
        <p:nvSpPr>
          <p:cNvPr id="4" name="Content Placeholder 3">
            <a:extLst>
              <a:ext uri="{FF2B5EF4-FFF2-40B4-BE49-F238E27FC236}">
                <a16:creationId xmlns:a16="http://schemas.microsoft.com/office/drawing/2014/main" id="{B7562BEA-4C16-49E3-8FF1-BAB52F420A00}"/>
              </a:ext>
            </a:extLst>
          </p:cNvPr>
          <p:cNvSpPr>
            <a:spLocks noGrp="1"/>
          </p:cNvSpPr>
          <p:nvPr>
            <p:ph idx="1"/>
          </p:nvPr>
        </p:nvSpPr>
        <p:spPr/>
        <p:txBody>
          <a:bodyPr/>
          <a:lstStyle/>
          <a:p>
            <a:r>
              <a:rPr lang="en-ZA" dirty="0"/>
              <a:t>Effects of UV not considered here</a:t>
            </a:r>
          </a:p>
          <a:p>
            <a:r>
              <a:rPr lang="en-ZA" dirty="0"/>
              <a:t>Some adaptations known in higher plants not or poorly studied in lichens</a:t>
            </a:r>
          </a:p>
          <a:p>
            <a:r>
              <a:rPr lang="en-ZA" dirty="0"/>
              <a:t>However, there are some specific “</a:t>
            </a:r>
            <a:r>
              <a:rPr lang="en-ZA" dirty="0">
                <a:solidFill>
                  <a:srgbClr val="FF0000"/>
                </a:solidFill>
              </a:rPr>
              <a:t>lichen specific</a:t>
            </a:r>
            <a:r>
              <a:rPr lang="en-ZA" dirty="0"/>
              <a:t>” adaptations</a:t>
            </a:r>
          </a:p>
          <a:p>
            <a:r>
              <a:rPr lang="en-ZA" dirty="0"/>
              <a:t>All adaptations have a “</a:t>
            </a:r>
            <a:r>
              <a:rPr lang="en-ZA" dirty="0">
                <a:solidFill>
                  <a:srgbClr val="FF0000"/>
                </a:solidFill>
              </a:rPr>
              <a:t>cost</a:t>
            </a:r>
            <a:r>
              <a:rPr lang="en-ZA" dirty="0"/>
              <a:t>”</a:t>
            </a:r>
          </a:p>
          <a:p>
            <a:r>
              <a:rPr lang="en-ZA" dirty="0"/>
              <a:t>Recent discoveries make it possible to re-investigate some earlier observations e.g. </a:t>
            </a:r>
            <a:r>
              <a:rPr lang="en-ZA" dirty="0">
                <a:solidFill>
                  <a:srgbClr val="FF0000"/>
                </a:solidFill>
              </a:rPr>
              <a:t>how can tolerance to high light be induced</a:t>
            </a:r>
          </a:p>
          <a:p>
            <a:endParaRPr lang="en-ZA" dirty="0"/>
          </a:p>
        </p:txBody>
      </p:sp>
    </p:spTree>
    <p:extLst>
      <p:ext uri="{BB962C8B-B14F-4D97-AF65-F5344CB8AC3E}">
        <p14:creationId xmlns:p14="http://schemas.microsoft.com/office/powerpoint/2010/main" val="374308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0982-5954-484B-892F-9755A812D712}"/>
              </a:ext>
            </a:extLst>
          </p:cNvPr>
          <p:cNvSpPr>
            <a:spLocks noGrp="1"/>
          </p:cNvSpPr>
          <p:nvPr>
            <p:ph type="title"/>
          </p:nvPr>
        </p:nvSpPr>
        <p:spPr/>
        <p:txBody>
          <a:bodyPr/>
          <a:lstStyle/>
          <a:p>
            <a:pPr algn="ctr"/>
            <a:r>
              <a:rPr lang="en-US" b="1" dirty="0">
                <a:latin typeface="+mn-lt"/>
              </a:rPr>
              <a:t>Repair</a:t>
            </a:r>
            <a:endParaRPr lang="en-ZA" b="1" dirty="0">
              <a:latin typeface="+mn-lt"/>
            </a:endParaRPr>
          </a:p>
        </p:txBody>
      </p:sp>
    </p:spTree>
    <p:extLst>
      <p:ext uri="{BB962C8B-B14F-4D97-AF65-F5344CB8AC3E}">
        <p14:creationId xmlns:p14="http://schemas.microsoft.com/office/powerpoint/2010/main" val="2927496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E355A-802A-4801-825F-F30B81D1C6F0}"/>
              </a:ext>
            </a:extLst>
          </p:cNvPr>
          <p:cNvSpPr>
            <a:spLocks noGrp="1"/>
          </p:cNvSpPr>
          <p:nvPr>
            <p:ph type="title"/>
          </p:nvPr>
        </p:nvSpPr>
        <p:spPr/>
        <p:txBody>
          <a:bodyPr>
            <a:normAutofit/>
          </a:bodyPr>
          <a:lstStyle/>
          <a:p>
            <a:pPr algn="ctr"/>
            <a:r>
              <a:rPr lang="en-US" b="1" dirty="0">
                <a:latin typeface="+mn-lt"/>
              </a:rPr>
              <a:t>PSII Repair cycle</a:t>
            </a:r>
          </a:p>
        </p:txBody>
      </p:sp>
      <p:sp>
        <p:nvSpPr>
          <p:cNvPr id="3" name="Content Placeholder 2">
            <a:extLst>
              <a:ext uri="{FF2B5EF4-FFF2-40B4-BE49-F238E27FC236}">
                <a16:creationId xmlns:a16="http://schemas.microsoft.com/office/drawing/2014/main" id="{67453CC0-0494-4619-932D-AD3B10078780}"/>
              </a:ext>
            </a:extLst>
          </p:cNvPr>
          <p:cNvSpPr>
            <a:spLocks noGrp="1"/>
          </p:cNvSpPr>
          <p:nvPr>
            <p:ph idx="1"/>
          </p:nvPr>
        </p:nvSpPr>
        <p:spPr/>
        <p:txBody>
          <a:bodyPr>
            <a:normAutofit/>
          </a:bodyPr>
          <a:lstStyle/>
          <a:p>
            <a:r>
              <a:rPr lang="en-US" dirty="0"/>
              <a:t>Most damaged - D1 protein, part of PSII</a:t>
            </a:r>
          </a:p>
          <a:p>
            <a:r>
              <a:rPr lang="en-US" dirty="0"/>
              <a:t>“Repair in cyanobacteria, algae, and plants shares a central feature: the replacement of the photodamaged D1 subunit with a newly synthesized copy”</a:t>
            </a:r>
          </a:p>
          <a:p>
            <a:r>
              <a:rPr lang="en-US" dirty="0"/>
              <a:t>Not studied in lichens!</a:t>
            </a:r>
          </a:p>
        </p:txBody>
      </p:sp>
    </p:spTree>
    <p:extLst>
      <p:ext uri="{BB962C8B-B14F-4D97-AF65-F5344CB8AC3E}">
        <p14:creationId xmlns:p14="http://schemas.microsoft.com/office/powerpoint/2010/main" val="473722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DDACB1-3128-4CCB-903D-C52AA7820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022" y="1724092"/>
            <a:ext cx="6810375" cy="3562350"/>
          </a:xfrm>
          <a:prstGeom prst="rect">
            <a:avLst/>
          </a:prstGeom>
        </p:spPr>
      </p:pic>
      <p:sp>
        <p:nvSpPr>
          <p:cNvPr id="6" name="Title 1">
            <a:extLst>
              <a:ext uri="{FF2B5EF4-FFF2-40B4-BE49-F238E27FC236}">
                <a16:creationId xmlns:a16="http://schemas.microsoft.com/office/drawing/2014/main" id="{EA7C922B-74A4-4B0A-88B3-DAF8BDC3AB2E}"/>
              </a:ext>
            </a:extLst>
          </p:cNvPr>
          <p:cNvSpPr txBox="1">
            <a:spLocks/>
          </p:cNvSpPr>
          <p:nvPr/>
        </p:nvSpPr>
        <p:spPr>
          <a:xfrm>
            <a:off x="62865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PSII Repair cycle</a:t>
            </a:r>
            <a:endParaRPr lang="en-US" b="1" dirty="0">
              <a:latin typeface="+mn-lt"/>
            </a:endParaRPr>
          </a:p>
        </p:txBody>
      </p:sp>
    </p:spTree>
    <p:extLst>
      <p:ext uri="{BB962C8B-B14F-4D97-AF65-F5344CB8AC3E}">
        <p14:creationId xmlns:p14="http://schemas.microsoft.com/office/powerpoint/2010/main" val="56917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7AE4-ACE3-4B3F-80F2-7C5F40341215}"/>
              </a:ext>
            </a:extLst>
          </p:cNvPr>
          <p:cNvSpPr>
            <a:spLocks noGrp="1"/>
          </p:cNvSpPr>
          <p:nvPr>
            <p:ph type="title"/>
          </p:nvPr>
        </p:nvSpPr>
        <p:spPr>
          <a:xfrm>
            <a:off x="222738" y="365126"/>
            <a:ext cx="8921262" cy="1325563"/>
          </a:xfrm>
        </p:spPr>
        <p:txBody>
          <a:bodyPr>
            <a:normAutofit fontScale="90000"/>
          </a:bodyPr>
          <a:lstStyle/>
          <a:p>
            <a:pPr algn="ctr"/>
            <a:r>
              <a:rPr lang="en-US" b="1" dirty="0">
                <a:latin typeface="+mn-lt"/>
              </a:rPr>
              <a:t>PSII repair cycle studied with lincomycin (blocks D1 protein repair), not yet studied in lichens</a:t>
            </a:r>
            <a:endParaRPr lang="en-ZA" b="1" dirty="0">
              <a:latin typeface="+mn-lt"/>
            </a:endParaRPr>
          </a:p>
        </p:txBody>
      </p:sp>
      <p:pic>
        <p:nvPicPr>
          <p:cNvPr id="4" name="Picture 3">
            <a:extLst>
              <a:ext uri="{FF2B5EF4-FFF2-40B4-BE49-F238E27FC236}">
                <a16:creationId xmlns:a16="http://schemas.microsoft.com/office/drawing/2014/main" id="{B0EAD040-FDCD-48BF-9040-147CF9AB930A}"/>
              </a:ext>
            </a:extLst>
          </p:cNvPr>
          <p:cNvPicPr>
            <a:picLocks noChangeAspect="1"/>
          </p:cNvPicPr>
          <p:nvPr/>
        </p:nvPicPr>
        <p:blipFill>
          <a:blip r:embed="rId2"/>
          <a:stretch>
            <a:fillRect/>
          </a:stretch>
        </p:blipFill>
        <p:spPr>
          <a:xfrm>
            <a:off x="911589" y="2033641"/>
            <a:ext cx="2967486" cy="2116223"/>
          </a:xfrm>
          <a:prstGeom prst="rect">
            <a:avLst/>
          </a:prstGeom>
        </p:spPr>
      </p:pic>
      <p:pic>
        <p:nvPicPr>
          <p:cNvPr id="5" name="Picture 4">
            <a:extLst>
              <a:ext uri="{FF2B5EF4-FFF2-40B4-BE49-F238E27FC236}">
                <a16:creationId xmlns:a16="http://schemas.microsoft.com/office/drawing/2014/main" id="{E3CD3383-3059-45B8-BBAA-C2ABB4C16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 y="4792718"/>
            <a:ext cx="1814400" cy="1440000"/>
          </a:xfrm>
          <a:prstGeom prst="rect">
            <a:avLst/>
          </a:prstGeom>
        </p:spPr>
      </p:pic>
      <p:sp>
        <p:nvSpPr>
          <p:cNvPr id="6" name="TextBox 5">
            <a:extLst>
              <a:ext uri="{FF2B5EF4-FFF2-40B4-BE49-F238E27FC236}">
                <a16:creationId xmlns:a16="http://schemas.microsoft.com/office/drawing/2014/main" id="{B3927DD5-43D6-4510-BF82-4930F1F72C73}"/>
              </a:ext>
            </a:extLst>
          </p:cNvPr>
          <p:cNvSpPr txBox="1"/>
          <p:nvPr/>
        </p:nvSpPr>
        <p:spPr>
          <a:xfrm>
            <a:off x="2395332" y="4792718"/>
            <a:ext cx="2385390" cy="1200329"/>
          </a:xfrm>
          <a:prstGeom prst="rect">
            <a:avLst/>
          </a:prstGeom>
          <a:noFill/>
        </p:spPr>
        <p:txBody>
          <a:bodyPr wrap="square" rtlCol="0">
            <a:spAutoFit/>
          </a:bodyPr>
          <a:lstStyle/>
          <a:p>
            <a:pPr algn="ctr"/>
            <a:r>
              <a:rPr lang="en-US" dirty="0"/>
              <a:t>Example from the moss </a:t>
            </a:r>
            <a:r>
              <a:rPr lang="en-US" i="1" dirty="0" err="1"/>
              <a:t>Ceratodon</a:t>
            </a:r>
            <a:r>
              <a:rPr lang="en-US" dirty="0"/>
              <a:t>, </a:t>
            </a:r>
            <a:r>
              <a:rPr lang="en-US" dirty="0" err="1"/>
              <a:t>photoinhibiton</a:t>
            </a:r>
            <a:r>
              <a:rPr lang="en-US" dirty="0"/>
              <a:t> with and without lincomycin</a:t>
            </a:r>
          </a:p>
        </p:txBody>
      </p:sp>
      <p:pic>
        <p:nvPicPr>
          <p:cNvPr id="3" name="Picture 2">
            <a:extLst>
              <a:ext uri="{FF2B5EF4-FFF2-40B4-BE49-F238E27FC236}">
                <a16:creationId xmlns:a16="http://schemas.microsoft.com/office/drawing/2014/main" id="{EDC1D783-8F66-426F-AA0A-FFF14E4C97B8}"/>
              </a:ext>
            </a:extLst>
          </p:cNvPr>
          <p:cNvPicPr>
            <a:picLocks noChangeAspect="1"/>
          </p:cNvPicPr>
          <p:nvPr/>
        </p:nvPicPr>
        <p:blipFill>
          <a:blip r:embed="rId4"/>
          <a:stretch>
            <a:fillRect/>
          </a:stretch>
        </p:blipFill>
        <p:spPr>
          <a:xfrm>
            <a:off x="5136326" y="2002866"/>
            <a:ext cx="2570765" cy="2722648"/>
          </a:xfrm>
          <a:prstGeom prst="rect">
            <a:avLst/>
          </a:prstGeom>
        </p:spPr>
      </p:pic>
      <p:pic>
        <p:nvPicPr>
          <p:cNvPr id="7" name="Picture 6">
            <a:extLst>
              <a:ext uri="{FF2B5EF4-FFF2-40B4-BE49-F238E27FC236}">
                <a16:creationId xmlns:a16="http://schemas.microsoft.com/office/drawing/2014/main" id="{963D0472-7C97-4C4C-B33D-48AA8A32C444}"/>
              </a:ext>
            </a:extLst>
          </p:cNvPr>
          <p:cNvPicPr>
            <a:picLocks noChangeAspect="1"/>
          </p:cNvPicPr>
          <p:nvPr/>
        </p:nvPicPr>
        <p:blipFill>
          <a:blip r:embed="rId5"/>
          <a:stretch>
            <a:fillRect/>
          </a:stretch>
        </p:blipFill>
        <p:spPr>
          <a:xfrm>
            <a:off x="7343999" y="4792718"/>
            <a:ext cx="1800001" cy="1440000"/>
          </a:xfrm>
          <a:prstGeom prst="rect">
            <a:avLst/>
          </a:prstGeom>
        </p:spPr>
      </p:pic>
      <p:sp>
        <p:nvSpPr>
          <p:cNvPr id="8" name="TextBox 7">
            <a:extLst>
              <a:ext uri="{FF2B5EF4-FFF2-40B4-BE49-F238E27FC236}">
                <a16:creationId xmlns:a16="http://schemas.microsoft.com/office/drawing/2014/main" id="{E2BFCAA7-B572-4C0F-8036-D64BFFAAA1CD}"/>
              </a:ext>
            </a:extLst>
          </p:cNvPr>
          <p:cNvSpPr txBox="1"/>
          <p:nvPr/>
        </p:nvSpPr>
        <p:spPr>
          <a:xfrm>
            <a:off x="5242765" y="4942009"/>
            <a:ext cx="2068623" cy="923330"/>
          </a:xfrm>
          <a:prstGeom prst="rect">
            <a:avLst/>
          </a:prstGeom>
          <a:noFill/>
        </p:spPr>
        <p:txBody>
          <a:bodyPr wrap="square" rtlCol="0">
            <a:spAutoFit/>
          </a:bodyPr>
          <a:lstStyle/>
          <a:p>
            <a:pPr algn="ctr"/>
            <a:r>
              <a:rPr lang="en-US" dirty="0"/>
              <a:t>But so far we have not found an effect in lichens</a:t>
            </a:r>
          </a:p>
        </p:txBody>
      </p:sp>
    </p:spTree>
    <p:extLst>
      <p:ext uri="{BB962C8B-B14F-4D97-AF65-F5344CB8AC3E}">
        <p14:creationId xmlns:p14="http://schemas.microsoft.com/office/powerpoint/2010/main" val="2714416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62C98E-AFFB-4153-8E84-28A6D15AF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267086"/>
            <a:ext cx="7183756" cy="2057400"/>
          </a:xfrm>
          <a:prstGeom prst="rect">
            <a:avLst/>
          </a:prstGeom>
        </p:spPr>
      </p:pic>
      <p:sp>
        <p:nvSpPr>
          <p:cNvPr id="5" name="Title 5">
            <a:extLst>
              <a:ext uri="{FF2B5EF4-FFF2-40B4-BE49-F238E27FC236}">
                <a16:creationId xmlns:a16="http://schemas.microsoft.com/office/drawing/2014/main" id="{E30DEB11-2138-450B-8443-815F2FC75131}"/>
              </a:ext>
            </a:extLst>
          </p:cNvPr>
          <p:cNvSpPr txBox="1">
            <a:spLocks/>
          </p:cNvSpPr>
          <p:nvPr/>
        </p:nvSpPr>
        <p:spPr>
          <a:xfrm>
            <a:off x="248463" y="191044"/>
            <a:ext cx="867355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a:t>
            </a:r>
            <a:r>
              <a:rPr lang="en-US" b="1" dirty="0" err="1">
                <a:solidFill>
                  <a:srgbClr val="FF0000"/>
                </a:solidFill>
                <a:latin typeface="Calibri" panose="020F0502020204030204" pitchFamily="34" charset="0"/>
                <a:cs typeface="Calibri" panose="020F0502020204030204" pitchFamily="34" charset="0"/>
              </a:rPr>
              <a:t>Chlorophagy</a:t>
            </a:r>
            <a:r>
              <a:rPr lang="en-US" b="1" dirty="0">
                <a:latin typeface="Calibri" panose="020F0502020204030204" pitchFamily="34" charset="0"/>
                <a:cs typeface="Calibri" panose="020F0502020204030204" pitchFamily="34" charset="0"/>
              </a:rPr>
              <a:t>” - not studied in lichens, but in higher plants, whole plastids degraded</a:t>
            </a:r>
          </a:p>
        </p:txBody>
      </p:sp>
      <p:pic>
        <p:nvPicPr>
          <p:cNvPr id="6" name="Picture 5">
            <a:extLst>
              <a:ext uri="{FF2B5EF4-FFF2-40B4-BE49-F238E27FC236}">
                <a16:creationId xmlns:a16="http://schemas.microsoft.com/office/drawing/2014/main" id="{4640E1A6-8D69-4E30-B416-D490CB092BDB}"/>
              </a:ext>
            </a:extLst>
          </p:cNvPr>
          <p:cNvPicPr>
            <a:picLocks noChangeAspect="1"/>
          </p:cNvPicPr>
          <p:nvPr/>
        </p:nvPicPr>
        <p:blipFill>
          <a:blip r:embed="rId3"/>
          <a:stretch>
            <a:fillRect/>
          </a:stretch>
        </p:blipFill>
        <p:spPr>
          <a:xfrm>
            <a:off x="5778411" y="4537528"/>
            <a:ext cx="1963379" cy="1440000"/>
          </a:xfrm>
          <a:prstGeom prst="rect">
            <a:avLst/>
          </a:prstGeom>
          <a:ln>
            <a:solidFill>
              <a:schemeClr val="accent1"/>
            </a:solidFill>
          </a:ln>
        </p:spPr>
      </p:pic>
      <p:pic>
        <p:nvPicPr>
          <p:cNvPr id="7" name="Picture 6">
            <a:extLst>
              <a:ext uri="{FF2B5EF4-FFF2-40B4-BE49-F238E27FC236}">
                <a16:creationId xmlns:a16="http://schemas.microsoft.com/office/drawing/2014/main" id="{10D55A53-1741-440F-A45F-903873336AF8}"/>
              </a:ext>
            </a:extLst>
          </p:cNvPr>
          <p:cNvPicPr>
            <a:picLocks noChangeAspect="1"/>
          </p:cNvPicPr>
          <p:nvPr/>
        </p:nvPicPr>
        <p:blipFill>
          <a:blip r:embed="rId4"/>
          <a:stretch>
            <a:fillRect/>
          </a:stretch>
        </p:blipFill>
        <p:spPr>
          <a:xfrm>
            <a:off x="1315125" y="4703916"/>
            <a:ext cx="2050466" cy="1440000"/>
          </a:xfrm>
          <a:prstGeom prst="rect">
            <a:avLst/>
          </a:prstGeom>
          <a:ln>
            <a:solidFill>
              <a:schemeClr val="accent1"/>
            </a:solidFill>
          </a:ln>
        </p:spPr>
      </p:pic>
      <p:sp>
        <p:nvSpPr>
          <p:cNvPr id="8" name="Arrow: Right 7">
            <a:extLst>
              <a:ext uri="{FF2B5EF4-FFF2-40B4-BE49-F238E27FC236}">
                <a16:creationId xmlns:a16="http://schemas.microsoft.com/office/drawing/2014/main" id="{3E2DA215-5793-451D-B0CA-2F06996596CD}"/>
              </a:ext>
            </a:extLst>
          </p:cNvPr>
          <p:cNvSpPr/>
          <p:nvPr/>
        </p:nvSpPr>
        <p:spPr>
          <a:xfrm>
            <a:off x="4017074" y="4721787"/>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65784BD-0789-435C-B647-C37535D1AA95}"/>
              </a:ext>
            </a:extLst>
          </p:cNvPr>
          <p:cNvSpPr txBox="1"/>
          <p:nvPr/>
        </p:nvSpPr>
        <p:spPr>
          <a:xfrm>
            <a:off x="3537263" y="5331305"/>
            <a:ext cx="2095958" cy="646331"/>
          </a:xfrm>
          <a:prstGeom prst="rect">
            <a:avLst/>
          </a:prstGeom>
          <a:noFill/>
        </p:spPr>
        <p:txBody>
          <a:bodyPr wrap="none" rtlCol="0">
            <a:spAutoFit/>
          </a:bodyPr>
          <a:lstStyle/>
          <a:p>
            <a:r>
              <a:rPr lang="en-ZA" sz="3600" b="1" dirty="0">
                <a:latin typeface="Calibri" panose="020F0502020204030204" pitchFamily="34" charset="0"/>
                <a:cs typeface="Calibri" panose="020F0502020204030204" pitchFamily="34" charset="0"/>
              </a:rPr>
              <a:t>High Light</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4661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BA3D-14A1-40B0-B2DB-500804DF91F4}"/>
              </a:ext>
            </a:extLst>
          </p:cNvPr>
          <p:cNvSpPr>
            <a:spLocks noGrp="1"/>
          </p:cNvSpPr>
          <p:nvPr>
            <p:ph type="title"/>
          </p:nvPr>
        </p:nvSpPr>
        <p:spPr/>
        <p:txBody>
          <a:bodyPr/>
          <a:lstStyle/>
          <a:p>
            <a:pPr algn="ctr"/>
            <a:r>
              <a:rPr lang="en-US" b="1" dirty="0">
                <a:latin typeface="+mn-lt"/>
              </a:rPr>
              <a:t>Scavenging</a:t>
            </a:r>
            <a:endParaRPr lang="en-ZA" b="1" dirty="0">
              <a:latin typeface="+mn-lt"/>
            </a:endParaRPr>
          </a:p>
        </p:txBody>
      </p:sp>
    </p:spTree>
    <p:extLst>
      <p:ext uri="{BB962C8B-B14F-4D97-AF65-F5344CB8AC3E}">
        <p14:creationId xmlns:p14="http://schemas.microsoft.com/office/powerpoint/2010/main" val="2826362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0F3-F8C1-4376-89A6-AE309D5B5886}"/>
              </a:ext>
            </a:extLst>
          </p:cNvPr>
          <p:cNvSpPr>
            <a:spLocks noGrp="1"/>
          </p:cNvSpPr>
          <p:nvPr>
            <p:ph type="title"/>
          </p:nvPr>
        </p:nvSpPr>
        <p:spPr>
          <a:xfrm>
            <a:off x="628650" y="308565"/>
            <a:ext cx="8204265" cy="1325563"/>
          </a:xfrm>
        </p:spPr>
        <p:txBody>
          <a:bodyPr/>
          <a:lstStyle/>
          <a:p>
            <a:pPr algn="ctr"/>
            <a:r>
              <a:rPr lang="en-ZA" b="1" dirty="0">
                <a:latin typeface="+mn-lt"/>
              </a:rPr>
              <a:t>ROS are scavenged by the antioxidants</a:t>
            </a:r>
          </a:p>
        </p:txBody>
      </p:sp>
      <p:sp>
        <p:nvSpPr>
          <p:cNvPr id="3" name="Content Placeholder 2">
            <a:extLst>
              <a:ext uri="{FF2B5EF4-FFF2-40B4-BE49-F238E27FC236}">
                <a16:creationId xmlns:a16="http://schemas.microsoft.com/office/drawing/2014/main" id="{6015B7B1-6514-4B8F-BDA0-8FA9AF4F5899}"/>
              </a:ext>
            </a:extLst>
          </p:cNvPr>
          <p:cNvSpPr>
            <a:spLocks noGrp="1"/>
          </p:cNvSpPr>
          <p:nvPr>
            <p:ph idx="1"/>
          </p:nvPr>
        </p:nvSpPr>
        <p:spPr/>
        <p:txBody>
          <a:bodyPr/>
          <a:lstStyle/>
          <a:p>
            <a:r>
              <a:rPr lang="en-ZA" dirty="0">
                <a:solidFill>
                  <a:srgbClr val="FF0000"/>
                </a:solidFill>
              </a:rPr>
              <a:t>Enzymes</a:t>
            </a:r>
            <a:r>
              <a:rPr lang="en-ZA" dirty="0"/>
              <a:t>: Superoxide dismutase, catalase, ascorbate peroxidase, guaiacol peroxidase, glutathione reductase, monodehydroascorbate reductase, </a:t>
            </a:r>
            <a:r>
              <a:rPr lang="en-ZA" dirty="0" err="1"/>
              <a:t>dehydroascorbate</a:t>
            </a:r>
            <a:r>
              <a:rPr lang="en-ZA" dirty="0"/>
              <a:t> reductase </a:t>
            </a:r>
          </a:p>
          <a:p>
            <a:r>
              <a:rPr lang="en-ZA" dirty="0">
                <a:solidFill>
                  <a:srgbClr val="FF0000"/>
                </a:solidFill>
              </a:rPr>
              <a:t>Non-enzymatic antioxidants</a:t>
            </a:r>
            <a:r>
              <a:rPr lang="en-ZA" dirty="0"/>
              <a:t>: Ascorbic acid, reduced glutathione, tocopherol and carotenoids </a:t>
            </a:r>
          </a:p>
          <a:p>
            <a:r>
              <a:rPr lang="en-ZA" dirty="0"/>
              <a:t>Effect of desiccation on antioxidants well known, but </a:t>
            </a:r>
            <a:r>
              <a:rPr lang="en-ZA" dirty="0">
                <a:solidFill>
                  <a:srgbClr val="FF0000"/>
                </a:solidFill>
              </a:rPr>
              <a:t>high light not studied</a:t>
            </a:r>
            <a:r>
              <a:rPr lang="en-ZA" dirty="0"/>
              <a:t>, but in green photobionts Halliwell – Asada pathway assumed to operate</a:t>
            </a:r>
          </a:p>
        </p:txBody>
      </p:sp>
    </p:spTree>
    <p:extLst>
      <p:ext uri="{BB962C8B-B14F-4D97-AF65-F5344CB8AC3E}">
        <p14:creationId xmlns:p14="http://schemas.microsoft.com/office/powerpoint/2010/main" val="2702820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789BB8-2CA7-4843-9C4A-2B53BBDA2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68" y="233901"/>
            <a:ext cx="8552451" cy="4206124"/>
          </a:xfrm>
          <a:prstGeom prst="rect">
            <a:avLst/>
          </a:prstGeom>
          <a:ln>
            <a:solidFill>
              <a:schemeClr val="accent1"/>
            </a:solidFill>
          </a:ln>
        </p:spPr>
      </p:pic>
      <p:sp>
        <p:nvSpPr>
          <p:cNvPr id="7" name="TextBox 6">
            <a:extLst>
              <a:ext uri="{FF2B5EF4-FFF2-40B4-BE49-F238E27FC236}">
                <a16:creationId xmlns:a16="http://schemas.microsoft.com/office/drawing/2014/main" id="{1800C875-2C46-4D60-AAA0-2A93E2DC5A80}"/>
              </a:ext>
            </a:extLst>
          </p:cNvPr>
          <p:cNvSpPr txBox="1"/>
          <p:nvPr/>
        </p:nvSpPr>
        <p:spPr>
          <a:xfrm>
            <a:off x="424207" y="4779389"/>
            <a:ext cx="8544583" cy="523220"/>
          </a:xfrm>
          <a:prstGeom prst="rect">
            <a:avLst/>
          </a:prstGeom>
          <a:noFill/>
        </p:spPr>
        <p:txBody>
          <a:bodyPr wrap="none" rtlCol="0">
            <a:spAutoFit/>
          </a:bodyPr>
          <a:lstStyle/>
          <a:p>
            <a:r>
              <a:rPr lang="en-ZA" sz="2800" b="1" dirty="0"/>
              <a:t>The Halliwell-Asada Pathway (after </a:t>
            </a:r>
            <a:r>
              <a:rPr lang="en-ZA" sz="2800" b="1" dirty="0" err="1"/>
              <a:t>Blokhina</a:t>
            </a:r>
            <a:r>
              <a:rPr lang="en-ZA" sz="2800" b="1" dirty="0"/>
              <a:t> et al. 2003)</a:t>
            </a:r>
          </a:p>
        </p:txBody>
      </p:sp>
    </p:spTree>
    <p:extLst>
      <p:ext uri="{BB962C8B-B14F-4D97-AF65-F5344CB8AC3E}">
        <p14:creationId xmlns:p14="http://schemas.microsoft.com/office/powerpoint/2010/main" val="2365032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0"/>
            <a:ext cx="8229600" cy="1143000"/>
          </a:xfrm>
        </p:spPr>
        <p:txBody>
          <a:bodyPr/>
          <a:lstStyle/>
          <a:p>
            <a:pPr algn="ctr" eaLnBrk="1" hangingPunct="1"/>
            <a:r>
              <a:rPr lang="en-US" b="1" dirty="0">
                <a:latin typeface="Calibri" pitchFamily="34" charset="0"/>
              </a:rPr>
              <a:t>Extreme Stress Tolerance</a:t>
            </a:r>
          </a:p>
        </p:txBody>
      </p:sp>
      <p:sp>
        <p:nvSpPr>
          <p:cNvPr id="3" name="Content Placeholder 2"/>
          <p:cNvSpPr>
            <a:spLocks noGrp="1"/>
          </p:cNvSpPr>
          <p:nvPr>
            <p:ph idx="1"/>
          </p:nvPr>
        </p:nvSpPr>
        <p:spPr>
          <a:xfrm>
            <a:off x="395536" y="4419600"/>
            <a:ext cx="8382000" cy="2209800"/>
          </a:xfrm>
        </p:spPr>
        <p:txBody>
          <a:bodyPr rtlCol="0">
            <a:normAutofit/>
          </a:bodyPr>
          <a:lstStyle/>
          <a:p>
            <a:pPr algn="ctr" eaLnBrk="1" fontAlgn="auto" hangingPunct="1">
              <a:spcAft>
                <a:spcPts val="0"/>
              </a:spcAft>
              <a:buFont typeface="Arial" pitchFamily="34" charset="0"/>
              <a:buChar char="•"/>
              <a:defRPr/>
            </a:pPr>
            <a:r>
              <a:rPr lang="en-US" sz="3200" dirty="0">
                <a:latin typeface="Calibri" pitchFamily="34" charset="0"/>
              </a:rPr>
              <a:t>Example: Lichens in space, exposed to vacuum, extreme temperatures and ultraviolet radiation for two weeks. Lichens survived with minimal damage.</a:t>
            </a:r>
          </a:p>
          <a:p>
            <a:pPr eaLnBrk="1" fontAlgn="auto" hangingPunct="1">
              <a:spcAft>
                <a:spcPts val="0"/>
              </a:spcAft>
              <a:buFont typeface="Arial" pitchFamily="34" charset="0"/>
              <a:buChar char="•"/>
              <a:defRPr/>
            </a:pPr>
            <a:endParaRPr lang="en-US" dirty="0"/>
          </a:p>
        </p:txBody>
      </p:sp>
      <p:pic>
        <p:nvPicPr>
          <p:cNvPr id="30724" name="Picture 3" descr="satellites_Sputnik_1_1__Kukanotas.jpg"/>
          <p:cNvPicPr>
            <a:picLocks noChangeAspect="1"/>
          </p:cNvPicPr>
          <p:nvPr/>
        </p:nvPicPr>
        <p:blipFill>
          <a:blip r:embed="rId3" cstate="print"/>
          <a:srcRect/>
          <a:stretch>
            <a:fillRect/>
          </a:stretch>
        </p:blipFill>
        <p:spPr bwMode="auto">
          <a:xfrm>
            <a:off x="1691680" y="980728"/>
            <a:ext cx="5400600" cy="3202681"/>
          </a:xfrm>
          <a:prstGeom prst="rect">
            <a:avLst/>
          </a:prstGeom>
          <a:noFill/>
          <a:ln w="9525">
            <a:noFill/>
            <a:miter lim="800000"/>
            <a:headEnd/>
            <a:tailEnd/>
          </a:ln>
        </p:spPr>
      </p:pic>
    </p:spTree>
    <p:extLst>
      <p:ext uri="{BB962C8B-B14F-4D97-AF65-F5344CB8AC3E}">
        <p14:creationId xmlns:p14="http://schemas.microsoft.com/office/powerpoint/2010/main" val="3477708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2EEA-7318-43BA-B2FB-DC2E7BFCC3A4}"/>
              </a:ext>
            </a:extLst>
          </p:cNvPr>
          <p:cNvSpPr>
            <a:spLocks noGrp="1"/>
          </p:cNvSpPr>
          <p:nvPr>
            <p:ph type="title"/>
          </p:nvPr>
        </p:nvSpPr>
        <p:spPr/>
        <p:txBody>
          <a:bodyPr/>
          <a:lstStyle/>
          <a:p>
            <a:pPr algn="ctr"/>
            <a:r>
              <a:rPr lang="en-US" b="1" dirty="0">
                <a:latin typeface="+mn-lt"/>
              </a:rPr>
              <a:t>ROS and </a:t>
            </a:r>
            <a:r>
              <a:rPr lang="en-US" b="1" dirty="0" err="1">
                <a:solidFill>
                  <a:srgbClr val="FF0000"/>
                </a:solidFill>
                <a:latin typeface="+mn-lt"/>
              </a:rPr>
              <a:t>signalling</a:t>
            </a:r>
            <a:endParaRPr lang="en-US" b="1" dirty="0">
              <a:solidFill>
                <a:srgbClr val="FF0000"/>
              </a:solidFill>
              <a:latin typeface="+mn-lt"/>
            </a:endParaRPr>
          </a:p>
        </p:txBody>
      </p:sp>
      <p:sp>
        <p:nvSpPr>
          <p:cNvPr id="3" name="Content Placeholder 2">
            <a:extLst>
              <a:ext uri="{FF2B5EF4-FFF2-40B4-BE49-F238E27FC236}">
                <a16:creationId xmlns:a16="http://schemas.microsoft.com/office/drawing/2014/main" id="{C1B4A6A6-9A28-4FF8-9F7D-CD125ED5765A}"/>
              </a:ext>
            </a:extLst>
          </p:cNvPr>
          <p:cNvSpPr>
            <a:spLocks noGrp="1"/>
          </p:cNvSpPr>
          <p:nvPr>
            <p:ph idx="1"/>
          </p:nvPr>
        </p:nvSpPr>
        <p:spPr/>
        <p:txBody>
          <a:bodyPr>
            <a:normAutofit/>
          </a:bodyPr>
          <a:lstStyle/>
          <a:p>
            <a:r>
              <a:rPr lang="en-US" dirty="0"/>
              <a:t>Attempts to upregulate antioxidant enzymes to improve tolerance in higher plants mostly unsuccessful </a:t>
            </a:r>
          </a:p>
          <a:p>
            <a:r>
              <a:rPr lang="en-US" dirty="0"/>
              <a:t>“There appears to be a level of coordination between ROS producing- and ROS metabolizing processes that allows a pool of ROS to persist in the cellular environment. This coordinate regulation allows increases in the available ROS pool to occur during stress, presumably for signaling purposes” Foyer (2011)</a:t>
            </a:r>
          </a:p>
        </p:txBody>
      </p:sp>
    </p:spTree>
    <p:extLst>
      <p:ext uri="{BB962C8B-B14F-4D97-AF65-F5344CB8AC3E}">
        <p14:creationId xmlns:p14="http://schemas.microsoft.com/office/powerpoint/2010/main" val="2954531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469BF0-17C6-4207-8BB1-F693961B3B88}"/>
              </a:ext>
            </a:extLst>
          </p:cNvPr>
          <p:cNvSpPr>
            <a:spLocks noGrp="1"/>
          </p:cNvSpPr>
          <p:nvPr>
            <p:ph type="title"/>
          </p:nvPr>
        </p:nvSpPr>
        <p:spPr/>
        <p:txBody>
          <a:bodyPr/>
          <a:lstStyle/>
          <a:p>
            <a:pPr algn="ctr"/>
            <a:r>
              <a:rPr lang="en-US" b="1" dirty="0">
                <a:latin typeface="+mn-lt"/>
              </a:rPr>
              <a:t>Avoidance</a:t>
            </a:r>
          </a:p>
        </p:txBody>
      </p:sp>
      <p:sp>
        <p:nvSpPr>
          <p:cNvPr id="4" name="Content Placeholder 3">
            <a:extLst>
              <a:ext uri="{FF2B5EF4-FFF2-40B4-BE49-F238E27FC236}">
                <a16:creationId xmlns:a16="http://schemas.microsoft.com/office/drawing/2014/main" id="{619D5B70-9592-43AF-BB60-6609250336EA}"/>
              </a:ext>
            </a:extLst>
          </p:cNvPr>
          <p:cNvSpPr>
            <a:spLocks noGrp="1"/>
          </p:cNvSpPr>
          <p:nvPr>
            <p:ph idx="1"/>
          </p:nvPr>
        </p:nvSpPr>
        <p:spPr/>
        <p:txBody>
          <a:bodyPr/>
          <a:lstStyle/>
          <a:p>
            <a:r>
              <a:rPr lang="en-US" dirty="0"/>
              <a:t>Non-Photochemical Quenching (NPQ)</a:t>
            </a:r>
          </a:p>
          <a:p>
            <a:r>
              <a:rPr lang="en-US" dirty="0"/>
              <a:t>Classic lichen secondary metabolites</a:t>
            </a:r>
          </a:p>
          <a:p>
            <a:r>
              <a:rPr lang="en-US" dirty="0"/>
              <a:t>Melanins</a:t>
            </a:r>
          </a:p>
        </p:txBody>
      </p:sp>
    </p:spTree>
    <p:extLst>
      <p:ext uri="{BB962C8B-B14F-4D97-AF65-F5344CB8AC3E}">
        <p14:creationId xmlns:p14="http://schemas.microsoft.com/office/powerpoint/2010/main" val="3797954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C6C95-B3ED-46A5-9940-11B704BB9746}"/>
              </a:ext>
            </a:extLst>
          </p:cNvPr>
          <p:cNvSpPr>
            <a:spLocks noGrp="1"/>
          </p:cNvSpPr>
          <p:nvPr>
            <p:ph type="title"/>
          </p:nvPr>
        </p:nvSpPr>
        <p:spPr/>
        <p:txBody>
          <a:bodyPr/>
          <a:lstStyle/>
          <a:p>
            <a:pPr algn="ctr"/>
            <a:r>
              <a:rPr lang="en-US" b="1" dirty="0">
                <a:latin typeface="+mn-lt"/>
              </a:rPr>
              <a:t>Non-Photochemical Quenching</a:t>
            </a:r>
          </a:p>
        </p:txBody>
      </p:sp>
      <p:sp>
        <p:nvSpPr>
          <p:cNvPr id="3" name="Content Placeholder 2">
            <a:extLst>
              <a:ext uri="{FF2B5EF4-FFF2-40B4-BE49-F238E27FC236}">
                <a16:creationId xmlns:a16="http://schemas.microsoft.com/office/drawing/2014/main" id="{6BAD0FA8-AC7F-4E85-A884-E8C0E2EE4D6F}"/>
              </a:ext>
            </a:extLst>
          </p:cNvPr>
          <p:cNvSpPr>
            <a:spLocks noGrp="1"/>
          </p:cNvSpPr>
          <p:nvPr>
            <p:ph idx="1"/>
          </p:nvPr>
        </p:nvSpPr>
        <p:spPr>
          <a:xfrm>
            <a:off x="628650" y="1517512"/>
            <a:ext cx="7886700" cy="4351338"/>
          </a:xfrm>
        </p:spPr>
        <p:txBody>
          <a:bodyPr>
            <a:normAutofit/>
          </a:bodyPr>
          <a:lstStyle/>
          <a:p>
            <a:r>
              <a:rPr lang="en-US" dirty="0">
                <a:solidFill>
                  <a:srgbClr val="FF0000"/>
                </a:solidFill>
              </a:rPr>
              <a:t>NPQ is the dissipation of excited states of chlorophyll (</a:t>
            </a:r>
            <a:r>
              <a:rPr lang="en-US" baseline="30000" dirty="0">
                <a:solidFill>
                  <a:srgbClr val="FF0000"/>
                </a:solidFill>
              </a:rPr>
              <a:t>1</a:t>
            </a:r>
            <a:r>
              <a:rPr lang="en-US" dirty="0">
                <a:solidFill>
                  <a:srgbClr val="FF0000"/>
                </a:solidFill>
              </a:rPr>
              <a:t>Chl*) into heat </a:t>
            </a:r>
          </a:p>
          <a:p>
            <a:r>
              <a:rPr lang="en-US" dirty="0"/>
              <a:t>Occurs when thylakoid luminal pH drops below 5.2 e.g. when CO</a:t>
            </a:r>
            <a:r>
              <a:rPr lang="en-US" baseline="-25000" dirty="0"/>
              <a:t>2</a:t>
            </a:r>
            <a:r>
              <a:rPr lang="en-US" dirty="0"/>
              <a:t> fixation inhibited</a:t>
            </a:r>
          </a:p>
          <a:p>
            <a:r>
              <a:rPr lang="en-US" dirty="0"/>
              <a:t>Major component </a:t>
            </a:r>
            <a:r>
              <a:rPr lang="en-US" dirty="0" err="1">
                <a:solidFill>
                  <a:srgbClr val="FF0000"/>
                </a:solidFill>
              </a:rPr>
              <a:t>qE</a:t>
            </a:r>
            <a:r>
              <a:rPr lang="en-US" dirty="0"/>
              <a:t>, which in algae depends on the Light-Harvesting Complex Stress-Related (</a:t>
            </a:r>
            <a:r>
              <a:rPr lang="en-US" dirty="0">
                <a:solidFill>
                  <a:srgbClr val="FF0000"/>
                </a:solidFill>
              </a:rPr>
              <a:t>LHCSR</a:t>
            </a:r>
            <a:r>
              <a:rPr lang="en-US" dirty="0"/>
              <a:t>) proteins</a:t>
            </a:r>
          </a:p>
          <a:p>
            <a:r>
              <a:rPr lang="en-US" dirty="0"/>
              <a:t>LHCSR transfers energy from </a:t>
            </a:r>
            <a:r>
              <a:rPr lang="en-US" dirty="0" err="1"/>
              <a:t>Chl</a:t>
            </a:r>
            <a:r>
              <a:rPr lang="en-US" dirty="0"/>
              <a:t> to carotenoids. Also, a </a:t>
            </a:r>
            <a:r>
              <a:rPr lang="en-US" dirty="0" err="1"/>
              <a:t>Zea</a:t>
            </a:r>
            <a:r>
              <a:rPr lang="en-US" dirty="0"/>
              <a:t>-independent quenching mechanism that involves formation of Car radical cations.</a:t>
            </a:r>
          </a:p>
          <a:p>
            <a:endParaRPr lang="en-US" dirty="0"/>
          </a:p>
        </p:txBody>
      </p:sp>
    </p:spTree>
    <p:extLst>
      <p:ext uri="{BB962C8B-B14F-4D97-AF65-F5344CB8AC3E}">
        <p14:creationId xmlns:p14="http://schemas.microsoft.com/office/powerpoint/2010/main" val="812883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D1FCE1-A00A-41E2-AD5A-D6803D9EAEE7}"/>
              </a:ext>
            </a:extLst>
          </p:cNvPr>
          <p:cNvPicPr>
            <a:picLocks noChangeAspect="1"/>
          </p:cNvPicPr>
          <p:nvPr/>
        </p:nvPicPr>
        <p:blipFill>
          <a:blip r:embed="rId2"/>
          <a:stretch>
            <a:fillRect/>
          </a:stretch>
        </p:blipFill>
        <p:spPr>
          <a:xfrm>
            <a:off x="0" y="145784"/>
            <a:ext cx="9144000" cy="6069475"/>
          </a:xfrm>
          <a:prstGeom prst="rect">
            <a:avLst/>
          </a:prstGeom>
        </p:spPr>
      </p:pic>
      <p:sp>
        <p:nvSpPr>
          <p:cNvPr id="5" name="TextBox 4">
            <a:extLst>
              <a:ext uri="{FF2B5EF4-FFF2-40B4-BE49-F238E27FC236}">
                <a16:creationId xmlns:a16="http://schemas.microsoft.com/office/drawing/2014/main" id="{28662FFA-90D9-48C1-97DE-B88A1C1C50B8}"/>
              </a:ext>
            </a:extLst>
          </p:cNvPr>
          <p:cNvSpPr txBox="1"/>
          <p:nvPr/>
        </p:nvSpPr>
        <p:spPr>
          <a:xfrm>
            <a:off x="228600" y="5575852"/>
            <a:ext cx="3175869" cy="461665"/>
          </a:xfrm>
          <a:prstGeom prst="rect">
            <a:avLst/>
          </a:prstGeom>
          <a:noFill/>
        </p:spPr>
        <p:txBody>
          <a:bodyPr wrap="none" rtlCol="0">
            <a:spAutoFit/>
          </a:bodyPr>
          <a:lstStyle/>
          <a:p>
            <a:r>
              <a:rPr lang="en-US" sz="2400" dirty="0" err="1"/>
              <a:t>Pinnola</a:t>
            </a:r>
            <a:r>
              <a:rPr lang="en-US" sz="2400" dirty="0"/>
              <a:t> (2019) J Exp Bot</a:t>
            </a:r>
          </a:p>
        </p:txBody>
      </p:sp>
      <p:sp>
        <p:nvSpPr>
          <p:cNvPr id="2" name="TextBox 1">
            <a:extLst>
              <a:ext uri="{FF2B5EF4-FFF2-40B4-BE49-F238E27FC236}">
                <a16:creationId xmlns:a16="http://schemas.microsoft.com/office/drawing/2014/main" id="{33B75735-65E6-4A24-AEB0-4B2C8E5E4F3A}"/>
              </a:ext>
            </a:extLst>
          </p:cNvPr>
          <p:cNvSpPr txBox="1"/>
          <p:nvPr/>
        </p:nvSpPr>
        <p:spPr>
          <a:xfrm>
            <a:off x="2256182" y="3136834"/>
            <a:ext cx="894347" cy="461665"/>
          </a:xfrm>
          <a:prstGeom prst="rect">
            <a:avLst/>
          </a:prstGeom>
          <a:noFill/>
        </p:spPr>
        <p:txBody>
          <a:bodyPr wrap="none" rtlCol="0">
            <a:spAutoFit/>
          </a:bodyPr>
          <a:lstStyle/>
          <a:p>
            <a:r>
              <a:rPr lang="en-US" sz="2400" b="1" dirty="0"/>
              <a:t>Algae</a:t>
            </a:r>
          </a:p>
        </p:txBody>
      </p:sp>
      <p:sp>
        <p:nvSpPr>
          <p:cNvPr id="6" name="TextBox 5">
            <a:extLst>
              <a:ext uri="{FF2B5EF4-FFF2-40B4-BE49-F238E27FC236}">
                <a16:creationId xmlns:a16="http://schemas.microsoft.com/office/drawing/2014/main" id="{2CB12B9A-BC06-4FBD-8CAC-E28CAB36805B}"/>
              </a:ext>
            </a:extLst>
          </p:cNvPr>
          <p:cNvSpPr txBox="1"/>
          <p:nvPr/>
        </p:nvSpPr>
        <p:spPr>
          <a:xfrm>
            <a:off x="1938130" y="520076"/>
            <a:ext cx="1882567" cy="461665"/>
          </a:xfrm>
          <a:prstGeom prst="rect">
            <a:avLst/>
          </a:prstGeom>
          <a:noFill/>
        </p:spPr>
        <p:txBody>
          <a:bodyPr wrap="none" rtlCol="0">
            <a:spAutoFit/>
          </a:bodyPr>
          <a:lstStyle/>
          <a:p>
            <a:r>
              <a:rPr lang="en-US" sz="2400" b="1" dirty="0"/>
              <a:t>Higher Plants</a:t>
            </a:r>
          </a:p>
        </p:txBody>
      </p:sp>
    </p:spTree>
    <p:extLst>
      <p:ext uri="{BB962C8B-B14F-4D97-AF65-F5344CB8AC3E}">
        <p14:creationId xmlns:p14="http://schemas.microsoft.com/office/powerpoint/2010/main" val="3521459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4E07-CFA1-403A-92E8-959C47F429EA}"/>
              </a:ext>
            </a:extLst>
          </p:cNvPr>
          <p:cNvSpPr>
            <a:spLocks noGrp="1"/>
          </p:cNvSpPr>
          <p:nvPr>
            <p:ph type="title"/>
          </p:nvPr>
        </p:nvSpPr>
        <p:spPr/>
        <p:txBody>
          <a:bodyPr/>
          <a:lstStyle/>
          <a:p>
            <a:pPr algn="ctr"/>
            <a:r>
              <a:rPr lang="en-US" b="1" dirty="0">
                <a:latin typeface="+mn-lt"/>
              </a:rPr>
              <a:t>Other components of NPQ</a:t>
            </a:r>
          </a:p>
        </p:txBody>
      </p:sp>
      <p:sp>
        <p:nvSpPr>
          <p:cNvPr id="3" name="Content Placeholder 2">
            <a:extLst>
              <a:ext uri="{FF2B5EF4-FFF2-40B4-BE49-F238E27FC236}">
                <a16:creationId xmlns:a16="http://schemas.microsoft.com/office/drawing/2014/main" id="{7FED3789-4228-49CE-9C81-A43D7AD1F797}"/>
              </a:ext>
            </a:extLst>
          </p:cNvPr>
          <p:cNvSpPr>
            <a:spLocks noGrp="1"/>
          </p:cNvSpPr>
          <p:nvPr>
            <p:ph idx="1"/>
          </p:nvPr>
        </p:nvSpPr>
        <p:spPr/>
        <p:txBody>
          <a:bodyPr>
            <a:normAutofit/>
          </a:bodyPr>
          <a:lstStyle/>
          <a:p>
            <a:r>
              <a:rPr lang="en-US" dirty="0"/>
              <a:t>In algae:</a:t>
            </a:r>
          </a:p>
          <a:p>
            <a:r>
              <a:rPr lang="en-US" dirty="0" err="1">
                <a:solidFill>
                  <a:srgbClr val="FF0000"/>
                </a:solidFill>
              </a:rPr>
              <a:t>qI</a:t>
            </a:r>
            <a:r>
              <a:rPr lang="en-US" dirty="0"/>
              <a:t> - </a:t>
            </a:r>
            <a:r>
              <a:rPr lang="en-GB" dirty="0"/>
              <a:t> a consequence of </a:t>
            </a:r>
            <a:r>
              <a:rPr lang="en-GB" dirty="0" err="1"/>
              <a:t>photoinhibitory</a:t>
            </a:r>
            <a:r>
              <a:rPr lang="en-GB" dirty="0"/>
              <a:t> damage</a:t>
            </a:r>
            <a:endParaRPr lang="en-US" dirty="0"/>
          </a:p>
          <a:p>
            <a:r>
              <a:rPr lang="en-GB" dirty="0" err="1">
                <a:solidFill>
                  <a:srgbClr val="FF0000"/>
                </a:solidFill>
              </a:rPr>
              <a:t>qZ</a:t>
            </a:r>
            <a:r>
              <a:rPr lang="en-GB" dirty="0"/>
              <a:t> – a strictly zeaxanthin dependent quenching</a:t>
            </a:r>
          </a:p>
          <a:p>
            <a:r>
              <a:rPr lang="en-GB" dirty="0"/>
              <a:t>Other forms of quenching (</a:t>
            </a:r>
            <a:r>
              <a:rPr lang="en-GB" dirty="0" err="1">
                <a:solidFill>
                  <a:srgbClr val="FF0000"/>
                </a:solidFill>
              </a:rPr>
              <a:t>qM</a:t>
            </a:r>
            <a:r>
              <a:rPr lang="en-GB" dirty="0"/>
              <a:t>, </a:t>
            </a:r>
            <a:r>
              <a:rPr lang="en-GB" dirty="0" err="1">
                <a:solidFill>
                  <a:srgbClr val="FF0000"/>
                </a:solidFill>
              </a:rPr>
              <a:t>qH</a:t>
            </a:r>
            <a:r>
              <a:rPr lang="en-GB" dirty="0">
                <a:solidFill>
                  <a:srgbClr val="FF0000"/>
                </a:solidFill>
              </a:rPr>
              <a:t> </a:t>
            </a:r>
            <a:r>
              <a:rPr lang="en-GB" dirty="0"/>
              <a:t>etc.) probably only occur in higher plants</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781749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A05A6-2BAB-422B-B8D3-ABB291946C5D}"/>
              </a:ext>
            </a:extLst>
          </p:cNvPr>
          <p:cNvSpPr>
            <a:spLocks noGrp="1"/>
          </p:cNvSpPr>
          <p:nvPr>
            <p:ph type="title"/>
          </p:nvPr>
        </p:nvSpPr>
        <p:spPr/>
        <p:txBody>
          <a:bodyPr/>
          <a:lstStyle/>
          <a:p>
            <a:pPr algn="ctr"/>
            <a:r>
              <a:rPr lang="en-US" b="1" dirty="0">
                <a:latin typeface="+mn-lt"/>
              </a:rPr>
              <a:t>NPQ in lichens</a:t>
            </a:r>
          </a:p>
        </p:txBody>
      </p:sp>
      <p:sp>
        <p:nvSpPr>
          <p:cNvPr id="3" name="Content Placeholder 2">
            <a:extLst>
              <a:ext uri="{FF2B5EF4-FFF2-40B4-BE49-F238E27FC236}">
                <a16:creationId xmlns:a16="http://schemas.microsoft.com/office/drawing/2014/main" id="{73B9F6FB-FB43-4530-A897-B64A3033E01E}"/>
              </a:ext>
            </a:extLst>
          </p:cNvPr>
          <p:cNvSpPr>
            <a:spLocks noGrp="1"/>
          </p:cNvSpPr>
          <p:nvPr>
            <p:ph idx="1"/>
          </p:nvPr>
        </p:nvSpPr>
        <p:spPr/>
        <p:txBody>
          <a:bodyPr/>
          <a:lstStyle/>
          <a:p>
            <a:r>
              <a:rPr lang="en-GB" dirty="0"/>
              <a:t>“Natural variation in NPQ capacity is commonly observed in cyanobacteria to flowering plants, and even between different populations or accessions of the same species grown in the same conditions” Hamdani et al. (2019)</a:t>
            </a:r>
          </a:p>
          <a:p>
            <a:endParaRPr lang="en-US" dirty="0"/>
          </a:p>
        </p:txBody>
      </p:sp>
      <p:pic>
        <p:nvPicPr>
          <p:cNvPr id="4" name="Picture 3">
            <a:extLst>
              <a:ext uri="{FF2B5EF4-FFF2-40B4-BE49-F238E27FC236}">
                <a16:creationId xmlns:a16="http://schemas.microsoft.com/office/drawing/2014/main" id="{B235D480-F37D-4468-B6B3-D30ADEDEC9B8}"/>
              </a:ext>
            </a:extLst>
          </p:cNvPr>
          <p:cNvPicPr>
            <a:picLocks noChangeAspect="1"/>
          </p:cNvPicPr>
          <p:nvPr/>
        </p:nvPicPr>
        <p:blipFill>
          <a:blip r:embed="rId2"/>
          <a:stretch>
            <a:fillRect/>
          </a:stretch>
        </p:blipFill>
        <p:spPr>
          <a:xfrm>
            <a:off x="0" y="4180906"/>
            <a:ext cx="5787091" cy="2646250"/>
          </a:xfrm>
          <a:prstGeom prst="rect">
            <a:avLst/>
          </a:prstGeom>
        </p:spPr>
      </p:pic>
      <p:sp>
        <p:nvSpPr>
          <p:cNvPr id="5" name="TextBox 4">
            <a:extLst>
              <a:ext uri="{FF2B5EF4-FFF2-40B4-BE49-F238E27FC236}">
                <a16:creationId xmlns:a16="http://schemas.microsoft.com/office/drawing/2014/main" id="{E1005750-D796-4908-9D66-0C0C671EA540}"/>
              </a:ext>
            </a:extLst>
          </p:cNvPr>
          <p:cNvSpPr txBox="1"/>
          <p:nvPr/>
        </p:nvSpPr>
        <p:spPr>
          <a:xfrm>
            <a:off x="5947954" y="4180906"/>
            <a:ext cx="3037840" cy="1938992"/>
          </a:xfrm>
          <a:prstGeom prst="rect">
            <a:avLst/>
          </a:prstGeom>
          <a:noFill/>
        </p:spPr>
        <p:txBody>
          <a:bodyPr wrap="square" rtlCol="0">
            <a:spAutoFit/>
          </a:bodyPr>
          <a:lstStyle/>
          <a:p>
            <a:pPr algn="ctr"/>
            <a:r>
              <a:rPr lang="en-US" sz="2400" b="1" dirty="0">
                <a:solidFill>
                  <a:srgbClr val="FF0000"/>
                </a:solidFill>
              </a:rPr>
              <a:t>NPQ (</a:t>
            </a:r>
            <a:r>
              <a:rPr lang="en-US" sz="2400" b="1" dirty="0" err="1">
                <a:solidFill>
                  <a:srgbClr val="FF0000"/>
                </a:solidFill>
              </a:rPr>
              <a:t>qE</a:t>
            </a:r>
            <a:r>
              <a:rPr lang="en-US" sz="2400" b="1" dirty="0">
                <a:solidFill>
                  <a:srgbClr val="FF0000"/>
                </a:solidFill>
              </a:rPr>
              <a:t>) studied in lichens for many years (1990), ecophysiology still poorly understood</a:t>
            </a:r>
          </a:p>
        </p:txBody>
      </p:sp>
    </p:spTree>
    <p:extLst>
      <p:ext uri="{BB962C8B-B14F-4D97-AF65-F5344CB8AC3E}">
        <p14:creationId xmlns:p14="http://schemas.microsoft.com/office/powerpoint/2010/main" val="221650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F98DC3-5A40-41A0-8675-411F5439C6E0}"/>
              </a:ext>
            </a:extLst>
          </p:cNvPr>
          <p:cNvSpPr>
            <a:spLocks noGrp="1"/>
          </p:cNvSpPr>
          <p:nvPr>
            <p:ph type="title"/>
          </p:nvPr>
        </p:nvSpPr>
        <p:spPr/>
        <p:txBody>
          <a:bodyPr>
            <a:normAutofit fontScale="90000"/>
          </a:bodyPr>
          <a:lstStyle/>
          <a:p>
            <a:pPr algn="ctr"/>
            <a:r>
              <a:rPr lang="en-US" b="1" dirty="0">
                <a:latin typeface="+mn-lt"/>
              </a:rPr>
              <a:t>… but NPQ increases as thallus dried and risk of ROS formation increases</a:t>
            </a:r>
          </a:p>
        </p:txBody>
      </p:sp>
      <p:pic>
        <p:nvPicPr>
          <p:cNvPr id="5" name="Picture 4">
            <a:extLst>
              <a:ext uri="{FF2B5EF4-FFF2-40B4-BE49-F238E27FC236}">
                <a16:creationId xmlns:a16="http://schemas.microsoft.com/office/drawing/2014/main" id="{7F156235-26FF-4E81-B4A3-5507181F7D58}"/>
              </a:ext>
            </a:extLst>
          </p:cNvPr>
          <p:cNvPicPr>
            <a:picLocks noChangeAspect="1"/>
          </p:cNvPicPr>
          <p:nvPr/>
        </p:nvPicPr>
        <p:blipFill>
          <a:blip r:embed="rId2"/>
          <a:stretch>
            <a:fillRect/>
          </a:stretch>
        </p:blipFill>
        <p:spPr>
          <a:xfrm>
            <a:off x="1017037" y="2153966"/>
            <a:ext cx="2618403" cy="2682083"/>
          </a:xfrm>
          <a:prstGeom prst="rect">
            <a:avLst/>
          </a:prstGeom>
          <a:ln>
            <a:solidFill>
              <a:schemeClr val="accent1"/>
            </a:solidFill>
          </a:ln>
        </p:spPr>
      </p:pic>
      <p:pic>
        <p:nvPicPr>
          <p:cNvPr id="6" name="Picture 5">
            <a:extLst>
              <a:ext uri="{FF2B5EF4-FFF2-40B4-BE49-F238E27FC236}">
                <a16:creationId xmlns:a16="http://schemas.microsoft.com/office/drawing/2014/main" id="{9AD5C8C7-DD04-4691-8AC7-77D77FD3D5C0}"/>
              </a:ext>
            </a:extLst>
          </p:cNvPr>
          <p:cNvPicPr>
            <a:picLocks noChangeAspect="1"/>
          </p:cNvPicPr>
          <p:nvPr/>
        </p:nvPicPr>
        <p:blipFill>
          <a:blip r:embed="rId3"/>
          <a:stretch>
            <a:fillRect/>
          </a:stretch>
        </p:blipFill>
        <p:spPr>
          <a:xfrm>
            <a:off x="1142106" y="5026179"/>
            <a:ext cx="2256291" cy="793880"/>
          </a:xfrm>
          <a:prstGeom prst="rect">
            <a:avLst/>
          </a:prstGeom>
          <a:ln>
            <a:solidFill>
              <a:schemeClr val="accent1"/>
            </a:solidFill>
          </a:ln>
        </p:spPr>
      </p:pic>
      <p:sp>
        <p:nvSpPr>
          <p:cNvPr id="7" name="TextBox 6">
            <a:extLst>
              <a:ext uri="{FF2B5EF4-FFF2-40B4-BE49-F238E27FC236}">
                <a16:creationId xmlns:a16="http://schemas.microsoft.com/office/drawing/2014/main" id="{F703B0CA-1F6B-4D44-9D02-957411A3F577}"/>
              </a:ext>
            </a:extLst>
          </p:cNvPr>
          <p:cNvSpPr txBox="1"/>
          <p:nvPr/>
        </p:nvSpPr>
        <p:spPr>
          <a:xfrm>
            <a:off x="4935888" y="4390734"/>
            <a:ext cx="2369975" cy="646331"/>
          </a:xfrm>
          <a:prstGeom prst="rect">
            <a:avLst/>
          </a:prstGeom>
          <a:noFill/>
        </p:spPr>
        <p:txBody>
          <a:bodyPr wrap="square" rtlCol="0">
            <a:spAutoFit/>
          </a:bodyPr>
          <a:lstStyle/>
          <a:p>
            <a:pPr algn="ctr"/>
            <a:r>
              <a:rPr lang="en-US" b="1" i="1" dirty="0" err="1"/>
              <a:t>Parmelina</a:t>
            </a:r>
            <a:r>
              <a:rPr lang="en-US" b="1" i="1" dirty="0"/>
              <a:t> </a:t>
            </a:r>
            <a:r>
              <a:rPr lang="en-US" b="1" i="1" dirty="0" err="1"/>
              <a:t>quercina</a:t>
            </a:r>
            <a:r>
              <a:rPr lang="en-US" b="1" i="1" dirty="0"/>
              <a:t> </a:t>
            </a:r>
            <a:r>
              <a:rPr lang="en-US" b="1" dirty="0"/>
              <a:t>(</a:t>
            </a:r>
            <a:r>
              <a:rPr lang="en-US" b="1" dirty="0" err="1"/>
              <a:t>Calatayud</a:t>
            </a:r>
            <a:r>
              <a:rPr lang="en-US" b="1" dirty="0"/>
              <a:t> et al. 1997)</a:t>
            </a:r>
          </a:p>
        </p:txBody>
      </p:sp>
      <p:pic>
        <p:nvPicPr>
          <p:cNvPr id="2" name="Picture 1">
            <a:extLst>
              <a:ext uri="{FF2B5EF4-FFF2-40B4-BE49-F238E27FC236}">
                <a16:creationId xmlns:a16="http://schemas.microsoft.com/office/drawing/2014/main" id="{13E3B8B5-017E-434A-B0E4-D2938BB8E743}"/>
              </a:ext>
            </a:extLst>
          </p:cNvPr>
          <p:cNvPicPr>
            <a:picLocks noChangeAspect="1"/>
          </p:cNvPicPr>
          <p:nvPr/>
        </p:nvPicPr>
        <p:blipFill>
          <a:blip r:embed="rId4"/>
          <a:stretch>
            <a:fillRect/>
          </a:stretch>
        </p:blipFill>
        <p:spPr>
          <a:xfrm>
            <a:off x="5010538" y="2178067"/>
            <a:ext cx="2369976" cy="1777482"/>
          </a:xfrm>
          <a:prstGeom prst="rect">
            <a:avLst/>
          </a:prstGeom>
        </p:spPr>
      </p:pic>
    </p:spTree>
    <p:extLst>
      <p:ext uri="{BB962C8B-B14F-4D97-AF65-F5344CB8AC3E}">
        <p14:creationId xmlns:p14="http://schemas.microsoft.com/office/powerpoint/2010/main" val="1155151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A293-5D9E-4AFD-9656-D36E773C57F2}"/>
              </a:ext>
            </a:extLst>
          </p:cNvPr>
          <p:cNvSpPr>
            <a:spLocks noGrp="1"/>
          </p:cNvSpPr>
          <p:nvPr>
            <p:ph type="title"/>
          </p:nvPr>
        </p:nvSpPr>
        <p:spPr>
          <a:xfrm>
            <a:off x="628650" y="719690"/>
            <a:ext cx="7886700" cy="1325563"/>
          </a:xfrm>
        </p:spPr>
        <p:txBody>
          <a:bodyPr>
            <a:normAutofit fontScale="90000"/>
          </a:bodyPr>
          <a:lstStyle/>
          <a:p>
            <a:pPr algn="ctr"/>
            <a:r>
              <a:rPr lang="en-US" b="1" dirty="0">
                <a:latin typeface="+mn-lt"/>
              </a:rPr>
              <a:t>Recently we have shown that NPQ displays a sustained increased (</a:t>
            </a:r>
            <a:r>
              <a:rPr lang="en-US" b="1" dirty="0" err="1">
                <a:solidFill>
                  <a:srgbClr val="FF0000"/>
                </a:solidFill>
                <a:latin typeface="+mn-lt"/>
              </a:rPr>
              <a:t>qI</a:t>
            </a:r>
            <a:r>
              <a:rPr lang="en-US" b="1" dirty="0">
                <a:latin typeface="+mn-lt"/>
              </a:rPr>
              <a:t>?) following exposure to high light (4 h at 600 µmol m</a:t>
            </a:r>
            <a:r>
              <a:rPr lang="en-US" b="1" baseline="30000" dirty="0">
                <a:latin typeface="+mn-lt"/>
              </a:rPr>
              <a:t>-2</a:t>
            </a:r>
            <a:r>
              <a:rPr lang="en-US" b="1" dirty="0">
                <a:latin typeface="+mn-lt"/>
              </a:rPr>
              <a:t> s</a:t>
            </a:r>
            <a:r>
              <a:rPr lang="en-US" b="1" baseline="30000" dirty="0">
                <a:latin typeface="+mn-lt"/>
              </a:rPr>
              <a:t>-1</a:t>
            </a:r>
            <a:r>
              <a:rPr lang="en-US" b="1" dirty="0">
                <a:latin typeface="+mn-lt"/>
              </a:rPr>
              <a:t>) </a:t>
            </a:r>
          </a:p>
        </p:txBody>
      </p:sp>
      <p:pic>
        <p:nvPicPr>
          <p:cNvPr id="3" name="Picture 2">
            <a:extLst>
              <a:ext uri="{FF2B5EF4-FFF2-40B4-BE49-F238E27FC236}">
                <a16:creationId xmlns:a16="http://schemas.microsoft.com/office/drawing/2014/main" id="{78CB92EE-F990-4351-A9EE-7D0041306FB0}"/>
              </a:ext>
            </a:extLst>
          </p:cNvPr>
          <p:cNvPicPr>
            <a:picLocks noChangeAspect="1"/>
          </p:cNvPicPr>
          <p:nvPr/>
        </p:nvPicPr>
        <p:blipFill>
          <a:blip r:embed="rId2"/>
          <a:stretch>
            <a:fillRect/>
          </a:stretch>
        </p:blipFill>
        <p:spPr>
          <a:xfrm>
            <a:off x="1009549" y="2351315"/>
            <a:ext cx="3268403" cy="3533922"/>
          </a:xfrm>
          <a:prstGeom prst="rect">
            <a:avLst/>
          </a:prstGeom>
        </p:spPr>
      </p:pic>
      <p:pic>
        <p:nvPicPr>
          <p:cNvPr id="4" name="Picture 3">
            <a:extLst>
              <a:ext uri="{FF2B5EF4-FFF2-40B4-BE49-F238E27FC236}">
                <a16:creationId xmlns:a16="http://schemas.microsoft.com/office/drawing/2014/main" id="{732B11EA-D234-433D-B5B6-F626B7A569A9}"/>
              </a:ext>
            </a:extLst>
          </p:cNvPr>
          <p:cNvPicPr>
            <a:picLocks noChangeAspect="1"/>
          </p:cNvPicPr>
          <p:nvPr/>
        </p:nvPicPr>
        <p:blipFill>
          <a:blip r:embed="rId3"/>
          <a:stretch>
            <a:fillRect/>
          </a:stretch>
        </p:blipFill>
        <p:spPr>
          <a:xfrm>
            <a:off x="5125254" y="2776189"/>
            <a:ext cx="3076355" cy="2461083"/>
          </a:xfrm>
          <a:prstGeom prst="rect">
            <a:avLst/>
          </a:prstGeom>
        </p:spPr>
      </p:pic>
      <p:sp>
        <p:nvSpPr>
          <p:cNvPr id="5" name="TextBox 4">
            <a:extLst>
              <a:ext uri="{FF2B5EF4-FFF2-40B4-BE49-F238E27FC236}">
                <a16:creationId xmlns:a16="http://schemas.microsoft.com/office/drawing/2014/main" id="{B9CA5FC4-62D5-4D58-97BF-98DFA5875610}"/>
              </a:ext>
            </a:extLst>
          </p:cNvPr>
          <p:cNvSpPr txBox="1"/>
          <p:nvPr/>
        </p:nvSpPr>
        <p:spPr>
          <a:xfrm>
            <a:off x="5374080" y="5515905"/>
            <a:ext cx="2760371" cy="369332"/>
          </a:xfrm>
          <a:prstGeom prst="rect">
            <a:avLst/>
          </a:prstGeom>
          <a:noFill/>
        </p:spPr>
        <p:txBody>
          <a:bodyPr wrap="square" rtlCol="0">
            <a:spAutoFit/>
          </a:bodyPr>
          <a:lstStyle/>
          <a:p>
            <a:r>
              <a:rPr lang="en-US" dirty="0"/>
              <a:t>Beckett </a:t>
            </a:r>
            <a:r>
              <a:rPr lang="en-US" i="1" dirty="0"/>
              <a:t>et al</a:t>
            </a:r>
            <a:r>
              <a:rPr lang="en-US" dirty="0"/>
              <a:t>. (unpublished)</a:t>
            </a:r>
          </a:p>
        </p:txBody>
      </p:sp>
    </p:spTree>
    <p:extLst>
      <p:ext uri="{BB962C8B-B14F-4D97-AF65-F5344CB8AC3E}">
        <p14:creationId xmlns:p14="http://schemas.microsoft.com/office/powerpoint/2010/main" val="3903498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2E8F-9D37-4863-8CE2-43DC963D0B68}"/>
              </a:ext>
            </a:extLst>
          </p:cNvPr>
          <p:cNvSpPr>
            <a:spLocks noGrp="1"/>
          </p:cNvSpPr>
          <p:nvPr>
            <p:ph type="title"/>
          </p:nvPr>
        </p:nvSpPr>
        <p:spPr>
          <a:xfrm>
            <a:off x="628650" y="278042"/>
            <a:ext cx="7886700" cy="1325563"/>
          </a:xfrm>
        </p:spPr>
        <p:txBody>
          <a:bodyPr/>
          <a:lstStyle/>
          <a:p>
            <a:pPr algn="ctr"/>
            <a:r>
              <a:rPr lang="en-US" b="1" dirty="0">
                <a:latin typeface="+mn-lt"/>
              </a:rPr>
              <a:t>Cost: increased NPQ can reduce photosynthesis!</a:t>
            </a:r>
          </a:p>
        </p:txBody>
      </p:sp>
      <p:pic>
        <p:nvPicPr>
          <p:cNvPr id="4" name="Picture 3">
            <a:extLst>
              <a:ext uri="{FF2B5EF4-FFF2-40B4-BE49-F238E27FC236}">
                <a16:creationId xmlns:a16="http://schemas.microsoft.com/office/drawing/2014/main" id="{5A4FE569-3F05-4136-A147-1AEDA0D6EDC0}"/>
              </a:ext>
            </a:extLst>
          </p:cNvPr>
          <p:cNvPicPr>
            <a:picLocks noChangeAspect="1"/>
          </p:cNvPicPr>
          <p:nvPr/>
        </p:nvPicPr>
        <p:blipFill>
          <a:blip r:embed="rId2"/>
          <a:stretch>
            <a:fillRect/>
          </a:stretch>
        </p:blipFill>
        <p:spPr>
          <a:xfrm>
            <a:off x="386383" y="1907764"/>
            <a:ext cx="3702625" cy="2624479"/>
          </a:xfrm>
          <a:prstGeom prst="rect">
            <a:avLst/>
          </a:prstGeom>
        </p:spPr>
      </p:pic>
      <p:sp>
        <p:nvSpPr>
          <p:cNvPr id="5" name="TextBox 4">
            <a:extLst>
              <a:ext uri="{FF2B5EF4-FFF2-40B4-BE49-F238E27FC236}">
                <a16:creationId xmlns:a16="http://schemas.microsoft.com/office/drawing/2014/main" id="{346B0488-6ED8-432C-968F-49E2E1C6BC76}"/>
              </a:ext>
            </a:extLst>
          </p:cNvPr>
          <p:cNvSpPr txBox="1"/>
          <p:nvPr/>
        </p:nvSpPr>
        <p:spPr>
          <a:xfrm>
            <a:off x="4329733" y="1640698"/>
            <a:ext cx="4185617" cy="1938992"/>
          </a:xfrm>
          <a:prstGeom prst="rect">
            <a:avLst/>
          </a:prstGeom>
          <a:noFill/>
        </p:spPr>
        <p:txBody>
          <a:bodyPr wrap="square" rtlCol="0">
            <a:spAutoFit/>
          </a:bodyPr>
          <a:lstStyle/>
          <a:p>
            <a:r>
              <a:rPr lang="en-US" sz="2400" b="1" dirty="0">
                <a:solidFill>
                  <a:srgbClr val="FF0000"/>
                </a:solidFill>
              </a:rPr>
              <a:t>Exact cost hard to define, but in crops attempts to speed up “switching off” of NPQ e.g. after high light stress may increase yields by up to 20%</a:t>
            </a:r>
          </a:p>
        </p:txBody>
      </p:sp>
      <p:pic>
        <p:nvPicPr>
          <p:cNvPr id="7" name="Picture 6">
            <a:extLst>
              <a:ext uri="{FF2B5EF4-FFF2-40B4-BE49-F238E27FC236}">
                <a16:creationId xmlns:a16="http://schemas.microsoft.com/office/drawing/2014/main" id="{31B50574-C473-4CA7-A8C1-5458E3814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880" y="3860656"/>
            <a:ext cx="1327470" cy="1998923"/>
          </a:xfrm>
          <a:prstGeom prst="rect">
            <a:avLst/>
          </a:prstGeom>
        </p:spPr>
      </p:pic>
      <p:sp>
        <p:nvSpPr>
          <p:cNvPr id="8" name="TextBox 7">
            <a:extLst>
              <a:ext uri="{FF2B5EF4-FFF2-40B4-BE49-F238E27FC236}">
                <a16:creationId xmlns:a16="http://schemas.microsoft.com/office/drawing/2014/main" id="{4085288F-41D1-44D4-853C-1D55182F4BF8}"/>
              </a:ext>
            </a:extLst>
          </p:cNvPr>
          <p:cNvSpPr txBox="1"/>
          <p:nvPr/>
        </p:nvSpPr>
        <p:spPr>
          <a:xfrm>
            <a:off x="4518281" y="4403034"/>
            <a:ext cx="2425147" cy="1200329"/>
          </a:xfrm>
          <a:prstGeom prst="rect">
            <a:avLst/>
          </a:prstGeom>
          <a:noFill/>
        </p:spPr>
        <p:txBody>
          <a:bodyPr wrap="square" rtlCol="0">
            <a:spAutoFit/>
          </a:bodyPr>
          <a:lstStyle/>
          <a:p>
            <a:r>
              <a:rPr lang="en-US" dirty="0"/>
              <a:t>Do lichens that derive most energy from </a:t>
            </a:r>
            <a:r>
              <a:rPr lang="en-US" dirty="0" err="1"/>
              <a:t>sunflecks</a:t>
            </a:r>
            <a:r>
              <a:rPr lang="en-US" dirty="0"/>
              <a:t> switch it on / off more quickly?</a:t>
            </a:r>
          </a:p>
        </p:txBody>
      </p:sp>
      <p:sp>
        <p:nvSpPr>
          <p:cNvPr id="3" name="TextBox 2">
            <a:extLst>
              <a:ext uri="{FF2B5EF4-FFF2-40B4-BE49-F238E27FC236}">
                <a16:creationId xmlns:a16="http://schemas.microsoft.com/office/drawing/2014/main" id="{6E61EA03-502B-4EE5-B521-A367652F5295}"/>
              </a:ext>
            </a:extLst>
          </p:cNvPr>
          <p:cNvSpPr txBox="1"/>
          <p:nvPr/>
        </p:nvSpPr>
        <p:spPr>
          <a:xfrm>
            <a:off x="376605" y="4667257"/>
            <a:ext cx="3897224" cy="1323439"/>
          </a:xfrm>
          <a:prstGeom prst="rect">
            <a:avLst/>
          </a:prstGeom>
          <a:noFill/>
        </p:spPr>
        <p:txBody>
          <a:bodyPr wrap="square" rtlCol="0">
            <a:spAutoFit/>
          </a:bodyPr>
          <a:lstStyle/>
          <a:p>
            <a:pPr algn="r"/>
            <a:r>
              <a:rPr lang="en-ZA" sz="2000" dirty="0">
                <a:solidFill>
                  <a:srgbClr val="FF0000"/>
                </a:solidFill>
              </a:rPr>
              <a:t>Manipulating three genes allows faster recovery (accelerating the</a:t>
            </a:r>
          </a:p>
          <a:p>
            <a:pPr algn="r"/>
            <a:r>
              <a:rPr lang="en-ZA" sz="2000" dirty="0">
                <a:solidFill>
                  <a:srgbClr val="FF0000"/>
                </a:solidFill>
              </a:rPr>
              <a:t>xanthophyll cycle and increasing </a:t>
            </a:r>
            <a:r>
              <a:rPr lang="en-ZA" sz="2000" dirty="0" err="1">
                <a:solidFill>
                  <a:srgbClr val="FF0000"/>
                </a:solidFill>
              </a:rPr>
              <a:t>PsbS</a:t>
            </a:r>
            <a:r>
              <a:rPr lang="en-ZA" sz="2000" dirty="0">
                <a:solidFill>
                  <a:srgbClr val="FF0000"/>
                </a:solidFill>
              </a:rPr>
              <a:t>)</a:t>
            </a:r>
          </a:p>
        </p:txBody>
      </p:sp>
    </p:spTree>
    <p:extLst>
      <p:ext uri="{BB962C8B-B14F-4D97-AF65-F5344CB8AC3E}">
        <p14:creationId xmlns:p14="http://schemas.microsoft.com/office/powerpoint/2010/main" val="3155664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D6CE8-6B74-474C-B960-82176F8825FB}"/>
              </a:ext>
            </a:extLst>
          </p:cNvPr>
          <p:cNvSpPr>
            <a:spLocks noGrp="1"/>
          </p:cNvSpPr>
          <p:nvPr>
            <p:ph type="title"/>
          </p:nvPr>
        </p:nvSpPr>
        <p:spPr/>
        <p:txBody>
          <a:bodyPr/>
          <a:lstStyle/>
          <a:p>
            <a:pPr algn="ctr"/>
            <a:r>
              <a:rPr lang="en-ZA" b="1" dirty="0">
                <a:latin typeface="+mn-lt"/>
              </a:rPr>
              <a:t>Other Forms of Quenching</a:t>
            </a:r>
          </a:p>
        </p:txBody>
      </p:sp>
      <p:sp>
        <p:nvSpPr>
          <p:cNvPr id="5" name="Content Placeholder 4">
            <a:extLst>
              <a:ext uri="{FF2B5EF4-FFF2-40B4-BE49-F238E27FC236}">
                <a16:creationId xmlns:a16="http://schemas.microsoft.com/office/drawing/2014/main" id="{1F46BF2F-956F-4D1C-982F-CBE16CB0DD5C}"/>
              </a:ext>
            </a:extLst>
          </p:cNvPr>
          <p:cNvSpPr>
            <a:spLocks noGrp="1"/>
          </p:cNvSpPr>
          <p:nvPr>
            <p:ph idx="1"/>
          </p:nvPr>
        </p:nvSpPr>
        <p:spPr/>
        <p:txBody>
          <a:bodyPr>
            <a:normAutofit/>
          </a:bodyPr>
          <a:lstStyle/>
          <a:p>
            <a:r>
              <a:rPr lang="en-ZA" dirty="0"/>
              <a:t>State transitions</a:t>
            </a:r>
          </a:p>
          <a:p>
            <a:r>
              <a:rPr lang="en-ZA" dirty="0" err="1"/>
              <a:t>Chlororespiration</a:t>
            </a:r>
            <a:endParaRPr lang="en-ZA" dirty="0"/>
          </a:p>
          <a:p>
            <a:r>
              <a:rPr lang="en-ZA" dirty="0"/>
              <a:t>“There are other desiccation-induced, nuclear-encoded chloroplast proteins have been identified in resurrection plants like </a:t>
            </a:r>
            <a:r>
              <a:rPr lang="en-ZA" i="1" dirty="0"/>
              <a:t>C. </a:t>
            </a:r>
            <a:r>
              <a:rPr lang="en-ZA" i="1" dirty="0" err="1"/>
              <a:t>plantagineum</a:t>
            </a:r>
            <a:r>
              <a:rPr lang="en-ZA" i="1" dirty="0"/>
              <a:t> </a:t>
            </a:r>
            <a:r>
              <a:rPr lang="en-ZA" dirty="0"/>
              <a:t>and </a:t>
            </a:r>
            <a:r>
              <a:rPr lang="en-ZA" i="1" dirty="0"/>
              <a:t>X. </a:t>
            </a:r>
            <a:r>
              <a:rPr lang="en-ZA" i="1" dirty="0" err="1"/>
              <a:t>viscosa</a:t>
            </a:r>
            <a:r>
              <a:rPr lang="en-ZA" dirty="0"/>
              <a:t>. The mode of protection afforded by these proteins to the chloroplasts during desiccation is not clear yet e.g. ELIP, lipocalins” ” (</a:t>
            </a:r>
            <a:r>
              <a:rPr lang="en-ZA" dirty="0" err="1"/>
              <a:t>Challabathula</a:t>
            </a:r>
            <a:r>
              <a:rPr lang="en-ZA" dirty="0"/>
              <a:t> et al., 2018)</a:t>
            </a:r>
          </a:p>
        </p:txBody>
      </p:sp>
      <p:pic>
        <p:nvPicPr>
          <p:cNvPr id="2" name="Picture 1">
            <a:extLst>
              <a:ext uri="{FF2B5EF4-FFF2-40B4-BE49-F238E27FC236}">
                <a16:creationId xmlns:a16="http://schemas.microsoft.com/office/drawing/2014/main" id="{8CE6C059-F241-4A04-80CA-13822E0B2A49}"/>
              </a:ext>
            </a:extLst>
          </p:cNvPr>
          <p:cNvPicPr>
            <a:picLocks noChangeAspect="1"/>
          </p:cNvPicPr>
          <p:nvPr/>
        </p:nvPicPr>
        <p:blipFill>
          <a:blip r:embed="rId2"/>
          <a:stretch>
            <a:fillRect/>
          </a:stretch>
        </p:blipFill>
        <p:spPr>
          <a:xfrm>
            <a:off x="4326892" y="5284465"/>
            <a:ext cx="4852277" cy="1514920"/>
          </a:xfrm>
          <a:prstGeom prst="rect">
            <a:avLst/>
          </a:prstGeom>
        </p:spPr>
      </p:pic>
    </p:spTree>
    <p:extLst>
      <p:ext uri="{BB962C8B-B14F-4D97-AF65-F5344CB8AC3E}">
        <p14:creationId xmlns:p14="http://schemas.microsoft.com/office/powerpoint/2010/main" val="3218118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can12"/>
          <p:cNvPicPr>
            <a:picLocks noChangeAspect="1" noChangeArrowheads="1"/>
          </p:cNvPicPr>
          <p:nvPr/>
        </p:nvPicPr>
        <p:blipFill>
          <a:blip r:embed="rId3" cstate="print"/>
          <a:srcRect/>
          <a:stretch>
            <a:fillRect/>
          </a:stretch>
        </p:blipFill>
        <p:spPr bwMode="auto">
          <a:xfrm>
            <a:off x="685800" y="1447800"/>
            <a:ext cx="7669213" cy="5111750"/>
          </a:xfrm>
          <a:prstGeom prst="rect">
            <a:avLst/>
          </a:prstGeom>
          <a:noFill/>
          <a:ln w="9525">
            <a:solidFill>
              <a:schemeClr val="accent1"/>
            </a:solidFill>
            <a:miter lim="800000"/>
            <a:headEnd/>
            <a:tailEnd/>
          </a:ln>
        </p:spPr>
      </p:pic>
      <p:sp>
        <p:nvSpPr>
          <p:cNvPr id="31747" name="Text Box 3"/>
          <p:cNvSpPr txBox="1">
            <a:spLocks noChangeArrowheads="1"/>
          </p:cNvSpPr>
          <p:nvPr/>
        </p:nvSpPr>
        <p:spPr bwMode="auto">
          <a:xfrm>
            <a:off x="357158" y="381000"/>
            <a:ext cx="8563946" cy="830997"/>
          </a:xfrm>
          <a:prstGeom prst="rect">
            <a:avLst/>
          </a:prstGeom>
          <a:noFill/>
          <a:ln w="9525">
            <a:noFill/>
            <a:miter lim="800000"/>
            <a:headEnd/>
            <a:tailEnd/>
          </a:ln>
        </p:spPr>
        <p:txBody>
          <a:bodyPr wrap="none">
            <a:spAutoFit/>
          </a:bodyPr>
          <a:lstStyle/>
          <a:p>
            <a:pPr algn="ctr"/>
            <a:r>
              <a:rPr lang="en-US" sz="4800" b="1" dirty="0">
                <a:latin typeface="Calibri" pitchFamily="34" charset="0"/>
              </a:rPr>
              <a:t>Example</a:t>
            </a:r>
            <a:r>
              <a:rPr lang="en-US" sz="4800" b="1" i="1" dirty="0">
                <a:latin typeface="Calibri" pitchFamily="34" charset="0"/>
              </a:rPr>
              <a:t>: </a:t>
            </a:r>
            <a:r>
              <a:rPr lang="ru-RU" sz="4800" b="1" i="1" dirty="0">
                <a:latin typeface="Calibri" pitchFamily="34" charset="0"/>
              </a:rPr>
              <a:t>Teloschistes</a:t>
            </a:r>
            <a:r>
              <a:rPr lang="ru-RU" sz="4800" b="1" dirty="0">
                <a:latin typeface="Calibri" pitchFamily="34" charset="0"/>
              </a:rPr>
              <a:t> </a:t>
            </a:r>
            <a:r>
              <a:rPr lang="en-US" sz="4800" b="1" dirty="0">
                <a:latin typeface="Calibri" pitchFamily="34" charset="0"/>
              </a:rPr>
              <a:t>in Namibia</a:t>
            </a:r>
          </a:p>
        </p:txBody>
      </p:sp>
    </p:spTree>
    <p:extLst>
      <p:ext uri="{BB962C8B-B14F-4D97-AF65-F5344CB8AC3E}">
        <p14:creationId xmlns:p14="http://schemas.microsoft.com/office/powerpoint/2010/main" val="21400800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E2BA-079D-422E-90F2-A48E2BDEE045}"/>
              </a:ext>
            </a:extLst>
          </p:cNvPr>
          <p:cNvSpPr>
            <a:spLocks noGrp="1"/>
          </p:cNvSpPr>
          <p:nvPr>
            <p:ph type="title"/>
          </p:nvPr>
        </p:nvSpPr>
        <p:spPr/>
        <p:txBody>
          <a:bodyPr/>
          <a:lstStyle/>
          <a:p>
            <a:pPr algn="ctr"/>
            <a:r>
              <a:rPr lang="en-US" b="1" dirty="0">
                <a:latin typeface="+mn-lt"/>
              </a:rPr>
              <a:t>Avoidance by Light Screening</a:t>
            </a:r>
          </a:p>
        </p:txBody>
      </p:sp>
      <p:pic>
        <p:nvPicPr>
          <p:cNvPr id="4" name="Picture 3" descr="A close up of a rock&#10;&#10;Description automatically generated">
            <a:extLst>
              <a:ext uri="{FF2B5EF4-FFF2-40B4-BE49-F238E27FC236}">
                <a16:creationId xmlns:a16="http://schemas.microsoft.com/office/drawing/2014/main" id="{4AD574EE-80A7-4A72-99E7-28D0D645E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896" y="1728662"/>
            <a:ext cx="3026339" cy="1828800"/>
          </a:xfrm>
          <a:prstGeom prst="rect">
            <a:avLst/>
          </a:prstGeom>
        </p:spPr>
      </p:pic>
      <p:pic>
        <p:nvPicPr>
          <p:cNvPr id="6" name="Picture 5" descr="A picture containing fungus, lichen&#10;&#10;Description automatically generated">
            <a:extLst>
              <a:ext uri="{FF2B5EF4-FFF2-40B4-BE49-F238E27FC236}">
                <a16:creationId xmlns:a16="http://schemas.microsoft.com/office/drawing/2014/main" id="{09EFF115-AF74-4146-B8B7-79F59DDD3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780" y="1690689"/>
            <a:ext cx="2890519" cy="1828800"/>
          </a:xfrm>
          <a:prstGeom prst="rect">
            <a:avLst/>
          </a:prstGeom>
        </p:spPr>
      </p:pic>
      <p:pic>
        <p:nvPicPr>
          <p:cNvPr id="8" name="Picture 7" descr="A picture containing cake, tree, indoor, piece&#10;&#10;Description automatically generated">
            <a:extLst>
              <a:ext uri="{FF2B5EF4-FFF2-40B4-BE49-F238E27FC236}">
                <a16:creationId xmlns:a16="http://schemas.microsoft.com/office/drawing/2014/main" id="{8D38F081-3D7F-4E3A-AC34-BE3C4CBAA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896" y="3874653"/>
            <a:ext cx="2748697" cy="1828800"/>
          </a:xfrm>
          <a:prstGeom prst="rect">
            <a:avLst/>
          </a:prstGeom>
        </p:spPr>
      </p:pic>
      <p:pic>
        <p:nvPicPr>
          <p:cNvPr id="10" name="Picture 9" descr="A close up of a flower&#10;&#10;Description automatically generated">
            <a:extLst>
              <a:ext uri="{FF2B5EF4-FFF2-40B4-BE49-F238E27FC236}">
                <a16:creationId xmlns:a16="http://schemas.microsoft.com/office/drawing/2014/main" id="{3D0050D8-CDD0-4CFD-B02B-F36A00FF7C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0618" y="3874653"/>
            <a:ext cx="2584876" cy="1828800"/>
          </a:xfrm>
          <a:prstGeom prst="rect">
            <a:avLst/>
          </a:prstGeom>
        </p:spPr>
      </p:pic>
    </p:spTree>
    <p:extLst>
      <p:ext uri="{BB962C8B-B14F-4D97-AF65-F5344CB8AC3E}">
        <p14:creationId xmlns:p14="http://schemas.microsoft.com/office/powerpoint/2010/main" val="1914891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9B1C-FEE3-45B7-A214-5D942B9B4DD3}"/>
              </a:ext>
            </a:extLst>
          </p:cNvPr>
          <p:cNvSpPr>
            <a:spLocks noGrp="1"/>
          </p:cNvSpPr>
          <p:nvPr>
            <p:ph type="title"/>
          </p:nvPr>
        </p:nvSpPr>
        <p:spPr>
          <a:xfrm>
            <a:off x="430687" y="248132"/>
            <a:ext cx="4763482" cy="1325563"/>
          </a:xfrm>
        </p:spPr>
        <p:txBody>
          <a:bodyPr>
            <a:normAutofit/>
          </a:bodyPr>
          <a:lstStyle/>
          <a:p>
            <a:pPr algn="ctr"/>
            <a:r>
              <a:rPr lang="en-ZA" b="1" dirty="0">
                <a:latin typeface="+mn-lt"/>
              </a:rPr>
              <a:t>Parietin is a classic cortical pigment</a:t>
            </a:r>
          </a:p>
        </p:txBody>
      </p:sp>
      <p:pic>
        <p:nvPicPr>
          <p:cNvPr id="4" name="Picture 3">
            <a:extLst>
              <a:ext uri="{FF2B5EF4-FFF2-40B4-BE49-F238E27FC236}">
                <a16:creationId xmlns:a16="http://schemas.microsoft.com/office/drawing/2014/main" id="{E1CC4774-EE93-47C1-A80D-CFF6D22EEC49}"/>
              </a:ext>
            </a:extLst>
          </p:cNvPr>
          <p:cNvPicPr>
            <a:picLocks noChangeAspect="1"/>
          </p:cNvPicPr>
          <p:nvPr/>
        </p:nvPicPr>
        <p:blipFill>
          <a:blip r:embed="rId2"/>
          <a:stretch>
            <a:fillRect/>
          </a:stretch>
        </p:blipFill>
        <p:spPr>
          <a:xfrm>
            <a:off x="1" y="1967048"/>
            <a:ext cx="9144000" cy="4922545"/>
          </a:xfrm>
          <a:prstGeom prst="rect">
            <a:avLst/>
          </a:prstGeom>
          <a:ln>
            <a:solidFill>
              <a:schemeClr val="accent1"/>
            </a:solidFill>
          </a:ln>
        </p:spPr>
      </p:pic>
      <p:pic>
        <p:nvPicPr>
          <p:cNvPr id="3" name="Picture 2">
            <a:extLst>
              <a:ext uri="{FF2B5EF4-FFF2-40B4-BE49-F238E27FC236}">
                <a16:creationId xmlns:a16="http://schemas.microsoft.com/office/drawing/2014/main" id="{6D113543-664F-404A-A29F-C9CB9EE1A780}"/>
              </a:ext>
            </a:extLst>
          </p:cNvPr>
          <p:cNvPicPr>
            <a:picLocks noChangeAspect="1"/>
          </p:cNvPicPr>
          <p:nvPr/>
        </p:nvPicPr>
        <p:blipFill>
          <a:blip r:embed="rId3"/>
          <a:stretch>
            <a:fillRect/>
          </a:stretch>
        </p:blipFill>
        <p:spPr>
          <a:xfrm>
            <a:off x="5689175" y="94268"/>
            <a:ext cx="2692116" cy="1633292"/>
          </a:xfrm>
          <a:prstGeom prst="rect">
            <a:avLst/>
          </a:prstGeom>
          <a:ln>
            <a:solidFill>
              <a:schemeClr val="accent1"/>
            </a:solidFill>
          </a:ln>
        </p:spPr>
      </p:pic>
    </p:spTree>
    <p:extLst>
      <p:ext uri="{BB962C8B-B14F-4D97-AF65-F5344CB8AC3E}">
        <p14:creationId xmlns:p14="http://schemas.microsoft.com/office/powerpoint/2010/main" val="412135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89E70-A1B8-4C93-A219-11D7CFE238DF}"/>
              </a:ext>
            </a:extLst>
          </p:cNvPr>
          <p:cNvPicPr>
            <a:picLocks noChangeAspect="1"/>
          </p:cNvPicPr>
          <p:nvPr/>
        </p:nvPicPr>
        <p:blipFill>
          <a:blip r:embed="rId2"/>
          <a:stretch>
            <a:fillRect/>
          </a:stretch>
        </p:blipFill>
        <p:spPr>
          <a:xfrm>
            <a:off x="447303" y="1735855"/>
            <a:ext cx="4991964" cy="3968588"/>
          </a:xfrm>
          <a:prstGeom prst="rect">
            <a:avLst/>
          </a:prstGeom>
        </p:spPr>
      </p:pic>
      <p:sp>
        <p:nvSpPr>
          <p:cNvPr id="2" name="Title 1">
            <a:extLst>
              <a:ext uri="{FF2B5EF4-FFF2-40B4-BE49-F238E27FC236}">
                <a16:creationId xmlns:a16="http://schemas.microsoft.com/office/drawing/2014/main" id="{B025E358-2B15-4CED-8195-3FE7032982D5}"/>
              </a:ext>
            </a:extLst>
          </p:cNvPr>
          <p:cNvSpPr>
            <a:spLocks noGrp="1"/>
          </p:cNvSpPr>
          <p:nvPr>
            <p:ph type="title"/>
          </p:nvPr>
        </p:nvSpPr>
        <p:spPr>
          <a:xfrm>
            <a:off x="243084" y="122303"/>
            <a:ext cx="8779301" cy="1325563"/>
          </a:xfrm>
        </p:spPr>
        <p:txBody>
          <a:bodyPr>
            <a:normAutofit fontScale="90000"/>
          </a:bodyPr>
          <a:lstStyle/>
          <a:p>
            <a:r>
              <a:rPr lang="en-US" b="1" dirty="0">
                <a:latin typeface="+mn-lt"/>
              </a:rPr>
              <a:t>… but also “colorless” compounds e.g. usnic acid, atranorin – photoprotection?</a:t>
            </a:r>
          </a:p>
        </p:txBody>
      </p:sp>
      <p:grpSp>
        <p:nvGrpSpPr>
          <p:cNvPr id="19" name="Group 18">
            <a:extLst>
              <a:ext uri="{FF2B5EF4-FFF2-40B4-BE49-F238E27FC236}">
                <a16:creationId xmlns:a16="http://schemas.microsoft.com/office/drawing/2014/main" id="{817F95AF-187E-4A38-95CD-F34EA519DB2D}"/>
              </a:ext>
            </a:extLst>
          </p:cNvPr>
          <p:cNvGrpSpPr/>
          <p:nvPr/>
        </p:nvGrpSpPr>
        <p:grpSpPr>
          <a:xfrm>
            <a:off x="5758236" y="1825551"/>
            <a:ext cx="3142680" cy="3835338"/>
            <a:chOff x="5758236" y="1447866"/>
            <a:chExt cx="3142680" cy="3835338"/>
          </a:xfrm>
        </p:grpSpPr>
        <p:pic>
          <p:nvPicPr>
            <p:cNvPr id="5" name="Picture 4" descr="A close up of text on a white background&#10;&#10;Description automatically generated">
              <a:extLst>
                <a:ext uri="{FF2B5EF4-FFF2-40B4-BE49-F238E27FC236}">
                  <a16:creationId xmlns:a16="http://schemas.microsoft.com/office/drawing/2014/main" id="{44126EDC-F33D-45C9-9A62-AD06208CF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9938" y="1447866"/>
              <a:ext cx="1460978" cy="914400"/>
            </a:xfrm>
            <a:prstGeom prst="rect">
              <a:avLst/>
            </a:prstGeom>
          </p:spPr>
        </p:pic>
        <p:pic>
          <p:nvPicPr>
            <p:cNvPr id="7" name="Picture 6" descr="A close up of a logo&#10;&#10;Description automatically generated">
              <a:extLst>
                <a:ext uri="{FF2B5EF4-FFF2-40B4-BE49-F238E27FC236}">
                  <a16:creationId xmlns:a16="http://schemas.microsoft.com/office/drawing/2014/main" id="{92C51145-1922-4C2A-896C-540BB86FFE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9938" y="3581335"/>
              <a:ext cx="1349668" cy="914400"/>
            </a:xfrm>
            <a:prstGeom prst="rect">
              <a:avLst/>
            </a:prstGeom>
          </p:spPr>
        </p:pic>
        <p:sp>
          <p:nvSpPr>
            <p:cNvPr id="8" name="TextBox 7">
              <a:extLst>
                <a:ext uri="{FF2B5EF4-FFF2-40B4-BE49-F238E27FC236}">
                  <a16:creationId xmlns:a16="http://schemas.microsoft.com/office/drawing/2014/main" id="{B7271F59-7A78-44A1-A705-4DAE3F750767}"/>
                </a:ext>
              </a:extLst>
            </p:cNvPr>
            <p:cNvSpPr txBox="1"/>
            <p:nvPr/>
          </p:nvSpPr>
          <p:spPr>
            <a:xfrm>
              <a:off x="7593915" y="2609200"/>
              <a:ext cx="1095813" cy="369332"/>
            </a:xfrm>
            <a:prstGeom prst="rect">
              <a:avLst/>
            </a:prstGeom>
            <a:noFill/>
          </p:spPr>
          <p:txBody>
            <a:bodyPr wrap="none" rtlCol="0">
              <a:spAutoFit/>
            </a:bodyPr>
            <a:lstStyle/>
            <a:p>
              <a:pPr algn="ctr"/>
              <a:r>
                <a:rPr lang="en-US" b="1" dirty="0"/>
                <a:t>Atranorin</a:t>
              </a:r>
            </a:p>
          </p:txBody>
        </p:sp>
        <p:sp>
          <p:nvSpPr>
            <p:cNvPr id="11" name="TextBox 10">
              <a:extLst>
                <a:ext uri="{FF2B5EF4-FFF2-40B4-BE49-F238E27FC236}">
                  <a16:creationId xmlns:a16="http://schemas.microsoft.com/office/drawing/2014/main" id="{66A6240A-59C9-4A1A-96A2-BFC84445DDD1}"/>
                </a:ext>
              </a:extLst>
            </p:cNvPr>
            <p:cNvSpPr txBox="1"/>
            <p:nvPr/>
          </p:nvSpPr>
          <p:spPr>
            <a:xfrm>
              <a:off x="7593915" y="4913872"/>
              <a:ext cx="1253514" cy="369332"/>
            </a:xfrm>
            <a:prstGeom prst="rect">
              <a:avLst/>
            </a:prstGeom>
            <a:noFill/>
          </p:spPr>
          <p:txBody>
            <a:bodyPr wrap="square" rtlCol="0">
              <a:spAutoFit/>
            </a:bodyPr>
            <a:lstStyle/>
            <a:p>
              <a:r>
                <a:rPr lang="en-US" b="1" dirty="0"/>
                <a:t>Usnic acid</a:t>
              </a:r>
            </a:p>
          </p:txBody>
        </p:sp>
        <p:pic>
          <p:nvPicPr>
            <p:cNvPr id="6" name="Picture 5">
              <a:extLst>
                <a:ext uri="{FF2B5EF4-FFF2-40B4-BE49-F238E27FC236}">
                  <a16:creationId xmlns:a16="http://schemas.microsoft.com/office/drawing/2014/main" id="{1663F27F-7600-41A3-A4FE-1C83096653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3833" y="1471572"/>
              <a:ext cx="1225484" cy="914400"/>
            </a:xfrm>
            <a:prstGeom prst="rect">
              <a:avLst/>
            </a:prstGeom>
          </p:spPr>
        </p:pic>
        <p:sp>
          <p:nvSpPr>
            <p:cNvPr id="10" name="TextBox 9">
              <a:extLst>
                <a:ext uri="{FF2B5EF4-FFF2-40B4-BE49-F238E27FC236}">
                  <a16:creationId xmlns:a16="http://schemas.microsoft.com/office/drawing/2014/main" id="{447706BF-B32E-4132-9BD1-4D17D99B0DD4}"/>
                </a:ext>
              </a:extLst>
            </p:cNvPr>
            <p:cNvSpPr txBox="1"/>
            <p:nvPr/>
          </p:nvSpPr>
          <p:spPr>
            <a:xfrm>
              <a:off x="5758236" y="2612305"/>
              <a:ext cx="1517531" cy="369332"/>
            </a:xfrm>
            <a:prstGeom prst="rect">
              <a:avLst/>
            </a:prstGeom>
            <a:noFill/>
          </p:spPr>
          <p:txBody>
            <a:bodyPr wrap="none" rtlCol="0">
              <a:spAutoFit/>
            </a:bodyPr>
            <a:lstStyle/>
            <a:p>
              <a:pPr algn="ctr"/>
              <a:r>
                <a:rPr lang="en-US" b="1" i="1" dirty="0" err="1"/>
                <a:t>Heterodermia</a:t>
              </a:r>
              <a:endParaRPr lang="en-US" b="1" i="1" dirty="0"/>
            </a:p>
          </p:txBody>
        </p:sp>
        <p:pic>
          <p:nvPicPr>
            <p:cNvPr id="12" name="Picture 11">
              <a:extLst>
                <a:ext uri="{FF2B5EF4-FFF2-40B4-BE49-F238E27FC236}">
                  <a16:creationId xmlns:a16="http://schemas.microsoft.com/office/drawing/2014/main" id="{0582E285-F65E-439B-A00C-8645E97A2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7065" y="3621092"/>
              <a:ext cx="1179871" cy="914400"/>
            </a:xfrm>
            <a:prstGeom prst="rect">
              <a:avLst/>
            </a:prstGeom>
          </p:spPr>
        </p:pic>
        <p:sp>
          <p:nvSpPr>
            <p:cNvPr id="13" name="TextBox 12">
              <a:extLst>
                <a:ext uri="{FF2B5EF4-FFF2-40B4-BE49-F238E27FC236}">
                  <a16:creationId xmlns:a16="http://schemas.microsoft.com/office/drawing/2014/main" id="{027E9680-B68A-480C-A252-F2BB69067AEE}"/>
                </a:ext>
              </a:extLst>
            </p:cNvPr>
            <p:cNvSpPr txBox="1"/>
            <p:nvPr/>
          </p:nvSpPr>
          <p:spPr>
            <a:xfrm>
              <a:off x="6229443" y="4913872"/>
              <a:ext cx="784189" cy="369332"/>
            </a:xfrm>
            <a:prstGeom prst="rect">
              <a:avLst/>
            </a:prstGeom>
            <a:noFill/>
          </p:spPr>
          <p:txBody>
            <a:bodyPr wrap="none" rtlCol="0">
              <a:spAutoFit/>
            </a:bodyPr>
            <a:lstStyle/>
            <a:p>
              <a:pPr algn="ctr"/>
              <a:r>
                <a:rPr lang="en-US" b="1" i="1" dirty="0"/>
                <a:t>Usnea</a:t>
              </a:r>
            </a:p>
          </p:txBody>
        </p:sp>
      </p:grpSp>
    </p:spTree>
    <p:extLst>
      <p:ext uri="{BB962C8B-B14F-4D97-AF65-F5344CB8AC3E}">
        <p14:creationId xmlns:p14="http://schemas.microsoft.com/office/powerpoint/2010/main" val="1056807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0C5ECC-6F0F-4A16-A99E-243D0F17AD9F}"/>
              </a:ext>
            </a:extLst>
          </p:cNvPr>
          <p:cNvPicPr>
            <a:picLocks noChangeAspect="1"/>
          </p:cNvPicPr>
          <p:nvPr/>
        </p:nvPicPr>
        <p:blipFill>
          <a:blip r:embed="rId2"/>
          <a:stretch>
            <a:fillRect/>
          </a:stretch>
        </p:blipFill>
        <p:spPr>
          <a:xfrm>
            <a:off x="0" y="87455"/>
            <a:ext cx="9144000" cy="5193656"/>
          </a:xfrm>
          <a:prstGeom prst="rect">
            <a:avLst/>
          </a:prstGeom>
        </p:spPr>
      </p:pic>
      <p:pic>
        <p:nvPicPr>
          <p:cNvPr id="2" name="Picture 1">
            <a:extLst>
              <a:ext uri="{FF2B5EF4-FFF2-40B4-BE49-F238E27FC236}">
                <a16:creationId xmlns:a16="http://schemas.microsoft.com/office/drawing/2014/main" id="{EE1A00F3-C69A-4904-BD2A-A9831E83ABDE}"/>
              </a:ext>
            </a:extLst>
          </p:cNvPr>
          <p:cNvPicPr>
            <a:picLocks noChangeAspect="1"/>
          </p:cNvPicPr>
          <p:nvPr/>
        </p:nvPicPr>
        <p:blipFill>
          <a:blip r:embed="rId3"/>
          <a:stretch>
            <a:fillRect/>
          </a:stretch>
        </p:blipFill>
        <p:spPr>
          <a:xfrm>
            <a:off x="7796080" y="87455"/>
            <a:ext cx="1347920" cy="1828800"/>
          </a:xfrm>
          <a:prstGeom prst="rect">
            <a:avLst/>
          </a:prstGeom>
        </p:spPr>
      </p:pic>
    </p:spTree>
    <p:extLst>
      <p:ext uri="{BB962C8B-B14F-4D97-AF65-F5344CB8AC3E}">
        <p14:creationId xmlns:p14="http://schemas.microsoft.com/office/powerpoint/2010/main" val="1446770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C8998-4F6E-461B-A71B-1A6D5D108DB5}"/>
              </a:ext>
            </a:extLst>
          </p:cNvPr>
          <p:cNvPicPr>
            <a:picLocks noChangeAspect="1"/>
          </p:cNvPicPr>
          <p:nvPr/>
        </p:nvPicPr>
        <p:blipFill>
          <a:blip r:embed="rId2"/>
          <a:stretch>
            <a:fillRect/>
          </a:stretch>
        </p:blipFill>
        <p:spPr>
          <a:xfrm>
            <a:off x="5901405" y="1809399"/>
            <a:ext cx="2917072" cy="3749571"/>
          </a:xfrm>
          <a:prstGeom prst="rect">
            <a:avLst/>
          </a:prstGeom>
        </p:spPr>
      </p:pic>
      <p:pic>
        <p:nvPicPr>
          <p:cNvPr id="4" name="Picture 3">
            <a:extLst>
              <a:ext uri="{FF2B5EF4-FFF2-40B4-BE49-F238E27FC236}">
                <a16:creationId xmlns:a16="http://schemas.microsoft.com/office/drawing/2014/main" id="{BA23C9C2-1A84-4187-A249-953B672D20C4}"/>
              </a:ext>
            </a:extLst>
          </p:cNvPr>
          <p:cNvPicPr>
            <a:picLocks noChangeAspect="1"/>
          </p:cNvPicPr>
          <p:nvPr/>
        </p:nvPicPr>
        <p:blipFill>
          <a:blip r:embed="rId3"/>
          <a:stretch>
            <a:fillRect/>
          </a:stretch>
        </p:blipFill>
        <p:spPr>
          <a:xfrm>
            <a:off x="0" y="0"/>
            <a:ext cx="5638231" cy="6858000"/>
          </a:xfrm>
          <a:prstGeom prst="rect">
            <a:avLst/>
          </a:prstGeom>
        </p:spPr>
      </p:pic>
      <p:sp>
        <p:nvSpPr>
          <p:cNvPr id="5" name="TextBox 4">
            <a:extLst>
              <a:ext uri="{FF2B5EF4-FFF2-40B4-BE49-F238E27FC236}">
                <a16:creationId xmlns:a16="http://schemas.microsoft.com/office/drawing/2014/main" id="{042144DC-22C6-4EC8-AFC3-AF72E32214A7}"/>
              </a:ext>
            </a:extLst>
          </p:cNvPr>
          <p:cNvSpPr txBox="1"/>
          <p:nvPr/>
        </p:nvSpPr>
        <p:spPr>
          <a:xfrm>
            <a:off x="5360615" y="232229"/>
            <a:ext cx="4091947" cy="1077218"/>
          </a:xfrm>
          <a:prstGeom prst="rect">
            <a:avLst/>
          </a:prstGeom>
          <a:noFill/>
        </p:spPr>
        <p:txBody>
          <a:bodyPr wrap="square" rtlCol="0">
            <a:spAutoFit/>
          </a:bodyPr>
          <a:lstStyle/>
          <a:p>
            <a:pPr algn="ctr"/>
            <a:r>
              <a:rPr lang="en-ZA" sz="3200" b="1" dirty="0">
                <a:solidFill>
                  <a:srgbClr val="FF0000"/>
                </a:solidFill>
              </a:rPr>
              <a:t>Rinsing reduces reflectance</a:t>
            </a:r>
          </a:p>
        </p:txBody>
      </p:sp>
    </p:spTree>
    <p:extLst>
      <p:ext uri="{BB962C8B-B14F-4D97-AF65-F5344CB8AC3E}">
        <p14:creationId xmlns:p14="http://schemas.microsoft.com/office/powerpoint/2010/main" val="2424646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B2743-C7B5-46CB-95AC-6D9D1F9651B5}"/>
              </a:ext>
            </a:extLst>
          </p:cNvPr>
          <p:cNvPicPr>
            <a:picLocks noChangeAspect="1"/>
          </p:cNvPicPr>
          <p:nvPr/>
        </p:nvPicPr>
        <p:blipFill>
          <a:blip r:embed="rId2"/>
          <a:stretch>
            <a:fillRect/>
          </a:stretch>
        </p:blipFill>
        <p:spPr>
          <a:xfrm>
            <a:off x="1330437" y="303166"/>
            <a:ext cx="2624752" cy="4718304"/>
          </a:xfrm>
          <a:prstGeom prst="rect">
            <a:avLst/>
          </a:prstGeom>
        </p:spPr>
      </p:pic>
      <p:sp>
        <p:nvSpPr>
          <p:cNvPr id="3" name="TextBox 2">
            <a:extLst>
              <a:ext uri="{FF2B5EF4-FFF2-40B4-BE49-F238E27FC236}">
                <a16:creationId xmlns:a16="http://schemas.microsoft.com/office/drawing/2014/main" id="{3A02FE9D-F4B8-49CE-98C6-37056C0DE8A4}"/>
              </a:ext>
            </a:extLst>
          </p:cNvPr>
          <p:cNvSpPr txBox="1"/>
          <p:nvPr/>
        </p:nvSpPr>
        <p:spPr>
          <a:xfrm>
            <a:off x="2160148" y="5218176"/>
            <a:ext cx="1244251" cy="461665"/>
          </a:xfrm>
          <a:prstGeom prst="rect">
            <a:avLst/>
          </a:prstGeom>
          <a:noFill/>
        </p:spPr>
        <p:txBody>
          <a:bodyPr wrap="none" rtlCol="0">
            <a:spAutoFit/>
          </a:bodyPr>
          <a:lstStyle/>
          <a:p>
            <a:r>
              <a:rPr lang="en-US" sz="2400" b="1" dirty="0"/>
              <a:t>Time (h)</a:t>
            </a:r>
          </a:p>
        </p:txBody>
      </p:sp>
      <p:sp>
        <p:nvSpPr>
          <p:cNvPr id="4" name="TextBox 3">
            <a:extLst>
              <a:ext uri="{FF2B5EF4-FFF2-40B4-BE49-F238E27FC236}">
                <a16:creationId xmlns:a16="http://schemas.microsoft.com/office/drawing/2014/main" id="{3D9CDC83-76A8-441A-9218-080D5F6B642D}"/>
              </a:ext>
            </a:extLst>
          </p:cNvPr>
          <p:cNvSpPr txBox="1"/>
          <p:nvPr/>
        </p:nvSpPr>
        <p:spPr>
          <a:xfrm rot="16200000">
            <a:off x="287721" y="2319082"/>
            <a:ext cx="1039067" cy="461665"/>
          </a:xfrm>
          <a:prstGeom prst="rect">
            <a:avLst/>
          </a:prstGeom>
          <a:noFill/>
        </p:spPr>
        <p:txBody>
          <a:bodyPr wrap="none" rtlCol="0">
            <a:spAutoFit/>
          </a:bodyPr>
          <a:lstStyle/>
          <a:p>
            <a:r>
              <a:rPr lang="en-US" sz="2400" b="1" dirty="0"/>
              <a:t>F</a:t>
            </a:r>
            <a:r>
              <a:rPr lang="en-US" sz="2400" b="1" baseline="-25000" dirty="0"/>
              <a:t>V</a:t>
            </a:r>
            <a:r>
              <a:rPr lang="en-US" sz="2400" b="1" dirty="0"/>
              <a:t> / F</a:t>
            </a:r>
            <a:r>
              <a:rPr lang="en-US" sz="2400" b="1" baseline="-25000" dirty="0"/>
              <a:t>M</a:t>
            </a:r>
          </a:p>
        </p:txBody>
      </p:sp>
      <p:sp>
        <p:nvSpPr>
          <p:cNvPr id="5" name="TextBox 4">
            <a:extLst>
              <a:ext uri="{FF2B5EF4-FFF2-40B4-BE49-F238E27FC236}">
                <a16:creationId xmlns:a16="http://schemas.microsoft.com/office/drawing/2014/main" id="{60756CE0-E232-45DF-89A4-2D1DF3248C4D}"/>
              </a:ext>
            </a:extLst>
          </p:cNvPr>
          <p:cNvSpPr txBox="1"/>
          <p:nvPr/>
        </p:nvSpPr>
        <p:spPr>
          <a:xfrm>
            <a:off x="4501944" y="3549193"/>
            <a:ext cx="4312118" cy="2308324"/>
          </a:xfrm>
          <a:prstGeom prst="rect">
            <a:avLst/>
          </a:prstGeom>
          <a:noFill/>
        </p:spPr>
        <p:txBody>
          <a:bodyPr wrap="square" rtlCol="0">
            <a:spAutoFit/>
          </a:bodyPr>
          <a:lstStyle/>
          <a:p>
            <a:pPr algn="ctr"/>
            <a:r>
              <a:rPr lang="en-US" sz="2400" b="1" dirty="0"/>
              <a:t>Crystals act as </a:t>
            </a:r>
            <a:r>
              <a:rPr lang="en-US" sz="2400" b="1" dirty="0">
                <a:solidFill>
                  <a:srgbClr val="FF0000"/>
                </a:solidFill>
              </a:rPr>
              <a:t>tiny mirrors </a:t>
            </a:r>
            <a:r>
              <a:rPr lang="en-US" sz="2400" b="1" dirty="0"/>
              <a:t>- net result is that in acetone-rinsed thalli photosynthesis is inhibited more by a high light stress</a:t>
            </a:r>
          </a:p>
          <a:p>
            <a:pPr algn="ctr"/>
            <a:endParaRPr lang="en-US" sz="2400" b="1" dirty="0"/>
          </a:p>
          <a:p>
            <a:pPr algn="ctr"/>
            <a:r>
              <a:rPr lang="en-US" sz="2400" b="1" dirty="0" err="1"/>
              <a:t>Solhaug</a:t>
            </a:r>
            <a:r>
              <a:rPr lang="en-US" sz="2400" b="1" dirty="0"/>
              <a:t> et al. (2001)</a:t>
            </a:r>
          </a:p>
        </p:txBody>
      </p:sp>
      <p:pic>
        <p:nvPicPr>
          <p:cNvPr id="7" name="Picture 6">
            <a:extLst>
              <a:ext uri="{FF2B5EF4-FFF2-40B4-BE49-F238E27FC236}">
                <a16:creationId xmlns:a16="http://schemas.microsoft.com/office/drawing/2014/main" id="{6683FD21-42E5-4581-B620-03B36C502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146" y="0"/>
            <a:ext cx="4614916" cy="3308808"/>
          </a:xfrm>
          <a:prstGeom prst="rect">
            <a:avLst/>
          </a:prstGeom>
        </p:spPr>
      </p:pic>
    </p:spTree>
    <p:extLst>
      <p:ext uri="{BB962C8B-B14F-4D97-AF65-F5344CB8AC3E}">
        <p14:creationId xmlns:p14="http://schemas.microsoft.com/office/powerpoint/2010/main" val="1095189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E7E139-EE02-4E0F-819B-7944E4CC1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58188"/>
            <a:ext cx="9139083" cy="2861925"/>
          </a:xfrm>
          <a:prstGeom prst="rect">
            <a:avLst/>
          </a:prstGeom>
        </p:spPr>
      </p:pic>
      <p:sp>
        <p:nvSpPr>
          <p:cNvPr id="5" name="Title 4">
            <a:extLst>
              <a:ext uri="{FF2B5EF4-FFF2-40B4-BE49-F238E27FC236}">
                <a16:creationId xmlns:a16="http://schemas.microsoft.com/office/drawing/2014/main" id="{3AC76373-4B81-40E1-91F1-CED131DE43CC}"/>
              </a:ext>
            </a:extLst>
          </p:cNvPr>
          <p:cNvSpPr>
            <a:spLocks noGrp="1"/>
          </p:cNvSpPr>
          <p:nvPr>
            <p:ph type="title"/>
          </p:nvPr>
        </p:nvSpPr>
        <p:spPr>
          <a:xfrm>
            <a:off x="628650" y="0"/>
            <a:ext cx="8015250" cy="1800558"/>
          </a:xfrm>
        </p:spPr>
        <p:txBody>
          <a:bodyPr>
            <a:normAutofit/>
          </a:bodyPr>
          <a:lstStyle/>
          <a:p>
            <a:pPr algn="ctr"/>
            <a:r>
              <a:rPr lang="en-US" sz="3200" b="1" dirty="0">
                <a:latin typeface="+mn-lt"/>
              </a:rPr>
              <a:t>Colorless compounds also show higher levels in summer (</a:t>
            </a:r>
            <a:r>
              <a:rPr lang="en-US" sz="3200" b="1" i="1" dirty="0" err="1">
                <a:latin typeface="+mn-lt"/>
              </a:rPr>
              <a:t>Flavocetraria</a:t>
            </a:r>
            <a:r>
              <a:rPr lang="en-US" sz="3200" b="1" i="1" dirty="0">
                <a:latin typeface="+mn-lt"/>
              </a:rPr>
              <a:t> </a:t>
            </a:r>
            <a:r>
              <a:rPr lang="en-US" sz="3200" b="1" i="1" dirty="0" err="1">
                <a:latin typeface="+mn-lt"/>
              </a:rPr>
              <a:t>nivalis</a:t>
            </a:r>
            <a:r>
              <a:rPr lang="en-US" sz="3200" b="1" dirty="0">
                <a:latin typeface="+mn-lt"/>
              </a:rPr>
              <a:t>)</a:t>
            </a:r>
          </a:p>
        </p:txBody>
      </p:sp>
      <p:pic>
        <p:nvPicPr>
          <p:cNvPr id="2" name="Picture 1">
            <a:extLst>
              <a:ext uri="{FF2B5EF4-FFF2-40B4-BE49-F238E27FC236}">
                <a16:creationId xmlns:a16="http://schemas.microsoft.com/office/drawing/2014/main" id="{994F5C87-526E-4DC8-AC25-BC2AE1DDEBD0}"/>
              </a:ext>
            </a:extLst>
          </p:cNvPr>
          <p:cNvPicPr>
            <a:picLocks noChangeAspect="1"/>
          </p:cNvPicPr>
          <p:nvPr/>
        </p:nvPicPr>
        <p:blipFill>
          <a:blip r:embed="rId3"/>
          <a:stretch>
            <a:fillRect/>
          </a:stretch>
        </p:blipFill>
        <p:spPr>
          <a:xfrm>
            <a:off x="5303932" y="1565287"/>
            <a:ext cx="1800000" cy="1800000"/>
          </a:xfrm>
          <a:prstGeom prst="rect">
            <a:avLst/>
          </a:prstGeom>
        </p:spPr>
      </p:pic>
      <p:pic>
        <p:nvPicPr>
          <p:cNvPr id="3" name="Picture 2">
            <a:extLst>
              <a:ext uri="{FF2B5EF4-FFF2-40B4-BE49-F238E27FC236}">
                <a16:creationId xmlns:a16="http://schemas.microsoft.com/office/drawing/2014/main" id="{620C512F-50EC-4C74-A7EF-03E76C502ABC}"/>
              </a:ext>
            </a:extLst>
          </p:cNvPr>
          <p:cNvPicPr>
            <a:picLocks noChangeAspect="1"/>
          </p:cNvPicPr>
          <p:nvPr/>
        </p:nvPicPr>
        <p:blipFill>
          <a:blip r:embed="rId4"/>
          <a:stretch>
            <a:fillRect/>
          </a:stretch>
        </p:blipFill>
        <p:spPr>
          <a:xfrm>
            <a:off x="1466004" y="1593696"/>
            <a:ext cx="2403093" cy="1800000"/>
          </a:xfrm>
          <a:prstGeom prst="rect">
            <a:avLst/>
          </a:prstGeom>
        </p:spPr>
      </p:pic>
      <p:sp>
        <p:nvSpPr>
          <p:cNvPr id="6" name="Arrow: Right 5">
            <a:extLst>
              <a:ext uri="{FF2B5EF4-FFF2-40B4-BE49-F238E27FC236}">
                <a16:creationId xmlns:a16="http://schemas.microsoft.com/office/drawing/2014/main" id="{9587E741-AE80-4BB5-9D3F-123507432C7F}"/>
              </a:ext>
            </a:extLst>
          </p:cNvPr>
          <p:cNvSpPr/>
          <p:nvPr/>
        </p:nvSpPr>
        <p:spPr>
          <a:xfrm>
            <a:off x="4097310" y="2222971"/>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271297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2" y="201836"/>
            <a:ext cx="7886700" cy="1325563"/>
          </a:xfrm>
        </p:spPr>
        <p:txBody>
          <a:bodyPr/>
          <a:lstStyle/>
          <a:p>
            <a:pPr algn="ctr"/>
            <a:r>
              <a:rPr lang="en-US" b="1" dirty="0">
                <a:latin typeface="Calibri" panose="020F0502020204030204" pitchFamily="34" charset="0"/>
              </a:rPr>
              <a:t>Lichens also produce melanins </a:t>
            </a:r>
            <a:r>
              <a:rPr lang="en-US" b="1" dirty="0">
                <a:solidFill>
                  <a:srgbClr val="FF0000"/>
                </a:solidFill>
                <a:latin typeface="Calibri" panose="020F0502020204030204" pitchFamily="34" charset="0"/>
              </a:rPr>
              <a:t>(fungal cortex, UV stimulates)</a:t>
            </a:r>
          </a:p>
        </p:txBody>
      </p:sp>
      <p:pic>
        <p:nvPicPr>
          <p:cNvPr id="4" name="Picture 3"/>
          <p:cNvPicPr>
            <a:picLocks noChangeAspect="1"/>
          </p:cNvPicPr>
          <p:nvPr/>
        </p:nvPicPr>
        <p:blipFill>
          <a:blip r:embed="rId2"/>
          <a:stretch>
            <a:fillRect/>
          </a:stretch>
        </p:blipFill>
        <p:spPr>
          <a:xfrm>
            <a:off x="598712" y="1524000"/>
            <a:ext cx="8077200" cy="4609715"/>
          </a:xfrm>
          <a:prstGeom prst="rect">
            <a:avLst/>
          </a:prstGeom>
        </p:spPr>
      </p:pic>
    </p:spTree>
    <p:extLst>
      <p:ext uri="{BB962C8B-B14F-4D97-AF65-F5344CB8AC3E}">
        <p14:creationId xmlns:p14="http://schemas.microsoft.com/office/powerpoint/2010/main" val="1148382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840B35-90DE-41CB-A0DB-2B97C0B43EE1}"/>
              </a:ext>
            </a:extLst>
          </p:cNvPr>
          <p:cNvPicPr>
            <a:picLocks noChangeAspect="1"/>
          </p:cNvPicPr>
          <p:nvPr/>
        </p:nvPicPr>
        <p:blipFill>
          <a:blip r:embed="rId2"/>
          <a:stretch>
            <a:fillRect/>
          </a:stretch>
        </p:blipFill>
        <p:spPr>
          <a:xfrm>
            <a:off x="755573" y="2477941"/>
            <a:ext cx="7632854" cy="1902117"/>
          </a:xfrm>
          <a:prstGeom prst="rect">
            <a:avLst/>
          </a:prstGeom>
        </p:spPr>
      </p:pic>
      <p:sp>
        <p:nvSpPr>
          <p:cNvPr id="5" name="Title 4">
            <a:extLst>
              <a:ext uri="{FF2B5EF4-FFF2-40B4-BE49-F238E27FC236}">
                <a16:creationId xmlns:a16="http://schemas.microsoft.com/office/drawing/2014/main" id="{6F49230C-8507-47D3-8108-FB7290215403}"/>
              </a:ext>
            </a:extLst>
          </p:cNvPr>
          <p:cNvSpPr>
            <a:spLocks noGrp="1"/>
          </p:cNvSpPr>
          <p:nvPr>
            <p:ph type="title"/>
          </p:nvPr>
        </p:nvSpPr>
        <p:spPr/>
        <p:txBody>
          <a:bodyPr>
            <a:normAutofit fontScale="90000"/>
          </a:bodyPr>
          <a:lstStyle/>
          <a:p>
            <a:pPr algn="ctr"/>
            <a:r>
              <a:rPr lang="en-ZA" b="1" dirty="0">
                <a:latin typeface="+mn-lt"/>
              </a:rPr>
              <a:t>Melanisation ongoing project with Farida </a:t>
            </a:r>
            <a:r>
              <a:rPr lang="en-ZA" b="1" dirty="0" err="1">
                <a:latin typeface="+mn-lt"/>
              </a:rPr>
              <a:t>Minibayeva</a:t>
            </a:r>
            <a:r>
              <a:rPr lang="en-ZA" b="1" dirty="0">
                <a:latin typeface="+mn-lt"/>
              </a:rPr>
              <a:t>, Knut </a:t>
            </a:r>
            <a:r>
              <a:rPr lang="en-ZA" b="1" dirty="0" err="1">
                <a:latin typeface="+mn-lt"/>
              </a:rPr>
              <a:t>Solhaug</a:t>
            </a:r>
            <a:r>
              <a:rPr lang="en-ZA" b="1" dirty="0">
                <a:latin typeface="+mn-lt"/>
              </a:rPr>
              <a:t> and </a:t>
            </a:r>
            <a:r>
              <a:rPr lang="en-ZA" b="1" dirty="0" err="1">
                <a:latin typeface="+mn-lt"/>
              </a:rPr>
              <a:t>Yngvar</a:t>
            </a:r>
            <a:r>
              <a:rPr lang="en-ZA" b="1" dirty="0">
                <a:latin typeface="+mn-lt"/>
              </a:rPr>
              <a:t> </a:t>
            </a:r>
            <a:r>
              <a:rPr lang="en-ZA" b="1" dirty="0" err="1">
                <a:latin typeface="+mn-lt"/>
              </a:rPr>
              <a:t>Gausala</a:t>
            </a:r>
            <a:r>
              <a:rPr lang="en-ZA" b="1" dirty="0">
                <a:latin typeface="+mn-lt"/>
              </a:rPr>
              <a:t>  </a:t>
            </a:r>
          </a:p>
        </p:txBody>
      </p:sp>
    </p:spTree>
    <p:extLst>
      <p:ext uri="{BB962C8B-B14F-4D97-AF65-F5344CB8AC3E}">
        <p14:creationId xmlns:p14="http://schemas.microsoft.com/office/powerpoint/2010/main" val="795017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1B4F7-BAE2-4EE5-9DF1-83D2437E3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72375"/>
            <a:ext cx="1828800" cy="1216984"/>
          </a:xfrm>
          <a:prstGeom prst="rect">
            <a:avLst/>
          </a:prstGeom>
        </p:spPr>
      </p:pic>
      <p:pic>
        <p:nvPicPr>
          <p:cNvPr id="7" name="Picture 6">
            <a:extLst>
              <a:ext uri="{FF2B5EF4-FFF2-40B4-BE49-F238E27FC236}">
                <a16:creationId xmlns:a16="http://schemas.microsoft.com/office/drawing/2014/main" id="{938CEEFF-2A5C-4AE0-8239-4170CF507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283" y="377307"/>
            <a:ext cx="1828800" cy="1223772"/>
          </a:xfrm>
          <a:prstGeom prst="rect">
            <a:avLst/>
          </a:prstGeom>
        </p:spPr>
      </p:pic>
      <p:pic>
        <p:nvPicPr>
          <p:cNvPr id="9" name="Picture 8">
            <a:extLst>
              <a:ext uri="{FF2B5EF4-FFF2-40B4-BE49-F238E27FC236}">
                <a16:creationId xmlns:a16="http://schemas.microsoft.com/office/drawing/2014/main" id="{87547546-C6C7-43D1-A583-429C210AFC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28" y="1828800"/>
            <a:ext cx="1828800" cy="2682240"/>
          </a:xfrm>
          <a:prstGeom prst="rect">
            <a:avLst/>
          </a:prstGeom>
        </p:spPr>
      </p:pic>
      <p:pic>
        <p:nvPicPr>
          <p:cNvPr id="11" name="Picture 10">
            <a:extLst>
              <a:ext uri="{FF2B5EF4-FFF2-40B4-BE49-F238E27FC236}">
                <a16:creationId xmlns:a16="http://schemas.microsoft.com/office/drawing/2014/main" id="{E65B15CA-DF52-49BA-82C5-72B2034A5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2858" y="339222"/>
            <a:ext cx="1828800" cy="1369835"/>
          </a:xfrm>
          <a:prstGeom prst="rect">
            <a:avLst/>
          </a:prstGeom>
        </p:spPr>
      </p:pic>
      <p:pic>
        <p:nvPicPr>
          <p:cNvPr id="13" name="Picture 12">
            <a:extLst>
              <a:ext uri="{FF2B5EF4-FFF2-40B4-BE49-F238E27FC236}">
                <a16:creationId xmlns:a16="http://schemas.microsoft.com/office/drawing/2014/main" id="{0708C903-0CE9-4BEE-A5B5-76EE45111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2858" y="2377438"/>
            <a:ext cx="1828800" cy="1216983"/>
          </a:xfrm>
          <a:prstGeom prst="rect">
            <a:avLst/>
          </a:prstGeom>
        </p:spPr>
      </p:pic>
      <p:pic>
        <p:nvPicPr>
          <p:cNvPr id="14" name="Picture 13">
            <a:extLst>
              <a:ext uri="{FF2B5EF4-FFF2-40B4-BE49-F238E27FC236}">
                <a16:creationId xmlns:a16="http://schemas.microsoft.com/office/drawing/2014/main" id="{EDE500F3-7CF9-4132-8FF0-185CDA24B439}"/>
              </a:ext>
            </a:extLst>
          </p:cNvPr>
          <p:cNvPicPr>
            <a:picLocks noChangeAspect="1"/>
          </p:cNvPicPr>
          <p:nvPr/>
        </p:nvPicPr>
        <p:blipFill>
          <a:blip r:embed="rId7"/>
          <a:stretch>
            <a:fillRect/>
          </a:stretch>
        </p:blipFill>
        <p:spPr>
          <a:xfrm>
            <a:off x="7003928" y="413181"/>
            <a:ext cx="1828800" cy="1221916"/>
          </a:xfrm>
          <a:prstGeom prst="rect">
            <a:avLst/>
          </a:prstGeom>
        </p:spPr>
      </p:pic>
      <p:pic>
        <p:nvPicPr>
          <p:cNvPr id="15" name="Picture 14">
            <a:extLst>
              <a:ext uri="{FF2B5EF4-FFF2-40B4-BE49-F238E27FC236}">
                <a16:creationId xmlns:a16="http://schemas.microsoft.com/office/drawing/2014/main" id="{7ACD428A-B77C-4044-B7F6-A625653D4361}"/>
              </a:ext>
            </a:extLst>
          </p:cNvPr>
          <p:cNvPicPr>
            <a:picLocks noChangeAspect="1"/>
          </p:cNvPicPr>
          <p:nvPr/>
        </p:nvPicPr>
        <p:blipFill>
          <a:blip r:embed="rId8"/>
          <a:stretch>
            <a:fillRect/>
          </a:stretch>
        </p:blipFill>
        <p:spPr>
          <a:xfrm>
            <a:off x="7003928" y="2276182"/>
            <a:ext cx="1828800" cy="1371600"/>
          </a:xfrm>
          <a:prstGeom prst="rect">
            <a:avLst/>
          </a:prstGeom>
        </p:spPr>
      </p:pic>
      <p:pic>
        <p:nvPicPr>
          <p:cNvPr id="18" name="Picture 17">
            <a:extLst>
              <a:ext uri="{FF2B5EF4-FFF2-40B4-BE49-F238E27FC236}">
                <a16:creationId xmlns:a16="http://schemas.microsoft.com/office/drawing/2014/main" id="{CF9D15E1-A72E-459C-A077-3C55F8CA9F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4283" y="1937657"/>
            <a:ext cx="1828800" cy="2437448"/>
          </a:xfrm>
          <a:prstGeom prst="rect">
            <a:avLst/>
          </a:prstGeom>
        </p:spPr>
      </p:pic>
      <p:sp>
        <p:nvSpPr>
          <p:cNvPr id="19" name="TextBox 18">
            <a:extLst>
              <a:ext uri="{FF2B5EF4-FFF2-40B4-BE49-F238E27FC236}">
                <a16:creationId xmlns:a16="http://schemas.microsoft.com/office/drawing/2014/main" id="{78B8E7D2-C883-43EA-85F8-3D81D9F5ADF2}"/>
              </a:ext>
            </a:extLst>
          </p:cNvPr>
          <p:cNvSpPr txBox="1"/>
          <p:nvPr/>
        </p:nvSpPr>
        <p:spPr>
          <a:xfrm>
            <a:off x="5114385" y="5214455"/>
            <a:ext cx="3254545" cy="523220"/>
          </a:xfrm>
          <a:prstGeom prst="rect">
            <a:avLst/>
          </a:prstGeom>
          <a:noFill/>
        </p:spPr>
        <p:txBody>
          <a:bodyPr wrap="none" rtlCol="0">
            <a:spAutoFit/>
          </a:bodyPr>
          <a:lstStyle/>
          <a:p>
            <a:r>
              <a:rPr lang="en-US" sz="2800" b="1" dirty="0"/>
              <a:t>Peltigeralean lichens</a:t>
            </a:r>
          </a:p>
        </p:txBody>
      </p:sp>
      <p:sp>
        <p:nvSpPr>
          <p:cNvPr id="20" name="TextBox 19">
            <a:extLst>
              <a:ext uri="{FF2B5EF4-FFF2-40B4-BE49-F238E27FC236}">
                <a16:creationId xmlns:a16="http://schemas.microsoft.com/office/drawing/2014/main" id="{2DEC10C1-D4AB-422A-8906-5922E2F34ECA}"/>
              </a:ext>
            </a:extLst>
          </p:cNvPr>
          <p:cNvSpPr txBox="1"/>
          <p:nvPr/>
        </p:nvSpPr>
        <p:spPr>
          <a:xfrm>
            <a:off x="435429" y="5214455"/>
            <a:ext cx="4136571" cy="523220"/>
          </a:xfrm>
          <a:prstGeom prst="rect">
            <a:avLst/>
          </a:prstGeom>
          <a:noFill/>
        </p:spPr>
        <p:txBody>
          <a:bodyPr wrap="square" rtlCol="0">
            <a:spAutoFit/>
          </a:bodyPr>
          <a:lstStyle/>
          <a:p>
            <a:r>
              <a:rPr lang="en-US" sz="2800" b="1" dirty="0"/>
              <a:t>Non-Peltigeralean lichens</a:t>
            </a:r>
          </a:p>
        </p:txBody>
      </p:sp>
      <p:sp>
        <p:nvSpPr>
          <p:cNvPr id="2" name="TextBox 1">
            <a:extLst>
              <a:ext uri="{FF2B5EF4-FFF2-40B4-BE49-F238E27FC236}">
                <a16:creationId xmlns:a16="http://schemas.microsoft.com/office/drawing/2014/main" id="{36717FC3-25D7-4BE1-B404-EF9EC920A94B}"/>
              </a:ext>
            </a:extLst>
          </p:cNvPr>
          <p:cNvSpPr txBox="1"/>
          <p:nvPr/>
        </p:nvSpPr>
        <p:spPr>
          <a:xfrm>
            <a:off x="4912858" y="3893470"/>
            <a:ext cx="1933543" cy="369332"/>
          </a:xfrm>
          <a:prstGeom prst="rect">
            <a:avLst/>
          </a:prstGeom>
          <a:noFill/>
        </p:spPr>
        <p:txBody>
          <a:bodyPr wrap="none" rtlCol="0">
            <a:spAutoFit/>
          </a:bodyPr>
          <a:lstStyle/>
          <a:p>
            <a:r>
              <a:rPr lang="en-US" b="1" i="1" dirty="0"/>
              <a:t>Pseudocyphellaria</a:t>
            </a:r>
          </a:p>
        </p:txBody>
      </p:sp>
      <p:sp>
        <p:nvSpPr>
          <p:cNvPr id="16" name="TextBox 15">
            <a:extLst>
              <a:ext uri="{FF2B5EF4-FFF2-40B4-BE49-F238E27FC236}">
                <a16:creationId xmlns:a16="http://schemas.microsoft.com/office/drawing/2014/main" id="{456821BE-F141-4EAB-8EAF-ACD05061FBA2}"/>
              </a:ext>
            </a:extLst>
          </p:cNvPr>
          <p:cNvSpPr txBox="1"/>
          <p:nvPr/>
        </p:nvSpPr>
        <p:spPr>
          <a:xfrm>
            <a:off x="1004872" y="4610114"/>
            <a:ext cx="1026243" cy="369332"/>
          </a:xfrm>
          <a:prstGeom prst="rect">
            <a:avLst/>
          </a:prstGeom>
          <a:noFill/>
        </p:spPr>
        <p:txBody>
          <a:bodyPr wrap="none" rtlCol="0">
            <a:spAutoFit/>
          </a:bodyPr>
          <a:lstStyle/>
          <a:p>
            <a:r>
              <a:rPr lang="en-US" b="1" i="1" dirty="0"/>
              <a:t>Cladonia</a:t>
            </a:r>
          </a:p>
        </p:txBody>
      </p:sp>
      <p:sp>
        <p:nvSpPr>
          <p:cNvPr id="17" name="TextBox 16">
            <a:extLst>
              <a:ext uri="{FF2B5EF4-FFF2-40B4-BE49-F238E27FC236}">
                <a16:creationId xmlns:a16="http://schemas.microsoft.com/office/drawing/2014/main" id="{5A81B6C0-9B5B-4B9A-ACDC-D860AD425079}"/>
              </a:ext>
            </a:extLst>
          </p:cNvPr>
          <p:cNvSpPr txBox="1"/>
          <p:nvPr/>
        </p:nvSpPr>
        <p:spPr>
          <a:xfrm>
            <a:off x="3397687" y="4688386"/>
            <a:ext cx="960519" cy="369332"/>
          </a:xfrm>
          <a:prstGeom prst="rect">
            <a:avLst/>
          </a:prstGeom>
          <a:noFill/>
        </p:spPr>
        <p:txBody>
          <a:bodyPr wrap="none" rtlCol="0">
            <a:spAutoFit/>
          </a:bodyPr>
          <a:lstStyle/>
          <a:p>
            <a:r>
              <a:rPr lang="en-US" b="1" i="1" dirty="0"/>
              <a:t>Cetraria</a:t>
            </a:r>
          </a:p>
        </p:txBody>
      </p:sp>
      <p:sp>
        <p:nvSpPr>
          <p:cNvPr id="21" name="TextBox 20">
            <a:extLst>
              <a:ext uri="{FF2B5EF4-FFF2-40B4-BE49-F238E27FC236}">
                <a16:creationId xmlns:a16="http://schemas.microsoft.com/office/drawing/2014/main" id="{225B01DD-996A-4A07-B4AE-2731B2BC4AE2}"/>
              </a:ext>
            </a:extLst>
          </p:cNvPr>
          <p:cNvSpPr txBox="1"/>
          <p:nvPr/>
        </p:nvSpPr>
        <p:spPr>
          <a:xfrm>
            <a:off x="7461309" y="3893470"/>
            <a:ext cx="907621" cy="369332"/>
          </a:xfrm>
          <a:prstGeom prst="rect">
            <a:avLst/>
          </a:prstGeom>
          <a:noFill/>
        </p:spPr>
        <p:txBody>
          <a:bodyPr wrap="none" rtlCol="0">
            <a:spAutoFit/>
          </a:bodyPr>
          <a:lstStyle/>
          <a:p>
            <a:r>
              <a:rPr lang="en-US" b="1" i="1" dirty="0"/>
              <a:t>Lobaria</a:t>
            </a:r>
          </a:p>
        </p:txBody>
      </p:sp>
    </p:spTree>
    <p:extLst>
      <p:ext uri="{BB962C8B-B14F-4D97-AF65-F5344CB8AC3E}">
        <p14:creationId xmlns:p14="http://schemas.microsoft.com/office/powerpoint/2010/main" val="3838343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F96E-3948-42AD-AC6E-22A353B02849}"/>
              </a:ext>
            </a:extLst>
          </p:cNvPr>
          <p:cNvSpPr>
            <a:spLocks noGrp="1"/>
          </p:cNvSpPr>
          <p:nvPr>
            <p:ph type="title"/>
          </p:nvPr>
        </p:nvSpPr>
        <p:spPr>
          <a:xfrm>
            <a:off x="549137" y="196161"/>
            <a:ext cx="7886700" cy="1325563"/>
          </a:xfrm>
        </p:spPr>
        <p:txBody>
          <a:bodyPr/>
          <a:lstStyle/>
          <a:p>
            <a:pPr algn="ctr"/>
            <a:r>
              <a:rPr lang="en-US" b="1" i="1" dirty="0" err="1">
                <a:latin typeface="+mn-lt"/>
              </a:rPr>
              <a:t>Xanthoparmelia</a:t>
            </a:r>
            <a:r>
              <a:rPr lang="en-US" b="1" i="1" dirty="0">
                <a:latin typeface="+mn-lt"/>
              </a:rPr>
              <a:t> </a:t>
            </a:r>
            <a:r>
              <a:rPr lang="en-US" b="1" i="1" dirty="0" err="1">
                <a:latin typeface="+mn-lt"/>
              </a:rPr>
              <a:t>hottenttota</a:t>
            </a:r>
            <a:r>
              <a:rPr lang="en-US" b="1" i="1" dirty="0">
                <a:latin typeface="+mn-lt"/>
              </a:rPr>
              <a:t> </a:t>
            </a:r>
          </a:p>
        </p:txBody>
      </p:sp>
      <p:grpSp>
        <p:nvGrpSpPr>
          <p:cNvPr id="8" name="Group 7">
            <a:extLst>
              <a:ext uri="{FF2B5EF4-FFF2-40B4-BE49-F238E27FC236}">
                <a16:creationId xmlns:a16="http://schemas.microsoft.com/office/drawing/2014/main" id="{D86CEF48-5ACE-4755-AE7E-87B65166F1D4}"/>
              </a:ext>
            </a:extLst>
          </p:cNvPr>
          <p:cNvGrpSpPr/>
          <p:nvPr/>
        </p:nvGrpSpPr>
        <p:grpSpPr>
          <a:xfrm>
            <a:off x="0" y="1729825"/>
            <a:ext cx="9144000" cy="2743200"/>
            <a:chOff x="0" y="2196964"/>
            <a:chExt cx="9144000" cy="2743200"/>
          </a:xfrm>
        </p:grpSpPr>
        <p:pic>
          <p:nvPicPr>
            <p:cNvPr id="4" name="Picture 3" descr="A picture containing animal, ground&#10;&#10;Description automatically generated">
              <a:extLst>
                <a:ext uri="{FF2B5EF4-FFF2-40B4-BE49-F238E27FC236}">
                  <a16:creationId xmlns:a16="http://schemas.microsoft.com/office/drawing/2014/main" id="{07690714-EFD5-4387-8576-E63AD99E0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705" y="2196964"/>
              <a:ext cx="4122295" cy="2743200"/>
            </a:xfrm>
            <a:prstGeom prst="rect">
              <a:avLst/>
            </a:prstGeom>
          </p:spPr>
        </p:pic>
        <p:pic>
          <p:nvPicPr>
            <p:cNvPr id="6" name="Picture 5" descr="A close up of food&#10;&#10;Description automatically generated">
              <a:extLst>
                <a:ext uri="{FF2B5EF4-FFF2-40B4-BE49-F238E27FC236}">
                  <a16:creationId xmlns:a16="http://schemas.microsoft.com/office/drawing/2014/main" id="{E3ADC9AA-0389-472B-AF43-2AD674C2D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6964"/>
              <a:ext cx="3662313" cy="2743200"/>
            </a:xfrm>
            <a:prstGeom prst="rect">
              <a:avLst/>
            </a:prstGeom>
          </p:spPr>
        </p:pic>
        <p:pic>
          <p:nvPicPr>
            <p:cNvPr id="7" name="Picture 6">
              <a:extLst>
                <a:ext uri="{FF2B5EF4-FFF2-40B4-BE49-F238E27FC236}">
                  <a16:creationId xmlns:a16="http://schemas.microsoft.com/office/drawing/2014/main" id="{D3222A46-DA8B-4224-9826-2FAFE96EB5F1}"/>
                </a:ext>
              </a:extLst>
            </p:cNvPr>
            <p:cNvPicPr>
              <a:picLocks noChangeAspect="1"/>
            </p:cNvPicPr>
            <p:nvPr/>
          </p:nvPicPr>
          <p:blipFill>
            <a:blip r:embed="rId4"/>
            <a:stretch>
              <a:fillRect/>
            </a:stretch>
          </p:blipFill>
          <p:spPr>
            <a:xfrm>
              <a:off x="3856475" y="3166849"/>
              <a:ext cx="993734" cy="524301"/>
            </a:xfrm>
            <a:prstGeom prst="rect">
              <a:avLst/>
            </a:prstGeom>
          </p:spPr>
        </p:pic>
      </p:grpSp>
      <p:sp>
        <p:nvSpPr>
          <p:cNvPr id="10" name="TextBox 9">
            <a:extLst>
              <a:ext uri="{FF2B5EF4-FFF2-40B4-BE49-F238E27FC236}">
                <a16:creationId xmlns:a16="http://schemas.microsoft.com/office/drawing/2014/main" id="{E44031F8-EB45-4A47-B6F0-53300547858C}"/>
              </a:ext>
            </a:extLst>
          </p:cNvPr>
          <p:cNvSpPr txBox="1"/>
          <p:nvPr/>
        </p:nvSpPr>
        <p:spPr>
          <a:xfrm>
            <a:off x="1343073" y="5059015"/>
            <a:ext cx="976165" cy="646331"/>
          </a:xfrm>
          <a:prstGeom prst="rect">
            <a:avLst/>
          </a:prstGeom>
          <a:noFill/>
        </p:spPr>
        <p:txBody>
          <a:bodyPr wrap="none" rtlCol="0">
            <a:spAutoFit/>
          </a:bodyPr>
          <a:lstStyle/>
          <a:p>
            <a:pPr algn="ctr"/>
            <a:r>
              <a:rPr lang="en-US" sz="3600" b="1" dirty="0"/>
              <a:t>Wet</a:t>
            </a:r>
          </a:p>
        </p:txBody>
      </p:sp>
      <p:sp>
        <p:nvSpPr>
          <p:cNvPr id="11" name="TextBox 10">
            <a:extLst>
              <a:ext uri="{FF2B5EF4-FFF2-40B4-BE49-F238E27FC236}">
                <a16:creationId xmlns:a16="http://schemas.microsoft.com/office/drawing/2014/main" id="{388559FD-C896-4BD5-84B8-8C40F91E5006}"/>
              </a:ext>
            </a:extLst>
          </p:cNvPr>
          <p:cNvSpPr txBox="1"/>
          <p:nvPr/>
        </p:nvSpPr>
        <p:spPr>
          <a:xfrm>
            <a:off x="6446823" y="5059016"/>
            <a:ext cx="859979" cy="646331"/>
          </a:xfrm>
          <a:prstGeom prst="rect">
            <a:avLst/>
          </a:prstGeom>
          <a:noFill/>
        </p:spPr>
        <p:txBody>
          <a:bodyPr wrap="none" rtlCol="0">
            <a:spAutoFit/>
          </a:bodyPr>
          <a:lstStyle/>
          <a:p>
            <a:pPr algn="ctr"/>
            <a:r>
              <a:rPr lang="en-US" sz="3600" b="1" dirty="0"/>
              <a:t>Dry</a:t>
            </a:r>
          </a:p>
        </p:txBody>
      </p:sp>
    </p:spTree>
    <p:extLst>
      <p:ext uri="{BB962C8B-B14F-4D97-AF65-F5344CB8AC3E}">
        <p14:creationId xmlns:p14="http://schemas.microsoft.com/office/powerpoint/2010/main" val="1240479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9D54E-02D6-4819-8E52-A4C263F05D49}"/>
              </a:ext>
            </a:extLst>
          </p:cNvPr>
          <p:cNvSpPr>
            <a:spLocks noGrp="1"/>
          </p:cNvSpPr>
          <p:nvPr>
            <p:ph type="title"/>
          </p:nvPr>
        </p:nvSpPr>
        <p:spPr>
          <a:xfrm>
            <a:off x="591071" y="269521"/>
            <a:ext cx="8277355" cy="1325563"/>
          </a:xfrm>
        </p:spPr>
        <p:txBody>
          <a:bodyPr>
            <a:normAutofit fontScale="90000"/>
          </a:bodyPr>
          <a:lstStyle/>
          <a:p>
            <a:pPr algn="ctr"/>
            <a:r>
              <a:rPr lang="en-US" b="1" dirty="0" err="1">
                <a:latin typeface="+mn-lt"/>
              </a:rPr>
              <a:t>Melanised</a:t>
            </a:r>
            <a:r>
              <a:rPr lang="en-US" b="1" dirty="0">
                <a:latin typeface="+mn-lt"/>
              </a:rPr>
              <a:t> </a:t>
            </a:r>
            <a:r>
              <a:rPr lang="en-US" b="1" i="1" dirty="0">
                <a:latin typeface="+mn-lt"/>
              </a:rPr>
              <a:t>Cetraria</a:t>
            </a:r>
            <a:r>
              <a:rPr lang="en-US" b="1" dirty="0">
                <a:latin typeface="+mn-lt"/>
              </a:rPr>
              <a:t> are less photo-inhibited and recover faster than pale</a:t>
            </a:r>
          </a:p>
        </p:txBody>
      </p:sp>
      <p:pic>
        <p:nvPicPr>
          <p:cNvPr id="6" name="Picture 5">
            <a:extLst>
              <a:ext uri="{FF2B5EF4-FFF2-40B4-BE49-F238E27FC236}">
                <a16:creationId xmlns:a16="http://schemas.microsoft.com/office/drawing/2014/main" id="{AE4D3833-EA0D-45BD-AEE6-A9704C13E0F3}"/>
              </a:ext>
            </a:extLst>
          </p:cNvPr>
          <p:cNvPicPr>
            <a:picLocks noChangeAspect="1"/>
          </p:cNvPicPr>
          <p:nvPr/>
        </p:nvPicPr>
        <p:blipFill>
          <a:blip r:embed="rId2"/>
          <a:stretch>
            <a:fillRect/>
          </a:stretch>
        </p:blipFill>
        <p:spPr>
          <a:xfrm>
            <a:off x="196663" y="1841183"/>
            <a:ext cx="999831" cy="518205"/>
          </a:xfrm>
          <a:prstGeom prst="rect">
            <a:avLst/>
          </a:prstGeom>
        </p:spPr>
      </p:pic>
      <p:pic>
        <p:nvPicPr>
          <p:cNvPr id="8" name="Picture 7">
            <a:extLst>
              <a:ext uri="{FF2B5EF4-FFF2-40B4-BE49-F238E27FC236}">
                <a16:creationId xmlns:a16="http://schemas.microsoft.com/office/drawing/2014/main" id="{7E9AF7ED-89F6-42EF-A494-2D8106DDC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540" y="1595084"/>
            <a:ext cx="5945691" cy="4459268"/>
          </a:xfrm>
          <a:prstGeom prst="rect">
            <a:avLst/>
          </a:prstGeom>
        </p:spPr>
      </p:pic>
      <p:sp>
        <p:nvSpPr>
          <p:cNvPr id="3" name="TextBox 2">
            <a:extLst>
              <a:ext uri="{FF2B5EF4-FFF2-40B4-BE49-F238E27FC236}">
                <a16:creationId xmlns:a16="http://schemas.microsoft.com/office/drawing/2014/main" id="{D1AAE2F9-B9D4-4BEA-88CA-F0E1714CAB70}"/>
              </a:ext>
            </a:extLst>
          </p:cNvPr>
          <p:cNvSpPr txBox="1"/>
          <p:nvPr/>
        </p:nvSpPr>
        <p:spPr>
          <a:xfrm>
            <a:off x="6637294" y="5054024"/>
            <a:ext cx="1965960" cy="646331"/>
          </a:xfrm>
          <a:prstGeom prst="rect">
            <a:avLst/>
          </a:prstGeom>
          <a:noFill/>
        </p:spPr>
        <p:txBody>
          <a:bodyPr wrap="square" rtlCol="0">
            <a:spAutoFit/>
          </a:bodyPr>
          <a:lstStyle/>
          <a:p>
            <a:pPr algn="ctr"/>
            <a:r>
              <a:rPr lang="en-US" dirty="0" err="1"/>
              <a:t>Mafole</a:t>
            </a:r>
            <a:r>
              <a:rPr lang="en-US" dirty="0"/>
              <a:t> </a:t>
            </a:r>
            <a:r>
              <a:rPr lang="en-US" i="1" dirty="0"/>
              <a:t>et al</a:t>
            </a:r>
            <a:r>
              <a:rPr lang="en-US" dirty="0"/>
              <a:t>. 2019 </a:t>
            </a:r>
            <a:r>
              <a:rPr lang="en-US" dirty="0" err="1"/>
              <a:t>Photosynthetica</a:t>
            </a:r>
            <a:endParaRPr lang="en-US" dirty="0"/>
          </a:p>
        </p:txBody>
      </p:sp>
      <p:pic>
        <p:nvPicPr>
          <p:cNvPr id="4" name="Picture 3">
            <a:extLst>
              <a:ext uri="{FF2B5EF4-FFF2-40B4-BE49-F238E27FC236}">
                <a16:creationId xmlns:a16="http://schemas.microsoft.com/office/drawing/2014/main" id="{856DDE0D-8772-47CD-84BA-16232219B8EB}"/>
              </a:ext>
            </a:extLst>
          </p:cNvPr>
          <p:cNvPicPr>
            <a:picLocks noChangeAspect="1"/>
          </p:cNvPicPr>
          <p:nvPr/>
        </p:nvPicPr>
        <p:blipFill>
          <a:blip r:embed="rId4"/>
          <a:stretch>
            <a:fillRect/>
          </a:stretch>
        </p:blipFill>
        <p:spPr>
          <a:xfrm>
            <a:off x="6781367" y="1595085"/>
            <a:ext cx="1375515" cy="3082424"/>
          </a:xfrm>
          <a:prstGeom prst="rect">
            <a:avLst/>
          </a:prstGeom>
        </p:spPr>
      </p:pic>
    </p:spTree>
    <p:extLst>
      <p:ext uri="{BB962C8B-B14F-4D97-AF65-F5344CB8AC3E}">
        <p14:creationId xmlns:p14="http://schemas.microsoft.com/office/powerpoint/2010/main" val="1112934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5806-0998-4D13-A403-6DB8CDF1A508}"/>
              </a:ext>
            </a:extLst>
          </p:cNvPr>
          <p:cNvSpPr>
            <a:spLocks noGrp="1"/>
          </p:cNvSpPr>
          <p:nvPr>
            <p:ph type="title"/>
          </p:nvPr>
        </p:nvSpPr>
        <p:spPr/>
        <p:txBody>
          <a:bodyPr>
            <a:normAutofit fontScale="90000"/>
          </a:bodyPr>
          <a:lstStyle/>
          <a:p>
            <a:pPr algn="ctr"/>
            <a:r>
              <a:rPr lang="en-US" b="1" dirty="0">
                <a:latin typeface="+mn-lt"/>
              </a:rPr>
              <a:t>Improved tolerance to photoinhibition in </a:t>
            </a:r>
            <a:r>
              <a:rPr lang="en-US" b="1" dirty="0" err="1">
                <a:latin typeface="+mn-lt"/>
              </a:rPr>
              <a:t>melanised</a:t>
            </a:r>
            <a:r>
              <a:rPr lang="en-US" b="1" dirty="0">
                <a:latin typeface="+mn-lt"/>
              </a:rPr>
              <a:t> thalli</a:t>
            </a:r>
          </a:p>
        </p:txBody>
      </p:sp>
      <p:sp>
        <p:nvSpPr>
          <p:cNvPr id="3" name="Content Placeholder 2">
            <a:extLst>
              <a:ext uri="{FF2B5EF4-FFF2-40B4-BE49-F238E27FC236}">
                <a16:creationId xmlns:a16="http://schemas.microsoft.com/office/drawing/2014/main" id="{A5F1E7D9-321C-41A0-A85C-A4B0E0C2AB9A}"/>
              </a:ext>
            </a:extLst>
          </p:cNvPr>
          <p:cNvSpPr>
            <a:spLocks noGrp="1"/>
          </p:cNvSpPr>
          <p:nvPr>
            <p:ph idx="1"/>
          </p:nvPr>
        </p:nvSpPr>
        <p:spPr/>
        <p:txBody>
          <a:bodyPr>
            <a:normAutofit/>
          </a:bodyPr>
          <a:lstStyle/>
          <a:p>
            <a:r>
              <a:rPr lang="en-US" sz="3600" dirty="0"/>
              <a:t>Shielding of </a:t>
            </a:r>
            <a:r>
              <a:rPr lang="en-US" sz="3600" dirty="0" err="1"/>
              <a:t>melanised</a:t>
            </a:r>
            <a:r>
              <a:rPr lang="en-US" sz="3600" dirty="0"/>
              <a:t> upper cortex?</a:t>
            </a:r>
          </a:p>
          <a:p>
            <a:r>
              <a:rPr lang="en-US" sz="3600" dirty="0"/>
              <a:t>Adaptations of algae under </a:t>
            </a:r>
            <a:r>
              <a:rPr lang="en-US" sz="3600" dirty="0" err="1"/>
              <a:t>melanised</a:t>
            </a:r>
            <a:r>
              <a:rPr lang="en-US" sz="3600" dirty="0"/>
              <a:t> cortex?</a:t>
            </a:r>
          </a:p>
        </p:txBody>
      </p:sp>
      <p:grpSp>
        <p:nvGrpSpPr>
          <p:cNvPr id="9" name="Group 8">
            <a:extLst>
              <a:ext uri="{FF2B5EF4-FFF2-40B4-BE49-F238E27FC236}">
                <a16:creationId xmlns:a16="http://schemas.microsoft.com/office/drawing/2014/main" id="{252F713A-0B30-4313-9A31-F1CF6924F263}"/>
              </a:ext>
            </a:extLst>
          </p:cNvPr>
          <p:cNvGrpSpPr/>
          <p:nvPr/>
        </p:nvGrpSpPr>
        <p:grpSpPr>
          <a:xfrm>
            <a:off x="4612821" y="3309401"/>
            <a:ext cx="3858767" cy="2554276"/>
            <a:chOff x="2914650" y="3309401"/>
            <a:chExt cx="3858767" cy="2554276"/>
          </a:xfrm>
        </p:grpSpPr>
        <p:pic>
          <p:nvPicPr>
            <p:cNvPr id="4" name="Picture 3">
              <a:extLst>
                <a:ext uri="{FF2B5EF4-FFF2-40B4-BE49-F238E27FC236}">
                  <a16:creationId xmlns:a16="http://schemas.microsoft.com/office/drawing/2014/main" id="{5998CE4A-60D3-4374-A035-7B6DCC876A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4650" y="4492077"/>
              <a:ext cx="1371600" cy="1371600"/>
            </a:xfrm>
            <a:prstGeom prst="rect">
              <a:avLst/>
            </a:prstGeom>
          </p:spPr>
        </p:pic>
        <p:pic>
          <p:nvPicPr>
            <p:cNvPr id="6" name="Picture 5" descr="A picture containing indoor, sitting, wall&#10;&#10;Description generated with very high confidence">
              <a:extLst>
                <a:ext uri="{FF2B5EF4-FFF2-40B4-BE49-F238E27FC236}">
                  <a16:creationId xmlns:a16="http://schemas.microsoft.com/office/drawing/2014/main" id="{FDAC8C14-C5BC-4495-89ED-2F2BE430F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401817" y="4492077"/>
              <a:ext cx="1371600" cy="1371600"/>
            </a:xfrm>
            <a:prstGeom prst="rect">
              <a:avLst/>
            </a:prstGeom>
          </p:spPr>
        </p:pic>
        <p:sp>
          <p:nvSpPr>
            <p:cNvPr id="7" name="Arrow: Down 6">
              <a:extLst>
                <a:ext uri="{FF2B5EF4-FFF2-40B4-BE49-F238E27FC236}">
                  <a16:creationId xmlns:a16="http://schemas.microsoft.com/office/drawing/2014/main" id="{0C041E41-660C-4823-A790-D9BAE4B6E533}"/>
                </a:ext>
              </a:extLst>
            </p:cNvPr>
            <p:cNvSpPr/>
            <p:nvPr/>
          </p:nvSpPr>
          <p:spPr>
            <a:xfrm>
              <a:off x="3374136" y="3416802"/>
              <a:ext cx="484632"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E2273386-19F0-4BAB-A335-2A949EBE7667}"/>
                </a:ext>
              </a:extLst>
            </p:cNvPr>
            <p:cNvSpPr/>
            <p:nvPr/>
          </p:nvSpPr>
          <p:spPr>
            <a:xfrm>
              <a:off x="5845300" y="3309401"/>
              <a:ext cx="484632" cy="108580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3C9746E1-29FE-40B9-AB82-63B1F2F2E43D}"/>
              </a:ext>
            </a:extLst>
          </p:cNvPr>
          <p:cNvSpPr txBox="1"/>
          <p:nvPr/>
        </p:nvSpPr>
        <p:spPr>
          <a:xfrm>
            <a:off x="930340" y="4001294"/>
            <a:ext cx="3380791" cy="1938992"/>
          </a:xfrm>
          <a:prstGeom prst="rect">
            <a:avLst/>
          </a:prstGeom>
          <a:noFill/>
        </p:spPr>
        <p:txBody>
          <a:bodyPr wrap="square" rtlCol="0">
            <a:spAutoFit/>
          </a:bodyPr>
          <a:lstStyle/>
          <a:p>
            <a:r>
              <a:rPr lang="en-US" sz="2400" dirty="0"/>
              <a:t>Test tolerance of algae </a:t>
            </a:r>
            <a:r>
              <a:rPr lang="en-US" sz="2400" dirty="0">
                <a:solidFill>
                  <a:srgbClr val="FF0000"/>
                </a:solidFill>
              </a:rPr>
              <a:t>without upper cortex</a:t>
            </a:r>
            <a:r>
              <a:rPr lang="en-US" sz="2400" dirty="0"/>
              <a:t> by removing lower cortex and illuminating from below</a:t>
            </a:r>
          </a:p>
        </p:txBody>
      </p:sp>
    </p:spTree>
    <p:extLst>
      <p:ext uri="{BB962C8B-B14F-4D97-AF65-F5344CB8AC3E}">
        <p14:creationId xmlns:p14="http://schemas.microsoft.com/office/powerpoint/2010/main" val="1345660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omputer&#10;&#10;Description generated with high confidence">
            <a:extLst>
              <a:ext uri="{FF2B5EF4-FFF2-40B4-BE49-F238E27FC236}">
                <a16:creationId xmlns:a16="http://schemas.microsoft.com/office/drawing/2014/main" id="{5DFCEA8B-79AC-4C6F-A90C-7992B9DA1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2054"/>
            <a:ext cx="9185937" cy="3527196"/>
          </a:xfrm>
          <a:prstGeom prst="rect">
            <a:avLst/>
          </a:prstGeom>
        </p:spPr>
      </p:pic>
      <p:sp>
        <p:nvSpPr>
          <p:cNvPr id="4" name="Title 3">
            <a:extLst>
              <a:ext uri="{FF2B5EF4-FFF2-40B4-BE49-F238E27FC236}">
                <a16:creationId xmlns:a16="http://schemas.microsoft.com/office/drawing/2014/main" id="{00D54D17-0A57-42BA-A99B-F6554D26C6F6}"/>
              </a:ext>
            </a:extLst>
          </p:cNvPr>
          <p:cNvSpPr>
            <a:spLocks noGrp="1"/>
          </p:cNvSpPr>
          <p:nvPr>
            <p:ph type="title"/>
          </p:nvPr>
        </p:nvSpPr>
        <p:spPr/>
        <p:txBody>
          <a:bodyPr/>
          <a:lstStyle/>
          <a:p>
            <a:pPr algn="ctr"/>
            <a:r>
              <a:rPr lang="en-US" b="1" dirty="0">
                <a:latin typeface="+mn-lt"/>
              </a:rPr>
              <a:t>Walz “maxi” imaging PAM</a:t>
            </a:r>
          </a:p>
        </p:txBody>
      </p:sp>
    </p:spTree>
    <p:extLst>
      <p:ext uri="{BB962C8B-B14F-4D97-AF65-F5344CB8AC3E}">
        <p14:creationId xmlns:p14="http://schemas.microsoft.com/office/powerpoint/2010/main" val="2386337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7D8C-95A1-4B2B-8385-FE83BABD58EE}"/>
              </a:ext>
            </a:extLst>
          </p:cNvPr>
          <p:cNvSpPr>
            <a:spLocks noGrp="1"/>
          </p:cNvSpPr>
          <p:nvPr>
            <p:ph type="title"/>
          </p:nvPr>
        </p:nvSpPr>
        <p:spPr>
          <a:xfrm>
            <a:off x="628650" y="269327"/>
            <a:ext cx="7886700" cy="1325563"/>
          </a:xfrm>
        </p:spPr>
        <p:txBody>
          <a:bodyPr/>
          <a:lstStyle/>
          <a:p>
            <a:pPr algn="ctr"/>
            <a:r>
              <a:rPr lang="en-US" b="1" dirty="0">
                <a:latin typeface="+mn-lt"/>
              </a:rPr>
              <a:t>Typical image</a:t>
            </a:r>
          </a:p>
        </p:txBody>
      </p:sp>
      <p:pic>
        <p:nvPicPr>
          <p:cNvPr id="7" name="Picture 6">
            <a:extLst>
              <a:ext uri="{FF2B5EF4-FFF2-40B4-BE49-F238E27FC236}">
                <a16:creationId xmlns:a16="http://schemas.microsoft.com/office/drawing/2014/main" id="{A42A2E9D-992F-4D91-AF12-33CAA3C0615E}"/>
              </a:ext>
            </a:extLst>
          </p:cNvPr>
          <p:cNvPicPr>
            <a:picLocks noChangeAspect="1"/>
          </p:cNvPicPr>
          <p:nvPr/>
        </p:nvPicPr>
        <p:blipFill>
          <a:blip r:embed="rId2"/>
          <a:stretch>
            <a:fillRect/>
          </a:stretch>
        </p:blipFill>
        <p:spPr>
          <a:xfrm>
            <a:off x="1609628" y="1485277"/>
            <a:ext cx="6103836" cy="5289991"/>
          </a:xfrm>
          <a:prstGeom prst="rect">
            <a:avLst/>
          </a:prstGeom>
        </p:spPr>
      </p:pic>
    </p:spTree>
    <p:extLst>
      <p:ext uri="{BB962C8B-B14F-4D97-AF65-F5344CB8AC3E}">
        <p14:creationId xmlns:p14="http://schemas.microsoft.com/office/powerpoint/2010/main" val="2822787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9F3E-CBAD-4C60-8071-0E17695AA1DB}"/>
              </a:ext>
            </a:extLst>
          </p:cNvPr>
          <p:cNvSpPr>
            <a:spLocks noGrp="1"/>
          </p:cNvSpPr>
          <p:nvPr>
            <p:ph type="title"/>
          </p:nvPr>
        </p:nvSpPr>
        <p:spPr/>
        <p:txBody>
          <a:bodyPr>
            <a:normAutofit fontScale="90000"/>
          </a:bodyPr>
          <a:lstStyle/>
          <a:p>
            <a:pPr algn="ctr"/>
            <a:r>
              <a:rPr lang="en-US" b="1" dirty="0">
                <a:latin typeface="+mn-lt"/>
              </a:rPr>
              <a:t>If lower cortex is removed and algal layer illuminated from below </a:t>
            </a:r>
            <a:r>
              <a:rPr lang="en-US" b="1" dirty="0" err="1">
                <a:latin typeface="+mn-lt"/>
              </a:rPr>
              <a:t>melanised</a:t>
            </a:r>
            <a:r>
              <a:rPr lang="en-US" b="1" dirty="0">
                <a:latin typeface="+mn-lt"/>
              </a:rPr>
              <a:t> thalli as sensitive as pale</a:t>
            </a:r>
          </a:p>
        </p:txBody>
      </p:sp>
      <p:pic>
        <p:nvPicPr>
          <p:cNvPr id="5" name="Picture 4">
            <a:extLst>
              <a:ext uri="{FF2B5EF4-FFF2-40B4-BE49-F238E27FC236}">
                <a16:creationId xmlns:a16="http://schemas.microsoft.com/office/drawing/2014/main" id="{A8699C4D-609A-4EC2-A86B-A1F4634FCC14}"/>
              </a:ext>
            </a:extLst>
          </p:cNvPr>
          <p:cNvPicPr>
            <a:picLocks noChangeAspect="1"/>
          </p:cNvPicPr>
          <p:nvPr/>
        </p:nvPicPr>
        <p:blipFill>
          <a:blip r:embed="rId2"/>
          <a:stretch>
            <a:fillRect/>
          </a:stretch>
        </p:blipFill>
        <p:spPr>
          <a:xfrm>
            <a:off x="528235" y="1998116"/>
            <a:ext cx="566793" cy="297220"/>
          </a:xfrm>
          <a:prstGeom prst="rect">
            <a:avLst/>
          </a:prstGeom>
        </p:spPr>
      </p:pic>
      <p:sp>
        <p:nvSpPr>
          <p:cNvPr id="9" name="TextBox 8">
            <a:extLst>
              <a:ext uri="{FF2B5EF4-FFF2-40B4-BE49-F238E27FC236}">
                <a16:creationId xmlns:a16="http://schemas.microsoft.com/office/drawing/2014/main" id="{EF80F956-D509-4EC2-BF44-D33A775D80BC}"/>
              </a:ext>
            </a:extLst>
          </p:cNvPr>
          <p:cNvSpPr txBox="1"/>
          <p:nvPr/>
        </p:nvSpPr>
        <p:spPr>
          <a:xfrm>
            <a:off x="6190488" y="5110757"/>
            <a:ext cx="1965960" cy="646331"/>
          </a:xfrm>
          <a:prstGeom prst="rect">
            <a:avLst/>
          </a:prstGeom>
          <a:noFill/>
        </p:spPr>
        <p:txBody>
          <a:bodyPr wrap="square" rtlCol="0">
            <a:spAutoFit/>
          </a:bodyPr>
          <a:lstStyle/>
          <a:p>
            <a:pPr algn="ctr"/>
            <a:r>
              <a:rPr lang="en-US" dirty="0"/>
              <a:t>Beckett </a:t>
            </a:r>
            <a:r>
              <a:rPr lang="en-US" i="1" dirty="0"/>
              <a:t>et al</a:t>
            </a:r>
            <a:r>
              <a:rPr lang="en-US" dirty="0"/>
              <a:t>. 2019 Lichenologist</a:t>
            </a:r>
          </a:p>
        </p:txBody>
      </p:sp>
      <p:pic>
        <p:nvPicPr>
          <p:cNvPr id="4" name="Picture 3">
            <a:extLst>
              <a:ext uri="{FF2B5EF4-FFF2-40B4-BE49-F238E27FC236}">
                <a16:creationId xmlns:a16="http://schemas.microsoft.com/office/drawing/2014/main" id="{564CBB80-70DE-47F0-9840-5B12BF25AF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31" y="1787800"/>
            <a:ext cx="5834270" cy="4375703"/>
          </a:xfrm>
          <a:prstGeom prst="rect">
            <a:avLst/>
          </a:prstGeom>
        </p:spPr>
      </p:pic>
      <p:pic>
        <p:nvPicPr>
          <p:cNvPr id="6" name="Picture 5">
            <a:extLst>
              <a:ext uri="{FF2B5EF4-FFF2-40B4-BE49-F238E27FC236}">
                <a16:creationId xmlns:a16="http://schemas.microsoft.com/office/drawing/2014/main" id="{918676D0-7F39-406E-AD03-DDC03AE1E198}"/>
              </a:ext>
            </a:extLst>
          </p:cNvPr>
          <p:cNvPicPr>
            <a:picLocks noChangeAspect="1"/>
          </p:cNvPicPr>
          <p:nvPr/>
        </p:nvPicPr>
        <p:blipFill>
          <a:blip r:embed="rId4"/>
          <a:stretch>
            <a:fillRect/>
          </a:stretch>
        </p:blipFill>
        <p:spPr>
          <a:xfrm>
            <a:off x="6259068" y="2146726"/>
            <a:ext cx="1828800" cy="1221916"/>
          </a:xfrm>
          <a:prstGeom prst="rect">
            <a:avLst/>
          </a:prstGeom>
        </p:spPr>
      </p:pic>
      <p:pic>
        <p:nvPicPr>
          <p:cNvPr id="7" name="Picture 6">
            <a:extLst>
              <a:ext uri="{FF2B5EF4-FFF2-40B4-BE49-F238E27FC236}">
                <a16:creationId xmlns:a16="http://schemas.microsoft.com/office/drawing/2014/main" id="{307F9B73-26F9-45FC-8700-ED287CC37905}"/>
              </a:ext>
            </a:extLst>
          </p:cNvPr>
          <p:cNvPicPr>
            <a:picLocks noChangeAspect="1"/>
          </p:cNvPicPr>
          <p:nvPr/>
        </p:nvPicPr>
        <p:blipFill>
          <a:blip r:embed="rId5"/>
          <a:stretch>
            <a:fillRect/>
          </a:stretch>
        </p:blipFill>
        <p:spPr>
          <a:xfrm>
            <a:off x="6264859" y="3429000"/>
            <a:ext cx="1828800" cy="1371601"/>
          </a:xfrm>
          <a:prstGeom prst="rect">
            <a:avLst/>
          </a:prstGeom>
        </p:spPr>
      </p:pic>
      <p:sp>
        <p:nvSpPr>
          <p:cNvPr id="11" name="TextBox 10">
            <a:extLst>
              <a:ext uri="{FF2B5EF4-FFF2-40B4-BE49-F238E27FC236}">
                <a16:creationId xmlns:a16="http://schemas.microsoft.com/office/drawing/2014/main" id="{6A2F700D-2F38-43A8-8120-5271B5373BCB}"/>
              </a:ext>
            </a:extLst>
          </p:cNvPr>
          <p:cNvSpPr txBox="1"/>
          <p:nvPr/>
        </p:nvSpPr>
        <p:spPr>
          <a:xfrm>
            <a:off x="2604052" y="5667635"/>
            <a:ext cx="965329" cy="369332"/>
          </a:xfrm>
          <a:prstGeom prst="rect">
            <a:avLst/>
          </a:prstGeom>
          <a:noFill/>
        </p:spPr>
        <p:txBody>
          <a:bodyPr wrap="none" rtlCol="0">
            <a:spAutoFit/>
          </a:bodyPr>
          <a:lstStyle/>
          <a:p>
            <a:r>
              <a:rPr lang="en-US" dirty="0"/>
              <a:t>Time (h)</a:t>
            </a:r>
          </a:p>
        </p:txBody>
      </p:sp>
    </p:spTree>
    <p:extLst>
      <p:ext uri="{BB962C8B-B14F-4D97-AF65-F5344CB8AC3E}">
        <p14:creationId xmlns:p14="http://schemas.microsoft.com/office/powerpoint/2010/main" val="1239403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8C775-4220-4DE7-B091-8507B9DA5944}"/>
              </a:ext>
            </a:extLst>
          </p:cNvPr>
          <p:cNvSpPr>
            <a:spLocks noGrp="1"/>
          </p:cNvSpPr>
          <p:nvPr>
            <p:ph type="title"/>
          </p:nvPr>
        </p:nvSpPr>
        <p:spPr/>
        <p:txBody>
          <a:bodyPr/>
          <a:lstStyle/>
          <a:p>
            <a:pPr algn="ctr"/>
            <a:r>
              <a:rPr lang="en-US" b="1" dirty="0">
                <a:latin typeface="+mn-lt"/>
              </a:rPr>
              <a:t>Conclusions</a:t>
            </a:r>
          </a:p>
        </p:txBody>
      </p:sp>
      <p:sp>
        <p:nvSpPr>
          <p:cNvPr id="3" name="Content Placeholder 2">
            <a:extLst>
              <a:ext uri="{FF2B5EF4-FFF2-40B4-BE49-F238E27FC236}">
                <a16:creationId xmlns:a16="http://schemas.microsoft.com/office/drawing/2014/main" id="{370DA79D-5922-4F24-B035-A8696E1B011E}"/>
              </a:ext>
            </a:extLst>
          </p:cNvPr>
          <p:cNvSpPr>
            <a:spLocks noGrp="1"/>
          </p:cNvSpPr>
          <p:nvPr>
            <p:ph idx="1"/>
          </p:nvPr>
        </p:nvSpPr>
        <p:spPr>
          <a:xfrm>
            <a:off x="628650" y="1509104"/>
            <a:ext cx="7886700" cy="4351338"/>
          </a:xfrm>
        </p:spPr>
        <p:txBody>
          <a:bodyPr>
            <a:normAutofit/>
          </a:bodyPr>
          <a:lstStyle/>
          <a:p>
            <a:r>
              <a:rPr lang="en-US" sz="3600" dirty="0" err="1"/>
              <a:t>Melanised</a:t>
            </a:r>
            <a:r>
              <a:rPr lang="en-US" sz="3600" dirty="0"/>
              <a:t> thalli are more tolerant to photoinhibition than pale</a:t>
            </a:r>
          </a:p>
          <a:p>
            <a:r>
              <a:rPr lang="en-US" sz="3600" dirty="0"/>
              <a:t>Mostly melanins in the upper cortex protecting photobionts</a:t>
            </a:r>
          </a:p>
          <a:p>
            <a:r>
              <a:rPr lang="en-US" sz="3600" dirty="0"/>
              <a:t>However, we have found evidence that in some species algae “under a </a:t>
            </a:r>
            <a:r>
              <a:rPr lang="en-US" sz="3600" dirty="0" err="1"/>
              <a:t>melanised</a:t>
            </a:r>
            <a:r>
              <a:rPr lang="en-US" sz="3600" dirty="0"/>
              <a:t> upper cortex” may have more tolerance to high light</a:t>
            </a:r>
          </a:p>
        </p:txBody>
      </p:sp>
    </p:spTree>
    <p:extLst>
      <p:ext uri="{BB962C8B-B14F-4D97-AF65-F5344CB8AC3E}">
        <p14:creationId xmlns:p14="http://schemas.microsoft.com/office/powerpoint/2010/main" val="2374824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038B8-86EC-4051-A8D2-DEDBB63C8FC1}"/>
              </a:ext>
            </a:extLst>
          </p:cNvPr>
          <p:cNvSpPr>
            <a:spLocks noGrp="1"/>
          </p:cNvSpPr>
          <p:nvPr>
            <p:ph type="title"/>
          </p:nvPr>
        </p:nvSpPr>
        <p:spPr>
          <a:xfrm>
            <a:off x="283464" y="274320"/>
            <a:ext cx="8577072" cy="2331720"/>
          </a:xfrm>
        </p:spPr>
        <p:txBody>
          <a:bodyPr>
            <a:normAutofit fontScale="90000"/>
          </a:bodyPr>
          <a:lstStyle/>
          <a:p>
            <a:pPr algn="ctr"/>
            <a:r>
              <a:rPr lang="en-US" b="1" dirty="0"/>
              <a:t>Role of constitutively intensely pigmented lower cortex unknown – this may stop light </a:t>
            </a:r>
            <a:r>
              <a:rPr lang="en-US" b="1" dirty="0">
                <a:solidFill>
                  <a:srgbClr val="FF0000"/>
                </a:solidFill>
              </a:rPr>
              <a:t>reflection</a:t>
            </a:r>
            <a:r>
              <a:rPr lang="en-US" b="1" dirty="0"/>
              <a:t> and thus reduce photoinhibition</a:t>
            </a:r>
          </a:p>
        </p:txBody>
      </p:sp>
      <p:pic>
        <p:nvPicPr>
          <p:cNvPr id="5" name="Picture 4">
            <a:extLst>
              <a:ext uri="{FF2B5EF4-FFF2-40B4-BE49-F238E27FC236}">
                <a16:creationId xmlns:a16="http://schemas.microsoft.com/office/drawing/2014/main" id="{496124F1-F1A8-4602-9256-A1A968CC68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6229" y="3263255"/>
            <a:ext cx="4847772" cy="3635829"/>
          </a:xfrm>
          <a:prstGeom prst="rect">
            <a:avLst/>
          </a:prstGeom>
        </p:spPr>
      </p:pic>
      <p:pic>
        <p:nvPicPr>
          <p:cNvPr id="6" name="Picture 5">
            <a:extLst>
              <a:ext uri="{FF2B5EF4-FFF2-40B4-BE49-F238E27FC236}">
                <a16:creationId xmlns:a16="http://schemas.microsoft.com/office/drawing/2014/main" id="{F8C91FA9-8137-4CF8-B9EA-AEB1F53AB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63255"/>
            <a:ext cx="4296228" cy="3592567"/>
          </a:xfrm>
          <a:prstGeom prst="rect">
            <a:avLst/>
          </a:prstGeom>
        </p:spPr>
      </p:pic>
    </p:spTree>
    <p:extLst>
      <p:ext uri="{BB962C8B-B14F-4D97-AF65-F5344CB8AC3E}">
        <p14:creationId xmlns:p14="http://schemas.microsoft.com/office/powerpoint/2010/main" val="443784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7DA64-6EE8-4694-9532-AAC779E80726}"/>
              </a:ext>
            </a:extLst>
          </p:cNvPr>
          <p:cNvSpPr>
            <a:spLocks noGrp="1"/>
          </p:cNvSpPr>
          <p:nvPr>
            <p:ph type="title"/>
          </p:nvPr>
        </p:nvSpPr>
        <p:spPr/>
        <p:txBody>
          <a:bodyPr>
            <a:normAutofit/>
          </a:bodyPr>
          <a:lstStyle/>
          <a:p>
            <a:pPr algn="ctr"/>
            <a:r>
              <a:rPr lang="en-US" b="1" dirty="0">
                <a:solidFill>
                  <a:srgbClr val="FF0000"/>
                </a:solidFill>
                <a:latin typeface="+mn-lt"/>
              </a:rPr>
              <a:t>Cost</a:t>
            </a:r>
            <a:r>
              <a:rPr lang="en-US" b="1" dirty="0">
                <a:latin typeface="+mn-lt"/>
              </a:rPr>
              <a:t> - </a:t>
            </a:r>
            <a:r>
              <a:rPr lang="en-US" b="1" dirty="0" err="1">
                <a:latin typeface="+mn-lt"/>
              </a:rPr>
              <a:t>melanisation</a:t>
            </a:r>
            <a:r>
              <a:rPr lang="en-US" b="1" dirty="0">
                <a:latin typeface="+mn-lt"/>
              </a:rPr>
              <a:t> reduces photosynthetic efficiency</a:t>
            </a:r>
          </a:p>
        </p:txBody>
      </p:sp>
      <p:pic>
        <p:nvPicPr>
          <p:cNvPr id="5" name="Picture 4">
            <a:extLst>
              <a:ext uri="{FF2B5EF4-FFF2-40B4-BE49-F238E27FC236}">
                <a16:creationId xmlns:a16="http://schemas.microsoft.com/office/drawing/2014/main" id="{338075DE-F895-486C-8F32-746D526333BA}"/>
              </a:ext>
            </a:extLst>
          </p:cNvPr>
          <p:cNvPicPr>
            <a:picLocks noChangeAspect="1"/>
          </p:cNvPicPr>
          <p:nvPr/>
        </p:nvPicPr>
        <p:blipFill>
          <a:blip r:embed="rId2"/>
          <a:stretch>
            <a:fillRect/>
          </a:stretch>
        </p:blipFill>
        <p:spPr>
          <a:xfrm>
            <a:off x="341328" y="2044100"/>
            <a:ext cx="4389697" cy="3061404"/>
          </a:xfrm>
          <a:prstGeom prst="rect">
            <a:avLst/>
          </a:prstGeom>
        </p:spPr>
      </p:pic>
      <p:sp>
        <p:nvSpPr>
          <p:cNvPr id="7" name="TextBox 6">
            <a:extLst>
              <a:ext uri="{FF2B5EF4-FFF2-40B4-BE49-F238E27FC236}">
                <a16:creationId xmlns:a16="http://schemas.microsoft.com/office/drawing/2014/main" id="{DECFC7F6-6F78-4BC5-B019-BE51448F3AE1}"/>
              </a:ext>
            </a:extLst>
          </p:cNvPr>
          <p:cNvSpPr txBox="1"/>
          <p:nvPr/>
        </p:nvSpPr>
        <p:spPr>
          <a:xfrm>
            <a:off x="1590261" y="5263479"/>
            <a:ext cx="2405270" cy="646331"/>
          </a:xfrm>
          <a:prstGeom prst="rect">
            <a:avLst/>
          </a:prstGeom>
          <a:noFill/>
        </p:spPr>
        <p:txBody>
          <a:bodyPr wrap="square" rtlCol="0">
            <a:spAutoFit/>
          </a:bodyPr>
          <a:lstStyle/>
          <a:p>
            <a:pPr algn="ctr"/>
            <a:r>
              <a:rPr lang="en-US" dirty="0" err="1"/>
              <a:t>Mafole</a:t>
            </a:r>
            <a:r>
              <a:rPr lang="en-US" dirty="0"/>
              <a:t> </a:t>
            </a:r>
            <a:r>
              <a:rPr lang="en-US" i="1" dirty="0"/>
              <a:t>et al</a:t>
            </a:r>
            <a:r>
              <a:rPr lang="en-US" dirty="0"/>
              <a:t>. 2017</a:t>
            </a:r>
          </a:p>
          <a:p>
            <a:pPr algn="ctr"/>
            <a:r>
              <a:rPr lang="en-US" dirty="0"/>
              <a:t>Fungal Ecology</a:t>
            </a:r>
          </a:p>
        </p:txBody>
      </p:sp>
      <p:sp>
        <p:nvSpPr>
          <p:cNvPr id="3" name="TextBox 2">
            <a:extLst>
              <a:ext uri="{FF2B5EF4-FFF2-40B4-BE49-F238E27FC236}">
                <a16:creationId xmlns:a16="http://schemas.microsoft.com/office/drawing/2014/main" id="{2704E7FE-F9B9-4DC3-B7EC-40012AFF743C}"/>
              </a:ext>
            </a:extLst>
          </p:cNvPr>
          <p:cNvSpPr txBox="1"/>
          <p:nvPr/>
        </p:nvSpPr>
        <p:spPr>
          <a:xfrm>
            <a:off x="5095376" y="1952325"/>
            <a:ext cx="3707295" cy="2523768"/>
          </a:xfrm>
          <a:prstGeom prst="rect">
            <a:avLst/>
          </a:prstGeom>
          <a:noFill/>
        </p:spPr>
        <p:txBody>
          <a:bodyPr wrap="square" rtlCol="0">
            <a:spAutoFit/>
          </a:bodyPr>
          <a:lstStyle/>
          <a:p>
            <a:pPr algn="ctr"/>
            <a:r>
              <a:rPr lang="en-US" sz="2800" i="1" dirty="0"/>
              <a:t>Lobaria pulmonaria</a:t>
            </a:r>
            <a:r>
              <a:rPr lang="en-US" sz="2800" dirty="0"/>
              <a:t> - below 100 µmol photons m</a:t>
            </a:r>
            <a:r>
              <a:rPr lang="en-US" sz="2800" baseline="30000" dirty="0"/>
              <a:t>-2</a:t>
            </a:r>
            <a:r>
              <a:rPr lang="en-US" sz="2800" dirty="0"/>
              <a:t> s</a:t>
            </a:r>
            <a:r>
              <a:rPr lang="en-US" sz="2800" baseline="30000" dirty="0"/>
              <a:t>-1  </a:t>
            </a:r>
            <a:r>
              <a:rPr lang="en-US" sz="2800" dirty="0"/>
              <a:t>of CO</a:t>
            </a:r>
            <a:r>
              <a:rPr lang="en-US" sz="2800" baseline="-25000" dirty="0"/>
              <a:t>2</a:t>
            </a:r>
            <a:r>
              <a:rPr lang="en-US" sz="2800" dirty="0"/>
              <a:t> fixation reduced by more than 40%</a:t>
            </a:r>
          </a:p>
          <a:p>
            <a:pPr algn="ctr"/>
            <a:endParaRPr lang="en-US" dirty="0"/>
          </a:p>
        </p:txBody>
      </p:sp>
      <p:pic>
        <p:nvPicPr>
          <p:cNvPr id="4" name="Picture 3">
            <a:extLst>
              <a:ext uri="{FF2B5EF4-FFF2-40B4-BE49-F238E27FC236}">
                <a16:creationId xmlns:a16="http://schemas.microsoft.com/office/drawing/2014/main" id="{408F9BA2-39C9-4236-9C4D-6684B6C0FB34}"/>
              </a:ext>
            </a:extLst>
          </p:cNvPr>
          <p:cNvPicPr>
            <a:picLocks noChangeAspect="1"/>
          </p:cNvPicPr>
          <p:nvPr/>
        </p:nvPicPr>
        <p:blipFill>
          <a:blip r:embed="rId3"/>
          <a:stretch>
            <a:fillRect/>
          </a:stretch>
        </p:blipFill>
        <p:spPr>
          <a:xfrm>
            <a:off x="6225355" y="4214925"/>
            <a:ext cx="1828959" cy="1371719"/>
          </a:xfrm>
          <a:prstGeom prst="rect">
            <a:avLst/>
          </a:prstGeom>
        </p:spPr>
      </p:pic>
    </p:spTree>
    <p:extLst>
      <p:ext uri="{BB962C8B-B14F-4D97-AF65-F5344CB8AC3E}">
        <p14:creationId xmlns:p14="http://schemas.microsoft.com/office/powerpoint/2010/main" val="1743425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8EAF-59A0-45EF-B033-FFD3A43F3D7F}"/>
              </a:ext>
            </a:extLst>
          </p:cNvPr>
          <p:cNvSpPr>
            <a:spLocks noGrp="1"/>
          </p:cNvSpPr>
          <p:nvPr>
            <p:ph type="title"/>
          </p:nvPr>
        </p:nvSpPr>
        <p:spPr>
          <a:xfrm>
            <a:off x="308113" y="281417"/>
            <a:ext cx="8835887" cy="1325563"/>
          </a:xfrm>
        </p:spPr>
        <p:txBody>
          <a:bodyPr>
            <a:normAutofit/>
          </a:bodyPr>
          <a:lstStyle/>
          <a:p>
            <a:pPr algn="ctr"/>
            <a:r>
              <a:rPr lang="en-US" b="1">
                <a:latin typeface="+mn-lt"/>
              </a:rPr>
              <a:t>Further cost </a:t>
            </a:r>
            <a:r>
              <a:rPr lang="en-US" b="1" dirty="0">
                <a:latin typeface="+mn-lt"/>
              </a:rPr>
              <a:t>of cost of </a:t>
            </a:r>
            <a:r>
              <a:rPr lang="en-US" b="1" dirty="0" err="1">
                <a:latin typeface="+mn-lt"/>
              </a:rPr>
              <a:t>melanisation</a:t>
            </a:r>
            <a:r>
              <a:rPr lang="en-US" b="1" dirty="0">
                <a:latin typeface="+mn-lt"/>
              </a:rPr>
              <a:t> is that lichens may get hot!</a:t>
            </a:r>
            <a:endParaRPr lang="en-ZA" b="1" dirty="0">
              <a:latin typeface="+mn-lt"/>
            </a:endParaRPr>
          </a:p>
        </p:txBody>
      </p:sp>
      <p:pic>
        <p:nvPicPr>
          <p:cNvPr id="5" name="Picture 4" descr="A picture containing sky, clothing, outdoor, grass&#10;&#10;Description generated with very high confidence">
            <a:extLst>
              <a:ext uri="{FF2B5EF4-FFF2-40B4-BE49-F238E27FC236}">
                <a16:creationId xmlns:a16="http://schemas.microsoft.com/office/drawing/2014/main" id="{29C8A0D8-CC0C-4833-A8CF-B214BB7A3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008" y="1879643"/>
            <a:ext cx="5686096" cy="3835375"/>
          </a:xfrm>
          <a:prstGeom prst="rect">
            <a:avLst/>
          </a:prstGeom>
        </p:spPr>
      </p:pic>
    </p:spTree>
    <p:extLst>
      <p:ext uri="{BB962C8B-B14F-4D97-AF65-F5344CB8AC3E}">
        <p14:creationId xmlns:p14="http://schemas.microsoft.com/office/powerpoint/2010/main" val="1688009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9C199-C2B1-4FA0-8F62-745DD9A79B1A}"/>
              </a:ext>
            </a:extLst>
          </p:cNvPr>
          <p:cNvSpPr>
            <a:spLocks noGrp="1"/>
          </p:cNvSpPr>
          <p:nvPr>
            <p:ph type="title"/>
          </p:nvPr>
        </p:nvSpPr>
        <p:spPr>
          <a:xfrm>
            <a:off x="628650" y="268410"/>
            <a:ext cx="8295542" cy="1325563"/>
          </a:xfrm>
        </p:spPr>
        <p:txBody>
          <a:bodyPr/>
          <a:lstStyle/>
          <a:p>
            <a:pPr algn="ctr"/>
            <a:r>
              <a:rPr lang="en-US" b="1" dirty="0">
                <a:latin typeface="+mn-lt"/>
              </a:rPr>
              <a:t>Example of “cost” of </a:t>
            </a:r>
            <a:r>
              <a:rPr lang="en-US" b="1" dirty="0" err="1">
                <a:latin typeface="+mn-lt"/>
              </a:rPr>
              <a:t>melanisation</a:t>
            </a:r>
            <a:endParaRPr lang="en-ZA" b="1" dirty="0">
              <a:latin typeface="+mn-lt"/>
            </a:endParaRPr>
          </a:p>
        </p:txBody>
      </p:sp>
      <p:sp>
        <p:nvSpPr>
          <p:cNvPr id="3" name="Content Placeholder 2">
            <a:extLst>
              <a:ext uri="{FF2B5EF4-FFF2-40B4-BE49-F238E27FC236}">
                <a16:creationId xmlns:a16="http://schemas.microsoft.com/office/drawing/2014/main" id="{A051E258-3237-46C5-A229-6F1071FEBCE9}"/>
              </a:ext>
            </a:extLst>
          </p:cNvPr>
          <p:cNvSpPr>
            <a:spLocks noGrp="1"/>
          </p:cNvSpPr>
          <p:nvPr>
            <p:ph idx="1"/>
          </p:nvPr>
        </p:nvSpPr>
        <p:spPr/>
        <p:txBody>
          <a:bodyPr>
            <a:normAutofit/>
          </a:bodyPr>
          <a:lstStyle/>
          <a:p>
            <a:r>
              <a:rPr lang="en-US" dirty="0"/>
              <a:t>One preliminary study (McEvoy, 2007) on </a:t>
            </a:r>
            <a:r>
              <a:rPr lang="en-US" i="1" dirty="0"/>
              <a:t>Lobaria,</a:t>
            </a:r>
            <a:r>
              <a:rPr lang="en-US" dirty="0"/>
              <a:t> carried out with thermocouples, suggest </a:t>
            </a:r>
            <a:r>
              <a:rPr lang="en-US" dirty="0" err="1"/>
              <a:t>melanised</a:t>
            </a:r>
            <a:r>
              <a:rPr lang="en-US" dirty="0"/>
              <a:t> thalli can be up to 3</a:t>
            </a:r>
            <a:r>
              <a:rPr lang="en-US" baseline="30000" dirty="0"/>
              <a:t>o</a:t>
            </a:r>
            <a:r>
              <a:rPr lang="en-US" dirty="0"/>
              <a:t>C warmer</a:t>
            </a:r>
          </a:p>
          <a:p>
            <a:r>
              <a:rPr lang="en-US" dirty="0"/>
              <a:t>We will use </a:t>
            </a:r>
            <a:r>
              <a:rPr lang="en-US" dirty="0">
                <a:solidFill>
                  <a:srgbClr val="FF0000"/>
                </a:solidFill>
              </a:rPr>
              <a:t>thermography</a:t>
            </a:r>
            <a:r>
              <a:rPr lang="en-US" dirty="0"/>
              <a:t> to compare heating effect in pale and </a:t>
            </a:r>
            <a:r>
              <a:rPr lang="en-US" dirty="0" err="1"/>
              <a:t>melanised</a:t>
            </a:r>
            <a:r>
              <a:rPr lang="en-US" dirty="0"/>
              <a:t> thalli under controlled conditions, and test if the increased temperature is harmful (e.g. on photosynthesis)</a:t>
            </a:r>
          </a:p>
        </p:txBody>
      </p:sp>
      <p:pic>
        <p:nvPicPr>
          <p:cNvPr id="4" name="Blooming Corpse Flower in FLIR Thermal">
            <a:hlinkClick r:id="" action="ppaction://media"/>
            <a:extLst>
              <a:ext uri="{FF2B5EF4-FFF2-40B4-BE49-F238E27FC236}">
                <a16:creationId xmlns:a16="http://schemas.microsoft.com/office/drawing/2014/main" id="{1075D8ED-5E7B-413B-AA8C-08C3A91D51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0" y="4827771"/>
            <a:ext cx="3040185" cy="1710104"/>
          </a:xfrm>
          <a:prstGeom prst="rect">
            <a:avLst/>
          </a:prstGeom>
        </p:spPr>
      </p:pic>
      <p:pic>
        <p:nvPicPr>
          <p:cNvPr id="8" name="Picture 7" descr="A close up of a flower&#10;&#10;Description generated with very high confidence">
            <a:extLst>
              <a:ext uri="{FF2B5EF4-FFF2-40B4-BE49-F238E27FC236}">
                <a16:creationId xmlns:a16="http://schemas.microsoft.com/office/drawing/2014/main" id="{A826AF1E-15D6-4437-929D-1FBA1FB18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590" y="4827771"/>
            <a:ext cx="1748572" cy="1748572"/>
          </a:xfrm>
          <a:prstGeom prst="rect">
            <a:avLst/>
          </a:prstGeom>
        </p:spPr>
      </p:pic>
    </p:spTree>
    <p:extLst>
      <p:ext uri="{BB962C8B-B14F-4D97-AF65-F5344CB8AC3E}">
        <p14:creationId xmlns:p14="http://schemas.microsoft.com/office/powerpoint/2010/main" val="380294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786C22-62C1-4039-BC6C-06772EBA0052}"/>
              </a:ext>
            </a:extLst>
          </p:cNvPr>
          <p:cNvPicPr>
            <a:picLocks noChangeAspect="1"/>
          </p:cNvPicPr>
          <p:nvPr/>
        </p:nvPicPr>
        <p:blipFill>
          <a:blip r:embed="rId2"/>
          <a:stretch>
            <a:fillRect/>
          </a:stretch>
        </p:blipFill>
        <p:spPr>
          <a:xfrm>
            <a:off x="767766" y="461695"/>
            <a:ext cx="7608467" cy="5029636"/>
          </a:xfrm>
          <a:prstGeom prst="rect">
            <a:avLst/>
          </a:prstGeom>
        </p:spPr>
      </p:pic>
    </p:spTree>
    <p:extLst>
      <p:ext uri="{BB962C8B-B14F-4D97-AF65-F5344CB8AC3E}">
        <p14:creationId xmlns:p14="http://schemas.microsoft.com/office/powerpoint/2010/main" val="2204703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7BE7-B161-44D2-891A-00A07C2A2783}"/>
              </a:ext>
            </a:extLst>
          </p:cNvPr>
          <p:cNvSpPr>
            <a:spLocks noGrp="1"/>
          </p:cNvSpPr>
          <p:nvPr>
            <p:ph type="title"/>
          </p:nvPr>
        </p:nvSpPr>
        <p:spPr>
          <a:xfrm>
            <a:off x="123092" y="1156433"/>
            <a:ext cx="4826977" cy="1325563"/>
          </a:xfrm>
        </p:spPr>
        <p:txBody>
          <a:bodyPr>
            <a:normAutofit fontScale="90000"/>
          </a:bodyPr>
          <a:lstStyle/>
          <a:p>
            <a:pPr algn="ctr"/>
            <a:r>
              <a:rPr lang="en-US" b="1" dirty="0">
                <a:latin typeface="+mn-lt"/>
              </a:rPr>
              <a:t>Dark of “hair lichens” at top of canopy, light at bottom – screened from the sun, but is there a cost?</a:t>
            </a:r>
            <a:endParaRPr lang="en-ZA" b="1" dirty="0">
              <a:latin typeface="+mn-lt"/>
            </a:endParaRPr>
          </a:p>
        </p:txBody>
      </p:sp>
      <p:pic>
        <p:nvPicPr>
          <p:cNvPr id="4" name="Picture 3">
            <a:extLst>
              <a:ext uri="{FF2B5EF4-FFF2-40B4-BE49-F238E27FC236}">
                <a16:creationId xmlns:a16="http://schemas.microsoft.com/office/drawing/2014/main" id="{94B26610-34C8-4084-BB59-C7F15671380F}"/>
              </a:ext>
            </a:extLst>
          </p:cNvPr>
          <p:cNvPicPr>
            <a:picLocks noChangeAspect="1"/>
          </p:cNvPicPr>
          <p:nvPr/>
        </p:nvPicPr>
        <p:blipFill>
          <a:blip r:embed="rId2"/>
          <a:stretch>
            <a:fillRect/>
          </a:stretch>
        </p:blipFill>
        <p:spPr>
          <a:xfrm>
            <a:off x="5051507" y="0"/>
            <a:ext cx="4092493" cy="6087485"/>
          </a:xfrm>
          <a:prstGeom prst="rect">
            <a:avLst/>
          </a:prstGeom>
        </p:spPr>
      </p:pic>
      <p:pic>
        <p:nvPicPr>
          <p:cNvPr id="5" name="Picture 4">
            <a:extLst>
              <a:ext uri="{FF2B5EF4-FFF2-40B4-BE49-F238E27FC236}">
                <a16:creationId xmlns:a16="http://schemas.microsoft.com/office/drawing/2014/main" id="{0EFD12B6-BF22-4CAE-93AF-F014B2E73C58}"/>
              </a:ext>
            </a:extLst>
          </p:cNvPr>
          <p:cNvPicPr>
            <a:picLocks noChangeAspect="1"/>
          </p:cNvPicPr>
          <p:nvPr/>
        </p:nvPicPr>
        <p:blipFill>
          <a:blip r:embed="rId3"/>
          <a:stretch>
            <a:fillRect/>
          </a:stretch>
        </p:blipFill>
        <p:spPr>
          <a:xfrm>
            <a:off x="881185" y="3276599"/>
            <a:ext cx="3316664" cy="2298422"/>
          </a:xfrm>
          <a:prstGeom prst="rect">
            <a:avLst/>
          </a:prstGeom>
        </p:spPr>
      </p:pic>
      <p:sp>
        <p:nvSpPr>
          <p:cNvPr id="6" name="TextBox 5">
            <a:extLst>
              <a:ext uri="{FF2B5EF4-FFF2-40B4-BE49-F238E27FC236}">
                <a16:creationId xmlns:a16="http://schemas.microsoft.com/office/drawing/2014/main" id="{21CBBAF8-B942-458B-B0E9-2960213A8116}"/>
              </a:ext>
            </a:extLst>
          </p:cNvPr>
          <p:cNvSpPr txBox="1"/>
          <p:nvPr/>
        </p:nvSpPr>
        <p:spPr>
          <a:xfrm>
            <a:off x="898869" y="5647988"/>
            <a:ext cx="3298980" cy="646331"/>
          </a:xfrm>
          <a:prstGeom prst="rect">
            <a:avLst/>
          </a:prstGeom>
          <a:noFill/>
        </p:spPr>
        <p:txBody>
          <a:bodyPr wrap="none" rtlCol="0">
            <a:spAutoFit/>
          </a:bodyPr>
          <a:lstStyle/>
          <a:p>
            <a:r>
              <a:rPr lang="en-US" b="1" dirty="0"/>
              <a:t>NB. Hair lichens are really thin!!!</a:t>
            </a:r>
          </a:p>
          <a:p>
            <a:r>
              <a:rPr lang="en-US" b="1" dirty="0"/>
              <a:t>- Too thin for thermocouples </a:t>
            </a:r>
            <a:endParaRPr lang="en-ZA" b="1" dirty="0"/>
          </a:p>
        </p:txBody>
      </p:sp>
    </p:spTree>
    <p:extLst>
      <p:ext uri="{BB962C8B-B14F-4D97-AF65-F5344CB8AC3E}">
        <p14:creationId xmlns:p14="http://schemas.microsoft.com/office/powerpoint/2010/main" val="1034143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42995-895E-4639-9327-60B243313681}"/>
              </a:ext>
            </a:extLst>
          </p:cNvPr>
          <p:cNvPicPr>
            <a:picLocks noChangeAspect="1"/>
          </p:cNvPicPr>
          <p:nvPr/>
        </p:nvPicPr>
        <p:blipFill>
          <a:blip r:embed="rId2"/>
          <a:stretch>
            <a:fillRect/>
          </a:stretch>
        </p:blipFill>
        <p:spPr>
          <a:xfrm>
            <a:off x="0" y="1662618"/>
            <a:ext cx="9144000" cy="3532763"/>
          </a:xfrm>
          <a:prstGeom prst="rect">
            <a:avLst/>
          </a:prstGeom>
        </p:spPr>
      </p:pic>
      <p:sp>
        <p:nvSpPr>
          <p:cNvPr id="2" name="Title 1">
            <a:extLst>
              <a:ext uri="{FF2B5EF4-FFF2-40B4-BE49-F238E27FC236}">
                <a16:creationId xmlns:a16="http://schemas.microsoft.com/office/drawing/2014/main" id="{AECAFCD2-803E-4CD8-99C5-B54523AF6675}"/>
              </a:ext>
            </a:extLst>
          </p:cNvPr>
          <p:cNvSpPr>
            <a:spLocks noGrp="1"/>
          </p:cNvSpPr>
          <p:nvPr>
            <p:ph type="title"/>
          </p:nvPr>
        </p:nvSpPr>
        <p:spPr>
          <a:xfrm>
            <a:off x="402248" y="236172"/>
            <a:ext cx="8339504" cy="1325563"/>
          </a:xfrm>
        </p:spPr>
        <p:txBody>
          <a:bodyPr/>
          <a:lstStyle/>
          <a:p>
            <a:pPr algn="ctr"/>
            <a:r>
              <a:rPr lang="en-ZA" b="1" dirty="0">
                <a:latin typeface="+mn-lt"/>
              </a:rPr>
              <a:t>Cyanobacteria do their own thing…</a:t>
            </a:r>
          </a:p>
        </p:txBody>
      </p:sp>
    </p:spTree>
    <p:extLst>
      <p:ext uri="{BB962C8B-B14F-4D97-AF65-F5344CB8AC3E}">
        <p14:creationId xmlns:p14="http://schemas.microsoft.com/office/powerpoint/2010/main" val="3532457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35897-D3FA-4EC5-8A97-5D0BEE511D29}"/>
              </a:ext>
            </a:extLst>
          </p:cNvPr>
          <p:cNvPicPr>
            <a:picLocks noChangeAspect="1"/>
          </p:cNvPicPr>
          <p:nvPr/>
        </p:nvPicPr>
        <p:blipFill>
          <a:blip r:embed="rId2"/>
          <a:stretch>
            <a:fillRect/>
          </a:stretch>
        </p:blipFill>
        <p:spPr>
          <a:xfrm>
            <a:off x="446644" y="2200763"/>
            <a:ext cx="5000625" cy="3409950"/>
          </a:xfrm>
          <a:prstGeom prst="rect">
            <a:avLst/>
          </a:prstGeom>
        </p:spPr>
      </p:pic>
      <p:sp>
        <p:nvSpPr>
          <p:cNvPr id="4" name="Title 3">
            <a:extLst>
              <a:ext uri="{FF2B5EF4-FFF2-40B4-BE49-F238E27FC236}">
                <a16:creationId xmlns:a16="http://schemas.microsoft.com/office/drawing/2014/main" id="{21890249-CEF7-4B7B-B4A3-38FC319F2339}"/>
              </a:ext>
            </a:extLst>
          </p:cNvPr>
          <p:cNvSpPr>
            <a:spLocks noGrp="1"/>
          </p:cNvSpPr>
          <p:nvPr>
            <p:ph type="title"/>
          </p:nvPr>
        </p:nvSpPr>
        <p:spPr>
          <a:xfrm>
            <a:off x="351692" y="365126"/>
            <a:ext cx="8345664" cy="1325563"/>
          </a:xfrm>
        </p:spPr>
        <p:txBody>
          <a:bodyPr>
            <a:noAutofit/>
          </a:bodyPr>
          <a:lstStyle/>
          <a:p>
            <a:pPr algn="ctr"/>
            <a:r>
              <a:rPr lang="en-ZA" sz="3200" b="1" dirty="0">
                <a:latin typeface="+mn-lt"/>
              </a:rPr>
              <a:t>Cyanobacteria have “orange carotenoid protein” (OCP)- mediated quenching of </a:t>
            </a:r>
            <a:r>
              <a:rPr lang="en-ZA" sz="3200" b="1" dirty="0" err="1">
                <a:latin typeface="+mn-lt"/>
              </a:rPr>
              <a:t>phycobilisome</a:t>
            </a:r>
            <a:r>
              <a:rPr lang="en-ZA" sz="3200" b="1" dirty="0">
                <a:latin typeface="+mn-lt"/>
              </a:rPr>
              <a:t> fluorescence – not studied in lichens</a:t>
            </a:r>
          </a:p>
        </p:txBody>
      </p:sp>
      <p:sp>
        <p:nvSpPr>
          <p:cNvPr id="5" name="TextBox 4">
            <a:extLst>
              <a:ext uri="{FF2B5EF4-FFF2-40B4-BE49-F238E27FC236}">
                <a16:creationId xmlns:a16="http://schemas.microsoft.com/office/drawing/2014/main" id="{F10E13BE-C6F0-4C8D-B24B-A5808E707AA4}"/>
              </a:ext>
            </a:extLst>
          </p:cNvPr>
          <p:cNvSpPr txBox="1"/>
          <p:nvPr/>
        </p:nvSpPr>
        <p:spPr>
          <a:xfrm>
            <a:off x="5954156" y="2391508"/>
            <a:ext cx="2743200" cy="646331"/>
          </a:xfrm>
          <a:prstGeom prst="rect">
            <a:avLst/>
          </a:prstGeom>
          <a:noFill/>
        </p:spPr>
        <p:txBody>
          <a:bodyPr wrap="square" rtlCol="0">
            <a:spAutoFit/>
          </a:bodyPr>
          <a:lstStyle/>
          <a:p>
            <a:pPr algn="ctr"/>
            <a:r>
              <a:rPr lang="en-ZA" dirty="0" err="1"/>
              <a:t>Magdaong</a:t>
            </a:r>
            <a:r>
              <a:rPr lang="en-ZA" dirty="0"/>
              <a:t>  &amp; Blankenship (2018)</a:t>
            </a:r>
          </a:p>
        </p:txBody>
      </p:sp>
      <p:sp>
        <p:nvSpPr>
          <p:cNvPr id="6" name="TextBox 5">
            <a:extLst>
              <a:ext uri="{FF2B5EF4-FFF2-40B4-BE49-F238E27FC236}">
                <a16:creationId xmlns:a16="http://schemas.microsoft.com/office/drawing/2014/main" id="{27595E8E-2314-4E94-ACF8-6C369D5FC2CF}"/>
              </a:ext>
            </a:extLst>
          </p:cNvPr>
          <p:cNvSpPr txBox="1"/>
          <p:nvPr/>
        </p:nvSpPr>
        <p:spPr>
          <a:xfrm>
            <a:off x="5954155" y="3905737"/>
            <a:ext cx="2826429" cy="1754326"/>
          </a:xfrm>
          <a:prstGeom prst="rect">
            <a:avLst/>
          </a:prstGeom>
          <a:noFill/>
        </p:spPr>
        <p:txBody>
          <a:bodyPr wrap="square" rtlCol="0">
            <a:spAutoFit/>
          </a:bodyPr>
          <a:lstStyle/>
          <a:p>
            <a:r>
              <a:rPr lang="en-ZA" dirty="0"/>
              <a:t>In addition  cyanobacterial </a:t>
            </a:r>
            <a:r>
              <a:rPr lang="en-ZA" dirty="0" err="1">
                <a:solidFill>
                  <a:srgbClr val="FF0000"/>
                </a:solidFill>
              </a:rPr>
              <a:t>Hlips</a:t>
            </a:r>
            <a:r>
              <a:rPr lang="en-ZA" dirty="0"/>
              <a:t>, or small Cab-like proteins (SCPs), are single</a:t>
            </a:r>
          </a:p>
          <a:p>
            <a:r>
              <a:rPr lang="en-ZA" dirty="0"/>
              <a:t>helix proteins that bind </a:t>
            </a:r>
            <a:r>
              <a:rPr lang="en-ZA" dirty="0" err="1"/>
              <a:t>Chl</a:t>
            </a:r>
            <a:r>
              <a:rPr lang="en-ZA" dirty="0"/>
              <a:t> a, which are ancestors of the LHC superfamily </a:t>
            </a:r>
          </a:p>
        </p:txBody>
      </p:sp>
    </p:spTree>
    <p:extLst>
      <p:ext uri="{BB962C8B-B14F-4D97-AF65-F5344CB8AC3E}">
        <p14:creationId xmlns:p14="http://schemas.microsoft.com/office/powerpoint/2010/main" val="3574578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BB7E-9644-447A-8352-D4FBBE7736C7}"/>
              </a:ext>
            </a:extLst>
          </p:cNvPr>
          <p:cNvSpPr>
            <a:spLocks noGrp="1"/>
          </p:cNvSpPr>
          <p:nvPr>
            <p:ph type="title"/>
          </p:nvPr>
        </p:nvSpPr>
        <p:spPr/>
        <p:txBody>
          <a:bodyPr/>
          <a:lstStyle/>
          <a:p>
            <a:pPr algn="ctr"/>
            <a:r>
              <a:rPr lang="en-US" b="1" dirty="0">
                <a:latin typeface="+mn-lt"/>
              </a:rPr>
              <a:t>Ecophysiology needs to catch up with recent research</a:t>
            </a:r>
          </a:p>
        </p:txBody>
      </p:sp>
      <p:pic>
        <p:nvPicPr>
          <p:cNvPr id="4" name="Picture 3">
            <a:extLst>
              <a:ext uri="{FF2B5EF4-FFF2-40B4-BE49-F238E27FC236}">
                <a16:creationId xmlns:a16="http://schemas.microsoft.com/office/drawing/2014/main" id="{CB5FD4D8-9FC5-4E6F-A660-538CC888DB11}"/>
              </a:ext>
            </a:extLst>
          </p:cNvPr>
          <p:cNvPicPr>
            <a:picLocks noChangeAspect="1"/>
          </p:cNvPicPr>
          <p:nvPr/>
        </p:nvPicPr>
        <p:blipFill>
          <a:blip r:embed="rId2"/>
          <a:stretch>
            <a:fillRect/>
          </a:stretch>
        </p:blipFill>
        <p:spPr>
          <a:xfrm>
            <a:off x="802433" y="1858640"/>
            <a:ext cx="4058817" cy="4067308"/>
          </a:xfrm>
          <a:prstGeom prst="rect">
            <a:avLst/>
          </a:prstGeom>
        </p:spPr>
      </p:pic>
      <p:sp>
        <p:nvSpPr>
          <p:cNvPr id="5" name="TextBox 4">
            <a:extLst>
              <a:ext uri="{FF2B5EF4-FFF2-40B4-BE49-F238E27FC236}">
                <a16:creationId xmlns:a16="http://schemas.microsoft.com/office/drawing/2014/main" id="{9DDBE31A-1CAA-4D7F-812F-28A7503D87C9}"/>
              </a:ext>
            </a:extLst>
          </p:cNvPr>
          <p:cNvSpPr txBox="1"/>
          <p:nvPr/>
        </p:nvSpPr>
        <p:spPr>
          <a:xfrm>
            <a:off x="5536552" y="1690689"/>
            <a:ext cx="2805015" cy="1754326"/>
          </a:xfrm>
          <a:prstGeom prst="rect">
            <a:avLst/>
          </a:prstGeom>
          <a:noFill/>
        </p:spPr>
        <p:txBody>
          <a:bodyPr wrap="square" rtlCol="0">
            <a:spAutoFit/>
          </a:bodyPr>
          <a:lstStyle/>
          <a:p>
            <a:r>
              <a:rPr lang="en-US" dirty="0"/>
              <a:t>e.g. back in 1980 Kershaw showed “shade” populations of </a:t>
            </a:r>
            <a:r>
              <a:rPr lang="en-US" i="1" dirty="0" err="1"/>
              <a:t>Peltigera</a:t>
            </a:r>
            <a:r>
              <a:rPr lang="en-US" i="1" dirty="0"/>
              <a:t> </a:t>
            </a:r>
            <a:r>
              <a:rPr lang="en-US" i="1" dirty="0" err="1"/>
              <a:t>aphthosa</a:t>
            </a:r>
            <a:r>
              <a:rPr lang="en-US" dirty="0"/>
              <a:t> more sensitive to </a:t>
            </a:r>
            <a:r>
              <a:rPr lang="en-US" dirty="0" err="1"/>
              <a:t>photoinhbition</a:t>
            </a:r>
            <a:r>
              <a:rPr lang="en-US" dirty="0"/>
              <a:t> than “sun” – can </a:t>
            </a:r>
            <a:r>
              <a:rPr lang="en-US"/>
              <a:t>study mechanism</a:t>
            </a:r>
            <a:endParaRPr lang="en-US" i="1" dirty="0"/>
          </a:p>
        </p:txBody>
      </p:sp>
      <p:pic>
        <p:nvPicPr>
          <p:cNvPr id="7" name="Picture 6" descr="A tree with green leaves&#10;&#10;Description automatically generated">
            <a:extLst>
              <a:ext uri="{FF2B5EF4-FFF2-40B4-BE49-F238E27FC236}">
                <a16:creationId xmlns:a16="http://schemas.microsoft.com/office/drawing/2014/main" id="{17318156-753E-43D9-ADBD-B7806348A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1275" y="3892294"/>
            <a:ext cx="2683134" cy="1788756"/>
          </a:xfrm>
          <a:prstGeom prst="rect">
            <a:avLst/>
          </a:prstGeom>
        </p:spPr>
      </p:pic>
    </p:spTree>
    <p:extLst>
      <p:ext uri="{BB962C8B-B14F-4D97-AF65-F5344CB8AC3E}">
        <p14:creationId xmlns:p14="http://schemas.microsoft.com/office/powerpoint/2010/main" val="4120637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D751-9CB6-48EF-ADB4-3D63B9860A05}"/>
              </a:ext>
            </a:extLst>
          </p:cNvPr>
          <p:cNvSpPr>
            <a:spLocks noGrp="1"/>
          </p:cNvSpPr>
          <p:nvPr>
            <p:ph type="title"/>
          </p:nvPr>
        </p:nvSpPr>
        <p:spPr>
          <a:xfrm>
            <a:off x="457200" y="4385066"/>
            <a:ext cx="8192729" cy="1317643"/>
          </a:xfrm>
        </p:spPr>
        <p:txBody>
          <a:bodyPr vert="horz" lIns="91440" tIns="45720" rIns="91440" bIns="45720" rtlCol="0" anchor="b">
            <a:normAutofit fontScale="90000"/>
          </a:bodyPr>
          <a:lstStyle/>
          <a:p>
            <a:r>
              <a:rPr lang="en-US" sz="3800" b="1" kern="1200" dirty="0">
                <a:solidFill>
                  <a:schemeClr val="tx1"/>
                </a:solidFill>
                <a:latin typeface="+mj-lt"/>
                <a:ea typeface="+mj-ea"/>
                <a:cs typeface="+mj-cs"/>
              </a:rPr>
              <a:t>Thanks to </a:t>
            </a:r>
            <a:r>
              <a:rPr lang="en-US" sz="3800" b="1" kern="1200" dirty="0" err="1">
                <a:solidFill>
                  <a:schemeClr val="tx1"/>
                </a:solidFill>
                <a:latin typeface="+mj-lt"/>
                <a:ea typeface="+mj-ea"/>
                <a:cs typeface="+mj-cs"/>
              </a:rPr>
              <a:t>Lusanda</a:t>
            </a:r>
            <a:r>
              <a:rPr lang="en-US" sz="3800" b="1" kern="1200" dirty="0">
                <a:solidFill>
                  <a:schemeClr val="tx1"/>
                </a:solidFill>
                <a:latin typeface="+mj-lt"/>
                <a:ea typeface="+mj-ea"/>
                <a:cs typeface="+mj-cs"/>
              </a:rPr>
              <a:t> </a:t>
            </a:r>
            <a:r>
              <a:rPr lang="en-US" sz="3800" b="1" kern="1200" dirty="0" err="1">
                <a:solidFill>
                  <a:schemeClr val="tx1"/>
                </a:solidFill>
                <a:latin typeface="+mj-lt"/>
                <a:ea typeface="+mj-ea"/>
                <a:cs typeface="+mj-cs"/>
              </a:rPr>
              <a:t>Matee</a:t>
            </a:r>
            <a:r>
              <a:rPr lang="en-US" sz="3800" b="1" kern="1200" dirty="0">
                <a:solidFill>
                  <a:schemeClr val="tx1"/>
                </a:solidFill>
                <a:latin typeface="+mj-lt"/>
                <a:ea typeface="+mj-ea"/>
                <a:cs typeface="+mj-cs"/>
              </a:rPr>
              <a:t>, Tshepiso Mafole, Kwanele Mkhize, </a:t>
            </a:r>
            <a:r>
              <a:rPr lang="en-US" sz="3800" b="1" kern="1200" dirty="0" err="1">
                <a:solidFill>
                  <a:schemeClr val="tx1"/>
                </a:solidFill>
                <a:latin typeface="+mj-lt"/>
                <a:ea typeface="+mj-ea"/>
                <a:cs typeface="+mj-cs"/>
              </a:rPr>
              <a:t>Nqobile</a:t>
            </a:r>
            <a:r>
              <a:rPr lang="en-US" sz="3800" b="1" kern="1200" dirty="0">
                <a:solidFill>
                  <a:schemeClr val="tx1"/>
                </a:solidFill>
                <a:latin typeface="+mj-lt"/>
                <a:ea typeface="+mj-ea"/>
                <a:cs typeface="+mj-cs"/>
              </a:rPr>
              <a:t> Ndhlovu</a:t>
            </a:r>
          </a:p>
        </p:txBody>
      </p:sp>
      <p:pic>
        <p:nvPicPr>
          <p:cNvPr id="4" name="Picture 3" descr="A group of people standing in the grass&#10;&#10;Description generated with very high confidence">
            <a:extLst>
              <a:ext uri="{FF2B5EF4-FFF2-40B4-BE49-F238E27FC236}">
                <a16:creationId xmlns:a16="http://schemas.microsoft.com/office/drawing/2014/main" id="{9256EACF-9DE2-467B-9A84-5D003158B524}"/>
              </a:ext>
            </a:extLst>
          </p:cNvPr>
          <p:cNvPicPr>
            <a:picLocks noChangeAspect="1"/>
          </p:cNvPicPr>
          <p:nvPr/>
        </p:nvPicPr>
        <p:blipFill rotWithShape="1">
          <a:blip r:embed="rId2">
            <a:extLst>
              <a:ext uri="{28A0092B-C50C-407E-A947-70E740481C1C}">
                <a14:useLocalDpi xmlns:a14="http://schemas.microsoft.com/office/drawing/2010/main" val="0"/>
              </a:ext>
            </a:extLst>
          </a:blip>
          <a:srcRect t="30232" r="-1" b="15122"/>
          <a:stretch/>
        </p:blipFill>
        <p:spPr>
          <a:xfrm>
            <a:off x="4650481" y="130754"/>
            <a:ext cx="4434223" cy="4039918"/>
          </a:xfrm>
          <a:prstGeom prst="rect">
            <a:avLst/>
          </a:prstGeom>
        </p:spPr>
      </p:pic>
      <p:cxnSp>
        <p:nvCxnSpPr>
          <p:cNvPr id="24" name="Straight Connector 2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DBF68CD-779B-4C3D-836D-58B4487057B8}"/>
              </a:ext>
            </a:extLst>
          </p:cNvPr>
          <p:cNvPicPr>
            <a:picLocks noChangeAspect="1"/>
          </p:cNvPicPr>
          <p:nvPr/>
        </p:nvPicPr>
        <p:blipFill>
          <a:blip r:embed="rId3"/>
          <a:stretch>
            <a:fillRect/>
          </a:stretch>
        </p:blipFill>
        <p:spPr>
          <a:xfrm>
            <a:off x="3397038" y="5845638"/>
            <a:ext cx="2231329" cy="804742"/>
          </a:xfrm>
          <a:prstGeom prst="rect">
            <a:avLst/>
          </a:prstGeom>
        </p:spPr>
      </p:pic>
      <p:pic>
        <p:nvPicPr>
          <p:cNvPr id="6" name="Picture 5">
            <a:extLst>
              <a:ext uri="{FF2B5EF4-FFF2-40B4-BE49-F238E27FC236}">
                <a16:creationId xmlns:a16="http://schemas.microsoft.com/office/drawing/2014/main" id="{E6541655-0882-4EB9-A422-9A6C1DD659D3}"/>
              </a:ext>
            </a:extLst>
          </p:cNvPr>
          <p:cNvPicPr>
            <a:picLocks noChangeAspect="1"/>
          </p:cNvPicPr>
          <p:nvPr/>
        </p:nvPicPr>
        <p:blipFill>
          <a:blip r:embed="rId4"/>
          <a:stretch>
            <a:fillRect/>
          </a:stretch>
        </p:blipFill>
        <p:spPr>
          <a:xfrm>
            <a:off x="23477" y="395186"/>
            <a:ext cx="4489226" cy="3026221"/>
          </a:xfrm>
          <a:prstGeom prst="rect">
            <a:avLst/>
          </a:prstGeom>
        </p:spPr>
      </p:pic>
    </p:spTree>
    <p:extLst>
      <p:ext uri="{BB962C8B-B14F-4D97-AF65-F5344CB8AC3E}">
        <p14:creationId xmlns:p14="http://schemas.microsoft.com/office/powerpoint/2010/main" val="2123883778"/>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D6959-050F-411D-BAFB-502020403AA3}"/>
              </a:ext>
            </a:extLst>
          </p:cNvPr>
          <p:cNvSpPr>
            <a:spLocks noGrp="1"/>
          </p:cNvSpPr>
          <p:nvPr>
            <p:ph type="title"/>
          </p:nvPr>
        </p:nvSpPr>
        <p:spPr/>
        <p:txBody>
          <a:bodyPr/>
          <a:lstStyle/>
          <a:p>
            <a:pPr algn="ctr"/>
            <a:r>
              <a:rPr lang="en-ZA" b="1" dirty="0">
                <a:latin typeface="+mn-lt"/>
              </a:rPr>
              <a:t>Signalling in Drought</a:t>
            </a:r>
          </a:p>
        </p:txBody>
      </p:sp>
      <p:sp>
        <p:nvSpPr>
          <p:cNvPr id="3" name="Content Placeholder 2">
            <a:extLst>
              <a:ext uri="{FF2B5EF4-FFF2-40B4-BE49-F238E27FC236}">
                <a16:creationId xmlns:a16="http://schemas.microsoft.com/office/drawing/2014/main" id="{D5231EF7-2A02-4241-908D-DBEC345FAFE8}"/>
              </a:ext>
            </a:extLst>
          </p:cNvPr>
          <p:cNvSpPr>
            <a:spLocks noGrp="1"/>
          </p:cNvSpPr>
          <p:nvPr>
            <p:ph idx="1"/>
          </p:nvPr>
        </p:nvSpPr>
        <p:spPr/>
        <p:txBody>
          <a:bodyPr/>
          <a:lstStyle/>
          <a:p>
            <a:r>
              <a:rPr lang="en-ZA" dirty="0"/>
              <a:t>Increased levels of ABA acting as a signal for stomatal closure, accumulation of metabolites, increasing activity of antioxidant enzymes and expression of genes encoding protective proteins </a:t>
            </a:r>
          </a:p>
          <a:p>
            <a:r>
              <a:rPr lang="en-ZA" dirty="0" err="1"/>
              <a:t>Challabathula</a:t>
            </a:r>
            <a:r>
              <a:rPr lang="en-ZA" dirty="0"/>
              <a:t> et al. (2018)</a:t>
            </a:r>
          </a:p>
          <a:p>
            <a:endParaRPr lang="en-ZA" dirty="0"/>
          </a:p>
          <a:p>
            <a:endParaRPr lang="en-ZA" dirty="0"/>
          </a:p>
        </p:txBody>
      </p:sp>
    </p:spTree>
    <p:extLst>
      <p:ext uri="{BB962C8B-B14F-4D97-AF65-F5344CB8AC3E}">
        <p14:creationId xmlns:p14="http://schemas.microsoft.com/office/powerpoint/2010/main" val="4211364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F9910-146D-479F-A7EB-4CBEB4E6419F}"/>
              </a:ext>
            </a:extLst>
          </p:cNvPr>
          <p:cNvPicPr>
            <a:picLocks noChangeAspect="1"/>
          </p:cNvPicPr>
          <p:nvPr/>
        </p:nvPicPr>
        <p:blipFill>
          <a:blip r:embed="rId2"/>
          <a:stretch>
            <a:fillRect/>
          </a:stretch>
        </p:blipFill>
        <p:spPr>
          <a:xfrm>
            <a:off x="361243" y="207390"/>
            <a:ext cx="5659261" cy="4308049"/>
          </a:xfrm>
          <a:prstGeom prst="rect">
            <a:avLst/>
          </a:prstGeom>
        </p:spPr>
      </p:pic>
      <p:sp>
        <p:nvSpPr>
          <p:cNvPr id="3" name="TextBox 2">
            <a:extLst>
              <a:ext uri="{FF2B5EF4-FFF2-40B4-BE49-F238E27FC236}">
                <a16:creationId xmlns:a16="http://schemas.microsoft.com/office/drawing/2014/main" id="{003AEE2D-0656-4958-A6F1-33CAB7D850E5}"/>
              </a:ext>
            </a:extLst>
          </p:cNvPr>
          <p:cNvSpPr txBox="1"/>
          <p:nvPr/>
        </p:nvSpPr>
        <p:spPr>
          <a:xfrm>
            <a:off x="775875" y="4769962"/>
            <a:ext cx="7728719" cy="923330"/>
          </a:xfrm>
          <a:prstGeom prst="rect">
            <a:avLst/>
          </a:prstGeom>
          <a:noFill/>
        </p:spPr>
        <p:txBody>
          <a:bodyPr wrap="none" rtlCol="0">
            <a:spAutoFit/>
          </a:bodyPr>
          <a:lstStyle/>
          <a:p>
            <a:r>
              <a:rPr lang="en-ZA" dirty="0"/>
              <a:t>“The crystalline structure of lichen compounds implies that absorption spectra of</a:t>
            </a:r>
          </a:p>
          <a:p>
            <a:r>
              <a:rPr lang="en-ZA" dirty="0"/>
              <a:t>extracted pigments dissolved in an organic solvent have low ecological relevance</a:t>
            </a:r>
          </a:p>
          <a:p>
            <a:r>
              <a:rPr lang="en-ZA" dirty="0"/>
              <a:t>for the in situ screening efficiency” </a:t>
            </a:r>
            <a:r>
              <a:rPr lang="en-ZA" dirty="0" err="1"/>
              <a:t>Solhaug</a:t>
            </a:r>
            <a:r>
              <a:rPr lang="en-ZA" dirty="0"/>
              <a:t> &amp; </a:t>
            </a:r>
            <a:r>
              <a:rPr lang="en-ZA" dirty="0" err="1"/>
              <a:t>Gauslaa</a:t>
            </a:r>
            <a:r>
              <a:rPr lang="en-ZA" dirty="0"/>
              <a:t> (2012)</a:t>
            </a:r>
          </a:p>
        </p:txBody>
      </p:sp>
    </p:spTree>
    <p:extLst>
      <p:ext uri="{BB962C8B-B14F-4D97-AF65-F5344CB8AC3E}">
        <p14:creationId xmlns:p14="http://schemas.microsoft.com/office/powerpoint/2010/main" val="2680936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B9F4E7-562F-442C-85F2-B52A1A6CB672}"/>
              </a:ext>
            </a:extLst>
          </p:cNvPr>
          <p:cNvPicPr>
            <a:picLocks noChangeAspect="1"/>
          </p:cNvPicPr>
          <p:nvPr/>
        </p:nvPicPr>
        <p:blipFill>
          <a:blip r:embed="rId2"/>
          <a:stretch>
            <a:fillRect/>
          </a:stretch>
        </p:blipFill>
        <p:spPr>
          <a:xfrm>
            <a:off x="225809" y="2476796"/>
            <a:ext cx="3810000" cy="2200275"/>
          </a:xfrm>
          <a:prstGeom prst="rect">
            <a:avLst/>
          </a:prstGeom>
        </p:spPr>
      </p:pic>
      <p:pic>
        <p:nvPicPr>
          <p:cNvPr id="5" name="Picture 4">
            <a:extLst>
              <a:ext uri="{FF2B5EF4-FFF2-40B4-BE49-F238E27FC236}">
                <a16:creationId xmlns:a16="http://schemas.microsoft.com/office/drawing/2014/main" id="{26FD22F6-D063-4E1B-948E-B81CEBA3D4E4}"/>
              </a:ext>
            </a:extLst>
          </p:cNvPr>
          <p:cNvPicPr>
            <a:picLocks noChangeAspect="1"/>
          </p:cNvPicPr>
          <p:nvPr/>
        </p:nvPicPr>
        <p:blipFill>
          <a:blip r:embed="rId3"/>
          <a:stretch>
            <a:fillRect/>
          </a:stretch>
        </p:blipFill>
        <p:spPr>
          <a:xfrm>
            <a:off x="834344" y="4782683"/>
            <a:ext cx="3324225" cy="485775"/>
          </a:xfrm>
          <a:prstGeom prst="rect">
            <a:avLst/>
          </a:prstGeom>
        </p:spPr>
      </p:pic>
      <p:sp>
        <p:nvSpPr>
          <p:cNvPr id="6" name="Title 5">
            <a:extLst>
              <a:ext uri="{FF2B5EF4-FFF2-40B4-BE49-F238E27FC236}">
                <a16:creationId xmlns:a16="http://schemas.microsoft.com/office/drawing/2014/main" id="{96162590-DCF7-479C-AF38-7389E0BF915C}"/>
              </a:ext>
            </a:extLst>
          </p:cNvPr>
          <p:cNvSpPr>
            <a:spLocks noGrp="1"/>
          </p:cNvSpPr>
          <p:nvPr>
            <p:ph type="title"/>
          </p:nvPr>
        </p:nvSpPr>
        <p:spPr/>
        <p:txBody>
          <a:bodyPr/>
          <a:lstStyle/>
          <a:p>
            <a:pPr algn="ctr"/>
            <a:r>
              <a:rPr lang="en-ZA" b="1" dirty="0">
                <a:latin typeface="+mn-lt"/>
              </a:rPr>
              <a:t>But in algae, may need to add cycloheximide as well…..  </a:t>
            </a:r>
          </a:p>
        </p:txBody>
      </p:sp>
      <p:pic>
        <p:nvPicPr>
          <p:cNvPr id="7" name="Picture 6">
            <a:extLst>
              <a:ext uri="{FF2B5EF4-FFF2-40B4-BE49-F238E27FC236}">
                <a16:creationId xmlns:a16="http://schemas.microsoft.com/office/drawing/2014/main" id="{A894C106-39F2-48FD-AFAE-6781A91DEBA4}"/>
              </a:ext>
            </a:extLst>
          </p:cNvPr>
          <p:cNvPicPr>
            <a:picLocks noChangeAspect="1"/>
          </p:cNvPicPr>
          <p:nvPr/>
        </p:nvPicPr>
        <p:blipFill>
          <a:blip r:embed="rId4"/>
          <a:stretch>
            <a:fillRect/>
          </a:stretch>
        </p:blipFill>
        <p:spPr>
          <a:xfrm>
            <a:off x="4293804" y="3079543"/>
            <a:ext cx="4741618" cy="994780"/>
          </a:xfrm>
          <a:prstGeom prst="rect">
            <a:avLst/>
          </a:prstGeom>
        </p:spPr>
      </p:pic>
      <p:pic>
        <p:nvPicPr>
          <p:cNvPr id="8" name="Picture 7">
            <a:extLst>
              <a:ext uri="{FF2B5EF4-FFF2-40B4-BE49-F238E27FC236}">
                <a16:creationId xmlns:a16="http://schemas.microsoft.com/office/drawing/2014/main" id="{86621E98-8BAD-424B-99F8-2168A30FF0B6}"/>
              </a:ext>
            </a:extLst>
          </p:cNvPr>
          <p:cNvPicPr>
            <a:picLocks noChangeAspect="1"/>
          </p:cNvPicPr>
          <p:nvPr/>
        </p:nvPicPr>
        <p:blipFill>
          <a:blip r:embed="rId5"/>
          <a:stretch>
            <a:fillRect/>
          </a:stretch>
        </p:blipFill>
        <p:spPr>
          <a:xfrm>
            <a:off x="108631" y="5479577"/>
            <a:ext cx="7323799" cy="332900"/>
          </a:xfrm>
          <a:prstGeom prst="rect">
            <a:avLst/>
          </a:prstGeom>
        </p:spPr>
      </p:pic>
    </p:spTree>
    <p:extLst>
      <p:ext uri="{BB962C8B-B14F-4D97-AF65-F5344CB8AC3E}">
        <p14:creationId xmlns:p14="http://schemas.microsoft.com/office/powerpoint/2010/main" val="3059044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17FB-8751-4232-84FB-F9A85B2CA107}"/>
              </a:ext>
            </a:extLst>
          </p:cNvPr>
          <p:cNvSpPr>
            <a:spLocks noGrp="1"/>
          </p:cNvSpPr>
          <p:nvPr>
            <p:ph type="title"/>
          </p:nvPr>
        </p:nvSpPr>
        <p:spPr/>
        <p:txBody>
          <a:bodyPr/>
          <a:lstStyle/>
          <a:p>
            <a:pPr algn="ctr"/>
            <a:r>
              <a:rPr lang="en-US" b="1" dirty="0">
                <a:latin typeface="+mn-lt"/>
              </a:rPr>
              <a:t>Why is high light harmful?</a:t>
            </a:r>
          </a:p>
        </p:txBody>
      </p:sp>
      <p:sp>
        <p:nvSpPr>
          <p:cNvPr id="3" name="Content Placeholder 2">
            <a:extLst>
              <a:ext uri="{FF2B5EF4-FFF2-40B4-BE49-F238E27FC236}">
                <a16:creationId xmlns:a16="http://schemas.microsoft.com/office/drawing/2014/main" id="{1C709AAE-D637-4BFA-9075-0D78A1CBBBC6}"/>
              </a:ext>
            </a:extLst>
          </p:cNvPr>
          <p:cNvSpPr>
            <a:spLocks noGrp="1"/>
          </p:cNvSpPr>
          <p:nvPr>
            <p:ph idx="1"/>
          </p:nvPr>
        </p:nvSpPr>
        <p:spPr/>
        <p:txBody>
          <a:bodyPr>
            <a:normAutofit/>
          </a:bodyPr>
          <a:lstStyle/>
          <a:p>
            <a:r>
              <a:rPr lang="en-US" dirty="0"/>
              <a:t>Light excites chlorophylls, but if energy absorbed is not used in photochemistry (e.g. no CO</a:t>
            </a:r>
            <a:r>
              <a:rPr lang="en-US" baseline="-25000" dirty="0"/>
              <a:t>2</a:t>
            </a:r>
            <a:r>
              <a:rPr lang="en-US" dirty="0"/>
              <a:t> fixation) then they react with O</a:t>
            </a:r>
            <a:r>
              <a:rPr lang="en-US" baseline="-25000" dirty="0"/>
              <a:t>2</a:t>
            </a:r>
            <a:r>
              <a:rPr lang="en-US" dirty="0"/>
              <a:t>, producing singlet oxygen (</a:t>
            </a:r>
            <a:r>
              <a:rPr lang="en-US" baseline="30000" dirty="0"/>
              <a:t>1</a:t>
            </a:r>
            <a:r>
              <a:rPr lang="en-US" dirty="0"/>
              <a:t>O</a:t>
            </a:r>
            <a:r>
              <a:rPr lang="en-US" baseline="-25000" dirty="0"/>
              <a:t>2</a:t>
            </a:r>
            <a:r>
              <a:rPr lang="en-US" baseline="30000" dirty="0"/>
              <a:t>*</a:t>
            </a:r>
            <a:r>
              <a:rPr lang="en-US" dirty="0"/>
              <a:t>) and other ROS such as superoxide (O</a:t>
            </a:r>
            <a:r>
              <a:rPr lang="en-US" baseline="-25000" dirty="0"/>
              <a:t>2</a:t>
            </a:r>
            <a:r>
              <a:rPr lang="en-US" baseline="30000" dirty="0"/>
              <a:t>.-</a:t>
            </a:r>
            <a:r>
              <a:rPr lang="en-US" dirty="0"/>
              <a:t> )</a:t>
            </a:r>
          </a:p>
          <a:p>
            <a:r>
              <a:rPr lang="en-ZA" dirty="0">
                <a:solidFill>
                  <a:srgbClr val="FF0000"/>
                </a:solidFill>
              </a:rPr>
              <a:t>The main sites of ROS generation</a:t>
            </a:r>
            <a:r>
              <a:rPr lang="en-ZA" dirty="0"/>
              <a:t> </a:t>
            </a:r>
            <a:r>
              <a:rPr lang="en-ZA" dirty="0">
                <a:solidFill>
                  <a:srgbClr val="FF0000"/>
                </a:solidFill>
              </a:rPr>
              <a:t>are in and around PSII - net result - </a:t>
            </a:r>
            <a:r>
              <a:rPr lang="en-ZA" b="1" dirty="0">
                <a:solidFill>
                  <a:srgbClr val="FF0000"/>
                </a:solidFill>
              </a:rPr>
              <a:t>photoinhibition</a:t>
            </a:r>
            <a:endParaRPr lang="en-US" dirty="0">
              <a:solidFill>
                <a:srgbClr val="FF0000"/>
              </a:solidFill>
            </a:endParaRPr>
          </a:p>
        </p:txBody>
      </p:sp>
      <p:pic>
        <p:nvPicPr>
          <p:cNvPr id="4" name="Picture 3">
            <a:extLst>
              <a:ext uri="{FF2B5EF4-FFF2-40B4-BE49-F238E27FC236}">
                <a16:creationId xmlns:a16="http://schemas.microsoft.com/office/drawing/2014/main" id="{84054180-9D31-4D66-8F1C-2F48083C1B62}"/>
              </a:ext>
            </a:extLst>
          </p:cNvPr>
          <p:cNvPicPr>
            <a:picLocks noChangeAspect="1"/>
          </p:cNvPicPr>
          <p:nvPr/>
        </p:nvPicPr>
        <p:blipFill>
          <a:blip r:embed="rId2"/>
          <a:stretch>
            <a:fillRect/>
          </a:stretch>
        </p:blipFill>
        <p:spPr>
          <a:xfrm>
            <a:off x="2394858" y="4535374"/>
            <a:ext cx="3802743" cy="2168752"/>
          </a:xfrm>
          <a:prstGeom prst="rect">
            <a:avLst/>
          </a:prstGeom>
        </p:spPr>
      </p:pic>
    </p:spTree>
    <p:extLst>
      <p:ext uri="{BB962C8B-B14F-4D97-AF65-F5344CB8AC3E}">
        <p14:creationId xmlns:p14="http://schemas.microsoft.com/office/powerpoint/2010/main" val="260090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F9647-7791-4712-B888-01ABAAF88359}"/>
              </a:ext>
            </a:extLst>
          </p:cNvPr>
          <p:cNvSpPr>
            <a:spLocks noGrp="1"/>
          </p:cNvSpPr>
          <p:nvPr>
            <p:ph type="title"/>
          </p:nvPr>
        </p:nvSpPr>
        <p:spPr/>
        <p:txBody>
          <a:bodyPr/>
          <a:lstStyle/>
          <a:p>
            <a:pPr algn="ctr"/>
            <a:r>
              <a:rPr lang="en-US" b="1" dirty="0">
                <a:latin typeface="+mn-lt"/>
              </a:rPr>
              <a:t>Light particularly harmful for DT organisms</a:t>
            </a:r>
          </a:p>
        </p:txBody>
      </p:sp>
      <p:sp>
        <p:nvSpPr>
          <p:cNvPr id="3" name="Content Placeholder 2">
            <a:extLst>
              <a:ext uri="{FF2B5EF4-FFF2-40B4-BE49-F238E27FC236}">
                <a16:creationId xmlns:a16="http://schemas.microsoft.com/office/drawing/2014/main" id="{32ABF5A8-FBFC-4F01-B64C-4097BBFAF194}"/>
              </a:ext>
            </a:extLst>
          </p:cNvPr>
          <p:cNvSpPr>
            <a:spLocks noGrp="1"/>
          </p:cNvSpPr>
          <p:nvPr>
            <p:ph idx="1"/>
          </p:nvPr>
        </p:nvSpPr>
        <p:spPr/>
        <p:txBody>
          <a:bodyPr>
            <a:normAutofit/>
          </a:bodyPr>
          <a:lstStyle/>
          <a:p>
            <a:r>
              <a:rPr lang="en-ZA" dirty="0"/>
              <a:t>As they dry they still absorb light even though no CO</a:t>
            </a:r>
            <a:r>
              <a:rPr lang="en-ZA" baseline="-25000" dirty="0"/>
              <a:t>2</a:t>
            </a:r>
            <a:r>
              <a:rPr lang="en-ZA" dirty="0"/>
              <a:t> fixation</a:t>
            </a:r>
          </a:p>
          <a:p>
            <a:r>
              <a:rPr lang="en-ZA" dirty="0"/>
              <a:t>Result: “a decreases in NADP</a:t>
            </a:r>
            <a:r>
              <a:rPr lang="en-ZA" baseline="30000" dirty="0"/>
              <a:t>+</a:t>
            </a:r>
            <a:r>
              <a:rPr lang="en-ZA" dirty="0"/>
              <a:t> regeneration by the Calvin cycle causes a reduction of photosynthetic electron transport chain and increased accumulation of ROS” (</a:t>
            </a:r>
            <a:r>
              <a:rPr lang="en-ZA" dirty="0" err="1"/>
              <a:t>Challabathula</a:t>
            </a:r>
            <a:r>
              <a:rPr lang="en-ZA" dirty="0"/>
              <a:t> et al., 2018)</a:t>
            </a:r>
          </a:p>
        </p:txBody>
      </p:sp>
    </p:spTree>
    <p:extLst>
      <p:ext uri="{BB962C8B-B14F-4D97-AF65-F5344CB8AC3E}">
        <p14:creationId xmlns:p14="http://schemas.microsoft.com/office/powerpoint/2010/main" val="3477573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65EE-598D-4558-9066-173E94DFBB92}"/>
              </a:ext>
            </a:extLst>
          </p:cNvPr>
          <p:cNvSpPr>
            <a:spLocks noGrp="1"/>
          </p:cNvSpPr>
          <p:nvPr>
            <p:ph type="title"/>
          </p:nvPr>
        </p:nvSpPr>
        <p:spPr/>
        <p:txBody>
          <a:bodyPr>
            <a:normAutofit/>
          </a:bodyPr>
          <a:lstStyle/>
          <a:p>
            <a:pPr algn="ctr"/>
            <a:r>
              <a:rPr lang="en-ZA" b="1" dirty="0">
                <a:latin typeface="+mn-lt"/>
              </a:rPr>
              <a:t>Photoinhibition even occurs in the dry state</a:t>
            </a:r>
          </a:p>
        </p:txBody>
      </p:sp>
      <p:sp>
        <p:nvSpPr>
          <p:cNvPr id="3" name="Content Placeholder 2">
            <a:extLst>
              <a:ext uri="{FF2B5EF4-FFF2-40B4-BE49-F238E27FC236}">
                <a16:creationId xmlns:a16="http://schemas.microsoft.com/office/drawing/2014/main" id="{EB5A0900-1EE5-40C3-AA7C-53B694CE6C6F}"/>
              </a:ext>
            </a:extLst>
          </p:cNvPr>
          <p:cNvSpPr>
            <a:spLocks noGrp="1"/>
          </p:cNvSpPr>
          <p:nvPr>
            <p:ph idx="1"/>
          </p:nvPr>
        </p:nvSpPr>
        <p:spPr/>
        <p:txBody>
          <a:bodyPr>
            <a:normAutofit/>
          </a:bodyPr>
          <a:lstStyle/>
          <a:p>
            <a:r>
              <a:rPr lang="en-US" dirty="0"/>
              <a:t>Mechanism not entirely clear, but…..</a:t>
            </a:r>
          </a:p>
          <a:p>
            <a:r>
              <a:rPr lang="en-US" dirty="0"/>
              <a:t>Even in desiccated bryophytes excitation energy can be transferred from chlorophyll to the reaction centers (Heber et al. 2006)</a:t>
            </a:r>
          </a:p>
          <a:p>
            <a:r>
              <a:rPr lang="en-US" dirty="0"/>
              <a:t>Water is not necessary for the formation of singlet oxygen from a chlorophyll triplet (</a:t>
            </a:r>
            <a:r>
              <a:rPr lang="en-US" dirty="0" err="1"/>
              <a:t>Pospíšil</a:t>
            </a:r>
            <a:r>
              <a:rPr lang="en-US" dirty="0"/>
              <a:t> 2016)</a:t>
            </a:r>
          </a:p>
          <a:p>
            <a:r>
              <a:rPr lang="en-US" dirty="0"/>
              <a:t>Desiccation inhibits normal repair processes (</a:t>
            </a:r>
            <a:r>
              <a:rPr lang="en-US" dirty="0" err="1"/>
              <a:t>Buffoni</a:t>
            </a:r>
            <a:r>
              <a:rPr lang="en-US" dirty="0"/>
              <a:t>-Hall et al. 2003)</a:t>
            </a:r>
          </a:p>
          <a:p>
            <a:r>
              <a:rPr lang="en-US" dirty="0">
                <a:solidFill>
                  <a:srgbClr val="FF0000"/>
                </a:solidFill>
              </a:rPr>
              <a:t>Does most photoinhibition occur wet or dry state?</a:t>
            </a:r>
            <a:endParaRPr lang="en-ZA" dirty="0">
              <a:solidFill>
                <a:srgbClr val="FF0000"/>
              </a:solidFill>
            </a:endParaRPr>
          </a:p>
          <a:p>
            <a:endParaRPr lang="en-ZA" dirty="0"/>
          </a:p>
        </p:txBody>
      </p:sp>
    </p:spTree>
    <p:extLst>
      <p:ext uri="{BB962C8B-B14F-4D97-AF65-F5344CB8AC3E}">
        <p14:creationId xmlns:p14="http://schemas.microsoft.com/office/powerpoint/2010/main" val="1604182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8A5C6C-0D28-41E1-843C-2E751D713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732256" cy="6109367"/>
          </a:xfrm>
          <a:prstGeom prst="rect">
            <a:avLst/>
          </a:prstGeom>
        </p:spPr>
      </p:pic>
      <p:sp>
        <p:nvSpPr>
          <p:cNvPr id="6" name="TextBox 5">
            <a:extLst>
              <a:ext uri="{FF2B5EF4-FFF2-40B4-BE49-F238E27FC236}">
                <a16:creationId xmlns:a16="http://schemas.microsoft.com/office/drawing/2014/main" id="{56158A01-7908-4BFF-857F-B856EAEA700B}"/>
              </a:ext>
            </a:extLst>
          </p:cNvPr>
          <p:cNvSpPr txBox="1"/>
          <p:nvPr/>
        </p:nvSpPr>
        <p:spPr>
          <a:xfrm>
            <a:off x="5128181" y="409101"/>
            <a:ext cx="3675850" cy="3046988"/>
          </a:xfrm>
          <a:prstGeom prst="rect">
            <a:avLst/>
          </a:prstGeom>
          <a:noFill/>
        </p:spPr>
        <p:txBody>
          <a:bodyPr wrap="square" rtlCol="0">
            <a:spAutoFit/>
          </a:bodyPr>
          <a:lstStyle/>
          <a:p>
            <a:pPr algn="ctr"/>
            <a:r>
              <a:rPr lang="en-ZA" sz="3200" b="1" dirty="0"/>
              <a:t>Some higher plants break down chlorophyll - </a:t>
            </a:r>
            <a:r>
              <a:rPr lang="en-ZA" sz="3200" b="1" dirty="0" err="1">
                <a:solidFill>
                  <a:srgbClr val="FF0000"/>
                </a:solidFill>
              </a:rPr>
              <a:t>Poikilochlorophylly</a:t>
            </a:r>
            <a:r>
              <a:rPr lang="en-ZA" sz="3200" b="1" dirty="0"/>
              <a:t> in South African monocot </a:t>
            </a:r>
            <a:r>
              <a:rPr lang="en-ZA" sz="3200" b="1" i="1" dirty="0" err="1"/>
              <a:t>Xerophyta</a:t>
            </a:r>
            <a:endParaRPr lang="en-ZA" sz="3200" b="1" i="1" dirty="0"/>
          </a:p>
        </p:txBody>
      </p:sp>
      <p:sp>
        <p:nvSpPr>
          <p:cNvPr id="3" name="TextBox 2">
            <a:extLst>
              <a:ext uri="{FF2B5EF4-FFF2-40B4-BE49-F238E27FC236}">
                <a16:creationId xmlns:a16="http://schemas.microsoft.com/office/drawing/2014/main" id="{E68FBA7F-7828-4481-AFEB-6DD8DE23779B}"/>
              </a:ext>
            </a:extLst>
          </p:cNvPr>
          <p:cNvSpPr txBox="1"/>
          <p:nvPr/>
        </p:nvSpPr>
        <p:spPr>
          <a:xfrm flipH="1">
            <a:off x="5569983" y="3733800"/>
            <a:ext cx="3113676" cy="2062103"/>
          </a:xfrm>
          <a:prstGeom prst="rect">
            <a:avLst/>
          </a:prstGeom>
          <a:noFill/>
        </p:spPr>
        <p:txBody>
          <a:bodyPr wrap="square" rtlCol="0">
            <a:spAutoFit/>
          </a:bodyPr>
          <a:lstStyle/>
          <a:p>
            <a:r>
              <a:rPr lang="en-ZA" sz="3200" b="1" dirty="0"/>
              <a:t>….. But lichens seem to like </a:t>
            </a:r>
            <a:r>
              <a:rPr lang="en-ZA" sz="3200" b="1" dirty="0">
                <a:solidFill>
                  <a:srgbClr val="FF0000"/>
                </a:solidFill>
              </a:rPr>
              <a:t>to retain their chlorophyll</a:t>
            </a:r>
          </a:p>
        </p:txBody>
      </p:sp>
    </p:spTree>
    <p:extLst>
      <p:ext uri="{BB962C8B-B14F-4D97-AF65-F5344CB8AC3E}">
        <p14:creationId xmlns:p14="http://schemas.microsoft.com/office/powerpoint/2010/main" val="33055598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3492</TotalTime>
  <Words>1588</Words>
  <Application>Microsoft Office PowerPoint</Application>
  <PresentationFormat>On-screen Show (4:3)</PresentationFormat>
  <Paragraphs>157</Paragraphs>
  <Slides>57</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Photoprotection in lichens  R.P. Beckett1,2, F.V. Minibayeva2,3, K.A. Solhaug4  1School of Life Sciences, University of KwaZulu-Natal, South Africa  2Kazan Federal University, Kazan, Russia; 3Kazan Institute of Biochemistry and Biophysics, Russian Academy of Sciences, Kazan, Russia; 4Department of Ecology and Natural Resource Management, Norwegian University of Life Sciences, Ås, Norway.  </vt:lpstr>
      <vt:lpstr>Extreme Stress Tolerance</vt:lpstr>
      <vt:lpstr>PowerPoint Presentation</vt:lpstr>
      <vt:lpstr>Xanthoparmelia hottenttota </vt:lpstr>
      <vt:lpstr>PowerPoint Presentation</vt:lpstr>
      <vt:lpstr>Why is high light harmful?</vt:lpstr>
      <vt:lpstr>Light particularly harmful for DT organisms</vt:lpstr>
      <vt:lpstr>Photoinhibition even occurs in the dry state</vt:lpstr>
      <vt:lpstr>PowerPoint Presentation</vt:lpstr>
      <vt:lpstr>High Light Stress - overview of talk</vt:lpstr>
      <vt:lpstr>Talk themes</vt:lpstr>
      <vt:lpstr>Repair</vt:lpstr>
      <vt:lpstr>PSII Repair cycle</vt:lpstr>
      <vt:lpstr>PowerPoint Presentation</vt:lpstr>
      <vt:lpstr>PSII repair cycle studied with lincomycin (blocks D1 protein repair), not yet studied in lichens</vt:lpstr>
      <vt:lpstr>PowerPoint Presentation</vt:lpstr>
      <vt:lpstr>Scavenging</vt:lpstr>
      <vt:lpstr>ROS are scavenged by the antioxidants</vt:lpstr>
      <vt:lpstr>PowerPoint Presentation</vt:lpstr>
      <vt:lpstr>ROS and signalling</vt:lpstr>
      <vt:lpstr>Avoidance</vt:lpstr>
      <vt:lpstr>Non-Photochemical Quenching</vt:lpstr>
      <vt:lpstr>PowerPoint Presentation</vt:lpstr>
      <vt:lpstr>Other components of NPQ</vt:lpstr>
      <vt:lpstr>NPQ in lichens</vt:lpstr>
      <vt:lpstr>… but NPQ increases as thallus dried and risk of ROS formation increases</vt:lpstr>
      <vt:lpstr>Recently we have shown that NPQ displays a sustained increased (qI?) following exposure to high light (4 h at 600 µmol m-2 s-1) </vt:lpstr>
      <vt:lpstr>Cost: increased NPQ can reduce photosynthesis!</vt:lpstr>
      <vt:lpstr>Other Forms of Quenching</vt:lpstr>
      <vt:lpstr>Avoidance by Light Screening</vt:lpstr>
      <vt:lpstr>Parietin is a classic cortical pigment</vt:lpstr>
      <vt:lpstr>… but also “colorless” compounds e.g. usnic acid, atranorin – photoprotection?</vt:lpstr>
      <vt:lpstr>PowerPoint Presentation</vt:lpstr>
      <vt:lpstr>PowerPoint Presentation</vt:lpstr>
      <vt:lpstr>PowerPoint Presentation</vt:lpstr>
      <vt:lpstr>Colorless compounds also show higher levels in summer (Flavocetraria nivalis)</vt:lpstr>
      <vt:lpstr>Lichens also produce melanins (fungal cortex, UV stimulates)</vt:lpstr>
      <vt:lpstr>Melanisation ongoing project with Farida Minibayeva, Knut Solhaug and Yngvar Gausala  </vt:lpstr>
      <vt:lpstr>PowerPoint Presentation</vt:lpstr>
      <vt:lpstr>Melanised Cetraria are less photo-inhibited and recover faster than pale</vt:lpstr>
      <vt:lpstr>Improved tolerance to photoinhibition in melanised thalli</vt:lpstr>
      <vt:lpstr>Walz “maxi” imaging PAM</vt:lpstr>
      <vt:lpstr>Typical image</vt:lpstr>
      <vt:lpstr>If lower cortex is removed and algal layer illuminated from below melanised thalli as sensitive as pale</vt:lpstr>
      <vt:lpstr>Conclusions</vt:lpstr>
      <vt:lpstr>Role of constitutively intensely pigmented lower cortex unknown – this may stop light reflection and thus reduce photoinhibition</vt:lpstr>
      <vt:lpstr>Cost - melanisation reduces photosynthetic efficiency</vt:lpstr>
      <vt:lpstr>Further cost of cost of melanisation is that lichens may get hot!</vt:lpstr>
      <vt:lpstr>Example of “cost” of melanisation</vt:lpstr>
      <vt:lpstr>Dark of “hair lichens” at top of canopy, light at bottom – screened from the sun, but is there a cost?</vt:lpstr>
      <vt:lpstr>Cyanobacteria do their own thing…</vt:lpstr>
      <vt:lpstr>Cyanobacteria have “orange carotenoid protein” (OCP)- mediated quenching of phycobilisome fluorescence – not studied in lichens</vt:lpstr>
      <vt:lpstr>Ecophysiology needs to catch up with recent research</vt:lpstr>
      <vt:lpstr>Thanks to Lusanda Matee, Tshepiso Mafole, Kwanele Mkhize, Nqobile Ndhlovu</vt:lpstr>
      <vt:lpstr>Signalling in Drought</vt:lpstr>
      <vt:lpstr>PowerPoint Presentation</vt:lpstr>
      <vt:lpstr>But in algae, may need to add cycloheximide as well…..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Roles of melanins in the tolerance of lichens to high light stress  R.P. Beckett1, T.C. Mafole1, F.V. Minibayeva2, K.A. Solhaug3  1School of Life Sciences, University of KwaZulu-Natal, Private Bag X01, Scottsville 3209, South Africa; 2Kazan Institute of Biochemistry and Biophysics, Russian Academy of Sciences, PO Box 30, Kazan 420111, Russia; 3Department of Ecology and Natural Resource Management, Norwegian University of Life Sciences, P.O. Box 5003, 1432 Ås, Norway.</dc:title>
  <dc:creator>Richard Beckett</dc:creator>
  <cp:lastModifiedBy>Richard Beckett</cp:lastModifiedBy>
  <cp:revision>296</cp:revision>
  <dcterms:created xsi:type="dcterms:W3CDTF">2018-12-26T17:38:48Z</dcterms:created>
  <dcterms:modified xsi:type="dcterms:W3CDTF">2019-09-09T08:12:59Z</dcterms:modified>
</cp:coreProperties>
</file>