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5"/>
  </p:notesMasterIdLst>
  <p:sldIdLst>
    <p:sldId id="257" r:id="rId2"/>
    <p:sldId id="258" r:id="rId3"/>
    <p:sldId id="259" r:id="rId4"/>
    <p:sldId id="260" r:id="rId5"/>
    <p:sldId id="261" r:id="rId6"/>
    <p:sldId id="262" r:id="rId7"/>
    <p:sldId id="264" r:id="rId8"/>
    <p:sldId id="263" r:id="rId9"/>
    <p:sldId id="273" r:id="rId10"/>
    <p:sldId id="272" r:id="rId11"/>
    <p:sldId id="275" r:id="rId12"/>
    <p:sldId id="265" r:id="rId13"/>
    <p:sldId id="266" r:id="rId14"/>
    <p:sldId id="280" r:id="rId15"/>
    <p:sldId id="279" r:id="rId16"/>
    <p:sldId id="267" r:id="rId17"/>
    <p:sldId id="271" r:id="rId18"/>
    <p:sldId id="276" r:id="rId19"/>
    <p:sldId id="278" r:id="rId20"/>
    <p:sldId id="270" r:id="rId21"/>
    <p:sldId id="274" r:id="rId22"/>
    <p:sldId id="268" r:id="rId23"/>
    <p:sldId id="269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432" y="82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FB579E-1C19-404A-9343-0BF283996511}" type="datetimeFigureOut">
              <a:rPr lang="ru-RU" smtClean="0"/>
              <a:pPr/>
              <a:t>09.09.2019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5DAC4E5-FEE9-4B49-94B1-69EBD7C4B8E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435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AC5B0E8-0105-4FF7-ACBE-C0A253DC3513}" type="slidenum">
              <a:rPr lang="ru-RU" smtClean="0"/>
              <a:pPr>
                <a:defRPr/>
              </a:pPr>
              <a:t>2</a:t>
            </a:fld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DAC4E5-FEE9-4B49-94B1-69EBD7C4B8E8}" type="slidenum">
              <a:rPr lang="ru-RU" smtClean="0"/>
              <a:pPr/>
              <a:t>4</a:t>
            </a:fld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5DAC4E5-FEE9-4B49-94B1-69EBD7C4B8E8}" type="slidenum">
              <a:rPr lang="ru-RU" smtClean="0"/>
              <a:pPr/>
              <a:t>7</a:t>
            </a:fld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50180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F4D4D16E-983E-4038-BB45-B48D875E2519}" type="slidenum">
              <a:rPr lang="ru-RU" altLang="ru-RU" smtClean="0"/>
              <a:pPr>
                <a:defRPr/>
              </a:pPr>
              <a:t>22</a:t>
            </a:fld>
            <a:endParaRPr lang="ru-RU" alt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65EF8-38B7-44F4-B73A-6415813C8E04}" type="datetime1">
              <a:rPr lang="ru-RU" smtClean="0"/>
              <a:pPr/>
              <a:t>09.09.2019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3126B-9C06-4C2C-BAE7-CEE65E208849}" type="datetime1">
              <a:rPr lang="ru-RU" smtClean="0"/>
              <a:pPr/>
              <a:t>09.09.2019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6E60E5-FE5A-47F1-BF40-814458EB824E}" type="datetime1">
              <a:rPr lang="ru-RU" smtClean="0"/>
              <a:pPr/>
              <a:t>09.09.2019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421476-9E44-44DE-AAD2-66F3497B185D}" type="datetime1">
              <a:rPr lang="ru-RU" smtClean="0"/>
              <a:pPr/>
              <a:t>09.09.2019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92BC5-374E-485C-AE7B-B8B3F3EEC181}" type="datetime1">
              <a:rPr lang="ru-RU" smtClean="0"/>
              <a:pPr/>
              <a:t>09.09.2019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E6B69-5FBE-48A3-944C-01755DD31DD9}" type="datetime1">
              <a:rPr lang="ru-RU" smtClean="0"/>
              <a:pPr/>
              <a:t>09.09.2019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16D563-D299-4B68-AC83-AC30B1347A59}" type="datetime1">
              <a:rPr lang="ru-RU" smtClean="0"/>
              <a:pPr/>
              <a:t>09.09.2019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9CE900-792F-4C41-ACDC-D233C278083C}" type="datetime1">
              <a:rPr lang="ru-RU" smtClean="0"/>
              <a:pPr/>
              <a:t>09.09.2019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4C31B-63C4-4B38-88B4-9D1ABA7E9091}" type="datetime1">
              <a:rPr lang="ru-RU" smtClean="0"/>
              <a:pPr/>
              <a:t>09.09.2019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F14DD9-34D0-419B-A496-5DE4D783C970}" type="datetime1">
              <a:rPr lang="ru-RU" smtClean="0"/>
              <a:pPr/>
              <a:t>09.09.2019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E30875-A2CC-46E9-AE35-0211ABA94949}" type="datetime1">
              <a:rPr lang="ru-RU" smtClean="0"/>
              <a:pPr/>
              <a:t>09.09.2019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955427-7800-4B88-9869-8EFF52A94470}" type="datetime1">
              <a:rPr lang="ru-RU" smtClean="0"/>
              <a:pPr/>
              <a:t>09.09.2019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04813"/>
            <a:ext cx="9144000" cy="4176315"/>
          </a:xfrm>
        </p:spPr>
        <p:txBody>
          <a:bodyPr rtlCol="0">
            <a:normAutofit fontScale="90000"/>
          </a:bodyPr>
          <a:lstStyle/>
          <a:p>
            <a:r>
              <a:rPr lang="ru-RU" sz="3200" b="1" dirty="0" smtClean="0">
                <a:latin typeface="+mn-lt"/>
              </a:rPr>
              <a:t/>
            </a:r>
            <a:br>
              <a:rPr lang="ru-RU" sz="3200" b="1" dirty="0" smtClean="0">
                <a:latin typeface="+mn-lt"/>
              </a:rPr>
            </a:br>
            <a:r>
              <a:rPr lang="ru-RU" sz="3200" b="1" dirty="0" smtClean="0">
                <a:latin typeface="+mn-lt"/>
              </a:rPr>
              <a:t/>
            </a:r>
            <a:br>
              <a:rPr lang="ru-RU" sz="3200" b="1" dirty="0" smtClean="0">
                <a:latin typeface="+mn-lt"/>
              </a:rPr>
            </a:br>
            <a:r>
              <a:rPr lang="ru-RU" sz="3200" b="1" dirty="0" smtClean="0">
                <a:latin typeface="+mn-lt"/>
              </a:rPr>
              <a:t/>
            </a:r>
            <a:br>
              <a:rPr lang="ru-RU" sz="3200" b="1" dirty="0" smtClean="0">
                <a:latin typeface="+mn-lt"/>
              </a:rPr>
            </a:br>
            <a:r>
              <a:rPr lang="ru-RU" sz="3200" b="1" dirty="0" smtClean="0">
                <a:latin typeface="+mn-lt"/>
              </a:rPr>
              <a:t/>
            </a:r>
            <a:br>
              <a:rPr lang="ru-RU" sz="3200" b="1" dirty="0" smtClean="0">
                <a:latin typeface="+mn-lt"/>
              </a:rPr>
            </a:br>
            <a:r>
              <a:rPr lang="ru-RU" sz="3200" b="1" dirty="0" smtClean="0">
                <a:latin typeface="+mn-lt"/>
              </a:rPr>
              <a:t/>
            </a:r>
            <a:br>
              <a:rPr lang="ru-RU" sz="3200" b="1" dirty="0" smtClean="0">
                <a:latin typeface="+mn-lt"/>
              </a:rPr>
            </a:br>
            <a:r>
              <a:rPr lang="ru-RU" sz="3200" b="1" dirty="0" smtClean="0">
                <a:latin typeface="+mn-lt"/>
              </a:rPr>
              <a:t/>
            </a:r>
            <a:br>
              <a:rPr lang="ru-RU" sz="3200" b="1" dirty="0" smtClean="0">
                <a:latin typeface="+mn-lt"/>
              </a:rPr>
            </a:br>
            <a:r>
              <a:rPr lang="ru-RU" sz="3200" b="1" dirty="0" smtClean="0">
                <a:latin typeface="+mn-lt"/>
              </a:rPr>
              <a:t/>
            </a:r>
            <a:br>
              <a:rPr lang="ru-RU" sz="3200" b="1" dirty="0" smtClean="0">
                <a:latin typeface="+mn-lt"/>
              </a:rPr>
            </a:br>
            <a:r>
              <a:rPr lang="ru-RU" sz="3200" b="1" dirty="0" smtClean="0">
                <a:latin typeface="+mn-lt"/>
              </a:rPr>
              <a:t/>
            </a:r>
            <a:br>
              <a:rPr lang="ru-RU" sz="3200" b="1" dirty="0" smtClean="0">
                <a:latin typeface="+mn-lt"/>
              </a:rPr>
            </a:br>
            <a:r>
              <a:rPr lang="ru-RU" sz="3200" b="1" dirty="0" smtClean="0">
                <a:latin typeface="+mn-lt"/>
              </a:rPr>
              <a:t>                                                                          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smtClean="0">
                <a:latin typeface="Times New Roman" pitchFamily="18" charset="0"/>
                <a:cs typeface="Times New Roman" pitchFamily="18" charset="0"/>
              </a:rPr>
              <a:t>LONG-TERM DYNAMICS OF </a:t>
            </a: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100" b="1" i="1" dirty="0" smtClean="0">
                <a:latin typeface="Times New Roman" pitchFamily="18" charset="0"/>
                <a:cs typeface="Times New Roman" pitchFamily="18" charset="0"/>
              </a:rPr>
              <a:t>LOBARIA PULMONARIA (L.) HOFFM. </a:t>
            </a:r>
            <a:r>
              <a:rPr lang="ru-RU" sz="3100" b="1" i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i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100" b="1" dirty="0" smtClean="0">
                <a:latin typeface="Times New Roman" pitchFamily="18" charset="0"/>
                <a:cs typeface="Times New Roman" pitchFamily="18" charset="0"/>
              </a:rPr>
              <a:t>РOPULATIONS IN FOREST COMMUNITIES WITH DIFFERENT ANTHROPOGENOUS LOAD </a:t>
            </a: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100" b="1" dirty="0" smtClean="0">
                <a:latin typeface="Times New Roman" pitchFamily="18" charset="0"/>
                <a:cs typeface="Times New Roman" pitchFamily="18" charset="0"/>
              </a:rPr>
              <a:t>(REPUBLIC OF KARELIA) </a:t>
            </a:r>
            <a:r>
              <a:rPr lang="ru-RU" sz="31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>
                <a:latin typeface="Times New Roman" pitchFamily="18" charset="0"/>
                <a:cs typeface="Times New Roman" pitchFamily="18" charset="0"/>
              </a:rPr>
            </a:b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1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200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3100" dirty="0" smtClean="0">
                <a:latin typeface="Times New Roman" pitchFamily="18" charset="0"/>
                <a:cs typeface="Times New Roman" pitchFamily="18" charset="0"/>
              </a:rPr>
              <a:t>R.</a:t>
            </a:r>
            <a:r>
              <a:rPr lang="ru-RU" sz="3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dirty="0" smtClean="0">
                <a:latin typeface="Times New Roman" pitchFamily="18" charset="0"/>
                <a:cs typeface="Times New Roman" pitchFamily="18" charset="0"/>
              </a:rPr>
              <a:t>V. </a:t>
            </a:r>
            <a:r>
              <a:rPr lang="en-US" sz="3100" dirty="0" err="1" smtClean="0">
                <a:latin typeface="Times New Roman" pitchFamily="18" charset="0"/>
                <a:cs typeface="Times New Roman" pitchFamily="18" charset="0"/>
              </a:rPr>
              <a:t>Ignatenko</a:t>
            </a:r>
            <a:r>
              <a:rPr lang="en-US" sz="31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100" b="1" dirty="0" smtClean="0">
                <a:latin typeface="Times New Roman" pitchFamily="18" charset="0"/>
                <a:cs typeface="Times New Roman" pitchFamily="18" charset="0"/>
              </a:rPr>
              <a:t>V.</a:t>
            </a:r>
            <a:r>
              <a:rPr lang="ru-RU" sz="3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100" b="1" dirty="0" smtClean="0">
                <a:latin typeface="Times New Roman" pitchFamily="18" charset="0"/>
                <a:cs typeface="Times New Roman" pitchFamily="18" charset="0"/>
              </a:rPr>
              <a:t>N. </a:t>
            </a:r>
            <a:r>
              <a:rPr lang="en-US" sz="3100" b="1" dirty="0" err="1" smtClean="0">
                <a:latin typeface="Times New Roman" pitchFamily="18" charset="0"/>
                <a:cs typeface="Times New Roman" pitchFamily="18" charset="0"/>
              </a:rPr>
              <a:t>Tarasova</a:t>
            </a:r>
            <a:r>
              <a:rPr lang="en-US" sz="31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1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7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7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1" name="TextBox 2"/>
          <p:cNvSpPr txBox="1">
            <a:spLocks noChangeArrowheads="1"/>
          </p:cNvSpPr>
          <p:nvPr/>
        </p:nvSpPr>
        <p:spPr bwMode="auto">
          <a:xfrm>
            <a:off x="0" y="5805488"/>
            <a:ext cx="9144000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ru-RU" sz="2400" dirty="0" smtClean="0">
                <a:latin typeface="Times New Roman" pitchFamily="18" charset="0"/>
                <a:cs typeface="Times New Roman" pitchFamily="18" charset="0"/>
              </a:rPr>
              <a:t>Syktyvkar</a:t>
            </a: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altLang="ru-RU" sz="24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altLang="ru-RU" sz="2400" dirty="0" smtClean="0">
                <a:latin typeface="Times New Roman" pitchFamily="18" charset="0"/>
                <a:cs typeface="Times New Roman" pitchFamily="18" charset="0"/>
              </a:rPr>
              <a:t>2019</a:t>
            </a:r>
            <a:endParaRPr lang="ru-RU" alt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52" name="TextBox 3"/>
          <p:cNvSpPr txBox="1">
            <a:spLocks noChangeArrowheads="1"/>
          </p:cNvSpPr>
          <p:nvPr/>
        </p:nvSpPr>
        <p:spPr bwMode="auto">
          <a:xfrm>
            <a:off x="1043608" y="404813"/>
            <a:ext cx="727280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Petrozavodsk State</a:t>
            </a:r>
            <a:r>
              <a:rPr lang="ru-RU" sz="2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University</a:t>
            </a:r>
            <a:endParaRPr lang="ru-RU" altLang="ru-RU" sz="280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6" name="Picture 2" descr="C:\Users\Анна\Desktop\1474459744_logo2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1763688" cy="1794642"/>
          </a:xfrm>
          <a:prstGeom prst="rect">
            <a:avLst/>
          </a:prstGeom>
          <a:noFill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Number of </a:t>
            </a:r>
            <a:r>
              <a:rPr lang="en-US" sz="2800" b="1" i="1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Lobaria</a:t>
            </a:r>
            <a:r>
              <a:rPr lang="en-US" sz="2800" b="1" i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pulmonaria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thalli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in research areas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z="1600" b="1" smtClean="0">
                <a:solidFill>
                  <a:schemeClr val="tx1"/>
                </a:solidFill>
              </a:rPr>
              <a:pPr/>
              <a:t>10</a:t>
            </a:fld>
            <a:endParaRPr lang="ru-RU" sz="1600" b="1" dirty="0">
              <a:solidFill>
                <a:schemeClr val="tx1"/>
              </a:solidFill>
            </a:endParaRPr>
          </a:p>
        </p:txBody>
      </p:sp>
      <p:pic>
        <p:nvPicPr>
          <p:cNvPr id="1028" name="Picture 4" descr="D:\мониторинг_лобария_2019\рис_мониторинг_лоб\Число талломов 2012 и 20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988840"/>
            <a:ext cx="6168845" cy="3816424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2411760" y="5301208"/>
            <a:ext cx="496855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Petrozavodsk    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Zaozersky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Kivach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1547664" y="1988840"/>
            <a:ext cx="19442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number of thalli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00298" y="4429132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2012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214810" y="3643314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2012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5929322" y="2928934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2012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214678" y="4357694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2016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929190" y="3643314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2016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6643702" y="2285992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2016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G:\мониторинг_лобария_2019\рис_мониторинг_лоб\Число мертвых и живых талломов_уменьшил.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5" y="1406825"/>
            <a:ext cx="6665889" cy="4110407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642918"/>
            <a:ext cx="8229600" cy="582594"/>
          </a:xfrm>
        </p:spPr>
        <p:txBody>
          <a:bodyPr>
            <a:normAutofit fontScale="90000"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Number of  </a:t>
            </a:r>
            <a:r>
              <a:rPr lang="en-US" sz="2800" b="1" i="1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Lobaria</a:t>
            </a:r>
            <a:r>
              <a:rPr lang="en-US" sz="2800" b="1" i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pulmonaria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thalli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800" b="1" dirty="0" smtClean="0">
                <a:latin typeface="Times New Roman" pitchFamily="18" charset="0"/>
                <a:cs typeface="Times New Roman" pitchFamily="18" charset="0"/>
              </a:rPr>
            </a:b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z="1600" b="1" smtClean="0">
                <a:solidFill>
                  <a:schemeClr val="tx1"/>
                </a:solidFill>
              </a:rPr>
              <a:pPr/>
              <a:t>11</a:t>
            </a:fld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47664" y="1484784"/>
            <a:ext cx="194421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number of thalli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23728" y="5013176"/>
            <a:ext cx="576064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Petrozavodsk    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Zaozersky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Kivach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411760" y="4365104"/>
            <a:ext cx="633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dead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286248" y="3643314"/>
            <a:ext cx="633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dead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228184" y="3284984"/>
            <a:ext cx="6335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dead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3275856" y="4149080"/>
            <a:ext cx="6270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new 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5220072" y="3717032"/>
            <a:ext cx="6270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new 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7000892" y="2143116"/>
            <a:ext cx="62709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new </a:t>
            </a:r>
            <a:endParaRPr lang="ru-RU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The ontogenetic spectrum of </a:t>
            </a:r>
            <a:r>
              <a:rPr lang="en-US" sz="2800" b="1" i="1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Lobaria</a:t>
            </a:r>
            <a:r>
              <a:rPr lang="en-US" sz="2800" b="1" i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pulmonaria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coenopopulations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Petrozavodsk</a:t>
            </a:r>
            <a:endParaRPr lang="ru-RU" sz="2800" u="sng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z="1600" b="1" smtClean="0">
                <a:solidFill>
                  <a:schemeClr val="tx1"/>
                </a:solidFill>
              </a:rPr>
              <a:pPr/>
              <a:t>12</a:t>
            </a:fld>
            <a:endParaRPr lang="ru-RU" sz="1600" b="1" dirty="0">
              <a:solidFill>
                <a:schemeClr val="tx1"/>
              </a:solidFill>
            </a:endParaRPr>
          </a:p>
        </p:txBody>
      </p:sp>
      <p:pic>
        <p:nvPicPr>
          <p:cNvPr id="2050" name="Picture 2" descr="D:\мониторинг_лобария_2019\рис_мониторинг_лоб\отнтогенез_петрго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1556792"/>
            <a:ext cx="6270854" cy="3866815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3059832" y="5373216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Stages of ontogenesis: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5536" y="5805264"/>
            <a:ext cx="8208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v1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virgin, v2a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virgin 2a, v2b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virgin 2b, v2c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virgin 2c,</a:t>
            </a:r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g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generative,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ss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sub-senile, s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senile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500298" y="2000240"/>
            <a:ext cx="4326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black column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2012; gray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column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2016 </a:t>
            </a:r>
            <a:endParaRPr lang="ru-RU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1143000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The ontogenetic spectrum of </a:t>
            </a:r>
            <a:r>
              <a:rPr lang="en-US" sz="2800" b="1" i="1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Lobaria</a:t>
            </a:r>
            <a:r>
              <a:rPr lang="en-US" sz="2800" b="1" i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pulmonaria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coenopopulations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 in </a:t>
            </a:r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Zaozersky</a:t>
            </a:r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Reserve</a:t>
            </a:r>
            <a:endParaRPr lang="ru-RU" sz="2800" u="sng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z="1600" b="1" smtClean="0">
                <a:solidFill>
                  <a:schemeClr val="tx1"/>
                </a:solidFill>
              </a:rPr>
              <a:pPr/>
              <a:t>13</a:t>
            </a:fld>
            <a:endParaRPr lang="ru-RU" sz="1600" b="1" dirty="0">
              <a:solidFill>
                <a:schemeClr val="tx1"/>
              </a:solidFill>
            </a:endParaRPr>
          </a:p>
        </p:txBody>
      </p:sp>
      <p:pic>
        <p:nvPicPr>
          <p:cNvPr id="3074" name="Picture 2" descr="D:\мониторинг_лобария_2019\рис_мониторинг_лоб\отнтогенез_заказник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412776"/>
            <a:ext cx="6336704" cy="3904433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555776" y="1628800"/>
            <a:ext cx="4326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black column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2012; gray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column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2016 </a:t>
            </a:r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3059832" y="5229200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Stages of ontogenesis: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5536" y="5805264"/>
            <a:ext cx="8208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v1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virgin, v2a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virgin 2a, v2b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virgin 2b, v2c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virgin 2c, </a:t>
            </a:r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g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generative,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ss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sub-senile, s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senile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Zaozersky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Reserve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04248" y="6237312"/>
            <a:ext cx="2133600" cy="365125"/>
          </a:xfrm>
        </p:spPr>
        <p:txBody>
          <a:bodyPr/>
          <a:lstStyle/>
          <a:p>
            <a:fld id="{725C68B6-61C2-468F-89AB-4B9F7531AA68}" type="slidenum">
              <a:rPr lang="ru-RU" sz="1600" b="1" smtClean="0">
                <a:solidFill>
                  <a:schemeClr val="tx1"/>
                </a:solidFill>
              </a:rPr>
              <a:pPr/>
              <a:t>14</a:t>
            </a:fld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87624" y="908720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2012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96136" y="980728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2016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9552" y="5373216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virgin 2a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thallus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04048" y="5661248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sub-senile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трелка вправо 17"/>
          <p:cNvSpPr/>
          <p:nvPr/>
        </p:nvSpPr>
        <p:spPr>
          <a:xfrm>
            <a:off x="4067944" y="2996952"/>
            <a:ext cx="720080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2505" t="7167" r="14706"/>
          <a:stretch>
            <a:fillRect/>
          </a:stretch>
        </p:blipFill>
        <p:spPr bwMode="auto">
          <a:xfrm>
            <a:off x="539552" y="1772816"/>
            <a:ext cx="3312368" cy="31683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 t="632" b="8681"/>
          <a:stretch>
            <a:fillRect/>
          </a:stretch>
        </p:blipFill>
        <p:spPr bwMode="auto">
          <a:xfrm>
            <a:off x="5004048" y="1484784"/>
            <a:ext cx="3394472" cy="41044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Прямоугольник 10"/>
          <p:cNvSpPr/>
          <p:nvPr/>
        </p:nvSpPr>
        <p:spPr>
          <a:xfrm>
            <a:off x="7215206" y="5643578"/>
            <a:ext cx="8515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thallus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57158" y="0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Zaozersky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Reserve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04248" y="6237312"/>
            <a:ext cx="2133600" cy="365125"/>
          </a:xfrm>
        </p:spPr>
        <p:txBody>
          <a:bodyPr/>
          <a:lstStyle/>
          <a:p>
            <a:fld id="{725C68B6-61C2-468F-89AB-4B9F7531AA68}" type="slidenum">
              <a:rPr lang="ru-RU" sz="1600" b="1" smtClean="0">
                <a:solidFill>
                  <a:schemeClr val="tx1"/>
                </a:solidFill>
              </a:rPr>
              <a:pPr/>
              <a:t>15</a:t>
            </a:fld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4414" y="785794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2012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429256" y="785794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2016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14282" y="5286388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sub-senile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thallus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Стрелка вправо 17"/>
          <p:cNvSpPr/>
          <p:nvPr/>
        </p:nvSpPr>
        <p:spPr>
          <a:xfrm>
            <a:off x="4139952" y="2996952"/>
            <a:ext cx="720080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8784" r="16807"/>
          <a:stretch>
            <a:fillRect/>
          </a:stretch>
        </p:blipFill>
        <p:spPr bwMode="auto">
          <a:xfrm>
            <a:off x="395536" y="1484784"/>
            <a:ext cx="3600400" cy="362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/>
          <a:srcRect t="6996" b="15045"/>
          <a:stretch>
            <a:fillRect/>
          </a:stretch>
        </p:blipFill>
        <p:spPr bwMode="auto">
          <a:xfrm>
            <a:off x="4932040" y="1484784"/>
            <a:ext cx="3394472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4" cstate="print"/>
          <a:srcRect l="22555" t="19724" r="33817" b="31054"/>
          <a:stretch>
            <a:fillRect/>
          </a:stretch>
        </p:blipFill>
        <p:spPr bwMode="auto">
          <a:xfrm>
            <a:off x="6876256" y="4437112"/>
            <a:ext cx="1872208" cy="15841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4788024" y="5301208"/>
            <a:ext cx="21414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generative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thallus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The ontogenetic spectrum of </a:t>
            </a:r>
            <a:r>
              <a:rPr lang="en-US" sz="2800" b="1" i="1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Lobaria</a:t>
            </a:r>
            <a:r>
              <a:rPr lang="en-US" sz="2800" b="1" i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800" b="1" i="1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pulmonaria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 smtClean="0">
                <a:latin typeface="Times New Roman" pitchFamily="18" charset="0"/>
                <a:cs typeface="Times New Roman" pitchFamily="18" charset="0"/>
              </a:rPr>
              <a:t>coenopopulations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 in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2800" b="1" u="sng" dirty="0" err="1" smtClean="0">
                <a:latin typeface="Times New Roman" pitchFamily="18" charset="0"/>
                <a:cs typeface="Times New Roman" pitchFamily="18" charset="0"/>
              </a:rPr>
              <a:t>Kivach</a:t>
            </a:r>
            <a:r>
              <a:rPr lang="ru-RU" sz="2800" b="1" u="sng" dirty="0" smtClean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en-US" sz="2800" b="1" u="sng" dirty="0" smtClean="0">
                <a:latin typeface="Times New Roman" pitchFamily="18" charset="0"/>
                <a:cs typeface="Times New Roman" pitchFamily="18" charset="0"/>
              </a:rPr>
              <a:t>Reserve</a:t>
            </a:r>
            <a:endParaRPr lang="ru-RU" sz="2800" u="sng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z="1600" b="1" smtClean="0">
                <a:solidFill>
                  <a:schemeClr val="tx1"/>
                </a:solidFill>
              </a:rPr>
              <a:pPr/>
              <a:t>16</a:t>
            </a:fld>
            <a:endParaRPr lang="ru-RU" sz="1600" b="1" dirty="0">
              <a:solidFill>
                <a:schemeClr val="tx1"/>
              </a:solidFill>
            </a:endParaRPr>
          </a:p>
        </p:txBody>
      </p:sp>
      <p:pic>
        <p:nvPicPr>
          <p:cNvPr id="4098" name="Picture 2" descr="D:\мониторинг_лобария_2019\рис_мониторинг_лоб\отнтогенез_заповедник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412776"/>
            <a:ext cx="6717119" cy="4038598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2555776" y="1628800"/>
            <a:ext cx="432682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black column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2012; gray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column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2016 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3059832" y="5229200"/>
            <a:ext cx="35283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Stages of ontogenesis: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95536" y="5805264"/>
            <a:ext cx="8208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v1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virgin, v2a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virgin 2a, v2b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virgin 2b, v2c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virgin 2c, </a:t>
            </a:r>
            <a:endParaRPr lang="ru-RU" sz="2400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g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generative,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ss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sub-senile, s </a:t>
            </a:r>
            <a:r>
              <a:rPr lang="ru-RU" sz="2400" b="1" i="1" dirty="0" smtClean="0">
                <a:latin typeface="Times New Roman" pitchFamily="18" charset="0"/>
                <a:cs typeface="Times New Roman" pitchFamily="18" charset="0"/>
              </a:rPr>
              <a:t>–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senile</a:t>
            </a:r>
            <a:endParaRPr lang="ru-RU" sz="2400" b="1" i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Kivach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Reserve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04248" y="6237312"/>
            <a:ext cx="2133600" cy="365125"/>
          </a:xfrm>
        </p:spPr>
        <p:txBody>
          <a:bodyPr/>
          <a:lstStyle/>
          <a:p>
            <a:fld id="{725C68B6-61C2-468F-89AB-4B9F7531AA68}" type="slidenum">
              <a:rPr lang="ru-RU" sz="1600" b="1" smtClean="0">
                <a:solidFill>
                  <a:schemeClr val="tx1"/>
                </a:solidFill>
              </a:rPr>
              <a:pPr/>
              <a:t>17</a:t>
            </a:fld>
            <a:endParaRPr lang="ru-RU" sz="1600" b="1" dirty="0">
              <a:solidFill>
                <a:schemeClr val="tx1"/>
              </a:solidFill>
            </a:endParaRPr>
          </a:p>
        </p:txBody>
      </p:sp>
      <p:pic>
        <p:nvPicPr>
          <p:cNvPr id="2051" name="Picture 3" descr="C:\Users\Анна\Desktop\кивач-12 2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2041"/>
          <a:stretch>
            <a:fillRect/>
          </a:stretch>
        </p:blipFill>
        <p:spPr bwMode="auto">
          <a:xfrm>
            <a:off x="428596" y="1643050"/>
            <a:ext cx="3500462" cy="4572032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000100" y="1214422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2012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29322" y="1142984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2016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57158" y="6286520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12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thalli,  total area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80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cm</a:t>
            </a:r>
            <a:r>
              <a:rPr lang="ru-RU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00628" y="6211669"/>
            <a:ext cx="37119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one functional individual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, </a:t>
            </a:r>
            <a:endParaRPr lang="en-US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total area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338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cm</a:t>
            </a:r>
            <a:r>
              <a:rPr lang="ru-RU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 cstate="print"/>
          <a:srcRect b="2893"/>
          <a:stretch>
            <a:fillRect/>
          </a:stretch>
        </p:blipFill>
        <p:spPr bwMode="auto">
          <a:xfrm>
            <a:off x="5429256" y="1643049"/>
            <a:ext cx="3214710" cy="45720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Прямоугольник 11"/>
          <p:cNvSpPr/>
          <p:nvPr/>
        </p:nvSpPr>
        <p:spPr>
          <a:xfrm>
            <a:off x="2571736" y="714356"/>
            <a:ext cx="47580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The thalli on  trunk of</a:t>
            </a:r>
            <a:r>
              <a:rPr lang="en-US" sz="2400" b="1" i="1" dirty="0" smtClean="0">
                <a:latin typeface="Times New Roman" pitchFamily="18" charset="0"/>
                <a:cs typeface="Times New Roman" pitchFamily="18" charset="0"/>
              </a:rPr>
              <a:t> Salix </a:t>
            </a:r>
            <a:r>
              <a:rPr lang="en-US" sz="2400" b="1" i="1" dirty="0" err="1" smtClean="0">
                <a:latin typeface="Times New Roman" pitchFamily="18" charset="0"/>
                <a:cs typeface="Times New Roman" pitchFamily="18" charset="0"/>
              </a:rPr>
              <a:t>caprea</a:t>
            </a:r>
            <a:endParaRPr lang="ru-RU" sz="2400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Kivach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Reserve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04248" y="6237312"/>
            <a:ext cx="2133600" cy="365125"/>
          </a:xfrm>
        </p:spPr>
        <p:txBody>
          <a:bodyPr/>
          <a:lstStyle/>
          <a:p>
            <a:fld id="{725C68B6-61C2-468F-89AB-4B9F7531AA68}" type="slidenum">
              <a:rPr lang="ru-RU" sz="1600" b="1" smtClean="0">
                <a:solidFill>
                  <a:schemeClr val="tx1"/>
                </a:solidFill>
              </a:rPr>
              <a:pPr/>
              <a:t>18</a:t>
            </a:fld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1600" y="836712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2012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220072" y="908720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2016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51520" y="5373216"/>
            <a:ext cx="38164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thallus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area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587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cm</a:t>
            </a:r>
            <a:r>
              <a:rPr lang="ru-RU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baseline="30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;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sub-senile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88024" y="6237312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thallus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area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806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cm</a:t>
            </a:r>
            <a:r>
              <a:rPr lang="ru-RU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b="1" baseline="30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;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generative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9247" t="11137" r="23361" b="55452"/>
          <a:stretch>
            <a:fillRect/>
          </a:stretch>
        </p:blipFill>
        <p:spPr bwMode="auto">
          <a:xfrm>
            <a:off x="323528" y="1700808"/>
            <a:ext cx="3600400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8024" y="1340768"/>
            <a:ext cx="2970330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Стрелка вправо 12"/>
          <p:cNvSpPr/>
          <p:nvPr/>
        </p:nvSpPr>
        <p:spPr>
          <a:xfrm>
            <a:off x="3995936" y="3284984"/>
            <a:ext cx="720080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4" cstate="print"/>
          <a:srcRect l="18976" t="18133" r="29715" b="26182"/>
          <a:stretch>
            <a:fillRect/>
          </a:stretch>
        </p:blipFill>
        <p:spPr bwMode="auto">
          <a:xfrm>
            <a:off x="6660232" y="4365104"/>
            <a:ext cx="2195736" cy="17872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72008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The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Kivach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Reserve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6804248" y="6237312"/>
            <a:ext cx="2133600" cy="365125"/>
          </a:xfrm>
        </p:spPr>
        <p:txBody>
          <a:bodyPr/>
          <a:lstStyle/>
          <a:p>
            <a:fld id="{725C68B6-61C2-468F-89AB-4B9F7531AA68}" type="slidenum">
              <a:rPr lang="ru-RU" sz="1600" b="1" smtClean="0">
                <a:solidFill>
                  <a:schemeClr val="tx1"/>
                </a:solidFill>
              </a:rPr>
              <a:pPr/>
              <a:t>19</a:t>
            </a:fld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87624" y="908720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2012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96136" y="908720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2016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39552" y="5373216"/>
            <a:ext cx="35283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Virgin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thalli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48064" y="5373216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dead thalli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23749" t="13360" r="14202"/>
          <a:stretch>
            <a:fillRect/>
          </a:stretch>
        </p:blipFill>
        <p:spPr bwMode="auto">
          <a:xfrm>
            <a:off x="395536" y="1484784"/>
            <a:ext cx="3400617" cy="35612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Стрелка вправо 17"/>
          <p:cNvSpPr/>
          <p:nvPr/>
        </p:nvSpPr>
        <p:spPr>
          <a:xfrm>
            <a:off x="3995936" y="2996952"/>
            <a:ext cx="720080" cy="4320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3" cstate="print"/>
          <a:srcRect l="13009" r="47614" b="58634"/>
          <a:stretch>
            <a:fillRect/>
          </a:stretch>
        </p:blipFill>
        <p:spPr bwMode="auto">
          <a:xfrm>
            <a:off x="4788024" y="1628800"/>
            <a:ext cx="3929975" cy="3096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7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1628800"/>
            <a:ext cx="4427537" cy="4392612"/>
          </a:xfrm>
        </p:spPr>
        <p:txBody>
          <a:bodyPr rtlCol="0">
            <a:normAutofit/>
          </a:bodyPr>
          <a:lstStyle/>
          <a:p>
            <a:pPr marL="274320" indent="-274320" algn="just">
              <a:lnSpc>
                <a:spcPct val="120000"/>
              </a:lnSpc>
              <a:buClr>
                <a:schemeClr val="accent3"/>
              </a:buClr>
              <a:buNone/>
              <a:defRPr/>
            </a:pPr>
            <a:r>
              <a:rPr lang="ru-RU" sz="2800" i="1" dirty="0" smtClean="0"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20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Lobaria </a:t>
            </a:r>
            <a:r>
              <a:rPr lang="en-US" sz="20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pulmonaria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.) </a:t>
            </a:r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Hoffm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74320" indent="-274320" algn="just">
              <a:lnSpc>
                <a:spcPct val="120000"/>
              </a:lnSpc>
              <a:buClr>
                <a:schemeClr val="accent3"/>
              </a:buClr>
              <a:defRPr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large epiphytic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cyanolichen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which widespread in the </a:t>
            </a:r>
            <a:r>
              <a:rPr lang="en-US" sz="20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Holarctic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and beyond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it;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274320" indent="-274320" algn="just">
              <a:lnSpc>
                <a:spcPct val="120000"/>
              </a:lnSpc>
              <a:buClr>
                <a:schemeClr val="accent3"/>
              </a:buClr>
              <a:defRPr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extremely sensitive to any type of anthropogenic impact;</a:t>
            </a:r>
          </a:p>
          <a:p>
            <a:pPr marL="274320" indent="-274320" algn="just">
              <a:lnSpc>
                <a:spcPct val="120000"/>
              </a:lnSpc>
              <a:buClr>
                <a:schemeClr val="accent3"/>
              </a:buClr>
              <a:defRPr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in temperate climates is related to old-growth forests;</a:t>
            </a:r>
          </a:p>
          <a:p>
            <a:pPr marL="274320" indent="-274320" algn="just">
              <a:lnSpc>
                <a:spcPct val="120000"/>
              </a:lnSpc>
              <a:buClr>
                <a:schemeClr val="accent3"/>
              </a:buClr>
              <a:defRPr/>
            </a:pP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regarded as indicator of ecological continuity of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habitat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274320" indent="-274320" algn="just" eaLnBrk="1" fontAlgn="auto" hangingPunct="1">
              <a:spcAft>
                <a:spcPts val="0"/>
              </a:spcAft>
              <a:buClr>
                <a:schemeClr val="accent3"/>
              </a:buClr>
              <a:buFont typeface="Wingdings 2"/>
              <a:buNone/>
              <a:defRPr/>
            </a:pPr>
            <a:endParaRPr lang="ru-RU" sz="2900" dirty="0">
              <a:latin typeface="Arial" charset="0"/>
            </a:endParaRPr>
          </a:p>
        </p:txBody>
      </p:sp>
      <p:sp>
        <p:nvSpPr>
          <p:cNvPr id="3075" name="Номер слайда 7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2E9B1085-57F2-45CE-AA75-114BC1885514}" type="slidenum">
              <a:rPr lang="ru-RU" altLang="ru-RU" sz="1600" b="1" smtClean="0">
                <a:solidFill>
                  <a:schemeClr val="tx1"/>
                </a:solidFill>
              </a:rPr>
              <a:pPr>
                <a:defRPr/>
              </a:pPr>
              <a:t>2</a:t>
            </a:fld>
            <a:endParaRPr lang="ru-RU" altLang="ru-RU" sz="1600" b="1" smtClean="0">
              <a:solidFill>
                <a:schemeClr val="tx1"/>
              </a:solidFill>
            </a:endParaRPr>
          </a:p>
        </p:txBody>
      </p:sp>
      <p:pic>
        <p:nvPicPr>
          <p:cNvPr id="3076" name="Picture 6" descr="C:\Users\роман\Desktop\кивач-12 01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59338" y="1844675"/>
            <a:ext cx="3960812" cy="3351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77" name="Заголовок 1"/>
          <p:cNvSpPr>
            <a:spLocks noGrp="1"/>
          </p:cNvSpPr>
          <p:nvPr>
            <p:ph type="title"/>
          </p:nvPr>
        </p:nvSpPr>
        <p:spPr>
          <a:xfrm>
            <a:off x="395288" y="333375"/>
            <a:ext cx="8280400" cy="936625"/>
          </a:xfrm>
        </p:spPr>
        <p:txBody>
          <a:bodyPr/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The relevance of research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The average area of thalli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in research areas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z="1600" b="1" smtClean="0">
                <a:solidFill>
                  <a:schemeClr val="tx1"/>
                </a:solidFill>
              </a:rPr>
              <a:pPr/>
              <a:t>20</a:t>
            </a:fld>
            <a:endParaRPr lang="ru-RU" sz="1600" b="1" dirty="0">
              <a:solidFill>
                <a:schemeClr val="tx1"/>
              </a:solidFill>
            </a:endParaRPr>
          </a:p>
        </p:txBody>
      </p:sp>
      <p:pic>
        <p:nvPicPr>
          <p:cNvPr id="5122" name="Picture 2" descr="D:\мониторинг_лобария_2019\рис_мониторинг_лоб\площадь_2012_20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74904" y="1628800"/>
            <a:ext cx="6101493" cy="376238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2339752" y="5013176"/>
            <a:ext cx="50405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Petrozavodsk    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Zaozersky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Kivach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1619672" y="1700808"/>
            <a:ext cx="57606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cm</a:t>
            </a:r>
            <a:r>
              <a:rPr lang="ru-RU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75856" y="2636912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2016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4932040" y="2924944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2016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6660232" y="3356992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2016</a:t>
            </a:r>
            <a:endParaRPr lang="ru-RU" dirty="0"/>
          </a:p>
        </p:txBody>
      </p:sp>
      <p:sp>
        <p:nvSpPr>
          <p:cNvPr id="14" name="Прямоугольник 13"/>
          <p:cNvSpPr/>
          <p:nvPr/>
        </p:nvSpPr>
        <p:spPr>
          <a:xfrm>
            <a:off x="2483768" y="2060848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2012</a:t>
            </a:r>
            <a:endParaRPr lang="ru-RU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4139952" y="3429000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2012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5868144" y="3068960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2012</a:t>
            </a:r>
            <a:endParaRPr lang="ru-RU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68346"/>
          </a:xfrm>
        </p:spPr>
        <p:txBody>
          <a:bodyPr>
            <a:noAutofit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The area of necrosis of thalli</a:t>
            </a:r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in research areas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z="1600" b="1" smtClean="0">
                <a:solidFill>
                  <a:schemeClr val="tx1"/>
                </a:solidFill>
              </a:rPr>
              <a:pPr/>
              <a:t>21</a:t>
            </a:fld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899592" y="5949280"/>
            <a:ext cx="76328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Note: white column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2012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F=13,32***); gray column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2016 (F=16,41***)</a:t>
            </a:r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0" name="Picture 2" descr="G:\мониторинг_лобария_2019\рис_мониторинг_лоб\Объед_площ_некроза_без_фишера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556792"/>
            <a:ext cx="6403864" cy="4036374"/>
          </a:xfrm>
          <a:prstGeom prst="rect">
            <a:avLst/>
          </a:prstGeom>
          <a:noFill/>
        </p:spPr>
      </p:pic>
      <p:sp>
        <p:nvSpPr>
          <p:cNvPr id="14" name="TextBox 13"/>
          <p:cNvSpPr txBox="1"/>
          <p:nvPr/>
        </p:nvSpPr>
        <p:spPr>
          <a:xfrm>
            <a:off x="2123728" y="5085184"/>
            <a:ext cx="532859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Petrozavodsk     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Zaozersky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                </a:t>
            </a:r>
            <a:r>
              <a:rPr lang="en-US" b="1" dirty="0" err="1" smtClean="0">
                <a:latin typeface="Times New Roman" pitchFamily="18" charset="0"/>
                <a:cs typeface="Times New Roman" pitchFamily="18" charset="0"/>
              </a:rPr>
              <a:t>Kivach</a:t>
            </a:r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1547664" y="1700808"/>
            <a:ext cx="576064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cm</a:t>
            </a:r>
            <a:r>
              <a:rPr lang="ru-RU" b="1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067944" y="3501008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2012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059832" y="2852936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2016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267744" y="2060848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2012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6012160" y="3717032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2012</a:t>
            </a:r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4860032" y="3356992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2016</a:t>
            </a:r>
            <a:endParaRPr lang="ru-RU" dirty="0"/>
          </a:p>
        </p:txBody>
      </p:sp>
      <p:sp>
        <p:nvSpPr>
          <p:cNvPr id="16" name="Прямоугольник 15"/>
          <p:cNvSpPr/>
          <p:nvPr/>
        </p:nvSpPr>
        <p:spPr>
          <a:xfrm>
            <a:off x="6804248" y="3933056"/>
            <a:ext cx="6463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2016</a:t>
            </a:r>
            <a:endParaRPr lang="ru-RU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625" y="404664"/>
            <a:ext cx="8229600" cy="576064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sz="3600" b="1" dirty="0" smtClean="0">
                <a:latin typeface="Times New Roman" panose="02020603050405020304" pitchFamily="18" charset="0"/>
                <a:cs typeface="Times New Roman" pitchFamily="18" charset="0"/>
              </a:rPr>
              <a:t>Conclusions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itchFamily="18" charset="0"/>
              </a:rPr>
              <a:t/>
            </a:r>
            <a:br>
              <a:rPr lang="ru-RU" sz="3600" b="1" dirty="0" smtClean="0">
                <a:latin typeface="Times New Roman" panose="02020603050405020304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latin typeface="+mn-lt"/>
              </a:rPr>
              <a:t> </a:t>
            </a:r>
            <a:endParaRPr lang="ru-RU" dirty="0">
              <a:latin typeface="+mn-lt"/>
            </a:endParaRPr>
          </a:p>
        </p:txBody>
      </p:sp>
      <p:sp>
        <p:nvSpPr>
          <p:cNvPr id="15363" name="Содержимое 2"/>
          <p:cNvSpPr>
            <a:spLocks noGrp="1"/>
          </p:cNvSpPr>
          <p:nvPr>
            <p:ph idx="1"/>
          </p:nvPr>
        </p:nvSpPr>
        <p:spPr>
          <a:xfrm>
            <a:off x="179388" y="692695"/>
            <a:ext cx="8713787" cy="5831929"/>
          </a:xfrm>
        </p:spPr>
        <p:txBody>
          <a:bodyPr>
            <a:normAutofit/>
          </a:bodyPr>
          <a:lstStyle/>
          <a:p>
            <a:pPr algn="just">
              <a:tabLst>
                <a:tab pos="0" algn="l"/>
              </a:tabLst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According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to results of long-term monitoring (4-yrs) of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Lobaria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pumonaria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coenopopuations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are characterized by a high degree of dynamism associated with the processes of growth, development and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reproduction;</a:t>
            </a:r>
          </a:p>
          <a:p>
            <a:pPr algn="just">
              <a:buNone/>
            </a:pP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undisturbed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forest communities (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Kivach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Reserve)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Lobaria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pulmonaria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coenopopuations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have parameters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of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normal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population (presence of all ontogenetic stages, prevalence of young thalli,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appearing high amount of new individuals);</a:t>
            </a: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in forest communities with weak anthropogenic load (“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Zaozersky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Reserve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Lobaria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pulmonaria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coenopopuations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are 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getting old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presence of all ontogenetic stages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but proportion of young thalli decrease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more thalli die than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appeared);</a:t>
            </a: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in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the city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forest communities with middle level of impact,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significant changes in the ontogenetic spectrum of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Lobaria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pulmonaria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coenopopulations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were not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recorded (</a:t>
            </a:r>
            <a:r>
              <a:rPr lang="en-US" sz="2000" b="1" dirty="0" smtClean="0">
                <a:latin typeface="Times New Roman" pitchFamily="18" charset="0"/>
                <a:cs typeface="Times New Roman" pitchFamily="18" charset="0"/>
              </a:rPr>
              <a:t>regressive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incomplete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spectrum, with a predominance of old thalli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).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060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8388350" y="6308725"/>
            <a:ext cx="512763" cy="357188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9D15ACB6-3A2E-4784-AD88-24ACBF790601}" type="slidenum">
              <a:rPr lang="ru-RU" altLang="ru-RU" sz="1600" b="1" smtClean="0">
                <a:solidFill>
                  <a:schemeClr val="tx1"/>
                </a:solidFill>
              </a:rPr>
              <a:pPr>
                <a:defRPr/>
              </a:pPr>
              <a:t>22</a:t>
            </a:fld>
            <a:endParaRPr lang="ru-RU" altLang="ru-RU" sz="1600" b="1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5" descr="F:\Практика 2012\2012-06-24 кивач-12\кивач-12 227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28662" y="5143512"/>
            <a:ext cx="7772400" cy="792163"/>
          </a:xfrm>
        </p:spPr>
        <p:txBody>
          <a:bodyPr rtlCol="0">
            <a:normAutofit/>
            <a:sp3d prstMaterial="flat"/>
          </a:bodyPr>
          <a:lstStyle/>
          <a:p>
            <a:pPr algn="ctr">
              <a:defRPr/>
            </a:pPr>
            <a:r>
              <a:rPr lang="en-US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Thanks for attention</a:t>
            </a:r>
            <a:r>
              <a:rPr lang="ru-RU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!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3"/>
          <p:cNvSpPr txBox="1">
            <a:spLocks noChangeArrowheads="1"/>
          </p:cNvSpPr>
          <p:nvPr/>
        </p:nvSpPr>
        <p:spPr bwMode="auto">
          <a:xfrm>
            <a:off x="-92075" y="1355725"/>
            <a:ext cx="1841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/>
          </a:p>
        </p:txBody>
      </p:sp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0" y="1341438"/>
            <a:ext cx="184150" cy="36671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ru-RU" altLang="ru-RU"/>
          </a:p>
        </p:txBody>
      </p:sp>
      <p:sp>
        <p:nvSpPr>
          <p:cNvPr id="274440" name="Rectangle 8"/>
          <p:cNvSpPr>
            <a:spLocks noGrp="1" noChangeArrowheads="1"/>
          </p:cNvSpPr>
          <p:nvPr>
            <p:ph idx="1"/>
          </p:nvPr>
        </p:nvSpPr>
        <p:spPr>
          <a:xfrm>
            <a:off x="0" y="1214422"/>
            <a:ext cx="9001155" cy="4392612"/>
          </a:xfrm>
        </p:spPr>
        <p:txBody>
          <a:bodyPr rtlCol="0">
            <a:normAutofit fontScale="47500" lnSpcReduction="20000"/>
          </a:bodyPr>
          <a:lstStyle/>
          <a:p>
            <a:pPr algn="just">
              <a:lnSpc>
                <a:spcPct val="120000"/>
              </a:lnSpc>
              <a:buFont typeface="Arial" charset="0"/>
              <a:buNone/>
              <a:defRPr/>
            </a:pPr>
            <a:r>
              <a:rPr lang="ru-RU" sz="42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	</a:t>
            </a:r>
            <a:r>
              <a:rPr lang="en-US" sz="65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The aim:</a:t>
            </a:r>
            <a:r>
              <a:rPr lang="ru-RU" sz="6500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endParaRPr lang="en-US" sz="6500" dirty="0" smtClean="0"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indent="12700" algn="just">
              <a:lnSpc>
                <a:spcPct val="120000"/>
              </a:lnSpc>
              <a:buFont typeface="Arial" charset="0"/>
              <a:buNone/>
              <a:defRPr/>
            </a:pPr>
            <a:r>
              <a:rPr lang="en-US" sz="6500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to study of the long-term dynamics of </a:t>
            </a:r>
            <a:r>
              <a:rPr lang="en-US" sz="6500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coenotic</a:t>
            </a:r>
            <a:r>
              <a:rPr lang="en-US" sz="6500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populations of </a:t>
            </a:r>
            <a:r>
              <a:rPr lang="en-US" sz="6500" i="1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Lobaria</a:t>
            </a:r>
            <a:r>
              <a:rPr lang="en-US" sz="6500" i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pulmonaria </a:t>
            </a:r>
            <a:r>
              <a:rPr lang="en-US" sz="6500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in forest communities of Karelia with different anthropogenic load.</a:t>
            </a:r>
            <a:endParaRPr lang="ru-RU" sz="6500" dirty="0" smtClean="0"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algn="just">
              <a:lnSpc>
                <a:spcPct val="120000"/>
              </a:lnSpc>
              <a:buFont typeface="Arial" charset="0"/>
              <a:buNone/>
              <a:defRPr/>
            </a:pPr>
            <a:endParaRPr lang="ru-RU" sz="7600" dirty="0" smtClean="0"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algn="just">
              <a:lnSpc>
                <a:spcPct val="120000"/>
              </a:lnSpc>
              <a:buFont typeface="Arial" charset="0"/>
              <a:buNone/>
              <a:defRPr/>
            </a:pPr>
            <a:r>
              <a:rPr lang="ru-RU" sz="76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	</a:t>
            </a:r>
            <a:endParaRPr lang="ru-RU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 algn="just" eaLnBrk="1" fontAlgn="auto" hangingPunct="1">
              <a:spcAft>
                <a:spcPts val="0"/>
              </a:spcAft>
              <a:buFont typeface="+mj-lt"/>
              <a:buAutoNum type="arabicPeriod"/>
              <a:defRPr/>
            </a:pPr>
            <a:endParaRPr lang="ru-RU" sz="2000" dirty="0" smtClean="0"/>
          </a:p>
          <a:p>
            <a:pPr marL="274320" indent="-274320" eaLnBrk="1" fontAlgn="auto" hangingPunct="1">
              <a:lnSpc>
                <a:spcPct val="80000"/>
              </a:lnSpc>
              <a:spcAft>
                <a:spcPts val="0"/>
              </a:spcAft>
              <a:buClr>
                <a:schemeClr val="accent3"/>
              </a:buClr>
              <a:buFont typeface="Wingdings" pitchFamily="2" charset="2"/>
              <a:buNone/>
              <a:defRPr/>
            </a:pPr>
            <a:endParaRPr lang="ru-RU" sz="1600" b="1" dirty="0">
              <a:latin typeface="Arial" charset="0"/>
            </a:endParaRPr>
          </a:p>
        </p:txBody>
      </p:sp>
      <p:sp>
        <p:nvSpPr>
          <p:cNvPr id="4101" name="Номер слайда 7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E90827DB-88E4-48A7-80FD-F0330BD225E2}" type="slidenum">
              <a:rPr lang="ru-RU" altLang="ru-RU" sz="1600" b="1" smtClean="0">
                <a:solidFill>
                  <a:schemeClr val="tx1"/>
                </a:solidFill>
              </a:rPr>
              <a:pPr>
                <a:defRPr/>
              </a:pPr>
              <a:t>3</a:t>
            </a:fld>
            <a:endParaRPr lang="ru-RU" altLang="ru-RU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6804248" y="6381328"/>
            <a:ext cx="2133600" cy="365125"/>
          </a:xfr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CB8A1F3C-3EDA-4661-8C99-5B003AB1E8A9}" type="slidenum">
              <a:rPr lang="ru-RU" altLang="ru-RU" sz="1600" b="1" smtClean="0">
                <a:solidFill>
                  <a:schemeClr val="tx1"/>
                </a:solidFill>
              </a:rPr>
              <a:pPr>
                <a:defRPr/>
              </a:pPr>
              <a:t>4</a:t>
            </a:fld>
            <a:endParaRPr lang="ru-RU" altLang="ru-RU" sz="1600" b="1" dirty="0" smtClean="0">
              <a:solidFill>
                <a:schemeClr val="tx1"/>
              </a:solidFill>
            </a:endParaRPr>
          </a:p>
        </p:txBody>
      </p:sp>
      <p:sp>
        <p:nvSpPr>
          <p:cNvPr id="27" name="Заголовок 1"/>
          <p:cNvSpPr txBox="1">
            <a:spLocks/>
          </p:cNvSpPr>
          <p:nvPr/>
        </p:nvSpPr>
        <p:spPr bwMode="auto">
          <a:xfrm>
            <a:off x="468313" y="0"/>
            <a:ext cx="8229600" cy="692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defRPr/>
            </a:pPr>
            <a:r>
              <a:rPr lang="en-US" sz="3200" b="1" dirty="0" smtClean="0">
                <a:latin typeface="Times New Roman" pitchFamily="18" charset="0"/>
                <a:ea typeface="+mj-ea"/>
                <a:cs typeface="Times New Roman" pitchFamily="18" charset="0"/>
              </a:rPr>
              <a:t>The research areas</a:t>
            </a:r>
            <a:endParaRPr lang="ru-RU" sz="3200" b="1" dirty="0">
              <a:latin typeface="Times New Roman" pitchFamily="18" charset="0"/>
              <a:ea typeface="+mj-ea"/>
              <a:cs typeface="Times New Roman" pitchFamily="18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857232"/>
            <a:ext cx="4431436" cy="566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6" name="Picture 7" descr="C:\Users\роман\загрузка\4ff7f600ae1581256c014a71fe962fff_watermarke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64088" y="3429000"/>
            <a:ext cx="3312368" cy="26787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 descr="C:\Users\Пользователь\Desktop\image_59724f5aaec8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364088" y="836712"/>
            <a:ext cx="3267120" cy="2228176"/>
          </a:xfrm>
          <a:prstGeom prst="rect">
            <a:avLst/>
          </a:prstGeom>
          <a:noFill/>
        </p:spPr>
      </p:pic>
      <p:sp>
        <p:nvSpPr>
          <p:cNvPr id="37" name="TextBox 36"/>
          <p:cNvSpPr txBox="1"/>
          <p:nvPr/>
        </p:nvSpPr>
        <p:spPr>
          <a:xfrm>
            <a:off x="5580112" y="3068960"/>
            <a:ext cx="2857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Nature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Reserve 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dirty="0" err="1" smtClean="0">
                <a:latin typeface="Times New Roman" pitchFamily="18" charset="0"/>
                <a:cs typeface="Times New Roman" pitchFamily="18" charset="0"/>
              </a:rPr>
              <a:t>Kivach</a:t>
            </a: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364088" y="6093296"/>
            <a:ext cx="33123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>
                <a:latin typeface="Times New Roman" pitchFamily="18" charset="0"/>
                <a:cs typeface="Times New Roman" pitchFamily="18" charset="0"/>
              </a:rPr>
              <a:t> Petrozavodsk city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979712" y="5805264"/>
            <a:ext cx="18722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Petrozavodsk 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987824" y="4725144"/>
            <a:ext cx="17281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Zaozersky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reserve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923928" y="3789040"/>
            <a:ext cx="936104" cy="523220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Lake Onega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971600" y="1340768"/>
            <a:ext cx="432048" cy="28803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TextBox 9"/>
          <p:cNvSpPr txBox="1"/>
          <p:nvPr/>
        </p:nvSpPr>
        <p:spPr>
          <a:xfrm>
            <a:off x="539552" y="1196752"/>
            <a:ext cx="12961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Kivach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reserve</a:t>
            </a:r>
            <a:endParaRPr lang="ru-RU" sz="1400" b="1" dirty="0" smtClean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Заголовок 1"/>
          <p:cNvSpPr>
            <a:spLocks noGrp="1"/>
          </p:cNvSpPr>
          <p:nvPr>
            <p:ph type="title"/>
          </p:nvPr>
        </p:nvSpPr>
        <p:spPr>
          <a:xfrm>
            <a:off x="323850" y="188640"/>
            <a:ext cx="8496300" cy="525716"/>
          </a:xfrm>
        </p:spPr>
        <p:txBody>
          <a:bodyPr>
            <a:normAutofit fontScale="90000"/>
          </a:bodyPr>
          <a:lstStyle/>
          <a:p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 Methods</a:t>
            </a:r>
            <a:endParaRPr lang="ru-RU" sz="3200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6387" name="Содержимое 2"/>
          <p:cNvSpPr>
            <a:spLocks noGrp="1"/>
          </p:cNvSpPr>
          <p:nvPr>
            <p:ph idx="1"/>
          </p:nvPr>
        </p:nvSpPr>
        <p:spPr>
          <a:xfrm>
            <a:off x="179389" y="980728"/>
            <a:ext cx="5256708" cy="5877272"/>
          </a:xfrm>
        </p:spPr>
        <p:txBody>
          <a:bodyPr rtlCol="0">
            <a:normAutofit fontScale="92500" lnSpcReduction="10000"/>
          </a:bodyPr>
          <a:lstStyle/>
          <a:p>
            <a:pPr algn="just">
              <a:defRPr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Research of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cenopopulations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of the </a:t>
            </a:r>
            <a:r>
              <a:rPr lang="en-US" sz="2000" i="1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Lobaria</a:t>
            </a:r>
            <a:r>
              <a:rPr lang="en-US" sz="2000" i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pulmonaria</a:t>
            </a:r>
            <a:r>
              <a:rPr lang="en-US" sz="2000" i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were carried out by the route method using express descriptions in the growing periods in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2012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and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2016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>
              <a:defRPr/>
            </a:pPr>
            <a:r>
              <a:rPr lang="en-US" sz="2000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At the habitat of the species, community characteristics (type of forest, crown density, basal area), tree parameters (species, age, height, trunk diameter at the base and at a height of 130 cm) were recorded as well as characteristics of microhabitats (trunk exposure, height above the soil surface, angle of trunk inclination).</a:t>
            </a:r>
            <a:endParaRPr lang="en-US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For each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thallus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of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Lobaria</a:t>
            </a:r>
            <a:r>
              <a:rPr lang="en-US" sz="2000" i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i="1" dirty="0" err="1" smtClean="0">
                <a:latin typeface="Times New Roman" pitchFamily="18" charset="0"/>
                <a:cs typeface="Times New Roman" pitchFamily="18" charset="0"/>
              </a:rPr>
              <a:t>pulmonaria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using the 25 × 25 cm frame were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determinated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: </a:t>
            </a:r>
          </a:p>
          <a:p>
            <a:pPr algn="just">
              <a:buNone/>
              <a:defRPr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 - the total area and area of necrosis (cm</a:t>
            </a:r>
            <a:r>
              <a:rPr lang="en-US" sz="2000" baseline="30000" dirty="0" smtClean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), </a:t>
            </a:r>
          </a:p>
          <a:p>
            <a:pPr algn="just">
              <a:buNone/>
              <a:defRPr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- belonging to the functional age group according to the method of I. N.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Mikhailova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(2005): sterile,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hyposorediotic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mesosorediotic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hypersorediotic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, fertile, senile, senile. </a:t>
            </a:r>
          </a:p>
          <a:p>
            <a:pPr algn="just">
              <a:buNone/>
              <a:defRPr/>
            </a:pP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    - functional-age groups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were matched to </a:t>
            </a:r>
            <a:r>
              <a:rPr lang="en-US" sz="2000" dirty="0" smtClean="0">
                <a:latin typeface="Times New Roman" pitchFamily="18" charset="0"/>
                <a:cs typeface="Times New Roman" pitchFamily="18" charset="0"/>
              </a:rPr>
              <a:t>ontogenetic states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en-US" sz="2000" dirty="0" err="1" smtClean="0">
                <a:latin typeface="Times New Roman" pitchFamily="18" charset="0"/>
                <a:cs typeface="Times New Roman" pitchFamily="18" charset="0"/>
              </a:rPr>
              <a:t>Ignatenko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2018). </a:t>
            </a:r>
          </a:p>
          <a:p>
            <a:pPr algn="just">
              <a:defRPr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>
              <a:defRPr/>
            </a:pPr>
            <a:endParaRPr lang="ru-RU" sz="2000" dirty="0" smtClean="0">
              <a:latin typeface="Times New Roman" pitchFamily="18" charset="0"/>
              <a:cs typeface="Times New Roman" pitchFamily="18" charset="0"/>
            </a:endParaRPr>
          </a:p>
          <a:p>
            <a:pPr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sz="1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fontAlgn="auto" hangingPunct="1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endParaRPr lang="ru-RU" sz="1750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148" name="Номер слайда 3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D8A20B40-13F2-499A-A419-0F2C2CA4F780}" type="slidenum">
              <a:rPr lang="ru-RU" altLang="ru-RU" sz="1600" b="1" smtClean="0">
                <a:solidFill>
                  <a:schemeClr val="tx1"/>
                </a:solidFill>
              </a:rPr>
              <a:pPr>
                <a:defRPr/>
              </a:pPr>
              <a:t>5</a:t>
            </a:fld>
            <a:endParaRPr lang="ru-RU" altLang="ru-RU" sz="1600" b="1" dirty="0" smtClean="0">
              <a:solidFill>
                <a:schemeClr val="tx1"/>
              </a:solidFill>
            </a:endParaRPr>
          </a:p>
        </p:txBody>
      </p:sp>
      <p:pic>
        <p:nvPicPr>
          <p:cNvPr id="8" name="Picture 7" descr="D:\фотографии Романа\Полевой сезон 2014 г\Заповедник Костомукшский 21-27. 07. 2014\120_2507\IMG_099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80112" y="1484784"/>
            <a:ext cx="3336925" cy="444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rmAutofit/>
          </a:bodyPr>
          <a:lstStyle/>
          <a:p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Table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 1. </a:t>
            </a:r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The main characteristics of the forest communities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548680"/>
          <a:ext cx="9297352" cy="68285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87760"/>
                <a:gridCol w="1213134"/>
                <a:gridCol w="1440597"/>
                <a:gridCol w="1592238"/>
                <a:gridCol w="1563623"/>
              </a:tblGrid>
              <a:tr h="576063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Forest type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Stand tree formula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Basal area</a:t>
                      </a:r>
                      <a:r>
                        <a:rPr lang="ru-RU" sz="1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</a:t>
                      </a:r>
                      <a:endParaRPr lang="en-US" sz="1600" b="1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en-US" sz="1600" b="1" kern="1200" baseline="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</a:t>
                      </a:r>
                      <a:r>
                        <a:rPr lang="ru-RU" sz="1600" b="1" kern="1200" baseline="300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</a:t>
                      </a:r>
                      <a:r>
                        <a:rPr lang="en-US" sz="16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</a:t>
                      </a:r>
                      <a:r>
                        <a:rPr lang="ru-RU" sz="1600" b="1" kern="12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</a:t>
                      </a:r>
                      <a:r>
                        <a:rPr lang="ru-RU" sz="1600" b="1" kern="1200" baseline="30000" dirty="0" smtClean="0">
                          <a:solidFill>
                            <a:schemeClr val="lt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-1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Share of aspen in the stand</a:t>
                      </a:r>
                      <a:r>
                        <a:rPr lang="ru-RU" sz="1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, %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Crown density</a:t>
                      </a: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, %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20073">
                <a:tc gridSpan="5"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The Petrozavodsk city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20073"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Wet spruce forest </a:t>
                      </a:r>
                      <a:r>
                        <a:rPr lang="en-US" sz="1600" b="1" i="1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Vaccinium</a:t>
                      </a:r>
                      <a:r>
                        <a:rPr lang="en-US" sz="1600" b="1" i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600" b="1" i="1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myrtillus</a:t>
                      </a:r>
                      <a:r>
                        <a:rPr lang="en-US" sz="1600" b="1" i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– </a:t>
                      </a:r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green mosses type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29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71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20073"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Spruce forest </a:t>
                      </a:r>
                      <a:r>
                        <a:rPr lang="en-US" sz="1600" b="1" i="1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Vaccinium</a:t>
                      </a:r>
                      <a:r>
                        <a:rPr lang="en-US" sz="1600" b="1" i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600" b="1" i="1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myrtillus</a:t>
                      </a:r>
                      <a:r>
                        <a:rPr lang="en-US" sz="1600" b="1" i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– </a:t>
                      </a:r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green mosses type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48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20073">
                <a:tc>
                  <a:txBody>
                    <a:bodyPr/>
                    <a:lstStyle/>
                    <a:p>
                      <a:pPr algn="ctr" rtl="0"/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Mixed aspen-spruce forest </a:t>
                      </a:r>
                      <a:r>
                        <a:rPr lang="en-US" sz="1600" b="1" i="1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Calamagrostis</a:t>
                      </a:r>
                      <a:r>
                        <a:rPr lang="en-US" sz="1600" b="1" i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600" b="1" i="1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arundinacea</a:t>
                      </a:r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– </a:t>
                      </a:r>
                      <a:r>
                        <a:rPr lang="en-US" sz="1600" b="1" i="1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Vaccinium</a:t>
                      </a:r>
                      <a:r>
                        <a:rPr lang="en-US" sz="1600" b="1" i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600" b="1" i="1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myrtillus</a:t>
                      </a:r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type</a:t>
                      </a:r>
                      <a:endParaRPr lang="en-US" sz="1600" b="1" kern="1200" dirty="0" smtClean="0">
                        <a:solidFill>
                          <a:schemeClr val="dk1"/>
                        </a:solidFill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60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20073">
                <a:tc gridSpan="5"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The </a:t>
                      </a: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«</a:t>
                      </a:r>
                      <a:r>
                        <a:rPr lang="en-US" sz="16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Zaozersky</a:t>
                      </a: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r>
                        <a:rPr lang="en-US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reserve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80393"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Spruce forest </a:t>
                      </a:r>
                      <a:r>
                        <a:rPr lang="en-US" sz="1600" b="1" i="1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Vaccinium</a:t>
                      </a:r>
                      <a:r>
                        <a:rPr lang="en-US" sz="1600" b="1" i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600" b="1" i="1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myrtillus</a:t>
                      </a:r>
                      <a:r>
                        <a:rPr lang="en-US" sz="1600" b="1" i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– </a:t>
                      </a:r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green mosses type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P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27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20073">
                <a:tc gridSpan="5"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The </a:t>
                      </a:r>
                      <a:r>
                        <a:rPr lang="ru-RU" sz="16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«</a:t>
                      </a:r>
                      <a:r>
                        <a:rPr lang="en-US" sz="16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Kivach</a:t>
                      </a:r>
                      <a:r>
                        <a:rPr lang="ru-RU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r>
                        <a:rPr lang="en-US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reserve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00824"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Spruce forest  </a:t>
                      </a:r>
                      <a:r>
                        <a:rPr lang="en-US" sz="16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Oxalis </a:t>
                      </a:r>
                      <a:r>
                        <a:rPr lang="en-US" sz="1600" b="1" i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acetosella</a:t>
                      </a:r>
                      <a:r>
                        <a:rPr lang="en-US" sz="1600" b="1" i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– </a:t>
                      </a:r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green mosses type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33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65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20073"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Wet spruce forest </a:t>
                      </a:r>
                      <a:r>
                        <a:rPr lang="en-US" sz="1600" b="1" i="1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Vaccinium</a:t>
                      </a:r>
                      <a:r>
                        <a:rPr lang="en-US" sz="1600" b="1" i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600" b="1" i="1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myrtillus</a:t>
                      </a:r>
                      <a:r>
                        <a:rPr lang="en-US" sz="1600" b="1" i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– </a:t>
                      </a:r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green mosses type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23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20073">
                <a:tc>
                  <a:txBody>
                    <a:bodyPr/>
                    <a:lstStyle/>
                    <a:p>
                      <a:pPr algn="ctr"/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Spruce forest </a:t>
                      </a:r>
                      <a:r>
                        <a:rPr lang="en-US" sz="1600" b="1" i="1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Vaccinium</a:t>
                      </a:r>
                      <a:r>
                        <a:rPr lang="en-US" sz="1600" b="1" i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600" b="1" i="1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myrtillus</a:t>
                      </a:r>
                      <a:r>
                        <a:rPr lang="en-US" sz="1600" b="1" i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– </a:t>
                      </a:r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green mosses type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24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61374">
                <a:tc>
                  <a:txBody>
                    <a:bodyPr/>
                    <a:lstStyle/>
                    <a:p>
                      <a:pPr algn="ctr" rtl="0"/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Mixed aspen-spruce forest </a:t>
                      </a:r>
                      <a:r>
                        <a:rPr lang="en-US" sz="1600" b="1" i="1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Calamagrostis</a:t>
                      </a:r>
                      <a:r>
                        <a:rPr lang="en-US" sz="1600" b="1" i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600" b="1" i="1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arundinacea</a:t>
                      </a:r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– </a:t>
                      </a:r>
                      <a:r>
                        <a:rPr lang="en-US" sz="1600" b="1" i="1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Vaccinium</a:t>
                      </a:r>
                      <a:r>
                        <a:rPr lang="en-US" sz="1600" b="1" i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600" b="1" i="1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myrtillus</a:t>
                      </a:r>
                      <a:r>
                        <a:rPr lang="en-US" sz="1600" b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type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S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A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B</a:t>
                      </a:r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r>
                        <a:rPr lang="en-US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W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30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dirty="0" smtClean="0"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714356"/>
          </a:xfrm>
        </p:spPr>
        <p:txBody>
          <a:bodyPr>
            <a:noAutofit/>
          </a:bodyPr>
          <a:lstStyle/>
          <a:p>
            <a:pPr algn="l"/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Results 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 Table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2.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Substrates of </a:t>
            </a:r>
            <a:r>
              <a:rPr lang="en-US" sz="2400" b="1" i="1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Lobaria</a:t>
            </a:r>
            <a:r>
              <a:rPr lang="en-US" sz="2400" b="1" i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pulmonaria</a:t>
            </a:r>
            <a:r>
              <a:rPr lang="en-US" sz="2400" b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in research areas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0" y="785797"/>
          <a:ext cx="9143999" cy="60721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523686"/>
                <a:gridCol w="2024245"/>
                <a:gridCol w="1799329"/>
                <a:gridCol w="1796739"/>
              </a:tblGrid>
              <a:tr h="581286"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Substrates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Number of trunks</a:t>
                      </a:r>
                      <a:endParaRPr lang="ru-RU" sz="24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Number of thalli</a:t>
                      </a:r>
                      <a:endParaRPr lang="ru-RU" sz="2400" b="1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81286">
                <a:tc vMerge="1">
                  <a:txBody>
                    <a:bodyPr/>
                    <a:lstStyle/>
                    <a:p>
                      <a:pPr algn="ctr"/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in </a:t>
                      </a: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2012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in </a:t>
                      </a:r>
                      <a:r>
                        <a:rPr lang="ru-RU" sz="2400" b="1" dirty="0" smtClean="0">
                          <a:latin typeface="Times New Roman" pitchFamily="18" charset="0"/>
                          <a:cs typeface="Times New Roman" pitchFamily="18" charset="0"/>
                        </a:rPr>
                        <a:t>2016</a:t>
                      </a:r>
                    </a:p>
                  </a:txBody>
                  <a:tcPr/>
                </a:tc>
              </a:tr>
              <a:tr h="348426">
                <a:tc gridSpan="4"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itchFamily="18" charset="0"/>
                          <a:cs typeface="Times New Roman" pitchFamily="18" charset="0"/>
                        </a:rPr>
                        <a:t>Petrozavodsk</a:t>
                      </a:r>
                      <a:endParaRPr lang="ru-RU" sz="16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0100">
                <a:tc>
                  <a:txBody>
                    <a:bodyPr/>
                    <a:lstStyle/>
                    <a:p>
                      <a:pPr algn="ctr"/>
                      <a:r>
                        <a:rPr lang="ru-RU" sz="1600" i="1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Populus</a:t>
                      </a:r>
                      <a:r>
                        <a:rPr lang="ru-RU" sz="1600" i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600" i="1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tremula</a:t>
                      </a:r>
                      <a:r>
                        <a:rPr lang="ru-RU" sz="1600" i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living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80100">
                <a:tc gridSpan="4">
                  <a:txBody>
                    <a:bodyPr/>
                    <a:lstStyle/>
                    <a:p>
                      <a:pPr algn="ctr"/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«</a:t>
                      </a:r>
                      <a:r>
                        <a:rPr lang="en-US" sz="1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Zaozersky</a:t>
                      </a: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r>
                        <a:rPr lang="en-US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reserve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01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Populus</a:t>
                      </a:r>
                      <a:r>
                        <a:rPr lang="ru-RU" sz="1600" i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600" i="1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tremula</a:t>
                      </a:r>
                      <a:r>
                        <a:rPr lang="ru-RU" sz="1600" i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living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</a:t>
                      </a:r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44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801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Populus tremula </a:t>
                      </a: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</a:t>
                      </a:r>
                      <a:r>
                        <a:rPr lang="en-US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lying deadwood</a:t>
                      </a: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801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Salix </a:t>
                      </a:r>
                      <a:r>
                        <a:rPr lang="en-US" sz="1600" i="1" dirty="0" err="1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caprea</a:t>
                      </a:r>
                      <a:r>
                        <a:rPr lang="en-US" sz="1600" i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living</a:t>
                      </a: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801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Sorbus</a:t>
                      </a:r>
                      <a:r>
                        <a:rPr lang="en-US" sz="1600" i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en-US" sz="1600" i="1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aucuparia</a:t>
                      </a:r>
                      <a:r>
                        <a:rPr lang="en-US" sz="1600" i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living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</a:t>
                      </a:r>
                      <a:endParaRPr lang="ru-RU" sz="1600" dirty="0" smtClean="0">
                        <a:latin typeface="Times New Roman" pitchFamily="18" charset="0"/>
                        <a:ea typeface="Times New Roman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80100">
                <a:tc gridSpan="4">
                  <a:txBody>
                    <a:bodyPr/>
                    <a:lstStyle/>
                    <a:p>
                      <a:pPr algn="ctr"/>
                      <a:r>
                        <a:rPr lang="en-US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800" b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«</a:t>
                      </a:r>
                      <a:r>
                        <a:rPr lang="en-US" sz="1800" b="1" dirty="0" err="1" smtClean="0">
                          <a:latin typeface="Times New Roman" pitchFamily="18" charset="0"/>
                          <a:cs typeface="Times New Roman" pitchFamily="18" charset="0"/>
                        </a:rPr>
                        <a:t>Kivach</a:t>
                      </a:r>
                      <a:r>
                        <a:rPr lang="ru-RU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r>
                        <a:rPr lang="en-US" sz="1800" b="1" dirty="0" smtClean="0">
                          <a:latin typeface="Times New Roman" pitchFamily="18" charset="0"/>
                          <a:cs typeface="Times New Roman" pitchFamily="18" charset="0"/>
                        </a:rPr>
                        <a:t> reserve</a:t>
                      </a:r>
                      <a:endParaRPr lang="ru-RU" sz="1800" b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3801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Populus</a:t>
                      </a:r>
                      <a:r>
                        <a:rPr lang="ru-RU" sz="1600" i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600" i="1" kern="1200" dirty="0" err="1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tremula</a:t>
                      </a:r>
                      <a:r>
                        <a:rPr lang="ru-RU" sz="1600" i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living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</a:t>
                      </a:r>
                      <a:endParaRPr lang="ru-RU" sz="160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67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105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80100">
                <a:tc>
                  <a:txBody>
                    <a:bodyPr/>
                    <a:lstStyle/>
                    <a:p>
                      <a:pPr algn="ctr"/>
                      <a:r>
                        <a:rPr lang="ru-RU" sz="1600" i="1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Populus tremula 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standing deadwood</a:t>
                      </a:r>
                      <a:r>
                        <a:rPr lang="ru-RU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)</a:t>
                      </a:r>
                      <a:endParaRPr lang="ru-RU" sz="16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21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14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801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i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Populus tremula </a:t>
                      </a:r>
                      <a:r>
                        <a:rPr lang="en-US" sz="1600" i="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</a:t>
                      </a:r>
                      <a:r>
                        <a:rPr lang="en-US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lying deadwood</a:t>
                      </a: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801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Salix </a:t>
                      </a:r>
                      <a:r>
                        <a:rPr lang="en-US" sz="1600" i="1" dirty="0" err="1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caprea</a:t>
                      </a:r>
                      <a:r>
                        <a:rPr lang="en-US" sz="1600" i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</a:t>
                      </a:r>
                      <a:r>
                        <a:rPr lang="en-US" sz="1600" kern="1200" dirty="0" smtClean="0">
                          <a:solidFill>
                            <a:schemeClr val="dk1"/>
                          </a:solidFill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living</a:t>
                      </a: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801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i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Salix </a:t>
                      </a:r>
                      <a:r>
                        <a:rPr lang="en-US" sz="1600" i="1" dirty="0" err="1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caprea</a:t>
                      </a:r>
                      <a:r>
                        <a:rPr lang="en-US" sz="1600" i="1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 </a:t>
                      </a: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(</a:t>
                      </a:r>
                      <a:r>
                        <a:rPr lang="en-US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lying deadwood</a:t>
                      </a:r>
                      <a:r>
                        <a:rPr lang="ru-RU" sz="1600" dirty="0" smtClean="0">
                          <a:latin typeface="Times New Roman" pitchFamily="18" charset="0"/>
                          <a:ea typeface="Times New Roman"/>
                          <a:cs typeface="Times New Roman" pitchFamily="18" charset="0"/>
                        </a:rPr>
                        <a:t>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12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800" dirty="0" smtClean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18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7010400" y="6492875"/>
            <a:ext cx="2133600" cy="365125"/>
          </a:xfrm>
        </p:spPr>
        <p:txBody>
          <a:bodyPr/>
          <a:lstStyle/>
          <a:p>
            <a:fld id="{725C68B6-61C2-468F-89AB-4B9F7531AA68}" type="slidenum">
              <a:rPr lang="ru-RU" sz="1600" b="1" smtClean="0">
                <a:solidFill>
                  <a:schemeClr val="tx1"/>
                </a:solidFill>
              </a:rPr>
              <a:pPr/>
              <a:t>7</a:t>
            </a:fld>
            <a:endParaRPr lang="ru-RU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:\мониторинг_лобария_2019\рис_мониторинг_лоб\возраст_осин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1268760"/>
            <a:ext cx="4179748" cy="2592288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0"/>
            <a:ext cx="8712968" cy="1196752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Parameters of </a:t>
            </a:r>
            <a:r>
              <a:rPr lang="ru-RU" sz="2400" b="1" i="1" dirty="0" err="1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Populus</a:t>
            </a:r>
            <a:r>
              <a:rPr lang="ru-RU" sz="2400" b="1" i="1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tremula</a:t>
            </a:r>
            <a:r>
              <a:rPr lang="ru-RU" sz="2400" b="1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trees, colonized by</a:t>
            </a:r>
            <a:r>
              <a:rPr lang="ru-RU" sz="2400" b="1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2400" b="1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2400" b="1" i="1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Lobaria</a:t>
            </a:r>
            <a:r>
              <a:rPr lang="en-US" sz="2400" b="1" i="1" dirty="0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</a:t>
            </a:r>
            <a:r>
              <a:rPr lang="en-US" sz="2400" b="1" i="1" dirty="0" err="1" smtClean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pulmonaria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smtClean="0">
                <a:latin typeface="Times New Roman" pitchFamily="18" charset="0"/>
                <a:cs typeface="Times New Roman" pitchFamily="18" charset="0"/>
              </a:rPr>
              <a:t>in research areas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z="1600" b="1" smtClean="0">
                <a:solidFill>
                  <a:schemeClr val="tx1"/>
                </a:solidFill>
              </a:rPr>
              <a:pPr/>
              <a:t>8</a:t>
            </a:fld>
            <a:endParaRPr lang="ru-RU" sz="1600" b="1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71600" y="1196752"/>
            <a:ext cx="2664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Tree age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7" name="Picture 3" descr="D:\мониторинг_лобария_2019\Рисунки\высота_дер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6016" y="1412776"/>
            <a:ext cx="3975745" cy="2459639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5364088" y="1196752"/>
            <a:ext cx="266429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Tree height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8" name="Picture 4" descr="D:\мониторинг_лобария_2019\Рисунки\диаметр_дер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4221088"/>
            <a:ext cx="3960440" cy="245017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785786" y="3857628"/>
            <a:ext cx="42148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Tree diameter </a:t>
            </a:r>
          </a:p>
          <a:p>
            <a:pPr algn="ctr"/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(at a height of 1.3 m above ground level)</a:t>
            </a:r>
            <a:endParaRPr lang="ru-RU" sz="16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G:\Рома\полевой сезон 2012 (ПГТ, Кивач)\2012-06-24 кивач-12\кивач-12 091.JPG"/>
          <p:cNvPicPr>
            <a:picLocks noChangeAspect="1" noChangeArrowheads="1"/>
          </p:cNvPicPr>
          <p:nvPr/>
        </p:nvPicPr>
        <p:blipFill>
          <a:blip r:embed="rId5" cstate="print">
            <a:lum contrast="10000"/>
          </a:blip>
          <a:srcRect/>
          <a:stretch>
            <a:fillRect/>
          </a:stretch>
        </p:blipFill>
        <p:spPr bwMode="auto">
          <a:xfrm>
            <a:off x="5004048" y="4149080"/>
            <a:ext cx="3275572" cy="24569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285720" y="1285860"/>
            <a:ext cx="1000132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years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788024" y="1340768"/>
            <a:ext cx="43204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m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67544" y="4149080"/>
            <a:ext cx="432048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cm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755576" y="3573016"/>
            <a:ext cx="345638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Petrozavodsk     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Zaozersky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Kivach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endParaRPr lang="ru-RU" sz="1400" dirty="0"/>
          </a:p>
        </p:txBody>
      </p:sp>
      <p:sp>
        <p:nvSpPr>
          <p:cNvPr id="18" name="TextBox 17"/>
          <p:cNvSpPr txBox="1"/>
          <p:nvPr/>
        </p:nvSpPr>
        <p:spPr>
          <a:xfrm>
            <a:off x="5076056" y="3573016"/>
            <a:ext cx="3384376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Petrozavodsk     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Zaozersky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Kivach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endParaRPr lang="ru-RU" sz="1400" dirty="0"/>
          </a:p>
        </p:txBody>
      </p:sp>
      <p:sp>
        <p:nvSpPr>
          <p:cNvPr id="19" name="TextBox 18"/>
          <p:cNvSpPr txBox="1"/>
          <p:nvPr/>
        </p:nvSpPr>
        <p:spPr>
          <a:xfrm>
            <a:off x="755576" y="6381328"/>
            <a:ext cx="3456384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Petrozavodsk     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Zaozersky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en-US" sz="1400" b="1" dirty="0" err="1" smtClean="0">
                <a:latin typeface="Times New Roman" pitchFamily="18" charset="0"/>
                <a:cs typeface="Times New Roman" pitchFamily="18" charset="0"/>
              </a:rPr>
              <a:t>Kivach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      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smtClean="0">
                <a:latin typeface="Times New Roman" pitchFamily="18" charset="0"/>
                <a:cs typeface="Times New Roman" pitchFamily="18" charset="0"/>
              </a:rPr>
              <a:t>Characteristic of microhabitats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z="1600" b="1" smtClean="0">
                <a:solidFill>
                  <a:schemeClr val="tx1"/>
                </a:solidFill>
              </a:rPr>
              <a:pPr/>
              <a:t>9</a:t>
            </a:fld>
            <a:endParaRPr lang="ru-RU" sz="1600" b="1" dirty="0">
              <a:solidFill>
                <a:schemeClr val="tx1"/>
              </a:solidFill>
            </a:endParaRPr>
          </a:p>
        </p:txBody>
      </p:sp>
      <p:pic>
        <p:nvPicPr>
          <p:cNvPr id="1026" name="Picture 2" descr="F:\мониторинг_лобария_2019\рис_мониторинг_лоб\Экспозиция_20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1988840"/>
            <a:ext cx="4122162" cy="2539918"/>
          </a:xfrm>
          <a:prstGeom prst="rect">
            <a:avLst/>
          </a:prstGeom>
          <a:noFill/>
        </p:spPr>
      </p:pic>
      <p:pic>
        <p:nvPicPr>
          <p:cNvPr id="1027" name="Picture 3" descr="F:\мониторинг_лобария_2019\рис_мониторинг_лоб\Экспозиция_201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916832"/>
            <a:ext cx="4210819" cy="2594545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1547664" y="1772816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2012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724128" y="1700808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2016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55576" y="5301208"/>
            <a:ext cx="7560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Note: black column –Petrozavodsk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; </a:t>
            </a:r>
            <a:endParaRPr lang="en-US" b="1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gray column –Reserve 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Zaozersky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; </a:t>
            </a:r>
          </a:p>
          <a:p>
            <a:pPr algn="ctr"/>
            <a:r>
              <a:rPr lang="en-US" b="1" i="1" dirty="0" smtClean="0">
                <a:latin typeface="Times New Roman" pitchFamily="18" charset="0"/>
                <a:cs typeface="Times New Roman" pitchFamily="18" charset="0"/>
              </a:rPr>
              <a:t>white column –Reserve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 «</a:t>
            </a:r>
            <a:r>
              <a:rPr lang="en-US" b="1" i="1" dirty="0" err="1" smtClean="0">
                <a:latin typeface="Times New Roman" pitchFamily="18" charset="0"/>
                <a:cs typeface="Times New Roman" pitchFamily="18" charset="0"/>
              </a:rPr>
              <a:t>Kivach</a:t>
            </a:r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 algn="ctr"/>
            <a:endParaRPr lang="ru-RU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267744" y="4581128"/>
            <a:ext cx="45365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Times New Roman" pitchFamily="18" charset="0"/>
                <a:cs typeface="Times New Roman" pitchFamily="18" charset="0"/>
              </a:rPr>
              <a:t>Exposure of </a:t>
            </a:r>
            <a:r>
              <a:rPr lang="ru-RU" b="1" i="1" dirty="0" err="1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Populus</a:t>
            </a:r>
            <a:r>
              <a:rPr lang="ru-RU" b="1" i="1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i="1" dirty="0" err="1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tremula</a:t>
            </a:r>
            <a:r>
              <a:rPr lang="en-US" b="1" i="1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smtClean="0">
                <a:solidFill>
                  <a:schemeClr val="dk1"/>
                </a:solidFill>
                <a:latin typeface="Times New Roman" pitchFamily="18" charset="0"/>
                <a:cs typeface="Times New Roman" pitchFamily="18" charset="0"/>
              </a:rPr>
              <a:t>trunk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3568" y="4221088"/>
            <a:ext cx="36004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N               E              S               W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                        </a:t>
            </a:r>
            <a:endParaRPr lang="ru-RU" sz="1400" dirty="0"/>
          </a:p>
        </p:txBody>
      </p:sp>
      <p:sp>
        <p:nvSpPr>
          <p:cNvPr id="12" name="TextBox 11"/>
          <p:cNvSpPr txBox="1"/>
          <p:nvPr/>
        </p:nvSpPr>
        <p:spPr>
          <a:xfrm>
            <a:off x="5076056" y="4221088"/>
            <a:ext cx="36004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600" b="1" dirty="0" smtClean="0">
                <a:latin typeface="Times New Roman" pitchFamily="18" charset="0"/>
                <a:cs typeface="Times New Roman" pitchFamily="18" charset="0"/>
              </a:rPr>
              <a:t>N               E              S               W </a:t>
            </a:r>
            <a:r>
              <a:rPr lang="en-US" sz="1400" b="1" dirty="0" smtClean="0">
                <a:latin typeface="Times New Roman" pitchFamily="18" charset="0"/>
                <a:cs typeface="Times New Roman" pitchFamily="18" charset="0"/>
              </a:rPr>
              <a:t>                         </a:t>
            </a:r>
            <a:endParaRPr lang="ru-RU" sz="1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2639</TotalTime>
  <Words>1095</Words>
  <Application>Microsoft Office PowerPoint</Application>
  <PresentationFormat>Экран (4:3)</PresentationFormat>
  <Paragraphs>265</Paragraphs>
  <Slides>23</Slides>
  <Notes>4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Тема Office</vt:lpstr>
      <vt:lpstr>                                                                                    LONG-TERM DYNAMICS OF  LOBARIA PULMONARIA (L.) HOFFM.  РOPULATIONS IN FOREST COMMUNITIES WITH DIFFERENT ANTHROPOGENOUS LOAD  (REPUBLIC OF KARELIA)    R. V. Ignatenko, V. N. Tarasova       </vt:lpstr>
      <vt:lpstr>The relevance of research</vt:lpstr>
      <vt:lpstr>Слайд 3</vt:lpstr>
      <vt:lpstr>Слайд 4</vt:lpstr>
      <vt:lpstr> Methods</vt:lpstr>
      <vt:lpstr>Table 1. The main characteristics of the forest communities</vt:lpstr>
      <vt:lpstr>Results   Table 2. Substrates of Lobaria pulmonaria in research areas</vt:lpstr>
      <vt:lpstr>Parameters of Populus tremula trees, colonized by  Lobaria pulmonaria in research areas</vt:lpstr>
      <vt:lpstr> Characteristic of microhabitats</vt:lpstr>
      <vt:lpstr>Number of Lobaria pulmonaria thalli   in research areas</vt:lpstr>
      <vt:lpstr>Number of  Lobaria pulmonaria thalli  </vt:lpstr>
      <vt:lpstr>The ontogenetic spectrum of Lobaria pulmonaria coenopopulations in Petrozavodsk</vt:lpstr>
      <vt:lpstr>The ontogenetic spectrum of Lobaria pulmonaria coenopopulations  in «Zaozersky» Reserve</vt:lpstr>
      <vt:lpstr>The «Zaozersky» Reserve</vt:lpstr>
      <vt:lpstr>The «Zaozersky» Reserve </vt:lpstr>
      <vt:lpstr>The ontogenetic spectrum of Lobaria pulmonaria coenopopulations in «Kivach» Reserve</vt:lpstr>
      <vt:lpstr>The «Kivach» Reserve</vt:lpstr>
      <vt:lpstr>The «Kivach» Reserve</vt:lpstr>
      <vt:lpstr>The «Kivach» Reserve</vt:lpstr>
      <vt:lpstr>The average area of thalli in research areas</vt:lpstr>
      <vt:lpstr>The area of necrosis of thalli in research areas</vt:lpstr>
      <vt:lpstr>Conclusions   </vt:lpstr>
      <vt:lpstr>Thanks for attention!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МНОГОЛЕТНЯЯ ДИНАМИКА ЦЕНОПОПУЛЯЦИЙ LOBARIA PULMONARIA (L.) HOFFM. В ЛЕСНЫХ СООБЩЕСТВАХ С РАЗНОЙ АНТРОПОГЕННОЙ НАГРУЗКОЙ (РЕСПУБЛИКА КАРЕЛИЯ)    Тарасова В. Н., Игнатенко Р. В.</dc:title>
  <dc:creator>Пользователь</dc:creator>
  <cp:lastModifiedBy>Asus</cp:lastModifiedBy>
  <cp:revision>193</cp:revision>
  <dcterms:created xsi:type="dcterms:W3CDTF">2019-08-30T12:07:50Z</dcterms:created>
  <dcterms:modified xsi:type="dcterms:W3CDTF">2019-09-10T05:02:39Z</dcterms:modified>
</cp:coreProperties>
</file>