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1" r:id="rId4"/>
    <p:sldId id="266" r:id="rId5"/>
    <p:sldId id="267" r:id="rId6"/>
    <p:sldId id="268" r:id="rId7"/>
    <p:sldId id="259" r:id="rId8"/>
    <p:sldId id="260" r:id="rId9"/>
    <p:sldId id="262" r:id="rId10"/>
    <p:sldId id="269" r:id="rId11"/>
    <p:sldId id="263" r:id="rId12"/>
    <p:sldId id="270" r:id="rId13"/>
    <p:sldId id="264" r:id="rId14"/>
    <p:sldId id="271" r:id="rId15"/>
    <p:sldId id="265" r:id="rId16"/>
    <p:sldId id="272" r:id="rId17"/>
    <p:sldId id="274" r:id="rId18"/>
    <p:sldId id="275" r:id="rId19"/>
    <p:sldId id="276" r:id="rId20"/>
    <p:sldId id="273" r:id="rId21"/>
    <p:sldId id="277" r:id="rId22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14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lyusninSN\&#1056;&#1072;&#1073;&#1086;&#1095;&#1080;&#1081;%20&#1089;&#1090;&#1086;&#1083;\&#1040;&#1085;&#1072;&#1083;&#1080;&#1079;%20&#1083;&#1080;&#1096;&#1072;&#1081;&#1085;&#1080;&#1082;&#1086;&#1074;&#1086;&#1075;&#1086;%20&#1087;&#1086;&#1082;&#1088;&#1086;&#1074;&#1072;%20&#1057;&#1080;&#1091;&#1084;&#1082;&#107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 cap="rnd" cmpd="sng" algn="ctr">
              <a:noFill/>
              <a:prstDash val="solid"/>
              <a:round/>
            </a:ln>
          </c:spPr>
          <c:trendline>
            <c:trendlineType val="linear"/>
            <c:dispRSqr val="0"/>
            <c:dispEq val="1"/>
            <c:trendlineLbl>
              <c:layout>
                <c:manualLayout>
                  <c:x val="3.04346490272886E-2"/>
                  <c:y val="-4.72033169766823E-2"/>
                </c:manualLayout>
              </c:layout>
              <c:numFmt formatCode="General" sourceLinked="0"/>
              <c:txPr>
                <a:bodyPr rot="0" spcFirstLastPara="0" vertOverflow="ellipsis" vert="horz" wrap="square" anchor="ctr" anchorCtr="1"/>
                <a:lstStyle/>
                <a:p>
                  <a:pPr>
                    <a:defRPr lang="en-US"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trendlineLbl>
          </c:trendline>
          <c:xVal>
            <c:numRef>
              <c:f>Лист1!$B$84:$EH$84</c:f>
              <c:numCache>
                <c:formatCode>General</c:formatCode>
                <c:ptCount val="137"/>
                <c:pt idx="0">
                  <c:v>12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</c:v>
                </c:pt>
                <c:pt idx="8">
                  <c:v>6</c:v>
                </c:pt>
                <c:pt idx="9">
                  <c:v>13</c:v>
                </c:pt>
                <c:pt idx="10">
                  <c:v>8</c:v>
                </c:pt>
                <c:pt idx="11">
                  <c:v>10</c:v>
                </c:pt>
                <c:pt idx="12">
                  <c:v>0</c:v>
                </c:pt>
                <c:pt idx="13">
                  <c:v>5</c:v>
                </c:pt>
                <c:pt idx="14">
                  <c:v>6</c:v>
                </c:pt>
                <c:pt idx="15">
                  <c:v>19</c:v>
                </c:pt>
                <c:pt idx="16">
                  <c:v>17</c:v>
                </c:pt>
                <c:pt idx="17">
                  <c:v>17</c:v>
                </c:pt>
                <c:pt idx="18">
                  <c:v>0</c:v>
                </c:pt>
                <c:pt idx="19">
                  <c:v>13</c:v>
                </c:pt>
                <c:pt idx="20">
                  <c:v>9</c:v>
                </c:pt>
                <c:pt idx="21">
                  <c:v>7</c:v>
                </c:pt>
                <c:pt idx="22">
                  <c:v>6</c:v>
                </c:pt>
                <c:pt idx="23">
                  <c:v>0</c:v>
                </c:pt>
                <c:pt idx="24">
                  <c:v>0</c:v>
                </c:pt>
                <c:pt idx="25">
                  <c:v>12</c:v>
                </c:pt>
                <c:pt idx="26">
                  <c:v>1</c:v>
                </c:pt>
                <c:pt idx="27">
                  <c:v>5</c:v>
                </c:pt>
                <c:pt idx="28">
                  <c:v>9</c:v>
                </c:pt>
                <c:pt idx="29">
                  <c:v>7</c:v>
                </c:pt>
                <c:pt idx="30">
                  <c:v>7</c:v>
                </c:pt>
                <c:pt idx="31">
                  <c:v>12</c:v>
                </c:pt>
                <c:pt idx="32">
                  <c:v>0</c:v>
                </c:pt>
                <c:pt idx="33">
                  <c:v>2</c:v>
                </c:pt>
                <c:pt idx="34">
                  <c:v>10</c:v>
                </c:pt>
                <c:pt idx="35">
                  <c:v>0</c:v>
                </c:pt>
                <c:pt idx="36">
                  <c:v>16</c:v>
                </c:pt>
                <c:pt idx="37">
                  <c:v>11</c:v>
                </c:pt>
                <c:pt idx="38">
                  <c:v>18</c:v>
                </c:pt>
                <c:pt idx="39">
                  <c:v>16</c:v>
                </c:pt>
                <c:pt idx="40">
                  <c:v>14</c:v>
                </c:pt>
                <c:pt idx="41">
                  <c:v>14</c:v>
                </c:pt>
                <c:pt idx="42">
                  <c:v>5</c:v>
                </c:pt>
                <c:pt idx="43">
                  <c:v>2</c:v>
                </c:pt>
                <c:pt idx="44">
                  <c:v>0</c:v>
                </c:pt>
                <c:pt idx="45">
                  <c:v>15</c:v>
                </c:pt>
                <c:pt idx="46">
                  <c:v>13</c:v>
                </c:pt>
                <c:pt idx="47">
                  <c:v>3</c:v>
                </c:pt>
                <c:pt idx="48">
                  <c:v>0</c:v>
                </c:pt>
                <c:pt idx="49">
                  <c:v>9</c:v>
                </c:pt>
                <c:pt idx="50">
                  <c:v>7</c:v>
                </c:pt>
                <c:pt idx="51">
                  <c:v>17</c:v>
                </c:pt>
                <c:pt idx="52">
                  <c:v>19</c:v>
                </c:pt>
                <c:pt idx="53">
                  <c:v>16</c:v>
                </c:pt>
                <c:pt idx="54">
                  <c:v>14</c:v>
                </c:pt>
                <c:pt idx="55">
                  <c:v>13</c:v>
                </c:pt>
                <c:pt idx="56">
                  <c:v>13</c:v>
                </c:pt>
                <c:pt idx="57">
                  <c:v>3</c:v>
                </c:pt>
                <c:pt idx="58">
                  <c:v>6</c:v>
                </c:pt>
                <c:pt idx="59">
                  <c:v>3</c:v>
                </c:pt>
                <c:pt idx="60">
                  <c:v>8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6</c:v>
                </c:pt>
                <c:pt idx="65">
                  <c:v>10</c:v>
                </c:pt>
                <c:pt idx="66">
                  <c:v>0</c:v>
                </c:pt>
                <c:pt idx="67">
                  <c:v>2</c:v>
                </c:pt>
                <c:pt idx="68">
                  <c:v>8</c:v>
                </c:pt>
                <c:pt idx="69">
                  <c:v>0</c:v>
                </c:pt>
                <c:pt idx="70">
                  <c:v>0</c:v>
                </c:pt>
                <c:pt idx="71">
                  <c:v>5</c:v>
                </c:pt>
                <c:pt idx="72">
                  <c:v>0</c:v>
                </c:pt>
                <c:pt idx="73">
                  <c:v>11</c:v>
                </c:pt>
                <c:pt idx="74">
                  <c:v>10</c:v>
                </c:pt>
                <c:pt idx="75">
                  <c:v>10</c:v>
                </c:pt>
                <c:pt idx="76">
                  <c:v>1</c:v>
                </c:pt>
                <c:pt idx="77">
                  <c:v>0</c:v>
                </c:pt>
                <c:pt idx="78">
                  <c:v>0</c:v>
                </c:pt>
                <c:pt idx="79">
                  <c:v>5</c:v>
                </c:pt>
                <c:pt idx="80">
                  <c:v>12</c:v>
                </c:pt>
                <c:pt idx="81">
                  <c:v>12</c:v>
                </c:pt>
                <c:pt idx="82">
                  <c:v>5</c:v>
                </c:pt>
                <c:pt idx="83">
                  <c:v>9</c:v>
                </c:pt>
                <c:pt idx="84">
                  <c:v>11</c:v>
                </c:pt>
                <c:pt idx="85">
                  <c:v>10</c:v>
                </c:pt>
                <c:pt idx="86">
                  <c:v>7</c:v>
                </c:pt>
                <c:pt idx="87">
                  <c:v>3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2</c:v>
                </c:pt>
                <c:pt idx="92">
                  <c:v>12</c:v>
                </c:pt>
                <c:pt idx="93">
                  <c:v>0</c:v>
                </c:pt>
                <c:pt idx="94">
                  <c:v>1</c:v>
                </c:pt>
                <c:pt idx="95">
                  <c:v>0</c:v>
                </c:pt>
                <c:pt idx="96">
                  <c:v>5</c:v>
                </c:pt>
                <c:pt idx="97">
                  <c:v>6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24</c:v>
                </c:pt>
                <c:pt idx="103">
                  <c:v>18</c:v>
                </c:pt>
                <c:pt idx="104">
                  <c:v>12</c:v>
                </c:pt>
                <c:pt idx="105">
                  <c:v>0</c:v>
                </c:pt>
                <c:pt idx="106">
                  <c:v>11</c:v>
                </c:pt>
                <c:pt idx="107">
                  <c:v>23</c:v>
                </c:pt>
                <c:pt idx="108">
                  <c:v>13</c:v>
                </c:pt>
                <c:pt idx="109">
                  <c:v>11</c:v>
                </c:pt>
                <c:pt idx="110">
                  <c:v>10</c:v>
                </c:pt>
                <c:pt idx="111">
                  <c:v>12</c:v>
                </c:pt>
                <c:pt idx="112">
                  <c:v>3</c:v>
                </c:pt>
                <c:pt idx="113">
                  <c:v>5</c:v>
                </c:pt>
                <c:pt idx="114">
                  <c:v>6</c:v>
                </c:pt>
                <c:pt idx="115">
                  <c:v>8</c:v>
                </c:pt>
                <c:pt idx="116">
                  <c:v>12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7</c:v>
                </c:pt>
                <c:pt idx="121">
                  <c:v>12</c:v>
                </c:pt>
                <c:pt idx="122">
                  <c:v>0</c:v>
                </c:pt>
                <c:pt idx="123">
                  <c:v>1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15</c:v>
                </c:pt>
                <c:pt idx="130">
                  <c:v>5</c:v>
                </c:pt>
                <c:pt idx="131">
                  <c:v>0</c:v>
                </c:pt>
                <c:pt idx="132">
                  <c:v>3</c:v>
                </c:pt>
                <c:pt idx="133">
                  <c:v>8</c:v>
                </c:pt>
                <c:pt idx="134">
                  <c:v>4</c:v>
                </c:pt>
                <c:pt idx="135">
                  <c:v>8</c:v>
                </c:pt>
                <c:pt idx="136">
                  <c:v>0</c:v>
                </c:pt>
              </c:numCache>
            </c:numRef>
          </c:xVal>
          <c:yVal>
            <c:numRef>
              <c:f>Лист1!$B$85:$EH$85</c:f>
              <c:numCache>
                <c:formatCode>General</c:formatCode>
                <c:ptCount val="137"/>
                <c:pt idx="0">
                  <c:v>4.9000000000000004</c:v>
                </c:pt>
                <c:pt idx="1">
                  <c:v>9.3000000000000007</c:v>
                </c:pt>
                <c:pt idx="2">
                  <c:v>1.3</c:v>
                </c:pt>
                <c:pt idx="3">
                  <c:v>14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1.4</c:v>
                </c:pt>
                <c:pt idx="8">
                  <c:v>35.4</c:v>
                </c:pt>
                <c:pt idx="9">
                  <c:v>51</c:v>
                </c:pt>
                <c:pt idx="10">
                  <c:v>25.5</c:v>
                </c:pt>
                <c:pt idx="11">
                  <c:v>48.4</c:v>
                </c:pt>
                <c:pt idx="12">
                  <c:v>0</c:v>
                </c:pt>
                <c:pt idx="13">
                  <c:v>1.4</c:v>
                </c:pt>
                <c:pt idx="14">
                  <c:v>16.100000000000001</c:v>
                </c:pt>
                <c:pt idx="15">
                  <c:v>24.8</c:v>
                </c:pt>
                <c:pt idx="16">
                  <c:v>29.3</c:v>
                </c:pt>
                <c:pt idx="17">
                  <c:v>10.3</c:v>
                </c:pt>
                <c:pt idx="18">
                  <c:v>0</c:v>
                </c:pt>
                <c:pt idx="19">
                  <c:v>11.7</c:v>
                </c:pt>
                <c:pt idx="20">
                  <c:v>14.6</c:v>
                </c:pt>
                <c:pt idx="21">
                  <c:v>2.9</c:v>
                </c:pt>
                <c:pt idx="22">
                  <c:v>6.3</c:v>
                </c:pt>
                <c:pt idx="23">
                  <c:v>0</c:v>
                </c:pt>
                <c:pt idx="24">
                  <c:v>0</c:v>
                </c:pt>
                <c:pt idx="25">
                  <c:v>37.799999999999997</c:v>
                </c:pt>
                <c:pt idx="26">
                  <c:v>0.1</c:v>
                </c:pt>
                <c:pt idx="27">
                  <c:v>35.1</c:v>
                </c:pt>
                <c:pt idx="28">
                  <c:v>53</c:v>
                </c:pt>
                <c:pt idx="29">
                  <c:v>0.7</c:v>
                </c:pt>
                <c:pt idx="30">
                  <c:v>35.5</c:v>
                </c:pt>
                <c:pt idx="31">
                  <c:v>14.5</c:v>
                </c:pt>
                <c:pt idx="32">
                  <c:v>0</c:v>
                </c:pt>
                <c:pt idx="33">
                  <c:v>0.2</c:v>
                </c:pt>
                <c:pt idx="34">
                  <c:v>38.6</c:v>
                </c:pt>
                <c:pt idx="35">
                  <c:v>0</c:v>
                </c:pt>
                <c:pt idx="36">
                  <c:v>25.1</c:v>
                </c:pt>
                <c:pt idx="37">
                  <c:v>32.6</c:v>
                </c:pt>
                <c:pt idx="38">
                  <c:v>29.1</c:v>
                </c:pt>
                <c:pt idx="39">
                  <c:v>52</c:v>
                </c:pt>
                <c:pt idx="40">
                  <c:v>29.7</c:v>
                </c:pt>
                <c:pt idx="41">
                  <c:v>39.299999999999997</c:v>
                </c:pt>
                <c:pt idx="42">
                  <c:v>11.3</c:v>
                </c:pt>
                <c:pt idx="43">
                  <c:v>40</c:v>
                </c:pt>
                <c:pt idx="44">
                  <c:v>0</c:v>
                </c:pt>
                <c:pt idx="45">
                  <c:v>22.7</c:v>
                </c:pt>
                <c:pt idx="46">
                  <c:v>23</c:v>
                </c:pt>
                <c:pt idx="47">
                  <c:v>0.3</c:v>
                </c:pt>
                <c:pt idx="48">
                  <c:v>0</c:v>
                </c:pt>
                <c:pt idx="49">
                  <c:v>9.9</c:v>
                </c:pt>
                <c:pt idx="50">
                  <c:v>70.400000000000006</c:v>
                </c:pt>
                <c:pt idx="51">
                  <c:v>74.099999999999994</c:v>
                </c:pt>
                <c:pt idx="52">
                  <c:v>4.5</c:v>
                </c:pt>
                <c:pt idx="53">
                  <c:v>38.799999999999997</c:v>
                </c:pt>
                <c:pt idx="54">
                  <c:v>19.8</c:v>
                </c:pt>
                <c:pt idx="55">
                  <c:v>34.9</c:v>
                </c:pt>
                <c:pt idx="56">
                  <c:v>26.3</c:v>
                </c:pt>
                <c:pt idx="57">
                  <c:v>2.2000000000000002</c:v>
                </c:pt>
                <c:pt idx="58">
                  <c:v>0.6</c:v>
                </c:pt>
                <c:pt idx="59">
                  <c:v>0.3</c:v>
                </c:pt>
                <c:pt idx="60">
                  <c:v>0.8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1.5</c:v>
                </c:pt>
                <c:pt idx="65">
                  <c:v>17.399999999999999</c:v>
                </c:pt>
                <c:pt idx="66">
                  <c:v>0</c:v>
                </c:pt>
                <c:pt idx="67">
                  <c:v>0.2</c:v>
                </c:pt>
                <c:pt idx="68">
                  <c:v>16.3</c:v>
                </c:pt>
                <c:pt idx="69">
                  <c:v>0</c:v>
                </c:pt>
                <c:pt idx="70">
                  <c:v>0</c:v>
                </c:pt>
                <c:pt idx="71">
                  <c:v>0.5</c:v>
                </c:pt>
                <c:pt idx="72">
                  <c:v>0</c:v>
                </c:pt>
                <c:pt idx="73">
                  <c:v>3.9</c:v>
                </c:pt>
                <c:pt idx="74">
                  <c:v>61.4</c:v>
                </c:pt>
                <c:pt idx="75">
                  <c:v>13.5</c:v>
                </c:pt>
                <c:pt idx="76">
                  <c:v>0.1</c:v>
                </c:pt>
                <c:pt idx="77">
                  <c:v>0</c:v>
                </c:pt>
                <c:pt idx="78">
                  <c:v>0</c:v>
                </c:pt>
                <c:pt idx="79">
                  <c:v>3.4</c:v>
                </c:pt>
                <c:pt idx="80">
                  <c:v>6.9</c:v>
                </c:pt>
                <c:pt idx="81">
                  <c:v>6.8</c:v>
                </c:pt>
                <c:pt idx="82">
                  <c:v>1.8</c:v>
                </c:pt>
                <c:pt idx="83">
                  <c:v>3.7</c:v>
                </c:pt>
                <c:pt idx="84">
                  <c:v>61.1</c:v>
                </c:pt>
                <c:pt idx="85">
                  <c:v>33.5</c:v>
                </c:pt>
                <c:pt idx="86">
                  <c:v>15.1</c:v>
                </c:pt>
                <c:pt idx="87">
                  <c:v>0.3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1.1000000000000001</c:v>
                </c:pt>
                <c:pt idx="92">
                  <c:v>66.7</c:v>
                </c:pt>
                <c:pt idx="93">
                  <c:v>0</c:v>
                </c:pt>
                <c:pt idx="94">
                  <c:v>0.1</c:v>
                </c:pt>
                <c:pt idx="95">
                  <c:v>0</c:v>
                </c:pt>
                <c:pt idx="96">
                  <c:v>8.3000000000000007</c:v>
                </c:pt>
                <c:pt idx="97">
                  <c:v>0.6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31.9</c:v>
                </c:pt>
                <c:pt idx="103">
                  <c:v>25.3</c:v>
                </c:pt>
                <c:pt idx="104">
                  <c:v>35.299999999999997</c:v>
                </c:pt>
                <c:pt idx="105">
                  <c:v>0</c:v>
                </c:pt>
                <c:pt idx="106">
                  <c:v>36.299999999999997</c:v>
                </c:pt>
                <c:pt idx="107">
                  <c:v>61.8</c:v>
                </c:pt>
                <c:pt idx="108">
                  <c:v>41.4</c:v>
                </c:pt>
                <c:pt idx="109">
                  <c:v>17.399999999999999</c:v>
                </c:pt>
                <c:pt idx="110">
                  <c:v>13.5</c:v>
                </c:pt>
                <c:pt idx="111">
                  <c:v>30.4</c:v>
                </c:pt>
                <c:pt idx="112">
                  <c:v>1.1000000000000001</c:v>
                </c:pt>
                <c:pt idx="113">
                  <c:v>2.4</c:v>
                </c:pt>
                <c:pt idx="114">
                  <c:v>2.5</c:v>
                </c:pt>
                <c:pt idx="115">
                  <c:v>1.6</c:v>
                </c:pt>
                <c:pt idx="116">
                  <c:v>17.8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2.5</c:v>
                </c:pt>
                <c:pt idx="121">
                  <c:v>22.5</c:v>
                </c:pt>
                <c:pt idx="122">
                  <c:v>0</c:v>
                </c:pt>
                <c:pt idx="123">
                  <c:v>0.1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7</c:v>
                </c:pt>
                <c:pt idx="130">
                  <c:v>0.5</c:v>
                </c:pt>
                <c:pt idx="131">
                  <c:v>0</c:v>
                </c:pt>
                <c:pt idx="132">
                  <c:v>0.3</c:v>
                </c:pt>
                <c:pt idx="133">
                  <c:v>1.7</c:v>
                </c:pt>
                <c:pt idx="134">
                  <c:v>0.4</c:v>
                </c:pt>
                <c:pt idx="135">
                  <c:v>24.4</c:v>
                </c:pt>
                <c:pt idx="136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039616"/>
        <c:axId val="67041152"/>
      </c:scatterChart>
      <c:valAx>
        <c:axId val="67039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041152"/>
        <c:crosses val="autoZero"/>
        <c:crossBetween val="midCat"/>
      </c:valAx>
      <c:valAx>
        <c:axId val="67041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03961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lang="en-US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"/>
          <c:y val="5.7882352941176503E-2"/>
          <c:w val="0.88037735849056598"/>
          <c:h val="0.82423529411764695"/>
        </c:manualLayout>
      </c:layout>
      <c:scatterChart>
        <c:scatterStyle val="lineMarker"/>
        <c:varyColors val="0"/>
        <c:ser>
          <c:idx val="0"/>
          <c:order val="0"/>
          <c:spPr>
            <a:ln w="28575" cap="rnd" cmpd="sng" algn="ctr">
              <a:noFill/>
              <a:prstDash val="solid"/>
              <a:round/>
            </a:ln>
          </c:spPr>
          <c:trendline>
            <c:trendlineType val="linear"/>
            <c:dispRSqr val="0"/>
            <c:dispEq val="1"/>
            <c:trendlineLbl>
              <c:layout>
                <c:manualLayout>
                  <c:x val="0.180242959494928"/>
                  <c:y val="-3.78900554097404E-2"/>
                </c:manualLayout>
              </c:layout>
              <c:numFmt formatCode="General" sourceLinked="0"/>
              <c:txPr>
                <a:bodyPr rot="0" spcFirstLastPara="0" vertOverflow="ellipsis" vert="horz" wrap="square" anchor="ctr" anchorCtr="1"/>
                <a:lstStyle/>
                <a:p>
                  <a:pPr>
                    <a:defRPr lang="en-US"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trendlineLbl>
          </c:trendline>
          <c:xVal>
            <c:numRef>
              <c:f>Лист1!$B$61:$CW$61</c:f>
              <c:numCache>
                <c:formatCode>General</c:formatCode>
                <c:ptCount val="100"/>
                <c:pt idx="0">
                  <c:v>14</c:v>
                </c:pt>
                <c:pt idx="1">
                  <c:v>5</c:v>
                </c:pt>
                <c:pt idx="2">
                  <c:v>14</c:v>
                </c:pt>
                <c:pt idx="3">
                  <c:v>9</c:v>
                </c:pt>
                <c:pt idx="4">
                  <c:v>10</c:v>
                </c:pt>
                <c:pt idx="5">
                  <c:v>15</c:v>
                </c:pt>
                <c:pt idx="6">
                  <c:v>13</c:v>
                </c:pt>
                <c:pt idx="7">
                  <c:v>1</c:v>
                </c:pt>
                <c:pt idx="8">
                  <c:v>14</c:v>
                </c:pt>
                <c:pt idx="9">
                  <c:v>17</c:v>
                </c:pt>
                <c:pt idx="10">
                  <c:v>15</c:v>
                </c:pt>
                <c:pt idx="11">
                  <c:v>8</c:v>
                </c:pt>
                <c:pt idx="12">
                  <c:v>4</c:v>
                </c:pt>
                <c:pt idx="13">
                  <c:v>1</c:v>
                </c:pt>
                <c:pt idx="14">
                  <c:v>0</c:v>
                </c:pt>
                <c:pt idx="15">
                  <c:v>8</c:v>
                </c:pt>
                <c:pt idx="16">
                  <c:v>12</c:v>
                </c:pt>
                <c:pt idx="17">
                  <c:v>2</c:v>
                </c:pt>
                <c:pt idx="18">
                  <c:v>5</c:v>
                </c:pt>
                <c:pt idx="19">
                  <c:v>0</c:v>
                </c:pt>
                <c:pt idx="20">
                  <c:v>10</c:v>
                </c:pt>
                <c:pt idx="21">
                  <c:v>7</c:v>
                </c:pt>
                <c:pt idx="22">
                  <c:v>9</c:v>
                </c:pt>
                <c:pt idx="23">
                  <c:v>0</c:v>
                </c:pt>
                <c:pt idx="24">
                  <c:v>7</c:v>
                </c:pt>
                <c:pt idx="25">
                  <c:v>2</c:v>
                </c:pt>
                <c:pt idx="26">
                  <c:v>1</c:v>
                </c:pt>
                <c:pt idx="27">
                  <c:v>13</c:v>
                </c:pt>
                <c:pt idx="28">
                  <c:v>1</c:v>
                </c:pt>
                <c:pt idx="29">
                  <c:v>12</c:v>
                </c:pt>
                <c:pt idx="30">
                  <c:v>1</c:v>
                </c:pt>
                <c:pt idx="31">
                  <c:v>1</c:v>
                </c:pt>
                <c:pt idx="32">
                  <c:v>0</c:v>
                </c:pt>
                <c:pt idx="33">
                  <c:v>0</c:v>
                </c:pt>
                <c:pt idx="34">
                  <c:v>3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14</c:v>
                </c:pt>
                <c:pt idx="42">
                  <c:v>2</c:v>
                </c:pt>
                <c:pt idx="43">
                  <c:v>0</c:v>
                </c:pt>
                <c:pt idx="44">
                  <c:v>10</c:v>
                </c:pt>
                <c:pt idx="45">
                  <c:v>0</c:v>
                </c:pt>
                <c:pt idx="46">
                  <c:v>11</c:v>
                </c:pt>
                <c:pt idx="47">
                  <c:v>1</c:v>
                </c:pt>
                <c:pt idx="48">
                  <c:v>0</c:v>
                </c:pt>
                <c:pt idx="49">
                  <c:v>1</c:v>
                </c:pt>
                <c:pt idx="50">
                  <c:v>12</c:v>
                </c:pt>
                <c:pt idx="51">
                  <c:v>0</c:v>
                </c:pt>
                <c:pt idx="52">
                  <c:v>2</c:v>
                </c:pt>
                <c:pt idx="53">
                  <c:v>7</c:v>
                </c:pt>
                <c:pt idx="54">
                  <c:v>5</c:v>
                </c:pt>
                <c:pt idx="55">
                  <c:v>13</c:v>
                </c:pt>
                <c:pt idx="56">
                  <c:v>15</c:v>
                </c:pt>
                <c:pt idx="57">
                  <c:v>7</c:v>
                </c:pt>
                <c:pt idx="58">
                  <c:v>0</c:v>
                </c:pt>
                <c:pt idx="59">
                  <c:v>4</c:v>
                </c:pt>
                <c:pt idx="60">
                  <c:v>6</c:v>
                </c:pt>
                <c:pt idx="61">
                  <c:v>3</c:v>
                </c:pt>
                <c:pt idx="62">
                  <c:v>16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8</c:v>
                </c:pt>
                <c:pt idx="67">
                  <c:v>0</c:v>
                </c:pt>
                <c:pt idx="68">
                  <c:v>5</c:v>
                </c:pt>
                <c:pt idx="69">
                  <c:v>2</c:v>
                </c:pt>
                <c:pt idx="70">
                  <c:v>5</c:v>
                </c:pt>
                <c:pt idx="71">
                  <c:v>0</c:v>
                </c:pt>
                <c:pt idx="72">
                  <c:v>15</c:v>
                </c:pt>
                <c:pt idx="73">
                  <c:v>10</c:v>
                </c:pt>
                <c:pt idx="74">
                  <c:v>3</c:v>
                </c:pt>
                <c:pt idx="75">
                  <c:v>1</c:v>
                </c:pt>
                <c:pt idx="76">
                  <c:v>7</c:v>
                </c:pt>
                <c:pt idx="77">
                  <c:v>0</c:v>
                </c:pt>
                <c:pt idx="78">
                  <c:v>0</c:v>
                </c:pt>
                <c:pt idx="79">
                  <c:v>13</c:v>
                </c:pt>
                <c:pt idx="80">
                  <c:v>0</c:v>
                </c:pt>
                <c:pt idx="81">
                  <c:v>0</c:v>
                </c:pt>
                <c:pt idx="82">
                  <c:v>4</c:v>
                </c:pt>
                <c:pt idx="83">
                  <c:v>1</c:v>
                </c:pt>
                <c:pt idx="84">
                  <c:v>0</c:v>
                </c:pt>
                <c:pt idx="85">
                  <c:v>14</c:v>
                </c:pt>
                <c:pt idx="86">
                  <c:v>0</c:v>
                </c:pt>
                <c:pt idx="87">
                  <c:v>10</c:v>
                </c:pt>
                <c:pt idx="88">
                  <c:v>0</c:v>
                </c:pt>
                <c:pt idx="89">
                  <c:v>9</c:v>
                </c:pt>
                <c:pt idx="90">
                  <c:v>20</c:v>
                </c:pt>
                <c:pt idx="91">
                  <c:v>19</c:v>
                </c:pt>
                <c:pt idx="92">
                  <c:v>16</c:v>
                </c:pt>
                <c:pt idx="93">
                  <c:v>9</c:v>
                </c:pt>
                <c:pt idx="94">
                  <c:v>2</c:v>
                </c:pt>
                <c:pt idx="95">
                  <c:v>2</c:v>
                </c:pt>
                <c:pt idx="96">
                  <c:v>20</c:v>
                </c:pt>
                <c:pt idx="97">
                  <c:v>6</c:v>
                </c:pt>
                <c:pt idx="98">
                  <c:v>0</c:v>
                </c:pt>
                <c:pt idx="99">
                  <c:v>4</c:v>
                </c:pt>
              </c:numCache>
            </c:numRef>
          </c:xVal>
          <c:yVal>
            <c:numRef>
              <c:f>Лист1!$B$62:$CW$62</c:f>
              <c:numCache>
                <c:formatCode>General</c:formatCode>
                <c:ptCount val="100"/>
                <c:pt idx="0">
                  <c:v>34.4</c:v>
                </c:pt>
                <c:pt idx="1">
                  <c:v>0.5</c:v>
                </c:pt>
                <c:pt idx="2">
                  <c:v>21.8</c:v>
                </c:pt>
                <c:pt idx="3">
                  <c:v>15.3</c:v>
                </c:pt>
                <c:pt idx="4">
                  <c:v>16.399999999999999</c:v>
                </c:pt>
                <c:pt idx="5">
                  <c:v>7.9</c:v>
                </c:pt>
                <c:pt idx="6">
                  <c:v>27.7</c:v>
                </c:pt>
                <c:pt idx="7">
                  <c:v>0.1</c:v>
                </c:pt>
                <c:pt idx="8">
                  <c:v>14.8</c:v>
                </c:pt>
                <c:pt idx="9">
                  <c:v>22.2</c:v>
                </c:pt>
                <c:pt idx="10">
                  <c:v>18.8</c:v>
                </c:pt>
                <c:pt idx="11">
                  <c:v>1.7</c:v>
                </c:pt>
                <c:pt idx="12">
                  <c:v>1.2</c:v>
                </c:pt>
                <c:pt idx="13">
                  <c:v>0.1</c:v>
                </c:pt>
                <c:pt idx="14">
                  <c:v>0</c:v>
                </c:pt>
                <c:pt idx="15">
                  <c:v>16.3</c:v>
                </c:pt>
                <c:pt idx="16">
                  <c:v>5.3</c:v>
                </c:pt>
                <c:pt idx="17">
                  <c:v>0.2</c:v>
                </c:pt>
                <c:pt idx="18">
                  <c:v>0.5</c:v>
                </c:pt>
                <c:pt idx="19">
                  <c:v>0</c:v>
                </c:pt>
                <c:pt idx="20">
                  <c:v>2.2999999999999998</c:v>
                </c:pt>
                <c:pt idx="21">
                  <c:v>0.7</c:v>
                </c:pt>
                <c:pt idx="22">
                  <c:v>2.7</c:v>
                </c:pt>
                <c:pt idx="23">
                  <c:v>0</c:v>
                </c:pt>
                <c:pt idx="24">
                  <c:v>19.2</c:v>
                </c:pt>
                <c:pt idx="25">
                  <c:v>0.6</c:v>
                </c:pt>
                <c:pt idx="26">
                  <c:v>0.1</c:v>
                </c:pt>
                <c:pt idx="27">
                  <c:v>52.7</c:v>
                </c:pt>
                <c:pt idx="28">
                  <c:v>0.1</c:v>
                </c:pt>
                <c:pt idx="29">
                  <c:v>25.6</c:v>
                </c:pt>
                <c:pt idx="30">
                  <c:v>0.1</c:v>
                </c:pt>
                <c:pt idx="31">
                  <c:v>0.5</c:v>
                </c:pt>
                <c:pt idx="32">
                  <c:v>0</c:v>
                </c:pt>
                <c:pt idx="33">
                  <c:v>0</c:v>
                </c:pt>
                <c:pt idx="34">
                  <c:v>17.100000000000001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22.7</c:v>
                </c:pt>
                <c:pt idx="42">
                  <c:v>0.2</c:v>
                </c:pt>
                <c:pt idx="43">
                  <c:v>0</c:v>
                </c:pt>
                <c:pt idx="44">
                  <c:v>16.600000000000001</c:v>
                </c:pt>
                <c:pt idx="45">
                  <c:v>0</c:v>
                </c:pt>
                <c:pt idx="46">
                  <c:v>17.3</c:v>
                </c:pt>
                <c:pt idx="47">
                  <c:v>0.1</c:v>
                </c:pt>
                <c:pt idx="48">
                  <c:v>0</c:v>
                </c:pt>
                <c:pt idx="49">
                  <c:v>0.1</c:v>
                </c:pt>
                <c:pt idx="50">
                  <c:v>60.1</c:v>
                </c:pt>
                <c:pt idx="51">
                  <c:v>0</c:v>
                </c:pt>
                <c:pt idx="52">
                  <c:v>0.2</c:v>
                </c:pt>
                <c:pt idx="53">
                  <c:v>7.5</c:v>
                </c:pt>
                <c:pt idx="54">
                  <c:v>1.8</c:v>
                </c:pt>
                <c:pt idx="55">
                  <c:v>27.1</c:v>
                </c:pt>
                <c:pt idx="56">
                  <c:v>50.2</c:v>
                </c:pt>
                <c:pt idx="57">
                  <c:v>1.6</c:v>
                </c:pt>
                <c:pt idx="58">
                  <c:v>0</c:v>
                </c:pt>
                <c:pt idx="59">
                  <c:v>0.4</c:v>
                </c:pt>
                <c:pt idx="60">
                  <c:v>22.1</c:v>
                </c:pt>
                <c:pt idx="61">
                  <c:v>5</c:v>
                </c:pt>
                <c:pt idx="62">
                  <c:v>63.3</c:v>
                </c:pt>
                <c:pt idx="63">
                  <c:v>38.200000000000003</c:v>
                </c:pt>
                <c:pt idx="64">
                  <c:v>50.3</c:v>
                </c:pt>
                <c:pt idx="65">
                  <c:v>48.5</c:v>
                </c:pt>
                <c:pt idx="66">
                  <c:v>33.4</c:v>
                </c:pt>
                <c:pt idx="67">
                  <c:v>0</c:v>
                </c:pt>
                <c:pt idx="68">
                  <c:v>15.3</c:v>
                </c:pt>
                <c:pt idx="69">
                  <c:v>10</c:v>
                </c:pt>
                <c:pt idx="70">
                  <c:v>23.2</c:v>
                </c:pt>
                <c:pt idx="71">
                  <c:v>0</c:v>
                </c:pt>
                <c:pt idx="72">
                  <c:v>38.4</c:v>
                </c:pt>
                <c:pt idx="73">
                  <c:v>2.8</c:v>
                </c:pt>
                <c:pt idx="74">
                  <c:v>5.2</c:v>
                </c:pt>
                <c:pt idx="75">
                  <c:v>0.1</c:v>
                </c:pt>
                <c:pt idx="76">
                  <c:v>0.7</c:v>
                </c:pt>
                <c:pt idx="77">
                  <c:v>0</c:v>
                </c:pt>
                <c:pt idx="78">
                  <c:v>0</c:v>
                </c:pt>
                <c:pt idx="79">
                  <c:v>18.2</c:v>
                </c:pt>
                <c:pt idx="80">
                  <c:v>0</c:v>
                </c:pt>
                <c:pt idx="81">
                  <c:v>0</c:v>
                </c:pt>
                <c:pt idx="82">
                  <c:v>2.2999999999999998</c:v>
                </c:pt>
                <c:pt idx="83">
                  <c:v>0.1</c:v>
                </c:pt>
                <c:pt idx="84">
                  <c:v>0</c:v>
                </c:pt>
                <c:pt idx="85">
                  <c:v>41.3</c:v>
                </c:pt>
                <c:pt idx="86">
                  <c:v>0</c:v>
                </c:pt>
                <c:pt idx="87">
                  <c:v>17.2</c:v>
                </c:pt>
                <c:pt idx="88">
                  <c:v>0</c:v>
                </c:pt>
                <c:pt idx="89">
                  <c:v>16.2</c:v>
                </c:pt>
                <c:pt idx="90">
                  <c:v>36.799999999999997</c:v>
                </c:pt>
                <c:pt idx="91">
                  <c:v>45.7</c:v>
                </c:pt>
                <c:pt idx="92">
                  <c:v>42.7</c:v>
                </c:pt>
                <c:pt idx="93">
                  <c:v>6.7</c:v>
                </c:pt>
                <c:pt idx="94">
                  <c:v>2.1</c:v>
                </c:pt>
                <c:pt idx="95">
                  <c:v>0.2</c:v>
                </c:pt>
                <c:pt idx="96">
                  <c:v>30.6</c:v>
                </c:pt>
                <c:pt idx="97">
                  <c:v>2.4</c:v>
                </c:pt>
                <c:pt idx="98">
                  <c:v>0</c:v>
                </c:pt>
                <c:pt idx="99">
                  <c:v>0.4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164160"/>
        <c:axId val="81165696"/>
      </c:scatterChart>
      <c:valAx>
        <c:axId val="81164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165696"/>
        <c:crosses val="autoZero"/>
        <c:crossBetween val="midCat"/>
      </c:valAx>
      <c:valAx>
        <c:axId val="81165696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16416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lang="en-US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Лист1!$M$88:$M$96</c:f>
              <c:strCache>
                <c:ptCount val="9"/>
                <c:pt idx="0">
                  <c:v>более 50</c:v>
                </c:pt>
                <c:pt idx="1">
                  <c:v>от 40 до 50</c:v>
                </c:pt>
                <c:pt idx="2">
                  <c:v>от 30 до 40</c:v>
                </c:pt>
                <c:pt idx="3">
                  <c:v>от 20 до 30</c:v>
                </c:pt>
                <c:pt idx="4">
                  <c:v>от 10 до 20</c:v>
                </c:pt>
                <c:pt idx="5">
                  <c:v>от 1 до 10</c:v>
                </c:pt>
                <c:pt idx="6">
                  <c:v>от 0,1 до 1</c:v>
                </c:pt>
                <c:pt idx="7">
                  <c:v>пор. 0,1</c:v>
                </c:pt>
                <c:pt idx="8">
                  <c:v>отсутствуют</c:v>
                </c:pt>
              </c:strCache>
            </c:strRef>
          </c:cat>
          <c:val>
            <c:numRef>
              <c:f>Лист1!$P$88:$P$96</c:f>
              <c:numCache>
                <c:formatCode>0.0%</c:formatCode>
                <c:ptCount val="9"/>
                <c:pt idx="0">
                  <c:v>6.5693430656934296E-2</c:v>
                </c:pt>
                <c:pt idx="1">
                  <c:v>1.4598540145985399E-2</c:v>
                </c:pt>
                <c:pt idx="2">
                  <c:v>0.109489051094891</c:v>
                </c:pt>
                <c:pt idx="3">
                  <c:v>8.7591240875912399E-2</c:v>
                </c:pt>
                <c:pt idx="4">
                  <c:v>0.109489051094891</c:v>
                </c:pt>
                <c:pt idx="5">
                  <c:v>0.18978102189780999</c:v>
                </c:pt>
                <c:pt idx="6">
                  <c:v>9.4890510948905105E-2</c:v>
                </c:pt>
                <c:pt idx="7">
                  <c:v>2.9197080291970798E-2</c:v>
                </c:pt>
                <c:pt idx="8">
                  <c:v>0.29927007299270098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218176"/>
        <c:axId val="81224064"/>
      </c:barChart>
      <c:catAx>
        <c:axId val="812181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224064"/>
        <c:crosses val="autoZero"/>
        <c:auto val="1"/>
        <c:lblAlgn val="ctr"/>
        <c:lblOffset val="100"/>
        <c:noMultiLvlLbl val="0"/>
      </c:catAx>
      <c:valAx>
        <c:axId val="8122406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218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en-US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Лист1!$J$65:$J$73</c:f>
              <c:strCache>
                <c:ptCount val="9"/>
                <c:pt idx="0">
                  <c:v>более 50</c:v>
                </c:pt>
                <c:pt idx="1">
                  <c:v>от 40 до 50</c:v>
                </c:pt>
                <c:pt idx="2">
                  <c:v>от 30 до 40</c:v>
                </c:pt>
                <c:pt idx="3">
                  <c:v>от 20 до 30</c:v>
                </c:pt>
                <c:pt idx="4">
                  <c:v>от 10 до 20</c:v>
                </c:pt>
                <c:pt idx="5">
                  <c:v>от 1 до 10</c:v>
                </c:pt>
                <c:pt idx="6">
                  <c:v>от 0,1 до 1</c:v>
                </c:pt>
                <c:pt idx="7">
                  <c:v>пор. 0,1</c:v>
                </c:pt>
                <c:pt idx="8">
                  <c:v>отсутствуют</c:v>
                </c:pt>
              </c:strCache>
            </c:strRef>
          </c:cat>
          <c:val>
            <c:numRef>
              <c:f>Лист1!$L$65:$L$73</c:f>
              <c:numCache>
                <c:formatCode>General</c:formatCode>
                <c:ptCount val="9"/>
                <c:pt idx="0">
                  <c:v>5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13</c:v>
                </c:pt>
                <c:pt idx="5">
                  <c:v>17</c:v>
                </c:pt>
                <c:pt idx="6">
                  <c:v>12</c:v>
                </c:pt>
                <c:pt idx="7">
                  <c:v>9</c:v>
                </c:pt>
                <c:pt idx="8">
                  <c:v>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231232"/>
        <c:axId val="81245312"/>
      </c:barChart>
      <c:catAx>
        <c:axId val="812312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245312"/>
        <c:crosses val="autoZero"/>
        <c:auto val="1"/>
        <c:lblAlgn val="ctr"/>
        <c:lblOffset val="100"/>
        <c:noMultiLvlLbl val="0"/>
      </c:catAx>
      <c:valAx>
        <c:axId val="81245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231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en-US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86111111111101"/>
          <c:y val="4.56018518518519E-2"/>
          <c:w val="0.86111111111111105"/>
          <c:h val="0.6715277777777779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Лист1!$J$50:$J$58</c:f>
              <c:strCache>
                <c:ptCount val="9"/>
                <c:pt idx="0">
                  <c:v>более 50</c:v>
                </c:pt>
                <c:pt idx="1">
                  <c:v>от 40 до 50</c:v>
                </c:pt>
                <c:pt idx="2">
                  <c:v>от 30 до 40</c:v>
                </c:pt>
                <c:pt idx="3">
                  <c:v>от 20 до 30</c:v>
                </c:pt>
                <c:pt idx="4">
                  <c:v>от 10 до 20</c:v>
                </c:pt>
                <c:pt idx="5">
                  <c:v>от 1 до 10</c:v>
                </c:pt>
                <c:pt idx="6">
                  <c:v>от 0,1 до 1</c:v>
                </c:pt>
                <c:pt idx="7">
                  <c:v>пор. 0,1</c:v>
                </c:pt>
                <c:pt idx="8">
                  <c:v>отсутствуют</c:v>
                </c:pt>
              </c:strCache>
            </c:strRef>
          </c:cat>
          <c:val>
            <c:numRef>
              <c:f>Лист1!$M$50:$M$58</c:f>
              <c:numCache>
                <c:formatCode>0.0%</c:formatCode>
                <c:ptCount val="9"/>
                <c:pt idx="0">
                  <c:v>0</c:v>
                </c:pt>
                <c:pt idx="1">
                  <c:v>1.1764705882352899E-2</c:v>
                </c:pt>
                <c:pt idx="2">
                  <c:v>0</c:v>
                </c:pt>
                <c:pt idx="3">
                  <c:v>2.3529411764705899E-2</c:v>
                </c:pt>
                <c:pt idx="4">
                  <c:v>5.8823529411764698E-2</c:v>
                </c:pt>
                <c:pt idx="5">
                  <c:v>0.317647058823529</c:v>
                </c:pt>
                <c:pt idx="6">
                  <c:v>0.32941176470588202</c:v>
                </c:pt>
                <c:pt idx="7">
                  <c:v>5.8823529411764698E-2</c:v>
                </c:pt>
                <c:pt idx="8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260928"/>
        <c:axId val="81262464"/>
      </c:barChart>
      <c:catAx>
        <c:axId val="812609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262464"/>
        <c:crosses val="autoZero"/>
        <c:auto val="1"/>
        <c:lblAlgn val="ctr"/>
        <c:lblOffset val="100"/>
        <c:noMultiLvlLbl val="0"/>
      </c:catAx>
      <c:valAx>
        <c:axId val="8126246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260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en-US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94716509487603E-2"/>
          <c:y val="2.1222410865874401E-2"/>
          <c:w val="0.92850812407680905"/>
          <c:h val="0.641383701188455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cat>
            <c:strRef>
              <c:f>Лист3!$A$1:$A$49</c:f>
              <c:strCache>
                <c:ptCount val="49"/>
                <c:pt idx="0">
                  <c:v>Cetraria aculeata</c:v>
                </c:pt>
                <c:pt idx="1">
                  <c:v>Cladonia stygia</c:v>
                </c:pt>
                <c:pt idx="2">
                  <c:v>Cladonia rangiferina</c:v>
                </c:pt>
                <c:pt idx="3">
                  <c:v>Sterecaulon paschale</c:v>
                </c:pt>
                <c:pt idx="4">
                  <c:v>Arctocetraria andrejevii</c:v>
                </c:pt>
                <c:pt idx="5">
                  <c:v>Cetrariella delisei</c:v>
                </c:pt>
                <c:pt idx="6">
                  <c:v>Cladonia arbuscula</c:v>
                </c:pt>
                <c:pt idx="7">
                  <c:v>Pertusaria geminipara</c:v>
                </c:pt>
                <c:pt idx="8">
                  <c:v>Stereocaulon alpinum</c:v>
                </c:pt>
                <c:pt idx="9">
                  <c:v>Cladonia uncialis</c:v>
                </c:pt>
                <c:pt idx="10">
                  <c:v>Cladonia bellidiflora</c:v>
                </c:pt>
                <c:pt idx="11">
                  <c:v>Cladonia mitis</c:v>
                </c:pt>
                <c:pt idx="12">
                  <c:v>Cetraria nigricans</c:v>
                </c:pt>
                <c:pt idx="13">
                  <c:v>Asachinea chrysantha</c:v>
                </c:pt>
                <c:pt idx="14">
                  <c:v>Flavocetraria nivalis</c:v>
                </c:pt>
                <c:pt idx="15">
                  <c:v>Cladonia amaurocraea</c:v>
                </c:pt>
                <c:pt idx="16">
                  <c:v>Ochrolechia frigida</c:v>
                </c:pt>
                <c:pt idx="17">
                  <c:v>Sphaerophorus globosus</c:v>
                </c:pt>
                <c:pt idx="18">
                  <c:v>Cetraria islandica</c:v>
                </c:pt>
                <c:pt idx="19">
                  <c:v>Bryocaulon divergens</c:v>
                </c:pt>
                <c:pt idx="20">
                  <c:v>Hypogymnia subobscura</c:v>
                </c:pt>
                <c:pt idx="21">
                  <c:v>Lobaria linita</c:v>
                </c:pt>
                <c:pt idx="22">
                  <c:v>Nephroma arcticum</c:v>
                </c:pt>
                <c:pt idx="23">
                  <c:v>Peltigera rufescens</c:v>
                </c:pt>
                <c:pt idx="24">
                  <c:v>Sphaerophorus fragilis</c:v>
                </c:pt>
                <c:pt idx="25">
                  <c:v>Arctoparmelia centrifuga</c:v>
                </c:pt>
                <c:pt idx="26">
                  <c:v>Cladonia macroceras</c:v>
                </c:pt>
                <c:pt idx="27">
                  <c:v>Baeomyces placophyllus</c:v>
                </c:pt>
                <c:pt idx="28">
                  <c:v>Flavocetraria cucullata</c:v>
                </c:pt>
                <c:pt idx="29">
                  <c:v>Peltigera didactyla</c:v>
                </c:pt>
                <c:pt idx="30">
                  <c:v>Peltigera scabrosa</c:v>
                </c:pt>
                <c:pt idx="31">
                  <c:v>Pertusaria dactylina</c:v>
                </c:pt>
                <c:pt idx="32">
                  <c:v>Ochrolechia androgyna</c:v>
                </c:pt>
                <c:pt idx="33">
                  <c:v>Peltigera leucophlebia</c:v>
                </c:pt>
                <c:pt idx="34">
                  <c:v>Cladonia stellaris</c:v>
                </c:pt>
                <c:pt idx="35">
                  <c:v>Cladonia pyxidata</c:v>
                </c:pt>
                <c:pt idx="36">
                  <c:v>Peltigera malacea</c:v>
                </c:pt>
                <c:pt idx="37">
                  <c:v>Cladonia stricta</c:v>
                </c:pt>
                <c:pt idx="38">
                  <c:v>Peltigera polydactylon</c:v>
                </c:pt>
                <c:pt idx="39">
                  <c:v>Thamnolia vermicularis</c:v>
                </c:pt>
                <c:pt idx="40">
                  <c:v>Cladonia cyanipes</c:v>
                </c:pt>
                <c:pt idx="41">
                  <c:v>Cladonia subfurcata</c:v>
                </c:pt>
                <c:pt idx="42">
                  <c:v>Cladonia ecmocyna</c:v>
                </c:pt>
                <c:pt idx="43">
                  <c:v>Alectoria ochroleuca</c:v>
                </c:pt>
                <c:pt idx="44">
                  <c:v>Cladonia gracilis</c:v>
                </c:pt>
                <c:pt idx="45">
                  <c:v>Peltigera aphthosa</c:v>
                </c:pt>
                <c:pt idx="46">
                  <c:v>Cladonia borealis</c:v>
                </c:pt>
                <c:pt idx="47">
                  <c:v>Cladonia chlorophaea</c:v>
                </c:pt>
                <c:pt idx="48">
                  <c:v>Cladonia cornuta</c:v>
                </c:pt>
              </c:strCache>
            </c:strRef>
          </c:cat>
          <c:val>
            <c:numRef>
              <c:f>Лист3!$C$1:$C$49</c:f>
              <c:numCache>
                <c:formatCode>General</c:formatCode>
                <c:ptCount val="49"/>
                <c:pt idx="0">
                  <c:v>13.5</c:v>
                </c:pt>
                <c:pt idx="1">
                  <c:v>6.0655172413793101</c:v>
                </c:pt>
                <c:pt idx="2">
                  <c:v>5.3218750000000004</c:v>
                </c:pt>
                <c:pt idx="3">
                  <c:v>5.2866666666666697</c:v>
                </c:pt>
                <c:pt idx="4">
                  <c:v>5.0750000000000002</c:v>
                </c:pt>
                <c:pt idx="5">
                  <c:v>4.9000000000000004</c:v>
                </c:pt>
                <c:pt idx="6">
                  <c:v>4.1028571428571396</c:v>
                </c:pt>
                <c:pt idx="7">
                  <c:v>4.0599999999999996</c:v>
                </c:pt>
                <c:pt idx="8">
                  <c:v>3.5705882352941201</c:v>
                </c:pt>
                <c:pt idx="9">
                  <c:v>3.5245283018867899</c:v>
                </c:pt>
                <c:pt idx="10">
                  <c:v>3</c:v>
                </c:pt>
                <c:pt idx="11">
                  <c:v>2.0885714285714299</c:v>
                </c:pt>
                <c:pt idx="12">
                  <c:v>2.0249999999999999</c:v>
                </c:pt>
                <c:pt idx="13">
                  <c:v>2.0049999999999999</c:v>
                </c:pt>
                <c:pt idx="14">
                  <c:v>1.9777777777777801</c:v>
                </c:pt>
                <c:pt idx="15">
                  <c:v>1.81636363636364</c:v>
                </c:pt>
                <c:pt idx="16">
                  <c:v>1.756</c:v>
                </c:pt>
                <c:pt idx="17">
                  <c:v>1.68888888888889</c:v>
                </c:pt>
                <c:pt idx="18">
                  <c:v>1.4411764705882399</c:v>
                </c:pt>
                <c:pt idx="19">
                  <c:v>1.3428571428571401</c:v>
                </c:pt>
                <c:pt idx="20">
                  <c:v>1.08</c:v>
                </c:pt>
                <c:pt idx="21">
                  <c:v>1.06666666666667</c:v>
                </c:pt>
                <c:pt idx="22">
                  <c:v>1.06</c:v>
                </c:pt>
                <c:pt idx="23">
                  <c:v>1.05</c:v>
                </c:pt>
                <c:pt idx="24">
                  <c:v>1</c:v>
                </c:pt>
                <c:pt idx="25">
                  <c:v>0.88333333333333297</c:v>
                </c:pt>
                <c:pt idx="26">
                  <c:v>0.80625000000000002</c:v>
                </c:pt>
                <c:pt idx="27">
                  <c:v>0.8</c:v>
                </c:pt>
                <c:pt idx="28">
                  <c:v>0.78679245283018895</c:v>
                </c:pt>
                <c:pt idx="29">
                  <c:v>0.73333333333333295</c:v>
                </c:pt>
                <c:pt idx="30">
                  <c:v>0.69374999999999998</c:v>
                </c:pt>
                <c:pt idx="31">
                  <c:v>0.6875</c:v>
                </c:pt>
                <c:pt idx="32">
                  <c:v>0.66</c:v>
                </c:pt>
                <c:pt idx="33">
                  <c:v>0.64</c:v>
                </c:pt>
                <c:pt idx="34">
                  <c:v>0.59</c:v>
                </c:pt>
                <c:pt idx="35">
                  <c:v>0.55000000000000004</c:v>
                </c:pt>
                <c:pt idx="36">
                  <c:v>0.52222222222222203</c:v>
                </c:pt>
                <c:pt idx="37">
                  <c:v>0.46</c:v>
                </c:pt>
                <c:pt idx="38">
                  <c:v>0.46</c:v>
                </c:pt>
                <c:pt idx="39">
                  <c:v>0.45</c:v>
                </c:pt>
                <c:pt idx="40">
                  <c:v>0.39</c:v>
                </c:pt>
                <c:pt idx="41">
                  <c:v>0.38</c:v>
                </c:pt>
                <c:pt idx="42">
                  <c:v>0.28999999999999998</c:v>
                </c:pt>
                <c:pt idx="43">
                  <c:v>0.28000000000000003</c:v>
                </c:pt>
                <c:pt idx="44">
                  <c:v>0.22800000000000001</c:v>
                </c:pt>
                <c:pt idx="45">
                  <c:v>0.18181818181818199</c:v>
                </c:pt>
                <c:pt idx="46">
                  <c:v>0.18</c:v>
                </c:pt>
                <c:pt idx="47">
                  <c:v>0.14090909090909101</c:v>
                </c:pt>
                <c:pt idx="48">
                  <c:v>0.130769230769231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033664"/>
        <c:axId val="82039552"/>
      </c:lineChart>
      <c:catAx>
        <c:axId val="820336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spcFirstLastPara="0" vertOverflow="ellipsis" vert="horz" wrap="square" anchor="ctr" anchorCtr="1"/>
          <a:lstStyle/>
          <a:p>
            <a:pPr>
              <a:defRPr lang="en-US"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039552"/>
        <c:crosses val="autoZero"/>
        <c:auto val="1"/>
        <c:lblAlgn val="ctr"/>
        <c:lblOffset val="100"/>
        <c:noMultiLvlLbl val="0"/>
      </c:catAx>
      <c:valAx>
        <c:axId val="82039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033664"/>
        <c:crosses val="autoZero"/>
        <c:crossBetween val="between"/>
      </c:valAx>
    </c:plotArea>
    <c:plotVisOnly val="1"/>
    <c:dispBlanksAs val="gap"/>
    <c:showDLblsOverMax val="0"/>
  </c:chart>
  <c:spPr>
    <a:ln w="12700" cmpd="sng">
      <a:solidFill>
        <a:schemeClr val="accent1"/>
      </a:solidFill>
      <a:prstDash val="solid"/>
    </a:ln>
  </c:spPr>
  <c:txPr>
    <a:bodyPr/>
    <a:lstStyle/>
    <a:p>
      <a:pPr>
        <a:defRPr lang="en-US" sz="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27363184079598E-2"/>
          <c:y val="2.7771556550951801E-2"/>
          <c:w val="0.92174129353233802"/>
          <c:h val="0.5067861142217250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Лист4!$B$92:$O$92</c:f>
              <c:strCache>
                <c:ptCount val="14"/>
                <c:pt idx="0">
                  <c:v>Cladonia arbuscula</c:v>
                </c:pt>
                <c:pt idx="1">
                  <c:v>Cladonia uncialis</c:v>
                </c:pt>
                <c:pt idx="2">
                  <c:v>Ochrolechia frigida</c:v>
                </c:pt>
                <c:pt idx="3">
                  <c:v>Cladonia rangiferina</c:v>
                </c:pt>
                <c:pt idx="4">
                  <c:v>Baeomyces placophyllus</c:v>
                </c:pt>
                <c:pt idx="5">
                  <c:v>Sphaerophorus globosus</c:v>
                </c:pt>
                <c:pt idx="6">
                  <c:v>Flavocetraria cucullata</c:v>
                </c:pt>
                <c:pt idx="7">
                  <c:v>Ochrolechia androgyna</c:v>
                </c:pt>
                <c:pt idx="8">
                  <c:v>Nephroma arcticum</c:v>
                </c:pt>
                <c:pt idx="9">
                  <c:v>Cladonia stygia</c:v>
                </c:pt>
                <c:pt idx="10">
                  <c:v>Cladonia mitis</c:v>
                </c:pt>
                <c:pt idx="11">
                  <c:v>Cladonia amaurocraea</c:v>
                </c:pt>
                <c:pt idx="12">
                  <c:v>Peltigera leucophlebia</c:v>
                </c:pt>
                <c:pt idx="13">
                  <c:v>Cladonia sulphurina</c:v>
                </c:pt>
              </c:strCache>
            </c:strRef>
          </c:cat>
          <c:val>
            <c:numRef>
              <c:f>Лист4!$B$93:$O$93</c:f>
              <c:numCache>
                <c:formatCode>General</c:formatCode>
                <c:ptCount val="14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</c:ser>
        <c:ser>
          <c:idx val="1"/>
          <c:order val="1"/>
          <c:invertIfNegative val="0"/>
          <c:cat>
            <c:strRef>
              <c:f>Лист4!$B$92:$O$92</c:f>
              <c:strCache>
                <c:ptCount val="14"/>
                <c:pt idx="0">
                  <c:v>Cladonia arbuscula</c:v>
                </c:pt>
                <c:pt idx="1">
                  <c:v>Cladonia uncialis</c:v>
                </c:pt>
                <c:pt idx="2">
                  <c:v>Ochrolechia frigida</c:v>
                </c:pt>
                <c:pt idx="3">
                  <c:v>Cladonia rangiferina</c:v>
                </c:pt>
                <c:pt idx="4">
                  <c:v>Baeomyces placophyllus</c:v>
                </c:pt>
                <c:pt idx="5">
                  <c:v>Sphaerophorus globosus</c:v>
                </c:pt>
                <c:pt idx="6">
                  <c:v>Flavocetraria cucullata</c:v>
                </c:pt>
                <c:pt idx="7">
                  <c:v>Ochrolechia androgyna</c:v>
                </c:pt>
                <c:pt idx="8">
                  <c:v>Nephroma arcticum</c:v>
                </c:pt>
                <c:pt idx="9">
                  <c:v>Cladonia stygia</c:v>
                </c:pt>
                <c:pt idx="10">
                  <c:v>Cladonia mitis</c:v>
                </c:pt>
                <c:pt idx="11">
                  <c:v>Cladonia amaurocraea</c:v>
                </c:pt>
                <c:pt idx="12">
                  <c:v>Peltigera leucophlebia</c:v>
                </c:pt>
                <c:pt idx="13">
                  <c:v>Cladonia sulphurina</c:v>
                </c:pt>
              </c:strCache>
            </c:strRef>
          </c:cat>
          <c:val>
            <c:numRef>
              <c:f>Лист4!$B$94:$O$94</c:f>
              <c:numCache>
                <c:formatCode>General</c:formatCode>
                <c:ptCount val="14"/>
                <c:pt idx="0">
                  <c:v>14</c:v>
                </c:pt>
                <c:pt idx="1">
                  <c:v>0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</c:ser>
        <c:ser>
          <c:idx val="2"/>
          <c:order val="2"/>
          <c:invertIfNegative val="0"/>
          <c:cat>
            <c:strRef>
              <c:f>Лист4!$B$92:$O$92</c:f>
              <c:strCache>
                <c:ptCount val="14"/>
                <c:pt idx="0">
                  <c:v>Cladonia arbuscula</c:v>
                </c:pt>
                <c:pt idx="1">
                  <c:v>Cladonia uncialis</c:v>
                </c:pt>
                <c:pt idx="2">
                  <c:v>Ochrolechia frigida</c:v>
                </c:pt>
                <c:pt idx="3">
                  <c:v>Cladonia rangiferina</c:v>
                </c:pt>
                <c:pt idx="4">
                  <c:v>Baeomyces placophyllus</c:v>
                </c:pt>
                <c:pt idx="5">
                  <c:v>Sphaerophorus globosus</c:v>
                </c:pt>
                <c:pt idx="6">
                  <c:v>Flavocetraria cucullata</c:v>
                </c:pt>
                <c:pt idx="7">
                  <c:v>Ochrolechia androgyna</c:v>
                </c:pt>
                <c:pt idx="8">
                  <c:v>Nephroma arcticum</c:v>
                </c:pt>
                <c:pt idx="9">
                  <c:v>Cladonia stygia</c:v>
                </c:pt>
                <c:pt idx="10">
                  <c:v>Cladonia mitis</c:v>
                </c:pt>
                <c:pt idx="11">
                  <c:v>Cladonia amaurocraea</c:v>
                </c:pt>
                <c:pt idx="12">
                  <c:v>Peltigera leucophlebia</c:v>
                </c:pt>
                <c:pt idx="13">
                  <c:v>Cladonia sulphurina</c:v>
                </c:pt>
              </c:strCache>
            </c:strRef>
          </c:cat>
          <c:val>
            <c:numRef>
              <c:f>Лист4!$B$95:$O$95</c:f>
              <c:numCache>
                <c:formatCode>General</c:formatCode>
                <c:ptCount val="14"/>
                <c:pt idx="0">
                  <c:v>25</c:v>
                </c:pt>
                <c:pt idx="1">
                  <c:v>11</c:v>
                </c:pt>
                <c:pt idx="2">
                  <c:v>9</c:v>
                </c:pt>
                <c:pt idx="3">
                  <c:v>8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3</c:v>
                </c:pt>
                <c:pt idx="9">
                  <c:v>2</c:v>
                </c:pt>
                <c:pt idx="10">
                  <c:v>2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111296"/>
        <c:axId val="83145856"/>
      </c:barChart>
      <c:catAx>
        <c:axId val="831112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spcFirstLastPara="0" vertOverflow="ellipsis" vert="horz" wrap="square" anchor="ctr" anchorCtr="1"/>
          <a:lstStyle/>
          <a:p>
            <a:pPr>
              <a:defRPr lang="en-US"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145856"/>
        <c:crosses val="autoZero"/>
        <c:auto val="1"/>
        <c:lblAlgn val="ctr"/>
        <c:lblOffset val="100"/>
        <c:noMultiLvlLbl val="0"/>
      </c:catAx>
      <c:valAx>
        <c:axId val="83145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111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en-US" sz="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Лист5!$B$107:$AG$107</c:f>
              <c:strCache>
                <c:ptCount val="32"/>
                <c:pt idx="0">
                  <c:v>Cladonia arbuscula</c:v>
                </c:pt>
                <c:pt idx="1">
                  <c:v>Flavocetraria cucullata</c:v>
                </c:pt>
                <c:pt idx="2">
                  <c:v>Cladonia rangiferina</c:v>
                </c:pt>
                <c:pt idx="3">
                  <c:v>Cladonia amaurocraea</c:v>
                </c:pt>
                <c:pt idx="4">
                  <c:v>Flavocetraria nivalis</c:v>
                </c:pt>
                <c:pt idx="5">
                  <c:v>Cetraria islandica</c:v>
                </c:pt>
                <c:pt idx="6">
                  <c:v>Ochrolechia frigida</c:v>
                </c:pt>
                <c:pt idx="7">
                  <c:v>Thamnolia vermicularis</c:v>
                </c:pt>
                <c:pt idx="8">
                  <c:v>Cladonia uncialis</c:v>
                </c:pt>
                <c:pt idx="9">
                  <c:v>Asachinea chrysantha</c:v>
                </c:pt>
                <c:pt idx="10">
                  <c:v>Cladonia macrophyllodes</c:v>
                </c:pt>
                <c:pt idx="11">
                  <c:v>Cladonia stygia</c:v>
                </c:pt>
                <c:pt idx="12">
                  <c:v>Cladonia mitis</c:v>
                </c:pt>
                <c:pt idx="13">
                  <c:v>Peltigera leucophlebia</c:v>
                </c:pt>
                <c:pt idx="14">
                  <c:v>Stereocaulon alpinum</c:v>
                </c:pt>
                <c:pt idx="15">
                  <c:v>Cetrariella delisei</c:v>
                </c:pt>
                <c:pt idx="16">
                  <c:v>Sphaerophorus globosus</c:v>
                </c:pt>
                <c:pt idx="17">
                  <c:v>Alectoria ochroleuca</c:v>
                </c:pt>
                <c:pt idx="18">
                  <c:v>Cladonia stellaris</c:v>
                </c:pt>
                <c:pt idx="19">
                  <c:v>Peltigera polydactylon</c:v>
                </c:pt>
                <c:pt idx="20">
                  <c:v>Cladonia gracilis</c:v>
                </c:pt>
                <c:pt idx="21">
                  <c:v>Peltigera aphthosa</c:v>
                </c:pt>
                <c:pt idx="22">
                  <c:v>Peltigera scabrosa</c:v>
                </c:pt>
                <c:pt idx="23">
                  <c:v>Ochrolechia androgyna</c:v>
                </c:pt>
                <c:pt idx="24">
                  <c:v>Parmelia omphalodes</c:v>
                </c:pt>
                <c:pt idx="25">
                  <c:v>Sterecaulon paschale</c:v>
                </c:pt>
                <c:pt idx="26">
                  <c:v>Vulpicida tilesei</c:v>
                </c:pt>
                <c:pt idx="27">
                  <c:v>Cladonia macroceras</c:v>
                </c:pt>
                <c:pt idx="28">
                  <c:v>Baeomyces placophyllus</c:v>
                </c:pt>
                <c:pt idx="29">
                  <c:v>Peltigera malacea</c:v>
                </c:pt>
                <c:pt idx="30">
                  <c:v>Cladonia macrophylla</c:v>
                </c:pt>
                <c:pt idx="31">
                  <c:v>Peltigera canina</c:v>
                </c:pt>
              </c:strCache>
            </c:strRef>
          </c:cat>
          <c:val>
            <c:numRef>
              <c:f>Лист5!$B$108:$AG$108</c:f>
              <c:numCache>
                <c:formatCode>General</c:formatCode>
                <c:ptCount val="32"/>
                <c:pt idx="0">
                  <c:v>9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3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4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</c:ser>
        <c:ser>
          <c:idx val="1"/>
          <c:order val="1"/>
          <c:invertIfNegative val="0"/>
          <c:cat>
            <c:strRef>
              <c:f>Лист5!$B$107:$AG$107</c:f>
              <c:strCache>
                <c:ptCount val="32"/>
                <c:pt idx="0">
                  <c:v>Cladonia arbuscula</c:v>
                </c:pt>
                <c:pt idx="1">
                  <c:v>Flavocetraria cucullata</c:v>
                </c:pt>
                <c:pt idx="2">
                  <c:v>Cladonia rangiferina</c:v>
                </c:pt>
                <c:pt idx="3">
                  <c:v>Cladonia amaurocraea</c:v>
                </c:pt>
                <c:pt idx="4">
                  <c:v>Flavocetraria nivalis</c:v>
                </c:pt>
                <c:pt idx="5">
                  <c:v>Cetraria islandica</c:v>
                </c:pt>
                <c:pt idx="6">
                  <c:v>Ochrolechia frigida</c:v>
                </c:pt>
                <c:pt idx="7">
                  <c:v>Thamnolia vermicularis</c:v>
                </c:pt>
                <c:pt idx="8">
                  <c:v>Cladonia uncialis</c:v>
                </c:pt>
                <c:pt idx="9">
                  <c:v>Asachinea chrysantha</c:v>
                </c:pt>
                <c:pt idx="10">
                  <c:v>Cladonia macrophyllodes</c:v>
                </c:pt>
                <c:pt idx="11">
                  <c:v>Cladonia stygia</c:v>
                </c:pt>
                <c:pt idx="12">
                  <c:v>Cladonia mitis</c:v>
                </c:pt>
                <c:pt idx="13">
                  <c:v>Peltigera leucophlebia</c:v>
                </c:pt>
                <c:pt idx="14">
                  <c:v>Stereocaulon alpinum</c:v>
                </c:pt>
                <c:pt idx="15">
                  <c:v>Cetrariella delisei</c:v>
                </c:pt>
                <c:pt idx="16">
                  <c:v>Sphaerophorus globosus</c:v>
                </c:pt>
                <c:pt idx="17">
                  <c:v>Alectoria ochroleuca</c:v>
                </c:pt>
                <c:pt idx="18">
                  <c:v>Cladonia stellaris</c:v>
                </c:pt>
                <c:pt idx="19">
                  <c:v>Peltigera polydactylon</c:v>
                </c:pt>
                <c:pt idx="20">
                  <c:v>Cladonia gracilis</c:v>
                </c:pt>
                <c:pt idx="21">
                  <c:v>Peltigera aphthosa</c:v>
                </c:pt>
                <c:pt idx="22">
                  <c:v>Peltigera scabrosa</c:v>
                </c:pt>
                <c:pt idx="23">
                  <c:v>Ochrolechia androgyna</c:v>
                </c:pt>
                <c:pt idx="24">
                  <c:v>Parmelia omphalodes</c:v>
                </c:pt>
                <c:pt idx="25">
                  <c:v>Sterecaulon paschale</c:v>
                </c:pt>
                <c:pt idx="26">
                  <c:v>Vulpicida tilesei</c:v>
                </c:pt>
                <c:pt idx="27">
                  <c:v>Cladonia macroceras</c:v>
                </c:pt>
                <c:pt idx="28">
                  <c:v>Baeomyces placophyllus</c:v>
                </c:pt>
                <c:pt idx="29">
                  <c:v>Peltigera malacea</c:v>
                </c:pt>
                <c:pt idx="30">
                  <c:v>Cladonia macrophylla</c:v>
                </c:pt>
                <c:pt idx="31">
                  <c:v>Peltigera canina</c:v>
                </c:pt>
              </c:strCache>
            </c:strRef>
          </c:cat>
          <c:val>
            <c:numRef>
              <c:f>Лист5!$B$109:$AG$109</c:f>
              <c:numCache>
                <c:formatCode>General</c:formatCode>
                <c:ptCount val="32"/>
                <c:pt idx="0">
                  <c:v>26</c:v>
                </c:pt>
                <c:pt idx="1">
                  <c:v>6</c:v>
                </c:pt>
                <c:pt idx="2">
                  <c:v>16</c:v>
                </c:pt>
                <c:pt idx="3">
                  <c:v>1</c:v>
                </c:pt>
                <c:pt idx="4">
                  <c:v>3</c:v>
                </c:pt>
                <c:pt idx="5">
                  <c:v>2</c:v>
                </c:pt>
                <c:pt idx="6">
                  <c:v>9</c:v>
                </c:pt>
                <c:pt idx="7">
                  <c:v>2</c:v>
                </c:pt>
                <c:pt idx="8">
                  <c:v>4</c:v>
                </c:pt>
                <c:pt idx="9">
                  <c:v>2</c:v>
                </c:pt>
                <c:pt idx="10">
                  <c:v>7</c:v>
                </c:pt>
                <c:pt idx="11">
                  <c:v>7</c:v>
                </c:pt>
                <c:pt idx="12">
                  <c:v>1</c:v>
                </c:pt>
                <c:pt idx="13">
                  <c:v>2</c:v>
                </c:pt>
                <c:pt idx="14">
                  <c:v>0</c:v>
                </c:pt>
                <c:pt idx="15">
                  <c:v>8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</c:ser>
        <c:ser>
          <c:idx val="2"/>
          <c:order val="2"/>
          <c:invertIfNegative val="0"/>
          <c:cat>
            <c:strRef>
              <c:f>Лист5!$B$107:$AG$107</c:f>
              <c:strCache>
                <c:ptCount val="32"/>
                <c:pt idx="0">
                  <c:v>Cladonia arbuscula</c:v>
                </c:pt>
                <c:pt idx="1">
                  <c:v>Flavocetraria cucullata</c:v>
                </c:pt>
                <c:pt idx="2">
                  <c:v>Cladonia rangiferina</c:v>
                </c:pt>
                <c:pt idx="3">
                  <c:v>Cladonia amaurocraea</c:v>
                </c:pt>
                <c:pt idx="4">
                  <c:v>Flavocetraria nivalis</c:v>
                </c:pt>
                <c:pt idx="5">
                  <c:v>Cetraria islandica</c:v>
                </c:pt>
                <c:pt idx="6">
                  <c:v>Ochrolechia frigida</c:v>
                </c:pt>
                <c:pt idx="7">
                  <c:v>Thamnolia vermicularis</c:v>
                </c:pt>
                <c:pt idx="8">
                  <c:v>Cladonia uncialis</c:v>
                </c:pt>
                <c:pt idx="9">
                  <c:v>Asachinea chrysantha</c:v>
                </c:pt>
                <c:pt idx="10">
                  <c:v>Cladonia macrophyllodes</c:v>
                </c:pt>
                <c:pt idx="11">
                  <c:v>Cladonia stygia</c:v>
                </c:pt>
                <c:pt idx="12">
                  <c:v>Cladonia mitis</c:v>
                </c:pt>
                <c:pt idx="13">
                  <c:v>Peltigera leucophlebia</c:v>
                </c:pt>
                <c:pt idx="14">
                  <c:v>Stereocaulon alpinum</c:v>
                </c:pt>
                <c:pt idx="15">
                  <c:v>Cetrariella delisei</c:v>
                </c:pt>
                <c:pt idx="16">
                  <c:v>Sphaerophorus globosus</c:v>
                </c:pt>
                <c:pt idx="17">
                  <c:v>Alectoria ochroleuca</c:v>
                </c:pt>
                <c:pt idx="18">
                  <c:v>Cladonia stellaris</c:v>
                </c:pt>
                <c:pt idx="19">
                  <c:v>Peltigera polydactylon</c:v>
                </c:pt>
                <c:pt idx="20">
                  <c:v>Cladonia gracilis</c:v>
                </c:pt>
                <c:pt idx="21">
                  <c:v>Peltigera aphthosa</c:v>
                </c:pt>
                <c:pt idx="22">
                  <c:v>Peltigera scabrosa</c:v>
                </c:pt>
                <c:pt idx="23">
                  <c:v>Ochrolechia androgyna</c:v>
                </c:pt>
                <c:pt idx="24">
                  <c:v>Parmelia omphalodes</c:v>
                </c:pt>
                <c:pt idx="25">
                  <c:v>Sterecaulon paschale</c:v>
                </c:pt>
                <c:pt idx="26">
                  <c:v>Vulpicida tilesei</c:v>
                </c:pt>
                <c:pt idx="27">
                  <c:v>Cladonia macroceras</c:v>
                </c:pt>
                <c:pt idx="28">
                  <c:v>Baeomyces placophyllus</c:v>
                </c:pt>
                <c:pt idx="29">
                  <c:v>Peltigera malacea</c:v>
                </c:pt>
                <c:pt idx="30">
                  <c:v>Cladonia macrophylla</c:v>
                </c:pt>
                <c:pt idx="31">
                  <c:v>Peltigera canina</c:v>
                </c:pt>
              </c:strCache>
            </c:strRef>
          </c:cat>
          <c:val>
            <c:numRef>
              <c:f>Лист5!$B$110:$AG$110</c:f>
              <c:numCache>
                <c:formatCode>General</c:formatCode>
                <c:ptCount val="32"/>
                <c:pt idx="0">
                  <c:v>40</c:v>
                </c:pt>
                <c:pt idx="1">
                  <c:v>25</c:v>
                </c:pt>
                <c:pt idx="2">
                  <c:v>32</c:v>
                </c:pt>
                <c:pt idx="3">
                  <c:v>13</c:v>
                </c:pt>
                <c:pt idx="4">
                  <c:v>11</c:v>
                </c:pt>
                <c:pt idx="5">
                  <c:v>13</c:v>
                </c:pt>
                <c:pt idx="6">
                  <c:v>20</c:v>
                </c:pt>
                <c:pt idx="7">
                  <c:v>14</c:v>
                </c:pt>
                <c:pt idx="8">
                  <c:v>18</c:v>
                </c:pt>
                <c:pt idx="9">
                  <c:v>11</c:v>
                </c:pt>
                <c:pt idx="10">
                  <c:v>8</c:v>
                </c:pt>
                <c:pt idx="11">
                  <c:v>12</c:v>
                </c:pt>
                <c:pt idx="12">
                  <c:v>14</c:v>
                </c:pt>
                <c:pt idx="13">
                  <c:v>4</c:v>
                </c:pt>
                <c:pt idx="14">
                  <c:v>8</c:v>
                </c:pt>
                <c:pt idx="15">
                  <c:v>9</c:v>
                </c:pt>
                <c:pt idx="16">
                  <c:v>9</c:v>
                </c:pt>
                <c:pt idx="17">
                  <c:v>4</c:v>
                </c:pt>
                <c:pt idx="18">
                  <c:v>2</c:v>
                </c:pt>
                <c:pt idx="19">
                  <c:v>3</c:v>
                </c:pt>
                <c:pt idx="20">
                  <c:v>3</c:v>
                </c:pt>
                <c:pt idx="21">
                  <c:v>2</c:v>
                </c:pt>
                <c:pt idx="22">
                  <c:v>1</c:v>
                </c:pt>
                <c:pt idx="23">
                  <c:v>3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168256"/>
        <c:axId val="83174144"/>
      </c:barChart>
      <c:catAx>
        <c:axId val="831682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spcFirstLastPara="0" vertOverflow="ellipsis" vert="horz" wrap="square" anchor="ctr" anchorCtr="1"/>
          <a:lstStyle/>
          <a:p>
            <a:pPr>
              <a:defRPr lang="en-US" sz="6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174144"/>
        <c:crosses val="autoZero"/>
        <c:auto val="1"/>
        <c:lblAlgn val="ctr"/>
        <c:lblOffset val="100"/>
        <c:noMultiLvlLbl val="0"/>
      </c:catAx>
      <c:valAx>
        <c:axId val="83174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168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en-US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altLang="en-US" sz="3600"/>
              <a:t>Экологические закономерности в структуре лишайникового покрова  горных тундр Полярного Урала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380" y="3602355"/>
            <a:ext cx="9659620" cy="1007110"/>
          </a:xfrm>
        </p:spPr>
        <p:txBody>
          <a:bodyPr/>
          <a:lstStyle/>
          <a:p>
            <a:r>
              <a:rPr lang="ru-RU" altLang="en-US"/>
              <a:t>С.Н. Плюснин </a:t>
            </a:r>
          </a:p>
          <a:p>
            <a:r>
              <a:rPr lang="ru-RU" altLang="en-US"/>
              <a:t>Сыктывкарский государственный университет им. Питирима Сорокина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830" y="16891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200" b="1"/>
              <a:t>Наибольшее участие в сложени</a:t>
            </a:r>
            <a:r>
              <a:rPr lang="ru-RU" sz="3200" b="1"/>
              <a:t>и</a:t>
            </a:r>
            <a:r>
              <a:rPr lang="en-US" sz="3200" b="1"/>
              <a:t> напочвенного лишайникового покрова, по всей совокупности описаний, принимали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830" y="1614170"/>
            <a:ext cx="2976245" cy="4773930"/>
          </a:xfrm>
        </p:spPr>
        <p:txBody>
          <a:bodyPr>
            <a:normAutofit/>
          </a:bodyPr>
          <a:lstStyle/>
          <a:p>
            <a:r>
              <a:rPr lang="ru-RU" altLang="en-US" sz="2000" b="1"/>
              <a:t>Париквасьшор</a:t>
            </a:r>
            <a:endParaRPr lang="ru-RU" altLang="en-US" sz="2000"/>
          </a:p>
          <a:p>
            <a:pPr marL="0" indent="0">
              <a:buNone/>
            </a:pPr>
            <a:r>
              <a:rPr lang="ru-RU" altLang="en-US" sz="2000"/>
              <a:t>Cladonia arbuscula, </a:t>
            </a:r>
          </a:p>
          <a:p>
            <a:pPr marL="0" indent="0">
              <a:buNone/>
            </a:pPr>
            <a:r>
              <a:rPr lang="ru-RU" altLang="en-US" sz="2000"/>
              <a:t>Cl. rangiferina, </a:t>
            </a:r>
          </a:p>
          <a:p>
            <a:pPr marL="0" indent="0">
              <a:buNone/>
            </a:pPr>
            <a:r>
              <a:rPr lang="ru-RU" altLang="en-US" sz="2000"/>
              <a:t>Cl. amaurocraea, </a:t>
            </a:r>
          </a:p>
          <a:p>
            <a:pPr marL="0" indent="0">
              <a:buNone/>
            </a:pPr>
            <a:r>
              <a:rPr lang="ru-RU" altLang="en-US" sz="2000"/>
              <a:t>Cl. uncialis, </a:t>
            </a:r>
          </a:p>
          <a:p>
            <a:pPr marL="0" indent="0">
              <a:buNone/>
            </a:pPr>
            <a:r>
              <a:rPr lang="ru-RU" altLang="en-US" sz="2000"/>
              <a:t>Flavocetraria cucullata, </a:t>
            </a:r>
          </a:p>
          <a:p>
            <a:pPr marL="0" indent="0">
              <a:buNone/>
            </a:pPr>
            <a:r>
              <a:rPr lang="ru-RU" altLang="en-US" sz="2000"/>
              <a:t>Fl. nivalis, </a:t>
            </a:r>
          </a:p>
          <a:p>
            <a:pPr marL="0" indent="0">
              <a:buNone/>
            </a:pPr>
            <a:r>
              <a:rPr lang="ru-RU" altLang="en-US" sz="2000"/>
              <a:t>Cetraria islandica, </a:t>
            </a:r>
          </a:p>
          <a:p>
            <a:pPr marL="0" indent="0">
              <a:buNone/>
            </a:pPr>
            <a:r>
              <a:rPr lang="ru-RU" altLang="en-US" sz="2000"/>
              <a:t>Cladonia mitis, </a:t>
            </a:r>
          </a:p>
          <a:p>
            <a:pPr marL="0" indent="0">
              <a:buNone/>
            </a:pPr>
            <a:r>
              <a:rPr lang="ru-RU" altLang="en-US" sz="2000"/>
              <a:t>Cladonia stygia, </a:t>
            </a:r>
          </a:p>
          <a:p>
            <a:pPr marL="0" indent="0">
              <a:buNone/>
            </a:pPr>
            <a:r>
              <a:rPr lang="ru-RU" altLang="en-US" sz="2000"/>
              <a:t>Stereocaulon paschale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7390" y="1614170"/>
            <a:ext cx="3157855" cy="4472305"/>
          </a:xfrm>
        </p:spPr>
        <p:txBody>
          <a:bodyPr>
            <a:normAutofit/>
          </a:bodyPr>
          <a:lstStyle/>
          <a:p>
            <a:r>
              <a:rPr lang="ru-RU" altLang="en-US" sz="2000" b="1"/>
              <a:t>Сэмкев</a:t>
            </a:r>
          </a:p>
          <a:p>
            <a:pPr marL="0" indent="0">
              <a:buNone/>
            </a:pPr>
            <a:r>
              <a:rPr lang="ru-RU" altLang="en-US" sz="2000" b="1"/>
              <a:t> </a:t>
            </a:r>
            <a:r>
              <a:rPr lang="ru-RU" altLang="en-US" sz="2000"/>
              <a:t>Cladonia arbuscula, </a:t>
            </a:r>
          </a:p>
          <a:p>
            <a:pPr marL="0" indent="0">
              <a:buNone/>
            </a:pPr>
            <a:r>
              <a:rPr lang="ru-RU" altLang="en-US" sz="2000"/>
              <a:t>Cl. rangiferina, </a:t>
            </a:r>
          </a:p>
          <a:p>
            <a:pPr marL="0" indent="0">
              <a:buNone/>
            </a:pPr>
            <a:r>
              <a:rPr lang="ru-RU" altLang="en-US" sz="2000"/>
              <a:t>Flavocetraria cucullata, </a:t>
            </a:r>
          </a:p>
          <a:p>
            <a:pPr marL="0" indent="0">
              <a:buNone/>
            </a:pPr>
            <a:r>
              <a:rPr lang="ru-RU" altLang="en-US" sz="2000"/>
              <a:t>Cl. amaurocraea, </a:t>
            </a:r>
          </a:p>
          <a:p>
            <a:pPr marL="0" indent="0">
              <a:buNone/>
            </a:pPr>
            <a:r>
              <a:rPr lang="ru-RU" altLang="en-US" sz="2000"/>
              <a:t>Cl. uncialis, </a:t>
            </a:r>
          </a:p>
          <a:p>
            <a:pPr marL="0" indent="0">
              <a:buNone/>
            </a:pPr>
            <a:r>
              <a:rPr lang="ru-RU" altLang="en-US" sz="2000"/>
              <a:t>Fl. nivalis, </a:t>
            </a:r>
          </a:p>
          <a:p>
            <a:pPr marL="0" indent="0">
              <a:buNone/>
            </a:pPr>
            <a:r>
              <a:rPr lang="ru-RU" altLang="en-US" sz="2000"/>
              <a:t>Cetraria islandica, </a:t>
            </a:r>
          </a:p>
          <a:p>
            <a:pPr marL="0" indent="0">
              <a:buNone/>
            </a:pPr>
            <a:r>
              <a:rPr lang="ru-RU" altLang="en-US" sz="2000"/>
              <a:t>Cetrariella delisei, </a:t>
            </a:r>
          </a:p>
          <a:p>
            <a:pPr marL="0" indent="0">
              <a:buNone/>
            </a:pPr>
            <a:r>
              <a:rPr lang="ru-RU" altLang="en-US" sz="2000"/>
              <a:t>Ochrolechia frigida, </a:t>
            </a:r>
          </a:p>
          <a:p>
            <a:pPr marL="0" indent="0">
              <a:buNone/>
            </a:pPr>
            <a:r>
              <a:rPr lang="ru-RU" altLang="en-US" sz="2000"/>
              <a:t>Cl. macrophyllodes.</a:t>
            </a:r>
          </a:p>
        </p:txBody>
      </p:sp>
      <p:sp>
        <p:nvSpPr>
          <p:cNvPr id="5" name="Content Placeholder 3"/>
          <p:cNvSpPr>
            <a:spLocks noGrp="1"/>
          </p:cNvSpPr>
          <p:nvPr/>
        </p:nvSpPr>
        <p:spPr>
          <a:xfrm>
            <a:off x="7771765" y="1614170"/>
            <a:ext cx="3157855" cy="44723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000" b="1"/>
              <a:t>Байдарата</a:t>
            </a:r>
          </a:p>
          <a:p>
            <a:pPr marL="0" indent="0">
              <a:buNone/>
            </a:pPr>
            <a:r>
              <a:rPr lang="ru-RU" altLang="en-US" sz="2000" b="1"/>
              <a:t> </a:t>
            </a:r>
            <a:r>
              <a:rPr lang="ru-RU" altLang="en-US" sz="2000"/>
              <a:t>Cladonia arbuscula, </a:t>
            </a:r>
          </a:p>
          <a:p>
            <a:pPr marL="0" indent="0">
              <a:buNone/>
            </a:pPr>
            <a:r>
              <a:rPr lang="ru-RU" altLang="en-US" sz="2000"/>
              <a:t>Flavocetraria cucullata, </a:t>
            </a:r>
          </a:p>
          <a:p>
            <a:pPr marL="0" indent="0">
              <a:buNone/>
            </a:pPr>
            <a:r>
              <a:rPr lang="ru-RU" altLang="en-US" sz="2000"/>
              <a:t>Cl. uncialis, </a:t>
            </a:r>
          </a:p>
          <a:p>
            <a:pPr marL="0" indent="0">
              <a:buNone/>
            </a:pPr>
            <a:r>
              <a:rPr lang="ru-RU" altLang="en-US" sz="2000"/>
              <a:t>Cl. rangiferina, </a:t>
            </a:r>
          </a:p>
          <a:p>
            <a:pPr marL="0" indent="0">
              <a:buNone/>
            </a:pPr>
            <a:r>
              <a:rPr lang="ru-RU" altLang="en-US" sz="2000"/>
              <a:t>Sphaerophorus globosus, </a:t>
            </a:r>
          </a:p>
          <a:p>
            <a:pPr marL="0" indent="0">
              <a:buNone/>
            </a:pPr>
            <a:r>
              <a:rPr lang="ru-RU" altLang="en-US" sz="2000"/>
              <a:t>Thamnolia vermicularis, </a:t>
            </a:r>
          </a:p>
          <a:p>
            <a:pPr marL="0" indent="0">
              <a:buNone/>
            </a:pPr>
            <a:r>
              <a:rPr lang="ru-RU" altLang="en-US" sz="2000"/>
              <a:t>Baeomyces placophyllus, </a:t>
            </a:r>
          </a:p>
          <a:p>
            <a:pPr marL="0" indent="0">
              <a:buNone/>
            </a:pPr>
            <a:r>
              <a:rPr lang="ru-RU" altLang="en-US" sz="2000"/>
              <a:t>Cl. amaurocraea, </a:t>
            </a:r>
          </a:p>
          <a:p>
            <a:pPr marL="0" indent="0">
              <a:buNone/>
            </a:pPr>
            <a:r>
              <a:rPr lang="ru-RU" altLang="en-US" sz="2000"/>
              <a:t>Cladonia mitis, </a:t>
            </a:r>
          </a:p>
          <a:p>
            <a:pPr marL="0" indent="0">
              <a:buNone/>
            </a:pPr>
            <a:r>
              <a:rPr lang="ru-RU" altLang="en-US" sz="2000"/>
              <a:t>Nephroma arcticum, </a:t>
            </a:r>
          </a:p>
          <a:p>
            <a:pPr marL="0" indent="0">
              <a:buNone/>
            </a:pPr>
            <a:r>
              <a:rPr lang="ru-RU" altLang="en-US" sz="2000"/>
              <a:t>Cladonia sulphurina.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2540"/>
            <a:ext cx="10515600" cy="601345"/>
          </a:xfrm>
        </p:spPr>
        <p:txBody>
          <a:bodyPr>
            <a:normAutofit/>
          </a:bodyPr>
          <a:lstStyle/>
          <a:p>
            <a:r>
              <a:rPr lang="en-US" sz="2800" b="1"/>
              <a:t>Распределение видов по встречаемости</a:t>
            </a:r>
          </a:p>
        </p:txBody>
      </p:sp>
      <p:pic>
        <p:nvPicPr>
          <p:cNvPr id="8" name="Рисунок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135" y="966470"/>
            <a:ext cx="5181600" cy="266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75" y="972185"/>
            <a:ext cx="5181600" cy="26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5333" y="3793490"/>
            <a:ext cx="5419725" cy="29565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8"/>
          <p:cNvSpPr txBox="1"/>
          <p:nvPr/>
        </p:nvSpPr>
        <p:spPr>
          <a:xfrm>
            <a:off x="2038350" y="603885"/>
            <a:ext cx="16135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Париквасьшор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8715375" y="507365"/>
            <a:ext cx="8858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Сэмкев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932940" y="4136390"/>
            <a:ext cx="12014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Байдарата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950"/>
          </a:xfrm>
        </p:spPr>
        <p:txBody>
          <a:bodyPr>
            <a:normAutofit fontScale="90000"/>
          </a:bodyPr>
          <a:lstStyle/>
          <a:p>
            <a:r>
              <a:rPr lang="en-US" sz="2800" b="1"/>
              <a:t>По показателю встречаемости вида в описаниях первую десятку составили:</a:t>
            </a: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732155" y="1312545"/>
            <a:ext cx="2976245" cy="4773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000" b="1"/>
              <a:t>Париквасьшор</a:t>
            </a:r>
            <a:endParaRPr lang="ru-RU" altLang="en-US" sz="2000"/>
          </a:p>
          <a:p>
            <a:pPr marL="0" indent="0">
              <a:buNone/>
            </a:pPr>
            <a:r>
              <a:rPr lang="ru-RU" altLang="en-US" sz="2000" i="1"/>
              <a:t>Cladonia arbuscula, </a:t>
            </a:r>
          </a:p>
          <a:p>
            <a:pPr marL="0" indent="0">
              <a:buNone/>
            </a:pPr>
            <a:r>
              <a:rPr lang="ru-RU" altLang="en-US" sz="2000" i="1"/>
              <a:t>Cladonia rangiferina, </a:t>
            </a:r>
          </a:p>
          <a:p>
            <a:pPr marL="0" indent="0">
              <a:buNone/>
            </a:pPr>
            <a:r>
              <a:rPr lang="ru-RU" altLang="en-US" sz="2000" i="1"/>
              <a:t>Cladonia amaurocraea, </a:t>
            </a:r>
          </a:p>
          <a:p>
            <a:pPr marL="0" indent="0">
              <a:buNone/>
            </a:pPr>
            <a:r>
              <a:rPr lang="ru-RU" altLang="en-US" sz="2000" i="1"/>
              <a:t>Cladonia uncialis, </a:t>
            </a:r>
          </a:p>
          <a:p>
            <a:pPr marL="0" indent="0">
              <a:buNone/>
            </a:pPr>
            <a:r>
              <a:rPr lang="ru-RU" altLang="en-US" sz="2000" i="1"/>
              <a:t>Flavocetraria cucullata, </a:t>
            </a:r>
          </a:p>
          <a:p>
            <a:pPr marL="0" indent="0">
              <a:buNone/>
            </a:pPr>
            <a:r>
              <a:rPr lang="ru-RU" altLang="en-US" sz="2000" i="1"/>
              <a:t>Flavocetraria nivalis, </a:t>
            </a:r>
          </a:p>
          <a:p>
            <a:pPr marL="0" indent="0">
              <a:buNone/>
            </a:pPr>
            <a:r>
              <a:rPr lang="ru-RU" altLang="en-US" sz="2000" i="1"/>
              <a:t>Cetraria islandica, </a:t>
            </a:r>
          </a:p>
          <a:p>
            <a:pPr marL="0" indent="0">
              <a:buNone/>
            </a:pPr>
            <a:r>
              <a:rPr lang="ru-RU" altLang="en-US" sz="2000" b="1" i="1"/>
              <a:t>Cladonia mitis, </a:t>
            </a:r>
          </a:p>
          <a:p>
            <a:pPr marL="0" indent="0">
              <a:buNone/>
            </a:pPr>
            <a:r>
              <a:rPr lang="ru-RU" altLang="en-US" sz="2000" b="1" i="1"/>
              <a:t>Cladonia stygia,</a:t>
            </a:r>
            <a:r>
              <a:rPr lang="ru-RU" altLang="en-US" sz="2000" i="1"/>
              <a:t> </a:t>
            </a:r>
          </a:p>
          <a:p>
            <a:pPr marL="0" indent="0">
              <a:buNone/>
            </a:pPr>
            <a:r>
              <a:rPr lang="ru-RU" altLang="en-US" sz="2000" i="1"/>
              <a:t>Ochrolechia frigida.</a:t>
            </a:r>
          </a:p>
        </p:txBody>
      </p:sp>
      <p:sp>
        <p:nvSpPr>
          <p:cNvPr id="6" name="Content Placeholder 3"/>
          <p:cNvSpPr>
            <a:spLocks noGrp="1"/>
          </p:cNvSpPr>
          <p:nvPr/>
        </p:nvSpPr>
        <p:spPr>
          <a:xfrm>
            <a:off x="4351655" y="1312545"/>
            <a:ext cx="3157855" cy="4472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000" b="1"/>
              <a:t>Сэмкев</a:t>
            </a:r>
          </a:p>
          <a:p>
            <a:pPr marL="0" indent="0">
              <a:buNone/>
            </a:pPr>
            <a:r>
              <a:rPr lang="ru-RU" altLang="en-US" sz="2000" b="1"/>
              <a:t> </a:t>
            </a:r>
            <a:r>
              <a:rPr lang="ru-RU" altLang="en-US" sz="2000" i="1"/>
              <a:t>Cladonia arbuscula, </a:t>
            </a:r>
          </a:p>
          <a:p>
            <a:pPr marL="0" indent="0">
              <a:buNone/>
            </a:pPr>
            <a:r>
              <a:rPr lang="ru-RU" altLang="en-US" sz="2000" i="1"/>
              <a:t>Flavocetraria cucullata, </a:t>
            </a:r>
          </a:p>
          <a:p>
            <a:pPr marL="0" indent="0">
              <a:buNone/>
            </a:pPr>
            <a:r>
              <a:rPr lang="ru-RU" altLang="en-US" sz="2000" i="1"/>
              <a:t>Cladonia rangiferina, </a:t>
            </a:r>
          </a:p>
          <a:p>
            <a:pPr marL="0" indent="0">
              <a:buNone/>
            </a:pPr>
            <a:r>
              <a:rPr lang="ru-RU" altLang="en-US" sz="2000" i="1"/>
              <a:t>Cladonia amaurocraea, </a:t>
            </a:r>
          </a:p>
          <a:p>
            <a:pPr marL="0" indent="0">
              <a:buNone/>
            </a:pPr>
            <a:r>
              <a:rPr lang="ru-RU" altLang="en-US" sz="2000" i="1"/>
              <a:t>Flavocetraria nivalis, </a:t>
            </a:r>
          </a:p>
          <a:p>
            <a:pPr marL="0" indent="0">
              <a:buNone/>
            </a:pPr>
            <a:r>
              <a:rPr lang="ru-RU" altLang="en-US" sz="2000" i="1"/>
              <a:t>Cetraria islandica, </a:t>
            </a:r>
          </a:p>
          <a:p>
            <a:pPr marL="0" indent="0">
              <a:buNone/>
            </a:pPr>
            <a:r>
              <a:rPr lang="ru-RU" altLang="en-US" sz="2000" i="1"/>
              <a:t>Ochrolechia frigida, </a:t>
            </a:r>
          </a:p>
          <a:p>
            <a:pPr marL="0" indent="0">
              <a:buNone/>
            </a:pPr>
            <a:r>
              <a:rPr lang="ru-RU" altLang="en-US" sz="2000" i="1"/>
              <a:t>Thamnolia vermicularis, </a:t>
            </a:r>
          </a:p>
          <a:p>
            <a:pPr marL="0" indent="0">
              <a:buNone/>
            </a:pPr>
            <a:r>
              <a:rPr lang="ru-RU" altLang="en-US" sz="2000" i="1"/>
              <a:t>Cladonia uncialis, </a:t>
            </a:r>
          </a:p>
          <a:p>
            <a:pPr marL="0" indent="0">
              <a:buNone/>
            </a:pPr>
            <a:r>
              <a:rPr lang="ru-RU" altLang="en-US" sz="2000" b="1" i="1"/>
              <a:t>Asachinea chrysantha.</a:t>
            </a:r>
          </a:p>
        </p:txBody>
      </p:sp>
      <p:sp>
        <p:nvSpPr>
          <p:cNvPr id="7" name="Content Placeholder 3"/>
          <p:cNvSpPr>
            <a:spLocks noGrp="1"/>
          </p:cNvSpPr>
          <p:nvPr/>
        </p:nvSpPr>
        <p:spPr>
          <a:xfrm>
            <a:off x="7847965" y="1312545"/>
            <a:ext cx="3157855" cy="4472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000" b="1"/>
              <a:t>Байдарата</a:t>
            </a:r>
          </a:p>
          <a:p>
            <a:pPr marL="0" indent="0">
              <a:buNone/>
            </a:pPr>
            <a:r>
              <a:rPr lang="ru-RU" altLang="en-US" sz="2000" b="1"/>
              <a:t> </a:t>
            </a:r>
            <a:r>
              <a:rPr lang="ru-RU" altLang="en-US" sz="2000" i="1"/>
              <a:t>Cladonia arbuscula, </a:t>
            </a:r>
          </a:p>
          <a:p>
            <a:pPr marL="0" indent="0">
              <a:buNone/>
            </a:pPr>
            <a:r>
              <a:rPr lang="ru-RU" altLang="en-US" sz="2000" i="1"/>
              <a:t>Flavocetraria cucullata, </a:t>
            </a:r>
          </a:p>
          <a:p>
            <a:pPr marL="0" indent="0">
              <a:buNone/>
            </a:pPr>
            <a:r>
              <a:rPr lang="ru-RU" altLang="en-US" sz="2000" i="1"/>
              <a:t>Cladonia uncialis, </a:t>
            </a:r>
          </a:p>
          <a:p>
            <a:pPr marL="0" indent="0">
              <a:buNone/>
            </a:pPr>
            <a:r>
              <a:rPr lang="ru-RU" altLang="en-US" sz="2000" i="1"/>
              <a:t>Ochrolechia frigida, </a:t>
            </a:r>
          </a:p>
          <a:p>
            <a:pPr marL="0" indent="0">
              <a:buNone/>
            </a:pPr>
            <a:r>
              <a:rPr lang="ru-RU" altLang="en-US" sz="2000" i="1"/>
              <a:t>Cladonia rangiferina, </a:t>
            </a:r>
          </a:p>
          <a:p>
            <a:pPr marL="0" indent="0">
              <a:buNone/>
            </a:pPr>
            <a:r>
              <a:rPr lang="ru-RU" altLang="en-US" sz="2000" i="1"/>
              <a:t>Thamnolia vermicularis, </a:t>
            </a:r>
          </a:p>
          <a:p>
            <a:pPr marL="0" indent="0">
              <a:buNone/>
            </a:pPr>
            <a:r>
              <a:rPr lang="ru-RU" altLang="en-US" sz="2000" b="1" i="1"/>
              <a:t>Sphaerophorus globosus, </a:t>
            </a:r>
            <a:endParaRPr lang="ru-RU" altLang="en-US" sz="2000" i="1"/>
          </a:p>
          <a:p>
            <a:pPr marL="0" indent="0">
              <a:buNone/>
            </a:pPr>
            <a:r>
              <a:rPr lang="ru-RU" altLang="en-US" sz="2000" i="1"/>
              <a:t>Cladonia amaurocraea, </a:t>
            </a:r>
          </a:p>
          <a:p>
            <a:pPr marL="0" indent="0">
              <a:buNone/>
            </a:pPr>
            <a:r>
              <a:rPr lang="ru-RU" altLang="en-US" sz="2000" b="1" i="1"/>
              <a:t>Baeomyces placophyllus, </a:t>
            </a:r>
          </a:p>
          <a:p>
            <a:pPr marL="0" indent="0">
              <a:buNone/>
            </a:pPr>
            <a:r>
              <a:rPr lang="ru-RU" altLang="en-US" sz="2000" b="1" i="1"/>
              <a:t>Ochrolechia androgyna.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202305" y="2325370"/>
            <a:ext cx="1148080" cy="1087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903720" y="3761105"/>
            <a:ext cx="1042670" cy="876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870200" y="4319905"/>
            <a:ext cx="1525905" cy="11029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496050" y="3020695"/>
            <a:ext cx="1435100" cy="12084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812915" y="2174875"/>
            <a:ext cx="1087755" cy="12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975610" y="2280285"/>
            <a:ext cx="1390015" cy="4076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202305" y="2687955"/>
            <a:ext cx="1178560" cy="3625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858635" y="3201670"/>
            <a:ext cx="1117600" cy="1193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586220" y="2687955"/>
            <a:ext cx="1344930" cy="589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6720" y="0"/>
            <a:ext cx="11490960" cy="601345"/>
          </a:xfrm>
        </p:spPr>
        <p:txBody>
          <a:bodyPr>
            <a:normAutofit fontScale="90000"/>
          </a:bodyPr>
          <a:lstStyle/>
          <a:p>
            <a:r>
              <a:rPr lang="ru-RU" altLang="en-US" sz="3200" b="1" dirty="0"/>
              <a:t>Распределение видов по среднему проективному покрытию</a:t>
            </a:r>
          </a:p>
        </p:txBody>
      </p:sp>
      <p:graphicFrame>
        <p:nvGraphicFramePr>
          <p:cNvPr id="6" name="Диаграмма 1"/>
          <p:cNvGraphicFramePr>
            <a:graphicFrameLocks noGrp="1"/>
          </p:cNvGraphicFramePr>
          <p:nvPr>
            <p:ph sz="half" idx="1"/>
          </p:nvPr>
        </p:nvGraphicFramePr>
        <p:xfrm>
          <a:off x="242570" y="795020"/>
          <a:ext cx="5799455" cy="298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4110" y="795655"/>
            <a:ext cx="5777230" cy="29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4340" y="3780155"/>
            <a:ext cx="5279390" cy="29889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9"/>
          <p:cNvSpPr txBox="1"/>
          <p:nvPr/>
        </p:nvSpPr>
        <p:spPr>
          <a:xfrm>
            <a:off x="2053590" y="507365"/>
            <a:ext cx="16135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Париквасьшор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715375" y="507365"/>
            <a:ext cx="8858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Сэмкев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772920" y="4076065"/>
            <a:ext cx="12014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Байдарата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8510" cy="1325880"/>
          </a:xfrm>
        </p:spPr>
        <p:txBody>
          <a:bodyPr>
            <a:normAutofit/>
          </a:bodyPr>
          <a:lstStyle/>
          <a:p>
            <a:r>
              <a:rPr lang="en-US" sz="2800" b="1"/>
              <a:t>По среднему проективному покрытию в сообществах, где лишайники были отмечены, виды распределились следующим образом:</a:t>
            </a: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611505" y="1691005"/>
            <a:ext cx="2976245" cy="4773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000" b="1"/>
              <a:t>Париквасьшор</a:t>
            </a:r>
            <a:endParaRPr lang="ru-RU" altLang="en-US" sz="2000"/>
          </a:p>
          <a:p>
            <a:pPr marL="0" indent="0">
              <a:buNone/>
            </a:pPr>
            <a:r>
              <a:rPr lang="ru-RU" altLang="en-US" sz="2000" b="1" i="1"/>
              <a:t>Cetraria aculeata,</a:t>
            </a:r>
            <a:r>
              <a:rPr lang="ru-RU" altLang="en-US" sz="2000" i="1"/>
              <a:t> </a:t>
            </a:r>
          </a:p>
          <a:p>
            <a:pPr marL="0" indent="0">
              <a:buNone/>
            </a:pPr>
            <a:r>
              <a:rPr lang="ru-RU" altLang="en-US" sz="2000" i="1"/>
              <a:t>Cladonia stygia, </a:t>
            </a:r>
          </a:p>
          <a:p>
            <a:pPr marL="0" indent="0">
              <a:buNone/>
            </a:pPr>
            <a:r>
              <a:rPr lang="ru-RU" altLang="en-US" sz="2000" i="1"/>
              <a:t>Cladonia rangiferina, </a:t>
            </a:r>
          </a:p>
          <a:p>
            <a:pPr marL="0" indent="0">
              <a:buNone/>
            </a:pPr>
            <a:r>
              <a:rPr lang="ru-RU" altLang="en-US" sz="2000" b="1" i="1"/>
              <a:t>Stereocaulon paschale, </a:t>
            </a:r>
          </a:p>
          <a:p>
            <a:pPr marL="0" indent="0">
              <a:buNone/>
            </a:pPr>
            <a:r>
              <a:rPr lang="ru-RU" altLang="en-US" sz="2000" b="1" i="1"/>
              <a:t>Arctocetraria andrejevii, </a:t>
            </a:r>
            <a:endParaRPr lang="ru-RU" altLang="en-US" sz="2000" i="1"/>
          </a:p>
          <a:p>
            <a:pPr marL="0" indent="0">
              <a:buNone/>
            </a:pPr>
            <a:r>
              <a:rPr lang="ru-RU" altLang="en-US" sz="2000" i="1"/>
              <a:t>Cetrariella delisei, </a:t>
            </a:r>
          </a:p>
          <a:p>
            <a:pPr marL="0" indent="0">
              <a:buNone/>
            </a:pPr>
            <a:r>
              <a:rPr lang="ru-RU" altLang="en-US" sz="2000" i="1"/>
              <a:t>Cladonia arbuscula, </a:t>
            </a:r>
          </a:p>
          <a:p>
            <a:pPr marL="0" indent="0">
              <a:buNone/>
            </a:pPr>
            <a:r>
              <a:rPr lang="ru-RU" altLang="en-US" sz="2000" b="1" i="1"/>
              <a:t>Pertusaria geminipara, </a:t>
            </a:r>
          </a:p>
          <a:p>
            <a:pPr marL="0" indent="0">
              <a:buNone/>
            </a:pPr>
            <a:r>
              <a:rPr lang="ru-RU" altLang="en-US" sz="2000" b="1" i="1"/>
              <a:t>Stereocaulon alpinum,</a:t>
            </a:r>
            <a:r>
              <a:rPr lang="ru-RU" altLang="en-US" sz="2000" i="1"/>
              <a:t> </a:t>
            </a:r>
          </a:p>
          <a:p>
            <a:pPr marL="0" indent="0">
              <a:buNone/>
            </a:pPr>
            <a:r>
              <a:rPr lang="ru-RU" altLang="en-US" sz="2000" i="1"/>
              <a:t>Cladonia uncialis.</a:t>
            </a:r>
          </a:p>
        </p:txBody>
      </p:sp>
      <p:sp>
        <p:nvSpPr>
          <p:cNvPr id="6" name="Content Placeholder 3"/>
          <p:cNvSpPr>
            <a:spLocks noGrp="1"/>
          </p:cNvSpPr>
          <p:nvPr/>
        </p:nvSpPr>
        <p:spPr>
          <a:xfrm>
            <a:off x="4321810" y="1691005"/>
            <a:ext cx="3157855" cy="44723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000" b="1"/>
              <a:t>Сэмкев</a:t>
            </a:r>
          </a:p>
          <a:p>
            <a:pPr marL="0" indent="0">
              <a:buNone/>
            </a:pPr>
            <a:r>
              <a:rPr lang="ru-RU" altLang="en-US" sz="2000" b="1"/>
              <a:t> </a:t>
            </a:r>
            <a:r>
              <a:rPr lang="ru-RU" altLang="en-US" sz="2000" i="1"/>
              <a:t>Cetrariella delisei, </a:t>
            </a:r>
          </a:p>
          <a:p>
            <a:pPr marL="0" indent="0">
              <a:buNone/>
            </a:pPr>
            <a:r>
              <a:rPr lang="ru-RU" altLang="en-US" sz="2000" i="1"/>
              <a:t>Cladonia rangiferina, </a:t>
            </a:r>
          </a:p>
          <a:p>
            <a:pPr marL="0" indent="0">
              <a:buNone/>
            </a:pPr>
            <a:r>
              <a:rPr lang="ru-RU" altLang="en-US" sz="2000" i="1"/>
              <a:t>Cladonia arbuscula, </a:t>
            </a:r>
          </a:p>
          <a:p>
            <a:pPr marL="0" indent="0">
              <a:buNone/>
            </a:pPr>
            <a:r>
              <a:rPr lang="ru-RU" altLang="en-US" sz="2000" b="1" i="1"/>
              <a:t>Cladonia macrophyllodes, </a:t>
            </a:r>
          </a:p>
          <a:p>
            <a:pPr marL="0" indent="0">
              <a:buNone/>
            </a:pPr>
            <a:r>
              <a:rPr lang="ru-RU" altLang="en-US" sz="2000" i="1"/>
              <a:t>Ochrolechia frigida,</a:t>
            </a:r>
            <a:r>
              <a:rPr lang="ru-RU" altLang="en-US" sz="2000" b="1" i="1"/>
              <a:t> </a:t>
            </a:r>
            <a:endParaRPr lang="ru-RU" altLang="en-US" sz="2000" i="1"/>
          </a:p>
          <a:p>
            <a:pPr marL="0" indent="0">
              <a:buNone/>
            </a:pPr>
            <a:r>
              <a:rPr lang="ru-RU" altLang="en-US" sz="2000" i="1"/>
              <a:t>Cladonia stygia, </a:t>
            </a:r>
          </a:p>
          <a:p>
            <a:pPr marL="0" indent="0">
              <a:buNone/>
            </a:pPr>
            <a:r>
              <a:rPr lang="ru-RU" altLang="en-US" sz="2000" i="1"/>
              <a:t>Cladonia uncialis, </a:t>
            </a:r>
          </a:p>
          <a:p>
            <a:pPr marL="0" indent="0">
              <a:buNone/>
            </a:pPr>
            <a:r>
              <a:rPr lang="ru-RU" altLang="en-US" sz="2000" i="1"/>
              <a:t>Cladonia mitis, </a:t>
            </a:r>
          </a:p>
          <a:p>
            <a:pPr marL="0" indent="0">
              <a:buNone/>
            </a:pPr>
            <a:r>
              <a:rPr lang="ru-RU" altLang="en-US" sz="2000" b="1" i="1"/>
              <a:t>Cladonia macrophylla, </a:t>
            </a:r>
            <a:endParaRPr lang="ru-RU" altLang="en-US" sz="2000" i="1"/>
          </a:p>
          <a:p>
            <a:pPr marL="0" indent="0">
              <a:buNone/>
            </a:pPr>
            <a:r>
              <a:rPr lang="ru-RU" altLang="en-US" sz="2000" i="1"/>
              <a:t>Sphaerophorus globosus, </a:t>
            </a:r>
          </a:p>
          <a:p>
            <a:pPr marL="0" indent="0">
              <a:buNone/>
            </a:pPr>
            <a:r>
              <a:rPr lang="ru-RU" altLang="en-US" sz="2000" b="1" i="1"/>
              <a:t>Flavocetraria cucullata</a:t>
            </a:r>
          </a:p>
        </p:txBody>
      </p:sp>
      <p:sp>
        <p:nvSpPr>
          <p:cNvPr id="7" name="Content Placeholder 3"/>
          <p:cNvSpPr>
            <a:spLocks noGrp="1"/>
          </p:cNvSpPr>
          <p:nvPr/>
        </p:nvSpPr>
        <p:spPr>
          <a:xfrm>
            <a:off x="7938135" y="1691005"/>
            <a:ext cx="3157855" cy="4472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000" b="1"/>
              <a:t>Байдарата</a:t>
            </a:r>
          </a:p>
          <a:p>
            <a:pPr marL="0" indent="0">
              <a:buNone/>
            </a:pPr>
            <a:r>
              <a:rPr lang="ru-RU" altLang="en-US" sz="2000" b="1"/>
              <a:t> </a:t>
            </a:r>
            <a:r>
              <a:rPr lang="ru-RU" altLang="en-US" sz="2000" b="1" i="1"/>
              <a:t>Cladonia sulphurina, </a:t>
            </a:r>
            <a:endParaRPr lang="ru-RU" altLang="en-US" sz="2000" i="1"/>
          </a:p>
          <a:p>
            <a:pPr marL="0" indent="0">
              <a:buNone/>
            </a:pPr>
            <a:r>
              <a:rPr lang="ru-RU" altLang="en-US" sz="2000" i="1"/>
              <a:t>Cladonia arbuscula, </a:t>
            </a:r>
          </a:p>
          <a:p>
            <a:pPr marL="0" indent="0">
              <a:buNone/>
            </a:pPr>
            <a:r>
              <a:rPr lang="ru-RU" altLang="en-US" sz="2000" b="1" i="1"/>
              <a:t>Nephroma arcticum,</a:t>
            </a:r>
            <a:r>
              <a:rPr lang="ru-RU" altLang="en-US" sz="2000" i="1"/>
              <a:t> </a:t>
            </a:r>
          </a:p>
          <a:p>
            <a:pPr marL="0" indent="0">
              <a:buNone/>
            </a:pPr>
            <a:r>
              <a:rPr lang="ru-RU" altLang="en-US" sz="2000" i="1"/>
              <a:t>Ochrolechia frigida, </a:t>
            </a:r>
          </a:p>
          <a:p>
            <a:pPr marL="0" indent="0">
              <a:buNone/>
            </a:pPr>
            <a:r>
              <a:rPr lang="ru-RU" altLang="en-US" sz="2000" i="1"/>
              <a:t>Cladonia mitis, </a:t>
            </a:r>
          </a:p>
          <a:p>
            <a:pPr marL="0" indent="0">
              <a:buNone/>
            </a:pPr>
            <a:r>
              <a:rPr lang="ru-RU" altLang="en-US" sz="2000" i="1"/>
              <a:t>Cladonia rangiferina, </a:t>
            </a:r>
          </a:p>
          <a:p>
            <a:pPr marL="0" indent="0">
              <a:buNone/>
            </a:pPr>
            <a:r>
              <a:rPr lang="ru-RU" altLang="en-US" sz="2000" b="1" i="1"/>
              <a:t>Baeomyces placophyllus, </a:t>
            </a:r>
            <a:endParaRPr lang="ru-RU" altLang="en-US" sz="2000" i="1"/>
          </a:p>
          <a:p>
            <a:pPr marL="0" indent="0">
              <a:buNone/>
            </a:pPr>
            <a:r>
              <a:rPr lang="ru-RU" altLang="en-US" sz="2000" i="1"/>
              <a:t>Cladonia uncialis, </a:t>
            </a:r>
          </a:p>
          <a:p>
            <a:pPr marL="0" indent="0">
              <a:buNone/>
            </a:pPr>
            <a:r>
              <a:rPr lang="ru-RU" altLang="en-US" sz="2000" b="1" i="1"/>
              <a:t>Ochrolechia androgyna,</a:t>
            </a:r>
            <a:r>
              <a:rPr lang="ru-RU" altLang="en-US" sz="2000" i="1"/>
              <a:t> </a:t>
            </a:r>
          </a:p>
          <a:p>
            <a:pPr marL="0" indent="0">
              <a:buNone/>
            </a:pPr>
            <a:r>
              <a:rPr lang="ru-RU" altLang="en-US" sz="2000" i="1"/>
              <a:t>Sphaerophorus globosus.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1505" y="0"/>
            <a:ext cx="10515600" cy="717550"/>
          </a:xfrm>
        </p:spPr>
        <p:txBody>
          <a:bodyPr>
            <a:normAutofit fontScale="90000"/>
          </a:bodyPr>
          <a:lstStyle/>
          <a:p>
            <a:r>
              <a:rPr lang="en-US" sz="2800" b="1"/>
              <a:t>Доля описаний с проективными покрытиями отдельных видов лишайников </a:t>
            </a:r>
            <a:r>
              <a:rPr lang="ru-RU" altLang="en-US" sz="2800" b="1"/>
              <a:t>выше определенных значений</a:t>
            </a:r>
          </a:p>
        </p:txBody>
      </p:sp>
      <p:pic>
        <p:nvPicPr>
          <p:cNvPr id="6" name="Объект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152525"/>
            <a:ext cx="6200775" cy="379857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Диаграмма 12"/>
          <p:cNvGraphicFramePr/>
          <p:nvPr/>
        </p:nvGraphicFramePr>
        <p:xfrm>
          <a:off x="6429375" y="3909060"/>
          <a:ext cx="5588000" cy="2835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0" name="Text Box 99"/>
          <p:cNvSpPr txBox="1"/>
          <p:nvPr/>
        </p:nvSpPr>
        <p:spPr>
          <a:xfrm>
            <a:off x="789305" y="5056505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1600" b="0">
                <a:latin typeface="Times New Roman" panose="02020603050405020304" charset="0"/>
                <a:cs typeface="Calibri" panose="020F0502020204030204" charset="0"/>
              </a:rPr>
              <a:t> более 10 % (синий), 5 % (красный) и 1 % (зеленый)</a:t>
            </a:r>
          </a:p>
        </p:txBody>
      </p:sp>
      <p:graphicFrame>
        <p:nvGraphicFramePr>
          <p:cNvPr id="11" name="Диаграмма 2"/>
          <p:cNvGraphicFramePr>
            <a:graphicFrameLocks noGrp="1"/>
          </p:cNvGraphicFramePr>
          <p:nvPr>
            <p:ph sz="half" idx="2"/>
          </p:nvPr>
        </p:nvGraphicFramePr>
        <p:xfrm>
          <a:off x="6519545" y="705485"/>
          <a:ext cx="5497830" cy="3203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Владелец\Desktop\Рабочие столы 1-5\рабочий стол 3\Фото-Югыд-ва\DCIM\101NIKON\DSCN03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370" y="2710180"/>
            <a:ext cx="3738245" cy="280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 descr="C:\Users\Владелец\Desktop\Рабочие столы 1-5\рабочий стол 3\Фото-Югыд-ва\DCIM\101NIKON\DSCN02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835" y="2607310"/>
            <a:ext cx="3890010" cy="29171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Заголовок 1"/>
          <p:cNvSpPr txBox="1"/>
          <p:nvPr/>
        </p:nvSpPr>
        <p:spPr>
          <a:xfrm>
            <a:off x="269557" y="24130"/>
            <a:ext cx="11785600" cy="890270"/>
          </a:xfrm>
          <a:prstGeom prst="rect">
            <a:avLst/>
          </a:prstGeom>
        </p:spPr>
        <p:txBody>
          <a:bodyPr/>
          <a:lstStyle/>
          <a:p>
            <a:pPr marR="0" algn="ctr" defTabSz="914400" fontAlgn="auto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600" b="1" kern="1200" cap="none" spc="0" normalizeH="0" baseline="0" noProof="0" dirty="0" smtClean="0">
                <a:latin typeface="+mj-lt"/>
                <a:ea typeface="+mj-ea"/>
                <a:cs typeface="+mj-cs"/>
              </a:rPr>
              <a:t>Процессы, участвующие в формировании градиентов, в условиях горных тундр</a:t>
            </a:r>
          </a:p>
        </p:txBody>
      </p:sp>
      <p:sp>
        <p:nvSpPr>
          <p:cNvPr id="8" name="Содержимое 2"/>
          <p:cNvSpPr txBox="1"/>
          <p:nvPr/>
        </p:nvSpPr>
        <p:spPr>
          <a:xfrm>
            <a:off x="468630" y="752475"/>
            <a:ext cx="11387455" cy="188341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sz="2400" dirty="0">
                <a:latin typeface="Calibri" panose="020F0502020204030204" charset="0"/>
                <a:ea typeface="Arial" panose="020B0604020202020204" pitchFamily="34" charset="0"/>
              </a:rPr>
              <a:t>Изменение микроклиматических и субстратных условий с высотой и экспозицией; </a:t>
            </a:r>
          </a:p>
          <a:p>
            <a:pPr marL="34290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sz="2400" dirty="0">
                <a:latin typeface="Calibri" panose="020F0502020204030204" charset="0"/>
                <a:ea typeface="Arial" panose="020B0604020202020204" pitchFamily="34" charset="0"/>
              </a:rPr>
              <a:t>Взаимодействие почвенно-растительного покрова с </a:t>
            </a:r>
            <a:r>
              <a:rPr lang="ru-RU" sz="2400" dirty="0">
                <a:latin typeface="Calibri" panose="020F0502020204030204" charset="0"/>
                <a:ea typeface="Arial" panose="020B0604020202020204" pitchFamily="34" charset="0"/>
              </a:rPr>
              <a:t>атмосферными осадками, поверхностными</a:t>
            </a:r>
            <a:r>
              <a:rPr sz="2400" dirty="0">
                <a:latin typeface="Calibri" panose="020F0502020204030204" charset="0"/>
                <a:ea typeface="Arial" panose="020B0604020202020204" pitchFamily="34" charset="0"/>
              </a:rPr>
              <a:t> водами </a:t>
            </a:r>
            <a:r>
              <a:rPr lang="ru-RU" sz="2400" dirty="0">
                <a:latin typeface="Calibri" panose="020F0502020204030204" charset="0"/>
                <a:ea typeface="Arial" panose="020B0604020202020204" pitchFamily="34" charset="0"/>
              </a:rPr>
              <a:t>и мерзлотой</a:t>
            </a:r>
            <a:r>
              <a:rPr sz="2400" dirty="0">
                <a:latin typeface="Calibri" panose="020F0502020204030204" charset="0"/>
                <a:ea typeface="Arial" panose="020B0604020202020204" pitchFamily="34" charset="0"/>
              </a:rPr>
              <a:t>;</a:t>
            </a:r>
          </a:p>
          <a:p>
            <a:pPr marL="34290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charset="0"/>
                <a:ea typeface="Arial" panose="020B0604020202020204" pitchFamily="34" charset="0"/>
              </a:rPr>
              <a:t>В</a:t>
            </a:r>
            <a:r>
              <a:rPr sz="2400" dirty="0">
                <a:latin typeface="Calibri" panose="020F0502020204030204" charset="0"/>
                <a:ea typeface="Arial" panose="020B0604020202020204" pitchFamily="34" charset="0"/>
              </a:rPr>
              <a:t>ыветривани</a:t>
            </a:r>
            <a:r>
              <a:rPr lang="ru-RU" sz="2400" dirty="0">
                <a:latin typeface="Calibri" panose="020F0502020204030204" charset="0"/>
                <a:ea typeface="Arial" panose="020B0604020202020204" pitchFamily="34" charset="0"/>
              </a:rPr>
              <a:t>е</a:t>
            </a:r>
            <a:r>
              <a:rPr sz="2400" dirty="0">
                <a:latin typeface="Calibri" panose="020F0502020204030204" charset="0"/>
                <a:ea typeface="Arial" panose="020B0604020202020204" pitchFamily="34" charset="0"/>
              </a:rPr>
              <a:t> горных пород</a:t>
            </a:r>
          </a:p>
          <a:p>
            <a:pPr marL="34290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sz="2400" dirty="0">
              <a:latin typeface="Calibri" panose="020F0502020204030204" charset="0"/>
              <a:ea typeface="Arial" panose="020B0604020202020204" pitchFamily="34" charset="0"/>
            </a:endParaRPr>
          </a:p>
        </p:txBody>
      </p:sp>
      <p:pic>
        <p:nvPicPr>
          <p:cNvPr id="10" name="Picture 2" descr="C:\Users\Владелец\Desktop\Рабочие столы 1-5\рабочий стол 3\Фото-Югыд-ва\DCIM\100NIKON\DSCN015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2579370"/>
            <a:ext cx="3962400" cy="29730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08025" y="158433"/>
            <a:ext cx="1001331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1" kern="1200" cap="none" spc="0" normalizeH="0" baseline="0" noProof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Высотные пояса горных тундр обладат специфическим набором видов</a:t>
            </a:r>
            <a:endParaRPr kumimoji="0" lang="ru-RU" sz="2400" b="1" i="1" kern="1200" cap="none" spc="0" normalizeH="0" baseline="0" noProof="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80" y="4121150"/>
            <a:ext cx="3680460" cy="2759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358" y="4053523"/>
            <a:ext cx="3768725" cy="2827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8" y="1191260"/>
            <a:ext cx="3814762" cy="2862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265" y="1191260"/>
            <a:ext cx="3680460" cy="2761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5" name="Text Box 11"/>
          <p:cNvSpPr txBox="1"/>
          <p:nvPr/>
        </p:nvSpPr>
        <p:spPr>
          <a:xfrm>
            <a:off x="469265" y="621030"/>
            <a:ext cx="114744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sz="2000" b="1" dirty="0">
                <a:latin typeface="Calibri" panose="020F0502020204030204" charset="0"/>
                <a:ea typeface="Arial" panose="020B0604020202020204" pitchFamily="34" charset="0"/>
              </a:rPr>
              <a:t>В горных тундрах богатство лихенобиоты значительно </a:t>
            </a:r>
            <a:r>
              <a:rPr lang="ru-RU" sz="2000" b="1" dirty="0">
                <a:latin typeface="Calibri" panose="020F0502020204030204" charset="0"/>
                <a:ea typeface="Arial" panose="020B0604020202020204" pitchFamily="34" charset="0"/>
              </a:rPr>
              <a:t>связано</a:t>
            </a:r>
            <a:r>
              <a:rPr sz="2000" b="1" dirty="0">
                <a:latin typeface="Calibri" panose="020F0502020204030204" charset="0"/>
                <a:ea typeface="Arial" panose="020B0604020202020204" pitchFamily="34" charset="0"/>
              </a:rPr>
              <a:t> </a:t>
            </a:r>
            <a:r>
              <a:rPr lang="ru-RU" sz="2000" b="1" dirty="0">
                <a:latin typeface="Calibri" panose="020F0502020204030204" charset="0"/>
                <a:ea typeface="Arial" panose="020B0604020202020204" pitchFamily="34" charset="0"/>
              </a:rPr>
              <a:t>с</a:t>
            </a:r>
            <a:r>
              <a:rPr sz="2000" b="1" dirty="0">
                <a:latin typeface="Calibri" panose="020F0502020204030204" charset="0"/>
                <a:ea typeface="Arial" panose="020B0604020202020204" pitchFamily="34" charset="0"/>
              </a:rPr>
              <a:t> диапазон</a:t>
            </a:r>
            <a:r>
              <a:rPr lang="ru-RU" sz="2000" b="1" dirty="0">
                <a:latin typeface="Calibri" panose="020F0502020204030204" charset="0"/>
                <a:ea typeface="Arial" panose="020B0604020202020204" pitchFamily="34" charset="0"/>
              </a:rPr>
              <a:t>ом</a:t>
            </a:r>
            <a:r>
              <a:rPr sz="2000" b="1" dirty="0">
                <a:latin typeface="Calibri" panose="020F0502020204030204" charset="0"/>
                <a:ea typeface="Arial" panose="020B0604020202020204" pitchFamily="34" charset="0"/>
              </a:rPr>
              <a:t> микроклиматических</a:t>
            </a:r>
          </a:p>
          <a:p>
            <a:pPr algn="ctr"/>
            <a:r>
              <a:rPr sz="2000" b="1" dirty="0">
                <a:latin typeface="Calibri" panose="020F0502020204030204" charset="0"/>
                <a:ea typeface="Arial" panose="020B0604020202020204" pitchFamily="34" charset="0"/>
              </a:rPr>
              <a:t>ценотических условий, и разнообрази</a:t>
            </a:r>
            <a:r>
              <a:rPr lang="ru-RU" sz="2000" b="1" dirty="0">
                <a:latin typeface="Calibri" panose="020F0502020204030204" charset="0"/>
                <a:ea typeface="Arial" panose="020B0604020202020204" pitchFamily="34" charset="0"/>
              </a:rPr>
              <a:t>ем</a:t>
            </a:r>
            <a:r>
              <a:rPr sz="2000" b="1" dirty="0">
                <a:latin typeface="Calibri" panose="020F0502020204030204" charset="0"/>
                <a:ea typeface="Arial" panose="020B0604020202020204" pitchFamily="34" charset="0"/>
              </a:rPr>
              <a:t> субстратов.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353185" y="3478213"/>
            <a:ext cx="1947545" cy="3987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kern="1200" cap="none" spc="0" normalizeH="0" baseline="0" noProof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Гольцовый</a:t>
            </a:r>
            <a:r>
              <a:rPr kumimoji="0" lang="ru-RU" sz="2000" b="1" kern="1200" cap="none" spc="0" normalizeH="0" baseline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 пояс</a:t>
            </a:r>
            <a:endParaRPr kumimoji="0" lang="ru-RU" sz="2000" b="1" kern="1200" cap="none" spc="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688148" y="6173788"/>
            <a:ext cx="2443480" cy="7067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kern="1200" cap="none" spc="0" normalizeH="0" baseline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Пояса альпийских и </a:t>
            </a:r>
          </a:p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kern="1200" cap="none" spc="0" normalizeH="0" baseline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нивальных лугов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419658" y="6328093"/>
            <a:ext cx="3140075" cy="3987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kern="1200" cap="none" spc="0" normalizeH="0" baseline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Пояс кустарниковых </a:t>
            </a:r>
            <a:r>
              <a:rPr kumimoji="0" lang="ru-RU" sz="20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тундр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265387" y="3478213"/>
            <a:ext cx="3263900" cy="3987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kern="1200" cap="none" spc="0" normalizeH="0" baseline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Пояс кустарничковых тундр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SCN04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405" y="339090"/>
            <a:ext cx="4300220" cy="3227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3" descr="DSCN04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" y="0"/>
            <a:ext cx="45720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DSCN03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405" y="3670300"/>
            <a:ext cx="4300220" cy="3225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DSCN04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0" y="3670300"/>
            <a:ext cx="4572000" cy="3127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463040" y="0"/>
            <a:ext cx="8717280" cy="998855"/>
          </a:xfrm>
          <a:prstGeom prst="rect">
            <a:avLst/>
          </a:prstGeom>
        </p:spPr>
        <p:txBody>
          <a:bodyPr/>
          <a:lstStyle/>
          <a:p>
            <a:pPr marR="0" algn="ctr" defTabSz="914400" fontAlgn="auto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kern="1200" cap="none" spc="0" normalizeH="0" baseline="0" noProof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Этапы разрушения коренных горных пород, формирования каменистых россыпей и сопровождающих их сукцессий</a:t>
            </a:r>
          </a:p>
        </p:txBody>
      </p:sp>
      <p:sp>
        <p:nvSpPr>
          <p:cNvPr id="18439" name="Text Box 7"/>
          <p:cNvSpPr txBox="1"/>
          <p:nvPr/>
        </p:nvSpPr>
        <p:spPr>
          <a:xfrm>
            <a:off x="1660208" y="2852738"/>
            <a:ext cx="2686050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000" b="1" dirty="0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</a:rPr>
              <a:t>Разрушенный останец</a:t>
            </a:r>
          </a:p>
        </p:txBody>
      </p:sp>
      <p:sp>
        <p:nvSpPr>
          <p:cNvPr id="18440" name="Text Box 8"/>
          <p:cNvSpPr txBox="1"/>
          <p:nvPr/>
        </p:nvSpPr>
        <p:spPr>
          <a:xfrm>
            <a:off x="6415088" y="2852738"/>
            <a:ext cx="3764915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000" b="1" dirty="0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</a:rPr>
              <a:t>Крупнообломочная каменистая </a:t>
            </a:r>
          </a:p>
          <a:p>
            <a:r>
              <a:rPr sz="2000" b="1" dirty="0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</a:rPr>
              <a:t>россыпь</a:t>
            </a:r>
          </a:p>
        </p:txBody>
      </p:sp>
      <p:sp>
        <p:nvSpPr>
          <p:cNvPr id="18441" name="Text Box 9"/>
          <p:cNvSpPr txBox="1"/>
          <p:nvPr/>
        </p:nvSpPr>
        <p:spPr>
          <a:xfrm>
            <a:off x="6543040" y="6113780"/>
            <a:ext cx="363728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000" b="1" dirty="0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</a:rPr>
              <a:t>Мелкообломочная каменистая</a:t>
            </a:r>
          </a:p>
          <a:p>
            <a:r>
              <a:rPr sz="2000" b="1" dirty="0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</a:rPr>
              <a:t>россыпь</a:t>
            </a:r>
          </a:p>
        </p:txBody>
      </p:sp>
      <p:sp>
        <p:nvSpPr>
          <p:cNvPr id="18442" name="Text Box 10"/>
          <p:cNvSpPr txBox="1"/>
          <p:nvPr/>
        </p:nvSpPr>
        <p:spPr>
          <a:xfrm>
            <a:off x="1627505" y="6267450"/>
            <a:ext cx="3160713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000" b="1" dirty="0">
                <a:solidFill>
                  <a:schemeClr val="bg1"/>
                </a:solidFill>
                <a:latin typeface="Calibri" panose="020F0502020204030204" charset="0"/>
                <a:ea typeface="Arial" panose="020B0604020202020204" pitchFamily="34" charset="0"/>
              </a:rPr>
              <a:t>Каменистая горная тундра</a:t>
            </a:r>
          </a:p>
        </p:txBody>
      </p:sp>
      <p:sp>
        <p:nvSpPr>
          <p:cNvPr id="2" name="Right Arrow 1"/>
          <p:cNvSpPr/>
          <p:nvPr/>
        </p:nvSpPr>
        <p:spPr>
          <a:xfrm>
            <a:off x="5589270" y="2087245"/>
            <a:ext cx="770890" cy="377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/>
          <p:cNvSpPr/>
          <p:nvPr/>
        </p:nvSpPr>
        <p:spPr>
          <a:xfrm>
            <a:off x="5513705" y="4987925"/>
            <a:ext cx="755650" cy="45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rved Left Arrow 3"/>
          <p:cNvSpPr/>
          <p:nvPr/>
        </p:nvSpPr>
        <p:spPr>
          <a:xfrm>
            <a:off x="10831830" y="2268220"/>
            <a:ext cx="1148080" cy="246316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619760" y="68580"/>
            <a:ext cx="11205845" cy="1059180"/>
          </a:xfrm>
          <a:prstGeom prst="rect">
            <a:avLst/>
          </a:prstGeom>
        </p:spPr>
        <p:txBody>
          <a:bodyPr/>
          <a:lstStyle/>
          <a:p>
            <a:pPr marR="0" algn="ctr" defTabSz="914400" fontAlgn="auto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kern="1200" cap="none" spc="0" normalizeH="0" baseline="0" noProof="0" dirty="0" smtClean="0">
                <a:latin typeface="+mj-lt"/>
                <a:ea typeface="+mj-ea"/>
                <a:cs typeface="+mj-cs"/>
              </a:rPr>
              <a:t>Характерные </a:t>
            </a:r>
            <a:r>
              <a:rPr kumimoji="0" lang="ru-RU" sz="2800" b="1" kern="1200" cap="none" spc="0" normalizeH="0" baseline="0" noProof="0" dirty="0" err="1" smtClean="0">
                <a:latin typeface="+mj-lt"/>
                <a:ea typeface="+mj-ea"/>
                <a:cs typeface="+mj-cs"/>
              </a:rPr>
              <a:t>доминанты</a:t>
            </a:r>
            <a:r>
              <a:rPr kumimoji="0" lang="ru-RU" sz="2800" b="1" kern="1200" cap="none" spc="0" normalizeH="0" baseline="0" noProof="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kern="1200" cap="none" spc="0" normalizeH="0" baseline="0" noProof="0" dirty="0" err="1" smtClean="0">
                <a:latin typeface="+mj-lt"/>
                <a:ea typeface="+mj-ea"/>
                <a:cs typeface="+mj-cs"/>
              </a:rPr>
              <a:t>лихеносинузий</a:t>
            </a:r>
            <a:r>
              <a:rPr kumimoji="0" lang="ru-RU" sz="2800" b="1" kern="1200" cap="none" spc="0" normalizeH="0" baseline="0" noProof="0" dirty="0" smtClean="0">
                <a:latin typeface="+mj-lt"/>
                <a:ea typeface="+mj-ea"/>
                <a:cs typeface="+mj-cs"/>
              </a:rPr>
              <a:t> </a:t>
            </a:r>
            <a:br>
              <a:rPr kumimoji="0" lang="ru-RU" sz="2800" b="1" kern="1200" cap="none" spc="0" normalizeH="0" baseline="0" noProof="0" dirty="0" smtClean="0">
                <a:latin typeface="+mj-lt"/>
                <a:ea typeface="+mj-ea"/>
                <a:cs typeface="+mj-cs"/>
              </a:rPr>
            </a:br>
            <a:r>
              <a:rPr kumimoji="0" lang="ru-RU" sz="2800" b="1" kern="1200" cap="none" spc="0" normalizeH="0" baseline="0" noProof="0" dirty="0" smtClean="0">
                <a:latin typeface="+mj-lt"/>
                <a:ea typeface="+mj-ea"/>
                <a:cs typeface="+mj-cs"/>
              </a:rPr>
              <a:t>в «пространстве» жизненные формы – типы субстрата</a:t>
            </a:r>
          </a:p>
        </p:txBody>
      </p:sp>
      <p:graphicFrame>
        <p:nvGraphicFramePr>
          <p:cNvPr id="3" name="Содержимое 3"/>
          <p:cNvGraphicFramePr/>
          <p:nvPr/>
        </p:nvGraphicFramePr>
        <p:xfrm>
          <a:off x="619760" y="1305560"/>
          <a:ext cx="11193780" cy="5499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8445"/>
                <a:gridCol w="2798445"/>
                <a:gridCol w="2798445"/>
                <a:gridCol w="2798445"/>
              </a:tblGrid>
              <a:tr h="561975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Накипные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Листоватые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Кустистые</a:t>
                      </a: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Грубые</a:t>
                      </a:r>
                      <a:r>
                        <a:rPr lang="ru-RU" sz="2400" baseline="0" dirty="0" smtClean="0"/>
                        <a:t> обломки</a:t>
                      </a:r>
                      <a:endParaRPr lang="ru-RU" sz="2400" dirty="0" smtClean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2400" dirty="0" err="1" smtClean="0"/>
                        <a:t>Rhizocarpon</a:t>
                      </a:r>
                      <a:r>
                        <a:rPr lang="en-US" sz="2400" dirty="0" smtClean="0"/>
                        <a:t>,</a:t>
                      </a:r>
                    </a:p>
                    <a:p>
                      <a:r>
                        <a:rPr lang="en-US" sz="2400" dirty="0" err="1" smtClean="0"/>
                        <a:t>Lecidea</a:t>
                      </a:r>
                      <a:r>
                        <a:rPr lang="en-US" sz="2400" dirty="0" smtClean="0"/>
                        <a:t>,</a:t>
                      </a:r>
                    </a:p>
                    <a:p>
                      <a:r>
                        <a:rPr lang="en-US" sz="2400" dirty="0" err="1" smtClean="0"/>
                        <a:t>Porpidia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Umbilicaria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Крупные обломки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400" dirty="0" err="1" smtClean="0"/>
                        <a:t>Asachinea</a:t>
                      </a:r>
                      <a:r>
                        <a:rPr lang="en-US" sz="2400" dirty="0" smtClean="0"/>
                        <a:t>,</a:t>
                      </a:r>
                    </a:p>
                    <a:p>
                      <a:r>
                        <a:rPr lang="en-US" sz="2400" dirty="0" err="1" smtClean="0"/>
                        <a:t>Parmelia</a:t>
                      </a:r>
                      <a:r>
                        <a:rPr lang="en-US" sz="2400" dirty="0" smtClean="0"/>
                        <a:t>,</a:t>
                      </a:r>
                      <a:r>
                        <a:rPr lang="en-US" sz="2400" baseline="0" dirty="0" smtClean="0"/>
                        <a:t> </a:t>
                      </a:r>
                    </a:p>
                    <a:p>
                      <a:r>
                        <a:rPr lang="en-US" sz="2400" baseline="0" dirty="0" err="1" smtClean="0"/>
                        <a:t>Melanelia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Pseudephebe</a:t>
                      </a:r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Средние обломки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Alectoria</a:t>
                      </a:r>
                      <a:r>
                        <a:rPr lang="en-US" sz="2400" dirty="0" smtClean="0"/>
                        <a:t>, </a:t>
                      </a:r>
                      <a:r>
                        <a:rPr lang="en-US" sz="2400" dirty="0" err="1" smtClean="0"/>
                        <a:t>Bryocaulon</a:t>
                      </a:r>
                      <a:endParaRPr lang="en-US" sz="2400" dirty="0" smtClean="0"/>
                    </a:p>
                  </a:txBody>
                  <a:tcPr/>
                </a:tc>
              </a:tr>
              <a:tr h="118872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Мелкозем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Baeomyces</a:t>
                      </a:r>
                      <a:r>
                        <a:rPr lang="en-US" sz="2400" dirty="0" smtClean="0"/>
                        <a:t>,</a:t>
                      </a:r>
                    </a:p>
                    <a:p>
                      <a:r>
                        <a:rPr lang="en-US" sz="2400" dirty="0" err="1" smtClean="0"/>
                        <a:t>Pertusaria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Solorina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Cladonia</a:t>
                      </a:r>
                      <a:r>
                        <a:rPr lang="en-US" sz="2400" dirty="0" smtClean="0"/>
                        <a:t>,</a:t>
                      </a:r>
                      <a:r>
                        <a:rPr lang="en-US" sz="2400" baseline="0" dirty="0" smtClean="0"/>
                        <a:t> </a:t>
                      </a:r>
                    </a:p>
                    <a:p>
                      <a:r>
                        <a:rPr lang="en-US" sz="2400" baseline="0" dirty="0" err="1" smtClean="0"/>
                        <a:t>Stereocaulon</a:t>
                      </a:r>
                      <a:r>
                        <a:rPr lang="en-US" sz="2400" baseline="0" dirty="0" smtClean="0"/>
                        <a:t>, </a:t>
                      </a:r>
                      <a:r>
                        <a:rPr lang="en-US" sz="2400" baseline="0" dirty="0" err="1" smtClean="0"/>
                        <a:t>Sphaerophorus</a:t>
                      </a:r>
                      <a:endParaRPr lang="en-US" sz="2400" dirty="0" smtClean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dirty="0" smtClean="0"/>
                        <a:t>Оторфованный грунт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Ochrolechia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Peltigera</a:t>
                      </a:r>
                      <a:r>
                        <a:rPr lang="en-US" sz="2400" dirty="0" smtClean="0"/>
                        <a:t> scabrosa</a:t>
                      </a:r>
                      <a:endParaRPr lang="ru-RU" altLang="en-US" sz="2400" dirty="0" err="1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Cladonia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sulphurina,</a:t>
                      </a:r>
                    </a:p>
                    <a:p>
                      <a:r>
                        <a:rPr lang="en-US" sz="2400" dirty="0" smtClean="0"/>
                        <a:t>Cl. pleurota</a:t>
                      </a:r>
                    </a:p>
                  </a:txBody>
                  <a:tcPr/>
                </a:tc>
              </a:tr>
              <a:tr h="1188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dirty="0" smtClean="0"/>
                        <a:t>Сплошной </a:t>
                      </a:r>
                      <a:r>
                        <a:rPr lang="ru-RU" sz="2400" dirty="0" err="1" smtClean="0"/>
                        <a:t>лишайниково-моховый</a:t>
                      </a:r>
                      <a:r>
                        <a:rPr lang="ru-RU" sz="2400" dirty="0" smtClean="0"/>
                        <a:t> покров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Peltigera</a:t>
                      </a:r>
                      <a:r>
                        <a:rPr lang="en-US" sz="2400" dirty="0" smtClean="0"/>
                        <a:t>, </a:t>
                      </a:r>
                      <a:r>
                        <a:rPr lang="en-US" sz="2400" dirty="0" err="1" smtClean="0"/>
                        <a:t>Nephroma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Cladonia</a:t>
                      </a:r>
                      <a:r>
                        <a:rPr lang="en-US" sz="2400" dirty="0" smtClean="0"/>
                        <a:t>,</a:t>
                      </a:r>
                      <a:r>
                        <a:rPr lang="en-US" sz="2400" baseline="0" dirty="0" smtClean="0"/>
                        <a:t> </a:t>
                      </a:r>
                    </a:p>
                    <a:p>
                      <a:r>
                        <a:rPr lang="en-US" sz="2400" baseline="0" dirty="0" err="1" smtClean="0"/>
                        <a:t>Cetraria</a:t>
                      </a:r>
                      <a:r>
                        <a:rPr lang="en-US" sz="2400" baseline="0" dirty="0" smtClean="0"/>
                        <a:t> s.lat.,</a:t>
                      </a:r>
                    </a:p>
                    <a:p>
                      <a:r>
                        <a:rPr lang="en-US" sz="2400" baseline="0" dirty="0" err="1" smtClean="0"/>
                        <a:t>Stereocaulon</a:t>
                      </a:r>
                      <a:endParaRPr lang="en-US" sz="240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8060"/>
          </a:xfrm>
        </p:spPr>
        <p:txBody>
          <a:bodyPr/>
          <a:lstStyle/>
          <a:p>
            <a:r>
              <a:rPr lang="ru-RU" altLang="en-US"/>
              <a:t>Цель работы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3185"/>
            <a:ext cx="10515600" cy="2226945"/>
          </a:xfrm>
        </p:spPr>
        <p:txBody>
          <a:bodyPr>
            <a:normAutofit lnSpcReduction="10000"/>
          </a:bodyPr>
          <a:lstStyle/>
          <a:p>
            <a:r>
              <a:rPr lang="ru-RU" altLang="en-US"/>
              <a:t>Анализ участия лишайников в формировании напочвенного покрова горных и предгорных тундр Полярного Урала и выявление на их основе экологических закономерностей распределения и взаимодействия лишайников, составляющих основу структуры напочвенных лихеносинузий, на восточном макросклоне Полярного Урала (Приуальский район, ЯНАО)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373380" y="249555"/>
            <a:ext cx="11251565" cy="520065"/>
          </a:xfrm>
          <a:prstGeom prst="rect">
            <a:avLst/>
          </a:prstGeom>
        </p:spPr>
        <p:txBody>
          <a:bodyPr/>
          <a:lstStyle/>
          <a:p>
            <a:pPr marR="0" algn="ctr" defTabSz="914400" fontAlgn="auto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kern="1200" cap="none" spc="0" normalizeH="0" baseline="0" noProof="0" dirty="0" smtClean="0">
                <a:latin typeface="+mj-lt"/>
                <a:ea typeface="+mj-ea"/>
                <a:cs typeface="+mj-cs"/>
              </a:rPr>
              <a:t>Факторы мозаичности растительного покрова тундр</a:t>
            </a:r>
          </a:p>
        </p:txBody>
      </p:sp>
      <p:sp>
        <p:nvSpPr>
          <p:cNvPr id="8195" name="Содержимое 2"/>
          <p:cNvSpPr txBox="1"/>
          <p:nvPr/>
        </p:nvSpPr>
        <p:spPr>
          <a:xfrm>
            <a:off x="468630" y="769620"/>
            <a:ext cx="11322685" cy="300799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sz="2200" dirty="0">
                <a:latin typeface="Calibri" panose="020F0502020204030204" charset="0"/>
                <a:ea typeface="Arial" panose="020B0604020202020204" pitchFamily="34" charset="0"/>
              </a:rPr>
              <a:t>Вегетативное размножение лишайников</a:t>
            </a:r>
            <a:r>
              <a:rPr lang="ru-RU" sz="2200" dirty="0">
                <a:latin typeface="Calibri" panose="020F0502020204030204" charset="0"/>
                <a:ea typeface="Arial" panose="020B0604020202020204" pitchFamily="34" charset="0"/>
              </a:rPr>
              <a:t>, мхов и сосудистых растений</a:t>
            </a:r>
            <a:endParaRPr sz="2200" dirty="0">
              <a:latin typeface="Calibri" panose="020F0502020204030204" charset="0"/>
              <a:ea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sz="2200" dirty="0">
                <a:latin typeface="Calibri" panose="020F0502020204030204" charset="0"/>
                <a:ea typeface="Arial" panose="020B0604020202020204" pitchFamily="34" charset="0"/>
              </a:rPr>
              <a:t>Дифференциация </a:t>
            </a:r>
            <a:r>
              <a:rPr sz="2200" dirty="0">
                <a:latin typeface="Calibri" panose="020F0502020204030204" charset="0"/>
                <a:ea typeface="Arial" panose="020B0604020202020204" pitchFamily="34" charset="0"/>
                <a:sym typeface="+mn-ea"/>
              </a:rPr>
              <a:t>микрорельефа </a:t>
            </a:r>
            <a:r>
              <a:rPr lang="ru-RU" sz="2200" dirty="0">
                <a:latin typeface="Calibri" panose="020F0502020204030204" charset="0"/>
                <a:ea typeface="Arial" panose="020B0604020202020204" pitchFamily="34" charset="0"/>
                <a:sym typeface="+mn-ea"/>
              </a:rPr>
              <a:t>и связанных с ним гидротермических и </a:t>
            </a:r>
            <a:r>
              <a:rPr sz="2200" dirty="0">
                <a:latin typeface="Calibri" panose="020F0502020204030204" charset="0"/>
                <a:ea typeface="Arial" panose="020B0604020202020204" pitchFamily="34" charset="0"/>
              </a:rPr>
              <a:t>эдафических условий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sz="2200" dirty="0">
                <a:latin typeface="Calibri" panose="020F0502020204030204" charset="0"/>
                <a:ea typeface="Arial" panose="020B0604020202020204" pitchFamily="34" charset="0"/>
              </a:rPr>
              <a:t>Микросукцессии, </a:t>
            </a:r>
            <a:r>
              <a:rPr lang="ru-RU" sz="2200" dirty="0">
                <a:latin typeface="Calibri" panose="020F0502020204030204" charset="0"/>
                <a:ea typeface="Arial" panose="020B0604020202020204" pitchFamily="34" charset="0"/>
              </a:rPr>
              <a:t>индуцирован</a:t>
            </a:r>
            <a:r>
              <a:rPr sz="2200" dirty="0">
                <a:latin typeface="Calibri" panose="020F0502020204030204" charset="0"/>
                <a:ea typeface="Arial" panose="020B0604020202020204" pitchFamily="34" charset="0"/>
              </a:rPr>
              <a:t>ные </a:t>
            </a:r>
            <a:r>
              <a:rPr lang="ru-RU" sz="2200" dirty="0">
                <a:latin typeface="Calibri" panose="020F0502020204030204" charset="0"/>
                <a:ea typeface="Arial" panose="020B0604020202020204" pitchFamily="34" charset="0"/>
              </a:rPr>
              <a:t>локальными</a:t>
            </a:r>
            <a:r>
              <a:rPr sz="2200" dirty="0">
                <a:latin typeface="Calibri" panose="020F0502020204030204" charset="0"/>
                <a:ea typeface="Arial" panose="020B0604020202020204" pitchFamily="34" charset="0"/>
              </a:rPr>
              <a:t> криогенными, эрозионными и эоловыми процессами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sz="2200" dirty="0">
                <a:latin typeface="Calibri" panose="020F0502020204030204" charset="0"/>
                <a:ea typeface="Arial" panose="020B0604020202020204" pitchFamily="34" charset="0"/>
              </a:rPr>
              <a:t>Процессы разложения мертвого растительного материала</a:t>
            </a:r>
            <a:r>
              <a:rPr lang="ru-RU" sz="2200" dirty="0">
                <a:latin typeface="Calibri" panose="020F0502020204030204" charset="0"/>
                <a:ea typeface="Arial" panose="020B0604020202020204" pitchFamily="34" charset="0"/>
              </a:rPr>
              <a:t>, например стволов деревьев и кустарников</a:t>
            </a:r>
            <a:endParaRPr sz="2200" dirty="0">
              <a:latin typeface="Calibri" panose="020F0502020204030204" charset="0"/>
              <a:ea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latin typeface="Calibri" panose="020F0502020204030204" charset="0"/>
                <a:ea typeface="Arial" panose="020B0604020202020204" pitchFamily="34" charset="0"/>
              </a:rPr>
              <a:t>Зооген</a:t>
            </a:r>
            <a:r>
              <a:rPr sz="2200" dirty="0">
                <a:latin typeface="Calibri" panose="020F0502020204030204" charset="0"/>
                <a:ea typeface="Arial" panose="020B0604020202020204" pitchFamily="34" charset="0"/>
              </a:rPr>
              <a:t>ные </a:t>
            </a:r>
            <a:r>
              <a:rPr lang="ru-RU" sz="2200" dirty="0">
                <a:latin typeface="Calibri" panose="020F0502020204030204" charset="0"/>
                <a:ea typeface="Arial" panose="020B0604020202020204" pitchFamily="34" charset="0"/>
              </a:rPr>
              <a:t>и антропогенные</a:t>
            </a:r>
            <a:r>
              <a:rPr sz="2200" dirty="0">
                <a:latin typeface="Calibri" panose="020F0502020204030204" charset="0"/>
                <a:ea typeface="Arial" panose="020B0604020202020204" pitchFamily="34" charset="0"/>
              </a:rPr>
              <a:t> нарушения, связанные, например, с выпасом оленей</a:t>
            </a:r>
          </a:p>
        </p:txBody>
      </p:sp>
      <p:pic>
        <p:nvPicPr>
          <p:cNvPr id="8196" name="Picture 2" descr="C:\Users\Владелец\Desktop\Рабочие столы 1-5\рабочий стол 3\Фото-Югыд-ва\DCIM\101NIKON\DSCN04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3933825"/>
            <a:ext cx="3419475" cy="2563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Picture 2" descr="C:\Users\Владелец\Desktop\Рабочие столы 1-5\рабочий стол 3\Фото-Югыд-ва\DCIM\101NIKON\DSCN03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595" y="3933825"/>
            <a:ext cx="3384550" cy="2538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l="-7501"/>
          <a:stretch>
            <a:fillRect/>
          </a:stretch>
        </p:blipFill>
        <p:spPr>
          <a:xfrm>
            <a:off x="7510145" y="3933825"/>
            <a:ext cx="4513580" cy="25393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485" y="153670"/>
            <a:ext cx="10515600" cy="843280"/>
          </a:xfrm>
        </p:spPr>
        <p:txBody>
          <a:bodyPr/>
          <a:lstStyle/>
          <a:p>
            <a:r>
              <a:rPr lang="ru-RU" altLang="en-US"/>
              <a:t>Выводы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265" y="996950"/>
            <a:ext cx="11118850" cy="5619750"/>
          </a:xfrm>
        </p:spPr>
        <p:txBody>
          <a:bodyPr>
            <a:normAutofit fontScale="90000" lnSpcReduction="20000"/>
          </a:bodyPr>
          <a:lstStyle/>
          <a:p>
            <a:r>
              <a:rPr lang="ru-RU" altLang="en-US"/>
              <a:t>В пределах тундровой зоны на восточном макросклоне Полярного Урала отмечается уменьшение видового разнообразия напочвенных лишайников и их участия в формировании лишайникового покрова</a:t>
            </a:r>
          </a:p>
          <a:p>
            <a:r>
              <a:rPr lang="ru-RU" altLang="en-US"/>
              <a:t>Среди фитоценозов, где лишайники присутствуют в составе напочвенного покрова, их проективное покрытие в наибольшей доле описаний лежит в пределах 1-10 %. В наиболее северном районе сопоставимую по частоте категорию составляют сообщества с незначительным (менее 1 %) участием лишайников.</a:t>
            </a:r>
          </a:p>
          <a:p>
            <a:r>
              <a:rPr lang="ru-RU" altLang="en-US"/>
              <a:t>Общей чертой лишайникового покрова во всех изученных районах является геометрическое распределение видов по встречаемости и проективному покрытию с доминированием кустистых кладоний и флавоцетрарий.</a:t>
            </a:r>
          </a:p>
          <a:p>
            <a:r>
              <a:rPr lang="ru-RU" altLang="en-US"/>
              <a:t>В то же время, для каждого из районов по части субдомнинатов характерен специфический набор видов, отражающих особенности ландшафтных условий. Например, наличие нивальных местообитаний, заболоченных участков, присутствие лиственничных редколесий и ольховников.</a:t>
            </a:r>
          </a:p>
          <a:p>
            <a:r>
              <a:rPr lang="ru-RU" altLang="en-US"/>
              <a:t>Наложение экологических факторов разной природы и интенсивности воздействия, определяет наблюдаемое разнообразие структуры лихеносинузий.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10" y="374015"/>
            <a:ext cx="5681980" cy="873125"/>
          </a:xfrm>
        </p:spPr>
        <p:txBody>
          <a:bodyPr>
            <a:normAutofit fontScale="90000"/>
          </a:bodyPr>
          <a:lstStyle/>
          <a:p>
            <a:r>
              <a:rPr lang="ru-RU" altLang="en-US" dirty="0"/>
              <a:t>Районы исследований</a:t>
            </a:r>
          </a:p>
        </p:txBody>
      </p:sp>
      <p:pic>
        <p:nvPicPr>
          <p:cNvPr id="4" name="Content Placeholder 3" descr="dokla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3700" y="1490980"/>
            <a:ext cx="5928360" cy="4192270"/>
          </a:xfrm>
          <a:prstGeom prst="rect">
            <a:avLst/>
          </a:prstGeom>
        </p:spPr>
      </p:pic>
      <p:pic>
        <p:nvPicPr>
          <p:cNvPr id="5" name="Content Placeholder 4" descr="baidarata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5442" b="5991"/>
          <a:stretch>
            <a:fillRect/>
          </a:stretch>
        </p:blipFill>
        <p:spPr>
          <a:xfrm>
            <a:off x="6923405" y="93345"/>
            <a:ext cx="3640455" cy="2280285"/>
          </a:xfrm>
          <a:prstGeom prst="rect">
            <a:avLst/>
          </a:prstGeom>
        </p:spPr>
      </p:pic>
      <p:pic>
        <p:nvPicPr>
          <p:cNvPr id="6" name="Picture 5" descr="semkev"/>
          <p:cNvPicPr>
            <a:picLocks noChangeAspect="1"/>
          </p:cNvPicPr>
          <p:nvPr/>
        </p:nvPicPr>
        <p:blipFill>
          <a:blip r:embed="rId4"/>
          <a:srcRect t="2769" b="7214"/>
          <a:stretch>
            <a:fillRect/>
          </a:stretch>
        </p:blipFill>
        <p:spPr>
          <a:xfrm>
            <a:off x="7018655" y="2360295"/>
            <a:ext cx="3545840" cy="2256790"/>
          </a:xfrm>
          <a:prstGeom prst="rect">
            <a:avLst/>
          </a:prstGeom>
        </p:spPr>
      </p:pic>
      <p:pic>
        <p:nvPicPr>
          <p:cNvPr id="7" name="Picture 6" descr="parikvas"/>
          <p:cNvPicPr>
            <a:picLocks noChangeAspect="1"/>
          </p:cNvPicPr>
          <p:nvPr/>
        </p:nvPicPr>
        <p:blipFill>
          <a:blip r:embed="rId5"/>
          <a:srcRect t="3973" b="6781"/>
          <a:stretch>
            <a:fillRect/>
          </a:stretch>
        </p:blipFill>
        <p:spPr>
          <a:xfrm>
            <a:off x="6997700" y="4617085"/>
            <a:ext cx="3588385" cy="226504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3776345" y="1757680"/>
            <a:ext cx="3187700" cy="139001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6" idx="1"/>
          </p:cNvCxnSpPr>
          <p:nvPr/>
        </p:nvCxnSpPr>
        <p:spPr>
          <a:xfrm flipV="1">
            <a:off x="3429000" y="3488690"/>
            <a:ext cx="3589655" cy="8636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34410" y="4144645"/>
            <a:ext cx="3444875" cy="11182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168275"/>
            <a:ext cx="10515600" cy="692150"/>
          </a:xfrm>
        </p:spPr>
        <p:txBody>
          <a:bodyPr>
            <a:normAutofit fontScale="90000"/>
          </a:bodyPr>
          <a:lstStyle/>
          <a:p>
            <a:r>
              <a:rPr lang="ru-RU" altLang="en-US"/>
              <a:t>Басейн р. Париквасьшор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7145" y="784225"/>
            <a:ext cx="5181600" cy="29146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6915" y="860425"/>
            <a:ext cx="5045710" cy="2838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15" y="3865880"/>
            <a:ext cx="5046345" cy="2838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145" y="3827780"/>
            <a:ext cx="5180965" cy="29146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610" y="198755"/>
            <a:ext cx="10515600" cy="585470"/>
          </a:xfrm>
        </p:spPr>
        <p:txBody>
          <a:bodyPr>
            <a:normAutofit fontScale="90000"/>
          </a:bodyPr>
          <a:lstStyle/>
          <a:p>
            <a:r>
              <a:rPr lang="ru-RU" altLang="en-US"/>
              <a:t>Массив Сэмкев (истоки р. Малыко)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3735" y="869315"/>
            <a:ext cx="4879340" cy="274447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1890" y="784225"/>
            <a:ext cx="5029835" cy="2829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05" y="3825875"/>
            <a:ext cx="4954270" cy="27870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890" y="3825875"/>
            <a:ext cx="5029835" cy="28295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150"/>
            <a:ext cx="10515600" cy="586105"/>
          </a:xfrm>
        </p:spPr>
        <p:txBody>
          <a:bodyPr>
            <a:normAutofit fontScale="90000"/>
          </a:bodyPr>
          <a:lstStyle/>
          <a:p>
            <a:r>
              <a:rPr lang="ru-RU" altLang="en-US"/>
              <a:t>Бассейн р. Байдарата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5" y="770255"/>
            <a:ext cx="4908550" cy="27609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18000" contrast="6000"/>
          </a:blip>
          <a:stretch>
            <a:fillRect/>
          </a:stretch>
        </p:blipFill>
        <p:spPr>
          <a:xfrm>
            <a:off x="6172200" y="693420"/>
            <a:ext cx="5043805" cy="2837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" y="3843020"/>
            <a:ext cx="4907915" cy="2760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766185"/>
            <a:ext cx="5043170" cy="28371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88645" y="172720"/>
            <a:ext cx="11401425" cy="838835"/>
          </a:xfrm>
        </p:spPr>
        <p:txBody>
          <a:bodyPr>
            <a:normAutofit fontScale="90000"/>
          </a:bodyPr>
          <a:lstStyle/>
          <a:p>
            <a:r>
              <a:rPr lang="en-US" sz="2800" b="1"/>
              <a:t>Диаграмм</a:t>
            </a:r>
            <a:r>
              <a:rPr lang="ru-RU" altLang="en-US" sz="2800" b="1"/>
              <a:t>ы</a:t>
            </a:r>
            <a:r>
              <a:rPr lang="en-US" sz="2800" b="1"/>
              <a:t> «Число видов </a:t>
            </a:r>
            <a:r>
              <a:rPr lang="ru-RU" altLang="en-US" sz="2800" b="1"/>
              <a:t>(ось абсцисс)</a:t>
            </a:r>
            <a:r>
              <a:rPr lang="en-US" sz="2800" b="1"/>
              <a:t> – проективное покрытие, % </a:t>
            </a:r>
            <a:r>
              <a:rPr lang="ru-RU" altLang="en-US" sz="2800" b="1"/>
              <a:t>(ось ординат)</a:t>
            </a:r>
            <a:r>
              <a:rPr lang="en-US" sz="2800" b="1"/>
              <a:t>»</a:t>
            </a:r>
          </a:p>
        </p:txBody>
      </p:sp>
      <p:graphicFrame>
        <p:nvGraphicFramePr>
          <p:cNvPr id="5" name="Диаграмма 2"/>
          <p:cNvGraphicFramePr>
            <a:graphicFrameLocks noGrp="1"/>
          </p:cNvGraphicFramePr>
          <p:nvPr>
            <p:ph sz="half" idx="1"/>
          </p:nvPr>
        </p:nvGraphicFramePr>
        <p:xfrm>
          <a:off x="391795" y="1203960"/>
          <a:ext cx="4784090" cy="2698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6"/>
          <p:cNvGraphicFramePr>
            <a:graphicFrameLocks noGrp="1"/>
          </p:cNvGraphicFramePr>
          <p:nvPr>
            <p:ph sz="half" idx="2"/>
          </p:nvPr>
        </p:nvGraphicFramePr>
        <p:xfrm>
          <a:off x="6592570" y="1011555"/>
          <a:ext cx="5048250" cy="289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0190" y="4020820"/>
            <a:ext cx="4458970" cy="268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8"/>
          <p:cNvSpPr txBox="1"/>
          <p:nvPr/>
        </p:nvSpPr>
        <p:spPr>
          <a:xfrm>
            <a:off x="1933575" y="835660"/>
            <a:ext cx="16135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Париквасьшор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750935" y="835660"/>
            <a:ext cx="8858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Сэмкев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495290" y="3652520"/>
            <a:ext cx="12014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Байдарата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79070" y="3902075"/>
            <a:ext cx="388112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Число видов</a:t>
            </a:r>
            <a:r>
              <a:rPr lang="ru-RU" altLang="en-US" b="0">
                <a:latin typeface="Times New Roman" panose="02020603050405020304" charset="0"/>
                <a:cs typeface="Calibri" panose="020F0502020204030204" charset="0"/>
              </a:rPr>
              <a:t>:</a:t>
            </a:r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 максимум 23, </a:t>
            </a:r>
            <a:r>
              <a:rPr lang="ru-RU" altLang="en-US" b="0">
                <a:latin typeface="Times New Roman" panose="02020603050405020304" charset="0"/>
                <a:cs typeface="Calibri" panose="020F0502020204030204" charset="0"/>
              </a:rPr>
              <a:t>с</a:t>
            </a:r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редне</a:t>
            </a:r>
            <a:r>
              <a:rPr lang="ru-RU" altLang="en-US" b="0">
                <a:latin typeface="Times New Roman" panose="02020603050405020304" charset="0"/>
                <a:cs typeface="Calibri" panose="020F0502020204030204" charset="0"/>
              </a:rPr>
              <a:t>е</a:t>
            </a:r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 6.</a:t>
            </a:r>
          </a:p>
          <a:p>
            <a:pPr indent="0"/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Проективное покрытие</a:t>
            </a:r>
            <a:r>
              <a:rPr lang="ru-RU" altLang="en-US" b="0">
                <a:latin typeface="Times New Roman" panose="02020603050405020304" charset="0"/>
                <a:cs typeface="Calibri" panose="020F0502020204030204" charset="0"/>
              </a:rPr>
              <a:t>:</a:t>
            </a:r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 </a:t>
            </a:r>
            <a:r>
              <a:rPr lang="ru-RU" altLang="en-US" b="0">
                <a:latin typeface="Times New Roman" panose="02020603050405020304" charset="0"/>
                <a:cs typeface="Calibri" panose="020F0502020204030204" charset="0"/>
              </a:rPr>
              <a:t>макс.</a:t>
            </a:r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 74 %, средне</a:t>
            </a:r>
            <a:r>
              <a:rPr lang="ru-RU" altLang="en-US" b="0">
                <a:latin typeface="Times New Roman" panose="02020603050405020304" charset="0"/>
                <a:cs typeface="Calibri" panose="020F0502020204030204" charset="0"/>
              </a:rPr>
              <a:t>е</a:t>
            </a:r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 13 %.</a:t>
            </a:r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8566150" y="3772535"/>
            <a:ext cx="35077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Число видов</a:t>
            </a:r>
            <a:r>
              <a:rPr lang="ru-RU" altLang="en-US" b="0">
                <a:latin typeface="Times New Roman" panose="02020603050405020304" charset="0"/>
                <a:cs typeface="Calibri" panose="020F0502020204030204" charset="0"/>
              </a:rPr>
              <a:t>: макс.</a:t>
            </a:r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 20, средне</a:t>
            </a:r>
            <a:r>
              <a:rPr lang="ru-RU" altLang="en-US" b="0">
                <a:latin typeface="Times New Roman" panose="02020603050405020304" charset="0"/>
                <a:cs typeface="Calibri" panose="020F0502020204030204" charset="0"/>
              </a:rPr>
              <a:t>е</a:t>
            </a:r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 6.</a:t>
            </a:r>
          </a:p>
          <a:p>
            <a:pPr indent="0"/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Проективное покрытие</a:t>
            </a:r>
            <a:r>
              <a:rPr lang="ru-RU" altLang="en-US" b="0">
                <a:latin typeface="Times New Roman" panose="02020603050405020304" charset="0"/>
                <a:cs typeface="Calibri" panose="020F0502020204030204" charset="0"/>
              </a:rPr>
              <a:t>:</a:t>
            </a:r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 </a:t>
            </a:r>
            <a:r>
              <a:rPr lang="ru-RU" altLang="en-US" b="0">
                <a:latin typeface="Times New Roman" panose="02020603050405020304" charset="0"/>
                <a:cs typeface="Calibri" panose="020F0502020204030204" charset="0"/>
              </a:rPr>
              <a:t>макс.</a:t>
            </a:r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 63 %, в среднем составляя 12 %.</a:t>
            </a:r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8519795" y="5224780"/>
            <a:ext cx="356679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Число видов</a:t>
            </a:r>
            <a:r>
              <a:rPr lang="ru-RU" altLang="en-US" b="0">
                <a:latin typeface="Times New Roman" panose="02020603050405020304" charset="0"/>
                <a:cs typeface="Calibri" panose="020F0502020204030204" charset="0"/>
              </a:rPr>
              <a:t>:</a:t>
            </a:r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 максимум 17, в средне</a:t>
            </a:r>
            <a:r>
              <a:rPr lang="ru-RU" altLang="en-US" b="0">
                <a:latin typeface="Times New Roman" panose="02020603050405020304" charset="0"/>
                <a:cs typeface="Calibri" panose="020F0502020204030204" charset="0"/>
              </a:rPr>
              <a:t>м</a:t>
            </a:r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 5.</a:t>
            </a:r>
          </a:p>
          <a:p>
            <a:pPr indent="0"/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Проективное покрытие</a:t>
            </a:r>
            <a:r>
              <a:rPr lang="ru-RU" altLang="en-US" b="0">
                <a:latin typeface="Times New Roman" panose="02020603050405020304" charset="0"/>
                <a:cs typeface="Calibri" panose="020F0502020204030204" charset="0"/>
              </a:rPr>
              <a:t>:</a:t>
            </a:r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 </a:t>
            </a:r>
            <a:r>
              <a:rPr lang="ru-RU" altLang="en-US" b="0">
                <a:latin typeface="Times New Roman" panose="02020603050405020304" charset="0"/>
                <a:cs typeface="Calibri" panose="020F0502020204030204" charset="0"/>
              </a:rPr>
              <a:t>макс.</a:t>
            </a:r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 41 %, средне</a:t>
            </a:r>
            <a:r>
              <a:rPr lang="ru-RU" altLang="en-US" b="0">
                <a:latin typeface="Times New Roman" panose="02020603050405020304" charset="0"/>
                <a:cs typeface="Calibri" panose="020F0502020204030204" charset="0"/>
              </a:rPr>
              <a:t>е</a:t>
            </a:r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 3.5 %.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179070" y="4992687"/>
            <a:ext cx="351980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dirty="0" err="1">
                <a:latin typeface="Times New Roman" panose="02020603050405020304" charset="0"/>
                <a:cs typeface="Times New Roman" panose="02020603050405020304" charset="0"/>
              </a:rPr>
              <a:t>Ценотически</a:t>
            </a: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 значимых видов - 96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566150" y="4694555"/>
            <a:ext cx="351980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Ценотически значимых видов - 74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8566785" y="6332855"/>
            <a:ext cx="351980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Ценотически значимых видов - 43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50545" y="67945"/>
            <a:ext cx="11090910" cy="647065"/>
          </a:xfrm>
        </p:spPr>
        <p:txBody>
          <a:bodyPr>
            <a:normAutofit fontScale="90000"/>
          </a:bodyPr>
          <a:lstStyle/>
          <a:p>
            <a:r>
              <a:rPr lang="en-US" sz="3200" b="1"/>
              <a:t>Распределение описаний по проективному покрытию </a:t>
            </a:r>
            <a:r>
              <a:rPr lang="ru-RU" altLang="en-US" sz="3200" b="1"/>
              <a:t>лишайников</a:t>
            </a:r>
          </a:p>
        </p:txBody>
      </p:sp>
      <p:graphicFrame>
        <p:nvGraphicFramePr>
          <p:cNvPr id="6" name="Диаграмма 4"/>
          <p:cNvGraphicFramePr>
            <a:graphicFrameLocks noGrp="1"/>
          </p:cNvGraphicFramePr>
          <p:nvPr>
            <p:ph sz="half" idx="1"/>
          </p:nvPr>
        </p:nvGraphicFramePr>
        <p:xfrm>
          <a:off x="543560" y="849630"/>
          <a:ext cx="5300980" cy="3097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1"/>
          <p:cNvGraphicFramePr>
            <a:graphicFrameLocks noGrp="1"/>
          </p:cNvGraphicFramePr>
          <p:nvPr>
            <p:ph sz="half" idx="2"/>
          </p:nvPr>
        </p:nvGraphicFramePr>
        <p:xfrm>
          <a:off x="6320155" y="850900"/>
          <a:ext cx="5313680" cy="3186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1"/>
          <p:cNvGraphicFramePr/>
          <p:nvPr/>
        </p:nvGraphicFramePr>
        <p:xfrm>
          <a:off x="3810000" y="403733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 Box 9"/>
          <p:cNvSpPr txBox="1"/>
          <p:nvPr/>
        </p:nvSpPr>
        <p:spPr>
          <a:xfrm>
            <a:off x="2069465" y="593725"/>
            <a:ext cx="16135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Париквасьшор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8533765" y="593725"/>
            <a:ext cx="8858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Сэмкев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314315" y="3819525"/>
            <a:ext cx="12014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Байдарата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133350"/>
            <a:ext cx="10515600" cy="645795"/>
          </a:xfrm>
        </p:spPr>
        <p:txBody>
          <a:bodyPr>
            <a:normAutofit fontScale="90000"/>
          </a:bodyPr>
          <a:lstStyle/>
          <a:p>
            <a:r>
              <a:rPr lang="en-US" sz="3200" b="1"/>
              <a:t>Диаграмм</a:t>
            </a:r>
            <a:r>
              <a:rPr lang="ru-RU" altLang="en-US" sz="3200" b="1"/>
              <a:t>ы</a:t>
            </a:r>
            <a:r>
              <a:rPr lang="en-US" sz="3200" b="1"/>
              <a:t> «Встречаемость – среднее проективное покрытие»</a:t>
            </a:r>
          </a:p>
        </p:txBody>
      </p:sp>
      <p:pic>
        <p:nvPicPr>
          <p:cNvPr id="7" name="Рисунок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0" y="1147445"/>
            <a:ext cx="5181600" cy="286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0745" y="1147445"/>
            <a:ext cx="5243830" cy="286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4565" y="4144645"/>
            <a:ext cx="4139565" cy="2693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9"/>
          <p:cNvSpPr txBox="1"/>
          <p:nvPr/>
        </p:nvSpPr>
        <p:spPr>
          <a:xfrm>
            <a:off x="2084070" y="779145"/>
            <a:ext cx="16135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Париквасьшор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139430" y="779145"/>
            <a:ext cx="8858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Сэмкев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2084070" y="4318000"/>
            <a:ext cx="12014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Байдарата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956</Words>
  <Application>Microsoft Office PowerPoint</Application>
  <PresentationFormat>Произвольный</PresentationFormat>
  <Paragraphs>207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Экологические закономерности в структуре лишайникового покрова  горных тундр Полярного Урала</vt:lpstr>
      <vt:lpstr>Цель работы</vt:lpstr>
      <vt:lpstr>Районы исследований</vt:lpstr>
      <vt:lpstr>Басейн р. Париквасьшор</vt:lpstr>
      <vt:lpstr>Массив Сэмкев (истоки р. Малыко)</vt:lpstr>
      <vt:lpstr>Бассейн р. Байдарата</vt:lpstr>
      <vt:lpstr>Диаграммы «Число видов (ось абсцисс) – проективное покрытие, % (ось ординат)»</vt:lpstr>
      <vt:lpstr>Распределение описаний по проективному покрытию лишайников</vt:lpstr>
      <vt:lpstr>Диаграммы «Встречаемость – среднее проективное покрытие»</vt:lpstr>
      <vt:lpstr>Наибольшее участие в сложении напочвенного лишайникового покрова, по всей совокупности описаний, принимали</vt:lpstr>
      <vt:lpstr>Распределение видов по встречаемости</vt:lpstr>
      <vt:lpstr>По показателю встречаемости вида в описаниях первую десятку составили:</vt:lpstr>
      <vt:lpstr>Распределение видов по среднему проективному покрытию</vt:lpstr>
      <vt:lpstr>По среднему проективному покрытию в сообществах, где лишайники были отмечены, виды распределились следующим образом:</vt:lpstr>
      <vt:lpstr>Доля описаний с проективными покрытиями отдельных видов лишайников выше определенных значений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Экологические закономерности в структуре лишайникового покрова  горных тундр Полярного Урала</dc:title>
  <dc:creator>Сергей</dc:creator>
  <cp:lastModifiedBy>user</cp:lastModifiedBy>
  <cp:revision>8</cp:revision>
  <dcterms:created xsi:type="dcterms:W3CDTF">2019-09-11T18:13:31Z</dcterms:created>
  <dcterms:modified xsi:type="dcterms:W3CDTF">2019-09-12T07:27:13Z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1033-10.2.0.5838</vt:lpwstr>
  </property>
</Properties>
</file>